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notesSlides/notesSlide2.xml" ContentType="application/vnd.openxmlformats-officedocument.presentationml.notesSlide+xml"/>
  <Override PartName="/ppt/tags/tag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4.xml" ContentType="application/vnd.openxmlformats-officedocument.presentationml.tags+xml"/>
  <Override PartName="/ppt/notesSlides/notesSlide14.xml" ContentType="application/vnd.openxmlformats-officedocument.presentationml.notesSl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tags/tag5.xml" ContentType="application/vnd.openxmlformats-officedocument.presentationml.tags+xml"/>
  <Override PartName="/ppt/notesSlides/notesSlide15.xml" ContentType="application/vnd.openxmlformats-officedocument.presentationml.notesSlide+xml"/>
  <Override PartName="/ppt/charts/chart5.xml" ContentType="application/vnd.openxmlformats-officedocument.drawingml.chart+xml"/>
  <Override PartName="/ppt/charts/style4.xml" ContentType="application/vnd.ms-office.chartstyle+xml"/>
  <Override PartName="/ppt/charts/colors4.xml" ContentType="application/vnd.ms-office.chartcolorstyle+xml"/>
  <Override PartName="/ppt/tags/tag6.xml" ContentType="application/vnd.openxmlformats-officedocument.presentationml.tags+xml"/>
  <Override PartName="/ppt/notesSlides/notesSlide16.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17.xml" ContentType="application/vnd.openxmlformats-officedocument.presentationml.notesSlide+xml"/>
  <Override PartName="/ppt/tags/tag10.xml" ContentType="application/vnd.openxmlformats-officedocument.presentationml.tags+xml"/>
  <Override PartName="/ppt/notesSlides/notesSlide18.xml" ContentType="application/vnd.openxmlformats-officedocument.presentationml.notesSlide+xml"/>
  <Override PartName="/ppt/tags/tag11.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735" r:id="rId4"/>
  </p:sldMasterIdLst>
  <p:notesMasterIdLst>
    <p:notesMasterId r:id="rId36"/>
  </p:notesMasterIdLst>
  <p:handoutMasterIdLst>
    <p:handoutMasterId r:id="rId37"/>
  </p:handoutMasterIdLst>
  <p:sldIdLst>
    <p:sldId id="1205" r:id="rId5"/>
    <p:sldId id="1169" r:id="rId6"/>
    <p:sldId id="305" r:id="rId7"/>
    <p:sldId id="1172" r:id="rId8"/>
    <p:sldId id="1176" r:id="rId9"/>
    <p:sldId id="1251" r:id="rId10"/>
    <p:sldId id="1252" r:id="rId11"/>
    <p:sldId id="1170" r:id="rId12"/>
    <p:sldId id="483" r:id="rId13"/>
    <p:sldId id="1174" r:id="rId14"/>
    <p:sldId id="1175" r:id="rId15"/>
    <p:sldId id="303" r:id="rId16"/>
    <p:sldId id="1178" r:id="rId17"/>
    <p:sldId id="1262" r:id="rId18"/>
    <p:sldId id="1254" r:id="rId19"/>
    <p:sldId id="1255" r:id="rId20"/>
    <p:sldId id="1256" r:id="rId21"/>
    <p:sldId id="1264" r:id="rId22"/>
    <p:sldId id="1265" r:id="rId23"/>
    <p:sldId id="1259" r:id="rId24"/>
    <p:sldId id="1260" r:id="rId25"/>
    <p:sldId id="1227" r:id="rId26"/>
    <p:sldId id="1228" r:id="rId27"/>
    <p:sldId id="1229" r:id="rId28"/>
    <p:sldId id="1236" r:id="rId29"/>
    <p:sldId id="1231" r:id="rId30"/>
    <p:sldId id="1226" r:id="rId31"/>
    <p:sldId id="1261" r:id="rId32"/>
    <p:sldId id="1263" r:id="rId33"/>
    <p:sldId id="1243" r:id="rId34"/>
    <p:sldId id="1173" r:id="rId35"/>
  </p:sldIdLst>
  <p:sldSz cx="9144000" cy="6858000" type="screen4x3"/>
  <p:notesSz cx="9926638" cy="6797675"/>
  <p:embeddedFontLst>
    <p:embeddedFont>
      <p:font typeface="HGPｺﾞｼｯｸM" panose="020B0600000000000000" pitchFamily="34" charset="-128"/>
      <p:regular r:id="rId38"/>
    </p:embeddedFont>
    <p:embeddedFont>
      <p:font typeface="HGPｺﾞｼｯｸE" panose="020B0900000000000000" pitchFamily="34" charset="-128"/>
      <p:regular r:id="rId39"/>
    </p:embeddedFont>
    <p:embeddedFont>
      <p:font typeface="HGPｺﾞｼｯｸE" panose="020B0900000000000000" pitchFamily="34" charset="-128"/>
      <p:regular r:id="rId39"/>
    </p:embeddedFont>
    <p:embeddedFont>
      <p:font typeface="HGP創英角ｺﾞｼｯｸUB" panose="020B0900000000000000" pitchFamily="34" charset="-128"/>
      <p:regular r:id="rId40"/>
    </p:embeddedFont>
    <p:embeddedFont>
      <p:font typeface="ＭＳ Ｐゴシック" panose="020B0600070205080204" pitchFamily="34" charset="-128"/>
      <p:regular r:id="rId41"/>
    </p:embeddedFont>
    <p:embeddedFont>
      <p:font typeface="Times" panose="02020603050405020304" pitchFamily="18" charset="0"/>
      <p:regular r:id="rId42"/>
      <p:bold r:id="rId43"/>
      <p:italic r:id="rId44"/>
      <p:boldItalic r:id="rId45"/>
    </p:embeddedFont>
  </p:embeddedFontLst>
  <p:defaultTextStyle>
    <a:defPPr>
      <a:defRPr lang="ja-JP"/>
    </a:defPPr>
    <a:lvl1pPr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1pPr>
    <a:lvl2pPr marL="45720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2pPr>
    <a:lvl3pPr marL="91440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3pPr>
    <a:lvl4pPr marL="137160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4pPr>
    <a:lvl5pPr marL="1828800" algn="l" rtl="0" eaLnBrk="0" fontAlgn="base" hangingPunct="0">
      <a:spcBef>
        <a:spcPct val="0"/>
      </a:spcBef>
      <a:spcAft>
        <a:spcPct val="0"/>
      </a:spcAft>
      <a:defRPr kumimoji="1" sz="2400" kern="1200">
        <a:solidFill>
          <a:schemeClr val="tx1"/>
        </a:solidFill>
        <a:latin typeface="Times" panose="02020603050405020304" pitchFamily="18" charset="0"/>
        <a:ea typeface="Osaka" charset="-128"/>
        <a:cs typeface="+mn-cs"/>
      </a:defRPr>
    </a:lvl5pPr>
    <a:lvl6pPr marL="2286000" algn="l" defTabSz="914400" rtl="0" eaLnBrk="1" latinLnBrk="0" hangingPunct="1">
      <a:defRPr kumimoji="1" sz="2400" kern="1200">
        <a:solidFill>
          <a:schemeClr val="tx1"/>
        </a:solidFill>
        <a:latin typeface="Times" panose="02020603050405020304" pitchFamily="18" charset="0"/>
        <a:ea typeface="Osaka" charset="-128"/>
        <a:cs typeface="+mn-cs"/>
      </a:defRPr>
    </a:lvl6pPr>
    <a:lvl7pPr marL="2743200" algn="l" defTabSz="914400" rtl="0" eaLnBrk="1" latinLnBrk="0" hangingPunct="1">
      <a:defRPr kumimoji="1" sz="2400" kern="1200">
        <a:solidFill>
          <a:schemeClr val="tx1"/>
        </a:solidFill>
        <a:latin typeface="Times" panose="02020603050405020304" pitchFamily="18" charset="0"/>
        <a:ea typeface="Osaka" charset="-128"/>
        <a:cs typeface="+mn-cs"/>
      </a:defRPr>
    </a:lvl7pPr>
    <a:lvl8pPr marL="3200400" algn="l" defTabSz="914400" rtl="0" eaLnBrk="1" latinLnBrk="0" hangingPunct="1">
      <a:defRPr kumimoji="1" sz="2400" kern="1200">
        <a:solidFill>
          <a:schemeClr val="tx1"/>
        </a:solidFill>
        <a:latin typeface="Times" panose="02020603050405020304" pitchFamily="18" charset="0"/>
        <a:ea typeface="Osaka" charset="-128"/>
        <a:cs typeface="+mn-cs"/>
      </a:defRPr>
    </a:lvl8pPr>
    <a:lvl9pPr marL="3657600" algn="l" defTabSz="914400" rtl="0" eaLnBrk="1" latinLnBrk="0" hangingPunct="1">
      <a:defRPr kumimoji="1" sz="2400" kern="1200">
        <a:solidFill>
          <a:schemeClr val="tx1"/>
        </a:solidFill>
        <a:latin typeface="Times" panose="02020603050405020304" pitchFamily="18" charset="0"/>
        <a:ea typeface="Osaka" charset="-128"/>
        <a:cs typeface="+mn-cs"/>
      </a:defRPr>
    </a:lvl9pPr>
  </p:defaultTextStyle>
  <p:extLst>
    <p:ext uri="{521415D9-36F7-43E2-AB2F-B90AF26B5E84}">
      <p14:sectionLst xmlns:p14="http://schemas.microsoft.com/office/powerpoint/2010/main">
        <p14:section name="表紙" id="{F5FBAB5F-1CC8-4EE4-B438-E1B7B92548A4}">
          <p14:sldIdLst>
            <p14:sldId id="1205"/>
          </p14:sldIdLst>
        </p14:section>
        <p14:section name="共通" id="{8E79AC90-CA1C-4C07-820D-E19AA4B7D400}">
          <p14:sldIdLst>
            <p14:sldId id="1169"/>
            <p14:sldId id="305"/>
            <p14:sldId id="1172"/>
            <p14:sldId id="1176"/>
            <p14:sldId id="1251"/>
            <p14:sldId id="1252"/>
            <p14:sldId id="1170"/>
            <p14:sldId id="483"/>
            <p14:sldId id="1174"/>
            <p14:sldId id="1175"/>
            <p14:sldId id="303"/>
            <p14:sldId id="1178"/>
            <p14:sldId id="1262"/>
            <p14:sldId id="1254"/>
            <p14:sldId id="1255"/>
            <p14:sldId id="1256"/>
            <p14:sldId id="1264"/>
            <p14:sldId id="1265"/>
            <p14:sldId id="1259"/>
            <p14:sldId id="1260"/>
          </p14:sldIdLst>
        </p14:section>
        <p14:section name="地域独自" id="{DFC39592-6E5B-44C7-B1EE-BBD4D38BBDD0}">
          <p14:sldIdLst>
            <p14:sldId id="1227"/>
            <p14:sldId id="1228"/>
            <p14:sldId id="1229"/>
            <p14:sldId id="1236"/>
            <p14:sldId id="1231"/>
          </p14:sldIdLst>
        </p14:section>
        <p14:section name="共通" id="{A530867D-DB2E-7E48-BDD4-5D5C02772A83}">
          <p14:sldIdLst>
            <p14:sldId id="1226"/>
            <p14:sldId id="1261"/>
            <p14:sldId id="1263"/>
          </p14:sldIdLst>
        </p14:section>
        <p14:section name="まとめ" id="{984A9A98-D073-8A44-872E-241AA8B99D85}">
          <p14:sldIdLst>
            <p14:sldId id="1243"/>
            <p14:sldId id="1173"/>
          </p14:sldIdLst>
        </p14:section>
      </p14:sectionLst>
    </p:ext>
    <p:ext uri="{EFAFB233-063F-42B5-8137-9DF3F51BA10A}">
      <p15:sldGuideLst xmlns:p15="http://schemas.microsoft.com/office/powerpoint/2012/main">
        <p15:guide id="32" orient="horz" userDrawn="1">
          <p15:clr>
            <a:srgbClr val="A4A3A4"/>
          </p15:clr>
        </p15:guide>
        <p15:guide id="37" pos="5760" userDrawn="1">
          <p15:clr>
            <a:srgbClr val="A4A3A4"/>
          </p15:clr>
        </p15:guide>
      </p15:sldGuideLst>
    </p:ext>
    <p:ext uri="{2D200454-40CA-4A62-9FC3-DE9A4176ACB9}">
      <p15:notesGuideLst xmlns:p15="http://schemas.microsoft.com/office/powerpoint/2012/main">
        <p15:guide id="1" orient="horz" pos="2140" userDrawn="1">
          <p15:clr>
            <a:srgbClr val="A4A3A4"/>
          </p15:clr>
        </p15:guide>
        <p15:guide id="2" pos="3126"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成者" initials="A"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3BF"/>
    <a:srgbClr val="F6E995"/>
    <a:srgbClr val="EFD638"/>
    <a:srgbClr val="FFB649"/>
    <a:srgbClr val="F89200"/>
    <a:srgbClr val="005AAC"/>
    <a:srgbClr val="807DD4"/>
    <a:srgbClr val="B4B1E5"/>
    <a:srgbClr val="E7E5F6"/>
    <a:srgbClr val="CEEB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B344D84-9AFB-497E-A393-DC336BA19D2E}" styleName="中間スタイル 3 - アクセント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中間スタイル 3 - アクセント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C4B1156A-380E-4F78-BDF5-A606A8083BF9}" styleName="中間スタイル 4 - アクセント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775DCB02-9BB8-47FD-8907-85C794F793BA}" styleName="テーマ スタイル 1 - アクセント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073A0DAA-6AF3-43AB-8588-CEC1D06C72B9}" styleName="スタイル (中間)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9012ECD-51FC-41F1-AA8D-1B2483CD663E}" styleName="淡色スタイル 2 - アクセント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8799B23B-EC83-4686-B30A-512413B5E67A}" styleName="淡色スタイル 3 - アクセント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172" autoAdjust="0"/>
    <p:restoredTop sz="93562" autoAdjust="0"/>
  </p:normalViewPr>
  <p:slideViewPr>
    <p:cSldViewPr snapToGrid="0">
      <p:cViewPr varScale="1">
        <p:scale>
          <a:sx n="119" d="100"/>
          <a:sy n="119" d="100"/>
        </p:scale>
        <p:origin x="2008" y="176"/>
      </p:cViewPr>
      <p:guideLst>
        <p:guide orient="horz"/>
        <p:guide pos="5760"/>
      </p:guideLst>
    </p:cSldViewPr>
  </p:slideViewPr>
  <p:outlineViewPr>
    <p:cViewPr>
      <p:scale>
        <a:sx n="20" d="100"/>
        <a:sy n="20"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107" d="100"/>
          <a:sy n="107" d="100"/>
        </p:scale>
        <p:origin x="1194" y="102"/>
      </p:cViewPr>
      <p:guideLst>
        <p:guide orient="horz" pos="2140"/>
        <p:guide pos="3126"/>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2.fntdata"/><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font" Target="fonts/font5.fntdata"/><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font" Target="fonts/font3.fntdata"/><Relationship Id="rId45" Type="http://schemas.openxmlformats.org/officeDocument/2006/relationships/font" Target="fonts/font8.fntdata"/><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font" Target="fonts/font7.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font" Target="fonts/font6.fntdata"/><Relationship Id="rId48"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font" Target="fonts/font1.fntdata"/><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___.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___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oleObject" Target="file:////H0od5020\02_&#35506;&#65288;&#37096;&#38272;&#65289;_&#22823;&#27941;\01_&#32207;&#21209;&#35506;\07_&#24195;&#22577;&#24195;&#32884;&#23448;\01_&#26908;&#35342;&#20013;&#12501;&#12457;&#12523;&#12480;&#65288;&#32068;&#32340;&#30340;&#12394;&#26908;&#35342;&#27573;&#38542;&#12395;&#12354;&#12427;&#34892;&#25919;&#25991;&#26360;&#12434;&#26684;&#32013;&#65289;\R07&#20107;&#21209;&#24180;&#24230;\&#19968;&#26178;&#30340;\16&#12288;&#23567;&#20013;&#23398;&#29983;&#29992;&#21103;&#25945;&#26448;&#65288;&#27425;&#24109;PT&#65289;\02_&#26356;&#26032;&#20316;&#26989;\02_&#30476;&#19979;&#12363;&#12425;&#12398;&#22238;&#31572;\080423_1925&#21463;&#65288;&#31246;&#25919;&#35506;&#65288;&#25152;&#23646;&#65289;&#65289;Re_%20&#12304;&#22823;&#27941;&#31246;&#21209;&#32626;&#12305;&#20196;&#21644;&#65304;&#24180;&#24230;&#29256;&#12288;&#23567;&#20013;&#23398;&#29983;&#29992;&#31199;&#31246;&#25945;&#32946;&#25945;&#26448;&#12395;&#12388;&#12356;&#12390;&#65288;&#12487;&#12540;&#12479;&#26356;&#26032;&#20381;&#38972;&#65289;\&#36865;&#20184;&#29992;&#12487;&#12540;&#12479;\&#12304;R8&#26356;&#26032;&#12305;&#12304;&#12431;&#12383;&#12375;&#12383;&#12385;&#12398;&#29983;&#27963;&#12392;&#31246;&#12305;&#30476;&#31246;&#38306;&#20418;&#12464;&#12521;&#12501;%20.xlsx" TargetMode="External"/><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1" Type="http://schemas.openxmlformats.org/officeDocument/2006/relationships/oleObject" Target="file:////H0od5020\02_&#35506;&#65288;&#37096;&#38272;&#65289;_&#22823;&#27941;\01_&#32207;&#21209;&#35506;\07_&#24195;&#22577;&#24195;&#32884;&#23448;\01_&#26908;&#35342;&#20013;&#12501;&#12457;&#12523;&#12480;&#65288;&#32068;&#32340;&#30340;&#12394;&#26908;&#35342;&#27573;&#38542;&#12395;&#12354;&#12427;&#34892;&#25919;&#25991;&#26360;&#12434;&#26684;&#32013;&#65289;\R07&#20107;&#21209;&#24180;&#24230;\&#19968;&#26178;&#30340;\16&#12288;&#23567;&#20013;&#23398;&#29983;&#29992;&#21103;&#25945;&#26448;&#65288;&#27425;&#24109;PT&#65289;\02_&#26356;&#26032;&#20316;&#26989;\02_&#30476;&#19979;&#12363;&#12425;&#12398;&#22238;&#31572;\080423_1925&#21463;&#65288;&#31246;&#25919;&#35506;&#65288;&#25152;&#23646;&#65289;&#65289;Re_%20&#12304;&#22823;&#27941;&#31246;&#21209;&#32626;&#12305;&#20196;&#21644;&#65304;&#24180;&#24230;&#29256;&#12288;&#23567;&#20013;&#23398;&#29983;&#29992;&#31199;&#31246;&#25945;&#32946;&#25945;&#26448;&#12395;&#12388;&#12356;&#12390;&#65288;&#12487;&#12540;&#12479;&#26356;&#26032;&#20381;&#38972;&#65289;\&#36865;&#20184;&#29992;&#12487;&#12540;&#12479;\&#12304;R8&#26356;&#26032;&#12305;&#12304;&#12431;&#12383;&#12375;&#12383;&#12385;&#12398;&#29983;&#27963;&#12392;&#31246;&#12305;&#30476;&#31246;&#38306;&#20418;&#12464;&#12521;&#12501;%20.xlsx" TargetMode="Externa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______2.xlsx"/><Relationship Id="rId2" Type="http://schemas.microsoft.com/office/2011/relationships/chartColorStyle" Target="colors4.xml"/><Relationship Id="rId1" Type="http://schemas.microsoft.com/office/2011/relationships/chartStyle" Target="style4.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8"/>
    </mc:Choice>
    <mc:Fallback>
      <c:style val="8"/>
    </mc:Fallback>
  </mc:AlternateContent>
  <c:chart>
    <c:autoTitleDeleted val="1"/>
    <c:plotArea>
      <c:layout/>
      <c:barChart>
        <c:barDir val="col"/>
        <c:grouping val="stacked"/>
        <c:varyColors val="0"/>
        <c:ser>
          <c:idx val="0"/>
          <c:order val="0"/>
          <c:spPr>
            <a:solidFill>
              <a:srgbClr val="5394E3"/>
            </a:solidFill>
            <a:ln>
              <a:noFill/>
            </a:ln>
            <a:effectLst/>
          </c:spPr>
          <c:invertIfNegative val="0"/>
          <c:val>
            <c:numRef>
              <c:f>Sheet1!$B$2:$B$3</c:f>
              <c:numCache>
                <c:formatCode>General</c:formatCode>
                <c:ptCount val="2"/>
                <c:pt idx="0">
                  <c:v>60.6</c:v>
                </c:pt>
                <c:pt idx="1">
                  <c:v>92.7</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0-8178-49FB-89E2-64F2CEE98FFA}"/>
            </c:ext>
          </c:extLst>
        </c:ser>
        <c:ser>
          <c:idx val="1"/>
          <c:order val="1"/>
          <c:spPr>
            <a:noFill/>
            <a:ln w="19050">
              <a:solidFill>
                <a:srgbClr val="EE6E6E"/>
              </a:solidFill>
              <a:prstDash val="sysDash"/>
            </a:ln>
            <a:effectLst/>
          </c:spPr>
          <c:invertIfNegative val="0"/>
          <c:val>
            <c:numRef>
              <c:f>Sheet1!$C$2:$C$3</c:f>
              <c:numCache>
                <c:formatCode>General</c:formatCode>
                <c:ptCount val="2"/>
                <c:pt idx="0">
                  <c:v>5.6</c:v>
                </c:pt>
                <c:pt idx="1">
                  <c:v>29.6</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1-8178-49FB-89E2-64F2CEE98FFA}"/>
            </c:ext>
          </c:extLst>
        </c:ser>
        <c:dLbls>
          <c:showLegendKey val="0"/>
          <c:showVal val="0"/>
          <c:showCatName val="0"/>
          <c:showSerName val="0"/>
          <c:showPercent val="0"/>
          <c:showBubbleSize val="0"/>
        </c:dLbls>
        <c:gapWidth val="60"/>
        <c:overlap val="100"/>
        <c:serLines>
          <c:spPr>
            <a:ln w="9525" cap="flat" cmpd="sng" algn="ctr">
              <a:solidFill>
                <a:schemeClr val="tx1">
                  <a:lumMod val="35000"/>
                  <a:lumOff val="65000"/>
                </a:schemeClr>
              </a:solidFill>
              <a:prstDash val="dash"/>
              <a:round/>
            </a:ln>
            <a:effectLst/>
          </c:spPr>
        </c:serLines>
        <c:axId val="834060264"/>
        <c:axId val="834054864"/>
      </c:barChart>
      <c:catAx>
        <c:axId val="834060264"/>
        <c:scaling>
          <c:orientation val="minMax"/>
        </c:scaling>
        <c:delete val="1"/>
        <c:axPos val="b"/>
        <c:numFmt formatCode="General" sourceLinked="1"/>
        <c:majorTickMark val="none"/>
        <c:minorTickMark val="none"/>
        <c:tickLblPos val="nextTo"/>
        <c:crossAx val="834054864"/>
        <c:crosses val="autoZero"/>
        <c:auto val="1"/>
        <c:lblAlgn val="ctr"/>
        <c:lblOffset val="100"/>
        <c:noMultiLvlLbl val="0"/>
      </c:catAx>
      <c:valAx>
        <c:axId val="834054864"/>
        <c:scaling>
          <c:orientation val="minMax"/>
        </c:scaling>
        <c:delete val="1"/>
        <c:axPos val="l"/>
        <c:numFmt formatCode="General" sourceLinked="1"/>
        <c:majorTickMark val="out"/>
        <c:minorTickMark val="none"/>
        <c:tickLblPos val="nextTo"/>
        <c:crossAx val="83406026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5272282071202546E-2"/>
          <c:y val="2.4584515239818396E-2"/>
          <c:w val="0.92945543585759494"/>
          <c:h val="0.93990451830266619"/>
        </c:manualLayout>
      </c:layout>
      <c:barChart>
        <c:barDir val="col"/>
        <c:grouping val="stacked"/>
        <c:varyColors val="0"/>
        <c:ser>
          <c:idx val="0"/>
          <c:order val="0"/>
          <c:spPr>
            <a:solidFill>
              <a:srgbClr val="A6A6A6"/>
            </a:solidFill>
            <a:ln>
              <a:noFill/>
            </a:ln>
            <a:effectLst/>
          </c:spPr>
          <c:invertIfNegative val="0"/>
          <c:val>
            <c:numRef>
              <c:f>Sheet1!$B$2:$B$3</c:f>
              <c:numCache>
                <c:formatCode>General</c:formatCode>
                <c:ptCount val="2"/>
                <c:pt idx="0">
                  <c:v>25.1</c:v>
                </c:pt>
                <c:pt idx="1">
                  <c:v>31.1</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系列 1</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0-A3B9-46A4-A811-51CB1163067E}"/>
            </c:ext>
          </c:extLst>
        </c:ser>
        <c:ser>
          <c:idx val="1"/>
          <c:order val="1"/>
          <c:spPr>
            <a:solidFill>
              <a:srgbClr val="EAEAEA"/>
            </a:solidFill>
            <a:ln>
              <a:noFill/>
            </a:ln>
            <a:effectLst/>
          </c:spPr>
          <c:invertIfNegative val="0"/>
          <c:val>
            <c:numRef>
              <c:f>Sheet1!$C$2:$C$3</c:f>
              <c:numCache>
                <c:formatCode>General</c:formatCode>
                <c:ptCount val="2"/>
                <c:pt idx="0">
                  <c:v>0</c:v>
                </c:pt>
                <c:pt idx="1">
                  <c:v>0</c:v>
                </c:pt>
              </c:numCache>
            </c:numRef>
          </c:val>
          <c:extLst>
            <c:ext xmlns:c15="http://schemas.microsoft.com/office/drawing/2012/chart" uri="{02D57815-91ED-43cb-92C2-25804820EDAC}">
              <c15:filteredSeriesTitle>
                <c15:tx>
                  <c:strRef>
                    <c:extLst>
                      <c:ext uri="{02D57815-91ED-43cb-92C2-25804820EDAC}">
                        <c15:formulaRef>
                          <c15:sqref>Sheet1!$C$1</c15:sqref>
                        </c15:formulaRef>
                      </c:ext>
                    </c:extLst>
                    <c:strCache>
                      <c:ptCount val="1"/>
                      <c:pt idx="0">
                        <c:v>系列 2</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3-A3B9-46A4-A811-51CB1163067E}"/>
            </c:ext>
          </c:extLst>
        </c:ser>
        <c:ser>
          <c:idx val="2"/>
          <c:order val="2"/>
          <c:spPr>
            <a:solidFill>
              <a:srgbClr val="009E47"/>
            </a:solidFill>
            <a:ln>
              <a:noFill/>
            </a:ln>
            <a:effectLst/>
          </c:spPr>
          <c:invertIfNegative val="0"/>
          <c:val>
            <c:numRef>
              <c:f>Sheet1!$D$2:$D$3</c:f>
              <c:numCache>
                <c:formatCode>General</c:formatCode>
                <c:ptCount val="2"/>
                <c:pt idx="0">
                  <c:v>11.6</c:v>
                </c:pt>
                <c:pt idx="1">
                  <c:v>39.1</c:v>
                </c:pt>
              </c:numCache>
            </c:numRef>
          </c:val>
          <c:extLst>
            <c:ext xmlns:c15="http://schemas.microsoft.com/office/drawing/2012/chart" uri="{02D57815-91ED-43cb-92C2-25804820EDAC}">
              <c15:filteredSeriesTitle>
                <c15:tx>
                  <c:strRef>
                    <c:extLst>
                      <c:ext uri="{02D57815-91ED-43cb-92C2-25804820EDAC}">
                        <c15:formulaRef>
                          <c15:sqref>Sheet1!$D$1</c15:sqref>
                        </c15:formulaRef>
                      </c:ext>
                    </c:extLst>
                    <c:strCache>
                      <c:ptCount val="1"/>
                      <c:pt idx="0">
                        <c:v>系列 3</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4-A3B9-46A4-A811-51CB1163067E}"/>
            </c:ext>
          </c:extLst>
        </c:ser>
        <c:ser>
          <c:idx val="3"/>
          <c:order val="3"/>
          <c:spPr>
            <a:solidFill>
              <a:srgbClr val="EEC92E"/>
            </a:solidFill>
            <a:ln>
              <a:noFill/>
            </a:ln>
            <a:effectLst/>
          </c:spPr>
          <c:invertIfNegative val="0"/>
          <c:val>
            <c:numRef>
              <c:f>Sheet1!$E$2:$E$3</c:f>
              <c:numCache>
                <c:formatCode>General</c:formatCode>
                <c:ptCount val="2"/>
                <c:pt idx="0">
                  <c:v>15.3</c:v>
                </c:pt>
                <c:pt idx="1">
                  <c:v>20.9</c:v>
                </c:pt>
              </c:numCache>
            </c:numRef>
          </c:val>
          <c:extLst>
            <c:ext xmlns:c15="http://schemas.microsoft.com/office/drawing/2012/chart" uri="{02D57815-91ED-43cb-92C2-25804820EDAC}">
              <c15:filteredSeriesTitle>
                <c15:tx>
                  <c:strRef>
                    <c:extLst>
                      <c:ext uri="{02D57815-91ED-43cb-92C2-25804820EDAC}">
                        <c15:formulaRef>
                          <c15:sqref>Sheet1!$E$1</c15:sqref>
                        </c15:formulaRef>
                      </c:ext>
                    </c:extLst>
                    <c:strCache>
                      <c:ptCount val="1"/>
                      <c:pt idx="0">
                        <c:v>系列 4</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5-A3B9-46A4-A811-51CB1163067E}"/>
            </c:ext>
          </c:extLst>
        </c:ser>
        <c:ser>
          <c:idx val="4"/>
          <c:order val="4"/>
          <c:spPr>
            <a:solidFill>
              <a:srgbClr val="EE6E6E"/>
            </a:solidFill>
            <a:ln>
              <a:noFill/>
            </a:ln>
            <a:effectLst/>
          </c:spPr>
          <c:invertIfNegative val="0"/>
          <c:val>
            <c:numRef>
              <c:f>Sheet1!$F$2:$F$3</c:f>
              <c:numCache>
                <c:formatCode>General</c:formatCode>
                <c:ptCount val="2"/>
                <c:pt idx="0">
                  <c:v>14.3</c:v>
                </c:pt>
                <c:pt idx="1">
                  <c:v>31.3</c:v>
                </c:pt>
              </c:numCache>
            </c:numRef>
          </c:val>
          <c:extLst>
            <c:ext xmlns:c15="http://schemas.microsoft.com/office/drawing/2012/chart" uri="{02D57815-91ED-43cb-92C2-25804820EDAC}">
              <c15:filteredSeriesTitle>
                <c15:tx>
                  <c:strRef>
                    <c:extLst>
                      <c:ext uri="{02D57815-91ED-43cb-92C2-25804820EDAC}">
                        <c15:formulaRef>
                          <c15:sqref>Sheet1!$F$1</c15:sqref>
                        </c15:formulaRef>
                      </c:ext>
                    </c:extLst>
                    <c:strCache>
                      <c:ptCount val="1"/>
                      <c:pt idx="0">
                        <c:v>系列 5</c:v>
                      </c:pt>
                    </c:strCache>
                  </c:strRef>
                </c15:tx>
              </c15:filteredSeriesTitle>
            </c:ext>
            <c:ext xmlns:c15="http://schemas.microsoft.com/office/drawing/2012/chart" uri="{02D57815-91ED-43cb-92C2-25804820EDAC}">
              <c15:filteredCategoryTitle>
                <c15:cat>
                  <c:numRef>
                    <c:extLst>
                      <c:ext uri="{02D57815-91ED-43cb-92C2-25804820EDAC}">
                        <c15:formulaRef>
                          <c15:sqref>Sheet1!$A$2:$A$3</c15:sqref>
                        </c15:formulaRef>
                      </c:ext>
                    </c:extLst>
                    <c:numCache>
                      <c:formatCode>General</c:formatCode>
                      <c:ptCount val="2"/>
                      <c:pt idx="0">
                        <c:v>1990</c:v>
                      </c:pt>
                      <c:pt idx="1">
                        <c:v>2026</c:v>
                      </c:pt>
                    </c:numCache>
                  </c:numRef>
                </c15:cat>
              </c15:filteredCategoryTitle>
            </c:ext>
            <c:ext xmlns:c16="http://schemas.microsoft.com/office/drawing/2014/chart" uri="{C3380CC4-5D6E-409C-BE32-E72D297353CC}">
              <c16:uniqueId val="{00000006-A3B9-46A4-A811-51CB1163067E}"/>
            </c:ext>
          </c:extLst>
        </c:ser>
        <c:dLbls>
          <c:showLegendKey val="0"/>
          <c:showVal val="0"/>
          <c:showCatName val="0"/>
          <c:showSerName val="0"/>
          <c:showPercent val="0"/>
          <c:showBubbleSize val="0"/>
        </c:dLbls>
        <c:gapWidth val="60"/>
        <c:overlap val="100"/>
        <c:serLines>
          <c:spPr>
            <a:ln w="9525" cap="flat" cmpd="sng" algn="ctr">
              <a:solidFill>
                <a:schemeClr val="tx1">
                  <a:lumMod val="35000"/>
                  <a:lumOff val="65000"/>
                </a:schemeClr>
              </a:solidFill>
              <a:prstDash val="dash"/>
              <a:round/>
            </a:ln>
            <a:effectLst/>
          </c:spPr>
        </c:serLines>
        <c:axId val="834051624"/>
        <c:axId val="834042624"/>
      </c:barChart>
      <c:catAx>
        <c:axId val="834051624"/>
        <c:scaling>
          <c:orientation val="minMax"/>
        </c:scaling>
        <c:delete val="1"/>
        <c:axPos val="b"/>
        <c:numFmt formatCode="General" sourceLinked="1"/>
        <c:majorTickMark val="none"/>
        <c:minorTickMark val="none"/>
        <c:tickLblPos val="nextTo"/>
        <c:crossAx val="834042624"/>
        <c:crosses val="autoZero"/>
        <c:auto val="1"/>
        <c:lblAlgn val="ctr"/>
        <c:lblOffset val="100"/>
        <c:noMultiLvlLbl val="0"/>
      </c:catAx>
      <c:valAx>
        <c:axId val="834042624"/>
        <c:scaling>
          <c:orientation val="minMax"/>
        </c:scaling>
        <c:delete val="1"/>
        <c:axPos val="l"/>
        <c:numFmt formatCode="General" sourceLinked="1"/>
        <c:majorTickMark val="out"/>
        <c:minorTickMark val="none"/>
        <c:tickLblPos val="nextTo"/>
        <c:crossAx val="834051624"/>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ja-JP"/>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4"/>
    </mc:Choice>
    <mc:Fallback>
      <c:style val="4"/>
    </mc:Fallback>
  </mc:AlternateContent>
  <c:chart>
    <c:autoTitleDeleted val="0"/>
    <c:plotArea>
      <c:layout>
        <c:manualLayout>
          <c:layoutTarget val="inner"/>
          <c:xMode val="edge"/>
          <c:yMode val="edge"/>
          <c:x val="0.23456846684140345"/>
          <c:y val="0.11965654412216516"/>
          <c:w val="0.60327243576179379"/>
          <c:h val="0.66264089144646343"/>
        </c:manualLayout>
      </c:layout>
      <c:pieChart>
        <c:varyColors val="1"/>
        <c:ser>
          <c:idx val="0"/>
          <c:order val="0"/>
          <c:spPr>
            <a:ln w="19050">
              <a:solidFill>
                <a:schemeClr val="bg1"/>
              </a:solidFill>
            </a:ln>
          </c:spPr>
          <c:dPt>
            <c:idx val="0"/>
            <c:bubble3D val="0"/>
            <c:spPr>
              <a:solidFill>
                <a:schemeClr val="accent2">
                  <a:lumMod val="75000"/>
                </a:schemeClr>
              </a:solidFill>
              <a:ln w="19050">
                <a:solidFill>
                  <a:schemeClr val="bg1"/>
                </a:solidFill>
              </a:ln>
              <a:effectLst/>
            </c:spPr>
            <c:extLst>
              <c:ext xmlns:c16="http://schemas.microsoft.com/office/drawing/2014/chart" uri="{C3380CC4-5D6E-409C-BE32-E72D297353CC}">
                <c16:uniqueId val="{00000001-1E12-B949-A731-E1F0CCF9244A}"/>
              </c:ext>
            </c:extLst>
          </c:dPt>
          <c:dPt>
            <c:idx val="1"/>
            <c:bubble3D val="0"/>
            <c:spPr>
              <a:solidFill>
                <a:schemeClr val="accent2"/>
              </a:solidFill>
              <a:ln w="19050">
                <a:solidFill>
                  <a:schemeClr val="bg1"/>
                </a:solidFill>
              </a:ln>
              <a:effectLst/>
            </c:spPr>
            <c:extLst>
              <c:ext xmlns:c16="http://schemas.microsoft.com/office/drawing/2014/chart" uri="{C3380CC4-5D6E-409C-BE32-E72D297353CC}">
                <c16:uniqueId val="{00000003-1E12-B949-A731-E1F0CCF9244A}"/>
              </c:ext>
            </c:extLst>
          </c:dPt>
          <c:dPt>
            <c:idx val="2"/>
            <c:bubble3D val="0"/>
            <c:spPr>
              <a:solidFill>
                <a:schemeClr val="accent2">
                  <a:lumMod val="60000"/>
                  <a:lumOff val="40000"/>
                </a:schemeClr>
              </a:solidFill>
              <a:ln w="19050">
                <a:solidFill>
                  <a:schemeClr val="bg1"/>
                </a:solidFill>
              </a:ln>
              <a:effectLst/>
            </c:spPr>
            <c:extLst>
              <c:ext xmlns:c16="http://schemas.microsoft.com/office/drawing/2014/chart" uri="{C3380CC4-5D6E-409C-BE32-E72D297353CC}">
                <c16:uniqueId val="{00000005-1E12-B949-A731-E1F0CCF9244A}"/>
              </c:ext>
            </c:extLst>
          </c:dPt>
          <c:dPt>
            <c:idx val="3"/>
            <c:bubble3D val="0"/>
            <c:spPr>
              <a:solidFill>
                <a:schemeClr val="accent2">
                  <a:lumMod val="20000"/>
                  <a:lumOff val="80000"/>
                </a:schemeClr>
              </a:solidFill>
              <a:ln w="19050">
                <a:solidFill>
                  <a:schemeClr val="bg1"/>
                </a:solidFill>
              </a:ln>
              <a:effectLst/>
            </c:spPr>
            <c:extLst>
              <c:ext xmlns:c16="http://schemas.microsoft.com/office/drawing/2014/chart" uri="{C3380CC4-5D6E-409C-BE32-E72D297353CC}">
                <c16:uniqueId val="{00000007-1E12-B949-A731-E1F0CCF9244A}"/>
              </c:ext>
            </c:extLst>
          </c:dPt>
          <c:dPt>
            <c:idx val="4"/>
            <c:bubble3D val="0"/>
            <c:spPr>
              <a:solidFill>
                <a:schemeClr val="accent1">
                  <a:lumMod val="20000"/>
                  <a:lumOff val="80000"/>
                </a:schemeClr>
              </a:solidFill>
              <a:ln w="19050">
                <a:solidFill>
                  <a:schemeClr val="bg1"/>
                </a:solidFill>
              </a:ln>
              <a:effectLst/>
            </c:spPr>
            <c:extLst>
              <c:ext xmlns:c16="http://schemas.microsoft.com/office/drawing/2014/chart" uri="{C3380CC4-5D6E-409C-BE32-E72D297353CC}">
                <c16:uniqueId val="{00000009-1E12-B949-A731-E1F0CCF9244A}"/>
              </c:ext>
            </c:extLst>
          </c:dPt>
          <c:dPt>
            <c:idx val="5"/>
            <c:bubble3D val="0"/>
            <c:spPr>
              <a:solidFill>
                <a:schemeClr val="accent1">
                  <a:lumMod val="40000"/>
                  <a:lumOff val="60000"/>
                </a:schemeClr>
              </a:solidFill>
              <a:ln w="19050">
                <a:solidFill>
                  <a:schemeClr val="bg1"/>
                </a:solidFill>
              </a:ln>
              <a:effectLst/>
            </c:spPr>
            <c:extLst>
              <c:ext xmlns:c16="http://schemas.microsoft.com/office/drawing/2014/chart" uri="{C3380CC4-5D6E-409C-BE32-E72D297353CC}">
                <c16:uniqueId val="{0000000B-1E12-B949-A731-E1F0CCF9244A}"/>
              </c:ext>
            </c:extLst>
          </c:dPt>
          <c:dPt>
            <c:idx val="6"/>
            <c:bubble3D val="0"/>
            <c:spPr>
              <a:solidFill>
                <a:schemeClr val="accent1">
                  <a:lumMod val="60000"/>
                  <a:lumOff val="40000"/>
                </a:schemeClr>
              </a:solidFill>
              <a:ln w="19050">
                <a:solidFill>
                  <a:schemeClr val="bg1"/>
                </a:solidFill>
              </a:ln>
              <a:effectLst/>
            </c:spPr>
            <c:extLst>
              <c:ext xmlns:c16="http://schemas.microsoft.com/office/drawing/2014/chart" uri="{C3380CC4-5D6E-409C-BE32-E72D297353CC}">
                <c16:uniqueId val="{0000000D-1E12-B949-A731-E1F0CCF9244A}"/>
              </c:ext>
            </c:extLst>
          </c:dPt>
          <c:dPt>
            <c:idx val="7"/>
            <c:bubble3D val="0"/>
            <c:spPr>
              <a:solidFill>
                <a:schemeClr val="accent1"/>
              </a:solidFill>
              <a:ln w="19050">
                <a:solidFill>
                  <a:schemeClr val="bg1"/>
                </a:solidFill>
              </a:ln>
              <a:effectLst/>
            </c:spPr>
            <c:extLst>
              <c:ext xmlns:c16="http://schemas.microsoft.com/office/drawing/2014/chart" uri="{C3380CC4-5D6E-409C-BE32-E72D297353CC}">
                <c16:uniqueId val="{0000000F-1E12-B949-A731-E1F0CCF9244A}"/>
              </c:ext>
            </c:extLst>
          </c:dPt>
          <c:cat>
            <c:strRef>
              <c:f>'令和８年度歳入 '!$B$1:$I$1</c:f>
              <c:strCache>
                <c:ptCount val="8"/>
                <c:pt idx="0">
                  <c:v>県税</c:v>
                </c:pt>
                <c:pt idx="1">
                  <c:v>地方消費税清算金</c:v>
                </c:pt>
                <c:pt idx="2">
                  <c:v>諸収入</c:v>
                </c:pt>
                <c:pt idx="3">
                  <c:v>黄色</c:v>
                </c:pt>
                <c:pt idx="4">
                  <c:v>横線</c:v>
                </c:pt>
                <c:pt idx="5">
                  <c:v>地方交付税</c:v>
                </c:pt>
                <c:pt idx="6">
                  <c:v>国庫支出金</c:v>
                </c:pt>
                <c:pt idx="7">
                  <c:v>県債</c:v>
                </c:pt>
              </c:strCache>
            </c:strRef>
          </c:cat>
          <c:val>
            <c:numRef>
              <c:f>'令和８年度歳入 '!$B$2:$I$2</c:f>
              <c:numCache>
                <c:formatCode>#,##0.0;[Red]\-#,##0.0</c:formatCode>
                <c:ptCount val="8"/>
                <c:pt idx="0">
                  <c:v>1977</c:v>
                </c:pt>
                <c:pt idx="1">
                  <c:v>800.8</c:v>
                </c:pt>
                <c:pt idx="2">
                  <c:v>375.7</c:v>
                </c:pt>
                <c:pt idx="3">
                  <c:v>358</c:v>
                </c:pt>
                <c:pt idx="4">
                  <c:v>415.5</c:v>
                </c:pt>
                <c:pt idx="5">
                  <c:v>1460</c:v>
                </c:pt>
                <c:pt idx="6">
                  <c:v>742.4</c:v>
                </c:pt>
                <c:pt idx="7">
                  <c:v>694</c:v>
                </c:pt>
              </c:numCache>
            </c:numRef>
          </c:val>
          <c:extLst>
            <c:ext xmlns:c16="http://schemas.microsoft.com/office/drawing/2014/chart" uri="{C3380CC4-5D6E-409C-BE32-E72D297353CC}">
              <c16:uniqueId val="{00000010-1E12-B949-A731-E1F0CCF9244A}"/>
            </c:ext>
          </c:extLst>
        </c:ser>
        <c:dLbls>
          <c:showLegendKey val="0"/>
          <c:showVal val="0"/>
          <c:showCatName val="0"/>
          <c:showSerName val="0"/>
          <c:showPercent val="0"/>
          <c:showBubbleSize val="0"/>
          <c:showLeaderLines val="1"/>
        </c:dLbls>
        <c:firstSliceAng val="0"/>
      </c:pieChart>
      <c:spPr>
        <a:noFill/>
        <a:ln w="25400">
          <a:noFill/>
        </a:ln>
        <a:effectLst/>
      </c:spPr>
    </c:plotArea>
    <c:plotVisOnly val="1"/>
    <c:dispBlanksAs val="zero"/>
    <c:showDLblsOverMax val="0"/>
  </c:chart>
  <c:spPr>
    <a:noFill/>
    <a:ln w="9525" cap="flat" cmpd="sng" algn="ctr">
      <a:noFill/>
      <a:prstDash val="solid"/>
      <a:miter lim="800000"/>
    </a:ln>
    <a:effectLst/>
  </c:spPr>
  <c:txPr>
    <a:bodyPr/>
    <a:lstStyle/>
    <a:p>
      <a:pPr>
        <a:defRPr sz="925" b="0" i="0" u="none" strike="noStrike" baseline="0">
          <a:solidFill>
            <a:srgbClr val="000000"/>
          </a:solidFill>
          <a:latin typeface="ＭＳ Ｐゴシック"/>
          <a:ea typeface="ＭＳ Ｐゴシック"/>
          <a:cs typeface="ＭＳ Ｐゴシック"/>
        </a:defRPr>
      </a:pPr>
      <a:endParaRPr lang="ja-JP"/>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3402688543274766"/>
          <c:y val="0.1436194538259189"/>
          <c:w val="0.63936330704575495"/>
          <c:h val="0.84890088775300165"/>
        </c:manualLayout>
      </c:layout>
      <c:doughnutChart>
        <c:varyColors val="1"/>
        <c:ser>
          <c:idx val="0"/>
          <c:order val="0"/>
          <c:spPr>
            <a:ln w="19050">
              <a:solidFill>
                <a:schemeClr val="bg1"/>
              </a:solidFill>
            </a:ln>
          </c:spPr>
          <c:dPt>
            <c:idx val="0"/>
            <c:bubble3D val="0"/>
            <c:spPr>
              <a:solidFill>
                <a:schemeClr val="accent2"/>
              </a:solidFill>
              <a:ln w="19050">
                <a:solidFill>
                  <a:schemeClr val="bg1"/>
                </a:solidFill>
              </a:ln>
              <a:effectLst/>
            </c:spPr>
            <c:extLst>
              <c:ext xmlns:c16="http://schemas.microsoft.com/office/drawing/2014/chart" uri="{C3380CC4-5D6E-409C-BE32-E72D297353CC}">
                <c16:uniqueId val="{00000001-2A97-EA4C-8FC7-D38FAC05A511}"/>
              </c:ext>
            </c:extLst>
          </c:dPt>
          <c:dPt>
            <c:idx val="1"/>
            <c:bubble3D val="0"/>
            <c:spPr>
              <a:solidFill>
                <a:schemeClr val="accent1"/>
              </a:solidFill>
              <a:ln w="19050">
                <a:solidFill>
                  <a:schemeClr val="bg1"/>
                </a:solidFill>
              </a:ln>
              <a:effectLst/>
            </c:spPr>
            <c:extLst>
              <c:ext xmlns:c16="http://schemas.microsoft.com/office/drawing/2014/chart" uri="{C3380CC4-5D6E-409C-BE32-E72D297353CC}">
                <c16:uniqueId val="{00000003-2A97-EA4C-8FC7-D38FAC05A511}"/>
              </c:ext>
            </c:extLst>
          </c:dPt>
          <c:cat>
            <c:strRef>
              <c:f>'令和８年度歳入 '!$K$1:$L$1</c:f>
              <c:strCache>
                <c:ptCount val="2"/>
                <c:pt idx="0">
                  <c:v>自主財源</c:v>
                </c:pt>
                <c:pt idx="1">
                  <c:v>依存財源</c:v>
                </c:pt>
              </c:strCache>
            </c:strRef>
          </c:cat>
          <c:val>
            <c:numRef>
              <c:f>'令和８年度歳入 '!$K$2:$L$2</c:f>
              <c:numCache>
                <c:formatCode>General</c:formatCode>
                <c:ptCount val="2"/>
                <c:pt idx="0">
                  <c:v>51.4</c:v>
                </c:pt>
                <c:pt idx="1">
                  <c:v>48.6</c:v>
                </c:pt>
              </c:numCache>
            </c:numRef>
          </c:val>
          <c:extLst>
            <c:ext xmlns:c16="http://schemas.microsoft.com/office/drawing/2014/chart" uri="{C3380CC4-5D6E-409C-BE32-E72D297353CC}">
              <c16:uniqueId val="{00000004-2A97-EA4C-8FC7-D38FAC05A511}"/>
            </c:ext>
          </c:extLst>
        </c:ser>
        <c:dLbls>
          <c:showLegendKey val="0"/>
          <c:showVal val="0"/>
          <c:showCatName val="0"/>
          <c:showSerName val="0"/>
          <c:showPercent val="0"/>
          <c:showBubbleSize val="0"/>
          <c:showLeaderLines val="0"/>
        </c:dLbls>
        <c:firstSliceAng val="0"/>
        <c:holeSize val="80"/>
      </c:doughnutChart>
      <c:spPr>
        <a:noFill/>
        <a:ln w="25400">
          <a:noFill/>
        </a:ln>
        <a:effectLst/>
      </c:spPr>
    </c:plotArea>
    <c:plotVisOnly val="1"/>
    <c:dispBlanksAs val="zero"/>
    <c:showDLblsOverMax val="0"/>
  </c:chart>
  <c:spPr>
    <a:noFill/>
    <a:ln w="9525" cap="flat" cmpd="sng" algn="ctr">
      <a:noFill/>
      <a:prstDash val="solid"/>
      <a:miter lim="800000"/>
    </a:ln>
    <a:effectLst/>
  </c:spPr>
  <c:txPr>
    <a:bodyPr/>
    <a:lstStyle/>
    <a:p>
      <a:pPr>
        <a:defRPr sz="950" b="0" i="0" u="none" strike="noStrike" baseline="0">
          <a:solidFill>
            <a:srgbClr val="000000"/>
          </a:solidFill>
          <a:latin typeface="ＭＳ Ｐゴシック"/>
          <a:ea typeface="ＭＳ Ｐゴシック"/>
          <a:cs typeface="ＭＳ Ｐゴシック"/>
        </a:defRPr>
      </a:pPr>
      <a:endParaRPr lang="ja-JP"/>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ja-JP"/>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6713689294101117"/>
          <c:y val="0.20763326490197795"/>
          <c:w val="0.61685253390900308"/>
          <c:h val="0.67953646998760453"/>
        </c:manualLayout>
      </c:layout>
      <c:pieChart>
        <c:varyColors val="1"/>
        <c:ser>
          <c:idx val="0"/>
          <c:order val="0"/>
          <c:dPt>
            <c:idx val="0"/>
            <c:bubble3D val="0"/>
            <c:spPr>
              <a:solidFill>
                <a:schemeClr val="tx2">
                  <a:lumMod val="60000"/>
                  <a:lumOff val="40000"/>
                </a:schemeClr>
              </a:solidFill>
              <a:ln>
                <a:noFill/>
              </a:ln>
              <a:effectLst/>
            </c:spPr>
            <c:extLst>
              <c:ext xmlns:c16="http://schemas.microsoft.com/office/drawing/2014/chart" uri="{C3380CC4-5D6E-409C-BE32-E72D297353CC}">
                <c16:uniqueId val="{00000001-53E2-2D47-983C-A45537E6216D}"/>
              </c:ext>
            </c:extLst>
          </c:dPt>
          <c:dPt>
            <c:idx val="1"/>
            <c:bubble3D val="0"/>
            <c:spPr>
              <a:solidFill>
                <a:schemeClr val="tx2">
                  <a:lumMod val="20000"/>
                  <a:lumOff val="80000"/>
                </a:schemeClr>
              </a:solidFill>
              <a:ln>
                <a:noFill/>
              </a:ln>
              <a:effectLst/>
            </c:spPr>
            <c:extLst>
              <c:ext xmlns:c16="http://schemas.microsoft.com/office/drawing/2014/chart" uri="{C3380CC4-5D6E-409C-BE32-E72D297353CC}">
                <c16:uniqueId val="{00000003-53E2-2D47-983C-A45537E6216D}"/>
              </c:ext>
            </c:extLst>
          </c:dPt>
          <c:dPt>
            <c:idx val="2"/>
            <c:bubble3D val="0"/>
            <c:spPr>
              <a:solidFill>
                <a:schemeClr val="accent3"/>
              </a:solidFill>
              <a:ln>
                <a:noFill/>
              </a:ln>
              <a:effectLst/>
            </c:spPr>
            <c:extLst>
              <c:ext xmlns:c16="http://schemas.microsoft.com/office/drawing/2014/chart" uri="{C3380CC4-5D6E-409C-BE32-E72D297353CC}">
                <c16:uniqueId val="{00000005-53E2-2D47-983C-A45537E6216D}"/>
              </c:ext>
            </c:extLst>
          </c:dPt>
          <c:dPt>
            <c:idx val="3"/>
            <c:bubble3D val="0"/>
            <c:spPr>
              <a:solidFill>
                <a:schemeClr val="accent3">
                  <a:lumMod val="75000"/>
                </a:schemeClr>
              </a:solidFill>
              <a:ln>
                <a:noFill/>
              </a:ln>
              <a:effectLst/>
            </c:spPr>
            <c:extLst>
              <c:ext xmlns:c16="http://schemas.microsoft.com/office/drawing/2014/chart" uri="{C3380CC4-5D6E-409C-BE32-E72D297353CC}">
                <c16:uniqueId val="{00000007-53E2-2D47-983C-A45537E6216D}"/>
              </c:ext>
            </c:extLst>
          </c:dPt>
          <c:dPt>
            <c:idx val="4"/>
            <c:bubble3D val="0"/>
            <c:spPr>
              <a:solidFill>
                <a:schemeClr val="accent4"/>
              </a:solidFill>
              <a:ln>
                <a:noFill/>
              </a:ln>
              <a:effectLst/>
            </c:spPr>
            <c:extLst>
              <c:ext xmlns:c16="http://schemas.microsoft.com/office/drawing/2014/chart" uri="{C3380CC4-5D6E-409C-BE32-E72D297353CC}">
                <c16:uniqueId val="{00000009-53E2-2D47-983C-A45537E6216D}"/>
              </c:ext>
            </c:extLst>
          </c:dPt>
          <c:dPt>
            <c:idx val="5"/>
            <c:bubble3D val="0"/>
            <c:spPr>
              <a:solidFill>
                <a:schemeClr val="accent4">
                  <a:lumMod val="60000"/>
                  <a:lumOff val="40000"/>
                </a:schemeClr>
              </a:solidFill>
              <a:ln>
                <a:noFill/>
              </a:ln>
              <a:effectLst/>
            </c:spPr>
            <c:extLst>
              <c:ext xmlns:c16="http://schemas.microsoft.com/office/drawing/2014/chart" uri="{C3380CC4-5D6E-409C-BE32-E72D297353CC}">
                <c16:uniqueId val="{0000000B-53E2-2D47-983C-A45537E6216D}"/>
              </c:ext>
            </c:extLst>
          </c:dPt>
          <c:dPt>
            <c:idx val="6"/>
            <c:bubble3D val="0"/>
            <c:spPr>
              <a:solidFill>
                <a:schemeClr val="accent6">
                  <a:lumMod val="60000"/>
                  <a:lumOff val="40000"/>
                </a:schemeClr>
              </a:solidFill>
              <a:ln>
                <a:noFill/>
              </a:ln>
              <a:effectLst/>
            </c:spPr>
            <c:extLst>
              <c:ext xmlns:c16="http://schemas.microsoft.com/office/drawing/2014/chart" uri="{C3380CC4-5D6E-409C-BE32-E72D297353CC}">
                <c16:uniqueId val="{0000000D-53E2-2D47-983C-A45537E6216D}"/>
              </c:ext>
            </c:extLst>
          </c:dPt>
          <c:dPt>
            <c:idx val="7"/>
            <c:bubble3D val="0"/>
            <c:spPr>
              <a:solidFill>
                <a:schemeClr val="accent6"/>
              </a:solidFill>
              <a:ln>
                <a:noFill/>
              </a:ln>
              <a:effectLst/>
            </c:spPr>
            <c:extLst>
              <c:ext xmlns:c16="http://schemas.microsoft.com/office/drawing/2014/chart" uri="{C3380CC4-5D6E-409C-BE32-E72D297353CC}">
                <c16:uniqueId val="{0000000F-53E2-2D47-983C-A45537E6216D}"/>
              </c:ext>
            </c:extLst>
          </c:dPt>
          <c:dPt>
            <c:idx val="8"/>
            <c:bubble3D val="0"/>
            <c:spPr>
              <a:solidFill>
                <a:schemeClr val="accent6">
                  <a:lumMod val="75000"/>
                </a:schemeClr>
              </a:solidFill>
              <a:ln>
                <a:noFill/>
              </a:ln>
              <a:effectLst/>
            </c:spPr>
            <c:extLst>
              <c:ext xmlns:c16="http://schemas.microsoft.com/office/drawing/2014/chart" uri="{C3380CC4-5D6E-409C-BE32-E72D297353CC}">
                <c16:uniqueId val="{00000011-53E2-2D47-983C-A45537E6216D}"/>
              </c:ext>
            </c:extLst>
          </c:dPt>
          <c:dPt>
            <c:idx val="9"/>
            <c:bubble3D val="0"/>
            <c:spPr>
              <a:solidFill>
                <a:schemeClr val="accent2"/>
              </a:solidFill>
              <a:ln>
                <a:noFill/>
              </a:ln>
              <a:effectLst/>
            </c:spPr>
            <c:extLst>
              <c:ext xmlns:c16="http://schemas.microsoft.com/office/drawing/2014/chart" uri="{C3380CC4-5D6E-409C-BE32-E72D297353CC}">
                <c16:uniqueId val="{00000013-53E2-2D47-983C-A45537E6216D}"/>
              </c:ext>
            </c:extLst>
          </c:dPt>
          <c:dPt>
            <c:idx val="10"/>
            <c:bubble3D val="0"/>
            <c:spPr>
              <a:solidFill>
                <a:schemeClr val="accent2">
                  <a:lumMod val="75000"/>
                </a:schemeClr>
              </a:solidFill>
              <a:ln>
                <a:noFill/>
              </a:ln>
              <a:effectLst/>
            </c:spPr>
            <c:extLst>
              <c:ext xmlns:c16="http://schemas.microsoft.com/office/drawing/2014/chart" uri="{C3380CC4-5D6E-409C-BE32-E72D297353CC}">
                <c16:uniqueId val="{00000015-53E2-2D47-983C-A45537E6216D}"/>
              </c:ext>
            </c:extLst>
          </c:dPt>
          <c:dPt>
            <c:idx val="11"/>
            <c:bubble3D val="0"/>
            <c:spPr>
              <a:solidFill>
                <a:schemeClr val="accent1"/>
              </a:solidFill>
              <a:ln>
                <a:noFill/>
              </a:ln>
              <a:effectLst/>
            </c:spPr>
            <c:extLst>
              <c:ext xmlns:c16="http://schemas.microsoft.com/office/drawing/2014/chart" uri="{C3380CC4-5D6E-409C-BE32-E72D297353CC}">
                <c16:uniqueId val="{00000017-53E2-2D47-983C-A45537E6216D}"/>
              </c:ext>
            </c:extLst>
          </c:dPt>
          <c:dPt>
            <c:idx val="12"/>
            <c:bubble3D val="0"/>
            <c:spPr>
              <a:solidFill>
                <a:schemeClr val="tx2"/>
              </a:solidFill>
              <a:ln>
                <a:noFill/>
              </a:ln>
              <a:effectLst/>
            </c:spPr>
            <c:extLst>
              <c:ext xmlns:c16="http://schemas.microsoft.com/office/drawing/2014/chart" uri="{C3380CC4-5D6E-409C-BE32-E72D297353CC}">
                <c16:uniqueId val="{00000019-53E2-2D47-983C-A45537E6216D}"/>
              </c:ext>
            </c:extLst>
          </c:dPt>
          <c:cat>
            <c:strRef>
              <c:f>令和８年度歳出!$AB$6:$AB$18</c:f>
              <c:strCache>
                <c:ptCount val="13"/>
                <c:pt idx="0">
                  <c:v>総合企画費</c:v>
                </c:pt>
                <c:pt idx="1">
                  <c:v>総務費</c:v>
                </c:pt>
                <c:pt idx="2">
                  <c:v>文化スポーツ費</c:v>
                </c:pt>
                <c:pt idx="3">
                  <c:v>琵琶湖環境費</c:v>
                </c:pt>
                <c:pt idx="4">
                  <c:v>健康医療福祉費</c:v>
                </c:pt>
                <c:pt idx="5">
                  <c:v>子ども若者費</c:v>
                </c:pt>
                <c:pt idx="6">
                  <c:v>商工観光労働費</c:v>
                </c:pt>
                <c:pt idx="7">
                  <c:v>農政水産業費</c:v>
                </c:pt>
                <c:pt idx="8">
                  <c:v>土木交通費</c:v>
                </c:pt>
                <c:pt idx="9">
                  <c:v>警察費</c:v>
                </c:pt>
                <c:pt idx="10">
                  <c:v>教育費</c:v>
                </c:pt>
                <c:pt idx="11">
                  <c:v>公債費</c:v>
                </c:pt>
                <c:pt idx="12">
                  <c:v>その他</c:v>
                </c:pt>
              </c:strCache>
            </c:strRef>
          </c:cat>
          <c:val>
            <c:numRef>
              <c:f>令和８年度歳出!$AC$6:$AC$18</c:f>
              <c:numCache>
                <c:formatCode>0.0_);[Red]\(0.0\)</c:formatCode>
                <c:ptCount val="13"/>
                <c:pt idx="0">
                  <c:v>99.4</c:v>
                </c:pt>
                <c:pt idx="1">
                  <c:v>189.4</c:v>
                </c:pt>
                <c:pt idx="2">
                  <c:v>154.30000000000001</c:v>
                </c:pt>
                <c:pt idx="3">
                  <c:v>200.9</c:v>
                </c:pt>
                <c:pt idx="4">
                  <c:v>1041.3</c:v>
                </c:pt>
                <c:pt idx="5">
                  <c:v>357.9</c:v>
                </c:pt>
                <c:pt idx="6">
                  <c:v>359.3</c:v>
                </c:pt>
                <c:pt idx="7">
                  <c:v>205.2</c:v>
                </c:pt>
                <c:pt idx="8">
                  <c:v>652.5</c:v>
                </c:pt>
                <c:pt idx="9">
                  <c:v>355.7</c:v>
                </c:pt>
                <c:pt idx="10">
                  <c:v>1555.1</c:v>
                </c:pt>
                <c:pt idx="11">
                  <c:v>764.3</c:v>
                </c:pt>
                <c:pt idx="12">
                  <c:v>888.1</c:v>
                </c:pt>
              </c:numCache>
            </c:numRef>
          </c:val>
          <c:extLst>
            <c:ext xmlns:c16="http://schemas.microsoft.com/office/drawing/2014/chart" uri="{C3380CC4-5D6E-409C-BE32-E72D297353CC}">
              <c16:uniqueId val="{0000001A-53E2-2D47-983C-A45537E6216D}"/>
            </c:ext>
          </c:extLst>
        </c:ser>
        <c:dLbls>
          <c:showLegendKey val="0"/>
          <c:showVal val="0"/>
          <c:showCatName val="0"/>
          <c:showSerName val="0"/>
          <c:showPercent val="0"/>
          <c:showBubbleSize val="0"/>
          <c:showLeaderLines val="1"/>
        </c:dLbls>
        <c:firstSliceAng val="0"/>
        <c:extLst>
          <c:ext xmlns:c15="http://schemas.microsoft.com/office/drawing/2012/chart" uri="{02D57815-91ED-43cb-92C2-25804820EDAC}">
            <c15:filteredPieSeries>
              <c15:ser>
                <c:idx val="1"/>
                <c:order val="1"/>
                <c:dPt>
                  <c:idx val="0"/>
                  <c:bubble3D val="0"/>
                  <c:spPr>
                    <a:solidFill>
                      <a:schemeClr val="accent1"/>
                    </a:solidFill>
                    <a:ln>
                      <a:noFill/>
                    </a:ln>
                    <a:effectLst/>
                  </c:spPr>
                  <c:extLst>
                    <c:ext xmlns:c16="http://schemas.microsoft.com/office/drawing/2014/chart" uri="{C3380CC4-5D6E-409C-BE32-E72D297353CC}">
                      <c16:uniqueId val="{0000001C-53E2-2D47-983C-A45537E6216D}"/>
                    </c:ext>
                  </c:extLst>
                </c:dPt>
                <c:dPt>
                  <c:idx val="1"/>
                  <c:bubble3D val="0"/>
                  <c:spPr>
                    <a:solidFill>
                      <a:schemeClr val="accent3"/>
                    </a:solidFill>
                    <a:ln>
                      <a:noFill/>
                    </a:ln>
                    <a:effectLst/>
                  </c:spPr>
                  <c:extLst>
                    <c:ext xmlns:c16="http://schemas.microsoft.com/office/drawing/2014/chart" uri="{C3380CC4-5D6E-409C-BE32-E72D297353CC}">
                      <c16:uniqueId val="{0000001E-53E2-2D47-983C-A45537E6216D}"/>
                    </c:ext>
                  </c:extLst>
                </c:dPt>
                <c:dPt>
                  <c:idx val="2"/>
                  <c:bubble3D val="0"/>
                  <c:spPr>
                    <a:solidFill>
                      <a:schemeClr val="accent5"/>
                    </a:solidFill>
                    <a:ln>
                      <a:noFill/>
                    </a:ln>
                    <a:effectLst/>
                  </c:spPr>
                  <c:extLst>
                    <c:ext xmlns:c16="http://schemas.microsoft.com/office/drawing/2014/chart" uri="{C3380CC4-5D6E-409C-BE32-E72D297353CC}">
                      <c16:uniqueId val="{00000020-53E2-2D47-983C-A45537E6216D}"/>
                    </c:ext>
                  </c:extLst>
                </c:dPt>
                <c:dPt>
                  <c:idx val="3"/>
                  <c:bubble3D val="0"/>
                  <c:spPr>
                    <a:solidFill>
                      <a:schemeClr val="accent1">
                        <a:lumMod val="60000"/>
                      </a:schemeClr>
                    </a:solidFill>
                    <a:ln>
                      <a:noFill/>
                    </a:ln>
                    <a:effectLst/>
                  </c:spPr>
                  <c:extLst>
                    <c:ext xmlns:c16="http://schemas.microsoft.com/office/drawing/2014/chart" uri="{C3380CC4-5D6E-409C-BE32-E72D297353CC}">
                      <c16:uniqueId val="{00000022-53E2-2D47-983C-A45537E6216D}"/>
                    </c:ext>
                  </c:extLst>
                </c:dPt>
                <c:dPt>
                  <c:idx val="4"/>
                  <c:bubble3D val="0"/>
                  <c:spPr>
                    <a:solidFill>
                      <a:schemeClr val="accent3">
                        <a:lumMod val="60000"/>
                      </a:schemeClr>
                    </a:solidFill>
                    <a:ln>
                      <a:noFill/>
                    </a:ln>
                    <a:effectLst/>
                  </c:spPr>
                  <c:extLst>
                    <c:ext xmlns:c16="http://schemas.microsoft.com/office/drawing/2014/chart" uri="{C3380CC4-5D6E-409C-BE32-E72D297353CC}">
                      <c16:uniqueId val="{00000024-53E2-2D47-983C-A45537E6216D}"/>
                    </c:ext>
                  </c:extLst>
                </c:dPt>
                <c:dPt>
                  <c:idx val="5"/>
                  <c:bubble3D val="0"/>
                  <c:spPr>
                    <a:solidFill>
                      <a:schemeClr val="accent5">
                        <a:lumMod val="60000"/>
                      </a:schemeClr>
                    </a:solidFill>
                    <a:ln>
                      <a:noFill/>
                    </a:ln>
                    <a:effectLst/>
                  </c:spPr>
                  <c:extLst>
                    <c:ext xmlns:c16="http://schemas.microsoft.com/office/drawing/2014/chart" uri="{C3380CC4-5D6E-409C-BE32-E72D297353CC}">
                      <c16:uniqueId val="{00000026-53E2-2D47-983C-A45537E6216D}"/>
                    </c:ext>
                  </c:extLst>
                </c:dPt>
                <c:dPt>
                  <c:idx val="6"/>
                  <c:bubble3D val="0"/>
                  <c:spPr>
                    <a:solidFill>
                      <a:schemeClr val="accent1">
                        <a:lumMod val="80000"/>
                        <a:lumOff val="20000"/>
                      </a:schemeClr>
                    </a:solidFill>
                    <a:ln>
                      <a:noFill/>
                    </a:ln>
                    <a:effectLst/>
                  </c:spPr>
                  <c:extLst>
                    <c:ext xmlns:c16="http://schemas.microsoft.com/office/drawing/2014/chart" uri="{C3380CC4-5D6E-409C-BE32-E72D297353CC}">
                      <c16:uniqueId val="{00000028-53E2-2D47-983C-A45537E6216D}"/>
                    </c:ext>
                  </c:extLst>
                </c:dPt>
                <c:dPt>
                  <c:idx val="7"/>
                  <c:bubble3D val="0"/>
                  <c:spPr>
                    <a:solidFill>
                      <a:schemeClr val="accent3">
                        <a:lumMod val="80000"/>
                        <a:lumOff val="20000"/>
                      </a:schemeClr>
                    </a:solidFill>
                    <a:ln>
                      <a:noFill/>
                    </a:ln>
                    <a:effectLst/>
                  </c:spPr>
                  <c:extLst>
                    <c:ext xmlns:c16="http://schemas.microsoft.com/office/drawing/2014/chart" uri="{C3380CC4-5D6E-409C-BE32-E72D297353CC}">
                      <c16:uniqueId val="{0000002A-53E2-2D47-983C-A45537E6216D}"/>
                    </c:ext>
                  </c:extLst>
                </c:dPt>
                <c:dPt>
                  <c:idx val="8"/>
                  <c:bubble3D val="0"/>
                  <c:spPr>
                    <a:solidFill>
                      <a:schemeClr val="accent5">
                        <a:lumMod val="80000"/>
                        <a:lumOff val="20000"/>
                      </a:schemeClr>
                    </a:solidFill>
                    <a:ln>
                      <a:noFill/>
                    </a:ln>
                    <a:effectLst/>
                  </c:spPr>
                  <c:extLst>
                    <c:ext xmlns:c16="http://schemas.microsoft.com/office/drawing/2014/chart" uri="{C3380CC4-5D6E-409C-BE32-E72D297353CC}">
                      <c16:uniqueId val="{0000002C-53E2-2D47-983C-A45537E6216D}"/>
                    </c:ext>
                  </c:extLst>
                </c:dPt>
                <c:dPt>
                  <c:idx val="9"/>
                  <c:bubble3D val="0"/>
                  <c:spPr>
                    <a:solidFill>
                      <a:schemeClr val="accent1">
                        <a:lumMod val="80000"/>
                      </a:schemeClr>
                    </a:solidFill>
                    <a:ln>
                      <a:noFill/>
                    </a:ln>
                    <a:effectLst/>
                  </c:spPr>
                  <c:extLst>
                    <c:ext xmlns:c16="http://schemas.microsoft.com/office/drawing/2014/chart" uri="{C3380CC4-5D6E-409C-BE32-E72D297353CC}">
                      <c16:uniqueId val="{0000002E-53E2-2D47-983C-A45537E6216D}"/>
                    </c:ext>
                  </c:extLst>
                </c:dPt>
                <c:dPt>
                  <c:idx val="10"/>
                  <c:bubble3D val="0"/>
                  <c:spPr>
                    <a:solidFill>
                      <a:schemeClr val="accent3">
                        <a:lumMod val="80000"/>
                      </a:schemeClr>
                    </a:solidFill>
                    <a:ln>
                      <a:noFill/>
                    </a:ln>
                    <a:effectLst/>
                  </c:spPr>
                  <c:extLst>
                    <c:ext xmlns:c16="http://schemas.microsoft.com/office/drawing/2014/chart" uri="{C3380CC4-5D6E-409C-BE32-E72D297353CC}">
                      <c16:uniqueId val="{00000030-53E2-2D47-983C-A45537E6216D}"/>
                    </c:ext>
                  </c:extLst>
                </c:dPt>
                <c:dPt>
                  <c:idx val="11"/>
                  <c:bubble3D val="0"/>
                  <c:spPr>
                    <a:solidFill>
                      <a:schemeClr val="accent5">
                        <a:lumMod val="80000"/>
                      </a:schemeClr>
                    </a:solidFill>
                    <a:ln>
                      <a:noFill/>
                    </a:ln>
                    <a:effectLst/>
                  </c:spPr>
                  <c:extLst>
                    <c:ext xmlns:c16="http://schemas.microsoft.com/office/drawing/2014/chart" uri="{C3380CC4-5D6E-409C-BE32-E72D297353CC}">
                      <c16:uniqueId val="{00000032-53E2-2D47-983C-A45537E6216D}"/>
                    </c:ext>
                  </c:extLst>
                </c:dPt>
                <c:dPt>
                  <c:idx val="12"/>
                  <c:bubble3D val="0"/>
                  <c:spPr>
                    <a:solidFill>
                      <a:schemeClr val="accent1">
                        <a:lumMod val="60000"/>
                        <a:lumOff val="40000"/>
                      </a:schemeClr>
                    </a:solidFill>
                    <a:ln>
                      <a:noFill/>
                    </a:ln>
                    <a:effectLst/>
                  </c:spPr>
                  <c:extLst>
                    <c:ext xmlns:c16="http://schemas.microsoft.com/office/drawing/2014/chart" uri="{C3380CC4-5D6E-409C-BE32-E72D297353CC}">
                      <c16:uniqueId val="{00000034-53E2-2D47-983C-A45537E6216D}"/>
                    </c:ext>
                  </c:extLst>
                </c:dPt>
                <c:cat>
                  <c:strRef>
                    <c:extLst>
                      <c:ext uri="{02D57815-91ED-43cb-92C2-25804820EDAC}">
                        <c15:formulaRef>
                          <c15:sqref>令和８年度歳出!$AB$6:$AB$18</c15:sqref>
                        </c15:formulaRef>
                      </c:ext>
                    </c:extLst>
                    <c:strCache>
                      <c:ptCount val="13"/>
                      <c:pt idx="0">
                        <c:v>総合企画費</c:v>
                      </c:pt>
                      <c:pt idx="1">
                        <c:v>総務費</c:v>
                      </c:pt>
                      <c:pt idx="2">
                        <c:v>文化スポーツ費</c:v>
                      </c:pt>
                      <c:pt idx="3">
                        <c:v>琵琶湖環境費</c:v>
                      </c:pt>
                      <c:pt idx="4">
                        <c:v>健康医療福祉費</c:v>
                      </c:pt>
                      <c:pt idx="5">
                        <c:v>子ども若者費</c:v>
                      </c:pt>
                      <c:pt idx="6">
                        <c:v>商工観光労働費</c:v>
                      </c:pt>
                      <c:pt idx="7">
                        <c:v>農政水産業費</c:v>
                      </c:pt>
                      <c:pt idx="8">
                        <c:v>土木交通費</c:v>
                      </c:pt>
                      <c:pt idx="9">
                        <c:v>警察費</c:v>
                      </c:pt>
                      <c:pt idx="10">
                        <c:v>教育費</c:v>
                      </c:pt>
                      <c:pt idx="11">
                        <c:v>公債費</c:v>
                      </c:pt>
                      <c:pt idx="12">
                        <c:v>その他</c:v>
                      </c:pt>
                    </c:strCache>
                  </c:strRef>
                </c:cat>
                <c:val>
                  <c:numRef>
                    <c:extLst>
                      <c:ext uri="{02D57815-91ED-43cb-92C2-25804820EDAC}">
                        <c15:formulaRef>
                          <c15:sqref>令和８年度歳出!$AD$6:$AD$18</c15:sqref>
                        </c15:formulaRef>
                      </c:ext>
                    </c:extLst>
                    <c:numCache>
                      <c:formatCode>General</c:formatCode>
                      <c:ptCount val="13"/>
                      <c:pt idx="0">
                        <c:v>1.4</c:v>
                      </c:pt>
                      <c:pt idx="1">
                        <c:v>2.8</c:v>
                      </c:pt>
                      <c:pt idx="2">
                        <c:v>2.2999999999999998</c:v>
                      </c:pt>
                      <c:pt idx="3">
                        <c:v>2.9</c:v>
                      </c:pt>
                      <c:pt idx="4">
                        <c:v>15.3</c:v>
                      </c:pt>
                      <c:pt idx="5">
                        <c:v>5.2</c:v>
                      </c:pt>
                      <c:pt idx="6">
                        <c:v>5.3</c:v>
                      </c:pt>
                      <c:pt idx="7">
                        <c:v>3</c:v>
                      </c:pt>
                      <c:pt idx="8">
                        <c:v>9.6</c:v>
                      </c:pt>
                      <c:pt idx="9">
                        <c:v>5.2</c:v>
                      </c:pt>
                      <c:pt idx="10">
                        <c:v>22.8</c:v>
                      </c:pt>
                      <c:pt idx="11">
                        <c:v>11.2</c:v>
                      </c:pt>
                      <c:pt idx="12">
                        <c:v>13</c:v>
                      </c:pt>
                    </c:numCache>
                  </c:numRef>
                </c:val>
                <c:extLst>
                  <c:ext xmlns:c16="http://schemas.microsoft.com/office/drawing/2014/chart" uri="{C3380CC4-5D6E-409C-BE32-E72D297353CC}">
                    <c16:uniqueId val="{00000035-53E2-2D47-983C-A45537E6216D}"/>
                  </c:ext>
                </c:extLst>
              </c15:ser>
            </c15:filteredPieSeries>
          </c:ext>
        </c:extLst>
      </c:pieChart>
      <c:spPr>
        <a:noFill/>
        <a:ln w="25400">
          <a:noFill/>
        </a:ln>
        <a:effectLst/>
      </c:spPr>
    </c:plotArea>
    <c:plotVisOnly val="1"/>
    <c:dispBlanksAs val="zero"/>
    <c:showDLblsOverMax val="0"/>
  </c:chart>
  <c:spPr>
    <a:noFill/>
    <a:ln w="9525" cap="flat" cmpd="sng" algn="ctr">
      <a:noFill/>
      <a:prstDash val="solid"/>
      <a:miter lim="800000"/>
    </a:ln>
    <a:effectLst/>
  </c:spPr>
  <c:txPr>
    <a:bodyPr/>
    <a:lstStyle/>
    <a:p>
      <a:pPr>
        <a:defRPr sz="1125" b="0" i="0" u="none" strike="noStrike" baseline="0">
          <a:solidFill>
            <a:srgbClr val="000000"/>
          </a:solidFill>
          <a:latin typeface="ＭＳ Ｐゴシック"/>
          <a:ea typeface="ＭＳ Ｐゴシック"/>
          <a:cs typeface="ＭＳ Ｐゴシック"/>
        </a:defRPr>
      </a:pPr>
      <a:endParaRPr lang="ja-JP"/>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6">
  <a:schemeClr val="accent6"/>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withinLinear" id="15">
  <a:schemeClr val="accent2"/>
</cs:colorStyle>
</file>

<file path=ppt/charts/colors4.xml><?xml version="1.0" encoding="utf-8"?>
<cs:colorStyle xmlns:cs="http://schemas.microsoft.com/office/drawing/2012/chartStyle" xmlns:a="http://schemas.openxmlformats.org/drawingml/2006/main" meth="cycle" id="11">
  <a:schemeClr val="accent1"/>
  <a:schemeClr val="accent3"/>
  <a:schemeClr val="accent5"/>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charts/style4.xml><?xml version="1.0" encoding="utf-8"?>
<cs:chartStyle xmlns:cs="http://schemas.microsoft.com/office/drawing/2012/chartStyle" xmlns:a="http://schemas.openxmlformats.org/drawingml/2006/main" id="102">
  <cs:axisTitle>
    <cs:lnRef idx="0"/>
    <cs:fillRef idx="0"/>
    <cs:effectRef idx="0"/>
    <cs:fontRef idx="minor">
      <a:schemeClr val="tx1"/>
    </cs:fontRef>
    <cs:defRPr sz="1000" b="1" kern="1200"/>
  </cs:axisTitle>
  <cs:categoryAxis>
    <cs:lnRef idx="1">
      <a:schemeClr val="tx1">
        <a:tint val="75000"/>
      </a:schemeClr>
    </cs:lnRef>
    <cs:fillRef idx="0"/>
    <cs:effectRef idx="0"/>
    <cs:fontRef idx="minor">
      <a:schemeClr val="tx1"/>
    </cs:fontRef>
    <cs:spPr>
      <a:ln>
        <a:round/>
      </a:ln>
    </cs:spPr>
    <cs:defRPr sz="1000" kern="1200"/>
  </cs:categoryAxis>
  <cs:chartArea mods="allowNoFillOverride allowNoLineOverride">
    <cs:lnRef idx="1">
      <a:schemeClr val="tx1">
        <a:tint val="75000"/>
      </a:schemeClr>
    </cs:lnRef>
    <cs:fillRef idx="1">
      <a:schemeClr val="bg1"/>
    </cs:fillRef>
    <cs:effectRef idx="0"/>
    <cs:fontRef idx="minor">
      <a:schemeClr val="tx1"/>
    </cs:fontRef>
    <cs:spPr>
      <a:ln>
        <a:round/>
      </a:ln>
    </cs:spPr>
    <cs:defRPr sz="1000" kern="1200"/>
  </cs:chartArea>
  <cs:dataLabel>
    <cs:lnRef idx="0"/>
    <cs:fillRef idx="0"/>
    <cs:effectRef idx="0"/>
    <cs:fontRef idx="minor">
      <a:schemeClr val="tx1"/>
    </cs:fontRef>
    <cs:defRPr sz="1000" kern="1200"/>
  </cs:dataLabel>
  <cs:dataLabelCallout>
    <cs:lnRef idx="0"/>
    <cs:fillRef idx="0"/>
    <cs:effectRef idx="0"/>
    <cs:fontRef idx="minor">
      <a:schemeClr val="dk1"/>
    </cs:fontRef>
    <cs:spPr>
      <a:solidFill>
        <a:schemeClr val="lt1"/>
      </a:solidFill>
      <a:ln>
        <a:solidFill>
          <a:schemeClr val="dk1">
            <a:lumMod val="65000"/>
            <a:lumOff val="35000"/>
          </a:schemeClr>
        </a:solidFill>
      </a:ln>
    </cs:spPr>
    <cs:defRPr sz="1000" kern="1200"/>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1">
      <cs:styleClr val="auto"/>
    </cs:lnRef>
    <cs:lineWidthScale>3</cs:lineWidthScale>
    <cs:fillRef idx="0"/>
    <cs:effectRef idx="0"/>
    <cs:fontRef idx="minor">
      <a:schemeClr val="tx1"/>
    </cs:fontRef>
    <cs:spPr>
      <a:ln cap="rnd">
        <a:round/>
      </a:ln>
    </cs:spPr>
  </cs:dataPointLine>
  <cs:dataPointMarker>
    <cs:lnRef idx="1">
      <cs:styleClr val="auto"/>
    </cs:lnRef>
    <cs:fillRef idx="1">
      <cs:styleClr val="auto"/>
    </cs:fillRef>
    <cs:effectRef idx="0"/>
    <cs:fontRef idx="minor">
      <a:schemeClr val="tx1"/>
    </cs:fontRef>
    <cs:spPr>
      <a:ln>
        <a:round/>
      </a:ln>
    </cs:spPr>
  </cs:dataPointMarker>
  <cs:dataPointMarkerLayout/>
  <cs:dataPointWireframe>
    <cs:lnRef idx="1">
      <cs:styleClr val="auto"/>
    </cs:lnRef>
    <cs:fillRef idx="0"/>
    <cs:effectRef idx="0"/>
    <cs:fontRef idx="minor">
      <a:schemeClr val="tx1"/>
    </cs:fontRef>
    <cs:spPr>
      <a:ln>
        <a:round/>
      </a:ln>
    </cs:spPr>
  </cs:dataPointWireframe>
  <cs:dataTable>
    <cs:lnRef idx="1">
      <a:schemeClr val="tx1">
        <a:tint val="75000"/>
      </a:schemeClr>
    </cs:lnRef>
    <cs:fillRef idx="0"/>
    <cs:effectRef idx="0"/>
    <cs:fontRef idx="minor">
      <a:schemeClr val="tx1"/>
    </cs:fontRef>
    <cs:spPr>
      <a:ln>
        <a:round/>
      </a:ln>
    </cs:spPr>
    <cs:defRPr sz="1000" kern="1200"/>
  </cs:dataTable>
  <cs:downBar>
    <cs:lnRef idx="1">
      <a:schemeClr val="tx1"/>
    </cs:lnRef>
    <cs:fillRef idx="1">
      <a:schemeClr val="dk1">
        <a:tint val="95000"/>
      </a:schemeClr>
    </cs:fillRef>
    <cs:effectRef idx="0"/>
    <cs:fontRef idx="minor">
      <a:schemeClr val="tx1"/>
    </cs:fontRef>
    <cs:spPr>
      <a:ln>
        <a:round/>
      </a:ln>
    </cs:spPr>
  </cs:downBar>
  <cs:dropLine>
    <cs:lnRef idx="1">
      <a:schemeClr val="tx1"/>
    </cs:lnRef>
    <cs:fillRef idx="0"/>
    <cs:effectRef idx="0"/>
    <cs:fontRef idx="minor">
      <a:schemeClr val="tx1"/>
    </cs:fontRef>
    <cs:spPr>
      <a:ln>
        <a:round/>
      </a:ln>
    </cs:spPr>
  </cs:dropLine>
  <cs:errorBar>
    <cs:lnRef idx="1">
      <a:schemeClr val="tx1"/>
    </cs:lnRef>
    <cs:fillRef idx="1">
      <a:schemeClr val="tx1"/>
    </cs:fillRef>
    <cs:effectRef idx="0"/>
    <cs:fontRef idx="minor">
      <a:schemeClr val="tx1"/>
    </cs:fontRef>
    <cs:spPr>
      <a:ln>
        <a:round/>
      </a:ln>
    </cs:spPr>
  </cs:errorBar>
  <cs:floor>
    <cs:lnRef idx="1">
      <a:schemeClr val="tx1">
        <a:tint val="75000"/>
      </a:schemeClr>
    </cs:lnRef>
    <cs:fillRef idx="0"/>
    <cs:effectRef idx="0"/>
    <cs:fontRef idx="minor">
      <a:schemeClr val="tx1"/>
    </cs:fontRef>
    <cs:spPr>
      <a:ln>
        <a:round/>
      </a:ln>
    </cs:spPr>
  </cs:floor>
  <cs:gridlineMajor>
    <cs:lnRef idx="1">
      <a:schemeClr val="tx1">
        <a:tint val="75000"/>
      </a:schemeClr>
    </cs:lnRef>
    <cs:fillRef idx="0"/>
    <cs:effectRef idx="0"/>
    <cs:fontRef idx="minor">
      <a:schemeClr val="tx1"/>
    </cs:fontRef>
    <cs:spPr>
      <a:ln>
        <a:round/>
      </a:ln>
    </cs:spPr>
  </cs:gridlineMajor>
  <cs:gridlineMinor>
    <cs:lnRef idx="1">
      <a:schemeClr val="tx1">
        <a:tint val="50000"/>
      </a:schemeClr>
    </cs:lnRef>
    <cs:fillRef idx="0"/>
    <cs:effectRef idx="0"/>
    <cs:fontRef idx="minor">
      <a:schemeClr val="tx1"/>
    </cs:fontRef>
    <cs:spPr>
      <a:ln>
        <a:round/>
      </a:ln>
    </cs:spPr>
  </cs:gridlineMinor>
  <cs:hiLoLine>
    <cs:lnRef idx="1">
      <a:schemeClr val="tx1"/>
    </cs:lnRef>
    <cs:fillRef idx="0"/>
    <cs:effectRef idx="0"/>
    <cs:fontRef idx="minor">
      <a:schemeClr val="tx1"/>
    </cs:fontRef>
    <cs:spPr>
      <a:ln>
        <a:round/>
      </a:ln>
    </cs:spPr>
  </cs:hiLoLine>
  <cs:leaderLine>
    <cs:lnRef idx="1">
      <a:schemeClr val="tx1"/>
    </cs:lnRef>
    <cs:fillRef idx="0"/>
    <cs:effectRef idx="0"/>
    <cs:fontRef idx="minor">
      <a:schemeClr val="tx1"/>
    </cs:fontRef>
    <cs:spPr>
      <a:ln>
        <a:round/>
      </a:ln>
    </cs:spPr>
  </cs:leaderLine>
  <cs:legend>
    <cs:lnRef idx="0"/>
    <cs:fillRef idx="0"/>
    <cs:effectRef idx="0"/>
    <cs:fontRef idx="minor">
      <a:schemeClr val="tx1"/>
    </cs:fontRef>
    <cs:defRPr sz="1000" kern="1200"/>
  </cs:legend>
  <cs:plotArea mods="allowNoFillOverride allowNoLineOverride">
    <cs:lnRef idx="0"/>
    <cs:fillRef idx="1">
      <a:schemeClr val="bg1"/>
    </cs:fillRef>
    <cs:effectRef idx="0"/>
    <cs:fontRef idx="minor">
      <a:schemeClr val="tx1"/>
    </cs:fontRef>
  </cs:plotArea>
  <cs:plotArea3D>
    <cs:lnRef idx="0"/>
    <cs:fillRef idx="0"/>
    <cs:effectRef idx="0"/>
    <cs:fontRef idx="minor">
      <a:schemeClr val="tx1"/>
    </cs:fontRef>
  </cs:plotArea3D>
  <cs:seriesAxis>
    <cs:lnRef idx="1">
      <a:schemeClr val="tx1">
        <a:tint val="75000"/>
      </a:schemeClr>
    </cs:lnRef>
    <cs:fillRef idx="0"/>
    <cs:effectRef idx="0"/>
    <cs:fontRef idx="minor">
      <a:schemeClr val="tx1"/>
    </cs:fontRef>
    <cs:spPr>
      <a:ln>
        <a:round/>
      </a:ln>
    </cs:spPr>
    <cs:defRPr sz="1000" kern="1200"/>
  </cs:seriesAxis>
  <cs:seriesLine>
    <cs:lnRef idx="1">
      <a:schemeClr val="tx1"/>
    </cs:lnRef>
    <cs:fillRef idx="0"/>
    <cs:effectRef idx="0"/>
    <cs:fontRef idx="minor">
      <a:schemeClr val="tx1"/>
    </cs:fontRef>
    <cs:spPr>
      <a:ln>
        <a:round/>
      </a:ln>
    </cs:spPr>
  </cs:seriesLine>
  <cs:title>
    <cs:lnRef idx="0"/>
    <cs:fillRef idx="0"/>
    <cs:effectRef idx="0"/>
    <cs:fontRef idx="minor">
      <a:schemeClr val="tx1"/>
    </cs:fontRef>
    <cs:defRPr sz="1800" b="1" kern="1200"/>
  </cs:title>
  <cs:trendline>
    <cs:lnRef idx="1">
      <a:schemeClr val="tx1"/>
    </cs:lnRef>
    <cs:fillRef idx="0"/>
    <cs:effectRef idx="0"/>
    <cs:fontRef idx="minor">
      <a:schemeClr val="tx1"/>
    </cs:fontRef>
    <cs:spPr>
      <a:ln cap="rnd">
        <a:round/>
      </a:ln>
    </cs:spPr>
  </cs:trendline>
  <cs:trendlineLabel>
    <cs:lnRef idx="0"/>
    <cs:fillRef idx="0"/>
    <cs:effectRef idx="0"/>
    <cs:fontRef idx="minor">
      <a:schemeClr val="tx1"/>
    </cs:fontRef>
    <cs:defRPr sz="1000" kern="1200"/>
  </cs:trendlineLabel>
  <cs:upBar>
    <cs:lnRef idx="1">
      <a:schemeClr val="tx1"/>
    </cs:lnRef>
    <cs:fillRef idx="1">
      <a:schemeClr val="dk1">
        <a:tint val="5000"/>
      </a:schemeClr>
    </cs:fillRef>
    <cs:effectRef idx="0"/>
    <cs:fontRef idx="minor">
      <a:schemeClr val="tx1"/>
    </cs:fontRef>
    <cs:spPr>
      <a:ln>
        <a:round/>
      </a:ln>
    </cs:spPr>
  </cs:upBar>
  <cs:valueAxis>
    <cs:lnRef idx="1">
      <a:schemeClr val="tx1">
        <a:tint val="75000"/>
      </a:schemeClr>
    </cs:lnRef>
    <cs:fillRef idx="0"/>
    <cs:effectRef idx="0"/>
    <cs:fontRef idx="minor">
      <a:schemeClr val="tx1"/>
    </cs:fontRef>
    <cs:spPr>
      <a:ln>
        <a:round/>
      </a:ln>
    </cs:spPr>
    <cs:defRPr sz="1000" kern="1200"/>
  </cs:valueAxis>
  <cs:wall>
    <cs:lnRef idx="0"/>
    <cs:fillRef idx="0"/>
    <cs:effectRef idx="0"/>
    <cs:fontRef idx="minor">
      <a:schemeClr val="tx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bwMode="auto">
          <a:xfrm>
            <a:off x="1" y="0"/>
            <a:ext cx="4304472" cy="339643"/>
          </a:xfrm>
          <a:prstGeom prst="rect">
            <a:avLst/>
          </a:prstGeom>
          <a:noFill/>
          <a:ln w="9525">
            <a:noFill/>
            <a:miter lim="800000"/>
            <a:headEnd/>
            <a:tailEnd/>
          </a:ln>
        </p:spPr>
        <p:txBody>
          <a:bodyPr vert="horz" wrap="square" lIns="92013" tIns="46008" rIns="92013" bIns="46008" numCol="1" anchor="t" anchorCtr="0" compatLnSpc="1">
            <a:prstTxWarp prst="textNoShape">
              <a:avLst/>
            </a:prstTxWarp>
          </a:bodyPr>
          <a:lstStyle>
            <a:lvl1pPr eaLnBrk="1" hangingPunct="1">
              <a:defRPr sz="1200">
                <a:latin typeface="Times" charset="0"/>
              </a:defRPr>
            </a:lvl1pPr>
          </a:lstStyle>
          <a:p>
            <a:pPr>
              <a:defRPr/>
            </a:pPr>
            <a:endParaRPr lang="ja-JP" altLang="en-US"/>
          </a:p>
        </p:txBody>
      </p:sp>
      <p:sp>
        <p:nvSpPr>
          <p:cNvPr id="3" name="日付プレースホルダ 2"/>
          <p:cNvSpPr>
            <a:spLocks noGrp="1"/>
          </p:cNvSpPr>
          <p:nvPr>
            <p:ph type="dt" sz="quarter" idx="1"/>
          </p:nvPr>
        </p:nvSpPr>
        <p:spPr bwMode="auto">
          <a:xfrm>
            <a:off x="5620569" y="0"/>
            <a:ext cx="4304471" cy="339643"/>
          </a:xfrm>
          <a:prstGeom prst="rect">
            <a:avLst/>
          </a:prstGeom>
          <a:noFill/>
          <a:ln w="9525">
            <a:noFill/>
            <a:miter lim="800000"/>
            <a:headEnd/>
            <a:tailEnd/>
          </a:ln>
        </p:spPr>
        <p:txBody>
          <a:bodyPr vert="horz" wrap="square" lIns="92013" tIns="46008" rIns="92013" bIns="46008" numCol="1" anchor="t" anchorCtr="0" compatLnSpc="1">
            <a:prstTxWarp prst="textNoShape">
              <a:avLst/>
            </a:prstTxWarp>
          </a:bodyPr>
          <a:lstStyle>
            <a:lvl1pPr algn="r" eaLnBrk="1" hangingPunct="1">
              <a:defRPr sz="1200">
                <a:latin typeface="Times" charset="0"/>
              </a:defRPr>
            </a:lvl1pPr>
          </a:lstStyle>
          <a:p>
            <a:pPr>
              <a:defRPr/>
            </a:pPr>
            <a:fld id="{8C955B56-B1F6-4DF6-9411-2DEBD0C19D66}" type="datetimeFigureOut">
              <a:rPr lang="ja-JP" altLang="en-US"/>
              <a:pPr>
                <a:defRPr/>
              </a:pPr>
              <a:t>2026/6/1</a:t>
            </a:fld>
            <a:endParaRPr lang="en-US" altLang="ja-JP"/>
          </a:p>
        </p:txBody>
      </p:sp>
      <p:sp>
        <p:nvSpPr>
          <p:cNvPr id="4" name="フッター プレースホルダ 3"/>
          <p:cNvSpPr>
            <a:spLocks noGrp="1"/>
          </p:cNvSpPr>
          <p:nvPr>
            <p:ph type="ftr" sz="quarter" idx="2"/>
          </p:nvPr>
        </p:nvSpPr>
        <p:spPr bwMode="auto">
          <a:xfrm>
            <a:off x="1" y="6456429"/>
            <a:ext cx="4304472" cy="339643"/>
          </a:xfrm>
          <a:prstGeom prst="rect">
            <a:avLst/>
          </a:prstGeom>
          <a:noFill/>
          <a:ln w="9525">
            <a:noFill/>
            <a:miter lim="800000"/>
            <a:headEnd/>
            <a:tailEnd/>
          </a:ln>
        </p:spPr>
        <p:txBody>
          <a:bodyPr vert="horz" wrap="square" lIns="92013" tIns="46008" rIns="92013" bIns="46008" numCol="1" anchor="b" anchorCtr="0" compatLnSpc="1">
            <a:prstTxWarp prst="textNoShape">
              <a:avLst/>
            </a:prstTxWarp>
          </a:bodyPr>
          <a:lstStyle>
            <a:lvl1pPr eaLnBrk="1" hangingPunct="1">
              <a:defRPr sz="1200">
                <a:latin typeface="Times" charset="0"/>
              </a:defRPr>
            </a:lvl1pPr>
          </a:lstStyle>
          <a:p>
            <a:pPr>
              <a:defRPr/>
            </a:pPr>
            <a:endParaRPr lang="ja-JP" altLang="en-US"/>
          </a:p>
        </p:txBody>
      </p:sp>
      <p:sp>
        <p:nvSpPr>
          <p:cNvPr id="5" name="スライド番号プレースホルダ 4"/>
          <p:cNvSpPr>
            <a:spLocks noGrp="1"/>
          </p:cNvSpPr>
          <p:nvPr>
            <p:ph type="sldNum" sz="quarter" idx="3"/>
          </p:nvPr>
        </p:nvSpPr>
        <p:spPr bwMode="auto">
          <a:xfrm>
            <a:off x="5620569" y="6456429"/>
            <a:ext cx="4304471" cy="339643"/>
          </a:xfrm>
          <a:prstGeom prst="rect">
            <a:avLst/>
          </a:prstGeom>
          <a:noFill/>
          <a:ln w="9525">
            <a:noFill/>
            <a:miter lim="800000"/>
            <a:headEnd/>
            <a:tailEnd/>
          </a:ln>
        </p:spPr>
        <p:txBody>
          <a:bodyPr vert="horz" wrap="square" lIns="92013" tIns="46008" rIns="92013" bIns="46008" numCol="1" anchor="b" anchorCtr="0" compatLnSpc="1">
            <a:prstTxWarp prst="textNoShape">
              <a:avLst/>
            </a:prstTxWarp>
          </a:bodyPr>
          <a:lstStyle>
            <a:lvl1pPr algn="r" eaLnBrk="1" hangingPunct="1">
              <a:defRPr sz="1200"/>
            </a:lvl1pPr>
          </a:lstStyle>
          <a:p>
            <a:pPr>
              <a:defRPr/>
            </a:pPr>
            <a:fld id="{BF52FB68-1B7C-470E-9B7C-E69E817DBBBC}" type="slidenum">
              <a:rPr lang="ja-JP" altLang="en-US"/>
              <a:pPr>
                <a:defRPr/>
              </a:pPr>
              <a:t>‹#›</a:t>
            </a:fld>
            <a:endParaRPr lang="en-US" altLang="ja-JP"/>
          </a:p>
        </p:txBody>
      </p:sp>
    </p:spTree>
    <p:extLst>
      <p:ext uri="{BB962C8B-B14F-4D97-AF65-F5344CB8AC3E}">
        <p14:creationId xmlns:p14="http://schemas.microsoft.com/office/powerpoint/2010/main" val="9880528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8610" name="Rectangle 2"/>
          <p:cNvSpPr>
            <a:spLocks noGrp="1" noChangeArrowheads="1"/>
          </p:cNvSpPr>
          <p:nvPr>
            <p:ph type="hdr" sz="quarter"/>
          </p:nvPr>
        </p:nvSpPr>
        <p:spPr bwMode="auto">
          <a:xfrm>
            <a:off x="1" y="0"/>
            <a:ext cx="4304472" cy="339643"/>
          </a:xfrm>
          <a:prstGeom prst="rect">
            <a:avLst/>
          </a:prstGeom>
          <a:noFill/>
          <a:ln w="9525">
            <a:noFill/>
            <a:miter lim="800000"/>
            <a:headEnd/>
            <a:tailEnd/>
          </a:ln>
        </p:spPr>
        <p:txBody>
          <a:bodyPr vert="horz" wrap="square" lIns="92013" tIns="46008" rIns="92013" bIns="46008" numCol="1" anchor="t" anchorCtr="0" compatLnSpc="1">
            <a:prstTxWarp prst="textNoShape">
              <a:avLst/>
            </a:prstTxWarp>
          </a:bodyPr>
          <a:lstStyle>
            <a:lvl1pPr eaLnBrk="1" hangingPunct="1">
              <a:defRPr sz="1200">
                <a:latin typeface="Times" charset="0"/>
              </a:defRPr>
            </a:lvl1pPr>
          </a:lstStyle>
          <a:p>
            <a:pPr>
              <a:defRPr/>
            </a:pPr>
            <a:endParaRPr lang="en-US" altLang="ja-JP"/>
          </a:p>
        </p:txBody>
      </p:sp>
      <p:sp>
        <p:nvSpPr>
          <p:cNvPr id="68611" name="Rectangle 3"/>
          <p:cNvSpPr>
            <a:spLocks noGrp="1" noChangeArrowheads="1"/>
          </p:cNvSpPr>
          <p:nvPr>
            <p:ph type="dt" idx="1"/>
          </p:nvPr>
        </p:nvSpPr>
        <p:spPr bwMode="auto">
          <a:xfrm>
            <a:off x="5620569" y="0"/>
            <a:ext cx="4304471" cy="339643"/>
          </a:xfrm>
          <a:prstGeom prst="rect">
            <a:avLst/>
          </a:prstGeom>
          <a:noFill/>
          <a:ln w="9525">
            <a:noFill/>
            <a:miter lim="800000"/>
            <a:headEnd/>
            <a:tailEnd/>
          </a:ln>
        </p:spPr>
        <p:txBody>
          <a:bodyPr vert="horz" wrap="square" lIns="92013" tIns="46008" rIns="92013" bIns="46008" numCol="1" anchor="t" anchorCtr="0" compatLnSpc="1">
            <a:prstTxWarp prst="textNoShape">
              <a:avLst/>
            </a:prstTxWarp>
          </a:bodyPr>
          <a:lstStyle>
            <a:lvl1pPr algn="r" eaLnBrk="1" hangingPunct="1">
              <a:defRPr sz="1200">
                <a:latin typeface="Times" charset="0"/>
              </a:defRPr>
            </a:lvl1pPr>
          </a:lstStyle>
          <a:p>
            <a:pPr>
              <a:defRPr/>
            </a:pPr>
            <a:endParaRPr lang="en-US" altLang="ja-JP"/>
          </a:p>
        </p:txBody>
      </p:sp>
      <p:sp>
        <p:nvSpPr>
          <p:cNvPr id="2052" name="Rectangle 4"/>
          <p:cNvSpPr>
            <a:spLocks noGrp="1" noRot="1" noChangeAspect="1" noChangeArrowheads="1" noTextEdit="1"/>
          </p:cNvSpPr>
          <p:nvPr>
            <p:ph type="sldImg" idx="2"/>
          </p:nvPr>
        </p:nvSpPr>
        <p:spPr bwMode="auto">
          <a:xfrm>
            <a:off x="3265488" y="511175"/>
            <a:ext cx="3397250" cy="25479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3" name="Rectangle 5"/>
          <p:cNvSpPr>
            <a:spLocks noGrp="1" noChangeArrowheads="1"/>
          </p:cNvSpPr>
          <p:nvPr>
            <p:ph type="body" sz="quarter" idx="3"/>
          </p:nvPr>
        </p:nvSpPr>
        <p:spPr bwMode="auto">
          <a:xfrm>
            <a:off x="990271" y="3228218"/>
            <a:ext cx="7946102" cy="3058392"/>
          </a:xfrm>
          <a:prstGeom prst="rect">
            <a:avLst/>
          </a:prstGeom>
          <a:noFill/>
          <a:ln w="9525">
            <a:noFill/>
            <a:miter lim="800000"/>
            <a:headEnd/>
            <a:tailEnd/>
          </a:ln>
        </p:spPr>
        <p:txBody>
          <a:bodyPr vert="horz" wrap="square" lIns="92013" tIns="46008" rIns="92013" bIns="46008" numCol="1" anchor="t" anchorCtr="0" compatLnSpc="1">
            <a:prstTxWarp prst="textNoShape">
              <a:avLst/>
            </a:prstTxWarp>
          </a:bodyPr>
          <a:lstStyle/>
          <a:p>
            <a:pPr lvl="0"/>
            <a:r>
              <a:rPr lang="ja-JP" altLang="en-US" noProof="0"/>
              <a:t>マスタ テキストの書式設定</a:t>
            </a:r>
          </a:p>
          <a:p>
            <a:pPr lvl="1"/>
            <a:r>
              <a:rPr lang="ja-JP" altLang="en-US" noProof="0"/>
              <a:t>第 </a:t>
            </a:r>
            <a:r>
              <a:rPr lang="en-US" altLang="ja-JP" noProof="0"/>
              <a:t>2 </a:t>
            </a:r>
            <a:r>
              <a:rPr lang="ja-JP" altLang="en-US" noProof="0"/>
              <a:t>レベル</a:t>
            </a:r>
          </a:p>
          <a:p>
            <a:pPr lvl="2"/>
            <a:r>
              <a:rPr lang="ja-JP" altLang="en-US" noProof="0"/>
              <a:t>第 </a:t>
            </a:r>
            <a:r>
              <a:rPr lang="en-US" altLang="ja-JP" noProof="0"/>
              <a:t>3 </a:t>
            </a:r>
            <a:r>
              <a:rPr lang="ja-JP" altLang="en-US" noProof="0"/>
              <a:t>レベル</a:t>
            </a:r>
          </a:p>
          <a:p>
            <a:pPr lvl="3"/>
            <a:r>
              <a:rPr lang="ja-JP" altLang="en-US" noProof="0"/>
              <a:t>第 </a:t>
            </a:r>
            <a:r>
              <a:rPr lang="en-US" altLang="ja-JP" noProof="0"/>
              <a:t>4 </a:t>
            </a:r>
            <a:r>
              <a:rPr lang="ja-JP" altLang="en-US" noProof="0"/>
              <a:t>レベル</a:t>
            </a:r>
          </a:p>
          <a:p>
            <a:pPr lvl="4"/>
            <a:r>
              <a:rPr lang="ja-JP" altLang="en-US" noProof="0"/>
              <a:t>第 </a:t>
            </a:r>
            <a:r>
              <a:rPr lang="en-US" altLang="ja-JP" noProof="0"/>
              <a:t>5 </a:t>
            </a:r>
            <a:r>
              <a:rPr lang="ja-JP" altLang="en-US" noProof="0"/>
              <a:t>レベル</a:t>
            </a:r>
          </a:p>
        </p:txBody>
      </p:sp>
      <p:sp>
        <p:nvSpPr>
          <p:cNvPr id="68614" name="Rectangle 6"/>
          <p:cNvSpPr>
            <a:spLocks noGrp="1" noChangeArrowheads="1"/>
          </p:cNvSpPr>
          <p:nvPr>
            <p:ph type="ftr" sz="quarter" idx="4"/>
          </p:nvPr>
        </p:nvSpPr>
        <p:spPr bwMode="auto">
          <a:xfrm>
            <a:off x="1" y="6456429"/>
            <a:ext cx="4304472" cy="339643"/>
          </a:xfrm>
          <a:prstGeom prst="rect">
            <a:avLst/>
          </a:prstGeom>
          <a:noFill/>
          <a:ln w="9525">
            <a:noFill/>
            <a:miter lim="800000"/>
            <a:headEnd/>
            <a:tailEnd/>
          </a:ln>
        </p:spPr>
        <p:txBody>
          <a:bodyPr vert="horz" wrap="square" lIns="92013" tIns="46008" rIns="92013" bIns="46008" numCol="1" anchor="b" anchorCtr="0" compatLnSpc="1">
            <a:prstTxWarp prst="textNoShape">
              <a:avLst/>
            </a:prstTxWarp>
          </a:bodyPr>
          <a:lstStyle>
            <a:lvl1pPr eaLnBrk="1" hangingPunct="1">
              <a:defRPr sz="1200">
                <a:latin typeface="Times" charset="0"/>
              </a:defRPr>
            </a:lvl1pPr>
          </a:lstStyle>
          <a:p>
            <a:pPr>
              <a:defRPr/>
            </a:pPr>
            <a:endParaRPr lang="en-US" altLang="ja-JP"/>
          </a:p>
        </p:txBody>
      </p:sp>
      <p:sp>
        <p:nvSpPr>
          <p:cNvPr id="68615" name="Rectangle 7"/>
          <p:cNvSpPr>
            <a:spLocks noGrp="1" noChangeArrowheads="1"/>
          </p:cNvSpPr>
          <p:nvPr>
            <p:ph type="sldNum" sz="quarter" idx="5"/>
          </p:nvPr>
        </p:nvSpPr>
        <p:spPr bwMode="auto">
          <a:xfrm>
            <a:off x="5620569" y="6456429"/>
            <a:ext cx="4304471" cy="339643"/>
          </a:xfrm>
          <a:prstGeom prst="rect">
            <a:avLst/>
          </a:prstGeom>
          <a:noFill/>
          <a:ln w="9525">
            <a:noFill/>
            <a:miter lim="800000"/>
            <a:headEnd/>
            <a:tailEnd/>
          </a:ln>
        </p:spPr>
        <p:txBody>
          <a:bodyPr vert="horz" wrap="square" lIns="92013" tIns="46008" rIns="92013" bIns="46008" numCol="1" anchor="b" anchorCtr="0" compatLnSpc="1">
            <a:prstTxWarp prst="textNoShape">
              <a:avLst/>
            </a:prstTxWarp>
          </a:bodyPr>
          <a:lstStyle>
            <a:lvl1pPr algn="r" eaLnBrk="1" hangingPunct="1">
              <a:defRPr sz="1200"/>
            </a:lvl1pPr>
          </a:lstStyle>
          <a:p>
            <a:pPr>
              <a:defRPr/>
            </a:pPr>
            <a:fld id="{DEFA9A01-71A4-435A-A68E-07DBF33220B8}" type="slidenum">
              <a:rPr lang="en-US" altLang="ja-JP"/>
              <a:pPr>
                <a:defRPr/>
              </a:pPr>
              <a:t>‹#›</a:t>
            </a:fld>
            <a:endParaRPr lang="en-US" altLang="ja-JP"/>
          </a:p>
        </p:txBody>
      </p:sp>
    </p:spTree>
    <p:extLst>
      <p:ext uri="{BB962C8B-B14F-4D97-AF65-F5344CB8AC3E}">
        <p14:creationId xmlns:p14="http://schemas.microsoft.com/office/powerpoint/2010/main" val="314167871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charset="0"/>
        <a:ea typeface="Osaka" charset="-128"/>
        <a:cs typeface="+mn-cs"/>
      </a:defRPr>
    </a:lvl1pPr>
    <a:lvl2pPr marL="457200" algn="l" rtl="0" eaLnBrk="0" fontAlgn="base" hangingPunct="0">
      <a:spcBef>
        <a:spcPct val="30000"/>
      </a:spcBef>
      <a:spcAft>
        <a:spcPct val="0"/>
      </a:spcAft>
      <a:defRPr kumimoji="1" sz="1200" kern="1200">
        <a:solidFill>
          <a:schemeClr val="tx1"/>
        </a:solidFill>
        <a:latin typeface="Times" charset="0"/>
        <a:ea typeface="Osaka" charset="-128"/>
        <a:cs typeface="+mn-cs"/>
      </a:defRPr>
    </a:lvl2pPr>
    <a:lvl3pPr marL="914400" algn="l" rtl="0" eaLnBrk="0" fontAlgn="base" hangingPunct="0">
      <a:spcBef>
        <a:spcPct val="30000"/>
      </a:spcBef>
      <a:spcAft>
        <a:spcPct val="0"/>
      </a:spcAft>
      <a:defRPr kumimoji="1" sz="1200" kern="1200">
        <a:solidFill>
          <a:schemeClr val="tx1"/>
        </a:solidFill>
        <a:latin typeface="Times" charset="0"/>
        <a:ea typeface="Osaka" charset="-128"/>
        <a:cs typeface="+mn-cs"/>
      </a:defRPr>
    </a:lvl3pPr>
    <a:lvl4pPr marL="1371600" algn="l" rtl="0" eaLnBrk="0" fontAlgn="base" hangingPunct="0">
      <a:spcBef>
        <a:spcPct val="30000"/>
      </a:spcBef>
      <a:spcAft>
        <a:spcPct val="0"/>
      </a:spcAft>
      <a:defRPr kumimoji="1" sz="1200" kern="1200">
        <a:solidFill>
          <a:schemeClr val="tx1"/>
        </a:solidFill>
        <a:latin typeface="Times" charset="0"/>
        <a:ea typeface="Osaka" charset="-128"/>
        <a:cs typeface="+mn-cs"/>
      </a:defRPr>
    </a:lvl4pPr>
    <a:lvl5pPr marL="1828800" algn="l" rtl="0" eaLnBrk="0" fontAlgn="base" hangingPunct="0">
      <a:spcBef>
        <a:spcPct val="30000"/>
      </a:spcBef>
      <a:spcAft>
        <a:spcPct val="0"/>
      </a:spcAft>
      <a:defRPr kumimoji="1" sz="1200" kern="1200">
        <a:solidFill>
          <a:schemeClr val="tx1"/>
        </a:solidFill>
        <a:latin typeface="Times" charset="0"/>
        <a:ea typeface="Osaka" charset="-128"/>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a:t>
            </a:fld>
            <a:endParaRPr lang="en-US" altLang="ja-JP"/>
          </a:p>
        </p:txBody>
      </p:sp>
    </p:spTree>
    <p:extLst>
      <p:ext uri="{BB962C8B-B14F-4D97-AF65-F5344CB8AC3E}">
        <p14:creationId xmlns:p14="http://schemas.microsoft.com/office/powerpoint/2010/main" val="17513564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4</a:t>
            </a:fld>
            <a:endParaRPr lang="en-US" altLang="ja-JP"/>
          </a:p>
        </p:txBody>
      </p:sp>
    </p:spTree>
    <p:extLst>
      <p:ext uri="{BB962C8B-B14F-4D97-AF65-F5344CB8AC3E}">
        <p14:creationId xmlns:p14="http://schemas.microsoft.com/office/powerpoint/2010/main" val="23533974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ノート プレースホルダー 2"/>
          <p:cNvSpPr>
            <a:spLocks noGrp="1"/>
          </p:cNvSpPr>
          <p:nvPr>
            <p:ph type="body" idx="1"/>
          </p:nvPr>
        </p:nvSpPr>
        <p:spPr/>
        <p:txBody>
          <a:bodyPr/>
          <a:lstStyle/>
          <a:p>
            <a:endParaRPr lang="ja-JP" altLang="en-US" dirty="0"/>
          </a:p>
        </p:txBody>
      </p:sp>
      <p:sp>
        <p:nvSpPr>
          <p:cNvPr id="3" name="スライド イメージ プレースホルダー 2">
            <a:extLst>
              <a:ext uri="{FF2B5EF4-FFF2-40B4-BE49-F238E27FC236}">
                <a16:creationId xmlns:a16="http://schemas.microsoft.com/office/drawing/2014/main" id="{E12CB9BC-DF21-4E69-B57F-9DBFAF380EE1}"/>
              </a:ext>
            </a:extLst>
          </p:cNvPr>
          <p:cNvSpPr>
            <a:spLocks noGrp="1" noRot="1" noChangeAspect="1"/>
          </p:cNvSpPr>
          <p:nvPr>
            <p:ph type="sldImg"/>
          </p:nvPr>
        </p:nvSpPr>
        <p:spPr>
          <a:xfrm>
            <a:off x="750888" y="596900"/>
            <a:ext cx="5495925" cy="4121150"/>
          </a:xfrm>
        </p:spPr>
      </p:sp>
      <p:sp>
        <p:nvSpPr>
          <p:cNvPr id="7" name="スライド番号プレースホルダー 3">
            <a:extLst>
              <a:ext uri="{FF2B5EF4-FFF2-40B4-BE49-F238E27FC236}">
                <a16:creationId xmlns:a16="http://schemas.microsoft.com/office/drawing/2014/main" id="{6A33C5A6-D996-4231-93BB-8C67575CC319}"/>
              </a:ext>
            </a:extLst>
          </p:cNvPr>
          <p:cNvSpPr>
            <a:spLocks noGrp="1"/>
          </p:cNvSpPr>
          <p:nvPr>
            <p:ph type="sldNum" sz="quarter" idx="5"/>
          </p:nvPr>
        </p:nvSpPr>
        <p:spPr>
          <a:xfrm>
            <a:off x="3959422" y="10440468"/>
            <a:ext cx="3027208" cy="550057"/>
          </a:xfrm>
        </p:spPr>
        <p:txBody>
          <a:bodyPr/>
          <a:lstStyle/>
          <a:p>
            <a:pPr defTabSz="456426">
              <a:defRPr/>
            </a:pPr>
            <a:fld id="{4374078C-8597-4BCE-AD2D-AB8AAB46821F}" type="slidenum">
              <a:rPr lang="ja-JP" altLang="en-US" sz="1100">
                <a:solidFill>
                  <a:prstClr val="black"/>
                </a:solidFill>
              </a:rPr>
              <a:pPr defTabSz="456426">
                <a:defRPr/>
              </a:pPr>
              <a:t>9</a:t>
            </a:fld>
            <a:endParaRPr lang="en-US" altLang="ja-JP" sz="1100" dirty="0">
              <a:solidFill>
                <a:prstClr val="black"/>
              </a:solidFill>
            </a:endParaRPr>
          </a:p>
        </p:txBody>
      </p:sp>
    </p:spTree>
    <p:extLst>
      <p:ext uri="{BB962C8B-B14F-4D97-AF65-F5344CB8AC3E}">
        <p14:creationId xmlns:p14="http://schemas.microsoft.com/office/powerpoint/2010/main" val="995792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12</a:t>
            </a:fld>
            <a:endParaRPr lang="en-US" altLang="ja-JP"/>
          </a:p>
        </p:txBody>
      </p:sp>
    </p:spTree>
    <p:extLst>
      <p:ext uri="{BB962C8B-B14F-4D97-AF65-F5344CB8AC3E}">
        <p14:creationId xmlns:p14="http://schemas.microsoft.com/office/powerpoint/2010/main" val="28249617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EB34A9-B420-D6E3-78CA-88341DF8576D}"/>
            </a:ext>
          </a:extLst>
        </p:cNvPr>
        <p:cNvGrpSpPr/>
        <p:nvPr/>
      </p:nvGrpSpPr>
      <p:grpSpPr>
        <a:xfrm>
          <a:off x="0" y="0"/>
          <a:ext cx="0" cy="0"/>
          <a:chOff x="0" y="0"/>
          <a:chExt cx="0" cy="0"/>
        </a:xfrm>
      </p:grpSpPr>
      <p:sp>
        <p:nvSpPr>
          <p:cNvPr id="13315" name="ノート プレースホルダー 2">
            <a:extLst>
              <a:ext uri="{FF2B5EF4-FFF2-40B4-BE49-F238E27FC236}">
                <a16:creationId xmlns:a16="http://schemas.microsoft.com/office/drawing/2014/main" id="{C88CEF45-2EBA-095B-CB47-B0F16FC30967}"/>
              </a:ext>
            </a:extLst>
          </p:cNvPr>
          <p:cNvSpPr>
            <a:spLocks noGrp="1"/>
          </p:cNvSpPr>
          <p:nvPr>
            <p:ph type="body" idx="1"/>
          </p:nvPr>
        </p:nvSpPr>
        <p:spPr/>
        <p:txBody>
          <a:bodyPr/>
          <a:lstStyle/>
          <a:p>
            <a:endParaRPr lang="ja-JP" altLang="en-US" dirty="0"/>
          </a:p>
        </p:txBody>
      </p:sp>
      <p:sp>
        <p:nvSpPr>
          <p:cNvPr id="3" name="スライド イメージ プレースホルダー 2">
            <a:extLst>
              <a:ext uri="{FF2B5EF4-FFF2-40B4-BE49-F238E27FC236}">
                <a16:creationId xmlns:a16="http://schemas.microsoft.com/office/drawing/2014/main" id="{31BA0D3E-ED9C-1578-31DF-A483382F8BD8}"/>
              </a:ext>
            </a:extLst>
          </p:cNvPr>
          <p:cNvSpPr>
            <a:spLocks noGrp="1" noRot="1" noChangeAspect="1"/>
          </p:cNvSpPr>
          <p:nvPr>
            <p:ph type="sldImg"/>
          </p:nvPr>
        </p:nvSpPr>
        <p:spPr>
          <a:xfrm>
            <a:off x="750888" y="596900"/>
            <a:ext cx="5495925" cy="4121150"/>
          </a:xfrm>
        </p:spPr>
      </p:sp>
      <p:sp>
        <p:nvSpPr>
          <p:cNvPr id="7" name="スライド番号プレースホルダー 3">
            <a:extLst>
              <a:ext uri="{FF2B5EF4-FFF2-40B4-BE49-F238E27FC236}">
                <a16:creationId xmlns:a16="http://schemas.microsoft.com/office/drawing/2014/main" id="{BF5F7A29-7382-B2CE-7814-1F787ED7509F}"/>
              </a:ext>
            </a:extLst>
          </p:cNvPr>
          <p:cNvSpPr>
            <a:spLocks noGrp="1"/>
          </p:cNvSpPr>
          <p:nvPr>
            <p:ph type="sldNum" sz="quarter" idx="5"/>
          </p:nvPr>
        </p:nvSpPr>
        <p:spPr>
          <a:xfrm>
            <a:off x="3959422" y="10440468"/>
            <a:ext cx="3027208" cy="550057"/>
          </a:xfrm>
        </p:spPr>
        <p:txBody>
          <a:bodyPr/>
          <a:lstStyle/>
          <a:p>
            <a:pPr defTabSz="456426">
              <a:defRPr/>
            </a:pPr>
            <a:fld id="{4374078C-8597-4BCE-AD2D-AB8AAB46821F}" type="slidenum">
              <a:rPr lang="ja-JP" altLang="en-US" sz="1100">
                <a:solidFill>
                  <a:prstClr val="black"/>
                </a:solidFill>
              </a:rPr>
              <a:pPr defTabSz="456426">
                <a:defRPr/>
              </a:pPr>
              <a:t>13</a:t>
            </a:fld>
            <a:endParaRPr lang="en-US" altLang="ja-JP" sz="1100" dirty="0">
              <a:solidFill>
                <a:prstClr val="black"/>
              </a:solidFill>
            </a:endParaRPr>
          </a:p>
        </p:txBody>
      </p:sp>
    </p:spTree>
    <p:extLst>
      <p:ext uri="{BB962C8B-B14F-4D97-AF65-F5344CB8AC3E}">
        <p14:creationId xmlns:p14="http://schemas.microsoft.com/office/powerpoint/2010/main" val="7063268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14</a:t>
            </a:fld>
            <a:endParaRPr lang="en-US" altLang="ja-JP"/>
          </a:p>
        </p:txBody>
      </p:sp>
    </p:spTree>
    <p:extLst>
      <p:ext uri="{BB962C8B-B14F-4D97-AF65-F5344CB8AC3E}">
        <p14:creationId xmlns:p14="http://schemas.microsoft.com/office/powerpoint/2010/main" val="23595309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C4B2F-6438-F4C8-A9AF-5063F08421AF}"/>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BAF017A9-1C27-5631-B6DA-62ECEADB5059}"/>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4045E26F-F98C-E5AE-7DD8-AD1813EAE376}"/>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A8B3846E-F927-FC9E-B28F-20A0C1940402}"/>
              </a:ext>
            </a:extLst>
          </p:cNvPr>
          <p:cNvSpPr>
            <a:spLocks noGrp="1"/>
          </p:cNvSpPr>
          <p:nvPr>
            <p:ph type="sldNum" sz="quarter" idx="5"/>
          </p:nvPr>
        </p:nvSpPr>
        <p:spPr/>
        <p:txBody>
          <a:bodyPr/>
          <a:lstStyle/>
          <a:p>
            <a:pPr>
              <a:defRPr/>
            </a:pPr>
            <a:fld id="{DEFA9A01-71A4-435A-A68E-07DBF33220B8}" type="slidenum">
              <a:rPr lang="en-US" altLang="ja-JP" smtClean="0"/>
              <a:pPr>
                <a:defRPr/>
              </a:pPr>
              <a:t>15</a:t>
            </a:fld>
            <a:endParaRPr lang="en-US" altLang="ja-JP"/>
          </a:p>
        </p:txBody>
      </p:sp>
    </p:spTree>
    <p:extLst>
      <p:ext uri="{BB962C8B-B14F-4D97-AF65-F5344CB8AC3E}">
        <p14:creationId xmlns:p14="http://schemas.microsoft.com/office/powerpoint/2010/main" val="11118696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16</a:t>
            </a:fld>
            <a:endParaRPr lang="en-US" altLang="ja-JP"/>
          </a:p>
        </p:txBody>
      </p:sp>
    </p:spTree>
    <p:extLst>
      <p:ext uri="{BB962C8B-B14F-4D97-AF65-F5344CB8AC3E}">
        <p14:creationId xmlns:p14="http://schemas.microsoft.com/office/powerpoint/2010/main" val="27400319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E7ED90-73B2-698E-A721-ABF6E2312049}"/>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44340AA-D3ED-7A2A-69A7-2A23ED9CA48E}"/>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5697904-C892-22E9-5574-0550B4770B66}"/>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BE63CA74-AD9C-767E-6857-B8645E95641D}"/>
              </a:ext>
            </a:extLst>
          </p:cNvPr>
          <p:cNvSpPr>
            <a:spLocks noGrp="1"/>
          </p:cNvSpPr>
          <p:nvPr>
            <p:ph type="sldNum" sz="quarter" idx="5"/>
          </p:nvPr>
        </p:nvSpPr>
        <p:spPr/>
        <p:txBody>
          <a:bodyPr/>
          <a:lstStyle/>
          <a:p>
            <a:pPr>
              <a:defRPr/>
            </a:pPr>
            <a:fld id="{DEFA9A01-71A4-435A-A68E-07DBF33220B8}" type="slidenum">
              <a:rPr lang="en-US" altLang="ja-JP" smtClean="0"/>
              <a:pPr>
                <a:defRPr/>
              </a:pPr>
              <a:t>17</a:t>
            </a:fld>
            <a:endParaRPr lang="en-US" altLang="ja-JP"/>
          </a:p>
        </p:txBody>
      </p:sp>
    </p:spTree>
    <p:extLst>
      <p:ext uri="{BB962C8B-B14F-4D97-AF65-F5344CB8AC3E}">
        <p14:creationId xmlns:p14="http://schemas.microsoft.com/office/powerpoint/2010/main" val="10237974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18</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23366055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19</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111492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1ED4B-F46D-6327-B59C-B140EB07820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C8FF32C-EB6E-85E3-8E7F-38A5A9FC20D6}"/>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B98620B8-EC3B-184E-00BF-1D5D5FBC291F}"/>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FC171AF3-E9FE-86CF-A533-CE8BA0151BC8}"/>
              </a:ext>
            </a:extLst>
          </p:cNvPr>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20</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8107097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61ED4B-F46D-6327-B59C-B140EB078208}"/>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0C8FF32C-EB6E-85E3-8E7F-38A5A9FC20D6}"/>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B98620B8-EC3B-184E-00BF-1D5D5FBC291F}"/>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FC171AF3-E9FE-86CF-A533-CE8BA0151BC8}"/>
              </a:ext>
            </a:extLst>
          </p:cNvPr>
          <p:cNvSpPr>
            <a:spLocks noGrp="1"/>
          </p:cNvSpPr>
          <p:nvPr>
            <p:ph type="sldNum" sz="quarter" idx="5"/>
          </p:nvPr>
        </p:nvSpPr>
        <p:spPr/>
        <p:txBody>
          <a:bodyPr/>
          <a:lstStyle/>
          <a:p>
            <a:pPr defTabSz="906294" fontAlgn="auto">
              <a:spcBef>
                <a:spcPts val="0"/>
              </a:spcBef>
              <a:spcAft>
                <a:spcPts val="0"/>
              </a:spcAft>
              <a:defRPr/>
            </a:pPr>
            <a:fld id="{A8676293-4F36-4916-A6F1-B94D1E49EEF1}" type="slidenum">
              <a:rPr lang="ja-JP" altLang="en-US">
                <a:solidFill>
                  <a:prstClr val="black"/>
                </a:solidFill>
                <a:ea typeface="ＭＳ Ｐゴシック" panose="020B0600070205080204" pitchFamily="50" charset="-128"/>
              </a:rPr>
              <a:pPr defTabSz="906294" fontAlgn="auto">
                <a:spcBef>
                  <a:spcPts val="0"/>
                </a:spcBef>
                <a:spcAft>
                  <a:spcPts val="0"/>
                </a:spcAft>
                <a:defRPr/>
              </a:pPr>
              <a:t>21</a:t>
            </a:fld>
            <a:endParaRPr lang="ja-JP" altLang="en-US" dirty="0">
              <a:solidFill>
                <a:prstClr val="black"/>
              </a:solidFill>
              <a:ea typeface="ＭＳ Ｐゴシック" panose="020B0600070205080204" pitchFamily="50" charset="-128"/>
            </a:endParaRPr>
          </a:p>
        </p:txBody>
      </p:sp>
    </p:spTree>
    <p:extLst>
      <p:ext uri="{BB962C8B-B14F-4D97-AF65-F5344CB8AC3E}">
        <p14:creationId xmlns:p14="http://schemas.microsoft.com/office/powerpoint/2010/main" val="18106953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F6AD64-88D9-3910-8FDB-11D3FDE0B86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56F8FAFE-F7AB-00F9-3FBA-AFC0F4AE8915}"/>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D10074D2-825B-16F7-8A34-72DF4A398DE8}"/>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77B17925-9205-3B7E-3C3A-9E0FAA306535}"/>
              </a:ext>
            </a:extLst>
          </p:cNvPr>
          <p:cNvSpPr>
            <a:spLocks noGrp="1"/>
          </p:cNvSpPr>
          <p:nvPr>
            <p:ph type="sldNum" sz="quarter" idx="5"/>
          </p:nvPr>
        </p:nvSpPr>
        <p:spPr/>
        <p:txBody>
          <a:bodyPr/>
          <a:lstStyle/>
          <a:p>
            <a:pPr>
              <a:defRPr/>
            </a:pPr>
            <a:fld id="{DEFA9A01-71A4-435A-A68E-07DBF33220B8}" type="slidenum">
              <a:rPr lang="en-US" altLang="ja-JP" smtClean="0"/>
              <a:pPr>
                <a:defRPr/>
              </a:pPr>
              <a:t>22</a:t>
            </a:fld>
            <a:endParaRPr lang="en-US" altLang="ja-JP"/>
          </a:p>
        </p:txBody>
      </p:sp>
    </p:spTree>
    <p:extLst>
      <p:ext uri="{BB962C8B-B14F-4D97-AF65-F5344CB8AC3E}">
        <p14:creationId xmlns:p14="http://schemas.microsoft.com/office/powerpoint/2010/main" val="21983304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AE5DE1-A0D8-2E3A-44C3-3A97A80081B4}"/>
            </a:ext>
          </a:extLst>
        </p:cNvPr>
        <p:cNvGrpSpPr/>
        <p:nvPr/>
      </p:nvGrpSpPr>
      <p:grpSpPr>
        <a:xfrm>
          <a:off x="0" y="0"/>
          <a:ext cx="0" cy="0"/>
          <a:chOff x="0" y="0"/>
          <a:chExt cx="0" cy="0"/>
        </a:xfrm>
      </p:grpSpPr>
      <p:sp>
        <p:nvSpPr>
          <p:cNvPr id="2" name="スライド イメージ プレースホルダー 1">
            <a:extLst>
              <a:ext uri="{FF2B5EF4-FFF2-40B4-BE49-F238E27FC236}">
                <a16:creationId xmlns:a16="http://schemas.microsoft.com/office/drawing/2014/main" id="{DE330D1D-930F-EB3D-0294-A54239E086F7}"/>
              </a:ext>
            </a:extLst>
          </p:cNvPr>
          <p:cNvSpPr>
            <a:spLocks noGrp="1" noRot="1" noChangeAspect="1"/>
          </p:cNvSpPr>
          <p:nvPr>
            <p:ph type="sldImg"/>
          </p:nvPr>
        </p:nvSpPr>
        <p:spPr/>
      </p:sp>
      <p:sp>
        <p:nvSpPr>
          <p:cNvPr id="3" name="ノート プレースホルダー 2">
            <a:extLst>
              <a:ext uri="{FF2B5EF4-FFF2-40B4-BE49-F238E27FC236}">
                <a16:creationId xmlns:a16="http://schemas.microsoft.com/office/drawing/2014/main" id="{276C076D-5394-C3DF-021C-EE74F29025EA}"/>
              </a:ext>
            </a:extLst>
          </p:cNvPr>
          <p:cNvSpPr>
            <a:spLocks noGrp="1"/>
          </p:cNvSpPr>
          <p:nvPr>
            <p:ph type="body" idx="1"/>
          </p:nvPr>
        </p:nvSpPr>
        <p:spPr/>
        <p:txBody>
          <a:bodyPr/>
          <a:lstStyle/>
          <a:p>
            <a:endParaRPr kumimoji="1" lang="ja-JP" altLang="en-US" dirty="0"/>
          </a:p>
        </p:txBody>
      </p:sp>
      <p:sp>
        <p:nvSpPr>
          <p:cNvPr id="4" name="スライド番号プレースホルダー 3">
            <a:extLst>
              <a:ext uri="{FF2B5EF4-FFF2-40B4-BE49-F238E27FC236}">
                <a16:creationId xmlns:a16="http://schemas.microsoft.com/office/drawing/2014/main" id="{1D734977-89AA-75CA-245A-995CC161DFB9}"/>
              </a:ext>
            </a:extLst>
          </p:cNvPr>
          <p:cNvSpPr>
            <a:spLocks noGrp="1"/>
          </p:cNvSpPr>
          <p:nvPr>
            <p:ph type="sldNum" sz="quarter" idx="5"/>
          </p:nvPr>
        </p:nvSpPr>
        <p:spPr/>
        <p:txBody>
          <a:bodyPr/>
          <a:lstStyle/>
          <a:p>
            <a:pPr>
              <a:defRPr/>
            </a:pPr>
            <a:fld id="{DEFA9A01-71A4-435A-A68E-07DBF33220B8}" type="slidenum">
              <a:rPr lang="en-US" altLang="ja-JP" smtClean="0"/>
              <a:pPr>
                <a:defRPr/>
              </a:pPr>
              <a:t>23</a:t>
            </a:fld>
            <a:endParaRPr lang="en-US" altLang="ja-JP"/>
          </a:p>
        </p:txBody>
      </p:sp>
    </p:spTree>
    <p:extLst>
      <p:ext uri="{BB962C8B-B14F-4D97-AF65-F5344CB8AC3E}">
        <p14:creationId xmlns:p14="http://schemas.microsoft.com/office/powerpoint/2010/main" val="38001921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24</a:t>
            </a:fld>
            <a:endParaRPr lang="en-US" altLang="ja-JP"/>
          </a:p>
        </p:txBody>
      </p:sp>
    </p:spTree>
    <p:extLst>
      <p:ext uri="{BB962C8B-B14F-4D97-AF65-F5344CB8AC3E}">
        <p14:creationId xmlns:p14="http://schemas.microsoft.com/office/powerpoint/2010/main" val="214568356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27</a:t>
            </a:fld>
            <a:endParaRPr lang="en-US" altLang="ja-JP"/>
          </a:p>
        </p:txBody>
      </p:sp>
    </p:spTree>
    <p:extLst>
      <p:ext uri="{BB962C8B-B14F-4D97-AF65-F5344CB8AC3E}">
        <p14:creationId xmlns:p14="http://schemas.microsoft.com/office/powerpoint/2010/main" val="310403142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28</a:t>
            </a:fld>
            <a:endParaRPr lang="en-US" altLang="ja-JP"/>
          </a:p>
        </p:txBody>
      </p:sp>
    </p:spTree>
    <p:extLst>
      <p:ext uri="{BB962C8B-B14F-4D97-AF65-F5344CB8AC3E}">
        <p14:creationId xmlns:p14="http://schemas.microsoft.com/office/powerpoint/2010/main" val="11690989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5"/>
          </p:nvPr>
        </p:nvSpPr>
        <p:spPr/>
        <p:txBody>
          <a:bodyPr/>
          <a:lstStyle/>
          <a:p>
            <a:pPr>
              <a:defRPr/>
            </a:pPr>
            <a:fld id="{DEFA9A01-71A4-435A-A68E-07DBF33220B8}" type="slidenum">
              <a:rPr lang="en-US" altLang="ja-JP" smtClean="0"/>
              <a:pPr>
                <a:defRPr/>
              </a:pPr>
              <a:t>29</a:t>
            </a:fld>
            <a:endParaRPr lang="en-US" altLang="ja-JP"/>
          </a:p>
        </p:txBody>
      </p:sp>
    </p:spTree>
    <p:extLst>
      <p:ext uri="{BB962C8B-B14F-4D97-AF65-F5344CB8AC3E}">
        <p14:creationId xmlns:p14="http://schemas.microsoft.com/office/powerpoint/2010/main" val="8260039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5" name="ノート プレースホルダー 4"/>
          <p:cNvSpPr>
            <a:spLocks noGrp="1"/>
          </p:cNvSpPr>
          <p:nvPr>
            <p:ph type="body" sz="quarter" idx="11"/>
          </p:nvPr>
        </p:nvSpPr>
        <p:spPr/>
        <p:txBody>
          <a:bodyPr/>
          <a:lstStyle/>
          <a:p>
            <a:endParaRPr kumimoji="1" lang="ja-JP" altLang="en-US"/>
          </a:p>
        </p:txBody>
      </p:sp>
    </p:spTree>
    <p:extLst>
      <p:ext uri="{BB962C8B-B14F-4D97-AF65-F5344CB8AC3E}">
        <p14:creationId xmlns:p14="http://schemas.microsoft.com/office/powerpoint/2010/main" val="183071574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5" name="ノート プレースホルダー 4"/>
          <p:cNvSpPr>
            <a:spLocks noGrp="1"/>
          </p:cNvSpPr>
          <p:nvPr>
            <p:ph type="body" sz="quarter" idx="11"/>
          </p:nvPr>
        </p:nvSpPr>
        <p:spPr/>
        <p:txBody>
          <a:bodyPr/>
          <a:lstStyle/>
          <a:p>
            <a:endParaRPr kumimoji="1" lang="ja-JP" altLang="en-US"/>
          </a:p>
        </p:txBody>
      </p:sp>
    </p:spTree>
    <p:extLst>
      <p:ext uri="{BB962C8B-B14F-4D97-AF65-F5344CB8AC3E}">
        <p14:creationId xmlns:p14="http://schemas.microsoft.com/office/powerpoint/2010/main" val="343740462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1_白紙">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4147494"/>
      </p:ext>
    </p:extLst>
  </p:cSld>
  <p:clrMapOvr>
    <a:masterClrMapping/>
  </p:clrMapOvr>
  <p:transition/>
  <p:extLst>
    <p:ext uri="{DCECCB84-F9BA-43D5-87BE-67443E8EF086}">
      <p15:sldGuideLst xmlns:p15="http://schemas.microsoft.com/office/powerpoint/2012/main">
        <p15:guide id="1" orient="horz" userDrawn="1">
          <p15:clr>
            <a:srgbClr val="FBAE40"/>
          </p15:clr>
        </p15:guide>
        <p15:guide id="2" pos="576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6" name="正方形/長方形 5">
            <a:extLst>
              <a:ext uri="{FF2B5EF4-FFF2-40B4-BE49-F238E27FC236}">
                <a16:creationId xmlns:a16="http://schemas.microsoft.com/office/drawing/2014/main" id="{E85256BC-6200-EBDC-5473-473F5F1DD958}"/>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Times" charset="0"/>
              <a:ea typeface="Osaka" charset="-128"/>
              <a:cs typeface="+mn-cs"/>
            </a:endParaRPr>
          </a:p>
        </p:txBody>
      </p:sp>
      <p:sp>
        <p:nvSpPr>
          <p:cNvPr id="2" name="スライド番号プレースホルダー 3">
            <a:extLst>
              <a:ext uri="{FF2B5EF4-FFF2-40B4-BE49-F238E27FC236}">
                <a16:creationId xmlns:a16="http://schemas.microsoft.com/office/drawing/2014/main" id="{33F35834-ACC7-9001-35C2-173049029FB5}"/>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Tree>
    <p:extLst>
      <p:ext uri="{BB962C8B-B14F-4D97-AF65-F5344CB8AC3E}">
        <p14:creationId xmlns:p14="http://schemas.microsoft.com/office/powerpoint/2010/main" val="3226089299"/>
      </p:ext>
    </p:extLst>
  </p:cSld>
  <p:clrMapOvr>
    <a:masterClrMapping/>
  </p:clrMapOvr>
  <p:transition/>
  <p:extLst>
    <p:ext uri="{DCECCB84-F9BA-43D5-87BE-67443E8EF086}">
      <p15:sldGuideLst xmlns:p15="http://schemas.microsoft.com/office/powerpoint/2012/main">
        <p15:guide id="1" orient="horz">
          <p15:clr>
            <a:srgbClr val="FBAE40"/>
          </p15:clr>
        </p15:guide>
        <p15:guide id="2" pos="576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3_白紙">
    <p:spTree>
      <p:nvGrpSpPr>
        <p:cNvPr id="1" name=""/>
        <p:cNvGrpSpPr/>
        <p:nvPr/>
      </p:nvGrpSpPr>
      <p:grpSpPr>
        <a:xfrm>
          <a:off x="0" y="0"/>
          <a:ext cx="0" cy="0"/>
          <a:chOff x="0" y="0"/>
          <a:chExt cx="0" cy="0"/>
        </a:xfrm>
      </p:grpSpPr>
      <p:sp>
        <p:nvSpPr>
          <p:cNvPr id="2" name="スライド番号プレースホルダー 3">
            <a:extLst>
              <a:ext uri="{FF2B5EF4-FFF2-40B4-BE49-F238E27FC236}">
                <a16:creationId xmlns:a16="http://schemas.microsoft.com/office/drawing/2014/main" id="{33F35834-ACC7-9001-35C2-173049029FB5}"/>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Tree>
    <p:extLst>
      <p:ext uri="{BB962C8B-B14F-4D97-AF65-F5344CB8AC3E}">
        <p14:creationId xmlns:p14="http://schemas.microsoft.com/office/powerpoint/2010/main" val="2690394522"/>
      </p:ext>
    </p:extLst>
  </p:cSld>
  <p:clrMapOvr>
    <a:masterClrMapping/>
  </p:clrMapOvr>
  <p:transition/>
  <p:extLst>
    <p:ext uri="{DCECCB84-F9BA-43D5-87BE-67443E8EF086}">
      <p15:sldGuideLst xmlns:p15="http://schemas.microsoft.com/office/powerpoint/2012/main">
        <p15:guide id="1" orient="horz">
          <p15:clr>
            <a:srgbClr val="FBAE40"/>
          </p15:clr>
        </p15:guide>
        <p15:guide id="2" pos="57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4_白紙">
    <p:spTree>
      <p:nvGrpSpPr>
        <p:cNvPr id="1" name=""/>
        <p:cNvGrpSpPr/>
        <p:nvPr/>
      </p:nvGrpSpPr>
      <p:grpSpPr>
        <a:xfrm>
          <a:off x="0" y="0"/>
          <a:ext cx="0" cy="0"/>
          <a:chOff x="0" y="0"/>
          <a:chExt cx="0" cy="0"/>
        </a:xfrm>
      </p:grpSpPr>
      <p:sp>
        <p:nvSpPr>
          <p:cNvPr id="6" name="正方形/長方形 5">
            <a:extLst>
              <a:ext uri="{FF2B5EF4-FFF2-40B4-BE49-F238E27FC236}">
                <a16:creationId xmlns:a16="http://schemas.microsoft.com/office/drawing/2014/main" id="{E85256BC-6200-EBDC-5473-473F5F1DD958}"/>
              </a:ext>
            </a:extLst>
          </p:cNvPr>
          <p:cNvSpPr/>
          <p:nvPr userDrawn="1"/>
        </p:nvSpPr>
        <p:spPr bwMode="auto">
          <a:xfrm>
            <a:off x="-1" y="705417"/>
            <a:ext cx="9144001" cy="58673"/>
          </a:xfrm>
          <a:prstGeom prst="rect">
            <a:avLst/>
          </a:prstGeom>
          <a:solidFill>
            <a:srgbClr val="0088CC"/>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Times" charset="0"/>
              <a:ea typeface="Osaka" charset="-128"/>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Arial" panose="020B0604020202020204" pitchFamily="34" charset="0"/>
                <a:ea typeface="HGP創英角ｺﾞｼｯｸUB" panose="020B0900000000000000" pitchFamily="50" charset="-128"/>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Tree>
    <p:extLst>
      <p:ext uri="{BB962C8B-B14F-4D97-AF65-F5344CB8AC3E}">
        <p14:creationId xmlns:p14="http://schemas.microsoft.com/office/powerpoint/2010/main" val="2038322242"/>
      </p:ext>
    </p:extLst>
  </p:cSld>
  <p:clrMapOvr>
    <a:masterClrMapping/>
  </p:clrMapOvr>
  <p:transition/>
  <p:extLst>
    <p:ext uri="{DCECCB84-F9BA-43D5-87BE-67443E8EF086}">
      <p15:sldGuideLst xmlns:p15="http://schemas.microsoft.com/office/powerpoint/2012/main">
        <p15:guide id="1" orient="horz">
          <p15:clr>
            <a:srgbClr val="FBAE40"/>
          </p15:clr>
        </p15:guide>
        <p15:guide id="2" pos="57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白紙">
    <p:spTree>
      <p:nvGrpSpPr>
        <p:cNvPr id="1" name=""/>
        <p:cNvGrpSpPr/>
        <p:nvPr/>
      </p:nvGrpSpPr>
      <p:grpSpPr>
        <a:xfrm>
          <a:off x="0" y="0"/>
          <a:ext cx="0" cy="0"/>
          <a:chOff x="0" y="0"/>
          <a:chExt cx="0" cy="0"/>
        </a:xfrm>
      </p:grpSpPr>
      <p:sp>
        <p:nvSpPr>
          <p:cNvPr id="35" name="正方形/長方形 34">
            <a:extLst>
              <a:ext uri="{FF2B5EF4-FFF2-40B4-BE49-F238E27FC236}">
                <a16:creationId xmlns:a16="http://schemas.microsoft.com/office/drawing/2014/main" id="{CD411C34-C508-20E5-335D-D87BDB805E0C}"/>
              </a:ext>
            </a:extLst>
          </p:cNvPr>
          <p:cNvSpPr/>
          <p:nvPr userDrawn="1"/>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6" name="正方形/長方形 5">
            <a:extLst>
              <a:ext uri="{FF2B5EF4-FFF2-40B4-BE49-F238E27FC236}">
                <a16:creationId xmlns:a16="http://schemas.microsoft.com/office/drawing/2014/main" id="{E85256BC-6200-EBDC-5473-473F5F1DD958}"/>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mn-ea"/>
                <a:ea typeface="+mn-ea"/>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9" name="正方形/長方形 8">
            <a:extLst>
              <a:ext uri="{FF2B5EF4-FFF2-40B4-BE49-F238E27FC236}">
                <a16:creationId xmlns:a16="http://schemas.microsoft.com/office/drawing/2014/main" id="{1AF0A3EF-5E57-F941-0BFF-1E4FB21C4A0D}"/>
              </a:ext>
            </a:extLst>
          </p:cNvPr>
          <p:cNvSpPr/>
          <p:nvPr userDrawn="1"/>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10" name="正方形/長方形 9">
            <a:extLst>
              <a:ext uri="{FF2B5EF4-FFF2-40B4-BE49-F238E27FC236}">
                <a16:creationId xmlns:a16="http://schemas.microsoft.com/office/drawing/2014/main" id="{5FC5F758-8BE0-9B7E-6837-818F7F95F160}"/>
              </a:ext>
            </a:extLst>
          </p:cNvPr>
          <p:cNvSpPr/>
          <p:nvPr userDrawn="1"/>
        </p:nvSpPr>
        <p:spPr bwMode="auto">
          <a:xfrm>
            <a:off x="323851" y="3614858"/>
            <a:ext cx="1337309"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パターン２</a:t>
            </a:r>
          </a:p>
        </p:txBody>
      </p:sp>
      <p:graphicFrame>
        <p:nvGraphicFramePr>
          <p:cNvPr id="46" name="表 45">
            <a:extLst>
              <a:ext uri="{FF2B5EF4-FFF2-40B4-BE49-F238E27FC236}">
                <a16:creationId xmlns:a16="http://schemas.microsoft.com/office/drawing/2014/main" id="{1879CC69-FA2E-092C-ACBB-6D84F3793ADD}"/>
              </a:ext>
            </a:extLst>
          </p:cNvPr>
          <p:cNvGraphicFramePr>
            <a:graphicFrameLocks noGrp="1"/>
          </p:cNvGraphicFramePr>
          <p:nvPr userDrawn="1">
            <p:extLst>
              <p:ext uri="{D42A27DB-BD31-4B8C-83A1-F6EECF244321}">
                <p14:modId xmlns:p14="http://schemas.microsoft.com/office/powerpoint/2010/main" val="1832809089"/>
              </p:ext>
            </p:extLst>
          </p:nvPr>
        </p:nvGraphicFramePr>
        <p:xfrm>
          <a:off x="5772274" y="1541747"/>
          <a:ext cx="3048083" cy="1862392"/>
        </p:xfrm>
        <a:graphic>
          <a:graphicData uri="http://schemas.openxmlformats.org/drawingml/2006/table">
            <a:tbl>
              <a:tblPr firstRow="1" bandRow="1">
                <a:effectLst/>
                <a:tableStyleId>{775DCB02-9BB8-47FD-8907-85C794F793BA}</a:tableStyleId>
              </a:tblPr>
              <a:tblGrid>
                <a:gridCol w="506778">
                  <a:extLst>
                    <a:ext uri="{9D8B030D-6E8A-4147-A177-3AD203B41FA5}">
                      <a16:colId xmlns:a16="http://schemas.microsoft.com/office/drawing/2014/main" val="869972413"/>
                    </a:ext>
                  </a:extLst>
                </a:gridCol>
                <a:gridCol w="482691">
                  <a:extLst>
                    <a:ext uri="{9D8B030D-6E8A-4147-A177-3AD203B41FA5}">
                      <a16:colId xmlns:a16="http://schemas.microsoft.com/office/drawing/2014/main" val="817503841"/>
                    </a:ext>
                  </a:extLst>
                </a:gridCol>
                <a:gridCol w="654248">
                  <a:extLst>
                    <a:ext uri="{9D8B030D-6E8A-4147-A177-3AD203B41FA5}">
                      <a16:colId xmlns:a16="http://schemas.microsoft.com/office/drawing/2014/main" val="1686783455"/>
                    </a:ext>
                  </a:extLst>
                </a:gridCol>
                <a:gridCol w="687387">
                  <a:extLst>
                    <a:ext uri="{9D8B030D-6E8A-4147-A177-3AD203B41FA5}">
                      <a16:colId xmlns:a16="http://schemas.microsoft.com/office/drawing/2014/main" val="4080317083"/>
                    </a:ext>
                  </a:extLst>
                </a:gridCol>
                <a:gridCol w="716979">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0"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300132">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300132">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300132">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300132">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300132">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
        <p:nvSpPr>
          <p:cNvPr id="7" name="正方形/長方形 6">
            <a:extLst>
              <a:ext uri="{FF2B5EF4-FFF2-40B4-BE49-F238E27FC236}">
                <a16:creationId xmlns:a16="http://schemas.microsoft.com/office/drawing/2014/main" id="{66D8D3E2-48D8-A0F2-30BA-B99C1C3F5806}"/>
              </a:ext>
            </a:extLst>
          </p:cNvPr>
          <p:cNvSpPr/>
          <p:nvPr userDrawn="1"/>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11" name="正方形/長方形 10">
            <a:extLst>
              <a:ext uri="{FF2B5EF4-FFF2-40B4-BE49-F238E27FC236}">
                <a16:creationId xmlns:a16="http://schemas.microsoft.com/office/drawing/2014/main" id="{28AF1350-8E12-4B20-8DDD-CC0234552D7B}"/>
              </a:ext>
            </a:extLst>
          </p:cNvPr>
          <p:cNvSpPr/>
          <p:nvPr userDrawn="1"/>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sp>
        <p:nvSpPr>
          <p:cNvPr id="16" name="正方形/長方形 15">
            <a:extLst>
              <a:ext uri="{FF2B5EF4-FFF2-40B4-BE49-F238E27FC236}">
                <a16:creationId xmlns:a16="http://schemas.microsoft.com/office/drawing/2014/main" id="{FD842687-0D0E-A5AD-ACCD-D81186D29464}"/>
              </a:ext>
            </a:extLst>
          </p:cNvPr>
          <p:cNvSpPr/>
          <p:nvPr userDrawn="1"/>
        </p:nvSpPr>
        <p:spPr bwMode="auto">
          <a:xfrm>
            <a:off x="324417" y="3888724"/>
            <a:ext cx="2829091"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19" name="正方形/長方形 18">
            <a:extLst>
              <a:ext uri="{FF2B5EF4-FFF2-40B4-BE49-F238E27FC236}">
                <a16:creationId xmlns:a16="http://schemas.microsoft.com/office/drawing/2014/main" id="{EEB2D6A2-4F48-66F8-0FD2-FA266D30EC64}"/>
              </a:ext>
            </a:extLst>
          </p:cNvPr>
          <p:cNvSpPr/>
          <p:nvPr userDrawn="1"/>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13" name="表 12">
            <a:extLst>
              <a:ext uri="{FF2B5EF4-FFF2-40B4-BE49-F238E27FC236}">
                <a16:creationId xmlns:a16="http://schemas.microsoft.com/office/drawing/2014/main" id="{658EDF74-866D-FAC0-246F-6CEEBA622E9A}"/>
              </a:ext>
            </a:extLst>
          </p:cNvPr>
          <p:cNvGraphicFramePr>
            <a:graphicFrameLocks noGrp="1"/>
          </p:cNvGraphicFramePr>
          <p:nvPr userDrawn="1">
            <p:extLst>
              <p:ext uri="{D42A27DB-BD31-4B8C-83A1-F6EECF244321}">
                <p14:modId xmlns:p14="http://schemas.microsoft.com/office/powerpoint/2010/main" val="2396010146"/>
              </p:ext>
            </p:extLst>
          </p:nvPr>
        </p:nvGraphicFramePr>
        <p:xfrm>
          <a:off x="3153508" y="3900331"/>
          <a:ext cx="5666851" cy="2822410"/>
        </p:xfrm>
        <a:graphic>
          <a:graphicData uri="http://schemas.openxmlformats.org/drawingml/2006/table">
            <a:tbl>
              <a:tblPr firstRow="1" bandRow="1">
                <a:effectLst/>
                <a:tableStyleId>{775DCB02-9BB8-47FD-8907-85C794F793BA}</a:tableStyleId>
              </a:tblPr>
              <a:tblGrid>
                <a:gridCol w="942177">
                  <a:extLst>
                    <a:ext uri="{9D8B030D-6E8A-4147-A177-3AD203B41FA5}">
                      <a16:colId xmlns:a16="http://schemas.microsoft.com/office/drawing/2014/main" val="869972413"/>
                    </a:ext>
                  </a:extLst>
                </a:gridCol>
                <a:gridCol w="897396">
                  <a:extLst>
                    <a:ext uri="{9D8B030D-6E8A-4147-A177-3AD203B41FA5}">
                      <a16:colId xmlns:a16="http://schemas.microsoft.com/office/drawing/2014/main" val="817503841"/>
                    </a:ext>
                  </a:extLst>
                </a:gridCol>
                <a:gridCol w="1216347">
                  <a:extLst>
                    <a:ext uri="{9D8B030D-6E8A-4147-A177-3AD203B41FA5}">
                      <a16:colId xmlns:a16="http://schemas.microsoft.com/office/drawing/2014/main" val="1686783455"/>
                    </a:ext>
                  </a:extLst>
                </a:gridCol>
                <a:gridCol w="1277960">
                  <a:extLst>
                    <a:ext uri="{9D8B030D-6E8A-4147-A177-3AD203B41FA5}">
                      <a16:colId xmlns:a16="http://schemas.microsoft.com/office/drawing/2014/main" val="4080317083"/>
                    </a:ext>
                  </a:extLst>
                </a:gridCol>
                <a:gridCol w="1332971">
                  <a:extLst>
                    <a:ext uri="{9D8B030D-6E8A-4147-A177-3AD203B41FA5}">
                      <a16:colId xmlns:a16="http://schemas.microsoft.com/office/drawing/2014/main" val="659529276"/>
                    </a:ext>
                  </a:extLst>
                </a:gridCol>
              </a:tblGrid>
              <a:tr h="482220">
                <a:tc>
                  <a:txBody>
                    <a:bodyPr/>
                    <a:lstStyle/>
                    <a:p>
                      <a:pPr algn="ctr"/>
                      <a:endParaRPr kumimoji="1" lang="ja-JP" altLang="en-US" sz="140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400" b="0"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所得金額</a:t>
                      </a:r>
                      <a:endParaRPr kumimoji="1" lang="ja-JP" altLang="en-US" sz="11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4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600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300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200" b="1" dirty="0">
                          <a:effectLst/>
                          <a:latin typeface="HGPｺﾞｼｯｸM" panose="020B0600000000000000" pitchFamily="50" charset="-128"/>
                          <a:ea typeface="HGPｺﾞｼｯｸM" panose="020B0600000000000000" pitchFamily="50" charset="-128"/>
                        </a:rPr>
                        <a:t>100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200" b="1">
                          <a:effectLst/>
                          <a:latin typeface="HGPｺﾞｼｯｸM" panose="020B0600000000000000" pitchFamily="50" charset="-128"/>
                          <a:ea typeface="HGPｺﾞｼｯｸM" panose="020B0600000000000000" pitchFamily="50" charset="-128"/>
                        </a:rPr>
                        <a:t>月</a:t>
                      </a:r>
                      <a:r>
                        <a:rPr kumimoji="1" lang="en-US" altLang="ja-JP" sz="1200" b="1" dirty="0">
                          <a:effectLst/>
                          <a:latin typeface="HGPｺﾞｼｯｸM" panose="020B0600000000000000" pitchFamily="50" charset="-128"/>
                          <a:ea typeface="HGPｺﾞｼｯｸM" panose="020B0600000000000000" pitchFamily="50" charset="-128"/>
                        </a:rPr>
                        <a:t>10</a:t>
                      </a:r>
                      <a:r>
                        <a:rPr kumimoji="1" lang="ja-JP" altLang="en-US" sz="12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2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200" b="1" dirty="0">
                          <a:effectLst/>
                          <a:latin typeface="HGPｺﾞｼｯｸM" panose="020B0600000000000000" pitchFamily="50" charset="-128"/>
                          <a:ea typeface="HGPｺﾞｼｯｸM" panose="020B0600000000000000" pitchFamily="50" charset="-128"/>
                        </a:rPr>
                        <a:t>400</a:t>
                      </a:r>
                      <a:r>
                        <a:rPr kumimoji="1" lang="ja-JP" altLang="en-US" sz="12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40" name="正方形/長方形 39">
            <a:extLst>
              <a:ext uri="{FF2B5EF4-FFF2-40B4-BE49-F238E27FC236}">
                <a16:creationId xmlns:a16="http://schemas.microsoft.com/office/drawing/2014/main" id="{B7A6DFF8-6BE9-7586-B646-8DCACE5DDAD3}"/>
              </a:ext>
            </a:extLst>
          </p:cNvPr>
          <p:cNvSpPr/>
          <p:nvPr userDrawn="1"/>
        </p:nvSpPr>
        <p:spPr bwMode="auto">
          <a:xfrm>
            <a:off x="323642" y="452815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所得金額によって</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負担する金額を変えてみよう</a:t>
            </a:r>
          </a:p>
        </p:txBody>
      </p:sp>
      <p:sp>
        <p:nvSpPr>
          <p:cNvPr id="36" name="テキスト プレースホルダー 17">
            <a:extLst>
              <a:ext uri="{FF2B5EF4-FFF2-40B4-BE49-F238E27FC236}">
                <a16:creationId xmlns:a16="http://schemas.microsoft.com/office/drawing/2014/main" id="{3B108D23-4885-8FD5-E963-138DEB863952}"/>
              </a:ext>
            </a:extLst>
          </p:cNvPr>
          <p:cNvSpPr>
            <a:spLocks noGrp="1"/>
          </p:cNvSpPr>
          <p:nvPr>
            <p:ph type="body" sz="quarter" idx="30" hasCustomPrompt="1"/>
          </p:nvPr>
        </p:nvSpPr>
        <p:spPr>
          <a:xfrm>
            <a:off x="7538605" y="4527951"/>
            <a:ext cx="866053" cy="184946"/>
          </a:xfrm>
          <a:prstGeom prst="rect">
            <a:avLst/>
          </a:prstGeom>
        </p:spPr>
        <p:txBody>
          <a:bodyPr lIns="36000" rIns="36000" anchor="ctr" anchorCtr="0"/>
          <a:lstStyle>
            <a:lvl1pPr marL="0" indent="0" algn="r">
              <a:buNone/>
              <a:defRPr sz="1200">
                <a:latin typeface="+mn-ea"/>
                <a:ea typeface="+mn-ea"/>
              </a:defRPr>
            </a:lvl1pPr>
            <a:lvl2pPr>
              <a:defRPr sz="1000"/>
            </a:lvl2pPr>
            <a:lvl3pPr>
              <a:defRPr sz="1000"/>
            </a:lvl3pPr>
            <a:lvl4pPr>
              <a:defRPr sz="1000"/>
            </a:lvl4pPr>
            <a:lvl5pPr>
              <a:defRPr sz="1000"/>
            </a:lvl5pPr>
          </a:lstStyle>
          <a:p>
            <a:pPr lvl="0"/>
            <a:r>
              <a:rPr kumimoji="1" lang="ja-JP" altLang="en-US" dirty="0"/>
              <a:t>答えを入力</a:t>
            </a:r>
          </a:p>
        </p:txBody>
      </p:sp>
      <p:sp>
        <p:nvSpPr>
          <p:cNvPr id="41" name="テキスト プレースホルダー 17">
            <a:extLst>
              <a:ext uri="{FF2B5EF4-FFF2-40B4-BE49-F238E27FC236}">
                <a16:creationId xmlns:a16="http://schemas.microsoft.com/office/drawing/2014/main" id="{9C344413-02E5-2378-0724-971D05FE6747}"/>
              </a:ext>
            </a:extLst>
          </p:cNvPr>
          <p:cNvSpPr>
            <a:spLocks noGrp="1"/>
          </p:cNvSpPr>
          <p:nvPr>
            <p:ph type="body" sz="quarter" idx="38" hasCustomPrompt="1"/>
          </p:nvPr>
        </p:nvSpPr>
        <p:spPr>
          <a:xfrm>
            <a:off x="7538605" y="5008902"/>
            <a:ext cx="866053" cy="184946"/>
          </a:xfrm>
          <a:prstGeom prst="rect">
            <a:avLst/>
          </a:prstGeom>
        </p:spPr>
        <p:txBody>
          <a:bodyPr lIns="36000" rIns="36000" anchor="ctr" anchorCtr="0"/>
          <a:lstStyle>
            <a:lvl1pPr marL="0" indent="0" algn="r">
              <a:buNone/>
              <a:defRPr sz="1200">
                <a:latin typeface="+mn-ea"/>
                <a:ea typeface="+mn-ea"/>
              </a:defRPr>
            </a:lvl1pPr>
            <a:lvl2pPr>
              <a:defRPr sz="1000"/>
            </a:lvl2pPr>
            <a:lvl3pPr>
              <a:defRPr sz="1000"/>
            </a:lvl3pPr>
            <a:lvl4pPr>
              <a:defRPr sz="1000"/>
            </a:lvl4pPr>
            <a:lvl5pPr>
              <a:defRPr sz="1000"/>
            </a:lvl5pPr>
          </a:lstStyle>
          <a:p>
            <a:pPr lvl="0"/>
            <a:r>
              <a:rPr kumimoji="1" lang="ja-JP" altLang="en-US" dirty="0"/>
              <a:t>答えを入力</a:t>
            </a:r>
          </a:p>
        </p:txBody>
      </p:sp>
      <p:sp>
        <p:nvSpPr>
          <p:cNvPr id="47" name="テキスト プレースホルダー 17">
            <a:extLst>
              <a:ext uri="{FF2B5EF4-FFF2-40B4-BE49-F238E27FC236}">
                <a16:creationId xmlns:a16="http://schemas.microsoft.com/office/drawing/2014/main" id="{7256BFC3-1325-7CC9-C6AC-1BAE444EA065}"/>
              </a:ext>
            </a:extLst>
          </p:cNvPr>
          <p:cNvSpPr>
            <a:spLocks noGrp="1"/>
          </p:cNvSpPr>
          <p:nvPr>
            <p:ph type="body" sz="quarter" idx="39" hasCustomPrompt="1"/>
          </p:nvPr>
        </p:nvSpPr>
        <p:spPr>
          <a:xfrm>
            <a:off x="7538605" y="5473678"/>
            <a:ext cx="866053" cy="184946"/>
          </a:xfrm>
          <a:prstGeom prst="rect">
            <a:avLst/>
          </a:prstGeom>
        </p:spPr>
        <p:txBody>
          <a:bodyPr lIns="36000" rIns="36000" anchor="ctr" anchorCtr="0"/>
          <a:lstStyle>
            <a:lvl1pPr marL="0" indent="0" algn="r">
              <a:buNone/>
              <a:defRPr sz="1200">
                <a:latin typeface="+mn-ea"/>
                <a:ea typeface="+mn-ea"/>
              </a:defRPr>
            </a:lvl1pPr>
            <a:lvl2pPr>
              <a:defRPr sz="1000"/>
            </a:lvl2pPr>
            <a:lvl3pPr>
              <a:defRPr sz="1000"/>
            </a:lvl3pPr>
            <a:lvl4pPr>
              <a:defRPr sz="1000"/>
            </a:lvl4pPr>
            <a:lvl5pPr>
              <a:defRPr sz="1000"/>
            </a:lvl5pPr>
          </a:lstStyle>
          <a:p>
            <a:pPr lvl="0"/>
            <a:r>
              <a:rPr kumimoji="1" lang="ja-JP" altLang="en-US" dirty="0"/>
              <a:t>答えを入力</a:t>
            </a:r>
          </a:p>
        </p:txBody>
      </p:sp>
      <p:sp>
        <p:nvSpPr>
          <p:cNvPr id="48" name="テキスト プレースホルダー 17">
            <a:extLst>
              <a:ext uri="{FF2B5EF4-FFF2-40B4-BE49-F238E27FC236}">
                <a16:creationId xmlns:a16="http://schemas.microsoft.com/office/drawing/2014/main" id="{CE7042D9-6040-3AA9-554F-7C053A4AD00E}"/>
              </a:ext>
            </a:extLst>
          </p:cNvPr>
          <p:cNvSpPr>
            <a:spLocks noGrp="1"/>
          </p:cNvSpPr>
          <p:nvPr>
            <p:ph type="body" sz="quarter" idx="40" hasCustomPrompt="1"/>
          </p:nvPr>
        </p:nvSpPr>
        <p:spPr>
          <a:xfrm>
            <a:off x="7538605" y="5943649"/>
            <a:ext cx="866053" cy="184946"/>
          </a:xfrm>
          <a:prstGeom prst="rect">
            <a:avLst/>
          </a:prstGeom>
        </p:spPr>
        <p:txBody>
          <a:bodyPr lIns="36000" rIns="36000" anchor="ctr" anchorCtr="0"/>
          <a:lstStyle>
            <a:lvl1pPr marL="0" indent="0" algn="r">
              <a:buNone/>
              <a:defRPr sz="1200">
                <a:latin typeface="+mn-ea"/>
                <a:ea typeface="+mn-ea"/>
              </a:defRPr>
            </a:lvl1pPr>
            <a:lvl2pPr>
              <a:defRPr sz="1000"/>
            </a:lvl2pPr>
            <a:lvl3pPr>
              <a:defRPr sz="1000"/>
            </a:lvl3pPr>
            <a:lvl4pPr>
              <a:defRPr sz="1000"/>
            </a:lvl4pPr>
            <a:lvl5pPr>
              <a:defRPr sz="1000"/>
            </a:lvl5pPr>
          </a:lstStyle>
          <a:p>
            <a:pPr lvl="0"/>
            <a:r>
              <a:rPr kumimoji="1" lang="ja-JP" altLang="en-US" dirty="0"/>
              <a:t>答えを入力</a:t>
            </a:r>
          </a:p>
        </p:txBody>
      </p:sp>
      <p:sp>
        <p:nvSpPr>
          <p:cNvPr id="17" name="正方形/長方形 16">
            <a:extLst>
              <a:ext uri="{FF2B5EF4-FFF2-40B4-BE49-F238E27FC236}">
                <a16:creationId xmlns:a16="http://schemas.microsoft.com/office/drawing/2014/main" id="{3270C151-A5BE-9BD5-F5A7-0FE8BFA14B05}"/>
              </a:ext>
            </a:extLst>
          </p:cNvPr>
          <p:cNvSpPr/>
          <p:nvPr userDrawn="1"/>
        </p:nvSpPr>
        <p:spPr bwMode="auto">
          <a:xfrm>
            <a:off x="323642" y="4007150"/>
            <a:ext cx="3667513" cy="26788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が異なる場合</a:t>
            </a:r>
          </a:p>
        </p:txBody>
      </p:sp>
      <p:grpSp>
        <p:nvGrpSpPr>
          <p:cNvPr id="53" name="グループ化 52">
            <a:extLst>
              <a:ext uri="{FF2B5EF4-FFF2-40B4-BE49-F238E27FC236}">
                <a16:creationId xmlns:a16="http://schemas.microsoft.com/office/drawing/2014/main" id="{EBC346CD-F974-A886-B805-712D065C1AD7}"/>
              </a:ext>
            </a:extLst>
          </p:cNvPr>
          <p:cNvGrpSpPr/>
          <p:nvPr userDrawn="1"/>
        </p:nvGrpSpPr>
        <p:grpSpPr>
          <a:xfrm>
            <a:off x="727310" y="5444694"/>
            <a:ext cx="2220900" cy="1141426"/>
            <a:chOff x="608967" y="5456726"/>
            <a:chExt cx="2220900" cy="1141426"/>
          </a:xfrm>
        </p:grpSpPr>
        <p:pic>
          <p:nvPicPr>
            <p:cNvPr id="50" name="図 49">
              <a:extLst>
                <a:ext uri="{FF2B5EF4-FFF2-40B4-BE49-F238E27FC236}">
                  <a16:creationId xmlns:a16="http://schemas.microsoft.com/office/drawing/2014/main" id="{C6154DD8-4C81-1A7C-C051-97E2AC38F450}"/>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4771" t="-205" r="9962" b="31137"/>
            <a:stretch/>
          </p:blipFill>
          <p:spPr>
            <a:xfrm>
              <a:off x="608967" y="5456726"/>
              <a:ext cx="1797166" cy="1091837"/>
            </a:xfrm>
            <a:prstGeom prst="rect">
              <a:avLst/>
            </a:prstGeom>
            <a:ln w="15875">
              <a:solidFill>
                <a:srgbClr val="005BAD"/>
              </a:solidFill>
            </a:ln>
          </p:spPr>
        </p:pic>
        <p:sp>
          <p:nvSpPr>
            <p:cNvPr id="51" name="楕円 50">
              <a:extLst>
                <a:ext uri="{FF2B5EF4-FFF2-40B4-BE49-F238E27FC236}">
                  <a16:creationId xmlns:a16="http://schemas.microsoft.com/office/drawing/2014/main" id="{48839757-B02E-4715-046D-A42728E30655}"/>
                </a:ext>
              </a:extLst>
            </p:cNvPr>
            <p:cNvSpPr/>
            <p:nvPr userDrawn="1"/>
          </p:nvSpPr>
          <p:spPr bwMode="auto">
            <a:xfrm>
              <a:off x="2111222" y="5879507"/>
              <a:ext cx="718645" cy="718645"/>
            </a:xfrm>
            <a:prstGeom prst="ellipse">
              <a:avLst/>
            </a:prstGeom>
            <a:solidFill>
              <a:srgbClr val="005BAD"/>
            </a:solidFill>
            <a:ln w="22225" cap="flat" cmpd="sng" algn="ctr">
              <a:solidFill>
                <a:srgbClr val="EBFAFF"/>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sp>
          <p:nvSpPr>
            <p:cNvPr id="52" name="テキスト ボックス 51">
              <a:extLst>
                <a:ext uri="{FF2B5EF4-FFF2-40B4-BE49-F238E27FC236}">
                  <a16:creationId xmlns:a16="http://schemas.microsoft.com/office/drawing/2014/main" id="{4E886911-018A-F460-89F0-5D42C08B28CB}"/>
                </a:ext>
              </a:extLst>
            </p:cNvPr>
            <p:cNvSpPr txBox="1"/>
            <p:nvPr userDrawn="1"/>
          </p:nvSpPr>
          <p:spPr>
            <a:xfrm>
              <a:off x="2144173" y="5977219"/>
              <a:ext cx="652743" cy="523220"/>
            </a:xfrm>
            <a:prstGeom prst="rect">
              <a:avLst/>
            </a:prstGeom>
            <a:noFill/>
          </p:spPr>
          <p:txBody>
            <a:bodyPr wrap="none" rtlCol="0">
              <a:spAutoFit/>
            </a:bodyPr>
            <a:lstStyle/>
            <a:p>
              <a:r>
                <a:rPr kumimoji="1" lang="ja-JP" altLang="en-US" sz="1400" kern="1200" dirty="0">
                  <a:solidFill>
                    <a:srgbClr val="EBFFFC"/>
                  </a:solidFill>
                  <a:latin typeface="+mn-ea"/>
                  <a:ea typeface="+mn-ea"/>
                  <a:cs typeface="+mn-cs"/>
                </a:rPr>
                <a:t>メタバ</a:t>
              </a:r>
              <a:endParaRPr kumimoji="1" lang="en-US" altLang="ja-JP" sz="1400" kern="1200" dirty="0">
                <a:solidFill>
                  <a:srgbClr val="EBFFFC"/>
                </a:solidFill>
                <a:latin typeface="+mn-ea"/>
                <a:ea typeface="+mn-ea"/>
                <a:cs typeface="+mn-cs"/>
              </a:endParaRPr>
            </a:p>
            <a:p>
              <a:r>
                <a:rPr kumimoji="1" lang="ja-JP" altLang="en-US" sz="1400" kern="1200" dirty="0">
                  <a:solidFill>
                    <a:srgbClr val="EBFFFC"/>
                  </a:solidFill>
                  <a:latin typeface="+mn-ea"/>
                  <a:ea typeface="+mn-ea"/>
                  <a:cs typeface="+mn-cs"/>
                </a:rPr>
                <a:t>タウン</a:t>
              </a:r>
            </a:p>
          </p:txBody>
        </p:sp>
      </p:grpSp>
      <p:sp>
        <p:nvSpPr>
          <p:cNvPr id="54" name="正方形/長方形 53">
            <a:extLst>
              <a:ext uri="{FF2B5EF4-FFF2-40B4-BE49-F238E27FC236}">
                <a16:creationId xmlns:a16="http://schemas.microsoft.com/office/drawing/2014/main" id="{584D2F6C-09FA-2F5A-DE99-79F2ABF555EB}"/>
              </a:ext>
            </a:extLst>
          </p:cNvPr>
          <p:cNvSpPr/>
          <p:nvPr userDrawn="1"/>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spTree>
    <p:extLst>
      <p:ext uri="{BB962C8B-B14F-4D97-AF65-F5344CB8AC3E}">
        <p14:creationId xmlns:p14="http://schemas.microsoft.com/office/powerpoint/2010/main" val="555796198"/>
      </p:ext>
    </p:extLst>
  </p:cSld>
  <p:clrMapOvr>
    <a:masterClrMapping/>
  </p:clrMapOvr>
  <p:transition/>
  <p:extLst>
    <p:ext uri="{DCECCB84-F9BA-43D5-87BE-67443E8EF086}">
      <p15:sldGuideLst xmlns:p15="http://schemas.microsoft.com/office/powerpoint/2012/main">
        <p15:guide id="4" orient="horz" pos="4224" userDrawn="1">
          <p15:clr>
            <a:srgbClr val="FBAE40"/>
          </p15:clr>
        </p15:guide>
        <p15:guide id="5" pos="5760" userDrawn="1">
          <p15:clr>
            <a:srgbClr val="FBAE40"/>
          </p15:clr>
        </p15:guide>
        <p15:guide id="9" orient="horz"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5_白紙">
    <p:spTree>
      <p:nvGrpSpPr>
        <p:cNvPr id="1" name=""/>
        <p:cNvGrpSpPr/>
        <p:nvPr/>
      </p:nvGrpSpPr>
      <p:grpSpPr>
        <a:xfrm>
          <a:off x="0" y="0"/>
          <a:ext cx="0" cy="0"/>
          <a:chOff x="0" y="0"/>
          <a:chExt cx="0" cy="0"/>
        </a:xfrm>
      </p:grpSpPr>
      <p:sp>
        <p:nvSpPr>
          <p:cNvPr id="35" name="正方形/長方形 34">
            <a:extLst>
              <a:ext uri="{FF2B5EF4-FFF2-40B4-BE49-F238E27FC236}">
                <a16:creationId xmlns:a16="http://schemas.microsoft.com/office/drawing/2014/main" id="{CD411C34-C508-20E5-335D-D87BDB805E0C}"/>
              </a:ext>
            </a:extLst>
          </p:cNvPr>
          <p:cNvSpPr/>
          <p:nvPr userDrawn="1"/>
        </p:nvSpPr>
        <p:spPr bwMode="auto">
          <a:xfrm>
            <a:off x="5772274" y="1541748"/>
            <a:ext cx="3047876"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6" name="正方形/長方形 5">
            <a:extLst>
              <a:ext uri="{FF2B5EF4-FFF2-40B4-BE49-F238E27FC236}">
                <a16:creationId xmlns:a16="http://schemas.microsoft.com/office/drawing/2014/main" id="{E85256BC-6200-EBDC-5473-473F5F1DD958}"/>
              </a:ext>
            </a:extLst>
          </p:cNvPr>
          <p:cNvSpPr/>
          <p:nvPr userDrawn="1"/>
        </p:nvSpPr>
        <p:spPr bwMode="auto">
          <a:xfrm>
            <a:off x="-1" y="705417"/>
            <a:ext cx="9144001" cy="58673"/>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Times" charset="0"/>
              <a:ea typeface="Osaka" charset="-128"/>
              <a:cs typeface="+mn-cs"/>
            </a:endParaRPr>
          </a:p>
        </p:txBody>
      </p:sp>
      <p:sp>
        <p:nvSpPr>
          <p:cNvPr id="4" name="スライド番号プレースホルダー 3">
            <a:extLst>
              <a:ext uri="{FF2B5EF4-FFF2-40B4-BE49-F238E27FC236}">
                <a16:creationId xmlns:a16="http://schemas.microsoft.com/office/drawing/2014/main" id="{A1170B6F-62EF-45E6-90A2-A04CCA34EECB}"/>
              </a:ext>
            </a:extLst>
          </p:cNvPr>
          <p:cNvSpPr>
            <a:spLocks noGrp="1"/>
          </p:cNvSpPr>
          <p:nvPr>
            <p:ph type="sldNum" sz="quarter" idx="12"/>
          </p:nvPr>
        </p:nvSpPr>
        <p:spPr>
          <a:xfrm>
            <a:off x="8769893" y="6443281"/>
            <a:ext cx="374107" cy="298426"/>
          </a:xfrm>
          <a:prstGeom prst="rect">
            <a:avLst/>
          </a:prstGeom>
        </p:spPr>
        <p:txBody>
          <a:bodyPr wrap="none" anchor="ctr" anchorCtr="0"/>
          <a:lstStyle>
            <a:lvl1pPr algn="ctr">
              <a:defRPr sz="1200" b="1">
                <a:latin typeface="+mn-ea"/>
                <a:ea typeface="+mn-ea"/>
                <a:cs typeface="Arial" panose="020B0604020202020204" pitchFamily="34" charset="0"/>
              </a:defRPr>
            </a:lvl1pPr>
          </a:lstStyle>
          <a:p>
            <a:pPr>
              <a:defRPr/>
            </a:pPr>
            <a:fld id="{40E3B949-1179-4387-B307-F356BE6486A4}" type="slidenum">
              <a:rPr lang="en-US" altLang="ja-JP" smtClean="0"/>
              <a:pPr>
                <a:defRPr/>
              </a:pPr>
              <a:t>‹#›</a:t>
            </a:fld>
            <a:endParaRPr lang="en-US" altLang="ja-JP" dirty="0"/>
          </a:p>
        </p:txBody>
      </p:sp>
      <p:sp>
        <p:nvSpPr>
          <p:cNvPr id="9" name="正方形/長方形 8">
            <a:extLst>
              <a:ext uri="{FF2B5EF4-FFF2-40B4-BE49-F238E27FC236}">
                <a16:creationId xmlns:a16="http://schemas.microsoft.com/office/drawing/2014/main" id="{1AF0A3EF-5E57-F941-0BFF-1E4FB21C4A0D}"/>
              </a:ext>
            </a:extLst>
          </p:cNvPr>
          <p:cNvSpPr/>
          <p:nvPr userDrawn="1"/>
        </p:nvSpPr>
        <p:spPr bwMode="auto">
          <a:xfrm>
            <a:off x="323851" y="1257115"/>
            <a:ext cx="831439"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前提条件</a:t>
            </a:r>
          </a:p>
        </p:txBody>
      </p:sp>
      <p:sp>
        <p:nvSpPr>
          <p:cNvPr id="10" name="正方形/長方形 9">
            <a:extLst>
              <a:ext uri="{FF2B5EF4-FFF2-40B4-BE49-F238E27FC236}">
                <a16:creationId xmlns:a16="http://schemas.microsoft.com/office/drawing/2014/main" id="{5FC5F758-8BE0-9B7E-6837-818F7F95F160}"/>
              </a:ext>
            </a:extLst>
          </p:cNvPr>
          <p:cNvSpPr/>
          <p:nvPr userDrawn="1"/>
        </p:nvSpPr>
        <p:spPr bwMode="auto">
          <a:xfrm>
            <a:off x="323852" y="3614858"/>
            <a:ext cx="2829658" cy="226800"/>
          </a:xfrm>
          <a:prstGeom prst="rect">
            <a:avLst/>
          </a:prstGeom>
          <a:noFill/>
          <a:ln w="19050" cap="flat" cmpd="sng" algn="ctr">
            <a:solidFill>
              <a:srgbClr val="005BAD"/>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solidFill>
                  <a:srgbClr val="005BAD"/>
                </a:solidFill>
                <a:effectLst/>
                <a:latin typeface="+mn-ea"/>
                <a:ea typeface="+mn-ea"/>
              </a:rPr>
              <a:t>討議</a:t>
            </a:r>
            <a:r>
              <a:rPr kumimoji="1" lang="ja-JP" altLang="en-US" sz="1300" b="0" i="0" u="none" strike="noStrike" cap="none" normalizeH="0" baseline="0" dirty="0">
                <a:ln>
                  <a:noFill/>
                </a:ln>
                <a:effectLst/>
                <a:latin typeface="+mn-ea"/>
                <a:ea typeface="+mn-ea"/>
              </a:rPr>
              <a:t>　パターン３　</a:t>
            </a:r>
            <a:r>
              <a:rPr kumimoji="1" lang="en-US" altLang="ja-JP" sz="1300" b="0" i="0" u="none" strike="noStrike" cap="none" normalizeH="0" baseline="0" dirty="0">
                <a:ln>
                  <a:noFill/>
                </a:ln>
                <a:effectLst/>
                <a:latin typeface="+mn-ea"/>
                <a:ea typeface="+mn-ea"/>
              </a:rPr>
              <a:t>※</a:t>
            </a:r>
            <a:r>
              <a:rPr kumimoji="1" lang="ja-JP" altLang="en-US" sz="1300" b="0" i="0" u="none" strike="noStrike" cap="none" normalizeH="0" baseline="0" dirty="0">
                <a:ln>
                  <a:noFill/>
                </a:ln>
                <a:effectLst/>
                <a:latin typeface="+mn-ea"/>
                <a:ea typeface="+mn-ea"/>
              </a:rPr>
              <a:t>グループ発表あり</a:t>
            </a:r>
          </a:p>
        </p:txBody>
      </p:sp>
      <p:graphicFrame>
        <p:nvGraphicFramePr>
          <p:cNvPr id="46" name="表 45">
            <a:extLst>
              <a:ext uri="{FF2B5EF4-FFF2-40B4-BE49-F238E27FC236}">
                <a16:creationId xmlns:a16="http://schemas.microsoft.com/office/drawing/2014/main" id="{1879CC69-FA2E-092C-ACBB-6D84F3793ADD}"/>
              </a:ext>
            </a:extLst>
          </p:cNvPr>
          <p:cNvGraphicFramePr>
            <a:graphicFrameLocks noGrp="1"/>
          </p:cNvGraphicFramePr>
          <p:nvPr userDrawn="1">
            <p:extLst>
              <p:ext uri="{D42A27DB-BD31-4B8C-83A1-F6EECF244321}">
                <p14:modId xmlns:p14="http://schemas.microsoft.com/office/powerpoint/2010/main" val="4170465738"/>
              </p:ext>
            </p:extLst>
          </p:nvPr>
        </p:nvGraphicFramePr>
        <p:xfrm>
          <a:off x="5920740" y="1541747"/>
          <a:ext cx="2899617" cy="1866420"/>
        </p:xfrm>
        <a:graphic>
          <a:graphicData uri="http://schemas.openxmlformats.org/drawingml/2006/table">
            <a:tbl>
              <a:tblPr firstRow="1" bandRow="1">
                <a:effectLst/>
                <a:tableStyleId>{775DCB02-9BB8-47FD-8907-85C794F793BA}</a:tableStyleId>
              </a:tblPr>
              <a:tblGrid>
                <a:gridCol w="482094">
                  <a:extLst>
                    <a:ext uri="{9D8B030D-6E8A-4147-A177-3AD203B41FA5}">
                      <a16:colId xmlns:a16="http://schemas.microsoft.com/office/drawing/2014/main" val="869972413"/>
                    </a:ext>
                  </a:extLst>
                </a:gridCol>
                <a:gridCol w="459180">
                  <a:extLst>
                    <a:ext uri="{9D8B030D-6E8A-4147-A177-3AD203B41FA5}">
                      <a16:colId xmlns:a16="http://schemas.microsoft.com/office/drawing/2014/main" val="817503841"/>
                    </a:ext>
                  </a:extLst>
                </a:gridCol>
                <a:gridCol w="622381">
                  <a:extLst>
                    <a:ext uri="{9D8B030D-6E8A-4147-A177-3AD203B41FA5}">
                      <a16:colId xmlns:a16="http://schemas.microsoft.com/office/drawing/2014/main" val="1686783455"/>
                    </a:ext>
                  </a:extLst>
                </a:gridCol>
                <a:gridCol w="653906">
                  <a:extLst>
                    <a:ext uri="{9D8B030D-6E8A-4147-A177-3AD203B41FA5}">
                      <a16:colId xmlns:a16="http://schemas.microsoft.com/office/drawing/2014/main" val="4080317083"/>
                    </a:ext>
                  </a:extLst>
                </a:gridCol>
                <a:gridCol w="682056">
                  <a:extLst>
                    <a:ext uri="{9D8B030D-6E8A-4147-A177-3AD203B41FA5}">
                      <a16:colId xmlns:a16="http://schemas.microsoft.com/office/drawing/2014/main" val="659529276"/>
                    </a:ext>
                  </a:extLst>
                </a:gridCol>
              </a:tblGrid>
              <a:tr h="361732">
                <a:tc>
                  <a:txBody>
                    <a:bodyPr/>
                    <a:lstStyle/>
                    <a:p>
                      <a:pPr algn="ctr"/>
                      <a:endParaRPr kumimoji="1" lang="ja-JP" altLang="en-US" sz="900" b="0" dirty="0">
                        <a:solidFill>
                          <a:schemeClr val="bg1"/>
                        </a:solidFill>
                        <a:effectLst/>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2F2F2"/>
                    </a:solidFill>
                  </a:tcPr>
                </a:tc>
                <a:tc>
                  <a:txBody>
                    <a:bodyPr/>
                    <a:lstStyle/>
                    <a:p>
                      <a:pPr algn="ctr"/>
                      <a:r>
                        <a:rPr kumimoji="1" lang="ja-JP" altLang="en-US" sz="900" b="0" dirty="0">
                          <a:solidFill>
                            <a:schemeClr val="bg1"/>
                          </a:solidFill>
                          <a:effectLst/>
                        </a:rPr>
                        <a:t>家族</a:t>
                      </a:r>
                    </a:p>
                  </a:txBody>
                  <a:tcPr anchor="ctr">
                    <a:lnL w="12700" cap="flat" cmpd="sng" algn="ctr">
                      <a:solidFill>
                        <a:schemeClr val="tx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所得金額</a:t>
                      </a:r>
                      <a:endParaRPr kumimoji="1" lang="ja-JP" altLang="en-US" sz="7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tc>
                  <a:txBody>
                    <a:bodyPr/>
                    <a:lstStyle/>
                    <a:p>
                      <a:pPr algn="ctr"/>
                      <a:r>
                        <a:rPr kumimoji="1" lang="ja-JP" altLang="en-US" sz="90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50000"/>
                      </a:schemeClr>
                    </a:solidFill>
                  </a:tcPr>
                </a:tc>
                <a:extLst>
                  <a:ext uri="{0D108BD9-81ED-4DB2-BD59-A6C34878D82A}">
                    <a16:rowId xmlns:a16="http://schemas.microsoft.com/office/drawing/2014/main" val="2135456254"/>
                  </a:ext>
                </a:extLst>
              </a:tr>
              <a:tr h="220661">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521073"/>
                  </a:ext>
                </a:extLst>
              </a:tr>
              <a:tr h="34782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96817260"/>
                  </a:ext>
                </a:extLst>
              </a:tr>
              <a:tr h="34782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585846679"/>
                  </a:ext>
                </a:extLst>
              </a:tr>
              <a:tr h="347820">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４人</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500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月</a:t>
                      </a:r>
                      <a:r>
                        <a:rPr kumimoji="1" lang="en-US" altLang="ja-JP" sz="900" b="1" dirty="0">
                          <a:effectLst/>
                          <a:latin typeface="HGPｺﾞｼｯｸM" panose="020B0600000000000000" pitchFamily="50" charset="-128"/>
                          <a:ea typeface="HGPｺﾞｼｯｸM" panose="020B0600000000000000" pitchFamily="50" charset="-128"/>
                        </a:rPr>
                        <a:t>10</a:t>
                      </a:r>
                      <a:r>
                        <a:rPr kumimoji="1" lang="ja-JP" altLang="en-US" sz="900" b="1" dirty="0">
                          <a:effectLst/>
                          <a:latin typeface="HGPｺﾞｼｯｸM" panose="020B0600000000000000" pitchFamily="50" charset="-128"/>
                          <a:ea typeface="HGPｺﾞｼｯｸM" panose="020B0600000000000000" pitchFamily="50" charset="-128"/>
                        </a:rPr>
                        <a:t>回</a:t>
                      </a: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100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68042463"/>
                  </a:ext>
                </a:extLst>
              </a:tr>
              <a:tr h="0">
                <a:tc gridSpan="4">
                  <a:txBody>
                    <a:bodyPr/>
                    <a:lstStyle/>
                    <a:p>
                      <a:pPr algn="ctr"/>
                      <a:r>
                        <a:rPr kumimoji="1" lang="ja-JP" altLang="en-US" sz="9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chemeClr val="tx1"/>
                      </a:solidFill>
                      <a:prstDash val="solid"/>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kumimoji="1" lang="en-US" altLang="ja-JP" sz="900" b="1" dirty="0">
                          <a:effectLst/>
                          <a:latin typeface="HGPｺﾞｼｯｸM" panose="020B0600000000000000" pitchFamily="50" charset="-128"/>
                          <a:ea typeface="HGPｺﾞｼｯｸM" panose="020B0600000000000000" pitchFamily="50" charset="-128"/>
                        </a:rPr>
                        <a:t>400</a:t>
                      </a:r>
                      <a:r>
                        <a:rPr kumimoji="1" lang="ja-JP" altLang="en-US" sz="900" b="1" dirty="0">
                          <a:effectLst/>
                          <a:latin typeface="HGPｺﾞｼｯｸM" panose="020B0600000000000000" pitchFamily="50" charset="-128"/>
                          <a:ea typeface="HGPｺﾞｼｯｸM" panose="020B0600000000000000" pitchFamily="50" charset="-128"/>
                        </a:rPr>
                        <a:t>万円</a:t>
                      </a:r>
                    </a:p>
                  </a:txBody>
                  <a:tcPr anchor="ctr">
                    <a:lnL w="9525" cap="flat" cmpd="sng" algn="ctr">
                      <a:solidFill>
                        <a:schemeClr val="tx1"/>
                      </a:solidFill>
                      <a:prstDash val="sysDash"/>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152522239"/>
                  </a:ext>
                </a:extLst>
              </a:tr>
            </a:tbl>
          </a:graphicData>
        </a:graphic>
      </p:graphicFrame>
      <p:sp>
        <p:nvSpPr>
          <p:cNvPr id="7" name="正方形/長方形 6">
            <a:extLst>
              <a:ext uri="{FF2B5EF4-FFF2-40B4-BE49-F238E27FC236}">
                <a16:creationId xmlns:a16="http://schemas.microsoft.com/office/drawing/2014/main" id="{66D8D3E2-48D8-A0F2-30BA-B99C1C3F5806}"/>
              </a:ext>
            </a:extLst>
          </p:cNvPr>
          <p:cNvSpPr/>
          <p:nvPr userDrawn="1"/>
        </p:nvSpPr>
        <p:spPr bwMode="auto">
          <a:xfrm>
            <a:off x="324417" y="1541748"/>
            <a:ext cx="3455491"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みなさんはメタバタウンの住人です。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メタバタウンには家が４軒あり、町の真ん中を町が管理する川が流れています。</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行き来には渡し船を使っていますが、</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雨で増水すると運航できず不便でした。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今回、</a:t>
            </a:r>
            <a:r>
              <a:rPr kumimoji="1" lang="ja-JP" altLang="en-US" sz="1100" kern="1200" dirty="0">
                <a:solidFill>
                  <a:srgbClr val="C00000"/>
                </a:solidFill>
                <a:latin typeface="+mn-ea"/>
                <a:ea typeface="+mn-ea"/>
                <a:cs typeface="+mn-cs"/>
              </a:rPr>
              <a:t> メタバタウンの全ての住人の希望 </a:t>
            </a:r>
            <a:r>
              <a:rPr kumimoji="1" lang="ja-JP" altLang="en-US" sz="1100" kern="1200" dirty="0">
                <a:solidFill>
                  <a:schemeClr val="tx1"/>
                </a:solidFill>
                <a:latin typeface="+mn-ea"/>
                <a:ea typeface="+mn-ea"/>
                <a:cs typeface="+mn-cs"/>
              </a:rPr>
              <a:t>により</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橋を建設することになりました。</a:t>
            </a: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橋の建設費用は</a:t>
            </a:r>
            <a:r>
              <a:rPr kumimoji="1" lang="en-US" altLang="ja-JP" sz="1100" kern="1200" dirty="0">
                <a:solidFill>
                  <a:schemeClr val="tx1"/>
                </a:solidFill>
                <a:latin typeface="+mn-ea"/>
                <a:ea typeface="+mn-ea"/>
                <a:cs typeface="+mn-cs"/>
              </a:rPr>
              <a:t>400</a:t>
            </a:r>
            <a:r>
              <a:rPr kumimoji="1" lang="ja-JP" altLang="en-US" sz="1100" kern="1200" dirty="0">
                <a:solidFill>
                  <a:schemeClr val="tx1"/>
                </a:solidFill>
                <a:latin typeface="+mn-ea"/>
                <a:ea typeface="+mn-ea"/>
                <a:cs typeface="+mn-cs"/>
              </a:rPr>
              <a:t>万円です。</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どのように負担すればいいと思いますか。</a:t>
            </a:r>
          </a:p>
        </p:txBody>
      </p:sp>
      <p:sp>
        <p:nvSpPr>
          <p:cNvPr id="11" name="正方形/長方形 10">
            <a:extLst>
              <a:ext uri="{FF2B5EF4-FFF2-40B4-BE49-F238E27FC236}">
                <a16:creationId xmlns:a16="http://schemas.microsoft.com/office/drawing/2014/main" id="{28AF1350-8E12-4B20-8DDD-CC0234552D7B}"/>
              </a:ext>
            </a:extLst>
          </p:cNvPr>
          <p:cNvSpPr/>
          <p:nvPr userDrawn="1"/>
        </p:nvSpPr>
        <p:spPr bwMode="auto">
          <a:xfrm>
            <a:off x="811530" y="2583495"/>
            <a:ext cx="2000250" cy="177756"/>
          </a:xfrm>
          <a:prstGeom prst="rect">
            <a:avLst/>
          </a:prstGeom>
          <a:noFill/>
          <a:ln w="12700"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sp>
        <p:nvSpPr>
          <p:cNvPr id="16" name="正方形/長方形 15">
            <a:extLst>
              <a:ext uri="{FF2B5EF4-FFF2-40B4-BE49-F238E27FC236}">
                <a16:creationId xmlns:a16="http://schemas.microsoft.com/office/drawing/2014/main" id="{FD842687-0D0E-A5AD-ACCD-D81186D29464}"/>
              </a:ext>
            </a:extLst>
          </p:cNvPr>
          <p:cNvSpPr>
            <a:spLocks noGrp="1" noRot="1" noMove="1" noResize="1" noEditPoints="1" noAdjustHandles="1" noChangeArrowheads="1" noChangeShapeType="1"/>
          </p:cNvSpPr>
          <p:nvPr userDrawn="1"/>
        </p:nvSpPr>
        <p:spPr bwMode="auto">
          <a:xfrm>
            <a:off x="324417" y="3888724"/>
            <a:ext cx="8495733" cy="2831493"/>
          </a:xfrm>
          <a:prstGeom prst="rect">
            <a:avLst/>
          </a:prstGeom>
          <a:solidFill>
            <a:srgbClr val="EBFAFF"/>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endParaRPr kumimoji="1" lang="ja-JP" altLang="en-US" sz="1100" kern="1200" dirty="0">
              <a:solidFill>
                <a:schemeClr val="tx1"/>
              </a:solidFill>
              <a:latin typeface="+mn-ea"/>
              <a:ea typeface="+mn-ea"/>
              <a:cs typeface="+mn-cs"/>
            </a:endParaRPr>
          </a:p>
        </p:txBody>
      </p:sp>
      <p:sp>
        <p:nvSpPr>
          <p:cNvPr id="19" name="正方形/長方形 18">
            <a:extLst>
              <a:ext uri="{FF2B5EF4-FFF2-40B4-BE49-F238E27FC236}">
                <a16:creationId xmlns:a16="http://schemas.microsoft.com/office/drawing/2014/main" id="{EEB2D6A2-4F48-66F8-0FD2-FA266D30EC64}"/>
              </a:ext>
            </a:extLst>
          </p:cNvPr>
          <p:cNvSpPr/>
          <p:nvPr userDrawn="1"/>
        </p:nvSpPr>
        <p:spPr bwMode="auto">
          <a:xfrm>
            <a:off x="3928374" y="1541748"/>
            <a:ext cx="1843900" cy="1877632"/>
          </a:xfrm>
          <a:prstGeom prst="rect">
            <a:avLst/>
          </a:prstGeom>
          <a:solidFill>
            <a:schemeClr val="bg1">
              <a:lumMod val="95000"/>
            </a:schemeClr>
          </a:solidFill>
          <a:ln w="6350" cap="flat" cmpd="sng" algn="ctr">
            <a:noFill/>
            <a:prstDash val="solid"/>
            <a:round/>
            <a:headEnd type="none" w="med" len="med"/>
            <a:tailEnd type="none" w="med" len="med"/>
          </a:ln>
          <a:effectLst/>
        </p:spPr>
        <p:txBody>
          <a:bodyPr vert="horz" wrap="square" lIns="91440" tIns="90000" rIns="91440" bIns="45720" numCol="1" rtlCol="0" anchor="t"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100" kern="1200" dirty="0">
                <a:solidFill>
                  <a:schemeClr val="tx1"/>
                </a:solidFill>
                <a:latin typeface="+mn-ea"/>
                <a:ea typeface="+mn-ea"/>
                <a:cs typeface="+mn-cs"/>
              </a:rPr>
              <a:t>各家の家族構成・所得金額・使用回数が同じ場合</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endParaRPr kumimoji="1" lang="en-US" altLang="ja-JP" sz="1100" kern="1200" dirty="0">
              <a:solidFill>
                <a:schemeClr val="tx1"/>
              </a:solidFill>
              <a:latin typeface="+mn-ea"/>
              <a:ea typeface="+mn-ea"/>
              <a:cs typeface="+mn-cs"/>
            </a:endParaRPr>
          </a:p>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100" b="1" kern="1200" dirty="0">
                <a:solidFill>
                  <a:schemeClr val="tx1"/>
                </a:solidFill>
                <a:latin typeface="+mn-ea"/>
                <a:ea typeface="+mn-ea"/>
                <a:cs typeface="+mn-cs"/>
              </a:rPr>
              <a:t>ヒント</a:t>
            </a:r>
            <a:endParaRPr kumimoji="1" lang="en-US" altLang="ja-JP" sz="1100" b="1"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100" kern="1200" dirty="0">
                <a:solidFill>
                  <a:schemeClr val="tx1"/>
                </a:solidFill>
                <a:latin typeface="+mn-ea"/>
                <a:ea typeface="+mn-ea"/>
                <a:cs typeface="+mn-cs"/>
              </a:rPr>
              <a:t>    ４軒とも同じ条件だから、</a:t>
            </a:r>
            <a:endParaRPr kumimoji="1" lang="en-US" altLang="ja-JP" sz="11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100" kern="1200" dirty="0">
                <a:solidFill>
                  <a:schemeClr val="tx1"/>
                </a:solidFill>
                <a:latin typeface="+mn-ea"/>
                <a:ea typeface="+mn-ea"/>
                <a:cs typeface="+mn-cs"/>
              </a:rPr>
              <a:t>    </a:t>
            </a:r>
            <a:r>
              <a:rPr kumimoji="1" lang="ja-JP" altLang="en-US" sz="1100" kern="1200" dirty="0">
                <a:solidFill>
                  <a:schemeClr val="tx1"/>
                </a:solidFill>
                <a:latin typeface="+mn-ea"/>
                <a:ea typeface="+mn-ea"/>
                <a:cs typeface="+mn-cs"/>
              </a:rPr>
              <a:t>公平に負担すると</a:t>
            </a:r>
            <a:r>
              <a:rPr kumimoji="1" lang="en-US" altLang="ja-JP" sz="1100" kern="1200" dirty="0">
                <a:solidFill>
                  <a:schemeClr val="tx1"/>
                </a:solidFill>
                <a:latin typeface="+mn-ea"/>
                <a:ea typeface="+mn-ea"/>
                <a:cs typeface="+mn-cs"/>
              </a:rPr>
              <a:t>…</a:t>
            </a:r>
            <a:endParaRPr kumimoji="1" lang="ja-JP" altLang="en-US" sz="1100" kern="1200" dirty="0">
              <a:solidFill>
                <a:schemeClr val="tx1"/>
              </a:solidFill>
              <a:latin typeface="+mn-ea"/>
              <a:ea typeface="+mn-ea"/>
              <a:cs typeface="+mn-cs"/>
            </a:endParaRPr>
          </a:p>
        </p:txBody>
      </p:sp>
      <p:graphicFrame>
        <p:nvGraphicFramePr>
          <p:cNvPr id="13" name="表 12">
            <a:extLst>
              <a:ext uri="{FF2B5EF4-FFF2-40B4-BE49-F238E27FC236}">
                <a16:creationId xmlns:a16="http://schemas.microsoft.com/office/drawing/2014/main" id="{658EDF74-866D-FAC0-246F-6CEEBA622E9A}"/>
              </a:ext>
            </a:extLst>
          </p:cNvPr>
          <p:cNvGraphicFramePr>
            <a:graphicFrameLocks noGrp="1"/>
          </p:cNvGraphicFramePr>
          <p:nvPr userDrawn="1">
            <p:extLst>
              <p:ext uri="{D42A27DB-BD31-4B8C-83A1-F6EECF244321}">
                <p14:modId xmlns:p14="http://schemas.microsoft.com/office/powerpoint/2010/main" val="1003283865"/>
              </p:ext>
            </p:extLst>
          </p:nvPr>
        </p:nvGraphicFramePr>
        <p:xfrm>
          <a:off x="3009451" y="3900331"/>
          <a:ext cx="3877259" cy="2822410"/>
        </p:xfrm>
        <a:graphic>
          <a:graphicData uri="http://schemas.openxmlformats.org/drawingml/2006/table">
            <a:tbl>
              <a:tblPr firstRow="1" bandRow="1">
                <a:effectLst/>
                <a:tableStyleId>{775DCB02-9BB8-47FD-8907-85C794F793BA}</a:tableStyleId>
              </a:tblPr>
              <a:tblGrid>
                <a:gridCol w="487756">
                  <a:extLst>
                    <a:ext uri="{9D8B030D-6E8A-4147-A177-3AD203B41FA5}">
                      <a16:colId xmlns:a16="http://schemas.microsoft.com/office/drawing/2014/main" val="869972413"/>
                    </a:ext>
                  </a:extLst>
                </a:gridCol>
                <a:gridCol w="487756">
                  <a:extLst>
                    <a:ext uri="{9D8B030D-6E8A-4147-A177-3AD203B41FA5}">
                      <a16:colId xmlns:a16="http://schemas.microsoft.com/office/drawing/2014/main" val="817503841"/>
                    </a:ext>
                  </a:extLst>
                </a:gridCol>
                <a:gridCol w="826634">
                  <a:extLst>
                    <a:ext uri="{9D8B030D-6E8A-4147-A177-3AD203B41FA5}">
                      <a16:colId xmlns:a16="http://schemas.microsoft.com/office/drawing/2014/main" val="1686783455"/>
                    </a:ext>
                  </a:extLst>
                </a:gridCol>
                <a:gridCol w="826634">
                  <a:extLst>
                    <a:ext uri="{9D8B030D-6E8A-4147-A177-3AD203B41FA5}">
                      <a16:colId xmlns:a16="http://schemas.microsoft.com/office/drawing/2014/main" val="4080317083"/>
                    </a:ext>
                  </a:extLst>
                </a:gridCol>
                <a:gridCol w="1248479">
                  <a:extLst>
                    <a:ext uri="{9D8B030D-6E8A-4147-A177-3AD203B41FA5}">
                      <a16:colId xmlns:a16="http://schemas.microsoft.com/office/drawing/2014/main" val="659529276"/>
                    </a:ext>
                  </a:extLst>
                </a:gridCol>
              </a:tblGrid>
              <a:tr h="482220">
                <a:tc>
                  <a:txBody>
                    <a:bodyPr/>
                    <a:lstStyle/>
                    <a:p>
                      <a:pPr algn="ctr"/>
                      <a:endParaRPr kumimoji="1" lang="ja-JP" altLang="en-US" sz="1050" b="0" dirty="0">
                        <a:solidFill>
                          <a:schemeClr val="bg1"/>
                        </a:solidFill>
                        <a:effectLst/>
                      </a:endParaRP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AFF"/>
                    </a:solidFill>
                  </a:tcPr>
                </a:tc>
                <a:tc>
                  <a:txBody>
                    <a:bodyPr/>
                    <a:lstStyle/>
                    <a:p>
                      <a:pPr algn="ctr"/>
                      <a:r>
                        <a:rPr kumimoji="1" lang="ja-JP" altLang="en-US" sz="1050" b="0" dirty="0">
                          <a:solidFill>
                            <a:schemeClr val="bg1"/>
                          </a:solidFill>
                          <a:effectLst/>
                        </a:rPr>
                        <a:t>家族</a:t>
                      </a:r>
                    </a:p>
                  </a:txBody>
                  <a:tcPr anchor="ctr">
                    <a:lnL w="12700" cap="flat" cmpd="sng" algn="ctr">
                      <a:solidFill>
                        <a:srgbClr val="005BAD"/>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dirty="0">
                          <a:effectLst/>
                        </a:rPr>
                        <a:t>所得金額</a:t>
                      </a:r>
                      <a:endParaRPr kumimoji="1" lang="ja-JP" altLang="en-US" sz="900" b="0" kern="1200" dirty="0">
                        <a:solidFill>
                          <a:schemeClr val="bg1"/>
                        </a:solidFill>
                        <a:effectLst/>
                        <a:latin typeface="+mn-lt"/>
                        <a:ea typeface="+mn-ea"/>
                        <a:cs typeface="+mn-cs"/>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dirty="0">
                          <a:effectLst/>
                        </a:rPr>
                        <a:t>使用回数</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tc>
                  <a:txBody>
                    <a:bodyPr/>
                    <a:lstStyle/>
                    <a:p>
                      <a:pPr algn="ctr"/>
                      <a:r>
                        <a:rPr kumimoji="1" lang="ja-JP" altLang="en-US" sz="1050" dirty="0">
                          <a:effectLst/>
                        </a:rPr>
                        <a:t>負担金額</a:t>
                      </a:r>
                    </a:p>
                  </a:txBody>
                  <a:tcPr anchor="ctr">
                    <a:lnL w="12700" cap="flat" cmpd="sng" algn="ctr">
                      <a:solidFill>
                        <a:schemeClr val="bg1"/>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005BAD"/>
                    </a:solidFill>
                  </a:tcPr>
                </a:tc>
                <a:extLst>
                  <a:ext uri="{0D108BD9-81ED-4DB2-BD59-A6C34878D82A}">
                    <a16:rowId xmlns:a16="http://schemas.microsoft.com/office/drawing/2014/main" val="2135456254"/>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Ａ家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240521073"/>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Ｂ家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600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1196817260"/>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Ｃ家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300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10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585846679"/>
                  </a:ext>
                </a:extLst>
              </a:tr>
              <a:tr h="468038">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Ｄ家</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４人</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en-US" altLang="ja-JP" sz="1000" b="1" dirty="0">
                          <a:effectLst/>
                          <a:latin typeface="HGPｺﾞｼｯｸM" panose="020B0600000000000000" pitchFamily="50" charset="-128"/>
                          <a:ea typeface="HGPｺﾞｼｯｸM" panose="020B0600000000000000" pitchFamily="50" charset="-128"/>
                        </a:rPr>
                        <a:t>100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月</a:t>
                      </a:r>
                      <a:r>
                        <a:rPr kumimoji="1" lang="en-US" altLang="ja-JP" sz="1000" b="1" dirty="0">
                          <a:effectLst/>
                          <a:latin typeface="HGPｺﾞｼｯｸM" panose="020B0600000000000000" pitchFamily="50" charset="-128"/>
                          <a:ea typeface="HGPｺﾞｼｯｸM" panose="020B0600000000000000" pitchFamily="50" charset="-128"/>
                        </a:rPr>
                        <a:t>20</a:t>
                      </a:r>
                      <a:r>
                        <a:rPr kumimoji="1" lang="ja-JP" altLang="en-US" sz="1000" b="1" dirty="0">
                          <a:effectLst/>
                          <a:latin typeface="HGPｺﾞｼｯｸM" panose="020B0600000000000000" pitchFamily="50" charset="-128"/>
                          <a:ea typeface="HGPｺﾞｼｯｸM" panose="020B0600000000000000" pitchFamily="50" charset="-128"/>
                        </a:rPr>
                        <a:t>回</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chemeClr val="bg1"/>
                    </a:solidFill>
                  </a:tcPr>
                </a:tc>
                <a:tc>
                  <a:txBody>
                    <a:bodyPr/>
                    <a:lstStyle/>
                    <a:p>
                      <a:pPr algn="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EBFFFC"/>
                    </a:solidFill>
                  </a:tcPr>
                </a:tc>
                <a:extLst>
                  <a:ext uri="{0D108BD9-81ED-4DB2-BD59-A6C34878D82A}">
                    <a16:rowId xmlns:a16="http://schemas.microsoft.com/office/drawing/2014/main" val="4268042463"/>
                  </a:ext>
                </a:extLst>
              </a:tr>
              <a:tr h="468038">
                <a:tc gridSpan="4">
                  <a:txBody>
                    <a:bodyPr/>
                    <a:lstStyle/>
                    <a:p>
                      <a:pPr algn="ctr"/>
                      <a:r>
                        <a:rPr kumimoji="1" lang="ja-JP" altLang="en-US" sz="1000" b="1" dirty="0">
                          <a:effectLst/>
                          <a:latin typeface="HGPｺﾞｼｯｸM" panose="020B0600000000000000" pitchFamily="50" charset="-128"/>
                          <a:ea typeface="HGPｺﾞｼｯｸM" panose="020B0600000000000000" pitchFamily="50" charset="-128"/>
                        </a:rPr>
                        <a:t>合計</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dirty="0"/>
                    </a:p>
                  </a:txBody>
                  <a:tcPr anchor="ctr">
                    <a:lnL w="9525" cap="flat" cmpd="sng" algn="ctr">
                      <a:solidFill>
                        <a:schemeClr val="tx1"/>
                      </a:solidFill>
                      <a:prstDash val="sysDash"/>
                      <a:round/>
                      <a:headEnd type="none" w="med" len="med"/>
                      <a:tailEnd type="none" w="med" len="med"/>
                    </a:lnL>
                    <a:lnR w="9525" cap="flat" cmpd="sng" algn="ctr">
                      <a:solidFill>
                        <a:schemeClr val="tx1"/>
                      </a:solidFill>
                      <a:prstDash val="sysDash"/>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a:r>
                        <a:rPr kumimoji="1" lang="en-US" altLang="ja-JP" sz="1000" b="1" dirty="0">
                          <a:effectLst/>
                          <a:latin typeface="HGPｺﾞｼｯｸM" panose="020B0600000000000000" pitchFamily="50" charset="-128"/>
                          <a:ea typeface="HGPｺﾞｼｯｸM" panose="020B0600000000000000" pitchFamily="50" charset="-128"/>
                        </a:rPr>
                        <a:t>400</a:t>
                      </a:r>
                      <a:r>
                        <a:rPr kumimoji="1" lang="ja-JP" altLang="en-US" sz="1000" b="1" dirty="0">
                          <a:effectLst/>
                          <a:latin typeface="HGPｺﾞｼｯｸM" panose="020B0600000000000000" pitchFamily="50" charset="-128"/>
                          <a:ea typeface="HGPｺﾞｼｯｸM" panose="020B0600000000000000" pitchFamily="50" charset="-128"/>
                        </a:rPr>
                        <a:t>万円</a:t>
                      </a:r>
                    </a:p>
                  </a:txBody>
                  <a:tcPr anchor="ctr">
                    <a:lnL w="12700" cap="flat" cmpd="sng" algn="ctr">
                      <a:solidFill>
                        <a:srgbClr val="005BAD"/>
                      </a:solidFill>
                      <a:prstDash val="solid"/>
                      <a:round/>
                      <a:headEnd type="none" w="med" len="med"/>
                      <a:tailEnd type="none" w="med" len="med"/>
                    </a:lnL>
                    <a:lnR w="12700" cap="flat" cmpd="sng" algn="ctr">
                      <a:solidFill>
                        <a:srgbClr val="005BAD"/>
                      </a:solidFill>
                      <a:prstDash val="solid"/>
                      <a:round/>
                      <a:headEnd type="none" w="med" len="med"/>
                      <a:tailEnd type="none" w="med" len="med"/>
                    </a:lnR>
                    <a:lnT w="12700" cap="flat" cmpd="sng" algn="ctr">
                      <a:solidFill>
                        <a:srgbClr val="005BAD"/>
                      </a:solidFill>
                      <a:prstDash val="solid"/>
                      <a:round/>
                      <a:headEnd type="none" w="med" len="med"/>
                      <a:tailEnd type="none" w="med" len="med"/>
                    </a:lnT>
                    <a:lnB w="12700" cap="flat" cmpd="sng" algn="ctr">
                      <a:solidFill>
                        <a:srgbClr val="005BAD"/>
                      </a:solidFill>
                      <a:prstDash val="solid"/>
                      <a:round/>
                      <a:headEnd type="none" w="med" len="med"/>
                      <a:tailEnd type="none" w="med" len="med"/>
                    </a:lnB>
                    <a:solidFill>
                      <a:srgbClr val="CEEEFE"/>
                    </a:solidFill>
                  </a:tcPr>
                </a:tc>
                <a:extLst>
                  <a:ext uri="{0D108BD9-81ED-4DB2-BD59-A6C34878D82A}">
                    <a16:rowId xmlns:a16="http://schemas.microsoft.com/office/drawing/2014/main" val="3152522239"/>
                  </a:ext>
                </a:extLst>
              </a:tr>
            </a:tbl>
          </a:graphicData>
        </a:graphic>
      </p:graphicFrame>
      <p:sp>
        <p:nvSpPr>
          <p:cNvPr id="40" name="正方形/長方形 39">
            <a:extLst>
              <a:ext uri="{FF2B5EF4-FFF2-40B4-BE49-F238E27FC236}">
                <a16:creationId xmlns:a16="http://schemas.microsoft.com/office/drawing/2014/main" id="{B7A6DFF8-6BE9-7586-B646-8DCACE5DDAD3}"/>
              </a:ext>
            </a:extLst>
          </p:cNvPr>
          <p:cNvSpPr/>
          <p:nvPr userDrawn="1"/>
        </p:nvSpPr>
        <p:spPr bwMode="auto">
          <a:xfrm>
            <a:off x="323642" y="5376928"/>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171450" marR="0" indent="-171450" algn="l" defTabSz="914400" rtl="0" eaLnBrk="0" fontAlgn="base" latinLnBrk="0" hangingPunct="0">
              <a:lnSpc>
                <a:spcPct val="114000"/>
              </a:lnSpc>
              <a:spcBef>
                <a:spcPct val="0"/>
              </a:spcBef>
              <a:spcAft>
                <a:spcPct val="0"/>
              </a:spcAft>
              <a:buClrTx/>
              <a:buSzTx/>
              <a:buFont typeface="Wingdings" panose="05000000000000000000" pitchFamily="2" charset="2"/>
              <a:buChar char="l"/>
              <a:tabLst/>
            </a:pPr>
            <a:r>
              <a:rPr kumimoji="1" lang="ja-JP" altLang="en-US" sz="1400" kern="1200" dirty="0">
                <a:solidFill>
                  <a:srgbClr val="005BAD"/>
                </a:solidFill>
                <a:latin typeface="+mn-ea"/>
                <a:ea typeface="+mn-ea"/>
                <a:cs typeface="+mn-cs"/>
              </a:rPr>
              <a:t>ヒント</a:t>
            </a: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1200" kern="1200" dirty="0">
                <a:solidFill>
                  <a:schemeClr val="tx1"/>
                </a:solidFill>
                <a:latin typeface="+mn-ea"/>
                <a:ea typeface="+mn-ea"/>
                <a:cs typeface="+mn-cs"/>
              </a:rPr>
              <a:t>  </a:t>
            </a:r>
            <a:r>
              <a:rPr kumimoji="1" lang="ja-JP" altLang="en-US" sz="1200" kern="0" spc="100" baseline="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いくつかの負担方法を組み合わせる</a:t>
            </a:r>
            <a:endParaRPr kumimoji="1" lang="en-US" altLang="ja-JP" sz="1200" kern="1200" dirty="0">
              <a:solidFill>
                <a:schemeClr val="tx1"/>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200" kern="1200" dirty="0">
                <a:solidFill>
                  <a:schemeClr val="tx1"/>
                </a:solidFill>
                <a:latin typeface="+mn-ea"/>
                <a:ea typeface="+mn-ea"/>
                <a:cs typeface="+mn-cs"/>
              </a:rPr>
              <a:t>   </a:t>
            </a:r>
            <a:r>
              <a:rPr kumimoji="1" lang="ja-JP" altLang="en-US" sz="1200" kern="1200" dirty="0">
                <a:solidFill>
                  <a:schemeClr val="tx1"/>
                </a:solidFill>
                <a:latin typeface="+mn-ea"/>
                <a:ea typeface="+mn-ea"/>
                <a:cs typeface="+mn-cs"/>
              </a:rPr>
              <a:t>方法も考えてみよう！</a:t>
            </a:r>
          </a:p>
        </p:txBody>
      </p:sp>
      <p:sp>
        <p:nvSpPr>
          <p:cNvPr id="36" name="テキスト プレースホルダー 17">
            <a:extLst>
              <a:ext uri="{FF2B5EF4-FFF2-40B4-BE49-F238E27FC236}">
                <a16:creationId xmlns:a16="http://schemas.microsoft.com/office/drawing/2014/main" id="{3B108D23-4885-8FD5-E963-138DEB863952}"/>
              </a:ext>
            </a:extLst>
          </p:cNvPr>
          <p:cNvSpPr>
            <a:spLocks noGrp="1"/>
          </p:cNvSpPr>
          <p:nvPr>
            <p:ph type="body" sz="quarter" idx="30" hasCustomPrompt="1"/>
          </p:nvPr>
        </p:nvSpPr>
        <p:spPr>
          <a:xfrm>
            <a:off x="5660000" y="4520800"/>
            <a:ext cx="866053" cy="184946"/>
          </a:xfrm>
          <a:prstGeom prst="rect">
            <a:avLst/>
          </a:prstGeom>
        </p:spPr>
        <p:txBody>
          <a:bodyPr lIns="36000" rIns="36000" anchor="ctr" anchorCtr="0"/>
          <a:lstStyle>
            <a:lvl1pPr marL="0" indent="0" algn="r">
              <a:buNone/>
              <a:defRPr sz="1200">
                <a:latin typeface="+mn-ea"/>
                <a:ea typeface="+mn-ea"/>
              </a:defRPr>
            </a:lvl1pPr>
            <a:lvl2pPr>
              <a:defRPr sz="1000"/>
            </a:lvl2pPr>
            <a:lvl3pPr>
              <a:defRPr sz="1000"/>
            </a:lvl3pPr>
            <a:lvl4pPr>
              <a:defRPr sz="1000"/>
            </a:lvl4pPr>
            <a:lvl5pPr>
              <a:defRPr sz="1000"/>
            </a:lvl5pPr>
          </a:lstStyle>
          <a:p>
            <a:pPr lvl="0"/>
            <a:r>
              <a:rPr kumimoji="1" lang="ja-JP" altLang="en-US" dirty="0"/>
              <a:t>答えを入力</a:t>
            </a:r>
          </a:p>
        </p:txBody>
      </p:sp>
      <p:sp>
        <p:nvSpPr>
          <p:cNvPr id="41" name="テキスト プレースホルダー 17">
            <a:extLst>
              <a:ext uri="{FF2B5EF4-FFF2-40B4-BE49-F238E27FC236}">
                <a16:creationId xmlns:a16="http://schemas.microsoft.com/office/drawing/2014/main" id="{9C344413-02E5-2378-0724-971D05FE6747}"/>
              </a:ext>
            </a:extLst>
          </p:cNvPr>
          <p:cNvSpPr>
            <a:spLocks noGrp="1"/>
          </p:cNvSpPr>
          <p:nvPr>
            <p:ph type="body" sz="quarter" idx="38" hasCustomPrompt="1"/>
          </p:nvPr>
        </p:nvSpPr>
        <p:spPr>
          <a:xfrm>
            <a:off x="5660000" y="5001751"/>
            <a:ext cx="866053" cy="184946"/>
          </a:xfrm>
          <a:prstGeom prst="rect">
            <a:avLst/>
          </a:prstGeom>
        </p:spPr>
        <p:txBody>
          <a:bodyPr lIns="36000" rIns="36000" anchor="ctr" anchorCtr="0"/>
          <a:lstStyle>
            <a:lvl1pPr marL="0" indent="0" algn="r">
              <a:buNone/>
              <a:defRPr sz="1200">
                <a:latin typeface="+mn-ea"/>
                <a:ea typeface="+mn-ea"/>
              </a:defRPr>
            </a:lvl1pPr>
            <a:lvl2pPr>
              <a:defRPr sz="1000"/>
            </a:lvl2pPr>
            <a:lvl3pPr>
              <a:defRPr sz="1000"/>
            </a:lvl3pPr>
            <a:lvl4pPr>
              <a:defRPr sz="1000"/>
            </a:lvl4pPr>
            <a:lvl5pPr>
              <a:defRPr sz="1000"/>
            </a:lvl5pPr>
          </a:lstStyle>
          <a:p>
            <a:pPr lvl="0"/>
            <a:r>
              <a:rPr kumimoji="1" lang="ja-JP" altLang="en-US" dirty="0"/>
              <a:t>答えを入力</a:t>
            </a:r>
          </a:p>
        </p:txBody>
      </p:sp>
      <p:sp>
        <p:nvSpPr>
          <p:cNvPr id="47" name="テキスト プレースホルダー 17">
            <a:extLst>
              <a:ext uri="{FF2B5EF4-FFF2-40B4-BE49-F238E27FC236}">
                <a16:creationId xmlns:a16="http://schemas.microsoft.com/office/drawing/2014/main" id="{7256BFC3-1325-7CC9-C6AC-1BAE444EA065}"/>
              </a:ext>
            </a:extLst>
          </p:cNvPr>
          <p:cNvSpPr>
            <a:spLocks noGrp="1"/>
          </p:cNvSpPr>
          <p:nvPr>
            <p:ph type="body" sz="quarter" idx="39" hasCustomPrompt="1"/>
          </p:nvPr>
        </p:nvSpPr>
        <p:spPr>
          <a:xfrm>
            <a:off x="5660000" y="5466527"/>
            <a:ext cx="866053" cy="184946"/>
          </a:xfrm>
          <a:prstGeom prst="rect">
            <a:avLst/>
          </a:prstGeom>
        </p:spPr>
        <p:txBody>
          <a:bodyPr lIns="36000" rIns="36000" anchor="ctr" anchorCtr="0"/>
          <a:lstStyle>
            <a:lvl1pPr marL="0" indent="0" algn="r">
              <a:buNone/>
              <a:defRPr sz="1200">
                <a:latin typeface="+mn-ea"/>
                <a:ea typeface="+mn-ea"/>
              </a:defRPr>
            </a:lvl1pPr>
            <a:lvl2pPr>
              <a:defRPr sz="1000"/>
            </a:lvl2pPr>
            <a:lvl3pPr>
              <a:defRPr sz="1000"/>
            </a:lvl3pPr>
            <a:lvl4pPr>
              <a:defRPr sz="1000"/>
            </a:lvl4pPr>
            <a:lvl5pPr>
              <a:defRPr sz="1000"/>
            </a:lvl5pPr>
          </a:lstStyle>
          <a:p>
            <a:pPr lvl="0"/>
            <a:r>
              <a:rPr kumimoji="1" lang="ja-JP" altLang="en-US" dirty="0"/>
              <a:t>答えを入力</a:t>
            </a:r>
          </a:p>
        </p:txBody>
      </p:sp>
      <p:sp>
        <p:nvSpPr>
          <p:cNvPr id="48" name="テキスト プレースホルダー 17">
            <a:extLst>
              <a:ext uri="{FF2B5EF4-FFF2-40B4-BE49-F238E27FC236}">
                <a16:creationId xmlns:a16="http://schemas.microsoft.com/office/drawing/2014/main" id="{CE7042D9-6040-3AA9-554F-7C053A4AD00E}"/>
              </a:ext>
            </a:extLst>
          </p:cNvPr>
          <p:cNvSpPr>
            <a:spLocks noGrp="1"/>
          </p:cNvSpPr>
          <p:nvPr>
            <p:ph type="body" sz="quarter" idx="40" hasCustomPrompt="1"/>
          </p:nvPr>
        </p:nvSpPr>
        <p:spPr>
          <a:xfrm>
            <a:off x="5660000" y="5936498"/>
            <a:ext cx="866053" cy="184946"/>
          </a:xfrm>
          <a:prstGeom prst="rect">
            <a:avLst/>
          </a:prstGeom>
        </p:spPr>
        <p:txBody>
          <a:bodyPr lIns="36000" rIns="36000" anchor="ctr" anchorCtr="0"/>
          <a:lstStyle>
            <a:lvl1pPr marL="0" indent="0" algn="r">
              <a:buNone/>
              <a:defRPr sz="1200">
                <a:latin typeface="+mn-ea"/>
                <a:ea typeface="+mn-ea"/>
              </a:defRPr>
            </a:lvl1pPr>
            <a:lvl2pPr>
              <a:defRPr sz="1000"/>
            </a:lvl2pPr>
            <a:lvl3pPr>
              <a:defRPr sz="1000"/>
            </a:lvl3pPr>
            <a:lvl4pPr>
              <a:defRPr sz="1000"/>
            </a:lvl4pPr>
            <a:lvl5pPr>
              <a:defRPr sz="1000"/>
            </a:lvl5pPr>
          </a:lstStyle>
          <a:p>
            <a:pPr lvl="0"/>
            <a:r>
              <a:rPr kumimoji="1" lang="ja-JP" altLang="en-US" dirty="0"/>
              <a:t>答えを入力</a:t>
            </a:r>
          </a:p>
        </p:txBody>
      </p:sp>
      <p:sp>
        <p:nvSpPr>
          <p:cNvPr id="17" name="正方形/長方形 16">
            <a:extLst>
              <a:ext uri="{FF2B5EF4-FFF2-40B4-BE49-F238E27FC236}">
                <a16:creationId xmlns:a16="http://schemas.microsoft.com/office/drawing/2014/main" id="{3270C151-A5BE-9BD5-F5A7-0FE8BFA14B05}"/>
              </a:ext>
            </a:extLst>
          </p:cNvPr>
          <p:cNvSpPr/>
          <p:nvPr userDrawn="1"/>
        </p:nvSpPr>
        <p:spPr bwMode="auto">
          <a:xfrm>
            <a:off x="323642" y="4022517"/>
            <a:ext cx="3667513" cy="518485"/>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各家の所得金額</a:t>
            </a:r>
            <a:r>
              <a:rPr kumimoji="1" lang="ja-JP" altLang="en-US" sz="1400" kern="1200" dirty="0">
                <a:solidFill>
                  <a:srgbClr val="005BAD"/>
                </a:solidFill>
                <a:latin typeface="+mn-ea"/>
                <a:ea typeface="+mn-ea"/>
                <a:cs typeface="+mn-cs"/>
              </a:rPr>
              <a:t>（もうけ）</a:t>
            </a:r>
            <a:r>
              <a:rPr kumimoji="1" lang="ja-JP" altLang="en-US" sz="1600" kern="1200" dirty="0">
                <a:solidFill>
                  <a:srgbClr val="005BAD"/>
                </a:solidFill>
                <a:latin typeface="+mn-ea"/>
                <a:ea typeface="+mn-ea"/>
                <a:cs typeface="+mn-cs"/>
              </a:rPr>
              <a:t>と</a:t>
            </a:r>
            <a:endParaRPr kumimoji="1" lang="en-US" altLang="ja-JP" sz="160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Tx/>
              <a:buNone/>
              <a:tabLst/>
            </a:pPr>
            <a:r>
              <a:rPr kumimoji="1" lang="ja-JP" altLang="en-US" sz="1600" kern="1200" dirty="0">
                <a:solidFill>
                  <a:srgbClr val="005BAD"/>
                </a:solidFill>
                <a:latin typeface="+mn-ea"/>
                <a:ea typeface="+mn-ea"/>
                <a:cs typeface="+mn-cs"/>
              </a:rPr>
              <a:t>橋の使用回数が異なる場合</a:t>
            </a:r>
          </a:p>
        </p:txBody>
      </p:sp>
      <p:sp>
        <p:nvSpPr>
          <p:cNvPr id="54" name="正方形/長方形 53">
            <a:extLst>
              <a:ext uri="{FF2B5EF4-FFF2-40B4-BE49-F238E27FC236}">
                <a16:creationId xmlns:a16="http://schemas.microsoft.com/office/drawing/2014/main" id="{584D2F6C-09FA-2F5A-DE99-79F2ABF555EB}"/>
              </a:ext>
            </a:extLst>
          </p:cNvPr>
          <p:cNvSpPr/>
          <p:nvPr userDrawn="1"/>
        </p:nvSpPr>
        <p:spPr bwMode="auto">
          <a:xfrm>
            <a:off x="3928374" y="1257115"/>
            <a:ext cx="1332646" cy="226871"/>
          </a:xfrm>
          <a:prstGeom prst="rect">
            <a:avLst/>
          </a:prstGeom>
          <a:noFill/>
          <a:ln w="19050" cap="flat" cmpd="sng" algn="ctr">
            <a:solidFill>
              <a:schemeClr val="tx1">
                <a:lumMod val="85000"/>
                <a:lumOff val="15000"/>
              </a:schemeClr>
            </a:solidFill>
            <a:prstDash val="solid"/>
            <a:round/>
            <a:headEnd type="none" w="med" len="med"/>
            <a:tailEnd type="none" w="med" len="med"/>
          </a:ln>
          <a:effectLst/>
        </p:spPr>
        <p:txBody>
          <a:bodyPr vert="horz" wrap="square" lIns="72000" tIns="36000" rIns="72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300" b="0" i="0" u="none" strike="noStrike" cap="none" normalizeH="0" baseline="0" dirty="0">
                <a:ln>
                  <a:noFill/>
                </a:ln>
                <a:effectLst/>
                <a:latin typeface="+mn-ea"/>
                <a:ea typeface="+mn-ea"/>
              </a:rPr>
              <a:t>パターン１</a:t>
            </a:r>
            <a:r>
              <a:rPr kumimoji="1" lang="ja-JP" altLang="en-US" sz="1200" b="0" i="0" u="none" strike="noStrike" cap="none" normalizeH="0" baseline="0" dirty="0">
                <a:ln>
                  <a:noFill/>
                </a:ln>
                <a:effectLst/>
                <a:latin typeface="+mn-ea"/>
                <a:ea typeface="+mn-ea"/>
              </a:rPr>
              <a:t>（参考）</a:t>
            </a:r>
            <a:endParaRPr kumimoji="1" lang="ja-JP" altLang="en-US" sz="1300" b="0" i="0" u="none" strike="noStrike" cap="none" normalizeH="0" baseline="0" dirty="0">
              <a:ln>
                <a:noFill/>
              </a:ln>
              <a:effectLst/>
              <a:latin typeface="+mn-ea"/>
              <a:ea typeface="+mn-ea"/>
            </a:endParaRPr>
          </a:p>
        </p:txBody>
      </p:sp>
      <p:sp>
        <p:nvSpPr>
          <p:cNvPr id="3" name="正方形/長方形 2">
            <a:extLst>
              <a:ext uri="{FF2B5EF4-FFF2-40B4-BE49-F238E27FC236}">
                <a16:creationId xmlns:a16="http://schemas.microsoft.com/office/drawing/2014/main" id="{C2A7D9CD-3A65-F245-CFB7-0C7697457671}"/>
              </a:ext>
            </a:extLst>
          </p:cNvPr>
          <p:cNvSpPr/>
          <p:nvPr userDrawn="1"/>
        </p:nvSpPr>
        <p:spPr bwMode="auto">
          <a:xfrm>
            <a:off x="323642" y="4576465"/>
            <a:ext cx="3455491"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a:t>
            </a:r>
            <a:r>
              <a:rPr kumimoji="1" lang="ja-JP" altLang="en-US" sz="1050" kern="1200" dirty="0">
                <a:solidFill>
                  <a:srgbClr val="005BAD"/>
                </a:solidFill>
                <a:latin typeface="+mn-ea"/>
                <a:ea typeface="+mn-ea"/>
                <a:cs typeface="+mn-cs"/>
              </a:rPr>
              <a:t>グループの意見を集約し、「負担金額」を</a:t>
            </a:r>
            <a:endParaRPr kumimoji="1" lang="en-US" altLang="ja-JP" sz="105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1050" kern="1200" dirty="0">
                <a:solidFill>
                  <a:srgbClr val="005BAD"/>
                </a:solidFill>
                <a:latin typeface="+mn-ea"/>
                <a:ea typeface="+mn-ea"/>
                <a:cs typeface="+mn-cs"/>
              </a:rPr>
              <a:t>   </a:t>
            </a:r>
            <a:r>
              <a:rPr kumimoji="1" lang="ja-JP" altLang="en-US" sz="1050" kern="1200" dirty="0">
                <a:solidFill>
                  <a:srgbClr val="005BAD"/>
                </a:solidFill>
                <a:latin typeface="+mn-ea"/>
                <a:ea typeface="+mn-ea"/>
                <a:cs typeface="+mn-cs"/>
              </a:rPr>
              <a:t>記入しましょう！</a:t>
            </a:r>
          </a:p>
        </p:txBody>
      </p:sp>
      <p:sp>
        <p:nvSpPr>
          <p:cNvPr id="5" name="正方形/長方形 4">
            <a:extLst>
              <a:ext uri="{FF2B5EF4-FFF2-40B4-BE49-F238E27FC236}">
                <a16:creationId xmlns:a16="http://schemas.microsoft.com/office/drawing/2014/main" id="{0F33369F-ADD8-7FAA-6349-4A359085C381}"/>
              </a:ext>
            </a:extLst>
          </p:cNvPr>
          <p:cNvSpPr/>
          <p:nvPr userDrawn="1"/>
        </p:nvSpPr>
        <p:spPr bwMode="auto">
          <a:xfrm>
            <a:off x="6940632" y="3944289"/>
            <a:ext cx="1879518" cy="621034"/>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en-US" altLang="ja-JP" sz="900" kern="1200" dirty="0">
                <a:solidFill>
                  <a:srgbClr val="005BAD"/>
                </a:solidFill>
                <a:latin typeface="+mn-ea"/>
                <a:ea typeface="+mn-ea"/>
                <a:cs typeface="+mn-cs"/>
              </a:rPr>
              <a:t>※</a:t>
            </a:r>
            <a:r>
              <a:rPr kumimoji="1" lang="ja-JP" altLang="en-US" sz="900" kern="1200" dirty="0">
                <a:solidFill>
                  <a:srgbClr val="005BAD"/>
                </a:solidFill>
                <a:latin typeface="+mn-ea"/>
                <a:ea typeface="+mn-ea"/>
                <a:cs typeface="+mn-cs"/>
              </a:rPr>
              <a:t>グループ意見の考え方</a:t>
            </a:r>
            <a:endParaRPr kumimoji="1" lang="en-US" altLang="ja-JP" sz="90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800" kern="1200" dirty="0">
                <a:solidFill>
                  <a:srgbClr val="005BAD"/>
                </a:solidFill>
                <a:latin typeface="+mn-ea"/>
                <a:ea typeface="+mn-ea"/>
                <a:cs typeface="+mn-cs"/>
              </a:rPr>
              <a:t>（各要素の考慮度合）</a:t>
            </a:r>
            <a:r>
              <a:rPr kumimoji="1" lang="ja-JP" altLang="en-US" sz="900" kern="1200" dirty="0">
                <a:solidFill>
                  <a:srgbClr val="005BAD"/>
                </a:solidFill>
                <a:latin typeface="+mn-ea"/>
                <a:ea typeface="+mn-ea"/>
                <a:cs typeface="+mn-cs"/>
              </a:rPr>
              <a:t>は、</a:t>
            </a:r>
            <a:endParaRPr kumimoji="1" lang="en-US" altLang="ja-JP" sz="90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下の図のどの辺に位置しますか？</a:t>
            </a:r>
            <a:endParaRPr kumimoji="1" lang="en-US" altLang="ja-JP" sz="900" kern="1200" dirty="0">
              <a:solidFill>
                <a:srgbClr val="005BAD"/>
              </a:solidFill>
              <a:latin typeface="+mn-ea"/>
              <a:ea typeface="+mn-ea"/>
              <a:cs typeface="+mn-cs"/>
            </a:endParaRPr>
          </a:p>
          <a:p>
            <a:pPr marL="0" marR="0" indent="0" algn="l"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★を動かして示してみましょう！</a:t>
            </a:r>
          </a:p>
        </p:txBody>
      </p:sp>
      <p:grpSp>
        <p:nvGrpSpPr>
          <p:cNvPr id="15" name="グループ化 14">
            <a:extLst>
              <a:ext uri="{FF2B5EF4-FFF2-40B4-BE49-F238E27FC236}">
                <a16:creationId xmlns:a16="http://schemas.microsoft.com/office/drawing/2014/main" id="{E8BE1582-D7F3-9C43-2E1F-B930AAEF4268}"/>
              </a:ext>
            </a:extLst>
          </p:cNvPr>
          <p:cNvGrpSpPr/>
          <p:nvPr userDrawn="1"/>
        </p:nvGrpSpPr>
        <p:grpSpPr>
          <a:xfrm>
            <a:off x="7088512" y="4832765"/>
            <a:ext cx="1529836" cy="1529836"/>
            <a:chOff x="7088512" y="4886555"/>
            <a:chExt cx="1529836" cy="1529836"/>
          </a:xfrm>
        </p:grpSpPr>
        <p:sp>
          <p:nvSpPr>
            <p:cNvPr id="8" name="楕円 7">
              <a:extLst>
                <a:ext uri="{FF2B5EF4-FFF2-40B4-BE49-F238E27FC236}">
                  <a16:creationId xmlns:a16="http://schemas.microsoft.com/office/drawing/2014/main" id="{BADBE819-CC75-29C1-9E9D-CDF3CDC16F97}"/>
                </a:ext>
              </a:extLst>
            </p:cNvPr>
            <p:cNvSpPr/>
            <p:nvPr userDrawn="1"/>
          </p:nvSpPr>
          <p:spPr bwMode="auto">
            <a:xfrm>
              <a:off x="7660654" y="5458697"/>
              <a:ext cx="385552" cy="385552"/>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sp>
          <p:nvSpPr>
            <p:cNvPr id="12" name="楕円 11">
              <a:extLst>
                <a:ext uri="{FF2B5EF4-FFF2-40B4-BE49-F238E27FC236}">
                  <a16:creationId xmlns:a16="http://schemas.microsoft.com/office/drawing/2014/main" id="{52F01952-3351-FA15-A5F0-05EB5EAAF8CD}"/>
                </a:ext>
              </a:extLst>
            </p:cNvPr>
            <p:cNvSpPr/>
            <p:nvPr userDrawn="1"/>
          </p:nvSpPr>
          <p:spPr bwMode="auto">
            <a:xfrm>
              <a:off x="7355624" y="5153667"/>
              <a:ext cx="995613" cy="995613"/>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14" name="楕円 13">
              <a:extLst>
                <a:ext uri="{FF2B5EF4-FFF2-40B4-BE49-F238E27FC236}">
                  <a16:creationId xmlns:a16="http://schemas.microsoft.com/office/drawing/2014/main" id="{3A94C8BF-60D0-E94B-DF5F-8E98CF5C37A3}"/>
                </a:ext>
              </a:extLst>
            </p:cNvPr>
            <p:cNvSpPr/>
            <p:nvPr userDrawn="1"/>
          </p:nvSpPr>
          <p:spPr bwMode="auto">
            <a:xfrm>
              <a:off x="7088512" y="4886555"/>
              <a:ext cx="1529836" cy="1529836"/>
            </a:xfrm>
            <a:prstGeom prst="ellipse">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grpSp>
      <p:sp>
        <p:nvSpPr>
          <p:cNvPr id="24" name="グラフィックス 20">
            <a:extLst>
              <a:ext uri="{FF2B5EF4-FFF2-40B4-BE49-F238E27FC236}">
                <a16:creationId xmlns:a16="http://schemas.microsoft.com/office/drawing/2014/main" id="{07D10A3D-6EAC-E7DD-B00C-DB3350866F70}"/>
              </a:ext>
            </a:extLst>
          </p:cNvPr>
          <p:cNvSpPr/>
          <p:nvPr userDrawn="1"/>
        </p:nvSpPr>
        <p:spPr>
          <a:xfrm rot="2623897" flipH="1">
            <a:off x="8041477" y="4872020"/>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mn-ea"/>
              <a:ea typeface="+mn-ea"/>
            </a:endParaRPr>
          </a:p>
        </p:txBody>
      </p:sp>
      <p:sp>
        <p:nvSpPr>
          <p:cNvPr id="26" name="正方形/長方形 25">
            <a:extLst>
              <a:ext uri="{FF2B5EF4-FFF2-40B4-BE49-F238E27FC236}">
                <a16:creationId xmlns:a16="http://schemas.microsoft.com/office/drawing/2014/main" id="{FD90C96A-43DC-9E17-1EF8-84840B71E1D0}"/>
              </a:ext>
            </a:extLst>
          </p:cNvPr>
          <p:cNvSpPr/>
          <p:nvPr userDrawn="1"/>
        </p:nvSpPr>
        <p:spPr bwMode="auto">
          <a:xfrm>
            <a:off x="6932817"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所得金額</a:t>
            </a:r>
          </a:p>
        </p:txBody>
      </p:sp>
      <p:sp>
        <p:nvSpPr>
          <p:cNvPr id="27" name="正方形/長方形 26">
            <a:extLst>
              <a:ext uri="{FF2B5EF4-FFF2-40B4-BE49-F238E27FC236}">
                <a16:creationId xmlns:a16="http://schemas.microsoft.com/office/drawing/2014/main" id="{6D7B25B4-297A-AE33-4F79-2A43C8DD36E5}"/>
              </a:ext>
            </a:extLst>
          </p:cNvPr>
          <p:cNvSpPr/>
          <p:nvPr userDrawn="1"/>
        </p:nvSpPr>
        <p:spPr bwMode="auto">
          <a:xfrm>
            <a:off x="8117381" y="4690493"/>
            <a:ext cx="662892"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使用回数</a:t>
            </a:r>
          </a:p>
        </p:txBody>
      </p:sp>
      <p:sp>
        <p:nvSpPr>
          <p:cNvPr id="28" name="正方形/長方形 27">
            <a:extLst>
              <a:ext uri="{FF2B5EF4-FFF2-40B4-BE49-F238E27FC236}">
                <a16:creationId xmlns:a16="http://schemas.microsoft.com/office/drawing/2014/main" id="{5A0567D8-B174-B567-2EC2-96C071DCDE13}"/>
              </a:ext>
            </a:extLst>
          </p:cNvPr>
          <p:cNvSpPr/>
          <p:nvPr userDrawn="1"/>
        </p:nvSpPr>
        <p:spPr bwMode="auto">
          <a:xfrm>
            <a:off x="7410353" y="6532801"/>
            <a:ext cx="886151" cy="139748"/>
          </a:xfrm>
          <a:prstGeom prst="rect">
            <a:avLst/>
          </a:prstGeom>
          <a:noFill/>
          <a:ln w="6350" cap="flat" cmpd="sng" algn="ctr">
            <a:solidFill>
              <a:srgbClr val="005BAD"/>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14000"/>
              </a:lnSpc>
              <a:spcBef>
                <a:spcPct val="0"/>
              </a:spcBef>
              <a:spcAft>
                <a:spcPct val="0"/>
              </a:spcAft>
              <a:buClrTx/>
              <a:buSzTx/>
              <a:buFont typeface="Wingdings" panose="05000000000000000000" pitchFamily="2" charset="2"/>
              <a:buNone/>
              <a:tabLst/>
            </a:pPr>
            <a:r>
              <a:rPr kumimoji="1" lang="ja-JP" altLang="en-US" sz="900" kern="1200" dirty="0">
                <a:solidFill>
                  <a:srgbClr val="005BAD"/>
                </a:solidFill>
                <a:latin typeface="+mn-ea"/>
                <a:ea typeface="+mn-ea"/>
                <a:cs typeface="+mn-cs"/>
              </a:rPr>
              <a:t>その他の要素</a:t>
            </a:r>
          </a:p>
        </p:txBody>
      </p:sp>
      <p:sp>
        <p:nvSpPr>
          <p:cNvPr id="29" name="グラフィックス 20">
            <a:extLst>
              <a:ext uri="{FF2B5EF4-FFF2-40B4-BE49-F238E27FC236}">
                <a16:creationId xmlns:a16="http://schemas.microsoft.com/office/drawing/2014/main" id="{952EDD80-E7B5-776C-BAE4-689F7EDEDC0B}"/>
              </a:ext>
            </a:extLst>
          </p:cNvPr>
          <p:cNvSpPr/>
          <p:nvPr userDrawn="1"/>
        </p:nvSpPr>
        <p:spPr>
          <a:xfrm rot="18997644">
            <a:off x="7453042" y="4863784"/>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mn-ea"/>
              <a:ea typeface="+mn-ea"/>
            </a:endParaRPr>
          </a:p>
        </p:txBody>
      </p:sp>
      <p:sp>
        <p:nvSpPr>
          <p:cNvPr id="30" name="グラフィックス 20">
            <a:extLst>
              <a:ext uri="{FF2B5EF4-FFF2-40B4-BE49-F238E27FC236}">
                <a16:creationId xmlns:a16="http://schemas.microsoft.com/office/drawing/2014/main" id="{390148F2-7619-8329-DF1B-DC018D456A52}"/>
              </a:ext>
            </a:extLst>
          </p:cNvPr>
          <p:cNvSpPr/>
          <p:nvPr userDrawn="1"/>
        </p:nvSpPr>
        <p:spPr>
          <a:xfrm rot="10800000">
            <a:off x="7746719" y="5568453"/>
            <a:ext cx="213421" cy="870789"/>
          </a:xfrm>
          <a:custGeom>
            <a:avLst/>
            <a:gdLst>
              <a:gd name="connsiteX0" fmla="*/ 477774 w 635031"/>
              <a:gd name="connsiteY0" fmla="*/ 549783 h 2826162"/>
              <a:gd name="connsiteX1" fmla="*/ 635032 w 635031"/>
              <a:gd name="connsiteY1" fmla="*/ 549783 h 2826162"/>
              <a:gd name="connsiteX2" fmla="*/ 317468 w 635031"/>
              <a:gd name="connsiteY2" fmla="*/ 0 h 2826162"/>
              <a:gd name="connsiteX3" fmla="*/ 0 w 635031"/>
              <a:gd name="connsiteY3" fmla="*/ 549783 h 2826162"/>
              <a:gd name="connsiteX4" fmla="*/ 157163 w 635031"/>
              <a:gd name="connsiteY4" fmla="*/ 549783 h 2826162"/>
              <a:gd name="connsiteX5" fmla="*/ 317468 w 635031"/>
              <a:gd name="connsiteY5" fmla="*/ 2826163 h 2826162"/>
              <a:gd name="connsiteX6" fmla="*/ 477774 w 635031"/>
              <a:gd name="connsiteY6" fmla="*/ 549783 h 28261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5031" h="2826162">
                <a:moveTo>
                  <a:pt x="477774" y="549783"/>
                </a:moveTo>
                <a:lnTo>
                  <a:pt x="635032" y="549783"/>
                </a:lnTo>
                <a:lnTo>
                  <a:pt x="317468" y="0"/>
                </a:lnTo>
                <a:lnTo>
                  <a:pt x="0" y="549783"/>
                </a:lnTo>
                <a:lnTo>
                  <a:pt x="157163" y="549783"/>
                </a:lnTo>
                <a:lnTo>
                  <a:pt x="317468" y="2826163"/>
                </a:lnTo>
                <a:lnTo>
                  <a:pt x="477774" y="549783"/>
                </a:lnTo>
                <a:close/>
              </a:path>
            </a:pathLst>
          </a:custGeom>
          <a:gradFill>
            <a:gsLst>
              <a:gs pos="0">
                <a:srgbClr val="005BAD"/>
              </a:gs>
              <a:gs pos="100000">
                <a:srgbClr val="005BAD">
                  <a:alpha val="0"/>
                </a:srgbClr>
              </a:gs>
            </a:gsLst>
            <a:lin ang="5400000" scaled="1"/>
          </a:gradFill>
          <a:ln w="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ja-JP" altLang="en-US" dirty="0">
              <a:latin typeface="+mn-ea"/>
              <a:ea typeface="+mn-ea"/>
            </a:endParaRPr>
          </a:p>
        </p:txBody>
      </p:sp>
      <p:sp>
        <p:nvSpPr>
          <p:cNvPr id="2" name="楕円 1">
            <a:extLst>
              <a:ext uri="{FF2B5EF4-FFF2-40B4-BE49-F238E27FC236}">
                <a16:creationId xmlns:a16="http://schemas.microsoft.com/office/drawing/2014/main" id="{0F55EEED-C642-16FF-5301-195D42F9BB01}"/>
              </a:ext>
            </a:extLst>
          </p:cNvPr>
          <p:cNvSpPr/>
          <p:nvPr userDrawn="1"/>
        </p:nvSpPr>
        <p:spPr bwMode="auto">
          <a:xfrm>
            <a:off x="7797217" y="5541470"/>
            <a:ext cx="112426" cy="112426"/>
          </a:xfrm>
          <a:prstGeom prst="ellipse">
            <a:avLst/>
          </a:prstGeom>
          <a:solidFill>
            <a:srgbClr val="005BAD">
              <a:alpha val="7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rgbClr val="FFC000"/>
              </a:solidFill>
              <a:effectLst/>
              <a:latin typeface="+mn-ea"/>
              <a:ea typeface="+mn-ea"/>
            </a:endParaRPr>
          </a:p>
        </p:txBody>
      </p:sp>
    </p:spTree>
    <p:extLst>
      <p:ext uri="{BB962C8B-B14F-4D97-AF65-F5344CB8AC3E}">
        <p14:creationId xmlns:p14="http://schemas.microsoft.com/office/powerpoint/2010/main" val="1189516663"/>
      </p:ext>
    </p:extLst>
  </p:cSld>
  <p:clrMapOvr>
    <a:masterClrMapping/>
  </p:clrMapOvr>
  <p:transition/>
  <p:extLst>
    <p:ext uri="{DCECCB84-F9BA-43D5-87BE-67443E8EF086}">
      <p15:sldGuideLst xmlns:p15="http://schemas.microsoft.com/office/powerpoint/2012/main">
        <p15:guide id="4" orient="horz" userDrawn="1">
          <p15:clr>
            <a:srgbClr val="FBAE40"/>
          </p15:clr>
        </p15:guide>
        <p15:guide id="5" pos="5760"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90343578"/>
      </p:ext>
    </p:extLst>
  </p:cSld>
  <p:clrMap bg1="lt1" tx1="dk1" bg2="lt2" tx2="dk2" accent1="accent1" accent2="accent2" accent3="accent3" accent4="accent4" accent5="accent5" accent6="accent6" hlink="hlink" folHlink="folHlink"/>
  <p:sldLayoutIdLst>
    <p:sldLayoutId id="2147483737" r:id="rId1"/>
    <p:sldLayoutId id="2147483736" r:id="rId2"/>
    <p:sldLayoutId id="2147483762" r:id="rId3"/>
    <p:sldLayoutId id="2147483759" r:id="rId4"/>
    <p:sldLayoutId id="2147483757" r:id="rId5"/>
    <p:sldLayoutId id="2147483760" r:id="rId6"/>
  </p:sldLayoutIdLst>
  <p:transition/>
  <p:hf hdr="0" ftr="0" dt="0"/>
  <p:txStyles>
    <p:title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p:titleStyle>
    <p:bodyStyle>
      <a:lvl1pPr marL="342900" indent="-342900" algn="l" rtl="0" eaLnBrk="0" fontAlgn="base" hangingPunct="0">
        <a:spcBef>
          <a:spcPct val="20000"/>
        </a:spcBef>
        <a:spcAft>
          <a:spcPct val="0"/>
        </a:spcAft>
        <a:buChar char="•"/>
        <a:defRPr kumimoji="1"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mn-lt"/>
          <a:ea typeface="+mn-ea"/>
        </a:defRPr>
      </a:lvl2pPr>
      <a:lvl3pPr marL="1143000" indent="-228600" algn="l" rtl="0" eaLnBrk="0" fontAlgn="base" hangingPunct="0">
        <a:spcBef>
          <a:spcPct val="20000"/>
        </a:spcBef>
        <a:spcAft>
          <a:spcPct val="0"/>
        </a:spcAft>
        <a:buChar char="•"/>
        <a:defRPr kumimoji="1" sz="2400">
          <a:solidFill>
            <a:schemeClr val="tx1"/>
          </a:solidFill>
          <a:latin typeface="+mn-lt"/>
          <a:ea typeface="+mn-ea"/>
        </a:defRPr>
      </a:lvl3pPr>
      <a:lvl4pPr marL="1600200" indent="-228600" algn="l" rtl="0" eaLnBrk="0" fontAlgn="base" hangingPunct="0">
        <a:spcBef>
          <a:spcPct val="20000"/>
        </a:spcBef>
        <a:spcAft>
          <a:spcPct val="0"/>
        </a:spcAft>
        <a:buChar char="–"/>
        <a:defRPr kumimoji="1" sz="2000">
          <a:solidFill>
            <a:schemeClr val="tx1"/>
          </a:solidFill>
          <a:latin typeface="+mn-lt"/>
          <a:ea typeface="+mn-ea"/>
        </a:defRPr>
      </a:lvl4pPr>
      <a:lvl5pPr marL="2057400" indent="-228600" algn="l" rtl="0" eaLnBrk="0" fontAlgn="base" hangingPunct="0">
        <a:spcBef>
          <a:spcPct val="20000"/>
        </a:spcBef>
        <a:spcAft>
          <a:spcPct val="0"/>
        </a:spcAft>
        <a:buChar char="»"/>
        <a:defRPr kumimoji="1" sz="2000">
          <a:solidFill>
            <a:schemeClr val="tx1"/>
          </a:solidFill>
          <a:latin typeface="+mn-lt"/>
          <a:ea typeface="+mn-ea"/>
        </a:defRPr>
      </a:lvl5pPr>
      <a:lvl6pPr marL="2514600" indent="-228600" algn="l" rtl="0" fontAlgn="base">
        <a:spcBef>
          <a:spcPct val="20000"/>
        </a:spcBef>
        <a:spcAft>
          <a:spcPct val="0"/>
        </a:spcAft>
        <a:buChar char="»"/>
        <a:defRPr kumimoji="1" sz="2000">
          <a:solidFill>
            <a:schemeClr val="tx1"/>
          </a:solidFill>
          <a:latin typeface="+mn-lt"/>
          <a:ea typeface="+mn-ea"/>
        </a:defRPr>
      </a:lvl6pPr>
      <a:lvl7pPr marL="2971800" indent="-228600" algn="l" rtl="0" fontAlgn="base">
        <a:spcBef>
          <a:spcPct val="20000"/>
        </a:spcBef>
        <a:spcAft>
          <a:spcPct val="0"/>
        </a:spcAft>
        <a:buChar char="»"/>
        <a:defRPr kumimoji="1" sz="2000">
          <a:solidFill>
            <a:schemeClr val="tx1"/>
          </a:solidFill>
          <a:latin typeface="+mn-lt"/>
          <a:ea typeface="+mn-ea"/>
        </a:defRPr>
      </a:lvl7pPr>
      <a:lvl8pPr marL="3429000" indent="-228600" algn="l" rtl="0" fontAlgn="base">
        <a:spcBef>
          <a:spcPct val="20000"/>
        </a:spcBef>
        <a:spcAft>
          <a:spcPct val="0"/>
        </a:spcAft>
        <a:buChar char="»"/>
        <a:defRPr kumimoji="1" sz="2000">
          <a:solidFill>
            <a:schemeClr val="tx1"/>
          </a:solidFill>
          <a:latin typeface="+mn-lt"/>
          <a:ea typeface="+mn-ea"/>
        </a:defRPr>
      </a:lvl8pPr>
      <a:lvl9pPr marL="3886200" indent="-228600" algn="l" rtl="0" fontAlgn="base">
        <a:spcBef>
          <a:spcPct val="20000"/>
        </a:spcBef>
        <a:spcAft>
          <a:spcPct val="0"/>
        </a:spcAft>
        <a:buChar char="»"/>
        <a:defRPr kumimoji="1" sz="2000">
          <a:solidFill>
            <a:schemeClr val="tx1"/>
          </a:solidFill>
          <a:latin typeface="+mn-lt"/>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2" pos="57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notesSlide" Target="../notesSlides/notesSlide1.xml"/><Relationship Id="rId7" Type="http://schemas.openxmlformats.org/officeDocument/2006/relationships/image" Target="../media/image5.png"/><Relationship Id="rId2" Type="http://schemas.openxmlformats.org/officeDocument/2006/relationships/slideLayout" Target="../slideLayouts/slideLayout2.xml"/><Relationship Id="rId1" Type="http://schemas.openxmlformats.org/officeDocument/2006/relationships/tags" Target="../tags/tag1.xml"/><Relationship Id="rId6" Type="http://schemas.openxmlformats.org/officeDocument/2006/relationships/image" Target="../media/image4.png"/><Relationship Id="rId5" Type="http://schemas.openxmlformats.org/officeDocument/2006/relationships/hyperlink" Target="https://www.mof.go.jp/tax_information/index.html" TargetMode="External"/><Relationship Id="rId4" Type="http://schemas.openxmlformats.org/officeDocument/2006/relationships/image" Target="../media/image3.pn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hyperlink" Target="https://www.nta.go.jp/taxes/kids/hatten/page02.htm"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pn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5.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3.svg"/><Relationship Id="rId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26.png"/></Relationships>
</file>

<file path=ppt/slides/_rels/slide6.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4.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slideLayout" Target="../slideLayouts/slideLayout2.xml"/><Relationship Id="rId1" Type="http://schemas.openxmlformats.org/officeDocument/2006/relationships/tags" Target="../tags/tag3.xml"/><Relationship Id="rId5" Type="http://schemas.openxmlformats.org/officeDocument/2006/relationships/image" Target="../media/image36.png"/><Relationship Id="rId4" Type="http://schemas.openxmlformats.org/officeDocument/2006/relationships/image" Target="../media/image35.png"/></Relationships>
</file>

<file path=ppt/slides/_rels/slide8.xml.rels><?xml version="1.0" encoding="UTF-8" standalone="yes"?>
<Relationships xmlns="http://schemas.openxmlformats.org/package/2006/relationships"><Relationship Id="rId8" Type="http://schemas.openxmlformats.org/officeDocument/2006/relationships/image" Target="../media/image43.png"/><Relationship Id="rId3" Type="http://schemas.openxmlformats.org/officeDocument/2006/relationships/image" Target="../media/image38.png"/><Relationship Id="rId7" Type="http://schemas.openxmlformats.org/officeDocument/2006/relationships/image" Target="../media/image42.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png"/><Relationship Id="rId4" Type="http://schemas.openxmlformats.org/officeDocument/2006/relationships/image" Target="../media/image39.png"/></Relationships>
</file>

<file path=ppt/slides/_rels/slide9.xml.rels><?xml version="1.0" encoding="UTF-8" standalone="yes"?>
<Relationships xmlns="http://schemas.openxmlformats.org/package/2006/relationships"><Relationship Id="rId3" Type="http://schemas.openxmlformats.org/officeDocument/2006/relationships/hyperlink" Target="https://www.nta.go.jp/taxes/kids/hatten/page14.ht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45.png"/><Relationship Id="rId4" Type="http://schemas.openxmlformats.org/officeDocument/2006/relationships/image" Target="../media/image4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s://www.nichizeiren.or.jp/taxaccount/education/sozei_nichizei/" TargetMode="External"/></Relationships>
</file>

<file path=ppt/slides/_rels/slide13.xml.rels><?xml version="1.0" encoding="UTF-8" standalone="yes"?>
<Relationships xmlns="http://schemas.openxmlformats.org/package/2006/relationships"><Relationship Id="rId8" Type="http://schemas.openxmlformats.org/officeDocument/2006/relationships/image" Target="../media/image51.png"/><Relationship Id="rId3" Type="http://schemas.openxmlformats.org/officeDocument/2006/relationships/hyperlink" Target="https://www.nta.go.jp/taxes/kids/oyo/page08.htm" TargetMode="External"/><Relationship Id="rId7" Type="http://schemas.openxmlformats.org/officeDocument/2006/relationships/image" Target="../media/image5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4.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4.png"/></Relationships>
</file>

<file path=ppt/slides/_rels/slide16.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8.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5.png"/></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sVKTluQsCEs"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2.png"/></Relationships>
</file>

<file path=ppt/slides/_rels/slide20.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sVKTluQsCEs"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7.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14.xml"/><Relationship Id="rId7" Type="http://schemas.openxmlformats.org/officeDocument/2006/relationships/hyperlink" Target="https://www.pref.shiga.lg.jp/ippan/kurashi/zeikin/345852.html" TargetMode="External"/><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58.png"/><Relationship Id="rId5" Type="http://schemas.openxmlformats.org/officeDocument/2006/relationships/chart" Target="../charts/chart4.xml"/><Relationship Id="rId4" Type="http://schemas.openxmlformats.org/officeDocument/2006/relationships/chart" Target="../charts/chart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hyperlink" Target="https://shigaplusone.jp/post/2026spring_budget/" TargetMode="External"/><Relationship Id="rId5" Type="http://schemas.openxmlformats.org/officeDocument/2006/relationships/image" Target="../media/image58.png"/><Relationship Id="rId4" Type="http://schemas.openxmlformats.org/officeDocument/2006/relationships/chart" Target="../charts/chart5.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6.xml"/><Relationship Id="rId6" Type="http://schemas.openxmlformats.org/officeDocument/2006/relationships/image" Target="../media/image60.emf"/><Relationship Id="rId5" Type="http://schemas.openxmlformats.org/officeDocument/2006/relationships/image" Target="../media/image59.emf"/><Relationship Id="rId4" Type="http://schemas.openxmlformats.org/officeDocument/2006/relationships/image" Target="../media/image58.png"/></Relationships>
</file>

<file path=ppt/slides/_rels/slide2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slideLayout" Target="../slideLayouts/slideLayout2.xml"/><Relationship Id="rId1" Type="http://schemas.openxmlformats.org/officeDocument/2006/relationships/tags" Target="../tags/tag7.xml"/><Relationship Id="rId4" Type="http://schemas.openxmlformats.org/officeDocument/2006/relationships/image" Target="../media/image62.png"/></Relationships>
</file>

<file path=ppt/slides/_rels/slide26.xml.rels><?xml version="1.0" encoding="UTF-8" standalone="yes"?>
<Relationships xmlns="http://schemas.openxmlformats.org/package/2006/relationships"><Relationship Id="rId8" Type="http://schemas.openxmlformats.org/officeDocument/2006/relationships/hyperlink" Target="https://www.town.toyosato.shiga.jp/" TargetMode="External"/><Relationship Id="rId13" Type="http://schemas.openxmlformats.org/officeDocument/2006/relationships/hyperlink" Target="https://www.city.kusatsu.shiga.jp/" TargetMode="External"/><Relationship Id="rId18" Type="http://schemas.openxmlformats.org/officeDocument/2006/relationships/hyperlink" Target="https://www.town.shiga-hino.lg.jp/" TargetMode="External"/><Relationship Id="rId3" Type="http://schemas.openxmlformats.org/officeDocument/2006/relationships/image" Target="../media/image62.png"/><Relationship Id="rId21" Type="http://schemas.openxmlformats.org/officeDocument/2006/relationships/hyperlink" Target="https://www.city.takashima.lg.jp/" TargetMode="External"/><Relationship Id="rId7" Type="http://schemas.openxmlformats.org/officeDocument/2006/relationships/hyperlink" Target="https://www.city.omihachiman.lg.jp/" TargetMode="External"/><Relationship Id="rId12" Type="http://schemas.openxmlformats.org/officeDocument/2006/relationships/hyperlink" Target="https://www.town.ryuoh.shiga.jp/" TargetMode="External"/><Relationship Id="rId17" Type="http://schemas.openxmlformats.org/officeDocument/2006/relationships/hyperlink" Target="https://www.kouratown.jp/" TargetMode="External"/><Relationship Id="rId2" Type="http://schemas.openxmlformats.org/officeDocument/2006/relationships/slideLayout" Target="../slideLayouts/slideLayout2.xml"/><Relationship Id="rId16" Type="http://schemas.openxmlformats.org/officeDocument/2006/relationships/hyperlink" Target="https://www.city.hikone.lg.jp/" TargetMode="External"/><Relationship Id="rId20" Type="http://schemas.openxmlformats.org/officeDocument/2006/relationships/hyperlink" Target="https://www.city.maibara.lg.jp/" TargetMode="External"/><Relationship Id="rId1" Type="http://schemas.openxmlformats.org/officeDocument/2006/relationships/tags" Target="../tags/tag8.xml"/><Relationship Id="rId6" Type="http://schemas.openxmlformats.org/officeDocument/2006/relationships/hyperlink" Target="https://www.city.yasu.lg.jp/" TargetMode="External"/><Relationship Id="rId11" Type="http://schemas.openxmlformats.org/officeDocument/2006/relationships/hyperlink" Target="https://www.city.nagahama.lg.jp/" TargetMode="External"/><Relationship Id="rId5" Type="http://schemas.openxmlformats.org/officeDocument/2006/relationships/hyperlink" Target="https://www.town.taga.lg.jp/" TargetMode="External"/><Relationship Id="rId15" Type="http://schemas.openxmlformats.org/officeDocument/2006/relationships/hyperlink" Target="https://www.city.koka.lg.jp/" TargetMode="External"/><Relationship Id="rId23" Type="http://schemas.openxmlformats.org/officeDocument/2006/relationships/image" Target="../media/image63.png"/><Relationship Id="rId10" Type="http://schemas.openxmlformats.org/officeDocument/2006/relationships/hyperlink" Target="https://www.city.otsu.lg.jp/" TargetMode="External"/><Relationship Id="rId19" Type="http://schemas.openxmlformats.org/officeDocument/2006/relationships/hyperlink" Target="https://www.city.shiga-konan.lg.jp/" TargetMode="External"/><Relationship Id="rId4" Type="http://schemas.openxmlformats.org/officeDocument/2006/relationships/hyperlink" Target="https://www.town.aisho.shiga.jp/" TargetMode="External"/><Relationship Id="rId9" Type="http://schemas.openxmlformats.org/officeDocument/2006/relationships/hyperlink" Target="https://www.city.ritto.lg.jp/" TargetMode="External"/><Relationship Id="rId14" Type="http://schemas.openxmlformats.org/officeDocument/2006/relationships/hyperlink" Target="https://www.city.higashiomi.shiga.jp/" TargetMode="External"/><Relationship Id="rId22" Type="http://schemas.openxmlformats.org/officeDocument/2006/relationships/hyperlink" Target="https://www.city.moriyama.lg.jp/" TargetMode="Externa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9.xml"/><Relationship Id="rId4" Type="http://schemas.openxmlformats.org/officeDocument/2006/relationships/image" Target="../media/image62.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10.xml"/><Relationship Id="rId5" Type="http://schemas.openxmlformats.org/officeDocument/2006/relationships/hyperlink" Target="https://zaimusho.quizknock.com/" TargetMode="External"/><Relationship Id="rId4" Type="http://schemas.openxmlformats.org/officeDocument/2006/relationships/image" Target="../media/image62.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11.xml"/><Relationship Id="rId4" Type="http://schemas.openxmlformats.org/officeDocument/2006/relationships/image" Target="../media/image64.png"/></Relationships>
</file>

<file path=ppt/slides/_rels/slide3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8" Type="http://schemas.openxmlformats.org/officeDocument/2006/relationships/hyperlink" Target="https://www.shiga-sozeikyoiku.com/" TargetMode="External"/><Relationship Id="rId3" Type="http://schemas.openxmlformats.org/officeDocument/2006/relationships/hyperlink" Target="https://www.nta.go.jp/taxes/kids/index.htm" TargetMode="External"/><Relationship Id="rId7" Type="http://schemas.openxmlformats.org/officeDocument/2006/relationships/image" Target="../media/image69.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67.png"/><Relationship Id="rId4" Type="http://schemas.openxmlformats.org/officeDocument/2006/relationships/image" Target="../media/image66.png"/><Relationship Id="rId9" Type="http://schemas.openxmlformats.org/officeDocument/2006/relationships/image" Target="../media/image7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正方形/長方形 9">
            <a:extLst>
              <a:ext uri="{FF2B5EF4-FFF2-40B4-BE49-F238E27FC236}">
                <a16:creationId xmlns:a16="http://schemas.microsoft.com/office/drawing/2014/main" id="{ED398D3E-4F28-40C4-8129-C2E04351739C}"/>
              </a:ext>
            </a:extLst>
          </p:cNvPr>
          <p:cNvSpPr/>
          <p:nvPr/>
        </p:nvSpPr>
        <p:spPr>
          <a:xfrm>
            <a:off x="0" y="6572250"/>
            <a:ext cx="9144000" cy="285750"/>
          </a:xfrm>
          <a:prstGeom prst="rect">
            <a:avLst/>
          </a:prstGeom>
          <a:solidFill>
            <a:srgbClr val="005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7" name="テキスト ボックス 6">
            <a:extLst>
              <a:ext uri="{FF2B5EF4-FFF2-40B4-BE49-F238E27FC236}">
                <a16:creationId xmlns:a16="http://schemas.microsoft.com/office/drawing/2014/main" id="{CDF60530-579F-4FE7-AFE5-401E285EEA8D}"/>
              </a:ext>
            </a:extLst>
          </p:cNvPr>
          <p:cNvSpPr txBox="1"/>
          <p:nvPr/>
        </p:nvSpPr>
        <p:spPr>
          <a:xfrm>
            <a:off x="5410200" y="6080462"/>
            <a:ext cx="3147060" cy="330860"/>
          </a:xfrm>
          <a:prstGeom prst="rect">
            <a:avLst/>
          </a:prstGeom>
          <a:noFill/>
        </p:spPr>
        <p:txBody>
          <a:bodyPr vert="horz" wrap="square" lIns="72000" rIns="72000" rtlCol="0">
            <a:spAutoFit/>
          </a:bodyPr>
          <a:lstStyle/>
          <a:p>
            <a:pPr algn="dist"/>
            <a:r>
              <a:rPr kumimoji="1" lang="ja-JP" altLang="en-US" sz="1550" spc="-10" dirty="0">
                <a:solidFill>
                  <a:srgbClr val="005BAD"/>
                </a:solidFill>
                <a:latin typeface="HGP創英角ｺﾞｼｯｸUB" panose="020B0900000000000000" pitchFamily="50" charset="-128"/>
                <a:ea typeface="HGP創英角ｺﾞｼｯｸUB" panose="020B0900000000000000" pitchFamily="50" charset="-128"/>
              </a:rPr>
              <a:t>中学生用租税教育教材</a:t>
            </a:r>
          </a:p>
        </p:txBody>
      </p:sp>
      <p:sp>
        <p:nvSpPr>
          <p:cNvPr id="8" name="テキスト ボックス 7">
            <a:extLst>
              <a:ext uri="{FF2B5EF4-FFF2-40B4-BE49-F238E27FC236}">
                <a16:creationId xmlns:a16="http://schemas.microsoft.com/office/drawing/2014/main" id="{87F44D7D-AE1B-44B4-BC2C-83A7A7B521D8}"/>
              </a:ext>
            </a:extLst>
          </p:cNvPr>
          <p:cNvSpPr txBox="1"/>
          <p:nvPr/>
        </p:nvSpPr>
        <p:spPr>
          <a:xfrm>
            <a:off x="5410200" y="4534857"/>
            <a:ext cx="3147060" cy="311230"/>
          </a:xfrm>
          <a:prstGeom prst="rect">
            <a:avLst/>
          </a:prstGeom>
          <a:noFill/>
        </p:spPr>
        <p:txBody>
          <a:bodyPr vert="horz" wrap="square" lIns="252000" tIns="36000" rIns="252000" bIns="36000" rtlCol="0">
            <a:spAutoFit/>
          </a:bodyPr>
          <a:lstStyle/>
          <a:p>
            <a:pPr algn="dist"/>
            <a:r>
              <a:rPr lang="ja-JP" altLang="en-US" sz="1550" spc="-10">
                <a:solidFill>
                  <a:srgbClr val="005BAD"/>
                </a:solidFill>
                <a:latin typeface="HGP創英角ｺﾞｼｯｸUB" panose="020B0900000000000000" pitchFamily="50" charset="-128"/>
                <a:ea typeface="HGP創英角ｺﾞｼｯｸUB" panose="020B0900000000000000" pitchFamily="50" charset="-128"/>
              </a:rPr>
              <a:t>－ 令和８年度・滋賀県版 </a:t>
            </a:r>
            <a:r>
              <a:rPr lang="ja-JP" altLang="en-US" sz="1550" spc="-10" dirty="0">
                <a:solidFill>
                  <a:srgbClr val="005BAD"/>
                </a:solidFill>
                <a:latin typeface="HGP創英角ｺﾞｼｯｸUB" panose="020B0900000000000000" pitchFamily="50" charset="-128"/>
                <a:ea typeface="HGP創英角ｺﾞｼｯｸUB" panose="020B0900000000000000" pitchFamily="50" charset="-128"/>
              </a:rPr>
              <a:t>－</a:t>
            </a:r>
            <a:endParaRPr lang="en-US" altLang="ja-JP" sz="1550" spc="-10" dirty="0">
              <a:solidFill>
                <a:srgbClr val="005BAD"/>
              </a:solidFill>
              <a:latin typeface="HGP創英角ｺﾞｼｯｸUB" panose="020B0900000000000000" pitchFamily="50" charset="-128"/>
              <a:ea typeface="HGP創英角ｺﾞｼｯｸUB" panose="020B0900000000000000" pitchFamily="50" charset="-128"/>
            </a:endParaRPr>
          </a:p>
        </p:txBody>
      </p:sp>
      <p:sp>
        <p:nvSpPr>
          <p:cNvPr id="9" name="テキスト ボックス 8">
            <a:extLst>
              <a:ext uri="{FF2B5EF4-FFF2-40B4-BE49-F238E27FC236}">
                <a16:creationId xmlns:a16="http://schemas.microsoft.com/office/drawing/2014/main" id="{44CA1D2C-731C-40AA-9159-932A7601CEFD}"/>
              </a:ext>
            </a:extLst>
          </p:cNvPr>
          <p:cNvSpPr txBox="1"/>
          <p:nvPr/>
        </p:nvSpPr>
        <p:spPr>
          <a:xfrm>
            <a:off x="5410200" y="6577692"/>
            <a:ext cx="3147060" cy="288147"/>
          </a:xfrm>
          <a:prstGeom prst="rect">
            <a:avLst/>
          </a:prstGeom>
          <a:noFill/>
        </p:spPr>
        <p:txBody>
          <a:bodyPr vert="horz" wrap="square" lIns="72000" tIns="36000" rIns="72000" bIns="36000" rtlCol="0">
            <a:spAutoFit/>
          </a:bodyPr>
          <a:lstStyle/>
          <a:p>
            <a:pPr algn="dist"/>
            <a:r>
              <a:rPr lang="ja-JP" altLang="en-US" sz="1400" spc="-10">
                <a:solidFill>
                  <a:schemeClr val="bg1"/>
                </a:solidFill>
                <a:latin typeface="HGP創英角ｺﾞｼｯｸUB" panose="020B0900000000000000" pitchFamily="50" charset="-128"/>
                <a:ea typeface="HGP創英角ｺﾞｼｯｸUB" panose="020B0900000000000000" pitchFamily="50" charset="-128"/>
              </a:rPr>
              <a:t>滋賀県租税</a:t>
            </a:r>
            <a:r>
              <a:rPr lang="ja-JP" altLang="en-US" sz="1400" spc="-10" dirty="0">
                <a:solidFill>
                  <a:schemeClr val="bg1"/>
                </a:solidFill>
                <a:latin typeface="HGP創英角ｺﾞｼｯｸUB" panose="020B0900000000000000" pitchFamily="50" charset="-128"/>
                <a:ea typeface="HGP創英角ｺﾞｼｯｸUB" panose="020B0900000000000000" pitchFamily="50" charset="-128"/>
              </a:rPr>
              <a:t>教育推進連絡協議会</a:t>
            </a:r>
            <a:endParaRPr lang="en-US" altLang="ja-JP" sz="1400" spc="-10" dirty="0">
              <a:solidFill>
                <a:schemeClr val="bg1"/>
              </a:solidFill>
              <a:latin typeface="HGP創英角ｺﾞｼｯｸUB" panose="020B0900000000000000" pitchFamily="50" charset="-128"/>
              <a:ea typeface="HGP創英角ｺﾞｼｯｸUB" panose="020B0900000000000000" pitchFamily="50" charset="-128"/>
            </a:endParaRPr>
          </a:p>
        </p:txBody>
      </p:sp>
    </p:spTree>
    <p:extLst>
      <p:ext uri="{BB962C8B-B14F-4D97-AF65-F5344CB8AC3E}">
        <p14:creationId xmlns:p14="http://schemas.microsoft.com/office/powerpoint/2010/main" val="3904071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グループ化 51">
            <a:extLst>
              <a:ext uri="{FF2B5EF4-FFF2-40B4-BE49-F238E27FC236}">
                <a16:creationId xmlns:a16="http://schemas.microsoft.com/office/drawing/2014/main" id="{2021CB70-9A6D-443D-B615-A7D0E79258F5}"/>
              </a:ext>
            </a:extLst>
          </p:cNvPr>
          <p:cNvGrpSpPr/>
          <p:nvPr/>
        </p:nvGrpSpPr>
        <p:grpSpPr>
          <a:xfrm>
            <a:off x="287921" y="6410880"/>
            <a:ext cx="7960460" cy="374400"/>
            <a:chOff x="322211" y="6410880"/>
            <a:chExt cx="8532000" cy="374400"/>
          </a:xfrm>
        </p:grpSpPr>
        <p:sp>
          <p:nvSpPr>
            <p:cNvPr id="53" name="正方形/長方形 52">
              <a:extLst>
                <a:ext uri="{FF2B5EF4-FFF2-40B4-BE49-F238E27FC236}">
                  <a16:creationId xmlns:a16="http://schemas.microsoft.com/office/drawing/2014/main" id="{670E22B0-018A-42F6-991E-DC3D5E98049E}"/>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4" name="正方形/長方形 53">
              <a:extLst>
                <a:ext uri="{FF2B5EF4-FFF2-40B4-BE49-F238E27FC236}">
                  <a16:creationId xmlns:a16="http://schemas.microsoft.com/office/drawing/2014/main" id="{0044478B-C343-4248-8903-0903A16725F7}"/>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pic>
        <p:nvPicPr>
          <p:cNvPr id="8195" name="図 8194">
            <a:extLst>
              <a:ext uri="{FF2B5EF4-FFF2-40B4-BE49-F238E27FC236}">
                <a16:creationId xmlns:a16="http://schemas.microsoft.com/office/drawing/2014/main" id="{94C4052A-96A3-0470-E435-2B4B81929D3E}"/>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40031" y="882587"/>
            <a:ext cx="8571030" cy="5060737"/>
          </a:xfrm>
          <a:prstGeom prst="rect">
            <a:avLst/>
          </a:prstGeom>
        </p:spPr>
      </p:pic>
      <p:sp>
        <p:nvSpPr>
          <p:cNvPr id="8197" name="Line 48">
            <a:hlinkClick r:id="" action="ppaction://hlinkshowjump?jump=previousslide"/>
          </p:cNvPr>
          <p:cNvSpPr>
            <a:spLocks noChangeShapeType="1"/>
          </p:cNvSpPr>
          <p:nvPr/>
        </p:nvSpPr>
        <p:spPr bwMode="auto">
          <a:xfrm>
            <a:off x="8458200" y="228600"/>
            <a:ext cx="228600" cy="0"/>
          </a:xfrm>
          <a:prstGeom prst="line">
            <a:avLst/>
          </a:prstGeom>
          <a:noFill/>
          <a:ln w="50800">
            <a:solidFill>
              <a:srgbClr val="FFFFFF"/>
            </a:solidFill>
            <a:round/>
            <a:headEnd type="triangle" w="med" len="sm"/>
            <a:tailEnd/>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8198" name="Line 49">
            <a:hlinkClick r:id="" action="ppaction://hlinkshowjump?jump=nextslide"/>
          </p:cNvPr>
          <p:cNvSpPr>
            <a:spLocks noChangeShapeType="1"/>
          </p:cNvSpPr>
          <p:nvPr/>
        </p:nvSpPr>
        <p:spPr bwMode="auto">
          <a:xfrm>
            <a:off x="8763000" y="228600"/>
            <a:ext cx="228600" cy="0"/>
          </a:xfrm>
          <a:prstGeom prst="line">
            <a:avLst/>
          </a:prstGeom>
          <a:noFill/>
          <a:ln w="50800">
            <a:solidFill>
              <a:srgbClr val="FFFFFF"/>
            </a:solidFill>
            <a:round/>
            <a:headEnd type="none" w="med" len="sm"/>
            <a:tailEnd type="triangle" w="med" len="sm"/>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4" name="テキスト ボックス 3">
            <a:extLst>
              <a:ext uri="{FF2B5EF4-FFF2-40B4-BE49-F238E27FC236}">
                <a16:creationId xmlns:a16="http://schemas.microsoft.com/office/drawing/2014/main" id="{3C3765E1-DB81-8015-D62B-103E8C8AA7F9}"/>
              </a:ext>
            </a:extLst>
          </p:cNvPr>
          <p:cNvSpPr txBox="1"/>
          <p:nvPr/>
        </p:nvSpPr>
        <p:spPr>
          <a:xfrm>
            <a:off x="803549" y="6483360"/>
            <a:ext cx="6029081"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身近な税金をもっと調べよう</a:t>
            </a:r>
            <a:r>
              <a:rPr lang="ja-JP" altLang="en-US" sz="1100" b="1" dirty="0">
                <a:solidFill>
                  <a:srgbClr val="005BAD"/>
                </a:solidFill>
                <a:latin typeface="ＭＳ Ｐゴシック" panose="020B0600070205080204" pitchFamily="50" charset="-128"/>
                <a:ea typeface="ＭＳ Ｐゴシック" panose="020B0600070205080204" pitchFamily="50" charset="-128"/>
              </a:rPr>
              <a:t>　</a:t>
            </a:r>
            <a:r>
              <a:rPr kumimoji="1" lang="en-US" altLang="ja-JP" sz="1100" dirty="0">
                <a:latin typeface="HGPGothicE" panose="020B0900000000000000" pitchFamily="34" charset="-128"/>
                <a:cs typeface="Arial" panose="020B0604020202020204" pitchFamily="34" charset="0"/>
                <a:hlinkClick r:id="rId5">
                  <a:extLst>
                    <a:ext uri="{A12FA001-AC4F-418D-AE19-62706E023703}">
                      <ahyp:hlinkClr xmlns:ahyp="http://schemas.microsoft.com/office/drawing/2018/hyperlinkcolor" val="tx"/>
                    </a:ext>
                  </a:extLst>
                </a:hlinkClick>
              </a:rPr>
              <a:t>https://www.mof.go.jp/tax_information/index.html </a:t>
            </a:r>
            <a:r>
              <a:rPr kumimoji="1" lang="en-US" altLang="ja-JP" sz="1000" dirty="0">
                <a:latin typeface="ＭＳ Ｐゴシック" panose="020B0600070205080204" pitchFamily="50" charset="-128"/>
                <a:ea typeface="ＭＳ Ｐゴシック" panose="020B0600070205080204" pitchFamily="50" charset="-128"/>
              </a:rPr>
              <a:t>(</a:t>
            </a:r>
            <a:r>
              <a:rPr kumimoji="1" lang="ja-JP" altLang="en-US" sz="1000" dirty="0">
                <a:latin typeface="ＭＳ Ｐゴシック" panose="020B0600070205080204" pitchFamily="50" charset="-128"/>
                <a:ea typeface="ＭＳ Ｐゴシック" panose="020B0600070205080204" pitchFamily="50" charset="-128"/>
              </a:rPr>
              <a:t>財務省</a:t>
            </a:r>
            <a:r>
              <a:rPr kumimoji="1" lang="en-US" altLang="ja-JP" sz="1000" dirty="0">
                <a:latin typeface="ＭＳ Ｐゴシック" panose="020B0600070205080204" pitchFamily="50" charset="-128"/>
                <a:ea typeface="ＭＳ Ｐゴシック" panose="020B0600070205080204" pitchFamily="50" charset="-128"/>
              </a:rPr>
              <a:t>HP</a:t>
            </a:r>
            <a:r>
              <a:rPr lang="ja-JP" altLang="en-US" sz="1000" dirty="0">
                <a:latin typeface="ＭＳ Ｐゴシック" panose="020B0600070205080204" pitchFamily="50" charset="-128"/>
                <a:ea typeface="ＭＳ Ｐゴシック" panose="020B0600070205080204" pitchFamily="50" charset="-128"/>
              </a:rPr>
              <a:t>）</a:t>
            </a:r>
            <a:endParaRPr lang="ja-JP" altLang="en-US" sz="1100" dirty="0">
              <a:latin typeface="ＭＳ Ｐゴシック" panose="020B0600070205080204" pitchFamily="50" charset="-128"/>
              <a:ea typeface="ＭＳ Ｐゴシック" panose="020B0600070205080204" pitchFamily="50" charset="-128"/>
            </a:endParaRPr>
          </a:p>
        </p:txBody>
      </p:sp>
      <p:sp>
        <p:nvSpPr>
          <p:cNvPr id="3" name="Rectangle 14">
            <a:extLst>
              <a:ext uri="{FF2B5EF4-FFF2-40B4-BE49-F238E27FC236}">
                <a16:creationId xmlns:a16="http://schemas.microsoft.com/office/drawing/2014/main" id="{44CF30C8-9FAC-AC6D-8177-527DD9A4D0D0}"/>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 </a:t>
            </a:r>
          </a:p>
        </p:txBody>
      </p:sp>
      <p:grpSp>
        <p:nvGrpSpPr>
          <p:cNvPr id="5" name="グループ化 4">
            <a:extLst>
              <a:ext uri="{FF2B5EF4-FFF2-40B4-BE49-F238E27FC236}">
                <a16:creationId xmlns:a16="http://schemas.microsoft.com/office/drawing/2014/main" id="{D765EC00-A491-1384-1250-6279AA2F125C}"/>
              </a:ext>
            </a:extLst>
          </p:cNvPr>
          <p:cNvGrpSpPr/>
          <p:nvPr/>
        </p:nvGrpSpPr>
        <p:grpSpPr>
          <a:xfrm>
            <a:off x="-29057" y="6108720"/>
            <a:ext cx="832606" cy="749284"/>
            <a:chOff x="-35154" y="5996308"/>
            <a:chExt cx="945432" cy="850819"/>
          </a:xfrm>
        </p:grpSpPr>
        <p:sp>
          <p:nvSpPr>
            <p:cNvPr id="7" name="フリーフォーム: 図形 6">
              <a:extLst>
                <a:ext uri="{FF2B5EF4-FFF2-40B4-BE49-F238E27FC236}">
                  <a16:creationId xmlns:a16="http://schemas.microsoft.com/office/drawing/2014/main" id="{A6E43E3D-7E63-A881-30BF-DADD09673E77}"/>
                </a:ext>
              </a:extLst>
            </p:cNvPr>
            <p:cNvSpPr/>
            <p:nvPr userDrawn="1"/>
          </p:nvSpPr>
          <p:spPr>
            <a:xfrm rot="5400000">
              <a:off x="29731" y="6013482"/>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9" name="フリーフォーム: 図形 8">
              <a:extLst>
                <a:ext uri="{FF2B5EF4-FFF2-40B4-BE49-F238E27FC236}">
                  <a16:creationId xmlns:a16="http://schemas.microsoft.com/office/drawing/2014/main" id="{FA937CC1-6989-5468-E08A-A913C470570D}"/>
                </a:ext>
              </a:extLst>
            </p:cNvPr>
            <p:cNvSpPr/>
            <p:nvPr userDrawn="1"/>
          </p:nvSpPr>
          <p:spPr>
            <a:xfrm rot="5400000">
              <a:off x="29731" y="5966577"/>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1" name="テキスト ボックス 10">
              <a:extLst>
                <a:ext uri="{FF2B5EF4-FFF2-40B4-BE49-F238E27FC236}">
                  <a16:creationId xmlns:a16="http://schemas.microsoft.com/office/drawing/2014/main" id="{81FBA09C-AA3E-67BA-292F-88B6268341EA}"/>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nvGrpSpPr>
          <p:cNvPr id="22" name="グループ化 21" hidden="1">
            <a:extLst>
              <a:ext uri="{FF2B5EF4-FFF2-40B4-BE49-F238E27FC236}">
                <a16:creationId xmlns:a16="http://schemas.microsoft.com/office/drawing/2014/main" id="{43BF6865-4DD2-14CC-3FE6-2FBAB4D14DD5}"/>
              </a:ext>
            </a:extLst>
          </p:cNvPr>
          <p:cNvGrpSpPr/>
          <p:nvPr/>
        </p:nvGrpSpPr>
        <p:grpSpPr>
          <a:xfrm>
            <a:off x="5806112" y="3466667"/>
            <a:ext cx="1837201" cy="623485"/>
            <a:chOff x="5806112" y="3466667"/>
            <a:chExt cx="1837201" cy="623485"/>
          </a:xfrm>
        </p:grpSpPr>
        <p:pic>
          <p:nvPicPr>
            <p:cNvPr id="8" name="図 7" descr="図形&#10;&#10;自動的に生成された説明">
              <a:extLst>
                <a:ext uri="{FF2B5EF4-FFF2-40B4-BE49-F238E27FC236}">
                  <a16:creationId xmlns:a16="http://schemas.microsoft.com/office/drawing/2014/main" id="{1011A783-3ED0-4A38-E22E-A4830C5A0A5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806112" y="3466667"/>
              <a:ext cx="1837201" cy="623485"/>
            </a:xfrm>
            <a:prstGeom prst="rect">
              <a:avLst/>
            </a:prstGeom>
          </p:spPr>
        </p:pic>
        <p:sp>
          <p:nvSpPr>
            <p:cNvPr id="8237" name="テキスト ボックス 8236">
              <a:extLst>
                <a:ext uri="{FF2B5EF4-FFF2-40B4-BE49-F238E27FC236}">
                  <a16:creationId xmlns:a16="http://schemas.microsoft.com/office/drawing/2014/main" id="{4B95457D-0D8D-D534-F223-C557E1E36BF8}"/>
                </a:ext>
              </a:extLst>
            </p:cNvPr>
            <p:cNvSpPr txBox="1"/>
            <p:nvPr/>
          </p:nvSpPr>
          <p:spPr>
            <a:xfrm>
              <a:off x="6402870" y="3493544"/>
              <a:ext cx="646331" cy="369332"/>
            </a:xfrm>
            <a:prstGeom prst="rect">
              <a:avLst/>
            </a:prstGeom>
            <a:noFill/>
          </p:spPr>
          <p:txBody>
            <a:bodyPr wrap="none" rtlCol="0" anchor="ctr" anchorCtr="0">
              <a:spAutoFit/>
            </a:bodyPr>
            <a:lstStyle/>
            <a:p>
              <a:pPr algn="ctr"/>
              <a:r>
                <a:rPr kumimoji="1" lang="ja-JP" altLang="en-US" sz="1800" dirty="0">
                  <a:solidFill>
                    <a:schemeClr val="bg1"/>
                  </a:solidFill>
                  <a:latin typeface="+mj-ea"/>
                  <a:ea typeface="+mj-ea"/>
                </a:rPr>
                <a:t>退社</a:t>
              </a:r>
            </a:p>
          </p:txBody>
        </p:sp>
      </p:grpSp>
      <p:grpSp>
        <p:nvGrpSpPr>
          <p:cNvPr id="24" name="グループ化 23" hidden="1">
            <a:extLst>
              <a:ext uri="{FF2B5EF4-FFF2-40B4-BE49-F238E27FC236}">
                <a16:creationId xmlns:a16="http://schemas.microsoft.com/office/drawing/2014/main" id="{5C7EB213-4817-41D8-35BA-D94DC9064D98}"/>
              </a:ext>
            </a:extLst>
          </p:cNvPr>
          <p:cNvGrpSpPr/>
          <p:nvPr/>
        </p:nvGrpSpPr>
        <p:grpSpPr>
          <a:xfrm>
            <a:off x="4388314" y="1321158"/>
            <a:ext cx="705018" cy="1845514"/>
            <a:chOff x="4388314" y="1321158"/>
            <a:chExt cx="705018" cy="1845514"/>
          </a:xfrm>
        </p:grpSpPr>
        <p:pic>
          <p:nvPicPr>
            <p:cNvPr id="21" name="図 20" descr="黒い背景に白い文字がある&#10;&#10;低い精度で自動的に生成された説明">
              <a:extLst>
                <a:ext uri="{FF2B5EF4-FFF2-40B4-BE49-F238E27FC236}">
                  <a16:creationId xmlns:a16="http://schemas.microsoft.com/office/drawing/2014/main" id="{5426AB65-FA93-85E7-DAC6-54A63B83375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465691" y="1321158"/>
              <a:ext cx="627641" cy="1845514"/>
            </a:xfrm>
            <a:prstGeom prst="rect">
              <a:avLst/>
            </a:prstGeom>
          </p:spPr>
        </p:pic>
        <p:sp>
          <p:nvSpPr>
            <p:cNvPr id="27" name="テキスト ボックス 26">
              <a:extLst>
                <a:ext uri="{FF2B5EF4-FFF2-40B4-BE49-F238E27FC236}">
                  <a16:creationId xmlns:a16="http://schemas.microsoft.com/office/drawing/2014/main" id="{B8E8B221-9F91-B55F-667F-9A26FD3A58BB}"/>
                </a:ext>
              </a:extLst>
            </p:cNvPr>
            <p:cNvSpPr txBox="1"/>
            <p:nvPr/>
          </p:nvSpPr>
          <p:spPr>
            <a:xfrm>
              <a:off x="4388314" y="2036948"/>
              <a:ext cx="646331" cy="369332"/>
            </a:xfrm>
            <a:prstGeom prst="rect">
              <a:avLst/>
            </a:prstGeom>
            <a:noFill/>
          </p:spPr>
          <p:txBody>
            <a:bodyPr wrap="none" rtlCol="0" anchor="ctr" anchorCtr="0">
              <a:spAutoFit/>
            </a:bodyPr>
            <a:lstStyle/>
            <a:p>
              <a:pPr algn="ctr"/>
              <a:r>
                <a:rPr lang="ja-JP" altLang="en-US" sz="1800" dirty="0">
                  <a:solidFill>
                    <a:schemeClr val="bg1"/>
                  </a:solidFill>
                  <a:latin typeface="+mj-ea"/>
                  <a:ea typeface="+mj-ea"/>
                </a:rPr>
                <a:t>出社</a:t>
              </a:r>
            </a:p>
          </p:txBody>
        </p:sp>
      </p:grpSp>
      <p:grpSp>
        <p:nvGrpSpPr>
          <p:cNvPr id="16" name="グループ化 15" hidden="1">
            <a:extLst>
              <a:ext uri="{FF2B5EF4-FFF2-40B4-BE49-F238E27FC236}">
                <a16:creationId xmlns:a16="http://schemas.microsoft.com/office/drawing/2014/main" id="{F4B75B61-8CDB-4E5C-DE65-D9BF2AB2208A}"/>
              </a:ext>
            </a:extLst>
          </p:cNvPr>
          <p:cNvGrpSpPr/>
          <p:nvPr/>
        </p:nvGrpSpPr>
        <p:grpSpPr>
          <a:xfrm>
            <a:off x="1476728" y="2963205"/>
            <a:ext cx="1837201" cy="623485"/>
            <a:chOff x="1476728" y="2963205"/>
            <a:chExt cx="1837201" cy="623485"/>
          </a:xfrm>
        </p:grpSpPr>
        <p:pic>
          <p:nvPicPr>
            <p:cNvPr id="8199" name="図 8198" descr="図形&#10;&#10;自動的に生成された説明">
              <a:extLst>
                <a:ext uri="{FF2B5EF4-FFF2-40B4-BE49-F238E27FC236}">
                  <a16:creationId xmlns:a16="http://schemas.microsoft.com/office/drawing/2014/main" id="{EB49B0F4-0209-E140-2093-BAE1FB4A27D8}"/>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76728" y="2963205"/>
              <a:ext cx="1837201" cy="623485"/>
            </a:xfrm>
            <a:prstGeom prst="rect">
              <a:avLst/>
            </a:prstGeom>
          </p:spPr>
        </p:pic>
        <p:sp>
          <p:nvSpPr>
            <p:cNvPr id="25" name="テキスト ボックス 24">
              <a:extLst>
                <a:ext uri="{FF2B5EF4-FFF2-40B4-BE49-F238E27FC236}">
                  <a16:creationId xmlns:a16="http://schemas.microsoft.com/office/drawing/2014/main" id="{6B1A40EB-992E-900B-F56F-D628CF389CC2}"/>
                </a:ext>
              </a:extLst>
            </p:cNvPr>
            <p:cNvSpPr txBox="1"/>
            <p:nvPr/>
          </p:nvSpPr>
          <p:spPr>
            <a:xfrm>
              <a:off x="2058207" y="3169896"/>
              <a:ext cx="646331" cy="369332"/>
            </a:xfrm>
            <a:prstGeom prst="rect">
              <a:avLst/>
            </a:prstGeom>
            <a:noFill/>
          </p:spPr>
          <p:txBody>
            <a:bodyPr wrap="none" rtlCol="0" anchor="ctr" anchorCtr="0">
              <a:spAutoFit/>
            </a:bodyPr>
            <a:lstStyle/>
            <a:p>
              <a:pPr algn="ctr"/>
              <a:r>
                <a:rPr lang="ja-JP" altLang="en-US" sz="1800" dirty="0">
                  <a:solidFill>
                    <a:schemeClr val="bg1"/>
                  </a:solidFill>
                  <a:latin typeface="+mj-ea"/>
                  <a:ea typeface="+mj-ea"/>
                </a:rPr>
                <a:t>起床</a:t>
              </a:r>
              <a:endParaRPr kumimoji="1" lang="ja-JP" altLang="en-US" sz="1800" dirty="0">
                <a:solidFill>
                  <a:schemeClr val="bg1"/>
                </a:solidFill>
                <a:latin typeface="+mj-ea"/>
                <a:ea typeface="+mj-ea"/>
              </a:endParaRPr>
            </a:p>
          </p:txBody>
        </p:sp>
      </p:grpSp>
      <p:grpSp>
        <p:nvGrpSpPr>
          <p:cNvPr id="20" name="グループ化 19" hidden="1">
            <a:extLst>
              <a:ext uri="{FF2B5EF4-FFF2-40B4-BE49-F238E27FC236}">
                <a16:creationId xmlns:a16="http://schemas.microsoft.com/office/drawing/2014/main" id="{A629049F-8F54-968B-A6A2-B23AC5C2C138}"/>
              </a:ext>
            </a:extLst>
          </p:cNvPr>
          <p:cNvGrpSpPr/>
          <p:nvPr/>
        </p:nvGrpSpPr>
        <p:grpSpPr>
          <a:xfrm>
            <a:off x="4019602" y="3915011"/>
            <a:ext cx="697432" cy="1837201"/>
            <a:chOff x="4019602" y="3915011"/>
            <a:chExt cx="697432" cy="1837201"/>
          </a:xfrm>
        </p:grpSpPr>
        <p:pic>
          <p:nvPicPr>
            <p:cNvPr id="23" name="図 22" descr="黒い背景に白い文字がある&#10;&#10;中程度の精度で自動的に生成された説明">
              <a:extLst>
                <a:ext uri="{FF2B5EF4-FFF2-40B4-BE49-F238E27FC236}">
                  <a16:creationId xmlns:a16="http://schemas.microsoft.com/office/drawing/2014/main" id="{89A80474-DFFD-D215-7F57-DE0199049F4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19602" y="3915011"/>
              <a:ext cx="623485" cy="1837201"/>
            </a:xfrm>
            <a:prstGeom prst="rect">
              <a:avLst/>
            </a:prstGeom>
          </p:spPr>
        </p:pic>
        <p:sp>
          <p:nvSpPr>
            <p:cNvPr id="8240" name="テキスト ボックス 8239">
              <a:extLst>
                <a:ext uri="{FF2B5EF4-FFF2-40B4-BE49-F238E27FC236}">
                  <a16:creationId xmlns:a16="http://schemas.microsoft.com/office/drawing/2014/main" id="{6A5C6234-B004-8165-8ED0-2FC6C66C0676}"/>
                </a:ext>
              </a:extLst>
            </p:cNvPr>
            <p:cNvSpPr txBox="1"/>
            <p:nvPr/>
          </p:nvSpPr>
          <p:spPr>
            <a:xfrm>
              <a:off x="4070703" y="4621081"/>
              <a:ext cx="646331" cy="369332"/>
            </a:xfrm>
            <a:prstGeom prst="rect">
              <a:avLst/>
            </a:prstGeom>
            <a:noFill/>
          </p:spPr>
          <p:txBody>
            <a:bodyPr wrap="none" rtlCol="0" anchor="ctr" anchorCtr="0">
              <a:spAutoFit/>
            </a:bodyPr>
            <a:lstStyle/>
            <a:p>
              <a:pPr algn="ctr"/>
              <a:r>
                <a:rPr lang="ja-JP" altLang="en-US" sz="1800" dirty="0">
                  <a:solidFill>
                    <a:schemeClr val="bg1"/>
                  </a:solidFill>
                  <a:latin typeface="+mj-ea"/>
                  <a:ea typeface="+mj-ea"/>
                </a:rPr>
                <a:t>帰宅</a:t>
              </a:r>
            </a:p>
          </p:txBody>
        </p:sp>
      </p:grpSp>
      <p:grpSp>
        <p:nvGrpSpPr>
          <p:cNvPr id="2" name="グループ化 1">
            <a:extLst>
              <a:ext uri="{FF2B5EF4-FFF2-40B4-BE49-F238E27FC236}">
                <a16:creationId xmlns:a16="http://schemas.microsoft.com/office/drawing/2014/main" id="{B2507B08-F858-E997-3DBE-16BB179BF33C}"/>
              </a:ext>
            </a:extLst>
          </p:cNvPr>
          <p:cNvGrpSpPr/>
          <p:nvPr/>
        </p:nvGrpSpPr>
        <p:grpSpPr>
          <a:xfrm>
            <a:off x="543947" y="1116027"/>
            <a:ext cx="2160591" cy="792000"/>
            <a:chOff x="543947" y="1116027"/>
            <a:chExt cx="2160591" cy="792000"/>
          </a:xfrm>
        </p:grpSpPr>
        <p:grpSp>
          <p:nvGrpSpPr>
            <p:cNvPr id="8208" name="グループ化 8207">
              <a:extLst>
                <a:ext uri="{FF2B5EF4-FFF2-40B4-BE49-F238E27FC236}">
                  <a16:creationId xmlns:a16="http://schemas.microsoft.com/office/drawing/2014/main" id="{C29AEBF0-76FC-9740-0940-6B59A33349C1}"/>
                </a:ext>
              </a:extLst>
            </p:cNvPr>
            <p:cNvGrpSpPr/>
            <p:nvPr/>
          </p:nvGrpSpPr>
          <p:grpSpPr>
            <a:xfrm>
              <a:off x="543947" y="1116027"/>
              <a:ext cx="2160591" cy="792000"/>
              <a:chOff x="403588" y="1116027"/>
              <a:chExt cx="2160591" cy="792000"/>
            </a:xfrm>
          </p:grpSpPr>
          <p:sp>
            <p:nvSpPr>
              <p:cNvPr id="8216" name="正方形/長方形 8215">
                <a:extLst>
                  <a:ext uri="{FF2B5EF4-FFF2-40B4-BE49-F238E27FC236}">
                    <a16:creationId xmlns:a16="http://schemas.microsoft.com/office/drawing/2014/main" id="{48C271E2-5D32-B50F-FC70-C69B14508A5A}"/>
                  </a:ext>
                </a:extLst>
              </p:cNvPr>
              <p:cNvSpPr/>
              <p:nvPr/>
            </p:nvSpPr>
            <p:spPr bwMode="auto">
              <a:xfrm>
                <a:off x="403588" y="1116027"/>
                <a:ext cx="2160591" cy="792000"/>
              </a:xfrm>
              <a:prstGeom prst="rect">
                <a:avLst/>
              </a:prstGeom>
              <a:solidFill>
                <a:schemeClr val="bg1">
                  <a:alpha val="90000"/>
                </a:schemeClr>
              </a:solidFill>
              <a:ln w="19050" cap="flat" cmpd="sng" algn="ctr">
                <a:solidFill>
                  <a:srgbClr val="005BAD"/>
                </a:solidFill>
                <a:prstDash val="solid"/>
                <a:round/>
                <a:headEnd type="none" w="med" len="med"/>
                <a:tailEnd type="none" w="med" len="med"/>
              </a:ln>
              <a:effectLst/>
            </p:spPr>
            <p:txBody>
              <a:bodyPr vert="horz" wrap="square" lIns="36000" tIns="0" rIns="0" bIns="3600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lang="ja-JP" altLang="en-US" dirty="0">
                    <a:solidFill>
                      <a:srgbClr val="005BAD"/>
                    </a:solidFill>
                    <a:latin typeface="HGP創英角ｺﾞｼｯｸUB" panose="020B0900000000000000" pitchFamily="50" charset="-128"/>
                    <a:ea typeface="HGP創英角ｺﾞｼｯｸUB" panose="020B0900000000000000" pitchFamily="50" charset="-128"/>
                  </a:rPr>
                  <a:t> </a:t>
                </a:r>
                <a:r>
                  <a:rPr kumimoji="1" lang="ja-JP" altLang="en-US" b="0" i="0" u="none" strike="noStrike" cap="none" normalizeH="0" baseline="0" dirty="0">
                    <a:ln>
                      <a:noFill/>
                    </a:ln>
                    <a:solidFill>
                      <a:srgbClr val="005BAD"/>
                    </a:solidFill>
                    <a:effectLst/>
                    <a:latin typeface="HGP創英角ｺﾞｼｯｸUB" panose="020B0900000000000000" pitchFamily="50" charset="-128"/>
                    <a:ea typeface="HGP創英角ｺﾞｼｯｸUB" panose="020B0900000000000000" pitchFamily="50" charset="-128"/>
                  </a:rPr>
                  <a:t>家</a:t>
                </a:r>
                <a:endParaRPr kumimoji="1" lang="ja-JP" altLang="en-US" sz="2400" b="0" i="0" u="none" strike="noStrike" cap="none" normalizeH="0" baseline="0" dirty="0">
                  <a:ln>
                    <a:noFill/>
                  </a:ln>
                  <a:solidFill>
                    <a:srgbClr val="005BAD"/>
                  </a:solidFill>
                  <a:effectLst/>
                  <a:latin typeface="HGP創英角ｺﾞｼｯｸUB" panose="020B0900000000000000" pitchFamily="50" charset="-128"/>
                  <a:ea typeface="HGP創英角ｺﾞｼｯｸUB" panose="020B0900000000000000" pitchFamily="50" charset="-128"/>
                </a:endParaRPr>
              </a:p>
            </p:txBody>
          </p:sp>
          <p:cxnSp>
            <p:nvCxnSpPr>
              <p:cNvPr id="8219" name="直線コネクタ 8218">
                <a:extLst>
                  <a:ext uri="{FF2B5EF4-FFF2-40B4-BE49-F238E27FC236}">
                    <a16:creationId xmlns:a16="http://schemas.microsoft.com/office/drawing/2014/main" id="{A3DAB29F-F52E-B95D-897E-78FAE1606348}"/>
                  </a:ext>
                </a:extLst>
              </p:cNvPr>
              <p:cNvCxnSpPr>
                <a:cxnSpLocks/>
              </p:cNvCxnSpPr>
              <p:nvPr/>
            </p:nvCxnSpPr>
            <p:spPr bwMode="auto">
              <a:xfrm>
                <a:off x="920691" y="1242027"/>
                <a:ext cx="0" cy="540000"/>
              </a:xfrm>
              <a:prstGeom prst="line">
                <a:avLst/>
              </a:prstGeom>
              <a:noFill/>
              <a:ln w="22225" cap="flat" cmpd="sng" algn="ctr">
                <a:solidFill>
                  <a:srgbClr val="005BAD"/>
                </a:solidFill>
                <a:prstDash val="solid"/>
                <a:round/>
                <a:headEnd type="none" w="med" len="med"/>
                <a:tailEnd type="none" w="med" len="med"/>
              </a:ln>
              <a:effectLst/>
            </p:spPr>
          </p:cxnSp>
        </p:grpSp>
        <p:grpSp>
          <p:nvGrpSpPr>
            <p:cNvPr id="14" name="グループ化 13">
              <a:extLst>
                <a:ext uri="{FF2B5EF4-FFF2-40B4-BE49-F238E27FC236}">
                  <a16:creationId xmlns:a16="http://schemas.microsoft.com/office/drawing/2014/main" id="{E2B971C7-18F5-6945-8E1F-4DC8E5122026}"/>
                </a:ext>
              </a:extLst>
            </p:cNvPr>
            <p:cNvGrpSpPr/>
            <p:nvPr/>
          </p:nvGrpSpPr>
          <p:grpSpPr>
            <a:xfrm>
              <a:off x="1009534" y="1170278"/>
              <a:ext cx="1627369" cy="683498"/>
              <a:chOff x="897608" y="1223729"/>
              <a:chExt cx="1627369" cy="683498"/>
            </a:xfrm>
          </p:grpSpPr>
          <p:sp>
            <p:nvSpPr>
              <p:cNvPr id="8223" name="テキスト ボックス 8222">
                <a:extLst>
                  <a:ext uri="{FF2B5EF4-FFF2-40B4-BE49-F238E27FC236}">
                    <a16:creationId xmlns:a16="http://schemas.microsoft.com/office/drawing/2014/main" id="{F0294FEC-4923-56D7-A6C6-F6E1644B5E7B}"/>
                  </a:ext>
                </a:extLst>
              </p:cNvPr>
              <p:cNvSpPr txBox="1"/>
              <p:nvPr/>
            </p:nvSpPr>
            <p:spPr>
              <a:xfrm>
                <a:off x="897608" y="1223729"/>
                <a:ext cx="1165704"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住民税</a:t>
                </a:r>
              </a:p>
            </p:txBody>
          </p:sp>
          <p:sp>
            <p:nvSpPr>
              <p:cNvPr id="8227" name="テキスト ボックス 8226">
                <a:extLst>
                  <a:ext uri="{FF2B5EF4-FFF2-40B4-BE49-F238E27FC236}">
                    <a16:creationId xmlns:a16="http://schemas.microsoft.com/office/drawing/2014/main" id="{0D445153-94D6-9528-3159-D3551CE0156B}"/>
                  </a:ext>
                </a:extLst>
              </p:cNvPr>
              <p:cNvSpPr txBox="1"/>
              <p:nvPr/>
            </p:nvSpPr>
            <p:spPr>
              <a:xfrm>
                <a:off x="897608" y="1537895"/>
                <a:ext cx="1627369" cy="369332"/>
              </a:xfrm>
              <a:prstGeom prst="rect">
                <a:avLst/>
              </a:prstGeom>
              <a:noFill/>
            </p:spPr>
            <p:txBody>
              <a:bodyPr wrap="none" rtlCol="0">
                <a:spAutoFit/>
              </a:bodyPr>
              <a:lstStyle>
                <a:defPPr>
                  <a:defRPr lang="ja-JP"/>
                </a:defPPr>
                <a:lvl1pPr marL="285750" indent="-180000">
                  <a:buSzPct val="120000"/>
                  <a:buFont typeface="Arial" panose="020B0604020202020204" pitchFamily="34" charset="0"/>
                  <a:buChar char="•"/>
                  <a:defRPr sz="1800">
                    <a:solidFill>
                      <a:srgbClr val="005BAD"/>
                    </a:solidFill>
                    <a:latin typeface="HGPｺﾞｼｯｸE" panose="020B0900000000000000" pitchFamily="50" charset="-128"/>
                    <a:ea typeface="HGPｺﾞｼｯｸE" panose="020B0900000000000000" pitchFamily="50" charset="-128"/>
                  </a:defRPr>
                </a:lvl1pPr>
              </a:lstStyle>
              <a:p>
                <a:r>
                  <a:rPr lang="ja-JP" altLang="en-US" dirty="0"/>
                  <a:t>固定資産税</a:t>
                </a:r>
              </a:p>
            </p:txBody>
          </p:sp>
        </p:grpSp>
      </p:grpSp>
      <p:grpSp>
        <p:nvGrpSpPr>
          <p:cNvPr id="10" name="グループ化 9">
            <a:extLst>
              <a:ext uri="{FF2B5EF4-FFF2-40B4-BE49-F238E27FC236}">
                <a16:creationId xmlns:a16="http://schemas.microsoft.com/office/drawing/2014/main" id="{6A7419E1-7CBF-93BC-4D00-69C834A666C1}"/>
              </a:ext>
            </a:extLst>
          </p:cNvPr>
          <p:cNvGrpSpPr/>
          <p:nvPr/>
        </p:nvGrpSpPr>
        <p:grpSpPr>
          <a:xfrm>
            <a:off x="4970206" y="1116027"/>
            <a:ext cx="2373906" cy="791657"/>
            <a:chOff x="4970206" y="1164174"/>
            <a:chExt cx="2373906" cy="791657"/>
          </a:xfrm>
        </p:grpSpPr>
        <p:grpSp>
          <p:nvGrpSpPr>
            <p:cNvPr id="8211" name="グループ化 8210">
              <a:extLst>
                <a:ext uri="{FF2B5EF4-FFF2-40B4-BE49-F238E27FC236}">
                  <a16:creationId xmlns:a16="http://schemas.microsoft.com/office/drawing/2014/main" id="{75A55564-41A9-A6CC-D759-0DBF649FF023}"/>
                </a:ext>
              </a:extLst>
            </p:cNvPr>
            <p:cNvGrpSpPr/>
            <p:nvPr/>
          </p:nvGrpSpPr>
          <p:grpSpPr>
            <a:xfrm>
              <a:off x="4970206" y="1164174"/>
              <a:ext cx="2315497" cy="791657"/>
              <a:chOff x="6297163" y="2594917"/>
              <a:chExt cx="2315497" cy="791657"/>
            </a:xfrm>
          </p:grpSpPr>
          <p:sp>
            <p:nvSpPr>
              <p:cNvPr id="8217" name="正方形/長方形 8216">
                <a:extLst>
                  <a:ext uri="{FF2B5EF4-FFF2-40B4-BE49-F238E27FC236}">
                    <a16:creationId xmlns:a16="http://schemas.microsoft.com/office/drawing/2014/main" id="{F22A48AA-CB50-D766-7CDB-C75CEEDFAC69}"/>
                  </a:ext>
                </a:extLst>
              </p:cNvPr>
              <p:cNvSpPr/>
              <p:nvPr/>
            </p:nvSpPr>
            <p:spPr bwMode="auto">
              <a:xfrm>
                <a:off x="6297163" y="2594917"/>
                <a:ext cx="2315497" cy="791657"/>
              </a:xfrm>
              <a:prstGeom prst="rect">
                <a:avLst/>
              </a:prstGeom>
              <a:solidFill>
                <a:schemeClr val="bg1">
                  <a:alpha val="95000"/>
                </a:schemeClr>
              </a:solidFill>
              <a:ln w="19050" cap="flat" cmpd="sng" algn="ctr">
                <a:solidFill>
                  <a:srgbClr val="005BAD"/>
                </a:solidFill>
                <a:prstDash val="solid"/>
                <a:round/>
                <a:headEnd type="none" w="med" len="med"/>
                <a:tailEnd type="none" w="med" len="med"/>
              </a:ln>
              <a:effectLst/>
            </p:spPr>
            <p:txBody>
              <a:bodyPr vert="horz" wrap="square" lIns="36000" tIns="0" rIns="0" bIns="36000" numCol="1" rtlCol="0" anchor="ctr" anchorCtr="0" compatLnSpc="1">
                <a:prstTxWarp prst="textNoShape">
                  <a:avLst/>
                </a:prstTxWarp>
              </a:bodyPr>
              <a:lstStyle/>
              <a:p>
                <a:pPr eaLnBrk="1" hangingPunct="1"/>
                <a:r>
                  <a:rPr lang="ja-JP" altLang="en-US"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1800" dirty="0">
                    <a:solidFill>
                      <a:srgbClr val="005BAD"/>
                    </a:solidFill>
                    <a:latin typeface="HGP創英角ｺﾞｼｯｸUB" panose="020B0900000000000000" pitchFamily="50" charset="-128"/>
                    <a:ea typeface="HGP創英角ｺﾞｼｯｸUB" panose="020B0900000000000000" pitchFamily="50" charset="-128"/>
                  </a:rPr>
                  <a:t>会社</a:t>
                </a:r>
                <a:endParaRPr lang="ja-JP" altLang="en-US" dirty="0">
                  <a:solidFill>
                    <a:srgbClr val="005BAD"/>
                  </a:solidFill>
                  <a:latin typeface="HGP創英角ｺﾞｼｯｸUB" panose="020B0900000000000000" pitchFamily="50" charset="-128"/>
                  <a:ea typeface="HGP創英角ｺﾞｼｯｸUB" panose="020B0900000000000000" pitchFamily="50" charset="-128"/>
                </a:endParaRPr>
              </a:p>
            </p:txBody>
          </p:sp>
          <p:cxnSp>
            <p:nvCxnSpPr>
              <p:cNvPr id="8224" name="直線コネクタ 8223">
                <a:extLst>
                  <a:ext uri="{FF2B5EF4-FFF2-40B4-BE49-F238E27FC236}">
                    <a16:creationId xmlns:a16="http://schemas.microsoft.com/office/drawing/2014/main" id="{C1559CF7-9DC8-7853-DF2C-FEC3087EF03B}"/>
                  </a:ext>
                </a:extLst>
              </p:cNvPr>
              <p:cNvCxnSpPr>
                <a:cxnSpLocks/>
              </p:cNvCxnSpPr>
              <p:nvPr/>
            </p:nvCxnSpPr>
            <p:spPr bwMode="auto">
              <a:xfrm>
                <a:off x="6989438" y="2720745"/>
                <a:ext cx="0" cy="540000"/>
              </a:xfrm>
              <a:prstGeom prst="line">
                <a:avLst/>
              </a:prstGeom>
              <a:noFill/>
              <a:ln w="22225" cap="flat" cmpd="sng" algn="ctr">
                <a:solidFill>
                  <a:srgbClr val="005BAD"/>
                </a:solidFill>
                <a:prstDash val="solid"/>
                <a:round/>
                <a:headEnd type="none" w="med" len="med"/>
                <a:tailEnd type="none" w="med" len="med"/>
              </a:ln>
              <a:effectLst/>
            </p:spPr>
          </p:cxnSp>
        </p:grpSp>
        <p:grpSp>
          <p:nvGrpSpPr>
            <p:cNvPr id="8213" name="グループ化 8212">
              <a:extLst>
                <a:ext uri="{FF2B5EF4-FFF2-40B4-BE49-F238E27FC236}">
                  <a16:creationId xmlns:a16="http://schemas.microsoft.com/office/drawing/2014/main" id="{95C2517E-EFF0-7E44-7F59-970D8AB93439}"/>
                </a:ext>
              </a:extLst>
            </p:cNvPr>
            <p:cNvGrpSpPr/>
            <p:nvPr/>
          </p:nvGrpSpPr>
          <p:grpSpPr>
            <a:xfrm>
              <a:off x="5553237" y="1221775"/>
              <a:ext cx="1790875" cy="676454"/>
              <a:chOff x="6929462" y="2642814"/>
              <a:chExt cx="1790875" cy="676454"/>
            </a:xfrm>
          </p:grpSpPr>
          <p:sp>
            <p:nvSpPr>
              <p:cNvPr id="8225" name="テキスト ボックス 8224">
                <a:extLst>
                  <a:ext uri="{FF2B5EF4-FFF2-40B4-BE49-F238E27FC236}">
                    <a16:creationId xmlns:a16="http://schemas.microsoft.com/office/drawing/2014/main" id="{3F9BC289-59AE-300C-BF15-57C0136F9ECE}"/>
                  </a:ext>
                </a:extLst>
              </p:cNvPr>
              <p:cNvSpPr txBox="1"/>
              <p:nvPr/>
            </p:nvSpPr>
            <p:spPr>
              <a:xfrm>
                <a:off x="6929462" y="2642814"/>
                <a:ext cx="1165704"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法人税</a:t>
                </a:r>
              </a:p>
            </p:txBody>
          </p:sp>
          <p:sp>
            <p:nvSpPr>
              <p:cNvPr id="8226" name="テキスト ボックス 8225">
                <a:extLst>
                  <a:ext uri="{FF2B5EF4-FFF2-40B4-BE49-F238E27FC236}">
                    <a16:creationId xmlns:a16="http://schemas.microsoft.com/office/drawing/2014/main" id="{0C129613-0DA1-0D28-4403-5D941D68D455}"/>
                  </a:ext>
                </a:extLst>
              </p:cNvPr>
              <p:cNvSpPr txBox="1"/>
              <p:nvPr/>
            </p:nvSpPr>
            <p:spPr>
              <a:xfrm>
                <a:off x="6929462" y="2949936"/>
                <a:ext cx="1790875"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所得税</a:t>
                </a:r>
                <a:r>
                  <a:rPr lang="en-US" altLang="ja-JP" sz="1600" dirty="0">
                    <a:solidFill>
                      <a:srgbClr val="005BAD"/>
                    </a:solidFill>
                    <a:latin typeface="HGPｺﾞｼｯｸE" panose="020B0900000000000000" pitchFamily="50" charset="-128"/>
                    <a:ea typeface="HGPｺﾞｼｯｸE" panose="020B0900000000000000" pitchFamily="50" charset="-128"/>
                  </a:rPr>
                  <a:t>(</a:t>
                </a:r>
                <a:r>
                  <a:rPr lang="ja-JP" altLang="en-US" sz="1600" dirty="0">
                    <a:solidFill>
                      <a:srgbClr val="005BAD"/>
                    </a:solidFill>
                    <a:latin typeface="HGPｺﾞｼｯｸE" panose="020B0900000000000000" pitchFamily="50" charset="-128"/>
                    <a:ea typeface="HGPｺﾞｼｯｸE" panose="020B0900000000000000" pitchFamily="50" charset="-128"/>
                  </a:rPr>
                  <a:t>給料</a:t>
                </a:r>
                <a:r>
                  <a:rPr lang="en-US" altLang="ja-JP" sz="1600" dirty="0">
                    <a:solidFill>
                      <a:srgbClr val="005BAD"/>
                    </a:solidFill>
                    <a:latin typeface="HGPｺﾞｼｯｸE" panose="020B0900000000000000" pitchFamily="50" charset="-128"/>
                    <a:ea typeface="HGPｺﾞｼｯｸE" panose="020B0900000000000000" pitchFamily="50" charset="-128"/>
                  </a:rPr>
                  <a:t>)</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grpSp>
      </p:grpSp>
      <p:grpSp>
        <p:nvGrpSpPr>
          <p:cNvPr id="12" name="グループ化 11">
            <a:extLst>
              <a:ext uri="{FF2B5EF4-FFF2-40B4-BE49-F238E27FC236}">
                <a16:creationId xmlns:a16="http://schemas.microsoft.com/office/drawing/2014/main" id="{EABC54D1-31A7-DF57-FB52-F9232DBEAC47}"/>
              </a:ext>
            </a:extLst>
          </p:cNvPr>
          <p:cNvGrpSpPr/>
          <p:nvPr/>
        </p:nvGrpSpPr>
        <p:grpSpPr>
          <a:xfrm>
            <a:off x="1259502" y="5556178"/>
            <a:ext cx="6624996" cy="499594"/>
            <a:chOff x="1374709" y="5556178"/>
            <a:chExt cx="6624996" cy="499594"/>
          </a:xfrm>
        </p:grpSpPr>
        <p:grpSp>
          <p:nvGrpSpPr>
            <p:cNvPr id="8210" name="グループ化 8209">
              <a:extLst>
                <a:ext uri="{FF2B5EF4-FFF2-40B4-BE49-F238E27FC236}">
                  <a16:creationId xmlns:a16="http://schemas.microsoft.com/office/drawing/2014/main" id="{EE5211C2-9FCA-25CC-CA81-1BABDDA36BCF}"/>
                </a:ext>
              </a:extLst>
            </p:cNvPr>
            <p:cNvGrpSpPr/>
            <p:nvPr/>
          </p:nvGrpSpPr>
          <p:grpSpPr>
            <a:xfrm>
              <a:off x="1374709" y="5556178"/>
              <a:ext cx="6624994" cy="499594"/>
              <a:chOff x="5697778" y="4643078"/>
              <a:chExt cx="3595339" cy="1277643"/>
            </a:xfrm>
          </p:grpSpPr>
          <p:sp>
            <p:nvSpPr>
              <p:cNvPr id="8228" name="正方形/長方形 8227">
                <a:extLst>
                  <a:ext uri="{FF2B5EF4-FFF2-40B4-BE49-F238E27FC236}">
                    <a16:creationId xmlns:a16="http://schemas.microsoft.com/office/drawing/2014/main" id="{D25B3324-F9E5-D4A4-0277-C19629F69D64}"/>
                  </a:ext>
                </a:extLst>
              </p:cNvPr>
              <p:cNvSpPr/>
              <p:nvPr/>
            </p:nvSpPr>
            <p:spPr bwMode="auto">
              <a:xfrm>
                <a:off x="5697778" y="4643078"/>
                <a:ext cx="3595339" cy="1277643"/>
              </a:xfrm>
              <a:prstGeom prst="rect">
                <a:avLst/>
              </a:prstGeom>
              <a:solidFill>
                <a:schemeClr val="bg1">
                  <a:alpha val="80000"/>
                </a:schemeClr>
              </a:solidFill>
              <a:ln w="19050" cap="flat" cmpd="sng" algn="ctr">
                <a:solidFill>
                  <a:srgbClr val="005BAD"/>
                </a:solidFill>
                <a:prstDash val="solid"/>
                <a:round/>
                <a:headEnd type="none" w="med" len="med"/>
                <a:tailEnd type="none" w="med" len="med"/>
              </a:ln>
              <a:effectLst/>
            </p:spPr>
            <p:txBody>
              <a:bodyPr vert="horz" wrap="square" lIns="0" tIns="0" rIns="0" bIns="36000" numCol="1" rtlCol="0" anchor="ctr" anchorCtr="0" compatLnSpc="1">
                <a:prstTxWarp prst="textNoShape">
                  <a:avLst/>
                </a:prstTxWarp>
              </a:bodyPr>
              <a:lstStyle/>
              <a:p>
                <a:pPr eaLnBrk="1" hangingPunct="1"/>
                <a:r>
                  <a:rPr lang="ja-JP" altLang="en-US"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1800" dirty="0">
                    <a:solidFill>
                      <a:srgbClr val="005BAD"/>
                    </a:solidFill>
                    <a:latin typeface="HGP創英角ｺﾞｼｯｸUB" panose="020B0900000000000000" pitchFamily="50" charset="-128"/>
                    <a:ea typeface="HGP創英角ｺﾞｼｯｸUB" panose="020B0900000000000000" pitchFamily="50" charset="-128"/>
                  </a:rPr>
                  <a:t>外出先</a:t>
                </a:r>
                <a:endParaRPr lang="ja-JP" altLang="en-US" dirty="0">
                  <a:solidFill>
                    <a:srgbClr val="005BAD"/>
                  </a:solidFill>
                  <a:latin typeface="HGP創英角ｺﾞｼｯｸUB" panose="020B0900000000000000" pitchFamily="50" charset="-128"/>
                  <a:ea typeface="HGP創英角ｺﾞｼｯｸUB" panose="020B0900000000000000" pitchFamily="50" charset="-128"/>
                </a:endParaRPr>
              </a:p>
            </p:txBody>
          </p:sp>
          <p:cxnSp>
            <p:nvCxnSpPr>
              <p:cNvPr id="8229" name="直線コネクタ 8228">
                <a:extLst>
                  <a:ext uri="{FF2B5EF4-FFF2-40B4-BE49-F238E27FC236}">
                    <a16:creationId xmlns:a16="http://schemas.microsoft.com/office/drawing/2014/main" id="{F8B24710-C74F-3EDE-F8FF-DF64E7CD7E22}"/>
                  </a:ext>
                </a:extLst>
              </p:cNvPr>
              <p:cNvCxnSpPr>
                <a:cxnSpLocks/>
              </p:cNvCxnSpPr>
              <p:nvPr/>
            </p:nvCxnSpPr>
            <p:spPr bwMode="auto">
              <a:xfrm>
                <a:off x="6161167" y="4770744"/>
                <a:ext cx="0" cy="1022313"/>
              </a:xfrm>
              <a:prstGeom prst="line">
                <a:avLst/>
              </a:prstGeom>
              <a:noFill/>
              <a:ln w="22225" cap="flat" cmpd="sng" algn="ctr">
                <a:solidFill>
                  <a:srgbClr val="005BAD"/>
                </a:solidFill>
                <a:prstDash val="solid"/>
                <a:round/>
                <a:headEnd type="none" w="med" len="med"/>
                <a:tailEnd type="none" w="med" len="med"/>
              </a:ln>
              <a:effectLst/>
            </p:spPr>
          </p:cxnSp>
        </p:grpSp>
        <p:grpSp>
          <p:nvGrpSpPr>
            <p:cNvPr id="8200" name="グループ化 8199">
              <a:extLst>
                <a:ext uri="{FF2B5EF4-FFF2-40B4-BE49-F238E27FC236}">
                  <a16:creationId xmlns:a16="http://schemas.microsoft.com/office/drawing/2014/main" id="{B972046B-E68C-9ED0-E3BD-4C005B9E4473}"/>
                </a:ext>
              </a:extLst>
            </p:cNvPr>
            <p:cNvGrpSpPr/>
            <p:nvPr/>
          </p:nvGrpSpPr>
          <p:grpSpPr>
            <a:xfrm>
              <a:off x="2245245" y="5621309"/>
              <a:ext cx="5754460" cy="369332"/>
              <a:chOff x="2442079" y="5549752"/>
              <a:chExt cx="5754460" cy="369332"/>
            </a:xfrm>
          </p:grpSpPr>
          <p:sp>
            <p:nvSpPr>
              <p:cNvPr id="8230" name="テキスト ボックス 8229">
                <a:extLst>
                  <a:ext uri="{FF2B5EF4-FFF2-40B4-BE49-F238E27FC236}">
                    <a16:creationId xmlns:a16="http://schemas.microsoft.com/office/drawing/2014/main" id="{96B0215A-A37E-DF86-C09B-CD930D92AD31}"/>
                  </a:ext>
                </a:extLst>
              </p:cNvPr>
              <p:cNvSpPr txBox="1"/>
              <p:nvPr/>
            </p:nvSpPr>
            <p:spPr>
              <a:xfrm>
                <a:off x="6415282" y="5549752"/>
                <a:ext cx="1781257"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入湯税</a:t>
                </a:r>
                <a:r>
                  <a:rPr lang="ja-JP" altLang="en-US" sz="1600" dirty="0">
                    <a:solidFill>
                      <a:srgbClr val="005BAD"/>
                    </a:solidFill>
                    <a:latin typeface="HGPｺﾞｼｯｸE" panose="020B0900000000000000" pitchFamily="50" charset="-128"/>
                    <a:ea typeface="HGPｺﾞｼｯｸE" panose="020B0900000000000000" pitchFamily="50" charset="-128"/>
                  </a:rPr>
                  <a:t>（温泉）</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sp>
            <p:nvSpPr>
              <p:cNvPr id="8231" name="テキスト ボックス 8230">
                <a:extLst>
                  <a:ext uri="{FF2B5EF4-FFF2-40B4-BE49-F238E27FC236}">
                    <a16:creationId xmlns:a16="http://schemas.microsoft.com/office/drawing/2014/main" id="{7AA30773-9C56-1D69-E715-7625A8419D1D}"/>
                  </a:ext>
                </a:extLst>
              </p:cNvPr>
              <p:cNvSpPr txBox="1"/>
              <p:nvPr/>
            </p:nvSpPr>
            <p:spPr>
              <a:xfrm>
                <a:off x="4700342" y="5549752"/>
                <a:ext cx="1915909"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消費税</a:t>
                </a:r>
                <a:r>
                  <a:rPr lang="en-US" altLang="ja-JP" sz="1600" dirty="0">
                    <a:solidFill>
                      <a:srgbClr val="005BAD"/>
                    </a:solidFill>
                    <a:latin typeface="HGPｺﾞｼｯｸE" panose="020B0900000000000000" pitchFamily="50" charset="-128"/>
                    <a:ea typeface="HGPｺﾞｼｯｸE" panose="020B0900000000000000" pitchFamily="50" charset="-128"/>
                  </a:rPr>
                  <a:t>(</a:t>
                </a:r>
                <a:r>
                  <a:rPr lang="ja-JP" altLang="en-US" sz="1600" dirty="0">
                    <a:solidFill>
                      <a:srgbClr val="005BAD"/>
                    </a:solidFill>
                    <a:latin typeface="HGPｺﾞｼｯｸE" panose="020B0900000000000000" pitchFamily="50" charset="-128"/>
                    <a:ea typeface="HGPｺﾞｼｯｸE" panose="020B0900000000000000" pitchFamily="50" charset="-128"/>
                  </a:rPr>
                  <a:t>買い物</a:t>
                </a:r>
                <a:r>
                  <a:rPr lang="en-US" altLang="ja-JP" sz="1600" dirty="0">
                    <a:solidFill>
                      <a:srgbClr val="005BAD"/>
                    </a:solidFill>
                    <a:latin typeface="HGPｺﾞｼｯｸE" panose="020B0900000000000000" pitchFamily="50" charset="-128"/>
                    <a:ea typeface="HGPｺﾞｼｯｸE" panose="020B0900000000000000" pitchFamily="50" charset="-128"/>
                  </a:rPr>
                  <a:t>)</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sp>
            <p:nvSpPr>
              <p:cNvPr id="30" name="テキスト ボックス 29">
                <a:extLst>
                  <a:ext uri="{FF2B5EF4-FFF2-40B4-BE49-F238E27FC236}">
                    <a16:creationId xmlns:a16="http://schemas.microsoft.com/office/drawing/2014/main" id="{E1BF19EE-B396-D458-DCBF-FE52D39A135C}"/>
                  </a:ext>
                </a:extLst>
              </p:cNvPr>
              <p:cNvSpPr txBox="1"/>
              <p:nvPr/>
            </p:nvSpPr>
            <p:spPr>
              <a:xfrm>
                <a:off x="2442079" y="5549752"/>
                <a:ext cx="2501006" cy="369332"/>
              </a:xfrm>
              <a:prstGeom prst="rect">
                <a:avLst/>
              </a:prstGeom>
              <a:noFill/>
            </p:spPr>
            <p:txBody>
              <a:bodyPr wrap="none" rtlCol="0">
                <a:spAutoFit/>
              </a:bodyPr>
              <a:lstStyle/>
              <a:p>
                <a:pPr marL="285750" indent="-180000">
                  <a:buSzPct val="120000"/>
                  <a:buFont typeface="Arial" panose="020B0604020202020204" pitchFamily="34" charset="0"/>
                  <a:buChar char="•"/>
                </a:pPr>
                <a:r>
                  <a:rPr lang="ja-JP" altLang="en-US" sz="1800" dirty="0">
                    <a:solidFill>
                      <a:srgbClr val="005BAD"/>
                    </a:solidFill>
                    <a:latin typeface="HGPｺﾞｼｯｸE" panose="020B0900000000000000" pitchFamily="50" charset="-128"/>
                    <a:ea typeface="HGPｺﾞｼｯｸE" panose="020B0900000000000000" pitchFamily="50" charset="-128"/>
                  </a:rPr>
                  <a:t>揮発油税</a:t>
                </a:r>
                <a:r>
                  <a:rPr lang="ja-JP" altLang="en-US" sz="1600" dirty="0">
                    <a:solidFill>
                      <a:srgbClr val="005BAD"/>
                    </a:solidFill>
                    <a:latin typeface="HGPｺﾞｼｯｸE" panose="020B0900000000000000" pitchFamily="50" charset="-128"/>
                    <a:ea typeface="HGPｺﾞｼｯｸE" panose="020B0900000000000000" pitchFamily="50" charset="-128"/>
                  </a:rPr>
                  <a:t>（ガソリン税）</a:t>
                </a:r>
                <a:endParaRPr lang="ja-JP" altLang="en-US" sz="1800" dirty="0">
                  <a:solidFill>
                    <a:srgbClr val="005BAD"/>
                  </a:solidFill>
                  <a:latin typeface="HGPｺﾞｼｯｸE" panose="020B0900000000000000" pitchFamily="50" charset="-128"/>
                  <a:ea typeface="HGPｺﾞｼｯｸE" panose="020B0900000000000000" pitchFamily="50" charset="-128"/>
                </a:endParaRPr>
              </a:p>
            </p:txBody>
          </p:sp>
        </p:grpSp>
      </p:grpSp>
      <p:sp>
        <p:nvSpPr>
          <p:cNvPr id="13" name="スライド番号プレースホルダー 8">
            <a:extLst>
              <a:ext uri="{FF2B5EF4-FFF2-40B4-BE49-F238E27FC236}">
                <a16:creationId xmlns:a16="http://schemas.microsoft.com/office/drawing/2014/main" id="{18CC130E-8F7B-DE0F-E92F-AB6C4AF36DEC}"/>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18111832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Effect transition="in" filter="fade">
                                      <p:cBhvr>
                                        <p:cTn id="7" dur="500"/>
                                        <p:tgtEl>
                                          <p:spTgt spid="819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9">
            <a:extLst>
              <a:ext uri="{FF2B5EF4-FFF2-40B4-BE49-F238E27FC236}">
                <a16:creationId xmlns:a16="http://schemas.microsoft.com/office/drawing/2014/main" id="{A8E93FE8-9E08-DB23-8A1A-F5B6D990BB2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562755" y="773687"/>
            <a:ext cx="1216876" cy="14513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表 2">
            <a:extLst>
              <a:ext uri="{FF2B5EF4-FFF2-40B4-BE49-F238E27FC236}">
                <a16:creationId xmlns:a16="http://schemas.microsoft.com/office/drawing/2014/main" id="{166D73D6-7840-E4FC-BFC3-5F7278F706A7}"/>
              </a:ext>
            </a:extLst>
          </p:cNvPr>
          <p:cNvGraphicFramePr>
            <a:graphicFrameLocks noGrp="1"/>
          </p:cNvGraphicFramePr>
          <p:nvPr/>
        </p:nvGraphicFramePr>
        <p:xfrm>
          <a:off x="322211" y="1088711"/>
          <a:ext cx="8497741" cy="3677759"/>
        </p:xfrm>
        <a:graphic>
          <a:graphicData uri="http://schemas.openxmlformats.org/drawingml/2006/table">
            <a:tbl>
              <a:tblPr firstRow="1" bandRow="1">
                <a:tableStyleId>{00A15C55-8517-42AA-B614-E9B94910E393}</a:tableStyleId>
              </a:tblPr>
              <a:tblGrid>
                <a:gridCol w="1660415">
                  <a:extLst>
                    <a:ext uri="{9D8B030D-6E8A-4147-A177-3AD203B41FA5}">
                      <a16:colId xmlns:a16="http://schemas.microsoft.com/office/drawing/2014/main" val="1384209715"/>
                    </a:ext>
                  </a:extLst>
                </a:gridCol>
                <a:gridCol w="3418663">
                  <a:extLst>
                    <a:ext uri="{9D8B030D-6E8A-4147-A177-3AD203B41FA5}">
                      <a16:colId xmlns:a16="http://schemas.microsoft.com/office/drawing/2014/main" val="2515404064"/>
                    </a:ext>
                  </a:extLst>
                </a:gridCol>
                <a:gridCol w="3418663">
                  <a:extLst>
                    <a:ext uri="{9D8B030D-6E8A-4147-A177-3AD203B41FA5}">
                      <a16:colId xmlns:a16="http://schemas.microsoft.com/office/drawing/2014/main" val="757528786"/>
                    </a:ext>
                  </a:extLst>
                </a:gridCol>
              </a:tblGrid>
              <a:tr h="1051178">
                <a:tc>
                  <a:txBody>
                    <a:bodyPr/>
                    <a:lstStyle/>
                    <a:p>
                      <a:pPr algn="ctr"/>
                      <a:endParaRPr kumimoji="1" lang="ja-JP" altLang="en-US" b="0" i="0" dirty="0">
                        <a:latin typeface="HGPGothicE" panose="020B0900000000000000" pitchFamily="34" charset="-128"/>
                      </a:endParaRPr>
                    </a:p>
                  </a:txBody>
                  <a:tcPr anchor="ctr">
                    <a:lnL w="19050" cap="flat" cmpd="sng" algn="ctr">
                      <a:no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no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noFill/>
                  </a:tcPr>
                </a:tc>
                <a:tc>
                  <a:txBody>
                    <a:bodyPr/>
                    <a:lstStyle/>
                    <a:p>
                      <a:pPr algn="ctr">
                        <a:lnSpc>
                          <a:spcPct val="125000"/>
                        </a:lnSpc>
                      </a:pPr>
                      <a:endParaRPr kumimoji="1" lang="ja-JP" altLang="en-US" sz="1400" b="0" i="0" dirty="0">
                        <a:solidFill>
                          <a:srgbClr val="FFB64B"/>
                        </a:solidFill>
                        <a:latin typeface="HGPGothicE" panose="020B0900000000000000" pitchFamily="34" charset="-128"/>
                      </a:endParaRPr>
                    </a:p>
                  </a:txBody>
                  <a:tcPr marL="108000" marR="108000" marT="72000" marB="72000"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B64B"/>
                    </a:solidFill>
                  </a:tcPr>
                </a:tc>
                <a:tc>
                  <a:txBody>
                    <a:bodyPr/>
                    <a:lstStyle/>
                    <a:p>
                      <a:pPr marL="0" algn="ctr" defTabSz="914400" rtl="0" eaLnBrk="1" latinLnBrk="0" hangingPunct="1">
                        <a:lnSpc>
                          <a:spcPct val="125000"/>
                        </a:lnSpc>
                      </a:pPr>
                      <a:endParaRPr kumimoji="1" lang="ja-JP" altLang="en-US" sz="1400" b="0" i="0" kern="1200" dirty="0">
                        <a:solidFill>
                          <a:schemeClr val="tx1"/>
                        </a:solidFill>
                        <a:latin typeface="HGPGothicE" panose="020B0900000000000000" pitchFamily="34" charset="-128"/>
                        <a:ea typeface="+mn-ea"/>
                        <a:cs typeface="+mn-cs"/>
                      </a:endParaRPr>
                    </a:p>
                  </a:txBody>
                  <a:tcPr marL="108000" marR="108000" marT="72000" marB="72000" anchor="ctr">
                    <a:lnL w="12700" cap="flat" cmpd="sng" algn="ctr">
                      <a:solidFill>
                        <a:schemeClr val="tx1">
                          <a:lumMod val="75000"/>
                          <a:lumOff val="25000"/>
                        </a:schemeClr>
                      </a:solidFill>
                      <a:prstDash val="solid"/>
                      <a:round/>
                      <a:headEnd type="none" w="med" len="med"/>
                      <a:tailEnd type="none" w="med" len="med"/>
                    </a:lnL>
                    <a:lnR w="19050" cap="flat" cmpd="sng" algn="ctr">
                      <a:solidFill>
                        <a:schemeClr val="tx1">
                          <a:lumMod val="75000"/>
                          <a:lumOff val="25000"/>
                        </a:schemeClr>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D935A"/>
                    </a:solidFill>
                  </a:tcPr>
                </a:tc>
                <a:extLst>
                  <a:ext uri="{0D108BD9-81ED-4DB2-BD59-A6C34878D82A}">
                    <a16:rowId xmlns:a16="http://schemas.microsoft.com/office/drawing/2014/main" val="3427912983"/>
                  </a:ext>
                </a:extLst>
              </a:tr>
              <a:tr h="875527">
                <a:tc>
                  <a:txBody>
                    <a:bodyPr/>
                    <a:lstStyle/>
                    <a:p>
                      <a:pPr algn="ctr"/>
                      <a:r>
                        <a:rPr kumimoji="1" lang="ja-JP" altLang="en-US" b="0" i="0" dirty="0">
                          <a:latin typeface="HGPGothicE" panose="020B0900000000000000" pitchFamily="34" charset="-128"/>
                        </a:rPr>
                        <a:t>国　　　税</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905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solidFill>
                      <a:srgbClr val="F6EA94"/>
                    </a:solidFill>
                  </a:tcPr>
                </a:tc>
                <a:tc>
                  <a:txBody>
                    <a:bodyPr/>
                    <a:lstStyle/>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所得税・法人税・相続税・贈与税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kumimoji="1" lang="ja-JP" altLang="en-US" sz="1800" b="0" i="0" kern="1200" dirty="0">
                          <a:solidFill>
                            <a:srgbClr val="3D935A"/>
                          </a:solidFill>
                          <a:latin typeface="HGPGothicE" panose="020B0900000000000000" pitchFamily="34" charset="-128"/>
                          <a:ea typeface="+mn-ea"/>
                          <a:cs typeface="+mn-cs"/>
                        </a:rPr>
                        <a:t>消費税・酒税・たばこ税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18391416"/>
                  </a:ext>
                </a:extLst>
              </a:tr>
              <a:tr h="875527">
                <a:tc>
                  <a:txBody>
                    <a:bodyPr/>
                    <a:lstStyle/>
                    <a:p>
                      <a:pPr algn="ctr"/>
                      <a:r>
                        <a:rPr kumimoji="1" lang="zh-CN" altLang="en-US" b="0" i="0" dirty="0">
                          <a:latin typeface="HGPGothicE" panose="020B0900000000000000" pitchFamily="34" charset="-128"/>
                        </a:rPr>
                        <a:t>地方税</a:t>
                      </a:r>
                      <a:endParaRPr kumimoji="1" lang="en-US" altLang="zh-CN" dirty="0"/>
                    </a:p>
                    <a:p>
                      <a:pPr algn="ctr"/>
                      <a:r>
                        <a:rPr kumimoji="1" lang="zh-CN" altLang="en-US" sz="1500" dirty="0"/>
                        <a:t>（道府県税）</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2700" cap="flat" cmpd="sng" algn="ctr">
                      <a:solidFill>
                        <a:schemeClr val="tx1">
                          <a:lumMod val="75000"/>
                          <a:lumOff val="25000"/>
                        </a:schemeClr>
                      </a:solidFill>
                      <a:prstDash val="solid"/>
                      <a:round/>
                      <a:headEnd type="none" w="med" len="med"/>
                      <a:tailEnd type="none" w="med" len="med"/>
                    </a:lnB>
                    <a:solidFill>
                      <a:srgbClr val="9ADFF8"/>
                    </a:solidFill>
                  </a:tcPr>
                </a:tc>
                <a:tc>
                  <a:txBody>
                    <a:bodyPr/>
                    <a:lstStyle/>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道府県民税・事業税・</a:t>
                      </a:r>
                    </a:p>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自動車税（種別割）</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algn="ctr" defTabSz="914400" rtl="0" eaLnBrk="1" latinLnBrk="0" hangingPunct="1"/>
                      <a:r>
                        <a:rPr kumimoji="1" lang="ja-JP" altLang="en-US" sz="1800" b="0" i="0" kern="1200" dirty="0">
                          <a:solidFill>
                            <a:srgbClr val="3D935A"/>
                          </a:solidFill>
                          <a:latin typeface="HGPGothicE" panose="020B0900000000000000" pitchFamily="34" charset="-128"/>
                          <a:ea typeface="+mn-ea"/>
                          <a:cs typeface="+mn-cs"/>
                        </a:rPr>
                        <a:t>地方消費税・道府県たばこ税・</a:t>
                      </a:r>
                    </a:p>
                    <a:p>
                      <a:pPr marL="0" algn="ctr" defTabSz="914400" rtl="0" eaLnBrk="1" latinLnBrk="0" hangingPunct="1"/>
                      <a:r>
                        <a:rPr kumimoji="1" lang="ja-JP" altLang="en-US" sz="1800" b="0" i="0" kern="1200" dirty="0">
                          <a:solidFill>
                            <a:srgbClr val="3D935A"/>
                          </a:solidFill>
                          <a:latin typeface="HGPGothicE" panose="020B0900000000000000" pitchFamily="34" charset="-128"/>
                          <a:ea typeface="+mn-ea"/>
                          <a:cs typeface="+mn-cs"/>
                        </a:rPr>
                        <a:t>ゴルフ場利用税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98689427"/>
                  </a:ext>
                </a:extLst>
              </a:tr>
              <a:tr h="875527">
                <a:tc>
                  <a:txBody>
                    <a:bodyPr/>
                    <a:lstStyle/>
                    <a:p>
                      <a:pPr algn="ctr"/>
                      <a:r>
                        <a:rPr kumimoji="1" lang="zh-CN" altLang="en-US" b="0" i="0" dirty="0">
                          <a:latin typeface="HGPGothicE" panose="020B0900000000000000" pitchFamily="34" charset="-128"/>
                        </a:rPr>
                        <a:t>地方税</a:t>
                      </a:r>
                      <a:endParaRPr kumimoji="1" lang="en-US" altLang="zh-CN" dirty="0"/>
                    </a:p>
                    <a:p>
                      <a:pPr algn="ctr"/>
                      <a:r>
                        <a:rPr kumimoji="1" lang="zh-CN" altLang="en-US" sz="1500" dirty="0"/>
                        <a:t>（市町村税）</a:t>
                      </a:r>
                    </a:p>
                  </a:txBody>
                  <a:tcPr anchor="ctr">
                    <a:lnL w="19050" cap="flat" cmpd="sng" algn="ctr">
                      <a:solidFill>
                        <a:schemeClr val="tx1">
                          <a:lumMod val="75000"/>
                          <a:lumOff val="25000"/>
                        </a:schemeClr>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lumMod val="75000"/>
                          <a:lumOff val="25000"/>
                        </a:schemeClr>
                      </a:solidFill>
                      <a:prstDash val="solid"/>
                      <a:round/>
                      <a:headEnd type="none" w="med" len="med"/>
                      <a:tailEnd type="none" w="med" len="med"/>
                    </a:lnT>
                    <a:lnB w="19050" cap="flat" cmpd="sng" algn="ctr">
                      <a:solidFill>
                        <a:schemeClr val="tx1">
                          <a:lumMod val="75000"/>
                          <a:lumOff val="25000"/>
                        </a:schemeClr>
                      </a:solidFill>
                      <a:prstDash val="solid"/>
                      <a:round/>
                      <a:headEnd type="none" w="med" len="med"/>
                      <a:tailEnd type="none" w="med" len="med"/>
                    </a:lnB>
                    <a:solidFill>
                      <a:srgbClr val="BFBFF3"/>
                    </a:solidFill>
                  </a:tcPr>
                </a:tc>
                <a:tc>
                  <a:txBody>
                    <a:bodyPr/>
                    <a:lstStyle/>
                    <a:p>
                      <a:pPr marL="0" algn="ctr" defTabSz="914400" rtl="0" eaLnBrk="1" latinLnBrk="0" hangingPunct="1"/>
                      <a:r>
                        <a:rPr kumimoji="1" lang="ja-JP" altLang="en-US" sz="1800" b="0" i="0" kern="1200" dirty="0">
                          <a:solidFill>
                            <a:srgbClr val="E38013"/>
                          </a:solidFill>
                          <a:latin typeface="HGPGothicE" panose="020B0900000000000000" pitchFamily="34" charset="-128"/>
                          <a:ea typeface="+mn-ea"/>
                          <a:cs typeface="+mn-cs"/>
                        </a:rPr>
                        <a:t>市町村民税・固定資産税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1" lang="ja-JP" altLang="en-US" sz="1800" b="0" i="0" kern="1200" dirty="0">
                          <a:solidFill>
                            <a:srgbClr val="3D935A"/>
                          </a:solidFill>
                          <a:latin typeface="HGPGothicE" panose="020B0900000000000000" pitchFamily="34" charset="-128"/>
                          <a:ea typeface="+mn-ea"/>
                          <a:cs typeface="+mn-cs"/>
                        </a:rPr>
                        <a:t>市町村たばこ税・入湯税</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91341676"/>
                  </a:ext>
                </a:extLst>
              </a:tr>
            </a:tbl>
          </a:graphicData>
        </a:graphic>
      </p:graphicFrame>
      <p:sp>
        <p:nvSpPr>
          <p:cNvPr id="8197" name="Line 48">
            <a:hlinkClick r:id="" action="ppaction://hlinkshowjump?jump=previousslide"/>
          </p:cNvPr>
          <p:cNvSpPr>
            <a:spLocks noChangeShapeType="1"/>
          </p:cNvSpPr>
          <p:nvPr/>
        </p:nvSpPr>
        <p:spPr bwMode="auto">
          <a:xfrm>
            <a:off x="8458200" y="228600"/>
            <a:ext cx="228600" cy="0"/>
          </a:xfrm>
          <a:prstGeom prst="line">
            <a:avLst/>
          </a:prstGeom>
          <a:noFill/>
          <a:ln w="50800">
            <a:solidFill>
              <a:srgbClr val="FFFFFF"/>
            </a:solidFill>
            <a:round/>
            <a:headEnd type="triangle" w="med" len="sm"/>
            <a:tailEnd/>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8198" name="Line 49">
            <a:hlinkClick r:id="" action="ppaction://hlinkshowjump?jump=nextslide"/>
          </p:cNvPr>
          <p:cNvSpPr>
            <a:spLocks noChangeShapeType="1"/>
          </p:cNvSpPr>
          <p:nvPr/>
        </p:nvSpPr>
        <p:spPr bwMode="auto">
          <a:xfrm>
            <a:off x="8763000" y="228600"/>
            <a:ext cx="228600" cy="0"/>
          </a:xfrm>
          <a:prstGeom prst="line">
            <a:avLst/>
          </a:prstGeom>
          <a:noFill/>
          <a:ln w="50800">
            <a:solidFill>
              <a:srgbClr val="FFFFFF"/>
            </a:solidFill>
            <a:round/>
            <a:headEnd type="none" w="med" len="sm"/>
            <a:tailEnd type="triangle" w="med" len="sm"/>
          </a:ln>
          <a:extLst>
            <a:ext uri="{909E8E84-426E-40DD-AFC4-6F175D3DCCD1}">
              <a14:hiddenFill xmlns:a14="http://schemas.microsoft.com/office/drawing/2010/main">
                <a:noFill/>
              </a14:hiddenFill>
            </a:ext>
          </a:extLst>
        </p:spPr>
        <p:txBody>
          <a:bodyPr/>
          <a:lstStyle/>
          <a:p>
            <a:endParaRPr lang="ja-JP" altLang="en-US" dirty="0">
              <a:latin typeface="HGPｺﾞｼｯｸE" panose="020B0900000000000000" pitchFamily="50" charset="-128"/>
            </a:endParaRPr>
          </a:p>
        </p:txBody>
      </p:sp>
      <p:sp>
        <p:nvSpPr>
          <p:cNvPr id="33" name="正方形/長方形 32">
            <a:extLst>
              <a:ext uri="{FF2B5EF4-FFF2-40B4-BE49-F238E27FC236}">
                <a16:creationId xmlns:a16="http://schemas.microsoft.com/office/drawing/2014/main" id="{F643AA56-8552-4656-AF43-C5B84FF1F8FD}"/>
              </a:ext>
            </a:extLst>
          </p:cNvPr>
          <p:cNvSpPr/>
          <p:nvPr/>
        </p:nvSpPr>
        <p:spPr>
          <a:xfrm>
            <a:off x="181334" y="4924698"/>
            <a:ext cx="8638620" cy="1253741"/>
          </a:xfrm>
          <a:prstGeom prst="rect">
            <a:avLst/>
          </a:prstGeom>
        </p:spPr>
        <p:txBody>
          <a:bodyPr wrap="square">
            <a:spAutoFit/>
          </a:bodyPr>
          <a:lstStyle/>
          <a:p>
            <a:pPr marL="285750" indent="-216000">
              <a:lnSpc>
                <a:spcPct val="140000"/>
              </a:lnSpc>
              <a:buClr>
                <a:srgbClr val="005BAD"/>
              </a:buClr>
              <a:buFont typeface="Wingdings" panose="05000000000000000000" pitchFamily="2" charset="2"/>
              <a:buChar char="l"/>
            </a:pPr>
            <a:r>
              <a:rPr lang="ja-JP" altLang="en-US" sz="1400" dirty="0">
                <a:latin typeface="HGPｺﾞｼｯｸM" panose="020B0600000000000000" pitchFamily="50" charset="-128"/>
                <a:ea typeface="HGPｺﾞｼｯｸM" panose="020B0600000000000000" pitchFamily="50" charset="-128"/>
              </a:rPr>
              <a:t>国に納める税金を「</a:t>
            </a:r>
            <a:r>
              <a:rPr lang="ja-JP" altLang="en-US" sz="1400" dirty="0">
                <a:solidFill>
                  <a:srgbClr val="005BAD"/>
                </a:solidFill>
                <a:latin typeface="HGPｺﾞｼｯｸE" panose="020B0900000000000000" pitchFamily="50" charset="-128"/>
                <a:ea typeface="HGPｺﾞｼｯｸE" panose="020B0900000000000000" pitchFamily="50" charset="-128"/>
              </a:rPr>
              <a:t>国税</a:t>
            </a:r>
            <a:r>
              <a:rPr lang="ja-JP" altLang="en-US" sz="1400" dirty="0">
                <a:latin typeface="HGPｺﾞｼｯｸM" panose="020B0600000000000000" pitchFamily="50" charset="-128"/>
                <a:ea typeface="HGPｺﾞｼｯｸM" panose="020B0600000000000000" pitchFamily="50" charset="-128"/>
              </a:rPr>
              <a:t>」、地方公共団体に納める税金を「</a:t>
            </a:r>
            <a:r>
              <a:rPr lang="ja-JP" altLang="en-US" sz="1400" dirty="0">
                <a:solidFill>
                  <a:srgbClr val="005BAD"/>
                </a:solidFill>
                <a:latin typeface="+mn-ea"/>
                <a:ea typeface="+mn-ea"/>
              </a:rPr>
              <a:t>地方税</a:t>
            </a:r>
            <a:r>
              <a:rPr lang="ja-JP" altLang="en-US" sz="1400" dirty="0">
                <a:latin typeface="HGPｺﾞｼｯｸM" panose="020B0600000000000000" pitchFamily="50" charset="-128"/>
                <a:ea typeface="HGPｺﾞｼｯｸM" panose="020B0600000000000000" pitchFamily="50" charset="-128"/>
              </a:rPr>
              <a:t>」といい、地方税はさらに「</a:t>
            </a:r>
            <a:r>
              <a:rPr lang="ja-JP" altLang="en-US" sz="1400" b="1" dirty="0">
                <a:solidFill>
                  <a:srgbClr val="0070C0"/>
                </a:solidFill>
                <a:latin typeface="+mn-ea"/>
                <a:ea typeface="+mn-ea"/>
              </a:rPr>
              <a:t>道府県税</a:t>
            </a:r>
            <a:r>
              <a:rPr lang="ja-JP" altLang="en-US" sz="1400" dirty="0">
                <a:latin typeface="HGPｺﾞｼｯｸM" panose="020B0600000000000000" pitchFamily="50" charset="-128"/>
                <a:ea typeface="HGPｺﾞｼｯｸM" panose="020B0600000000000000" pitchFamily="50" charset="-128"/>
              </a:rPr>
              <a:t>」と</a:t>
            </a:r>
            <a:endParaRPr lang="en-US" altLang="ja-JP" sz="1400" dirty="0">
              <a:latin typeface="HGPｺﾞｼｯｸM" panose="020B0600000000000000" pitchFamily="50" charset="-128"/>
              <a:ea typeface="HGPｺﾞｼｯｸM" panose="020B0600000000000000" pitchFamily="50" charset="-128"/>
            </a:endParaRPr>
          </a:p>
          <a:p>
            <a:pPr marL="69750">
              <a:lnSpc>
                <a:spcPct val="140000"/>
              </a:lnSpc>
              <a:buClr>
                <a:srgbClr val="005BAD"/>
              </a:buClr>
            </a:pPr>
            <a:r>
              <a:rPr lang="en-US" altLang="ja-JP" sz="1400" dirty="0">
                <a:latin typeface="HGPｺﾞｼｯｸM" panose="020B0600000000000000" pitchFamily="50" charset="-128"/>
                <a:ea typeface="HGPｺﾞｼｯｸM" panose="020B0600000000000000" pitchFamily="50" charset="-128"/>
              </a:rPr>
              <a:t>    </a:t>
            </a:r>
            <a:r>
              <a:rPr lang="ja-JP" altLang="en-US" sz="1400" dirty="0">
                <a:latin typeface="HGPｺﾞｼｯｸM" panose="020B0600000000000000" pitchFamily="50" charset="-128"/>
                <a:ea typeface="HGPｺﾞｼｯｸM" panose="020B0600000000000000" pitchFamily="50" charset="-128"/>
              </a:rPr>
              <a:t>「</a:t>
            </a:r>
            <a:r>
              <a:rPr lang="ja-JP" altLang="en-US" sz="1400" dirty="0">
                <a:solidFill>
                  <a:srgbClr val="005BAD"/>
                </a:solidFill>
                <a:latin typeface="+mn-ea"/>
                <a:ea typeface="+mn-ea"/>
              </a:rPr>
              <a:t>市町村税</a:t>
            </a:r>
            <a:r>
              <a:rPr lang="ja-JP" altLang="en-US" sz="1400" dirty="0">
                <a:latin typeface="HGPｺﾞｼｯｸM" panose="020B0600000000000000" pitchFamily="50" charset="-128"/>
                <a:ea typeface="HGPｺﾞｼｯｸM" panose="020B0600000000000000" pitchFamily="50" charset="-128"/>
              </a:rPr>
              <a:t>」に分けられます。</a:t>
            </a:r>
            <a:endParaRPr lang="ja-JP" altLang="en-US" sz="1400" dirty="0">
              <a:solidFill>
                <a:srgbClr val="7030A0"/>
              </a:solidFill>
              <a:latin typeface="HGPｺﾞｼｯｸM" panose="020B0600000000000000" pitchFamily="50" charset="-128"/>
              <a:ea typeface="HGPｺﾞｼｯｸM" panose="020B0600000000000000" pitchFamily="50" charset="-128"/>
            </a:endParaRPr>
          </a:p>
          <a:p>
            <a:pPr marL="285750" indent="-216000">
              <a:lnSpc>
                <a:spcPct val="140000"/>
              </a:lnSpc>
              <a:buClr>
                <a:srgbClr val="005BAD"/>
              </a:buClr>
              <a:buFont typeface="Wingdings" panose="05000000000000000000" pitchFamily="2" charset="2"/>
              <a:buChar char="l"/>
            </a:pPr>
            <a:r>
              <a:rPr lang="ja-JP" altLang="en-US" sz="1400" dirty="0">
                <a:latin typeface="HGPｺﾞｼｯｸM" panose="020B0600000000000000" pitchFamily="50" charset="-128"/>
                <a:ea typeface="HGPｺﾞｼｯｸM" panose="020B0600000000000000" pitchFamily="50" charset="-128"/>
              </a:rPr>
              <a:t>税金を納める人と負担する人が同じ税金を「</a:t>
            </a:r>
            <a:r>
              <a:rPr lang="ja-JP" altLang="en-US" sz="1400" dirty="0">
                <a:solidFill>
                  <a:srgbClr val="005BAD"/>
                </a:solidFill>
                <a:latin typeface="+mn-ea"/>
                <a:ea typeface="+mn-ea"/>
              </a:rPr>
              <a:t>直接税</a:t>
            </a:r>
            <a:r>
              <a:rPr lang="ja-JP" altLang="en-US" sz="1400" dirty="0">
                <a:latin typeface="HGPｺﾞｼｯｸM" panose="020B0600000000000000" pitchFamily="50" charset="-128"/>
                <a:ea typeface="HGPｺﾞｼｯｸM" panose="020B0600000000000000" pitchFamily="50" charset="-128"/>
              </a:rPr>
              <a:t>」といい、税金を納める人と負担する人が異なる税金を</a:t>
            </a:r>
            <a:endParaRPr lang="en-US" altLang="ja-JP" sz="1400" dirty="0">
              <a:latin typeface="HGPｺﾞｼｯｸM" panose="020B0600000000000000" pitchFamily="50" charset="-128"/>
              <a:ea typeface="HGPｺﾞｼｯｸM" panose="020B0600000000000000" pitchFamily="50" charset="-128"/>
            </a:endParaRPr>
          </a:p>
          <a:p>
            <a:pPr marL="69750">
              <a:lnSpc>
                <a:spcPct val="140000"/>
              </a:lnSpc>
              <a:buClr>
                <a:srgbClr val="005BAD"/>
              </a:buClr>
            </a:pPr>
            <a:r>
              <a:rPr lang="ja-JP" altLang="en-US" sz="1400" dirty="0">
                <a:latin typeface="HGPｺﾞｼｯｸM" panose="020B0600000000000000" pitchFamily="50" charset="-128"/>
                <a:ea typeface="HGPｺﾞｼｯｸM" panose="020B0600000000000000" pitchFamily="50" charset="-128"/>
              </a:rPr>
              <a:t>    「</a:t>
            </a:r>
            <a:r>
              <a:rPr lang="ja-JP" altLang="en-US" sz="1400" dirty="0">
                <a:solidFill>
                  <a:srgbClr val="005BAD"/>
                </a:solidFill>
                <a:latin typeface="+mn-ea"/>
                <a:ea typeface="+mn-ea"/>
              </a:rPr>
              <a:t>間接税</a:t>
            </a:r>
            <a:r>
              <a:rPr lang="ja-JP" altLang="en-US" sz="1400" dirty="0">
                <a:latin typeface="HGPｺﾞｼｯｸM" panose="020B0600000000000000" pitchFamily="50" charset="-128"/>
                <a:ea typeface="HGPｺﾞｼｯｸM" panose="020B0600000000000000" pitchFamily="50" charset="-128"/>
              </a:rPr>
              <a:t>」といいます。たとえば、消費税は、消費者が負担し、事業者が納めるため、間接税に分類されます。</a:t>
            </a:r>
          </a:p>
        </p:txBody>
      </p:sp>
      <p:grpSp>
        <p:nvGrpSpPr>
          <p:cNvPr id="17" name="グループ化 16">
            <a:extLst>
              <a:ext uri="{FF2B5EF4-FFF2-40B4-BE49-F238E27FC236}">
                <a16:creationId xmlns:a16="http://schemas.microsoft.com/office/drawing/2014/main" id="{2F432AC7-ACD7-AFD4-7D3C-A7E66B135717}"/>
              </a:ext>
            </a:extLst>
          </p:cNvPr>
          <p:cNvGrpSpPr/>
          <p:nvPr/>
        </p:nvGrpSpPr>
        <p:grpSpPr>
          <a:xfrm>
            <a:off x="287921" y="6410880"/>
            <a:ext cx="7960460" cy="374400"/>
            <a:chOff x="322211" y="6410880"/>
            <a:chExt cx="8532000" cy="374400"/>
          </a:xfrm>
        </p:grpSpPr>
        <p:sp>
          <p:nvSpPr>
            <p:cNvPr id="16" name="正方形/長方形 15">
              <a:extLst>
                <a:ext uri="{FF2B5EF4-FFF2-40B4-BE49-F238E27FC236}">
                  <a16:creationId xmlns:a16="http://schemas.microsoft.com/office/drawing/2014/main" id="{1196B3F1-C6BC-2BE0-7FDC-15732B211876}"/>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6" name="正方形/長方形 5">
              <a:extLst>
                <a:ext uri="{FF2B5EF4-FFF2-40B4-BE49-F238E27FC236}">
                  <a16:creationId xmlns:a16="http://schemas.microsoft.com/office/drawing/2014/main" id="{EDD4CA67-8015-CE17-AF07-0B5DA3FF8904}"/>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7" name="テキスト ボックス 6">
            <a:extLst>
              <a:ext uri="{FF2B5EF4-FFF2-40B4-BE49-F238E27FC236}">
                <a16:creationId xmlns:a16="http://schemas.microsoft.com/office/drawing/2014/main" id="{4D5357BA-F1EC-65FA-7AF9-18D061428AC1}"/>
              </a:ext>
            </a:extLst>
          </p:cNvPr>
          <p:cNvSpPr txBox="1"/>
          <p:nvPr/>
        </p:nvSpPr>
        <p:spPr>
          <a:xfrm>
            <a:off x="762244" y="6473251"/>
            <a:ext cx="5739072"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税金の種類をもっと詳しく見てみよう</a:t>
            </a:r>
            <a:r>
              <a:rPr lang="ja-JP" altLang="en-US" sz="1100" b="1" dirty="0">
                <a:solidFill>
                  <a:srgbClr val="005BAD"/>
                </a:solidFill>
                <a:latin typeface="ＭＳ Ｐゴシック" panose="020B0600070205080204" pitchFamily="50" charset="-128"/>
                <a:ea typeface="ＭＳ Ｐゴシック" panose="020B0600070205080204" pitchFamily="50" charset="-128"/>
              </a:rPr>
              <a:t>　</a:t>
            </a:r>
            <a:r>
              <a:rPr kumimoji="1" lang="en-US" altLang="ja-JP" sz="1100" dirty="0">
                <a:latin typeface="HGPGothicE" panose="020B0900000000000000" pitchFamily="34" charset="-128"/>
                <a:cs typeface="Arial" panose="020B0604020202020204" pitchFamily="34" charset="0"/>
                <a:hlinkClick r:id="rId4">
                  <a:extLst>
                    <a:ext uri="{A12FA001-AC4F-418D-AE19-62706E023703}">
                      <ahyp:hlinkClr xmlns:ahyp="http://schemas.microsoft.com/office/drawing/2018/hyperlinkcolor" val="tx"/>
                    </a:ext>
                  </a:extLst>
                </a:hlinkClick>
              </a:rPr>
              <a:t>https://www.nta.go.jp/taxes/kids/hatten/page02.htm</a:t>
            </a:r>
            <a:endParaRPr kumimoji="1" lang="en-US" altLang="ja-JP" sz="1100" dirty="0">
              <a:latin typeface="HGPGothicE" panose="020B0900000000000000" pitchFamily="34" charset="-128"/>
              <a:cs typeface="Arial" panose="020B0604020202020204" pitchFamily="34" charset="0"/>
            </a:endParaRPr>
          </a:p>
        </p:txBody>
      </p:sp>
      <p:sp>
        <p:nvSpPr>
          <p:cNvPr id="2" name="Rectangle 14">
            <a:extLst>
              <a:ext uri="{FF2B5EF4-FFF2-40B4-BE49-F238E27FC236}">
                <a16:creationId xmlns:a16="http://schemas.microsoft.com/office/drawing/2014/main" id="{63299375-C3F3-E852-100A-922641C97D7A}"/>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 </a:t>
            </a:r>
          </a:p>
        </p:txBody>
      </p:sp>
      <p:sp>
        <p:nvSpPr>
          <p:cNvPr id="13" name="正方形/長方形 12">
            <a:extLst>
              <a:ext uri="{FF2B5EF4-FFF2-40B4-BE49-F238E27FC236}">
                <a16:creationId xmlns:a16="http://schemas.microsoft.com/office/drawing/2014/main" id="{4E1A8872-E6EA-C9F7-289C-7ABD96C9EB84}"/>
              </a:ext>
            </a:extLst>
          </p:cNvPr>
          <p:cNvSpPr/>
          <p:nvPr/>
        </p:nvSpPr>
        <p:spPr bwMode="auto">
          <a:xfrm>
            <a:off x="2522184" y="1558010"/>
            <a:ext cx="2257832" cy="520338"/>
          </a:xfrm>
          <a:prstGeom prst="rect">
            <a:avLst/>
          </a:prstGeom>
          <a:solidFill>
            <a:srgbClr val="FBE6B3"/>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1" name="テキスト ボックス 10">
            <a:extLst>
              <a:ext uri="{FF2B5EF4-FFF2-40B4-BE49-F238E27FC236}">
                <a16:creationId xmlns:a16="http://schemas.microsoft.com/office/drawing/2014/main" id="{F7AD2524-3AAD-2469-20D3-AC6EEE4139EF}"/>
              </a:ext>
            </a:extLst>
          </p:cNvPr>
          <p:cNvSpPr txBox="1"/>
          <p:nvPr/>
        </p:nvSpPr>
        <p:spPr>
          <a:xfrm>
            <a:off x="2697413" y="1125538"/>
            <a:ext cx="1904689" cy="987258"/>
          </a:xfrm>
          <a:prstGeom prst="rect">
            <a:avLst/>
          </a:prstGeom>
          <a:noFill/>
        </p:spPr>
        <p:txBody>
          <a:bodyPr wrap="none" rtlCol="0">
            <a:spAutoFit/>
          </a:bodyPr>
          <a:lstStyle/>
          <a:p>
            <a:pPr algn="ctr" eaLnBrk="1" hangingPunct="1">
              <a:lnSpc>
                <a:spcPct val="125000"/>
              </a:lnSpc>
            </a:pPr>
            <a:r>
              <a:rPr lang="ja-JP" altLang="en-US" sz="2000" dirty="0">
                <a:latin typeface="HGPGothicE" panose="020B0900000000000000" pitchFamily="34" charset="-128"/>
                <a:ea typeface="+mn-ea"/>
              </a:rPr>
              <a:t>直　接　税</a:t>
            </a:r>
          </a:p>
          <a:p>
            <a:pPr algn="ctr" eaLnBrk="1" hangingPunct="1">
              <a:lnSpc>
                <a:spcPct val="125000"/>
              </a:lnSpc>
            </a:pPr>
            <a:r>
              <a:rPr lang="ja-JP" altLang="en-US" sz="1400" dirty="0">
                <a:latin typeface="HGPGothicE" panose="020B0900000000000000" pitchFamily="34" charset="-128"/>
                <a:ea typeface="+mn-ea"/>
              </a:rPr>
              <a:t>税金を納める人と</a:t>
            </a:r>
            <a:endParaRPr lang="en-US" altLang="ja-JP" sz="1400" dirty="0">
              <a:latin typeface="HGPGothicE" panose="020B0900000000000000" pitchFamily="34" charset="-128"/>
              <a:ea typeface="+mn-ea"/>
            </a:endParaRPr>
          </a:p>
          <a:p>
            <a:pPr algn="ctr" eaLnBrk="1" hangingPunct="1">
              <a:lnSpc>
                <a:spcPct val="125000"/>
              </a:lnSpc>
            </a:pPr>
            <a:r>
              <a:rPr lang="ja-JP" altLang="en-US" sz="1400" dirty="0">
                <a:latin typeface="HGPGothicE" panose="020B0900000000000000" pitchFamily="34" charset="-128"/>
                <a:ea typeface="+mn-ea"/>
              </a:rPr>
              <a:t>負担する人が同じ税金</a:t>
            </a:r>
          </a:p>
        </p:txBody>
      </p:sp>
      <p:sp>
        <p:nvSpPr>
          <p:cNvPr id="14" name="正方形/長方形 13">
            <a:extLst>
              <a:ext uri="{FF2B5EF4-FFF2-40B4-BE49-F238E27FC236}">
                <a16:creationId xmlns:a16="http://schemas.microsoft.com/office/drawing/2014/main" id="{F1726494-A59B-C716-AD4C-D9F2363EFB1A}"/>
              </a:ext>
            </a:extLst>
          </p:cNvPr>
          <p:cNvSpPr/>
          <p:nvPr/>
        </p:nvSpPr>
        <p:spPr bwMode="auto">
          <a:xfrm>
            <a:off x="5990549" y="1558010"/>
            <a:ext cx="2257832" cy="520338"/>
          </a:xfrm>
          <a:prstGeom prst="rect">
            <a:avLst/>
          </a:prstGeom>
          <a:solidFill>
            <a:srgbClr val="88CE78"/>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2" name="テキスト ボックス 11">
            <a:extLst>
              <a:ext uri="{FF2B5EF4-FFF2-40B4-BE49-F238E27FC236}">
                <a16:creationId xmlns:a16="http://schemas.microsoft.com/office/drawing/2014/main" id="{F8672C75-52C9-86C7-D39C-780A5E10BB93}"/>
              </a:ext>
            </a:extLst>
          </p:cNvPr>
          <p:cNvSpPr txBox="1"/>
          <p:nvPr/>
        </p:nvSpPr>
        <p:spPr>
          <a:xfrm>
            <a:off x="6071743" y="1125538"/>
            <a:ext cx="2095445" cy="987258"/>
          </a:xfrm>
          <a:prstGeom prst="rect">
            <a:avLst/>
          </a:prstGeom>
          <a:noFill/>
        </p:spPr>
        <p:txBody>
          <a:bodyPr wrap="none" rtlCol="0">
            <a:spAutoFit/>
          </a:bodyPr>
          <a:lstStyle/>
          <a:p>
            <a:pPr algn="ctr" eaLnBrk="1" hangingPunct="1">
              <a:lnSpc>
                <a:spcPct val="125000"/>
              </a:lnSpc>
            </a:pPr>
            <a:r>
              <a:rPr lang="ja-JP" altLang="en-US" sz="2000" dirty="0">
                <a:latin typeface="HGPGothicE" panose="020B0900000000000000" pitchFamily="34" charset="-128"/>
                <a:ea typeface="+mn-ea"/>
              </a:rPr>
              <a:t>間　接　税</a:t>
            </a:r>
          </a:p>
          <a:p>
            <a:pPr algn="ctr" eaLnBrk="1" hangingPunct="1">
              <a:lnSpc>
                <a:spcPct val="125000"/>
              </a:lnSpc>
            </a:pPr>
            <a:r>
              <a:rPr lang="ja-JP" altLang="en-US" sz="1400" dirty="0">
                <a:latin typeface="HGPGothicE" panose="020B0900000000000000" pitchFamily="34" charset="-128"/>
                <a:ea typeface="+mn-ea"/>
              </a:rPr>
              <a:t>税金を納める人と</a:t>
            </a:r>
          </a:p>
          <a:p>
            <a:pPr algn="ctr" eaLnBrk="1" hangingPunct="1">
              <a:lnSpc>
                <a:spcPct val="110000"/>
              </a:lnSpc>
            </a:pPr>
            <a:r>
              <a:rPr lang="ja-JP" altLang="en-US" sz="1400" dirty="0">
                <a:latin typeface="HGPGothicE" panose="020B0900000000000000" pitchFamily="34" charset="-128"/>
                <a:ea typeface="+mn-ea"/>
              </a:rPr>
              <a:t>負担する人が異なる税金</a:t>
            </a:r>
          </a:p>
        </p:txBody>
      </p:sp>
      <p:grpSp>
        <p:nvGrpSpPr>
          <p:cNvPr id="4" name="グループ化 3">
            <a:extLst>
              <a:ext uri="{FF2B5EF4-FFF2-40B4-BE49-F238E27FC236}">
                <a16:creationId xmlns:a16="http://schemas.microsoft.com/office/drawing/2014/main" id="{6CA838FC-E7DE-47E7-168E-F313030DD7E2}"/>
              </a:ext>
            </a:extLst>
          </p:cNvPr>
          <p:cNvGrpSpPr/>
          <p:nvPr/>
        </p:nvGrpSpPr>
        <p:grpSpPr>
          <a:xfrm>
            <a:off x="-29057" y="6108719"/>
            <a:ext cx="832606" cy="749281"/>
            <a:chOff x="-35154" y="5996309"/>
            <a:chExt cx="945432" cy="850816"/>
          </a:xfrm>
        </p:grpSpPr>
        <p:sp>
          <p:nvSpPr>
            <p:cNvPr id="8" name="フリーフォーム: 図形 7">
              <a:extLst>
                <a:ext uri="{FF2B5EF4-FFF2-40B4-BE49-F238E27FC236}">
                  <a16:creationId xmlns:a16="http://schemas.microsoft.com/office/drawing/2014/main" id="{AD61701D-876B-0DC9-53C1-432F064506D3}"/>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9" name="フリーフォーム: 図形 8">
              <a:extLst>
                <a:ext uri="{FF2B5EF4-FFF2-40B4-BE49-F238E27FC236}">
                  <a16:creationId xmlns:a16="http://schemas.microsoft.com/office/drawing/2014/main" id="{56507152-4CD5-71F6-410D-A55102422BD1}"/>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0" name="テキスト ボックス 9">
              <a:extLst>
                <a:ext uri="{FF2B5EF4-FFF2-40B4-BE49-F238E27FC236}">
                  <a16:creationId xmlns:a16="http://schemas.microsoft.com/office/drawing/2014/main" id="{FE54DCFA-36A5-89B4-5A84-CFE850CE4A66}"/>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5" name="スライド番号プレースホルダー 8">
            <a:extLst>
              <a:ext uri="{FF2B5EF4-FFF2-40B4-BE49-F238E27FC236}">
                <a16:creationId xmlns:a16="http://schemas.microsoft.com/office/drawing/2014/main" id="{F2216F25-F9C9-53A7-CE9F-DF11F37EFC4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3</a:t>
            </a:fld>
            <a:endParaRPr lang="en-US" altLang="ja-JP" dirty="0">
              <a:latin typeface="+mn-ea"/>
              <a:ea typeface="+mn-ea"/>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500"/>
                                        <p:tgtEl>
                                          <p:spTgt spid="1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600"/>
                                        <p:tgtEl>
                                          <p:spTgt spid="15"/>
                                        </p:tgtEl>
                                      </p:cBhvr>
                                    </p:animEffect>
                                    <p:anim calcmode="lin" valueType="num">
                                      <p:cBhvr>
                                        <p:cTn id="25" dur="600" fill="hold"/>
                                        <p:tgtEl>
                                          <p:spTgt spid="15"/>
                                        </p:tgtEl>
                                        <p:attrNameLst>
                                          <p:attrName>ppt_x</p:attrName>
                                        </p:attrNameLst>
                                      </p:cBhvr>
                                      <p:tavLst>
                                        <p:tav tm="0">
                                          <p:val>
                                            <p:strVal val="#ppt_x"/>
                                          </p:val>
                                        </p:tav>
                                        <p:tav tm="100000">
                                          <p:val>
                                            <p:strVal val="#ppt_x"/>
                                          </p:val>
                                        </p:tav>
                                      </p:tavLst>
                                    </p:anim>
                                    <p:anim calcmode="lin" valueType="num">
                                      <p:cBhvr>
                                        <p:cTn id="26" dur="6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33">
                                            <p:txEl>
                                              <p:pRg st="0" end="0"/>
                                            </p:txEl>
                                          </p:spTgt>
                                        </p:tgtEl>
                                        <p:attrNameLst>
                                          <p:attrName>style.visibility</p:attrName>
                                        </p:attrNameLst>
                                      </p:cBhvr>
                                      <p:to>
                                        <p:strVal val="visible"/>
                                      </p:to>
                                    </p:set>
                                    <p:animEffect transition="in" filter="wipe(left)">
                                      <p:cBhvr>
                                        <p:cTn id="31" dur="1750"/>
                                        <p:tgtEl>
                                          <p:spTgt spid="33">
                                            <p:txEl>
                                              <p:pRg st="0" end="0"/>
                                            </p:txEl>
                                          </p:spTgt>
                                        </p:tgtEl>
                                      </p:cBhvr>
                                    </p:animEffect>
                                  </p:childTnLst>
                                </p:cTn>
                              </p:par>
                            </p:childTnLst>
                          </p:cTn>
                        </p:par>
                        <p:par>
                          <p:cTn id="32" fill="hold">
                            <p:stCondLst>
                              <p:cond delay="1750"/>
                            </p:stCondLst>
                            <p:childTnLst>
                              <p:par>
                                <p:cTn id="33" presetID="22" presetClass="entr" presetSubtype="8" fill="hold" nodeType="afterEffect">
                                  <p:stCondLst>
                                    <p:cond delay="0"/>
                                  </p:stCondLst>
                                  <p:childTnLst>
                                    <p:set>
                                      <p:cBhvr>
                                        <p:cTn id="34" dur="1" fill="hold">
                                          <p:stCondLst>
                                            <p:cond delay="0"/>
                                          </p:stCondLst>
                                        </p:cTn>
                                        <p:tgtEl>
                                          <p:spTgt spid="33">
                                            <p:txEl>
                                              <p:pRg st="1" end="1"/>
                                            </p:txEl>
                                          </p:spTgt>
                                        </p:tgtEl>
                                        <p:attrNameLst>
                                          <p:attrName>style.visibility</p:attrName>
                                        </p:attrNameLst>
                                      </p:cBhvr>
                                      <p:to>
                                        <p:strVal val="visible"/>
                                      </p:to>
                                    </p:set>
                                    <p:animEffect transition="in" filter="wipe(left)">
                                      <p:cBhvr>
                                        <p:cTn id="35" dur="900"/>
                                        <p:tgtEl>
                                          <p:spTgt spid="33">
                                            <p:txEl>
                                              <p:pRg st="1" end="1"/>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8" fill="hold" nodeType="clickEffect">
                                  <p:stCondLst>
                                    <p:cond delay="0"/>
                                  </p:stCondLst>
                                  <p:childTnLst>
                                    <p:set>
                                      <p:cBhvr>
                                        <p:cTn id="39" dur="1" fill="hold">
                                          <p:stCondLst>
                                            <p:cond delay="0"/>
                                          </p:stCondLst>
                                        </p:cTn>
                                        <p:tgtEl>
                                          <p:spTgt spid="33">
                                            <p:txEl>
                                              <p:pRg st="2" end="2"/>
                                            </p:txEl>
                                          </p:spTgt>
                                        </p:tgtEl>
                                        <p:attrNameLst>
                                          <p:attrName>style.visibility</p:attrName>
                                        </p:attrNameLst>
                                      </p:cBhvr>
                                      <p:to>
                                        <p:strVal val="visible"/>
                                      </p:to>
                                    </p:set>
                                    <p:animEffect transition="in" filter="wipe(left)">
                                      <p:cBhvr>
                                        <p:cTn id="40" dur="2100"/>
                                        <p:tgtEl>
                                          <p:spTgt spid="33">
                                            <p:txEl>
                                              <p:pRg st="2" end="2"/>
                                            </p:txEl>
                                          </p:spTgt>
                                        </p:tgtEl>
                                      </p:cBhvr>
                                    </p:animEffect>
                                  </p:childTnLst>
                                </p:cTn>
                              </p:par>
                            </p:childTnLst>
                          </p:cTn>
                        </p:par>
                        <p:par>
                          <p:cTn id="41" fill="hold">
                            <p:stCondLst>
                              <p:cond delay="2100"/>
                            </p:stCondLst>
                            <p:childTnLst>
                              <p:par>
                                <p:cTn id="42" presetID="22" presetClass="entr" presetSubtype="8" fill="hold" nodeType="afterEffect">
                                  <p:stCondLst>
                                    <p:cond delay="0"/>
                                  </p:stCondLst>
                                  <p:childTnLst>
                                    <p:set>
                                      <p:cBhvr>
                                        <p:cTn id="43" dur="1" fill="hold">
                                          <p:stCondLst>
                                            <p:cond delay="0"/>
                                          </p:stCondLst>
                                        </p:cTn>
                                        <p:tgtEl>
                                          <p:spTgt spid="33">
                                            <p:txEl>
                                              <p:pRg st="3" end="3"/>
                                            </p:txEl>
                                          </p:spTgt>
                                        </p:tgtEl>
                                        <p:attrNameLst>
                                          <p:attrName>style.visibility</p:attrName>
                                        </p:attrNameLst>
                                      </p:cBhvr>
                                      <p:to>
                                        <p:strVal val="visible"/>
                                      </p:to>
                                    </p:set>
                                    <p:animEffect transition="in" filter="wipe(left)">
                                      <p:cBhvr>
                                        <p:cTn id="44" dur="2200"/>
                                        <p:tgtEl>
                                          <p:spTgt spid="3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1" grpId="0"/>
      <p:bldP spid="14" grpId="0" animBg="1"/>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グループ化 3">
            <a:extLst>
              <a:ext uri="{FF2B5EF4-FFF2-40B4-BE49-F238E27FC236}">
                <a16:creationId xmlns:a16="http://schemas.microsoft.com/office/drawing/2014/main" id="{D99F5906-829A-2E6D-655A-49AE5F2A4058}"/>
              </a:ext>
            </a:extLst>
          </p:cNvPr>
          <p:cNvGrpSpPr/>
          <p:nvPr/>
        </p:nvGrpSpPr>
        <p:grpSpPr>
          <a:xfrm>
            <a:off x="250825" y="1400548"/>
            <a:ext cx="2181719" cy="2601618"/>
            <a:chOff x="250825" y="1066180"/>
            <a:chExt cx="2181719" cy="2601618"/>
          </a:xfrm>
        </p:grpSpPr>
        <p:sp>
          <p:nvSpPr>
            <p:cNvPr id="96" name="正方形/長方形 95">
              <a:extLst>
                <a:ext uri="{FF2B5EF4-FFF2-40B4-BE49-F238E27FC236}">
                  <a16:creationId xmlns:a16="http://schemas.microsoft.com/office/drawing/2014/main" id="{F781A3F7-CC93-2A11-8B82-22D67569380D}"/>
                </a:ext>
              </a:extLst>
            </p:cNvPr>
            <p:cNvSpPr/>
            <p:nvPr/>
          </p:nvSpPr>
          <p:spPr>
            <a:xfrm>
              <a:off x="250825" y="1066180"/>
              <a:ext cx="2181719" cy="2601618"/>
            </a:xfrm>
            <a:prstGeom prst="rect">
              <a:avLst/>
            </a:prstGeom>
            <a:solidFill>
              <a:srgbClr val="D4ECFC"/>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sp>
          <p:nvSpPr>
            <p:cNvPr id="97" name="正方形/長方形 96">
              <a:extLst>
                <a:ext uri="{FF2B5EF4-FFF2-40B4-BE49-F238E27FC236}">
                  <a16:creationId xmlns:a16="http://schemas.microsoft.com/office/drawing/2014/main" id="{FF8CB23A-5BAA-CBFC-DF77-BB3FE68975A0}"/>
                </a:ext>
              </a:extLst>
            </p:cNvPr>
            <p:cNvSpPr/>
            <p:nvPr/>
          </p:nvSpPr>
          <p:spPr bwMode="auto">
            <a:xfrm>
              <a:off x="250825" y="1066181"/>
              <a:ext cx="2181719"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消費者</a:t>
              </a:r>
            </a:p>
          </p:txBody>
        </p:sp>
        <p:sp>
          <p:nvSpPr>
            <p:cNvPr id="101" name="テキスト ボックス 100">
              <a:extLst>
                <a:ext uri="{FF2B5EF4-FFF2-40B4-BE49-F238E27FC236}">
                  <a16:creationId xmlns:a16="http://schemas.microsoft.com/office/drawing/2014/main" id="{03595052-07FF-8ED9-C794-566F3C2F0A6C}"/>
                </a:ext>
              </a:extLst>
            </p:cNvPr>
            <p:cNvSpPr txBox="1"/>
            <p:nvPr/>
          </p:nvSpPr>
          <p:spPr>
            <a:xfrm>
              <a:off x="321212" y="2896382"/>
              <a:ext cx="2040943" cy="662041"/>
            </a:xfrm>
            <a:prstGeom prst="rect">
              <a:avLst/>
            </a:prstGeom>
            <a:noFill/>
          </p:spPr>
          <p:txBody>
            <a:bodyPr wrap="none" rtlCol="0">
              <a:spAutoFit/>
            </a:bodyPr>
            <a:lstStyle/>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品物の金額</a:t>
              </a:r>
              <a:r>
                <a:rPr lang="en-US" altLang="ja-JP" sz="1200" b="0" i="0" u="none" strike="noStrike" dirty="0">
                  <a:effectLst/>
                  <a:latin typeface="HGPｺﾞｼｯｸE" panose="020B0900000000000000" pitchFamily="50" charset="-128"/>
                  <a:ea typeface="HGPｺﾞｼｯｸE" panose="020B0900000000000000" pitchFamily="50" charset="-128"/>
                </a:rPr>
                <a:t>1,000</a:t>
              </a:r>
              <a:r>
                <a:rPr lang="ja-JP" altLang="en-US" sz="1200" b="0" i="0" u="none" strike="noStrike" dirty="0">
                  <a:effectLst/>
                  <a:latin typeface="HGPｺﾞｼｯｸE" panose="020B0900000000000000" pitchFamily="50" charset="-128"/>
                  <a:ea typeface="HGPｺﾞｼｯｸE" panose="020B0900000000000000" pitchFamily="50" charset="-128"/>
                </a:rPr>
                <a:t>円と一緒に</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消費税</a:t>
              </a:r>
              <a:r>
                <a:rPr lang="en-US" altLang="ja-JP" sz="1200" b="0" i="0" u="none" strike="noStrike" dirty="0">
                  <a:effectLst/>
                  <a:latin typeface="HGPｺﾞｼｯｸE" panose="020B0900000000000000" pitchFamily="50" charset="-128"/>
                  <a:ea typeface="HGPｺﾞｼｯｸE" panose="020B0900000000000000" pitchFamily="50" charset="-128"/>
                </a:rPr>
                <a:t>100</a:t>
              </a:r>
              <a:r>
                <a:rPr lang="ja-JP" altLang="en-US" sz="1200" b="0" i="0" u="none" strike="noStrike" dirty="0">
                  <a:effectLst/>
                  <a:latin typeface="HGPｺﾞｼｯｸE" panose="020B0900000000000000" pitchFamily="50" charset="-128"/>
                  <a:ea typeface="HGPｺﾞｼｯｸE" panose="020B0900000000000000" pitchFamily="50" charset="-128"/>
                </a:rPr>
                <a:t>円を</a:t>
              </a:r>
              <a:r>
                <a:rPr lang="ja-JP" altLang="en-US" sz="1200" dirty="0">
                  <a:latin typeface="HGPｺﾞｼｯｸE" panose="020B0900000000000000" pitchFamily="50" charset="-128"/>
                  <a:ea typeface="HGPｺﾞｼｯｸE" panose="020B0900000000000000" pitchFamily="50" charset="-128"/>
                </a:rPr>
                <a:t>支払う</a:t>
              </a:r>
              <a:r>
                <a:rPr lang="ja-JP" altLang="en-US" sz="1200" b="0" i="0" u="none" strike="noStrike" dirty="0">
                  <a:effectLst/>
                  <a:latin typeface="HGPｺﾞｼｯｸE" panose="020B0900000000000000" pitchFamily="50" charset="-128"/>
                  <a:ea typeface="HGPｺﾞｼｯｸE" panose="020B0900000000000000" pitchFamily="50" charset="-128"/>
                </a:rPr>
                <a:t>。</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100" b="0" i="0" u="none" strike="noStrike" dirty="0">
                  <a:effectLst/>
                  <a:latin typeface="HGPｺﾞｼｯｸE" panose="020B0900000000000000" pitchFamily="50" charset="-128"/>
                  <a:ea typeface="HGPｺﾞｼｯｸE" panose="020B0900000000000000" pitchFamily="50" charset="-128"/>
                </a:rPr>
                <a:t>消費税を</a:t>
              </a:r>
              <a:r>
                <a:rPr lang="ja-JP" altLang="en-US" sz="1100" dirty="0">
                  <a:latin typeface="HGPｺﾞｼｯｸE" panose="020B0900000000000000" pitchFamily="50" charset="-128"/>
                  <a:ea typeface="HGPｺﾞｼｯｸE" panose="020B0900000000000000" pitchFamily="50" charset="-128"/>
                </a:rPr>
                <a:t>負担する</a:t>
              </a:r>
              <a:r>
                <a:rPr lang="en-US" altLang="ja-JP" sz="1100" b="0" i="0" u="none" strike="noStrike" dirty="0">
                  <a:effectLst/>
                  <a:latin typeface="HGPｺﾞｼｯｸE" panose="020B0900000000000000" pitchFamily="50" charset="-128"/>
                  <a:ea typeface="HGPｺﾞｼｯｸE" panose="020B0900000000000000" pitchFamily="50" charset="-128"/>
                </a:rPr>
                <a:t>)</a:t>
              </a:r>
              <a:endParaRPr lang="ja-JP" altLang="en-US" sz="1100" b="0" dirty="0">
                <a:effectLst/>
                <a:latin typeface="HGPｺﾞｼｯｸE" panose="020B0900000000000000" pitchFamily="50" charset="-128"/>
                <a:ea typeface="HGPｺﾞｼｯｸE" panose="020B0900000000000000" pitchFamily="50" charset="-128"/>
              </a:endParaRPr>
            </a:p>
          </p:txBody>
        </p:sp>
        <p:pic>
          <p:nvPicPr>
            <p:cNvPr id="98" name="図 97">
              <a:extLst>
                <a:ext uri="{FF2B5EF4-FFF2-40B4-BE49-F238E27FC236}">
                  <a16:creationId xmlns:a16="http://schemas.microsoft.com/office/drawing/2014/main" id="{A4CC9879-96D9-23E3-E7B2-EDDC4EA8F3C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25141" y="1498016"/>
              <a:ext cx="1042898" cy="1362795"/>
            </a:xfrm>
            <a:prstGeom prst="rect">
              <a:avLst/>
            </a:prstGeom>
          </p:spPr>
        </p:pic>
      </p:grpSp>
      <p:sp>
        <p:nvSpPr>
          <p:cNvPr id="3" name="Rectangle 14">
            <a:extLst>
              <a:ext uri="{FF2B5EF4-FFF2-40B4-BE49-F238E27FC236}">
                <a16:creationId xmlns:a16="http://schemas.microsoft.com/office/drawing/2014/main" id="{44C58116-E4DC-434F-A621-C242A6B032A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pic>
        <p:nvPicPr>
          <p:cNvPr id="94" name="図 93">
            <a:extLst>
              <a:ext uri="{FF2B5EF4-FFF2-40B4-BE49-F238E27FC236}">
                <a16:creationId xmlns:a16="http://schemas.microsoft.com/office/drawing/2014/main" id="{35F17327-8FD4-A602-5993-6D07A2DED190}"/>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30063" y="5106433"/>
            <a:ext cx="1308244" cy="1515967"/>
          </a:xfrm>
          <a:prstGeom prst="rect">
            <a:avLst/>
          </a:prstGeom>
        </p:spPr>
      </p:pic>
      <p:sp>
        <p:nvSpPr>
          <p:cNvPr id="103" name="矢印: 下 102">
            <a:extLst>
              <a:ext uri="{FF2B5EF4-FFF2-40B4-BE49-F238E27FC236}">
                <a16:creationId xmlns:a16="http://schemas.microsoft.com/office/drawing/2014/main" id="{E89E4FCF-3D62-16D1-600B-B760748B9802}"/>
              </a:ext>
            </a:extLst>
          </p:cNvPr>
          <p:cNvSpPr/>
          <p:nvPr/>
        </p:nvSpPr>
        <p:spPr>
          <a:xfrm>
            <a:off x="5919612" y="2092545"/>
            <a:ext cx="259687" cy="390662"/>
          </a:xfrm>
          <a:prstGeom prst="downArrow">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nvGrpSpPr>
          <p:cNvPr id="6" name="グループ化 5">
            <a:extLst>
              <a:ext uri="{FF2B5EF4-FFF2-40B4-BE49-F238E27FC236}">
                <a16:creationId xmlns:a16="http://schemas.microsoft.com/office/drawing/2014/main" id="{5AFF56A1-DC9F-CBBC-C149-E1BB08B50BF9}"/>
              </a:ext>
            </a:extLst>
          </p:cNvPr>
          <p:cNvGrpSpPr/>
          <p:nvPr/>
        </p:nvGrpSpPr>
        <p:grpSpPr>
          <a:xfrm>
            <a:off x="5326437" y="2072885"/>
            <a:ext cx="439544" cy="373627"/>
            <a:chOff x="5326437" y="2072885"/>
            <a:chExt cx="439544" cy="373627"/>
          </a:xfrm>
        </p:grpSpPr>
        <p:pic>
          <p:nvPicPr>
            <p:cNvPr id="112" name="図 111">
              <a:extLst>
                <a:ext uri="{FF2B5EF4-FFF2-40B4-BE49-F238E27FC236}">
                  <a16:creationId xmlns:a16="http://schemas.microsoft.com/office/drawing/2014/main" id="{AE1F6B86-D150-D8EE-0B50-757DDD26D44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359396" y="2072885"/>
              <a:ext cx="373627" cy="373627"/>
            </a:xfrm>
            <a:prstGeom prst="rect">
              <a:avLst/>
            </a:prstGeom>
          </p:spPr>
        </p:pic>
        <p:sp>
          <p:nvSpPr>
            <p:cNvPr id="113" name="テキスト ボックス 112">
              <a:extLst>
                <a:ext uri="{FF2B5EF4-FFF2-40B4-BE49-F238E27FC236}">
                  <a16:creationId xmlns:a16="http://schemas.microsoft.com/office/drawing/2014/main" id="{B3526B60-EB3D-7C37-90AA-449606C0AC08}"/>
                </a:ext>
              </a:extLst>
            </p:cNvPr>
            <p:cNvSpPr txBox="1"/>
            <p:nvPr/>
          </p:nvSpPr>
          <p:spPr>
            <a:xfrm>
              <a:off x="5326437" y="2126998"/>
              <a:ext cx="439544" cy="261610"/>
            </a:xfrm>
            <a:prstGeom prst="rect">
              <a:avLst/>
            </a:prstGeom>
            <a:noFill/>
          </p:spPr>
          <p:txBody>
            <a:bodyPr wrap="none" rtlCol="0">
              <a:spAutoFit/>
            </a:bodyPr>
            <a:lstStyle/>
            <a:p>
              <a:r>
                <a:rPr kumimoji="1" lang="ja-JP" altLang="en-US" sz="11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1100" dirty="0">
                  <a:solidFill>
                    <a:schemeClr val="bg1"/>
                  </a:solidFill>
                  <a:latin typeface="HGPｺﾞｼｯｸE" panose="020B0900000000000000" pitchFamily="50" charset="-128"/>
                  <a:ea typeface="HGPｺﾞｼｯｸE" panose="020B0900000000000000" pitchFamily="50" charset="-128"/>
                </a:rPr>
                <a:t>００</a:t>
              </a:r>
            </a:p>
          </p:txBody>
        </p:sp>
      </p:grpSp>
      <p:sp>
        <p:nvSpPr>
          <p:cNvPr id="114" name="矢印: 右 113">
            <a:extLst>
              <a:ext uri="{FF2B5EF4-FFF2-40B4-BE49-F238E27FC236}">
                <a16:creationId xmlns:a16="http://schemas.microsoft.com/office/drawing/2014/main" id="{453B4202-183E-5220-C65D-4FD4D5CD04A1}"/>
              </a:ext>
            </a:extLst>
          </p:cNvPr>
          <p:cNvSpPr/>
          <p:nvPr/>
        </p:nvSpPr>
        <p:spPr>
          <a:xfrm>
            <a:off x="2510313" y="1420637"/>
            <a:ext cx="592659" cy="279958"/>
          </a:xfrm>
          <a:prstGeom prst="rightArrow">
            <a:avLst>
              <a:gd name="adj1" fmla="val 46058"/>
              <a:gd name="adj2" fmla="val 49840"/>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sp>
        <p:nvSpPr>
          <p:cNvPr id="115" name="矢印: 上 114">
            <a:extLst>
              <a:ext uri="{FF2B5EF4-FFF2-40B4-BE49-F238E27FC236}">
                <a16:creationId xmlns:a16="http://schemas.microsoft.com/office/drawing/2014/main" id="{EAB8D181-3CCE-3839-5AEF-29F12DB2AE7A}"/>
              </a:ext>
            </a:extLst>
          </p:cNvPr>
          <p:cNvSpPr/>
          <p:nvPr/>
        </p:nvSpPr>
        <p:spPr>
          <a:xfrm rot="10800000">
            <a:off x="5916539" y="3468590"/>
            <a:ext cx="265834" cy="419218"/>
          </a:xfrm>
          <a:prstGeom prst="upArrow">
            <a:avLst>
              <a:gd name="adj1" fmla="val 55085"/>
              <a:gd name="adj2" fmla="val 55021"/>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nvGrpSpPr>
          <p:cNvPr id="14" name="グループ化 13">
            <a:extLst>
              <a:ext uri="{FF2B5EF4-FFF2-40B4-BE49-F238E27FC236}">
                <a16:creationId xmlns:a16="http://schemas.microsoft.com/office/drawing/2014/main" id="{77861F56-DEA4-3C7A-286D-F3E8E3944FCC}"/>
              </a:ext>
            </a:extLst>
          </p:cNvPr>
          <p:cNvGrpSpPr/>
          <p:nvPr/>
        </p:nvGrpSpPr>
        <p:grpSpPr>
          <a:xfrm>
            <a:off x="5326437" y="3468591"/>
            <a:ext cx="439544" cy="373627"/>
            <a:chOff x="5326437" y="3468591"/>
            <a:chExt cx="439544" cy="373627"/>
          </a:xfrm>
        </p:grpSpPr>
        <p:pic>
          <p:nvPicPr>
            <p:cNvPr id="117" name="図 116">
              <a:extLst>
                <a:ext uri="{FF2B5EF4-FFF2-40B4-BE49-F238E27FC236}">
                  <a16:creationId xmlns:a16="http://schemas.microsoft.com/office/drawing/2014/main" id="{FEE1983F-9633-AB6E-C902-C745A408E2C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5359396" y="3468591"/>
              <a:ext cx="373627" cy="373627"/>
            </a:xfrm>
            <a:prstGeom prst="rect">
              <a:avLst/>
            </a:prstGeom>
          </p:spPr>
        </p:pic>
        <p:sp>
          <p:nvSpPr>
            <p:cNvPr id="118" name="テキスト ボックス 117">
              <a:extLst>
                <a:ext uri="{FF2B5EF4-FFF2-40B4-BE49-F238E27FC236}">
                  <a16:creationId xmlns:a16="http://schemas.microsoft.com/office/drawing/2014/main" id="{B33C0B9C-341F-A42F-77D6-D52532B426A3}"/>
                </a:ext>
              </a:extLst>
            </p:cNvPr>
            <p:cNvSpPr txBox="1"/>
            <p:nvPr/>
          </p:nvSpPr>
          <p:spPr>
            <a:xfrm>
              <a:off x="5326437" y="3522704"/>
              <a:ext cx="439544" cy="261610"/>
            </a:xfrm>
            <a:prstGeom prst="rect">
              <a:avLst/>
            </a:prstGeom>
            <a:noFill/>
          </p:spPr>
          <p:txBody>
            <a:bodyPr wrap="none" rtlCol="0">
              <a:spAutoFit/>
            </a:bodyPr>
            <a:lstStyle/>
            <a:p>
              <a:r>
                <a:rPr kumimoji="1" lang="ja-JP" altLang="en-US" sz="11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1100" dirty="0">
                  <a:solidFill>
                    <a:schemeClr val="bg1"/>
                  </a:solidFill>
                  <a:latin typeface="HGPｺﾞｼｯｸE" panose="020B0900000000000000" pitchFamily="50" charset="-128"/>
                  <a:ea typeface="HGPｺﾞｼｯｸE" panose="020B0900000000000000" pitchFamily="50" charset="-128"/>
                </a:rPr>
                <a:t>００</a:t>
              </a:r>
            </a:p>
          </p:txBody>
        </p:sp>
      </p:grpSp>
      <p:grpSp>
        <p:nvGrpSpPr>
          <p:cNvPr id="11" name="グループ化 10">
            <a:extLst>
              <a:ext uri="{FF2B5EF4-FFF2-40B4-BE49-F238E27FC236}">
                <a16:creationId xmlns:a16="http://schemas.microsoft.com/office/drawing/2014/main" id="{287438EA-99E0-9A61-6C70-1F795DAD8B02}"/>
              </a:ext>
            </a:extLst>
          </p:cNvPr>
          <p:cNvGrpSpPr/>
          <p:nvPr/>
        </p:nvGrpSpPr>
        <p:grpSpPr>
          <a:xfrm>
            <a:off x="3188677" y="3882453"/>
            <a:ext cx="5631474" cy="927245"/>
            <a:chOff x="3188676" y="3882453"/>
            <a:chExt cx="5775937" cy="927245"/>
          </a:xfrm>
        </p:grpSpPr>
        <p:sp>
          <p:nvSpPr>
            <p:cNvPr id="120" name="正方形/長方形 119">
              <a:extLst>
                <a:ext uri="{FF2B5EF4-FFF2-40B4-BE49-F238E27FC236}">
                  <a16:creationId xmlns:a16="http://schemas.microsoft.com/office/drawing/2014/main" id="{F3DB039A-98B0-4571-C2AD-F5C251998923}"/>
                </a:ext>
              </a:extLst>
            </p:cNvPr>
            <p:cNvSpPr/>
            <p:nvPr/>
          </p:nvSpPr>
          <p:spPr bwMode="auto">
            <a:xfrm>
              <a:off x="3188676" y="3909698"/>
              <a:ext cx="5775937" cy="90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21" name="正方形/長方形 120">
              <a:extLst>
                <a:ext uri="{FF2B5EF4-FFF2-40B4-BE49-F238E27FC236}">
                  <a16:creationId xmlns:a16="http://schemas.microsoft.com/office/drawing/2014/main" id="{313956CA-CA53-570F-7D0E-5AFCAFF16B2C}"/>
                </a:ext>
              </a:extLst>
            </p:cNvPr>
            <p:cNvSpPr/>
            <p:nvPr/>
          </p:nvSpPr>
          <p:spPr bwMode="auto">
            <a:xfrm>
              <a:off x="3188676" y="3909698"/>
              <a:ext cx="1262017"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72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日本銀行</a:t>
              </a:r>
            </a:p>
          </p:txBody>
        </p:sp>
        <p:sp>
          <p:nvSpPr>
            <p:cNvPr id="122" name="テキスト ボックス 121">
              <a:extLst>
                <a:ext uri="{FF2B5EF4-FFF2-40B4-BE49-F238E27FC236}">
                  <a16:creationId xmlns:a16="http://schemas.microsoft.com/office/drawing/2014/main" id="{4674A1CC-7219-48CF-052F-99721948FCE3}"/>
                </a:ext>
              </a:extLst>
            </p:cNvPr>
            <p:cNvSpPr txBox="1"/>
            <p:nvPr/>
          </p:nvSpPr>
          <p:spPr>
            <a:xfrm>
              <a:off x="3204878" y="4386091"/>
              <a:ext cx="3796232" cy="276999"/>
            </a:xfrm>
            <a:prstGeom prst="rect">
              <a:avLst/>
            </a:prstGeom>
            <a:noFill/>
          </p:spPr>
          <p:txBody>
            <a:bodyPr wrap="none" rtlCol="0">
              <a:spAutoFit/>
            </a:bodyPr>
            <a:lstStyle/>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預けられた消費税を国のお金 </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100" b="0" i="0" u="none" strike="noStrike" dirty="0">
                  <a:effectLst/>
                  <a:latin typeface="HGPｺﾞｼｯｸE" panose="020B0900000000000000" pitchFamily="50" charset="-128"/>
                  <a:ea typeface="HGPｺﾞｼｯｸE" panose="020B0900000000000000" pitchFamily="50" charset="-128"/>
                </a:rPr>
                <a:t>国庫金</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en-US" altLang="ja-JP" sz="1200" b="0" i="0" u="none" strike="noStrike" dirty="0">
                  <a:effectLst/>
                  <a:latin typeface="HGPｺﾞｼｯｸE" panose="020B0900000000000000" pitchFamily="50" charset="-128"/>
                  <a:ea typeface="HGPｺﾞｼｯｸE" panose="020B0900000000000000" pitchFamily="50" charset="-128"/>
                </a:rPr>
                <a:t> </a:t>
              </a:r>
              <a:r>
                <a:rPr lang="ja-JP" altLang="en-US" sz="1200" b="0" i="0" u="none" strike="noStrike" dirty="0">
                  <a:effectLst/>
                  <a:latin typeface="HGPｺﾞｼｯｸE" panose="020B0900000000000000" pitchFamily="50" charset="-128"/>
                  <a:ea typeface="HGPｺﾞｼｯｸE" panose="020B0900000000000000" pitchFamily="50" charset="-128"/>
                </a:rPr>
                <a:t>として保管する。</a:t>
              </a:r>
              <a:endParaRPr lang="en-US" altLang="ja-JP" sz="1200" b="0" i="0" u="none" strike="noStrike" dirty="0">
                <a:effectLst/>
                <a:latin typeface="HGPｺﾞｼｯｸE" panose="020B0900000000000000" pitchFamily="50" charset="-128"/>
                <a:ea typeface="HGPｺﾞｼｯｸE" panose="020B0900000000000000" pitchFamily="50" charset="-128"/>
              </a:endParaRPr>
            </a:p>
          </p:txBody>
        </p:sp>
        <p:sp>
          <p:nvSpPr>
            <p:cNvPr id="17" name="正方形/長方形 16">
              <a:extLst>
                <a:ext uri="{FF2B5EF4-FFF2-40B4-BE49-F238E27FC236}">
                  <a16:creationId xmlns:a16="http://schemas.microsoft.com/office/drawing/2014/main" id="{42B75AA8-755C-25E2-6A5C-E1C6F1EAA978}"/>
                </a:ext>
              </a:extLst>
            </p:cNvPr>
            <p:cNvSpPr/>
            <p:nvPr/>
          </p:nvSpPr>
          <p:spPr bwMode="auto">
            <a:xfrm>
              <a:off x="3405568" y="3882453"/>
              <a:ext cx="431090" cy="169277"/>
            </a:xfrm>
            <a:prstGeom prst="rect">
              <a:avLst/>
            </a:prstGeom>
            <a:noFill/>
          </p:spPr>
          <p:txBody>
            <a:bodyPr wrap="none" rtlCol="0">
              <a:spAutoFit/>
            </a:bodyPr>
            <a:lstStyle/>
            <a:p>
              <a:pPr>
                <a:spcBef>
                  <a:spcPts val="0"/>
                </a:spcBef>
                <a:spcAft>
                  <a:spcPts val="500"/>
                </a:spcAft>
              </a:pPr>
              <a:r>
                <a:rPr lang="ja-JP" altLang="en-US" sz="500" dirty="0">
                  <a:solidFill>
                    <a:schemeClr val="bg1"/>
                  </a:solidFill>
                  <a:latin typeface="HGPｺﾞｼｯｸE" panose="020B0900000000000000" pitchFamily="50" charset="-128"/>
                  <a:ea typeface="HGPｺﾞｼｯｸE" panose="020B0900000000000000" pitchFamily="50" charset="-128"/>
                </a:rPr>
                <a:t>にっぽん</a:t>
              </a:r>
            </a:p>
          </p:txBody>
        </p:sp>
      </p:grpSp>
      <p:sp>
        <p:nvSpPr>
          <p:cNvPr id="123" name="矢印: 上 122">
            <a:extLst>
              <a:ext uri="{FF2B5EF4-FFF2-40B4-BE49-F238E27FC236}">
                <a16:creationId xmlns:a16="http://schemas.microsoft.com/office/drawing/2014/main" id="{BA4618EB-70D8-388C-D35A-7C94ECB8EAE5}"/>
              </a:ext>
            </a:extLst>
          </p:cNvPr>
          <p:cNvSpPr/>
          <p:nvPr/>
        </p:nvSpPr>
        <p:spPr>
          <a:xfrm rot="10800000">
            <a:off x="4543549" y="4870454"/>
            <a:ext cx="298495" cy="578982"/>
          </a:xfrm>
          <a:prstGeom prst="upArrow">
            <a:avLst>
              <a:gd name="adj1" fmla="val 59510"/>
              <a:gd name="adj2" fmla="val 46830"/>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nvGrpSpPr>
          <p:cNvPr id="15" name="グループ化 14">
            <a:extLst>
              <a:ext uri="{FF2B5EF4-FFF2-40B4-BE49-F238E27FC236}">
                <a16:creationId xmlns:a16="http://schemas.microsoft.com/office/drawing/2014/main" id="{9C405EF0-D82B-4E10-7080-0D6AEA907723}"/>
              </a:ext>
            </a:extLst>
          </p:cNvPr>
          <p:cNvGrpSpPr/>
          <p:nvPr/>
        </p:nvGrpSpPr>
        <p:grpSpPr>
          <a:xfrm>
            <a:off x="3544755" y="4870455"/>
            <a:ext cx="863837" cy="519561"/>
            <a:chOff x="3544755" y="4870455"/>
            <a:chExt cx="863837" cy="519561"/>
          </a:xfrm>
        </p:grpSpPr>
        <p:sp>
          <p:nvSpPr>
            <p:cNvPr id="125" name="楕円 124">
              <a:extLst>
                <a:ext uri="{FF2B5EF4-FFF2-40B4-BE49-F238E27FC236}">
                  <a16:creationId xmlns:a16="http://schemas.microsoft.com/office/drawing/2014/main" id="{206C52B9-BABE-BEE6-5AEF-819526A2BBBF}"/>
                </a:ext>
              </a:extLst>
            </p:cNvPr>
            <p:cNvSpPr/>
            <p:nvPr/>
          </p:nvSpPr>
          <p:spPr>
            <a:xfrm>
              <a:off x="3544755" y="4870455"/>
              <a:ext cx="863837" cy="519561"/>
            </a:xfrm>
            <a:prstGeom prst="ellipse">
              <a:avLst/>
            </a:prstGeom>
            <a:solidFill>
              <a:srgbClr val="E3F2F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pic>
          <p:nvPicPr>
            <p:cNvPr id="126" name="図 125">
              <a:extLst>
                <a:ext uri="{FF2B5EF4-FFF2-40B4-BE49-F238E27FC236}">
                  <a16:creationId xmlns:a16="http://schemas.microsoft.com/office/drawing/2014/main" id="{BEC0D212-0254-CA1F-AB3E-D158DDE5230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638286" y="4943421"/>
              <a:ext cx="373627" cy="373627"/>
            </a:xfrm>
            <a:prstGeom prst="rect">
              <a:avLst/>
            </a:prstGeom>
          </p:spPr>
        </p:pic>
        <p:pic>
          <p:nvPicPr>
            <p:cNvPr id="127" name="図 126">
              <a:extLst>
                <a:ext uri="{FF2B5EF4-FFF2-40B4-BE49-F238E27FC236}">
                  <a16:creationId xmlns:a16="http://schemas.microsoft.com/office/drawing/2014/main" id="{75A944D8-17F6-9B3F-EFC0-82C59B492073}"/>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773244" y="4943421"/>
              <a:ext cx="373627" cy="373627"/>
            </a:xfrm>
            <a:prstGeom prst="rect">
              <a:avLst/>
            </a:prstGeom>
          </p:spPr>
        </p:pic>
        <p:pic>
          <p:nvPicPr>
            <p:cNvPr id="128" name="図 127">
              <a:extLst>
                <a:ext uri="{FF2B5EF4-FFF2-40B4-BE49-F238E27FC236}">
                  <a16:creationId xmlns:a16="http://schemas.microsoft.com/office/drawing/2014/main" id="{6E964183-DE1E-70B2-5485-5AAD5F513606}"/>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3941433" y="4944063"/>
              <a:ext cx="373627" cy="372343"/>
            </a:xfrm>
            <a:prstGeom prst="rect">
              <a:avLst/>
            </a:prstGeom>
          </p:spPr>
        </p:pic>
        <p:sp>
          <p:nvSpPr>
            <p:cNvPr id="129" name="テキスト ボックス 128">
              <a:extLst>
                <a:ext uri="{FF2B5EF4-FFF2-40B4-BE49-F238E27FC236}">
                  <a16:creationId xmlns:a16="http://schemas.microsoft.com/office/drawing/2014/main" id="{C4285CDB-CB6A-6881-20C2-D38FE9DECB05}"/>
                </a:ext>
              </a:extLst>
            </p:cNvPr>
            <p:cNvSpPr txBox="1"/>
            <p:nvPr/>
          </p:nvSpPr>
          <p:spPr>
            <a:xfrm>
              <a:off x="3656042" y="4956331"/>
              <a:ext cx="655949" cy="338554"/>
            </a:xfrm>
            <a:prstGeom prst="rect">
              <a:avLst/>
            </a:prstGeom>
            <a:noFill/>
          </p:spPr>
          <p:txBody>
            <a:bodyPr wrap="none" rtlCol="0">
              <a:spAutoFit/>
            </a:bodyPr>
            <a:lstStyle/>
            <a:p>
              <a:r>
                <a:rPr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rPr>
                <a:t>７８円</a:t>
              </a:r>
              <a:endParaRPr kumimoji="1"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endParaRPr>
            </a:p>
          </p:txBody>
        </p:sp>
      </p:grpSp>
      <p:grpSp>
        <p:nvGrpSpPr>
          <p:cNvPr id="21" name="グループ化 20">
            <a:extLst>
              <a:ext uri="{FF2B5EF4-FFF2-40B4-BE49-F238E27FC236}">
                <a16:creationId xmlns:a16="http://schemas.microsoft.com/office/drawing/2014/main" id="{5D885052-D3C1-2FD2-9698-5E0B79E248EF}"/>
              </a:ext>
            </a:extLst>
          </p:cNvPr>
          <p:cNvGrpSpPr/>
          <p:nvPr/>
        </p:nvGrpSpPr>
        <p:grpSpPr>
          <a:xfrm>
            <a:off x="6741856" y="4870455"/>
            <a:ext cx="863837" cy="519561"/>
            <a:chOff x="6741856" y="4870455"/>
            <a:chExt cx="863837" cy="519561"/>
          </a:xfrm>
        </p:grpSpPr>
        <p:sp>
          <p:nvSpPr>
            <p:cNvPr id="132" name="楕円 131">
              <a:extLst>
                <a:ext uri="{FF2B5EF4-FFF2-40B4-BE49-F238E27FC236}">
                  <a16:creationId xmlns:a16="http://schemas.microsoft.com/office/drawing/2014/main" id="{B828E7FF-4893-F8D1-33EA-F58D9C532AC5}"/>
                </a:ext>
              </a:extLst>
            </p:cNvPr>
            <p:cNvSpPr/>
            <p:nvPr/>
          </p:nvSpPr>
          <p:spPr>
            <a:xfrm>
              <a:off x="6741856" y="4870455"/>
              <a:ext cx="863837" cy="519561"/>
            </a:xfrm>
            <a:prstGeom prst="ellipse">
              <a:avLst/>
            </a:prstGeom>
            <a:solidFill>
              <a:srgbClr val="E3F2F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grpSp>
          <p:nvGrpSpPr>
            <p:cNvPr id="20" name="グループ化 19">
              <a:extLst>
                <a:ext uri="{FF2B5EF4-FFF2-40B4-BE49-F238E27FC236}">
                  <a16:creationId xmlns:a16="http://schemas.microsoft.com/office/drawing/2014/main" id="{FFF14E53-A86E-39C4-9A0E-CD232EED7A46}"/>
                </a:ext>
              </a:extLst>
            </p:cNvPr>
            <p:cNvGrpSpPr/>
            <p:nvPr/>
          </p:nvGrpSpPr>
          <p:grpSpPr>
            <a:xfrm>
              <a:off x="6842206" y="4943421"/>
              <a:ext cx="681052" cy="373627"/>
              <a:chOff x="6842206" y="4943421"/>
              <a:chExt cx="681052" cy="373627"/>
            </a:xfrm>
          </p:grpSpPr>
          <p:pic>
            <p:nvPicPr>
              <p:cNvPr id="133" name="図 132">
                <a:extLst>
                  <a:ext uri="{FF2B5EF4-FFF2-40B4-BE49-F238E27FC236}">
                    <a16:creationId xmlns:a16="http://schemas.microsoft.com/office/drawing/2014/main" id="{4F5C96FD-9FD0-E7C8-F071-7CF3078A7A8A}"/>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842206" y="4943421"/>
                <a:ext cx="373627" cy="373627"/>
              </a:xfrm>
              <a:prstGeom prst="rect">
                <a:avLst/>
              </a:prstGeom>
            </p:spPr>
          </p:pic>
          <p:pic>
            <p:nvPicPr>
              <p:cNvPr id="134" name="図 133">
                <a:extLst>
                  <a:ext uri="{FF2B5EF4-FFF2-40B4-BE49-F238E27FC236}">
                    <a16:creationId xmlns:a16="http://schemas.microsoft.com/office/drawing/2014/main" id="{03EF6914-1102-959D-746A-B493E63C8EF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977164" y="4944063"/>
                <a:ext cx="373627" cy="372343"/>
              </a:xfrm>
              <a:prstGeom prst="rect">
                <a:avLst/>
              </a:prstGeom>
            </p:spPr>
          </p:pic>
          <p:pic>
            <p:nvPicPr>
              <p:cNvPr id="135" name="図 134">
                <a:extLst>
                  <a:ext uri="{FF2B5EF4-FFF2-40B4-BE49-F238E27FC236}">
                    <a16:creationId xmlns:a16="http://schemas.microsoft.com/office/drawing/2014/main" id="{F878543F-1647-BC4B-A9F7-23889DBCA4E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145353" y="4944063"/>
                <a:ext cx="373627" cy="372343"/>
              </a:xfrm>
              <a:prstGeom prst="rect">
                <a:avLst/>
              </a:prstGeom>
            </p:spPr>
          </p:pic>
          <p:sp>
            <p:nvSpPr>
              <p:cNvPr id="136" name="テキスト ボックス 135">
                <a:extLst>
                  <a:ext uri="{FF2B5EF4-FFF2-40B4-BE49-F238E27FC236}">
                    <a16:creationId xmlns:a16="http://schemas.microsoft.com/office/drawing/2014/main" id="{AFC03A04-9DCC-592C-16C4-171AFCA31A12}"/>
                  </a:ext>
                </a:extLst>
              </p:cNvPr>
              <p:cNvSpPr txBox="1"/>
              <p:nvPr/>
            </p:nvSpPr>
            <p:spPr>
              <a:xfrm>
                <a:off x="6867309" y="4947089"/>
                <a:ext cx="655949" cy="338554"/>
              </a:xfrm>
              <a:prstGeom prst="rect">
                <a:avLst/>
              </a:prstGeom>
              <a:noFill/>
            </p:spPr>
            <p:txBody>
              <a:bodyPr wrap="none" rtlCol="0">
                <a:spAutoFit/>
              </a:bodyPr>
              <a:lstStyle/>
              <a:p>
                <a:r>
                  <a:rPr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rPr>
                  <a:t>２２円</a:t>
                </a:r>
                <a:endParaRPr kumimoji="1" lang="ja-JP" altLang="en-US" sz="1600" dirty="0">
                  <a:solidFill>
                    <a:schemeClr val="bg1"/>
                  </a:solidFill>
                  <a:effectLst>
                    <a:glow rad="101600">
                      <a:srgbClr val="888888"/>
                    </a:glow>
                  </a:effectLst>
                  <a:latin typeface="HGPｺﾞｼｯｸE" panose="020B0900000000000000" pitchFamily="50" charset="-128"/>
                  <a:ea typeface="HGPｺﾞｼｯｸE" panose="020B0900000000000000" pitchFamily="50" charset="-128"/>
                </a:endParaRPr>
              </a:p>
            </p:txBody>
          </p:sp>
        </p:grpSp>
      </p:grpSp>
      <p:grpSp>
        <p:nvGrpSpPr>
          <p:cNvPr id="12" name="グループ化 11">
            <a:extLst>
              <a:ext uri="{FF2B5EF4-FFF2-40B4-BE49-F238E27FC236}">
                <a16:creationId xmlns:a16="http://schemas.microsoft.com/office/drawing/2014/main" id="{15C3F862-0613-A5E5-9E3D-ECC7179915FC}"/>
              </a:ext>
            </a:extLst>
          </p:cNvPr>
          <p:cNvGrpSpPr/>
          <p:nvPr/>
        </p:nvGrpSpPr>
        <p:grpSpPr>
          <a:xfrm>
            <a:off x="3188676" y="5493830"/>
            <a:ext cx="2823484" cy="815490"/>
            <a:chOff x="3188676" y="5493830"/>
            <a:chExt cx="2823484" cy="815490"/>
          </a:xfrm>
        </p:grpSpPr>
        <p:sp>
          <p:nvSpPr>
            <p:cNvPr id="138" name="正方形/長方形 137">
              <a:extLst>
                <a:ext uri="{FF2B5EF4-FFF2-40B4-BE49-F238E27FC236}">
                  <a16:creationId xmlns:a16="http://schemas.microsoft.com/office/drawing/2014/main" id="{4430DAF4-195A-A5B4-DCAC-28B5C6E24D9B}"/>
                </a:ext>
              </a:extLst>
            </p:cNvPr>
            <p:cNvSpPr/>
            <p:nvPr/>
          </p:nvSpPr>
          <p:spPr bwMode="auto">
            <a:xfrm>
              <a:off x="3188676" y="5494198"/>
              <a:ext cx="2823484" cy="815122"/>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39" name="正方形/長方形 138">
              <a:extLst>
                <a:ext uri="{FF2B5EF4-FFF2-40B4-BE49-F238E27FC236}">
                  <a16:creationId xmlns:a16="http://schemas.microsoft.com/office/drawing/2014/main" id="{0EF1FF4D-F650-1472-07E0-A8B04E075E2F}"/>
                </a:ext>
              </a:extLst>
            </p:cNvPr>
            <p:cNvSpPr/>
            <p:nvPr/>
          </p:nvSpPr>
          <p:spPr bwMode="auto">
            <a:xfrm>
              <a:off x="3188676" y="5493830"/>
              <a:ext cx="2823484"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国　（国税）</a:t>
              </a:r>
              <a:endParaRPr lang="en-US" altLang="ja-JP" sz="1600" dirty="0">
                <a:solidFill>
                  <a:schemeClr val="bg1"/>
                </a:solidFill>
                <a:latin typeface="HGPｺﾞｼｯｸE" panose="020B0900000000000000" pitchFamily="50" charset="-128"/>
                <a:ea typeface="HGPｺﾞｼｯｸE" panose="020B0900000000000000" pitchFamily="50" charset="-128"/>
              </a:endParaRPr>
            </a:p>
          </p:txBody>
        </p:sp>
        <p:sp>
          <p:nvSpPr>
            <p:cNvPr id="140" name="テキスト ボックス 139">
              <a:extLst>
                <a:ext uri="{FF2B5EF4-FFF2-40B4-BE49-F238E27FC236}">
                  <a16:creationId xmlns:a16="http://schemas.microsoft.com/office/drawing/2014/main" id="{02266900-A961-C600-EFA7-7898845042BA}"/>
                </a:ext>
              </a:extLst>
            </p:cNvPr>
            <p:cNvSpPr txBox="1"/>
            <p:nvPr/>
          </p:nvSpPr>
          <p:spPr>
            <a:xfrm>
              <a:off x="4243590" y="5920259"/>
              <a:ext cx="713657" cy="307777"/>
            </a:xfrm>
            <a:prstGeom prst="rect">
              <a:avLst/>
            </a:prstGeom>
            <a:noFill/>
          </p:spPr>
          <p:txBody>
            <a:bodyPr wrap="none" rtlCol="0">
              <a:spAutoFit/>
            </a:bodyPr>
            <a:lstStyle/>
            <a:p>
              <a:pPr rtl="0">
                <a:spcBef>
                  <a:spcPts val="0"/>
                </a:spcBef>
                <a:spcAft>
                  <a:spcPts val="500"/>
                </a:spcAft>
              </a:pPr>
              <a:r>
                <a:rPr lang="ja-JP" altLang="en-US" sz="1400" b="0" i="0" u="none" strike="noStrike" dirty="0">
                  <a:effectLst/>
                  <a:latin typeface="HGPｺﾞｼｯｸE" panose="020B0900000000000000" pitchFamily="50" charset="-128"/>
                  <a:ea typeface="HGPｺﾞｼｯｸE" panose="020B0900000000000000" pitchFamily="50" charset="-128"/>
                </a:rPr>
                <a:t>７．８％</a:t>
              </a:r>
              <a:endParaRPr lang="en-US" altLang="ja-JP" sz="1400" b="0" i="0" u="none" strike="noStrike" dirty="0">
                <a:effectLst/>
                <a:latin typeface="HGPｺﾞｼｯｸE" panose="020B0900000000000000" pitchFamily="50" charset="-128"/>
                <a:ea typeface="HGPｺﾞｼｯｸE" panose="020B0900000000000000" pitchFamily="50" charset="-128"/>
              </a:endParaRPr>
            </a:p>
          </p:txBody>
        </p:sp>
      </p:grpSp>
      <p:grpSp>
        <p:nvGrpSpPr>
          <p:cNvPr id="13" name="グループ化 12">
            <a:extLst>
              <a:ext uri="{FF2B5EF4-FFF2-40B4-BE49-F238E27FC236}">
                <a16:creationId xmlns:a16="http://schemas.microsoft.com/office/drawing/2014/main" id="{743F1719-39D0-CFA9-54DE-5E503A01F604}"/>
              </a:ext>
            </a:extLst>
          </p:cNvPr>
          <p:cNvGrpSpPr/>
          <p:nvPr/>
        </p:nvGrpSpPr>
        <p:grpSpPr>
          <a:xfrm>
            <a:off x="6213137" y="5493830"/>
            <a:ext cx="2751476" cy="815490"/>
            <a:chOff x="6213137" y="5493830"/>
            <a:chExt cx="2751476" cy="815490"/>
          </a:xfrm>
        </p:grpSpPr>
        <p:sp>
          <p:nvSpPr>
            <p:cNvPr id="142" name="正方形/長方形 141">
              <a:extLst>
                <a:ext uri="{FF2B5EF4-FFF2-40B4-BE49-F238E27FC236}">
                  <a16:creationId xmlns:a16="http://schemas.microsoft.com/office/drawing/2014/main" id="{95F5A0A8-CB6C-E7D9-8A18-F258EA92C68F}"/>
                </a:ext>
              </a:extLst>
            </p:cNvPr>
            <p:cNvSpPr/>
            <p:nvPr/>
          </p:nvSpPr>
          <p:spPr bwMode="auto">
            <a:xfrm>
              <a:off x="6213137" y="5494198"/>
              <a:ext cx="2751476" cy="815122"/>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43" name="正方形/長方形 142">
              <a:extLst>
                <a:ext uri="{FF2B5EF4-FFF2-40B4-BE49-F238E27FC236}">
                  <a16:creationId xmlns:a16="http://schemas.microsoft.com/office/drawing/2014/main" id="{B9D0335A-1A0F-BDDE-10F2-76DE765E8DB3}"/>
                </a:ext>
              </a:extLst>
            </p:cNvPr>
            <p:cNvSpPr/>
            <p:nvPr/>
          </p:nvSpPr>
          <p:spPr bwMode="auto">
            <a:xfrm>
              <a:off x="6221609" y="5493830"/>
              <a:ext cx="2743004"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地方　（地方税）</a:t>
              </a:r>
            </a:p>
          </p:txBody>
        </p:sp>
        <p:sp>
          <p:nvSpPr>
            <p:cNvPr id="144" name="テキスト ボックス 143">
              <a:extLst>
                <a:ext uri="{FF2B5EF4-FFF2-40B4-BE49-F238E27FC236}">
                  <a16:creationId xmlns:a16="http://schemas.microsoft.com/office/drawing/2014/main" id="{3324D612-086F-5692-9204-05F60A2C14AC}"/>
                </a:ext>
              </a:extLst>
            </p:cNvPr>
            <p:cNvSpPr txBox="1"/>
            <p:nvPr/>
          </p:nvSpPr>
          <p:spPr>
            <a:xfrm>
              <a:off x="7232047" y="5920259"/>
              <a:ext cx="713657" cy="307777"/>
            </a:xfrm>
            <a:prstGeom prst="rect">
              <a:avLst/>
            </a:prstGeom>
            <a:noFill/>
          </p:spPr>
          <p:txBody>
            <a:bodyPr wrap="none" rtlCol="0">
              <a:spAutoFit/>
            </a:bodyPr>
            <a:lstStyle/>
            <a:p>
              <a:pPr rtl="0">
                <a:spcBef>
                  <a:spcPts val="0"/>
                </a:spcBef>
                <a:spcAft>
                  <a:spcPts val="500"/>
                </a:spcAft>
              </a:pPr>
              <a:r>
                <a:rPr lang="ja-JP" altLang="en-US" sz="1400" dirty="0">
                  <a:latin typeface="HGPｺﾞｼｯｸE" panose="020B0900000000000000" pitchFamily="50" charset="-128"/>
                  <a:ea typeface="HGPｺﾞｼｯｸE" panose="020B0900000000000000" pitchFamily="50" charset="-128"/>
                </a:rPr>
                <a:t>２</a:t>
              </a:r>
              <a:r>
                <a:rPr lang="ja-JP" altLang="en-US" sz="1400" b="0" i="0" u="none" strike="noStrike" dirty="0">
                  <a:effectLst/>
                  <a:latin typeface="HGPｺﾞｼｯｸE" panose="020B0900000000000000" pitchFamily="50" charset="-128"/>
                  <a:ea typeface="HGPｺﾞｼｯｸE" panose="020B0900000000000000" pitchFamily="50" charset="-128"/>
                </a:rPr>
                <a:t>．２％</a:t>
              </a:r>
              <a:endParaRPr lang="en-US" altLang="ja-JP" sz="1400" b="0" i="0" u="none" strike="noStrike" dirty="0">
                <a:effectLst/>
                <a:latin typeface="HGPｺﾞｼｯｸE" panose="020B0900000000000000" pitchFamily="50" charset="-128"/>
                <a:ea typeface="HGPｺﾞｼｯｸE" panose="020B0900000000000000" pitchFamily="50" charset="-128"/>
              </a:endParaRPr>
            </a:p>
          </p:txBody>
        </p:sp>
      </p:grpSp>
      <p:grpSp>
        <p:nvGrpSpPr>
          <p:cNvPr id="22" name="グループ化 21">
            <a:extLst>
              <a:ext uri="{FF2B5EF4-FFF2-40B4-BE49-F238E27FC236}">
                <a16:creationId xmlns:a16="http://schemas.microsoft.com/office/drawing/2014/main" id="{79902AC5-E08B-397C-615D-627C1F25973D}"/>
              </a:ext>
            </a:extLst>
          </p:cNvPr>
          <p:cNvGrpSpPr/>
          <p:nvPr/>
        </p:nvGrpSpPr>
        <p:grpSpPr>
          <a:xfrm>
            <a:off x="806814" y="4287053"/>
            <a:ext cx="2181719" cy="870352"/>
            <a:chOff x="806814" y="4287053"/>
            <a:chExt cx="2181719" cy="870352"/>
          </a:xfrm>
        </p:grpSpPr>
        <p:sp>
          <p:nvSpPr>
            <p:cNvPr id="146" name="吹き出し: 円形 145">
              <a:extLst>
                <a:ext uri="{FF2B5EF4-FFF2-40B4-BE49-F238E27FC236}">
                  <a16:creationId xmlns:a16="http://schemas.microsoft.com/office/drawing/2014/main" id="{C64630BD-947B-8F3B-96AD-EB17B77E81FE}"/>
                </a:ext>
              </a:extLst>
            </p:cNvPr>
            <p:cNvSpPr/>
            <p:nvPr/>
          </p:nvSpPr>
          <p:spPr>
            <a:xfrm>
              <a:off x="806814" y="4287053"/>
              <a:ext cx="2181719" cy="870352"/>
            </a:xfrm>
            <a:prstGeom prst="wedgeEllipseCallout">
              <a:avLst>
                <a:gd name="adj1" fmla="val -32959"/>
                <a:gd name="adj2" fmla="val 56807"/>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sp>
          <p:nvSpPr>
            <p:cNvPr id="148" name="テキスト ボックス 147">
              <a:extLst>
                <a:ext uri="{FF2B5EF4-FFF2-40B4-BE49-F238E27FC236}">
                  <a16:creationId xmlns:a16="http://schemas.microsoft.com/office/drawing/2014/main" id="{AA7A8FD7-42B2-4A4F-6C5E-27A3745866C3}"/>
                </a:ext>
              </a:extLst>
            </p:cNvPr>
            <p:cNvSpPr txBox="1"/>
            <p:nvPr/>
          </p:nvSpPr>
          <p:spPr>
            <a:xfrm>
              <a:off x="982205" y="4482923"/>
              <a:ext cx="1853392" cy="495007"/>
            </a:xfrm>
            <a:prstGeom prst="rect">
              <a:avLst/>
            </a:prstGeom>
            <a:noFill/>
          </p:spPr>
          <p:txBody>
            <a:bodyPr wrap="none" rtlCol="0">
              <a:spAutoFit/>
            </a:bodyPr>
            <a:lstStyle/>
            <a:p>
              <a:pPr rtl="0">
                <a:spcBef>
                  <a:spcPts val="0"/>
                </a:spcBef>
                <a:spcAft>
                  <a:spcPts val="500"/>
                </a:spcAft>
              </a:pPr>
              <a:r>
                <a:rPr lang="ja-JP" altLang="en-US" sz="1100" b="0" i="0" u="none" strike="noStrike" dirty="0">
                  <a:effectLst/>
                  <a:latin typeface="HGPｺﾞｼｯｸE" panose="020B0900000000000000" pitchFamily="50" charset="-128"/>
                  <a:ea typeface="HGPｺﾞｼｯｸE" panose="020B0900000000000000" pitchFamily="50" charset="-128"/>
                </a:rPr>
                <a:t>お店は、 消費税を預かって</a:t>
              </a:r>
              <a:endParaRPr lang="en-US" altLang="ja-JP" sz="1100" b="0" i="0" u="none" strike="noStrike" dirty="0">
                <a:effectLst/>
                <a:latin typeface="HGPｺﾞｼｯｸE" panose="020B0900000000000000" pitchFamily="50" charset="-128"/>
                <a:ea typeface="HGPｺﾞｼｯｸE" panose="020B0900000000000000" pitchFamily="50" charset="-128"/>
              </a:endParaRPr>
            </a:p>
            <a:p>
              <a:pPr rtl="0">
                <a:spcBef>
                  <a:spcPts val="0"/>
                </a:spcBef>
                <a:spcAft>
                  <a:spcPts val="500"/>
                </a:spcAft>
              </a:pPr>
              <a:r>
                <a:rPr lang="ja-JP" altLang="en-US" sz="1100" b="0" i="0" u="none" strike="noStrike" dirty="0">
                  <a:effectLst/>
                  <a:latin typeface="HGPｺﾞｼｯｸE" panose="020B0900000000000000" pitchFamily="50" charset="-128"/>
                  <a:ea typeface="HGPｺﾞｼｯｸE" panose="020B0900000000000000" pitchFamily="50" charset="-128"/>
                </a:rPr>
                <a:t>まとめて納めているんだね。</a:t>
              </a:r>
              <a:endParaRPr lang="ja-JP" altLang="en-US" sz="1050" b="0" dirty="0">
                <a:effectLst/>
                <a:latin typeface="HGPｺﾞｼｯｸE" panose="020B0900000000000000" pitchFamily="50" charset="-128"/>
                <a:ea typeface="HGPｺﾞｼｯｸE" panose="020B0900000000000000" pitchFamily="50" charset="-128"/>
              </a:endParaRPr>
            </a:p>
          </p:txBody>
        </p:sp>
      </p:grpSp>
      <p:grpSp>
        <p:nvGrpSpPr>
          <p:cNvPr id="10" name="グループ化 9">
            <a:extLst>
              <a:ext uri="{FF2B5EF4-FFF2-40B4-BE49-F238E27FC236}">
                <a16:creationId xmlns:a16="http://schemas.microsoft.com/office/drawing/2014/main" id="{87A2CB89-7E97-AEFC-A1FF-7EDCBD94C141}"/>
              </a:ext>
            </a:extLst>
          </p:cNvPr>
          <p:cNvGrpSpPr/>
          <p:nvPr/>
        </p:nvGrpSpPr>
        <p:grpSpPr>
          <a:xfrm>
            <a:off x="3188676" y="2525899"/>
            <a:ext cx="5631475" cy="900000"/>
            <a:chOff x="3188676" y="2525899"/>
            <a:chExt cx="5631475" cy="900000"/>
          </a:xfrm>
        </p:grpSpPr>
        <p:sp>
          <p:nvSpPr>
            <p:cNvPr id="151" name="正方形/長方形 150">
              <a:extLst>
                <a:ext uri="{FF2B5EF4-FFF2-40B4-BE49-F238E27FC236}">
                  <a16:creationId xmlns:a16="http://schemas.microsoft.com/office/drawing/2014/main" id="{C2698C01-A0B1-ECD3-07DA-EF7527AB3EBB}"/>
                </a:ext>
              </a:extLst>
            </p:cNvPr>
            <p:cNvSpPr/>
            <p:nvPr/>
          </p:nvSpPr>
          <p:spPr bwMode="auto">
            <a:xfrm>
              <a:off x="3188677" y="2525899"/>
              <a:ext cx="5631474" cy="90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52" name="正方形/長方形 151">
              <a:extLst>
                <a:ext uri="{FF2B5EF4-FFF2-40B4-BE49-F238E27FC236}">
                  <a16:creationId xmlns:a16="http://schemas.microsoft.com/office/drawing/2014/main" id="{C1CF0B65-1F72-C3FC-5D52-E55896CC59B2}"/>
                </a:ext>
              </a:extLst>
            </p:cNvPr>
            <p:cNvSpPr/>
            <p:nvPr/>
          </p:nvSpPr>
          <p:spPr bwMode="auto">
            <a:xfrm>
              <a:off x="3188676" y="2525899"/>
              <a:ext cx="1262017"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税務署</a:t>
              </a:r>
            </a:p>
          </p:txBody>
        </p:sp>
        <p:sp>
          <p:nvSpPr>
            <p:cNvPr id="154" name="テキスト ボックス 153">
              <a:extLst>
                <a:ext uri="{FF2B5EF4-FFF2-40B4-BE49-F238E27FC236}">
                  <a16:creationId xmlns:a16="http://schemas.microsoft.com/office/drawing/2014/main" id="{29280401-26C9-1893-2B3B-5DC0D49977C8}"/>
                </a:ext>
              </a:extLst>
            </p:cNvPr>
            <p:cNvSpPr txBox="1"/>
            <p:nvPr/>
          </p:nvSpPr>
          <p:spPr>
            <a:xfrm>
              <a:off x="3204878" y="2995835"/>
              <a:ext cx="2848857" cy="276999"/>
            </a:xfrm>
            <a:prstGeom prst="rect">
              <a:avLst/>
            </a:prstGeom>
            <a:noFill/>
          </p:spPr>
          <p:txBody>
            <a:bodyPr wrap="none" rtlCol="0">
              <a:spAutoFit/>
            </a:bodyPr>
            <a:lstStyle/>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納められた消費税を日本銀行に預ける。</a:t>
              </a:r>
            </a:p>
          </p:txBody>
        </p:sp>
      </p:grpSp>
      <p:grpSp>
        <p:nvGrpSpPr>
          <p:cNvPr id="9" name="グループ化 8">
            <a:extLst>
              <a:ext uri="{FF2B5EF4-FFF2-40B4-BE49-F238E27FC236}">
                <a16:creationId xmlns:a16="http://schemas.microsoft.com/office/drawing/2014/main" id="{4579631C-84C5-EB2F-8383-266008BC2E3C}"/>
              </a:ext>
            </a:extLst>
          </p:cNvPr>
          <p:cNvGrpSpPr/>
          <p:nvPr/>
        </p:nvGrpSpPr>
        <p:grpSpPr>
          <a:xfrm>
            <a:off x="5390701" y="1116218"/>
            <a:ext cx="1660098" cy="846530"/>
            <a:chOff x="5390701" y="1116218"/>
            <a:chExt cx="1660098" cy="846530"/>
          </a:xfrm>
        </p:grpSpPr>
        <p:sp>
          <p:nvSpPr>
            <p:cNvPr id="166" name="正方形/長方形 165">
              <a:extLst>
                <a:ext uri="{FF2B5EF4-FFF2-40B4-BE49-F238E27FC236}">
                  <a16:creationId xmlns:a16="http://schemas.microsoft.com/office/drawing/2014/main" id="{B69F1D12-A352-87B0-67C3-3A6D0491268B}"/>
                </a:ext>
              </a:extLst>
            </p:cNvPr>
            <p:cNvSpPr/>
            <p:nvPr/>
          </p:nvSpPr>
          <p:spPr>
            <a:xfrm>
              <a:off x="5410911" y="1144731"/>
              <a:ext cx="1639888" cy="818017"/>
            </a:xfrm>
            <a:prstGeom prst="rect">
              <a:avLst/>
            </a:prstGeom>
            <a:solidFill>
              <a:srgbClr val="E3F2F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167" name="テキスト ボックス 166">
              <a:extLst>
                <a:ext uri="{FF2B5EF4-FFF2-40B4-BE49-F238E27FC236}">
                  <a16:creationId xmlns:a16="http://schemas.microsoft.com/office/drawing/2014/main" id="{64A6A31A-8093-62E4-6270-98D44C1AB9AE}"/>
                </a:ext>
              </a:extLst>
            </p:cNvPr>
            <p:cNvSpPr txBox="1"/>
            <p:nvPr/>
          </p:nvSpPr>
          <p:spPr>
            <a:xfrm>
              <a:off x="5390701" y="1116218"/>
              <a:ext cx="938077" cy="276999"/>
            </a:xfrm>
            <a:prstGeom prst="rect">
              <a:avLst/>
            </a:prstGeom>
            <a:noFill/>
          </p:spPr>
          <p:txBody>
            <a:bodyPr wrap="none" rtlCol="0">
              <a:spAutoFit/>
            </a:bodyPr>
            <a:lstStyle/>
            <a:p>
              <a:pPr rtl="0">
                <a:spcBef>
                  <a:spcPts val="0"/>
                </a:spcBef>
                <a:spcAft>
                  <a:spcPts val="500"/>
                </a:spcAft>
              </a:pPr>
              <a:r>
                <a:rPr lang="ja-JP" altLang="en-US" sz="1200" b="0" i="0" u="none" strike="noStrike" dirty="0">
                  <a:solidFill>
                    <a:srgbClr val="005BAD"/>
                  </a:solidFill>
                  <a:effectLst/>
                  <a:latin typeface="HGPｺﾞｼｯｸE" panose="020B0900000000000000" pitchFamily="50" charset="-128"/>
                  <a:ea typeface="HGPｺﾞｼｯｸE" panose="020B0900000000000000" pitchFamily="50" charset="-128"/>
                </a:rPr>
                <a:t>お店の売上</a:t>
              </a:r>
              <a:endParaRPr lang="ja-JP" altLang="en-US" sz="1100" b="0" dirty="0">
                <a:solidFill>
                  <a:srgbClr val="005BAD"/>
                </a:solidFill>
                <a:effectLst/>
                <a:latin typeface="HGPｺﾞｼｯｸE" panose="020B0900000000000000" pitchFamily="50" charset="-128"/>
                <a:ea typeface="HGPｺﾞｼｯｸE" panose="020B0900000000000000" pitchFamily="50" charset="-128"/>
              </a:endParaRPr>
            </a:p>
          </p:txBody>
        </p:sp>
        <p:grpSp>
          <p:nvGrpSpPr>
            <p:cNvPr id="168" name="グループ化 167">
              <a:extLst>
                <a:ext uri="{FF2B5EF4-FFF2-40B4-BE49-F238E27FC236}">
                  <a16:creationId xmlns:a16="http://schemas.microsoft.com/office/drawing/2014/main" id="{B386BD7B-A08B-090F-7153-338EB263F99F}"/>
                </a:ext>
              </a:extLst>
            </p:cNvPr>
            <p:cNvGrpSpPr/>
            <p:nvPr/>
          </p:nvGrpSpPr>
          <p:grpSpPr>
            <a:xfrm>
              <a:off x="5817922" y="1419772"/>
              <a:ext cx="825867" cy="408386"/>
              <a:chOff x="2078852" y="2232915"/>
              <a:chExt cx="997926" cy="493469"/>
            </a:xfrm>
          </p:grpSpPr>
          <p:pic>
            <p:nvPicPr>
              <p:cNvPr id="169" name="図 168" descr="図形&#10;&#10;自動的に生成された説明">
                <a:extLst>
                  <a:ext uri="{FF2B5EF4-FFF2-40B4-BE49-F238E27FC236}">
                    <a16:creationId xmlns:a16="http://schemas.microsoft.com/office/drawing/2014/main" id="{37CE357B-9F1C-4A01-91F8-BD116295D32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78852" y="2236872"/>
                <a:ext cx="991148" cy="489512"/>
              </a:xfrm>
              <a:prstGeom prst="rect">
                <a:avLst/>
              </a:prstGeom>
            </p:spPr>
          </p:pic>
          <p:sp>
            <p:nvSpPr>
              <p:cNvPr id="170" name="テキスト ボックス 169">
                <a:extLst>
                  <a:ext uri="{FF2B5EF4-FFF2-40B4-BE49-F238E27FC236}">
                    <a16:creationId xmlns:a16="http://schemas.microsoft.com/office/drawing/2014/main" id="{5C60ABC6-FEE6-2688-C789-7E394528592D}"/>
                  </a:ext>
                </a:extLst>
              </p:cNvPr>
              <p:cNvSpPr txBox="1"/>
              <p:nvPr/>
            </p:nvSpPr>
            <p:spPr>
              <a:xfrm>
                <a:off x="2078852" y="2232915"/>
                <a:ext cx="997926" cy="483468"/>
              </a:xfrm>
              <a:prstGeom prst="rect">
                <a:avLst/>
              </a:prstGeom>
              <a:noFill/>
            </p:spPr>
            <p:txBody>
              <a:bodyPr wrap="none" rtlCol="0">
                <a:spAutoFit/>
              </a:bodyPr>
              <a:lstStyle/>
              <a:p>
                <a:r>
                  <a:rPr lang="ja-JP" altLang="en-US" sz="20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2000" dirty="0">
                    <a:solidFill>
                      <a:schemeClr val="bg1"/>
                    </a:solidFill>
                    <a:latin typeface="HGPｺﾞｼｯｸE" panose="020B0900000000000000" pitchFamily="50" charset="-128"/>
                    <a:ea typeface="HGPｺﾞｼｯｸE" panose="020B0900000000000000" pitchFamily="50" charset="-128"/>
                  </a:rPr>
                  <a:t>０００</a:t>
                </a:r>
              </a:p>
            </p:txBody>
          </p:sp>
        </p:grpSp>
      </p:grpSp>
      <p:grpSp>
        <p:nvGrpSpPr>
          <p:cNvPr id="8" name="グループ化 7">
            <a:extLst>
              <a:ext uri="{FF2B5EF4-FFF2-40B4-BE49-F238E27FC236}">
                <a16:creationId xmlns:a16="http://schemas.microsoft.com/office/drawing/2014/main" id="{B5D30D73-CAA4-C65E-C602-95D1509327D9}"/>
              </a:ext>
            </a:extLst>
          </p:cNvPr>
          <p:cNvGrpSpPr/>
          <p:nvPr/>
        </p:nvGrpSpPr>
        <p:grpSpPr>
          <a:xfrm>
            <a:off x="3165967" y="1065378"/>
            <a:ext cx="5654183" cy="976722"/>
            <a:chOff x="3165967" y="1065378"/>
            <a:chExt cx="5654183" cy="976722"/>
          </a:xfrm>
        </p:grpSpPr>
        <p:sp>
          <p:nvSpPr>
            <p:cNvPr id="160" name="正方形/長方形 159">
              <a:extLst>
                <a:ext uri="{FF2B5EF4-FFF2-40B4-BE49-F238E27FC236}">
                  <a16:creationId xmlns:a16="http://schemas.microsoft.com/office/drawing/2014/main" id="{B2CE6652-8853-A793-E2FD-ADE7A37CCFB3}"/>
                </a:ext>
              </a:extLst>
            </p:cNvPr>
            <p:cNvSpPr/>
            <p:nvPr/>
          </p:nvSpPr>
          <p:spPr bwMode="auto">
            <a:xfrm>
              <a:off x="3165967" y="1065378"/>
              <a:ext cx="5654183" cy="976722"/>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grpSp>
          <p:nvGrpSpPr>
            <p:cNvPr id="7" name="グループ化 6">
              <a:extLst>
                <a:ext uri="{FF2B5EF4-FFF2-40B4-BE49-F238E27FC236}">
                  <a16:creationId xmlns:a16="http://schemas.microsoft.com/office/drawing/2014/main" id="{A83D414A-CB2D-99D7-6BAA-5B6FA89FBF83}"/>
                </a:ext>
              </a:extLst>
            </p:cNvPr>
            <p:cNvGrpSpPr/>
            <p:nvPr/>
          </p:nvGrpSpPr>
          <p:grpSpPr>
            <a:xfrm>
              <a:off x="3165967" y="1066181"/>
              <a:ext cx="2233743" cy="903661"/>
              <a:chOff x="3165967" y="1066181"/>
              <a:chExt cx="2233743" cy="903661"/>
            </a:xfrm>
          </p:grpSpPr>
          <p:sp>
            <p:nvSpPr>
              <p:cNvPr id="161" name="正方形/長方形 160">
                <a:extLst>
                  <a:ext uri="{FF2B5EF4-FFF2-40B4-BE49-F238E27FC236}">
                    <a16:creationId xmlns:a16="http://schemas.microsoft.com/office/drawing/2014/main" id="{44D4C6F9-43CF-47E2-03AD-B9EADEFED560}"/>
                  </a:ext>
                </a:extLst>
              </p:cNvPr>
              <p:cNvSpPr/>
              <p:nvPr/>
            </p:nvSpPr>
            <p:spPr bwMode="auto">
              <a:xfrm>
                <a:off x="3165967" y="1066181"/>
                <a:ext cx="1262017"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chemeClr val="bg1"/>
                    </a:solidFill>
                    <a:latin typeface="HGPｺﾞｼｯｸE" panose="020B0900000000000000" pitchFamily="50" charset="-128"/>
                    <a:ea typeface="HGPｺﾞｼｯｸE" panose="020B0900000000000000" pitchFamily="50" charset="-128"/>
                  </a:rPr>
                  <a:t>お店</a:t>
                </a:r>
              </a:p>
            </p:txBody>
          </p:sp>
          <p:sp>
            <p:nvSpPr>
              <p:cNvPr id="164" name="テキスト ボックス 163">
                <a:extLst>
                  <a:ext uri="{FF2B5EF4-FFF2-40B4-BE49-F238E27FC236}">
                    <a16:creationId xmlns:a16="http://schemas.microsoft.com/office/drawing/2014/main" id="{B412A46F-5B23-4E15-348B-4D2B34398D17}"/>
                  </a:ext>
                </a:extLst>
              </p:cNvPr>
              <p:cNvSpPr txBox="1"/>
              <p:nvPr/>
            </p:nvSpPr>
            <p:spPr>
              <a:xfrm>
                <a:off x="3204878" y="1444057"/>
                <a:ext cx="2194832" cy="525785"/>
              </a:xfrm>
              <a:prstGeom prst="rect">
                <a:avLst/>
              </a:prstGeom>
              <a:noFill/>
            </p:spPr>
            <p:txBody>
              <a:bodyPr wrap="none" rtlCol="0">
                <a:spAutoFit/>
              </a:bodyPr>
              <a:lstStyle/>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消費者から預かった</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spcBef>
                    <a:spcPts val="0"/>
                  </a:spcBef>
                  <a:spcAft>
                    <a:spcPts val="500"/>
                  </a:spcAft>
                </a:pPr>
                <a:r>
                  <a:rPr lang="ja-JP" altLang="en-US" sz="1200" b="0" i="0" u="none" strike="noStrike" dirty="0">
                    <a:effectLst/>
                    <a:latin typeface="HGPｺﾞｼｯｸE" panose="020B0900000000000000" pitchFamily="50" charset="-128"/>
                    <a:ea typeface="HGPｺﾞｼｯｸE" panose="020B0900000000000000" pitchFamily="50" charset="-128"/>
                  </a:rPr>
                  <a:t>消費税の額を計算して納める。</a:t>
                </a:r>
                <a:endParaRPr lang="ja-JP" altLang="en-US" sz="1100" b="0" dirty="0">
                  <a:effectLst/>
                  <a:latin typeface="HGPｺﾞｼｯｸE" panose="020B0900000000000000" pitchFamily="50" charset="-128"/>
                  <a:ea typeface="HGPｺﾞｼｯｸE" panose="020B0900000000000000" pitchFamily="50" charset="-128"/>
                </a:endParaRPr>
              </a:p>
            </p:txBody>
          </p:sp>
        </p:grpSp>
      </p:grpSp>
      <p:sp>
        <p:nvSpPr>
          <p:cNvPr id="171" name="角丸四角形 15">
            <a:extLst>
              <a:ext uri="{FF2B5EF4-FFF2-40B4-BE49-F238E27FC236}">
                <a16:creationId xmlns:a16="http://schemas.microsoft.com/office/drawing/2014/main" id="{54893164-C9A2-EE98-1F6B-4FAACEB501A0}"/>
              </a:ext>
            </a:extLst>
          </p:cNvPr>
          <p:cNvSpPr/>
          <p:nvPr/>
        </p:nvSpPr>
        <p:spPr>
          <a:xfrm>
            <a:off x="3102973" y="6432897"/>
            <a:ext cx="5281871" cy="132175"/>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ja-JP" sz="800" dirty="0">
                <a:solidFill>
                  <a:schemeClr val="tx1"/>
                </a:solidFill>
                <a:latin typeface="+mn-ea"/>
              </a:rPr>
              <a:t>※</a:t>
            </a:r>
            <a:r>
              <a:rPr lang="ja-JP" altLang="en-US" sz="800" dirty="0">
                <a:solidFill>
                  <a:schemeClr val="tx1"/>
                </a:solidFill>
                <a:latin typeface="+mn-ea"/>
              </a:rPr>
              <a:t>消費税は国税（消費税）と地方税（地方消費税）に分かれていて</a:t>
            </a:r>
            <a:r>
              <a:rPr lang="en-US" altLang="ja-JP" sz="800" dirty="0">
                <a:solidFill>
                  <a:schemeClr val="tx1"/>
                </a:solidFill>
                <a:latin typeface="+mn-ea"/>
              </a:rPr>
              <a:t>10%</a:t>
            </a:r>
            <a:r>
              <a:rPr lang="ja-JP" altLang="en-US" sz="800" dirty="0">
                <a:solidFill>
                  <a:schemeClr val="tx1"/>
                </a:solidFill>
                <a:latin typeface="+mn-ea"/>
              </a:rPr>
              <a:t>のうち</a:t>
            </a:r>
            <a:r>
              <a:rPr lang="en-US" altLang="ja-JP" sz="800" dirty="0">
                <a:solidFill>
                  <a:schemeClr val="tx1"/>
                </a:solidFill>
                <a:latin typeface="+mn-ea"/>
              </a:rPr>
              <a:t>7.8%</a:t>
            </a:r>
            <a:r>
              <a:rPr lang="ja-JP" altLang="en-US" sz="800" dirty="0">
                <a:solidFill>
                  <a:schemeClr val="tx1"/>
                </a:solidFill>
                <a:latin typeface="+mn-ea"/>
              </a:rPr>
              <a:t>が国税、</a:t>
            </a:r>
            <a:r>
              <a:rPr lang="en-US" altLang="ja-JP" sz="800" dirty="0">
                <a:solidFill>
                  <a:schemeClr val="tx1"/>
                </a:solidFill>
                <a:latin typeface="+mn-ea"/>
              </a:rPr>
              <a:t>2.2</a:t>
            </a:r>
            <a:r>
              <a:rPr lang="ja-JP" altLang="en-US" sz="800" dirty="0">
                <a:solidFill>
                  <a:schemeClr val="tx1"/>
                </a:solidFill>
                <a:latin typeface="+mn-ea"/>
              </a:rPr>
              <a:t>％が地方税です。</a:t>
            </a:r>
          </a:p>
        </p:txBody>
      </p:sp>
      <p:pic>
        <p:nvPicPr>
          <p:cNvPr id="172" name="図 171">
            <a:extLst>
              <a:ext uri="{FF2B5EF4-FFF2-40B4-BE49-F238E27FC236}">
                <a16:creationId xmlns:a16="http://schemas.microsoft.com/office/drawing/2014/main" id="{B8472064-5DCA-25E7-880C-FCCDDA307790}"/>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7239352" y="1029349"/>
            <a:ext cx="1654829" cy="1069432"/>
          </a:xfrm>
          <a:prstGeom prst="rect">
            <a:avLst/>
          </a:prstGeom>
        </p:spPr>
      </p:pic>
      <p:pic>
        <p:nvPicPr>
          <p:cNvPr id="173" name="図 172">
            <a:extLst>
              <a:ext uri="{FF2B5EF4-FFF2-40B4-BE49-F238E27FC236}">
                <a16:creationId xmlns:a16="http://schemas.microsoft.com/office/drawing/2014/main" id="{B0D47E3C-E9BD-9C87-DDA7-9CDC4C168B2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7285826" y="2233915"/>
            <a:ext cx="1473744" cy="1433883"/>
          </a:xfrm>
          <a:prstGeom prst="rect">
            <a:avLst/>
          </a:prstGeom>
        </p:spPr>
      </p:pic>
      <p:pic>
        <p:nvPicPr>
          <p:cNvPr id="174" name="図 173">
            <a:extLst>
              <a:ext uri="{FF2B5EF4-FFF2-40B4-BE49-F238E27FC236}">
                <a16:creationId xmlns:a16="http://schemas.microsoft.com/office/drawing/2014/main" id="{C902C530-2227-B036-67D6-168E1F24BD65}"/>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7034127" y="3865094"/>
            <a:ext cx="1977142" cy="956682"/>
          </a:xfrm>
          <a:prstGeom prst="rect">
            <a:avLst/>
          </a:prstGeom>
        </p:spPr>
      </p:pic>
      <p:grpSp>
        <p:nvGrpSpPr>
          <p:cNvPr id="5" name="グループ化 4">
            <a:extLst>
              <a:ext uri="{FF2B5EF4-FFF2-40B4-BE49-F238E27FC236}">
                <a16:creationId xmlns:a16="http://schemas.microsoft.com/office/drawing/2014/main" id="{ED964FA1-8EEC-D6BF-04BC-810203C85FD6}"/>
              </a:ext>
            </a:extLst>
          </p:cNvPr>
          <p:cNvGrpSpPr/>
          <p:nvPr/>
        </p:nvGrpSpPr>
        <p:grpSpPr>
          <a:xfrm>
            <a:off x="2262331" y="1884469"/>
            <a:ext cx="825867" cy="910293"/>
            <a:chOff x="2262331" y="1697320"/>
            <a:chExt cx="825867" cy="910293"/>
          </a:xfrm>
        </p:grpSpPr>
        <p:grpSp>
          <p:nvGrpSpPr>
            <p:cNvPr id="107" name="グループ化 106">
              <a:extLst>
                <a:ext uri="{FF2B5EF4-FFF2-40B4-BE49-F238E27FC236}">
                  <a16:creationId xmlns:a16="http://schemas.microsoft.com/office/drawing/2014/main" id="{88CF2ED9-0C3F-6DB2-F1AD-DA22D1EB866D}"/>
                </a:ext>
              </a:extLst>
            </p:cNvPr>
            <p:cNvGrpSpPr/>
            <p:nvPr/>
          </p:nvGrpSpPr>
          <p:grpSpPr>
            <a:xfrm>
              <a:off x="2262331" y="1697320"/>
              <a:ext cx="825867" cy="408386"/>
              <a:chOff x="2078852" y="2232915"/>
              <a:chExt cx="997926" cy="493469"/>
            </a:xfrm>
          </p:grpSpPr>
          <p:pic>
            <p:nvPicPr>
              <p:cNvPr id="109" name="図 108" descr="図形&#10;&#10;自動的に生成された説明">
                <a:extLst>
                  <a:ext uri="{FF2B5EF4-FFF2-40B4-BE49-F238E27FC236}">
                    <a16:creationId xmlns:a16="http://schemas.microsoft.com/office/drawing/2014/main" id="{63D93899-2B64-65B8-80B9-D5CD2F229DC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078852" y="2236872"/>
                <a:ext cx="991148" cy="489512"/>
              </a:xfrm>
              <a:prstGeom prst="rect">
                <a:avLst/>
              </a:prstGeom>
            </p:spPr>
          </p:pic>
          <p:sp>
            <p:nvSpPr>
              <p:cNvPr id="110" name="テキスト ボックス 109">
                <a:extLst>
                  <a:ext uri="{FF2B5EF4-FFF2-40B4-BE49-F238E27FC236}">
                    <a16:creationId xmlns:a16="http://schemas.microsoft.com/office/drawing/2014/main" id="{67112D5F-F529-D69C-6E1F-827988DCDEF0}"/>
                  </a:ext>
                </a:extLst>
              </p:cNvPr>
              <p:cNvSpPr txBox="1"/>
              <p:nvPr/>
            </p:nvSpPr>
            <p:spPr>
              <a:xfrm>
                <a:off x="2078852" y="2232915"/>
                <a:ext cx="997926" cy="483468"/>
              </a:xfrm>
              <a:prstGeom prst="rect">
                <a:avLst/>
              </a:prstGeom>
              <a:noFill/>
            </p:spPr>
            <p:txBody>
              <a:bodyPr wrap="none" rtlCol="0">
                <a:spAutoFit/>
              </a:bodyPr>
              <a:lstStyle/>
              <a:p>
                <a:r>
                  <a:rPr lang="ja-JP" altLang="en-US" sz="20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2000" dirty="0">
                    <a:solidFill>
                      <a:schemeClr val="bg1"/>
                    </a:solidFill>
                    <a:latin typeface="HGPｺﾞｼｯｸE" panose="020B0900000000000000" pitchFamily="50" charset="-128"/>
                    <a:ea typeface="HGPｺﾞｼｯｸE" panose="020B0900000000000000" pitchFamily="50" charset="-128"/>
                  </a:rPr>
                  <a:t>０００</a:t>
                </a:r>
              </a:p>
            </p:txBody>
          </p:sp>
        </p:grpSp>
        <p:grpSp>
          <p:nvGrpSpPr>
            <p:cNvPr id="175" name="グループ化 174">
              <a:extLst>
                <a:ext uri="{FF2B5EF4-FFF2-40B4-BE49-F238E27FC236}">
                  <a16:creationId xmlns:a16="http://schemas.microsoft.com/office/drawing/2014/main" id="{65D414BE-C32A-865E-AB31-4BBED59A4369}"/>
                </a:ext>
              </a:extLst>
            </p:cNvPr>
            <p:cNvGrpSpPr/>
            <p:nvPr/>
          </p:nvGrpSpPr>
          <p:grpSpPr>
            <a:xfrm>
              <a:off x="2424952" y="2162039"/>
              <a:ext cx="511679" cy="445574"/>
              <a:chOff x="1704581" y="1628189"/>
              <a:chExt cx="511679" cy="445574"/>
            </a:xfrm>
          </p:grpSpPr>
          <p:pic>
            <p:nvPicPr>
              <p:cNvPr id="105" name="図 104">
                <a:extLst>
                  <a:ext uri="{FF2B5EF4-FFF2-40B4-BE49-F238E27FC236}">
                    <a16:creationId xmlns:a16="http://schemas.microsoft.com/office/drawing/2014/main" id="{BD90660E-E9ED-14F0-75BC-875B705D412E}"/>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1739131" y="1628189"/>
                <a:ext cx="445574" cy="445574"/>
              </a:xfrm>
              <a:prstGeom prst="rect">
                <a:avLst/>
              </a:prstGeom>
            </p:spPr>
          </p:pic>
          <p:sp>
            <p:nvSpPr>
              <p:cNvPr id="108" name="テキスト ボックス 107">
                <a:extLst>
                  <a:ext uri="{FF2B5EF4-FFF2-40B4-BE49-F238E27FC236}">
                    <a16:creationId xmlns:a16="http://schemas.microsoft.com/office/drawing/2014/main" id="{22604DB2-9BFA-50F1-F139-CE9B7E6450D7}"/>
                  </a:ext>
                </a:extLst>
              </p:cNvPr>
              <p:cNvSpPr txBox="1"/>
              <p:nvPr/>
            </p:nvSpPr>
            <p:spPr>
              <a:xfrm>
                <a:off x="1704581" y="1692722"/>
                <a:ext cx="511679" cy="307777"/>
              </a:xfrm>
              <a:prstGeom prst="rect">
                <a:avLst/>
              </a:prstGeom>
              <a:noFill/>
            </p:spPr>
            <p:txBody>
              <a:bodyPr wrap="none" rtlCol="0">
                <a:spAutoFit/>
              </a:bodyPr>
              <a:lstStyle/>
              <a:p>
                <a:r>
                  <a:rPr kumimoji="1" lang="ja-JP" altLang="en-US" sz="1400" kern="0" spc="-150" dirty="0">
                    <a:solidFill>
                      <a:schemeClr val="bg1"/>
                    </a:solidFill>
                    <a:latin typeface="HGPｺﾞｼｯｸE" panose="020B0900000000000000" pitchFamily="50" charset="-128"/>
                    <a:ea typeface="HGPｺﾞｼｯｸE" panose="020B0900000000000000" pitchFamily="50" charset="-128"/>
                  </a:rPr>
                  <a:t>１</a:t>
                </a:r>
                <a:r>
                  <a:rPr kumimoji="1" lang="ja-JP" altLang="en-US" sz="1400" dirty="0">
                    <a:solidFill>
                      <a:schemeClr val="bg1"/>
                    </a:solidFill>
                    <a:latin typeface="HGPｺﾞｼｯｸE" panose="020B0900000000000000" pitchFamily="50" charset="-128"/>
                    <a:ea typeface="HGPｺﾞｼｯｸE" panose="020B0900000000000000" pitchFamily="50" charset="-128"/>
                  </a:rPr>
                  <a:t>００</a:t>
                </a:r>
              </a:p>
            </p:txBody>
          </p:sp>
        </p:grpSp>
      </p:grpSp>
      <p:sp>
        <p:nvSpPr>
          <p:cNvPr id="23" name="矢印: 上 22">
            <a:extLst>
              <a:ext uri="{FF2B5EF4-FFF2-40B4-BE49-F238E27FC236}">
                <a16:creationId xmlns:a16="http://schemas.microsoft.com/office/drawing/2014/main" id="{C12F3FBA-4924-7B42-7878-CACB4942C411}"/>
              </a:ext>
            </a:extLst>
          </p:cNvPr>
          <p:cNvSpPr/>
          <p:nvPr/>
        </p:nvSpPr>
        <p:spPr>
          <a:xfrm rot="10800000">
            <a:off x="7707471" y="4870454"/>
            <a:ext cx="298495" cy="578982"/>
          </a:xfrm>
          <a:prstGeom prst="upArrow">
            <a:avLst>
              <a:gd name="adj1" fmla="val 59510"/>
              <a:gd name="adj2" fmla="val 46830"/>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sp>
        <p:nvSpPr>
          <p:cNvPr id="16" name="テキスト ボックス 15">
            <a:extLst>
              <a:ext uri="{FF2B5EF4-FFF2-40B4-BE49-F238E27FC236}">
                <a16:creationId xmlns:a16="http://schemas.microsoft.com/office/drawing/2014/main" id="{B3FC43CA-E89C-001F-090D-477648100987}"/>
              </a:ext>
            </a:extLst>
          </p:cNvPr>
          <p:cNvSpPr txBox="1"/>
          <p:nvPr/>
        </p:nvSpPr>
        <p:spPr>
          <a:xfrm>
            <a:off x="194203" y="957280"/>
            <a:ext cx="2425664" cy="369332"/>
          </a:xfrm>
          <a:prstGeom prst="rect">
            <a:avLst/>
          </a:prstGeom>
          <a:noFill/>
        </p:spPr>
        <p:txBody>
          <a:bodyPr wrap="none" rtlCol="0">
            <a:spAutoFit/>
          </a:bodyPr>
          <a:lstStyle/>
          <a:p>
            <a:pPr>
              <a:spcBef>
                <a:spcPts val="0"/>
              </a:spcBef>
              <a:spcAft>
                <a:spcPts val="500"/>
              </a:spcAft>
            </a:pPr>
            <a:r>
              <a:rPr lang="ja-JP" altLang="en-US" sz="1800" dirty="0">
                <a:latin typeface="HGPｺﾞｼｯｸE" panose="020B0900000000000000" pitchFamily="50" charset="-128"/>
                <a:ea typeface="HGPｺﾞｼｯｸE" panose="020B0900000000000000" pitchFamily="50" charset="-128"/>
              </a:rPr>
              <a:t>消費税についての説明</a:t>
            </a:r>
          </a:p>
        </p:txBody>
      </p:sp>
      <p:sp>
        <p:nvSpPr>
          <p:cNvPr id="77" name="テキスト ボックス 76">
            <a:extLst>
              <a:ext uri="{FF2B5EF4-FFF2-40B4-BE49-F238E27FC236}">
                <a16:creationId xmlns:a16="http://schemas.microsoft.com/office/drawing/2014/main" id="{661B186C-0036-4820-ADE7-B60E8D075464}"/>
              </a:ext>
            </a:extLst>
          </p:cNvPr>
          <p:cNvSpPr txBox="1"/>
          <p:nvPr/>
        </p:nvSpPr>
        <p:spPr>
          <a:xfrm>
            <a:off x="4552454" y="2941162"/>
            <a:ext cx="420308" cy="169277"/>
          </a:xfrm>
          <a:prstGeom prst="rect">
            <a:avLst/>
          </a:prstGeom>
          <a:noFill/>
        </p:spPr>
        <p:txBody>
          <a:bodyPr wrap="none" rtlCol="0">
            <a:spAutoFit/>
          </a:bodyPr>
          <a:lstStyle>
            <a:defPPr>
              <a:defRPr lang="ja-JP"/>
            </a:defPPr>
            <a:lvl1pPr>
              <a:spcBef>
                <a:spcPts val="0"/>
              </a:spcBef>
              <a:spcAft>
                <a:spcPts val="500"/>
              </a:spcAft>
              <a:defRPr sz="500">
                <a:latin typeface="HGPｺﾞｼｯｸE" panose="020B0900000000000000" pitchFamily="50" charset="-128"/>
                <a:ea typeface="HGPｺﾞｼｯｸE" panose="020B0900000000000000" pitchFamily="50" charset="-128"/>
              </a:defRPr>
            </a:lvl1pPr>
          </a:lstStyle>
          <a:p>
            <a:r>
              <a:rPr lang="ja-JP" altLang="en-US" dirty="0"/>
              <a:t>にっぽん</a:t>
            </a:r>
          </a:p>
        </p:txBody>
      </p:sp>
      <p:sp>
        <p:nvSpPr>
          <p:cNvPr id="2" name="スライド番号プレースホルダー 8">
            <a:extLst>
              <a:ext uri="{FF2B5EF4-FFF2-40B4-BE49-F238E27FC236}">
                <a16:creationId xmlns:a16="http://schemas.microsoft.com/office/drawing/2014/main" id="{A5B37A0E-949B-85EF-3FB6-A7CBBB91B17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4</a:t>
            </a:fld>
            <a:endParaRPr lang="en-US" altLang="ja-JP" dirty="0">
              <a:latin typeface="+mn-ea"/>
              <a:ea typeface="+mn-ea"/>
            </a:endParaRPr>
          </a:p>
        </p:txBody>
      </p:sp>
    </p:spTree>
    <p:extLst>
      <p:ext uri="{BB962C8B-B14F-4D97-AF65-F5344CB8AC3E}">
        <p14:creationId xmlns:p14="http://schemas.microsoft.com/office/powerpoint/2010/main" val="2883005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500"/>
                            </p:stCondLst>
                            <p:childTnLst>
                              <p:par>
                                <p:cTn id="19" presetID="22" presetClass="entr" presetSubtype="8" fill="hold" grpId="0" nodeType="afterEffect">
                                  <p:stCondLst>
                                    <p:cond delay="0"/>
                                  </p:stCondLst>
                                  <p:childTnLst>
                                    <p:set>
                                      <p:cBhvr>
                                        <p:cTn id="20" dur="1" fill="hold">
                                          <p:stCondLst>
                                            <p:cond delay="0"/>
                                          </p:stCondLst>
                                        </p:cTn>
                                        <p:tgtEl>
                                          <p:spTgt spid="114"/>
                                        </p:tgtEl>
                                        <p:attrNameLst>
                                          <p:attrName>style.visibility</p:attrName>
                                        </p:attrNameLst>
                                      </p:cBhvr>
                                      <p:to>
                                        <p:strVal val="visible"/>
                                      </p:to>
                                    </p:set>
                                    <p:animEffect transition="in" filter="wipe(left)">
                                      <p:cBhvr>
                                        <p:cTn id="21" dur="500"/>
                                        <p:tgtEl>
                                          <p:spTgt spid="114"/>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nodeType="withEffect">
                                  <p:stCondLst>
                                    <p:cond delay="0"/>
                                  </p:stCondLst>
                                  <p:childTnLst>
                                    <p:set>
                                      <p:cBhvr>
                                        <p:cTn id="33" dur="1" fill="hold">
                                          <p:stCondLst>
                                            <p:cond delay="0"/>
                                          </p:stCondLst>
                                        </p:cTn>
                                        <p:tgtEl>
                                          <p:spTgt spid="172"/>
                                        </p:tgtEl>
                                        <p:attrNameLst>
                                          <p:attrName>style.visibility</p:attrName>
                                        </p:attrNameLst>
                                      </p:cBhvr>
                                      <p:to>
                                        <p:strVal val="visible"/>
                                      </p:to>
                                    </p:set>
                                    <p:animEffect transition="in" filter="fade">
                                      <p:cBhvr>
                                        <p:cTn id="34" dur="500"/>
                                        <p:tgtEl>
                                          <p:spTgt spid="172"/>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fade">
                                      <p:cBhvr>
                                        <p:cTn id="39" dur="500"/>
                                        <p:tgtEl>
                                          <p:spTgt spid="6"/>
                                        </p:tgtEl>
                                      </p:cBhvr>
                                    </p:animEffect>
                                  </p:childTnLst>
                                </p:cTn>
                              </p:par>
                            </p:childTnLst>
                          </p:cTn>
                        </p:par>
                        <p:par>
                          <p:cTn id="40" fill="hold">
                            <p:stCondLst>
                              <p:cond delay="500"/>
                            </p:stCondLst>
                            <p:childTnLst>
                              <p:par>
                                <p:cTn id="41" presetID="22" presetClass="entr" presetSubtype="1" fill="hold" grpId="0" nodeType="afterEffect">
                                  <p:stCondLst>
                                    <p:cond delay="0"/>
                                  </p:stCondLst>
                                  <p:childTnLst>
                                    <p:set>
                                      <p:cBhvr>
                                        <p:cTn id="42" dur="1" fill="hold">
                                          <p:stCondLst>
                                            <p:cond delay="0"/>
                                          </p:stCondLst>
                                        </p:cTn>
                                        <p:tgtEl>
                                          <p:spTgt spid="103"/>
                                        </p:tgtEl>
                                        <p:attrNameLst>
                                          <p:attrName>style.visibility</p:attrName>
                                        </p:attrNameLst>
                                      </p:cBhvr>
                                      <p:to>
                                        <p:strVal val="visible"/>
                                      </p:to>
                                    </p:set>
                                    <p:animEffect transition="in" filter="wipe(up)">
                                      <p:cBhvr>
                                        <p:cTn id="43" dur="500"/>
                                        <p:tgtEl>
                                          <p:spTgt spid="103"/>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fade">
                                      <p:cBhvr>
                                        <p:cTn id="48" dur="500"/>
                                        <p:tgtEl>
                                          <p:spTgt spid="1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77"/>
                                        </p:tgtEl>
                                        <p:attrNameLst>
                                          <p:attrName>style.visibility</p:attrName>
                                        </p:attrNameLst>
                                      </p:cBhvr>
                                      <p:to>
                                        <p:strVal val="visible"/>
                                      </p:to>
                                    </p:set>
                                    <p:animEffect transition="in" filter="fade">
                                      <p:cBhvr>
                                        <p:cTn id="51" dur="500"/>
                                        <p:tgtEl>
                                          <p:spTgt spid="77"/>
                                        </p:tgtEl>
                                      </p:cBhvr>
                                    </p:animEffect>
                                  </p:childTnLst>
                                </p:cTn>
                              </p:par>
                            </p:childTnLst>
                          </p:cTn>
                        </p:par>
                        <p:par>
                          <p:cTn id="52" fill="hold">
                            <p:stCondLst>
                              <p:cond delay="500"/>
                            </p:stCondLst>
                            <p:childTnLst>
                              <p:par>
                                <p:cTn id="53" presetID="10" presetClass="entr" presetSubtype="0" fill="hold" nodeType="afterEffect">
                                  <p:stCondLst>
                                    <p:cond delay="0"/>
                                  </p:stCondLst>
                                  <p:childTnLst>
                                    <p:set>
                                      <p:cBhvr>
                                        <p:cTn id="54" dur="1" fill="hold">
                                          <p:stCondLst>
                                            <p:cond delay="0"/>
                                          </p:stCondLst>
                                        </p:cTn>
                                        <p:tgtEl>
                                          <p:spTgt spid="173"/>
                                        </p:tgtEl>
                                        <p:attrNameLst>
                                          <p:attrName>style.visibility</p:attrName>
                                        </p:attrNameLst>
                                      </p:cBhvr>
                                      <p:to>
                                        <p:strVal val="visible"/>
                                      </p:to>
                                    </p:set>
                                    <p:animEffect transition="in" filter="fade">
                                      <p:cBhvr>
                                        <p:cTn id="55" dur="500"/>
                                        <p:tgtEl>
                                          <p:spTgt spid="173"/>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fade">
                                      <p:cBhvr>
                                        <p:cTn id="60" dur="500"/>
                                        <p:tgtEl>
                                          <p:spTgt spid="14"/>
                                        </p:tgtEl>
                                      </p:cBhvr>
                                    </p:animEffect>
                                  </p:childTnLst>
                                </p:cTn>
                              </p:par>
                            </p:childTnLst>
                          </p:cTn>
                        </p:par>
                        <p:par>
                          <p:cTn id="61" fill="hold">
                            <p:stCondLst>
                              <p:cond delay="500"/>
                            </p:stCondLst>
                            <p:childTnLst>
                              <p:par>
                                <p:cTn id="62" presetID="22" presetClass="entr" presetSubtype="1" fill="hold" grpId="0" nodeType="afterEffect">
                                  <p:stCondLst>
                                    <p:cond delay="0"/>
                                  </p:stCondLst>
                                  <p:childTnLst>
                                    <p:set>
                                      <p:cBhvr>
                                        <p:cTn id="63" dur="1" fill="hold">
                                          <p:stCondLst>
                                            <p:cond delay="0"/>
                                          </p:stCondLst>
                                        </p:cTn>
                                        <p:tgtEl>
                                          <p:spTgt spid="115"/>
                                        </p:tgtEl>
                                        <p:attrNameLst>
                                          <p:attrName>style.visibility</p:attrName>
                                        </p:attrNameLst>
                                      </p:cBhvr>
                                      <p:to>
                                        <p:strVal val="visible"/>
                                      </p:to>
                                    </p:set>
                                    <p:animEffect transition="in" filter="wipe(up)">
                                      <p:cBhvr>
                                        <p:cTn id="64" dur="500"/>
                                        <p:tgtEl>
                                          <p:spTgt spid="115"/>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fade">
                                      <p:cBhvr>
                                        <p:cTn id="69" dur="500"/>
                                        <p:tgtEl>
                                          <p:spTgt spid="11"/>
                                        </p:tgtEl>
                                      </p:cBhvr>
                                    </p:animEffect>
                                  </p:childTnLst>
                                </p:cTn>
                              </p:par>
                            </p:childTnLst>
                          </p:cTn>
                        </p:par>
                        <p:par>
                          <p:cTn id="70" fill="hold">
                            <p:stCondLst>
                              <p:cond delay="500"/>
                            </p:stCondLst>
                            <p:childTnLst>
                              <p:par>
                                <p:cTn id="71" presetID="10" presetClass="entr" presetSubtype="0" fill="hold" nodeType="afterEffect">
                                  <p:stCondLst>
                                    <p:cond delay="0"/>
                                  </p:stCondLst>
                                  <p:childTnLst>
                                    <p:set>
                                      <p:cBhvr>
                                        <p:cTn id="72" dur="1" fill="hold">
                                          <p:stCondLst>
                                            <p:cond delay="0"/>
                                          </p:stCondLst>
                                        </p:cTn>
                                        <p:tgtEl>
                                          <p:spTgt spid="174"/>
                                        </p:tgtEl>
                                        <p:attrNameLst>
                                          <p:attrName>style.visibility</p:attrName>
                                        </p:attrNameLst>
                                      </p:cBhvr>
                                      <p:to>
                                        <p:strVal val="visible"/>
                                      </p:to>
                                    </p:set>
                                    <p:animEffect transition="in" filter="fade">
                                      <p:cBhvr>
                                        <p:cTn id="73" dur="500"/>
                                        <p:tgtEl>
                                          <p:spTgt spid="174"/>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15"/>
                                        </p:tgtEl>
                                        <p:attrNameLst>
                                          <p:attrName>style.visibility</p:attrName>
                                        </p:attrNameLst>
                                      </p:cBhvr>
                                      <p:to>
                                        <p:strVal val="visible"/>
                                      </p:to>
                                    </p:set>
                                    <p:animEffect transition="in" filter="fade">
                                      <p:cBhvr>
                                        <p:cTn id="78" dur="500"/>
                                        <p:tgtEl>
                                          <p:spTgt spid="15"/>
                                        </p:tgtEl>
                                      </p:cBhvr>
                                    </p:animEffect>
                                  </p:childTnLst>
                                </p:cTn>
                              </p:par>
                              <p:par>
                                <p:cTn id="79" presetID="10" presetClass="entr" presetSubtype="0" fill="hold" nodeType="withEffect">
                                  <p:stCondLst>
                                    <p:cond delay="0"/>
                                  </p:stCondLst>
                                  <p:childTnLst>
                                    <p:set>
                                      <p:cBhvr>
                                        <p:cTn id="80" dur="1" fill="hold">
                                          <p:stCondLst>
                                            <p:cond delay="0"/>
                                          </p:stCondLst>
                                        </p:cTn>
                                        <p:tgtEl>
                                          <p:spTgt spid="21"/>
                                        </p:tgtEl>
                                        <p:attrNameLst>
                                          <p:attrName>style.visibility</p:attrName>
                                        </p:attrNameLst>
                                      </p:cBhvr>
                                      <p:to>
                                        <p:strVal val="visible"/>
                                      </p:to>
                                    </p:set>
                                    <p:animEffect transition="in" filter="fade">
                                      <p:cBhvr>
                                        <p:cTn id="81" dur="500"/>
                                        <p:tgtEl>
                                          <p:spTgt spid="21"/>
                                        </p:tgtEl>
                                      </p:cBhvr>
                                    </p:animEffect>
                                  </p:childTnLst>
                                </p:cTn>
                              </p:par>
                            </p:childTnLst>
                          </p:cTn>
                        </p:par>
                        <p:par>
                          <p:cTn id="82" fill="hold">
                            <p:stCondLst>
                              <p:cond delay="500"/>
                            </p:stCondLst>
                            <p:childTnLst>
                              <p:par>
                                <p:cTn id="83" presetID="22" presetClass="entr" presetSubtype="1"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up)">
                                      <p:cBhvr>
                                        <p:cTn id="85" dur="500"/>
                                        <p:tgtEl>
                                          <p:spTgt spid="23"/>
                                        </p:tgtEl>
                                      </p:cBhvr>
                                    </p:animEffect>
                                  </p:childTnLst>
                                </p:cTn>
                              </p:par>
                              <p:par>
                                <p:cTn id="86" presetID="22" presetClass="entr" presetSubtype="1" fill="hold" grpId="0" nodeType="withEffect">
                                  <p:stCondLst>
                                    <p:cond delay="0"/>
                                  </p:stCondLst>
                                  <p:childTnLst>
                                    <p:set>
                                      <p:cBhvr>
                                        <p:cTn id="87" dur="1" fill="hold">
                                          <p:stCondLst>
                                            <p:cond delay="0"/>
                                          </p:stCondLst>
                                        </p:cTn>
                                        <p:tgtEl>
                                          <p:spTgt spid="123"/>
                                        </p:tgtEl>
                                        <p:attrNameLst>
                                          <p:attrName>style.visibility</p:attrName>
                                        </p:attrNameLst>
                                      </p:cBhvr>
                                      <p:to>
                                        <p:strVal val="visible"/>
                                      </p:to>
                                    </p:set>
                                    <p:animEffect transition="in" filter="wipe(up)">
                                      <p:cBhvr>
                                        <p:cTn id="88" dur="500"/>
                                        <p:tgtEl>
                                          <p:spTgt spid="123"/>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childTnLst>
                                </p:cTn>
                              </p:par>
                              <p:par>
                                <p:cTn id="94" presetID="10" presetClass="entr" presetSubtype="0" fill="hold" nodeType="withEffect">
                                  <p:stCondLst>
                                    <p:cond delay="0"/>
                                  </p:stCondLst>
                                  <p:childTnLst>
                                    <p:set>
                                      <p:cBhvr>
                                        <p:cTn id="95" dur="1" fill="hold">
                                          <p:stCondLst>
                                            <p:cond delay="0"/>
                                          </p:stCondLst>
                                        </p:cTn>
                                        <p:tgtEl>
                                          <p:spTgt spid="13"/>
                                        </p:tgtEl>
                                        <p:attrNameLst>
                                          <p:attrName>style.visibility</p:attrName>
                                        </p:attrNameLst>
                                      </p:cBhvr>
                                      <p:to>
                                        <p:strVal val="visible"/>
                                      </p:to>
                                    </p:set>
                                    <p:animEffect transition="in" filter="fade">
                                      <p:cBhvr>
                                        <p:cTn id="96" dur="500"/>
                                        <p:tgtEl>
                                          <p:spTgt spid="13"/>
                                        </p:tgtEl>
                                      </p:cBhvr>
                                    </p:animEffect>
                                  </p:childTnLst>
                                </p:cTn>
                              </p:par>
                              <p:par>
                                <p:cTn id="97" presetID="10" presetClass="entr" presetSubtype="0" fill="hold" grpId="0" nodeType="withEffect">
                                  <p:stCondLst>
                                    <p:cond delay="500"/>
                                  </p:stCondLst>
                                  <p:childTnLst>
                                    <p:set>
                                      <p:cBhvr>
                                        <p:cTn id="98" dur="1" fill="hold">
                                          <p:stCondLst>
                                            <p:cond delay="0"/>
                                          </p:stCondLst>
                                        </p:cTn>
                                        <p:tgtEl>
                                          <p:spTgt spid="171"/>
                                        </p:tgtEl>
                                        <p:attrNameLst>
                                          <p:attrName>style.visibility</p:attrName>
                                        </p:attrNameLst>
                                      </p:cBhvr>
                                      <p:to>
                                        <p:strVal val="visible"/>
                                      </p:to>
                                    </p:set>
                                    <p:animEffect transition="in" filter="fade">
                                      <p:cBhvr>
                                        <p:cTn id="99" dur="500"/>
                                        <p:tgtEl>
                                          <p:spTgt spid="171"/>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nodeType="clickEffect">
                                  <p:stCondLst>
                                    <p:cond delay="0"/>
                                  </p:stCondLst>
                                  <p:childTnLst>
                                    <p:set>
                                      <p:cBhvr>
                                        <p:cTn id="103" dur="1" fill="hold">
                                          <p:stCondLst>
                                            <p:cond delay="0"/>
                                          </p:stCondLst>
                                        </p:cTn>
                                        <p:tgtEl>
                                          <p:spTgt spid="94"/>
                                        </p:tgtEl>
                                        <p:attrNameLst>
                                          <p:attrName>style.visibility</p:attrName>
                                        </p:attrNameLst>
                                      </p:cBhvr>
                                      <p:to>
                                        <p:strVal val="visible"/>
                                      </p:to>
                                    </p:set>
                                    <p:animEffect transition="in" filter="fade">
                                      <p:cBhvr>
                                        <p:cTn id="104" dur="500"/>
                                        <p:tgtEl>
                                          <p:spTgt spid="94"/>
                                        </p:tgtEl>
                                      </p:cBhvr>
                                    </p:animEffect>
                                  </p:childTnLst>
                                </p:cTn>
                              </p:par>
                            </p:childTnLst>
                          </p:cTn>
                        </p:par>
                        <p:par>
                          <p:cTn id="105" fill="hold">
                            <p:stCondLst>
                              <p:cond delay="500"/>
                            </p:stCondLst>
                            <p:childTnLst>
                              <p:par>
                                <p:cTn id="106" presetID="10" presetClass="entr" presetSubtype="0" fill="hold" nodeType="afterEffect">
                                  <p:stCondLst>
                                    <p:cond delay="0"/>
                                  </p:stCondLst>
                                  <p:childTnLst>
                                    <p:set>
                                      <p:cBhvr>
                                        <p:cTn id="107" dur="1" fill="hold">
                                          <p:stCondLst>
                                            <p:cond delay="0"/>
                                          </p:stCondLst>
                                        </p:cTn>
                                        <p:tgtEl>
                                          <p:spTgt spid="22"/>
                                        </p:tgtEl>
                                        <p:attrNameLst>
                                          <p:attrName>style.visibility</p:attrName>
                                        </p:attrNameLst>
                                      </p:cBhvr>
                                      <p:to>
                                        <p:strVal val="visible"/>
                                      </p:to>
                                    </p:set>
                                    <p:animEffect transition="in" filter="fade">
                                      <p:cBhvr>
                                        <p:cTn id="10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114" grpId="0" animBg="1"/>
      <p:bldP spid="115" grpId="0" animBg="1"/>
      <p:bldP spid="123" grpId="0" animBg="1"/>
      <p:bldP spid="171" grpId="0"/>
      <p:bldP spid="23" grpId="0" animBg="1"/>
      <p:bldP spid="16" grpId="0"/>
      <p:bldP spid="7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グループ化 32">
            <a:extLst>
              <a:ext uri="{FF2B5EF4-FFF2-40B4-BE49-F238E27FC236}">
                <a16:creationId xmlns:a16="http://schemas.microsoft.com/office/drawing/2014/main" id="{EAAD62DD-3AC7-EF71-93EA-1638EF25801A}"/>
              </a:ext>
            </a:extLst>
          </p:cNvPr>
          <p:cNvGrpSpPr/>
          <p:nvPr/>
        </p:nvGrpSpPr>
        <p:grpSpPr>
          <a:xfrm>
            <a:off x="1435943" y="2832623"/>
            <a:ext cx="6266532" cy="468000"/>
            <a:chOff x="1435943" y="2544991"/>
            <a:chExt cx="6266532" cy="468000"/>
          </a:xfrm>
        </p:grpSpPr>
        <p:sp>
          <p:nvSpPr>
            <p:cNvPr id="27" name="矢印: 下 26">
              <a:extLst>
                <a:ext uri="{FF2B5EF4-FFF2-40B4-BE49-F238E27FC236}">
                  <a16:creationId xmlns:a16="http://schemas.microsoft.com/office/drawing/2014/main" id="{48D82840-187F-3CB0-966F-7A3E72D7598A}"/>
                </a:ext>
              </a:extLst>
            </p:cNvPr>
            <p:cNvSpPr/>
            <p:nvPr/>
          </p:nvSpPr>
          <p:spPr>
            <a:xfrm>
              <a:off x="4485755" y="2544991"/>
              <a:ext cx="238718" cy="468000"/>
            </a:xfrm>
            <a:prstGeom prst="downArrow">
              <a:avLst>
                <a:gd name="adj1" fmla="val 55548"/>
                <a:gd name="adj2" fmla="val 55947"/>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sp>
          <p:nvSpPr>
            <p:cNvPr id="71" name="矢印: 下 70">
              <a:extLst>
                <a:ext uri="{FF2B5EF4-FFF2-40B4-BE49-F238E27FC236}">
                  <a16:creationId xmlns:a16="http://schemas.microsoft.com/office/drawing/2014/main" id="{1DCF960F-1CFC-7DA9-4038-B31CAD46B627}"/>
                </a:ext>
              </a:extLst>
            </p:cNvPr>
            <p:cNvSpPr/>
            <p:nvPr/>
          </p:nvSpPr>
          <p:spPr>
            <a:xfrm>
              <a:off x="1435943" y="2544991"/>
              <a:ext cx="238718" cy="468000"/>
            </a:xfrm>
            <a:prstGeom prst="downArrow">
              <a:avLst>
                <a:gd name="adj1" fmla="val 55548"/>
                <a:gd name="adj2" fmla="val 55947"/>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dirty="0">
                <a:latin typeface="HGPGothicE" panose="020B0900000000000000" pitchFamily="34" charset="-128"/>
              </a:endParaRPr>
            </a:p>
          </p:txBody>
        </p:sp>
        <p:sp>
          <p:nvSpPr>
            <p:cNvPr id="31" name="矢印: 下 30">
              <a:extLst>
                <a:ext uri="{FF2B5EF4-FFF2-40B4-BE49-F238E27FC236}">
                  <a16:creationId xmlns:a16="http://schemas.microsoft.com/office/drawing/2014/main" id="{5827F6A3-6FBC-061C-E24F-38B48743EAC1}"/>
                </a:ext>
              </a:extLst>
            </p:cNvPr>
            <p:cNvSpPr/>
            <p:nvPr/>
          </p:nvSpPr>
          <p:spPr>
            <a:xfrm>
              <a:off x="7463757" y="2544991"/>
              <a:ext cx="238718" cy="468000"/>
            </a:xfrm>
            <a:prstGeom prst="downArrow">
              <a:avLst>
                <a:gd name="adj1" fmla="val 55548"/>
                <a:gd name="adj2" fmla="val 55947"/>
              </a:avLst>
            </a:prstGeom>
            <a:solidFill>
              <a:srgbClr val="005BAD"/>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HGPGothicE" panose="020B0900000000000000" pitchFamily="34" charset="-128"/>
              </a:endParaRPr>
            </a:p>
          </p:txBody>
        </p:sp>
      </p:grpSp>
      <p:grpSp>
        <p:nvGrpSpPr>
          <p:cNvPr id="12" name="グループ化 11">
            <a:extLst>
              <a:ext uri="{FF2B5EF4-FFF2-40B4-BE49-F238E27FC236}">
                <a16:creationId xmlns:a16="http://schemas.microsoft.com/office/drawing/2014/main" id="{21D18A8F-60BB-DB25-7859-AFE50AF34B1F}"/>
              </a:ext>
            </a:extLst>
          </p:cNvPr>
          <p:cNvGrpSpPr/>
          <p:nvPr/>
        </p:nvGrpSpPr>
        <p:grpSpPr>
          <a:xfrm>
            <a:off x="578819" y="4734156"/>
            <a:ext cx="1487626" cy="507254"/>
            <a:chOff x="578819" y="4380422"/>
            <a:chExt cx="1487626" cy="507254"/>
          </a:xfrm>
        </p:grpSpPr>
        <p:sp>
          <p:nvSpPr>
            <p:cNvPr id="61" name="正方形/長方形 60">
              <a:extLst>
                <a:ext uri="{FF2B5EF4-FFF2-40B4-BE49-F238E27FC236}">
                  <a16:creationId xmlns:a16="http://schemas.microsoft.com/office/drawing/2014/main" id="{3356F76A-8337-C422-DD76-BC71CD47F6FE}"/>
                </a:ext>
              </a:extLst>
            </p:cNvPr>
            <p:cNvSpPr/>
            <p:nvPr/>
          </p:nvSpPr>
          <p:spPr bwMode="auto">
            <a:xfrm>
              <a:off x="578819" y="4455628"/>
              <a:ext cx="1487626" cy="432048"/>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100" dirty="0">
                  <a:solidFill>
                    <a:srgbClr val="39B10F"/>
                  </a:solidFill>
                  <a:latin typeface="HGPｺﾞｼｯｸE" panose="020B0900000000000000" pitchFamily="50" charset="-128"/>
                  <a:ea typeface="HGPｺﾞｼｯｸE" panose="020B0900000000000000" pitchFamily="50" charset="-128"/>
                </a:rPr>
                <a:t>消費税</a:t>
              </a:r>
            </a:p>
          </p:txBody>
        </p:sp>
        <p:sp>
          <p:nvSpPr>
            <p:cNvPr id="74" name="矢印: 上 73">
              <a:extLst>
                <a:ext uri="{FF2B5EF4-FFF2-40B4-BE49-F238E27FC236}">
                  <a16:creationId xmlns:a16="http://schemas.microsoft.com/office/drawing/2014/main" id="{91290737-A8C4-2C9C-9F86-F19591946960}"/>
                </a:ext>
              </a:extLst>
            </p:cNvPr>
            <p:cNvSpPr/>
            <p:nvPr/>
          </p:nvSpPr>
          <p:spPr>
            <a:xfrm rot="10800000">
              <a:off x="1802375" y="4380422"/>
              <a:ext cx="237600" cy="468000"/>
            </a:xfrm>
            <a:prstGeom prst="upArrow">
              <a:avLst/>
            </a:prstGeom>
            <a:solidFill>
              <a:srgbClr val="45B21E"/>
            </a:solidFill>
            <a:ln w="190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a:latin typeface="HGPGothicE" panose="020B0900000000000000" pitchFamily="34" charset="-128"/>
              </a:endParaRPr>
            </a:p>
          </p:txBody>
        </p:sp>
      </p:grpSp>
      <p:grpSp>
        <p:nvGrpSpPr>
          <p:cNvPr id="50" name="グループ化 49">
            <a:extLst>
              <a:ext uri="{FF2B5EF4-FFF2-40B4-BE49-F238E27FC236}">
                <a16:creationId xmlns:a16="http://schemas.microsoft.com/office/drawing/2014/main" id="{5EFE61AD-73F3-62DE-6197-05FF32C5EBF6}"/>
              </a:ext>
            </a:extLst>
          </p:cNvPr>
          <p:cNvGrpSpPr/>
          <p:nvPr/>
        </p:nvGrpSpPr>
        <p:grpSpPr>
          <a:xfrm>
            <a:off x="2428593" y="4624919"/>
            <a:ext cx="6112692" cy="604694"/>
            <a:chOff x="1935846" y="4624919"/>
            <a:chExt cx="6112692" cy="604694"/>
          </a:xfrm>
        </p:grpSpPr>
        <p:sp>
          <p:nvSpPr>
            <p:cNvPr id="48" name="フリーフォーム: 図形 47">
              <a:extLst>
                <a:ext uri="{FF2B5EF4-FFF2-40B4-BE49-F238E27FC236}">
                  <a16:creationId xmlns:a16="http://schemas.microsoft.com/office/drawing/2014/main" id="{2E5BBD77-C74F-43ED-203F-7DFA6A15ADFE}"/>
                </a:ext>
              </a:extLst>
            </p:cNvPr>
            <p:cNvSpPr/>
            <p:nvPr/>
          </p:nvSpPr>
          <p:spPr bwMode="auto">
            <a:xfrm>
              <a:off x="3214281" y="4624919"/>
              <a:ext cx="3659416" cy="563125"/>
            </a:xfrm>
            <a:custGeom>
              <a:avLst/>
              <a:gdLst>
                <a:gd name="connsiteX0" fmla="*/ 1980982 w 3362951"/>
                <a:gd name="connsiteY0" fmla="*/ 0 h 563125"/>
                <a:gd name="connsiteX1" fmla="*/ 2124982 w 3362951"/>
                <a:gd name="connsiteY1" fmla="*/ 0 h 563125"/>
                <a:gd name="connsiteX2" fmla="*/ 2124982 w 3362951"/>
                <a:gd name="connsiteY2" fmla="*/ 237297 h 563125"/>
                <a:gd name="connsiteX3" fmla="*/ 3301294 w 3362951"/>
                <a:gd name="connsiteY3" fmla="*/ 237297 h 563125"/>
                <a:gd name="connsiteX4" fmla="*/ 3301294 w 3362951"/>
                <a:gd name="connsiteY4" fmla="*/ 316984 h 563125"/>
                <a:gd name="connsiteX5" fmla="*/ 3303551 w 3362951"/>
                <a:gd name="connsiteY5" fmla="*/ 316984 h 563125"/>
                <a:gd name="connsiteX6" fmla="*/ 3303551 w 3362951"/>
                <a:gd name="connsiteY6" fmla="*/ 444325 h 563125"/>
                <a:gd name="connsiteX7" fmla="*/ 3362951 w 3362951"/>
                <a:gd name="connsiteY7" fmla="*/ 444325 h 563125"/>
                <a:gd name="connsiteX8" fmla="*/ 3244151 w 3362951"/>
                <a:gd name="connsiteY8" fmla="*/ 563125 h 563125"/>
                <a:gd name="connsiteX9" fmla="*/ 3125350 w 3362951"/>
                <a:gd name="connsiteY9" fmla="*/ 444325 h 563125"/>
                <a:gd name="connsiteX10" fmla="*/ 3184750 w 3362951"/>
                <a:gd name="connsiteY10" fmla="*/ 444325 h 563125"/>
                <a:gd name="connsiteX11" fmla="*/ 3184750 w 3362951"/>
                <a:gd name="connsiteY11" fmla="*/ 347942 h 563125"/>
                <a:gd name="connsiteX12" fmla="*/ 178201 w 3362951"/>
                <a:gd name="connsiteY12" fmla="*/ 347942 h 563125"/>
                <a:gd name="connsiteX13" fmla="*/ 178201 w 3362951"/>
                <a:gd name="connsiteY13" fmla="*/ 444325 h 563125"/>
                <a:gd name="connsiteX14" fmla="*/ 237601 w 3362951"/>
                <a:gd name="connsiteY14" fmla="*/ 444325 h 563125"/>
                <a:gd name="connsiteX15" fmla="*/ 118801 w 3362951"/>
                <a:gd name="connsiteY15" fmla="*/ 563125 h 563125"/>
                <a:gd name="connsiteX16" fmla="*/ 0 w 3362951"/>
                <a:gd name="connsiteY16" fmla="*/ 444325 h 563125"/>
                <a:gd name="connsiteX17" fmla="*/ 59400 w 3362951"/>
                <a:gd name="connsiteY17" fmla="*/ 444325 h 563125"/>
                <a:gd name="connsiteX18" fmla="*/ 59400 w 3362951"/>
                <a:gd name="connsiteY18" fmla="*/ 347942 h 563125"/>
                <a:gd name="connsiteX19" fmla="*/ 57956 w 3362951"/>
                <a:gd name="connsiteY19" fmla="*/ 347942 h 563125"/>
                <a:gd name="connsiteX20" fmla="*/ 57956 w 3362951"/>
                <a:gd name="connsiteY20" fmla="*/ 237297 h 563125"/>
                <a:gd name="connsiteX21" fmla="*/ 1980982 w 3362951"/>
                <a:gd name="connsiteY21" fmla="*/ 237297 h 563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362951" h="563125">
                  <a:moveTo>
                    <a:pt x="1980982" y="0"/>
                  </a:moveTo>
                  <a:lnTo>
                    <a:pt x="2124982" y="0"/>
                  </a:lnTo>
                  <a:lnTo>
                    <a:pt x="2124982" y="237297"/>
                  </a:lnTo>
                  <a:lnTo>
                    <a:pt x="3301294" y="237297"/>
                  </a:lnTo>
                  <a:lnTo>
                    <a:pt x="3301294" y="316984"/>
                  </a:lnTo>
                  <a:lnTo>
                    <a:pt x="3303551" y="316984"/>
                  </a:lnTo>
                  <a:lnTo>
                    <a:pt x="3303551" y="444325"/>
                  </a:lnTo>
                  <a:lnTo>
                    <a:pt x="3362951" y="444325"/>
                  </a:lnTo>
                  <a:lnTo>
                    <a:pt x="3244151" y="563125"/>
                  </a:lnTo>
                  <a:lnTo>
                    <a:pt x="3125350" y="444325"/>
                  </a:lnTo>
                  <a:lnTo>
                    <a:pt x="3184750" y="444325"/>
                  </a:lnTo>
                  <a:lnTo>
                    <a:pt x="3184750" y="347942"/>
                  </a:lnTo>
                  <a:lnTo>
                    <a:pt x="178201" y="347942"/>
                  </a:lnTo>
                  <a:lnTo>
                    <a:pt x="178201" y="444325"/>
                  </a:lnTo>
                  <a:lnTo>
                    <a:pt x="237601" y="444325"/>
                  </a:lnTo>
                  <a:lnTo>
                    <a:pt x="118801" y="563125"/>
                  </a:lnTo>
                  <a:lnTo>
                    <a:pt x="0" y="444325"/>
                  </a:lnTo>
                  <a:lnTo>
                    <a:pt x="59400" y="444325"/>
                  </a:lnTo>
                  <a:lnTo>
                    <a:pt x="59400" y="347942"/>
                  </a:lnTo>
                  <a:lnTo>
                    <a:pt x="57956" y="347942"/>
                  </a:lnTo>
                  <a:lnTo>
                    <a:pt x="57956" y="237297"/>
                  </a:lnTo>
                  <a:lnTo>
                    <a:pt x="1980982" y="237297"/>
                  </a:lnTo>
                  <a:close/>
                </a:path>
              </a:pathLst>
            </a:custGeom>
            <a:solidFill>
              <a:srgbClr val="9374D2"/>
            </a:solidFill>
            <a:ln w="190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ja-JP" altLang="en-US" dirty="0">
                <a:latin typeface="HGPGothicE" panose="020B0900000000000000" pitchFamily="34" charset="-128"/>
              </a:endParaRPr>
            </a:p>
          </p:txBody>
        </p:sp>
        <p:sp>
          <p:nvSpPr>
            <p:cNvPr id="17" name="正方形/長方形 16">
              <a:extLst>
                <a:ext uri="{FF2B5EF4-FFF2-40B4-BE49-F238E27FC236}">
                  <a16:creationId xmlns:a16="http://schemas.microsoft.com/office/drawing/2014/main" id="{B27425D1-0565-830B-A2D7-0BEC204DF7C8}"/>
                </a:ext>
              </a:extLst>
            </p:cNvPr>
            <p:cNvSpPr/>
            <p:nvPr/>
          </p:nvSpPr>
          <p:spPr bwMode="auto">
            <a:xfrm>
              <a:off x="1935846" y="4797565"/>
              <a:ext cx="1487626" cy="432048"/>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100" dirty="0">
                  <a:solidFill>
                    <a:srgbClr val="805BC9"/>
                  </a:solidFill>
                  <a:latin typeface="HGPｺﾞｼｯｸE" panose="020B0900000000000000" pitchFamily="50" charset="-128"/>
                  <a:ea typeface="HGPｺﾞｼｯｸE" panose="020B0900000000000000" pitchFamily="50" charset="-128"/>
                </a:rPr>
                <a:t>所得税</a:t>
              </a:r>
            </a:p>
          </p:txBody>
        </p:sp>
        <p:sp>
          <p:nvSpPr>
            <p:cNvPr id="14" name="正方形/長方形 13">
              <a:extLst>
                <a:ext uri="{FF2B5EF4-FFF2-40B4-BE49-F238E27FC236}">
                  <a16:creationId xmlns:a16="http://schemas.microsoft.com/office/drawing/2014/main" id="{FE407F90-DD29-437E-40F9-485D08AF5AB6}"/>
                </a:ext>
              </a:extLst>
            </p:cNvPr>
            <p:cNvSpPr/>
            <p:nvPr/>
          </p:nvSpPr>
          <p:spPr bwMode="auto">
            <a:xfrm>
              <a:off x="6560912" y="4787328"/>
              <a:ext cx="1487626" cy="432048"/>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100" dirty="0">
                  <a:solidFill>
                    <a:srgbClr val="805BC9"/>
                  </a:solidFill>
                  <a:latin typeface="HGPｺﾞｼｯｸE" panose="020B0900000000000000" pitchFamily="50" charset="-128"/>
                  <a:ea typeface="HGPｺﾞｼｯｸE" panose="020B0900000000000000" pitchFamily="50" charset="-128"/>
                </a:rPr>
                <a:t>住民税</a:t>
              </a:r>
            </a:p>
          </p:txBody>
        </p:sp>
      </p:grpSp>
      <p:sp>
        <p:nvSpPr>
          <p:cNvPr id="3" name="Rectangle 14">
            <a:extLst>
              <a:ext uri="{FF2B5EF4-FFF2-40B4-BE49-F238E27FC236}">
                <a16:creationId xmlns:a16="http://schemas.microsoft.com/office/drawing/2014/main" id="{44C58116-E4DC-434F-A621-C242A6B032A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grpSp>
        <p:nvGrpSpPr>
          <p:cNvPr id="5" name="グループ化 4">
            <a:extLst>
              <a:ext uri="{FF2B5EF4-FFF2-40B4-BE49-F238E27FC236}">
                <a16:creationId xmlns:a16="http://schemas.microsoft.com/office/drawing/2014/main" id="{C05F90AF-3738-4212-2B1A-E26FBC2C7C5B}"/>
              </a:ext>
            </a:extLst>
          </p:cNvPr>
          <p:cNvGrpSpPr/>
          <p:nvPr/>
        </p:nvGrpSpPr>
        <p:grpSpPr>
          <a:xfrm>
            <a:off x="3276624" y="1397881"/>
            <a:ext cx="2592001" cy="1447719"/>
            <a:chOff x="3276624" y="1066181"/>
            <a:chExt cx="2592001" cy="1447719"/>
          </a:xfrm>
        </p:grpSpPr>
        <p:sp>
          <p:nvSpPr>
            <p:cNvPr id="28" name="正方形/長方形 27">
              <a:extLst>
                <a:ext uri="{FF2B5EF4-FFF2-40B4-BE49-F238E27FC236}">
                  <a16:creationId xmlns:a16="http://schemas.microsoft.com/office/drawing/2014/main" id="{1A43CDC7-CACA-ABFD-3D8E-002C8F432487}"/>
                </a:ext>
              </a:extLst>
            </p:cNvPr>
            <p:cNvSpPr/>
            <p:nvPr/>
          </p:nvSpPr>
          <p:spPr bwMode="auto">
            <a:xfrm>
              <a:off x="3276625" y="1073900"/>
              <a:ext cx="2592000" cy="1440000"/>
            </a:xfrm>
            <a:prstGeom prst="rect">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pic>
          <p:nvPicPr>
            <p:cNvPr id="29" name="図 28">
              <a:extLst>
                <a:ext uri="{FF2B5EF4-FFF2-40B4-BE49-F238E27FC236}">
                  <a16:creationId xmlns:a16="http://schemas.microsoft.com/office/drawing/2014/main" id="{5E4FCD3F-57DB-C60F-A072-40FB6A71153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001050" y="1466301"/>
              <a:ext cx="843389" cy="1035662"/>
            </a:xfrm>
            <a:prstGeom prst="rect">
              <a:avLst/>
            </a:prstGeom>
          </p:spPr>
        </p:pic>
        <p:sp>
          <p:nvSpPr>
            <p:cNvPr id="30" name="正方形/長方形 29">
              <a:extLst>
                <a:ext uri="{FF2B5EF4-FFF2-40B4-BE49-F238E27FC236}">
                  <a16:creationId xmlns:a16="http://schemas.microsoft.com/office/drawing/2014/main" id="{1F05B907-49F7-8DC2-8D9D-49210F77249E}"/>
                </a:ext>
              </a:extLst>
            </p:cNvPr>
            <p:cNvSpPr/>
            <p:nvPr/>
          </p:nvSpPr>
          <p:spPr bwMode="auto">
            <a:xfrm>
              <a:off x="3276625" y="1066181"/>
              <a:ext cx="2592000"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ja-JP" altLang="en-US" sz="1600" dirty="0">
                  <a:solidFill>
                    <a:schemeClr val="bg1"/>
                  </a:solidFill>
                  <a:latin typeface="HGPｺﾞｼｯｸE" panose="020B0900000000000000" pitchFamily="50" charset="-128"/>
                  <a:ea typeface="HGPｺﾞｼｯｸE" panose="020B0900000000000000" pitchFamily="50" charset="-128"/>
                </a:rPr>
                <a:t>自分で商売をしている場合</a:t>
              </a:r>
            </a:p>
          </p:txBody>
        </p:sp>
        <p:sp>
          <p:nvSpPr>
            <p:cNvPr id="32" name="テキスト ボックス 31">
              <a:extLst>
                <a:ext uri="{FF2B5EF4-FFF2-40B4-BE49-F238E27FC236}">
                  <a16:creationId xmlns:a16="http://schemas.microsoft.com/office/drawing/2014/main" id="{E812F88B-DDAE-928B-0F63-A2E585E05585}"/>
                </a:ext>
              </a:extLst>
            </p:cNvPr>
            <p:cNvSpPr txBox="1"/>
            <p:nvPr/>
          </p:nvSpPr>
          <p:spPr>
            <a:xfrm>
              <a:off x="3276624" y="1460682"/>
              <a:ext cx="1696298" cy="1015663"/>
            </a:xfrm>
            <a:prstGeom prst="rect">
              <a:avLst/>
            </a:prstGeom>
            <a:noFill/>
          </p:spPr>
          <p:txBody>
            <a:bodyPr wrap="none" rtlCol="0">
              <a:spAutoFit/>
            </a:bodyPr>
            <a:lstStyle/>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ＹｏｕＴｕｂｅｒや大工さん</a:t>
              </a: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など自分で商売を</a:t>
              </a:r>
              <a:endParaRPr lang="en-US" altLang="ja-JP" sz="1200" dirty="0">
                <a:latin typeface="HGPｺﾞｼｯｸE" panose="020B0900000000000000" pitchFamily="50" charset="-128"/>
                <a:ea typeface="HGPｺﾞｼｯｸE" panose="020B0900000000000000" pitchFamily="50" charset="-128"/>
              </a:endParaRP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している方は</a:t>
              </a: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確定申告で税金を</a:t>
              </a:r>
            </a:p>
            <a:p>
              <a:pPr>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納めています。</a:t>
              </a:r>
            </a:p>
          </p:txBody>
        </p:sp>
      </p:grpSp>
      <p:grpSp>
        <p:nvGrpSpPr>
          <p:cNvPr id="6" name="グループ化 5">
            <a:extLst>
              <a:ext uri="{FF2B5EF4-FFF2-40B4-BE49-F238E27FC236}">
                <a16:creationId xmlns:a16="http://schemas.microsoft.com/office/drawing/2014/main" id="{7AE87038-9C71-BD07-2462-92A1ACB7BD45}"/>
              </a:ext>
            </a:extLst>
          </p:cNvPr>
          <p:cNvGrpSpPr/>
          <p:nvPr/>
        </p:nvGrpSpPr>
        <p:grpSpPr>
          <a:xfrm>
            <a:off x="6177892" y="1397881"/>
            <a:ext cx="2592001" cy="1447719"/>
            <a:chOff x="6177892" y="1066181"/>
            <a:chExt cx="2592001" cy="1447719"/>
          </a:xfrm>
        </p:grpSpPr>
        <p:sp>
          <p:nvSpPr>
            <p:cNvPr id="35" name="正方形/長方形 34">
              <a:extLst>
                <a:ext uri="{FF2B5EF4-FFF2-40B4-BE49-F238E27FC236}">
                  <a16:creationId xmlns:a16="http://schemas.microsoft.com/office/drawing/2014/main" id="{F7477CF4-8291-DE14-B8D4-BA8C16FE93A3}"/>
                </a:ext>
              </a:extLst>
            </p:cNvPr>
            <p:cNvSpPr/>
            <p:nvPr/>
          </p:nvSpPr>
          <p:spPr bwMode="auto">
            <a:xfrm>
              <a:off x="6177892" y="1073900"/>
              <a:ext cx="2592000" cy="1440000"/>
            </a:xfrm>
            <a:prstGeom prst="rect">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37" name="正方形/長方形 36">
              <a:extLst>
                <a:ext uri="{FF2B5EF4-FFF2-40B4-BE49-F238E27FC236}">
                  <a16:creationId xmlns:a16="http://schemas.microsoft.com/office/drawing/2014/main" id="{8432BC26-E718-3179-0964-12D49004E7DD}"/>
                </a:ext>
              </a:extLst>
            </p:cNvPr>
            <p:cNvSpPr/>
            <p:nvPr/>
          </p:nvSpPr>
          <p:spPr bwMode="auto">
            <a:xfrm>
              <a:off x="6177892" y="1066181"/>
              <a:ext cx="2592000"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ja-JP" altLang="en-US" sz="1600" dirty="0">
                  <a:solidFill>
                    <a:schemeClr val="bg1"/>
                  </a:solidFill>
                  <a:latin typeface="HGPｺﾞｼｯｸE" panose="020B0900000000000000" pitchFamily="50" charset="-128"/>
                  <a:ea typeface="HGPｺﾞｼｯｸE" panose="020B0900000000000000" pitchFamily="50" charset="-128"/>
                </a:rPr>
                <a:t>会社などに勤めている場合</a:t>
              </a:r>
            </a:p>
          </p:txBody>
        </p:sp>
        <p:sp>
          <p:nvSpPr>
            <p:cNvPr id="38" name="テキスト ボックス 37">
              <a:extLst>
                <a:ext uri="{FF2B5EF4-FFF2-40B4-BE49-F238E27FC236}">
                  <a16:creationId xmlns:a16="http://schemas.microsoft.com/office/drawing/2014/main" id="{73E790D6-2D5A-C05D-F457-4D42C35A5C39}"/>
                </a:ext>
              </a:extLst>
            </p:cNvPr>
            <p:cNvSpPr txBox="1"/>
            <p:nvPr/>
          </p:nvSpPr>
          <p:spPr>
            <a:xfrm>
              <a:off x="6180616" y="1466301"/>
              <a:ext cx="1784463" cy="880049"/>
            </a:xfrm>
            <a:prstGeom prst="rect">
              <a:avLst/>
            </a:prstGeom>
            <a:noFill/>
          </p:spPr>
          <p:txBody>
            <a:bodyPr wrap="none" rtlCol="0">
              <a:spAutoFit/>
            </a:bodyPr>
            <a:lstStyle/>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会社員は</a:t>
              </a:r>
              <a:r>
                <a:rPr lang="ja-JP" altLang="en-US" sz="1200" dirty="0">
                  <a:latin typeface="HGPｺﾞｼｯｸE" panose="020B0900000000000000" pitchFamily="50" charset="-128"/>
                  <a:ea typeface="HGPｺﾞｼｯｸE" panose="020B0900000000000000" pitchFamily="50" charset="-128"/>
                </a:rPr>
                <a:t>、</a:t>
              </a:r>
              <a:r>
                <a:rPr lang="ja-JP" altLang="en-US" sz="1200" b="0" i="0" u="none" strike="noStrike" dirty="0">
                  <a:effectLst/>
                  <a:latin typeface="HGPｺﾞｼｯｸE" panose="020B0900000000000000" pitchFamily="50" charset="-128"/>
                  <a:ea typeface="HGPｺﾞｼｯｸE" panose="020B0900000000000000" pitchFamily="50" charset="-128"/>
                </a:rPr>
                <a:t>毎月会社から</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払われる給料の中から、</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税金</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100" b="0" i="0" u="none" strike="noStrike" dirty="0">
                  <a:effectLst/>
                  <a:latin typeface="HGPｺﾞｼｯｸE" panose="020B0900000000000000" pitchFamily="50" charset="-128"/>
                  <a:ea typeface="HGPｺﾞｼｯｸE" panose="020B0900000000000000" pitchFamily="50" charset="-128"/>
                </a:rPr>
                <a:t>所得税・住民税</a:t>
              </a:r>
              <a:r>
                <a:rPr lang="en-US" altLang="ja-JP" sz="1100" b="0" i="0" u="none" strike="noStrike" dirty="0">
                  <a:effectLst/>
                  <a:latin typeface="HGPｺﾞｼｯｸE" panose="020B0900000000000000" pitchFamily="50" charset="-128"/>
                  <a:ea typeface="HGPｺﾞｼｯｸE" panose="020B0900000000000000" pitchFamily="50" charset="-128"/>
                </a:rPr>
                <a:t>)</a:t>
              </a:r>
              <a:r>
                <a:rPr lang="ja-JP" altLang="en-US" sz="1200" b="0" i="0" u="none" strike="noStrike" dirty="0">
                  <a:effectLst/>
                  <a:latin typeface="HGPｺﾞｼｯｸE" panose="020B0900000000000000" pitchFamily="50" charset="-128"/>
                  <a:ea typeface="HGPｺﾞｼｯｸE" panose="020B0900000000000000" pitchFamily="50" charset="-128"/>
                </a:rPr>
                <a:t>が</a:t>
              </a:r>
              <a:endParaRPr lang="en-US" altLang="ja-JP" sz="1200" b="0" i="0" u="none" strike="noStrike" dirty="0">
                <a:effectLst/>
                <a:latin typeface="HGPｺﾞｼｯｸE" panose="020B0900000000000000" pitchFamily="50" charset="-128"/>
                <a:ea typeface="HGPｺﾞｼｯｸE" panose="020B0900000000000000" pitchFamily="50" charset="-128"/>
              </a:endParaRPr>
            </a:p>
            <a:p>
              <a:pPr rtl="0">
                <a:lnSpc>
                  <a:spcPct val="110000"/>
                </a:lnSpc>
                <a:spcBef>
                  <a:spcPts val="0"/>
                </a:spcBef>
                <a:spcAft>
                  <a:spcPts val="0"/>
                </a:spcAft>
              </a:pPr>
              <a:r>
                <a:rPr lang="ja-JP" altLang="en-US" sz="1200" b="0" i="0" u="none" strike="noStrike" dirty="0">
                  <a:effectLst/>
                  <a:latin typeface="HGPｺﾞｼｯｸE" panose="020B0900000000000000" pitchFamily="50" charset="-128"/>
                  <a:ea typeface="HGPｺﾞｼｯｸE" panose="020B0900000000000000" pitchFamily="50" charset="-128"/>
                </a:rPr>
                <a:t>差し引かれています。</a:t>
              </a:r>
              <a:endParaRPr lang="en-US" altLang="ja-JP" sz="1200" b="0" i="0" u="none" strike="noStrike" dirty="0">
                <a:effectLst/>
                <a:latin typeface="HGPｺﾞｼｯｸE" panose="020B0900000000000000" pitchFamily="50" charset="-128"/>
                <a:ea typeface="HGPｺﾞｼｯｸE" panose="020B0900000000000000" pitchFamily="50" charset="-128"/>
              </a:endParaRPr>
            </a:p>
          </p:txBody>
        </p:sp>
        <p:pic>
          <p:nvPicPr>
            <p:cNvPr id="36" name="図 35">
              <a:extLst>
                <a:ext uri="{FF2B5EF4-FFF2-40B4-BE49-F238E27FC236}">
                  <a16:creationId xmlns:a16="http://schemas.microsoft.com/office/drawing/2014/main" id="{DFFDAFDE-B723-CE09-54A8-372EF7E93E2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7702475" y="1660318"/>
              <a:ext cx="1067418" cy="852403"/>
            </a:xfrm>
            <a:prstGeom prst="rect">
              <a:avLst/>
            </a:prstGeom>
          </p:spPr>
        </p:pic>
      </p:grpSp>
      <p:grpSp>
        <p:nvGrpSpPr>
          <p:cNvPr id="9" name="グループ化 8">
            <a:extLst>
              <a:ext uri="{FF2B5EF4-FFF2-40B4-BE49-F238E27FC236}">
                <a16:creationId xmlns:a16="http://schemas.microsoft.com/office/drawing/2014/main" id="{3190AD2A-D30D-AC0D-F5D7-17F1729C4736}"/>
              </a:ext>
            </a:extLst>
          </p:cNvPr>
          <p:cNvGrpSpPr/>
          <p:nvPr/>
        </p:nvGrpSpPr>
        <p:grpSpPr>
          <a:xfrm>
            <a:off x="3276000" y="3303310"/>
            <a:ext cx="5636733" cy="1485812"/>
            <a:chOff x="3276000" y="2971610"/>
            <a:chExt cx="5636733" cy="1485812"/>
          </a:xfrm>
        </p:grpSpPr>
        <p:sp>
          <p:nvSpPr>
            <p:cNvPr id="40" name="正方形/長方形 39">
              <a:extLst>
                <a:ext uri="{FF2B5EF4-FFF2-40B4-BE49-F238E27FC236}">
                  <a16:creationId xmlns:a16="http://schemas.microsoft.com/office/drawing/2014/main" id="{C55BEE94-6ABF-90FA-941E-56CBD16C1337}"/>
                </a:ext>
              </a:extLst>
            </p:cNvPr>
            <p:cNvSpPr/>
            <p:nvPr/>
          </p:nvSpPr>
          <p:spPr bwMode="auto">
            <a:xfrm>
              <a:off x="3276000" y="2971610"/>
              <a:ext cx="5544150" cy="1440000"/>
            </a:xfrm>
            <a:prstGeom prst="rect">
              <a:avLst/>
            </a:prstGeom>
            <a:solidFill>
              <a:schemeClr val="bg1"/>
            </a:solidFill>
            <a:ln w="12700">
              <a:gradFill flip="none" rotWithShape="1">
                <a:gsLst>
                  <a:gs pos="48200">
                    <a:srgbClr val="B474CE"/>
                  </a:gs>
                  <a:gs pos="37000">
                    <a:srgbClr val="22B6E7"/>
                  </a:gs>
                  <a:gs pos="0">
                    <a:srgbClr val="11BAEF"/>
                  </a:gs>
                  <a:gs pos="94215">
                    <a:srgbClr val="F38585"/>
                  </a:gs>
                  <a:gs pos="57000">
                    <a:srgbClr val="F38585"/>
                  </a:gs>
                </a:gsLst>
                <a:lin ang="0" scaled="1"/>
                <a:tileRect/>
              </a:gra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pic>
          <p:nvPicPr>
            <p:cNvPr id="41" name="図 40">
              <a:extLst>
                <a:ext uri="{FF2B5EF4-FFF2-40B4-BE49-F238E27FC236}">
                  <a16:creationId xmlns:a16="http://schemas.microsoft.com/office/drawing/2014/main" id="{0D13822A-4A0B-FF74-EEEB-12336439A69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7350438" y="3429158"/>
              <a:ext cx="1562295" cy="1028264"/>
            </a:xfrm>
            <a:prstGeom prst="rect">
              <a:avLst/>
            </a:prstGeom>
          </p:spPr>
        </p:pic>
        <p:sp>
          <p:nvSpPr>
            <p:cNvPr id="42" name="四角形: 角を丸くする 41">
              <a:extLst>
                <a:ext uri="{FF2B5EF4-FFF2-40B4-BE49-F238E27FC236}">
                  <a16:creationId xmlns:a16="http://schemas.microsoft.com/office/drawing/2014/main" id="{9D7C3A53-4869-9C8A-CA57-B9C06C6509A6}"/>
                </a:ext>
              </a:extLst>
            </p:cNvPr>
            <p:cNvSpPr/>
            <p:nvPr/>
          </p:nvSpPr>
          <p:spPr bwMode="auto">
            <a:xfrm>
              <a:off x="6157530" y="3058461"/>
              <a:ext cx="945835" cy="259745"/>
            </a:xfrm>
            <a:prstGeom prst="roundRect">
              <a:avLst>
                <a:gd name="adj" fmla="val 50000"/>
              </a:avLst>
            </a:prstGeom>
            <a:solidFill>
              <a:srgbClr val="DE5C5C"/>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algn="ctr"/>
              <a:r>
                <a:rPr lang="ja-JP" altLang="en-US" sz="1200" dirty="0">
                  <a:solidFill>
                    <a:schemeClr val="bg1"/>
                  </a:solidFill>
                  <a:latin typeface="HGPｺﾞｼｯｸE" panose="020B0900000000000000" pitchFamily="50" charset="-128"/>
                  <a:ea typeface="HGPｺﾞｼｯｸE" panose="020B0900000000000000" pitchFamily="50" charset="-128"/>
                </a:rPr>
                <a:t>会社</a:t>
              </a:r>
            </a:p>
          </p:txBody>
        </p:sp>
        <p:pic>
          <p:nvPicPr>
            <p:cNvPr id="43" name="図 42">
              <a:extLst>
                <a:ext uri="{FF2B5EF4-FFF2-40B4-BE49-F238E27FC236}">
                  <a16:creationId xmlns:a16="http://schemas.microsoft.com/office/drawing/2014/main" id="{148F644B-8FA5-6116-C583-B655E266E6B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4828181" y="3265682"/>
              <a:ext cx="1088211" cy="1014561"/>
            </a:xfrm>
            <a:prstGeom prst="rect">
              <a:avLst/>
            </a:prstGeom>
          </p:spPr>
        </p:pic>
        <p:sp>
          <p:nvSpPr>
            <p:cNvPr id="44" name="四角形: 角を丸くする 43">
              <a:extLst>
                <a:ext uri="{FF2B5EF4-FFF2-40B4-BE49-F238E27FC236}">
                  <a16:creationId xmlns:a16="http://schemas.microsoft.com/office/drawing/2014/main" id="{16E12664-4484-2BDB-6A45-E16846E0BE9F}"/>
                </a:ext>
              </a:extLst>
            </p:cNvPr>
            <p:cNvSpPr/>
            <p:nvPr/>
          </p:nvSpPr>
          <p:spPr bwMode="auto">
            <a:xfrm>
              <a:off x="3362469" y="3058461"/>
              <a:ext cx="1152128" cy="259745"/>
            </a:xfrm>
            <a:prstGeom prst="roundRect">
              <a:avLst>
                <a:gd name="adj" fmla="val 50000"/>
              </a:avLst>
            </a:prstGeom>
            <a:solidFill>
              <a:srgbClr val="0FBEE7"/>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algn="ctr"/>
              <a:r>
                <a:rPr lang="ja-JP" altLang="en-US" sz="1200" dirty="0">
                  <a:solidFill>
                    <a:schemeClr val="bg1"/>
                  </a:solidFill>
                  <a:latin typeface="HGPｺﾞｼｯｸE" panose="020B0900000000000000" pitchFamily="50" charset="-128"/>
                  <a:ea typeface="HGPｺﾞｼｯｸE" panose="020B0900000000000000" pitchFamily="50" charset="-128"/>
                </a:rPr>
                <a:t>個人事業主</a:t>
              </a:r>
            </a:p>
          </p:txBody>
        </p:sp>
        <p:sp>
          <p:nvSpPr>
            <p:cNvPr id="49" name="テキスト ボックス 48">
              <a:extLst>
                <a:ext uri="{FF2B5EF4-FFF2-40B4-BE49-F238E27FC236}">
                  <a16:creationId xmlns:a16="http://schemas.microsoft.com/office/drawing/2014/main" id="{F6734E0A-D90F-765B-42EE-5FA4210C4EF0}"/>
                </a:ext>
              </a:extLst>
            </p:cNvPr>
            <p:cNvSpPr txBox="1"/>
            <p:nvPr/>
          </p:nvSpPr>
          <p:spPr>
            <a:xfrm>
              <a:off x="3277622" y="3405887"/>
              <a:ext cx="1648208" cy="880049"/>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自分で税金を計算して</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税務署に申告</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en-US" altLang="ja-JP" sz="1200" dirty="0">
                  <a:latin typeface="HGPｺﾞｼｯｸE" panose="020B0900000000000000" pitchFamily="50" charset="-128"/>
                  <a:ea typeface="HGPｺﾞｼｯｸE" panose="020B0900000000000000" pitchFamily="50" charset="-128"/>
                </a:rPr>
                <a:t>(</a:t>
              </a:r>
              <a:r>
                <a:rPr lang="ja-JP" altLang="en-US" sz="1200" dirty="0">
                  <a:latin typeface="HGPｺﾞｼｯｸE" panose="020B0900000000000000" pitchFamily="50" charset="-128"/>
                  <a:ea typeface="HGPｺﾞｼｯｸE" panose="020B0900000000000000" pitchFamily="50" charset="-128"/>
                </a:rPr>
                <a:t>申し出ること）し、</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納めます </a:t>
              </a:r>
              <a:r>
                <a:rPr lang="en-US" altLang="ja-JP" sz="1200" dirty="0">
                  <a:latin typeface="HGPｺﾞｼｯｸE" panose="020B0900000000000000" pitchFamily="50" charset="-128"/>
                  <a:ea typeface="HGPｺﾞｼｯｸE" panose="020B0900000000000000" pitchFamily="50" charset="-128"/>
                </a:rPr>
                <a:t>(</a:t>
              </a:r>
              <a:r>
                <a:rPr lang="ja-JP" altLang="en-US" sz="1200" dirty="0">
                  <a:latin typeface="HGPｺﾞｼｯｸE" panose="020B0900000000000000" pitchFamily="50" charset="-128"/>
                  <a:ea typeface="HGPｺﾞｼｯｸE" panose="020B0900000000000000" pitchFamily="50" charset="-128"/>
                </a:rPr>
                <a:t>確定申告</a:t>
              </a:r>
              <a:r>
                <a:rPr lang="en-US" altLang="ja-JP" sz="1200" dirty="0">
                  <a:latin typeface="HGPｺﾞｼｯｸE" panose="020B0900000000000000" pitchFamily="50" charset="-128"/>
                  <a:ea typeface="HGPｺﾞｼｯｸE" panose="020B0900000000000000" pitchFamily="50" charset="-128"/>
                </a:rPr>
                <a:t>)</a:t>
              </a:r>
              <a:r>
                <a:rPr lang="ja-JP" altLang="en-US" sz="1200" dirty="0">
                  <a:latin typeface="HGPｺﾞｼｯｸE" panose="020B0900000000000000" pitchFamily="50" charset="-128"/>
                  <a:ea typeface="HGPｺﾞｼｯｸE" panose="020B0900000000000000" pitchFamily="50" charset="-128"/>
                </a:rPr>
                <a:t>。</a:t>
              </a:r>
              <a:endParaRPr lang="en-US" altLang="ja-JP" sz="1200" dirty="0">
                <a:latin typeface="HGPｺﾞｼｯｸE" panose="020B0900000000000000" pitchFamily="50" charset="-128"/>
                <a:ea typeface="HGPｺﾞｼｯｸE" panose="020B0900000000000000" pitchFamily="50" charset="-128"/>
              </a:endParaRPr>
            </a:p>
          </p:txBody>
        </p:sp>
        <p:sp>
          <p:nvSpPr>
            <p:cNvPr id="47" name="テキスト ボックス 46">
              <a:extLst>
                <a:ext uri="{FF2B5EF4-FFF2-40B4-BE49-F238E27FC236}">
                  <a16:creationId xmlns:a16="http://schemas.microsoft.com/office/drawing/2014/main" id="{1860FED4-E4F6-55A1-A245-FC59CEE6003E}"/>
                </a:ext>
              </a:extLst>
            </p:cNvPr>
            <p:cNvSpPr txBox="1"/>
            <p:nvPr/>
          </p:nvSpPr>
          <p:spPr>
            <a:xfrm>
              <a:off x="6081549" y="3405887"/>
              <a:ext cx="1329210" cy="880049"/>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会社は、社員から</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預かった税金を</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まとめて納めます</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（源泉徴収）。</a:t>
              </a:r>
            </a:p>
          </p:txBody>
        </p:sp>
      </p:grpSp>
      <p:grpSp>
        <p:nvGrpSpPr>
          <p:cNvPr id="11" name="グループ化 10">
            <a:extLst>
              <a:ext uri="{FF2B5EF4-FFF2-40B4-BE49-F238E27FC236}">
                <a16:creationId xmlns:a16="http://schemas.microsoft.com/office/drawing/2014/main" id="{BB4665ED-58DF-C42F-E1CC-C4EDF4F0DD5A}"/>
              </a:ext>
            </a:extLst>
          </p:cNvPr>
          <p:cNvGrpSpPr/>
          <p:nvPr/>
        </p:nvGrpSpPr>
        <p:grpSpPr>
          <a:xfrm>
            <a:off x="5039206" y="5201020"/>
            <a:ext cx="2592000" cy="1440000"/>
            <a:chOff x="5039206" y="4869320"/>
            <a:chExt cx="2592000" cy="1440000"/>
          </a:xfrm>
        </p:grpSpPr>
        <p:sp>
          <p:nvSpPr>
            <p:cNvPr id="54" name="正方形/長方形 53">
              <a:extLst>
                <a:ext uri="{FF2B5EF4-FFF2-40B4-BE49-F238E27FC236}">
                  <a16:creationId xmlns:a16="http://schemas.microsoft.com/office/drawing/2014/main" id="{9803752F-9EC3-3443-E15C-35CF6E0E7AA9}"/>
                </a:ext>
              </a:extLst>
            </p:cNvPr>
            <p:cNvSpPr/>
            <p:nvPr/>
          </p:nvSpPr>
          <p:spPr bwMode="auto">
            <a:xfrm>
              <a:off x="5039206" y="4869320"/>
              <a:ext cx="2592000" cy="144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56" name="正方形/長方形 55">
              <a:extLst>
                <a:ext uri="{FF2B5EF4-FFF2-40B4-BE49-F238E27FC236}">
                  <a16:creationId xmlns:a16="http://schemas.microsoft.com/office/drawing/2014/main" id="{2C00E939-2CDC-CD2E-C95E-DB1F25ADEC4C}"/>
                </a:ext>
              </a:extLst>
            </p:cNvPr>
            <p:cNvSpPr/>
            <p:nvPr/>
          </p:nvSpPr>
          <p:spPr bwMode="auto">
            <a:xfrm>
              <a:off x="5091569" y="4948063"/>
              <a:ext cx="1487626" cy="818832"/>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600" dirty="0">
                  <a:solidFill>
                    <a:srgbClr val="005BAD"/>
                  </a:solidFill>
                  <a:latin typeface="HGPｺﾞｼｯｸE" panose="020B0900000000000000" pitchFamily="50" charset="-128"/>
                  <a:ea typeface="HGPｺﾞｼｯｸE" panose="020B0900000000000000" pitchFamily="50" charset="-128"/>
                </a:rPr>
                <a:t>都道府県</a:t>
              </a:r>
              <a:endParaRPr lang="en-US" altLang="ja-JP" sz="1600" dirty="0">
                <a:solidFill>
                  <a:srgbClr val="005BAD"/>
                </a:solidFill>
                <a:latin typeface="HGPｺﾞｼｯｸE" panose="020B0900000000000000" pitchFamily="50" charset="-128"/>
                <a:ea typeface="HGPｺﾞｼｯｸE" panose="020B0900000000000000" pitchFamily="50" charset="-128"/>
              </a:endParaRPr>
            </a:p>
            <a:p>
              <a:pPr marL="0" marR="0" indent="0" algn="ctr" defTabSz="914400" latinLnBrk="0">
                <a:lnSpc>
                  <a:spcPct val="100000"/>
                </a:lnSpc>
                <a:buClrTx/>
                <a:buSzTx/>
                <a:buFontTx/>
                <a:buNone/>
                <a:tabLst/>
              </a:pPr>
              <a:r>
                <a:rPr lang="ja-JP" altLang="en-US" sz="1600" dirty="0">
                  <a:solidFill>
                    <a:srgbClr val="005BAD"/>
                  </a:solidFill>
                  <a:latin typeface="HGPｺﾞｼｯｸE" panose="020B0900000000000000" pitchFamily="50" charset="-128"/>
                  <a:ea typeface="HGPｺﾞｼｯｸE" panose="020B0900000000000000" pitchFamily="50" charset="-128"/>
                </a:rPr>
                <a:t>市区町村</a:t>
              </a:r>
              <a:endParaRPr lang="en-US" altLang="ja-JP" sz="1600" dirty="0">
                <a:solidFill>
                  <a:srgbClr val="005BAD"/>
                </a:solidFill>
                <a:latin typeface="HGPｺﾞｼｯｸE" panose="020B0900000000000000" pitchFamily="50" charset="-128"/>
                <a:ea typeface="HGPｺﾞｼｯｸE" panose="020B0900000000000000" pitchFamily="50" charset="-128"/>
              </a:endParaRPr>
            </a:p>
          </p:txBody>
        </p:sp>
        <p:pic>
          <p:nvPicPr>
            <p:cNvPr id="57" name="グラフィックス 56">
              <a:extLst>
                <a:ext uri="{FF2B5EF4-FFF2-40B4-BE49-F238E27FC236}">
                  <a16:creationId xmlns:a16="http://schemas.microsoft.com/office/drawing/2014/main" id="{5C508F82-9849-F298-84EE-9EB1A7DDA50E}"/>
                </a:ext>
              </a:extLst>
            </p:cNvPr>
            <p:cNvPicPr>
              <a:picLocks noChangeAspect="1"/>
            </p:cNvPicPr>
            <p:nvPr/>
          </p:nvPicPr>
          <p:blipFill>
            <a:blip>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rot="16200000">
              <a:off x="5726826" y="5206539"/>
              <a:ext cx="217112" cy="1184009"/>
            </a:xfrm>
            <a:prstGeom prst="rect">
              <a:avLst/>
            </a:prstGeom>
          </p:spPr>
        </p:pic>
        <p:sp>
          <p:nvSpPr>
            <p:cNvPr id="58" name="正方形/長方形 57">
              <a:extLst>
                <a:ext uri="{FF2B5EF4-FFF2-40B4-BE49-F238E27FC236}">
                  <a16:creationId xmlns:a16="http://schemas.microsoft.com/office/drawing/2014/main" id="{B886C409-79B9-3120-5F02-3D9E0D047811}"/>
                </a:ext>
              </a:extLst>
            </p:cNvPr>
            <p:cNvSpPr/>
            <p:nvPr/>
          </p:nvSpPr>
          <p:spPr bwMode="auto">
            <a:xfrm>
              <a:off x="5091569" y="5936248"/>
              <a:ext cx="1487626" cy="288357"/>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400" dirty="0">
                  <a:solidFill>
                    <a:srgbClr val="005BAD"/>
                  </a:solidFill>
                  <a:latin typeface="HGPｺﾞｼｯｸE" panose="020B0900000000000000" pitchFamily="50" charset="-128"/>
                  <a:ea typeface="HGPｺﾞｼｯｸE" panose="020B0900000000000000" pitchFamily="50" charset="-128"/>
                </a:rPr>
                <a:t>（地方公共団体）</a:t>
              </a:r>
            </a:p>
          </p:txBody>
        </p:sp>
      </p:grpSp>
      <p:grpSp>
        <p:nvGrpSpPr>
          <p:cNvPr id="10" name="グループ化 9">
            <a:extLst>
              <a:ext uri="{FF2B5EF4-FFF2-40B4-BE49-F238E27FC236}">
                <a16:creationId xmlns:a16="http://schemas.microsoft.com/office/drawing/2014/main" id="{E4900BE6-7261-4520-4675-CA951C41D8CB}"/>
              </a:ext>
            </a:extLst>
          </p:cNvPr>
          <p:cNvGrpSpPr/>
          <p:nvPr/>
        </p:nvGrpSpPr>
        <p:grpSpPr>
          <a:xfrm>
            <a:off x="1428224" y="5201020"/>
            <a:ext cx="2676570" cy="1440000"/>
            <a:chOff x="1428224" y="4869320"/>
            <a:chExt cx="2676570" cy="1440000"/>
          </a:xfrm>
        </p:grpSpPr>
        <p:sp>
          <p:nvSpPr>
            <p:cNvPr id="63" name="正方形/長方形 62">
              <a:extLst>
                <a:ext uri="{FF2B5EF4-FFF2-40B4-BE49-F238E27FC236}">
                  <a16:creationId xmlns:a16="http://schemas.microsoft.com/office/drawing/2014/main" id="{D712D98F-E607-8BFF-A424-73C2FC87A58B}"/>
                </a:ext>
              </a:extLst>
            </p:cNvPr>
            <p:cNvSpPr/>
            <p:nvPr/>
          </p:nvSpPr>
          <p:spPr bwMode="auto">
            <a:xfrm>
              <a:off x="1512794" y="4869320"/>
              <a:ext cx="2592000" cy="1440000"/>
            </a:xfrm>
            <a:prstGeom prst="rect">
              <a:avLst/>
            </a:prstGeom>
            <a:no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64" name="正方形/長方形 63">
              <a:extLst>
                <a:ext uri="{FF2B5EF4-FFF2-40B4-BE49-F238E27FC236}">
                  <a16:creationId xmlns:a16="http://schemas.microsoft.com/office/drawing/2014/main" id="{9E612FD1-CA30-7124-B669-2293A1206EE2}"/>
                </a:ext>
              </a:extLst>
            </p:cNvPr>
            <p:cNvSpPr/>
            <p:nvPr/>
          </p:nvSpPr>
          <p:spPr bwMode="auto">
            <a:xfrm>
              <a:off x="1428224" y="5327483"/>
              <a:ext cx="1487626" cy="576533"/>
            </a:xfrm>
            <a:prstGeom prst="rect">
              <a:avLst/>
            </a:prstGeom>
            <a:no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2000" dirty="0">
                  <a:solidFill>
                    <a:srgbClr val="005BAD"/>
                  </a:solidFill>
                  <a:latin typeface="HGPｺﾞｼｯｸE" panose="020B0900000000000000" pitchFamily="50" charset="-128"/>
                  <a:ea typeface="HGPｺﾞｼｯｸE" panose="020B0900000000000000" pitchFamily="50" charset="-128"/>
                </a:rPr>
                <a:t>税務署</a:t>
              </a:r>
              <a:endParaRPr lang="en-US" altLang="ja-JP" sz="2000" dirty="0">
                <a:solidFill>
                  <a:srgbClr val="005BAD"/>
                </a:solidFill>
                <a:latin typeface="HGPｺﾞｼｯｸE" panose="020B0900000000000000" pitchFamily="50" charset="-128"/>
                <a:ea typeface="HGPｺﾞｼｯｸE" panose="020B0900000000000000" pitchFamily="50" charset="-128"/>
              </a:endParaRPr>
            </a:p>
            <a:p>
              <a:pPr marL="0" marR="0" indent="0" algn="ctr" defTabSz="914400" latinLnBrk="0">
                <a:lnSpc>
                  <a:spcPct val="100000"/>
                </a:lnSpc>
                <a:buClrTx/>
                <a:buSzTx/>
                <a:buFontTx/>
                <a:buNone/>
                <a:tabLst/>
              </a:pPr>
              <a:r>
                <a:rPr lang="ja-JP" altLang="en-US" dirty="0">
                  <a:solidFill>
                    <a:srgbClr val="005BAD"/>
                  </a:solidFill>
                  <a:latin typeface="HGPｺﾞｼｯｸE" panose="020B0900000000000000" pitchFamily="50" charset="-128"/>
                  <a:ea typeface="HGPｺﾞｼｯｸE" panose="020B0900000000000000" pitchFamily="50" charset="-128"/>
                </a:rPr>
                <a:t>（国）</a:t>
              </a:r>
            </a:p>
          </p:txBody>
        </p:sp>
      </p:grpSp>
      <p:grpSp>
        <p:nvGrpSpPr>
          <p:cNvPr id="8" name="グループ化 7">
            <a:extLst>
              <a:ext uri="{FF2B5EF4-FFF2-40B4-BE49-F238E27FC236}">
                <a16:creationId xmlns:a16="http://schemas.microsoft.com/office/drawing/2014/main" id="{A83F03DB-A5CD-7F99-F02D-32EE59DBB391}"/>
              </a:ext>
            </a:extLst>
          </p:cNvPr>
          <p:cNvGrpSpPr/>
          <p:nvPr/>
        </p:nvGrpSpPr>
        <p:grpSpPr>
          <a:xfrm>
            <a:off x="250337" y="3303310"/>
            <a:ext cx="2592000" cy="1440000"/>
            <a:chOff x="259302" y="2971610"/>
            <a:chExt cx="2592000" cy="1440000"/>
          </a:xfrm>
        </p:grpSpPr>
        <p:sp>
          <p:nvSpPr>
            <p:cNvPr id="67" name="正方形/長方形 66">
              <a:extLst>
                <a:ext uri="{FF2B5EF4-FFF2-40B4-BE49-F238E27FC236}">
                  <a16:creationId xmlns:a16="http://schemas.microsoft.com/office/drawing/2014/main" id="{5655544B-FACD-0B40-1D37-43BF5D6400AC}"/>
                </a:ext>
              </a:extLst>
            </p:cNvPr>
            <p:cNvSpPr/>
            <p:nvPr/>
          </p:nvSpPr>
          <p:spPr bwMode="auto">
            <a:xfrm>
              <a:off x="259302" y="2971610"/>
              <a:ext cx="2592000" cy="1440000"/>
            </a:xfrm>
            <a:prstGeom prst="rect">
              <a:avLst/>
            </a:prstGeom>
            <a:noFill/>
            <a:ln w="12700">
              <a:solidFill>
                <a:srgbClr val="45B21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sp>
          <p:nvSpPr>
            <p:cNvPr id="68" name="四角形: 角を丸くする 67">
              <a:extLst>
                <a:ext uri="{FF2B5EF4-FFF2-40B4-BE49-F238E27FC236}">
                  <a16:creationId xmlns:a16="http://schemas.microsoft.com/office/drawing/2014/main" id="{6E5D0FE3-0496-6C0F-5B5D-9AAAEEE6E5CE}"/>
                </a:ext>
              </a:extLst>
            </p:cNvPr>
            <p:cNvSpPr/>
            <p:nvPr/>
          </p:nvSpPr>
          <p:spPr bwMode="auto">
            <a:xfrm>
              <a:off x="311150" y="3045761"/>
              <a:ext cx="945835" cy="259745"/>
            </a:xfrm>
            <a:prstGeom prst="roundRect">
              <a:avLst>
                <a:gd name="adj" fmla="val 50000"/>
              </a:avLst>
            </a:prstGeom>
            <a:solidFill>
              <a:srgbClr val="39B10F"/>
            </a:solidFill>
            <a:ln w="6350" cap="flat" cmpd="sng" algn="ctr">
              <a:noFill/>
              <a:prstDash val="solid"/>
              <a:round/>
              <a:headEnd type="none" w="med" len="med"/>
              <a:tailEnd type="none" w="med" len="med"/>
            </a:ln>
            <a:effectLst/>
          </p:spPr>
          <p:txBody>
            <a:bodyPr vert="horz" wrap="square" lIns="91440" tIns="36000" rIns="91440" bIns="45720" numCol="1" rtlCol="0" anchor="ctr" anchorCtr="0" compatLnSpc="1">
              <a:prstTxWarp prst="textNoShape">
                <a:avLst/>
              </a:prstTxWarp>
            </a:bodyPr>
            <a:lstStyle/>
            <a:p>
              <a:pPr marL="0" marR="0" indent="0" algn="ctr" defTabSz="914400" latinLnBrk="0">
                <a:lnSpc>
                  <a:spcPct val="100000"/>
                </a:lnSpc>
                <a:buClrTx/>
                <a:buSzTx/>
                <a:buFontTx/>
                <a:buNone/>
                <a:tabLst/>
              </a:pPr>
              <a:r>
                <a:rPr lang="ja-JP" altLang="en-US" sz="1200" dirty="0">
                  <a:solidFill>
                    <a:schemeClr val="bg1"/>
                  </a:solidFill>
                  <a:latin typeface="HGPｺﾞｼｯｸE" panose="020B0900000000000000" pitchFamily="50" charset="-128"/>
                  <a:ea typeface="HGPｺﾞｼｯｸE" panose="020B0900000000000000" pitchFamily="50" charset="-128"/>
                </a:rPr>
                <a:t>お店</a:t>
              </a:r>
            </a:p>
          </p:txBody>
        </p:sp>
        <p:sp>
          <p:nvSpPr>
            <p:cNvPr id="69" name="テキスト ボックス 68">
              <a:extLst>
                <a:ext uri="{FF2B5EF4-FFF2-40B4-BE49-F238E27FC236}">
                  <a16:creationId xmlns:a16="http://schemas.microsoft.com/office/drawing/2014/main" id="{CC480ED9-04DD-6FFA-BC74-BC02474FB75B}"/>
                </a:ext>
              </a:extLst>
            </p:cNvPr>
            <p:cNvSpPr txBox="1"/>
            <p:nvPr/>
          </p:nvSpPr>
          <p:spPr>
            <a:xfrm>
              <a:off x="259803" y="3405887"/>
              <a:ext cx="1431802" cy="676917"/>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お店は、預かった</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消費税を</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まとめて納めます。</a:t>
              </a:r>
              <a:endParaRPr lang="en-US" altLang="ja-JP" sz="1200" dirty="0">
                <a:latin typeface="HGPｺﾞｼｯｸE" panose="020B0900000000000000" pitchFamily="50" charset="-128"/>
                <a:ea typeface="HGPｺﾞｼｯｸE" panose="020B0900000000000000" pitchFamily="50" charset="-128"/>
              </a:endParaRPr>
            </a:p>
          </p:txBody>
        </p:sp>
      </p:grpSp>
      <p:pic>
        <p:nvPicPr>
          <p:cNvPr id="70" name="図 69">
            <a:extLst>
              <a:ext uri="{FF2B5EF4-FFF2-40B4-BE49-F238E27FC236}">
                <a16:creationId xmlns:a16="http://schemas.microsoft.com/office/drawing/2014/main" id="{80B1157B-30E2-EBB6-4002-C6283C7D4E63}"/>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1680491" y="3832707"/>
            <a:ext cx="1420909" cy="918260"/>
          </a:xfrm>
          <a:prstGeom prst="rect">
            <a:avLst/>
          </a:prstGeom>
        </p:spPr>
      </p:pic>
      <p:pic>
        <p:nvPicPr>
          <p:cNvPr id="55" name="図 54">
            <a:extLst>
              <a:ext uri="{FF2B5EF4-FFF2-40B4-BE49-F238E27FC236}">
                <a16:creationId xmlns:a16="http://schemas.microsoft.com/office/drawing/2014/main" id="{E2AE49B3-DC13-4F74-7AFB-123D5F2D42AC}"/>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6672589" y="5571855"/>
            <a:ext cx="1968252" cy="1090108"/>
          </a:xfrm>
          <a:prstGeom prst="rect">
            <a:avLst/>
          </a:prstGeom>
        </p:spPr>
      </p:pic>
      <p:pic>
        <p:nvPicPr>
          <p:cNvPr id="65" name="図 64" descr="ダイアグラム&#10;&#10;自動的に生成された説明">
            <a:extLst>
              <a:ext uri="{FF2B5EF4-FFF2-40B4-BE49-F238E27FC236}">
                <a16:creationId xmlns:a16="http://schemas.microsoft.com/office/drawing/2014/main" id="{D99A4918-07B2-B585-C80C-863EBDED8408}"/>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2940564" y="5344876"/>
            <a:ext cx="1335625" cy="1299499"/>
          </a:xfrm>
          <a:prstGeom prst="rect">
            <a:avLst/>
          </a:prstGeom>
        </p:spPr>
      </p:pic>
      <p:sp>
        <p:nvSpPr>
          <p:cNvPr id="7" name="テキスト ボックス 6">
            <a:extLst>
              <a:ext uri="{FF2B5EF4-FFF2-40B4-BE49-F238E27FC236}">
                <a16:creationId xmlns:a16="http://schemas.microsoft.com/office/drawing/2014/main" id="{854B59B9-9D80-5691-BB24-9F4D6282473B}"/>
              </a:ext>
            </a:extLst>
          </p:cNvPr>
          <p:cNvSpPr txBox="1"/>
          <p:nvPr/>
        </p:nvSpPr>
        <p:spPr>
          <a:xfrm>
            <a:off x="194203" y="957280"/>
            <a:ext cx="2196435" cy="369332"/>
          </a:xfrm>
          <a:prstGeom prst="rect">
            <a:avLst/>
          </a:prstGeom>
          <a:noFill/>
        </p:spPr>
        <p:txBody>
          <a:bodyPr wrap="none" rtlCol="0">
            <a:spAutoFit/>
          </a:bodyPr>
          <a:lstStyle/>
          <a:p>
            <a:pPr>
              <a:spcBef>
                <a:spcPts val="0"/>
              </a:spcBef>
              <a:spcAft>
                <a:spcPts val="500"/>
              </a:spcAft>
            </a:pPr>
            <a:r>
              <a:rPr lang="ja-JP" altLang="en-US" sz="1800" dirty="0">
                <a:latin typeface="HGPｺﾞｼｯｸE" panose="020B0900000000000000" pitchFamily="50" charset="-128"/>
                <a:ea typeface="HGPｺﾞｼｯｸE" panose="020B0900000000000000" pitchFamily="50" charset="-128"/>
              </a:rPr>
              <a:t>税金の流れと納め方</a:t>
            </a:r>
          </a:p>
        </p:txBody>
      </p:sp>
      <p:grpSp>
        <p:nvGrpSpPr>
          <p:cNvPr id="4" name="グループ化 3">
            <a:extLst>
              <a:ext uri="{FF2B5EF4-FFF2-40B4-BE49-F238E27FC236}">
                <a16:creationId xmlns:a16="http://schemas.microsoft.com/office/drawing/2014/main" id="{1CEFA275-8E84-D727-0254-6043D31AA59D}"/>
              </a:ext>
            </a:extLst>
          </p:cNvPr>
          <p:cNvGrpSpPr/>
          <p:nvPr/>
        </p:nvGrpSpPr>
        <p:grpSpPr>
          <a:xfrm>
            <a:off x="250337" y="1397881"/>
            <a:ext cx="2604659" cy="1447719"/>
            <a:chOff x="259302" y="1066181"/>
            <a:chExt cx="2604659" cy="1447719"/>
          </a:xfrm>
        </p:grpSpPr>
        <p:sp>
          <p:nvSpPr>
            <p:cNvPr id="23" name="正方形/長方形 22">
              <a:extLst>
                <a:ext uri="{FF2B5EF4-FFF2-40B4-BE49-F238E27FC236}">
                  <a16:creationId xmlns:a16="http://schemas.microsoft.com/office/drawing/2014/main" id="{7DC845E0-A1A2-89AF-9D90-308D0C36D056}"/>
                </a:ext>
              </a:extLst>
            </p:cNvPr>
            <p:cNvSpPr/>
            <p:nvPr/>
          </p:nvSpPr>
          <p:spPr bwMode="auto">
            <a:xfrm>
              <a:off x="259302" y="1073900"/>
              <a:ext cx="2592000" cy="1440000"/>
            </a:xfrm>
            <a:prstGeom prst="rect">
              <a:avLst/>
            </a:pr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latin typeface="HGPGothicE" panose="020B0900000000000000" pitchFamily="34" charset="-128"/>
              </a:endParaRPr>
            </a:p>
          </p:txBody>
        </p:sp>
        <p:pic>
          <p:nvPicPr>
            <p:cNvPr id="24" name="図 23">
              <a:extLst>
                <a:ext uri="{FF2B5EF4-FFF2-40B4-BE49-F238E27FC236}">
                  <a16:creationId xmlns:a16="http://schemas.microsoft.com/office/drawing/2014/main" id="{2EF3EFF6-3CF4-CB32-AF6E-8D90FFB8ABA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1485547" y="1530517"/>
              <a:ext cx="1378414" cy="976685"/>
            </a:xfrm>
            <a:prstGeom prst="rect">
              <a:avLst/>
            </a:prstGeom>
          </p:spPr>
        </p:pic>
        <p:sp>
          <p:nvSpPr>
            <p:cNvPr id="25" name="正方形/長方形 24">
              <a:extLst>
                <a:ext uri="{FF2B5EF4-FFF2-40B4-BE49-F238E27FC236}">
                  <a16:creationId xmlns:a16="http://schemas.microsoft.com/office/drawing/2014/main" id="{AC5DA8BE-9346-3C20-C3BB-9458415E9731}"/>
                </a:ext>
              </a:extLst>
            </p:cNvPr>
            <p:cNvSpPr/>
            <p:nvPr/>
          </p:nvSpPr>
          <p:spPr bwMode="auto">
            <a:xfrm>
              <a:off x="259302" y="1066181"/>
              <a:ext cx="2592000" cy="346596"/>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algn="ctr"/>
              <a:r>
                <a:rPr lang="ja-JP" altLang="en-US" sz="1600" dirty="0">
                  <a:solidFill>
                    <a:schemeClr val="bg1"/>
                  </a:solidFill>
                  <a:latin typeface="HGPｺﾞｼｯｸE" panose="020B0900000000000000" pitchFamily="50" charset="-128"/>
                  <a:ea typeface="HGPｺﾞｼｯｸE" panose="020B0900000000000000" pitchFamily="50" charset="-128"/>
                </a:rPr>
                <a:t>商品を買った場合</a:t>
              </a:r>
            </a:p>
          </p:txBody>
        </p:sp>
        <p:sp>
          <p:nvSpPr>
            <p:cNvPr id="26" name="テキスト ボックス 25">
              <a:extLst>
                <a:ext uri="{FF2B5EF4-FFF2-40B4-BE49-F238E27FC236}">
                  <a16:creationId xmlns:a16="http://schemas.microsoft.com/office/drawing/2014/main" id="{A69F3B75-DEE7-820E-5347-656A915606BC}"/>
                </a:ext>
              </a:extLst>
            </p:cNvPr>
            <p:cNvSpPr txBox="1"/>
            <p:nvPr/>
          </p:nvSpPr>
          <p:spPr>
            <a:xfrm>
              <a:off x="259803" y="1466301"/>
              <a:ext cx="1871025" cy="880049"/>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お店で商品を買いました。</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代金 </a:t>
              </a:r>
              <a:r>
                <a:rPr lang="en-US" altLang="ja-JP" sz="1200" dirty="0">
                  <a:latin typeface="HGPｺﾞｼｯｸE" panose="020B0900000000000000" pitchFamily="50" charset="-128"/>
                  <a:ea typeface="HGPｺﾞｼｯｸE" panose="020B0900000000000000" pitchFamily="50" charset="-128"/>
                </a:rPr>
                <a:t>1,000</a:t>
              </a:r>
              <a:r>
                <a:rPr lang="ja-JP" altLang="en-US" sz="1200" dirty="0">
                  <a:latin typeface="HGPｺﾞｼｯｸE" panose="020B0900000000000000" pitchFamily="50" charset="-128"/>
                  <a:ea typeface="HGPｺﾞｼｯｸE" panose="020B0900000000000000" pitchFamily="50" charset="-128"/>
                </a:rPr>
                <a:t>円と、</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税金</a:t>
              </a:r>
              <a:r>
                <a:rPr lang="en-US" altLang="ja-JP" sz="1200" dirty="0">
                  <a:latin typeface="HGPｺﾞｼｯｸE" panose="020B0900000000000000" pitchFamily="50" charset="-128"/>
                  <a:ea typeface="HGPｺﾞｼｯｸE" panose="020B0900000000000000" pitchFamily="50" charset="-128"/>
                </a:rPr>
                <a:t>100</a:t>
              </a:r>
              <a:r>
                <a:rPr lang="ja-JP" altLang="en-US" sz="1200" dirty="0">
                  <a:latin typeface="HGPｺﾞｼｯｸE" panose="020B0900000000000000" pitchFamily="50" charset="-128"/>
                  <a:ea typeface="HGPｺﾞｼｯｸE" panose="020B0900000000000000" pitchFamily="50" charset="-128"/>
                </a:rPr>
                <a:t>円を</a:t>
              </a:r>
              <a:endParaRPr lang="en-US" altLang="ja-JP" sz="12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支払いました。</a:t>
              </a:r>
              <a:endParaRPr lang="en-US" altLang="ja-JP" sz="1200" dirty="0">
                <a:latin typeface="HGPｺﾞｼｯｸE" panose="020B0900000000000000" pitchFamily="50" charset="-128"/>
                <a:ea typeface="HGPｺﾞｼｯｸE" panose="020B0900000000000000" pitchFamily="50" charset="-128"/>
              </a:endParaRPr>
            </a:p>
          </p:txBody>
        </p:sp>
      </p:grpSp>
      <p:sp>
        <p:nvSpPr>
          <p:cNvPr id="2" name="スライド番号プレースホルダー 8">
            <a:extLst>
              <a:ext uri="{FF2B5EF4-FFF2-40B4-BE49-F238E27FC236}">
                <a16:creationId xmlns:a16="http://schemas.microsoft.com/office/drawing/2014/main" id="{4E3C0ABC-7686-2AFF-9D2A-8913411857D8}"/>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5</a:t>
            </a:fld>
            <a:endParaRPr lang="en-US" altLang="ja-JP" dirty="0">
              <a:latin typeface="+mn-ea"/>
              <a:ea typeface="+mn-ea"/>
            </a:endParaRPr>
          </a:p>
        </p:txBody>
      </p:sp>
    </p:spTree>
    <p:extLst>
      <p:ext uri="{BB962C8B-B14F-4D97-AF65-F5344CB8AC3E}">
        <p14:creationId xmlns:p14="http://schemas.microsoft.com/office/powerpoint/2010/main" val="13712504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wipe(up)">
                                      <p:cBhvr>
                                        <p:cTn id="27" dur="500"/>
                                        <p:tgtEl>
                                          <p:spTgt spid="33"/>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nodeType="with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fade">
                                      <p:cBhvr>
                                        <p:cTn id="35" dur="500"/>
                                        <p:tgtEl>
                                          <p:spTgt spid="70"/>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5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1" fill="hold"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wipe(up)">
                                      <p:cBhvr>
                                        <p:cTn id="45" dur="500"/>
                                        <p:tgtEl>
                                          <p:spTgt spid="12"/>
                                        </p:tgtEl>
                                      </p:cBhvr>
                                    </p:animEffect>
                                  </p:childTnLst>
                                </p:cTn>
                              </p:par>
                              <p:par>
                                <p:cTn id="46" presetID="22" presetClass="entr" presetSubtype="1" fill="hold" nodeType="withEffect">
                                  <p:stCondLst>
                                    <p:cond delay="0"/>
                                  </p:stCondLst>
                                  <p:childTnLst>
                                    <p:set>
                                      <p:cBhvr>
                                        <p:cTn id="47" dur="1" fill="hold">
                                          <p:stCondLst>
                                            <p:cond delay="0"/>
                                          </p:stCondLst>
                                        </p:cTn>
                                        <p:tgtEl>
                                          <p:spTgt spid="50"/>
                                        </p:tgtEl>
                                        <p:attrNameLst>
                                          <p:attrName>style.visibility</p:attrName>
                                        </p:attrNameLst>
                                      </p:cBhvr>
                                      <p:to>
                                        <p:strVal val="visible"/>
                                      </p:to>
                                    </p:set>
                                    <p:animEffect transition="in" filter="wipe(up)">
                                      <p:cBhvr>
                                        <p:cTn id="48" dur="500"/>
                                        <p:tgtEl>
                                          <p:spTgt spid="50"/>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nodeType="clickEffect">
                                  <p:stCondLst>
                                    <p:cond delay="0"/>
                                  </p:stCondLst>
                                  <p:childTnLst>
                                    <p:set>
                                      <p:cBhvr>
                                        <p:cTn id="52" dur="1" fill="hold">
                                          <p:stCondLst>
                                            <p:cond delay="0"/>
                                          </p:stCondLst>
                                        </p:cTn>
                                        <p:tgtEl>
                                          <p:spTgt spid="10"/>
                                        </p:tgtEl>
                                        <p:attrNameLst>
                                          <p:attrName>style.visibility</p:attrName>
                                        </p:attrNameLst>
                                      </p:cBhvr>
                                      <p:to>
                                        <p:strVal val="visible"/>
                                      </p:to>
                                    </p:set>
                                    <p:animEffect transition="in" filter="fade">
                                      <p:cBhvr>
                                        <p:cTn id="53" dur="500"/>
                                        <p:tgtEl>
                                          <p:spTgt spid="10"/>
                                        </p:tgtEl>
                                      </p:cBhvr>
                                    </p:animEffect>
                                  </p:childTnLst>
                                </p:cTn>
                              </p:par>
                              <p:par>
                                <p:cTn id="54" presetID="10" presetClass="entr" presetSubtype="0" fill="hold" nodeType="withEffect">
                                  <p:stCondLst>
                                    <p:cond delay="0"/>
                                  </p:stCondLst>
                                  <p:childTnLst>
                                    <p:set>
                                      <p:cBhvr>
                                        <p:cTn id="55" dur="1" fill="hold">
                                          <p:stCondLst>
                                            <p:cond delay="0"/>
                                          </p:stCondLst>
                                        </p:cTn>
                                        <p:tgtEl>
                                          <p:spTgt spid="65"/>
                                        </p:tgtEl>
                                        <p:attrNameLst>
                                          <p:attrName>style.visibility</p:attrName>
                                        </p:attrNameLst>
                                      </p:cBhvr>
                                      <p:to>
                                        <p:strVal val="visible"/>
                                      </p:to>
                                    </p:set>
                                    <p:animEffect transition="in" filter="fade">
                                      <p:cBhvr>
                                        <p:cTn id="56" dur="500"/>
                                        <p:tgtEl>
                                          <p:spTgt spid="65"/>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11"/>
                                        </p:tgtEl>
                                        <p:attrNameLst>
                                          <p:attrName>style.visibility</p:attrName>
                                        </p:attrNameLst>
                                      </p:cBhvr>
                                      <p:to>
                                        <p:strVal val="visible"/>
                                      </p:to>
                                    </p:set>
                                    <p:animEffect transition="in" filter="fade">
                                      <p:cBhvr>
                                        <p:cTn id="61" dur="500"/>
                                        <p:tgtEl>
                                          <p:spTgt spid="11"/>
                                        </p:tgtEl>
                                      </p:cBhvr>
                                    </p:animEffect>
                                  </p:childTnLst>
                                </p:cTn>
                              </p:par>
                              <p:par>
                                <p:cTn id="62" presetID="10" presetClass="entr" presetSubtype="0" fill="hold" nodeType="withEffect">
                                  <p:stCondLst>
                                    <p:cond delay="0"/>
                                  </p:stCondLst>
                                  <p:childTnLst>
                                    <p:set>
                                      <p:cBhvr>
                                        <p:cTn id="63" dur="1" fill="hold">
                                          <p:stCondLst>
                                            <p:cond delay="0"/>
                                          </p:stCondLst>
                                        </p:cTn>
                                        <p:tgtEl>
                                          <p:spTgt spid="55"/>
                                        </p:tgtEl>
                                        <p:attrNameLst>
                                          <p:attrName>style.visibility</p:attrName>
                                        </p:attrNameLst>
                                      </p:cBhvr>
                                      <p:to>
                                        <p:strVal val="visible"/>
                                      </p:to>
                                    </p:set>
                                    <p:animEffect transition="in" filter="fade">
                                      <p:cBhvr>
                                        <p:cTn id="64"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四角形: 角を丸くする 17">
            <a:extLst>
              <a:ext uri="{FF2B5EF4-FFF2-40B4-BE49-F238E27FC236}">
                <a16:creationId xmlns:a16="http://schemas.microsoft.com/office/drawing/2014/main" id="{ECC342F5-9775-59B4-543A-3464224FEAB0}"/>
              </a:ext>
            </a:extLst>
          </p:cNvPr>
          <p:cNvSpPr/>
          <p:nvPr/>
        </p:nvSpPr>
        <p:spPr bwMode="auto">
          <a:xfrm>
            <a:off x="326210" y="1105052"/>
            <a:ext cx="8493939" cy="1136017"/>
          </a:xfrm>
          <a:prstGeom prst="roundRect">
            <a:avLst>
              <a:gd name="adj" fmla="val 2377"/>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pic>
        <p:nvPicPr>
          <p:cNvPr id="6182" name="Picture 2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p:blipFill>
        <p:spPr bwMode="auto">
          <a:xfrm>
            <a:off x="7188401" y="773011"/>
            <a:ext cx="1375366" cy="1558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80" name="Rectangle 26"/>
          <p:cNvSpPr>
            <a:spLocks noChangeArrowheads="1"/>
          </p:cNvSpPr>
          <p:nvPr/>
        </p:nvSpPr>
        <p:spPr bwMode="white">
          <a:xfrm>
            <a:off x="335573" y="1327348"/>
            <a:ext cx="8320360" cy="8094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1" lang="ja-JP" altLang="en-US" sz="1600" i="0" u="none" strike="noStrike" kern="1200" cap="none" spc="0" normalizeH="0" baseline="0" noProof="0" dirty="0">
                <a:ln>
                  <a:noFill/>
                </a:ln>
                <a:solidFill>
                  <a:srgbClr val="005BAD"/>
                </a:solidFill>
                <a:effectLst/>
                <a:uLnTx/>
                <a:uFillTx/>
                <a:latin typeface="HGPｺﾞｼｯｸE" panose="020B0900000000000000" pitchFamily="50" charset="-128"/>
                <a:ea typeface="HGPｺﾞｼｯｸE" panose="020B0900000000000000" pitchFamily="50" charset="-128"/>
                <a:cs typeface="+mn-cs"/>
              </a:rPr>
              <a:t>皆さんは「税金」にどのようなイメージを持っていますか？</a:t>
            </a:r>
            <a:endParaRPr kumimoji="1" lang="en-US" altLang="ja-JP" sz="1600" i="0" u="none" strike="noStrike" kern="1200" cap="none" spc="0" normalizeH="0" baseline="0" noProof="0" dirty="0">
              <a:ln>
                <a:noFill/>
              </a:ln>
              <a:solidFill>
                <a:srgbClr val="005BAD"/>
              </a:solidFill>
              <a:effectLst/>
              <a:uLnTx/>
              <a:uFillTx/>
              <a:latin typeface="HGPｺﾞｼｯｸE" panose="020B0900000000000000" pitchFamily="50" charset="-128"/>
              <a:ea typeface="HGPｺﾞｼｯｸE" panose="020B0900000000000000" pitchFamily="50" charset="-128"/>
              <a:cs typeface="+mn-cs"/>
            </a:endParaRPr>
          </a:p>
          <a:p>
            <a:pPr marL="0" marR="0" lvl="0" indent="0" algn="l" defTabSz="914400" rtl="0" eaLnBrk="1" fontAlgn="base" latinLnBrk="0" hangingPunct="1">
              <a:spcBef>
                <a:spcPct val="0"/>
              </a:spcBef>
              <a:spcAft>
                <a:spcPct val="0"/>
              </a:spcAft>
              <a:buClrTx/>
              <a:buSzTx/>
              <a:buFontTx/>
              <a:buNone/>
              <a:tabLst/>
              <a:defRPr/>
            </a:pPr>
            <a:r>
              <a:rPr kumimoji="1" lang="ja-JP" altLang="en-US" sz="145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rPr>
              <a:t>わたしたちの身の回りには、国や地方公共団体による「公共サービス」や</a:t>
            </a:r>
            <a:endParaRPr lang="en-US" altLang="ja-JP" sz="1450" dirty="0">
              <a:solidFill>
                <a:srgbClr val="000000"/>
              </a:solidFill>
              <a:latin typeface="HGPｺﾞｼｯｸE" panose="020B0900000000000000" pitchFamily="50" charset="-128"/>
              <a:ea typeface="HGPｺﾞｼｯｸE" panose="020B0900000000000000" pitchFamily="50" charset="-128"/>
            </a:endParaRPr>
          </a:p>
          <a:p>
            <a:pPr marL="0" marR="0" lvl="0" indent="0" algn="l" defTabSz="914400" rtl="0" eaLnBrk="1" fontAlgn="base" latinLnBrk="0" hangingPunct="1">
              <a:spcBef>
                <a:spcPct val="0"/>
              </a:spcBef>
              <a:spcAft>
                <a:spcPct val="0"/>
              </a:spcAft>
              <a:buClrTx/>
              <a:buSzTx/>
              <a:buFontTx/>
              <a:buNone/>
              <a:tabLst/>
              <a:defRPr/>
            </a:pPr>
            <a:r>
              <a:rPr kumimoji="1" lang="ja-JP" altLang="en-US" sz="145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rPr>
              <a:t>「公共施設」があります。</a:t>
            </a:r>
          </a:p>
        </p:txBody>
      </p:sp>
      <p:sp>
        <p:nvSpPr>
          <p:cNvPr id="4" name="Rectangle 14">
            <a:extLst>
              <a:ext uri="{FF2B5EF4-FFF2-40B4-BE49-F238E27FC236}">
                <a16:creationId xmlns:a16="http://schemas.microsoft.com/office/drawing/2014/main" id="{D9EE3754-C97B-926F-BD9B-95A71B250DE9}"/>
              </a:ext>
            </a:extLst>
          </p:cNvPr>
          <p:cNvSpPr txBox="1">
            <a:spLocks noChangeArrowheads="1"/>
          </p:cNvSpPr>
          <p:nvPr/>
        </p:nvSpPr>
        <p:spPr bwMode="auto">
          <a:xfrm>
            <a:off x="335573" y="915637"/>
            <a:ext cx="5912827"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3600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en-US" altLang="ja-JP" sz="1700" b="1" dirty="0">
                <a:solidFill>
                  <a:schemeClr val="tx1"/>
                </a:solidFill>
                <a:latin typeface="HGPｺﾞｼｯｸE" panose="020B0900000000000000" pitchFamily="50" charset="-128"/>
                <a:ea typeface="HGPｺﾞｼｯｸE" panose="020B0900000000000000" pitchFamily="50" charset="-128"/>
                <a:cs typeface="+mn-cs"/>
              </a:rPr>
              <a:t> </a:t>
            </a:r>
            <a:r>
              <a:rPr lang="ja-JP" altLang="en-US" sz="1700" b="1" dirty="0">
                <a:solidFill>
                  <a:schemeClr val="tx1"/>
                </a:solidFill>
                <a:latin typeface="HGPｺﾞｼｯｸE" panose="020B0900000000000000" pitchFamily="50" charset="-128"/>
                <a:ea typeface="HGPｺﾞｼｯｸE" panose="020B0900000000000000" pitchFamily="50" charset="-128"/>
                <a:cs typeface="+mn-cs"/>
              </a:rPr>
              <a:t>税金は何のためにあるのだろうか</a:t>
            </a:r>
          </a:p>
        </p:txBody>
      </p:sp>
      <p:sp>
        <p:nvSpPr>
          <p:cNvPr id="34" name="Rectangle 14">
            <a:extLst>
              <a:ext uri="{FF2B5EF4-FFF2-40B4-BE49-F238E27FC236}">
                <a16:creationId xmlns:a16="http://schemas.microsoft.com/office/drawing/2014/main" id="{E8B07BD5-8EF9-48AB-B5C8-90A9FCAFC38D}"/>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sp>
        <p:nvSpPr>
          <p:cNvPr id="10" name="四角形: 角を丸くする 11">
            <a:extLst>
              <a:ext uri="{FF2B5EF4-FFF2-40B4-BE49-F238E27FC236}">
                <a16:creationId xmlns:a16="http://schemas.microsoft.com/office/drawing/2014/main" id="{7F34CBB0-50C6-E059-3F03-DB8FCD0DD25C}"/>
              </a:ext>
            </a:extLst>
          </p:cNvPr>
          <p:cNvSpPr/>
          <p:nvPr/>
        </p:nvSpPr>
        <p:spPr bwMode="auto">
          <a:xfrm>
            <a:off x="5457555" y="2623432"/>
            <a:ext cx="3362596" cy="3713140"/>
          </a:xfrm>
          <a:prstGeom prst="roundRect">
            <a:avLst>
              <a:gd name="adj" fmla="val 0"/>
            </a:avLst>
          </a:prstGeom>
          <a:solidFill>
            <a:srgbClr val="AEDAF8"/>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sp>
        <p:nvSpPr>
          <p:cNvPr id="14" name="正方形/長方形 13">
            <a:extLst>
              <a:ext uri="{FF2B5EF4-FFF2-40B4-BE49-F238E27FC236}">
                <a16:creationId xmlns:a16="http://schemas.microsoft.com/office/drawing/2014/main" id="{1F99312C-59AB-12A4-90DB-DE9E5EBE09A0}"/>
              </a:ext>
            </a:extLst>
          </p:cNvPr>
          <p:cNvSpPr/>
          <p:nvPr/>
        </p:nvSpPr>
        <p:spPr bwMode="auto">
          <a:xfrm>
            <a:off x="5592624" y="3347160"/>
            <a:ext cx="3092459" cy="2818767"/>
          </a:xfrm>
          <a:prstGeom prst="rect">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sp>
        <p:nvSpPr>
          <p:cNvPr id="15" name="四角形: 角を丸くする 10">
            <a:extLst>
              <a:ext uri="{FF2B5EF4-FFF2-40B4-BE49-F238E27FC236}">
                <a16:creationId xmlns:a16="http://schemas.microsoft.com/office/drawing/2014/main" id="{EA952C75-6770-DFA7-557D-87D0461E85D5}"/>
              </a:ext>
            </a:extLst>
          </p:cNvPr>
          <p:cNvSpPr/>
          <p:nvPr/>
        </p:nvSpPr>
        <p:spPr bwMode="auto">
          <a:xfrm>
            <a:off x="326409" y="2623432"/>
            <a:ext cx="5033559" cy="3704763"/>
          </a:xfrm>
          <a:prstGeom prst="roundRect">
            <a:avLst>
              <a:gd name="adj" fmla="val 0"/>
            </a:avLst>
          </a:prstGeom>
          <a:solidFill>
            <a:srgbClr val="AEDAF8"/>
          </a:solidFill>
          <a:ln w="190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mn-ea"/>
              <a:ea typeface="+mn-ea"/>
              <a:cs typeface="+mn-cs"/>
            </a:endParaRPr>
          </a:p>
        </p:txBody>
      </p:sp>
      <p:sp>
        <p:nvSpPr>
          <p:cNvPr id="16" name="正方形/長方形 15">
            <a:extLst>
              <a:ext uri="{FF2B5EF4-FFF2-40B4-BE49-F238E27FC236}">
                <a16:creationId xmlns:a16="http://schemas.microsoft.com/office/drawing/2014/main" id="{F694E2C6-4067-BD39-931A-0AA011CC8350}"/>
              </a:ext>
            </a:extLst>
          </p:cNvPr>
          <p:cNvSpPr/>
          <p:nvPr/>
        </p:nvSpPr>
        <p:spPr bwMode="auto">
          <a:xfrm>
            <a:off x="476026" y="3347160"/>
            <a:ext cx="4744911" cy="2818767"/>
          </a:xfrm>
          <a:prstGeom prst="rect">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000000"/>
              </a:solidFill>
              <a:effectLst/>
              <a:uLnTx/>
              <a:uFillTx/>
              <a:latin typeface="+mn-ea"/>
              <a:ea typeface="+mn-ea"/>
              <a:cs typeface="+mn-cs"/>
            </a:endParaRPr>
          </a:p>
        </p:txBody>
      </p:sp>
      <p:grpSp>
        <p:nvGrpSpPr>
          <p:cNvPr id="19" name="グループ化 18">
            <a:extLst>
              <a:ext uri="{FF2B5EF4-FFF2-40B4-BE49-F238E27FC236}">
                <a16:creationId xmlns:a16="http://schemas.microsoft.com/office/drawing/2014/main" id="{B1919F74-6A7D-ED32-0B6D-AC5AB9E779CC}"/>
              </a:ext>
            </a:extLst>
          </p:cNvPr>
          <p:cNvGrpSpPr/>
          <p:nvPr/>
        </p:nvGrpSpPr>
        <p:grpSpPr>
          <a:xfrm>
            <a:off x="6090723" y="2739419"/>
            <a:ext cx="2281056" cy="547009"/>
            <a:chOff x="6299670" y="2713461"/>
            <a:chExt cx="2281056" cy="547009"/>
          </a:xfrm>
        </p:grpSpPr>
        <p:sp>
          <p:nvSpPr>
            <p:cNvPr id="21" name="Rectangle 56">
              <a:extLst>
                <a:ext uri="{FF2B5EF4-FFF2-40B4-BE49-F238E27FC236}">
                  <a16:creationId xmlns:a16="http://schemas.microsoft.com/office/drawing/2014/main" id="{5124EFC3-356E-19B6-4A37-F5B2406CE094}"/>
                </a:ext>
              </a:extLst>
            </p:cNvPr>
            <p:cNvSpPr>
              <a:spLocks noChangeArrowheads="1"/>
            </p:cNvSpPr>
            <p:nvPr/>
          </p:nvSpPr>
          <p:spPr bwMode="auto">
            <a:xfrm>
              <a:off x="7563893" y="2713461"/>
              <a:ext cx="1016833" cy="5470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cs typeface="+mn-cs"/>
                </a:rPr>
                <a:t>道路、学校、公園 など</a:t>
              </a:r>
            </a:p>
          </p:txBody>
        </p:sp>
        <p:sp>
          <p:nvSpPr>
            <p:cNvPr id="22" name="Text Box 23">
              <a:extLst>
                <a:ext uri="{FF2B5EF4-FFF2-40B4-BE49-F238E27FC236}">
                  <a16:creationId xmlns:a16="http://schemas.microsoft.com/office/drawing/2014/main" id="{01BE2212-29FC-0C6A-D374-FFF4D626D3C0}"/>
                </a:ext>
              </a:extLst>
            </p:cNvPr>
            <p:cNvSpPr txBox="1">
              <a:spLocks noChangeArrowheads="1"/>
            </p:cNvSpPr>
            <p:nvPr/>
          </p:nvSpPr>
          <p:spPr bwMode="auto">
            <a:xfrm>
              <a:off x="6299670" y="2786910"/>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ja-JP" altLang="en-US" sz="20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公共施設</a:t>
              </a:r>
            </a:p>
          </p:txBody>
        </p:sp>
      </p:grpSp>
      <p:grpSp>
        <p:nvGrpSpPr>
          <p:cNvPr id="23" name="グループ化 22">
            <a:extLst>
              <a:ext uri="{FF2B5EF4-FFF2-40B4-BE49-F238E27FC236}">
                <a16:creationId xmlns:a16="http://schemas.microsoft.com/office/drawing/2014/main" id="{E0E3AB54-5651-3682-7A86-7C90E064AE04}"/>
              </a:ext>
            </a:extLst>
          </p:cNvPr>
          <p:cNvGrpSpPr/>
          <p:nvPr/>
        </p:nvGrpSpPr>
        <p:grpSpPr>
          <a:xfrm>
            <a:off x="649926" y="2812868"/>
            <a:ext cx="4576619" cy="400110"/>
            <a:chOff x="843630" y="2786910"/>
            <a:chExt cx="4576619" cy="400110"/>
          </a:xfrm>
        </p:grpSpPr>
        <p:sp>
          <p:nvSpPr>
            <p:cNvPr id="24" name="Rectangle 45">
              <a:extLst>
                <a:ext uri="{FF2B5EF4-FFF2-40B4-BE49-F238E27FC236}">
                  <a16:creationId xmlns:a16="http://schemas.microsoft.com/office/drawing/2014/main" id="{595FCE1A-318D-137F-94CC-538207AED009}"/>
                </a:ext>
              </a:extLst>
            </p:cNvPr>
            <p:cNvSpPr>
              <a:spLocks noChangeArrowheads="1"/>
            </p:cNvSpPr>
            <p:nvPr/>
          </p:nvSpPr>
          <p:spPr bwMode="auto">
            <a:xfrm>
              <a:off x="2514082" y="2831955"/>
              <a:ext cx="2906167" cy="310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l" defTabSz="914400" rtl="0" eaLnBrk="1" fontAlgn="base" latinLnBrk="0" hangingPunct="1">
                <a:lnSpc>
                  <a:spcPct val="110000"/>
                </a:lnSpc>
                <a:spcBef>
                  <a:spcPct val="0"/>
                </a:spcBef>
                <a:spcAft>
                  <a:spcPct val="0"/>
                </a:spcAft>
                <a:buClrTx/>
                <a:buSzTx/>
                <a:buFontTx/>
                <a:buNone/>
                <a:tabLst/>
                <a:defRPr/>
              </a:pPr>
              <a:r>
                <a:rPr kumimoji="1" lang="ja-JP" altLang="en-US" sz="1400" b="0" i="0" u="none" strike="noStrike" kern="1200" cap="none" spc="0" normalizeH="0" baseline="0" noProof="0" dirty="0">
                  <a:ln>
                    <a:noFill/>
                  </a:ln>
                  <a:solidFill>
                    <a:srgbClr val="000000"/>
                  </a:solidFill>
                  <a:effectLst/>
                  <a:uLnTx/>
                  <a:uFillTx/>
                  <a:latin typeface="HGPｺﾞｼｯｸE" panose="020B0900000000000000" pitchFamily="50" charset="-128"/>
                  <a:ea typeface="HGPｺﾞｼｯｸE" panose="020B0900000000000000" pitchFamily="50" charset="-128"/>
                  <a:cs typeface="+mn-cs"/>
                </a:rPr>
                <a:t>警察、消防、ごみ収集、福祉 など</a:t>
              </a:r>
            </a:p>
          </p:txBody>
        </p:sp>
        <p:sp>
          <p:nvSpPr>
            <p:cNvPr id="25" name="Text Box 22">
              <a:extLst>
                <a:ext uri="{FF2B5EF4-FFF2-40B4-BE49-F238E27FC236}">
                  <a16:creationId xmlns:a16="http://schemas.microsoft.com/office/drawing/2014/main" id="{4C01901A-47D6-74EB-BBBD-21C9DCBCB09B}"/>
                </a:ext>
              </a:extLst>
            </p:cNvPr>
            <p:cNvSpPr txBox="1">
              <a:spLocks noChangeArrowheads="1"/>
            </p:cNvSpPr>
            <p:nvPr/>
          </p:nvSpPr>
          <p:spPr bwMode="auto">
            <a:xfrm>
              <a:off x="843630" y="2786910"/>
              <a:ext cx="1572866"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6350">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1" lang="ja-JP" altLang="en-US" sz="20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公共サービス</a:t>
              </a:r>
            </a:p>
          </p:txBody>
        </p:sp>
      </p:grpSp>
      <p:grpSp>
        <p:nvGrpSpPr>
          <p:cNvPr id="26" name="グループ化 25">
            <a:extLst>
              <a:ext uri="{FF2B5EF4-FFF2-40B4-BE49-F238E27FC236}">
                <a16:creationId xmlns:a16="http://schemas.microsoft.com/office/drawing/2014/main" id="{7353E65F-D988-2A1A-49BE-6A0362E7CB41}"/>
              </a:ext>
            </a:extLst>
          </p:cNvPr>
          <p:cNvGrpSpPr/>
          <p:nvPr/>
        </p:nvGrpSpPr>
        <p:grpSpPr>
          <a:xfrm>
            <a:off x="2040979" y="3669522"/>
            <a:ext cx="1582061" cy="2301821"/>
            <a:chOff x="452034" y="3669522"/>
            <a:chExt cx="1582061" cy="2301821"/>
          </a:xfrm>
        </p:grpSpPr>
        <p:sp>
          <p:nvSpPr>
            <p:cNvPr id="27" name="正方形/長方形 26">
              <a:extLst>
                <a:ext uri="{FF2B5EF4-FFF2-40B4-BE49-F238E27FC236}">
                  <a16:creationId xmlns:a16="http://schemas.microsoft.com/office/drawing/2014/main" id="{0D662696-9DF9-E171-EA19-06E7D69B8890}"/>
                </a:ext>
              </a:extLst>
            </p:cNvPr>
            <p:cNvSpPr/>
            <p:nvPr/>
          </p:nvSpPr>
          <p:spPr bwMode="auto">
            <a:xfrm>
              <a:off x="452034" y="4482915"/>
              <a:ext cx="1582061" cy="1488428"/>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lang="ja-JP" altLang="en-US" sz="1300" dirty="0">
                  <a:solidFill>
                    <a:srgbClr val="005BAD"/>
                  </a:solidFill>
                  <a:latin typeface="HGP創英角ｺﾞｼｯｸUB" panose="020B0900000000000000" pitchFamily="50" charset="-128"/>
                  <a:ea typeface="HGP創英角ｺﾞｼｯｸUB" panose="020B0900000000000000" pitchFamily="50" charset="-128"/>
                </a:rPr>
                <a:t>ごみ</a:t>
              </a: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処理費用</a:t>
              </a: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（令和６年度）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2</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9,285</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kumimoji="1" lang="ja-JP" altLang="en-US"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２</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国民１人当たり</a:t>
              </a:r>
              <a:endPar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23,655</a:t>
              </a: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円</a:t>
              </a:r>
            </a:p>
          </p:txBody>
        </p:sp>
        <p:pic>
          <p:nvPicPr>
            <p:cNvPr id="28" name="Picture 35">
              <a:extLst>
                <a:ext uri="{FF2B5EF4-FFF2-40B4-BE49-F238E27FC236}">
                  <a16:creationId xmlns:a16="http://schemas.microsoft.com/office/drawing/2014/main" id="{B34FB75C-77D3-B0E5-3862-CC754E9D1ED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596286" y="3669522"/>
              <a:ext cx="1142290" cy="644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0" name="グループ化 29">
            <a:extLst>
              <a:ext uri="{FF2B5EF4-FFF2-40B4-BE49-F238E27FC236}">
                <a16:creationId xmlns:a16="http://schemas.microsoft.com/office/drawing/2014/main" id="{09CAD79E-3941-7780-B5F1-747DABD7404D}"/>
              </a:ext>
            </a:extLst>
          </p:cNvPr>
          <p:cNvGrpSpPr/>
          <p:nvPr/>
        </p:nvGrpSpPr>
        <p:grpSpPr>
          <a:xfrm>
            <a:off x="3594441" y="3669522"/>
            <a:ext cx="1694094" cy="2387099"/>
            <a:chOff x="3594441" y="3669522"/>
            <a:chExt cx="1694094" cy="2387099"/>
          </a:xfrm>
        </p:grpSpPr>
        <p:sp>
          <p:nvSpPr>
            <p:cNvPr id="31" name="正方形/長方形 30">
              <a:extLst>
                <a:ext uri="{FF2B5EF4-FFF2-40B4-BE49-F238E27FC236}">
                  <a16:creationId xmlns:a16="http://schemas.microsoft.com/office/drawing/2014/main" id="{A19FEBE0-4273-E654-725B-3A0CF212B6D4}"/>
                </a:ext>
              </a:extLst>
            </p:cNvPr>
            <p:cNvSpPr/>
            <p:nvPr/>
          </p:nvSpPr>
          <p:spPr bwMode="auto">
            <a:xfrm>
              <a:off x="3594441" y="4482915"/>
              <a:ext cx="1694094" cy="1573706"/>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国民医療費の</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公費負担額</a:t>
              </a: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（令和５年度）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1</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8</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331</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lang="en-US" altLang="ja-JP" sz="1100" b="1" baseline="30000" dirty="0">
                  <a:solidFill>
                    <a:srgbClr val="000000"/>
                  </a:solidFill>
                  <a:latin typeface="HGPｺﾞｼｯｸM" panose="020B0600000000000000" pitchFamily="50" charset="-128"/>
                  <a:ea typeface="HGPｺﾞｼｯｸM" panose="020B0600000000000000" pitchFamily="50" charset="-128"/>
                </a:rPr>
                <a:t>3</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国民１人当たり</a:t>
              </a:r>
              <a:endPar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145,017</a:t>
              </a: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円</a:t>
              </a:r>
            </a:p>
          </p:txBody>
        </p:sp>
        <p:pic>
          <p:nvPicPr>
            <p:cNvPr id="32" name="Picture 36">
              <a:extLst>
                <a:ext uri="{FF2B5EF4-FFF2-40B4-BE49-F238E27FC236}">
                  <a16:creationId xmlns:a16="http://schemas.microsoft.com/office/drawing/2014/main" id="{EAD3706A-1DCC-2C61-EE80-0E1BD2A462E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4024466" y="3669522"/>
              <a:ext cx="900264" cy="641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3" name="グループ化 32">
            <a:extLst>
              <a:ext uri="{FF2B5EF4-FFF2-40B4-BE49-F238E27FC236}">
                <a16:creationId xmlns:a16="http://schemas.microsoft.com/office/drawing/2014/main" id="{6D666263-8896-B3E0-07C0-BDA2ADC609D4}"/>
              </a:ext>
            </a:extLst>
          </p:cNvPr>
          <p:cNvGrpSpPr/>
          <p:nvPr/>
        </p:nvGrpSpPr>
        <p:grpSpPr>
          <a:xfrm>
            <a:off x="420558" y="3669522"/>
            <a:ext cx="1611939" cy="2301821"/>
            <a:chOff x="1989757" y="3669522"/>
            <a:chExt cx="1611939" cy="2301821"/>
          </a:xfrm>
        </p:grpSpPr>
        <p:sp>
          <p:nvSpPr>
            <p:cNvPr id="35" name="正方形/長方形 34">
              <a:extLst>
                <a:ext uri="{FF2B5EF4-FFF2-40B4-BE49-F238E27FC236}">
                  <a16:creationId xmlns:a16="http://schemas.microsoft.com/office/drawing/2014/main" id="{5A878BF7-B318-B7C9-D070-E8AA23110801}"/>
                </a:ext>
              </a:extLst>
            </p:cNvPr>
            <p:cNvSpPr/>
            <p:nvPr/>
          </p:nvSpPr>
          <p:spPr bwMode="auto">
            <a:xfrm>
              <a:off x="1989757" y="4482915"/>
              <a:ext cx="1611939" cy="1488428"/>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警察費・消防費</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（令和６年度）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5</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8,081</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kumimoji="1" lang="ja-JP" altLang="en-US"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１</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国民１人当たり</a:t>
              </a:r>
              <a:endPar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ja-JP" sz="1300" b="1" i="0" u="none" strike="noStrike" kern="1200" cap="none" spc="0" normalizeH="0" baseline="0" noProof="0" dirty="0">
                  <a:ln>
                    <a:noFill/>
                  </a:ln>
                  <a:effectLst/>
                  <a:uLnTx/>
                  <a:uFillTx/>
                  <a:latin typeface="HGPｺﾞｼｯｸM" panose="020B0600000000000000" pitchFamily="50" charset="-128"/>
                  <a:ea typeface="HGPｺﾞｼｯｸM" panose="020B0600000000000000" pitchFamily="50" charset="-128"/>
                </a:rPr>
                <a:t>46,914</a:t>
              </a:r>
              <a:r>
                <a:rPr kumimoji="1" lang="ja-JP" altLang="en-US" sz="1300" b="1" i="0" u="none" strike="noStrike" kern="1200" cap="none" spc="0" normalizeH="0" baseline="0" noProof="0" dirty="0">
                  <a:ln>
                    <a:noFill/>
                  </a:ln>
                  <a:effectLst/>
                  <a:uLnTx/>
                  <a:uFillTx/>
                  <a:latin typeface="HGPｺﾞｼｯｸM" panose="020B0600000000000000" pitchFamily="50" charset="-128"/>
                  <a:ea typeface="HGPｺﾞｼｯｸM" panose="020B0600000000000000" pitchFamily="50" charset="-128"/>
                </a:rPr>
                <a:t>円</a:t>
              </a:r>
            </a:p>
          </p:txBody>
        </p:sp>
        <p:pic>
          <p:nvPicPr>
            <p:cNvPr id="36" name="Picture 50">
              <a:extLst>
                <a:ext uri="{FF2B5EF4-FFF2-40B4-BE49-F238E27FC236}">
                  <a16:creationId xmlns:a16="http://schemas.microsoft.com/office/drawing/2014/main" id="{8C9112F0-4FC1-8F78-2A93-9DCB30CE7A1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tretch/>
          </p:blipFill>
          <p:spPr bwMode="auto">
            <a:xfrm>
              <a:off x="2369456" y="3669522"/>
              <a:ext cx="906271" cy="652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37" name="グループ化 36">
            <a:extLst>
              <a:ext uri="{FF2B5EF4-FFF2-40B4-BE49-F238E27FC236}">
                <a16:creationId xmlns:a16="http://schemas.microsoft.com/office/drawing/2014/main" id="{F89ADF54-8803-6B59-DCB0-B5BB55BB9FAE}"/>
              </a:ext>
            </a:extLst>
          </p:cNvPr>
          <p:cNvGrpSpPr/>
          <p:nvPr/>
        </p:nvGrpSpPr>
        <p:grpSpPr>
          <a:xfrm>
            <a:off x="5609265" y="3669522"/>
            <a:ext cx="1579136" cy="1853119"/>
            <a:chOff x="5609265" y="3669522"/>
            <a:chExt cx="1579136" cy="1853119"/>
          </a:xfrm>
        </p:grpSpPr>
        <p:sp>
          <p:nvSpPr>
            <p:cNvPr id="38" name="正方形/長方形 37">
              <a:extLst>
                <a:ext uri="{FF2B5EF4-FFF2-40B4-BE49-F238E27FC236}">
                  <a16:creationId xmlns:a16="http://schemas.microsoft.com/office/drawing/2014/main" id="{26576FBB-A6D2-19A6-499F-D800C0FD702B}"/>
                </a:ext>
              </a:extLst>
            </p:cNvPr>
            <p:cNvSpPr/>
            <p:nvPr/>
          </p:nvSpPr>
          <p:spPr bwMode="auto">
            <a:xfrm>
              <a:off x="5609265" y="4482915"/>
              <a:ext cx="1579136" cy="1039726"/>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道路整備事業費</a:t>
              </a:r>
              <a:endParaRPr kumimoji="1" lang="en-US" altLang="zh-TW"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a:t>
              </a: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８</a:t>
              </a:r>
              <a:r>
                <a:rPr kumimoji="1" lang="zh-TW"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1</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兆</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6,7</a:t>
              </a:r>
              <a:r>
                <a:rPr kumimoji="1" lang="en-US" altLang="ja-JP" sz="1300" b="1" dirty="0">
                  <a:solidFill>
                    <a:srgbClr val="000000"/>
                  </a:solidFill>
                  <a:latin typeface="HGPｺﾞｼｯｸM" panose="020B0600000000000000" pitchFamily="50" charset="-128"/>
                  <a:ea typeface="HGPｺﾞｼｯｸM" panose="020B0600000000000000" pitchFamily="50" charset="-128"/>
                </a:rPr>
                <a:t>83</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ja-JP"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a:t>
              </a:r>
              <a:r>
                <a:rPr lang="en-US" altLang="zh-TW" sz="1100" b="1" baseline="30000" dirty="0">
                  <a:solidFill>
                    <a:srgbClr val="000000"/>
                  </a:solidFill>
                  <a:latin typeface="HGPｺﾞｼｯｸM" panose="020B0600000000000000" pitchFamily="50" charset="-128"/>
                  <a:ea typeface="HGPｺﾞｼｯｸM" panose="020B0600000000000000" pitchFamily="50" charset="-128"/>
                </a:rPr>
                <a:t>4</a:t>
              </a:r>
              <a:endParaRPr kumimoji="1" lang="zh-TW"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p:txBody>
        </p:sp>
        <p:pic>
          <p:nvPicPr>
            <p:cNvPr id="39" name="Picture 51">
              <a:extLst>
                <a:ext uri="{FF2B5EF4-FFF2-40B4-BE49-F238E27FC236}">
                  <a16:creationId xmlns:a16="http://schemas.microsoft.com/office/drawing/2014/main" id="{5B0D92C2-A512-A21A-CCFE-E2A6F3DEDC3C}"/>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p:blipFill>
          <p:spPr bwMode="auto">
            <a:xfrm>
              <a:off x="5811320" y="3669522"/>
              <a:ext cx="922786" cy="65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0" name="グループ化 39">
            <a:extLst>
              <a:ext uri="{FF2B5EF4-FFF2-40B4-BE49-F238E27FC236}">
                <a16:creationId xmlns:a16="http://schemas.microsoft.com/office/drawing/2014/main" id="{76152323-DEF3-1D14-7698-A29CA5F6965B}"/>
              </a:ext>
            </a:extLst>
          </p:cNvPr>
          <p:cNvGrpSpPr/>
          <p:nvPr/>
        </p:nvGrpSpPr>
        <p:grpSpPr>
          <a:xfrm>
            <a:off x="7188402" y="3669522"/>
            <a:ext cx="1549281" cy="2301821"/>
            <a:chOff x="7188402" y="3669522"/>
            <a:chExt cx="1549281" cy="2301821"/>
          </a:xfrm>
        </p:grpSpPr>
        <p:sp>
          <p:nvSpPr>
            <p:cNvPr id="41" name="正方形/長方形 40">
              <a:extLst>
                <a:ext uri="{FF2B5EF4-FFF2-40B4-BE49-F238E27FC236}">
                  <a16:creationId xmlns:a16="http://schemas.microsoft.com/office/drawing/2014/main" id="{17974D87-924B-6B1F-62B0-7BE98F83BAA4}"/>
                </a:ext>
              </a:extLst>
            </p:cNvPr>
            <p:cNvSpPr/>
            <p:nvPr/>
          </p:nvSpPr>
          <p:spPr bwMode="auto">
            <a:xfrm>
              <a:off x="7188402" y="4482915"/>
              <a:ext cx="1549281" cy="1488428"/>
            </a:xfrm>
            <a:prstGeom prst="rect">
              <a:avLst/>
            </a:prstGeom>
            <a:noFill/>
            <a:ln w="15875" cap="rnd" cmpd="sng" algn="ctr">
              <a:noFill/>
              <a:prstDash val="solid"/>
              <a:round/>
              <a:headEnd type="none" w="med" len="med"/>
              <a:tailEnd type="none" w="med" len="med"/>
              <a:extLst>
                <a:ext uri="{C807C97D-BFC1-408E-A445-0C87EB9F89A2}">
                  <ask:lineSketchStyleProps xmlns:ask="http://schemas.microsoft.com/office/drawing/2018/sketchyshapes" sd="1219033472">
                    <a:custGeom>
                      <a:avLst/>
                      <a:gdLst>
                        <a:gd name="connsiteX0" fmla="*/ 0 w 1211263"/>
                        <a:gd name="connsiteY0" fmla="*/ 0 h 2624110"/>
                        <a:gd name="connsiteX1" fmla="*/ 1211263 w 1211263"/>
                        <a:gd name="connsiteY1" fmla="*/ 0 h 2624110"/>
                        <a:gd name="connsiteX2" fmla="*/ 1211263 w 1211263"/>
                        <a:gd name="connsiteY2" fmla="*/ 2099288 h 2624110"/>
                        <a:gd name="connsiteX3" fmla="*/ 605631 w 1211263"/>
                        <a:gd name="connsiteY3" fmla="*/ 2624110 h 2624110"/>
                        <a:gd name="connsiteX4" fmla="*/ 0 w 1211263"/>
                        <a:gd name="connsiteY4" fmla="*/ 2099288 h 2624110"/>
                        <a:gd name="connsiteX5" fmla="*/ 0 w 1211263"/>
                        <a:gd name="connsiteY5" fmla="*/ 0 h 26241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11263" h="2624110" fill="none" extrusionOk="0">
                          <a:moveTo>
                            <a:pt x="0" y="0"/>
                          </a:moveTo>
                          <a:cubicBezTo>
                            <a:pt x="232634" y="-67934"/>
                            <a:pt x="665737" y="97290"/>
                            <a:pt x="1211263" y="0"/>
                          </a:cubicBezTo>
                          <a:cubicBezTo>
                            <a:pt x="1163032" y="543323"/>
                            <a:pt x="1295718" y="1462834"/>
                            <a:pt x="1211263" y="2099288"/>
                          </a:cubicBezTo>
                          <a:cubicBezTo>
                            <a:pt x="1030875" y="2206430"/>
                            <a:pt x="774250" y="2555893"/>
                            <a:pt x="605631" y="2624110"/>
                          </a:cubicBezTo>
                          <a:cubicBezTo>
                            <a:pt x="420511" y="2380457"/>
                            <a:pt x="164996" y="2190916"/>
                            <a:pt x="0" y="2099288"/>
                          </a:cubicBezTo>
                          <a:cubicBezTo>
                            <a:pt x="130954" y="1865938"/>
                            <a:pt x="43574" y="843411"/>
                            <a:pt x="0" y="0"/>
                          </a:cubicBezTo>
                          <a:close/>
                        </a:path>
                        <a:path w="1211263" h="2624110" stroke="0" extrusionOk="0">
                          <a:moveTo>
                            <a:pt x="0" y="0"/>
                          </a:moveTo>
                          <a:cubicBezTo>
                            <a:pt x="335964" y="87192"/>
                            <a:pt x="761896" y="38081"/>
                            <a:pt x="1211263" y="0"/>
                          </a:cubicBezTo>
                          <a:cubicBezTo>
                            <a:pt x="1078381" y="984501"/>
                            <a:pt x="1296214" y="1754749"/>
                            <a:pt x="1211263" y="2099288"/>
                          </a:cubicBezTo>
                          <a:cubicBezTo>
                            <a:pt x="914132" y="2354604"/>
                            <a:pt x="705801" y="2518241"/>
                            <a:pt x="605631" y="2624110"/>
                          </a:cubicBezTo>
                          <a:cubicBezTo>
                            <a:pt x="335906" y="2465582"/>
                            <a:pt x="113316" y="2180152"/>
                            <a:pt x="0" y="2099288"/>
                          </a:cubicBezTo>
                          <a:cubicBezTo>
                            <a:pt x="-49533" y="1816693"/>
                            <a:pt x="-14809" y="370816"/>
                            <a:pt x="0" y="0"/>
                          </a:cubicBezTo>
                          <a:close/>
                        </a:path>
                      </a:pathLst>
                    </a:custGeom>
                    <ask:type>
                      <ask:lineSketchNone/>
                    </ask:type>
                  </ask:lineSketchStyleProps>
                </a:ext>
              </a:extLst>
            </a:ln>
            <a:effectLst/>
          </p:spPr>
          <p:txBody>
            <a:bodyPr vert="horz" wrap="square" lIns="91440" tIns="45720" rIns="91440" bIns="45720" numCol="1" rtlCol="0" anchor="t" anchorCtr="0" compatLnSpc="1">
              <a:prstTxWarp prst="textNoShape">
                <a:avLst/>
              </a:prstTxWarp>
            </a:bodyPr>
            <a:lstStyle/>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校舎・体育館</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などの建設費用</a:t>
              </a:r>
              <a:endParaRPr kumimoji="1" lang="en-US" altLang="ja-JP"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ja-JP" altLang="en-US" sz="11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rPr>
                <a:t>（令和８年度）</a:t>
              </a:r>
            </a:p>
            <a:p>
              <a:pPr marL="0" marR="0" lvl="0" indent="0" algn="ctr" defTabSz="914400" rtl="0" eaLnBrk="1" fontAlgn="base" latinLnBrk="0" hangingPunct="1">
                <a:lnSpc>
                  <a:spcPct val="50000"/>
                </a:lnSpc>
                <a:spcBef>
                  <a:spcPct val="0"/>
                </a:spcBef>
                <a:spcAft>
                  <a:spcPct val="0"/>
                </a:spcAft>
                <a:buClrTx/>
                <a:buSzTx/>
                <a:buFontTx/>
                <a:buNone/>
                <a:tabLst/>
                <a:defRPr/>
              </a:pPr>
              <a:endParaRPr kumimoji="1" lang="ja-JP" altLang="en-US" sz="1300" b="0" i="0" u="none" strike="noStrike" kern="1200" cap="none" spc="0" normalizeH="0" baseline="0" noProof="0" dirty="0">
                <a:ln>
                  <a:noFill/>
                </a:ln>
                <a:solidFill>
                  <a:srgbClr val="005BAD"/>
                </a:solidFill>
                <a:effectLst/>
                <a:uLnTx/>
                <a:uFillTx/>
                <a:latin typeface="HGP創英角ｺﾞｼｯｸUB" panose="020B0900000000000000" pitchFamily="50" charset="-128"/>
                <a:ea typeface="HGP創英角ｺﾞｼｯｸUB" panose="020B0900000000000000" pitchFamily="50" charset="-128"/>
                <a:cs typeface="+mn-cs"/>
              </a:endParaRPr>
            </a:p>
            <a:p>
              <a:pPr marL="0" marR="0" lvl="0" indent="0" algn="ctr" defTabSz="914400" rtl="0" eaLnBrk="1" fontAlgn="base" latinLnBrk="0" hangingPunct="1">
                <a:lnSpc>
                  <a:spcPct val="120000"/>
                </a:lnSpc>
                <a:spcBef>
                  <a:spcPct val="0"/>
                </a:spcBef>
                <a:spcAft>
                  <a:spcPct val="0"/>
                </a:spcAft>
                <a:buClrTx/>
                <a:buSzTx/>
                <a:buFontTx/>
                <a:buNone/>
                <a:tabLst/>
                <a:defRPr/>
              </a:pP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約</a:t>
              </a:r>
              <a:r>
                <a:rPr kumimoji="1" lang="en-US" altLang="zh-TW"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7</a:t>
              </a:r>
              <a:r>
                <a:rPr kumimoji="1" lang="en-US" altLang="ja-JP"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12</a:t>
              </a:r>
              <a:r>
                <a:rPr kumimoji="1" lang="zh-TW" altLang="en-US" sz="1300" b="1" i="0" u="none" strike="noStrike" kern="1200" cap="none" spc="0" normalizeH="0" baseline="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億円</a:t>
              </a:r>
              <a:r>
                <a:rPr kumimoji="1" lang="en-US" altLang="zh-TW" sz="11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rPr>
                <a:t>※5</a:t>
              </a:r>
              <a:endParaRPr kumimoji="1" lang="ja-JP" altLang="en-US" sz="1300" b="1" i="0" u="none" strike="noStrike" kern="1200" cap="none" spc="0" normalizeH="0" baseline="30000" noProof="0" dirty="0">
                <a:ln>
                  <a:noFill/>
                </a:ln>
                <a:solidFill>
                  <a:srgbClr val="000000"/>
                </a:solidFill>
                <a:effectLst/>
                <a:uLnTx/>
                <a:uFillTx/>
                <a:latin typeface="HGPｺﾞｼｯｸM" panose="020B0600000000000000" pitchFamily="50" charset="-128"/>
                <a:ea typeface="HGPｺﾞｼｯｸM" panose="020B0600000000000000" pitchFamily="50" charset="-128"/>
              </a:endParaRPr>
            </a:p>
          </p:txBody>
        </p:sp>
        <p:pic>
          <p:nvPicPr>
            <p:cNvPr id="42" name="Picture 34">
              <a:extLst>
                <a:ext uri="{FF2B5EF4-FFF2-40B4-BE49-F238E27FC236}">
                  <a16:creationId xmlns:a16="http://schemas.microsoft.com/office/drawing/2014/main" id="{5E57A495-AB36-BE59-A5A6-C89CA9C6792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p:blipFill>
          <p:spPr bwMode="auto">
            <a:xfrm>
              <a:off x="7381633" y="3669522"/>
              <a:ext cx="1162819" cy="7366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44" name="直線コネクタ 43">
            <a:extLst>
              <a:ext uri="{FF2B5EF4-FFF2-40B4-BE49-F238E27FC236}">
                <a16:creationId xmlns:a16="http://schemas.microsoft.com/office/drawing/2014/main" id="{7BC7BA72-0779-B429-7194-0E2AE20F9240}"/>
              </a:ext>
            </a:extLst>
          </p:cNvPr>
          <p:cNvCxnSpPr>
            <a:cxnSpLocks/>
          </p:cNvCxnSpPr>
          <p:nvPr/>
        </p:nvCxnSpPr>
        <p:spPr bwMode="auto">
          <a:xfrm>
            <a:off x="2003895" y="3500386"/>
            <a:ext cx="0" cy="2497947"/>
          </a:xfrm>
          <a:prstGeom prst="line">
            <a:avLst/>
          </a:prstGeom>
          <a:noFill/>
          <a:ln w="6350" cap="flat" cmpd="sng" algn="ctr">
            <a:solidFill>
              <a:srgbClr val="005BAD"/>
            </a:solidFill>
            <a:prstDash val="solid"/>
            <a:round/>
            <a:headEnd type="none" w="med" len="med"/>
            <a:tailEnd type="none" w="med" len="med"/>
          </a:ln>
          <a:effectLst/>
        </p:spPr>
      </p:cxnSp>
      <p:cxnSp>
        <p:nvCxnSpPr>
          <p:cNvPr id="45" name="直線コネクタ 44">
            <a:extLst>
              <a:ext uri="{FF2B5EF4-FFF2-40B4-BE49-F238E27FC236}">
                <a16:creationId xmlns:a16="http://schemas.microsoft.com/office/drawing/2014/main" id="{C9D69CC5-BDCB-0638-E4D7-D8CE2D4E3E9E}"/>
              </a:ext>
            </a:extLst>
          </p:cNvPr>
          <p:cNvCxnSpPr>
            <a:cxnSpLocks/>
          </p:cNvCxnSpPr>
          <p:nvPr/>
        </p:nvCxnSpPr>
        <p:spPr bwMode="auto">
          <a:xfrm>
            <a:off x="3598068" y="3500386"/>
            <a:ext cx="0" cy="2497947"/>
          </a:xfrm>
          <a:prstGeom prst="line">
            <a:avLst/>
          </a:prstGeom>
          <a:noFill/>
          <a:ln w="6350" cap="flat" cmpd="sng" algn="ctr">
            <a:solidFill>
              <a:srgbClr val="005BAD"/>
            </a:solidFill>
            <a:prstDash val="solid"/>
            <a:round/>
            <a:headEnd type="none" w="med" len="med"/>
            <a:tailEnd type="none" w="med" len="med"/>
          </a:ln>
          <a:effectLst/>
        </p:spPr>
      </p:cxnSp>
      <p:cxnSp>
        <p:nvCxnSpPr>
          <p:cNvPr id="46" name="直線コネクタ 45">
            <a:extLst>
              <a:ext uri="{FF2B5EF4-FFF2-40B4-BE49-F238E27FC236}">
                <a16:creationId xmlns:a16="http://schemas.microsoft.com/office/drawing/2014/main" id="{29F3D6E7-DA7A-02CC-3CFA-B16BA84530B6}"/>
              </a:ext>
            </a:extLst>
          </p:cNvPr>
          <p:cNvCxnSpPr>
            <a:cxnSpLocks/>
          </p:cNvCxnSpPr>
          <p:nvPr/>
        </p:nvCxnSpPr>
        <p:spPr bwMode="auto">
          <a:xfrm>
            <a:off x="7144638" y="3500386"/>
            <a:ext cx="0" cy="2497947"/>
          </a:xfrm>
          <a:prstGeom prst="line">
            <a:avLst/>
          </a:prstGeom>
          <a:noFill/>
          <a:ln w="6350" cap="flat" cmpd="sng" algn="ctr">
            <a:solidFill>
              <a:srgbClr val="005BAD"/>
            </a:solidFill>
            <a:prstDash val="solid"/>
            <a:round/>
            <a:headEnd type="none" w="med" len="med"/>
            <a:tailEnd type="none" w="med" len="med"/>
          </a:ln>
          <a:effectLst/>
        </p:spPr>
      </p:cxnSp>
      <p:sp>
        <p:nvSpPr>
          <p:cNvPr id="47" name="四角形: 角を丸くする 6193">
            <a:extLst>
              <a:ext uri="{FF2B5EF4-FFF2-40B4-BE49-F238E27FC236}">
                <a16:creationId xmlns:a16="http://schemas.microsoft.com/office/drawing/2014/main" id="{89A14FB4-736D-EFAB-D0BF-4C76F98F38FC}"/>
              </a:ext>
            </a:extLst>
          </p:cNvPr>
          <p:cNvSpPr/>
          <p:nvPr/>
        </p:nvSpPr>
        <p:spPr>
          <a:xfrm>
            <a:off x="326408" y="2210313"/>
            <a:ext cx="8493741" cy="452493"/>
          </a:xfrm>
          <a:prstGeom prst="roundRect">
            <a:avLst>
              <a:gd name="adj" fmla="val 0"/>
            </a:avLst>
          </a:prstGeom>
          <a:solidFill>
            <a:srgbClr val="005BAD"/>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ja-JP" altLang="en-US" sz="2052" dirty="0">
              <a:latin typeface="HGPGothicE" panose="020B0900000000000000" pitchFamily="34" charset="-128"/>
            </a:endParaRPr>
          </a:p>
        </p:txBody>
      </p:sp>
      <p:sp>
        <p:nvSpPr>
          <p:cNvPr id="48" name="正方形/長方形 47">
            <a:extLst>
              <a:ext uri="{FF2B5EF4-FFF2-40B4-BE49-F238E27FC236}">
                <a16:creationId xmlns:a16="http://schemas.microsoft.com/office/drawing/2014/main" id="{67614BCD-5086-3118-C465-DCC8ABCA0D27}"/>
              </a:ext>
            </a:extLst>
          </p:cNvPr>
          <p:cNvSpPr/>
          <p:nvPr/>
        </p:nvSpPr>
        <p:spPr>
          <a:xfrm>
            <a:off x="2886567" y="2217635"/>
            <a:ext cx="3369512" cy="43088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rtlCol="0" anchor="t" anchorCtr="0">
            <a:spAutoFit/>
          </a:bodyPr>
          <a:lstStyle/>
          <a:p>
            <a:pPr algn="ctr">
              <a:spcBef>
                <a:spcPct val="0"/>
              </a:spcBef>
            </a:pPr>
            <a:r>
              <a:rPr lang="ja-JP" altLang="en-US" sz="2800" dirty="0">
                <a:solidFill>
                  <a:srgbClr val="FDC741"/>
                </a:solidFill>
                <a:latin typeface="+mn-ea"/>
              </a:rPr>
              <a:t>「税金」</a:t>
            </a:r>
            <a:r>
              <a:rPr lang="ja-JP" altLang="en-US" sz="2800" kern="0" spc="-1000" dirty="0">
                <a:solidFill>
                  <a:srgbClr val="FDC741"/>
                </a:solidFill>
                <a:latin typeface="+mn-ea"/>
              </a:rPr>
              <a:t>　</a:t>
            </a:r>
            <a:r>
              <a:rPr lang="ja-JP" altLang="en-US" sz="1710" dirty="0">
                <a:solidFill>
                  <a:schemeClr val="bg1"/>
                </a:solidFill>
                <a:latin typeface="+mn-ea"/>
              </a:rPr>
              <a:t>により賄われています。</a:t>
            </a:r>
            <a:endParaRPr lang="ja-JP" altLang="en-US" sz="2052" dirty="0">
              <a:solidFill>
                <a:schemeClr val="bg1"/>
              </a:solidFill>
              <a:latin typeface="+mn-ea"/>
            </a:endParaRPr>
          </a:p>
        </p:txBody>
      </p:sp>
      <p:grpSp>
        <p:nvGrpSpPr>
          <p:cNvPr id="49" name="グループ化 48">
            <a:extLst>
              <a:ext uri="{FF2B5EF4-FFF2-40B4-BE49-F238E27FC236}">
                <a16:creationId xmlns:a16="http://schemas.microsoft.com/office/drawing/2014/main" id="{8A812917-F7CC-30C4-52E6-180FC4424E42}"/>
              </a:ext>
            </a:extLst>
          </p:cNvPr>
          <p:cNvGrpSpPr/>
          <p:nvPr/>
        </p:nvGrpSpPr>
        <p:grpSpPr>
          <a:xfrm>
            <a:off x="327394" y="6346082"/>
            <a:ext cx="6651884" cy="348032"/>
            <a:chOff x="327394" y="6346082"/>
            <a:chExt cx="6651884" cy="348032"/>
          </a:xfrm>
        </p:grpSpPr>
        <p:sp>
          <p:nvSpPr>
            <p:cNvPr id="50" name="角丸四角形 15">
              <a:extLst>
                <a:ext uri="{FF2B5EF4-FFF2-40B4-BE49-F238E27FC236}">
                  <a16:creationId xmlns:a16="http://schemas.microsoft.com/office/drawing/2014/main" id="{54384BFF-6B48-C2FF-4D1A-18F8CB89C275}"/>
                </a:ext>
              </a:extLst>
            </p:cNvPr>
            <p:cNvSpPr/>
            <p:nvPr/>
          </p:nvSpPr>
          <p:spPr>
            <a:xfrm>
              <a:off x="327394" y="6346082"/>
              <a:ext cx="3207410" cy="34803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ja-JP" sz="800" dirty="0">
                  <a:solidFill>
                    <a:schemeClr val="tx1"/>
                  </a:solidFill>
                  <a:latin typeface="+mn-ea"/>
                </a:rPr>
                <a:t>※</a:t>
              </a:r>
              <a:r>
                <a:rPr lang="ja-JP" altLang="en-US" sz="800" dirty="0">
                  <a:solidFill>
                    <a:schemeClr val="tx1"/>
                  </a:solidFill>
                  <a:latin typeface="+mn-ea"/>
                </a:rPr>
                <a:t>１・２　出所：総務省「令和８年版地方財政白書」　　　</a:t>
              </a:r>
              <a:endParaRPr lang="en-US" altLang="ja-JP" sz="800" dirty="0">
                <a:solidFill>
                  <a:schemeClr val="tx1"/>
                </a:solidFill>
                <a:latin typeface="+mn-ea"/>
              </a:endParaRPr>
            </a:p>
            <a:p>
              <a:pPr>
                <a:lnSpc>
                  <a:spcPct val="130000"/>
                </a:lnSpc>
              </a:pPr>
              <a:r>
                <a:rPr lang="en-US" altLang="ja-JP" sz="800" dirty="0">
                  <a:solidFill>
                    <a:schemeClr val="tx1"/>
                  </a:solidFill>
                  <a:latin typeface="+mn-ea"/>
                </a:rPr>
                <a:t>※</a:t>
              </a:r>
              <a:r>
                <a:rPr lang="ja-JP" altLang="en-US" sz="800" dirty="0">
                  <a:solidFill>
                    <a:schemeClr val="tx1"/>
                  </a:solidFill>
                  <a:latin typeface="+mn-ea"/>
                </a:rPr>
                <a:t>３　出所：厚生労働省「令和５（</a:t>
              </a:r>
              <a:r>
                <a:rPr lang="en-US" altLang="ja-JP" sz="800" dirty="0">
                  <a:solidFill>
                    <a:schemeClr val="tx1"/>
                  </a:solidFill>
                  <a:latin typeface="+mn-ea"/>
                </a:rPr>
                <a:t>2023</a:t>
              </a:r>
              <a:r>
                <a:rPr lang="ja-JP" altLang="en-US" sz="800" dirty="0">
                  <a:solidFill>
                    <a:schemeClr val="tx1"/>
                  </a:solidFill>
                  <a:latin typeface="+mn-ea"/>
                </a:rPr>
                <a:t>）年度国民医療費の概況」</a:t>
              </a:r>
            </a:p>
          </p:txBody>
        </p:sp>
        <p:sp>
          <p:nvSpPr>
            <p:cNvPr id="51" name="角丸四角形 40">
              <a:extLst>
                <a:ext uri="{FF2B5EF4-FFF2-40B4-BE49-F238E27FC236}">
                  <a16:creationId xmlns:a16="http://schemas.microsoft.com/office/drawing/2014/main" id="{EE93629F-5A2D-F6C0-B7A0-E89AB6EDC90C}"/>
                </a:ext>
              </a:extLst>
            </p:cNvPr>
            <p:cNvSpPr/>
            <p:nvPr/>
          </p:nvSpPr>
          <p:spPr>
            <a:xfrm>
              <a:off x="3240998" y="6346082"/>
              <a:ext cx="3738280" cy="156101"/>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10000"/>
                </a:lnSpc>
              </a:pPr>
              <a:r>
                <a:rPr lang="en-US" altLang="ja-JP" sz="800" dirty="0">
                  <a:solidFill>
                    <a:schemeClr val="tx1"/>
                  </a:solidFill>
                  <a:latin typeface="+mn-ea"/>
                </a:rPr>
                <a:t>※</a:t>
              </a:r>
              <a:r>
                <a:rPr lang="ja-JP" altLang="en-US" sz="800" dirty="0">
                  <a:solidFill>
                    <a:schemeClr val="tx1"/>
                  </a:solidFill>
                  <a:latin typeface="+mn-ea"/>
                </a:rPr>
                <a:t>４・５　出所：財務省</a:t>
              </a:r>
              <a:r>
                <a:rPr lang="en-US" altLang="ja-JP" sz="800" dirty="0">
                  <a:solidFill>
                    <a:schemeClr val="tx1"/>
                  </a:solidFill>
                  <a:latin typeface="+mn-ea"/>
                </a:rPr>
                <a:t>｢</a:t>
              </a:r>
              <a:r>
                <a:rPr lang="ja-JP" altLang="en-US" sz="800" dirty="0">
                  <a:solidFill>
                    <a:schemeClr val="tx1"/>
                  </a:solidFill>
                  <a:latin typeface="+mn-ea"/>
                </a:rPr>
                <a:t>令和８年度予算及び財政投融資計画の説明」　　　</a:t>
              </a:r>
            </a:p>
          </p:txBody>
        </p:sp>
      </p:grpSp>
      <p:sp>
        <p:nvSpPr>
          <p:cNvPr id="3" name="スライド番号プレースホルダー 8">
            <a:extLst>
              <a:ext uri="{FF2B5EF4-FFF2-40B4-BE49-F238E27FC236}">
                <a16:creationId xmlns:a16="http://schemas.microsoft.com/office/drawing/2014/main" id="{243D6333-471E-AFD9-B3C5-911ADE6662C1}"/>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6</a:t>
            </a:fld>
            <a:endParaRPr lang="en-US" altLang="ja-JP" dirty="0">
              <a:latin typeface="+mn-ea"/>
              <a:ea typeface="+mn-ea"/>
            </a:endParaRPr>
          </a:p>
        </p:txBody>
      </p:sp>
    </p:spTree>
    <p:extLst>
      <p:ext uri="{BB962C8B-B14F-4D97-AF65-F5344CB8AC3E}">
        <p14:creationId xmlns:p14="http://schemas.microsoft.com/office/powerpoint/2010/main" val="958585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180">
                                            <p:txEl>
                                              <p:pRg st="0" end="0"/>
                                            </p:txEl>
                                          </p:spTgt>
                                        </p:tgtEl>
                                        <p:attrNameLst>
                                          <p:attrName>style.visibility</p:attrName>
                                        </p:attrNameLst>
                                      </p:cBhvr>
                                      <p:to>
                                        <p:strVal val="visible"/>
                                      </p:to>
                                    </p:set>
                                    <p:animEffect transition="in" filter="fade">
                                      <p:cBhvr>
                                        <p:cTn id="12" dur="500"/>
                                        <p:tgtEl>
                                          <p:spTgt spid="6180">
                                            <p:txEl>
                                              <p:pRg st="0" end="0"/>
                                            </p:txEl>
                                          </p:spTgt>
                                        </p:tgtEl>
                                      </p:cBhvr>
                                    </p:animEffect>
                                  </p:childTnLst>
                                </p:cTn>
                              </p:par>
                              <p:par>
                                <p:cTn id="13" presetID="22" presetClass="entr" presetSubtype="8" fill="hold" nodeType="withEffect">
                                  <p:stCondLst>
                                    <p:cond delay="500"/>
                                  </p:stCondLst>
                                  <p:childTnLst>
                                    <p:set>
                                      <p:cBhvr>
                                        <p:cTn id="14" dur="1" fill="hold">
                                          <p:stCondLst>
                                            <p:cond delay="0"/>
                                          </p:stCondLst>
                                        </p:cTn>
                                        <p:tgtEl>
                                          <p:spTgt spid="6180">
                                            <p:txEl>
                                              <p:pRg st="1" end="1"/>
                                            </p:txEl>
                                          </p:spTgt>
                                        </p:tgtEl>
                                        <p:attrNameLst>
                                          <p:attrName>style.visibility</p:attrName>
                                        </p:attrNameLst>
                                      </p:cBhvr>
                                      <p:to>
                                        <p:strVal val="visible"/>
                                      </p:to>
                                    </p:set>
                                    <p:animEffect transition="in" filter="wipe(left)">
                                      <p:cBhvr>
                                        <p:cTn id="15" dur="1250"/>
                                        <p:tgtEl>
                                          <p:spTgt spid="6180">
                                            <p:txEl>
                                              <p:pRg st="1" end="1"/>
                                            </p:txEl>
                                          </p:spTgt>
                                        </p:tgtEl>
                                      </p:cBhvr>
                                    </p:animEffect>
                                  </p:childTnLst>
                                </p:cTn>
                              </p:par>
                            </p:childTnLst>
                          </p:cTn>
                        </p:par>
                        <p:par>
                          <p:cTn id="16" fill="hold">
                            <p:stCondLst>
                              <p:cond delay="1750"/>
                            </p:stCondLst>
                            <p:childTnLst>
                              <p:par>
                                <p:cTn id="17" presetID="22" presetClass="entr" presetSubtype="8" fill="hold" nodeType="afterEffect">
                                  <p:stCondLst>
                                    <p:cond delay="0"/>
                                  </p:stCondLst>
                                  <p:childTnLst>
                                    <p:set>
                                      <p:cBhvr>
                                        <p:cTn id="18" dur="1" fill="hold">
                                          <p:stCondLst>
                                            <p:cond delay="0"/>
                                          </p:stCondLst>
                                        </p:cTn>
                                        <p:tgtEl>
                                          <p:spTgt spid="6180">
                                            <p:txEl>
                                              <p:pRg st="2" end="2"/>
                                            </p:txEl>
                                          </p:spTgt>
                                        </p:tgtEl>
                                        <p:attrNameLst>
                                          <p:attrName>style.visibility</p:attrName>
                                        </p:attrNameLst>
                                      </p:cBhvr>
                                      <p:to>
                                        <p:strVal val="visible"/>
                                      </p:to>
                                    </p:set>
                                    <p:animEffect transition="in" filter="wipe(left)">
                                      <p:cBhvr>
                                        <p:cTn id="19" dur="750"/>
                                        <p:tgtEl>
                                          <p:spTgt spid="6180">
                                            <p:txEl>
                                              <p:pRg st="2" end="2"/>
                                            </p:txEl>
                                          </p:spTgt>
                                        </p:tgtEl>
                                      </p:cBhvr>
                                    </p:animEffect>
                                  </p:childTnLst>
                                </p:cTn>
                              </p:par>
                            </p:childTnLst>
                          </p:cTn>
                        </p:par>
                        <p:par>
                          <p:cTn id="20" fill="hold">
                            <p:stCondLst>
                              <p:cond delay="2500"/>
                            </p:stCondLst>
                            <p:childTnLst>
                              <p:par>
                                <p:cTn id="21" presetID="42" presetClass="entr" presetSubtype="0" fill="hold" nodeType="afterEffect">
                                  <p:stCondLst>
                                    <p:cond delay="0"/>
                                  </p:stCondLst>
                                  <p:childTnLst>
                                    <p:set>
                                      <p:cBhvr>
                                        <p:cTn id="22" dur="1" fill="hold">
                                          <p:stCondLst>
                                            <p:cond delay="0"/>
                                          </p:stCondLst>
                                        </p:cTn>
                                        <p:tgtEl>
                                          <p:spTgt spid="6182"/>
                                        </p:tgtEl>
                                        <p:attrNameLst>
                                          <p:attrName>style.visibility</p:attrName>
                                        </p:attrNameLst>
                                      </p:cBhvr>
                                      <p:to>
                                        <p:strVal val="visible"/>
                                      </p:to>
                                    </p:set>
                                    <p:animEffect transition="in" filter="fade">
                                      <p:cBhvr>
                                        <p:cTn id="23" dur="600"/>
                                        <p:tgtEl>
                                          <p:spTgt spid="6182"/>
                                        </p:tgtEl>
                                      </p:cBhvr>
                                    </p:animEffect>
                                    <p:anim calcmode="lin" valueType="num">
                                      <p:cBhvr>
                                        <p:cTn id="24" dur="600" fill="hold"/>
                                        <p:tgtEl>
                                          <p:spTgt spid="6182"/>
                                        </p:tgtEl>
                                        <p:attrNameLst>
                                          <p:attrName>ppt_x</p:attrName>
                                        </p:attrNameLst>
                                      </p:cBhvr>
                                      <p:tavLst>
                                        <p:tav tm="0">
                                          <p:val>
                                            <p:strVal val="#ppt_x"/>
                                          </p:val>
                                        </p:tav>
                                        <p:tav tm="100000">
                                          <p:val>
                                            <p:strVal val="#ppt_x"/>
                                          </p:val>
                                        </p:tav>
                                      </p:tavLst>
                                    </p:anim>
                                    <p:anim calcmode="lin" valueType="num">
                                      <p:cBhvr>
                                        <p:cTn id="25" dur="600" fill="hold"/>
                                        <p:tgtEl>
                                          <p:spTgt spid="6182"/>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47"/>
                                        </p:tgtEl>
                                        <p:attrNameLst>
                                          <p:attrName>style.visibility</p:attrName>
                                        </p:attrNameLst>
                                      </p:cBhvr>
                                      <p:to>
                                        <p:strVal val="visible"/>
                                      </p:to>
                                    </p:set>
                                    <p:animEffect transition="in" filter="fade">
                                      <p:cBhvr>
                                        <p:cTn id="30" dur="500"/>
                                        <p:tgtEl>
                                          <p:spTgt spid="47"/>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48"/>
                                        </p:tgtEl>
                                        <p:attrNameLst>
                                          <p:attrName>style.visibility</p:attrName>
                                        </p:attrNameLst>
                                      </p:cBhvr>
                                      <p:to>
                                        <p:strVal val="visible"/>
                                      </p:to>
                                    </p:set>
                                    <p:animEffect transition="in" filter="fade">
                                      <p:cBhvr>
                                        <p:cTn id="33" dur="500"/>
                                        <p:tgtEl>
                                          <p:spTgt spid="48"/>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childTnLst>
                          </p:cTn>
                        </p:par>
                        <p:par>
                          <p:cTn id="39" fill="hold">
                            <p:stCondLst>
                              <p:cond delay="500"/>
                            </p:stCondLst>
                            <p:childTnLst>
                              <p:par>
                                <p:cTn id="40" presetID="22" presetClass="entr" presetSubtype="8"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left)">
                                      <p:cBhvr>
                                        <p:cTn id="42" dur="125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3"/>
                                        </p:tgtEl>
                                        <p:attrNameLst>
                                          <p:attrName>style.visibility</p:attrName>
                                        </p:attrNameLst>
                                      </p:cBhvr>
                                      <p:to>
                                        <p:strVal val="visible"/>
                                      </p:to>
                                    </p:set>
                                    <p:animEffect transition="in" filter="fade">
                                      <p:cBhvr>
                                        <p:cTn id="47" dur="500"/>
                                        <p:tgtEl>
                                          <p:spTgt spid="33"/>
                                        </p:tgtEl>
                                      </p:cBhvr>
                                    </p:animEffect>
                                  </p:childTnLst>
                                </p:cTn>
                              </p:par>
                            </p:childTnLst>
                          </p:cTn>
                        </p:par>
                        <p:par>
                          <p:cTn id="48" fill="hold">
                            <p:stCondLst>
                              <p:cond delay="500"/>
                            </p:stCondLst>
                            <p:childTnLst>
                              <p:par>
                                <p:cTn id="49" presetID="10" presetClass="entr" presetSubtype="0" fill="hold" nodeType="afterEffect">
                                  <p:stCondLst>
                                    <p:cond delay="0"/>
                                  </p:stCondLst>
                                  <p:childTnLst>
                                    <p:set>
                                      <p:cBhvr>
                                        <p:cTn id="50" dur="1" fill="hold">
                                          <p:stCondLst>
                                            <p:cond delay="0"/>
                                          </p:stCondLst>
                                        </p:cTn>
                                        <p:tgtEl>
                                          <p:spTgt spid="44"/>
                                        </p:tgtEl>
                                        <p:attrNameLst>
                                          <p:attrName>style.visibility</p:attrName>
                                        </p:attrNameLst>
                                      </p:cBhvr>
                                      <p:to>
                                        <p:strVal val="visible"/>
                                      </p:to>
                                    </p:set>
                                    <p:animEffect transition="in" filter="fade">
                                      <p:cBhvr>
                                        <p:cTn id="51" dur="500"/>
                                        <p:tgtEl>
                                          <p:spTgt spid="44"/>
                                        </p:tgtEl>
                                      </p:cBhvr>
                                    </p:animEffect>
                                  </p:childTnLst>
                                </p:cTn>
                              </p:par>
                            </p:childTnLst>
                          </p:cTn>
                        </p:par>
                      </p:childTnLst>
                    </p:cTn>
                  </p:par>
                  <p:par>
                    <p:cTn id="52" fill="hold">
                      <p:stCondLst>
                        <p:cond delay="indefinite"/>
                      </p:stCondLst>
                      <p:childTnLst>
                        <p:par>
                          <p:cTn id="53" fill="hold">
                            <p:stCondLst>
                              <p:cond delay="0"/>
                            </p:stCondLst>
                            <p:childTnLst>
                              <p:par>
                                <p:cTn id="54" presetID="10" presetClass="entr" presetSubtype="0" fill="hold" nodeType="click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500"/>
                            </p:stCondLst>
                            <p:childTnLst>
                              <p:par>
                                <p:cTn id="58" presetID="10" presetClass="entr" presetSubtype="0" fill="hold" nodeType="after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fade">
                                      <p:cBhvr>
                                        <p:cTn id="60" dur="500"/>
                                        <p:tgtEl>
                                          <p:spTgt spid="45"/>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nodeType="clickEffect">
                                  <p:stCondLst>
                                    <p:cond delay="0"/>
                                  </p:stCondLst>
                                  <p:childTnLst>
                                    <p:set>
                                      <p:cBhvr>
                                        <p:cTn id="64" dur="1" fill="hold">
                                          <p:stCondLst>
                                            <p:cond delay="0"/>
                                          </p:stCondLst>
                                        </p:cTn>
                                        <p:tgtEl>
                                          <p:spTgt spid="30"/>
                                        </p:tgtEl>
                                        <p:attrNameLst>
                                          <p:attrName>style.visibility</p:attrName>
                                        </p:attrNameLst>
                                      </p:cBhvr>
                                      <p:to>
                                        <p:strVal val="visible"/>
                                      </p:to>
                                    </p:set>
                                    <p:animEffect transition="in" filter="fade">
                                      <p:cBhvr>
                                        <p:cTn id="65" dur="500"/>
                                        <p:tgtEl>
                                          <p:spTgt spid="30"/>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fade">
                                      <p:cBhvr>
                                        <p:cTn id="70" dur="500"/>
                                        <p:tgtEl>
                                          <p:spTgt spid="10"/>
                                        </p:tgtEl>
                                      </p:cBhvr>
                                    </p:animEffect>
                                  </p:childTnLst>
                                </p:cTn>
                              </p:par>
                            </p:childTnLst>
                          </p:cTn>
                        </p:par>
                        <p:par>
                          <p:cTn id="71" fill="hold">
                            <p:stCondLst>
                              <p:cond delay="500"/>
                            </p:stCondLst>
                            <p:childTnLst>
                              <p:par>
                                <p:cTn id="72" presetID="22" presetClass="entr" presetSubtype="8" fill="hold" nodeType="after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wipe(left)">
                                      <p:cBhvr>
                                        <p:cTn id="74" dur="900"/>
                                        <p:tgtEl>
                                          <p:spTgt spid="19"/>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37"/>
                                        </p:tgtEl>
                                        <p:attrNameLst>
                                          <p:attrName>style.visibility</p:attrName>
                                        </p:attrNameLst>
                                      </p:cBhvr>
                                      <p:to>
                                        <p:strVal val="visible"/>
                                      </p:to>
                                    </p:set>
                                    <p:animEffect transition="in" filter="fade">
                                      <p:cBhvr>
                                        <p:cTn id="79" dur="500"/>
                                        <p:tgtEl>
                                          <p:spTgt spid="37"/>
                                        </p:tgtEl>
                                      </p:cBhvr>
                                    </p:animEffect>
                                  </p:childTnLst>
                                </p:cTn>
                              </p:par>
                            </p:childTnLst>
                          </p:cTn>
                        </p:par>
                        <p:par>
                          <p:cTn id="80" fill="hold">
                            <p:stCondLst>
                              <p:cond delay="500"/>
                            </p:stCondLst>
                            <p:childTnLst>
                              <p:par>
                                <p:cTn id="81" presetID="10" presetClass="entr" presetSubtype="0" fill="hold" nodeType="afterEffect">
                                  <p:stCondLst>
                                    <p:cond delay="0"/>
                                  </p:stCondLst>
                                  <p:childTnLst>
                                    <p:set>
                                      <p:cBhvr>
                                        <p:cTn id="82" dur="1" fill="hold">
                                          <p:stCondLst>
                                            <p:cond delay="0"/>
                                          </p:stCondLst>
                                        </p:cTn>
                                        <p:tgtEl>
                                          <p:spTgt spid="46"/>
                                        </p:tgtEl>
                                        <p:attrNameLst>
                                          <p:attrName>style.visibility</p:attrName>
                                        </p:attrNameLst>
                                      </p:cBhvr>
                                      <p:to>
                                        <p:strVal val="visible"/>
                                      </p:to>
                                    </p:set>
                                    <p:animEffect transition="in" filter="fade">
                                      <p:cBhvr>
                                        <p:cTn id="83" dur="500"/>
                                        <p:tgtEl>
                                          <p:spTgt spid="46"/>
                                        </p:tgtEl>
                                      </p:cBhvr>
                                    </p:animEffect>
                                  </p:childTnLst>
                                </p:cTn>
                              </p:par>
                            </p:childTnLst>
                          </p:cTn>
                        </p:par>
                      </p:childTnLst>
                    </p:cTn>
                  </p:par>
                  <p:par>
                    <p:cTn id="84" fill="hold">
                      <p:stCondLst>
                        <p:cond delay="indefinite"/>
                      </p:stCondLst>
                      <p:childTnLst>
                        <p:par>
                          <p:cTn id="85" fill="hold">
                            <p:stCondLst>
                              <p:cond delay="0"/>
                            </p:stCondLst>
                            <p:childTnLst>
                              <p:par>
                                <p:cTn id="86" presetID="10" presetClass="entr" presetSubtype="0" fill="hold" nodeType="clickEffect">
                                  <p:stCondLst>
                                    <p:cond delay="0"/>
                                  </p:stCondLst>
                                  <p:childTnLst>
                                    <p:set>
                                      <p:cBhvr>
                                        <p:cTn id="87" dur="1" fill="hold">
                                          <p:stCondLst>
                                            <p:cond delay="0"/>
                                          </p:stCondLst>
                                        </p:cTn>
                                        <p:tgtEl>
                                          <p:spTgt spid="40"/>
                                        </p:tgtEl>
                                        <p:attrNameLst>
                                          <p:attrName>style.visibility</p:attrName>
                                        </p:attrNameLst>
                                      </p:cBhvr>
                                      <p:to>
                                        <p:strVal val="visible"/>
                                      </p:to>
                                    </p:set>
                                    <p:animEffect transition="in" filter="fade">
                                      <p:cBhvr>
                                        <p:cTn id="88" dur="500"/>
                                        <p:tgtEl>
                                          <p:spTgt spid="40"/>
                                        </p:tgtEl>
                                      </p:cBhvr>
                                    </p:animEffect>
                                  </p:childTnLst>
                                </p:cTn>
                              </p:par>
                            </p:childTnLst>
                          </p:cTn>
                        </p:par>
                        <p:par>
                          <p:cTn id="89" fill="hold">
                            <p:stCondLst>
                              <p:cond delay="500"/>
                            </p:stCondLst>
                            <p:childTnLst>
                              <p:par>
                                <p:cTn id="90" presetID="10" presetClass="entr" presetSubtype="0" fill="hold" nodeType="afterEffect">
                                  <p:stCondLst>
                                    <p:cond delay="0"/>
                                  </p:stCondLst>
                                  <p:childTnLst>
                                    <p:set>
                                      <p:cBhvr>
                                        <p:cTn id="91" dur="1" fill="hold">
                                          <p:stCondLst>
                                            <p:cond delay="0"/>
                                          </p:stCondLst>
                                        </p:cTn>
                                        <p:tgtEl>
                                          <p:spTgt spid="49"/>
                                        </p:tgtEl>
                                        <p:attrNameLst>
                                          <p:attrName>style.visibility</p:attrName>
                                        </p:attrNameLst>
                                      </p:cBhvr>
                                      <p:to>
                                        <p:strVal val="visible"/>
                                      </p:to>
                                    </p:set>
                                    <p:animEffect transition="in" filter="fade">
                                      <p:cBhvr>
                                        <p:cTn id="9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P spid="15" grpId="0" animBg="1"/>
      <p:bldP spid="47" grpId="0" animBg="1"/>
      <p:bldP spid="4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正方形/長方形 44">
            <a:extLst>
              <a:ext uri="{FF2B5EF4-FFF2-40B4-BE49-F238E27FC236}">
                <a16:creationId xmlns:a16="http://schemas.microsoft.com/office/drawing/2014/main" id="{737A4112-39AD-4CB4-820A-956FF4C3C72E}"/>
              </a:ext>
            </a:extLst>
          </p:cNvPr>
          <p:cNvSpPr/>
          <p:nvPr/>
        </p:nvSpPr>
        <p:spPr>
          <a:xfrm>
            <a:off x="342377" y="1698405"/>
            <a:ext cx="8477773" cy="4654897"/>
          </a:xfrm>
          <a:prstGeom prst="rect">
            <a:avLst/>
          </a:prstGeom>
          <a:solidFill>
            <a:srgbClr val="CEECFE"/>
          </a:solidFill>
          <a:ln>
            <a:noFill/>
          </a:ln>
          <a:effectLst/>
        </p:spPr>
        <p:txBody>
          <a:bodyPr wrap="none" anchor="ctr"/>
          <a:lstStyle/>
          <a:p>
            <a:pPr defTabSz="838413" eaLnBrk="1" hangingPunct="1">
              <a:spcBef>
                <a:spcPct val="20000"/>
              </a:spcBef>
              <a:buFont typeface="Arial" charset="0"/>
              <a:buChar cha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9" name="正方形/長方形 8">
            <a:extLst>
              <a:ext uri="{FF2B5EF4-FFF2-40B4-BE49-F238E27FC236}">
                <a16:creationId xmlns:a16="http://schemas.microsoft.com/office/drawing/2014/main" id="{E7C64E19-C7C6-765A-F8C6-6EB8B06C5FD4}"/>
              </a:ext>
            </a:extLst>
          </p:cNvPr>
          <p:cNvSpPr/>
          <p:nvPr/>
        </p:nvSpPr>
        <p:spPr bwMode="auto">
          <a:xfrm>
            <a:off x="601839" y="2080128"/>
            <a:ext cx="7958848" cy="4003148"/>
          </a:xfrm>
          <a:prstGeom prst="rect">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6" name="テキスト ボックス 45">
            <a:extLst>
              <a:ext uri="{FF2B5EF4-FFF2-40B4-BE49-F238E27FC236}">
                <a16:creationId xmlns:a16="http://schemas.microsoft.com/office/drawing/2014/main" id="{2B888AFC-B9D5-4A6A-BB97-507695A1D5B2}"/>
              </a:ext>
            </a:extLst>
          </p:cNvPr>
          <p:cNvSpPr txBox="1"/>
          <p:nvPr/>
        </p:nvSpPr>
        <p:spPr>
          <a:xfrm>
            <a:off x="599238" y="1750457"/>
            <a:ext cx="1074332" cy="246221"/>
          </a:xfrm>
          <a:prstGeom prst="rect">
            <a:avLst/>
          </a:prstGeom>
          <a:noFill/>
        </p:spPr>
        <p:txBody>
          <a:bodyPr wrap="square" lIns="0" tIns="0" rIns="0" bIns="0" rtlCol="0">
            <a:spAutoFit/>
          </a:bodyPr>
          <a:lstStyle/>
          <a:p>
            <a:pPr>
              <a:spcAft>
                <a:spcPts val="200"/>
              </a:spcAft>
            </a:pPr>
            <a:r>
              <a:rPr kumimoji="1" lang="ja-JP" altLang="en-US" sz="1600" dirty="0">
                <a:latin typeface="+mn-ea"/>
                <a:ea typeface="+mn-ea"/>
              </a:rPr>
              <a:t>（全国平均）</a:t>
            </a:r>
          </a:p>
        </p:txBody>
      </p:sp>
      <p:grpSp>
        <p:nvGrpSpPr>
          <p:cNvPr id="6" name="グループ化 5">
            <a:extLst>
              <a:ext uri="{FF2B5EF4-FFF2-40B4-BE49-F238E27FC236}">
                <a16:creationId xmlns:a16="http://schemas.microsoft.com/office/drawing/2014/main" id="{2B358F46-7D81-EA32-9F35-EC065A6CD191}"/>
              </a:ext>
            </a:extLst>
          </p:cNvPr>
          <p:cNvGrpSpPr/>
          <p:nvPr/>
        </p:nvGrpSpPr>
        <p:grpSpPr>
          <a:xfrm>
            <a:off x="6074925" y="1738614"/>
            <a:ext cx="2247847" cy="4224353"/>
            <a:chOff x="6074925" y="1738614"/>
            <a:chExt cx="2247847" cy="4224353"/>
          </a:xfrm>
        </p:grpSpPr>
        <p:pic>
          <p:nvPicPr>
            <p:cNvPr id="31" name="図 30">
              <a:extLst>
                <a:ext uri="{FF2B5EF4-FFF2-40B4-BE49-F238E27FC236}">
                  <a16:creationId xmlns:a16="http://schemas.microsoft.com/office/drawing/2014/main" id="{52BD340C-9BC8-4717-8094-CC276A1D2D0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686064" y="1738614"/>
              <a:ext cx="1025567" cy="3291876"/>
            </a:xfrm>
            <a:prstGeom prst="rect">
              <a:avLst/>
            </a:prstGeom>
          </p:spPr>
        </p:pic>
        <p:sp>
          <p:nvSpPr>
            <p:cNvPr id="41" name="四角形: 角を丸くする 40">
              <a:extLst>
                <a:ext uri="{FF2B5EF4-FFF2-40B4-BE49-F238E27FC236}">
                  <a16:creationId xmlns:a16="http://schemas.microsoft.com/office/drawing/2014/main" id="{C4F93FDC-F2F6-4E3F-A02B-E2DFB68EC8D0}"/>
                </a:ext>
              </a:extLst>
            </p:cNvPr>
            <p:cNvSpPr/>
            <p:nvPr/>
          </p:nvSpPr>
          <p:spPr>
            <a:xfrm>
              <a:off x="6074925" y="5013083"/>
              <a:ext cx="2247847" cy="408687"/>
            </a:xfrm>
            <a:prstGeom prst="roundRect">
              <a:avLst>
                <a:gd name="adj" fmla="val 5296"/>
              </a:avLst>
            </a:prstGeom>
            <a:solidFill>
              <a:srgbClr val="005B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latin typeface="HGPGothicE" panose="020B0900000000000000" pitchFamily="34" charset="-128"/>
                </a:rPr>
                <a:t>高校生</a:t>
              </a:r>
              <a:r>
                <a:rPr kumimoji="1" lang="ja-JP" altLang="en-US" sz="1600" dirty="0">
                  <a:latin typeface="HGPGothicE" panose="020B0900000000000000" pitchFamily="34" charset="-128"/>
                </a:rPr>
                <a:t>（全日制）</a:t>
              </a:r>
              <a:endParaRPr kumimoji="1" lang="ja-JP" altLang="en-US" sz="2000" dirty="0">
                <a:latin typeface="HGPGothicE" panose="020B0900000000000000" pitchFamily="34" charset="-128"/>
              </a:endParaRPr>
            </a:p>
          </p:txBody>
        </p:sp>
        <p:sp>
          <p:nvSpPr>
            <p:cNvPr id="42" name="テキスト ボックス 41">
              <a:extLst>
                <a:ext uri="{FF2B5EF4-FFF2-40B4-BE49-F238E27FC236}">
                  <a16:creationId xmlns:a16="http://schemas.microsoft.com/office/drawing/2014/main" id="{F14E59E5-602E-4310-AB75-69702115C6B5}"/>
                </a:ext>
              </a:extLst>
            </p:cNvPr>
            <p:cNvSpPr txBox="1"/>
            <p:nvPr/>
          </p:nvSpPr>
          <p:spPr>
            <a:xfrm>
              <a:off x="6115601" y="5554281"/>
              <a:ext cx="2166495" cy="408686"/>
            </a:xfrm>
            <a:prstGeom prst="rect">
              <a:avLst/>
            </a:prstGeom>
            <a:noFill/>
          </p:spPr>
          <p:txBody>
            <a:bodyPr wrap="square" lIns="0" tIns="0" rIns="0" bIns="0" rtlCol="0">
              <a:noAutofit/>
            </a:bodyPr>
            <a:lstStyle/>
            <a:p>
              <a:pPr algn="ctr">
                <a:spcAft>
                  <a:spcPts val="700"/>
                </a:spcAft>
              </a:pPr>
              <a:r>
                <a:rPr kumimoji="1" lang="zh-TW" altLang="en-US" sz="2000" spc="-30" dirty="0">
                  <a:latin typeface="+mn-ea"/>
                  <a:ea typeface="+mn-ea"/>
                </a:rPr>
                <a:t>約</a:t>
              </a:r>
              <a:r>
                <a:rPr kumimoji="1" lang="en-US" altLang="zh-TW" sz="2600" spc="-30" dirty="0">
                  <a:latin typeface="+mn-ea"/>
                  <a:ea typeface="+mn-ea"/>
                </a:rPr>
                <a:t>1,</a:t>
              </a:r>
              <a:r>
                <a:rPr kumimoji="1" lang="en-US" altLang="ja-JP" sz="2600" spc="-30" dirty="0">
                  <a:latin typeface="+mn-ea"/>
                  <a:ea typeface="+mn-ea"/>
                </a:rPr>
                <a:t>064</a:t>
              </a:r>
              <a:r>
                <a:rPr kumimoji="1" lang="en-US" altLang="zh-TW" sz="2600" spc="-30" dirty="0">
                  <a:latin typeface="+mn-ea"/>
                  <a:ea typeface="+mn-ea"/>
                </a:rPr>
                <a:t>,000</a:t>
              </a:r>
              <a:r>
                <a:rPr kumimoji="1" lang="zh-TW" altLang="en-US" sz="2000" spc="-30" dirty="0">
                  <a:latin typeface="+mn-ea"/>
                  <a:ea typeface="+mn-ea"/>
                </a:rPr>
                <a:t>円</a:t>
              </a:r>
              <a:endParaRPr kumimoji="1" lang="zh-TW" altLang="en-US" sz="2200" spc="-30" dirty="0">
                <a:latin typeface="+mn-ea"/>
                <a:ea typeface="+mn-ea"/>
              </a:endParaRPr>
            </a:p>
          </p:txBody>
        </p:sp>
      </p:grpSp>
      <p:grpSp>
        <p:nvGrpSpPr>
          <p:cNvPr id="5" name="グループ化 4">
            <a:extLst>
              <a:ext uri="{FF2B5EF4-FFF2-40B4-BE49-F238E27FC236}">
                <a16:creationId xmlns:a16="http://schemas.microsoft.com/office/drawing/2014/main" id="{6DA4C0FE-8D6B-65D5-F398-8C17E4E0B162}"/>
              </a:ext>
            </a:extLst>
          </p:cNvPr>
          <p:cNvGrpSpPr/>
          <p:nvPr/>
        </p:nvGrpSpPr>
        <p:grpSpPr>
          <a:xfrm>
            <a:off x="3424782" y="2121440"/>
            <a:ext cx="2247847" cy="3841526"/>
            <a:chOff x="3424782" y="2121440"/>
            <a:chExt cx="2247847" cy="3841526"/>
          </a:xfrm>
        </p:grpSpPr>
        <p:pic>
          <p:nvPicPr>
            <p:cNvPr id="29" name="図 28">
              <a:extLst>
                <a:ext uri="{FF2B5EF4-FFF2-40B4-BE49-F238E27FC236}">
                  <a16:creationId xmlns:a16="http://schemas.microsoft.com/office/drawing/2014/main" id="{8EC0C208-EFD1-43D5-85DC-AB335851BB2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082230" y="2121440"/>
              <a:ext cx="932951" cy="2878478"/>
            </a:xfrm>
            <a:prstGeom prst="rect">
              <a:avLst/>
            </a:prstGeom>
          </p:spPr>
        </p:pic>
        <p:sp>
          <p:nvSpPr>
            <p:cNvPr id="38" name="四角形: 角を丸くする 37">
              <a:extLst>
                <a:ext uri="{FF2B5EF4-FFF2-40B4-BE49-F238E27FC236}">
                  <a16:creationId xmlns:a16="http://schemas.microsoft.com/office/drawing/2014/main" id="{46D2EDD9-84F4-4A4F-8082-A4402AF60502}"/>
                </a:ext>
              </a:extLst>
            </p:cNvPr>
            <p:cNvSpPr/>
            <p:nvPr/>
          </p:nvSpPr>
          <p:spPr>
            <a:xfrm>
              <a:off x="3424782" y="5013083"/>
              <a:ext cx="2247847" cy="408687"/>
            </a:xfrm>
            <a:prstGeom prst="roundRect">
              <a:avLst>
                <a:gd name="adj" fmla="val 8320"/>
              </a:avLst>
            </a:prstGeom>
            <a:solidFill>
              <a:srgbClr val="0984E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latin typeface="HGPGothicE" panose="020B0900000000000000" pitchFamily="34" charset="-128"/>
                </a:rPr>
                <a:t>中学生</a:t>
              </a:r>
            </a:p>
          </p:txBody>
        </p:sp>
        <p:sp>
          <p:nvSpPr>
            <p:cNvPr id="39" name="テキスト ボックス 38">
              <a:extLst>
                <a:ext uri="{FF2B5EF4-FFF2-40B4-BE49-F238E27FC236}">
                  <a16:creationId xmlns:a16="http://schemas.microsoft.com/office/drawing/2014/main" id="{2D311BA4-C219-40FF-A7B1-BCD6A3899448}"/>
                </a:ext>
              </a:extLst>
            </p:cNvPr>
            <p:cNvSpPr txBox="1"/>
            <p:nvPr/>
          </p:nvSpPr>
          <p:spPr>
            <a:xfrm>
              <a:off x="3465458" y="5554281"/>
              <a:ext cx="2166495" cy="408685"/>
            </a:xfrm>
            <a:prstGeom prst="rect">
              <a:avLst/>
            </a:prstGeom>
            <a:noFill/>
          </p:spPr>
          <p:txBody>
            <a:bodyPr wrap="square" lIns="0" tIns="0" rIns="0" bIns="0" rtlCol="0">
              <a:noAutofit/>
            </a:bodyPr>
            <a:lstStyle/>
            <a:p>
              <a:pPr algn="ctr">
                <a:spcAft>
                  <a:spcPts val="700"/>
                </a:spcAft>
              </a:pPr>
              <a:r>
                <a:rPr kumimoji="1" lang="zh-TW" altLang="en-US" sz="2000" spc="-30" dirty="0">
                  <a:latin typeface="+mn-ea"/>
                  <a:ea typeface="+mn-ea"/>
                </a:rPr>
                <a:t>約</a:t>
              </a:r>
              <a:r>
                <a:rPr kumimoji="1" lang="en-US" altLang="zh-TW" sz="2600" spc="-30" dirty="0">
                  <a:latin typeface="+mn-ea"/>
                  <a:ea typeface="+mn-ea"/>
                </a:rPr>
                <a:t>1,</a:t>
              </a:r>
              <a:r>
                <a:rPr kumimoji="1" lang="en-US" altLang="ja-JP" sz="2600" spc="-30" dirty="0">
                  <a:latin typeface="+mn-ea"/>
                </a:rPr>
                <a:t>083</a:t>
              </a:r>
              <a:r>
                <a:rPr kumimoji="1" lang="en-US" altLang="zh-TW" sz="2600" spc="-30" dirty="0">
                  <a:latin typeface="+mn-ea"/>
                  <a:ea typeface="+mn-ea"/>
                </a:rPr>
                <a:t>,000</a:t>
              </a:r>
              <a:r>
                <a:rPr kumimoji="1" lang="zh-TW" altLang="en-US" sz="2000" spc="-30" dirty="0">
                  <a:latin typeface="+mn-ea"/>
                  <a:ea typeface="+mn-ea"/>
                </a:rPr>
                <a:t>円</a:t>
              </a:r>
              <a:endParaRPr kumimoji="1" lang="zh-TW" altLang="en-US" sz="2200" spc="-30" dirty="0">
                <a:latin typeface="+mn-ea"/>
                <a:ea typeface="+mn-ea"/>
              </a:endParaRPr>
            </a:p>
          </p:txBody>
        </p:sp>
      </p:grpSp>
      <p:grpSp>
        <p:nvGrpSpPr>
          <p:cNvPr id="3" name="グループ化 2">
            <a:extLst>
              <a:ext uri="{FF2B5EF4-FFF2-40B4-BE49-F238E27FC236}">
                <a16:creationId xmlns:a16="http://schemas.microsoft.com/office/drawing/2014/main" id="{11FF8DD2-6987-B6E2-F8A2-765EA4FB2630}"/>
              </a:ext>
            </a:extLst>
          </p:cNvPr>
          <p:cNvGrpSpPr/>
          <p:nvPr/>
        </p:nvGrpSpPr>
        <p:grpSpPr>
          <a:xfrm>
            <a:off x="774639" y="2843304"/>
            <a:ext cx="2247847" cy="3119664"/>
            <a:chOff x="774639" y="2843304"/>
            <a:chExt cx="2247847" cy="3119664"/>
          </a:xfrm>
        </p:grpSpPr>
        <p:pic>
          <p:nvPicPr>
            <p:cNvPr id="28" name="図 27">
              <a:extLst>
                <a:ext uri="{FF2B5EF4-FFF2-40B4-BE49-F238E27FC236}">
                  <a16:creationId xmlns:a16="http://schemas.microsoft.com/office/drawing/2014/main" id="{31C07AF2-1867-4826-A245-C54B1DF48DDA}"/>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1471756" y="2843304"/>
              <a:ext cx="853613" cy="2169751"/>
            </a:xfrm>
            <a:prstGeom prst="rect">
              <a:avLst/>
            </a:prstGeom>
          </p:spPr>
        </p:pic>
        <p:sp>
          <p:nvSpPr>
            <p:cNvPr id="35" name="四角形: 角を丸くする 34">
              <a:extLst>
                <a:ext uri="{FF2B5EF4-FFF2-40B4-BE49-F238E27FC236}">
                  <a16:creationId xmlns:a16="http://schemas.microsoft.com/office/drawing/2014/main" id="{A61605D8-4C1A-4B73-AE46-520C3E9785BD}"/>
                </a:ext>
              </a:extLst>
            </p:cNvPr>
            <p:cNvSpPr/>
            <p:nvPr/>
          </p:nvSpPr>
          <p:spPr>
            <a:xfrm>
              <a:off x="774639" y="5013083"/>
              <a:ext cx="2247847" cy="408687"/>
            </a:xfrm>
            <a:prstGeom prst="roundRect">
              <a:avLst>
                <a:gd name="adj" fmla="val 7312"/>
              </a:avLst>
            </a:prstGeom>
            <a:solidFill>
              <a:srgbClr val="1AB7F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ja-JP" altLang="en-US" sz="2000" dirty="0">
                  <a:latin typeface="HGPGothicE" panose="020B0900000000000000" pitchFamily="34" charset="-128"/>
                </a:rPr>
                <a:t>小学生</a:t>
              </a:r>
            </a:p>
          </p:txBody>
        </p:sp>
        <p:sp>
          <p:nvSpPr>
            <p:cNvPr id="36" name="テキスト ボックス 35">
              <a:extLst>
                <a:ext uri="{FF2B5EF4-FFF2-40B4-BE49-F238E27FC236}">
                  <a16:creationId xmlns:a16="http://schemas.microsoft.com/office/drawing/2014/main" id="{CB738748-681B-44B0-BD8C-C3720D185CF3}"/>
                </a:ext>
              </a:extLst>
            </p:cNvPr>
            <p:cNvSpPr txBox="1"/>
            <p:nvPr/>
          </p:nvSpPr>
          <p:spPr>
            <a:xfrm>
              <a:off x="815315" y="5554281"/>
              <a:ext cx="2166495" cy="408687"/>
            </a:xfrm>
            <a:prstGeom prst="rect">
              <a:avLst/>
            </a:prstGeom>
            <a:noFill/>
          </p:spPr>
          <p:txBody>
            <a:bodyPr wrap="square" lIns="0" tIns="0" rIns="0" bIns="0" rtlCol="0">
              <a:noAutofit/>
            </a:bodyPr>
            <a:lstStyle/>
            <a:p>
              <a:pPr algn="ctr">
                <a:spcAft>
                  <a:spcPts val="700"/>
                </a:spcAft>
              </a:pPr>
              <a:r>
                <a:rPr kumimoji="1" lang="zh-TW" altLang="en-US" sz="2000" spc="-30" dirty="0">
                  <a:latin typeface="+mn-ea"/>
                  <a:ea typeface="+mn-ea"/>
                </a:rPr>
                <a:t>約</a:t>
              </a:r>
              <a:r>
                <a:rPr kumimoji="1" lang="en-US" altLang="ja-JP" sz="2600" spc="-30" dirty="0">
                  <a:latin typeface="+mn-ea"/>
                  <a:ea typeface="+mn-ea"/>
                </a:rPr>
                <a:t>968</a:t>
              </a:r>
              <a:r>
                <a:rPr kumimoji="1" lang="en-US" altLang="zh-TW" sz="2600" spc="-30" dirty="0">
                  <a:latin typeface="+mn-ea"/>
                  <a:ea typeface="+mn-ea"/>
                </a:rPr>
                <a:t>,000</a:t>
              </a:r>
              <a:r>
                <a:rPr kumimoji="1" lang="zh-TW" altLang="en-US" sz="2000" spc="-30" dirty="0">
                  <a:latin typeface="+mn-ea"/>
                  <a:ea typeface="+mn-ea"/>
                </a:rPr>
                <a:t>円</a:t>
              </a:r>
              <a:endParaRPr kumimoji="1" lang="zh-TW" altLang="en-US" sz="2200" spc="-30" dirty="0">
                <a:latin typeface="+mn-ea"/>
                <a:ea typeface="+mn-ea"/>
              </a:endParaRPr>
            </a:p>
          </p:txBody>
        </p:sp>
      </p:grpSp>
      <p:sp>
        <p:nvSpPr>
          <p:cNvPr id="10" name="正方形/長方形 9">
            <a:extLst>
              <a:ext uri="{FF2B5EF4-FFF2-40B4-BE49-F238E27FC236}">
                <a16:creationId xmlns:a16="http://schemas.microsoft.com/office/drawing/2014/main" id="{5F2C0224-C078-04AC-0AA9-E2A098B3953B}"/>
              </a:ext>
            </a:extLst>
          </p:cNvPr>
          <p:cNvSpPr/>
          <p:nvPr/>
        </p:nvSpPr>
        <p:spPr bwMode="auto">
          <a:xfrm>
            <a:off x="322213" y="1029065"/>
            <a:ext cx="8477773" cy="404274"/>
          </a:xfrm>
          <a:prstGeom prst="rect">
            <a:avLst/>
          </a:prstGeom>
          <a:noFill/>
          <a:ln w="19050"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1" name="テキスト ボックス 10">
            <a:extLst>
              <a:ext uri="{FF2B5EF4-FFF2-40B4-BE49-F238E27FC236}">
                <a16:creationId xmlns:a16="http://schemas.microsoft.com/office/drawing/2014/main" id="{BFD61CF4-FCF6-62B3-F8D8-09EE70ED5868}"/>
              </a:ext>
            </a:extLst>
          </p:cNvPr>
          <p:cNvSpPr txBox="1"/>
          <p:nvPr/>
        </p:nvSpPr>
        <p:spPr>
          <a:xfrm>
            <a:off x="1484776" y="1052765"/>
            <a:ext cx="6152646" cy="353943"/>
          </a:xfrm>
          <a:prstGeom prst="rect">
            <a:avLst/>
          </a:prstGeom>
          <a:noFill/>
        </p:spPr>
        <p:txBody>
          <a:bodyPr wrap="none" rtlCol="0">
            <a:spAutoFit/>
          </a:bodyPr>
          <a:lstStyle/>
          <a:p>
            <a:r>
              <a:rPr lang="ja-JP" altLang="en-US" sz="1700" dirty="0">
                <a:latin typeface="HGPｺﾞｼｯｸE" panose="020B0900000000000000" pitchFamily="50" charset="-128"/>
                <a:ea typeface="HGPｺﾞｼｯｸE" panose="020B0900000000000000" pitchFamily="50" charset="-128"/>
              </a:rPr>
              <a:t>公立学校の児童・生徒１人当たりの公費負担教育費（令和５年度）</a:t>
            </a:r>
          </a:p>
        </p:txBody>
      </p:sp>
      <p:sp>
        <p:nvSpPr>
          <p:cNvPr id="4" name="Rectangle 14">
            <a:extLst>
              <a:ext uri="{FF2B5EF4-FFF2-40B4-BE49-F238E27FC236}">
                <a16:creationId xmlns:a16="http://schemas.microsoft.com/office/drawing/2014/main" id="{3366463E-6A27-2D0A-91FA-F4CACA006595}"/>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sp>
        <p:nvSpPr>
          <p:cNvPr id="12" name="角丸四角形 15">
            <a:extLst>
              <a:ext uri="{FF2B5EF4-FFF2-40B4-BE49-F238E27FC236}">
                <a16:creationId xmlns:a16="http://schemas.microsoft.com/office/drawing/2014/main" id="{8357D1D5-7A12-B34B-DDF6-380BEAC75114}"/>
              </a:ext>
            </a:extLst>
          </p:cNvPr>
          <p:cNvSpPr/>
          <p:nvPr/>
        </p:nvSpPr>
        <p:spPr>
          <a:xfrm>
            <a:off x="327393" y="6346082"/>
            <a:ext cx="3423075" cy="348032"/>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30000"/>
              </a:lnSpc>
            </a:pPr>
            <a:r>
              <a:rPr lang="en-US" altLang="ja-JP" sz="800" dirty="0">
                <a:solidFill>
                  <a:schemeClr val="tx1"/>
                </a:solidFill>
                <a:latin typeface="+mn-ea"/>
              </a:rPr>
              <a:t>※</a:t>
            </a:r>
            <a:r>
              <a:rPr lang="ja-JP" altLang="en-US" sz="800" dirty="0">
                <a:solidFill>
                  <a:schemeClr val="tx1"/>
                </a:solidFill>
                <a:latin typeface="+mn-ea"/>
              </a:rPr>
              <a:t>　出所：文部科学省「令和６年度地方教育費調査（令和５会計年度）」　　　</a:t>
            </a:r>
            <a:endParaRPr lang="en-US" altLang="ja-JP" sz="800" dirty="0">
              <a:solidFill>
                <a:schemeClr val="tx1"/>
              </a:solidFill>
              <a:latin typeface="+mn-ea"/>
            </a:endParaRPr>
          </a:p>
        </p:txBody>
      </p:sp>
      <p:sp>
        <p:nvSpPr>
          <p:cNvPr id="2" name="スライド番号プレースホルダー 8">
            <a:extLst>
              <a:ext uri="{FF2B5EF4-FFF2-40B4-BE49-F238E27FC236}">
                <a16:creationId xmlns:a16="http://schemas.microsoft.com/office/drawing/2014/main" id="{46B54EFC-8299-58F9-BACC-98F77A28F7D5}"/>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7</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5489512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fade">
                                      <p:cBhvr>
                                        <p:cTn id="15" dur="500"/>
                                        <p:tgtEl>
                                          <p:spTgt spid="4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fade">
                                      <p:cBhvr>
                                        <p:cTn id="33" dur="500"/>
                                        <p:tgtEl>
                                          <p:spTgt spid="6"/>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animBg="1"/>
      <p:bldP spid="46" grpId="0"/>
      <p:bldP spid="10" grpId="0" animBg="1"/>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フリーフォーム: 図形 5">
            <a:extLst>
              <a:ext uri="{FF2B5EF4-FFF2-40B4-BE49-F238E27FC236}">
                <a16:creationId xmlns:a16="http://schemas.microsoft.com/office/drawing/2014/main" id="{D2AFDEB5-D229-717A-ECF8-3B8453A7555D}"/>
              </a:ext>
            </a:extLst>
          </p:cNvPr>
          <p:cNvSpPr/>
          <p:nvPr/>
        </p:nvSpPr>
        <p:spPr bwMode="auto">
          <a:xfrm>
            <a:off x="2164035" y="1954306"/>
            <a:ext cx="1789539" cy="2105808"/>
          </a:xfrm>
          <a:custGeom>
            <a:avLst/>
            <a:gdLst>
              <a:gd name="connsiteX0" fmla="*/ 0 w 1613647"/>
              <a:gd name="connsiteY0" fmla="*/ 2008094 h 2008094"/>
              <a:gd name="connsiteX1" fmla="*/ 0 w 1613647"/>
              <a:gd name="connsiteY1" fmla="*/ 0 h 2008094"/>
              <a:gd name="connsiteX2" fmla="*/ 1613647 w 1613647"/>
              <a:gd name="connsiteY2" fmla="*/ 0 h 2008094"/>
            </a:gdLst>
            <a:ahLst/>
            <a:cxnLst>
              <a:cxn ang="0">
                <a:pos x="connsiteX0" y="connsiteY0"/>
              </a:cxn>
              <a:cxn ang="0">
                <a:pos x="connsiteX1" y="connsiteY1"/>
              </a:cxn>
              <a:cxn ang="0">
                <a:pos x="connsiteX2" y="connsiteY2"/>
              </a:cxn>
            </a:cxnLst>
            <a:rect l="l" t="t" r="r" b="b"/>
            <a:pathLst>
              <a:path w="1613647" h="2008094">
                <a:moveTo>
                  <a:pt x="0" y="2008094"/>
                </a:moveTo>
                <a:lnTo>
                  <a:pt x="0" y="0"/>
                </a:lnTo>
                <a:lnTo>
                  <a:pt x="1613647" y="0"/>
                </a:lnTo>
              </a:path>
            </a:pathLst>
          </a:custGeom>
          <a:noFill/>
          <a:ln w="123825" cap="flat" cmpd="sng" algn="ctr">
            <a:gradFill flip="none" rotWithShape="1">
              <a:gsLst>
                <a:gs pos="0">
                  <a:srgbClr val="005BAD"/>
                </a:gs>
                <a:gs pos="11000">
                  <a:srgbClr val="005BAD"/>
                </a:gs>
                <a:gs pos="100000">
                  <a:srgbClr val="E5F3FF"/>
                </a:gs>
                <a:gs pos="78000">
                  <a:srgbClr val="A7D5FF"/>
                </a:gs>
              </a:gsLst>
              <a:lin ang="8100000" scaled="1"/>
              <a:tileRect/>
            </a:gra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eaLnBrk="1" hangingPunct="1"/>
            <a:endParaRPr lang="ja-JP" altLang="en-US" dirty="0">
              <a:latin typeface="HGPｺﾞｼｯｸE" panose="020B0900000000000000" pitchFamily="50" charset="-128"/>
            </a:endParaRPr>
          </a:p>
        </p:txBody>
      </p:sp>
      <p:sp>
        <p:nvSpPr>
          <p:cNvPr id="142" name="フリーフォーム: 図形 141">
            <a:extLst>
              <a:ext uri="{FF2B5EF4-FFF2-40B4-BE49-F238E27FC236}">
                <a16:creationId xmlns:a16="http://schemas.microsoft.com/office/drawing/2014/main" id="{B4B06202-ADCC-8523-F5EC-78A341ECA15C}"/>
              </a:ext>
            </a:extLst>
          </p:cNvPr>
          <p:cNvSpPr/>
          <p:nvPr/>
        </p:nvSpPr>
        <p:spPr bwMode="auto">
          <a:xfrm rot="10800000" flipV="1">
            <a:off x="3159433" y="4918385"/>
            <a:ext cx="923792" cy="45719"/>
          </a:xfrm>
          <a:custGeom>
            <a:avLst/>
            <a:gdLst>
              <a:gd name="connsiteX0" fmla="*/ 0 w 750277"/>
              <a:gd name="connsiteY0" fmla="*/ 0 h 0"/>
              <a:gd name="connsiteX1" fmla="*/ 750277 w 750277"/>
              <a:gd name="connsiteY1" fmla="*/ 0 h 0"/>
            </a:gdLst>
            <a:ahLst/>
            <a:cxnLst>
              <a:cxn ang="0">
                <a:pos x="connsiteX0" y="connsiteY0"/>
              </a:cxn>
              <a:cxn ang="0">
                <a:pos x="connsiteX1" y="connsiteY1"/>
              </a:cxn>
            </a:cxnLst>
            <a:rect l="l" t="t" r="r" b="b"/>
            <a:pathLst>
              <a:path w="750277">
                <a:moveTo>
                  <a:pt x="0" y="0"/>
                </a:moveTo>
                <a:lnTo>
                  <a:pt x="750277" y="0"/>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1" name="フリーフォーム: 図形 140">
            <a:extLst>
              <a:ext uri="{FF2B5EF4-FFF2-40B4-BE49-F238E27FC236}">
                <a16:creationId xmlns:a16="http://schemas.microsoft.com/office/drawing/2014/main" id="{B8E18F4E-AF96-9CC8-C807-AAC0F8CC30F6}"/>
              </a:ext>
            </a:extLst>
          </p:cNvPr>
          <p:cNvSpPr/>
          <p:nvPr/>
        </p:nvSpPr>
        <p:spPr bwMode="auto">
          <a:xfrm rot="10800000" flipV="1">
            <a:off x="5913757" y="4918385"/>
            <a:ext cx="923792" cy="45719"/>
          </a:xfrm>
          <a:custGeom>
            <a:avLst/>
            <a:gdLst>
              <a:gd name="connsiteX0" fmla="*/ 0 w 750277"/>
              <a:gd name="connsiteY0" fmla="*/ 0 h 0"/>
              <a:gd name="connsiteX1" fmla="*/ 750277 w 750277"/>
              <a:gd name="connsiteY1" fmla="*/ 0 h 0"/>
            </a:gdLst>
            <a:ahLst/>
            <a:cxnLst>
              <a:cxn ang="0">
                <a:pos x="connsiteX0" y="connsiteY0"/>
              </a:cxn>
              <a:cxn ang="0">
                <a:pos x="connsiteX1" y="connsiteY1"/>
              </a:cxn>
            </a:cxnLst>
            <a:rect l="l" t="t" r="r" b="b"/>
            <a:pathLst>
              <a:path w="750277">
                <a:moveTo>
                  <a:pt x="0" y="0"/>
                </a:moveTo>
                <a:lnTo>
                  <a:pt x="750277" y="0"/>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0" name="フリーフォーム: 図形 139">
            <a:extLst>
              <a:ext uri="{FF2B5EF4-FFF2-40B4-BE49-F238E27FC236}">
                <a16:creationId xmlns:a16="http://schemas.microsoft.com/office/drawing/2014/main" id="{93816D68-8574-B572-BF72-9DB8F6AF90D1}"/>
              </a:ext>
            </a:extLst>
          </p:cNvPr>
          <p:cNvSpPr/>
          <p:nvPr/>
        </p:nvSpPr>
        <p:spPr bwMode="auto">
          <a:xfrm>
            <a:off x="8427904" y="1938810"/>
            <a:ext cx="396607" cy="2996588"/>
          </a:xfrm>
          <a:custGeom>
            <a:avLst/>
            <a:gdLst>
              <a:gd name="connsiteX0" fmla="*/ 0 w 396607"/>
              <a:gd name="connsiteY0" fmla="*/ 0 h 2996588"/>
              <a:gd name="connsiteX1" fmla="*/ 396607 w 396607"/>
              <a:gd name="connsiteY1" fmla="*/ 0 h 2996588"/>
              <a:gd name="connsiteX2" fmla="*/ 396607 w 396607"/>
              <a:gd name="connsiteY2" fmla="*/ 2996588 h 2996588"/>
              <a:gd name="connsiteX3" fmla="*/ 77118 w 396607"/>
              <a:gd name="connsiteY3" fmla="*/ 2996588 h 2996588"/>
            </a:gdLst>
            <a:ahLst/>
            <a:cxnLst>
              <a:cxn ang="0">
                <a:pos x="connsiteX0" y="connsiteY0"/>
              </a:cxn>
              <a:cxn ang="0">
                <a:pos x="connsiteX1" y="connsiteY1"/>
              </a:cxn>
              <a:cxn ang="0">
                <a:pos x="connsiteX2" y="connsiteY2"/>
              </a:cxn>
              <a:cxn ang="0">
                <a:pos x="connsiteX3" y="connsiteY3"/>
              </a:cxn>
            </a:cxnLst>
            <a:rect l="l" t="t" r="r" b="b"/>
            <a:pathLst>
              <a:path w="396607" h="2996588">
                <a:moveTo>
                  <a:pt x="0" y="0"/>
                </a:moveTo>
                <a:lnTo>
                  <a:pt x="396607" y="0"/>
                </a:lnTo>
                <a:lnTo>
                  <a:pt x="396607" y="2996588"/>
                </a:lnTo>
                <a:lnTo>
                  <a:pt x="77118" y="2996588"/>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eaLnBrk="1" hangingPunct="1"/>
            <a:endParaRPr lang="ja-JP" altLang="en-US" dirty="0">
              <a:latin typeface="HGPｺﾞｼｯｸE" panose="020B0900000000000000" pitchFamily="50" charset="-128"/>
            </a:endParaRPr>
          </a:p>
        </p:txBody>
      </p:sp>
      <p:sp>
        <p:nvSpPr>
          <p:cNvPr id="139" name="フリーフォーム: 図形 138">
            <a:extLst>
              <a:ext uri="{FF2B5EF4-FFF2-40B4-BE49-F238E27FC236}">
                <a16:creationId xmlns:a16="http://schemas.microsoft.com/office/drawing/2014/main" id="{61E7941E-A90B-C595-BE80-8B4541DF4BE1}"/>
              </a:ext>
            </a:extLst>
          </p:cNvPr>
          <p:cNvSpPr/>
          <p:nvPr/>
        </p:nvSpPr>
        <p:spPr bwMode="auto">
          <a:xfrm flipV="1">
            <a:off x="5663082" y="1910571"/>
            <a:ext cx="923792" cy="45719"/>
          </a:xfrm>
          <a:custGeom>
            <a:avLst/>
            <a:gdLst>
              <a:gd name="connsiteX0" fmla="*/ 0 w 750277"/>
              <a:gd name="connsiteY0" fmla="*/ 0 h 0"/>
              <a:gd name="connsiteX1" fmla="*/ 750277 w 750277"/>
              <a:gd name="connsiteY1" fmla="*/ 0 h 0"/>
            </a:gdLst>
            <a:ahLst/>
            <a:cxnLst>
              <a:cxn ang="0">
                <a:pos x="connsiteX0" y="connsiteY0"/>
              </a:cxn>
              <a:cxn ang="0">
                <a:pos x="connsiteX1" y="connsiteY1"/>
              </a:cxn>
            </a:cxnLst>
            <a:rect l="l" t="t" r="r" b="b"/>
            <a:pathLst>
              <a:path w="750277">
                <a:moveTo>
                  <a:pt x="0" y="0"/>
                </a:moveTo>
                <a:lnTo>
                  <a:pt x="750277" y="0"/>
                </a:lnTo>
              </a:path>
            </a:pathLst>
          </a:custGeom>
          <a:noFill/>
          <a:ln w="123825" cap="flat" cmpd="sng" algn="ctr">
            <a:solidFill>
              <a:srgbClr val="005BAD"/>
            </a:solidFill>
            <a:prstDash val="solid"/>
            <a:round/>
            <a:headEnd type="none" w="med" len="med"/>
            <a:tailEnd type="triangle" w="med" len="sm"/>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16" name="図 15" descr="シャツ, 時計 が含まれている画像&#10;&#10;自動的に生成された説明">
            <a:extLst>
              <a:ext uri="{FF2B5EF4-FFF2-40B4-BE49-F238E27FC236}">
                <a16:creationId xmlns:a16="http://schemas.microsoft.com/office/drawing/2014/main" id="{DC4109C5-FF16-2958-AA3E-7C57F9238A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23590" y="2256843"/>
            <a:ext cx="1321155" cy="1387800"/>
          </a:xfrm>
          <a:prstGeom prst="rect">
            <a:avLst/>
          </a:prstGeom>
        </p:spPr>
      </p:pic>
      <p:pic>
        <p:nvPicPr>
          <p:cNvPr id="18" name="図 17" descr="挿絵, らくがき が含まれている画像&#10;&#10;自動的に生成された説明">
            <a:extLst>
              <a:ext uri="{FF2B5EF4-FFF2-40B4-BE49-F238E27FC236}">
                <a16:creationId xmlns:a16="http://schemas.microsoft.com/office/drawing/2014/main" id="{717C111A-8BF0-A0DF-4113-B7BEA3284D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53985" y="2410296"/>
            <a:ext cx="931361" cy="1234347"/>
          </a:xfrm>
          <a:prstGeom prst="rect">
            <a:avLst/>
          </a:prstGeom>
        </p:spPr>
      </p:pic>
      <p:pic>
        <p:nvPicPr>
          <p:cNvPr id="106" name="図 105">
            <a:extLst>
              <a:ext uri="{FF2B5EF4-FFF2-40B4-BE49-F238E27FC236}">
                <a16:creationId xmlns:a16="http://schemas.microsoft.com/office/drawing/2014/main" id="{930C6FDA-66CE-AB5C-5963-DF64ABC2D2D8}"/>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6622338" y="1027651"/>
            <a:ext cx="1906702" cy="1904196"/>
          </a:xfrm>
          <a:prstGeom prst="rect">
            <a:avLst/>
          </a:prstGeom>
        </p:spPr>
      </p:pic>
      <p:sp>
        <p:nvSpPr>
          <p:cNvPr id="111" name="テキスト ボックス 110">
            <a:extLst>
              <a:ext uri="{FF2B5EF4-FFF2-40B4-BE49-F238E27FC236}">
                <a16:creationId xmlns:a16="http://schemas.microsoft.com/office/drawing/2014/main" id="{BD62581C-F472-716A-F091-FE33F2575E06}"/>
              </a:ext>
            </a:extLst>
          </p:cNvPr>
          <p:cNvSpPr txBox="1"/>
          <p:nvPr/>
        </p:nvSpPr>
        <p:spPr>
          <a:xfrm>
            <a:off x="7216424" y="2934093"/>
            <a:ext cx="718531" cy="369332"/>
          </a:xfrm>
          <a:prstGeom prst="rect">
            <a:avLst/>
          </a:prstGeom>
          <a:noFill/>
        </p:spPr>
        <p:txBody>
          <a:bodyPr wrap="square" rtlCol="0">
            <a:spAutoFit/>
          </a:bodyPr>
          <a:lstStyle/>
          <a:p>
            <a:pPr algn="ctr"/>
            <a:r>
              <a:rPr lang="ja-JP" altLang="en-US" sz="1800" dirty="0">
                <a:solidFill>
                  <a:srgbClr val="005BAD"/>
                </a:solidFill>
                <a:latin typeface="+mn-ea"/>
                <a:ea typeface="+mn-ea"/>
              </a:rPr>
              <a:t>授業</a:t>
            </a:r>
          </a:p>
        </p:txBody>
      </p:sp>
      <p:sp>
        <p:nvSpPr>
          <p:cNvPr id="112" name="テキスト ボックス 111">
            <a:extLst>
              <a:ext uri="{FF2B5EF4-FFF2-40B4-BE49-F238E27FC236}">
                <a16:creationId xmlns:a16="http://schemas.microsoft.com/office/drawing/2014/main" id="{A2D9E4B5-6227-EB46-894C-ED6C063D4C23}"/>
              </a:ext>
            </a:extLst>
          </p:cNvPr>
          <p:cNvSpPr txBox="1"/>
          <p:nvPr/>
        </p:nvSpPr>
        <p:spPr>
          <a:xfrm>
            <a:off x="6367888" y="3236036"/>
            <a:ext cx="2415602" cy="492443"/>
          </a:xfrm>
          <a:prstGeom prst="rect">
            <a:avLst/>
          </a:prstGeom>
          <a:noFill/>
        </p:spPr>
        <p:txBody>
          <a:bodyPr wrap="square" rtlCol="0">
            <a:spAutoFit/>
          </a:bodyPr>
          <a:lstStyle/>
          <a:p>
            <a:pPr algn="ctr"/>
            <a:r>
              <a:rPr lang="ja-JP" altLang="en-US" sz="1300" dirty="0">
                <a:latin typeface="+mn-ea"/>
                <a:ea typeface="+mn-ea"/>
              </a:rPr>
              <a:t>学校など教育施設の建設や、</a:t>
            </a:r>
            <a:endParaRPr lang="en-US" altLang="ja-JP" sz="1300" dirty="0">
              <a:latin typeface="+mn-ea"/>
              <a:ea typeface="+mn-ea"/>
            </a:endParaRPr>
          </a:p>
          <a:p>
            <a:pPr algn="ctr"/>
            <a:r>
              <a:rPr lang="ja-JP" altLang="en-US" sz="1300" dirty="0">
                <a:latin typeface="+mn-ea"/>
                <a:ea typeface="+mn-ea"/>
              </a:rPr>
              <a:t>机・椅子・教科書の購入に</a:t>
            </a:r>
          </a:p>
        </p:txBody>
      </p:sp>
      <p:pic>
        <p:nvPicPr>
          <p:cNvPr id="100" name="図 99" descr="ウィンドウ が含まれている画像&#10;&#10;自動的に生成された説明">
            <a:extLst>
              <a:ext uri="{FF2B5EF4-FFF2-40B4-BE49-F238E27FC236}">
                <a16:creationId xmlns:a16="http://schemas.microsoft.com/office/drawing/2014/main" id="{4068BAC1-4F00-8055-B6D9-8521E2BD4FB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622338" y="3902450"/>
            <a:ext cx="1906702" cy="1906702"/>
          </a:xfrm>
          <a:prstGeom prst="rect">
            <a:avLst/>
          </a:prstGeom>
        </p:spPr>
      </p:pic>
      <p:sp>
        <p:nvSpPr>
          <p:cNvPr id="113" name="テキスト ボックス 112">
            <a:extLst>
              <a:ext uri="{FF2B5EF4-FFF2-40B4-BE49-F238E27FC236}">
                <a16:creationId xmlns:a16="http://schemas.microsoft.com/office/drawing/2014/main" id="{A3DF4D97-E8CB-541F-5139-61303DC2ECB4}"/>
              </a:ext>
            </a:extLst>
          </p:cNvPr>
          <p:cNvSpPr txBox="1"/>
          <p:nvPr/>
        </p:nvSpPr>
        <p:spPr>
          <a:xfrm>
            <a:off x="7114090" y="5874208"/>
            <a:ext cx="923199" cy="369332"/>
          </a:xfrm>
          <a:prstGeom prst="rect">
            <a:avLst/>
          </a:prstGeom>
          <a:noFill/>
        </p:spPr>
        <p:txBody>
          <a:bodyPr wrap="square" rtlCol="0">
            <a:spAutoFit/>
          </a:bodyPr>
          <a:lstStyle/>
          <a:p>
            <a:pPr algn="ctr"/>
            <a:r>
              <a:rPr lang="ja-JP" altLang="en-US" sz="1800" dirty="0">
                <a:solidFill>
                  <a:srgbClr val="005BAD"/>
                </a:solidFill>
                <a:latin typeface="+mn-ea"/>
                <a:ea typeface="+mn-ea"/>
              </a:rPr>
              <a:t>部活動</a:t>
            </a:r>
          </a:p>
        </p:txBody>
      </p:sp>
      <p:sp>
        <p:nvSpPr>
          <p:cNvPr id="114" name="テキスト ボックス 113">
            <a:extLst>
              <a:ext uri="{FF2B5EF4-FFF2-40B4-BE49-F238E27FC236}">
                <a16:creationId xmlns:a16="http://schemas.microsoft.com/office/drawing/2014/main" id="{6A0A1817-0A89-6C99-0AD9-040F6E3A906B}"/>
              </a:ext>
            </a:extLst>
          </p:cNvPr>
          <p:cNvSpPr txBox="1"/>
          <p:nvPr/>
        </p:nvSpPr>
        <p:spPr>
          <a:xfrm>
            <a:off x="6093743" y="6176151"/>
            <a:ext cx="2963892" cy="492443"/>
          </a:xfrm>
          <a:prstGeom prst="rect">
            <a:avLst/>
          </a:prstGeom>
          <a:noFill/>
        </p:spPr>
        <p:txBody>
          <a:bodyPr wrap="square" rtlCol="0">
            <a:spAutoFit/>
          </a:bodyPr>
          <a:lstStyle/>
          <a:p>
            <a:pPr algn="ctr"/>
            <a:r>
              <a:rPr lang="ja-JP" altLang="en-US" sz="1300" dirty="0">
                <a:latin typeface="+mn-ea"/>
                <a:ea typeface="+mn-ea"/>
              </a:rPr>
              <a:t>大会やコンクールなどが行われる</a:t>
            </a:r>
            <a:endParaRPr lang="en-US" altLang="ja-JP" sz="1300" dirty="0">
              <a:latin typeface="+mn-ea"/>
              <a:ea typeface="+mn-ea"/>
            </a:endParaRPr>
          </a:p>
          <a:p>
            <a:pPr algn="ctr"/>
            <a:r>
              <a:rPr lang="ja-JP" altLang="en-US" sz="1300" dirty="0">
                <a:latin typeface="+mn-ea"/>
                <a:ea typeface="+mn-ea"/>
              </a:rPr>
              <a:t>競技場や公会堂などの施設づくりに</a:t>
            </a:r>
          </a:p>
        </p:txBody>
      </p:sp>
      <p:pic>
        <p:nvPicPr>
          <p:cNvPr id="108" name="図 107" descr="ロゴ が含まれている画像&#10;&#10;自動的に生成された説明">
            <a:extLst>
              <a:ext uri="{FF2B5EF4-FFF2-40B4-BE49-F238E27FC236}">
                <a16:creationId xmlns:a16="http://schemas.microsoft.com/office/drawing/2014/main" id="{1F4EF9FD-0CEF-B108-61FA-473A86FD825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963774" y="1026398"/>
            <a:ext cx="1906702" cy="1906702"/>
          </a:xfrm>
          <a:prstGeom prst="rect">
            <a:avLst/>
          </a:prstGeom>
        </p:spPr>
      </p:pic>
      <p:sp>
        <p:nvSpPr>
          <p:cNvPr id="109" name="テキスト ボックス 108">
            <a:extLst>
              <a:ext uri="{FF2B5EF4-FFF2-40B4-BE49-F238E27FC236}">
                <a16:creationId xmlns:a16="http://schemas.microsoft.com/office/drawing/2014/main" id="{6EA24989-B7B0-BDC8-61B0-1D3AA23EE3FB}"/>
              </a:ext>
            </a:extLst>
          </p:cNvPr>
          <p:cNvSpPr txBox="1"/>
          <p:nvPr/>
        </p:nvSpPr>
        <p:spPr>
          <a:xfrm>
            <a:off x="4557860" y="2934093"/>
            <a:ext cx="718531" cy="369332"/>
          </a:xfrm>
          <a:prstGeom prst="rect">
            <a:avLst/>
          </a:prstGeom>
          <a:noFill/>
        </p:spPr>
        <p:txBody>
          <a:bodyPr wrap="square" rtlCol="0">
            <a:spAutoFit/>
          </a:bodyPr>
          <a:lstStyle/>
          <a:p>
            <a:pPr algn="ctr"/>
            <a:r>
              <a:rPr lang="ja-JP" altLang="en-US" sz="1800" dirty="0">
                <a:solidFill>
                  <a:srgbClr val="005BAD"/>
                </a:solidFill>
                <a:latin typeface="+mn-ea"/>
                <a:ea typeface="+mn-ea"/>
              </a:rPr>
              <a:t>通学</a:t>
            </a:r>
          </a:p>
        </p:txBody>
      </p:sp>
      <p:sp>
        <p:nvSpPr>
          <p:cNvPr id="110" name="テキスト ボックス 109">
            <a:extLst>
              <a:ext uri="{FF2B5EF4-FFF2-40B4-BE49-F238E27FC236}">
                <a16:creationId xmlns:a16="http://schemas.microsoft.com/office/drawing/2014/main" id="{F2FE097F-287B-1C58-CB0C-3D3CF56B0EFA}"/>
              </a:ext>
            </a:extLst>
          </p:cNvPr>
          <p:cNvSpPr txBox="1"/>
          <p:nvPr/>
        </p:nvSpPr>
        <p:spPr>
          <a:xfrm>
            <a:off x="3832399" y="3236036"/>
            <a:ext cx="2169452" cy="492443"/>
          </a:xfrm>
          <a:prstGeom prst="rect">
            <a:avLst/>
          </a:prstGeom>
          <a:noFill/>
        </p:spPr>
        <p:txBody>
          <a:bodyPr wrap="square" rtlCol="0">
            <a:spAutoFit/>
          </a:bodyPr>
          <a:lstStyle/>
          <a:p>
            <a:pPr algn="ctr"/>
            <a:r>
              <a:rPr lang="ja-JP" altLang="en-US" sz="1300" dirty="0">
                <a:latin typeface="+mn-ea"/>
                <a:ea typeface="+mn-ea"/>
              </a:rPr>
              <a:t>学校へ安全に通うための</a:t>
            </a:r>
            <a:endParaRPr lang="en-US" altLang="ja-JP" sz="1300" dirty="0">
              <a:latin typeface="+mn-ea"/>
              <a:ea typeface="+mn-ea"/>
            </a:endParaRPr>
          </a:p>
          <a:p>
            <a:pPr algn="ctr"/>
            <a:r>
              <a:rPr lang="ja-JP" altLang="en-US" sz="1300" dirty="0">
                <a:latin typeface="+mn-ea"/>
                <a:ea typeface="+mn-ea"/>
              </a:rPr>
              <a:t>道路や信号などに</a:t>
            </a:r>
          </a:p>
        </p:txBody>
      </p:sp>
      <p:pic>
        <p:nvPicPr>
          <p:cNvPr id="104" name="図 103" descr="ロゴ が含まれている画像&#10;&#10;自動的に生成された説明">
            <a:extLst>
              <a:ext uri="{FF2B5EF4-FFF2-40B4-BE49-F238E27FC236}">
                <a16:creationId xmlns:a16="http://schemas.microsoft.com/office/drawing/2014/main" id="{EF8473F5-A3C8-895E-F1AE-084BCD79E7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964562" y="3960304"/>
            <a:ext cx="1905127" cy="1905127"/>
          </a:xfrm>
          <a:prstGeom prst="rect">
            <a:avLst/>
          </a:prstGeom>
        </p:spPr>
      </p:pic>
      <p:sp>
        <p:nvSpPr>
          <p:cNvPr id="115" name="テキスト ボックス 114">
            <a:extLst>
              <a:ext uri="{FF2B5EF4-FFF2-40B4-BE49-F238E27FC236}">
                <a16:creationId xmlns:a16="http://schemas.microsoft.com/office/drawing/2014/main" id="{BE757522-E75E-B060-14D2-F2CAF72D44BB}"/>
              </a:ext>
            </a:extLst>
          </p:cNvPr>
          <p:cNvSpPr txBox="1"/>
          <p:nvPr/>
        </p:nvSpPr>
        <p:spPr>
          <a:xfrm>
            <a:off x="4557860" y="5874208"/>
            <a:ext cx="718531" cy="369332"/>
          </a:xfrm>
          <a:prstGeom prst="rect">
            <a:avLst/>
          </a:prstGeom>
          <a:noFill/>
        </p:spPr>
        <p:txBody>
          <a:bodyPr wrap="square" rtlCol="0">
            <a:spAutoFit/>
          </a:bodyPr>
          <a:lstStyle/>
          <a:p>
            <a:pPr algn="ctr"/>
            <a:r>
              <a:rPr lang="ja-JP" altLang="en-US" sz="1800" dirty="0">
                <a:solidFill>
                  <a:srgbClr val="005BAD"/>
                </a:solidFill>
                <a:latin typeface="+mn-ea"/>
                <a:ea typeface="+mn-ea"/>
              </a:rPr>
              <a:t>夕食</a:t>
            </a:r>
          </a:p>
        </p:txBody>
      </p:sp>
      <p:sp>
        <p:nvSpPr>
          <p:cNvPr id="116" name="テキスト ボックス 115">
            <a:extLst>
              <a:ext uri="{FF2B5EF4-FFF2-40B4-BE49-F238E27FC236}">
                <a16:creationId xmlns:a16="http://schemas.microsoft.com/office/drawing/2014/main" id="{6C161998-7512-8505-0ED3-2BA3F25C2E29}"/>
              </a:ext>
            </a:extLst>
          </p:cNvPr>
          <p:cNvSpPr txBox="1"/>
          <p:nvPr/>
        </p:nvSpPr>
        <p:spPr>
          <a:xfrm>
            <a:off x="3832399" y="6176151"/>
            <a:ext cx="2169452" cy="523220"/>
          </a:xfrm>
          <a:prstGeom prst="rect">
            <a:avLst/>
          </a:prstGeom>
          <a:noFill/>
        </p:spPr>
        <p:txBody>
          <a:bodyPr wrap="square" rtlCol="0">
            <a:spAutoFit/>
          </a:bodyPr>
          <a:lstStyle/>
          <a:p>
            <a:pPr algn="ctr"/>
            <a:r>
              <a:rPr lang="ja-JP" altLang="en-US" sz="1400" dirty="0">
                <a:latin typeface="+mn-ea"/>
                <a:ea typeface="+mn-ea"/>
              </a:rPr>
              <a:t>安全な食品を作るための</a:t>
            </a:r>
            <a:endParaRPr lang="en-US" altLang="ja-JP" sz="1400" dirty="0">
              <a:latin typeface="+mn-ea"/>
              <a:ea typeface="+mn-ea"/>
            </a:endParaRPr>
          </a:p>
          <a:p>
            <a:pPr algn="ctr"/>
            <a:r>
              <a:rPr lang="ja-JP" altLang="en-US" sz="1400" dirty="0">
                <a:latin typeface="+mn-ea"/>
                <a:ea typeface="+mn-ea"/>
              </a:rPr>
              <a:t>農業・漁業の支援に</a:t>
            </a:r>
          </a:p>
        </p:txBody>
      </p:sp>
      <p:pic>
        <p:nvPicPr>
          <p:cNvPr id="102" name="図 101">
            <a:extLst>
              <a:ext uri="{FF2B5EF4-FFF2-40B4-BE49-F238E27FC236}">
                <a16:creationId xmlns:a16="http://schemas.microsoft.com/office/drawing/2014/main" id="{86033B8A-2061-E77E-D5C2-46A51CD452E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1252283" y="3958729"/>
            <a:ext cx="1905126" cy="1906702"/>
          </a:xfrm>
          <a:prstGeom prst="rect">
            <a:avLst/>
          </a:prstGeom>
        </p:spPr>
      </p:pic>
      <p:sp>
        <p:nvSpPr>
          <p:cNvPr id="117" name="テキスト ボックス 116">
            <a:extLst>
              <a:ext uri="{FF2B5EF4-FFF2-40B4-BE49-F238E27FC236}">
                <a16:creationId xmlns:a16="http://schemas.microsoft.com/office/drawing/2014/main" id="{5B3FC3E2-0D71-7F26-BBA0-5EDEA48931AE}"/>
              </a:ext>
            </a:extLst>
          </p:cNvPr>
          <p:cNvSpPr txBox="1"/>
          <p:nvPr/>
        </p:nvSpPr>
        <p:spPr>
          <a:xfrm>
            <a:off x="1330876" y="5874208"/>
            <a:ext cx="1747941" cy="369332"/>
          </a:xfrm>
          <a:prstGeom prst="rect">
            <a:avLst/>
          </a:prstGeom>
          <a:noFill/>
        </p:spPr>
        <p:txBody>
          <a:bodyPr wrap="square" rtlCol="0">
            <a:spAutoFit/>
          </a:bodyPr>
          <a:lstStyle/>
          <a:p>
            <a:pPr algn="ctr"/>
            <a:r>
              <a:rPr lang="ja-JP" altLang="en-US" sz="1800" dirty="0">
                <a:solidFill>
                  <a:srgbClr val="005BAD"/>
                </a:solidFill>
                <a:latin typeface="+mn-ea"/>
                <a:ea typeface="+mn-ea"/>
              </a:rPr>
              <a:t>勉強のあと就寝</a:t>
            </a:r>
          </a:p>
        </p:txBody>
      </p:sp>
      <p:sp>
        <p:nvSpPr>
          <p:cNvPr id="118" name="テキスト ボックス 117">
            <a:extLst>
              <a:ext uri="{FF2B5EF4-FFF2-40B4-BE49-F238E27FC236}">
                <a16:creationId xmlns:a16="http://schemas.microsoft.com/office/drawing/2014/main" id="{019718BD-0D55-9929-8D0D-D3BBA31DF3D4}"/>
              </a:ext>
            </a:extLst>
          </p:cNvPr>
          <p:cNvSpPr txBox="1"/>
          <p:nvPr/>
        </p:nvSpPr>
        <p:spPr>
          <a:xfrm>
            <a:off x="1120120" y="6176151"/>
            <a:ext cx="2169452" cy="523220"/>
          </a:xfrm>
          <a:prstGeom prst="rect">
            <a:avLst/>
          </a:prstGeom>
          <a:noFill/>
        </p:spPr>
        <p:txBody>
          <a:bodyPr wrap="square" rtlCol="0">
            <a:spAutoFit/>
          </a:bodyPr>
          <a:lstStyle/>
          <a:p>
            <a:pPr algn="ctr"/>
            <a:r>
              <a:rPr lang="ja-JP" altLang="en-US" sz="1400" dirty="0">
                <a:latin typeface="+mn-ea"/>
                <a:ea typeface="+mn-ea"/>
              </a:rPr>
              <a:t>安心な夜、日々の安全を</a:t>
            </a:r>
            <a:endParaRPr lang="en-US" altLang="ja-JP" sz="1400" dirty="0">
              <a:latin typeface="+mn-ea"/>
              <a:ea typeface="+mn-ea"/>
            </a:endParaRPr>
          </a:p>
          <a:p>
            <a:pPr algn="ctr"/>
            <a:r>
              <a:rPr lang="ja-JP" altLang="en-US" sz="1400" dirty="0">
                <a:latin typeface="+mn-ea"/>
                <a:ea typeface="+mn-ea"/>
              </a:rPr>
              <a:t>守る警察や消防に</a:t>
            </a:r>
          </a:p>
        </p:txBody>
      </p:sp>
      <p:grpSp>
        <p:nvGrpSpPr>
          <p:cNvPr id="155" name="グループ化 154">
            <a:extLst>
              <a:ext uri="{FF2B5EF4-FFF2-40B4-BE49-F238E27FC236}">
                <a16:creationId xmlns:a16="http://schemas.microsoft.com/office/drawing/2014/main" id="{934C8FA5-BF7C-1A81-42E1-5411A3AF1E30}"/>
              </a:ext>
            </a:extLst>
          </p:cNvPr>
          <p:cNvGrpSpPr/>
          <p:nvPr/>
        </p:nvGrpSpPr>
        <p:grpSpPr>
          <a:xfrm>
            <a:off x="1824106" y="1458215"/>
            <a:ext cx="1465466" cy="821924"/>
            <a:chOff x="1824106" y="1238551"/>
            <a:chExt cx="1465466" cy="821924"/>
          </a:xfrm>
        </p:grpSpPr>
        <p:sp>
          <p:nvSpPr>
            <p:cNvPr id="153" name="フリーフォーム: 図形 152">
              <a:extLst>
                <a:ext uri="{FF2B5EF4-FFF2-40B4-BE49-F238E27FC236}">
                  <a16:creationId xmlns:a16="http://schemas.microsoft.com/office/drawing/2014/main" id="{738A462D-6CCE-A4D3-1AD9-80EC347E2C07}"/>
                </a:ext>
              </a:extLst>
            </p:cNvPr>
            <p:cNvSpPr/>
            <p:nvPr/>
          </p:nvSpPr>
          <p:spPr bwMode="auto">
            <a:xfrm>
              <a:off x="1824106" y="1238551"/>
              <a:ext cx="1465466" cy="821924"/>
            </a:xfrm>
            <a:custGeom>
              <a:avLst/>
              <a:gdLst>
                <a:gd name="connsiteX0" fmla="*/ 16722 w 1465466"/>
                <a:gd name="connsiteY0" fmla="*/ 0 h 821924"/>
                <a:gd name="connsiteX1" fmla="*/ 1448744 w 1465466"/>
                <a:gd name="connsiteY1" fmla="*/ 0 h 821924"/>
                <a:gd name="connsiteX2" fmla="*/ 1465466 w 1465466"/>
                <a:gd name="connsiteY2" fmla="*/ 16722 h 821924"/>
                <a:gd name="connsiteX3" fmla="*/ 1465466 w 1465466"/>
                <a:gd name="connsiteY3" fmla="*/ 668872 h 821924"/>
                <a:gd name="connsiteX4" fmla="*/ 1448744 w 1465466"/>
                <a:gd name="connsiteY4" fmla="*/ 685594 h 821924"/>
                <a:gd name="connsiteX5" fmla="*/ 729773 w 1465466"/>
                <a:gd name="connsiteY5" fmla="*/ 685594 h 821924"/>
                <a:gd name="connsiteX6" fmla="*/ 586924 w 1465466"/>
                <a:gd name="connsiteY6" fmla="*/ 821924 h 821924"/>
                <a:gd name="connsiteX7" fmla="*/ 583910 w 1465466"/>
                <a:gd name="connsiteY7" fmla="*/ 685594 h 821924"/>
                <a:gd name="connsiteX8" fmla="*/ 16722 w 1465466"/>
                <a:gd name="connsiteY8" fmla="*/ 685594 h 821924"/>
                <a:gd name="connsiteX9" fmla="*/ 0 w 1465466"/>
                <a:gd name="connsiteY9" fmla="*/ 668872 h 821924"/>
                <a:gd name="connsiteX10" fmla="*/ 0 w 1465466"/>
                <a:gd name="connsiteY10" fmla="*/ 16722 h 821924"/>
                <a:gd name="connsiteX11" fmla="*/ 16722 w 1465466"/>
                <a:gd name="connsiteY11" fmla="*/ 0 h 821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5466" h="821924">
                  <a:moveTo>
                    <a:pt x="16722" y="0"/>
                  </a:moveTo>
                  <a:lnTo>
                    <a:pt x="1448744" y="0"/>
                  </a:lnTo>
                  <a:cubicBezTo>
                    <a:pt x="1457979" y="0"/>
                    <a:pt x="1465466" y="7487"/>
                    <a:pt x="1465466" y="16722"/>
                  </a:cubicBezTo>
                  <a:lnTo>
                    <a:pt x="1465466" y="668872"/>
                  </a:lnTo>
                  <a:cubicBezTo>
                    <a:pt x="1465466" y="678107"/>
                    <a:pt x="1457979" y="685594"/>
                    <a:pt x="1448744" y="685594"/>
                  </a:cubicBezTo>
                  <a:lnTo>
                    <a:pt x="729773" y="685594"/>
                  </a:lnTo>
                  <a:lnTo>
                    <a:pt x="586924" y="821924"/>
                  </a:lnTo>
                  <a:lnTo>
                    <a:pt x="583910" y="685594"/>
                  </a:lnTo>
                  <a:lnTo>
                    <a:pt x="16722" y="685594"/>
                  </a:lnTo>
                  <a:cubicBezTo>
                    <a:pt x="7487" y="685594"/>
                    <a:pt x="0" y="678107"/>
                    <a:pt x="0" y="668872"/>
                  </a:cubicBezTo>
                  <a:lnTo>
                    <a:pt x="0" y="16722"/>
                  </a:lnTo>
                  <a:cubicBezTo>
                    <a:pt x="0" y="7487"/>
                    <a:pt x="7487" y="0"/>
                    <a:pt x="16722" y="0"/>
                  </a:cubicBezTo>
                  <a:close/>
                </a:path>
              </a:pathLst>
            </a:cu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30" name="テキスト ボックス 129">
              <a:extLst>
                <a:ext uri="{FF2B5EF4-FFF2-40B4-BE49-F238E27FC236}">
                  <a16:creationId xmlns:a16="http://schemas.microsoft.com/office/drawing/2014/main" id="{63721823-E7C8-CD54-7FC3-777A04A5B0C5}"/>
                </a:ext>
              </a:extLst>
            </p:cNvPr>
            <p:cNvSpPr txBox="1"/>
            <p:nvPr/>
          </p:nvSpPr>
          <p:spPr>
            <a:xfrm>
              <a:off x="1824106" y="1374881"/>
              <a:ext cx="1465466" cy="412934"/>
            </a:xfrm>
            <a:prstGeom prst="rect">
              <a:avLst/>
            </a:prstGeom>
            <a:noFill/>
          </p:spPr>
          <p:txBody>
            <a:bodyPr wrap="none" rtlCol="0">
              <a:spAutoFit/>
            </a:bodyPr>
            <a:lstStyle/>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いろんなところで税金が</a:t>
              </a:r>
              <a:endParaRPr lang="en-US" altLang="ja-JP" sz="1000" dirty="0">
                <a:latin typeface="HGPｺﾞｼｯｸE" panose="020B0900000000000000" pitchFamily="50" charset="-128"/>
                <a:ea typeface="HGPｺﾞｼｯｸE" panose="020B0900000000000000" pitchFamily="50" charset="-128"/>
              </a:endParaRPr>
            </a:p>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使われているんだね。</a:t>
              </a:r>
            </a:p>
          </p:txBody>
        </p:sp>
      </p:grpSp>
      <p:grpSp>
        <p:nvGrpSpPr>
          <p:cNvPr id="154" name="グループ化 153">
            <a:extLst>
              <a:ext uri="{FF2B5EF4-FFF2-40B4-BE49-F238E27FC236}">
                <a16:creationId xmlns:a16="http://schemas.microsoft.com/office/drawing/2014/main" id="{9B3C64DD-6897-6D2C-C64C-95F34248AE69}"/>
              </a:ext>
            </a:extLst>
          </p:cNvPr>
          <p:cNvGrpSpPr/>
          <p:nvPr/>
        </p:nvGrpSpPr>
        <p:grpSpPr>
          <a:xfrm>
            <a:off x="240030" y="1458215"/>
            <a:ext cx="1465466" cy="821924"/>
            <a:chOff x="240030" y="1238551"/>
            <a:chExt cx="1465466" cy="821924"/>
          </a:xfrm>
        </p:grpSpPr>
        <p:sp>
          <p:nvSpPr>
            <p:cNvPr id="152" name="フリーフォーム: 図形 151">
              <a:extLst>
                <a:ext uri="{FF2B5EF4-FFF2-40B4-BE49-F238E27FC236}">
                  <a16:creationId xmlns:a16="http://schemas.microsoft.com/office/drawing/2014/main" id="{D912AF1B-CA01-87AD-CBF8-564296651E80}"/>
                </a:ext>
              </a:extLst>
            </p:cNvPr>
            <p:cNvSpPr/>
            <p:nvPr/>
          </p:nvSpPr>
          <p:spPr bwMode="auto">
            <a:xfrm>
              <a:off x="240030" y="1238551"/>
              <a:ext cx="1465466" cy="821924"/>
            </a:xfrm>
            <a:custGeom>
              <a:avLst/>
              <a:gdLst>
                <a:gd name="connsiteX0" fmla="*/ 16722 w 1465466"/>
                <a:gd name="connsiteY0" fmla="*/ 0 h 821924"/>
                <a:gd name="connsiteX1" fmla="*/ 1448744 w 1465466"/>
                <a:gd name="connsiteY1" fmla="*/ 0 h 821924"/>
                <a:gd name="connsiteX2" fmla="*/ 1465466 w 1465466"/>
                <a:gd name="connsiteY2" fmla="*/ 16722 h 821924"/>
                <a:gd name="connsiteX3" fmla="*/ 1465466 w 1465466"/>
                <a:gd name="connsiteY3" fmla="*/ 668872 h 821924"/>
                <a:gd name="connsiteX4" fmla="*/ 1448744 w 1465466"/>
                <a:gd name="connsiteY4" fmla="*/ 685594 h 821924"/>
                <a:gd name="connsiteX5" fmla="*/ 951160 w 1465466"/>
                <a:gd name="connsiteY5" fmla="*/ 685594 h 821924"/>
                <a:gd name="connsiteX6" fmla="*/ 808311 w 1465466"/>
                <a:gd name="connsiteY6" fmla="*/ 821924 h 821924"/>
                <a:gd name="connsiteX7" fmla="*/ 805297 w 1465466"/>
                <a:gd name="connsiteY7" fmla="*/ 685594 h 821924"/>
                <a:gd name="connsiteX8" fmla="*/ 16722 w 1465466"/>
                <a:gd name="connsiteY8" fmla="*/ 685594 h 821924"/>
                <a:gd name="connsiteX9" fmla="*/ 0 w 1465466"/>
                <a:gd name="connsiteY9" fmla="*/ 668872 h 821924"/>
                <a:gd name="connsiteX10" fmla="*/ 0 w 1465466"/>
                <a:gd name="connsiteY10" fmla="*/ 16722 h 821924"/>
                <a:gd name="connsiteX11" fmla="*/ 16722 w 1465466"/>
                <a:gd name="connsiteY11" fmla="*/ 0 h 8219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65466" h="821924">
                  <a:moveTo>
                    <a:pt x="16722" y="0"/>
                  </a:moveTo>
                  <a:lnTo>
                    <a:pt x="1448744" y="0"/>
                  </a:lnTo>
                  <a:cubicBezTo>
                    <a:pt x="1457979" y="0"/>
                    <a:pt x="1465466" y="7487"/>
                    <a:pt x="1465466" y="16722"/>
                  </a:cubicBezTo>
                  <a:lnTo>
                    <a:pt x="1465466" y="668872"/>
                  </a:lnTo>
                  <a:cubicBezTo>
                    <a:pt x="1465466" y="678107"/>
                    <a:pt x="1457979" y="685594"/>
                    <a:pt x="1448744" y="685594"/>
                  </a:cubicBezTo>
                  <a:lnTo>
                    <a:pt x="951160" y="685594"/>
                  </a:lnTo>
                  <a:lnTo>
                    <a:pt x="808311" y="821924"/>
                  </a:lnTo>
                  <a:lnTo>
                    <a:pt x="805297" y="685594"/>
                  </a:lnTo>
                  <a:lnTo>
                    <a:pt x="16722" y="685594"/>
                  </a:lnTo>
                  <a:cubicBezTo>
                    <a:pt x="7487" y="685594"/>
                    <a:pt x="0" y="678107"/>
                    <a:pt x="0" y="668872"/>
                  </a:cubicBezTo>
                  <a:lnTo>
                    <a:pt x="0" y="16722"/>
                  </a:lnTo>
                  <a:cubicBezTo>
                    <a:pt x="0" y="7487"/>
                    <a:pt x="7487" y="0"/>
                    <a:pt x="16722" y="0"/>
                  </a:cubicBezTo>
                  <a:close/>
                </a:path>
              </a:pathLst>
            </a:custGeom>
            <a:solidFill>
              <a:schemeClr val="bg1"/>
            </a:solidFill>
            <a:ln w="12700">
              <a:solidFill>
                <a:srgbClr val="005BAD"/>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ja-JP" altLang="en-US" dirty="0">
                <a:solidFill>
                  <a:schemeClr val="lt1"/>
                </a:solidFill>
                <a:latin typeface="HGPGothicE" panose="020B0900000000000000" pitchFamily="34" charset="-128"/>
                <a:ea typeface="+mn-ea"/>
              </a:endParaRPr>
            </a:p>
          </p:txBody>
        </p:sp>
        <p:sp>
          <p:nvSpPr>
            <p:cNvPr id="135" name="テキスト ボックス 134">
              <a:extLst>
                <a:ext uri="{FF2B5EF4-FFF2-40B4-BE49-F238E27FC236}">
                  <a16:creationId xmlns:a16="http://schemas.microsoft.com/office/drawing/2014/main" id="{733F5ECC-CBAA-8079-0BD9-4C0061D49699}"/>
                </a:ext>
              </a:extLst>
            </p:cNvPr>
            <p:cNvSpPr txBox="1"/>
            <p:nvPr/>
          </p:nvSpPr>
          <p:spPr>
            <a:xfrm>
              <a:off x="279304" y="1291525"/>
              <a:ext cx="1386918" cy="579646"/>
            </a:xfrm>
            <a:prstGeom prst="rect">
              <a:avLst/>
            </a:prstGeom>
            <a:noFill/>
          </p:spPr>
          <p:txBody>
            <a:bodyPr wrap="none" rtlCol="0">
              <a:spAutoFit/>
            </a:bodyPr>
            <a:lstStyle/>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税金って本当に</a:t>
              </a:r>
              <a:endParaRPr lang="en-US" altLang="ja-JP" sz="1000" dirty="0">
                <a:latin typeface="HGPｺﾞｼｯｸE" panose="020B0900000000000000" pitchFamily="50" charset="-128"/>
                <a:ea typeface="HGPｺﾞｼｯｸE" panose="020B0900000000000000" pitchFamily="50" charset="-128"/>
              </a:endParaRPr>
            </a:p>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わたしたちの生活には</a:t>
              </a:r>
              <a:endParaRPr lang="en-US" altLang="ja-JP" sz="1000" dirty="0">
                <a:latin typeface="HGPｺﾞｼｯｸE" panose="020B0900000000000000" pitchFamily="50" charset="-128"/>
                <a:ea typeface="HGPｺﾞｼｯｸE" panose="020B0900000000000000" pitchFamily="50" charset="-128"/>
              </a:endParaRPr>
            </a:p>
            <a:p>
              <a:pPr>
                <a:spcBef>
                  <a:spcPts val="0"/>
                </a:spcBef>
                <a:spcAft>
                  <a:spcPts val="100"/>
                </a:spcAft>
              </a:pPr>
              <a:r>
                <a:rPr lang="ja-JP" altLang="en-US" sz="1000" dirty="0">
                  <a:latin typeface="HGPｺﾞｼｯｸE" panose="020B0900000000000000" pitchFamily="50" charset="-128"/>
                  <a:ea typeface="HGPｺﾞｼｯｸE" panose="020B0900000000000000" pitchFamily="50" charset="-128"/>
                </a:rPr>
                <a:t>欠かせないのね。</a:t>
              </a:r>
            </a:p>
          </p:txBody>
        </p:sp>
      </p:grpSp>
      <p:sp>
        <p:nvSpPr>
          <p:cNvPr id="4" name="Rectangle 14">
            <a:extLst>
              <a:ext uri="{FF2B5EF4-FFF2-40B4-BE49-F238E27FC236}">
                <a16:creationId xmlns:a16="http://schemas.microsoft.com/office/drawing/2014/main" id="{F4C4D48B-5EE1-A522-FFEA-A0D53FFF553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１</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生活と税金の関わりについて考えてみよう</a:t>
            </a:r>
          </a:p>
        </p:txBody>
      </p:sp>
      <p:sp>
        <p:nvSpPr>
          <p:cNvPr id="5" name="テキスト ボックス 4">
            <a:extLst>
              <a:ext uri="{FF2B5EF4-FFF2-40B4-BE49-F238E27FC236}">
                <a16:creationId xmlns:a16="http://schemas.microsoft.com/office/drawing/2014/main" id="{A4512E22-171E-6BD0-5B24-4B36320ECD51}"/>
              </a:ext>
            </a:extLst>
          </p:cNvPr>
          <p:cNvSpPr txBox="1"/>
          <p:nvPr/>
        </p:nvSpPr>
        <p:spPr>
          <a:xfrm>
            <a:off x="194203" y="957280"/>
            <a:ext cx="2710999" cy="369332"/>
          </a:xfrm>
          <a:prstGeom prst="rect">
            <a:avLst/>
          </a:prstGeom>
          <a:noFill/>
        </p:spPr>
        <p:txBody>
          <a:bodyPr wrap="none" rtlCol="0">
            <a:spAutoFit/>
          </a:bodyPr>
          <a:lstStyle/>
          <a:p>
            <a:pPr>
              <a:spcBef>
                <a:spcPts val="0"/>
              </a:spcBef>
              <a:spcAft>
                <a:spcPts val="500"/>
              </a:spcAft>
            </a:pPr>
            <a:r>
              <a:rPr lang="ja-JP" altLang="en-US" sz="1800" dirty="0">
                <a:latin typeface="HGPｺﾞｼｯｸE" panose="020B0900000000000000" pitchFamily="50" charset="-128"/>
                <a:ea typeface="HGPｺﾞｼｯｸE" panose="020B0900000000000000" pitchFamily="50" charset="-128"/>
              </a:rPr>
              <a:t>わたしたちと税金の関わり</a:t>
            </a:r>
          </a:p>
        </p:txBody>
      </p:sp>
      <p:sp>
        <p:nvSpPr>
          <p:cNvPr id="2" name="スライド番号プレースホルダー 8">
            <a:extLst>
              <a:ext uri="{FF2B5EF4-FFF2-40B4-BE49-F238E27FC236}">
                <a16:creationId xmlns:a16="http://schemas.microsoft.com/office/drawing/2014/main" id="{BEDA5C86-1AAC-9FE8-A918-E3E9F699320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8</a:t>
            </a:fld>
            <a:endParaRPr lang="en-US" altLang="ja-JP" dirty="0">
              <a:latin typeface="+mn-ea"/>
              <a:ea typeface="+mn-ea"/>
            </a:endParaRPr>
          </a:p>
        </p:txBody>
      </p:sp>
    </p:spTree>
    <p:extLst>
      <p:ext uri="{BB962C8B-B14F-4D97-AF65-F5344CB8AC3E}">
        <p14:creationId xmlns:p14="http://schemas.microsoft.com/office/powerpoint/2010/main" val="41121179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8"/>
                                        </p:tgtEl>
                                        <p:attrNameLst>
                                          <p:attrName>style.visibility</p:attrName>
                                        </p:attrNameLst>
                                      </p:cBhvr>
                                      <p:to>
                                        <p:strVal val="visible"/>
                                      </p:to>
                                    </p:set>
                                    <p:animEffect transition="in" filter="fade">
                                      <p:cBhvr>
                                        <p:cTn id="12" dur="500"/>
                                        <p:tgtEl>
                                          <p:spTgt spid="10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9"/>
                                        </p:tgtEl>
                                        <p:attrNameLst>
                                          <p:attrName>style.visibility</p:attrName>
                                        </p:attrNameLst>
                                      </p:cBhvr>
                                      <p:to>
                                        <p:strVal val="visible"/>
                                      </p:to>
                                    </p:set>
                                    <p:animEffect transition="in" filter="fade">
                                      <p:cBhvr>
                                        <p:cTn id="15" dur="500"/>
                                        <p:tgtEl>
                                          <p:spTgt spid="109"/>
                                        </p:tgtEl>
                                      </p:cBhvr>
                                    </p:animEffect>
                                  </p:childTnLst>
                                </p:cTn>
                              </p:par>
                              <p:par>
                                <p:cTn id="16" presetID="10" presetClass="entr" presetSubtype="0" fill="hold" nodeType="withEffect">
                                  <p:stCondLst>
                                    <p:cond delay="0"/>
                                  </p:stCondLst>
                                  <p:childTnLst>
                                    <p:set>
                                      <p:cBhvr>
                                        <p:cTn id="17" dur="1" fill="hold">
                                          <p:stCondLst>
                                            <p:cond delay="0"/>
                                          </p:stCondLst>
                                        </p:cTn>
                                        <p:tgtEl>
                                          <p:spTgt spid="110">
                                            <p:txEl>
                                              <p:pRg st="0" end="0"/>
                                            </p:txEl>
                                          </p:spTgt>
                                        </p:tgtEl>
                                        <p:attrNameLst>
                                          <p:attrName>style.visibility</p:attrName>
                                        </p:attrNameLst>
                                      </p:cBhvr>
                                      <p:to>
                                        <p:strVal val="visible"/>
                                      </p:to>
                                    </p:set>
                                    <p:animEffect transition="in" filter="fade">
                                      <p:cBhvr>
                                        <p:cTn id="18" dur="500"/>
                                        <p:tgtEl>
                                          <p:spTgt spid="110">
                                            <p:txEl>
                                              <p:pRg st="0" end="0"/>
                                            </p:txEl>
                                          </p:spTgt>
                                        </p:tgtEl>
                                      </p:cBhvr>
                                    </p:animEffect>
                                  </p:childTnLst>
                                </p:cTn>
                              </p:par>
                              <p:par>
                                <p:cTn id="19" presetID="10" presetClass="entr" presetSubtype="0" fill="hold" nodeType="withEffect">
                                  <p:stCondLst>
                                    <p:cond delay="0"/>
                                  </p:stCondLst>
                                  <p:childTnLst>
                                    <p:set>
                                      <p:cBhvr>
                                        <p:cTn id="20" dur="1" fill="hold">
                                          <p:stCondLst>
                                            <p:cond delay="0"/>
                                          </p:stCondLst>
                                        </p:cTn>
                                        <p:tgtEl>
                                          <p:spTgt spid="110">
                                            <p:txEl>
                                              <p:pRg st="1" end="1"/>
                                            </p:txEl>
                                          </p:spTgt>
                                        </p:tgtEl>
                                        <p:attrNameLst>
                                          <p:attrName>style.visibility</p:attrName>
                                        </p:attrNameLst>
                                      </p:cBhvr>
                                      <p:to>
                                        <p:strVal val="visible"/>
                                      </p:to>
                                    </p:set>
                                    <p:animEffect transition="in" filter="fade">
                                      <p:cBhvr>
                                        <p:cTn id="21" dur="500"/>
                                        <p:tgtEl>
                                          <p:spTgt spid="110">
                                            <p:txEl>
                                              <p:pRg st="1" end="1"/>
                                            </p:txEl>
                                          </p:spTgt>
                                        </p:tgtEl>
                                      </p:cBhvr>
                                    </p:animEffect>
                                  </p:childTnLst>
                                </p:cTn>
                              </p:par>
                            </p:childTnLst>
                          </p:cTn>
                        </p:par>
                        <p:par>
                          <p:cTn id="22" fill="hold">
                            <p:stCondLst>
                              <p:cond delay="500"/>
                            </p:stCondLst>
                            <p:childTnLst>
                              <p:par>
                                <p:cTn id="23" presetID="22" presetClass="entr" presetSubtype="8" fill="hold" grpId="0" nodeType="afterEffect">
                                  <p:stCondLst>
                                    <p:cond delay="0"/>
                                  </p:stCondLst>
                                  <p:childTnLst>
                                    <p:set>
                                      <p:cBhvr>
                                        <p:cTn id="24" dur="1" fill="hold">
                                          <p:stCondLst>
                                            <p:cond delay="0"/>
                                          </p:stCondLst>
                                        </p:cTn>
                                        <p:tgtEl>
                                          <p:spTgt spid="139"/>
                                        </p:tgtEl>
                                        <p:attrNameLst>
                                          <p:attrName>style.visibility</p:attrName>
                                        </p:attrNameLst>
                                      </p:cBhvr>
                                      <p:to>
                                        <p:strVal val="visible"/>
                                      </p:to>
                                    </p:set>
                                    <p:animEffect transition="in" filter="wipe(left)">
                                      <p:cBhvr>
                                        <p:cTn id="25" dur="550"/>
                                        <p:tgtEl>
                                          <p:spTgt spid="139"/>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106"/>
                                        </p:tgtEl>
                                        <p:attrNameLst>
                                          <p:attrName>style.visibility</p:attrName>
                                        </p:attrNameLst>
                                      </p:cBhvr>
                                      <p:to>
                                        <p:strVal val="visible"/>
                                      </p:to>
                                    </p:set>
                                    <p:animEffect transition="in" filter="fade">
                                      <p:cBhvr>
                                        <p:cTn id="30" dur="500"/>
                                        <p:tgtEl>
                                          <p:spTgt spid="106"/>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11"/>
                                        </p:tgtEl>
                                        <p:attrNameLst>
                                          <p:attrName>style.visibility</p:attrName>
                                        </p:attrNameLst>
                                      </p:cBhvr>
                                      <p:to>
                                        <p:strVal val="visible"/>
                                      </p:to>
                                    </p:set>
                                    <p:animEffect transition="in" filter="fade">
                                      <p:cBhvr>
                                        <p:cTn id="33" dur="500"/>
                                        <p:tgtEl>
                                          <p:spTgt spid="111"/>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12"/>
                                        </p:tgtEl>
                                        <p:attrNameLst>
                                          <p:attrName>style.visibility</p:attrName>
                                        </p:attrNameLst>
                                      </p:cBhvr>
                                      <p:to>
                                        <p:strVal val="visible"/>
                                      </p:to>
                                    </p:set>
                                    <p:animEffect transition="in" filter="fade">
                                      <p:cBhvr>
                                        <p:cTn id="36" dur="500"/>
                                        <p:tgtEl>
                                          <p:spTgt spid="112"/>
                                        </p:tgtEl>
                                      </p:cBhvr>
                                    </p:animEffect>
                                  </p:childTnLst>
                                </p:cTn>
                              </p:par>
                            </p:childTnLst>
                          </p:cTn>
                        </p:par>
                        <p:par>
                          <p:cTn id="37" fill="hold">
                            <p:stCondLst>
                              <p:cond delay="500"/>
                            </p:stCondLst>
                            <p:childTnLst>
                              <p:par>
                                <p:cTn id="38" presetID="22" presetClass="entr" presetSubtype="1" fill="hold" grpId="0" nodeType="afterEffect">
                                  <p:stCondLst>
                                    <p:cond delay="0"/>
                                  </p:stCondLst>
                                  <p:childTnLst>
                                    <p:set>
                                      <p:cBhvr>
                                        <p:cTn id="39" dur="1" fill="hold">
                                          <p:stCondLst>
                                            <p:cond delay="0"/>
                                          </p:stCondLst>
                                        </p:cTn>
                                        <p:tgtEl>
                                          <p:spTgt spid="140"/>
                                        </p:tgtEl>
                                        <p:attrNameLst>
                                          <p:attrName>style.visibility</p:attrName>
                                        </p:attrNameLst>
                                      </p:cBhvr>
                                      <p:to>
                                        <p:strVal val="visible"/>
                                      </p:to>
                                    </p:set>
                                    <p:animEffect transition="in" filter="wipe(up)">
                                      <p:cBhvr>
                                        <p:cTn id="40" dur="650"/>
                                        <p:tgtEl>
                                          <p:spTgt spid="140"/>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100"/>
                                        </p:tgtEl>
                                        <p:attrNameLst>
                                          <p:attrName>style.visibility</p:attrName>
                                        </p:attrNameLst>
                                      </p:cBhvr>
                                      <p:to>
                                        <p:strVal val="visible"/>
                                      </p:to>
                                    </p:set>
                                    <p:animEffect transition="in" filter="fade">
                                      <p:cBhvr>
                                        <p:cTn id="45" dur="500"/>
                                        <p:tgtEl>
                                          <p:spTgt spid="100"/>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13"/>
                                        </p:tgtEl>
                                        <p:attrNameLst>
                                          <p:attrName>style.visibility</p:attrName>
                                        </p:attrNameLst>
                                      </p:cBhvr>
                                      <p:to>
                                        <p:strVal val="visible"/>
                                      </p:to>
                                    </p:set>
                                    <p:animEffect transition="in" filter="fade">
                                      <p:cBhvr>
                                        <p:cTn id="48" dur="500"/>
                                        <p:tgtEl>
                                          <p:spTgt spid="113"/>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14"/>
                                        </p:tgtEl>
                                        <p:attrNameLst>
                                          <p:attrName>style.visibility</p:attrName>
                                        </p:attrNameLst>
                                      </p:cBhvr>
                                      <p:to>
                                        <p:strVal val="visible"/>
                                      </p:to>
                                    </p:set>
                                    <p:animEffect transition="in" filter="fade">
                                      <p:cBhvr>
                                        <p:cTn id="51" dur="500"/>
                                        <p:tgtEl>
                                          <p:spTgt spid="114"/>
                                        </p:tgtEl>
                                      </p:cBhvr>
                                    </p:animEffect>
                                  </p:childTnLst>
                                </p:cTn>
                              </p:par>
                            </p:childTnLst>
                          </p:cTn>
                        </p:par>
                        <p:par>
                          <p:cTn id="52" fill="hold">
                            <p:stCondLst>
                              <p:cond delay="500"/>
                            </p:stCondLst>
                            <p:childTnLst>
                              <p:par>
                                <p:cTn id="53" presetID="22" presetClass="entr" presetSubtype="2" fill="hold" grpId="0" nodeType="afterEffect">
                                  <p:stCondLst>
                                    <p:cond delay="0"/>
                                  </p:stCondLst>
                                  <p:childTnLst>
                                    <p:set>
                                      <p:cBhvr>
                                        <p:cTn id="54" dur="1" fill="hold">
                                          <p:stCondLst>
                                            <p:cond delay="0"/>
                                          </p:stCondLst>
                                        </p:cTn>
                                        <p:tgtEl>
                                          <p:spTgt spid="141"/>
                                        </p:tgtEl>
                                        <p:attrNameLst>
                                          <p:attrName>style.visibility</p:attrName>
                                        </p:attrNameLst>
                                      </p:cBhvr>
                                      <p:to>
                                        <p:strVal val="visible"/>
                                      </p:to>
                                    </p:set>
                                    <p:animEffect transition="in" filter="wipe(right)">
                                      <p:cBhvr>
                                        <p:cTn id="55" dur="550"/>
                                        <p:tgtEl>
                                          <p:spTgt spid="141"/>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nodeType="clickEffect">
                                  <p:stCondLst>
                                    <p:cond delay="0"/>
                                  </p:stCondLst>
                                  <p:childTnLst>
                                    <p:set>
                                      <p:cBhvr>
                                        <p:cTn id="59" dur="1" fill="hold">
                                          <p:stCondLst>
                                            <p:cond delay="0"/>
                                          </p:stCondLst>
                                        </p:cTn>
                                        <p:tgtEl>
                                          <p:spTgt spid="104"/>
                                        </p:tgtEl>
                                        <p:attrNameLst>
                                          <p:attrName>style.visibility</p:attrName>
                                        </p:attrNameLst>
                                      </p:cBhvr>
                                      <p:to>
                                        <p:strVal val="visible"/>
                                      </p:to>
                                    </p:set>
                                    <p:animEffect transition="in" filter="fade">
                                      <p:cBhvr>
                                        <p:cTn id="60" dur="500"/>
                                        <p:tgtEl>
                                          <p:spTgt spid="10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15"/>
                                        </p:tgtEl>
                                        <p:attrNameLst>
                                          <p:attrName>style.visibility</p:attrName>
                                        </p:attrNameLst>
                                      </p:cBhvr>
                                      <p:to>
                                        <p:strVal val="visible"/>
                                      </p:to>
                                    </p:set>
                                    <p:animEffect transition="in" filter="fade">
                                      <p:cBhvr>
                                        <p:cTn id="63" dur="500"/>
                                        <p:tgtEl>
                                          <p:spTgt spid="11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16"/>
                                        </p:tgtEl>
                                        <p:attrNameLst>
                                          <p:attrName>style.visibility</p:attrName>
                                        </p:attrNameLst>
                                      </p:cBhvr>
                                      <p:to>
                                        <p:strVal val="visible"/>
                                      </p:to>
                                    </p:set>
                                    <p:animEffect transition="in" filter="fade">
                                      <p:cBhvr>
                                        <p:cTn id="66" dur="500"/>
                                        <p:tgtEl>
                                          <p:spTgt spid="116"/>
                                        </p:tgtEl>
                                      </p:cBhvr>
                                    </p:animEffect>
                                  </p:childTnLst>
                                </p:cTn>
                              </p:par>
                            </p:childTnLst>
                          </p:cTn>
                        </p:par>
                        <p:par>
                          <p:cTn id="67" fill="hold">
                            <p:stCondLst>
                              <p:cond delay="500"/>
                            </p:stCondLst>
                            <p:childTnLst>
                              <p:par>
                                <p:cTn id="68" presetID="22" presetClass="entr" presetSubtype="2" fill="hold" grpId="0" nodeType="afterEffect">
                                  <p:stCondLst>
                                    <p:cond delay="0"/>
                                  </p:stCondLst>
                                  <p:childTnLst>
                                    <p:set>
                                      <p:cBhvr>
                                        <p:cTn id="69" dur="1" fill="hold">
                                          <p:stCondLst>
                                            <p:cond delay="0"/>
                                          </p:stCondLst>
                                        </p:cTn>
                                        <p:tgtEl>
                                          <p:spTgt spid="142"/>
                                        </p:tgtEl>
                                        <p:attrNameLst>
                                          <p:attrName>style.visibility</p:attrName>
                                        </p:attrNameLst>
                                      </p:cBhvr>
                                      <p:to>
                                        <p:strVal val="visible"/>
                                      </p:to>
                                    </p:set>
                                    <p:animEffect transition="in" filter="wipe(right)">
                                      <p:cBhvr>
                                        <p:cTn id="70" dur="550"/>
                                        <p:tgtEl>
                                          <p:spTgt spid="142"/>
                                        </p:tgtEl>
                                      </p:cBhvr>
                                    </p:animEffec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102"/>
                                        </p:tgtEl>
                                        <p:attrNameLst>
                                          <p:attrName>style.visibility</p:attrName>
                                        </p:attrNameLst>
                                      </p:cBhvr>
                                      <p:to>
                                        <p:strVal val="visible"/>
                                      </p:to>
                                    </p:set>
                                    <p:animEffect transition="in" filter="fade">
                                      <p:cBhvr>
                                        <p:cTn id="75" dur="500"/>
                                        <p:tgtEl>
                                          <p:spTgt spid="102"/>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117"/>
                                        </p:tgtEl>
                                        <p:attrNameLst>
                                          <p:attrName>style.visibility</p:attrName>
                                        </p:attrNameLst>
                                      </p:cBhvr>
                                      <p:to>
                                        <p:strVal val="visible"/>
                                      </p:to>
                                    </p:set>
                                    <p:animEffect transition="in" filter="fade">
                                      <p:cBhvr>
                                        <p:cTn id="78" dur="500"/>
                                        <p:tgtEl>
                                          <p:spTgt spid="117"/>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118"/>
                                        </p:tgtEl>
                                        <p:attrNameLst>
                                          <p:attrName>style.visibility</p:attrName>
                                        </p:attrNameLst>
                                      </p:cBhvr>
                                      <p:to>
                                        <p:strVal val="visible"/>
                                      </p:to>
                                    </p:set>
                                    <p:animEffect transition="in" filter="fade">
                                      <p:cBhvr>
                                        <p:cTn id="81" dur="500"/>
                                        <p:tgtEl>
                                          <p:spTgt spid="118"/>
                                        </p:tgtEl>
                                      </p:cBhvr>
                                    </p:animEffect>
                                  </p:childTnLst>
                                </p:cTn>
                              </p:par>
                            </p:childTnLst>
                          </p:cTn>
                        </p:par>
                        <p:par>
                          <p:cTn id="82" fill="hold">
                            <p:stCondLst>
                              <p:cond delay="500"/>
                            </p:stCondLst>
                            <p:childTnLst>
                              <p:par>
                                <p:cTn id="83" presetID="22" presetClass="entr" presetSubtype="4" fill="hold" grpId="0" nodeType="afterEffect">
                                  <p:stCondLst>
                                    <p:cond delay="0"/>
                                  </p:stCondLst>
                                  <p:childTnLst>
                                    <p:set>
                                      <p:cBhvr>
                                        <p:cTn id="84" dur="1" fill="hold">
                                          <p:stCondLst>
                                            <p:cond delay="0"/>
                                          </p:stCondLst>
                                        </p:cTn>
                                        <p:tgtEl>
                                          <p:spTgt spid="6"/>
                                        </p:tgtEl>
                                        <p:attrNameLst>
                                          <p:attrName>style.visibility</p:attrName>
                                        </p:attrNameLst>
                                      </p:cBhvr>
                                      <p:to>
                                        <p:strVal val="visible"/>
                                      </p:to>
                                    </p:set>
                                    <p:animEffect transition="in" filter="wipe(down)">
                                      <p:cBhvr>
                                        <p:cTn id="85" dur="650"/>
                                        <p:tgtEl>
                                          <p:spTgt spid="6"/>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nodeType="clickEffect">
                                  <p:stCondLst>
                                    <p:cond delay="0"/>
                                  </p:stCondLst>
                                  <p:childTnLst>
                                    <p:set>
                                      <p:cBhvr>
                                        <p:cTn id="89" dur="1" fill="hold">
                                          <p:stCondLst>
                                            <p:cond delay="0"/>
                                          </p:stCondLst>
                                        </p:cTn>
                                        <p:tgtEl>
                                          <p:spTgt spid="18"/>
                                        </p:tgtEl>
                                        <p:attrNameLst>
                                          <p:attrName>style.visibility</p:attrName>
                                        </p:attrNameLst>
                                      </p:cBhvr>
                                      <p:to>
                                        <p:strVal val="visible"/>
                                      </p:to>
                                    </p:set>
                                    <p:animEffect transition="in" filter="fade">
                                      <p:cBhvr>
                                        <p:cTn id="90" dur="500"/>
                                        <p:tgtEl>
                                          <p:spTgt spid="18"/>
                                        </p:tgtEl>
                                      </p:cBhvr>
                                    </p:animEffect>
                                  </p:childTnLst>
                                </p:cTn>
                              </p:par>
                              <p:par>
                                <p:cTn id="91" presetID="10" presetClass="entr" presetSubtype="0" fill="hold" nodeType="withEffect">
                                  <p:stCondLst>
                                    <p:cond delay="0"/>
                                  </p:stCondLst>
                                  <p:childTnLst>
                                    <p:set>
                                      <p:cBhvr>
                                        <p:cTn id="92" dur="1" fill="hold">
                                          <p:stCondLst>
                                            <p:cond delay="0"/>
                                          </p:stCondLst>
                                        </p:cTn>
                                        <p:tgtEl>
                                          <p:spTgt spid="16"/>
                                        </p:tgtEl>
                                        <p:attrNameLst>
                                          <p:attrName>style.visibility</p:attrName>
                                        </p:attrNameLst>
                                      </p:cBhvr>
                                      <p:to>
                                        <p:strVal val="visible"/>
                                      </p:to>
                                    </p:set>
                                    <p:animEffect transition="in" filter="fade">
                                      <p:cBhvr>
                                        <p:cTn id="93" dur="500"/>
                                        <p:tgtEl>
                                          <p:spTgt spid="16"/>
                                        </p:tgtEl>
                                      </p:cBhvr>
                                    </p:animEffect>
                                  </p:childTnLst>
                                </p:cTn>
                              </p:par>
                            </p:childTnLst>
                          </p:cTn>
                        </p:par>
                        <p:par>
                          <p:cTn id="94" fill="hold">
                            <p:stCondLst>
                              <p:cond delay="500"/>
                            </p:stCondLst>
                            <p:childTnLst>
                              <p:par>
                                <p:cTn id="95" presetID="10" presetClass="entr" presetSubtype="0" fill="hold" nodeType="afterEffect">
                                  <p:stCondLst>
                                    <p:cond delay="0"/>
                                  </p:stCondLst>
                                  <p:childTnLst>
                                    <p:set>
                                      <p:cBhvr>
                                        <p:cTn id="96" dur="1" fill="hold">
                                          <p:stCondLst>
                                            <p:cond delay="0"/>
                                          </p:stCondLst>
                                        </p:cTn>
                                        <p:tgtEl>
                                          <p:spTgt spid="154"/>
                                        </p:tgtEl>
                                        <p:attrNameLst>
                                          <p:attrName>style.visibility</p:attrName>
                                        </p:attrNameLst>
                                      </p:cBhvr>
                                      <p:to>
                                        <p:strVal val="visible"/>
                                      </p:to>
                                    </p:set>
                                    <p:animEffect transition="in" filter="fade">
                                      <p:cBhvr>
                                        <p:cTn id="97" dur="500"/>
                                        <p:tgtEl>
                                          <p:spTgt spid="154"/>
                                        </p:tgtEl>
                                      </p:cBhvr>
                                    </p:animEffect>
                                  </p:childTnLst>
                                </p:cTn>
                              </p:par>
                              <p:par>
                                <p:cTn id="98" presetID="10" presetClass="entr" presetSubtype="0" fill="hold" nodeType="withEffect">
                                  <p:stCondLst>
                                    <p:cond delay="0"/>
                                  </p:stCondLst>
                                  <p:childTnLst>
                                    <p:set>
                                      <p:cBhvr>
                                        <p:cTn id="99" dur="1" fill="hold">
                                          <p:stCondLst>
                                            <p:cond delay="0"/>
                                          </p:stCondLst>
                                        </p:cTn>
                                        <p:tgtEl>
                                          <p:spTgt spid="155"/>
                                        </p:tgtEl>
                                        <p:attrNameLst>
                                          <p:attrName>style.visibility</p:attrName>
                                        </p:attrNameLst>
                                      </p:cBhvr>
                                      <p:to>
                                        <p:strVal val="visible"/>
                                      </p:to>
                                    </p:set>
                                    <p:animEffect transition="in" filter="fade">
                                      <p:cBhvr>
                                        <p:cTn id="100" dur="500"/>
                                        <p:tgtEl>
                                          <p:spTgt spid="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42" grpId="0" animBg="1"/>
      <p:bldP spid="141" grpId="0" animBg="1"/>
      <p:bldP spid="140" grpId="0" animBg="1"/>
      <p:bldP spid="139" grpId="0" animBg="1"/>
      <p:bldP spid="111" grpId="0"/>
      <p:bldP spid="112" grpId="0"/>
      <p:bldP spid="113" grpId="0"/>
      <p:bldP spid="114" grpId="0"/>
      <p:bldP spid="109" grpId="0"/>
      <p:bldP spid="115" grpId="0"/>
      <p:bldP spid="116" grpId="0"/>
      <p:bldP spid="117" grpId="0"/>
      <p:bldP spid="118"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グループ化 17">
            <a:extLst>
              <a:ext uri="{FF2B5EF4-FFF2-40B4-BE49-F238E27FC236}">
                <a16:creationId xmlns:a16="http://schemas.microsoft.com/office/drawing/2014/main" id="{5144676A-67A3-DC02-5C4D-853BF9DE7B90}"/>
              </a:ext>
            </a:extLst>
          </p:cNvPr>
          <p:cNvGrpSpPr/>
          <p:nvPr/>
        </p:nvGrpSpPr>
        <p:grpSpPr>
          <a:xfrm>
            <a:off x="287921" y="6410880"/>
            <a:ext cx="7967079" cy="374400"/>
            <a:chOff x="322211" y="6410880"/>
            <a:chExt cx="8532000" cy="374400"/>
          </a:xfrm>
        </p:grpSpPr>
        <p:sp>
          <p:nvSpPr>
            <p:cNvPr id="20" name="正方形/長方形 19">
              <a:extLst>
                <a:ext uri="{FF2B5EF4-FFF2-40B4-BE49-F238E27FC236}">
                  <a16:creationId xmlns:a16="http://schemas.microsoft.com/office/drawing/2014/main" id="{1966F72D-B3C3-AC29-E746-14877385F5EB}"/>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2" name="正方形/長方形 21">
              <a:extLst>
                <a:ext uri="{FF2B5EF4-FFF2-40B4-BE49-F238E27FC236}">
                  <a16:creationId xmlns:a16="http://schemas.microsoft.com/office/drawing/2014/main" id="{E3DE0916-6FF1-0F31-0489-03BFA03BB585}"/>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2291" name="テキスト ボックス 18"/>
          <p:cNvSpPr txBox="1">
            <a:spLocks noChangeArrowheads="1"/>
          </p:cNvSpPr>
          <p:nvPr/>
        </p:nvSpPr>
        <p:spPr bwMode="auto">
          <a:xfrm>
            <a:off x="0" y="1049238"/>
            <a:ext cx="9144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50"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5pPr>
            <a:lvl6pPr marL="25146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6pPr>
            <a:lvl7pPr marL="29718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7pPr>
            <a:lvl8pPr marL="34290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8pPr>
            <a:lvl9pPr marL="38862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9pPr>
          </a:lstStyle>
          <a:p>
            <a:pPr algn="ctr" defTabSz="419207" eaLnBrk="1" hangingPunct="1">
              <a:spcBef>
                <a:spcPct val="0"/>
              </a:spcBef>
              <a:buNone/>
            </a:pPr>
            <a:r>
              <a:rPr lang="ja-JP" altLang="en-US" sz="2000" dirty="0">
                <a:solidFill>
                  <a:prstClr val="black"/>
                </a:solidFill>
                <a:latin typeface="+mn-ea"/>
                <a:ea typeface="+mn-ea"/>
              </a:rPr>
              <a:t>納税の義務は憲法で定められています。</a:t>
            </a:r>
          </a:p>
        </p:txBody>
      </p:sp>
      <p:sp>
        <p:nvSpPr>
          <p:cNvPr id="5" name="テキスト ボックス 4">
            <a:extLst>
              <a:ext uri="{FF2B5EF4-FFF2-40B4-BE49-F238E27FC236}">
                <a16:creationId xmlns:a16="http://schemas.microsoft.com/office/drawing/2014/main" id="{5A3D6501-0290-F086-25D2-6B8B3B3AF2B7}"/>
              </a:ext>
            </a:extLst>
          </p:cNvPr>
          <p:cNvSpPr txBox="1"/>
          <p:nvPr/>
        </p:nvSpPr>
        <p:spPr>
          <a:xfrm>
            <a:off x="762245" y="6473251"/>
            <a:ext cx="7171520"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調べてみよう </a:t>
            </a:r>
            <a:r>
              <a:rPr lang="ja-JP" altLang="en-US" sz="1100" b="1"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納税の義務</a:t>
            </a:r>
            <a:r>
              <a:rPr lang="ja-JP" altLang="en-US" sz="1100" b="1" spc="-150" dirty="0">
                <a:latin typeface="+mj-ea"/>
                <a:ea typeface="+mj-ea"/>
              </a:rPr>
              <a:t>　</a:t>
            </a:r>
            <a:r>
              <a:rPr kumimoji="1" lang="en-US" altLang="ja-JP" sz="1100" dirty="0">
                <a:latin typeface="HGPGothicE" panose="020B0900000000000000" pitchFamily="34" charset="-128"/>
                <a:cs typeface="Arial" panose="020B0604020202020204" pitchFamily="34" charset="0"/>
                <a:hlinkClick r:id="rId3">
                  <a:extLst>
                    <a:ext uri="{A12FA001-AC4F-418D-AE19-62706E023703}">
                      <ahyp:hlinkClr xmlns:ahyp="http://schemas.microsoft.com/office/drawing/2018/hyperlinkcolor" val="tx"/>
                    </a:ext>
                  </a:extLst>
                </a:hlinkClick>
              </a:rPr>
              <a:t>https://www.nta.go.jp/taxes/kids/hatten/page14.htm</a:t>
            </a:r>
            <a:endParaRPr lang="ja-JP" altLang="en-US" sz="1100" dirty="0">
              <a:latin typeface="ＭＳ Ｐゴシック" panose="020B0600070205080204" pitchFamily="50" charset="-128"/>
              <a:ea typeface="ＭＳ Ｐゴシック" panose="020B0600070205080204" pitchFamily="50" charset="-128"/>
            </a:endParaRPr>
          </a:p>
        </p:txBody>
      </p:sp>
      <p:grpSp>
        <p:nvGrpSpPr>
          <p:cNvPr id="3" name="グループ化 2">
            <a:extLst>
              <a:ext uri="{FF2B5EF4-FFF2-40B4-BE49-F238E27FC236}">
                <a16:creationId xmlns:a16="http://schemas.microsoft.com/office/drawing/2014/main" id="{92A03DDB-CE3E-07ED-75BF-5961CC08483C}"/>
              </a:ext>
            </a:extLst>
          </p:cNvPr>
          <p:cNvGrpSpPr/>
          <p:nvPr/>
        </p:nvGrpSpPr>
        <p:grpSpPr>
          <a:xfrm>
            <a:off x="323849" y="1511737"/>
            <a:ext cx="8506443" cy="639767"/>
            <a:chOff x="323849" y="1511737"/>
            <a:chExt cx="8506443" cy="639767"/>
          </a:xfrm>
        </p:grpSpPr>
        <p:sp>
          <p:nvSpPr>
            <p:cNvPr id="16" name="正方形/長方形 15">
              <a:extLst>
                <a:ext uri="{FF2B5EF4-FFF2-40B4-BE49-F238E27FC236}">
                  <a16:creationId xmlns:a16="http://schemas.microsoft.com/office/drawing/2014/main" id="{F19718F4-CCB5-7925-7F41-CBF1C444D58B}"/>
                </a:ext>
              </a:extLst>
            </p:cNvPr>
            <p:cNvSpPr/>
            <p:nvPr/>
          </p:nvSpPr>
          <p:spPr bwMode="auto">
            <a:xfrm>
              <a:off x="323849" y="1511737"/>
              <a:ext cx="8506443" cy="639766"/>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7" name="正方形/長方形 16">
              <a:extLst>
                <a:ext uri="{FF2B5EF4-FFF2-40B4-BE49-F238E27FC236}">
                  <a16:creationId xmlns:a16="http://schemas.microsoft.com/office/drawing/2014/main" id="{E0F14D9F-CB8A-794A-BAE9-BB0208041198}"/>
                </a:ext>
              </a:extLst>
            </p:cNvPr>
            <p:cNvSpPr/>
            <p:nvPr/>
          </p:nvSpPr>
          <p:spPr bwMode="auto">
            <a:xfrm>
              <a:off x="323850" y="1511737"/>
              <a:ext cx="2019701" cy="639767"/>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日本国憲法</a:t>
              </a:r>
              <a:endParaRPr lang="en-US" altLang="ja-JP" sz="1800" spc="120" dirty="0">
                <a:solidFill>
                  <a:schemeClr val="bg1"/>
                </a:solidFill>
                <a:latin typeface="+mn-ea"/>
                <a:ea typeface="+mn-ea"/>
              </a:endParaRPr>
            </a:p>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600" b="0" i="0" u="none" strike="noStrike" cap="none" spc="120" normalizeH="0" baseline="0" dirty="0">
                  <a:ln>
                    <a:noFill/>
                  </a:ln>
                  <a:solidFill>
                    <a:schemeClr val="bg1"/>
                  </a:solidFill>
                  <a:effectLst/>
                  <a:latin typeface="+mn-ea"/>
                  <a:ea typeface="+mn-ea"/>
                </a:rPr>
                <a:t>第</a:t>
              </a:r>
              <a:r>
                <a:rPr kumimoji="1" lang="ja-JP" altLang="en-US" sz="1800" b="0" i="0" u="none" strike="noStrike" cap="none" spc="120" normalizeH="0" baseline="0" dirty="0">
                  <a:ln>
                    <a:noFill/>
                  </a:ln>
                  <a:solidFill>
                    <a:schemeClr val="bg1"/>
                  </a:solidFill>
                  <a:effectLst/>
                  <a:latin typeface="+mn-ea"/>
                  <a:ea typeface="+mn-ea"/>
                </a:rPr>
                <a:t>３０</a:t>
              </a:r>
              <a:r>
                <a:rPr kumimoji="1" lang="ja-JP" altLang="en-US" sz="1600" b="0" i="0" u="none" strike="noStrike" cap="none" spc="120" normalizeH="0" baseline="0" dirty="0">
                  <a:ln>
                    <a:noFill/>
                  </a:ln>
                  <a:solidFill>
                    <a:schemeClr val="bg1"/>
                  </a:solidFill>
                  <a:effectLst/>
                  <a:latin typeface="+mn-ea"/>
                  <a:ea typeface="+mn-ea"/>
                </a:rPr>
                <a:t>条</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9" name="Rectangle 36">
            <a:extLst>
              <a:ext uri="{FF2B5EF4-FFF2-40B4-BE49-F238E27FC236}">
                <a16:creationId xmlns:a16="http://schemas.microsoft.com/office/drawing/2014/main" id="{0416F083-34C9-81D2-28BC-6A6402D051EE}"/>
              </a:ext>
            </a:extLst>
          </p:cNvPr>
          <p:cNvSpPr>
            <a:spLocks noChangeArrowheads="1"/>
          </p:cNvSpPr>
          <p:nvPr/>
        </p:nvSpPr>
        <p:spPr bwMode="auto">
          <a:xfrm>
            <a:off x="2494445" y="1633717"/>
            <a:ext cx="622638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defTabSz="838413" eaLnBrk="1" hangingPunct="1">
              <a:defRPr/>
            </a:pPr>
            <a:r>
              <a:rPr lang="ja-JP" altLang="en-US" sz="2000" dirty="0">
                <a:solidFill>
                  <a:srgbClr val="005BAD"/>
                </a:solidFill>
                <a:latin typeface="+mn-ea"/>
                <a:ea typeface="+mn-ea"/>
              </a:rPr>
              <a:t>国民は、法律の定めるところにより、納税の義務を</a:t>
            </a:r>
            <a:r>
              <a:rPr lang="ja-JP" altLang="en-US" sz="2000" dirty="0" err="1">
                <a:solidFill>
                  <a:srgbClr val="005BAD"/>
                </a:solidFill>
                <a:latin typeface="+mn-ea"/>
                <a:ea typeface="+mn-ea"/>
              </a:rPr>
              <a:t>負ふ</a:t>
            </a:r>
            <a:r>
              <a:rPr lang="ja-JP" altLang="en-US" sz="2000" dirty="0">
                <a:solidFill>
                  <a:srgbClr val="005BAD"/>
                </a:solidFill>
                <a:latin typeface="+mn-ea"/>
                <a:ea typeface="+mn-ea"/>
              </a:rPr>
              <a:t>。</a:t>
            </a:r>
          </a:p>
        </p:txBody>
      </p:sp>
      <p:sp>
        <p:nvSpPr>
          <p:cNvPr id="2" name="Rectangle 14">
            <a:extLst>
              <a:ext uri="{FF2B5EF4-FFF2-40B4-BE49-F238E27FC236}">
                <a16:creationId xmlns:a16="http://schemas.microsoft.com/office/drawing/2014/main" id="{24E4F9A0-B4C5-ACD3-67AB-CE6A97734CBE}"/>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grpSp>
        <p:nvGrpSpPr>
          <p:cNvPr id="10" name="グループ化 9">
            <a:extLst>
              <a:ext uri="{FF2B5EF4-FFF2-40B4-BE49-F238E27FC236}">
                <a16:creationId xmlns:a16="http://schemas.microsoft.com/office/drawing/2014/main" id="{956FBB79-15B9-22D9-AA7D-88DC10FD7C8D}"/>
              </a:ext>
            </a:extLst>
          </p:cNvPr>
          <p:cNvGrpSpPr/>
          <p:nvPr/>
        </p:nvGrpSpPr>
        <p:grpSpPr>
          <a:xfrm>
            <a:off x="-29057" y="6108718"/>
            <a:ext cx="832606" cy="749280"/>
            <a:chOff x="-35154" y="5996309"/>
            <a:chExt cx="945432" cy="850815"/>
          </a:xfrm>
        </p:grpSpPr>
        <p:sp>
          <p:nvSpPr>
            <p:cNvPr id="11" name="フリーフォーム: 図形 10">
              <a:extLst>
                <a:ext uri="{FF2B5EF4-FFF2-40B4-BE49-F238E27FC236}">
                  <a16:creationId xmlns:a16="http://schemas.microsoft.com/office/drawing/2014/main" id="{4E7BC00A-5B05-844E-1D0A-DF39A0DF4032}"/>
                </a:ext>
              </a:extLst>
            </p:cNvPr>
            <p:cNvSpPr/>
            <p:nvPr userDrawn="1"/>
          </p:nvSpPr>
          <p:spPr>
            <a:xfrm rot="5400000">
              <a:off x="29731" y="6013480"/>
              <a:ext cx="803910"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14" name="フリーフォーム: 図形 13">
              <a:extLst>
                <a:ext uri="{FF2B5EF4-FFF2-40B4-BE49-F238E27FC236}">
                  <a16:creationId xmlns:a16="http://schemas.microsoft.com/office/drawing/2014/main" id="{4F7BC0B6-AC13-00AC-2B2C-8D337085D010}"/>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5" name="テキスト ボックス 14">
              <a:extLst>
                <a:ext uri="{FF2B5EF4-FFF2-40B4-BE49-F238E27FC236}">
                  <a16:creationId xmlns:a16="http://schemas.microsoft.com/office/drawing/2014/main" id="{BECF111A-5B32-31BD-8E1F-45B9B286F003}"/>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pic>
        <p:nvPicPr>
          <p:cNvPr id="4" name="Picture 29">
            <a:extLst>
              <a:ext uri="{FF2B5EF4-FFF2-40B4-BE49-F238E27FC236}">
                <a16:creationId xmlns:a16="http://schemas.microsoft.com/office/drawing/2014/main" id="{5C77E564-670F-097E-F4DF-D2832137B38D}"/>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1354"/>
          <a:stretch/>
        </p:blipFill>
        <p:spPr bwMode="auto">
          <a:xfrm>
            <a:off x="7053799" y="2633382"/>
            <a:ext cx="1522642" cy="1652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正方形/長方形 5">
            <a:extLst>
              <a:ext uri="{FF2B5EF4-FFF2-40B4-BE49-F238E27FC236}">
                <a16:creationId xmlns:a16="http://schemas.microsoft.com/office/drawing/2014/main" id="{C2036ED9-75DB-90BD-464A-87108865CEA0}"/>
              </a:ext>
            </a:extLst>
          </p:cNvPr>
          <p:cNvSpPr/>
          <p:nvPr/>
        </p:nvSpPr>
        <p:spPr bwMode="auto">
          <a:xfrm>
            <a:off x="4152738" y="5470644"/>
            <a:ext cx="4858294" cy="639766"/>
          </a:xfrm>
          <a:prstGeom prst="rect">
            <a:avLst/>
          </a:prstGeom>
          <a:noFill/>
          <a:ln>
            <a:noFill/>
          </a:ln>
          <a:effectLst/>
        </p:spPr>
        <p:txBody>
          <a:bodyPr wrap="none" anchor="ctr"/>
          <a:lstStyle/>
          <a:p>
            <a:pPr algn="ctr">
              <a:spcBef>
                <a:spcPts val="0"/>
              </a:spcBef>
              <a:spcAft>
                <a:spcPts val="500"/>
              </a:spcAft>
            </a:pPr>
            <a:r>
              <a:rPr lang="ja-JP" altLang="en-US" sz="1800" dirty="0">
                <a:solidFill>
                  <a:srgbClr val="005BAD"/>
                </a:solidFill>
                <a:latin typeface="HGPｺﾞｼｯｸE" panose="020B0900000000000000" pitchFamily="50" charset="-128"/>
                <a:ea typeface="HGPｺﾞｼｯｸE" panose="020B0900000000000000" pitchFamily="50" charset="-128"/>
              </a:rPr>
              <a:t>⇒ワークに取り組んで考えてみよう！</a:t>
            </a:r>
          </a:p>
        </p:txBody>
      </p:sp>
      <p:pic>
        <p:nvPicPr>
          <p:cNvPr id="9" name="図 8" descr="挿絵 が含まれている画像&#10;&#10;自動的に生成された説明">
            <a:extLst>
              <a:ext uri="{FF2B5EF4-FFF2-40B4-BE49-F238E27FC236}">
                <a16:creationId xmlns:a16="http://schemas.microsoft.com/office/drawing/2014/main" id="{DDC07CFA-AD97-0287-180E-D66127F1658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8081" y="4306503"/>
            <a:ext cx="1824426" cy="1184508"/>
          </a:xfrm>
          <a:prstGeom prst="rect">
            <a:avLst/>
          </a:prstGeom>
        </p:spPr>
      </p:pic>
      <p:grpSp>
        <p:nvGrpSpPr>
          <p:cNvPr id="23" name="グループ化 22">
            <a:extLst>
              <a:ext uri="{FF2B5EF4-FFF2-40B4-BE49-F238E27FC236}">
                <a16:creationId xmlns:a16="http://schemas.microsoft.com/office/drawing/2014/main" id="{D4542E86-1146-EEBB-4B87-253481BB5AE3}"/>
              </a:ext>
            </a:extLst>
          </p:cNvPr>
          <p:cNvGrpSpPr/>
          <p:nvPr/>
        </p:nvGrpSpPr>
        <p:grpSpPr>
          <a:xfrm>
            <a:off x="818081" y="2655421"/>
            <a:ext cx="6052981" cy="1423960"/>
            <a:chOff x="818081" y="2552178"/>
            <a:chExt cx="6052981" cy="1423960"/>
          </a:xfrm>
        </p:grpSpPr>
        <p:sp>
          <p:nvSpPr>
            <p:cNvPr id="32" name="四角形: 角を丸くする 31">
              <a:extLst>
                <a:ext uri="{FF2B5EF4-FFF2-40B4-BE49-F238E27FC236}">
                  <a16:creationId xmlns:a16="http://schemas.microsoft.com/office/drawing/2014/main" id="{6F45DED2-FCAB-417D-8742-560F58EA20F9}"/>
                </a:ext>
              </a:extLst>
            </p:cNvPr>
            <p:cNvSpPr/>
            <p:nvPr/>
          </p:nvSpPr>
          <p:spPr bwMode="auto">
            <a:xfrm>
              <a:off x="818081" y="2552178"/>
              <a:ext cx="6052981" cy="1034979"/>
            </a:xfrm>
            <a:prstGeom prst="roundRect">
              <a:avLst>
                <a:gd name="adj" fmla="val 9305"/>
              </a:avLst>
            </a:prstGeom>
            <a:solidFill>
              <a:srgbClr val="CEECFE"/>
            </a:solidFill>
            <a:ln>
              <a:noFill/>
            </a:ln>
            <a:effectLst/>
          </p:spPr>
          <p:txBody>
            <a:bodyPr wrap="none" anchor="ctr"/>
            <a:lstStyle/>
            <a:p>
              <a:pPr algn="ctr">
                <a:spcBef>
                  <a:spcPts val="0"/>
                </a:spcBef>
                <a:spcAft>
                  <a:spcPts val="500"/>
                </a:spcAft>
              </a:pPr>
              <a:r>
                <a:rPr lang="ja-JP" altLang="en-US" sz="1900" dirty="0">
                  <a:latin typeface="HGPｺﾞｼｯｸE" panose="020B0900000000000000" pitchFamily="50" charset="-128"/>
                  <a:ea typeface="HGPｺﾞｼｯｸE" panose="020B0900000000000000" pitchFamily="50" charset="-128"/>
                </a:rPr>
                <a:t>納税の義務を果たしてもらうためには、</a:t>
              </a:r>
              <a:endParaRPr lang="en-US" altLang="ja-JP" sz="1900" dirty="0">
                <a:latin typeface="HGPｺﾞｼｯｸE" panose="020B0900000000000000" pitchFamily="50" charset="-128"/>
                <a:ea typeface="HGPｺﾞｼｯｸE" panose="020B0900000000000000" pitchFamily="50" charset="-128"/>
              </a:endParaRPr>
            </a:p>
            <a:p>
              <a:pPr algn="ctr">
                <a:spcBef>
                  <a:spcPts val="0"/>
                </a:spcBef>
                <a:spcAft>
                  <a:spcPts val="500"/>
                </a:spcAft>
              </a:pPr>
              <a:r>
                <a:rPr lang="ja-JP" altLang="en-US" sz="1900" dirty="0">
                  <a:latin typeface="HGPｺﾞｼｯｸE" panose="020B0900000000000000" pitchFamily="50" charset="-128"/>
                  <a:ea typeface="HGPｺﾞｼｯｸE" panose="020B0900000000000000" pitchFamily="50" charset="-128"/>
                </a:rPr>
                <a:t>国民の</a:t>
              </a:r>
              <a:r>
                <a:rPr lang="ja-JP" altLang="en-US" sz="2300" dirty="0">
                  <a:solidFill>
                    <a:srgbClr val="005BAD"/>
                  </a:solidFill>
                  <a:latin typeface="HGPｺﾞｼｯｸE" panose="020B0900000000000000" pitchFamily="50" charset="-128"/>
                  <a:ea typeface="HGPｺﾞｼｯｸE" panose="020B0900000000000000" pitchFamily="50" charset="-128"/>
                </a:rPr>
                <a:t>公平感（納得感）</a:t>
              </a:r>
              <a:r>
                <a:rPr lang="ja-JP" altLang="en-US" sz="1900" dirty="0">
                  <a:latin typeface="HGPｺﾞｼｯｸE" panose="020B0900000000000000" pitchFamily="50" charset="-128"/>
                  <a:ea typeface="HGPｺﾞｼｯｸE" panose="020B0900000000000000" pitchFamily="50" charset="-128"/>
                </a:rPr>
                <a:t>が必要です。</a:t>
              </a:r>
            </a:p>
          </p:txBody>
        </p:sp>
        <p:sp>
          <p:nvSpPr>
            <p:cNvPr id="12" name="フリーフォーム: 図形 11">
              <a:extLst>
                <a:ext uri="{FF2B5EF4-FFF2-40B4-BE49-F238E27FC236}">
                  <a16:creationId xmlns:a16="http://schemas.microsoft.com/office/drawing/2014/main" id="{40367F71-6AE6-23DB-9FC0-91783ABC214E}"/>
                </a:ext>
              </a:extLst>
            </p:cNvPr>
            <p:cNvSpPr/>
            <p:nvPr/>
          </p:nvSpPr>
          <p:spPr bwMode="auto">
            <a:xfrm>
              <a:off x="5939793" y="3433527"/>
              <a:ext cx="693337" cy="542611"/>
            </a:xfrm>
            <a:custGeom>
              <a:avLst/>
              <a:gdLst>
                <a:gd name="connsiteX0" fmla="*/ 0 w 693337"/>
                <a:gd name="connsiteY0" fmla="*/ 145701 h 542611"/>
                <a:gd name="connsiteX1" fmla="*/ 0 w 693337"/>
                <a:gd name="connsiteY1" fmla="*/ 145701 h 542611"/>
                <a:gd name="connsiteX2" fmla="*/ 693337 w 693337"/>
                <a:gd name="connsiteY2" fmla="*/ 542611 h 542611"/>
                <a:gd name="connsiteX3" fmla="*/ 567732 w 693337"/>
                <a:gd name="connsiteY3" fmla="*/ 0 h 542611"/>
                <a:gd name="connsiteX4" fmla="*/ 0 w 693337"/>
                <a:gd name="connsiteY4" fmla="*/ 145701 h 542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37" h="542611">
                  <a:moveTo>
                    <a:pt x="0" y="145701"/>
                  </a:moveTo>
                  <a:lnTo>
                    <a:pt x="0" y="145701"/>
                  </a:lnTo>
                  <a:lnTo>
                    <a:pt x="693337" y="542611"/>
                  </a:lnTo>
                  <a:lnTo>
                    <a:pt x="567732" y="0"/>
                  </a:lnTo>
                  <a:lnTo>
                    <a:pt x="0" y="145701"/>
                  </a:lnTo>
                  <a:close/>
                </a:path>
              </a:pathLst>
            </a:custGeom>
            <a:solidFill>
              <a:srgbClr val="CEECFE"/>
            </a:solidFill>
            <a:ln>
              <a:noFill/>
            </a:ln>
            <a:effectLst/>
          </p:spPr>
          <p:txBody>
            <a:bodyPr wrap="none" anchor="ctr"/>
            <a:lstStyle/>
            <a:p>
              <a:pPr algn="ctr">
                <a:spcBef>
                  <a:spcPts val="0"/>
                </a:spcBef>
                <a:spcAft>
                  <a:spcPts val="500"/>
                </a:spcAft>
              </a:pPr>
              <a:endParaRPr lang="ja-JP" altLang="en-US" sz="1900">
                <a:latin typeface="HGPｺﾞｼｯｸE" panose="020B0900000000000000" pitchFamily="50" charset="-128"/>
                <a:ea typeface="HGPｺﾞｼｯｸE" panose="020B0900000000000000" pitchFamily="50" charset="-128"/>
              </a:endParaRPr>
            </a:p>
          </p:txBody>
        </p:sp>
      </p:grpSp>
      <p:grpSp>
        <p:nvGrpSpPr>
          <p:cNvPr id="21" name="グループ化 20">
            <a:extLst>
              <a:ext uri="{FF2B5EF4-FFF2-40B4-BE49-F238E27FC236}">
                <a16:creationId xmlns:a16="http://schemas.microsoft.com/office/drawing/2014/main" id="{13ACF762-BE14-2D74-5FD0-0E7DD216990E}"/>
              </a:ext>
            </a:extLst>
          </p:cNvPr>
          <p:cNvGrpSpPr/>
          <p:nvPr/>
        </p:nvGrpSpPr>
        <p:grpSpPr>
          <a:xfrm>
            <a:off x="2842617" y="4519039"/>
            <a:ext cx="4676479" cy="851784"/>
            <a:chOff x="2575220" y="4314812"/>
            <a:chExt cx="4676479" cy="851784"/>
          </a:xfrm>
        </p:grpSpPr>
        <p:sp>
          <p:nvSpPr>
            <p:cNvPr id="33" name="四角形: 角を丸くする 32">
              <a:extLst>
                <a:ext uri="{FF2B5EF4-FFF2-40B4-BE49-F238E27FC236}">
                  <a16:creationId xmlns:a16="http://schemas.microsoft.com/office/drawing/2014/main" id="{F39B3E08-0D7C-4AFD-8529-17382ED684FC}"/>
                </a:ext>
              </a:extLst>
            </p:cNvPr>
            <p:cNvSpPr/>
            <p:nvPr/>
          </p:nvSpPr>
          <p:spPr bwMode="auto">
            <a:xfrm>
              <a:off x="2575220" y="4314812"/>
              <a:ext cx="4676479" cy="618347"/>
            </a:xfrm>
            <a:prstGeom prst="roundRect">
              <a:avLst/>
            </a:prstGeom>
            <a:solidFill>
              <a:srgbClr val="CEECFE"/>
            </a:solidFill>
            <a:ln>
              <a:noFill/>
            </a:ln>
            <a:effectLst/>
          </p:spPr>
          <p:txBody>
            <a:bodyPr wrap="none" anchor="ctr"/>
            <a:lstStyle/>
            <a:p>
              <a:pPr algn="ctr">
                <a:spcBef>
                  <a:spcPts val="0"/>
                </a:spcBef>
                <a:spcAft>
                  <a:spcPts val="500"/>
                </a:spcAft>
              </a:pPr>
              <a:r>
                <a:rPr lang="ja-JP" altLang="en-US" sz="1900" dirty="0">
                  <a:latin typeface="HGPｺﾞｼｯｸE" panose="020B0900000000000000" pitchFamily="50" charset="-128"/>
                  <a:ea typeface="HGPｺﾞｼｯｸE" panose="020B0900000000000000" pitchFamily="50" charset="-128"/>
                </a:rPr>
                <a:t>公平感とは？？</a:t>
              </a:r>
              <a:endParaRPr lang="en-US" altLang="ja-JP" sz="1900" dirty="0">
                <a:latin typeface="HGPｺﾞｼｯｸE" panose="020B0900000000000000" pitchFamily="50" charset="-128"/>
                <a:ea typeface="HGPｺﾞｼｯｸE" panose="020B0900000000000000" pitchFamily="50" charset="-128"/>
              </a:endParaRPr>
            </a:p>
          </p:txBody>
        </p:sp>
        <p:sp>
          <p:nvSpPr>
            <p:cNvPr id="13" name="フリーフォーム: 図形 12">
              <a:extLst>
                <a:ext uri="{FF2B5EF4-FFF2-40B4-BE49-F238E27FC236}">
                  <a16:creationId xmlns:a16="http://schemas.microsoft.com/office/drawing/2014/main" id="{19D0B15B-F021-E6FB-F108-D405A30D3D19}"/>
                </a:ext>
              </a:extLst>
            </p:cNvPr>
            <p:cNvSpPr/>
            <p:nvPr/>
          </p:nvSpPr>
          <p:spPr bwMode="auto">
            <a:xfrm flipH="1">
              <a:off x="2705985" y="4623985"/>
              <a:ext cx="693337" cy="542611"/>
            </a:xfrm>
            <a:custGeom>
              <a:avLst/>
              <a:gdLst>
                <a:gd name="connsiteX0" fmla="*/ 0 w 693337"/>
                <a:gd name="connsiteY0" fmla="*/ 145701 h 542611"/>
                <a:gd name="connsiteX1" fmla="*/ 0 w 693337"/>
                <a:gd name="connsiteY1" fmla="*/ 145701 h 542611"/>
                <a:gd name="connsiteX2" fmla="*/ 693337 w 693337"/>
                <a:gd name="connsiteY2" fmla="*/ 542611 h 542611"/>
                <a:gd name="connsiteX3" fmla="*/ 567732 w 693337"/>
                <a:gd name="connsiteY3" fmla="*/ 0 h 542611"/>
                <a:gd name="connsiteX4" fmla="*/ 0 w 693337"/>
                <a:gd name="connsiteY4" fmla="*/ 145701 h 54261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93337" h="542611">
                  <a:moveTo>
                    <a:pt x="0" y="145701"/>
                  </a:moveTo>
                  <a:lnTo>
                    <a:pt x="0" y="145701"/>
                  </a:lnTo>
                  <a:lnTo>
                    <a:pt x="693337" y="542611"/>
                  </a:lnTo>
                  <a:lnTo>
                    <a:pt x="567732" y="0"/>
                  </a:lnTo>
                  <a:lnTo>
                    <a:pt x="0" y="145701"/>
                  </a:lnTo>
                  <a:close/>
                </a:path>
              </a:pathLst>
            </a:custGeom>
            <a:solidFill>
              <a:srgbClr val="CEECFE"/>
            </a:solidFill>
            <a:ln>
              <a:noFill/>
            </a:ln>
            <a:effectLst/>
          </p:spPr>
          <p:txBody>
            <a:bodyPr wrap="none" anchor="ctr"/>
            <a:lstStyle/>
            <a:p>
              <a:pPr algn="ctr">
                <a:spcBef>
                  <a:spcPts val="0"/>
                </a:spcBef>
                <a:spcAft>
                  <a:spcPts val="500"/>
                </a:spcAft>
              </a:pPr>
              <a:endParaRPr lang="ja-JP" altLang="en-US" sz="1900">
                <a:latin typeface="HGPｺﾞｼｯｸE" panose="020B0900000000000000" pitchFamily="50" charset="-128"/>
                <a:ea typeface="HGPｺﾞｼｯｸE" panose="020B0900000000000000" pitchFamily="50" charset="-128"/>
              </a:endParaRPr>
            </a:p>
          </p:txBody>
        </p:sp>
      </p:grpSp>
      <p:sp>
        <p:nvSpPr>
          <p:cNvPr id="8" name="スライド番号プレースホルダー 8">
            <a:extLst>
              <a:ext uri="{FF2B5EF4-FFF2-40B4-BE49-F238E27FC236}">
                <a16:creationId xmlns:a16="http://schemas.microsoft.com/office/drawing/2014/main" id="{C09EF75C-98C0-78A4-10A2-A2C4CB494DAC}"/>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9</a:t>
            </a:fld>
            <a:endParaRPr lang="en-US" altLang="ja-JP" dirty="0">
              <a:latin typeface="+mn-ea"/>
              <a:ea typeface="+mn-ea"/>
            </a:endParaRPr>
          </a:p>
        </p:txBody>
      </p:sp>
    </p:spTree>
    <p:extLst>
      <p:ext uri="{BB962C8B-B14F-4D97-AF65-F5344CB8AC3E}">
        <p14:creationId xmlns:p14="http://schemas.microsoft.com/office/powerpoint/2010/main" val="3774892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291"/>
                                        </p:tgtEl>
                                        <p:attrNameLst>
                                          <p:attrName>style.visibility</p:attrName>
                                        </p:attrNameLst>
                                      </p:cBhvr>
                                      <p:to>
                                        <p:strVal val="visible"/>
                                      </p:to>
                                    </p:set>
                                    <p:animEffect transition="in" filter="fade">
                                      <p:cBhvr>
                                        <p:cTn id="7" dur="500"/>
                                        <p:tgtEl>
                                          <p:spTgt spid="12291"/>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8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600"/>
                                        <p:tgtEl>
                                          <p:spTgt spid="4"/>
                                        </p:tgtEl>
                                      </p:cBhvr>
                                    </p:animEffect>
                                    <p:anim calcmode="lin" valueType="num">
                                      <p:cBhvr>
                                        <p:cTn id="23" dur="600" fill="hold"/>
                                        <p:tgtEl>
                                          <p:spTgt spid="4"/>
                                        </p:tgtEl>
                                        <p:attrNameLst>
                                          <p:attrName>ppt_x</p:attrName>
                                        </p:attrNameLst>
                                      </p:cBhvr>
                                      <p:tavLst>
                                        <p:tav tm="0">
                                          <p:val>
                                            <p:strVal val="#ppt_x"/>
                                          </p:val>
                                        </p:tav>
                                        <p:tav tm="100000">
                                          <p:val>
                                            <p:strVal val="#ppt_x"/>
                                          </p:val>
                                        </p:tav>
                                      </p:tavLst>
                                    </p:anim>
                                    <p:anim calcmode="lin" valueType="num">
                                      <p:cBhvr>
                                        <p:cTn id="24" dur="600" fill="hold"/>
                                        <p:tgtEl>
                                          <p:spTgt spid="4"/>
                                        </p:tgtEl>
                                        <p:attrNameLst>
                                          <p:attrName>ppt_y</p:attrName>
                                        </p:attrNameLst>
                                      </p:cBhvr>
                                      <p:tavLst>
                                        <p:tav tm="0">
                                          <p:val>
                                            <p:strVal val="#ppt_y+.1"/>
                                          </p:val>
                                        </p:tav>
                                        <p:tav tm="100000">
                                          <p:val>
                                            <p:strVal val="#ppt_y"/>
                                          </p:val>
                                        </p:tav>
                                      </p:tavLst>
                                    </p:anim>
                                  </p:childTnLst>
                                </p:cTn>
                              </p:par>
                            </p:childTnLst>
                          </p:cTn>
                        </p:par>
                        <p:par>
                          <p:cTn id="25" fill="hold">
                            <p:stCondLst>
                              <p:cond delay="600"/>
                            </p:stCondLst>
                            <p:childTnLst>
                              <p:par>
                                <p:cTn id="26" presetID="10" presetClass="entr" presetSubtype="0"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fade">
                                      <p:cBhvr>
                                        <p:cTn id="28" dur="750"/>
                                        <p:tgtEl>
                                          <p:spTgt spid="23"/>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600"/>
                                        <p:tgtEl>
                                          <p:spTgt spid="9"/>
                                        </p:tgtEl>
                                      </p:cBhvr>
                                    </p:animEffect>
                                    <p:anim calcmode="lin" valueType="num">
                                      <p:cBhvr>
                                        <p:cTn id="34" dur="600" fill="hold"/>
                                        <p:tgtEl>
                                          <p:spTgt spid="9"/>
                                        </p:tgtEl>
                                        <p:attrNameLst>
                                          <p:attrName>ppt_x</p:attrName>
                                        </p:attrNameLst>
                                      </p:cBhvr>
                                      <p:tavLst>
                                        <p:tav tm="0">
                                          <p:val>
                                            <p:strVal val="#ppt_x"/>
                                          </p:val>
                                        </p:tav>
                                        <p:tav tm="100000">
                                          <p:val>
                                            <p:strVal val="#ppt_x"/>
                                          </p:val>
                                        </p:tav>
                                      </p:tavLst>
                                    </p:anim>
                                    <p:anim calcmode="lin" valueType="num">
                                      <p:cBhvr>
                                        <p:cTn id="35" dur="600" fill="hold"/>
                                        <p:tgtEl>
                                          <p:spTgt spid="9"/>
                                        </p:tgtEl>
                                        <p:attrNameLst>
                                          <p:attrName>ppt_y</p:attrName>
                                        </p:attrNameLst>
                                      </p:cBhvr>
                                      <p:tavLst>
                                        <p:tav tm="0">
                                          <p:val>
                                            <p:strVal val="#ppt_y+.1"/>
                                          </p:val>
                                        </p:tav>
                                        <p:tav tm="100000">
                                          <p:val>
                                            <p:strVal val="#ppt_y"/>
                                          </p:val>
                                        </p:tav>
                                      </p:tavLst>
                                    </p:anim>
                                  </p:childTnLst>
                                </p:cTn>
                              </p:par>
                            </p:childTnLst>
                          </p:cTn>
                        </p:par>
                        <p:par>
                          <p:cTn id="36" fill="hold">
                            <p:stCondLst>
                              <p:cond delay="600"/>
                            </p:stCondLst>
                            <p:childTnLst>
                              <p:par>
                                <p:cTn id="37" presetID="10" presetClass="entr" presetSubtype="0" fill="hold" nodeType="after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fade">
                                      <p:cBhvr>
                                        <p:cTn id="39" dur="500"/>
                                        <p:tgtEl>
                                          <p:spTgt spid="21"/>
                                        </p:tgtEl>
                                      </p:cBhvr>
                                    </p:animEffect>
                                  </p:childTnLst>
                                </p:cTn>
                              </p:par>
                            </p:childTnLst>
                          </p:cTn>
                        </p:par>
                        <p:par>
                          <p:cTn id="40" fill="hold">
                            <p:stCondLst>
                              <p:cond delay="1100"/>
                            </p:stCondLst>
                            <p:childTnLst>
                              <p:par>
                                <p:cTn id="41" presetID="32" presetClass="emph" presetSubtype="0" fill="hold" nodeType="afterEffect">
                                  <p:stCondLst>
                                    <p:cond delay="0"/>
                                  </p:stCondLst>
                                  <p:childTnLst>
                                    <p:animRot by="120000">
                                      <p:cBhvr>
                                        <p:cTn id="42" dur="50" fill="hold">
                                          <p:stCondLst>
                                            <p:cond delay="0"/>
                                          </p:stCondLst>
                                        </p:cTn>
                                        <p:tgtEl>
                                          <p:spTgt spid="9"/>
                                        </p:tgtEl>
                                        <p:attrNameLst>
                                          <p:attrName>r</p:attrName>
                                        </p:attrNameLst>
                                      </p:cBhvr>
                                    </p:animRot>
                                    <p:animRot by="-240000">
                                      <p:cBhvr>
                                        <p:cTn id="43" dur="100" fill="hold">
                                          <p:stCondLst>
                                            <p:cond delay="100"/>
                                          </p:stCondLst>
                                        </p:cTn>
                                        <p:tgtEl>
                                          <p:spTgt spid="9"/>
                                        </p:tgtEl>
                                        <p:attrNameLst>
                                          <p:attrName>r</p:attrName>
                                        </p:attrNameLst>
                                      </p:cBhvr>
                                    </p:animRot>
                                    <p:animRot by="240000">
                                      <p:cBhvr>
                                        <p:cTn id="44" dur="100" fill="hold">
                                          <p:stCondLst>
                                            <p:cond delay="200"/>
                                          </p:stCondLst>
                                        </p:cTn>
                                        <p:tgtEl>
                                          <p:spTgt spid="9"/>
                                        </p:tgtEl>
                                        <p:attrNameLst>
                                          <p:attrName>r</p:attrName>
                                        </p:attrNameLst>
                                      </p:cBhvr>
                                    </p:animRot>
                                    <p:animRot by="-240000">
                                      <p:cBhvr>
                                        <p:cTn id="45" dur="100" fill="hold">
                                          <p:stCondLst>
                                            <p:cond delay="300"/>
                                          </p:stCondLst>
                                        </p:cTn>
                                        <p:tgtEl>
                                          <p:spTgt spid="9"/>
                                        </p:tgtEl>
                                        <p:attrNameLst>
                                          <p:attrName>r</p:attrName>
                                        </p:attrNameLst>
                                      </p:cBhvr>
                                    </p:animRot>
                                    <p:animRot by="120000">
                                      <p:cBhvr>
                                        <p:cTn id="46" dur="100" fill="hold">
                                          <p:stCondLst>
                                            <p:cond delay="400"/>
                                          </p:stCondLst>
                                        </p:cTn>
                                        <p:tgtEl>
                                          <p:spTgt spid="9"/>
                                        </p:tgtEl>
                                        <p:attrNameLst>
                                          <p:attrName>r</p:attrName>
                                        </p:attrNameLst>
                                      </p:cBhvr>
                                    </p:animRo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1" nodeType="click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fade">
                                      <p:cBhvr>
                                        <p:cTn id="51" dur="500"/>
                                        <p:tgtEl>
                                          <p:spTgt spid="6"/>
                                        </p:tgtEl>
                                      </p:cBhvr>
                                    </p:animEffect>
                                  </p:childTnLst>
                                </p:cTn>
                              </p:par>
                            </p:childTnLst>
                          </p:cTn>
                        </p:par>
                        <p:par>
                          <p:cTn id="52" fill="hold">
                            <p:stCondLst>
                              <p:cond delay="500"/>
                            </p:stCondLst>
                            <p:childTnLst>
                              <p:par>
                                <p:cTn id="53" presetID="26" presetClass="emph" presetSubtype="0" fill="hold" grpId="0" nodeType="afterEffect">
                                  <p:stCondLst>
                                    <p:cond delay="300"/>
                                  </p:stCondLst>
                                  <p:childTnLst>
                                    <p:animEffect transition="out" filter="fade">
                                      <p:cBhvr>
                                        <p:cTn id="54" dur="600" tmFilter="0, 0; .2, .5; .8, .5; 1, 0"/>
                                        <p:tgtEl>
                                          <p:spTgt spid="6"/>
                                        </p:tgtEl>
                                      </p:cBhvr>
                                    </p:animEffect>
                                    <p:animScale>
                                      <p:cBhvr>
                                        <p:cTn id="55" dur="30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p:bldP spid="19" grpId="0"/>
      <p:bldP spid="6" grpId="0"/>
      <p:bldP spid="6" grpId="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テキスト プレースホルダー 31">
            <a:extLst>
              <a:ext uri="{FF2B5EF4-FFF2-40B4-BE49-F238E27FC236}">
                <a16:creationId xmlns:a16="http://schemas.microsoft.com/office/drawing/2014/main" id="{5EE55142-2A13-164E-AB42-633ACF27A4C5}"/>
              </a:ext>
            </a:extLst>
          </p:cNvPr>
          <p:cNvSpPr>
            <a:spLocks noGrp="1"/>
          </p:cNvSpPr>
          <p:nvPr>
            <p:ph type="body" sz="quarter" idx="30"/>
          </p:nvPr>
        </p:nvSpPr>
        <p:spPr/>
        <p:txBody>
          <a:bodyPr/>
          <a:lstStyle/>
          <a:p>
            <a:endParaRPr lang="ja-JP" altLang="en-US" dirty="0"/>
          </a:p>
        </p:txBody>
      </p:sp>
      <p:sp>
        <p:nvSpPr>
          <p:cNvPr id="33" name="テキスト プレースホルダー 32">
            <a:extLst>
              <a:ext uri="{FF2B5EF4-FFF2-40B4-BE49-F238E27FC236}">
                <a16:creationId xmlns:a16="http://schemas.microsoft.com/office/drawing/2014/main" id="{D1C06893-8B00-E9AA-4244-A23E42AF5E47}"/>
              </a:ext>
            </a:extLst>
          </p:cNvPr>
          <p:cNvSpPr>
            <a:spLocks noGrp="1"/>
          </p:cNvSpPr>
          <p:nvPr>
            <p:ph type="body" sz="quarter" idx="38"/>
          </p:nvPr>
        </p:nvSpPr>
        <p:spPr/>
        <p:txBody>
          <a:bodyPr/>
          <a:lstStyle/>
          <a:p>
            <a:endParaRPr lang="ja-JP" altLang="en-US" dirty="0"/>
          </a:p>
        </p:txBody>
      </p:sp>
      <p:sp>
        <p:nvSpPr>
          <p:cNvPr id="34" name="テキスト プレースホルダー 33">
            <a:extLst>
              <a:ext uri="{FF2B5EF4-FFF2-40B4-BE49-F238E27FC236}">
                <a16:creationId xmlns:a16="http://schemas.microsoft.com/office/drawing/2014/main" id="{47A61600-9944-274A-5CE0-856DAD3CD013}"/>
              </a:ext>
            </a:extLst>
          </p:cNvPr>
          <p:cNvSpPr>
            <a:spLocks noGrp="1"/>
          </p:cNvSpPr>
          <p:nvPr>
            <p:ph type="body" sz="quarter" idx="39"/>
          </p:nvPr>
        </p:nvSpPr>
        <p:spPr/>
        <p:txBody>
          <a:bodyPr/>
          <a:lstStyle/>
          <a:p>
            <a:endParaRPr lang="ja-JP" altLang="en-US" dirty="0"/>
          </a:p>
        </p:txBody>
      </p:sp>
      <p:sp>
        <p:nvSpPr>
          <p:cNvPr id="35" name="テキスト プレースホルダー 34">
            <a:extLst>
              <a:ext uri="{FF2B5EF4-FFF2-40B4-BE49-F238E27FC236}">
                <a16:creationId xmlns:a16="http://schemas.microsoft.com/office/drawing/2014/main" id="{1E77F666-2EFD-C072-994B-2A47ED5112AF}"/>
              </a:ext>
            </a:extLst>
          </p:cNvPr>
          <p:cNvSpPr>
            <a:spLocks noGrp="1"/>
          </p:cNvSpPr>
          <p:nvPr>
            <p:ph type="body" sz="quarter" idx="40"/>
          </p:nvPr>
        </p:nvSpPr>
        <p:spPr/>
        <p:txBody>
          <a:bodyPr/>
          <a:lstStyle/>
          <a:p>
            <a:endParaRPr lang="ja-JP" altLang="en-US" dirty="0"/>
          </a:p>
        </p:txBody>
      </p:sp>
      <p:sp>
        <p:nvSpPr>
          <p:cNvPr id="6" name="Rectangle 14">
            <a:extLst>
              <a:ext uri="{FF2B5EF4-FFF2-40B4-BE49-F238E27FC236}">
                <a16:creationId xmlns:a16="http://schemas.microsoft.com/office/drawing/2014/main" id="{FF67C1FE-341F-4369-3836-2C45D4B38C5F}"/>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2" name="スライド番号プレースホルダー 8">
            <a:extLst>
              <a:ext uri="{FF2B5EF4-FFF2-40B4-BE49-F238E27FC236}">
                <a16:creationId xmlns:a16="http://schemas.microsoft.com/office/drawing/2014/main" id="{744C8A7A-F59E-8108-8022-54D33AE6ECD1}"/>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10</a:t>
            </a:fld>
            <a:endParaRPr lang="en-US" altLang="ja-JP" dirty="0">
              <a:latin typeface="+mn-ea"/>
              <a:ea typeface="+mn-ea"/>
            </a:endParaRPr>
          </a:p>
        </p:txBody>
      </p:sp>
    </p:spTree>
    <p:extLst>
      <p:ext uri="{BB962C8B-B14F-4D97-AF65-F5344CB8AC3E}">
        <p14:creationId xmlns:p14="http://schemas.microsoft.com/office/powerpoint/2010/main" val="2960403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テキスト プレースホルダー 4">
            <a:extLst>
              <a:ext uri="{FF2B5EF4-FFF2-40B4-BE49-F238E27FC236}">
                <a16:creationId xmlns:a16="http://schemas.microsoft.com/office/drawing/2014/main" id="{F61FF0A0-85B8-6A6E-BAA9-35A008B239AC}"/>
              </a:ext>
            </a:extLst>
          </p:cNvPr>
          <p:cNvSpPr>
            <a:spLocks noGrp="1"/>
          </p:cNvSpPr>
          <p:nvPr>
            <p:ph type="body" sz="quarter" idx="30"/>
          </p:nvPr>
        </p:nvSpPr>
        <p:spPr/>
        <p:txBody>
          <a:bodyPr/>
          <a:lstStyle/>
          <a:p>
            <a:endParaRPr lang="ja-JP" altLang="en-US" dirty="0"/>
          </a:p>
        </p:txBody>
      </p:sp>
      <p:sp>
        <p:nvSpPr>
          <p:cNvPr id="6" name="テキスト プレースホルダー 5">
            <a:extLst>
              <a:ext uri="{FF2B5EF4-FFF2-40B4-BE49-F238E27FC236}">
                <a16:creationId xmlns:a16="http://schemas.microsoft.com/office/drawing/2014/main" id="{72A38951-856A-F8D4-6545-96F0E5A8C0E2}"/>
              </a:ext>
            </a:extLst>
          </p:cNvPr>
          <p:cNvSpPr>
            <a:spLocks noGrp="1"/>
          </p:cNvSpPr>
          <p:nvPr>
            <p:ph type="body" sz="quarter" idx="38"/>
          </p:nvPr>
        </p:nvSpPr>
        <p:spPr/>
        <p:txBody>
          <a:bodyPr/>
          <a:lstStyle/>
          <a:p>
            <a:endParaRPr lang="ja-JP" altLang="en-US" dirty="0"/>
          </a:p>
        </p:txBody>
      </p:sp>
      <p:sp>
        <p:nvSpPr>
          <p:cNvPr id="7" name="テキスト プレースホルダー 6">
            <a:extLst>
              <a:ext uri="{FF2B5EF4-FFF2-40B4-BE49-F238E27FC236}">
                <a16:creationId xmlns:a16="http://schemas.microsoft.com/office/drawing/2014/main" id="{7E31BE11-38A7-21A2-BE44-1CDDEDDB1D5E}"/>
              </a:ext>
            </a:extLst>
          </p:cNvPr>
          <p:cNvSpPr>
            <a:spLocks noGrp="1"/>
          </p:cNvSpPr>
          <p:nvPr>
            <p:ph type="body" sz="quarter" idx="39"/>
          </p:nvPr>
        </p:nvSpPr>
        <p:spPr/>
        <p:txBody>
          <a:bodyPr/>
          <a:lstStyle/>
          <a:p>
            <a:endParaRPr lang="ja-JP" altLang="en-US"/>
          </a:p>
        </p:txBody>
      </p:sp>
      <p:sp>
        <p:nvSpPr>
          <p:cNvPr id="8" name="テキスト プレースホルダー 7">
            <a:extLst>
              <a:ext uri="{FF2B5EF4-FFF2-40B4-BE49-F238E27FC236}">
                <a16:creationId xmlns:a16="http://schemas.microsoft.com/office/drawing/2014/main" id="{A1AE4D4F-8FB1-F800-5C46-9DA2CF360B9F}"/>
              </a:ext>
            </a:extLst>
          </p:cNvPr>
          <p:cNvSpPr>
            <a:spLocks noGrp="1"/>
          </p:cNvSpPr>
          <p:nvPr>
            <p:ph type="body" sz="quarter" idx="40"/>
          </p:nvPr>
        </p:nvSpPr>
        <p:spPr/>
        <p:txBody>
          <a:bodyPr/>
          <a:lstStyle/>
          <a:p>
            <a:endParaRPr lang="ja-JP" altLang="en-US"/>
          </a:p>
        </p:txBody>
      </p:sp>
      <p:sp>
        <p:nvSpPr>
          <p:cNvPr id="3" name="Rectangle 14">
            <a:extLst>
              <a:ext uri="{FF2B5EF4-FFF2-40B4-BE49-F238E27FC236}">
                <a16:creationId xmlns:a16="http://schemas.microsoft.com/office/drawing/2014/main" id="{6FED8FA0-D1E3-41D2-B334-696704B3F558}"/>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18" name="星: 5 pt 17">
            <a:extLst>
              <a:ext uri="{FF2B5EF4-FFF2-40B4-BE49-F238E27FC236}">
                <a16:creationId xmlns:a16="http://schemas.microsoft.com/office/drawing/2014/main" id="{FFA5EC8B-688A-F3AE-DF5E-DD02F5031F76}"/>
              </a:ext>
            </a:extLst>
          </p:cNvPr>
          <p:cNvSpPr/>
          <p:nvPr/>
        </p:nvSpPr>
        <p:spPr bwMode="auto">
          <a:xfrm>
            <a:off x="7715903" y="5453095"/>
            <a:ext cx="274177" cy="274177"/>
          </a:xfrm>
          <a:prstGeom prst="star5">
            <a:avLst/>
          </a:prstGeom>
          <a:solidFill>
            <a:srgbClr val="E3B303"/>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rgbClr val="FFC000"/>
              </a:solidFill>
              <a:effectLst/>
              <a:latin typeface="+mn-ea"/>
            </a:endParaRPr>
          </a:p>
        </p:txBody>
      </p:sp>
      <p:sp>
        <p:nvSpPr>
          <p:cNvPr id="2" name="スライド番号プレースホルダー 8">
            <a:extLst>
              <a:ext uri="{FF2B5EF4-FFF2-40B4-BE49-F238E27FC236}">
                <a16:creationId xmlns:a16="http://schemas.microsoft.com/office/drawing/2014/main" id="{1A718F10-5CF7-C504-19A7-B5A6FCBF2DCA}"/>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11</a:t>
            </a:fld>
            <a:endParaRPr lang="en-US" altLang="ja-JP" dirty="0">
              <a:latin typeface="+mn-ea"/>
              <a:ea typeface="+mn-ea"/>
            </a:endParaRPr>
          </a:p>
        </p:txBody>
      </p:sp>
    </p:spTree>
    <p:extLst>
      <p:ext uri="{BB962C8B-B14F-4D97-AF65-F5344CB8AC3E}">
        <p14:creationId xmlns:p14="http://schemas.microsoft.com/office/powerpoint/2010/main" val="27357784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9">
            <a:extLst>
              <a:ext uri="{FF2B5EF4-FFF2-40B4-BE49-F238E27FC236}">
                <a16:creationId xmlns:a16="http://schemas.microsoft.com/office/drawing/2014/main" id="{4DEFC44E-E68F-12B6-5CD9-759ECACC44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52290" y="898047"/>
            <a:ext cx="1190694" cy="1349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AutoShape 3">
            <a:extLst>
              <a:ext uri="{FF2B5EF4-FFF2-40B4-BE49-F238E27FC236}">
                <a16:creationId xmlns:a16="http://schemas.microsoft.com/office/drawing/2014/main" id="{0B596E19-037D-2DE3-0612-E934F7FF6DC0}"/>
              </a:ext>
            </a:extLst>
          </p:cNvPr>
          <p:cNvSpPr>
            <a:spLocks noChangeAspect="1" noChangeArrowheads="1" noTextEdit="1"/>
          </p:cNvSpPr>
          <p:nvPr/>
        </p:nvSpPr>
        <p:spPr bwMode="auto">
          <a:xfrm>
            <a:off x="283086" y="2144962"/>
            <a:ext cx="8507412" cy="416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19" name="Rectangle 5">
            <a:extLst>
              <a:ext uri="{FF2B5EF4-FFF2-40B4-BE49-F238E27FC236}">
                <a16:creationId xmlns:a16="http://schemas.microsoft.com/office/drawing/2014/main" id="{28C163EA-4F14-9FE0-9850-773B5EE3B8FA}"/>
              </a:ext>
            </a:extLst>
          </p:cNvPr>
          <p:cNvSpPr>
            <a:spLocks noChangeArrowheads="1"/>
          </p:cNvSpPr>
          <p:nvPr/>
        </p:nvSpPr>
        <p:spPr bwMode="auto">
          <a:xfrm>
            <a:off x="289436" y="2151312"/>
            <a:ext cx="1533525" cy="485775"/>
          </a:xfrm>
          <a:prstGeom prst="rect">
            <a:avLst/>
          </a:prstGeom>
          <a:solidFill>
            <a:srgbClr val="4EB7F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0" name="Rectangle 6">
            <a:extLst>
              <a:ext uri="{FF2B5EF4-FFF2-40B4-BE49-F238E27FC236}">
                <a16:creationId xmlns:a16="http://schemas.microsoft.com/office/drawing/2014/main" id="{4675BF73-C644-942F-F36B-543C5432B1D0}"/>
              </a:ext>
            </a:extLst>
          </p:cNvPr>
          <p:cNvSpPr>
            <a:spLocks noChangeArrowheads="1"/>
          </p:cNvSpPr>
          <p:nvPr/>
        </p:nvSpPr>
        <p:spPr bwMode="auto">
          <a:xfrm>
            <a:off x="1822961" y="2151312"/>
            <a:ext cx="6954837" cy="485775"/>
          </a:xfrm>
          <a:prstGeom prst="rect">
            <a:avLst/>
          </a:prstGeom>
          <a:solidFill>
            <a:srgbClr val="005BA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1" name="Rectangle 7">
            <a:extLst>
              <a:ext uri="{FF2B5EF4-FFF2-40B4-BE49-F238E27FC236}">
                <a16:creationId xmlns:a16="http://schemas.microsoft.com/office/drawing/2014/main" id="{C836789E-BFE1-53B1-C81A-A121B5F0B16E}"/>
              </a:ext>
            </a:extLst>
          </p:cNvPr>
          <p:cNvSpPr>
            <a:spLocks noChangeArrowheads="1"/>
          </p:cNvSpPr>
          <p:nvPr/>
        </p:nvSpPr>
        <p:spPr bwMode="auto">
          <a:xfrm>
            <a:off x="289436" y="2637087"/>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2" name="Rectangle 8">
            <a:extLst>
              <a:ext uri="{FF2B5EF4-FFF2-40B4-BE49-F238E27FC236}">
                <a16:creationId xmlns:a16="http://schemas.microsoft.com/office/drawing/2014/main" id="{D851DADF-60C5-D809-0191-30DE465B4D16}"/>
              </a:ext>
            </a:extLst>
          </p:cNvPr>
          <p:cNvSpPr>
            <a:spLocks noChangeArrowheads="1"/>
          </p:cNvSpPr>
          <p:nvPr/>
        </p:nvSpPr>
        <p:spPr bwMode="auto">
          <a:xfrm>
            <a:off x="1822961" y="2637087"/>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3" name="Rectangle 9">
            <a:extLst>
              <a:ext uri="{FF2B5EF4-FFF2-40B4-BE49-F238E27FC236}">
                <a16:creationId xmlns:a16="http://schemas.microsoft.com/office/drawing/2014/main" id="{1F3E2EAD-D10C-4E6E-E493-A436D1DA3411}"/>
              </a:ext>
            </a:extLst>
          </p:cNvPr>
          <p:cNvSpPr>
            <a:spLocks noChangeArrowheads="1"/>
          </p:cNvSpPr>
          <p:nvPr/>
        </p:nvSpPr>
        <p:spPr bwMode="auto">
          <a:xfrm>
            <a:off x="289436" y="3368925"/>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4" name="Rectangle 10">
            <a:extLst>
              <a:ext uri="{FF2B5EF4-FFF2-40B4-BE49-F238E27FC236}">
                <a16:creationId xmlns:a16="http://schemas.microsoft.com/office/drawing/2014/main" id="{F3B9F37D-8C88-2CB2-740E-D614D04A3C70}"/>
              </a:ext>
            </a:extLst>
          </p:cNvPr>
          <p:cNvSpPr>
            <a:spLocks noChangeArrowheads="1"/>
          </p:cNvSpPr>
          <p:nvPr/>
        </p:nvSpPr>
        <p:spPr bwMode="auto">
          <a:xfrm>
            <a:off x="1822961" y="3368925"/>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5" name="Rectangle 11">
            <a:extLst>
              <a:ext uri="{FF2B5EF4-FFF2-40B4-BE49-F238E27FC236}">
                <a16:creationId xmlns:a16="http://schemas.microsoft.com/office/drawing/2014/main" id="{D5687247-8665-4FAF-788A-BE3AB321B9B2}"/>
              </a:ext>
            </a:extLst>
          </p:cNvPr>
          <p:cNvSpPr>
            <a:spLocks noChangeArrowheads="1"/>
          </p:cNvSpPr>
          <p:nvPr/>
        </p:nvSpPr>
        <p:spPr bwMode="auto">
          <a:xfrm>
            <a:off x="289436" y="4100762"/>
            <a:ext cx="1533525" cy="733425"/>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6" name="Rectangle 12">
            <a:extLst>
              <a:ext uri="{FF2B5EF4-FFF2-40B4-BE49-F238E27FC236}">
                <a16:creationId xmlns:a16="http://schemas.microsoft.com/office/drawing/2014/main" id="{507E1775-7AEC-F24A-C202-BF1CBD31189D}"/>
              </a:ext>
            </a:extLst>
          </p:cNvPr>
          <p:cNvSpPr>
            <a:spLocks noChangeArrowheads="1"/>
          </p:cNvSpPr>
          <p:nvPr/>
        </p:nvSpPr>
        <p:spPr bwMode="auto">
          <a:xfrm>
            <a:off x="1822961" y="4100762"/>
            <a:ext cx="6954837" cy="7334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7" name="Rectangle 13">
            <a:extLst>
              <a:ext uri="{FF2B5EF4-FFF2-40B4-BE49-F238E27FC236}">
                <a16:creationId xmlns:a16="http://schemas.microsoft.com/office/drawing/2014/main" id="{040EBA88-443A-4F4C-29F9-924DCDDC0FD8}"/>
              </a:ext>
            </a:extLst>
          </p:cNvPr>
          <p:cNvSpPr>
            <a:spLocks noChangeArrowheads="1"/>
          </p:cNvSpPr>
          <p:nvPr/>
        </p:nvSpPr>
        <p:spPr bwMode="auto">
          <a:xfrm>
            <a:off x="289436" y="4834187"/>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8" name="Rectangle 14">
            <a:extLst>
              <a:ext uri="{FF2B5EF4-FFF2-40B4-BE49-F238E27FC236}">
                <a16:creationId xmlns:a16="http://schemas.microsoft.com/office/drawing/2014/main" id="{6BB6E519-DACA-6882-B641-011049FCE449}"/>
              </a:ext>
            </a:extLst>
          </p:cNvPr>
          <p:cNvSpPr>
            <a:spLocks noChangeArrowheads="1"/>
          </p:cNvSpPr>
          <p:nvPr/>
        </p:nvSpPr>
        <p:spPr bwMode="auto">
          <a:xfrm>
            <a:off x="1822961" y="4834187"/>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29" name="Rectangle 15">
            <a:extLst>
              <a:ext uri="{FF2B5EF4-FFF2-40B4-BE49-F238E27FC236}">
                <a16:creationId xmlns:a16="http://schemas.microsoft.com/office/drawing/2014/main" id="{109EAC32-103D-231D-FCF5-77D4E800E669}"/>
              </a:ext>
            </a:extLst>
          </p:cNvPr>
          <p:cNvSpPr>
            <a:spLocks noChangeArrowheads="1"/>
          </p:cNvSpPr>
          <p:nvPr/>
        </p:nvSpPr>
        <p:spPr bwMode="auto">
          <a:xfrm>
            <a:off x="289436" y="5566025"/>
            <a:ext cx="1533525" cy="731838"/>
          </a:xfrm>
          <a:prstGeom prst="rect">
            <a:avLst/>
          </a:prstGeom>
          <a:solidFill>
            <a:srgbClr val="CCEC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0" name="Rectangle 16">
            <a:extLst>
              <a:ext uri="{FF2B5EF4-FFF2-40B4-BE49-F238E27FC236}">
                <a16:creationId xmlns:a16="http://schemas.microsoft.com/office/drawing/2014/main" id="{69D4E3E6-1A2E-BDDA-82F8-277B42C1E30A}"/>
              </a:ext>
            </a:extLst>
          </p:cNvPr>
          <p:cNvSpPr>
            <a:spLocks noChangeArrowheads="1"/>
          </p:cNvSpPr>
          <p:nvPr/>
        </p:nvSpPr>
        <p:spPr bwMode="auto">
          <a:xfrm>
            <a:off x="1822961" y="5566025"/>
            <a:ext cx="6954837" cy="7318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1" name="Line 17">
            <a:extLst>
              <a:ext uri="{FF2B5EF4-FFF2-40B4-BE49-F238E27FC236}">
                <a16:creationId xmlns:a16="http://schemas.microsoft.com/office/drawing/2014/main" id="{D41C8C9B-BBF0-BDC2-95AC-577E842EA032}"/>
              </a:ext>
            </a:extLst>
          </p:cNvPr>
          <p:cNvSpPr>
            <a:spLocks noChangeShapeType="1"/>
          </p:cNvSpPr>
          <p:nvPr/>
        </p:nvSpPr>
        <p:spPr bwMode="auto">
          <a:xfrm>
            <a:off x="1822961" y="2144962"/>
            <a:ext cx="0" cy="415925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2" name="Line 18">
            <a:extLst>
              <a:ext uri="{FF2B5EF4-FFF2-40B4-BE49-F238E27FC236}">
                <a16:creationId xmlns:a16="http://schemas.microsoft.com/office/drawing/2014/main" id="{7D8F7459-62B1-ECD3-A87D-AAB8F3A0D195}"/>
              </a:ext>
            </a:extLst>
          </p:cNvPr>
          <p:cNvSpPr>
            <a:spLocks noChangeShapeType="1"/>
          </p:cNvSpPr>
          <p:nvPr/>
        </p:nvSpPr>
        <p:spPr bwMode="auto">
          <a:xfrm>
            <a:off x="284673" y="2637087"/>
            <a:ext cx="8499475" cy="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3" name="Line 19">
            <a:extLst>
              <a:ext uri="{FF2B5EF4-FFF2-40B4-BE49-F238E27FC236}">
                <a16:creationId xmlns:a16="http://schemas.microsoft.com/office/drawing/2014/main" id="{BCC57683-6D8B-AF00-26FF-E0328AC5BCC7}"/>
              </a:ext>
            </a:extLst>
          </p:cNvPr>
          <p:cNvSpPr>
            <a:spLocks noChangeShapeType="1"/>
          </p:cNvSpPr>
          <p:nvPr/>
        </p:nvSpPr>
        <p:spPr bwMode="auto">
          <a:xfrm>
            <a:off x="284673" y="3368925"/>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4" name="Line 20">
            <a:extLst>
              <a:ext uri="{FF2B5EF4-FFF2-40B4-BE49-F238E27FC236}">
                <a16:creationId xmlns:a16="http://schemas.microsoft.com/office/drawing/2014/main" id="{A2DF7E88-D031-2EB6-079F-6D844B0FF065}"/>
              </a:ext>
            </a:extLst>
          </p:cNvPr>
          <p:cNvSpPr>
            <a:spLocks noChangeShapeType="1"/>
          </p:cNvSpPr>
          <p:nvPr/>
        </p:nvSpPr>
        <p:spPr bwMode="auto">
          <a:xfrm>
            <a:off x="284673" y="4100762"/>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5" name="Line 21">
            <a:extLst>
              <a:ext uri="{FF2B5EF4-FFF2-40B4-BE49-F238E27FC236}">
                <a16:creationId xmlns:a16="http://schemas.microsoft.com/office/drawing/2014/main" id="{C5215FD9-4DD9-2850-50BA-0B94CFCB8600}"/>
              </a:ext>
            </a:extLst>
          </p:cNvPr>
          <p:cNvSpPr>
            <a:spLocks noChangeShapeType="1"/>
          </p:cNvSpPr>
          <p:nvPr/>
        </p:nvSpPr>
        <p:spPr bwMode="auto">
          <a:xfrm>
            <a:off x="284673" y="4834187"/>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6" name="Line 22">
            <a:extLst>
              <a:ext uri="{FF2B5EF4-FFF2-40B4-BE49-F238E27FC236}">
                <a16:creationId xmlns:a16="http://schemas.microsoft.com/office/drawing/2014/main" id="{F2629122-A56E-95D6-82E8-91EB22D7421C}"/>
              </a:ext>
            </a:extLst>
          </p:cNvPr>
          <p:cNvSpPr>
            <a:spLocks noChangeShapeType="1"/>
          </p:cNvSpPr>
          <p:nvPr/>
        </p:nvSpPr>
        <p:spPr bwMode="auto">
          <a:xfrm>
            <a:off x="284673" y="5566025"/>
            <a:ext cx="8499475" cy="0"/>
          </a:xfrm>
          <a:prstGeom prst="line">
            <a:avLst/>
          </a:prstGeom>
          <a:noFill/>
          <a:ln w="9525"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7" name="Line 23">
            <a:extLst>
              <a:ext uri="{FF2B5EF4-FFF2-40B4-BE49-F238E27FC236}">
                <a16:creationId xmlns:a16="http://schemas.microsoft.com/office/drawing/2014/main" id="{5F2BC9C4-F4B7-F932-FE1F-C8D2B39B3B8B}"/>
              </a:ext>
            </a:extLst>
          </p:cNvPr>
          <p:cNvSpPr>
            <a:spLocks noChangeShapeType="1"/>
          </p:cNvSpPr>
          <p:nvPr/>
        </p:nvSpPr>
        <p:spPr bwMode="auto">
          <a:xfrm>
            <a:off x="289436" y="2144962"/>
            <a:ext cx="0" cy="415925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8" name="Line 24">
            <a:extLst>
              <a:ext uri="{FF2B5EF4-FFF2-40B4-BE49-F238E27FC236}">
                <a16:creationId xmlns:a16="http://schemas.microsoft.com/office/drawing/2014/main" id="{15B721CC-7841-6C44-8AB5-2E98629D20E6}"/>
              </a:ext>
            </a:extLst>
          </p:cNvPr>
          <p:cNvSpPr>
            <a:spLocks noChangeShapeType="1"/>
          </p:cNvSpPr>
          <p:nvPr/>
        </p:nvSpPr>
        <p:spPr bwMode="auto">
          <a:xfrm>
            <a:off x="8777798" y="2146550"/>
            <a:ext cx="0" cy="4157663"/>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39" name="Line 25">
            <a:extLst>
              <a:ext uri="{FF2B5EF4-FFF2-40B4-BE49-F238E27FC236}">
                <a16:creationId xmlns:a16="http://schemas.microsoft.com/office/drawing/2014/main" id="{6AC7FFFC-E4C9-997E-5B84-A20F82B7E867}"/>
              </a:ext>
            </a:extLst>
          </p:cNvPr>
          <p:cNvSpPr>
            <a:spLocks noChangeShapeType="1"/>
          </p:cNvSpPr>
          <p:nvPr/>
        </p:nvSpPr>
        <p:spPr bwMode="auto">
          <a:xfrm>
            <a:off x="284673" y="2151312"/>
            <a:ext cx="8499475" cy="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40" name="Line 26">
            <a:extLst>
              <a:ext uri="{FF2B5EF4-FFF2-40B4-BE49-F238E27FC236}">
                <a16:creationId xmlns:a16="http://schemas.microsoft.com/office/drawing/2014/main" id="{2246E34E-7485-B1B9-7C9B-52F77F415D90}"/>
              </a:ext>
            </a:extLst>
          </p:cNvPr>
          <p:cNvSpPr>
            <a:spLocks noChangeShapeType="1"/>
          </p:cNvSpPr>
          <p:nvPr/>
        </p:nvSpPr>
        <p:spPr bwMode="auto">
          <a:xfrm>
            <a:off x="284673" y="6297862"/>
            <a:ext cx="8499475" cy="0"/>
          </a:xfrm>
          <a:prstGeom prst="line">
            <a:avLst/>
          </a:prstGeom>
          <a:noFill/>
          <a:ln w="12700" cap="flat">
            <a:solidFill>
              <a:srgbClr val="005BAD"/>
            </a:solidFill>
            <a:prstDash val="solid"/>
            <a:round/>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ja-JP" altLang="en-US" dirty="0">
              <a:latin typeface="HGPｺﾞｼｯｸE" panose="020B0900000000000000" pitchFamily="50" charset="-128"/>
            </a:endParaRPr>
          </a:p>
        </p:txBody>
      </p:sp>
      <p:sp>
        <p:nvSpPr>
          <p:cNvPr id="41" name="Rectangle 27">
            <a:extLst>
              <a:ext uri="{FF2B5EF4-FFF2-40B4-BE49-F238E27FC236}">
                <a16:creationId xmlns:a16="http://schemas.microsoft.com/office/drawing/2014/main" id="{9CFAB9CE-957F-308A-2501-B99469C70EF7}"/>
              </a:ext>
            </a:extLst>
          </p:cNvPr>
          <p:cNvSpPr>
            <a:spLocks noChangeArrowheads="1"/>
          </p:cNvSpPr>
          <p:nvPr/>
        </p:nvSpPr>
        <p:spPr bwMode="auto">
          <a:xfrm>
            <a:off x="4583623" y="2267200"/>
            <a:ext cx="2667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2000" b="0" i="0" u="none" strike="noStrike" cap="none" normalizeH="0" baseline="0">
                <a:ln>
                  <a:noFill/>
                </a:ln>
                <a:solidFill>
                  <a:srgbClr val="FFFFFF"/>
                </a:solidFill>
                <a:effectLst/>
                <a:latin typeface="HGPｺﾞｼｯｸE" panose="020B0900000000000000" pitchFamily="50" charset="-128"/>
                <a:ea typeface="HGPｺﾞｼｯｸE" panose="020B0900000000000000" pitchFamily="50" charset="-128"/>
              </a:rPr>
              <a:t>内</a:t>
            </a:r>
            <a:endParaRPr kumimoji="0" lang="ja-JP" altLang="ja-JP" sz="1800" u="none" strike="noStrike" cap="none" normalizeH="0" baseline="0">
              <a:ln>
                <a:noFill/>
              </a:ln>
              <a:solidFill>
                <a:schemeClr val="tx1"/>
              </a:solidFill>
              <a:effectLst/>
              <a:latin typeface="HGPGothicE" panose="020B0900000000000000" pitchFamily="34" charset="-128"/>
            </a:endParaRPr>
          </a:p>
        </p:txBody>
      </p:sp>
      <p:sp>
        <p:nvSpPr>
          <p:cNvPr id="42" name="Rectangle 28">
            <a:extLst>
              <a:ext uri="{FF2B5EF4-FFF2-40B4-BE49-F238E27FC236}">
                <a16:creationId xmlns:a16="http://schemas.microsoft.com/office/drawing/2014/main" id="{1E030FD9-37E6-367C-B2FA-CA484591BDF7}"/>
              </a:ext>
            </a:extLst>
          </p:cNvPr>
          <p:cNvSpPr>
            <a:spLocks noChangeArrowheads="1"/>
          </p:cNvSpPr>
          <p:nvPr/>
        </p:nvSpPr>
        <p:spPr bwMode="auto">
          <a:xfrm>
            <a:off x="5005898" y="2267200"/>
            <a:ext cx="2667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2000" b="0" i="0" u="none" strike="noStrike" cap="none" normalizeH="0" baseline="0">
                <a:ln>
                  <a:noFill/>
                </a:ln>
                <a:solidFill>
                  <a:srgbClr val="FFFFFF"/>
                </a:solidFill>
                <a:effectLst/>
                <a:latin typeface="HGPｺﾞｼｯｸE" panose="020B0900000000000000" pitchFamily="50" charset="-128"/>
                <a:ea typeface="HGPｺﾞｼｯｸE" panose="020B0900000000000000" pitchFamily="50" charset="-128"/>
              </a:rPr>
              <a:t>容</a:t>
            </a:r>
            <a:endParaRPr kumimoji="0" lang="ja-JP" altLang="ja-JP" sz="1800" u="none" strike="noStrike" cap="none" normalizeH="0" baseline="0">
              <a:ln>
                <a:noFill/>
              </a:ln>
              <a:solidFill>
                <a:schemeClr val="tx1"/>
              </a:solidFill>
              <a:effectLst/>
              <a:latin typeface="HGPGothicE" panose="020B0900000000000000" pitchFamily="34" charset="-128"/>
            </a:endParaRPr>
          </a:p>
        </p:txBody>
      </p:sp>
      <p:sp>
        <p:nvSpPr>
          <p:cNvPr id="43" name="Rectangle 29">
            <a:extLst>
              <a:ext uri="{FF2B5EF4-FFF2-40B4-BE49-F238E27FC236}">
                <a16:creationId xmlns:a16="http://schemas.microsoft.com/office/drawing/2014/main" id="{E45E12B4-6317-4FC3-6E4D-FF063E445BAC}"/>
              </a:ext>
            </a:extLst>
          </p:cNvPr>
          <p:cNvSpPr>
            <a:spLocks noChangeArrowheads="1"/>
          </p:cNvSpPr>
          <p:nvPr/>
        </p:nvSpPr>
        <p:spPr bwMode="auto">
          <a:xfrm>
            <a:off x="459298" y="2308475"/>
            <a:ext cx="121026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FFFFFF"/>
                </a:solidFill>
                <a:effectLst/>
                <a:latin typeface="HGPｺﾞｼｯｸE" panose="020B0900000000000000" pitchFamily="50" charset="-128"/>
                <a:ea typeface="HGPｺﾞｼｯｸE" panose="020B0900000000000000" pitchFamily="50" charset="-128"/>
              </a:rPr>
              <a:t>公平の考え方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4" name="Rectangle 30">
            <a:extLst>
              <a:ext uri="{FF2B5EF4-FFF2-40B4-BE49-F238E27FC236}">
                <a16:creationId xmlns:a16="http://schemas.microsoft.com/office/drawing/2014/main" id="{F1EBFBE4-CAF5-2F63-99DD-1766938041D4}"/>
              </a:ext>
            </a:extLst>
          </p:cNvPr>
          <p:cNvSpPr>
            <a:spLocks noChangeArrowheads="1"/>
          </p:cNvSpPr>
          <p:nvPr/>
        </p:nvSpPr>
        <p:spPr bwMode="auto">
          <a:xfrm>
            <a:off x="2037273" y="2887912"/>
            <a:ext cx="2874185"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各自の能力に応じて負担すること</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5" name="Rectangle 31">
            <a:extLst>
              <a:ext uri="{FF2B5EF4-FFF2-40B4-BE49-F238E27FC236}">
                <a16:creationId xmlns:a16="http://schemas.microsoft.com/office/drawing/2014/main" id="{15003C39-54B1-14A7-8BFC-561BDE6A6A91}"/>
              </a:ext>
            </a:extLst>
          </p:cNvPr>
          <p:cNvSpPr>
            <a:spLocks noChangeArrowheads="1"/>
          </p:cNvSpPr>
          <p:nvPr/>
        </p:nvSpPr>
        <p:spPr bwMode="auto">
          <a:xfrm>
            <a:off x="651386" y="2887912"/>
            <a:ext cx="8207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応能負担</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6" name="Rectangle 32">
            <a:extLst>
              <a:ext uri="{FF2B5EF4-FFF2-40B4-BE49-F238E27FC236}">
                <a16:creationId xmlns:a16="http://schemas.microsoft.com/office/drawing/2014/main" id="{90D7794E-AE5D-22E2-E880-ED1F5F0249FD}"/>
              </a:ext>
            </a:extLst>
          </p:cNvPr>
          <p:cNvSpPr>
            <a:spLocks noChangeArrowheads="1"/>
          </p:cNvSpPr>
          <p:nvPr/>
        </p:nvSpPr>
        <p:spPr bwMode="auto">
          <a:xfrm>
            <a:off x="2037273" y="3619750"/>
            <a:ext cx="4012317"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自分が受けた利益に応じたものを負担すること</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7" name="Rectangle 33">
            <a:extLst>
              <a:ext uri="{FF2B5EF4-FFF2-40B4-BE49-F238E27FC236}">
                <a16:creationId xmlns:a16="http://schemas.microsoft.com/office/drawing/2014/main" id="{312FE791-AAA3-AC85-C3DC-65625F1EC93F}"/>
              </a:ext>
            </a:extLst>
          </p:cNvPr>
          <p:cNvSpPr>
            <a:spLocks noChangeArrowheads="1"/>
          </p:cNvSpPr>
          <p:nvPr/>
        </p:nvSpPr>
        <p:spPr bwMode="auto">
          <a:xfrm>
            <a:off x="651386" y="3619750"/>
            <a:ext cx="82073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応益負担</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8" name="Rectangle 34">
            <a:extLst>
              <a:ext uri="{FF2B5EF4-FFF2-40B4-BE49-F238E27FC236}">
                <a16:creationId xmlns:a16="http://schemas.microsoft.com/office/drawing/2014/main" id="{8F3D4266-B2AA-C280-169A-ABB9D4C12899}"/>
              </a:ext>
            </a:extLst>
          </p:cNvPr>
          <p:cNvSpPr>
            <a:spLocks noChangeArrowheads="1"/>
          </p:cNvSpPr>
          <p:nvPr/>
        </p:nvSpPr>
        <p:spPr bwMode="auto">
          <a:xfrm>
            <a:off x="2037273" y="4352380"/>
            <a:ext cx="5764399"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「負担能力が同じ人には、同じ負担を求めるのが公平」という考え方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49" name="Rectangle 35">
            <a:extLst>
              <a:ext uri="{FF2B5EF4-FFF2-40B4-BE49-F238E27FC236}">
                <a16:creationId xmlns:a16="http://schemas.microsoft.com/office/drawing/2014/main" id="{2F5BB867-D6DA-8B0B-F209-2B4D3FBB7385}"/>
              </a:ext>
            </a:extLst>
          </p:cNvPr>
          <p:cNvSpPr>
            <a:spLocks noChangeArrowheads="1"/>
          </p:cNvSpPr>
          <p:nvPr/>
        </p:nvSpPr>
        <p:spPr bwMode="auto">
          <a:xfrm>
            <a:off x="551373" y="4352380"/>
            <a:ext cx="10259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水平的公平</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0" name="Rectangle 36">
            <a:extLst>
              <a:ext uri="{FF2B5EF4-FFF2-40B4-BE49-F238E27FC236}">
                <a16:creationId xmlns:a16="http://schemas.microsoft.com/office/drawing/2014/main" id="{76A9B42F-2DDF-9B67-6FDF-EAB1A4ADDE4B}"/>
              </a:ext>
            </a:extLst>
          </p:cNvPr>
          <p:cNvSpPr>
            <a:spLocks noChangeArrowheads="1"/>
          </p:cNvSpPr>
          <p:nvPr/>
        </p:nvSpPr>
        <p:spPr bwMode="auto">
          <a:xfrm>
            <a:off x="2037273" y="5085012"/>
            <a:ext cx="63510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「負担能力が高い人には、より大きな負担を求めるのが公平」という考え方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1" name="Rectangle 37">
            <a:extLst>
              <a:ext uri="{FF2B5EF4-FFF2-40B4-BE49-F238E27FC236}">
                <a16:creationId xmlns:a16="http://schemas.microsoft.com/office/drawing/2014/main" id="{BDE77E00-BFA4-FB94-2A7F-5175B487FA8E}"/>
              </a:ext>
            </a:extLst>
          </p:cNvPr>
          <p:cNvSpPr>
            <a:spLocks noChangeArrowheads="1"/>
          </p:cNvSpPr>
          <p:nvPr/>
        </p:nvSpPr>
        <p:spPr bwMode="auto">
          <a:xfrm>
            <a:off x="551373" y="5085012"/>
            <a:ext cx="1025922"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垂直的公平</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2" name="Rectangle 38">
            <a:extLst>
              <a:ext uri="{FF2B5EF4-FFF2-40B4-BE49-F238E27FC236}">
                <a16:creationId xmlns:a16="http://schemas.microsoft.com/office/drawing/2014/main" id="{DDA76CBA-653C-27A7-230C-216C1C3496E3}"/>
              </a:ext>
            </a:extLst>
          </p:cNvPr>
          <p:cNvSpPr>
            <a:spLocks noChangeArrowheads="1"/>
          </p:cNvSpPr>
          <p:nvPr/>
        </p:nvSpPr>
        <p:spPr bwMode="auto">
          <a:xfrm>
            <a:off x="2037273" y="5816850"/>
            <a:ext cx="58172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0000"/>
                </a:solidFill>
                <a:effectLst/>
                <a:latin typeface="HGPｺﾞｼｯｸE" panose="020B0900000000000000" pitchFamily="50" charset="-128"/>
                <a:ea typeface="HGPｺﾞｼｯｸE" panose="020B0900000000000000" pitchFamily="50" charset="-128"/>
              </a:rPr>
              <a:t>「現役世代と将来世代の受益と負担のバランスを保つ」という考え方</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sp>
        <p:nvSpPr>
          <p:cNvPr id="53" name="Rectangle 39">
            <a:extLst>
              <a:ext uri="{FF2B5EF4-FFF2-40B4-BE49-F238E27FC236}">
                <a16:creationId xmlns:a16="http://schemas.microsoft.com/office/drawing/2014/main" id="{4BC1A6A6-518C-B5A2-3E80-F510734E44AC}"/>
              </a:ext>
            </a:extLst>
          </p:cNvPr>
          <p:cNvSpPr>
            <a:spLocks noChangeArrowheads="1"/>
          </p:cNvSpPr>
          <p:nvPr/>
        </p:nvSpPr>
        <p:spPr bwMode="auto">
          <a:xfrm>
            <a:off x="451361" y="5816850"/>
            <a:ext cx="1226298"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a:defRPr>
                <a:solidFill>
                  <a:schemeClr val="tx1"/>
                </a:solidFill>
                <a:latin typeface="Arial" panose="020B0604020202020204" pitchFamily="34" charset="0"/>
              </a:defRPr>
            </a:lvl1pPr>
            <a:lvl2pPr>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a:defRPr>
                <a:solidFill>
                  <a:schemeClr val="tx1"/>
                </a:solidFill>
                <a:latin typeface="Arial" panose="020B0604020202020204" pitchFamily="34" charset="0"/>
              </a:defRPr>
            </a:lvl4pPr>
            <a:lvl5pPr>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ja-JP" altLang="ja-JP" sz="1600" b="0" i="0" u="none" strike="noStrike" cap="none" normalizeH="0" baseline="0" dirty="0">
                <a:ln>
                  <a:noFill/>
                </a:ln>
                <a:solidFill>
                  <a:srgbClr val="005BAD"/>
                </a:solidFill>
                <a:effectLst/>
                <a:latin typeface="HGPｺﾞｼｯｸE" panose="020B0900000000000000" pitchFamily="50" charset="-128"/>
                <a:ea typeface="HGPｺﾞｼｯｸE" panose="020B0900000000000000" pitchFamily="50" charset="-128"/>
              </a:rPr>
              <a:t>世代間の公平</a:t>
            </a:r>
            <a:endParaRPr kumimoji="0" lang="ja-JP" altLang="ja-JP" sz="1800" u="none" strike="noStrike" cap="none" normalizeH="0" baseline="0" dirty="0">
              <a:ln>
                <a:noFill/>
              </a:ln>
              <a:solidFill>
                <a:schemeClr val="tx1"/>
              </a:solidFill>
              <a:effectLst/>
              <a:latin typeface="HGPGothicE" panose="020B0900000000000000" pitchFamily="34" charset="-128"/>
            </a:endParaRPr>
          </a:p>
        </p:txBody>
      </p:sp>
      <p:grpSp>
        <p:nvGrpSpPr>
          <p:cNvPr id="10" name="グループ化 9">
            <a:extLst>
              <a:ext uri="{FF2B5EF4-FFF2-40B4-BE49-F238E27FC236}">
                <a16:creationId xmlns:a16="http://schemas.microsoft.com/office/drawing/2014/main" id="{D52CBC96-4CB8-CD91-EA22-6AB9BFB89590}"/>
              </a:ext>
            </a:extLst>
          </p:cNvPr>
          <p:cNvGrpSpPr/>
          <p:nvPr/>
        </p:nvGrpSpPr>
        <p:grpSpPr>
          <a:xfrm>
            <a:off x="287921" y="6410880"/>
            <a:ext cx="7941679" cy="374400"/>
            <a:chOff x="322211" y="6410880"/>
            <a:chExt cx="8532000" cy="374400"/>
          </a:xfrm>
        </p:grpSpPr>
        <p:sp>
          <p:nvSpPr>
            <p:cNvPr id="13" name="正方形/長方形 12">
              <a:extLst>
                <a:ext uri="{FF2B5EF4-FFF2-40B4-BE49-F238E27FC236}">
                  <a16:creationId xmlns:a16="http://schemas.microsoft.com/office/drawing/2014/main" id="{5A10F919-57CA-BAEF-A0FA-95C3C7471275}"/>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 name="正方形/長方形 13">
              <a:extLst>
                <a:ext uri="{FF2B5EF4-FFF2-40B4-BE49-F238E27FC236}">
                  <a16:creationId xmlns:a16="http://schemas.microsoft.com/office/drawing/2014/main" id="{F36D47DC-1A01-0E8E-940E-7984EEA9E5C8}"/>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2" name="テキスト ボックス 11">
            <a:extLst>
              <a:ext uri="{FF2B5EF4-FFF2-40B4-BE49-F238E27FC236}">
                <a16:creationId xmlns:a16="http://schemas.microsoft.com/office/drawing/2014/main" id="{897C553D-213B-A4C9-F19D-5D03F02B4A46}"/>
              </a:ext>
            </a:extLst>
          </p:cNvPr>
          <p:cNvSpPr txBox="1"/>
          <p:nvPr/>
        </p:nvSpPr>
        <p:spPr>
          <a:xfrm>
            <a:off x="332797" y="1316298"/>
            <a:ext cx="5618846" cy="369332"/>
          </a:xfrm>
          <a:prstGeom prst="rect">
            <a:avLst/>
          </a:prstGeom>
          <a:noFill/>
        </p:spPr>
        <p:txBody>
          <a:bodyPr wrap="none" rtlCol="0">
            <a:spAutoFit/>
          </a:bodyPr>
          <a:lstStyle/>
          <a:p>
            <a:r>
              <a:rPr kumimoji="1" lang="ja-JP" altLang="en-US" sz="1800" dirty="0">
                <a:solidFill>
                  <a:srgbClr val="005BAD"/>
                </a:solidFill>
                <a:latin typeface="+mj-ea"/>
                <a:ea typeface="+mj-ea"/>
              </a:rPr>
              <a:t>税金には、みんながより公平だと思える仕組みが必要！</a:t>
            </a:r>
          </a:p>
        </p:txBody>
      </p:sp>
      <p:grpSp>
        <p:nvGrpSpPr>
          <p:cNvPr id="5" name="グループ化 4">
            <a:extLst>
              <a:ext uri="{FF2B5EF4-FFF2-40B4-BE49-F238E27FC236}">
                <a16:creationId xmlns:a16="http://schemas.microsoft.com/office/drawing/2014/main" id="{20B3B7F3-B77F-012D-B33C-25EB805C2C11}"/>
              </a:ext>
            </a:extLst>
          </p:cNvPr>
          <p:cNvGrpSpPr/>
          <p:nvPr/>
        </p:nvGrpSpPr>
        <p:grpSpPr>
          <a:xfrm>
            <a:off x="-29057" y="6108719"/>
            <a:ext cx="832606" cy="749281"/>
            <a:chOff x="-35154" y="5996309"/>
            <a:chExt cx="945432" cy="850816"/>
          </a:xfrm>
        </p:grpSpPr>
        <p:sp>
          <p:nvSpPr>
            <p:cNvPr id="6" name="フリーフォーム: 図形 5">
              <a:extLst>
                <a:ext uri="{FF2B5EF4-FFF2-40B4-BE49-F238E27FC236}">
                  <a16:creationId xmlns:a16="http://schemas.microsoft.com/office/drawing/2014/main" id="{1751F53D-53D4-EF64-7BB2-E7BE338C01DB}"/>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7" name="フリーフォーム: 図形 6">
              <a:extLst>
                <a:ext uri="{FF2B5EF4-FFF2-40B4-BE49-F238E27FC236}">
                  <a16:creationId xmlns:a16="http://schemas.microsoft.com/office/drawing/2014/main" id="{26AC96E9-F2B9-EDD8-951A-4A70BAA47323}"/>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8" name="テキスト ボックス 7">
              <a:extLst>
                <a:ext uri="{FF2B5EF4-FFF2-40B4-BE49-F238E27FC236}">
                  <a16:creationId xmlns:a16="http://schemas.microsoft.com/office/drawing/2014/main" id="{5F121D28-F028-E48F-F579-4B3C6521FCE2}"/>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16" name="Rectangle 14">
            <a:extLst>
              <a:ext uri="{FF2B5EF4-FFF2-40B4-BE49-F238E27FC236}">
                <a16:creationId xmlns:a16="http://schemas.microsoft.com/office/drawing/2014/main" id="{589B3916-8C64-42BB-9F2F-5A9AA94183E3}"/>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17" name="テキスト ボックス 16">
            <a:extLst>
              <a:ext uri="{FF2B5EF4-FFF2-40B4-BE49-F238E27FC236}">
                <a16:creationId xmlns:a16="http://schemas.microsoft.com/office/drawing/2014/main" id="{3E6E3A23-C1A9-43A5-B3CA-E4DD417AFC5A}"/>
              </a:ext>
            </a:extLst>
          </p:cNvPr>
          <p:cNvSpPr txBox="1"/>
          <p:nvPr/>
        </p:nvSpPr>
        <p:spPr>
          <a:xfrm>
            <a:off x="839467" y="6461424"/>
            <a:ext cx="7212333" cy="261610"/>
          </a:xfrm>
          <a:prstGeom prst="rect">
            <a:avLst/>
          </a:prstGeom>
          <a:noFill/>
        </p:spPr>
        <p:txBody>
          <a:bodyPr wrap="square" rtlCol="0">
            <a:spAutoFit/>
          </a:bodyPr>
          <a:lstStyle/>
          <a:p>
            <a:r>
              <a:rPr lang="ja-JP" altLang="en-US" sz="1100" b="1" dirty="0">
                <a:solidFill>
                  <a:srgbClr val="005BAD"/>
                </a:solidFill>
                <a:latin typeface="ＭＳ Ｐゴシック" panose="020B0600070205080204" pitchFamily="50" charset="-128"/>
                <a:ea typeface="ＭＳ Ｐゴシック" panose="020B0600070205080204" pitchFamily="50" charset="-128"/>
              </a:rPr>
              <a:t>調べてみよう ： </a:t>
            </a:r>
            <a:r>
              <a:rPr kumimoji="1" lang="en-US" altLang="ja-JP" sz="1100" dirty="0">
                <a:latin typeface="HGPGothicE" panose="020B0900000000000000" pitchFamily="34" charset="-128"/>
                <a:cs typeface="Arial" panose="020B0604020202020204" pitchFamily="34" charset="0"/>
                <a:hlinkClick r:id="rId4">
                  <a:extLst>
                    <a:ext uri="{A12FA001-AC4F-418D-AE19-62706E023703}">
                      <ahyp:hlinkClr xmlns:ahyp="http://schemas.microsoft.com/office/drawing/2018/hyperlinkcolor" val="tx"/>
                    </a:ext>
                  </a:extLst>
                </a:hlinkClick>
              </a:rPr>
              <a:t>https://www.nichizeiren.or.jp/taxaccount/education/sozei_nichizei/</a:t>
            </a:r>
            <a:r>
              <a:rPr kumimoji="1" lang="en-US" altLang="ja-JP" sz="1100" dirty="0">
                <a:latin typeface="HGPGothicE" panose="020B0900000000000000" pitchFamily="34" charset="-128"/>
                <a:cs typeface="Arial" panose="020B0604020202020204" pitchFamily="34" charset="0"/>
              </a:rPr>
              <a:t>  </a:t>
            </a:r>
            <a:r>
              <a:rPr kumimoji="1" lang="ja-JP" altLang="en-US" sz="1000" dirty="0">
                <a:latin typeface="ＭＳ Ｐゴシック" panose="020B0600070205080204" pitchFamily="50" charset="-128"/>
                <a:ea typeface="ＭＳ Ｐゴシック" panose="020B0600070205080204" pitchFamily="50" charset="-128"/>
                <a:cs typeface="Arial" panose="020B0604020202020204" pitchFamily="34" charset="0"/>
              </a:rPr>
              <a:t>（</a:t>
            </a:r>
            <a:r>
              <a:rPr lang="ja-JP" altLang="en-US" sz="1000" dirty="0">
                <a:latin typeface="ＭＳ Ｐゴシック" panose="020B0600070205080204" pitchFamily="50" charset="-128"/>
                <a:ea typeface="ＭＳ Ｐゴシック" panose="020B0600070205080204" pitchFamily="50" charset="-128"/>
                <a:cs typeface="Arial" panose="020B0604020202020204" pitchFamily="34" charset="0"/>
              </a:rPr>
              <a:t>日本税理士会連合会</a:t>
            </a:r>
            <a:r>
              <a:rPr lang="en-US" altLang="ja-JP" sz="1000" dirty="0">
                <a:latin typeface="ＭＳ Ｐゴシック" panose="020B0600070205080204" pitchFamily="50" charset="-128"/>
                <a:ea typeface="ＭＳ Ｐゴシック" panose="020B0600070205080204" pitchFamily="50" charset="-128"/>
                <a:cs typeface="Arial" panose="020B0604020202020204" pitchFamily="34" charset="0"/>
              </a:rPr>
              <a:t>HP</a:t>
            </a:r>
            <a:r>
              <a:rPr lang="ja-JP" altLang="en-US" sz="1000" dirty="0">
                <a:latin typeface="ＭＳ Ｐゴシック" panose="020B0600070205080204" pitchFamily="50" charset="-128"/>
                <a:ea typeface="ＭＳ Ｐゴシック" panose="020B0600070205080204" pitchFamily="50" charset="-128"/>
                <a:cs typeface="Arial" panose="020B0604020202020204" pitchFamily="34" charset="0"/>
              </a:rPr>
              <a:t>）</a:t>
            </a:r>
            <a:endParaRPr lang="ja-JP" altLang="en-US" sz="1100" dirty="0">
              <a:latin typeface="ＭＳ Ｐゴシック" panose="020B0600070205080204" pitchFamily="50" charset="-128"/>
              <a:ea typeface="ＭＳ Ｐゴシック" panose="020B0600070205080204" pitchFamily="50" charset="-128"/>
            </a:endParaRPr>
          </a:p>
        </p:txBody>
      </p:sp>
      <p:sp>
        <p:nvSpPr>
          <p:cNvPr id="2" name="スライド番号プレースホルダー 8">
            <a:extLst>
              <a:ext uri="{FF2B5EF4-FFF2-40B4-BE49-F238E27FC236}">
                <a16:creationId xmlns:a16="http://schemas.microsoft.com/office/drawing/2014/main" id="{88F49A5F-0756-D22B-B834-7A4CD761A08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12</a:t>
            </a:fld>
            <a:endParaRPr lang="en-US" altLang="ja-JP" dirty="0">
              <a:latin typeface="+mn-ea"/>
              <a:ea typeface="+mn-ea"/>
            </a:endParaRPr>
          </a:p>
        </p:txBody>
      </p:sp>
    </p:spTree>
    <p:extLst>
      <p:ext uri="{BB962C8B-B14F-4D97-AF65-F5344CB8AC3E}">
        <p14:creationId xmlns:p14="http://schemas.microsoft.com/office/powerpoint/2010/main" val="34442972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nodePh="1">
                                  <p:stCondLst>
                                    <p:cond delay="0"/>
                                  </p:stCondLst>
                                  <p:endCondLst>
                                    <p:cond evt="begin" delay="0">
                                      <p:tn val="10"/>
                                    </p:cond>
                                  </p:end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0"/>
                                        </p:tgtEl>
                                        <p:attrNameLst>
                                          <p:attrName>style.visibility</p:attrName>
                                        </p:attrNameLst>
                                      </p:cBhvr>
                                      <p:to>
                                        <p:strVal val="visible"/>
                                      </p:to>
                                    </p:set>
                                    <p:animEffect transition="in" filter="fade">
                                      <p:cBhvr>
                                        <p:cTn id="18" dur="500"/>
                                        <p:tgtEl>
                                          <p:spTgt spid="2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fade">
                                      <p:cBhvr>
                                        <p:cTn id="27" dur="500"/>
                                        <p:tgtEl>
                                          <p:spTgt spid="2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fade">
                                      <p:cBhvr>
                                        <p:cTn id="30" dur="500"/>
                                        <p:tgtEl>
                                          <p:spTgt spid="24"/>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fade">
                                      <p:cBhvr>
                                        <p:cTn id="33" dur="500"/>
                                        <p:tgtEl>
                                          <p:spTgt spid="25"/>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26"/>
                                        </p:tgtEl>
                                        <p:attrNameLst>
                                          <p:attrName>style.visibility</p:attrName>
                                        </p:attrNameLst>
                                      </p:cBhvr>
                                      <p:to>
                                        <p:strVal val="visible"/>
                                      </p:to>
                                    </p:set>
                                    <p:animEffect transition="in" filter="fade">
                                      <p:cBhvr>
                                        <p:cTn id="36" dur="500"/>
                                        <p:tgtEl>
                                          <p:spTgt spid="2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29"/>
                                        </p:tgtEl>
                                        <p:attrNameLst>
                                          <p:attrName>style.visibility</p:attrName>
                                        </p:attrNameLst>
                                      </p:cBhvr>
                                      <p:to>
                                        <p:strVal val="visible"/>
                                      </p:to>
                                    </p:set>
                                    <p:animEffect transition="in" filter="fade">
                                      <p:cBhvr>
                                        <p:cTn id="45" dur="500"/>
                                        <p:tgtEl>
                                          <p:spTgt spid="29"/>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500"/>
                                        <p:tgtEl>
                                          <p:spTgt spid="30"/>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500"/>
                                        <p:tgtEl>
                                          <p:spTgt spid="31"/>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33"/>
                                        </p:tgtEl>
                                        <p:attrNameLst>
                                          <p:attrName>style.visibility</p:attrName>
                                        </p:attrNameLst>
                                      </p:cBhvr>
                                      <p:to>
                                        <p:strVal val="visible"/>
                                      </p:to>
                                    </p:set>
                                    <p:animEffect transition="in" filter="fade">
                                      <p:cBhvr>
                                        <p:cTn id="57" dur="500"/>
                                        <p:tgtEl>
                                          <p:spTgt spid="33"/>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fade">
                                      <p:cBhvr>
                                        <p:cTn id="60" dur="500"/>
                                        <p:tgtEl>
                                          <p:spTgt spid="3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fade">
                                      <p:cBhvr>
                                        <p:cTn id="63" dur="500"/>
                                        <p:tgtEl>
                                          <p:spTgt spid="3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fade">
                                      <p:cBhvr>
                                        <p:cTn id="66" dur="500"/>
                                        <p:tgtEl>
                                          <p:spTgt spid="36"/>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500"/>
                                        <p:tgtEl>
                                          <p:spTgt spid="37"/>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38"/>
                                        </p:tgtEl>
                                        <p:attrNameLst>
                                          <p:attrName>style.visibility</p:attrName>
                                        </p:attrNameLst>
                                      </p:cBhvr>
                                      <p:to>
                                        <p:strVal val="visible"/>
                                      </p:to>
                                    </p:set>
                                    <p:animEffect transition="in" filter="fade">
                                      <p:cBhvr>
                                        <p:cTn id="72" dur="500"/>
                                        <p:tgtEl>
                                          <p:spTgt spid="38"/>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39"/>
                                        </p:tgtEl>
                                        <p:attrNameLst>
                                          <p:attrName>style.visibility</p:attrName>
                                        </p:attrNameLst>
                                      </p:cBhvr>
                                      <p:to>
                                        <p:strVal val="visible"/>
                                      </p:to>
                                    </p:set>
                                    <p:animEffect transition="in" filter="fade">
                                      <p:cBhvr>
                                        <p:cTn id="75" dur="500"/>
                                        <p:tgtEl>
                                          <p:spTgt spid="39"/>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40"/>
                                        </p:tgtEl>
                                        <p:attrNameLst>
                                          <p:attrName>style.visibility</p:attrName>
                                        </p:attrNameLst>
                                      </p:cBhvr>
                                      <p:to>
                                        <p:strVal val="visible"/>
                                      </p:to>
                                    </p:set>
                                    <p:animEffect transition="in" filter="fade">
                                      <p:cBhvr>
                                        <p:cTn id="78" dur="500"/>
                                        <p:tgtEl>
                                          <p:spTgt spid="40"/>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41"/>
                                        </p:tgtEl>
                                        <p:attrNameLst>
                                          <p:attrName>style.visibility</p:attrName>
                                        </p:attrNameLst>
                                      </p:cBhvr>
                                      <p:to>
                                        <p:strVal val="visible"/>
                                      </p:to>
                                    </p:set>
                                    <p:animEffect transition="in" filter="fade">
                                      <p:cBhvr>
                                        <p:cTn id="81" dur="500"/>
                                        <p:tgtEl>
                                          <p:spTgt spid="41"/>
                                        </p:tgtEl>
                                      </p:cBhvr>
                                    </p:animEffect>
                                  </p:childTnLst>
                                </p:cTn>
                              </p:par>
                              <p:par>
                                <p:cTn id="82" presetID="10" presetClass="entr" presetSubtype="0" fill="hold" grpId="0" nodeType="withEffect">
                                  <p:stCondLst>
                                    <p:cond delay="0"/>
                                  </p:stCondLst>
                                  <p:childTnLst>
                                    <p:set>
                                      <p:cBhvr>
                                        <p:cTn id="83" dur="1" fill="hold">
                                          <p:stCondLst>
                                            <p:cond delay="0"/>
                                          </p:stCondLst>
                                        </p:cTn>
                                        <p:tgtEl>
                                          <p:spTgt spid="42"/>
                                        </p:tgtEl>
                                        <p:attrNameLst>
                                          <p:attrName>style.visibility</p:attrName>
                                        </p:attrNameLst>
                                      </p:cBhvr>
                                      <p:to>
                                        <p:strVal val="visible"/>
                                      </p:to>
                                    </p:set>
                                    <p:animEffect transition="in" filter="fade">
                                      <p:cBhvr>
                                        <p:cTn id="84" dur="500"/>
                                        <p:tgtEl>
                                          <p:spTgt spid="42"/>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43"/>
                                        </p:tgtEl>
                                        <p:attrNameLst>
                                          <p:attrName>style.visibility</p:attrName>
                                        </p:attrNameLst>
                                      </p:cBhvr>
                                      <p:to>
                                        <p:strVal val="visible"/>
                                      </p:to>
                                    </p:set>
                                    <p:animEffect transition="in" filter="fade">
                                      <p:cBhvr>
                                        <p:cTn id="87" dur="500"/>
                                        <p:tgtEl>
                                          <p:spTgt spid="43"/>
                                        </p:tgtEl>
                                      </p:cBhvr>
                                    </p:animEffect>
                                  </p:childTnLst>
                                </p:cTn>
                              </p:par>
                            </p:childTnLst>
                          </p:cTn>
                        </p:par>
                        <p:par>
                          <p:cTn id="88" fill="hold">
                            <p:stCondLst>
                              <p:cond delay="500"/>
                            </p:stCondLst>
                            <p:childTnLst>
                              <p:par>
                                <p:cTn id="89" presetID="42" presetClass="entr" presetSubtype="0" fill="hold" nodeType="afterEffect">
                                  <p:stCondLst>
                                    <p:cond delay="0"/>
                                  </p:stCondLst>
                                  <p:childTnLst>
                                    <p:set>
                                      <p:cBhvr>
                                        <p:cTn id="90" dur="1" fill="hold">
                                          <p:stCondLst>
                                            <p:cond delay="0"/>
                                          </p:stCondLst>
                                        </p:cTn>
                                        <p:tgtEl>
                                          <p:spTgt spid="11"/>
                                        </p:tgtEl>
                                        <p:attrNameLst>
                                          <p:attrName>style.visibility</p:attrName>
                                        </p:attrNameLst>
                                      </p:cBhvr>
                                      <p:to>
                                        <p:strVal val="visible"/>
                                      </p:to>
                                    </p:set>
                                    <p:animEffect transition="in" filter="fade">
                                      <p:cBhvr>
                                        <p:cTn id="91" dur="600"/>
                                        <p:tgtEl>
                                          <p:spTgt spid="11"/>
                                        </p:tgtEl>
                                      </p:cBhvr>
                                    </p:animEffect>
                                    <p:anim calcmode="lin" valueType="num">
                                      <p:cBhvr>
                                        <p:cTn id="92" dur="600" fill="hold"/>
                                        <p:tgtEl>
                                          <p:spTgt spid="11"/>
                                        </p:tgtEl>
                                        <p:attrNameLst>
                                          <p:attrName>ppt_x</p:attrName>
                                        </p:attrNameLst>
                                      </p:cBhvr>
                                      <p:tavLst>
                                        <p:tav tm="0">
                                          <p:val>
                                            <p:strVal val="#ppt_x"/>
                                          </p:val>
                                        </p:tav>
                                        <p:tav tm="100000">
                                          <p:val>
                                            <p:strVal val="#ppt_x"/>
                                          </p:val>
                                        </p:tav>
                                      </p:tavLst>
                                    </p:anim>
                                    <p:anim calcmode="lin" valueType="num">
                                      <p:cBhvr>
                                        <p:cTn id="93" dur="6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94" fill="hold">
                      <p:stCondLst>
                        <p:cond delay="indefinite"/>
                      </p:stCondLst>
                      <p:childTnLst>
                        <p:par>
                          <p:cTn id="95" fill="hold">
                            <p:stCondLst>
                              <p:cond delay="0"/>
                            </p:stCondLst>
                            <p:childTnLst>
                              <p:par>
                                <p:cTn id="96" presetID="10" presetClass="entr" presetSubtype="0" fill="hold" nodeType="clickEffect">
                                  <p:stCondLst>
                                    <p:cond delay="0"/>
                                  </p:stCondLst>
                                  <p:childTnLst>
                                    <p:set>
                                      <p:cBhvr>
                                        <p:cTn id="97" dur="1" fill="hold">
                                          <p:stCondLst>
                                            <p:cond delay="0"/>
                                          </p:stCondLst>
                                        </p:cTn>
                                        <p:tgtEl>
                                          <p:spTgt spid="45">
                                            <p:txEl>
                                              <p:pRg st="0" end="0"/>
                                            </p:txEl>
                                          </p:spTgt>
                                        </p:tgtEl>
                                        <p:attrNameLst>
                                          <p:attrName>style.visibility</p:attrName>
                                        </p:attrNameLst>
                                      </p:cBhvr>
                                      <p:to>
                                        <p:strVal val="visible"/>
                                      </p:to>
                                    </p:set>
                                    <p:animEffect transition="in" filter="fade">
                                      <p:cBhvr>
                                        <p:cTn id="98" dur="500"/>
                                        <p:tgtEl>
                                          <p:spTgt spid="45">
                                            <p:txEl>
                                              <p:pRg st="0" end="0"/>
                                            </p:txEl>
                                          </p:spTgt>
                                        </p:tgtEl>
                                      </p:cBhvr>
                                    </p:animEffect>
                                  </p:childTnLst>
                                </p:cTn>
                              </p:par>
                            </p:childTnLst>
                          </p:cTn>
                        </p:par>
                        <p:par>
                          <p:cTn id="99" fill="hold">
                            <p:stCondLst>
                              <p:cond delay="500"/>
                            </p:stCondLst>
                            <p:childTnLst>
                              <p:par>
                                <p:cTn id="100" presetID="22" presetClass="entr" presetSubtype="8" fill="hold" nodeType="afterEffect">
                                  <p:stCondLst>
                                    <p:cond delay="0"/>
                                  </p:stCondLst>
                                  <p:childTnLst>
                                    <p:set>
                                      <p:cBhvr>
                                        <p:cTn id="101" dur="1" fill="hold">
                                          <p:stCondLst>
                                            <p:cond delay="0"/>
                                          </p:stCondLst>
                                        </p:cTn>
                                        <p:tgtEl>
                                          <p:spTgt spid="44">
                                            <p:txEl>
                                              <p:pRg st="0" end="0"/>
                                            </p:txEl>
                                          </p:spTgt>
                                        </p:tgtEl>
                                        <p:attrNameLst>
                                          <p:attrName>style.visibility</p:attrName>
                                        </p:attrNameLst>
                                      </p:cBhvr>
                                      <p:to>
                                        <p:strVal val="visible"/>
                                      </p:to>
                                    </p:set>
                                    <p:animEffect transition="in" filter="wipe(left)">
                                      <p:cBhvr>
                                        <p:cTn id="102" dur="1000"/>
                                        <p:tgtEl>
                                          <p:spTgt spid="44">
                                            <p:txEl>
                                              <p:pRg st="0" end="0"/>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10" presetClass="entr" presetSubtype="0" fill="hold" grpId="0" nodeType="clickEffect">
                                  <p:stCondLst>
                                    <p:cond delay="0"/>
                                  </p:stCondLst>
                                  <p:childTnLst>
                                    <p:set>
                                      <p:cBhvr>
                                        <p:cTn id="106" dur="1" fill="hold">
                                          <p:stCondLst>
                                            <p:cond delay="0"/>
                                          </p:stCondLst>
                                        </p:cTn>
                                        <p:tgtEl>
                                          <p:spTgt spid="47"/>
                                        </p:tgtEl>
                                        <p:attrNameLst>
                                          <p:attrName>style.visibility</p:attrName>
                                        </p:attrNameLst>
                                      </p:cBhvr>
                                      <p:to>
                                        <p:strVal val="visible"/>
                                      </p:to>
                                    </p:set>
                                    <p:animEffect transition="in" filter="fade">
                                      <p:cBhvr>
                                        <p:cTn id="107" dur="500"/>
                                        <p:tgtEl>
                                          <p:spTgt spid="47"/>
                                        </p:tgtEl>
                                      </p:cBhvr>
                                    </p:animEffect>
                                  </p:childTnLst>
                                </p:cTn>
                              </p:par>
                            </p:childTnLst>
                          </p:cTn>
                        </p:par>
                        <p:par>
                          <p:cTn id="108" fill="hold">
                            <p:stCondLst>
                              <p:cond delay="500"/>
                            </p:stCondLst>
                            <p:childTnLst>
                              <p:par>
                                <p:cTn id="109" presetID="22" presetClass="entr" presetSubtype="8" fill="hold" grpId="0" nodeType="after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wipe(left)">
                                      <p:cBhvr>
                                        <p:cTn id="111" dur="1300"/>
                                        <p:tgtEl>
                                          <p:spTgt spid="46"/>
                                        </p:tgtEl>
                                      </p:cBhvr>
                                    </p:animEffect>
                                  </p:childTnLst>
                                </p:cTn>
                              </p:par>
                            </p:childTnLst>
                          </p:cTn>
                        </p:par>
                      </p:childTnLst>
                    </p:cTn>
                  </p:par>
                  <p:par>
                    <p:cTn id="112" fill="hold">
                      <p:stCondLst>
                        <p:cond delay="indefinite"/>
                      </p:stCondLst>
                      <p:childTnLst>
                        <p:par>
                          <p:cTn id="113" fill="hold">
                            <p:stCondLst>
                              <p:cond delay="0"/>
                            </p:stCondLst>
                            <p:childTnLst>
                              <p:par>
                                <p:cTn id="114" presetID="10" presetClass="entr" presetSubtype="0" fill="hold" grpId="0" nodeType="clickEffect">
                                  <p:stCondLst>
                                    <p:cond delay="0"/>
                                  </p:stCondLst>
                                  <p:childTnLst>
                                    <p:set>
                                      <p:cBhvr>
                                        <p:cTn id="115" dur="1" fill="hold">
                                          <p:stCondLst>
                                            <p:cond delay="0"/>
                                          </p:stCondLst>
                                        </p:cTn>
                                        <p:tgtEl>
                                          <p:spTgt spid="49"/>
                                        </p:tgtEl>
                                        <p:attrNameLst>
                                          <p:attrName>style.visibility</p:attrName>
                                        </p:attrNameLst>
                                      </p:cBhvr>
                                      <p:to>
                                        <p:strVal val="visible"/>
                                      </p:to>
                                    </p:set>
                                    <p:animEffect transition="in" filter="fade">
                                      <p:cBhvr>
                                        <p:cTn id="116" dur="500"/>
                                        <p:tgtEl>
                                          <p:spTgt spid="49"/>
                                        </p:tgtEl>
                                      </p:cBhvr>
                                    </p:animEffect>
                                  </p:childTnLst>
                                </p:cTn>
                              </p:par>
                            </p:childTnLst>
                          </p:cTn>
                        </p:par>
                        <p:par>
                          <p:cTn id="117" fill="hold">
                            <p:stCondLst>
                              <p:cond delay="500"/>
                            </p:stCondLst>
                            <p:childTnLst>
                              <p:par>
                                <p:cTn id="118" presetID="22" presetClass="entr" presetSubtype="8" fill="hold" grpId="0" nodeType="afterEffect">
                                  <p:stCondLst>
                                    <p:cond delay="0"/>
                                  </p:stCondLst>
                                  <p:childTnLst>
                                    <p:set>
                                      <p:cBhvr>
                                        <p:cTn id="119" dur="1" fill="hold">
                                          <p:stCondLst>
                                            <p:cond delay="0"/>
                                          </p:stCondLst>
                                        </p:cTn>
                                        <p:tgtEl>
                                          <p:spTgt spid="48"/>
                                        </p:tgtEl>
                                        <p:attrNameLst>
                                          <p:attrName>style.visibility</p:attrName>
                                        </p:attrNameLst>
                                      </p:cBhvr>
                                      <p:to>
                                        <p:strVal val="visible"/>
                                      </p:to>
                                    </p:set>
                                    <p:animEffect transition="in" filter="wipe(left)">
                                      <p:cBhvr>
                                        <p:cTn id="120" dur="1700"/>
                                        <p:tgtEl>
                                          <p:spTgt spid="48"/>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grpId="0" nodeType="clickEffect">
                                  <p:stCondLst>
                                    <p:cond delay="0"/>
                                  </p:stCondLst>
                                  <p:childTnLst>
                                    <p:set>
                                      <p:cBhvr>
                                        <p:cTn id="124" dur="1" fill="hold">
                                          <p:stCondLst>
                                            <p:cond delay="0"/>
                                          </p:stCondLst>
                                        </p:cTn>
                                        <p:tgtEl>
                                          <p:spTgt spid="51"/>
                                        </p:tgtEl>
                                        <p:attrNameLst>
                                          <p:attrName>style.visibility</p:attrName>
                                        </p:attrNameLst>
                                      </p:cBhvr>
                                      <p:to>
                                        <p:strVal val="visible"/>
                                      </p:to>
                                    </p:set>
                                    <p:animEffect transition="in" filter="fade">
                                      <p:cBhvr>
                                        <p:cTn id="125" dur="500"/>
                                        <p:tgtEl>
                                          <p:spTgt spid="51"/>
                                        </p:tgtEl>
                                      </p:cBhvr>
                                    </p:animEffect>
                                  </p:childTnLst>
                                </p:cTn>
                              </p:par>
                            </p:childTnLst>
                          </p:cTn>
                        </p:par>
                        <p:par>
                          <p:cTn id="126" fill="hold">
                            <p:stCondLst>
                              <p:cond delay="500"/>
                            </p:stCondLst>
                            <p:childTnLst>
                              <p:par>
                                <p:cTn id="127" presetID="22" presetClass="entr" presetSubtype="8" fill="hold" grpId="0" nodeType="afterEffect">
                                  <p:stCondLst>
                                    <p:cond delay="0"/>
                                  </p:stCondLst>
                                  <p:childTnLst>
                                    <p:set>
                                      <p:cBhvr>
                                        <p:cTn id="128" dur="1" fill="hold">
                                          <p:stCondLst>
                                            <p:cond delay="0"/>
                                          </p:stCondLst>
                                        </p:cTn>
                                        <p:tgtEl>
                                          <p:spTgt spid="50"/>
                                        </p:tgtEl>
                                        <p:attrNameLst>
                                          <p:attrName>style.visibility</p:attrName>
                                        </p:attrNameLst>
                                      </p:cBhvr>
                                      <p:to>
                                        <p:strVal val="visible"/>
                                      </p:to>
                                    </p:set>
                                    <p:animEffect transition="in" filter="wipe(left)">
                                      <p:cBhvr>
                                        <p:cTn id="129" dur="1750"/>
                                        <p:tgtEl>
                                          <p:spTgt spid="50"/>
                                        </p:tgtEl>
                                      </p:cBhvr>
                                    </p:animEffect>
                                  </p:childTnLst>
                                </p:cTn>
                              </p:par>
                            </p:childTnLst>
                          </p:cTn>
                        </p:par>
                      </p:childTnLst>
                    </p:cTn>
                  </p:par>
                  <p:par>
                    <p:cTn id="130" fill="hold">
                      <p:stCondLst>
                        <p:cond delay="indefinite"/>
                      </p:stCondLst>
                      <p:childTnLst>
                        <p:par>
                          <p:cTn id="131" fill="hold">
                            <p:stCondLst>
                              <p:cond delay="0"/>
                            </p:stCondLst>
                            <p:childTnLst>
                              <p:par>
                                <p:cTn id="132" presetID="10" presetClass="entr" presetSubtype="0" fill="hold" grpId="0" nodeType="clickEffect">
                                  <p:stCondLst>
                                    <p:cond delay="0"/>
                                  </p:stCondLst>
                                  <p:childTnLst>
                                    <p:set>
                                      <p:cBhvr>
                                        <p:cTn id="133" dur="1" fill="hold">
                                          <p:stCondLst>
                                            <p:cond delay="0"/>
                                          </p:stCondLst>
                                        </p:cTn>
                                        <p:tgtEl>
                                          <p:spTgt spid="53"/>
                                        </p:tgtEl>
                                        <p:attrNameLst>
                                          <p:attrName>style.visibility</p:attrName>
                                        </p:attrNameLst>
                                      </p:cBhvr>
                                      <p:to>
                                        <p:strVal val="visible"/>
                                      </p:to>
                                    </p:set>
                                    <p:animEffect transition="in" filter="fade">
                                      <p:cBhvr>
                                        <p:cTn id="134" dur="500"/>
                                        <p:tgtEl>
                                          <p:spTgt spid="53"/>
                                        </p:tgtEl>
                                      </p:cBhvr>
                                    </p:animEffect>
                                  </p:childTnLst>
                                </p:cTn>
                              </p:par>
                            </p:childTnLst>
                          </p:cTn>
                        </p:par>
                        <p:par>
                          <p:cTn id="135" fill="hold">
                            <p:stCondLst>
                              <p:cond delay="500"/>
                            </p:stCondLst>
                            <p:childTnLst>
                              <p:par>
                                <p:cTn id="136" presetID="22" presetClass="entr" presetSubtype="8" fill="hold" grpId="0" nodeType="afterEffect">
                                  <p:stCondLst>
                                    <p:cond delay="0"/>
                                  </p:stCondLst>
                                  <p:childTnLst>
                                    <p:set>
                                      <p:cBhvr>
                                        <p:cTn id="137" dur="1" fill="hold">
                                          <p:stCondLst>
                                            <p:cond delay="0"/>
                                          </p:stCondLst>
                                        </p:cTn>
                                        <p:tgtEl>
                                          <p:spTgt spid="52"/>
                                        </p:tgtEl>
                                        <p:attrNameLst>
                                          <p:attrName>style.visibility</p:attrName>
                                        </p:attrNameLst>
                                      </p:cBhvr>
                                      <p:to>
                                        <p:strVal val="visible"/>
                                      </p:to>
                                    </p:set>
                                    <p:animEffect transition="in" filter="wipe(left)">
                                      <p:cBhvr>
                                        <p:cTn id="138" dur="17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p:bldP spid="42" grpId="0"/>
      <p:bldP spid="43" grpId="0"/>
      <p:bldP spid="46" grpId="0"/>
      <p:bldP spid="47" grpId="0"/>
      <p:bldP spid="48" grpId="0"/>
      <p:bldP spid="49" grpId="0"/>
      <p:bldP spid="50" grpId="0"/>
      <p:bldP spid="51" grpId="0"/>
      <p:bldP spid="52" grpId="0"/>
      <p:bldP spid="53"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7FBA04-BAE2-0962-72DE-8526C1DD3C2A}"/>
            </a:ext>
          </a:extLst>
        </p:cNvPr>
        <p:cNvGrpSpPr/>
        <p:nvPr/>
      </p:nvGrpSpPr>
      <p:grpSpPr>
        <a:xfrm>
          <a:off x="0" y="0"/>
          <a:ext cx="0" cy="0"/>
          <a:chOff x="0" y="0"/>
          <a:chExt cx="0" cy="0"/>
        </a:xfrm>
      </p:grpSpPr>
      <p:grpSp>
        <p:nvGrpSpPr>
          <p:cNvPr id="18" name="グループ化 17">
            <a:extLst>
              <a:ext uri="{FF2B5EF4-FFF2-40B4-BE49-F238E27FC236}">
                <a16:creationId xmlns:a16="http://schemas.microsoft.com/office/drawing/2014/main" id="{AA65B57C-0EBB-D27F-5CA4-C6CC734CD489}"/>
              </a:ext>
            </a:extLst>
          </p:cNvPr>
          <p:cNvGrpSpPr/>
          <p:nvPr/>
        </p:nvGrpSpPr>
        <p:grpSpPr>
          <a:xfrm>
            <a:off x="287921" y="6410880"/>
            <a:ext cx="7935329" cy="374400"/>
            <a:chOff x="322211" y="6410880"/>
            <a:chExt cx="8532000" cy="374400"/>
          </a:xfrm>
        </p:grpSpPr>
        <p:sp>
          <p:nvSpPr>
            <p:cNvPr id="20" name="正方形/長方形 19">
              <a:extLst>
                <a:ext uri="{FF2B5EF4-FFF2-40B4-BE49-F238E27FC236}">
                  <a16:creationId xmlns:a16="http://schemas.microsoft.com/office/drawing/2014/main" id="{FC4BDEE6-C78E-3933-D12A-210781583C65}"/>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2" name="正方形/長方形 21">
              <a:extLst>
                <a:ext uri="{FF2B5EF4-FFF2-40B4-BE49-F238E27FC236}">
                  <a16:creationId xmlns:a16="http://schemas.microsoft.com/office/drawing/2014/main" id="{C3721483-EB9D-46F8-1E43-63B6E50FEBC2}"/>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2306" name="テキスト ボックス 18">
            <a:extLst>
              <a:ext uri="{FF2B5EF4-FFF2-40B4-BE49-F238E27FC236}">
                <a16:creationId xmlns:a16="http://schemas.microsoft.com/office/drawing/2014/main" id="{5CD793AB-40B0-0E36-09DB-4C4F46290BBA}"/>
              </a:ext>
            </a:extLst>
          </p:cNvPr>
          <p:cNvSpPr txBox="1">
            <a:spLocks noChangeArrowheads="1"/>
          </p:cNvSpPr>
          <p:nvPr/>
        </p:nvSpPr>
        <p:spPr bwMode="auto">
          <a:xfrm>
            <a:off x="126088" y="926930"/>
            <a:ext cx="9017912" cy="3498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kumimoji="1" sz="3200">
                <a:solidFill>
                  <a:schemeClr val="tx1"/>
                </a:solidFill>
                <a:latin typeface="Calibri" panose="020F0502020204030204" pitchFamily="34" charset="0"/>
                <a:ea typeface="ＭＳ Ｐゴシック" panose="020B0600070205080204" pitchFamily="50" charset="-128"/>
              </a:defRPr>
            </a:lvl1pPr>
            <a:lvl2pPr marL="742950" indent="-285750">
              <a:spcBef>
                <a:spcPct val="20000"/>
              </a:spcBef>
              <a:buFont typeface="Arial" panose="020B0604020202020204" pitchFamily="34" charset="0"/>
              <a:buChar char="–"/>
              <a:defRPr kumimoji="1" sz="2800">
                <a:solidFill>
                  <a:schemeClr val="tx1"/>
                </a:solidFill>
                <a:latin typeface="Calibri" panose="020F0502020204030204" pitchFamily="34" charset="0"/>
                <a:ea typeface="ＭＳ Ｐゴシック" panose="020B0600070205080204" pitchFamily="50" charset="-128"/>
              </a:defRPr>
            </a:lvl2pPr>
            <a:lvl3pPr marL="1143000" indent="-228600">
              <a:spcBef>
                <a:spcPct val="20000"/>
              </a:spcBef>
              <a:buFont typeface="Arial" panose="020B0604020202020204" pitchFamily="34" charset="0"/>
              <a:buChar char="•"/>
              <a:defRPr kumimoji="1" sz="2400">
                <a:solidFill>
                  <a:schemeClr val="tx1"/>
                </a:solidFill>
                <a:latin typeface="Calibri" panose="020F0502020204030204" pitchFamily="34" charset="0"/>
                <a:ea typeface="ＭＳ Ｐゴシック" panose="020B0600070205080204" pitchFamily="50" charset="-128"/>
              </a:defRPr>
            </a:lvl3pPr>
            <a:lvl4pPr marL="16002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4pPr>
            <a:lvl5pPr marL="2057400" indent="-228600">
              <a:spcBef>
                <a:spcPct val="20000"/>
              </a:spcBef>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5pPr>
            <a:lvl6pPr marL="25146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6pPr>
            <a:lvl7pPr marL="29718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7pPr>
            <a:lvl8pPr marL="34290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8pPr>
            <a:lvl9pPr marL="3886200" indent="-228600" defTabSz="457200" eaLnBrk="0" fontAlgn="base" hangingPunct="0">
              <a:spcBef>
                <a:spcPct val="20000"/>
              </a:spcBef>
              <a:spcAft>
                <a:spcPct val="0"/>
              </a:spcAft>
              <a:buFont typeface="Arial" panose="020B0604020202020204" pitchFamily="34" charset="0"/>
              <a:buChar char="»"/>
              <a:defRPr kumimoji="1" sz="2000">
                <a:solidFill>
                  <a:schemeClr val="tx1"/>
                </a:solidFill>
                <a:latin typeface="Calibri" panose="020F0502020204030204" pitchFamily="34" charset="0"/>
                <a:ea typeface="ＭＳ Ｐゴシック" panose="020B0600070205080204" pitchFamily="50" charset="-128"/>
              </a:defRPr>
            </a:lvl9pPr>
          </a:lstStyle>
          <a:p>
            <a:pPr algn="ctr" defTabSz="419207" eaLnBrk="1" hangingPunct="1">
              <a:lnSpc>
                <a:spcPct val="130000"/>
              </a:lnSpc>
              <a:spcBef>
                <a:spcPct val="0"/>
              </a:spcBef>
              <a:buNone/>
            </a:pPr>
            <a:r>
              <a:rPr lang="ja-JP" altLang="en-US" sz="1500" b="1" dirty="0">
                <a:solidFill>
                  <a:prstClr val="black"/>
                </a:solidFill>
                <a:latin typeface="HGPｺﾞｼｯｸM" panose="020B0600000000000000" pitchFamily="50" charset="-128"/>
                <a:ea typeface="HGPｺﾞｼｯｸM" panose="020B0600000000000000" pitchFamily="50" charset="-128"/>
              </a:rPr>
              <a:t>国の税金に関する法律</a:t>
            </a:r>
            <a:r>
              <a:rPr lang="ja-JP" altLang="en-US" sz="1200" b="1" dirty="0">
                <a:solidFill>
                  <a:prstClr val="black"/>
                </a:solidFill>
                <a:latin typeface="HGPｺﾞｼｯｸM" panose="020B0600000000000000" pitchFamily="50" charset="-128"/>
                <a:ea typeface="HGPｺﾞｼｯｸM" panose="020B0600000000000000" pitchFamily="50" charset="-128"/>
              </a:rPr>
              <a:t>（税負担の方法）</a:t>
            </a:r>
            <a:r>
              <a:rPr lang="ja-JP" altLang="en-US" sz="1500" b="1" dirty="0">
                <a:solidFill>
                  <a:prstClr val="black"/>
                </a:solidFill>
                <a:latin typeface="HGPｺﾞｼｯｸM" panose="020B0600000000000000" pitchFamily="50" charset="-128"/>
                <a:ea typeface="HGPｺﾞｼｯｸM" panose="020B0600000000000000" pitchFamily="50" charset="-128"/>
              </a:rPr>
              <a:t>と税金の使いみち</a:t>
            </a:r>
            <a:r>
              <a:rPr lang="ja-JP" altLang="en-US" sz="1200" b="1" dirty="0">
                <a:solidFill>
                  <a:prstClr val="black"/>
                </a:solidFill>
                <a:latin typeface="HGPｺﾞｼｯｸM" panose="020B0600000000000000" pitchFamily="50" charset="-128"/>
                <a:ea typeface="HGPｺﾞｼｯｸM" panose="020B0600000000000000" pitchFamily="50" charset="-128"/>
              </a:rPr>
              <a:t>（予算）</a:t>
            </a:r>
            <a:r>
              <a:rPr lang="ja-JP" altLang="en-US" sz="1500" b="1" dirty="0">
                <a:solidFill>
                  <a:prstClr val="black"/>
                </a:solidFill>
                <a:latin typeface="HGPｺﾞｼｯｸM" panose="020B0600000000000000" pitchFamily="50" charset="-128"/>
                <a:ea typeface="HGPｺﾞｼｯｸM" panose="020B0600000000000000" pitchFamily="50" charset="-128"/>
              </a:rPr>
              <a:t>は、国民の代表者である国会議員が決めています。</a:t>
            </a:r>
          </a:p>
        </p:txBody>
      </p:sp>
      <p:sp>
        <p:nvSpPr>
          <p:cNvPr id="5" name="テキスト ボックス 4">
            <a:extLst>
              <a:ext uri="{FF2B5EF4-FFF2-40B4-BE49-F238E27FC236}">
                <a16:creationId xmlns:a16="http://schemas.microsoft.com/office/drawing/2014/main" id="{99827725-142B-22B1-486C-3CAC0C4A50BD}"/>
              </a:ext>
            </a:extLst>
          </p:cNvPr>
          <p:cNvSpPr txBox="1"/>
          <p:nvPr/>
        </p:nvSpPr>
        <p:spPr>
          <a:xfrm>
            <a:off x="843890" y="6473251"/>
            <a:ext cx="6711455"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調べてみよう </a:t>
            </a:r>
            <a:r>
              <a:rPr lang="ja-JP" altLang="en-US" sz="1100" b="1"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税の決定者：</a:t>
            </a:r>
            <a:r>
              <a:rPr lang="ja-JP" altLang="en-US" sz="1100" b="1" spc="-150" dirty="0">
                <a:solidFill>
                  <a:srgbClr val="005BAD"/>
                </a:solidFill>
                <a:latin typeface="+mj-ea"/>
                <a:ea typeface="+mj-ea"/>
              </a:rPr>
              <a:t>　</a:t>
            </a:r>
            <a:r>
              <a:rPr kumimoji="1" lang="en-US" altLang="ja-JP" sz="1100" dirty="0">
                <a:latin typeface="HGPGothicE" panose="020B0900000000000000" pitchFamily="34" charset="-128"/>
                <a:cs typeface="Arial" panose="020B0604020202020204" pitchFamily="34" charset="0"/>
                <a:hlinkClick r:id="rId3">
                  <a:extLst>
                    <a:ext uri="{A12FA001-AC4F-418D-AE19-62706E023703}">
                      <ahyp:hlinkClr xmlns:ahyp="http://schemas.microsoft.com/office/drawing/2018/hyperlinkcolor" val="tx"/>
                    </a:ext>
                  </a:extLst>
                </a:hlinkClick>
              </a:rPr>
              <a:t>https://www.nta.go.jp/taxes/kids/oyo/page08.htm</a:t>
            </a:r>
            <a:endParaRPr lang="ja-JP" altLang="en-US" sz="1100" dirty="0">
              <a:latin typeface="ＭＳ Ｐゴシック" panose="020B0600070205080204" pitchFamily="50" charset="-128"/>
              <a:ea typeface="ＭＳ Ｐゴシック" panose="020B0600070205080204" pitchFamily="50" charset="-128"/>
            </a:endParaRPr>
          </a:p>
        </p:txBody>
      </p:sp>
      <p:grpSp>
        <p:nvGrpSpPr>
          <p:cNvPr id="3" name="グループ化 2">
            <a:extLst>
              <a:ext uri="{FF2B5EF4-FFF2-40B4-BE49-F238E27FC236}">
                <a16:creationId xmlns:a16="http://schemas.microsoft.com/office/drawing/2014/main" id="{A00A4C9F-3364-3325-A85E-E7C0A0DCA16C}"/>
              </a:ext>
            </a:extLst>
          </p:cNvPr>
          <p:cNvGrpSpPr/>
          <p:nvPr/>
        </p:nvGrpSpPr>
        <p:grpSpPr>
          <a:xfrm>
            <a:off x="6136099" y="1358233"/>
            <a:ext cx="2699421" cy="4250369"/>
            <a:chOff x="6265192" y="1052509"/>
            <a:chExt cx="2699421" cy="4250369"/>
          </a:xfrm>
        </p:grpSpPr>
        <p:sp>
          <p:nvSpPr>
            <p:cNvPr id="6" name="正方形/長方形 5">
              <a:extLst>
                <a:ext uri="{FF2B5EF4-FFF2-40B4-BE49-F238E27FC236}">
                  <a16:creationId xmlns:a16="http://schemas.microsoft.com/office/drawing/2014/main" id="{D88CE2A4-DCB0-627C-8EC4-6E61DB086FD1}"/>
                </a:ext>
              </a:extLst>
            </p:cNvPr>
            <p:cNvSpPr/>
            <p:nvPr/>
          </p:nvSpPr>
          <p:spPr bwMode="auto">
            <a:xfrm>
              <a:off x="6265192" y="1052509"/>
              <a:ext cx="2697447" cy="4250369"/>
            </a:xfrm>
            <a:prstGeom prst="rect">
              <a:avLst/>
            </a:prstGeom>
            <a:solidFill>
              <a:srgbClr val="D3F1F5"/>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endParaRPr lang="ja-JP" altLang="en-US" sz="2400" dirty="0">
                <a:latin typeface="+mn-ea"/>
              </a:endParaRPr>
            </a:p>
          </p:txBody>
        </p:sp>
        <p:sp>
          <p:nvSpPr>
            <p:cNvPr id="7" name="正方形/長方形 6">
              <a:extLst>
                <a:ext uri="{FF2B5EF4-FFF2-40B4-BE49-F238E27FC236}">
                  <a16:creationId xmlns:a16="http://schemas.microsoft.com/office/drawing/2014/main" id="{4D55EC2C-28B8-D250-6782-0E20D06ABFD4}"/>
                </a:ext>
              </a:extLst>
            </p:cNvPr>
            <p:cNvSpPr/>
            <p:nvPr/>
          </p:nvSpPr>
          <p:spPr bwMode="auto">
            <a:xfrm>
              <a:off x="6267166" y="1064068"/>
              <a:ext cx="2697447" cy="359818"/>
            </a:xfrm>
            <a:prstGeom prst="rect">
              <a:avLst/>
            </a:prstGeom>
            <a:solidFill>
              <a:srgbClr val="36BFD2"/>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2000" dirty="0">
                  <a:solidFill>
                    <a:schemeClr val="bg1"/>
                  </a:solidFill>
                  <a:latin typeface="HGPｺﾞｼｯｸE" panose="020B0900000000000000" pitchFamily="50" charset="-128"/>
                  <a:ea typeface="HGPｺﾞｼｯｸE" panose="020B0900000000000000" pitchFamily="50" charset="-128"/>
                </a:rPr>
                <a:t>都道府県・市区町村</a:t>
              </a:r>
            </a:p>
          </p:txBody>
        </p:sp>
      </p:grpSp>
      <p:grpSp>
        <p:nvGrpSpPr>
          <p:cNvPr id="4" name="グループ化 3">
            <a:extLst>
              <a:ext uri="{FF2B5EF4-FFF2-40B4-BE49-F238E27FC236}">
                <a16:creationId xmlns:a16="http://schemas.microsoft.com/office/drawing/2014/main" id="{79FA54E3-765E-D1F9-A88A-01E80224C93F}"/>
              </a:ext>
            </a:extLst>
          </p:cNvPr>
          <p:cNvGrpSpPr/>
          <p:nvPr/>
        </p:nvGrpSpPr>
        <p:grpSpPr>
          <a:xfrm>
            <a:off x="328341" y="1358233"/>
            <a:ext cx="2697447" cy="4224635"/>
            <a:chOff x="328341" y="1358233"/>
            <a:chExt cx="2697447" cy="4224635"/>
          </a:xfrm>
        </p:grpSpPr>
        <p:sp>
          <p:nvSpPr>
            <p:cNvPr id="12" name="正方形/長方形 11">
              <a:extLst>
                <a:ext uri="{FF2B5EF4-FFF2-40B4-BE49-F238E27FC236}">
                  <a16:creationId xmlns:a16="http://schemas.microsoft.com/office/drawing/2014/main" id="{35961F1D-BE55-C590-16FF-8BC6956CD05A}"/>
                </a:ext>
              </a:extLst>
            </p:cNvPr>
            <p:cNvSpPr/>
            <p:nvPr/>
          </p:nvSpPr>
          <p:spPr bwMode="auto">
            <a:xfrm>
              <a:off x="328341" y="1373398"/>
              <a:ext cx="2697447" cy="4209470"/>
            </a:xfrm>
            <a:prstGeom prst="rect">
              <a:avLst/>
            </a:prstGeom>
            <a:solidFill>
              <a:srgbClr val="EBFAE6"/>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3" name="正方形/長方形 12">
              <a:extLst>
                <a:ext uri="{FF2B5EF4-FFF2-40B4-BE49-F238E27FC236}">
                  <a16:creationId xmlns:a16="http://schemas.microsoft.com/office/drawing/2014/main" id="{11130020-7684-9363-6163-B8860F012EAB}"/>
                </a:ext>
              </a:extLst>
            </p:cNvPr>
            <p:cNvSpPr/>
            <p:nvPr/>
          </p:nvSpPr>
          <p:spPr bwMode="auto">
            <a:xfrm>
              <a:off x="328341" y="1358233"/>
              <a:ext cx="2697447" cy="359818"/>
            </a:xfrm>
            <a:prstGeom prst="rect">
              <a:avLst/>
            </a:prstGeom>
            <a:solidFill>
              <a:srgbClr val="92D050"/>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2000" dirty="0">
                  <a:solidFill>
                    <a:schemeClr val="bg1"/>
                  </a:solidFill>
                  <a:latin typeface="HGPｺﾞｼｯｸE" panose="020B0900000000000000" pitchFamily="50" charset="-128"/>
                  <a:ea typeface="HGPｺﾞｼｯｸE" panose="020B0900000000000000" pitchFamily="50" charset="-128"/>
                </a:rPr>
                <a:t>国</a:t>
              </a:r>
            </a:p>
          </p:txBody>
        </p:sp>
      </p:grpSp>
      <p:grpSp>
        <p:nvGrpSpPr>
          <p:cNvPr id="9" name="グループ化 8">
            <a:extLst>
              <a:ext uri="{FF2B5EF4-FFF2-40B4-BE49-F238E27FC236}">
                <a16:creationId xmlns:a16="http://schemas.microsoft.com/office/drawing/2014/main" id="{ADEA4334-2137-36D7-2550-744F18A76738}"/>
              </a:ext>
            </a:extLst>
          </p:cNvPr>
          <p:cNvGrpSpPr/>
          <p:nvPr/>
        </p:nvGrpSpPr>
        <p:grpSpPr>
          <a:xfrm>
            <a:off x="658264" y="1847090"/>
            <a:ext cx="2037600" cy="1275464"/>
            <a:chOff x="658264" y="1847090"/>
            <a:chExt cx="2037600" cy="1275464"/>
          </a:xfrm>
        </p:grpSpPr>
        <p:sp>
          <p:nvSpPr>
            <p:cNvPr id="16" name="四角形: 角を丸くする 15">
              <a:extLst>
                <a:ext uri="{FF2B5EF4-FFF2-40B4-BE49-F238E27FC236}">
                  <a16:creationId xmlns:a16="http://schemas.microsoft.com/office/drawing/2014/main" id="{C9E38346-5BDE-2538-25EE-CB068C2B2B11}"/>
                </a:ext>
              </a:extLst>
            </p:cNvPr>
            <p:cNvSpPr/>
            <p:nvPr/>
          </p:nvSpPr>
          <p:spPr bwMode="auto">
            <a:xfrm>
              <a:off x="658264" y="1847090"/>
              <a:ext cx="2037600" cy="216000"/>
            </a:xfrm>
            <a:prstGeom prst="roundRect">
              <a:avLst>
                <a:gd name="adj" fmla="val 50000"/>
              </a:avLst>
            </a:prstGeom>
            <a:solidFill>
              <a:srgbClr val="92D05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r>
                <a:rPr lang="ja-JP" altLang="en-US" sz="1200" dirty="0">
                  <a:solidFill>
                    <a:schemeClr val="bg1"/>
                  </a:solidFill>
                  <a:latin typeface="+mn-ea"/>
                  <a:ea typeface="+mn-ea"/>
                </a:rPr>
                <a:t>内　閣</a:t>
              </a:r>
            </a:p>
          </p:txBody>
        </p:sp>
        <p:pic>
          <p:nvPicPr>
            <p:cNvPr id="12295" name="図 12294" descr="建物, 障子, ウィンドウ, 時計 が含まれている画像&#10;&#10;自動的に生成された説明">
              <a:extLst>
                <a:ext uri="{FF2B5EF4-FFF2-40B4-BE49-F238E27FC236}">
                  <a16:creationId xmlns:a16="http://schemas.microsoft.com/office/drawing/2014/main" id="{847023B8-5307-43D5-4C96-AE70388FF0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92621" y="2147788"/>
              <a:ext cx="1333388" cy="974766"/>
            </a:xfrm>
            <a:prstGeom prst="rect">
              <a:avLst/>
            </a:prstGeom>
          </p:spPr>
        </p:pic>
      </p:grpSp>
      <p:sp>
        <p:nvSpPr>
          <p:cNvPr id="12296" name="矢印: 折線 12295">
            <a:extLst>
              <a:ext uri="{FF2B5EF4-FFF2-40B4-BE49-F238E27FC236}">
                <a16:creationId xmlns:a16="http://schemas.microsoft.com/office/drawing/2014/main" id="{6595105C-3F86-2AE8-E328-B0C66EF21DD3}"/>
              </a:ext>
            </a:extLst>
          </p:cNvPr>
          <p:cNvSpPr/>
          <p:nvPr/>
        </p:nvSpPr>
        <p:spPr>
          <a:xfrm flipH="1">
            <a:off x="3090505" y="3655354"/>
            <a:ext cx="1196161" cy="1332513"/>
          </a:xfrm>
          <a:prstGeom prst="bentArrow">
            <a:avLst>
              <a:gd name="adj1" fmla="val 12284"/>
              <a:gd name="adj2" fmla="val 12419"/>
              <a:gd name="adj3" fmla="val 16066"/>
              <a:gd name="adj4" fmla="val 13849"/>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17" name="グループ化 16">
            <a:extLst>
              <a:ext uri="{FF2B5EF4-FFF2-40B4-BE49-F238E27FC236}">
                <a16:creationId xmlns:a16="http://schemas.microsoft.com/office/drawing/2014/main" id="{5E21B778-4AFE-B3FB-DF12-F7338C3A1296}"/>
              </a:ext>
            </a:extLst>
          </p:cNvPr>
          <p:cNvGrpSpPr/>
          <p:nvPr/>
        </p:nvGrpSpPr>
        <p:grpSpPr>
          <a:xfrm>
            <a:off x="6466951" y="1847090"/>
            <a:ext cx="2035742" cy="1245954"/>
            <a:chOff x="6466951" y="1847090"/>
            <a:chExt cx="2035742" cy="1245954"/>
          </a:xfrm>
        </p:grpSpPr>
        <p:sp>
          <p:nvSpPr>
            <p:cNvPr id="12300" name="四角形: 角を丸くする 12299">
              <a:extLst>
                <a:ext uri="{FF2B5EF4-FFF2-40B4-BE49-F238E27FC236}">
                  <a16:creationId xmlns:a16="http://schemas.microsoft.com/office/drawing/2014/main" id="{D138C670-5F35-152B-CB81-4ED325078E91}"/>
                </a:ext>
              </a:extLst>
            </p:cNvPr>
            <p:cNvSpPr/>
            <p:nvPr/>
          </p:nvSpPr>
          <p:spPr bwMode="auto">
            <a:xfrm>
              <a:off x="6466951" y="1847090"/>
              <a:ext cx="2035742" cy="217276"/>
            </a:xfrm>
            <a:prstGeom prst="roundRect">
              <a:avLst>
                <a:gd name="adj" fmla="val 50000"/>
              </a:avLst>
            </a:prstGeom>
            <a:solidFill>
              <a:srgbClr val="36BFD2"/>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200" dirty="0">
                  <a:solidFill>
                    <a:schemeClr val="bg1"/>
                  </a:solidFill>
                  <a:latin typeface="+mn-ea"/>
                  <a:ea typeface="+mn-ea"/>
                </a:rPr>
                <a:t>都道府県知事・市区町村長</a:t>
              </a:r>
              <a:endParaRPr kumimoji="1" lang="ja-JP" altLang="en-US" sz="1200" b="0" i="0" u="none" strike="noStrike" cap="none" normalizeH="0" baseline="0" dirty="0">
                <a:ln>
                  <a:noFill/>
                </a:ln>
                <a:solidFill>
                  <a:schemeClr val="bg1"/>
                </a:solidFill>
                <a:effectLst/>
                <a:latin typeface="+mn-ea"/>
                <a:ea typeface="+mn-ea"/>
              </a:endParaRPr>
            </a:p>
          </p:txBody>
        </p:sp>
        <p:pic>
          <p:nvPicPr>
            <p:cNvPr id="12301" name="図 12300">
              <a:extLst>
                <a:ext uri="{FF2B5EF4-FFF2-40B4-BE49-F238E27FC236}">
                  <a16:creationId xmlns:a16="http://schemas.microsoft.com/office/drawing/2014/main" id="{A21D852B-073D-4B2B-14E2-FBB0048C2671}"/>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677461" y="2164738"/>
              <a:ext cx="1676109" cy="928306"/>
            </a:xfrm>
            <a:prstGeom prst="rect">
              <a:avLst/>
            </a:prstGeom>
          </p:spPr>
        </p:pic>
      </p:grpSp>
      <p:sp>
        <p:nvSpPr>
          <p:cNvPr id="12302" name="二等辺三角形 12301">
            <a:extLst>
              <a:ext uri="{FF2B5EF4-FFF2-40B4-BE49-F238E27FC236}">
                <a16:creationId xmlns:a16="http://schemas.microsoft.com/office/drawing/2014/main" id="{5FA63486-8411-1996-C36C-0F5F35780B7A}"/>
              </a:ext>
            </a:extLst>
          </p:cNvPr>
          <p:cNvSpPr/>
          <p:nvPr/>
        </p:nvSpPr>
        <p:spPr>
          <a:xfrm rot="10800000">
            <a:off x="1363045" y="5257872"/>
            <a:ext cx="628038" cy="204009"/>
          </a:xfrm>
          <a:prstGeom prst="triangle">
            <a:avLst/>
          </a:prstGeom>
          <a:gradFill>
            <a:gsLst>
              <a:gs pos="0">
                <a:srgbClr val="78B832"/>
              </a:gs>
              <a:gs pos="100000">
                <a:srgbClr val="B8E08C">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sp>
        <p:nvSpPr>
          <p:cNvPr id="12305" name="テキスト ボックス 12304">
            <a:extLst>
              <a:ext uri="{FF2B5EF4-FFF2-40B4-BE49-F238E27FC236}">
                <a16:creationId xmlns:a16="http://schemas.microsoft.com/office/drawing/2014/main" id="{6A23DC6F-6F02-FACF-2271-B24178C4CF3D}"/>
              </a:ext>
            </a:extLst>
          </p:cNvPr>
          <p:cNvSpPr txBox="1"/>
          <p:nvPr/>
        </p:nvSpPr>
        <p:spPr>
          <a:xfrm>
            <a:off x="1125471" y="3201573"/>
            <a:ext cx="1103187" cy="270652"/>
          </a:xfrm>
          <a:prstGeom prst="rect">
            <a:avLst/>
          </a:prstGeom>
          <a:noFill/>
        </p:spPr>
        <p:txBody>
          <a:bodyPr wrap="none" rtlCol="0">
            <a:spAutoFit/>
          </a:bodyPr>
          <a:lstStyle/>
          <a:p>
            <a:pPr>
              <a:lnSpc>
                <a:spcPct val="110000"/>
              </a:lnSpc>
              <a:spcBef>
                <a:spcPts val="0"/>
              </a:spcBef>
              <a:spcAft>
                <a:spcPts val="0"/>
              </a:spcAft>
            </a:pPr>
            <a:r>
              <a:rPr lang="ja-JP" altLang="en-US" sz="1200" dirty="0">
                <a:solidFill>
                  <a:srgbClr val="6BA42C"/>
                </a:solidFill>
                <a:latin typeface="HGPｺﾞｼｯｸE" panose="020B0900000000000000" pitchFamily="50" charset="-128"/>
                <a:ea typeface="HGPｺﾞｼｯｸE" panose="020B0900000000000000" pitchFamily="50" charset="-128"/>
              </a:rPr>
              <a:t>予算案の提出</a:t>
            </a:r>
            <a:endParaRPr lang="en-US" altLang="ja-JP" sz="1200" dirty="0">
              <a:solidFill>
                <a:srgbClr val="6BA42C"/>
              </a:solidFill>
              <a:latin typeface="HGPｺﾞｼｯｸE" panose="020B0900000000000000" pitchFamily="50" charset="-128"/>
              <a:ea typeface="HGPｺﾞｼｯｸE" panose="020B0900000000000000" pitchFamily="50" charset="-128"/>
            </a:endParaRPr>
          </a:p>
        </p:txBody>
      </p:sp>
      <p:sp>
        <p:nvSpPr>
          <p:cNvPr id="12308" name="矢印: 折線 12307">
            <a:extLst>
              <a:ext uri="{FF2B5EF4-FFF2-40B4-BE49-F238E27FC236}">
                <a16:creationId xmlns:a16="http://schemas.microsoft.com/office/drawing/2014/main" id="{C9675C4D-08D0-4DD7-6494-689D313CCEEB}"/>
              </a:ext>
            </a:extLst>
          </p:cNvPr>
          <p:cNvSpPr/>
          <p:nvPr/>
        </p:nvSpPr>
        <p:spPr>
          <a:xfrm>
            <a:off x="4849049" y="2190065"/>
            <a:ext cx="1269165" cy="2786748"/>
          </a:xfrm>
          <a:prstGeom prst="bentArrow">
            <a:avLst>
              <a:gd name="adj1" fmla="val 13557"/>
              <a:gd name="adj2" fmla="val 13199"/>
              <a:gd name="adj3" fmla="val 19573"/>
              <a:gd name="adj4" fmla="val 17833"/>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12313" name="グループ化 12312">
            <a:extLst>
              <a:ext uri="{FF2B5EF4-FFF2-40B4-BE49-F238E27FC236}">
                <a16:creationId xmlns:a16="http://schemas.microsoft.com/office/drawing/2014/main" id="{810C1AB5-C4F9-5206-DEF9-3E263033F8F4}"/>
              </a:ext>
            </a:extLst>
          </p:cNvPr>
          <p:cNvGrpSpPr/>
          <p:nvPr/>
        </p:nvGrpSpPr>
        <p:grpSpPr>
          <a:xfrm>
            <a:off x="328341" y="5578914"/>
            <a:ext cx="2697447" cy="637215"/>
            <a:chOff x="274551" y="5671510"/>
            <a:chExt cx="2697447" cy="637215"/>
          </a:xfrm>
        </p:grpSpPr>
        <p:sp>
          <p:nvSpPr>
            <p:cNvPr id="12314" name="正方形/長方形 12313">
              <a:extLst>
                <a:ext uri="{FF2B5EF4-FFF2-40B4-BE49-F238E27FC236}">
                  <a16:creationId xmlns:a16="http://schemas.microsoft.com/office/drawing/2014/main" id="{D7A8F478-9150-FA81-1A63-8E61E3D02074}"/>
                </a:ext>
              </a:extLst>
            </p:cNvPr>
            <p:cNvSpPr/>
            <p:nvPr/>
          </p:nvSpPr>
          <p:spPr bwMode="auto">
            <a:xfrm>
              <a:off x="274551" y="5671510"/>
              <a:ext cx="2697447" cy="637215"/>
            </a:xfrm>
            <a:prstGeom prst="rect">
              <a:avLst/>
            </a:prstGeom>
            <a:solidFill>
              <a:srgbClr val="EBFAE6"/>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2315" name="正方形/長方形 12314">
              <a:extLst>
                <a:ext uri="{FF2B5EF4-FFF2-40B4-BE49-F238E27FC236}">
                  <a16:creationId xmlns:a16="http://schemas.microsoft.com/office/drawing/2014/main" id="{CA279C5F-4A77-F595-5B99-7A9EC8B0513E}"/>
                </a:ext>
              </a:extLst>
            </p:cNvPr>
            <p:cNvSpPr/>
            <p:nvPr/>
          </p:nvSpPr>
          <p:spPr bwMode="auto">
            <a:xfrm>
              <a:off x="274551" y="5682870"/>
              <a:ext cx="2697447" cy="261950"/>
            </a:xfrm>
            <a:prstGeom prst="rect">
              <a:avLst/>
            </a:prstGeom>
            <a:solidFill>
              <a:srgbClr val="92D050"/>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1400" dirty="0">
                  <a:solidFill>
                    <a:schemeClr val="bg1"/>
                  </a:solidFill>
                  <a:latin typeface="HGPｺﾞｼｯｸE" panose="020B0900000000000000" pitchFamily="50" charset="-128"/>
                  <a:ea typeface="HGPｺﾞｼｯｸE" panose="020B0900000000000000" pitchFamily="50" charset="-128"/>
                </a:rPr>
                <a:t>議決</a:t>
              </a:r>
            </a:p>
          </p:txBody>
        </p:sp>
        <p:sp>
          <p:nvSpPr>
            <p:cNvPr id="12316" name="テキスト ボックス 12315">
              <a:extLst>
                <a:ext uri="{FF2B5EF4-FFF2-40B4-BE49-F238E27FC236}">
                  <a16:creationId xmlns:a16="http://schemas.microsoft.com/office/drawing/2014/main" id="{49EBC512-389F-99F2-B499-A06AB0DC0424}"/>
                </a:ext>
              </a:extLst>
            </p:cNvPr>
            <p:cNvSpPr txBox="1"/>
            <p:nvPr/>
          </p:nvSpPr>
          <p:spPr>
            <a:xfrm>
              <a:off x="318269" y="5981062"/>
              <a:ext cx="2610010" cy="270652"/>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国会の話し合いで予算が決まります。</a:t>
              </a:r>
              <a:endParaRPr lang="en-US" altLang="ja-JP" sz="1200" dirty="0">
                <a:latin typeface="HGPｺﾞｼｯｸE" panose="020B0900000000000000" pitchFamily="50" charset="-128"/>
                <a:ea typeface="HGPｺﾞｼｯｸE" panose="020B0900000000000000" pitchFamily="50" charset="-128"/>
              </a:endParaRPr>
            </a:p>
          </p:txBody>
        </p:sp>
      </p:grpSp>
      <p:grpSp>
        <p:nvGrpSpPr>
          <p:cNvPr id="12317" name="グループ化 12316">
            <a:extLst>
              <a:ext uri="{FF2B5EF4-FFF2-40B4-BE49-F238E27FC236}">
                <a16:creationId xmlns:a16="http://schemas.microsoft.com/office/drawing/2014/main" id="{71928FA4-69D3-E6DF-3128-B478518F20CD}"/>
              </a:ext>
            </a:extLst>
          </p:cNvPr>
          <p:cNvGrpSpPr/>
          <p:nvPr/>
        </p:nvGrpSpPr>
        <p:grpSpPr>
          <a:xfrm>
            <a:off x="6134125" y="5578914"/>
            <a:ext cx="2697447" cy="637215"/>
            <a:chOff x="6263218" y="5671510"/>
            <a:chExt cx="2697447" cy="637215"/>
          </a:xfrm>
        </p:grpSpPr>
        <p:sp>
          <p:nvSpPr>
            <p:cNvPr id="12318" name="正方形/長方形 12317">
              <a:extLst>
                <a:ext uri="{FF2B5EF4-FFF2-40B4-BE49-F238E27FC236}">
                  <a16:creationId xmlns:a16="http://schemas.microsoft.com/office/drawing/2014/main" id="{DDFBE273-D560-193F-F375-A58D2B14A94C}"/>
                </a:ext>
              </a:extLst>
            </p:cNvPr>
            <p:cNvSpPr/>
            <p:nvPr/>
          </p:nvSpPr>
          <p:spPr bwMode="auto">
            <a:xfrm>
              <a:off x="6263218" y="5671510"/>
              <a:ext cx="2697447" cy="637215"/>
            </a:xfrm>
            <a:prstGeom prst="rect">
              <a:avLst/>
            </a:prstGeom>
            <a:solidFill>
              <a:srgbClr val="D3F1F5"/>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endParaRPr lang="ja-JP" altLang="en-US" sz="2400" dirty="0">
                <a:latin typeface="+mn-ea"/>
              </a:endParaRPr>
            </a:p>
          </p:txBody>
        </p:sp>
        <p:sp>
          <p:nvSpPr>
            <p:cNvPr id="12319" name="正方形/長方形 12318">
              <a:extLst>
                <a:ext uri="{FF2B5EF4-FFF2-40B4-BE49-F238E27FC236}">
                  <a16:creationId xmlns:a16="http://schemas.microsoft.com/office/drawing/2014/main" id="{13086BAB-F98E-14CF-362A-DD0DD73DC806}"/>
                </a:ext>
              </a:extLst>
            </p:cNvPr>
            <p:cNvSpPr/>
            <p:nvPr/>
          </p:nvSpPr>
          <p:spPr bwMode="auto">
            <a:xfrm>
              <a:off x="6263218" y="5682870"/>
              <a:ext cx="2697447" cy="261950"/>
            </a:xfrm>
            <a:prstGeom prst="rect">
              <a:avLst/>
            </a:prstGeom>
            <a:solidFill>
              <a:srgbClr val="36BFD2"/>
            </a:solidFill>
            <a:ln w="6350" cap="flat" cmpd="sng" algn="ctr">
              <a:noFill/>
              <a:prstDash val="solid"/>
              <a:round/>
              <a:headEnd type="none" w="med" len="med"/>
              <a:tailEnd type="none" w="med" len="med"/>
            </a:ln>
            <a:effectLst/>
          </p:spPr>
          <p:txBody>
            <a:bodyPr vert="horz" wrap="square" lIns="0" tIns="0" rIns="0" bIns="0" numCol="1" rtlCol="0" anchor="ctr" anchorCtr="0" compatLnSpc="1">
              <a:prstTxWarp prst="textNoShape">
                <a:avLst/>
              </a:prstTxWarp>
            </a:bodyPr>
            <a:lstStyle/>
            <a:p>
              <a:pPr algn="ctr">
                <a:spcBef>
                  <a:spcPts val="0"/>
                </a:spcBef>
                <a:spcAft>
                  <a:spcPts val="0"/>
                </a:spcAft>
              </a:pPr>
              <a:r>
                <a:rPr lang="ja-JP" altLang="en-US" sz="1400" dirty="0">
                  <a:solidFill>
                    <a:schemeClr val="bg1"/>
                  </a:solidFill>
                  <a:latin typeface="HGPｺﾞｼｯｸE" panose="020B0900000000000000" pitchFamily="50" charset="-128"/>
                  <a:ea typeface="HGPｺﾞｼｯｸE" panose="020B0900000000000000" pitchFamily="50" charset="-128"/>
                </a:rPr>
                <a:t>議決</a:t>
              </a:r>
            </a:p>
          </p:txBody>
        </p:sp>
        <p:sp>
          <p:nvSpPr>
            <p:cNvPr id="12320" name="テキスト ボックス 12319">
              <a:extLst>
                <a:ext uri="{FF2B5EF4-FFF2-40B4-BE49-F238E27FC236}">
                  <a16:creationId xmlns:a16="http://schemas.microsoft.com/office/drawing/2014/main" id="{BD5A66D1-C864-0F0A-1DB7-BC62B941F111}"/>
                </a:ext>
              </a:extLst>
            </p:cNvPr>
            <p:cNvSpPr txBox="1"/>
            <p:nvPr/>
          </p:nvSpPr>
          <p:spPr>
            <a:xfrm>
              <a:off x="6306936" y="5981062"/>
              <a:ext cx="2610010" cy="270652"/>
            </a:xfrm>
            <a:prstGeom prst="rect">
              <a:avLst/>
            </a:prstGeom>
            <a:noFill/>
          </p:spPr>
          <p:txBody>
            <a:bodyPr wrap="none" rtlCol="0">
              <a:spAutoFit/>
            </a:bodyPr>
            <a:lstStyle/>
            <a:p>
              <a:pPr>
                <a:lnSpc>
                  <a:spcPct val="110000"/>
                </a:lnSpc>
                <a:spcBef>
                  <a:spcPts val="0"/>
                </a:spcBef>
                <a:spcAft>
                  <a:spcPts val="0"/>
                </a:spcAft>
              </a:pPr>
              <a:r>
                <a:rPr lang="ja-JP" altLang="en-US" sz="1200" dirty="0">
                  <a:latin typeface="HGPｺﾞｼｯｸE" panose="020B0900000000000000" pitchFamily="50" charset="-128"/>
                  <a:ea typeface="HGPｺﾞｼｯｸE" panose="020B0900000000000000" pitchFamily="50" charset="-128"/>
                </a:rPr>
                <a:t>議会の話し合いで予算が決まります。</a:t>
              </a:r>
              <a:endParaRPr lang="en-US" altLang="ja-JP" sz="1200" dirty="0">
                <a:latin typeface="HGPｺﾞｼｯｸE" panose="020B0900000000000000" pitchFamily="50" charset="-128"/>
                <a:ea typeface="HGPｺﾞｼｯｸE" panose="020B0900000000000000" pitchFamily="50" charset="-128"/>
              </a:endParaRPr>
            </a:p>
          </p:txBody>
        </p:sp>
      </p:grpSp>
      <p:grpSp>
        <p:nvGrpSpPr>
          <p:cNvPr id="12321" name="グループ化 12320">
            <a:extLst>
              <a:ext uri="{FF2B5EF4-FFF2-40B4-BE49-F238E27FC236}">
                <a16:creationId xmlns:a16="http://schemas.microsoft.com/office/drawing/2014/main" id="{477344B4-A7F1-B2D4-6078-3EB165E1277C}"/>
              </a:ext>
            </a:extLst>
          </p:cNvPr>
          <p:cNvGrpSpPr/>
          <p:nvPr/>
        </p:nvGrpSpPr>
        <p:grpSpPr>
          <a:xfrm>
            <a:off x="3111614" y="3004534"/>
            <a:ext cx="1196161" cy="631408"/>
            <a:chOff x="3051223" y="3743701"/>
            <a:chExt cx="1196161" cy="631408"/>
          </a:xfrm>
        </p:grpSpPr>
        <p:sp>
          <p:nvSpPr>
            <p:cNvPr id="12322" name="テキスト ボックス 12321">
              <a:extLst>
                <a:ext uri="{FF2B5EF4-FFF2-40B4-BE49-F238E27FC236}">
                  <a16:creationId xmlns:a16="http://schemas.microsoft.com/office/drawing/2014/main" id="{F60726A0-5B0B-C11F-2C31-B7B80030060B}"/>
                </a:ext>
              </a:extLst>
            </p:cNvPr>
            <p:cNvSpPr txBox="1"/>
            <p:nvPr/>
          </p:nvSpPr>
          <p:spPr>
            <a:xfrm>
              <a:off x="3377434" y="3743701"/>
              <a:ext cx="543739" cy="300403"/>
            </a:xfrm>
            <a:prstGeom prst="rect">
              <a:avLst/>
            </a:prstGeom>
            <a:noFill/>
          </p:spPr>
          <p:txBody>
            <a:bodyPr wrap="square" rtlCol="0">
              <a:spAutoFit/>
            </a:bodyPr>
            <a:lstStyle/>
            <a:p>
              <a:pPr>
                <a:lnSpc>
                  <a:spcPct val="110000"/>
                </a:lnSpc>
                <a:spcBef>
                  <a:spcPts val="0"/>
                </a:spcBef>
                <a:spcAft>
                  <a:spcPts val="0"/>
                </a:spcAft>
              </a:pPr>
              <a:r>
                <a:rPr lang="ja-JP" altLang="en-US" sz="1400" dirty="0">
                  <a:solidFill>
                    <a:srgbClr val="DB920F"/>
                  </a:solidFill>
                  <a:latin typeface="HGPｺﾞｼｯｸE" panose="020B0900000000000000" pitchFamily="50" charset="-128"/>
                  <a:ea typeface="HGPｺﾞｼｯｸE" panose="020B0900000000000000" pitchFamily="50" charset="-128"/>
                </a:rPr>
                <a:t>選挙</a:t>
              </a:r>
              <a:endParaRPr lang="en-US" altLang="ja-JP" sz="1400" dirty="0">
                <a:solidFill>
                  <a:srgbClr val="DB920F"/>
                </a:solidFill>
                <a:latin typeface="HGPｺﾞｼｯｸE" panose="020B0900000000000000" pitchFamily="50" charset="-128"/>
                <a:ea typeface="HGPｺﾞｼｯｸE" panose="020B0900000000000000" pitchFamily="50" charset="-128"/>
              </a:endParaRPr>
            </a:p>
          </p:txBody>
        </p:sp>
        <p:sp>
          <p:nvSpPr>
            <p:cNvPr id="12323" name="テキスト ボックス 12322">
              <a:extLst>
                <a:ext uri="{FF2B5EF4-FFF2-40B4-BE49-F238E27FC236}">
                  <a16:creationId xmlns:a16="http://schemas.microsoft.com/office/drawing/2014/main" id="{292DAEBA-8546-D6BE-3B91-C8FFB4359717}"/>
                </a:ext>
              </a:extLst>
            </p:cNvPr>
            <p:cNvSpPr txBox="1"/>
            <p:nvPr/>
          </p:nvSpPr>
          <p:spPr>
            <a:xfrm>
              <a:off x="3051223" y="3996672"/>
              <a:ext cx="1196161" cy="378437"/>
            </a:xfrm>
            <a:prstGeom prst="rect">
              <a:avLst/>
            </a:prstGeom>
            <a:noFill/>
          </p:spPr>
          <p:txBody>
            <a:bodyPr wrap="none" rtlCol="0">
              <a:spAutoFit/>
            </a:bodyPr>
            <a:lstStyle/>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国民の代表である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国会議員を選びます</a:t>
              </a:r>
              <a:endParaRPr lang="en-US" altLang="ja-JP" sz="900" dirty="0">
                <a:latin typeface="HGPｺﾞｼｯｸE" panose="020B0900000000000000" pitchFamily="50" charset="-128"/>
                <a:ea typeface="HGPｺﾞｼｯｸE" panose="020B0900000000000000" pitchFamily="50" charset="-128"/>
              </a:endParaRPr>
            </a:p>
          </p:txBody>
        </p:sp>
      </p:grpSp>
      <p:grpSp>
        <p:nvGrpSpPr>
          <p:cNvPr id="12324" name="グループ化 12323">
            <a:extLst>
              <a:ext uri="{FF2B5EF4-FFF2-40B4-BE49-F238E27FC236}">
                <a16:creationId xmlns:a16="http://schemas.microsoft.com/office/drawing/2014/main" id="{E2380FDA-8BC2-A6BC-3E81-9905594BF0A0}"/>
              </a:ext>
            </a:extLst>
          </p:cNvPr>
          <p:cNvGrpSpPr/>
          <p:nvPr/>
        </p:nvGrpSpPr>
        <p:grpSpPr>
          <a:xfrm>
            <a:off x="5038096" y="3950360"/>
            <a:ext cx="1072730" cy="930713"/>
            <a:chOff x="5189574" y="3749095"/>
            <a:chExt cx="1072730" cy="930713"/>
          </a:xfrm>
        </p:grpSpPr>
        <p:sp>
          <p:nvSpPr>
            <p:cNvPr id="12325" name="テキスト ボックス 12324">
              <a:extLst>
                <a:ext uri="{FF2B5EF4-FFF2-40B4-BE49-F238E27FC236}">
                  <a16:creationId xmlns:a16="http://schemas.microsoft.com/office/drawing/2014/main" id="{B0CE5D6B-7361-85DB-AA9C-7574AE6F71E7}"/>
                </a:ext>
              </a:extLst>
            </p:cNvPr>
            <p:cNvSpPr txBox="1"/>
            <p:nvPr/>
          </p:nvSpPr>
          <p:spPr>
            <a:xfrm>
              <a:off x="5421485" y="3749095"/>
              <a:ext cx="543739" cy="300403"/>
            </a:xfrm>
            <a:prstGeom prst="rect">
              <a:avLst/>
            </a:prstGeom>
            <a:noFill/>
          </p:spPr>
          <p:txBody>
            <a:bodyPr wrap="none" rtlCol="0">
              <a:spAutoFit/>
            </a:bodyPr>
            <a:lstStyle/>
            <a:p>
              <a:pPr>
                <a:lnSpc>
                  <a:spcPct val="110000"/>
                </a:lnSpc>
                <a:spcBef>
                  <a:spcPts val="0"/>
                </a:spcBef>
                <a:spcAft>
                  <a:spcPts val="0"/>
                </a:spcAft>
              </a:pPr>
              <a:r>
                <a:rPr lang="ja-JP" altLang="en-US" sz="1400" dirty="0">
                  <a:solidFill>
                    <a:srgbClr val="DB920F"/>
                  </a:solidFill>
                  <a:latin typeface="HGPｺﾞｼｯｸE" panose="020B0900000000000000" pitchFamily="50" charset="-128"/>
                  <a:ea typeface="HGPｺﾞｼｯｸE" panose="020B0900000000000000" pitchFamily="50" charset="-128"/>
                </a:rPr>
                <a:t>選挙</a:t>
              </a:r>
              <a:endParaRPr lang="en-US" altLang="ja-JP" sz="1400" dirty="0">
                <a:solidFill>
                  <a:srgbClr val="DB920F"/>
                </a:solidFill>
                <a:latin typeface="HGPｺﾞｼｯｸE" panose="020B0900000000000000" pitchFamily="50" charset="-128"/>
                <a:ea typeface="HGPｺﾞｼｯｸE" panose="020B0900000000000000" pitchFamily="50" charset="-128"/>
              </a:endParaRPr>
            </a:p>
          </p:txBody>
        </p:sp>
        <p:sp>
          <p:nvSpPr>
            <p:cNvPr id="12326" name="テキスト ボックス 12325">
              <a:extLst>
                <a:ext uri="{FF2B5EF4-FFF2-40B4-BE49-F238E27FC236}">
                  <a16:creationId xmlns:a16="http://schemas.microsoft.com/office/drawing/2014/main" id="{09D13067-9CF4-BFD8-ED50-2EB37A2EDEF9}"/>
                </a:ext>
              </a:extLst>
            </p:cNvPr>
            <p:cNvSpPr txBox="1"/>
            <p:nvPr/>
          </p:nvSpPr>
          <p:spPr>
            <a:xfrm>
              <a:off x="5189574" y="3996672"/>
              <a:ext cx="1072730" cy="683136"/>
            </a:xfrm>
            <a:prstGeom prst="rect">
              <a:avLst/>
            </a:prstGeom>
            <a:noFill/>
          </p:spPr>
          <p:txBody>
            <a:bodyPr wrap="none" rtlCol="0">
              <a:spAutoFit/>
            </a:bodyPr>
            <a:lstStyle/>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住民の代表である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都道府県・</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市区町村議会</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議員を選びます</a:t>
              </a:r>
              <a:endParaRPr lang="en-US" altLang="ja-JP" sz="900" dirty="0">
                <a:latin typeface="HGPｺﾞｼｯｸE" panose="020B0900000000000000" pitchFamily="50" charset="-128"/>
                <a:ea typeface="HGPｺﾞｼｯｸE" panose="020B0900000000000000" pitchFamily="50" charset="-128"/>
              </a:endParaRPr>
            </a:p>
          </p:txBody>
        </p:sp>
      </p:grpSp>
      <p:grpSp>
        <p:nvGrpSpPr>
          <p:cNvPr id="12327" name="グループ化 12326">
            <a:extLst>
              <a:ext uri="{FF2B5EF4-FFF2-40B4-BE49-F238E27FC236}">
                <a16:creationId xmlns:a16="http://schemas.microsoft.com/office/drawing/2014/main" id="{5115B2AB-E9A6-0B58-3722-FCBA41B5CC1D}"/>
              </a:ext>
            </a:extLst>
          </p:cNvPr>
          <p:cNvGrpSpPr/>
          <p:nvPr/>
        </p:nvGrpSpPr>
        <p:grpSpPr>
          <a:xfrm>
            <a:off x="5045101" y="2530582"/>
            <a:ext cx="1072730" cy="935579"/>
            <a:chOff x="5189574" y="2180717"/>
            <a:chExt cx="1072730" cy="935579"/>
          </a:xfrm>
        </p:grpSpPr>
        <p:sp>
          <p:nvSpPr>
            <p:cNvPr id="12328" name="テキスト ボックス 12327">
              <a:extLst>
                <a:ext uri="{FF2B5EF4-FFF2-40B4-BE49-F238E27FC236}">
                  <a16:creationId xmlns:a16="http://schemas.microsoft.com/office/drawing/2014/main" id="{0D0978C7-995B-4C40-7BC5-1121110D0037}"/>
                </a:ext>
              </a:extLst>
            </p:cNvPr>
            <p:cNvSpPr txBox="1"/>
            <p:nvPr/>
          </p:nvSpPr>
          <p:spPr>
            <a:xfrm>
              <a:off x="5426090" y="2180717"/>
              <a:ext cx="543739" cy="300403"/>
            </a:xfrm>
            <a:prstGeom prst="rect">
              <a:avLst/>
            </a:prstGeom>
            <a:noFill/>
          </p:spPr>
          <p:txBody>
            <a:bodyPr wrap="none" rtlCol="0">
              <a:spAutoFit/>
            </a:bodyPr>
            <a:lstStyle/>
            <a:p>
              <a:pPr>
                <a:lnSpc>
                  <a:spcPct val="110000"/>
                </a:lnSpc>
                <a:spcBef>
                  <a:spcPts val="0"/>
                </a:spcBef>
                <a:spcAft>
                  <a:spcPts val="0"/>
                </a:spcAft>
              </a:pPr>
              <a:r>
                <a:rPr lang="ja-JP" altLang="en-US" sz="1400" dirty="0">
                  <a:solidFill>
                    <a:srgbClr val="DB920F"/>
                  </a:solidFill>
                  <a:latin typeface="HGPｺﾞｼｯｸE" panose="020B0900000000000000" pitchFamily="50" charset="-128"/>
                  <a:ea typeface="HGPｺﾞｼｯｸE" panose="020B0900000000000000" pitchFamily="50" charset="-128"/>
                </a:rPr>
                <a:t>選挙</a:t>
              </a:r>
              <a:endParaRPr lang="en-US" altLang="ja-JP" sz="1400" dirty="0">
                <a:solidFill>
                  <a:srgbClr val="DB920F"/>
                </a:solidFill>
                <a:latin typeface="HGPｺﾞｼｯｸE" panose="020B0900000000000000" pitchFamily="50" charset="-128"/>
                <a:ea typeface="HGPｺﾞｼｯｸE" panose="020B0900000000000000" pitchFamily="50" charset="-128"/>
              </a:endParaRPr>
            </a:p>
          </p:txBody>
        </p:sp>
        <p:sp>
          <p:nvSpPr>
            <p:cNvPr id="12329" name="テキスト ボックス 12328">
              <a:extLst>
                <a:ext uri="{FF2B5EF4-FFF2-40B4-BE49-F238E27FC236}">
                  <a16:creationId xmlns:a16="http://schemas.microsoft.com/office/drawing/2014/main" id="{77BB4221-40A5-DF3E-D5FB-09A61C7AB00B}"/>
                </a:ext>
              </a:extLst>
            </p:cNvPr>
            <p:cNvSpPr txBox="1"/>
            <p:nvPr/>
          </p:nvSpPr>
          <p:spPr>
            <a:xfrm>
              <a:off x="5189574" y="2433160"/>
              <a:ext cx="1072730" cy="683136"/>
            </a:xfrm>
            <a:prstGeom prst="rect">
              <a:avLst/>
            </a:prstGeom>
            <a:noFill/>
          </p:spPr>
          <p:txBody>
            <a:bodyPr wrap="none" rtlCol="0">
              <a:spAutoFit/>
            </a:bodyPr>
            <a:lstStyle/>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住民の代表である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都道府県知事・</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市区町村長</a:t>
              </a:r>
              <a:endParaRPr lang="en-US" altLang="ja-JP" sz="900" dirty="0">
                <a:latin typeface="HGPｺﾞｼｯｸE" panose="020B0900000000000000" pitchFamily="50" charset="-128"/>
                <a:ea typeface="HGPｺﾞｼｯｸE" panose="020B0900000000000000" pitchFamily="50" charset="-128"/>
              </a:endParaRPr>
            </a:p>
            <a:p>
              <a:pPr>
                <a:lnSpc>
                  <a:spcPct val="110000"/>
                </a:lnSpc>
                <a:spcBef>
                  <a:spcPts val="0"/>
                </a:spcBef>
                <a:spcAft>
                  <a:spcPts val="0"/>
                </a:spcAft>
              </a:pPr>
              <a:r>
                <a:rPr lang="ja-JP" altLang="en-US" sz="900" dirty="0">
                  <a:latin typeface="HGPｺﾞｼｯｸE" panose="020B0900000000000000" pitchFamily="50" charset="-128"/>
                  <a:ea typeface="HGPｺﾞｼｯｸE" panose="020B0900000000000000" pitchFamily="50" charset="-128"/>
                </a:rPr>
                <a:t>を選びます</a:t>
              </a:r>
              <a:endParaRPr lang="en-US" altLang="ja-JP" sz="900" dirty="0">
                <a:latin typeface="HGPｺﾞｼｯｸE" panose="020B0900000000000000" pitchFamily="50" charset="-128"/>
                <a:ea typeface="HGPｺﾞｼｯｸE" panose="020B0900000000000000" pitchFamily="50" charset="-128"/>
              </a:endParaRPr>
            </a:p>
          </p:txBody>
        </p:sp>
      </p:grpSp>
      <p:sp>
        <p:nvSpPr>
          <p:cNvPr id="12330" name="テキスト ボックス 12329">
            <a:extLst>
              <a:ext uri="{FF2B5EF4-FFF2-40B4-BE49-F238E27FC236}">
                <a16:creationId xmlns:a16="http://schemas.microsoft.com/office/drawing/2014/main" id="{DF564F5A-AB77-253B-23DA-97F2F0191C49}"/>
              </a:ext>
            </a:extLst>
          </p:cNvPr>
          <p:cNvSpPr txBox="1"/>
          <p:nvPr/>
        </p:nvSpPr>
        <p:spPr>
          <a:xfrm>
            <a:off x="3299404" y="1743780"/>
            <a:ext cx="796033" cy="507639"/>
          </a:xfrm>
          <a:prstGeom prst="rect">
            <a:avLst/>
          </a:prstGeom>
          <a:noFill/>
        </p:spPr>
        <p:txBody>
          <a:bodyPr wrap="square" rtlCol="0">
            <a:spAutoFit/>
          </a:bodyPr>
          <a:lstStyle/>
          <a:p>
            <a:pPr algn="ctr">
              <a:spcBef>
                <a:spcPts val="0"/>
              </a:spcBef>
              <a:spcAft>
                <a:spcPts val="0"/>
              </a:spcAft>
            </a:pPr>
            <a:r>
              <a:rPr lang="ja-JP" altLang="en-US" sz="1400" dirty="0">
                <a:solidFill>
                  <a:srgbClr val="6BA42C"/>
                </a:solidFill>
                <a:latin typeface="HGPｺﾞｼｯｸE" panose="020B0900000000000000" pitchFamily="50" charset="-128"/>
                <a:ea typeface="HGPｺﾞｼｯｸE" panose="020B0900000000000000" pitchFamily="50" charset="-128"/>
              </a:rPr>
              <a:t>税金</a:t>
            </a:r>
            <a:endParaRPr lang="en-US" altLang="ja-JP" sz="1400" dirty="0">
              <a:solidFill>
                <a:srgbClr val="6BA42C"/>
              </a:solidFill>
              <a:latin typeface="HGPｺﾞｼｯｸE" panose="020B0900000000000000" pitchFamily="50" charset="-128"/>
              <a:ea typeface="HGPｺﾞｼｯｸE" panose="020B0900000000000000" pitchFamily="50" charset="-128"/>
            </a:endParaRPr>
          </a:p>
          <a:p>
            <a:pPr algn="ctr">
              <a:spcBef>
                <a:spcPts val="0"/>
              </a:spcBef>
              <a:spcAft>
                <a:spcPts val="0"/>
              </a:spcAft>
            </a:pPr>
            <a:r>
              <a:rPr lang="ja-JP" altLang="en-US" sz="1200" dirty="0">
                <a:solidFill>
                  <a:srgbClr val="6BA42C"/>
                </a:solidFill>
                <a:latin typeface="HGPｺﾞｼｯｸE" panose="020B0900000000000000" pitchFamily="50" charset="-128"/>
                <a:ea typeface="HGPｺﾞｼｯｸE" panose="020B0900000000000000" pitchFamily="50" charset="-128"/>
              </a:rPr>
              <a:t>（国税）</a:t>
            </a:r>
            <a:endParaRPr lang="en-US" altLang="ja-JP" sz="1200" dirty="0">
              <a:solidFill>
                <a:srgbClr val="6BA42C"/>
              </a:solidFill>
              <a:latin typeface="HGPｺﾞｼｯｸE" panose="020B0900000000000000" pitchFamily="50" charset="-128"/>
              <a:ea typeface="HGPｺﾞｼｯｸE" panose="020B0900000000000000" pitchFamily="50" charset="-128"/>
            </a:endParaRPr>
          </a:p>
        </p:txBody>
      </p:sp>
      <p:sp>
        <p:nvSpPr>
          <p:cNvPr id="12331" name="テキスト ボックス 12330">
            <a:extLst>
              <a:ext uri="{FF2B5EF4-FFF2-40B4-BE49-F238E27FC236}">
                <a16:creationId xmlns:a16="http://schemas.microsoft.com/office/drawing/2014/main" id="{4B367FF0-5886-3E05-76A1-66A093B52C6E}"/>
              </a:ext>
            </a:extLst>
          </p:cNvPr>
          <p:cNvSpPr txBox="1"/>
          <p:nvPr/>
        </p:nvSpPr>
        <p:spPr>
          <a:xfrm>
            <a:off x="4971119" y="1743780"/>
            <a:ext cx="796033" cy="507639"/>
          </a:xfrm>
          <a:prstGeom prst="rect">
            <a:avLst/>
          </a:prstGeom>
          <a:noFill/>
        </p:spPr>
        <p:txBody>
          <a:bodyPr wrap="square" rtlCol="0">
            <a:spAutoFit/>
          </a:bodyPr>
          <a:lstStyle/>
          <a:p>
            <a:pPr algn="ctr">
              <a:spcBef>
                <a:spcPts val="0"/>
              </a:spcBef>
              <a:spcAft>
                <a:spcPts val="0"/>
              </a:spcAft>
            </a:pPr>
            <a:r>
              <a:rPr lang="ja-JP" altLang="en-US" sz="1400" dirty="0">
                <a:solidFill>
                  <a:srgbClr val="1F7EA9"/>
                </a:solidFill>
                <a:latin typeface="HGPｺﾞｼｯｸE" panose="020B0900000000000000" pitchFamily="50" charset="-128"/>
                <a:ea typeface="HGPｺﾞｼｯｸE" panose="020B0900000000000000" pitchFamily="50" charset="-128"/>
              </a:rPr>
              <a:t>税金</a:t>
            </a:r>
            <a:endParaRPr lang="en-US" altLang="ja-JP" sz="1400" dirty="0">
              <a:solidFill>
                <a:srgbClr val="1F7EA9"/>
              </a:solidFill>
              <a:latin typeface="HGPｺﾞｼｯｸE" panose="020B0900000000000000" pitchFamily="50" charset="-128"/>
              <a:ea typeface="HGPｺﾞｼｯｸE" panose="020B0900000000000000" pitchFamily="50" charset="-128"/>
            </a:endParaRPr>
          </a:p>
          <a:p>
            <a:pPr algn="ctr">
              <a:spcBef>
                <a:spcPts val="0"/>
              </a:spcBef>
              <a:spcAft>
                <a:spcPts val="0"/>
              </a:spcAft>
            </a:pPr>
            <a:r>
              <a:rPr lang="ja-JP" altLang="en-US" sz="1200" dirty="0">
                <a:solidFill>
                  <a:srgbClr val="1F7EA9"/>
                </a:solidFill>
                <a:latin typeface="HGPｺﾞｼｯｸE" panose="020B0900000000000000" pitchFamily="50" charset="-128"/>
                <a:ea typeface="HGPｺﾞｼｯｸE" panose="020B0900000000000000" pitchFamily="50" charset="-128"/>
              </a:rPr>
              <a:t>（地方税）</a:t>
            </a:r>
            <a:endParaRPr lang="en-US" altLang="ja-JP" sz="1200" dirty="0">
              <a:solidFill>
                <a:srgbClr val="1F7EA9"/>
              </a:solidFill>
              <a:latin typeface="HGPｺﾞｼｯｸE" panose="020B0900000000000000" pitchFamily="50" charset="-128"/>
              <a:ea typeface="HGPｺﾞｼｯｸE" panose="020B0900000000000000" pitchFamily="50" charset="-128"/>
            </a:endParaRPr>
          </a:p>
        </p:txBody>
      </p:sp>
      <p:grpSp>
        <p:nvGrpSpPr>
          <p:cNvPr id="10" name="グループ化 9">
            <a:extLst>
              <a:ext uri="{FF2B5EF4-FFF2-40B4-BE49-F238E27FC236}">
                <a16:creationId xmlns:a16="http://schemas.microsoft.com/office/drawing/2014/main" id="{34823C51-FF6F-9EBA-F8B5-7901BE70CAF0}"/>
              </a:ext>
            </a:extLst>
          </p:cNvPr>
          <p:cNvGrpSpPr/>
          <p:nvPr/>
        </p:nvGrpSpPr>
        <p:grpSpPr>
          <a:xfrm>
            <a:off x="-29057" y="6108718"/>
            <a:ext cx="832606" cy="749280"/>
            <a:chOff x="-35154" y="5996309"/>
            <a:chExt cx="945432" cy="850815"/>
          </a:xfrm>
        </p:grpSpPr>
        <p:sp>
          <p:nvSpPr>
            <p:cNvPr id="11" name="フリーフォーム: 図形 10">
              <a:extLst>
                <a:ext uri="{FF2B5EF4-FFF2-40B4-BE49-F238E27FC236}">
                  <a16:creationId xmlns:a16="http://schemas.microsoft.com/office/drawing/2014/main" id="{07ECC775-802B-BAAF-0AAE-F48F4C961CA9}"/>
                </a:ext>
              </a:extLst>
            </p:cNvPr>
            <p:cNvSpPr/>
            <p:nvPr userDrawn="1"/>
          </p:nvSpPr>
          <p:spPr>
            <a:xfrm rot="5400000">
              <a:off x="29731" y="6013480"/>
              <a:ext cx="803910"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HGPGothicE" panose="020B0900000000000000" pitchFamily="34" charset="-128"/>
              </a:endParaRPr>
            </a:p>
          </p:txBody>
        </p:sp>
        <p:sp>
          <p:nvSpPr>
            <p:cNvPr id="14" name="フリーフォーム: 図形 13">
              <a:extLst>
                <a:ext uri="{FF2B5EF4-FFF2-40B4-BE49-F238E27FC236}">
                  <a16:creationId xmlns:a16="http://schemas.microsoft.com/office/drawing/2014/main" id="{01555A36-F5A3-7DD1-697E-450A5DC21734}"/>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HGPGothicE" panose="020B0900000000000000" pitchFamily="34" charset="-128"/>
              </a:endParaRPr>
            </a:p>
          </p:txBody>
        </p:sp>
        <p:sp>
          <p:nvSpPr>
            <p:cNvPr id="15" name="テキスト ボックス 14">
              <a:extLst>
                <a:ext uri="{FF2B5EF4-FFF2-40B4-BE49-F238E27FC236}">
                  <a16:creationId xmlns:a16="http://schemas.microsoft.com/office/drawing/2014/main" id="{854336E6-DEEF-EECF-64E1-74BEA8128D52}"/>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12387" name="二等辺三角形 12386">
            <a:extLst>
              <a:ext uri="{FF2B5EF4-FFF2-40B4-BE49-F238E27FC236}">
                <a16:creationId xmlns:a16="http://schemas.microsoft.com/office/drawing/2014/main" id="{AFB5B66F-72B8-7D8D-2E8F-A3D6D8A4C3D2}"/>
              </a:ext>
            </a:extLst>
          </p:cNvPr>
          <p:cNvSpPr/>
          <p:nvPr/>
        </p:nvSpPr>
        <p:spPr>
          <a:xfrm rot="10800000">
            <a:off x="1363045" y="3451346"/>
            <a:ext cx="628038" cy="204009"/>
          </a:xfrm>
          <a:prstGeom prst="triangle">
            <a:avLst/>
          </a:prstGeom>
          <a:gradFill>
            <a:gsLst>
              <a:gs pos="0">
                <a:srgbClr val="78B832"/>
              </a:gs>
              <a:gs pos="100000">
                <a:srgbClr val="B8E08C">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23" name="グループ化 22">
            <a:extLst>
              <a:ext uri="{FF2B5EF4-FFF2-40B4-BE49-F238E27FC236}">
                <a16:creationId xmlns:a16="http://schemas.microsoft.com/office/drawing/2014/main" id="{85DD1DDA-708E-CF39-42AD-7A4889AF8384}"/>
              </a:ext>
            </a:extLst>
          </p:cNvPr>
          <p:cNvGrpSpPr/>
          <p:nvPr/>
        </p:nvGrpSpPr>
        <p:grpSpPr>
          <a:xfrm>
            <a:off x="6232922" y="3715330"/>
            <a:ext cx="2599637" cy="1512077"/>
            <a:chOff x="6232922" y="3715330"/>
            <a:chExt cx="2599637" cy="1512077"/>
          </a:xfrm>
        </p:grpSpPr>
        <p:sp>
          <p:nvSpPr>
            <p:cNvPr id="12291" name="四角形: 角を丸くする 12290">
              <a:extLst>
                <a:ext uri="{FF2B5EF4-FFF2-40B4-BE49-F238E27FC236}">
                  <a16:creationId xmlns:a16="http://schemas.microsoft.com/office/drawing/2014/main" id="{8F7C84A7-A0E1-BF60-C77C-828928FC25BF}"/>
                </a:ext>
              </a:extLst>
            </p:cNvPr>
            <p:cNvSpPr/>
            <p:nvPr/>
          </p:nvSpPr>
          <p:spPr bwMode="auto">
            <a:xfrm>
              <a:off x="6471852" y="3715330"/>
              <a:ext cx="2035742" cy="217276"/>
            </a:xfrm>
            <a:prstGeom prst="roundRect">
              <a:avLst>
                <a:gd name="adj" fmla="val 50000"/>
              </a:avLst>
            </a:prstGeom>
            <a:solidFill>
              <a:srgbClr val="36BFD2"/>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200" dirty="0">
                  <a:solidFill>
                    <a:schemeClr val="bg1"/>
                  </a:solidFill>
                  <a:latin typeface="+mn-ea"/>
                  <a:ea typeface="+mn-ea"/>
                </a:rPr>
                <a:t>都道府県・市区町村の議会</a:t>
              </a:r>
              <a:endParaRPr kumimoji="1" lang="ja-JP" altLang="en-US" sz="1200" b="0" i="0" u="none" strike="noStrike" cap="none" normalizeH="0" baseline="0" dirty="0">
                <a:ln>
                  <a:noFill/>
                </a:ln>
                <a:solidFill>
                  <a:schemeClr val="bg1"/>
                </a:solidFill>
                <a:effectLst/>
                <a:latin typeface="+mn-ea"/>
                <a:ea typeface="+mn-ea"/>
              </a:endParaRPr>
            </a:p>
          </p:txBody>
        </p:sp>
        <p:pic>
          <p:nvPicPr>
            <p:cNvPr id="12388" name="図 12387">
              <a:extLst>
                <a:ext uri="{FF2B5EF4-FFF2-40B4-BE49-F238E27FC236}">
                  <a16:creationId xmlns:a16="http://schemas.microsoft.com/office/drawing/2014/main" id="{D2D3156E-7067-36EC-696D-646744BEE82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232922" y="4014778"/>
              <a:ext cx="2599637" cy="1212629"/>
            </a:xfrm>
            <a:prstGeom prst="rect">
              <a:avLst/>
            </a:prstGeom>
          </p:spPr>
        </p:pic>
      </p:grpSp>
      <p:grpSp>
        <p:nvGrpSpPr>
          <p:cNvPr id="21" name="グループ化 20">
            <a:extLst>
              <a:ext uri="{FF2B5EF4-FFF2-40B4-BE49-F238E27FC236}">
                <a16:creationId xmlns:a16="http://schemas.microsoft.com/office/drawing/2014/main" id="{0F943795-E427-1DDB-0B85-B662ECFB961D}"/>
              </a:ext>
            </a:extLst>
          </p:cNvPr>
          <p:cNvGrpSpPr/>
          <p:nvPr/>
        </p:nvGrpSpPr>
        <p:grpSpPr>
          <a:xfrm>
            <a:off x="659193" y="3715330"/>
            <a:ext cx="2035742" cy="1506300"/>
            <a:chOff x="659193" y="3715330"/>
            <a:chExt cx="2035742" cy="1506300"/>
          </a:xfrm>
        </p:grpSpPr>
        <p:sp>
          <p:nvSpPr>
            <p:cNvPr id="12294" name="四角形: 角を丸くする 12293">
              <a:extLst>
                <a:ext uri="{FF2B5EF4-FFF2-40B4-BE49-F238E27FC236}">
                  <a16:creationId xmlns:a16="http://schemas.microsoft.com/office/drawing/2014/main" id="{6868D2FF-A401-84C9-22FB-072A192A72A6}"/>
                </a:ext>
              </a:extLst>
            </p:cNvPr>
            <p:cNvSpPr/>
            <p:nvPr/>
          </p:nvSpPr>
          <p:spPr bwMode="auto">
            <a:xfrm>
              <a:off x="659193" y="3715330"/>
              <a:ext cx="2035742" cy="217276"/>
            </a:xfrm>
            <a:prstGeom prst="roundRect">
              <a:avLst>
                <a:gd name="adj" fmla="val 50000"/>
              </a:avLst>
            </a:prstGeom>
            <a:solidFill>
              <a:srgbClr val="92D050"/>
            </a:solidFill>
            <a:ln w="6350" cap="flat" cmpd="sng" algn="ctr">
              <a:noFill/>
              <a:prstDash val="solid"/>
              <a:round/>
              <a:headEnd type="none" w="med" len="med"/>
              <a:tailEnd type="none" w="med" len="med"/>
            </a:ln>
            <a:effectLst/>
          </p:spPr>
          <p:txBody>
            <a:bodyPr vert="horz" wrap="square" lIns="91440" tIns="0" rIns="91440" bIns="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b="0" i="0" u="none" strike="noStrike" cap="none" normalizeH="0" baseline="0" dirty="0">
                  <a:ln>
                    <a:noFill/>
                  </a:ln>
                  <a:solidFill>
                    <a:schemeClr val="bg1"/>
                  </a:solidFill>
                  <a:effectLst/>
                  <a:latin typeface="+mn-ea"/>
                  <a:ea typeface="+mn-ea"/>
                </a:rPr>
                <a:t>国会</a:t>
              </a:r>
            </a:p>
          </p:txBody>
        </p:sp>
        <p:pic>
          <p:nvPicPr>
            <p:cNvPr id="12389" name="図 12388">
              <a:extLst>
                <a:ext uri="{FF2B5EF4-FFF2-40B4-BE49-F238E27FC236}">
                  <a16:creationId xmlns:a16="http://schemas.microsoft.com/office/drawing/2014/main" id="{B9E344A8-436D-BF86-51BD-63CEA6D69889}"/>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66485" y="4014778"/>
              <a:ext cx="1821158" cy="1206852"/>
            </a:xfrm>
            <a:prstGeom prst="rect">
              <a:avLst/>
            </a:prstGeom>
          </p:spPr>
        </p:pic>
      </p:grpSp>
      <p:grpSp>
        <p:nvGrpSpPr>
          <p:cNvPr id="19" name="グループ化 18">
            <a:extLst>
              <a:ext uri="{FF2B5EF4-FFF2-40B4-BE49-F238E27FC236}">
                <a16:creationId xmlns:a16="http://schemas.microsoft.com/office/drawing/2014/main" id="{E219B6A8-3243-B69D-6506-891A738FC16E}"/>
              </a:ext>
            </a:extLst>
          </p:cNvPr>
          <p:cNvGrpSpPr/>
          <p:nvPr/>
        </p:nvGrpSpPr>
        <p:grpSpPr>
          <a:xfrm>
            <a:off x="6931254" y="3201573"/>
            <a:ext cx="1103187" cy="453782"/>
            <a:chOff x="6931254" y="3201573"/>
            <a:chExt cx="1103187" cy="453782"/>
          </a:xfrm>
        </p:grpSpPr>
        <p:sp>
          <p:nvSpPr>
            <p:cNvPr id="12312" name="テキスト ボックス 12311">
              <a:extLst>
                <a:ext uri="{FF2B5EF4-FFF2-40B4-BE49-F238E27FC236}">
                  <a16:creationId xmlns:a16="http://schemas.microsoft.com/office/drawing/2014/main" id="{437FA3C0-4E11-77F0-ACB1-5674064BC69F}"/>
                </a:ext>
              </a:extLst>
            </p:cNvPr>
            <p:cNvSpPr txBox="1"/>
            <p:nvPr/>
          </p:nvSpPr>
          <p:spPr>
            <a:xfrm>
              <a:off x="6931254" y="3201573"/>
              <a:ext cx="1103187" cy="270652"/>
            </a:xfrm>
            <a:prstGeom prst="rect">
              <a:avLst/>
            </a:prstGeom>
            <a:noFill/>
          </p:spPr>
          <p:txBody>
            <a:bodyPr wrap="none" rtlCol="0">
              <a:spAutoFit/>
            </a:bodyPr>
            <a:lstStyle/>
            <a:p>
              <a:pPr>
                <a:lnSpc>
                  <a:spcPct val="110000"/>
                </a:lnSpc>
                <a:spcBef>
                  <a:spcPts val="0"/>
                </a:spcBef>
                <a:spcAft>
                  <a:spcPts val="0"/>
                </a:spcAft>
              </a:pPr>
              <a:r>
                <a:rPr lang="ja-JP" altLang="en-US" sz="1200" dirty="0">
                  <a:solidFill>
                    <a:srgbClr val="1F7EA9"/>
                  </a:solidFill>
                  <a:latin typeface="HGPｺﾞｼｯｸE" panose="020B0900000000000000" pitchFamily="50" charset="-128"/>
                  <a:ea typeface="HGPｺﾞｼｯｸE" panose="020B0900000000000000" pitchFamily="50" charset="-128"/>
                </a:rPr>
                <a:t>予算案の提出</a:t>
              </a:r>
              <a:endParaRPr lang="en-US" altLang="ja-JP" sz="1200" dirty="0">
                <a:solidFill>
                  <a:srgbClr val="1F7EA9"/>
                </a:solidFill>
                <a:latin typeface="HGPｺﾞｼｯｸE" panose="020B0900000000000000" pitchFamily="50" charset="-128"/>
                <a:ea typeface="HGPｺﾞｼｯｸE" panose="020B0900000000000000" pitchFamily="50" charset="-128"/>
              </a:endParaRPr>
            </a:p>
          </p:txBody>
        </p:sp>
        <p:sp>
          <p:nvSpPr>
            <p:cNvPr id="12392" name="二等辺三角形 12391">
              <a:extLst>
                <a:ext uri="{FF2B5EF4-FFF2-40B4-BE49-F238E27FC236}">
                  <a16:creationId xmlns:a16="http://schemas.microsoft.com/office/drawing/2014/main" id="{93CEB8C1-13F2-EB05-6559-1426726657AB}"/>
                </a:ext>
              </a:extLst>
            </p:cNvPr>
            <p:cNvSpPr/>
            <p:nvPr/>
          </p:nvSpPr>
          <p:spPr>
            <a:xfrm rot="10800000">
              <a:off x="7159044" y="3451346"/>
              <a:ext cx="628038" cy="204009"/>
            </a:xfrm>
            <a:prstGeom prst="triangle">
              <a:avLst/>
            </a:prstGeom>
            <a:gradFill>
              <a:gsLst>
                <a:gs pos="0">
                  <a:srgbClr val="2BA3D9"/>
                </a:gs>
                <a:gs pos="100000">
                  <a:srgbClr val="A0D6EE">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sp>
        <p:nvSpPr>
          <p:cNvPr id="12393" name="二等辺三角形 12392">
            <a:extLst>
              <a:ext uri="{FF2B5EF4-FFF2-40B4-BE49-F238E27FC236}">
                <a16:creationId xmlns:a16="http://schemas.microsoft.com/office/drawing/2014/main" id="{911ABF65-E4D3-52AA-4620-0F74EDECF12C}"/>
              </a:ext>
            </a:extLst>
          </p:cNvPr>
          <p:cNvSpPr/>
          <p:nvPr/>
        </p:nvSpPr>
        <p:spPr>
          <a:xfrm rot="10800000">
            <a:off x="7218721" y="5257872"/>
            <a:ext cx="628038" cy="204009"/>
          </a:xfrm>
          <a:prstGeom prst="triangle">
            <a:avLst/>
          </a:prstGeom>
          <a:gradFill>
            <a:gsLst>
              <a:gs pos="0">
                <a:srgbClr val="2BA3D9"/>
              </a:gs>
              <a:gs pos="100000">
                <a:srgbClr val="A0D6EE">
                  <a:alpha val="0"/>
                </a:srgbClr>
              </a:gs>
            </a:gsLst>
            <a:lin ang="5400000" scaled="1"/>
          </a:gra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sp>
        <p:nvSpPr>
          <p:cNvPr id="12297" name="矢印: 折線 12296">
            <a:extLst>
              <a:ext uri="{FF2B5EF4-FFF2-40B4-BE49-F238E27FC236}">
                <a16:creationId xmlns:a16="http://schemas.microsoft.com/office/drawing/2014/main" id="{ACDEDA1E-3616-43ED-C1E9-C56A10E3656E}"/>
              </a:ext>
            </a:extLst>
          </p:cNvPr>
          <p:cNvSpPr/>
          <p:nvPr/>
        </p:nvSpPr>
        <p:spPr>
          <a:xfrm>
            <a:off x="4597273" y="1416426"/>
            <a:ext cx="1543726" cy="3571442"/>
          </a:xfrm>
          <a:prstGeom prst="bentArrow">
            <a:avLst>
              <a:gd name="adj1" fmla="val 11677"/>
              <a:gd name="adj2" fmla="val 11675"/>
              <a:gd name="adj3" fmla="val 16276"/>
              <a:gd name="adj4" fmla="val 19948"/>
            </a:avLst>
          </a:prstGeom>
          <a:solidFill>
            <a:srgbClr val="69CFD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0"/>
              </a:spcBef>
              <a:spcAft>
                <a:spcPts val="0"/>
              </a:spcAft>
            </a:pPr>
            <a:endParaRPr lang="ja-JP" altLang="en-US" sz="2000">
              <a:solidFill>
                <a:schemeClr val="bg1"/>
              </a:solidFill>
              <a:latin typeface="HGPｺﾞｼｯｸE" panose="020B0900000000000000" pitchFamily="50" charset="-128"/>
              <a:ea typeface="HGPｺﾞｼｯｸE" panose="020B0900000000000000" pitchFamily="50" charset="-128"/>
            </a:endParaRPr>
          </a:p>
        </p:txBody>
      </p:sp>
      <p:sp>
        <p:nvSpPr>
          <p:cNvPr id="12394" name="矢印: 折線 12393">
            <a:extLst>
              <a:ext uri="{FF2B5EF4-FFF2-40B4-BE49-F238E27FC236}">
                <a16:creationId xmlns:a16="http://schemas.microsoft.com/office/drawing/2014/main" id="{0BE8F179-B2C9-B42A-CEC1-E5697CDE62F8}"/>
              </a:ext>
            </a:extLst>
          </p:cNvPr>
          <p:cNvSpPr/>
          <p:nvPr/>
        </p:nvSpPr>
        <p:spPr>
          <a:xfrm flipH="1">
            <a:off x="3043321" y="1416426"/>
            <a:ext cx="1503406" cy="3571442"/>
          </a:xfrm>
          <a:prstGeom prst="bentArrow">
            <a:avLst>
              <a:gd name="adj1" fmla="val 12609"/>
              <a:gd name="adj2" fmla="val 12377"/>
              <a:gd name="adj3" fmla="val 14932"/>
              <a:gd name="adj4" fmla="val 17609"/>
            </a:avLst>
          </a:prstGeom>
          <a:solidFill>
            <a:srgbClr val="92D050"/>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algn="ctr">
              <a:spcBef>
                <a:spcPts val="0"/>
              </a:spcBef>
              <a:spcAft>
                <a:spcPts val="0"/>
              </a:spcAft>
            </a:pPr>
            <a:endParaRPr lang="ja-JP" altLang="en-US" sz="2000">
              <a:solidFill>
                <a:schemeClr val="bg1"/>
              </a:solidFill>
              <a:latin typeface="HGPｺﾞｼｯｸE" panose="020B0900000000000000" pitchFamily="50" charset="-128"/>
              <a:ea typeface="HGPｺﾞｼｯｸE" panose="020B0900000000000000" pitchFamily="50" charset="-128"/>
            </a:endParaRPr>
          </a:p>
        </p:txBody>
      </p:sp>
      <p:sp>
        <p:nvSpPr>
          <p:cNvPr id="12397" name="矢印: 折線 12396">
            <a:extLst>
              <a:ext uri="{FF2B5EF4-FFF2-40B4-BE49-F238E27FC236}">
                <a16:creationId xmlns:a16="http://schemas.microsoft.com/office/drawing/2014/main" id="{7FBCAC7B-ACBB-0D8C-C270-1CB078A822F6}"/>
              </a:ext>
            </a:extLst>
          </p:cNvPr>
          <p:cNvSpPr/>
          <p:nvPr/>
        </p:nvSpPr>
        <p:spPr>
          <a:xfrm>
            <a:off x="4852330" y="3655354"/>
            <a:ext cx="1271006" cy="1332513"/>
          </a:xfrm>
          <a:prstGeom prst="bentArrow">
            <a:avLst>
              <a:gd name="adj1" fmla="val 12284"/>
              <a:gd name="adj2" fmla="val 12419"/>
              <a:gd name="adj3" fmla="val 16066"/>
              <a:gd name="adj4" fmla="val 13849"/>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algn="ctr" eaLnBrk="1" hangingPunct="1"/>
            <a:endParaRPr lang="ja-JP" altLang="en-US" sz="1200">
              <a:solidFill>
                <a:schemeClr val="bg1"/>
              </a:solidFill>
              <a:latin typeface="+mn-ea"/>
            </a:endParaRPr>
          </a:p>
        </p:txBody>
      </p:sp>
      <p:grpSp>
        <p:nvGrpSpPr>
          <p:cNvPr id="12396" name="グループ化 12395">
            <a:extLst>
              <a:ext uri="{FF2B5EF4-FFF2-40B4-BE49-F238E27FC236}">
                <a16:creationId xmlns:a16="http://schemas.microsoft.com/office/drawing/2014/main" id="{6BEEDA63-CAB9-A2A9-EB1E-AC95B308A09E}"/>
              </a:ext>
            </a:extLst>
          </p:cNvPr>
          <p:cNvGrpSpPr/>
          <p:nvPr/>
        </p:nvGrpSpPr>
        <p:grpSpPr>
          <a:xfrm>
            <a:off x="3344844" y="4771999"/>
            <a:ext cx="2454312" cy="1453558"/>
            <a:chOff x="3344844" y="4762571"/>
            <a:chExt cx="2454312" cy="1453558"/>
          </a:xfrm>
        </p:grpSpPr>
        <p:pic>
          <p:nvPicPr>
            <p:cNvPr id="12385" name="図 12384">
              <a:extLst>
                <a:ext uri="{FF2B5EF4-FFF2-40B4-BE49-F238E27FC236}">
                  <a16:creationId xmlns:a16="http://schemas.microsoft.com/office/drawing/2014/main" id="{08574FB3-BB49-B27F-5C6D-4BC98C4916D9}"/>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3693230" y="4762571"/>
              <a:ext cx="1757540" cy="1210660"/>
            </a:xfrm>
            <a:prstGeom prst="rect">
              <a:avLst/>
            </a:prstGeom>
          </p:spPr>
        </p:pic>
        <p:sp>
          <p:nvSpPr>
            <p:cNvPr id="12386" name="四角形: 角を丸くする 12385">
              <a:extLst>
                <a:ext uri="{FF2B5EF4-FFF2-40B4-BE49-F238E27FC236}">
                  <a16:creationId xmlns:a16="http://schemas.microsoft.com/office/drawing/2014/main" id="{6F869E7A-D828-654E-E2B5-03BA18595E36}"/>
                </a:ext>
              </a:extLst>
            </p:cNvPr>
            <p:cNvSpPr/>
            <p:nvPr/>
          </p:nvSpPr>
          <p:spPr bwMode="auto">
            <a:xfrm>
              <a:off x="3344844" y="5954179"/>
              <a:ext cx="2454312" cy="261950"/>
            </a:xfrm>
            <a:prstGeom prst="roundRect">
              <a:avLst>
                <a:gd name="adj" fmla="val 50000"/>
              </a:avLst>
            </a:prstGeom>
            <a:solidFill>
              <a:srgbClr val="F0A620"/>
            </a:solidFill>
            <a:ln w="6350" cap="flat" cmpd="sng" algn="ctr">
              <a:noFill/>
              <a:prstDash val="solid"/>
              <a:round/>
              <a:headEnd type="none" w="med" len="med"/>
              <a:tailEnd type="none" w="med" len="med"/>
            </a:ln>
            <a:effectLst/>
          </p:spPr>
          <p:txBody>
            <a:bodyPr vert="horz" wrap="square" lIns="91440" tIns="45720" rIns="91440" bIns="72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150" dirty="0">
                  <a:solidFill>
                    <a:schemeClr val="bg1"/>
                  </a:solidFill>
                  <a:latin typeface="+mn-ea"/>
                  <a:ea typeface="+mn-ea"/>
                </a:rPr>
                <a:t>国　民</a:t>
              </a:r>
              <a:endParaRPr kumimoji="1" lang="ja-JP" altLang="en-US" sz="1150" i="0" u="none" strike="noStrike" cap="none" normalizeH="0" baseline="0" dirty="0">
                <a:ln>
                  <a:noFill/>
                </a:ln>
                <a:solidFill>
                  <a:schemeClr val="bg1"/>
                </a:solidFill>
                <a:effectLst/>
                <a:latin typeface="+mn-ea"/>
                <a:ea typeface="+mn-ea"/>
              </a:endParaRPr>
            </a:p>
          </p:txBody>
        </p:sp>
      </p:grpSp>
      <p:sp>
        <p:nvSpPr>
          <p:cNvPr id="24" name="Rectangle 14">
            <a:extLst>
              <a:ext uri="{FF2B5EF4-FFF2-40B4-BE49-F238E27FC236}">
                <a16:creationId xmlns:a16="http://schemas.microsoft.com/office/drawing/2014/main" id="{FBE93CA3-0086-4011-9EF4-37C37BE19424}"/>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２</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納税の義務と公平な税金</a:t>
            </a:r>
          </a:p>
        </p:txBody>
      </p:sp>
      <p:sp>
        <p:nvSpPr>
          <p:cNvPr id="8" name="スライド番号プレースホルダー 8">
            <a:extLst>
              <a:ext uri="{FF2B5EF4-FFF2-40B4-BE49-F238E27FC236}">
                <a16:creationId xmlns:a16="http://schemas.microsoft.com/office/drawing/2014/main" id="{E0EB334B-5F63-D99A-FC92-7829C6B0F54B}"/>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13</a:t>
            </a:fld>
            <a:endParaRPr lang="en-US" altLang="ja-JP" dirty="0">
              <a:latin typeface="+mn-ea"/>
              <a:ea typeface="+mn-ea"/>
            </a:endParaRPr>
          </a:p>
        </p:txBody>
      </p:sp>
    </p:spTree>
    <p:extLst>
      <p:ext uri="{BB962C8B-B14F-4D97-AF65-F5344CB8AC3E}">
        <p14:creationId xmlns:p14="http://schemas.microsoft.com/office/powerpoint/2010/main" val="1442618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306">
                                            <p:txEl>
                                              <p:pRg st="0" end="0"/>
                                            </p:txEl>
                                          </p:spTgt>
                                        </p:tgtEl>
                                        <p:attrNameLst>
                                          <p:attrName>style.visibility</p:attrName>
                                        </p:attrNameLst>
                                      </p:cBhvr>
                                      <p:to>
                                        <p:strVal val="visible"/>
                                      </p:to>
                                    </p:set>
                                    <p:animEffect transition="in" filter="wipe(left)">
                                      <p:cBhvr>
                                        <p:cTn id="7" dur="1750"/>
                                        <p:tgtEl>
                                          <p:spTgt spid="123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396"/>
                                        </p:tgtEl>
                                        <p:attrNameLst>
                                          <p:attrName>style.visibility</p:attrName>
                                        </p:attrNameLst>
                                      </p:cBhvr>
                                      <p:to>
                                        <p:strVal val="visible"/>
                                      </p:to>
                                    </p:set>
                                    <p:animEffect transition="in" filter="fade">
                                      <p:cBhvr>
                                        <p:cTn id="12" dur="500"/>
                                        <p:tgtEl>
                                          <p:spTgt spid="12396"/>
                                        </p:tgtEl>
                                      </p:cBhvr>
                                    </p:animEffect>
                                  </p:childTnLst>
                                </p:cTn>
                              </p:par>
                              <p:par>
                                <p:cTn id="13" presetID="10"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animEffect transition="in" filter="fade">
                                      <p:cBhvr>
                                        <p:cTn id="18" dur="500"/>
                                        <p:tgtEl>
                                          <p:spTgt spid="3"/>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394"/>
                                        </p:tgtEl>
                                        <p:attrNameLst>
                                          <p:attrName>style.visibility</p:attrName>
                                        </p:attrNameLst>
                                      </p:cBhvr>
                                      <p:to>
                                        <p:strVal val="visible"/>
                                      </p:to>
                                    </p:set>
                                    <p:animEffect transition="in" filter="fade">
                                      <p:cBhvr>
                                        <p:cTn id="21" dur="500"/>
                                        <p:tgtEl>
                                          <p:spTgt spid="1239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330"/>
                                        </p:tgtEl>
                                        <p:attrNameLst>
                                          <p:attrName>style.visibility</p:attrName>
                                        </p:attrNameLst>
                                      </p:cBhvr>
                                      <p:to>
                                        <p:strVal val="visible"/>
                                      </p:to>
                                    </p:set>
                                    <p:animEffect transition="in" filter="fade">
                                      <p:cBhvr>
                                        <p:cTn id="24" dur="500"/>
                                        <p:tgtEl>
                                          <p:spTgt spid="1233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297"/>
                                        </p:tgtEl>
                                        <p:attrNameLst>
                                          <p:attrName>style.visibility</p:attrName>
                                        </p:attrNameLst>
                                      </p:cBhvr>
                                      <p:to>
                                        <p:strVal val="visible"/>
                                      </p:to>
                                    </p:set>
                                    <p:animEffect transition="in" filter="fade">
                                      <p:cBhvr>
                                        <p:cTn id="27" dur="500"/>
                                        <p:tgtEl>
                                          <p:spTgt spid="12297"/>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331"/>
                                        </p:tgtEl>
                                        <p:attrNameLst>
                                          <p:attrName>style.visibility</p:attrName>
                                        </p:attrNameLst>
                                      </p:cBhvr>
                                      <p:to>
                                        <p:strVal val="visible"/>
                                      </p:to>
                                    </p:set>
                                    <p:animEffect transition="in" filter="fade">
                                      <p:cBhvr>
                                        <p:cTn id="30" dur="500"/>
                                        <p:tgtEl>
                                          <p:spTgt spid="12331"/>
                                        </p:tgtEl>
                                      </p:cBhvr>
                                    </p:animEffect>
                                  </p:childTnLst>
                                </p:cTn>
                              </p:par>
                              <p:par>
                                <p:cTn id="31" presetID="10" presetClass="entr" presetSubtype="0"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Effect transition="in" filter="fade">
                                      <p:cBhvr>
                                        <p:cTn id="33" dur="500"/>
                                        <p:tgtEl>
                                          <p:spTgt spid="9"/>
                                        </p:tgtEl>
                                      </p:cBhvr>
                                    </p:animEffect>
                                  </p:childTnLst>
                                </p:cTn>
                              </p:par>
                              <p:par>
                                <p:cTn id="34" presetID="10" presetClass="entr" presetSubtype="0" fill="hold" nodeType="with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fade">
                                      <p:cBhvr>
                                        <p:cTn id="36" dur="500"/>
                                        <p:tgtEl>
                                          <p:spTgt spid="17"/>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2308"/>
                                        </p:tgtEl>
                                        <p:attrNameLst>
                                          <p:attrName>style.visibility</p:attrName>
                                        </p:attrNameLst>
                                      </p:cBhvr>
                                      <p:to>
                                        <p:strVal val="visible"/>
                                      </p:to>
                                    </p:set>
                                    <p:animEffect transition="in" filter="fade">
                                      <p:cBhvr>
                                        <p:cTn id="39" dur="500"/>
                                        <p:tgtEl>
                                          <p:spTgt spid="12308"/>
                                        </p:tgtEl>
                                      </p:cBhvr>
                                    </p:animEffect>
                                  </p:childTnLst>
                                </p:cTn>
                              </p:par>
                              <p:par>
                                <p:cTn id="40" presetID="10" presetClass="entr" presetSubtype="0" fill="hold" nodeType="withEffect">
                                  <p:stCondLst>
                                    <p:cond delay="0"/>
                                  </p:stCondLst>
                                  <p:childTnLst>
                                    <p:set>
                                      <p:cBhvr>
                                        <p:cTn id="41" dur="1" fill="hold">
                                          <p:stCondLst>
                                            <p:cond delay="0"/>
                                          </p:stCondLst>
                                        </p:cTn>
                                        <p:tgtEl>
                                          <p:spTgt spid="12327"/>
                                        </p:tgtEl>
                                        <p:attrNameLst>
                                          <p:attrName>style.visibility</p:attrName>
                                        </p:attrNameLst>
                                      </p:cBhvr>
                                      <p:to>
                                        <p:strVal val="visible"/>
                                      </p:to>
                                    </p:set>
                                    <p:animEffect transition="in" filter="fade">
                                      <p:cBhvr>
                                        <p:cTn id="42" dur="500"/>
                                        <p:tgtEl>
                                          <p:spTgt spid="12327"/>
                                        </p:tgtEl>
                                      </p:cBhvr>
                                    </p:animEffect>
                                  </p:childTnLst>
                                </p:cTn>
                              </p:par>
                              <p:par>
                                <p:cTn id="43" presetID="10" presetClass="entr" presetSubtype="0" fill="hold" nodeType="with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500"/>
                                        <p:tgtEl>
                                          <p:spTgt spid="2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2296"/>
                                        </p:tgtEl>
                                        <p:attrNameLst>
                                          <p:attrName>style.visibility</p:attrName>
                                        </p:attrNameLst>
                                      </p:cBhvr>
                                      <p:to>
                                        <p:strVal val="visible"/>
                                      </p:to>
                                    </p:set>
                                    <p:animEffect transition="in" filter="fade">
                                      <p:cBhvr>
                                        <p:cTn id="48" dur="500"/>
                                        <p:tgtEl>
                                          <p:spTgt spid="12296"/>
                                        </p:tgtEl>
                                      </p:cBhvr>
                                    </p:animEffect>
                                  </p:childTnLst>
                                </p:cTn>
                              </p:par>
                              <p:par>
                                <p:cTn id="49" presetID="10" presetClass="entr" presetSubtype="0" fill="hold" nodeType="withEffect">
                                  <p:stCondLst>
                                    <p:cond delay="0"/>
                                  </p:stCondLst>
                                  <p:childTnLst>
                                    <p:set>
                                      <p:cBhvr>
                                        <p:cTn id="50" dur="1" fill="hold">
                                          <p:stCondLst>
                                            <p:cond delay="0"/>
                                          </p:stCondLst>
                                        </p:cTn>
                                        <p:tgtEl>
                                          <p:spTgt spid="12321"/>
                                        </p:tgtEl>
                                        <p:attrNameLst>
                                          <p:attrName>style.visibility</p:attrName>
                                        </p:attrNameLst>
                                      </p:cBhvr>
                                      <p:to>
                                        <p:strVal val="visible"/>
                                      </p:to>
                                    </p:set>
                                    <p:animEffect transition="in" filter="fade">
                                      <p:cBhvr>
                                        <p:cTn id="51" dur="500"/>
                                        <p:tgtEl>
                                          <p:spTgt spid="12321"/>
                                        </p:tgtEl>
                                      </p:cBhvr>
                                    </p:animEffect>
                                  </p:childTnLst>
                                </p:cTn>
                              </p:par>
                              <p:par>
                                <p:cTn id="52" presetID="10" presetClass="entr" presetSubtype="0" fill="hold" nodeType="withEffect">
                                  <p:stCondLst>
                                    <p:cond delay="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500"/>
                                        <p:tgtEl>
                                          <p:spTgt spid="23"/>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2397"/>
                                        </p:tgtEl>
                                        <p:attrNameLst>
                                          <p:attrName>style.visibility</p:attrName>
                                        </p:attrNameLst>
                                      </p:cBhvr>
                                      <p:to>
                                        <p:strVal val="visible"/>
                                      </p:to>
                                    </p:set>
                                    <p:animEffect transition="in" filter="fade">
                                      <p:cBhvr>
                                        <p:cTn id="57" dur="500"/>
                                        <p:tgtEl>
                                          <p:spTgt spid="12397"/>
                                        </p:tgtEl>
                                      </p:cBhvr>
                                    </p:animEffect>
                                  </p:childTnLst>
                                </p:cTn>
                              </p:par>
                              <p:par>
                                <p:cTn id="58" presetID="10" presetClass="entr" presetSubtype="0" fill="hold" nodeType="withEffect">
                                  <p:stCondLst>
                                    <p:cond delay="0"/>
                                  </p:stCondLst>
                                  <p:childTnLst>
                                    <p:set>
                                      <p:cBhvr>
                                        <p:cTn id="59" dur="1" fill="hold">
                                          <p:stCondLst>
                                            <p:cond delay="0"/>
                                          </p:stCondLst>
                                        </p:cTn>
                                        <p:tgtEl>
                                          <p:spTgt spid="12324"/>
                                        </p:tgtEl>
                                        <p:attrNameLst>
                                          <p:attrName>style.visibility</p:attrName>
                                        </p:attrNameLst>
                                      </p:cBhvr>
                                      <p:to>
                                        <p:strVal val="visible"/>
                                      </p:to>
                                    </p:set>
                                    <p:animEffect transition="in" filter="fade">
                                      <p:cBhvr>
                                        <p:cTn id="60" dur="500"/>
                                        <p:tgtEl>
                                          <p:spTgt spid="12324"/>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2305"/>
                                        </p:tgtEl>
                                        <p:attrNameLst>
                                          <p:attrName>style.visibility</p:attrName>
                                        </p:attrNameLst>
                                      </p:cBhvr>
                                      <p:to>
                                        <p:strVal val="visible"/>
                                      </p:to>
                                    </p:set>
                                    <p:animEffect transition="in" filter="fade">
                                      <p:cBhvr>
                                        <p:cTn id="63" dur="500"/>
                                        <p:tgtEl>
                                          <p:spTgt spid="12305"/>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2387"/>
                                        </p:tgtEl>
                                        <p:attrNameLst>
                                          <p:attrName>style.visibility</p:attrName>
                                        </p:attrNameLst>
                                      </p:cBhvr>
                                      <p:to>
                                        <p:strVal val="visible"/>
                                      </p:to>
                                    </p:set>
                                    <p:animEffect transition="in" filter="fade">
                                      <p:cBhvr>
                                        <p:cTn id="66" dur="500"/>
                                        <p:tgtEl>
                                          <p:spTgt spid="12387"/>
                                        </p:tgtEl>
                                      </p:cBhvr>
                                    </p:animEffect>
                                  </p:childTnLst>
                                </p:cTn>
                              </p:par>
                              <p:par>
                                <p:cTn id="67" presetID="10" presetClass="entr" presetSubtype="0"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Effect transition="in" filter="fade">
                                      <p:cBhvr>
                                        <p:cTn id="69" dur="500"/>
                                        <p:tgtEl>
                                          <p:spTgt spid="19"/>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2302"/>
                                        </p:tgtEl>
                                        <p:attrNameLst>
                                          <p:attrName>style.visibility</p:attrName>
                                        </p:attrNameLst>
                                      </p:cBhvr>
                                      <p:to>
                                        <p:strVal val="visible"/>
                                      </p:to>
                                    </p:set>
                                    <p:animEffect transition="in" filter="fade">
                                      <p:cBhvr>
                                        <p:cTn id="72" dur="500"/>
                                        <p:tgtEl>
                                          <p:spTgt spid="12302"/>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12393"/>
                                        </p:tgtEl>
                                        <p:attrNameLst>
                                          <p:attrName>style.visibility</p:attrName>
                                        </p:attrNameLst>
                                      </p:cBhvr>
                                      <p:to>
                                        <p:strVal val="visible"/>
                                      </p:to>
                                    </p:set>
                                    <p:animEffect transition="in" filter="fade">
                                      <p:cBhvr>
                                        <p:cTn id="75" dur="500"/>
                                        <p:tgtEl>
                                          <p:spTgt spid="12393"/>
                                        </p:tgtEl>
                                      </p:cBhvr>
                                    </p:animEffect>
                                  </p:childTnLst>
                                </p:cTn>
                              </p:par>
                              <p:par>
                                <p:cTn id="76" presetID="10" presetClass="entr" presetSubtype="0" fill="hold" nodeType="withEffect">
                                  <p:stCondLst>
                                    <p:cond delay="0"/>
                                  </p:stCondLst>
                                  <p:childTnLst>
                                    <p:set>
                                      <p:cBhvr>
                                        <p:cTn id="77" dur="1" fill="hold">
                                          <p:stCondLst>
                                            <p:cond delay="0"/>
                                          </p:stCondLst>
                                        </p:cTn>
                                        <p:tgtEl>
                                          <p:spTgt spid="12313"/>
                                        </p:tgtEl>
                                        <p:attrNameLst>
                                          <p:attrName>style.visibility</p:attrName>
                                        </p:attrNameLst>
                                      </p:cBhvr>
                                      <p:to>
                                        <p:strVal val="visible"/>
                                      </p:to>
                                    </p:set>
                                    <p:animEffect transition="in" filter="fade">
                                      <p:cBhvr>
                                        <p:cTn id="78" dur="500"/>
                                        <p:tgtEl>
                                          <p:spTgt spid="12313"/>
                                        </p:tgtEl>
                                      </p:cBhvr>
                                    </p:animEffect>
                                  </p:childTnLst>
                                </p:cTn>
                              </p:par>
                              <p:par>
                                <p:cTn id="79" presetID="10" presetClass="entr" presetSubtype="0" fill="hold" nodeType="withEffect">
                                  <p:stCondLst>
                                    <p:cond delay="0"/>
                                  </p:stCondLst>
                                  <p:childTnLst>
                                    <p:set>
                                      <p:cBhvr>
                                        <p:cTn id="80" dur="1" fill="hold">
                                          <p:stCondLst>
                                            <p:cond delay="0"/>
                                          </p:stCondLst>
                                        </p:cTn>
                                        <p:tgtEl>
                                          <p:spTgt spid="12317"/>
                                        </p:tgtEl>
                                        <p:attrNameLst>
                                          <p:attrName>style.visibility</p:attrName>
                                        </p:attrNameLst>
                                      </p:cBhvr>
                                      <p:to>
                                        <p:strVal val="visible"/>
                                      </p:to>
                                    </p:set>
                                    <p:animEffect transition="in" filter="fade">
                                      <p:cBhvr>
                                        <p:cTn id="81" dur="500"/>
                                        <p:tgtEl>
                                          <p:spTgt spid="12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6" grpId="0" animBg="1"/>
      <p:bldP spid="12302" grpId="0" animBg="1"/>
      <p:bldP spid="12305" grpId="0"/>
      <p:bldP spid="12308" grpId="0" animBg="1"/>
      <p:bldP spid="12330" grpId="0"/>
      <p:bldP spid="12331" grpId="0"/>
      <p:bldP spid="12387" grpId="0" animBg="1"/>
      <p:bldP spid="12393" grpId="0" animBg="1"/>
      <p:bldP spid="12297" grpId="0" animBg="1"/>
      <p:bldP spid="12394" grpId="0" animBg="1"/>
      <p:bldP spid="1239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AutoShape 353">
            <a:extLst>
              <a:ext uri="{FF2B5EF4-FFF2-40B4-BE49-F238E27FC236}">
                <a16:creationId xmlns:a16="http://schemas.microsoft.com/office/drawing/2014/main" id="{FFB3A0D5-964F-CE78-D0A3-7DA89FA6488E}"/>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18" name="テキスト ボックス 17">
            <a:extLst>
              <a:ext uri="{FF2B5EF4-FFF2-40B4-BE49-F238E27FC236}">
                <a16:creationId xmlns:a16="http://schemas.microsoft.com/office/drawing/2014/main" id="{BFC59406-BE32-0A1E-EB10-9B231ABF7CF4}"/>
              </a:ext>
            </a:extLst>
          </p:cNvPr>
          <p:cNvSpPr txBox="1"/>
          <p:nvPr/>
        </p:nvSpPr>
        <p:spPr>
          <a:xfrm>
            <a:off x="340205" y="2438019"/>
            <a:ext cx="8479945" cy="3691319"/>
          </a:xfrm>
          <a:prstGeom prst="rect">
            <a:avLst/>
          </a:prstGeom>
          <a:noFill/>
        </p:spPr>
        <p:txBody>
          <a:bodyPr wrap="square" rtlCol="0">
            <a:noAutofit/>
          </a:bodyPr>
          <a:lstStyle/>
          <a:p>
            <a:pPr marL="252000" indent="-252000">
              <a:lnSpc>
                <a:spcPct val="110000"/>
              </a:lnSpc>
              <a:spcBef>
                <a:spcPts val="600"/>
              </a:spcBef>
              <a:buClr>
                <a:srgbClr val="005BAD"/>
              </a:buClr>
              <a:buFont typeface="Wingdings" panose="05000000000000000000" pitchFamily="2" charset="2"/>
              <a:buChar char="l"/>
            </a:pPr>
            <a:r>
              <a:rPr kumimoji="1" lang="en-US" altLang="ja-JP" sz="1700" dirty="0">
                <a:latin typeface="+mn-ea"/>
                <a:ea typeface="+mn-ea"/>
              </a:rPr>
              <a:t>2026</a:t>
            </a:r>
            <a:r>
              <a:rPr kumimoji="1" lang="ja-JP" altLang="en-US" sz="1700" dirty="0">
                <a:latin typeface="+mn-ea"/>
                <a:ea typeface="+mn-ea"/>
              </a:rPr>
              <a:t>年度（令和８年度）予算の国の一般会計歳出</a:t>
            </a:r>
            <a:r>
              <a:rPr kumimoji="1" lang="en-US" altLang="ja-JP" sz="2000" dirty="0">
                <a:solidFill>
                  <a:srgbClr val="005BAD"/>
                </a:solidFill>
                <a:latin typeface="+mn-ea"/>
                <a:ea typeface="+mn-ea"/>
              </a:rPr>
              <a:t>122.3</a:t>
            </a:r>
            <a:r>
              <a:rPr kumimoji="1" lang="ja-JP" altLang="en-US" sz="2000" dirty="0">
                <a:solidFill>
                  <a:srgbClr val="005BAD"/>
                </a:solidFill>
                <a:latin typeface="+mn-ea"/>
                <a:ea typeface="+mn-ea"/>
              </a:rPr>
              <a:t>兆円</a:t>
            </a:r>
            <a:r>
              <a:rPr kumimoji="1" lang="ja-JP" altLang="en-US" sz="1700" dirty="0">
                <a:latin typeface="+mn-ea"/>
                <a:ea typeface="+mn-ea"/>
              </a:rPr>
              <a:t>は、主に、</a:t>
            </a:r>
            <a:r>
              <a:rPr kumimoji="1" lang="ja-JP" altLang="en-US" sz="2000" dirty="0">
                <a:solidFill>
                  <a:srgbClr val="005BAD"/>
                </a:solidFill>
                <a:latin typeface="+mn-ea"/>
                <a:ea typeface="+mn-ea"/>
              </a:rPr>
              <a:t>①社会保障、</a:t>
            </a:r>
            <a:endParaRPr kumimoji="1" lang="en-US" altLang="ja-JP" sz="2000" dirty="0">
              <a:solidFill>
                <a:srgbClr val="005BAD"/>
              </a:solidFill>
              <a:latin typeface="+mn-ea"/>
              <a:ea typeface="+mn-ea"/>
            </a:endParaRPr>
          </a:p>
          <a:p>
            <a:pPr>
              <a:lnSpc>
                <a:spcPct val="110000"/>
              </a:lnSpc>
              <a:spcBef>
                <a:spcPts val="0"/>
              </a:spcBef>
              <a:buClr>
                <a:srgbClr val="005BAD"/>
              </a:buClr>
            </a:pPr>
            <a:r>
              <a:rPr lang="en-US" altLang="ja-JP" sz="2000" dirty="0">
                <a:solidFill>
                  <a:srgbClr val="005BAD"/>
                </a:solidFill>
                <a:latin typeface="+mn-ea"/>
                <a:ea typeface="+mn-ea"/>
              </a:rPr>
              <a:t>   </a:t>
            </a:r>
            <a:r>
              <a:rPr kumimoji="1" lang="ja-JP" altLang="en-US" sz="2000" dirty="0">
                <a:solidFill>
                  <a:srgbClr val="005BAD"/>
                </a:solidFill>
                <a:latin typeface="+mn-ea"/>
                <a:ea typeface="+mn-ea"/>
              </a:rPr>
              <a:t>②国債費、③地方交付税交付金等に使われており、これらで約</a:t>
            </a:r>
            <a:r>
              <a:rPr kumimoji="1" lang="en-US" altLang="ja-JP" sz="2000" dirty="0">
                <a:solidFill>
                  <a:srgbClr val="005BAD"/>
                </a:solidFill>
                <a:latin typeface="+mn-ea"/>
                <a:ea typeface="+mn-ea"/>
              </a:rPr>
              <a:t>3/</a:t>
            </a:r>
            <a:r>
              <a:rPr lang="en-US" altLang="ja-JP" sz="2000" dirty="0">
                <a:solidFill>
                  <a:srgbClr val="005BAD"/>
                </a:solidFill>
                <a:latin typeface="+mn-ea"/>
                <a:ea typeface="+mn-ea"/>
              </a:rPr>
              <a:t>4</a:t>
            </a:r>
          </a:p>
          <a:p>
            <a:pPr>
              <a:lnSpc>
                <a:spcPct val="110000"/>
              </a:lnSpc>
              <a:spcBef>
                <a:spcPts val="0"/>
              </a:spcBef>
              <a:buClr>
                <a:srgbClr val="005BAD"/>
              </a:buClr>
            </a:pPr>
            <a:r>
              <a:rPr kumimoji="1" lang="en-US" altLang="ja-JP" sz="2000" dirty="0">
                <a:solidFill>
                  <a:srgbClr val="005BAD"/>
                </a:solidFill>
                <a:latin typeface="+mn-ea"/>
                <a:ea typeface="+mn-ea"/>
              </a:rPr>
              <a:t>   </a:t>
            </a:r>
            <a:r>
              <a:rPr kumimoji="1" lang="ja-JP" altLang="en-US" sz="1700" dirty="0">
                <a:latin typeface="+mn-ea"/>
                <a:ea typeface="+mn-ea"/>
              </a:rPr>
              <a:t>を占めています。</a:t>
            </a:r>
          </a:p>
          <a:p>
            <a:pPr marL="252000" indent="-252000">
              <a:lnSpc>
                <a:spcPct val="110000"/>
              </a:lnSpc>
              <a:spcBef>
                <a:spcPts val="1800"/>
              </a:spcBef>
              <a:buClr>
                <a:srgbClr val="005BAD"/>
              </a:buClr>
              <a:buFont typeface="Wingdings" panose="05000000000000000000" pitchFamily="2" charset="2"/>
              <a:buChar char="l"/>
            </a:pPr>
            <a:r>
              <a:rPr kumimoji="1" lang="en-US" altLang="ja-JP" sz="1700" dirty="0">
                <a:latin typeface="+mn-ea"/>
                <a:ea typeface="+mn-ea"/>
              </a:rPr>
              <a:t>2026</a:t>
            </a:r>
            <a:r>
              <a:rPr kumimoji="1" lang="ja-JP" altLang="en-US" sz="1700" dirty="0">
                <a:latin typeface="+mn-ea"/>
                <a:ea typeface="+mn-ea"/>
              </a:rPr>
              <a:t>年度（令和８年度）予算の国の一般会計歳入</a:t>
            </a:r>
            <a:r>
              <a:rPr kumimoji="1" lang="en-US" altLang="ja-JP" sz="2000" dirty="0">
                <a:solidFill>
                  <a:srgbClr val="005BAD"/>
                </a:solidFill>
                <a:latin typeface="+mn-ea"/>
                <a:ea typeface="+mn-ea"/>
              </a:rPr>
              <a:t>122.3</a:t>
            </a:r>
            <a:r>
              <a:rPr kumimoji="1" lang="ja-JP" altLang="en-US" sz="2000" dirty="0">
                <a:solidFill>
                  <a:srgbClr val="005BAD"/>
                </a:solidFill>
                <a:latin typeface="+mn-ea"/>
                <a:ea typeface="+mn-ea"/>
              </a:rPr>
              <a:t>兆円は、</a:t>
            </a:r>
            <a:endParaRPr kumimoji="1" lang="en-US" altLang="ja-JP" sz="2000" dirty="0">
              <a:solidFill>
                <a:srgbClr val="005BAD"/>
              </a:solidFill>
              <a:latin typeface="+mn-ea"/>
              <a:ea typeface="+mn-ea"/>
            </a:endParaRPr>
          </a:p>
          <a:p>
            <a:pPr>
              <a:lnSpc>
                <a:spcPct val="110000"/>
              </a:lnSpc>
              <a:spcBef>
                <a:spcPts val="0"/>
              </a:spcBef>
              <a:buClr>
                <a:srgbClr val="005BAD"/>
              </a:buClr>
            </a:pPr>
            <a:r>
              <a:rPr lang="en-US" altLang="ja-JP" sz="2000" dirty="0">
                <a:solidFill>
                  <a:srgbClr val="005BAD"/>
                </a:solidFill>
                <a:latin typeface="+mn-ea"/>
                <a:ea typeface="+mn-ea"/>
              </a:rPr>
              <a:t>   </a:t>
            </a:r>
            <a:r>
              <a:rPr kumimoji="1" lang="ja-JP" altLang="en-US" sz="2000" dirty="0">
                <a:solidFill>
                  <a:srgbClr val="005BAD"/>
                </a:solidFill>
                <a:latin typeface="+mn-ea"/>
                <a:ea typeface="+mn-ea"/>
              </a:rPr>
              <a:t>税収等と公債金（借金）で構成</a:t>
            </a:r>
            <a:r>
              <a:rPr kumimoji="1" lang="ja-JP" altLang="en-US" sz="1700" dirty="0">
                <a:latin typeface="+mn-ea"/>
                <a:ea typeface="+mn-ea"/>
              </a:rPr>
              <a:t>されています。</a:t>
            </a:r>
          </a:p>
          <a:p>
            <a:pPr marL="252000" indent="-252000">
              <a:lnSpc>
                <a:spcPct val="110000"/>
              </a:lnSpc>
              <a:spcBef>
                <a:spcPts val="1800"/>
              </a:spcBef>
              <a:buClr>
                <a:srgbClr val="005BAD"/>
              </a:buClr>
              <a:buFont typeface="Wingdings" panose="05000000000000000000" pitchFamily="2" charset="2"/>
              <a:buChar char="l"/>
            </a:pPr>
            <a:r>
              <a:rPr kumimoji="1" lang="ja-JP" altLang="en-US" sz="1700" dirty="0">
                <a:latin typeface="+mn-ea"/>
                <a:ea typeface="+mn-ea"/>
              </a:rPr>
              <a:t>現在、</a:t>
            </a:r>
            <a:r>
              <a:rPr kumimoji="1" lang="ja-JP" altLang="en-US" sz="2000" dirty="0">
                <a:solidFill>
                  <a:srgbClr val="005BAD"/>
                </a:solidFill>
                <a:latin typeface="+mn-ea"/>
                <a:ea typeface="+mn-ea"/>
              </a:rPr>
              <a:t>税収等では歳出全体の約</a:t>
            </a:r>
            <a:r>
              <a:rPr kumimoji="1" lang="en-US" altLang="ja-JP" sz="2000" dirty="0">
                <a:solidFill>
                  <a:srgbClr val="005BAD"/>
                </a:solidFill>
                <a:latin typeface="+mn-ea"/>
                <a:ea typeface="+mn-ea"/>
              </a:rPr>
              <a:t>3/</a:t>
            </a:r>
            <a:r>
              <a:rPr lang="en-US" altLang="ja-JP" sz="2000" dirty="0">
                <a:solidFill>
                  <a:srgbClr val="005BAD"/>
                </a:solidFill>
                <a:latin typeface="+mn-ea"/>
                <a:ea typeface="+mn-ea"/>
              </a:rPr>
              <a:t>4</a:t>
            </a:r>
            <a:r>
              <a:rPr kumimoji="1" lang="ja-JP" altLang="en-US" sz="2000" dirty="0">
                <a:solidFill>
                  <a:srgbClr val="005BAD"/>
                </a:solidFill>
                <a:latin typeface="+mn-ea"/>
                <a:ea typeface="+mn-ea"/>
              </a:rPr>
              <a:t>しか賄えておらず、</a:t>
            </a:r>
            <a:endParaRPr lang="en-US" altLang="ja-JP" sz="2000" dirty="0">
              <a:solidFill>
                <a:srgbClr val="005BAD"/>
              </a:solidFill>
              <a:latin typeface="+mn-ea"/>
              <a:ea typeface="+mn-ea"/>
            </a:endParaRPr>
          </a:p>
          <a:p>
            <a:pPr>
              <a:lnSpc>
                <a:spcPct val="110000"/>
              </a:lnSpc>
              <a:spcBef>
                <a:spcPts val="0"/>
              </a:spcBef>
              <a:buClr>
                <a:srgbClr val="005BAD"/>
              </a:buClr>
            </a:pPr>
            <a:r>
              <a:rPr kumimoji="1" lang="ja-JP" altLang="en-US" sz="2000" dirty="0">
                <a:solidFill>
                  <a:srgbClr val="005BAD"/>
                </a:solidFill>
                <a:latin typeface="+mn-ea"/>
                <a:ea typeface="+mn-ea"/>
              </a:rPr>
              <a:t> </a:t>
            </a:r>
            <a:r>
              <a:rPr kumimoji="1" lang="ja-JP" altLang="en-US" sz="2000" spc="100" dirty="0">
                <a:solidFill>
                  <a:srgbClr val="005BAD"/>
                </a:solidFill>
                <a:latin typeface="+mn-ea"/>
                <a:ea typeface="+mn-ea"/>
              </a:rPr>
              <a:t> </a:t>
            </a:r>
            <a:r>
              <a:rPr kumimoji="1" lang="ja-JP" altLang="en-US" sz="2000" dirty="0">
                <a:solidFill>
                  <a:srgbClr val="005BAD"/>
                </a:solidFill>
                <a:latin typeface="+mn-ea"/>
                <a:ea typeface="+mn-ea"/>
              </a:rPr>
              <a:t>残りの約</a:t>
            </a:r>
            <a:r>
              <a:rPr kumimoji="1" lang="en-US" altLang="ja-JP" sz="2000" dirty="0">
                <a:solidFill>
                  <a:srgbClr val="005BAD"/>
                </a:solidFill>
                <a:latin typeface="+mn-ea"/>
                <a:ea typeface="+mn-ea"/>
              </a:rPr>
              <a:t>1/</a:t>
            </a:r>
            <a:r>
              <a:rPr lang="en-US" altLang="ja-JP" sz="2000" dirty="0">
                <a:solidFill>
                  <a:srgbClr val="005BAD"/>
                </a:solidFill>
                <a:latin typeface="+mn-ea"/>
                <a:ea typeface="+mn-ea"/>
              </a:rPr>
              <a:t>4</a:t>
            </a:r>
            <a:r>
              <a:rPr kumimoji="1" lang="ja-JP" altLang="en-US" sz="2000" dirty="0">
                <a:solidFill>
                  <a:srgbClr val="005BAD"/>
                </a:solidFill>
                <a:latin typeface="+mn-ea"/>
                <a:ea typeface="+mn-ea"/>
              </a:rPr>
              <a:t>は公債金（借金）に依存</a:t>
            </a:r>
            <a:r>
              <a:rPr kumimoji="1" lang="ja-JP" altLang="en-US" sz="1700" dirty="0">
                <a:latin typeface="+mn-ea"/>
                <a:ea typeface="+mn-ea"/>
              </a:rPr>
              <a:t>しています。</a:t>
            </a:r>
            <a:endParaRPr kumimoji="1" lang="en-US" altLang="ja-JP" sz="1700" dirty="0">
              <a:latin typeface="+mn-ea"/>
              <a:ea typeface="+mn-ea"/>
            </a:endParaRPr>
          </a:p>
          <a:p>
            <a:pPr marL="252000" indent="-252000">
              <a:lnSpc>
                <a:spcPct val="110000"/>
              </a:lnSpc>
              <a:spcBef>
                <a:spcPts val="0"/>
              </a:spcBef>
              <a:buClr>
                <a:srgbClr val="005BAD"/>
              </a:buClr>
            </a:pPr>
            <a:r>
              <a:rPr kumimoji="1" lang="ja-JP" altLang="en-US" sz="1700" dirty="0">
                <a:latin typeface="+mn-ea"/>
                <a:ea typeface="+mn-ea"/>
              </a:rPr>
              <a:t>  </a:t>
            </a:r>
            <a:r>
              <a:rPr kumimoji="1" lang="ja-JP" altLang="en-US" sz="1700" spc="100" dirty="0">
                <a:latin typeface="+mn-ea"/>
                <a:ea typeface="+mn-ea"/>
              </a:rPr>
              <a:t> </a:t>
            </a:r>
            <a:r>
              <a:rPr kumimoji="1" lang="ja-JP" altLang="en-US" sz="1700" dirty="0">
                <a:latin typeface="+mn-ea"/>
                <a:ea typeface="+mn-ea"/>
              </a:rPr>
              <a:t>この借金の返済には将来世代の税収等が充てられることになるため、</a:t>
            </a:r>
            <a:endParaRPr kumimoji="1" lang="en-US" altLang="ja-JP" sz="1700" dirty="0">
              <a:latin typeface="+mn-ea"/>
              <a:ea typeface="+mn-ea"/>
            </a:endParaRPr>
          </a:p>
          <a:p>
            <a:pPr marL="252000" indent="-252000">
              <a:lnSpc>
                <a:spcPct val="110000"/>
              </a:lnSpc>
              <a:spcBef>
                <a:spcPts val="0"/>
              </a:spcBef>
              <a:buClr>
                <a:srgbClr val="005BAD"/>
              </a:buClr>
            </a:pPr>
            <a:r>
              <a:rPr lang="en-US" altLang="ja-JP" sz="1700" dirty="0">
                <a:latin typeface="+mn-ea"/>
                <a:ea typeface="+mn-ea"/>
              </a:rPr>
              <a:t>   </a:t>
            </a:r>
            <a:r>
              <a:rPr kumimoji="1" lang="ja-JP" altLang="en-US" sz="1700" dirty="0">
                <a:latin typeface="+mn-ea"/>
                <a:ea typeface="+mn-ea"/>
              </a:rPr>
              <a:t>将来世代へ負担を先送りしていることになります。</a:t>
            </a:r>
          </a:p>
        </p:txBody>
      </p:sp>
      <p:sp>
        <p:nvSpPr>
          <p:cNvPr id="9" name="Rectangle 14">
            <a:extLst>
              <a:ext uri="{FF2B5EF4-FFF2-40B4-BE49-F238E27FC236}">
                <a16:creationId xmlns:a16="http://schemas.microsoft.com/office/drawing/2014/main" id="{931F0B08-317A-2D55-BC27-CC07FFE4E9EB}"/>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国の財政をみてみよう①</a:t>
            </a:r>
          </a:p>
        </p:txBody>
      </p:sp>
      <p:sp>
        <p:nvSpPr>
          <p:cNvPr id="29" name="テキスト ボックス 28">
            <a:extLst>
              <a:ext uri="{FF2B5EF4-FFF2-40B4-BE49-F238E27FC236}">
                <a16:creationId xmlns:a16="http://schemas.microsoft.com/office/drawing/2014/main" id="{B5474C34-E7D0-560E-068B-A76B94D84366}"/>
              </a:ext>
            </a:extLst>
          </p:cNvPr>
          <p:cNvSpPr txBox="1"/>
          <p:nvPr/>
        </p:nvSpPr>
        <p:spPr>
          <a:xfrm>
            <a:off x="340205" y="1176020"/>
            <a:ext cx="6050656" cy="646331"/>
          </a:xfrm>
          <a:prstGeom prst="rect">
            <a:avLst/>
          </a:prstGeom>
          <a:noFill/>
        </p:spPr>
        <p:txBody>
          <a:bodyPr wrap="square" rtlCol="0">
            <a:spAutoFit/>
          </a:bodyPr>
          <a:lstStyle/>
          <a:p>
            <a:r>
              <a:rPr kumimoji="1" lang="en-US" altLang="ja-JP" sz="1800" dirty="0">
                <a:latin typeface="+mn-ea"/>
                <a:ea typeface="+mn-ea"/>
              </a:rPr>
              <a:t>1</a:t>
            </a:r>
            <a:r>
              <a:rPr kumimoji="1" lang="ja-JP" altLang="en-US" sz="1800" dirty="0">
                <a:latin typeface="+mn-ea"/>
                <a:ea typeface="+mn-ea"/>
              </a:rPr>
              <a:t>年間に得た国の収入を「歳入」、支出を「歳出」といい、</a:t>
            </a:r>
          </a:p>
          <a:p>
            <a:r>
              <a:rPr kumimoji="1" lang="ja-JP" altLang="en-US" sz="1800" dirty="0">
                <a:latin typeface="+mn-ea"/>
                <a:ea typeface="+mn-ea"/>
              </a:rPr>
              <a:t>国や地方公共団体が行う経済活動を「財政」といいます。</a:t>
            </a:r>
          </a:p>
        </p:txBody>
      </p:sp>
      <p:pic>
        <p:nvPicPr>
          <p:cNvPr id="2" name="Picture 29">
            <a:extLst>
              <a:ext uri="{FF2B5EF4-FFF2-40B4-BE49-F238E27FC236}">
                <a16:creationId xmlns:a16="http://schemas.microsoft.com/office/drawing/2014/main" id="{0755A79A-3DF9-A2AE-1126-9EB6C3E6D78E}"/>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スライド番号プレースホルダー 8">
            <a:extLst>
              <a:ext uri="{FF2B5EF4-FFF2-40B4-BE49-F238E27FC236}">
                <a16:creationId xmlns:a16="http://schemas.microsoft.com/office/drawing/2014/main" id="{6A2831FF-8A87-D063-11F0-E90FD7B3E735}"/>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14</a:t>
            </a:fld>
            <a:endParaRPr lang="en-US" altLang="ja-JP" dirty="0">
              <a:latin typeface="+mn-ea"/>
              <a:ea typeface="+mn-ea"/>
            </a:endParaRPr>
          </a:p>
        </p:txBody>
      </p:sp>
    </p:spTree>
    <p:extLst>
      <p:ext uri="{BB962C8B-B14F-4D97-AF65-F5344CB8AC3E}">
        <p14:creationId xmlns:p14="http://schemas.microsoft.com/office/powerpoint/2010/main" val="37616946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600"/>
                                        <p:tgtEl>
                                          <p:spTgt spid="2"/>
                                        </p:tgtEl>
                                      </p:cBhvr>
                                    </p:animEffect>
                                    <p:anim calcmode="lin" valueType="num">
                                      <p:cBhvr>
                                        <p:cTn id="12" dur="600" fill="hold"/>
                                        <p:tgtEl>
                                          <p:spTgt spid="2"/>
                                        </p:tgtEl>
                                        <p:attrNameLst>
                                          <p:attrName>ppt_x</p:attrName>
                                        </p:attrNameLst>
                                      </p:cBhvr>
                                      <p:tavLst>
                                        <p:tav tm="0">
                                          <p:val>
                                            <p:strVal val="#ppt_x"/>
                                          </p:val>
                                        </p:tav>
                                        <p:tav tm="100000">
                                          <p:val>
                                            <p:strVal val="#ppt_x"/>
                                          </p:val>
                                        </p:tav>
                                      </p:tavLst>
                                    </p:anim>
                                    <p:anim calcmode="lin" valueType="num">
                                      <p:cBhvr>
                                        <p:cTn id="13" dur="600" fill="hold"/>
                                        <p:tgtEl>
                                          <p:spTgt spid="2"/>
                                        </p:tgtEl>
                                        <p:attrNameLst>
                                          <p:attrName>ppt_y</p:attrName>
                                        </p:attrNameLst>
                                      </p:cBhvr>
                                      <p:tavLst>
                                        <p:tav tm="0">
                                          <p:val>
                                            <p:strVal val="#ppt_y+.1"/>
                                          </p:val>
                                        </p:tav>
                                        <p:tav tm="100000">
                                          <p:val>
                                            <p:strVal val="#ppt_y"/>
                                          </p:val>
                                        </p:tav>
                                      </p:tavLst>
                                    </p:anim>
                                  </p:childTnLst>
                                </p:cTn>
                              </p:par>
                              <p:par>
                                <p:cTn id="14" presetID="10" presetClass="entr" presetSubtype="0" fill="hold" grpId="0" nodeType="with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fade">
                                      <p:cBhvr>
                                        <p:cTn id="16" dur="500"/>
                                        <p:tgtEl>
                                          <p:spTgt spid="2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8">
                                            <p:txEl>
                                              <p:pRg st="0" end="0"/>
                                            </p:txEl>
                                          </p:spTgt>
                                        </p:tgtEl>
                                        <p:attrNameLst>
                                          <p:attrName>style.visibility</p:attrName>
                                        </p:attrNameLst>
                                      </p:cBhvr>
                                      <p:to>
                                        <p:strVal val="visible"/>
                                      </p:to>
                                    </p:set>
                                    <p:animEffect transition="in" filter="wipe(left)">
                                      <p:cBhvr>
                                        <p:cTn id="21" dur="1750"/>
                                        <p:tgtEl>
                                          <p:spTgt spid="18">
                                            <p:txEl>
                                              <p:pRg st="0" end="0"/>
                                            </p:txEl>
                                          </p:spTgt>
                                        </p:tgtEl>
                                      </p:cBhvr>
                                    </p:animEffect>
                                  </p:childTnLst>
                                </p:cTn>
                              </p:par>
                            </p:childTnLst>
                          </p:cTn>
                        </p:par>
                        <p:par>
                          <p:cTn id="22" fill="hold">
                            <p:stCondLst>
                              <p:cond delay="1750"/>
                            </p:stCondLst>
                            <p:childTnLst>
                              <p:par>
                                <p:cTn id="23" presetID="22" presetClass="entr" presetSubtype="8" fill="hold" nodeType="afterEffect">
                                  <p:stCondLst>
                                    <p:cond delay="0"/>
                                  </p:stCondLst>
                                  <p:childTnLst>
                                    <p:set>
                                      <p:cBhvr>
                                        <p:cTn id="24" dur="1" fill="hold">
                                          <p:stCondLst>
                                            <p:cond delay="0"/>
                                          </p:stCondLst>
                                        </p:cTn>
                                        <p:tgtEl>
                                          <p:spTgt spid="18">
                                            <p:txEl>
                                              <p:pRg st="1" end="1"/>
                                            </p:txEl>
                                          </p:spTgt>
                                        </p:tgtEl>
                                        <p:attrNameLst>
                                          <p:attrName>style.visibility</p:attrName>
                                        </p:attrNameLst>
                                      </p:cBhvr>
                                      <p:to>
                                        <p:strVal val="visible"/>
                                      </p:to>
                                    </p:set>
                                    <p:animEffect transition="in" filter="wipe(left)">
                                      <p:cBhvr>
                                        <p:cTn id="25" dur="1700"/>
                                        <p:tgtEl>
                                          <p:spTgt spid="18">
                                            <p:txEl>
                                              <p:pRg st="1" end="1"/>
                                            </p:txEl>
                                          </p:spTgt>
                                        </p:tgtEl>
                                      </p:cBhvr>
                                    </p:animEffect>
                                  </p:childTnLst>
                                </p:cTn>
                              </p:par>
                            </p:childTnLst>
                          </p:cTn>
                        </p:par>
                        <p:par>
                          <p:cTn id="26" fill="hold">
                            <p:stCondLst>
                              <p:cond delay="3450"/>
                            </p:stCondLst>
                            <p:childTnLst>
                              <p:par>
                                <p:cTn id="27" presetID="22" presetClass="entr" presetSubtype="8" fill="hold" nodeType="afterEffect">
                                  <p:stCondLst>
                                    <p:cond delay="0"/>
                                  </p:stCondLst>
                                  <p:childTnLst>
                                    <p:set>
                                      <p:cBhvr>
                                        <p:cTn id="28" dur="1" fill="hold">
                                          <p:stCondLst>
                                            <p:cond delay="0"/>
                                          </p:stCondLst>
                                        </p:cTn>
                                        <p:tgtEl>
                                          <p:spTgt spid="18">
                                            <p:txEl>
                                              <p:pRg st="2" end="2"/>
                                            </p:txEl>
                                          </p:spTgt>
                                        </p:tgtEl>
                                        <p:attrNameLst>
                                          <p:attrName>style.visibility</p:attrName>
                                        </p:attrNameLst>
                                      </p:cBhvr>
                                      <p:to>
                                        <p:strVal val="visible"/>
                                      </p:to>
                                    </p:set>
                                    <p:animEffect transition="in" filter="wipe(left)">
                                      <p:cBhvr>
                                        <p:cTn id="29" dur="750"/>
                                        <p:tgtEl>
                                          <p:spTgt spid="18">
                                            <p:txEl>
                                              <p:pRg st="2" end="2"/>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nodeType="clickEffect">
                                  <p:stCondLst>
                                    <p:cond delay="0"/>
                                  </p:stCondLst>
                                  <p:childTnLst>
                                    <p:set>
                                      <p:cBhvr>
                                        <p:cTn id="33" dur="1" fill="hold">
                                          <p:stCondLst>
                                            <p:cond delay="0"/>
                                          </p:stCondLst>
                                        </p:cTn>
                                        <p:tgtEl>
                                          <p:spTgt spid="18">
                                            <p:txEl>
                                              <p:pRg st="3" end="3"/>
                                            </p:txEl>
                                          </p:spTgt>
                                        </p:tgtEl>
                                        <p:attrNameLst>
                                          <p:attrName>style.visibility</p:attrName>
                                        </p:attrNameLst>
                                      </p:cBhvr>
                                      <p:to>
                                        <p:strVal val="visible"/>
                                      </p:to>
                                    </p:set>
                                    <p:animEffect transition="in" filter="wipe(left)">
                                      <p:cBhvr>
                                        <p:cTn id="34" dur="1700"/>
                                        <p:tgtEl>
                                          <p:spTgt spid="18">
                                            <p:txEl>
                                              <p:pRg st="3" end="3"/>
                                            </p:txEl>
                                          </p:spTgt>
                                        </p:tgtEl>
                                      </p:cBhvr>
                                    </p:animEffect>
                                  </p:childTnLst>
                                </p:cTn>
                              </p:par>
                            </p:childTnLst>
                          </p:cTn>
                        </p:par>
                        <p:par>
                          <p:cTn id="35" fill="hold">
                            <p:stCondLst>
                              <p:cond delay="1700"/>
                            </p:stCondLst>
                            <p:childTnLst>
                              <p:par>
                                <p:cTn id="36" presetID="22" presetClass="entr" presetSubtype="8" fill="hold" nodeType="afterEffect">
                                  <p:stCondLst>
                                    <p:cond delay="0"/>
                                  </p:stCondLst>
                                  <p:childTnLst>
                                    <p:set>
                                      <p:cBhvr>
                                        <p:cTn id="37" dur="1" fill="hold">
                                          <p:stCondLst>
                                            <p:cond delay="0"/>
                                          </p:stCondLst>
                                        </p:cTn>
                                        <p:tgtEl>
                                          <p:spTgt spid="18">
                                            <p:txEl>
                                              <p:pRg st="4" end="4"/>
                                            </p:txEl>
                                          </p:spTgt>
                                        </p:tgtEl>
                                        <p:attrNameLst>
                                          <p:attrName>style.visibility</p:attrName>
                                        </p:attrNameLst>
                                      </p:cBhvr>
                                      <p:to>
                                        <p:strVal val="visible"/>
                                      </p:to>
                                    </p:set>
                                    <p:animEffect transition="in" filter="wipe(left)">
                                      <p:cBhvr>
                                        <p:cTn id="38" dur="1650"/>
                                        <p:tgtEl>
                                          <p:spTgt spid="18">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8" fill="hold" nodeType="clickEffect">
                                  <p:stCondLst>
                                    <p:cond delay="0"/>
                                  </p:stCondLst>
                                  <p:childTnLst>
                                    <p:set>
                                      <p:cBhvr>
                                        <p:cTn id="42" dur="1" fill="hold">
                                          <p:stCondLst>
                                            <p:cond delay="0"/>
                                          </p:stCondLst>
                                        </p:cTn>
                                        <p:tgtEl>
                                          <p:spTgt spid="18">
                                            <p:txEl>
                                              <p:pRg st="5" end="5"/>
                                            </p:txEl>
                                          </p:spTgt>
                                        </p:tgtEl>
                                        <p:attrNameLst>
                                          <p:attrName>style.visibility</p:attrName>
                                        </p:attrNameLst>
                                      </p:cBhvr>
                                      <p:to>
                                        <p:strVal val="visible"/>
                                      </p:to>
                                    </p:set>
                                    <p:animEffect transition="in" filter="wipe(left)">
                                      <p:cBhvr>
                                        <p:cTn id="43" dur="1750"/>
                                        <p:tgtEl>
                                          <p:spTgt spid="18">
                                            <p:txEl>
                                              <p:pRg st="5" end="5"/>
                                            </p:txEl>
                                          </p:spTgt>
                                        </p:tgtEl>
                                      </p:cBhvr>
                                    </p:animEffect>
                                  </p:childTnLst>
                                </p:cTn>
                              </p:par>
                            </p:childTnLst>
                          </p:cTn>
                        </p:par>
                        <p:par>
                          <p:cTn id="44" fill="hold">
                            <p:stCondLst>
                              <p:cond delay="1750"/>
                            </p:stCondLst>
                            <p:childTnLst>
                              <p:par>
                                <p:cTn id="45" presetID="22" presetClass="entr" presetSubtype="8" fill="hold" nodeType="afterEffect">
                                  <p:stCondLst>
                                    <p:cond delay="0"/>
                                  </p:stCondLst>
                                  <p:childTnLst>
                                    <p:set>
                                      <p:cBhvr>
                                        <p:cTn id="46" dur="1" fill="hold">
                                          <p:stCondLst>
                                            <p:cond delay="0"/>
                                          </p:stCondLst>
                                        </p:cTn>
                                        <p:tgtEl>
                                          <p:spTgt spid="18">
                                            <p:txEl>
                                              <p:pRg st="6" end="6"/>
                                            </p:txEl>
                                          </p:spTgt>
                                        </p:tgtEl>
                                        <p:attrNameLst>
                                          <p:attrName>style.visibility</p:attrName>
                                        </p:attrNameLst>
                                      </p:cBhvr>
                                      <p:to>
                                        <p:strVal val="visible"/>
                                      </p:to>
                                    </p:set>
                                    <p:animEffect transition="in" filter="wipe(left)">
                                      <p:cBhvr>
                                        <p:cTn id="47" dur="1650"/>
                                        <p:tgtEl>
                                          <p:spTgt spid="18">
                                            <p:txEl>
                                              <p:pRg st="6" end="6"/>
                                            </p:txEl>
                                          </p:spTgt>
                                        </p:tgtEl>
                                      </p:cBhvr>
                                    </p:animEffect>
                                  </p:childTnLst>
                                </p:cTn>
                              </p:par>
                            </p:childTnLst>
                          </p:cTn>
                        </p:par>
                        <p:par>
                          <p:cTn id="48" fill="hold">
                            <p:stCondLst>
                              <p:cond delay="3400"/>
                            </p:stCondLst>
                            <p:childTnLst>
                              <p:par>
                                <p:cTn id="49" presetID="22" presetClass="entr" presetSubtype="8" fill="hold" nodeType="afterEffect">
                                  <p:stCondLst>
                                    <p:cond delay="0"/>
                                  </p:stCondLst>
                                  <p:childTnLst>
                                    <p:set>
                                      <p:cBhvr>
                                        <p:cTn id="50" dur="1" fill="hold">
                                          <p:stCondLst>
                                            <p:cond delay="0"/>
                                          </p:stCondLst>
                                        </p:cTn>
                                        <p:tgtEl>
                                          <p:spTgt spid="18">
                                            <p:txEl>
                                              <p:pRg st="7" end="7"/>
                                            </p:txEl>
                                          </p:spTgt>
                                        </p:tgtEl>
                                        <p:attrNameLst>
                                          <p:attrName>style.visibility</p:attrName>
                                        </p:attrNameLst>
                                      </p:cBhvr>
                                      <p:to>
                                        <p:strVal val="visible"/>
                                      </p:to>
                                    </p:set>
                                    <p:animEffect transition="in" filter="wipe(left)">
                                      <p:cBhvr>
                                        <p:cTn id="51" dur="1700"/>
                                        <p:tgtEl>
                                          <p:spTgt spid="18">
                                            <p:txEl>
                                              <p:pRg st="7" end="7"/>
                                            </p:txEl>
                                          </p:spTgt>
                                        </p:tgtEl>
                                      </p:cBhvr>
                                    </p:animEffect>
                                  </p:childTnLst>
                                </p:cTn>
                              </p:par>
                            </p:childTnLst>
                          </p:cTn>
                        </p:par>
                        <p:par>
                          <p:cTn id="52" fill="hold">
                            <p:stCondLst>
                              <p:cond delay="5100"/>
                            </p:stCondLst>
                            <p:childTnLst>
                              <p:par>
                                <p:cTn id="53" presetID="22" presetClass="entr" presetSubtype="8" fill="hold" nodeType="afterEffect">
                                  <p:stCondLst>
                                    <p:cond delay="0"/>
                                  </p:stCondLst>
                                  <p:childTnLst>
                                    <p:set>
                                      <p:cBhvr>
                                        <p:cTn id="54" dur="1" fill="hold">
                                          <p:stCondLst>
                                            <p:cond delay="0"/>
                                          </p:stCondLst>
                                        </p:cTn>
                                        <p:tgtEl>
                                          <p:spTgt spid="18">
                                            <p:txEl>
                                              <p:pRg st="8" end="8"/>
                                            </p:txEl>
                                          </p:spTgt>
                                        </p:tgtEl>
                                        <p:attrNameLst>
                                          <p:attrName>style.visibility</p:attrName>
                                        </p:attrNameLst>
                                      </p:cBhvr>
                                      <p:to>
                                        <p:strVal val="visible"/>
                                      </p:to>
                                    </p:set>
                                    <p:animEffect transition="in" filter="wipe(left)">
                                      <p:cBhvr>
                                        <p:cTn id="55" dur="1200"/>
                                        <p:tgtEl>
                                          <p:spTgt spid="1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2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4ED7F-441D-4531-1DDA-E709F7E13E9F}"/>
            </a:ext>
          </a:extLst>
        </p:cNvPr>
        <p:cNvGrpSpPr/>
        <p:nvPr/>
      </p:nvGrpSpPr>
      <p:grpSpPr>
        <a:xfrm>
          <a:off x="0" y="0"/>
          <a:ext cx="0" cy="0"/>
          <a:chOff x="0" y="0"/>
          <a:chExt cx="0" cy="0"/>
        </a:xfrm>
      </p:grpSpPr>
      <p:sp>
        <p:nvSpPr>
          <p:cNvPr id="9" name="Rectangle 14">
            <a:extLst>
              <a:ext uri="{FF2B5EF4-FFF2-40B4-BE49-F238E27FC236}">
                <a16:creationId xmlns:a16="http://schemas.microsoft.com/office/drawing/2014/main" id="{1CCFF2A7-4910-2786-0D1B-9F0757D96D70}"/>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国の財政をみてみよう①</a:t>
            </a:r>
          </a:p>
        </p:txBody>
      </p:sp>
      <p:sp>
        <p:nvSpPr>
          <p:cNvPr id="39" name="テキスト ボックス 38">
            <a:extLst>
              <a:ext uri="{FF2B5EF4-FFF2-40B4-BE49-F238E27FC236}">
                <a16:creationId xmlns:a16="http://schemas.microsoft.com/office/drawing/2014/main" id="{BA993332-4B3C-44F8-A340-6E66947FF544}"/>
              </a:ext>
            </a:extLst>
          </p:cNvPr>
          <p:cNvSpPr txBox="1"/>
          <p:nvPr/>
        </p:nvSpPr>
        <p:spPr>
          <a:xfrm>
            <a:off x="139768" y="942237"/>
            <a:ext cx="3531736" cy="430887"/>
          </a:xfrm>
          <a:prstGeom prst="rect">
            <a:avLst/>
          </a:prstGeom>
          <a:noFill/>
        </p:spPr>
        <p:txBody>
          <a:bodyPr wrap="none" rtlCol="0">
            <a:spAutoFit/>
          </a:bodyPr>
          <a:lstStyle/>
          <a:p>
            <a:r>
              <a:rPr lang="ja-JP" altLang="en-US" sz="2200" dirty="0">
                <a:latin typeface="HGPｺﾞｼｯｸE" panose="020B0900000000000000" pitchFamily="50" charset="-128"/>
                <a:ea typeface="HGPｺﾞｼｯｸE" panose="020B0900000000000000" pitchFamily="50" charset="-128"/>
              </a:rPr>
              <a:t>国の予算</a:t>
            </a:r>
            <a:r>
              <a:rPr lang="zh-CN" altLang="en-US" dirty="0">
                <a:latin typeface="HGPｺﾞｼｯｸE" panose="020B0900000000000000" pitchFamily="50" charset="-128"/>
                <a:ea typeface="HGPｺﾞｼｯｸE" panose="020B0900000000000000" pitchFamily="50" charset="-128"/>
              </a:rPr>
              <a:t>（令和</a:t>
            </a:r>
            <a:r>
              <a:rPr lang="ja-JP" altLang="en-US" dirty="0">
                <a:latin typeface="HGPｺﾞｼｯｸE" panose="020B0900000000000000" pitchFamily="50" charset="-128"/>
                <a:ea typeface="HGPｺﾞｼｯｸE" panose="020B0900000000000000" pitchFamily="50" charset="-128"/>
              </a:rPr>
              <a:t>８</a:t>
            </a:r>
            <a:r>
              <a:rPr lang="zh-CN" altLang="en-US" dirty="0">
                <a:latin typeface="HGPｺﾞｼｯｸE" panose="020B0900000000000000" pitchFamily="50" charset="-128"/>
                <a:ea typeface="HGPｺﾞｼｯｸE" panose="020B0900000000000000" pitchFamily="50" charset="-128"/>
              </a:rPr>
              <a:t>年度当初予算）</a:t>
            </a:r>
          </a:p>
        </p:txBody>
      </p:sp>
      <p:grpSp>
        <p:nvGrpSpPr>
          <p:cNvPr id="3" name="グループ化 2">
            <a:extLst>
              <a:ext uri="{FF2B5EF4-FFF2-40B4-BE49-F238E27FC236}">
                <a16:creationId xmlns:a16="http://schemas.microsoft.com/office/drawing/2014/main" id="{621A7E9B-2D94-792F-A5B8-66676F2BF4AC}"/>
              </a:ext>
            </a:extLst>
          </p:cNvPr>
          <p:cNvGrpSpPr/>
          <p:nvPr/>
        </p:nvGrpSpPr>
        <p:grpSpPr>
          <a:xfrm>
            <a:off x="286410" y="1980000"/>
            <a:ext cx="3922222" cy="3754608"/>
            <a:chOff x="286410" y="1980000"/>
            <a:chExt cx="3922222" cy="3754608"/>
          </a:xfrm>
        </p:grpSpPr>
        <p:pic>
          <p:nvPicPr>
            <p:cNvPr id="2" name="Picture 1">
              <a:extLst>
                <a:ext uri="{FF2B5EF4-FFF2-40B4-BE49-F238E27FC236}">
                  <a16:creationId xmlns:a16="http://schemas.microsoft.com/office/drawing/2014/main" id="{33FEC35C-87FE-FA40-630F-385E320129AC}"/>
                </a:ext>
              </a:extLst>
            </p:cNvPr>
            <p:cNvPicPr>
              <a:picLocks noChangeAspect="1"/>
            </p:cNvPicPr>
            <p:nvPr/>
          </p:nvPicPr>
          <p:blipFill>
            <a:blip r:embed="rId3"/>
            <a:srcRect l="5605" t="6679" r="3878" b="5175"/>
            <a:stretch>
              <a:fillRect/>
            </a:stretch>
          </p:blipFill>
          <p:spPr>
            <a:xfrm>
              <a:off x="286410" y="1982906"/>
              <a:ext cx="3922222" cy="3751702"/>
            </a:xfrm>
            <a:prstGeom prst="rect">
              <a:avLst/>
            </a:prstGeom>
          </p:spPr>
        </p:pic>
        <p:grpSp>
          <p:nvGrpSpPr>
            <p:cNvPr id="22" name="グループ化 21">
              <a:extLst>
                <a:ext uri="{FF2B5EF4-FFF2-40B4-BE49-F238E27FC236}">
                  <a16:creationId xmlns:a16="http://schemas.microsoft.com/office/drawing/2014/main" id="{78FE59C7-19D9-6866-51EC-03689BFA1DC2}"/>
                </a:ext>
              </a:extLst>
            </p:cNvPr>
            <p:cNvGrpSpPr/>
            <p:nvPr/>
          </p:nvGrpSpPr>
          <p:grpSpPr>
            <a:xfrm>
              <a:off x="287373" y="1980000"/>
              <a:ext cx="828219" cy="284403"/>
              <a:chOff x="4781156" y="2669544"/>
              <a:chExt cx="828219" cy="284403"/>
            </a:xfrm>
          </p:grpSpPr>
          <p:sp>
            <p:nvSpPr>
              <p:cNvPr id="10" name="object 21">
                <a:extLst>
                  <a:ext uri="{FF2B5EF4-FFF2-40B4-BE49-F238E27FC236}">
                    <a16:creationId xmlns:a16="http://schemas.microsoft.com/office/drawing/2014/main" id="{914BFF45-2A52-DF66-AE38-B35D87C523E2}"/>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入</a:t>
                </a:r>
                <a:endParaRPr sz="1500" dirty="0">
                  <a:solidFill>
                    <a:prstClr val="black"/>
                  </a:solidFill>
                  <a:latin typeface="+mn-ea"/>
                  <a:ea typeface="+mn-ea"/>
                  <a:cs typeface="Meiryo"/>
                </a:endParaRPr>
              </a:p>
            </p:txBody>
          </p:sp>
          <p:sp>
            <p:nvSpPr>
              <p:cNvPr id="21" name="正方形/長方形 20">
                <a:extLst>
                  <a:ext uri="{FF2B5EF4-FFF2-40B4-BE49-F238E27FC236}">
                    <a16:creationId xmlns:a16="http://schemas.microsoft.com/office/drawing/2014/main" id="{F2934427-BF98-FB0B-B4D1-CCCBC91A599A}"/>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grpSp>
        <p:nvGrpSpPr>
          <p:cNvPr id="6" name="グループ化 5">
            <a:extLst>
              <a:ext uri="{FF2B5EF4-FFF2-40B4-BE49-F238E27FC236}">
                <a16:creationId xmlns:a16="http://schemas.microsoft.com/office/drawing/2014/main" id="{8A438E0A-654A-33BA-679B-BC8F4504F707}"/>
              </a:ext>
            </a:extLst>
          </p:cNvPr>
          <p:cNvGrpSpPr/>
          <p:nvPr/>
        </p:nvGrpSpPr>
        <p:grpSpPr>
          <a:xfrm>
            <a:off x="4729442" y="1977278"/>
            <a:ext cx="4220249" cy="3753164"/>
            <a:chOff x="4729442" y="1977278"/>
            <a:chExt cx="4220249" cy="3753164"/>
          </a:xfrm>
        </p:grpSpPr>
        <p:pic>
          <p:nvPicPr>
            <p:cNvPr id="4" name="Picture 3">
              <a:extLst>
                <a:ext uri="{FF2B5EF4-FFF2-40B4-BE49-F238E27FC236}">
                  <a16:creationId xmlns:a16="http://schemas.microsoft.com/office/drawing/2014/main" id="{4222EB13-7E53-E729-F9B8-B2C9083A3E7D}"/>
                </a:ext>
              </a:extLst>
            </p:cNvPr>
            <p:cNvPicPr>
              <a:picLocks noChangeAspect="1"/>
            </p:cNvPicPr>
            <p:nvPr/>
          </p:nvPicPr>
          <p:blipFill>
            <a:blip r:embed="rId4"/>
            <a:srcRect l="4171" t="6324" r="5931" b="-172"/>
            <a:stretch>
              <a:fillRect/>
            </a:stretch>
          </p:blipFill>
          <p:spPr>
            <a:xfrm>
              <a:off x="4729442" y="1977278"/>
              <a:ext cx="4220249" cy="3753164"/>
            </a:xfrm>
            <a:prstGeom prst="rect">
              <a:avLst/>
            </a:prstGeom>
          </p:spPr>
        </p:pic>
        <p:grpSp>
          <p:nvGrpSpPr>
            <p:cNvPr id="23" name="グループ化 22">
              <a:extLst>
                <a:ext uri="{FF2B5EF4-FFF2-40B4-BE49-F238E27FC236}">
                  <a16:creationId xmlns:a16="http://schemas.microsoft.com/office/drawing/2014/main" id="{B75CCE71-0210-8549-A1D2-7452FA490A52}"/>
                </a:ext>
              </a:extLst>
            </p:cNvPr>
            <p:cNvGrpSpPr/>
            <p:nvPr/>
          </p:nvGrpSpPr>
          <p:grpSpPr>
            <a:xfrm>
              <a:off x="4752000" y="1990159"/>
              <a:ext cx="828219" cy="284403"/>
              <a:chOff x="4781156" y="2669544"/>
              <a:chExt cx="828219" cy="284403"/>
            </a:xfrm>
          </p:grpSpPr>
          <p:sp>
            <p:nvSpPr>
              <p:cNvPr id="24" name="object 21">
                <a:extLst>
                  <a:ext uri="{FF2B5EF4-FFF2-40B4-BE49-F238E27FC236}">
                    <a16:creationId xmlns:a16="http://schemas.microsoft.com/office/drawing/2014/main" id="{B7681F03-7B32-8EA2-2C5F-C5E1FFE65781}"/>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出</a:t>
                </a:r>
                <a:endParaRPr sz="1500" dirty="0">
                  <a:solidFill>
                    <a:prstClr val="black"/>
                  </a:solidFill>
                  <a:latin typeface="+mn-ea"/>
                  <a:ea typeface="+mn-ea"/>
                  <a:cs typeface="Meiryo"/>
                </a:endParaRPr>
              </a:p>
            </p:txBody>
          </p:sp>
          <p:sp>
            <p:nvSpPr>
              <p:cNvPr id="25" name="正方形/長方形 24">
                <a:extLst>
                  <a:ext uri="{FF2B5EF4-FFF2-40B4-BE49-F238E27FC236}">
                    <a16:creationId xmlns:a16="http://schemas.microsoft.com/office/drawing/2014/main" id="{4484938D-D69E-3AB2-DB51-6EE1FC34D865}"/>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sp>
        <p:nvSpPr>
          <p:cNvPr id="47" name="角丸四角形 31">
            <a:extLst>
              <a:ext uri="{FF2B5EF4-FFF2-40B4-BE49-F238E27FC236}">
                <a16:creationId xmlns:a16="http://schemas.microsoft.com/office/drawing/2014/main" id="{1140AE1F-96D4-457A-AC8A-A4211C812392}"/>
              </a:ext>
            </a:extLst>
          </p:cNvPr>
          <p:cNvSpPr/>
          <p:nvPr/>
        </p:nvSpPr>
        <p:spPr>
          <a:xfrm>
            <a:off x="5313931" y="6336023"/>
            <a:ext cx="3506219"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ja-JP" altLang="en-US" sz="850" dirty="0">
                <a:solidFill>
                  <a:schemeClr val="tx1"/>
                </a:solidFill>
              </a:rPr>
              <a:t>出典：財務省「これからの日本のために財政を考える」（令和８年４月）</a:t>
            </a:r>
            <a:endParaRPr lang="en-US" altLang="ja-JP" sz="855" dirty="0">
              <a:solidFill>
                <a:schemeClr val="tx1"/>
              </a:solidFill>
              <a:cs typeface="Arial"/>
            </a:endParaRPr>
          </a:p>
        </p:txBody>
      </p:sp>
      <p:sp>
        <p:nvSpPr>
          <p:cNvPr id="5" name="スライド番号プレースホルダー 8">
            <a:extLst>
              <a:ext uri="{FF2B5EF4-FFF2-40B4-BE49-F238E27FC236}">
                <a16:creationId xmlns:a16="http://schemas.microsoft.com/office/drawing/2014/main" id="{8ED06DA9-A86D-B0DA-1B2A-A07CF5370967}"/>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15</a:t>
            </a:fld>
            <a:endParaRPr lang="en-US" altLang="ja-JP" dirty="0">
              <a:latin typeface="+mn-ea"/>
              <a:ea typeface="+mn-ea"/>
            </a:endParaRPr>
          </a:p>
        </p:txBody>
      </p:sp>
    </p:spTree>
    <p:extLst>
      <p:ext uri="{BB962C8B-B14F-4D97-AF65-F5344CB8AC3E}">
        <p14:creationId xmlns:p14="http://schemas.microsoft.com/office/powerpoint/2010/main" val="5508479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1000"/>
                                        <p:tgtEl>
                                          <p:spTgt spid="6"/>
                                        </p:tgtEl>
                                      </p:cBhvr>
                                    </p:animEffect>
                                    <p:anim calcmode="lin" valueType="num">
                                      <p:cBhvr>
                                        <p:cTn id="15" dur="1000" fill="hold"/>
                                        <p:tgtEl>
                                          <p:spTgt spid="6"/>
                                        </p:tgtEl>
                                        <p:attrNameLst>
                                          <p:attrName>ppt_x</p:attrName>
                                        </p:attrNameLst>
                                      </p:cBhvr>
                                      <p:tavLst>
                                        <p:tav tm="0">
                                          <p:val>
                                            <p:strVal val="#ppt_x"/>
                                          </p:val>
                                        </p:tav>
                                        <p:tav tm="100000">
                                          <p:val>
                                            <p:strVal val="#ppt_x"/>
                                          </p:val>
                                        </p:tav>
                                      </p:tavLst>
                                    </p:anim>
                                    <p:anim calcmode="lin" valueType="num">
                                      <p:cBhvr>
                                        <p:cTn id="16" dur="1000" fill="hold"/>
                                        <p:tgtEl>
                                          <p:spTgt spid="6"/>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EF8168C4-4C75-E748-BEB5-5AB574AC8AC4}"/>
              </a:ext>
            </a:extLst>
          </p:cNvPr>
          <p:cNvGrpSpPr/>
          <p:nvPr/>
        </p:nvGrpSpPr>
        <p:grpSpPr>
          <a:xfrm>
            <a:off x="323851" y="1085670"/>
            <a:ext cx="8519134" cy="827030"/>
            <a:chOff x="323851" y="1085670"/>
            <a:chExt cx="8519134" cy="827030"/>
          </a:xfrm>
        </p:grpSpPr>
        <p:sp>
          <p:nvSpPr>
            <p:cNvPr id="28" name="AutoShape 353">
              <a:extLst>
                <a:ext uri="{FF2B5EF4-FFF2-40B4-BE49-F238E27FC236}">
                  <a16:creationId xmlns:a16="http://schemas.microsoft.com/office/drawing/2014/main" id="{F8279F98-163D-B9A7-F081-520483C90710}"/>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22" name="テキスト ボックス 21">
              <a:extLst>
                <a:ext uri="{FF2B5EF4-FFF2-40B4-BE49-F238E27FC236}">
                  <a16:creationId xmlns:a16="http://schemas.microsoft.com/office/drawing/2014/main" id="{CA2EB194-2126-941B-9F43-963B999CC2DF}"/>
                </a:ext>
              </a:extLst>
            </p:cNvPr>
            <p:cNvSpPr txBox="1"/>
            <p:nvPr/>
          </p:nvSpPr>
          <p:spPr>
            <a:xfrm>
              <a:off x="340205" y="1314519"/>
              <a:ext cx="5420516" cy="369332"/>
            </a:xfrm>
            <a:prstGeom prst="rect">
              <a:avLst/>
            </a:prstGeom>
            <a:noFill/>
          </p:spPr>
          <p:txBody>
            <a:bodyPr wrap="square" rtlCol="0">
              <a:spAutoFit/>
            </a:bodyPr>
            <a:lstStyle/>
            <a:p>
              <a:r>
                <a:rPr kumimoji="1" lang="ja-JP" altLang="en-US" sz="1800" dirty="0">
                  <a:latin typeface="+mn-ea"/>
                  <a:ea typeface="+mn-ea"/>
                </a:rPr>
                <a:t>なぜ財政は悪化したのか（財政構造の変化）</a:t>
              </a:r>
            </a:p>
          </p:txBody>
        </p:sp>
      </p:grpSp>
      <p:sp>
        <p:nvSpPr>
          <p:cNvPr id="8" name="Rectangle 14">
            <a:extLst>
              <a:ext uri="{FF2B5EF4-FFF2-40B4-BE49-F238E27FC236}">
                <a16:creationId xmlns:a16="http://schemas.microsoft.com/office/drawing/2014/main" id="{FBD99C1E-F22A-1D44-E2B6-8D570433373F}"/>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国の財政をみてみよう②</a:t>
            </a:r>
          </a:p>
        </p:txBody>
      </p:sp>
      <p:sp>
        <p:nvSpPr>
          <p:cNvPr id="19" name="テキスト ボックス 18">
            <a:extLst>
              <a:ext uri="{FF2B5EF4-FFF2-40B4-BE49-F238E27FC236}">
                <a16:creationId xmlns:a16="http://schemas.microsoft.com/office/drawing/2014/main" id="{42A22258-102B-3FBE-4D4B-F8BB01F34D9F}"/>
              </a:ext>
            </a:extLst>
          </p:cNvPr>
          <p:cNvSpPr txBox="1"/>
          <p:nvPr/>
        </p:nvSpPr>
        <p:spPr>
          <a:xfrm>
            <a:off x="340205" y="2420937"/>
            <a:ext cx="8479945" cy="2707653"/>
          </a:xfrm>
          <a:prstGeom prst="rect">
            <a:avLst/>
          </a:prstGeom>
          <a:noFill/>
        </p:spPr>
        <p:txBody>
          <a:bodyPr wrap="square" rtlCol="0">
            <a:noAutofit/>
          </a:bodyPr>
          <a:lstStyle/>
          <a:p>
            <a:pPr marL="252000" indent="-252000">
              <a:lnSpc>
                <a:spcPct val="110000"/>
              </a:lnSpc>
              <a:spcBef>
                <a:spcPts val="600"/>
              </a:spcBef>
              <a:buClr>
                <a:srgbClr val="005BAD"/>
              </a:buClr>
              <a:buFont typeface="Wingdings" panose="05000000000000000000" pitchFamily="2" charset="2"/>
              <a:buChar char="l"/>
            </a:pPr>
            <a:r>
              <a:rPr kumimoji="1" lang="en-US" altLang="ja-JP" sz="1700" dirty="0">
                <a:latin typeface="+mn-ea"/>
                <a:ea typeface="+mn-ea"/>
              </a:rPr>
              <a:t>1990</a:t>
            </a:r>
            <a:r>
              <a:rPr kumimoji="1" lang="ja-JP" altLang="en-US" sz="1700" dirty="0">
                <a:latin typeface="+mn-ea"/>
                <a:ea typeface="+mn-ea"/>
              </a:rPr>
              <a:t>年度（平成２年度）と現在の歳出を比較すると、</a:t>
            </a:r>
            <a:r>
              <a:rPr kumimoji="1" lang="ja-JP" altLang="en-US" sz="2000" dirty="0">
                <a:solidFill>
                  <a:srgbClr val="005BAD"/>
                </a:solidFill>
                <a:latin typeface="+mn-ea"/>
                <a:ea typeface="+mn-ea"/>
              </a:rPr>
              <a:t>社会保障関係費や国債費が</a:t>
            </a:r>
            <a:endParaRPr kumimoji="1" lang="en-US" altLang="ja-JP" sz="2000" dirty="0">
              <a:solidFill>
                <a:srgbClr val="005BAD"/>
              </a:solidFill>
              <a:latin typeface="+mn-ea"/>
              <a:ea typeface="+mn-ea"/>
            </a:endParaRPr>
          </a:p>
          <a:p>
            <a:pPr>
              <a:lnSpc>
                <a:spcPct val="110000"/>
              </a:lnSpc>
              <a:spcBef>
                <a:spcPts val="0"/>
              </a:spcBef>
              <a:buClr>
                <a:srgbClr val="005BAD"/>
              </a:buClr>
            </a:pPr>
            <a:r>
              <a:rPr lang="en-US" altLang="ja-JP" sz="2000" dirty="0">
                <a:solidFill>
                  <a:srgbClr val="005BAD"/>
                </a:solidFill>
                <a:latin typeface="+mn-ea"/>
                <a:ea typeface="+mn-ea"/>
              </a:rPr>
              <a:t>   </a:t>
            </a:r>
            <a:r>
              <a:rPr kumimoji="1" lang="ja-JP" altLang="en-US" sz="2000" dirty="0">
                <a:solidFill>
                  <a:srgbClr val="005BAD"/>
                </a:solidFill>
                <a:latin typeface="+mn-ea"/>
                <a:ea typeface="+mn-ea"/>
              </a:rPr>
              <a:t>大きく伸びて</a:t>
            </a:r>
            <a:r>
              <a:rPr kumimoji="1" lang="ja-JP" altLang="en-US" sz="1700" dirty="0">
                <a:latin typeface="+mn-ea"/>
                <a:ea typeface="+mn-ea"/>
              </a:rPr>
              <a:t>います。特に社会保障は、</a:t>
            </a:r>
            <a:r>
              <a:rPr lang="ja-JP" altLang="en-US" sz="1800" dirty="0">
                <a:solidFill>
                  <a:srgbClr val="005BAD"/>
                </a:solidFill>
                <a:latin typeface="+mn-ea"/>
                <a:ea typeface="+mn-ea"/>
              </a:rPr>
              <a:t>年金、医療、介護、こども・子育て</a:t>
            </a:r>
            <a:r>
              <a:rPr kumimoji="1" lang="ja-JP" altLang="en-US" sz="1700" dirty="0">
                <a:latin typeface="+mn-ea"/>
                <a:ea typeface="+mn-ea"/>
              </a:rPr>
              <a:t>などの</a:t>
            </a:r>
            <a:endParaRPr kumimoji="1" lang="en-US" altLang="ja-JP" sz="1700" dirty="0">
              <a:latin typeface="+mn-ea"/>
              <a:ea typeface="+mn-ea"/>
            </a:endParaRPr>
          </a:p>
          <a:p>
            <a:pPr>
              <a:lnSpc>
                <a:spcPct val="110000"/>
              </a:lnSpc>
              <a:spcBef>
                <a:spcPts val="0"/>
              </a:spcBef>
              <a:buClr>
                <a:srgbClr val="005BAD"/>
              </a:buClr>
            </a:pPr>
            <a:r>
              <a:rPr lang="en-US" altLang="ja-JP" sz="1700" dirty="0">
                <a:latin typeface="+mn-ea"/>
                <a:ea typeface="+mn-ea"/>
              </a:rPr>
              <a:t>  </a:t>
            </a:r>
            <a:r>
              <a:rPr lang="en-US" altLang="ja-JP" sz="1700" spc="200" dirty="0">
                <a:latin typeface="+mn-ea"/>
                <a:ea typeface="+mn-ea"/>
              </a:rPr>
              <a:t> </a:t>
            </a:r>
            <a:r>
              <a:rPr kumimoji="1" lang="ja-JP" altLang="en-US" sz="1700" dirty="0">
                <a:latin typeface="+mn-ea"/>
                <a:ea typeface="+mn-ea"/>
              </a:rPr>
              <a:t>分野に分けられ、</a:t>
            </a:r>
            <a:r>
              <a:rPr lang="ja-JP" altLang="en-US" sz="2000" dirty="0">
                <a:solidFill>
                  <a:srgbClr val="005BAD"/>
                </a:solidFill>
                <a:latin typeface="+mn-ea"/>
                <a:ea typeface="+mn-ea"/>
              </a:rPr>
              <a:t>国の一般会計歳出の約</a:t>
            </a:r>
            <a:r>
              <a:rPr lang="en-US" altLang="ja-JP" sz="2000" dirty="0">
                <a:solidFill>
                  <a:srgbClr val="005BAD"/>
                </a:solidFill>
                <a:latin typeface="+mn-ea"/>
                <a:ea typeface="+mn-ea"/>
              </a:rPr>
              <a:t>1/3</a:t>
            </a:r>
            <a:r>
              <a:rPr kumimoji="1" lang="ja-JP" altLang="en-US" sz="1700" dirty="0">
                <a:latin typeface="+mn-ea"/>
                <a:ea typeface="+mn-ea"/>
              </a:rPr>
              <a:t>を占める</a:t>
            </a:r>
            <a:endParaRPr kumimoji="1" lang="en-US" altLang="ja-JP" sz="1700" dirty="0">
              <a:latin typeface="+mn-ea"/>
              <a:ea typeface="+mn-ea"/>
            </a:endParaRPr>
          </a:p>
          <a:p>
            <a:pPr>
              <a:lnSpc>
                <a:spcPct val="110000"/>
              </a:lnSpc>
              <a:spcBef>
                <a:spcPts val="0"/>
              </a:spcBef>
              <a:buClr>
                <a:srgbClr val="005BAD"/>
              </a:buClr>
            </a:pPr>
            <a:r>
              <a:rPr lang="en-US" altLang="ja-JP" sz="1700" dirty="0">
                <a:latin typeface="+mn-ea"/>
                <a:ea typeface="+mn-ea"/>
              </a:rPr>
              <a:t>  </a:t>
            </a:r>
            <a:r>
              <a:rPr lang="en-US" altLang="ja-JP" sz="1700" spc="200" dirty="0">
                <a:latin typeface="+mn-ea"/>
                <a:ea typeface="+mn-ea"/>
              </a:rPr>
              <a:t> </a:t>
            </a:r>
            <a:r>
              <a:rPr kumimoji="1" lang="ja-JP" altLang="en-US" sz="1700" dirty="0">
                <a:latin typeface="+mn-ea"/>
                <a:ea typeface="+mn-ea"/>
              </a:rPr>
              <a:t>最大の支出項目となっています。</a:t>
            </a:r>
          </a:p>
          <a:p>
            <a:pPr marL="252000" indent="-252000">
              <a:lnSpc>
                <a:spcPct val="110000"/>
              </a:lnSpc>
              <a:spcBef>
                <a:spcPts val="1800"/>
              </a:spcBef>
              <a:buClr>
                <a:srgbClr val="005BAD"/>
              </a:buClr>
              <a:buFont typeface="Wingdings" panose="05000000000000000000" pitchFamily="2" charset="2"/>
              <a:buChar char="l"/>
            </a:pPr>
            <a:r>
              <a:rPr kumimoji="1" lang="ja-JP" altLang="en-US" sz="1700" dirty="0">
                <a:latin typeface="+mn-ea"/>
                <a:ea typeface="+mn-ea"/>
              </a:rPr>
              <a:t>歳出の増加に対し歳入は、経済成長の停滞などが影響して</a:t>
            </a:r>
            <a:endParaRPr lang="en-US" altLang="ja-JP" sz="1700" dirty="0">
              <a:latin typeface="+mn-ea"/>
              <a:ea typeface="+mn-ea"/>
            </a:endParaRPr>
          </a:p>
          <a:p>
            <a:pPr>
              <a:lnSpc>
                <a:spcPct val="110000"/>
              </a:lnSpc>
              <a:spcBef>
                <a:spcPts val="0"/>
              </a:spcBef>
              <a:buClr>
                <a:srgbClr val="005BAD"/>
              </a:buClr>
            </a:pPr>
            <a:r>
              <a:rPr lang="ja-JP" altLang="en-US" sz="2000" dirty="0">
                <a:solidFill>
                  <a:srgbClr val="005BAD"/>
                </a:solidFill>
                <a:latin typeface="+mn-ea"/>
                <a:ea typeface="+mn-ea"/>
              </a:rPr>
              <a:t>  </a:t>
            </a:r>
            <a:r>
              <a:rPr lang="ja-JP" altLang="en-US" sz="2000" spc="-200" dirty="0">
                <a:solidFill>
                  <a:srgbClr val="005BAD"/>
                </a:solidFill>
                <a:latin typeface="+mn-ea"/>
                <a:ea typeface="+mn-ea"/>
              </a:rPr>
              <a:t> </a:t>
            </a:r>
            <a:r>
              <a:rPr lang="ja-JP" altLang="en-US" sz="2000" dirty="0">
                <a:solidFill>
                  <a:srgbClr val="005BAD"/>
                </a:solidFill>
                <a:latin typeface="+mn-ea"/>
                <a:ea typeface="+mn-ea"/>
              </a:rPr>
              <a:t>税収の伸びが見合っておらず、不足分を借金に頼っている</a:t>
            </a:r>
            <a:r>
              <a:rPr kumimoji="1" lang="ja-JP" altLang="en-US" sz="1700" dirty="0">
                <a:latin typeface="+mn-ea"/>
                <a:ea typeface="+mn-ea"/>
              </a:rPr>
              <a:t>ため、</a:t>
            </a:r>
            <a:endParaRPr kumimoji="1" lang="en-US" altLang="ja-JP" sz="1700" dirty="0">
              <a:latin typeface="+mn-ea"/>
              <a:ea typeface="+mn-ea"/>
            </a:endParaRPr>
          </a:p>
          <a:p>
            <a:pPr>
              <a:lnSpc>
                <a:spcPct val="110000"/>
              </a:lnSpc>
              <a:spcBef>
                <a:spcPts val="0"/>
              </a:spcBef>
              <a:buClr>
                <a:srgbClr val="005BAD"/>
              </a:buClr>
            </a:pPr>
            <a:r>
              <a:rPr lang="en-US" altLang="ja-JP" sz="1700" dirty="0">
                <a:latin typeface="+mn-ea"/>
                <a:ea typeface="+mn-ea"/>
              </a:rPr>
              <a:t>   </a:t>
            </a:r>
            <a:r>
              <a:rPr kumimoji="1" lang="ja-JP" altLang="en-US" sz="1700" dirty="0">
                <a:latin typeface="+mn-ea"/>
                <a:ea typeface="+mn-ea"/>
              </a:rPr>
              <a:t>公債金は約５倍と大幅に増加しています。</a:t>
            </a:r>
          </a:p>
        </p:txBody>
      </p:sp>
      <p:pic>
        <p:nvPicPr>
          <p:cNvPr id="4" name="Picture 29">
            <a:extLst>
              <a:ext uri="{FF2B5EF4-FFF2-40B4-BE49-F238E27FC236}">
                <a16:creationId xmlns:a16="http://schemas.microsoft.com/office/drawing/2014/main" id="{3843A247-C382-6F48-D7E6-EEE0551587A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スライド番号プレースホルダー 8">
            <a:extLst>
              <a:ext uri="{FF2B5EF4-FFF2-40B4-BE49-F238E27FC236}">
                <a16:creationId xmlns:a16="http://schemas.microsoft.com/office/drawing/2014/main" id="{58550116-8656-85C4-EDF7-F99D9AFE921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16</a:t>
            </a:fld>
            <a:endParaRPr lang="en-US" altLang="ja-JP" dirty="0">
              <a:latin typeface="+mn-ea"/>
              <a:ea typeface="+mn-ea"/>
            </a:endParaRPr>
          </a:p>
        </p:txBody>
      </p:sp>
    </p:spTree>
    <p:extLst>
      <p:ext uri="{BB962C8B-B14F-4D97-AF65-F5344CB8AC3E}">
        <p14:creationId xmlns:p14="http://schemas.microsoft.com/office/powerpoint/2010/main" val="2368448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600"/>
                                        <p:tgtEl>
                                          <p:spTgt spid="4"/>
                                        </p:tgtEl>
                                      </p:cBhvr>
                                    </p:animEffect>
                                    <p:anim calcmode="lin" valueType="num">
                                      <p:cBhvr>
                                        <p:cTn id="12" dur="600" fill="hold"/>
                                        <p:tgtEl>
                                          <p:spTgt spid="4"/>
                                        </p:tgtEl>
                                        <p:attrNameLst>
                                          <p:attrName>ppt_x</p:attrName>
                                        </p:attrNameLst>
                                      </p:cBhvr>
                                      <p:tavLst>
                                        <p:tav tm="0">
                                          <p:val>
                                            <p:strVal val="#ppt_x"/>
                                          </p:val>
                                        </p:tav>
                                        <p:tav tm="100000">
                                          <p:val>
                                            <p:strVal val="#ppt_x"/>
                                          </p:val>
                                        </p:tav>
                                      </p:tavLst>
                                    </p:anim>
                                    <p:anim calcmode="lin" valueType="num">
                                      <p:cBhvr>
                                        <p:cTn id="13" dur="6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19">
                                            <p:txEl>
                                              <p:pRg st="0" end="0"/>
                                            </p:txEl>
                                          </p:spTgt>
                                        </p:tgtEl>
                                        <p:attrNameLst>
                                          <p:attrName>style.visibility</p:attrName>
                                        </p:attrNameLst>
                                      </p:cBhvr>
                                      <p:to>
                                        <p:strVal val="visible"/>
                                      </p:to>
                                    </p:set>
                                    <p:animEffect transition="in" filter="wipe(left)">
                                      <p:cBhvr>
                                        <p:cTn id="18" dur="1750"/>
                                        <p:tgtEl>
                                          <p:spTgt spid="19">
                                            <p:txEl>
                                              <p:pRg st="0" end="0"/>
                                            </p:txEl>
                                          </p:spTgt>
                                        </p:tgtEl>
                                      </p:cBhvr>
                                    </p:animEffect>
                                  </p:childTnLst>
                                </p:cTn>
                              </p:par>
                            </p:childTnLst>
                          </p:cTn>
                        </p:par>
                        <p:par>
                          <p:cTn id="19" fill="hold">
                            <p:stCondLst>
                              <p:cond delay="1750"/>
                            </p:stCondLst>
                            <p:childTnLst>
                              <p:par>
                                <p:cTn id="20" presetID="22" presetClass="entr" presetSubtype="8" fill="hold" nodeType="afterEffect">
                                  <p:stCondLst>
                                    <p:cond delay="0"/>
                                  </p:stCondLst>
                                  <p:childTnLst>
                                    <p:set>
                                      <p:cBhvr>
                                        <p:cTn id="21" dur="1" fill="hold">
                                          <p:stCondLst>
                                            <p:cond delay="0"/>
                                          </p:stCondLst>
                                        </p:cTn>
                                        <p:tgtEl>
                                          <p:spTgt spid="19">
                                            <p:txEl>
                                              <p:pRg st="1" end="1"/>
                                            </p:txEl>
                                          </p:spTgt>
                                        </p:tgtEl>
                                        <p:attrNameLst>
                                          <p:attrName>style.visibility</p:attrName>
                                        </p:attrNameLst>
                                      </p:cBhvr>
                                      <p:to>
                                        <p:strVal val="visible"/>
                                      </p:to>
                                    </p:set>
                                    <p:animEffect transition="in" filter="wipe(left)">
                                      <p:cBhvr>
                                        <p:cTn id="22" dur="1780"/>
                                        <p:tgtEl>
                                          <p:spTgt spid="19">
                                            <p:txEl>
                                              <p:pRg st="1" end="1"/>
                                            </p:txEl>
                                          </p:spTgt>
                                        </p:tgtEl>
                                      </p:cBhvr>
                                    </p:animEffect>
                                  </p:childTnLst>
                                </p:cTn>
                              </p:par>
                            </p:childTnLst>
                          </p:cTn>
                        </p:par>
                        <p:par>
                          <p:cTn id="23" fill="hold">
                            <p:stCondLst>
                              <p:cond delay="3530"/>
                            </p:stCondLst>
                            <p:childTnLst>
                              <p:par>
                                <p:cTn id="24" presetID="22" presetClass="entr" presetSubtype="8" fill="hold" nodeType="afterEffect">
                                  <p:stCondLst>
                                    <p:cond delay="0"/>
                                  </p:stCondLst>
                                  <p:childTnLst>
                                    <p:set>
                                      <p:cBhvr>
                                        <p:cTn id="25" dur="1" fill="hold">
                                          <p:stCondLst>
                                            <p:cond delay="0"/>
                                          </p:stCondLst>
                                        </p:cTn>
                                        <p:tgtEl>
                                          <p:spTgt spid="19">
                                            <p:txEl>
                                              <p:pRg st="2" end="2"/>
                                            </p:txEl>
                                          </p:spTgt>
                                        </p:tgtEl>
                                        <p:attrNameLst>
                                          <p:attrName>style.visibility</p:attrName>
                                        </p:attrNameLst>
                                      </p:cBhvr>
                                      <p:to>
                                        <p:strVal val="visible"/>
                                      </p:to>
                                    </p:set>
                                    <p:animEffect transition="in" filter="wipe(left)">
                                      <p:cBhvr>
                                        <p:cTn id="26" dur="1650"/>
                                        <p:tgtEl>
                                          <p:spTgt spid="19">
                                            <p:txEl>
                                              <p:pRg st="2" end="2"/>
                                            </p:txEl>
                                          </p:spTgt>
                                        </p:tgtEl>
                                      </p:cBhvr>
                                    </p:animEffect>
                                  </p:childTnLst>
                                </p:cTn>
                              </p:par>
                            </p:childTnLst>
                          </p:cTn>
                        </p:par>
                        <p:par>
                          <p:cTn id="27" fill="hold">
                            <p:stCondLst>
                              <p:cond delay="5180"/>
                            </p:stCondLst>
                            <p:childTnLst>
                              <p:par>
                                <p:cTn id="28" presetID="22" presetClass="entr" presetSubtype="8" fill="hold" nodeType="afterEffect">
                                  <p:stCondLst>
                                    <p:cond delay="0"/>
                                  </p:stCondLst>
                                  <p:childTnLst>
                                    <p:set>
                                      <p:cBhvr>
                                        <p:cTn id="29" dur="1" fill="hold">
                                          <p:stCondLst>
                                            <p:cond delay="0"/>
                                          </p:stCondLst>
                                        </p:cTn>
                                        <p:tgtEl>
                                          <p:spTgt spid="19">
                                            <p:txEl>
                                              <p:pRg st="3" end="3"/>
                                            </p:txEl>
                                          </p:spTgt>
                                        </p:tgtEl>
                                        <p:attrNameLst>
                                          <p:attrName>style.visibility</p:attrName>
                                        </p:attrNameLst>
                                      </p:cBhvr>
                                      <p:to>
                                        <p:strVal val="visible"/>
                                      </p:to>
                                    </p:set>
                                    <p:animEffect transition="in" filter="wipe(left)">
                                      <p:cBhvr>
                                        <p:cTn id="30" dur="1300"/>
                                        <p:tgtEl>
                                          <p:spTgt spid="19">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19">
                                            <p:txEl>
                                              <p:pRg st="4" end="4"/>
                                            </p:txEl>
                                          </p:spTgt>
                                        </p:tgtEl>
                                        <p:attrNameLst>
                                          <p:attrName>style.visibility</p:attrName>
                                        </p:attrNameLst>
                                      </p:cBhvr>
                                      <p:to>
                                        <p:strVal val="visible"/>
                                      </p:to>
                                    </p:set>
                                    <p:animEffect transition="in" filter="wipe(left)">
                                      <p:cBhvr>
                                        <p:cTn id="35" dur="1650"/>
                                        <p:tgtEl>
                                          <p:spTgt spid="19">
                                            <p:txEl>
                                              <p:pRg st="4" end="4"/>
                                            </p:txEl>
                                          </p:spTgt>
                                        </p:tgtEl>
                                      </p:cBhvr>
                                    </p:animEffect>
                                  </p:childTnLst>
                                </p:cTn>
                              </p:par>
                            </p:childTnLst>
                          </p:cTn>
                        </p:par>
                        <p:par>
                          <p:cTn id="36" fill="hold">
                            <p:stCondLst>
                              <p:cond delay="1650"/>
                            </p:stCondLst>
                            <p:childTnLst>
                              <p:par>
                                <p:cTn id="37" presetID="22" presetClass="entr" presetSubtype="8" fill="hold" nodeType="afterEffect">
                                  <p:stCondLst>
                                    <p:cond delay="0"/>
                                  </p:stCondLst>
                                  <p:childTnLst>
                                    <p:set>
                                      <p:cBhvr>
                                        <p:cTn id="38" dur="1" fill="hold">
                                          <p:stCondLst>
                                            <p:cond delay="0"/>
                                          </p:stCondLst>
                                        </p:cTn>
                                        <p:tgtEl>
                                          <p:spTgt spid="19">
                                            <p:txEl>
                                              <p:pRg st="5" end="5"/>
                                            </p:txEl>
                                          </p:spTgt>
                                        </p:tgtEl>
                                        <p:attrNameLst>
                                          <p:attrName>style.visibility</p:attrName>
                                        </p:attrNameLst>
                                      </p:cBhvr>
                                      <p:to>
                                        <p:strVal val="visible"/>
                                      </p:to>
                                    </p:set>
                                    <p:animEffect transition="in" filter="wipe(left)">
                                      <p:cBhvr>
                                        <p:cTn id="39" dur="1690"/>
                                        <p:tgtEl>
                                          <p:spTgt spid="19">
                                            <p:txEl>
                                              <p:pRg st="5" end="5"/>
                                            </p:txEl>
                                          </p:spTgt>
                                        </p:tgtEl>
                                      </p:cBhvr>
                                    </p:animEffect>
                                  </p:childTnLst>
                                </p:cTn>
                              </p:par>
                            </p:childTnLst>
                          </p:cTn>
                        </p:par>
                        <p:par>
                          <p:cTn id="40" fill="hold">
                            <p:stCondLst>
                              <p:cond delay="3340"/>
                            </p:stCondLst>
                            <p:childTnLst>
                              <p:par>
                                <p:cTn id="41" presetID="22" presetClass="entr" presetSubtype="8" fill="hold" nodeType="afterEffect">
                                  <p:stCondLst>
                                    <p:cond delay="0"/>
                                  </p:stCondLst>
                                  <p:childTnLst>
                                    <p:set>
                                      <p:cBhvr>
                                        <p:cTn id="42" dur="1" fill="hold">
                                          <p:stCondLst>
                                            <p:cond delay="0"/>
                                          </p:stCondLst>
                                        </p:cTn>
                                        <p:tgtEl>
                                          <p:spTgt spid="19">
                                            <p:txEl>
                                              <p:pRg st="6" end="6"/>
                                            </p:txEl>
                                          </p:spTgt>
                                        </p:tgtEl>
                                        <p:attrNameLst>
                                          <p:attrName>style.visibility</p:attrName>
                                        </p:attrNameLst>
                                      </p:cBhvr>
                                      <p:to>
                                        <p:strVal val="visible"/>
                                      </p:to>
                                    </p:set>
                                    <p:animEffect transition="in" filter="wipe(left)">
                                      <p:cBhvr>
                                        <p:cTn id="43" dur="1500"/>
                                        <p:tgtEl>
                                          <p:spTgt spid="1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62F8D-7E00-5E24-FE47-4AF25414C37E}"/>
            </a:ext>
          </a:extLst>
        </p:cNvPr>
        <p:cNvGrpSpPr/>
        <p:nvPr/>
      </p:nvGrpSpPr>
      <p:grpSpPr>
        <a:xfrm>
          <a:off x="0" y="0"/>
          <a:ext cx="0" cy="0"/>
          <a:chOff x="0" y="0"/>
          <a:chExt cx="0" cy="0"/>
        </a:xfrm>
      </p:grpSpPr>
      <p:sp>
        <p:nvSpPr>
          <p:cNvPr id="8" name="Rectangle 14">
            <a:extLst>
              <a:ext uri="{FF2B5EF4-FFF2-40B4-BE49-F238E27FC236}">
                <a16:creationId xmlns:a16="http://schemas.microsoft.com/office/drawing/2014/main" id="{E4133E53-7739-0816-3638-C0A98A0FD731}"/>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国の財政をみてみよう②</a:t>
            </a:r>
          </a:p>
        </p:txBody>
      </p:sp>
      <p:grpSp>
        <p:nvGrpSpPr>
          <p:cNvPr id="6" name="グループ化 5">
            <a:extLst>
              <a:ext uri="{FF2B5EF4-FFF2-40B4-BE49-F238E27FC236}">
                <a16:creationId xmlns:a16="http://schemas.microsoft.com/office/drawing/2014/main" id="{E1C808ED-F900-7193-9C11-DC6A4AB1A3B1}"/>
              </a:ext>
            </a:extLst>
          </p:cNvPr>
          <p:cNvGrpSpPr/>
          <p:nvPr/>
        </p:nvGrpSpPr>
        <p:grpSpPr>
          <a:xfrm>
            <a:off x="251722" y="540000"/>
            <a:ext cx="3960000" cy="5167043"/>
            <a:chOff x="4527724" y="1207262"/>
            <a:chExt cx="3960000" cy="5167043"/>
          </a:xfrm>
        </p:grpSpPr>
        <p:grpSp>
          <p:nvGrpSpPr>
            <p:cNvPr id="139" name="グループ化 138">
              <a:extLst>
                <a:ext uri="{FF2B5EF4-FFF2-40B4-BE49-F238E27FC236}">
                  <a16:creationId xmlns:a16="http://schemas.microsoft.com/office/drawing/2014/main" id="{6EBE00C2-3924-2A93-BA40-1784F1C44145}"/>
                </a:ext>
              </a:extLst>
            </p:cNvPr>
            <p:cNvGrpSpPr>
              <a:grpSpLocks/>
            </p:cNvGrpSpPr>
            <p:nvPr/>
          </p:nvGrpSpPr>
          <p:grpSpPr>
            <a:xfrm>
              <a:off x="4527724" y="1207262"/>
              <a:ext cx="3960000" cy="4648372"/>
              <a:chOff x="4527724" y="2423028"/>
              <a:chExt cx="3960000" cy="3744000"/>
            </a:xfrm>
          </p:grpSpPr>
          <p:graphicFrame>
            <p:nvGraphicFramePr>
              <p:cNvPr id="135" name="グラフ 134">
                <a:extLst>
                  <a:ext uri="{FF2B5EF4-FFF2-40B4-BE49-F238E27FC236}">
                    <a16:creationId xmlns:a16="http://schemas.microsoft.com/office/drawing/2014/main" id="{414BED73-23C7-8192-190B-1874F4451F87}"/>
                  </a:ext>
                </a:extLst>
              </p:cNvPr>
              <p:cNvGraphicFramePr>
                <a:graphicFrameLocks/>
              </p:cNvGraphicFramePr>
              <p:nvPr/>
            </p:nvGraphicFramePr>
            <p:xfrm>
              <a:off x="4527724" y="2423028"/>
              <a:ext cx="3960000" cy="3744000"/>
            </p:xfrm>
            <a:graphic>
              <a:graphicData uri="http://schemas.openxmlformats.org/drawingml/2006/chart">
                <c:chart xmlns:c="http://schemas.openxmlformats.org/drawingml/2006/chart" xmlns:r="http://schemas.openxmlformats.org/officeDocument/2006/relationships" r:id="rId3"/>
              </a:graphicData>
            </a:graphic>
          </p:graphicFrame>
          <p:cxnSp>
            <p:nvCxnSpPr>
              <p:cNvPr id="137" name="直線コネクタ 136">
                <a:extLst>
                  <a:ext uri="{FF2B5EF4-FFF2-40B4-BE49-F238E27FC236}">
                    <a16:creationId xmlns:a16="http://schemas.microsoft.com/office/drawing/2014/main" id="{B9446D6C-55A1-BE0F-FE2B-6FE1B985B016}"/>
                  </a:ext>
                </a:extLst>
              </p:cNvPr>
              <p:cNvCxnSpPr>
                <a:cxnSpLocks/>
              </p:cNvCxnSpPr>
              <p:nvPr/>
            </p:nvCxnSpPr>
            <p:spPr bwMode="auto">
              <a:xfrm>
                <a:off x="4812790" y="6041566"/>
                <a:ext cx="3389868" cy="0"/>
              </a:xfrm>
              <a:prstGeom prst="line">
                <a:avLst/>
              </a:prstGeom>
              <a:noFill/>
              <a:ln w="19050" cap="flat" cmpd="sng" algn="ctr">
                <a:solidFill>
                  <a:schemeClr val="tx1">
                    <a:lumMod val="65000"/>
                    <a:lumOff val="35000"/>
                  </a:schemeClr>
                </a:solidFill>
                <a:prstDash val="sysDash"/>
                <a:round/>
                <a:headEnd type="none" w="med" len="med"/>
                <a:tailEnd type="none" w="med" len="med"/>
              </a:ln>
              <a:effectLst/>
            </p:spPr>
          </p:cxnSp>
        </p:grpSp>
        <p:grpSp>
          <p:nvGrpSpPr>
            <p:cNvPr id="5" name="グループ化 4">
              <a:extLst>
                <a:ext uri="{FF2B5EF4-FFF2-40B4-BE49-F238E27FC236}">
                  <a16:creationId xmlns:a16="http://schemas.microsoft.com/office/drawing/2014/main" id="{E38C7A32-F33F-9E9A-018B-DCCE65592A5F}"/>
                </a:ext>
              </a:extLst>
            </p:cNvPr>
            <p:cNvGrpSpPr/>
            <p:nvPr/>
          </p:nvGrpSpPr>
          <p:grpSpPr>
            <a:xfrm>
              <a:off x="4781156" y="1879576"/>
              <a:ext cx="3198787" cy="4494729"/>
              <a:chOff x="4781156" y="1879576"/>
              <a:chExt cx="3198787" cy="4494729"/>
            </a:xfrm>
          </p:grpSpPr>
          <p:sp>
            <p:nvSpPr>
              <p:cNvPr id="114" name="テキスト ボックス 113">
                <a:extLst>
                  <a:ext uri="{FF2B5EF4-FFF2-40B4-BE49-F238E27FC236}">
                    <a16:creationId xmlns:a16="http://schemas.microsoft.com/office/drawing/2014/main" id="{B6B5C4FB-35B9-8C1B-216F-626E448C55DB}"/>
                  </a:ext>
                </a:extLst>
              </p:cNvPr>
              <p:cNvSpPr txBox="1">
                <a:spLocks/>
              </p:cNvSpPr>
              <p:nvPr/>
            </p:nvSpPr>
            <p:spPr>
              <a:xfrm>
                <a:off x="5002050" y="4482574"/>
                <a:ext cx="1141658" cy="427168"/>
              </a:xfrm>
              <a:prstGeom prst="rect">
                <a:avLst/>
              </a:prstGeom>
              <a:noFill/>
            </p:spPr>
            <p:txBody>
              <a:bodyPr wrap="none" rtlCol="0">
                <a:spAutoFit/>
              </a:bodyPr>
              <a:lstStyle/>
              <a:p>
                <a:pPr algn="ctr">
                  <a:lnSpc>
                    <a:spcPct val="105000"/>
                  </a:lnSpc>
                </a:pPr>
                <a:r>
                  <a:rPr kumimoji="1" lang="ja-JP" altLang="en-US" sz="1100" kern="0" dirty="0">
                    <a:latin typeface="+mn-ea"/>
                    <a:ea typeface="+mn-ea"/>
                  </a:rPr>
                  <a:t>税収などの収入</a:t>
                </a:r>
                <a:endParaRPr kumimoji="1" lang="en-US" altLang="ja-JP" sz="1100" kern="0" dirty="0">
                  <a:latin typeface="+mn-ea"/>
                  <a:ea typeface="+mn-ea"/>
                </a:endParaRPr>
              </a:p>
              <a:p>
                <a:pPr algn="ctr">
                  <a:lnSpc>
                    <a:spcPct val="105000"/>
                  </a:lnSpc>
                </a:pPr>
                <a:r>
                  <a:rPr kumimoji="1" lang="en-US" altLang="ja-JP" sz="1050" kern="0" dirty="0">
                    <a:latin typeface="+mn-ea"/>
                    <a:ea typeface="+mn-ea"/>
                  </a:rPr>
                  <a:t>60.6</a:t>
                </a:r>
                <a:r>
                  <a:rPr kumimoji="1" lang="ja-JP" altLang="en-US" sz="1050" kern="0" dirty="0">
                    <a:latin typeface="+mn-ea"/>
                    <a:ea typeface="+mn-ea"/>
                  </a:rPr>
                  <a:t>兆円</a:t>
                </a:r>
                <a:endParaRPr kumimoji="1" lang="zh-CN" altLang="en-US" sz="1050" kern="0" dirty="0">
                  <a:latin typeface="+mn-ea"/>
                  <a:ea typeface="+mn-ea"/>
                </a:endParaRPr>
              </a:p>
            </p:txBody>
          </p:sp>
          <p:sp>
            <p:nvSpPr>
              <p:cNvPr id="117" name="テキスト ボックス 116">
                <a:extLst>
                  <a:ext uri="{FF2B5EF4-FFF2-40B4-BE49-F238E27FC236}">
                    <a16:creationId xmlns:a16="http://schemas.microsoft.com/office/drawing/2014/main" id="{63B13439-C81D-54E9-1D1C-BAD78DD48A18}"/>
                  </a:ext>
                </a:extLst>
              </p:cNvPr>
              <p:cNvSpPr txBox="1">
                <a:spLocks/>
              </p:cNvSpPr>
              <p:nvPr/>
            </p:nvSpPr>
            <p:spPr>
              <a:xfrm>
                <a:off x="6838285" y="3996622"/>
                <a:ext cx="1141658" cy="427168"/>
              </a:xfrm>
              <a:prstGeom prst="rect">
                <a:avLst/>
              </a:prstGeom>
              <a:noFill/>
            </p:spPr>
            <p:txBody>
              <a:bodyPr wrap="none" rtlCol="0">
                <a:spAutoFit/>
              </a:bodyPr>
              <a:lstStyle/>
              <a:p>
                <a:pPr algn="ctr">
                  <a:lnSpc>
                    <a:spcPct val="105000"/>
                  </a:lnSpc>
                </a:pPr>
                <a:r>
                  <a:rPr kumimoji="1" lang="ja-JP" altLang="en-US" sz="1100" kern="0" dirty="0">
                    <a:latin typeface="+mn-ea"/>
                    <a:ea typeface="+mn-ea"/>
                  </a:rPr>
                  <a:t>税収などの収入</a:t>
                </a:r>
                <a:endParaRPr kumimoji="1" lang="en-US" altLang="ja-JP" sz="1100" kern="0" dirty="0">
                  <a:latin typeface="+mn-ea"/>
                  <a:ea typeface="+mn-ea"/>
                </a:endParaRPr>
              </a:p>
              <a:p>
                <a:pPr algn="ctr">
                  <a:lnSpc>
                    <a:spcPct val="105000"/>
                  </a:lnSpc>
                </a:pPr>
                <a:r>
                  <a:rPr kumimoji="1" lang="en-US" altLang="ja-JP" sz="1050" kern="0" dirty="0">
                    <a:latin typeface="+mn-ea"/>
                    <a:ea typeface="+mn-ea"/>
                  </a:rPr>
                  <a:t>92.7</a:t>
                </a:r>
                <a:r>
                  <a:rPr kumimoji="1" lang="ja-JP" altLang="en-US" sz="1050" kern="0" dirty="0">
                    <a:latin typeface="+mn-ea"/>
                    <a:ea typeface="+mn-ea"/>
                  </a:rPr>
                  <a:t>兆円</a:t>
                </a:r>
                <a:endParaRPr kumimoji="1" lang="zh-CN" altLang="en-US" sz="1050" kern="0" dirty="0">
                  <a:latin typeface="+mn-ea"/>
                  <a:ea typeface="+mn-ea"/>
                </a:endParaRPr>
              </a:p>
            </p:txBody>
          </p:sp>
          <p:sp>
            <p:nvSpPr>
              <p:cNvPr id="118" name="矢印: 右 117">
                <a:extLst>
                  <a:ext uri="{FF2B5EF4-FFF2-40B4-BE49-F238E27FC236}">
                    <a16:creationId xmlns:a16="http://schemas.microsoft.com/office/drawing/2014/main" id="{E0ABABA4-EE1C-FD84-BB2B-FB5B4DC69705}"/>
                  </a:ext>
                </a:extLst>
              </p:cNvPr>
              <p:cNvSpPr>
                <a:spLocks/>
              </p:cNvSpPr>
              <p:nvPr/>
            </p:nvSpPr>
            <p:spPr bwMode="auto">
              <a:xfrm rot="19572920">
                <a:off x="6115037" y="4663216"/>
                <a:ext cx="773009" cy="116996"/>
              </a:xfrm>
              <a:prstGeom prst="rightArrow">
                <a:avLst>
                  <a:gd name="adj1" fmla="val 31772"/>
                  <a:gd name="adj2" fmla="val 65569"/>
                </a:avLst>
              </a:prstGeom>
              <a:solidFill>
                <a:srgbClr val="5394E3"/>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19" name="テキスト ボックス 118">
                <a:extLst>
                  <a:ext uri="{FF2B5EF4-FFF2-40B4-BE49-F238E27FC236}">
                    <a16:creationId xmlns:a16="http://schemas.microsoft.com/office/drawing/2014/main" id="{539CC568-6C15-DAA3-EB66-E4AF72537CF2}"/>
                  </a:ext>
                </a:extLst>
              </p:cNvPr>
              <p:cNvSpPr txBox="1">
                <a:spLocks/>
              </p:cNvSpPr>
              <p:nvPr/>
            </p:nvSpPr>
            <p:spPr>
              <a:xfrm>
                <a:off x="6159607" y="4931464"/>
                <a:ext cx="752129" cy="246221"/>
              </a:xfrm>
              <a:prstGeom prst="rect">
                <a:avLst/>
              </a:prstGeom>
              <a:noFill/>
            </p:spPr>
            <p:txBody>
              <a:bodyPr wrap="none" rtlCol="0">
                <a:spAutoFit/>
              </a:bodyPr>
              <a:lstStyle/>
              <a:p>
                <a:r>
                  <a:rPr lang="en-US" altLang="ja-JP" sz="1000" b="1" dirty="0">
                    <a:solidFill>
                      <a:srgbClr val="216FCD"/>
                    </a:solidFill>
                    <a:latin typeface="+mn-ea"/>
                    <a:ea typeface="+mn-ea"/>
                  </a:rPr>
                  <a:t>+</a:t>
                </a:r>
                <a:r>
                  <a:rPr kumimoji="1" lang="en-US" altLang="ja-JP" sz="1000" b="1" dirty="0">
                    <a:solidFill>
                      <a:srgbClr val="216FCD"/>
                    </a:solidFill>
                    <a:latin typeface="+mn-ea"/>
                    <a:ea typeface="+mn-ea"/>
                  </a:rPr>
                  <a:t>32.1</a:t>
                </a:r>
                <a:r>
                  <a:rPr kumimoji="1" lang="ja-JP" altLang="en-US" sz="1000" b="1" dirty="0">
                    <a:solidFill>
                      <a:srgbClr val="216FCD"/>
                    </a:solidFill>
                    <a:latin typeface="+mn-ea"/>
                    <a:ea typeface="+mn-ea"/>
                  </a:rPr>
                  <a:t>兆円</a:t>
                </a:r>
              </a:p>
            </p:txBody>
          </p:sp>
          <p:sp>
            <p:nvSpPr>
              <p:cNvPr id="121" name="テキスト ボックス 120">
                <a:extLst>
                  <a:ext uri="{FF2B5EF4-FFF2-40B4-BE49-F238E27FC236}">
                    <a16:creationId xmlns:a16="http://schemas.microsoft.com/office/drawing/2014/main" id="{335438F0-2ECE-EC85-A564-71F1643CAA23}"/>
                  </a:ext>
                </a:extLst>
              </p:cNvPr>
              <p:cNvSpPr txBox="1">
                <a:spLocks/>
              </p:cNvSpPr>
              <p:nvPr/>
            </p:nvSpPr>
            <p:spPr>
              <a:xfrm>
                <a:off x="6938433" y="2127318"/>
                <a:ext cx="954108" cy="420051"/>
              </a:xfrm>
              <a:prstGeom prst="rect">
                <a:avLst/>
              </a:prstGeom>
              <a:noFill/>
            </p:spPr>
            <p:txBody>
              <a:bodyPr wrap="none" rtlCol="0">
                <a:spAutoFit/>
              </a:bodyPr>
              <a:lstStyle/>
              <a:p>
                <a:pPr algn="ctr">
                  <a:lnSpc>
                    <a:spcPct val="105000"/>
                  </a:lnSpc>
                </a:pPr>
                <a:r>
                  <a:rPr kumimoji="1" lang="zh-TW" altLang="en-US" sz="1100" kern="0" dirty="0">
                    <a:solidFill>
                      <a:srgbClr val="EA5050"/>
                    </a:solidFill>
                    <a:latin typeface="+mn-ea"/>
                    <a:ea typeface="+mn-ea"/>
                  </a:rPr>
                  <a:t>公債金</a:t>
                </a:r>
                <a:r>
                  <a:rPr kumimoji="1" lang="zh-TW" altLang="en-US" sz="900" kern="0" dirty="0">
                    <a:solidFill>
                      <a:srgbClr val="EA5050"/>
                    </a:solidFill>
                    <a:latin typeface="+mn-ea"/>
                    <a:ea typeface="+mn-ea"/>
                  </a:rPr>
                  <a:t>（借金）</a:t>
                </a:r>
                <a:endParaRPr kumimoji="1" lang="en-US" altLang="zh-TW" sz="900" kern="0" dirty="0">
                  <a:solidFill>
                    <a:srgbClr val="EA5050"/>
                  </a:solidFill>
                  <a:latin typeface="+mn-ea"/>
                  <a:ea typeface="+mn-ea"/>
                </a:endParaRPr>
              </a:p>
              <a:p>
                <a:pPr algn="ctr">
                  <a:lnSpc>
                    <a:spcPct val="105000"/>
                  </a:lnSpc>
                </a:pPr>
                <a:r>
                  <a:rPr kumimoji="1" lang="en-US" altLang="ja-JP" sz="1050" kern="0" dirty="0">
                    <a:solidFill>
                      <a:srgbClr val="EA5050"/>
                    </a:solidFill>
                    <a:latin typeface="+mn-ea"/>
                  </a:rPr>
                  <a:t>29.6</a:t>
                </a:r>
                <a:r>
                  <a:rPr kumimoji="1" lang="zh-TW" altLang="en-US" sz="1050" kern="0" dirty="0">
                    <a:solidFill>
                      <a:srgbClr val="EA5050"/>
                    </a:solidFill>
                    <a:latin typeface="+mn-ea"/>
                    <a:ea typeface="+mn-ea"/>
                  </a:rPr>
                  <a:t>兆円</a:t>
                </a:r>
                <a:endParaRPr kumimoji="1" lang="zh-CN" altLang="en-US" sz="1050" kern="0" dirty="0">
                  <a:solidFill>
                    <a:srgbClr val="EA5050"/>
                  </a:solidFill>
                  <a:latin typeface="+mn-ea"/>
                  <a:ea typeface="+mn-ea"/>
                </a:endParaRPr>
              </a:p>
            </p:txBody>
          </p:sp>
          <p:sp>
            <p:nvSpPr>
              <p:cNvPr id="150" name="テキスト ボックス 149">
                <a:extLst>
                  <a:ext uri="{FF2B5EF4-FFF2-40B4-BE49-F238E27FC236}">
                    <a16:creationId xmlns:a16="http://schemas.microsoft.com/office/drawing/2014/main" id="{7031F8E0-B231-EB25-C039-12EFA2B1B001}"/>
                  </a:ext>
                </a:extLst>
              </p:cNvPr>
              <p:cNvSpPr txBox="1">
                <a:spLocks/>
              </p:cNvSpPr>
              <p:nvPr/>
            </p:nvSpPr>
            <p:spPr>
              <a:xfrm>
                <a:off x="5115713" y="5751057"/>
                <a:ext cx="980397" cy="623248"/>
              </a:xfrm>
              <a:prstGeom prst="rect">
                <a:avLst/>
              </a:prstGeom>
              <a:noFill/>
            </p:spPr>
            <p:txBody>
              <a:bodyPr wrap="none" rtlCol="0">
                <a:spAutoFit/>
              </a:bodyPr>
              <a:lstStyle/>
              <a:p>
                <a:pPr algn="ctr"/>
                <a:r>
                  <a:rPr kumimoji="1" lang="en-US" altLang="ja-JP" sz="1200" kern="0" spc="40" dirty="0">
                    <a:latin typeface="+mn-ea"/>
                    <a:ea typeface="+mn-ea"/>
                  </a:rPr>
                  <a:t>1990</a:t>
                </a:r>
                <a:r>
                  <a:rPr kumimoji="1" lang="ja-JP" altLang="en-US" sz="1200" kern="0" spc="40" dirty="0">
                    <a:latin typeface="+mn-ea"/>
                    <a:ea typeface="+mn-ea"/>
                  </a:rPr>
                  <a:t>年度</a:t>
                </a:r>
                <a:endParaRPr kumimoji="1" lang="en-US" altLang="ja-JP" sz="1200" kern="0" spc="40" dirty="0">
                  <a:latin typeface="+mn-ea"/>
                  <a:ea typeface="+mn-ea"/>
                </a:endParaRPr>
              </a:p>
              <a:p>
                <a:pPr algn="ctr"/>
                <a:r>
                  <a:rPr kumimoji="1" lang="ja-JP" altLang="en-US" sz="1050" kern="0" spc="40" dirty="0">
                    <a:latin typeface="+mn-ea"/>
                  </a:rPr>
                  <a:t>（平成２年度）</a:t>
                </a:r>
                <a:endParaRPr kumimoji="1" lang="en-US" altLang="ja-JP" sz="1050" kern="0" spc="40" dirty="0">
                  <a:latin typeface="+mn-ea"/>
                  <a:ea typeface="+mn-ea"/>
                </a:endParaRPr>
              </a:p>
              <a:p>
                <a:pPr algn="ctr"/>
                <a:r>
                  <a:rPr kumimoji="1" lang="en-US" altLang="ja-JP" sz="1200" kern="0" spc="40" dirty="0">
                    <a:latin typeface="+mn-ea"/>
                    <a:ea typeface="+mn-ea"/>
                  </a:rPr>
                  <a:t>66.2</a:t>
                </a:r>
                <a:r>
                  <a:rPr kumimoji="1" lang="ja-JP" altLang="en-US" sz="1200" kern="0" spc="40" dirty="0">
                    <a:latin typeface="+mn-ea"/>
                    <a:ea typeface="+mn-ea"/>
                  </a:rPr>
                  <a:t>兆円</a:t>
                </a:r>
              </a:p>
            </p:txBody>
          </p:sp>
          <p:sp>
            <p:nvSpPr>
              <p:cNvPr id="151" name="テキスト ボックス 150">
                <a:extLst>
                  <a:ext uri="{FF2B5EF4-FFF2-40B4-BE49-F238E27FC236}">
                    <a16:creationId xmlns:a16="http://schemas.microsoft.com/office/drawing/2014/main" id="{D7BD5F3F-A1D5-D0DE-0F29-B37AAF6CB27F}"/>
                  </a:ext>
                </a:extLst>
              </p:cNvPr>
              <p:cNvSpPr txBox="1">
                <a:spLocks/>
              </p:cNvSpPr>
              <p:nvPr/>
            </p:nvSpPr>
            <p:spPr>
              <a:xfrm>
                <a:off x="6961706" y="5751057"/>
                <a:ext cx="980397" cy="623248"/>
              </a:xfrm>
              <a:prstGeom prst="rect">
                <a:avLst/>
              </a:prstGeom>
              <a:noFill/>
            </p:spPr>
            <p:txBody>
              <a:bodyPr wrap="none" rtlCol="0">
                <a:spAutoFit/>
              </a:bodyPr>
              <a:lstStyle/>
              <a:p>
                <a:pPr algn="ctr"/>
                <a:r>
                  <a:rPr lang="en-US" altLang="ja-JP" sz="1200" kern="0" spc="40" dirty="0">
                    <a:latin typeface="+mn-ea"/>
                    <a:ea typeface="+mn-ea"/>
                  </a:rPr>
                  <a:t>2026</a:t>
                </a:r>
                <a:r>
                  <a:rPr kumimoji="1" lang="ja-JP" altLang="en-US" sz="1200" kern="0" spc="40" dirty="0">
                    <a:latin typeface="+mn-ea"/>
                    <a:ea typeface="+mn-ea"/>
                  </a:rPr>
                  <a:t>年度</a:t>
                </a:r>
                <a:endParaRPr kumimoji="1" lang="en-US" altLang="ja-JP" sz="1200" kern="0" spc="40" dirty="0">
                  <a:latin typeface="+mn-ea"/>
                  <a:ea typeface="+mn-ea"/>
                </a:endParaRPr>
              </a:p>
              <a:p>
                <a:pPr algn="ctr"/>
                <a:r>
                  <a:rPr lang="ja-JP" altLang="en-US" sz="1050" kern="0" spc="40" dirty="0">
                    <a:latin typeface="+mn-ea"/>
                    <a:ea typeface="+mn-ea"/>
                  </a:rPr>
                  <a:t>（令和８年度）</a:t>
                </a:r>
                <a:endParaRPr kumimoji="1" lang="en-US" altLang="ja-JP" sz="1050" kern="0" spc="40" dirty="0">
                  <a:latin typeface="+mn-ea"/>
                  <a:ea typeface="+mn-ea"/>
                </a:endParaRPr>
              </a:p>
              <a:p>
                <a:pPr algn="ctr"/>
                <a:r>
                  <a:rPr kumimoji="1" lang="en-US" altLang="ja-JP" sz="1200" kern="0" spc="40" dirty="0">
                    <a:latin typeface="+mn-ea"/>
                    <a:ea typeface="+mn-ea"/>
                  </a:rPr>
                  <a:t>122.3</a:t>
                </a:r>
                <a:r>
                  <a:rPr kumimoji="1" lang="ja-JP" altLang="en-US" sz="1200" kern="0" spc="40" dirty="0">
                    <a:latin typeface="+mn-ea"/>
                    <a:ea typeface="+mn-ea"/>
                  </a:rPr>
                  <a:t>兆円</a:t>
                </a:r>
              </a:p>
            </p:txBody>
          </p:sp>
          <p:cxnSp>
            <p:nvCxnSpPr>
              <p:cNvPr id="153" name="直線コネクタ 152">
                <a:extLst>
                  <a:ext uri="{FF2B5EF4-FFF2-40B4-BE49-F238E27FC236}">
                    <a16:creationId xmlns:a16="http://schemas.microsoft.com/office/drawing/2014/main" id="{89640CF2-7C0B-979B-B167-374C4D234608}"/>
                  </a:ext>
                </a:extLst>
              </p:cNvPr>
              <p:cNvCxnSpPr>
                <a:cxnSpLocks/>
              </p:cNvCxnSpPr>
              <p:nvPr/>
            </p:nvCxnSpPr>
            <p:spPr bwMode="auto">
              <a:xfrm flipH="1" flipV="1">
                <a:off x="5461923" y="3329585"/>
                <a:ext cx="79875" cy="379352"/>
              </a:xfrm>
              <a:prstGeom prst="line">
                <a:avLst/>
              </a:prstGeom>
              <a:noFill/>
              <a:ln w="15875" cap="flat" cmpd="sng" algn="ctr">
                <a:solidFill>
                  <a:schemeClr val="tx1"/>
                </a:solidFill>
                <a:prstDash val="solid"/>
                <a:round/>
                <a:headEnd type="none" w="med" len="med"/>
                <a:tailEnd type="none" w="med" len="med"/>
              </a:ln>
              <a:effectLst/>
            </p:spPr>
          </p:cxnSp>
          <p:sp>
            <p:nvSpPr>
              <p:cNvPr id="159" name="テキスト ボックス 158">
                <a:extLst>
                  <a:ext uri="{FF2B5EF4-FFF2-40B4-BE49-F238E27FC236}">
                    <a16:creationId xmlns:a16="http://schemas.microsoft.com/office/drawing/2014/main" id="{4C4719D4-336C-87BB-BBA6-85D2DCB552D5}"/>
                  </a:ext>
                </a:extLst>
              </p:cNvPr>
              <p:cNvSpPr txBox="1">
                <a:spLocks/>
              </p:cNvSpPr>
              <p:nvPr/>
            </p:nvSpPr>
            <p:spPr>
              <a:xfrm>
                <a:off x="6186304" y="3544291"/>
                <a:ext cx="752129" cy="246221"/>
              </a:xfrm>
              <a:prstGeom prst="rect">
                <a:avLst/>
              </a:prstGeom>
              <a:noFill/>
            </p:spPr>
            <p:txBody>
              <a:bodyPr wrap="none" rtlCol="0">
                <a:spAutoFit/>
              </a:bodyPr>
              <a:lstStyle/>
              <a:p>
                <a:r>
                  <a:rPr kumimoji="1" lang="en-US" altLang="ja-JP" sz="1000" b="1" dirty="0">
                    <a:solidFill>
                      <a:srgbClr val="EA5050"/>
                    </a:solidFill>
                    <a:latin typeface="+mn-ea"/>
                    <a:ea typeface="+mn-ea"/>
                  </a:rPr>
                  <a:t>+</a:t>
                </a:r>
                <a:r>
                  <a:rPr kumimoji="1" lang="en-US" altLang="ja-JP" sz="1000" b="1" dirty="0">
                    <a:solidFill>
                      <a:srgbClr val="EA5050"/>
                    </a:solidFill>
                    <a:latin typeface="+mn-ea"/>
                  </a:rPr>
                  <a:t>24.0</a:t>
                </a:r>
                <a:r>
                  <a:rPr kumimoji="1" lang="ja-JP" altLang="en-US" sz="1000" b="1" dirty="0">
                    <a:solidFill>
                      <a:srgbClr val="EA5050"/>
                    </a:solidFill>
                    <a:latin typeface="+mn-ea"/>
                    <a:ea typeface="+mn-ea"/>
                  </a:rPr>
                  <a:t>兆円</a:t>
                </a:r>
              </a:p>
            </p:txBody>
          </p:sp>
          <p:grpSp>
            <p:nvGrpSpPr>
              <p:cNvPr id="161" name="グループ化 160">
                <a:extLst>
                  <a:ext uri="{FF2B5EF4-FFF2-40B4-BE49-F238E27FC236}">
                    <a16:creationId xmlns:a16="http://schemas.microsoft.com/office/drawing/2014/main" id="{02D90C89-0AE2-4D5B-1DCC-E1FB25FA547D}"/>
                  </a:ext>
                </a:extLst>
              </p:cNvPr>
              <p:cNvGrpSpPr>
                <a:grpSpLocks/>
              </p:cNvGrpSpPr>
              <p:nvPr/>
            </p:nvGrpSpPr>
            <p:grpSpPr>
              <a:xfrm>
                <a:off x="4905242" y="2909534"/>
                <a:ext cx="1123559" cy="421633"/>
                <a:chOff x="4834843" y="3601937"/>
                <a:chExt cx="1123559" cy="421633"/>
              </a:xfrm>
            </p:grpSpPr>
            <p:sp>
              <p:nvSpPr>
                <p:cNvPr id="120" name="テキスト ボックス 119">
                  <a:extLst>
                    <a:ext uri="{FF2B5EF4-FFF2-40B4-BE49-F238E27FC236}">
                      <a16:creationId xmlns:a16="http://schemas.microsoft.com/office/drawing/2014/main" id="{C121DE90-5B05-4A80-802C-1543AE2CFB99}"/>
                    </a:ext>
                  </a:extLst>
                </p:cNvPr>
                <p:cNvSpPr txBox="1">
                  <a:spLocks/>
                </p:cNvSpPr>
                <p:nvPr/>
              </p:nvSpPr>
              <p:spPr>
                <a:xfrm>
                  <a:off x="4834843" y="3601937"/>
                  <a:ext cx="1123559" cy="420051"/>
                </a:xfrm>
                <a:prstGeom prst="rect">
                  <a:avLst/>
                </a:prstGeom>
                <a:noFill/>
              </p:spPr>
              <p:txBody>
                <a:bodyPr wrap="square" rtlCol="0">
                  <a:spAutoFit/>
                </a:bodyPr>
                <a:lstStyle/>
                <a:p>
                  <a:pPr algn="ctr">
                    <a:lnSpc>
                      <a:spcPct val="105000"/>
                    </a:lnSpc>
                  </a:pPr>
                  <a:r>
                    <a:rPr kumimoji="1" lang="zh-TW" altLang="en-US" sz="1100" kern="0" dirty="0">
                      <a:solidFill>
                        <a:srgbClr val="EA5050"/>
                      </a:solidFill>
                      <a:latin typeface="+mn-ea"/>
                      <a:ea typeface="+mn-ea"/>
                    </a:rPr>
                    <a:t>公債金</a:t>
                  </a:r>
                  <a:r>
                    <a:rPr kumimoji="1" lang="zh-TW" altLang="en-US" sz="900" kern="0" dirty="0">
                      <a:solidFill>
                        <a:srgbClr val="EA5050"/>
                      </a:solidFill>
                      <a:latin typeface="+mn-ea"/>
                      <a:ea typeface="+mn-ea"/>
                    </a:rPr>
                    <a:t>（借金）</a:t>
                  </a:r>
                  <a:endParaRPr kumimoji="1" lang="en-US" altLang="zh-TW" sz="900" kern="0" dirty="0">
                    <a:solidFill>
                      <a:srgbClr val="EA5050"/>
                    </a:solidFill>
                    <a:latin typeface="+mn-ea"/>
                    <a:ea typeface="+mn-ea"/>
                  </a:endParaRPr>
                </a:p>
                <a:p>
                  <a:pPr algn="ctr">
                    <a:lnSpc>
                      <a:spcPct val="105000"/>
                    </a:lnSpc>
                  </a:pPr>
                  <a:r>
                    <a:rPr kumimoji="1" lang="en-US" altLang="zh-TW" sz="1050" kern="0" dirty="0">
                      <a:solidFill>
                        <a:srgbClr val="EA5050"/>
                      </a:solidFill>
                      <a:latin typeface="+mn-ea"/>
                      <a:ea typeface="+mn-ea"/>
                    </a:rPr>
                    <a:t>5.6</a:t>
                  </a:r>
                  <a:r>
                    <a:rPr kumimoji="1" lang="zh-TW" altLang="en-US" sz="1050" kern="0" dirty="0">
                      <a:solidFill>
                        <a:srgbClr val="EA5050"/>
                      </a:solidFill>
                      <a:latin typeface="+mn-ea"/>
                      <a:ea typeface="+mn-ea"/>
                    </a:rPr>
                    <a:t>兆円</a:t>
                  </a:r>
                  <a:endParaRPr kumimoji="1" lang="zh-CN" altLang="en-US" sz="1050" kern="0" dirty="0">
                    <a:solidFill>
                      <a:srgbClr val="EA5050"/>
                    </a:solidFill>
                    <a:latin typeface="+mn-ea"/>
                    <a:ea typeface="+mn-ea"/>
                  </a:endParaRPr>
                </a:p>
              </p:txBody>
            </p:sp>
            <p:sp>
              <p:nvSpPr>
                <p:cNvPr id="160" name="正方形/長方形 159">
                  <a:extLst>
                    <a:ext uri="{FF2B5EF4-FFF2-40B4-BE49-F238E27FC236}">
                      <a16:creationId xmlns:a16="http://schemas.microsoft.com/office/drawing/2014/main" id="{DD7C60A0-D0C1-512E-AB83-2BCF33BDA456}"/>
                    </a:ext>
                  </a:extLst>
                </p:cNvPr>
                <p:cNvSpPr>
                  <a:spLocks/>
                </p:cNvSpPr>
                <p:nvPr/>
              </p:nvSpPr>
              <p:spPr bwMode="auto">
                <a:xfrm>
                  <a:off x="4966423" y="3607056"/>
                  <a:ext cx="860400" cy="416514"/>
                </a:xfrm>
                <a:prstGeom prst="rect">
                  <a:avLst/>
                </a:prstGeom>
                <a:noFill/>
                <a:ln w="15875" cap="flat" cmpd="sng" algn="ctr">
                  <a:solidFill>
                    <a:srgbClr val="EA5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63" name="正方形/長方形 162">
                <a:extLst>
                  <a:ext uri="{FF2B5EF4-FFF2-40B4-BE49-F238E27FC236}">
                    <a16:creationId xmlns:a16="http://schemas.microsoft.com/office/drawing/2014/main" id="{BEC68C2D-5D57-4023-501A-3CBC58F22E4C}"/>
                  </a:ext>
                </a:extLst>
              </p:cNvPr>
              <p:cNvSpPr>
                <a:spLocks/>
              </p:cNvSpPr>
              <p:nvPr/>
            </p:nvSpPr>
            <p:spPr bwMode="auto">
              <a:xfrm>
                <a:off x="6978566" y="2123306"/>
                <a:ext cx="861096" cy="427168"/>
              </a:xfrm>
              <a:prstGeom prst="rect">
                <a:avLst/>
              </a:prstGeom>
              <a:noFill/>
              <a:ln w="15875" cap="flat" cmpd="sng" algn="ctr">
                <a:solidFill>
                  <a:srgbClr val="EA505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6" name="矢印: 右 15">
                <a:extLst>
                  <a:ext uri="{FF2B5EF4-FFF2-40B4-BE49-F238E27FC236}">
                    <a16:creationId xmlns:a16="http://schemas.microsoft.com/office/drawing/2014/main" id="{6B7B385A-C4D6-6C8D-39A3-F3C3753627C0}"/>
                  </a:ext>
                </a:extLst>
              </p:cNvPr>
              <p:cNvSpPr>
                <a:spLocks/>
              </p:cNvSpPr>
              <p:nvPr/>
            </p:nvSpPr>
            <p:spPr bwMode="auto">
              <a:xfrm rot="18274761">
                <a:off x="5927227" y="3207121"/>
                <a:ext cx="1089186" cy="128386"/>
              </a:xfrm>
              <a:prstGeom prst="rightArrow">
                <a:avLst>
                  <a:gd name="adj1" fmla="val 27833"/>
                  <a:gd name="adj2" fmla="val 64874"/>
                </a:avLst>
              </a:prstGeom>
              <a:solidFill>
                <a:srgbClr val="EE6E6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nvGrpSpPr>
              <p:cNvPr id="9" name="グループ化 8">
                <a:extLst>
                  <a:ext uri="{FF2B5EF4-FFF2-40B4-BE49-F238E27FC236}">
                    <a16:creationId xmlns:a16="http://schemas.microsoft.com/office/drawing/2014/main" id="{CE9C983E-5DDA-0963-F5B8-8747C8B5C8AD}"/>
                  </a:ext>
                </a:extLst>
              </p:cNvPr>
              <p:cNvGrpSpPr/>
              <p:nvPr/>
            </p:nvGrpSpPr>
            <p:grpSpPr>
              <a:xfrm>
                <a:off x="4781156" y="1879576"/>
                <a:ext cx="828219" cy="284403"/>
                <a:chOff x="4781156" y="2669544"/>
                <a:chExt cx="828219" cy="284403"/>
              </a:xfrm>
            </p:grpSpPr>
            <p:sp>
              <p:nvSpPr>
                <p:cNvPr id="12" name="object 21">
                  <a:extLst>
                    <a:ext uri="{FF2B5EF4-FFF2-40B4-BE49-F238E27FC236}">
                      <a16:creationId xmlns:a16="http://schemas.microsoft.com/office/drawing/2014/main" id="{22F27C77-2D58-E0FA-944E-BC58E6A9BC3F}"/>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入</a:t>
                  </a:r>
                  <a:endParaRPr sz="1500" dirty="0">
                    <a:solidFill>
                      <a:prstClr val="black"/>
                    </a:solidFill>
                    <a:latin typeface="+mn-ea"/>
                    <a:ea typeface="+mn-ea"/>
                    <a:cs typeface="Meiryo"/>
                  </a:endParaRPr>
                </a:p>
              </p:txBody>
            </p:sp>
            <p:sp>
              <p:nvSpPr>
                <p:cNvPr id="13" name="正方形/長方形 12">
                  <a:extLst>
                    <a:ext uri="{FF2B5EF4-FFF2-40B4-BE49-F238E27FC236}">
                      <a16:creationId xmlns:a16="http://schemas.microsoft.com/office/drawing/2014/main" id="{85E490C2-BE3A-2311-50E3-1B747CE28228}"/>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grpSp>
      <p:grpSp>
        <p:nvGrpSpPr>
          <p:cNvPr id="4" name="グループ化 3">
            <a:extLst>
              <a:ext uri="{FF2B5EF4-FFF2-40B4-BE49-F238E27FC236}">
                <a16:creationId xmlns:a16="http://schemas.microsoft.com/office/drawing/2014/main" id="{BD716D72-CE49-57A2-3053-231A63EDFE26}"/>
              </a:ext>
            </a:extLst>
          </p:cNvPr>
          <p:cNvGrpSpPr/>
          <p:nvPr/>
        </p:nvGrpSpPr>
        <p:grpSpPr>
          <a:xfrm>
            <a:off x="4644510" y="540000"/>
            <a:ext cx="4159662" cy="5173794"/>
            <a:chOff x="323850" y="1200511"/>
            <a:chExt cx="4159662" cy="5173794"/>
          </a:xfrm>
        </p:grpSpPr>
        <p:grpSp>
          <p:nvGrpSpPr>
            <p:cNvPr id="138" name="グループ化 137">
              <a:extLst>
                <a:ext uri="{FF2B5EF4-FFF2-40B4-BE49-F238E27FC236}">
                  <a16:creationId xmlns:a16="http://schemas.microsoft.com/office/drawing/2014/main" id="{CD0CAF0C-40D7-06E5-98B5-44C00B57BCDA}"/>
                </a:ext>
              </a:extLst>
            </p:cNvPr>
            <p:cNvGrpSpPr>
              <a:grpSpLocks/>
            </p:cNvGrpSpPr>
            <p:nvPr/>
          </p:nvGrpSpPr>
          <p:grpSpPr>
            <a:xfrm>
              <a:off x="522895" y="1200511"/>
              <a:ext cx="3960617" cy="4649268"/>
              <a:chOff x="522895" y="2416451"/>
              <a:chExt cx="3960617" cy="3744722"/>
            </a:xfrm>
          </p:grpSpPr>
          <p:graphicFrame>
            <p:nvGraphicFramePr>
              <p:cNvPr id="130" name="グラフ 129">
                <a:extLst>
                  <a:ext uri="{FF2B5EF4-FFF2-40B4-BE49-F238E27FC236}">
                    <a16:creationId xmlns:a16="http://schemas.microsoft.com/office/drawing/2014/main" id="{53B51F48-6909-59D9-5D2D-4179A8022B14}"/>
                  </a:ext>
                </a:extLst>
              </p:cNvPr>
              <p:cNvGraphicFramePr>
                <a:graphicFrameLocks/>
              </p:cNvGraphicFramePr>
              <p:nvPr/>
            </p:nvGraphicFramePr>
            <p:xfrm>
              <a:off x="522895" y="2416451"/>
              <a:ext cx="3960617" cy="3744722"/>
            </p:xfrm>
            <a:graphic>
              <a:graphicData uri="http://schemas.openxmlformats.org/drawingml/2006/chart">
                <c:chart xmlns:c="http://schemas.openxmlformats.org/drawingml/2006/chart" xmlns:r="http://schemas.openxmlformats.org/officeDocument/2006/relationships" r:id="rId4"/>
              </a:graphicData>
            </a:graphic>
          </p:graphicFrame>
          <p:cxnSp>
            <p:nvCxnSpPr>
              <p:cNvPr id="136" name="直線コネクタ 135">
                <a:extLst>
                  <a:ext uri="{FF2B5EF4-FFF2-40B4-BE49-F238E27FC236}">
                    <a16:creationId xmlns:a16="http://schemas.microsoft.com/office/drawing/2014/main" id="{CB4D172D-C309-FB8C-A92A-4B7E4D63A507}"/>
                  </a:ext>
                </a:extLst>
              </p:cNvPr>
              <p:cNvCxnSpPr>
                <a:cxnSpLocks/>
              </p:cNvCxnSpPr>
              <p:nvPr/>
            </p:nvCxnSpPr>
            <p:spPr bwMode="auto">
              <a:xfrm>
                <a:off x="808269" y="6041566"/>
                <a:ext cx="3389868" cy="0"/>
              </a:xfrm>
              <a:prstGeom prst="line">
                <a:avLst/>
              </a:prstGeom>
              <a:noFill/>
              <a:ln w="19050" cap="flat" cmpd="sng" algn="ctr">
                <a:solidFill>
                  <a:schemeClr val="tx1">
                    <a:lumMod val="65000"/>
                    <a:lumOff val="35000"/>
                  </a:schemeClr>
                </a:solidFill>
                <a:prstDash val="sysDash"/>
                <a:round/>
                <a:headEnd type="none" w="med" len="med"/>
                <a:tailEnd type="none" w="med" len="med"/>
              </a:ln>
              <a:effectLst/>
            </p:spPr>
          </p:cxnSp>
        </p:grpSp>
        <p:sp>
          <p:nvSpPr>
            <p:cNvPr id="42" name="テキスト ボックス 41">
              <a:extLst>
                <a:ext uri="{FF2B5EF4-FFF2-40B4-BE49-F238E27FC236}">
                  <a16:creationId xmlns:a16="http://schemas.microsoft.com/office/drawing/2014/main" id="{6D1A125D-48F4-9893-EE2D-29909D0E6A70}"/>
                </a:ext>
              </a:extLst>
            </p:cNvPr>
            <p:cNvSpPr txBox="1">
              <a:spLocks/>
            </p:cNvSpPr>
            <p:nvPr/>
          </p:nvSpPr>
          <p:spPr>
            <a:xfrm>
              <a:off x="1114528" y="5751057"/>
              <a:ext cx="980397" cy="623248"/>
            </a:xfrm>
            <a:prstGeom prst="rect">
              <a:avLst/>
            </a:prstGeom>
            <a:noFill/>
          </p:spPr>
          <p:txBody>
            <a:bodyPr wrap="none" rtlCol="0">
              <a:spAutoFit/>
            </a:bodyPr>
            <a:lstStyle/>
            <a:p>
              <a:pPr algn="ctr"/>
              <a:r>
                <a:rPr kumimoji="1" lang="en-US" altLang="ja-JP" sz="1200" kern="0" spc="40" dirty="0">
                  <a:latin typeface="+mn-ea"/>
                  <a:ea typeface="+mn-ea"/>
                </a:rPr>
                <a:t>1990</a:t>
              </a:r>
              <a:r>
                <a:rPr kumimoji="1" lang="ja-JP" altLang="en-US" sz="1200" kern="0" spc="40" dirty="0">
                  <a:latin typeface="+mn-ea"/>
                  <a:ea typeface="+mn-ea"/>
                </a:rPr>
                <a:t>年度</a:t>
              </a:r>
              <a:endParaRPr kumimoji="1" lang="en-US" altLang="ja-JP" sz="1200" kern="0" spc="40" dirty="0">
                <a:latin typeface="+mn-ea"/>
                <a:ea typeface="+mn-ea"/>
              </a:endParaRPr>
            </a:p>
            <a:p>
              <a:pPr algn="ctr"/>
              <a:r>
                <a:rPr kumimoji="1" lang="ja-JP" altLang="en-US" sz="1050" kern="0" spc="40" dirty="0">
                  <a:latin typeface="+mn-ea"/>
                </a:rPr>
                <a:t>（平成２年度）</a:t>
              </a:r>
              <a:endParaRPr kumimoji="1" lang="en-US" altLang="ja-JP" sz="1050" kern="0" spc="40" dirty="0">
                <a:latin typeface="+mn-ea"/>
                <a:ea typeface="+mn-ea"/>
              </a:endParaRPr>
            </a:p>
            <a:p>
              <a:pPr algn="ctr"/>
              <a:r>
                <a:rPr kumimoji="1" lang="en-US" altLang="ja-JP" sz="1200" kern="0" spc="40" dirty="0">
                  <a:latin typeface="+mn-ea"/>
                  <a:ea typeface="+mn-ea"/>
                </a:rPr>
                <a:t>66.2</a:t>
              </a:r>
              <a:r>
                <a:rPr kumimoji="1" lang="ja-JP" altLang="en-US" sz="1200" kern="0" spc="40" dirty="0">
                  <a:latin typeface="+mn-ea"/>
                  <a:ea typeface="+mn-ea"/>
                </a:rPr>
                <a:t>兆円</a:t>
              </a:r>
            </a:p>
          </p:txBody>
        </p:sp>
        <p:sp>
          <p:nvSpPr>
            <p:cNvPr id="45" name="テキスト ボックス 44">
              <a:extLst>
                <a:ext uri="{FF2B5EF4-FFF2-40B4-BE49-F238E27FC236}">
                  <a16:creationId xmlns:a16="http://schemas.microsoft.com/office/drawing/2014/main" id="{697D0D1C-A01E-6188-2B92-9C485AC81085}"/>
                </a:ext>
              </a:extLst>
            </p:cNvPr>
            <p:cNvSpPr txBox="1">
              <a:spLocks/>
            </p:cNvSpPr>
            <p:nvPr/>
          </p:nvSpPr>
          <p:spPr>
            <a:xfrm>
              <a:off x="2925352" y="5751057"/>
              <a:ext cx="980398" cy="623248"/>
            </a:xfrm>
            <a:prstGeom prst="rect">
              <a:avLst/>
            </a:prstGeom>
            <a:noFill/>
          </p:spPr>
          <p:txBody>
            <a:bodyPr wrap="none" rtlCol="0">
              <a:spAutoFit/>
            </a:bodyPr>
            <a:lstStyle/>
            <a:p>
              <a:pPr algn="ctr"/>
              <a:r>
                <a:rPr lang="en-US" altLang="ja-JP" sz="1200" kern="0" spc="40" dirty="0">
                  <a:latin typeface="+mn-ea"/>
                </a:rPr>
                <a:t>2026</a:t>
              </a:r>
              <a:r>
                <a:rPr kumimoji="1" lang="ja-JP" altLang="en-US" sz="1200" kern="0" spc="40" dirty="0">
                  <a:latin typeface="+mn-ea"/>
                </a:rPr>
                <a:t>年度</a:t>
              </a:r>
              <a:endParaRPr kumimoji="1" lang="en-US" altLang="ja-JP" sz="1200" kern="0" spc="40" dirty="0">
                <a:latin typeface="+mn-ea"/>
              </a:endParaRPr>
            </a:p>
            <a:p>
              <a:pPr algn="ctr"/>
              <a:r>
                <a:rPr lang="ja-JP" altLang="en-US" sz="1050" kern="0" spc="40" dirty="0">
                  <a:latin typeface="+mn-ea"/>
                </a:rPr>
                <a:t>（令和８年度）</a:t>
              </a:r>
              <a:endParaRPr kumimoji="1" lang="en-US" altLang="ja-JP" sz="1050" kern="0" spc="40" dirty="0">
                <a:latin typeface="+mn-ea"/>
              </a:endParaRPr>
            </a:p>
            <a:p>
              <a:pPr algn="ctr"/>
              <a:r>
                <a:rPr kumimoji="1" lang="en-US" altLang="ja-JP" sz="1200" kern="0" spc="40" dirty="0">
                  <a:latin typeface="+mn-ea"/>
                </a:rPr>
                <a:t>122.3</a:t>
              </a:r>
              <a:r>
                <a:rPr kumimoji="1" lang="ja-JP" altLang="en-US" sz="1200" kern="0" spc="40" dirty="0">
                  <a:latin typeface="+mn-ea"/>
                </a:rPr>
                <a:t>兆円</a:t>
              </a:r>
            </a:p>
          </p:txBody>
        </p:sp>
        <p:sp>
          <p:nvSpPr>
            <p:cNvPr id="47" name="テキスト ボックス 46">
              <a:extLst>
                <a:ext uri="{FF2B5EF4-FFF2-40B4-BE49-F238E27FC236}">
                  <a16:creationId xmlns:a16="http://schemas.microsoft.com/office/drawing/2014/main" id="{8E253A08-3496-7E9B-7F12-3F9DC6AC5DD7}"/>
                </a:ext>
              </a:extLst>
            </p:cNvPr>
            <p:cNvSpPr txBox="1">
              <a:spLocks/>
            </p:cNvSpPr>
            <p:nvPr/>
          </p:nvSpPr>
          <p:spPr>
            <a:xfrm>
              <a:off x="2828996" y="4905257"/>
              <a:ext cx="1217000" cy="600164"/>
            </a:xfrm>
            <a:prstGeom prst="rect">
              <a:avLst/>
            </a:prstGeom>
            <a:noFill/>
          </p:spPr>
          <p:txBody>
            <a:bodyPr wrap="none" rtlCol="0">
              <a:spAutoFit/>
            </a:bodyPr>
            <a:lstStyle/>
            <a:p>
              <a:pPr algn="ctr">
                <a:lnSpc>
                  <a:spcPct val="105000"/>
                </a:lnSpc>
              </a:pPr>
              <a:r>
                <a:rPr kumimoji="1" lang="ja-JP" altLang="en-US" sz="1100" kern="0" dirty="0">
                  <a:latin typeface="+mn-ea"/>
                  <a:ea typeface="+mn-ea"/>
                </a:rPr>
                <a:t>公共事業、教育、</a:t>
              </a:r>
              <a:endParaRPr kumimoji="1" lang="en-US" altLang="ja-JP" sz="1100" kern="0" dirty="0">
                <a:latin typeface="+mn-ea"/>
                <a:ea typeface="+mn-ea"/>
              </a:endParaRPr>
            </a:p>
            <a:p>
              <a:pPr algn="ctr">
                <a:lnSpc>
                  <a:spcPct val="105000"/>
                </a:lnSpc>
              </a:pPr>
              <a:r>
                <a:rPr kumimoji="1" lang="ja-JP" altLang="en-US" sz="1100" kern="0" dirty="0">
                  <a:latin typeface="+mn-ea"/>
                  <a:ea typeface="+mn-ea"/>
                </a:rPr>
                <a:t>防衛など</a:t>
              </a:r>
              <a:endParaRPr kumimoji="1" lang="en-US" altLang="ja-JP" sz="1100" kern="0" dirty="0">
                <a:latin typeface="+mn-ea"/>
                <a:ea typeface="+mn-ea"/>
              </a:endParaRPr>
            </a:p>
            <a:p>
              <a:pPr algn="ctr">
                <a:lnSpc>
                  <a:spcPct val="105000"/>
                </a:lnSpc>
              </a:pPr>
              <a:r>
                <a:rPr kumimoji="1" lang="en-US" altLang="ja-JP" sz="1050" kern="0" dirty="0">
                  <a:latin typeface="+mn-ea"/>
                </a:rPr>
                <a:t>31.1</a:t>
              </a:r>
              <a:r>
                <a:rPr kumimoji="1" lang="ja-JP" altLang="en-US" sz="1050" kern="0" dirty="0">
                  <a:latin typeface="+mn-ea"/>
                  <a:ea typeface="+mn-ea"/>
                </a:rPr>
                <a:t>兆円</a:t>
              </a:r>
            </a:p>
          </p:txBody>
        </p:sp>
        <p:sp>
          <p:nvSpPr>
            <p:cNvPr id="50" name="矢印: 右 49">
              <a:extLst>
                <a:ext uri="{FF2B5EF4-FFF2-40B4-BE49-F238E27FC236}">
                  <a16:creationId xmlns:a16="http://schemas.microsoft.com/office/drawing/2014/main" id="{9AA45F38-54C6-34FE-E1CA-77929828F634}"/>
                </a:ext>
              </a:extLst>
            </p:cNvPr>
            <p:cNvSpPr>
              <a:spLocks/>
            </p:cNvSpPr>
            <p:nvPr/>
          </p:nvSpPr>
          <p:spPr bwMode="auto">
            <a:xfrm rot="21290028">
              <a:off x="2124076" y="5218784"/>
              <a:ext cx="733767" cy="116996"/>
            </a:xfrm>
            <a:prstGeom prst="rightArrow">
              <a:avLst>
                <a:gd name="adj1" fmla="val 38545"/>
                <a:gd name="adj2" fmla="val 65569"/>
              </a:avLst>
            </a:prstGeom>
            <a:solidFill>
              <a:srgbClr val="A6A6A6"/>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1" i="0" u="none" strike="noStrike" cap="none" normalizeH="0" baseline="0" dirty="0">
                <a:ln>
                  <a:noFill/>
                </a:ln>
                <a:solidFill>
                  <a:schemeClr val="tx1"/>
                </a:solidFill>
                <a:effectLst/>
                <a:latin typeface="+mn-ea"/>
              </a:endParaRPr>
            </a:p>
          </p:txBody>
        </p:sp>
        <p:sp>
          <p:nvSpPr>
            <p:cNvPr id="51" name="テキスト ボックス 50">
              <a:extLst>
                <a:ext uri="{FF2B5EF4-FFF2-40B4-BE49-F238E27FC236}">
                  <a16:creationId xmlns:a16="http://schemas.microsoft.com/office/drawing/2014/main" id="{D9804FC6-48E3-C31F-C54D-E175D40EF81E}"/>
                </a:ext>
              </a:extLst>
            </p:cNvPr>
            <p:cNvSpPr txBox="1">
              <a:spLocks/>
            </p:cNvSpPr>
            <p:nvPr/>
          </p:nvSpPr>
          <p:spPr>
            <a:xfrm>
              <a:off x="2157868" y="5295226"/>
              <a:ext cx="681597" cy="246221"/>
            </a:xfrm>
            <a:prstGeom prst="rect">
              <a:avLst/>
            </a:prstGeom>
            <a:noFill/>
          </p:spPr>
          <p:txBody>
            <a:bodyPr wrap="none" rtlCol="0">
              <a:spAutoFit/>
            </a:bodyPr>
            <a:lstStyle/>
            <a:p>
              <a:r>
                <a:rPr kumimoji="1" lang="en-US" altLang="ja-JP" sz="1000" b="1" dirty="0">
                  <a:solidFill>
                    <a:schemeClr val="tx1">
                      <a:lumMod val="75000"/>
                      <a:lumOff val="25000"/>
                    </a:schemeClr>
                  </a:solidFill>
                  <a:latin typeface="+mn-ea"/>
                  <a:ea typeface="+mn-ea"/>
                </a:rPr>
                <a:t>+6.0</a:t>
              </a:r>
              <a:r>
                <a:rPr kumimoji="1" lang="ja-JP" altLang="en-US" sz="1000" b="1" dirty="0">
                  <a:solidFill>
                    <a:schemeClr val="tx1">
                      <a:lumMod val="75000"/>
                      <a:lumOff val="25000"/>
                    </a:schemeClr>
                  </a:solidFill>
                  <a:latin typeface="+mn-ea"/>
                  <a:ea typeface="+mn-ea"/>
                </a:rPr>
                <a:t>兆円</a:t>
              </a:r>
            </a:p>
          </p:txBody>
        </p:sp>
        <p:grpSp>
          <p:nvGrpSpPr>
            <p:cNvPr id="140" name="グループ化 139">
              <a:extLst>
                <a:ext uri="{FF2B5EF4-FFF2-40B4-BE49-F238E27FC236}">
                  <a16:creationId xmlns:a16="http://schemas.microsoft.com/office/drawing/2014/main" id="{51D75D1A-66B7-60E9-A8F3-0CA2653EEF98}"/>
                </a:ext>
              </a:extLst>
            </p:cNvPr>
            <p:cNvGrpSpPr>
              <a:grpSpLocks/>
            </p:cNvGrpSpPr>
            <p:nvPr/>
          </p:nvGrpSpPr>
          <p:grpSpPr>
            <a:xfrm>
              <a:off x="2078811" y="5858032"/>
              <a:ext cx="825255" cy="356522"/>
              <a:chOff x="2085845" y="6241617"/>
              <a:chExt cx="825255" cy="356522"/>
            </a:xfrm>
          </p:grpSpPr>
          <p:sp>
            <p:nvSpPr>
              <p:cNvPr id="52" name="矢印: 右 51">
                <a:extLst>
                  <a:ext uri="{FF2B5EF4-FFF2-40B4-BE49-F238E27FC236}">
                    <a16:creationId xmlns:a16="http://schemas.microsoft.com/office/drawing/2014/main" id="{6CB493E2-92C6-6D42-530B-0323708ED050}"/>
                  </a:ext>
                </a:extLst>
              </p:cNvPr>
              <p:cNvSpPr>
                <a:spLocks/>
              </p:cNvSpPr>
              <p:nvPr/>
            </p:nvSpPr>
            <p:spPr bwMode="auto">
              <a:xfrm>
                <a:off x="2102308" y="6241617"/>
                <a:ext cx="808792" cy="116996"/>
              </a:xfrm>
              <a:prstGeom prst="rightArrow">
                <a:avLst>
                  <a:gd name="adj1" fmla="val 40412"/>
                  <a:gd name="adj2" fmla="val 68684"/>
                </a:avLst>
              </a:prstGeom>
              <a:solidFill>
                <a:srgbClr val="EE6E6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1" i="0" u="none" strike="noStrike" cap="none" normalizeH="0" baseline="0" dirty="0">
                  <a:ln>
                    <a:noFill/>
                  </a:ln>
                  <a:solidFill>
                    <a:schemeClr val="tx1"/>
                  </a:solidFill>
                  <a:effectLst/>
                  <a:latin typeface="+mn-ea"/>
                </a:endParaRPr>
              </a:p>
            </p:txBody>
          </p:sp>
          <p:sp>
            <p:nvSpPr>
              <p:cNvPr id="53" name="テキスト ボックス 52">
                <a:extLst>
                  <a:ext uri="{FF2B5EF4-FFF2-40B4-BE49-F238E27FC236}">
                    <a16:creationId xmlns:a16="http://schemas.microsoft.com/office/drawing/2014/main" id="{2F24B769-E223-D9D3-C778-31C6BBC8CE50}"/>
                  </a:ext>
                </a:extLst>
              </p:cNvPr>
              <p:cNvSpPr txBox="1">
                <a:spLocks/>
              </p:cNvSpPr>
              <p:nvPr/>
            </p:nvSpPr>
            <p:spPr>
              <a:xfrm>
                <a:off x="2085845" y="6351918"/>
                <a:ext cx="752129" cy="246221"/>
              </a:xfrm>
              <a:prstGeom prst="rect">
                <a:avLst/>
              </a:prstGeom>
              <a:noFill/>
            </p:spPr>
            <p:txBody>
              <a:bodyPr wrap="none" rtlCol="0">
                <a:spAutoFit/>
              </a:bodyPr>
              <a:lstStyle/>
              <a:p>
                <a:r>
                  <a:rPr kumimoji="1" lang="en-US" altLang="ja-JP" sz="1000" b="1" dirty="0">
                    <a:solidFill>
                      <a:srgbClr val="EA5050"/>
                    </a:solidFill>
                    <a:latin typeface="+mn-ea"/>
                    <a:ea typeface="+mn-ea"/>
                  </a:rPr>
                  <a:t>+</a:t>
                </a:r>
                <a:r>
                  <a:rPr kumimoji="1" lang="en-US" altLang="ja-JP" sz="1000" b="1" dirty="0">
                    <a:solidFill>
                      <a:srgbClr val="EA5050"/>
                    </a:solidFill>
                    <a:latin typeface="+mn-ea"/>
                  </a:rPr>
                  <a:t>56.1</a:t>
                </a:r>
                <a:r>
                  <a:rPr kumimoji="1" lang="ja-JP" altLang="en-US" sz="1000" b="1" dirty="0">
                    <a:solidFill>
                      <a:srgbClr val="EA5050"/>
                    </a:solidFill>
                    <a:latin typeface="+mn-ea"/>
                    <a:ea typeface="+mn-ea"/>
                  </a:rPr>
                  <a:t>兆円</a:t>
                </a:r>
              </a:p>
            </p:txBody>
          </p:sp>
        </p:grpSp>
        <p:sp>
          <p:nvSpPr>
            <p:cNvPr id="55" name="矢印: 右 54">
              <a:extLst>
                <a:ext uri="{FF2B5EF4-FFF2-40B4-BE49-F238E27FC236}">
                  <a16:creationId xmlns:a16="http://schemas.microsoft.com/office/drawing/2014/main" id="{D8D49A2A-B3A9-D55A-4B85-818B75239959}"/>
                </a:ext>
              </a:extLst>
            </p:cNvPr>
            <p:cNvSpPr>
              <a:spLocks/>
            </p:cNvSpPr>
            <p:nvPr/>
          </p:nvSpPr>
          <p:spPr bwMode="auto">
            <a:xfrm rot="19104277">
              <a:off x="2028700" y="4427800"/>
              <a:ext cx="828391" cy="116996"/>
            </a:xfrm>
            <a:prstGeom prst="rightArrow">
              <a:avLst>
                <a:gd name="adj1" fmla="val 31464"/>
                <a:gd name="adj2" fmla="val 65569"/>
              </a:avLst>
            </a:prstGeom>
            <a:solidFill>
              <a:srgbClr val="009E47"/>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6" name="テキスト ボックス 55">
              <a:extLst>
                <a:ext uri="{FF2B5EF4-FFF2-40B4-BE49-F238E27FC236}">
                  <a16:creationId xmlns:a16="http://schemas.microsoft.com/office/drawing/2014/main" id="{92E2678D-97DF-237E-5C82-61102223B4C1}"/>
                </a:ext>
              </a:extLst>
            </p:cNvPr>
            <p:cNvSpPr txBox="1">
              <a:spLocks/>
            </p:cNvSpPr>
            <p:nvPr/>
          </p:nvSpPr>
          <p:spPr>
            <a:xfrm>
              <a:off x="2180505" y="4590226"/>
              <a:ext cx="725199" cy="246221"/>
            </a:xfrm>
            <a:prstGeom prst="rect">
              <a:avLst/>
            </a:prstGeom>
            <a:noFill/>
          </p:spPr>
          <p:txBody>
            <a:bodyPr wrap="none" rtlCol="0">
              <a:spAutoFit/>
            </a:bodyPr>
            <a:lstStyle/>
            <a:p>
              <a:r>
                <a:rPr kumimoji="1" lang="en-US" altLang="ja-JP" sz="1000" b="1" kern="0" spc="-30" dirty="0">
                  <a:solidFill>
                    <a:srgbClr val="009E47"/>
                  </a:solidFill>
                  <a:latin typeface="+mn-ea"/>
                  <a:ea typeface="+mn-ea"/>
                </a:rPr>
                <a:t>+27.4</a:t>
              </a:r>
              <a:r>
                <a:rPr kumimoji="1" lang="ja-JP" altLang="en-US" sz="1000" b="1" kern="0" spc="-30" dirty="0">
                  <a:solidFill>
                    <a:srgbClr val="009E47"/>
                  </a:solidFill>
                  <a:latin typeface="+mn-ea"/>
                  <a:ea typeface="+mn-ea"/>
                </a:rPr>
                <a:t>兆円</a:t>
              </a:r>
            </a:p>
          </p:txBody>
        </p:sp>
        <p:sp>
          <p:nvSpPr>
            <p:cNvPr id="57" name="矢印: 右 56">
              <a:extLst>
                <a:ext uri="{FF2B5EF4-FFF2-40B4-BE49-F238E27FC236}">
                  <a16:creationId xmlns:a16="http://schemas.microsoft.com/office/drawing/2014/main" id="{03BFB879-9AA9-31D1-AE46-DDFB45F9D22D}"/>
                </a:ext>
              </a:extLst>
            </p:cNvPr>
            <p:cNvSpPr>
              <a:spLocks/>
            </p:cNvSpPr>
            <p:nvPr/>
          </p:nvSpPr>
          <p:spPr bwMode="auto">
            <a:xfrm rot="18188065">
              <a:off x="1842827" y="3805625"/>
              <a:ext cx="1199353" cy="116996"/>
            </a:xfrm>
            <a:prstGeom prst="rightArrow">
              <a:avLst>
                <a:gd name="adj1" fmla="val 31630"/>
                <a:gd name="adj2" fmla="val 65569"/>
              </a:avLst>
            </a:prstGeom>
            <a:solidFill>
              <a:srgbClr val="EEC92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73" name="テキスト ボックス 72">
              <a:extLst>
                <a:ext uri="{FF2B5EF4-FFF2-40B4-BE49-F238E27FC236}">
                  <a16:creationId xmlns:a16="http://schemas.microsoft.com/office/drawing/2014/main" id="{AE762718-3F8D-6CE6-EC26-834363A46106}"/>
                </a:ext>
              </a:extLst>
            </p:cNvPr>
            <p:cNvSpPr txBox="1">
              <a:spLocks/>
            </p:cNvSpPr>
            <p:nvPr/>
          </p:nvSpPr>
          <p:spPr>
            <a:xfrm>
              <a:off x="2134626" y="3972300"/>
              <a:ext cx="681597" cy="246221"/>
            </a:xfrm>
            <a:prstGeom prst="rect">
              <a:avLst/>
            </a:prstGeom>
            <a:noFill/>
          </p:spPr>
          <p:txBody>
            <a:bodyPr wrap="none" rtlCol="0">
              <a:spAutoFit/>
            </a:bodyPr>
            <a:lstStyle/>
            <a:p>
              <a:r>
                <a:rPr lang="en-US" altLang="ja-JP" sz="1000" b="1" dirty="0">
                  <a:solidFill>
                    <a:srgbClr val="AE900E"/>
                  </a:solidFill>
                  <a:effectLst>
                    <a:glow rad="63500">
                      <a:schemeClr val="bg1">
                        <a:alpha val="80000"/>
                      </a:schemeClr>
                    </a:glow>
                  </a:effectLst>
                  <a:latin typeface="+mn-ea"/>
                  <a:ea typeface="+mn-ea"/>
                </a:rPr>
                <a:t>+</a:t>
              </a:r>
              <a:r>
                <a:rPr lang="en-US" altLang="ja-JP" sz="1000" b="1" dirty="0">
                  <a:solidFill>
                    <a:srgbClr val="AE900E"/>
                  </a:solidFill>
                  <a:effectLst>
                    <a:glow rad="63500">
                      <a:schemeClr val="bg1">
                        <a:alpha val="80000"/>
                      </a:schemeClr>
                    </a:glow>
                  </a:effectLst>
                  <a:latin typeface="+mn-ea"/>
                </a:rPr>
                <a:t>5.6</a:t>
              </a:r>
              <a:r>
                <a:rPr kumimoji="1" lang="ja-JP" altLang="en-US" sz="1000" b="1" dirty="0">
                  <a:solidFill>
                    <a:srgbClr val="AE900E"/>
                  </a:solidFill>
                  <a:effectLst>
                    <a:glow rad="63500">
                      <a:schemeClr val="bg1">
                        <a:alpha val="80000"/>
                      </a:schemeClr>
                    </a:glow>
                  </a:effectLst>
                  <a:latin typeface="+mn-ea"/>
                  <a:ea typeface="+mn-ea"/>
                </a:rPr>
                <a:t>兆円</a:t>
              </a:r>
            </a:p>
          </p:txBody>
        </p:sp>
        <p:sp>
          <p:nvSpPr>
            <p:cNvPr id="74" name="矢印: 右 73">
              <a:extLst>
                <a:ext uri="{FF2B5EF4-FFF2-40B4-BE49-F238E27FC236}">
                  <a16:creationId xmlns:a16="http://schemas.microsoft.com/office/drawing/2014/main" id="{8DFAAD40-4A76-F898-0A72-146F54ADC9A7}"/>
                </a:ext>
              </a:extLst>
            </p:cNvPr>
            <p:cNvSpPr>
              <a:spLocks/>
            </p:cNvSpPr>
            <p:nvPr/>
          </p:nvSpPr>
          <p:spPr bwMode="auto">
            <a:xfrm rot="18077574">
              <a:off x="1844657" y="3214775"/>
              <a:ext cx="1231656" cy="116996"/>
            </a:xfrm>
            <a:prstGeom prst="rightArrow">
              <a:avLst>
                <a:gd name="adj1" fmla="val 27833"/>
                <a:gd name="adj2" fmla="val 64874"/>
              </a:avLst>
            </a:prstGeom>
            <a:solidFill>
              <a:srgbClr val="EE6E6E"/>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77" name="テキスト ボックス 76">
              <a:extLst>
                <a:ext uri="{FF2B5EF4-FFF2-40B4-BE49-F238E27FC236}">
                  <a16:creationId xmlns:a16="http://schemas.microsoft.com/office/drawing/2014/main" id="{0A1931BE-BCF3-FDC9-C4CD-8901A3559F81}"/>
                </a:ext>
              </a:extLst>
            </p:cNvPr>
            <p:cNvSpPr txBox="1">
              <a:spLocks/>
            </p:cNvSpPr>
            <p:nvPr/>
          </p:nvSpPr>
          <p:spPr>
            <a:xfrm>
              <a:off x="1831574" y="2935382"/>
              <a:ext cx="752129" cy="246221"/>
            </a:xfrm>
            <a:prstGeom prst="rect">
              <a:avLst/>
            </a:prstGeom>
            <a:noFill/>
          </p:spPr>
          <p:txBody>
            <a:bodyPr wrap="none" rtlCol="0">
              <a:spAutoFit/>
            </a:bodyPr>
            <a:lstStyle/>
            <a:p>
              <a:r>
                <a:rPr kumimoji="1" lang="en-US" altLang="ja-JP" sz="1000" b="1" dirty="0">
                  <a:solidFill>
                    <a:srgbClr val="EA5050"/>
                  </a:solidFill>
                  <a:latin typeface="+mn-ea"/>
                  <a:ea typeface="+mn-ea"/>
                </a:rPr>
                <a:t>+17.0</a:t>
              </a:r>
              <a:r>
                <a:rPr kumimoji="1" lang="ja-JP" altLang="en-US" sz="1000" b="1" dirty="0">
                  <a:solidFill>
                    <a:srgbClr val="EA5050"/>
                  </a:solidFill>
                  <a:latin typeface="+mn-ea"/>
                  <a:ea typeface="+mn-ea"/>
                </a:rPr>
                <a:t>兆円</a:t>
              </a:r>
            </a:p>
          </p:txBody>
        </p:sp>
        <p:sp>
          <p:nvSpPr>
            <p:cNvPr id="80" name="テキスト ボックス 79">
              <a:extLst>
                <a:ext uri="{FF2B5EF4-FFF2-40B4-BE49-F238E27FC236}">
                  <a16:creationId xmlns:a16="http://schemas.microsoft.com/office/drawing/2014/main" id="{59F078BC-8041-87BF-E854-CC0464CC88BC}"/>
                </a:ext>
              </a:extLst>
            </p:cNvPr>
            <p:cNvSpPr txBox="1">
              <a:spLocks/>
            </p:cNvSpPr>
            <p:nvPr/>
          </p:nvSpPr>
          <p:spPr>
            <a:xfrm>
              <a:off x="950113" y="4594752"/>
              <a:ext cx="1259960" cy="249427"/>
            </a:xfrm>
            <a:prstGeom prst="rect">
              <a:avLst/>
            </a:prstGeom>
            <a:noFill/>
            <a:ln w="15875">
              <a:noFill/>
            </a:ln>
          </p:spPr>
          <p:txBody>
            <a:bodyPr wrap="none" rtlCol="0">
              <a:spAutoFit/>
            </a:bodyPr>
            <a:lstStyle/>
            <a:p>
              <a:pPr algn="ctr">
                <a:lnSpc>
                  <a:spcPct val="105000"/>
                </a:lnSpc>
              </a:pPr>
              <a:r>
                <a:rPr kumimoji="1" lang="zh-CN" altLang="en-US" sz="1100" kern="0" spc="-40" dirty="0">
                  <a:latin typeface="+mn-ea"/>
                  <a:ea typeface="+mn-ea"/>
                </a:rPr>
                <a:t>社会保障</a:t>
              </a:r>
              <a:r>
                <a:rPr lang="en-US" altLang="zh-CN" sz="1100" kern="0" spc="-40" dirty="0">
                  <a:latin typeface="+mn-ea"/>
                  <a:ea typeface="+mn-ea"/>
                </a:rPr>
                <a:t> </a:t>
              </a:r>
              <a:r>
                <a:rPr kumimoji="1" lang="en-US" altLang="zh-CN" sz="1050" kern="0" spc="-40" dirty="0">
                  <a:latin typeface="+mn-ea"/>
                  <a:ea typeface="+mn-ea"/>
                </a:rPr>
                <a:t>11.6</a:t>
              </a:r>
              <a:r>
                <a:rPr kumimoji="1" lang="zh-CN" altLang="en-US" sz="1050" kern="0" spc="-40" dirty="0">
                  <a:latin typeface="+mn-ea"/>
                  <a:ea typeface="+mn-ea"/>
                </a:rPr>
                <a:t>兆円</a:t>
              </a:r>
            </a:p>
          </p:txBody>
        </p:sp>
        <p:sp>
          <p:nvSpPr>
            <p:cNvPr id="81" name="テキスト ボックス 80">
              <a:extLst>
                <a:ext uri="{FF2B5EF4-FFF2-40B4-BE49-F238E27FC236}">
                  <a16:creationId xmlns:a16="http://schemas.microsoft.com/office/drawing/2014/main" id="{37C2D94B-4C93-9280-F6DC-444782C3B8FB}"/>
                </a:ext>
              </a:extLst>
            </p:cNvPr>
            <p:cNvSpPr txBox="1">
              <a:spLocks/>
            </p:cNvSpPr>
            <p:nvPr/>
          </p:nvSpPr>
          <p:spPr>
            <a:xfrm>
              <a:off x="918110" y="4072447"/>
              <a:ext cx="1293944" cy="427168"/>
            </a:xfrm>
            <a:prstGeom prst="rect">
              <a:avLst/>
            </a:prstGeom>
            <a:noFill/>
          </p:spPr>
          <p:txBody>
            <a:bodyPr wrap="square" rtlCol="0">
              <a:spAutoFit/>
            </a:bodyPr>
            <a:lstStyle/>
            <a:p>
              <a:pPr algn="ctr">
                <a:lnSpc>
                  <a:spcPct val="105000"/>
                </a:lnSpc>
              </a:pPr>
              <a:r>
                <a:rPr kumimoji="1" lang="zh-CN" altLang="en-US" sz="1100" kern="0" spc="-30" dirty="0">
                  <a:latin typeface="+mn-ea"/>
                  <a:ea typeface="+mn-ea"/>
                </a:rPr>
                <a:t>地方交付税</a:t>
              </a:r>
              <a:endParaRPr kumimoji="1" lang="en-US" altLang="zh-CN" sz="1100" kern="0" spc="-30" dirty="0">
                <a:latin typeface="+mn-ea"/>
                <a:ea typeface="+mn-ea"/>
              </a:endParaRPr>
            </a:p>
            <a:p>
              <a:pPr algn="ctr">
                <a:lnSpc>
                  <a:spcPct val="105000"/>
                </a:lnSpc>
              </a:pPr>
              <a:r>
                <a:rPr kumimoji="1" lang="zh-CN" altLang="en-US" sz="1100" kern="0" spc="-30" dirty="0">
                  <a:latin typeface="+mn-ea"/>
                  <a:ea typeface="+mn-ea"/>
                </a:rPr>
                <a:t>交付金等</a:t>
              </a:r>
              <a:r>
                <a:rPr kumimoji="1" lang="en-US" altLang="zh-CN" sz="1050" kern="0" spc="-30" dirty="0">
                  <a:latin typeface="+mn-ea"/>
                  <a:ea typeface="+mn-ea"/>
                </a:rPr>
                <a:t>15.3</a:t>
              </a:r>
              <a:r>
                <a:rPr kumimoji="1" lang="zh-CN" altLang="en-US" sz="1050" kern="0" spc="-30" dirty="0">
                  <a:latin typeface="+mn-ea"/>
                  <a:ea typeface="+mn-ea"/>
                </a:rPr>
                <a:t>兆円</a:t>
              </a:r>
              <a:endParaRPr kumimoji="1" lang="ja-JP" altLang="en-US" sz="1050" kern="0" spc="-30" dirty="0">
                <a:latin typeface="+mn-ea"/>
                <a:ea typeface="+mn-ea"/>
              </a:endParaRPr>
            </a:p>
          </p:txBody>
        </p:sp>
        <p:sp>
          <p:nvSpPr>
            <p:cNvPr id="87" name="テキスト ボックス 86">
              <a:extLst>
                <a:ext uri="{FF2B5EF4-FFF2-40B4-BE49-F238E27FC236}">
                  <a16:creationId xmlns:a16="http://schemas.microsoft.com/office/drawing/2014/main" id="{8210EFCC-BCD8-38A7-6E22-184B7AE35CFF}"/>
                </a:ext>
              </a:extLst>
            </p:cNvPr>
            <p:cNvSpPr txBox="1">
              <a:spLocks/>
            </p:cNvSpPr>
            <p:nvPr/>
          </p:nvSpPr>
          <p:spPr>
            <a:xfrm>
              <a:off x="2995708" y="1985609"/>
              <a:ext cx="883575" cy="710900"/>
            </a:xfrm>
            <a:prstGeom prst="rect">
              <a:avLst/>
            </a:prstGeom>
            <a:noFill/>
          </p:spPr>
          <p:txBody>
            <a:bodyPr wrap="none" rtlCol="0">
              <a:spAutoFit/>
            </a:bodyPr>
            <a:lstStyle/>
            <a:p>
              <a:pPr algn="ctr">
                <a:lnSpc>
                  <a:spcPct val="105000"/>
                </a:lnSpc>
              </a:pPr>
              <a:r>
                <a:rPr kumimoji="1" lang="ja-JP" altLang="en-US" sz="1100" kern="0" dirty="0">
                  <a:latin typeface="+mn-ea"/>
                  <a:ea typeface="+mn-ea"/>
                </a:rPr>
                <a:t>国債費</a:t>
              </a:r>
              <a:endParaRPr kumimoji="1" lang="en-US" altLang="ja-JP" sz="1100" kern="0" dirty="0">
                <a:latin typeface="+mn-ea"/>
                <a:ea typeface="+mn-ea"/>
              </a:endParaRPr>
            </a:p>
            <a:p>
              <a:pPr algn="ctr">
                <a:lnSpc>
                  <a:spcPct val="105000"/>
                </a:lnSpc>
              </a:pPr>
              <a:r>
                <a:rPr kumimoji="1" lang="ja-JP" altLang="en-US" sz="900" kern="0" spc="-50" dirty="0">
                  <a:latin typeface="+mn-ea"/>
                  <a:ea typeface="+mn-ea"/>
                </a:rPr>
                <a:t>（過去の借金の</a:t>
              </a:r>
              <a:endParaRPr kumimoji="1" lang="en-US" altLang="ja-JP" sz="900" kern="0" spc="-50" dirty="0">
                <a:latin typeface="+mn-ea"/>
                <a:ea typeface="+mn-ea"/>
              </a:endParaRPr>
            </a:p>
            <a:p>
              <a:pPr algn="ctr">
                <a:lnSpc>
                  <a:spcPct val="105000"/>
                </a:lnSpc>
              </a:pPr>
              <a:r>
                <a:rPr kumimoji="1" lang="ja-JP" altLang="en-US" sz="900" kern="0" spc="-50" dirty="0">
                  <a:latin typeface="+mn-ea"/>
                  <a:ea typeface="+mn-ea"/>
                </a:rPr>
                <a:t>返済と利息）</a:t>
              </a:r>
              <a:endParaRPr kumimoji="1" lang="en-US" altLang="ja-JP" sz="900" kern="0" spc="-50" dirty="0">
                <a:latin typeface="+mn-ea"/>
                <a:ea typeface="+mn-ea"/>
              </a:endParaRPr>
            </a:p>
            <a:p>
              <a:pPr algn="ctr">
                <a:lnSpc>
                  <a:spcPct val="105000"/>
                </a:lnSpc>
              </a:pPr>
              <a:r>
                <a:rPr kumimoji="1" lang="en-US" altLang="ja-JP" sz="1050" kern="0" dirty="0">
                  <a:latin typeface="+mn-ea"/>
                  <a:ea typeface="+mn-ea"/>
                </a:rPr>
                <a:t>31.3</a:t>
              </a:r>
              <a:r>
                <a:rPr kumimoji="1" lang="ja-JP" altLang="en-US" sz="1050" kern="0" dirty="0">
                  <a:latin typeface="+mn-ea"/>
                  <a:ea typeface="+mn-ea"/>
                </a:rPr>
                <a:t>兆円</a:t>
              </a:r>
            </a:p>
          </p:txBody>
        </p:sp>
        <p:sp>
          <p:nvSpPr>
            <p:cNvPr id="93" name="テキスト ボックス 92">
              <a:extLst>
                <a:ext uri="{FF2B5EF4-FFF2-40B4-BE49-F238E27FC236}">
                  <a16:creationId xmlns:a16="http://schemas.microsoft.com/office/drawing/2014/main" id="{84443C1D-5126-DBD0-CF74-3B046E3931EB}"/>
                </a:ext>
              </a:extLst>
            </p:cNvPr>
            <p:cNvSpPr txBox="1">
              <a:spLocks/>
            </p:cNvSpPr>
            <p:nvPr/>
          </p:nvSpPr>
          <p:spPr>
            <a:xfrm>
              <a:off x="2798722" y="2928558"/>
              <a:ext cx="1231427" cy="427168"/>
            </a:xfrm>
            <a:prstGeom prst="rect">
              <a:avLst/>
            </a:prstGeom>
            <a:noFill/>
          </p:spPr>
          <p:txBody>
            <a:bodyPr wrap="none" rtlCol="0">
              <a:spAutoFit/>
            </a:bodyPr>
            <a:lstStyle/>
            <a:p>
              <a:pPr algn="ctr">
                <a:lnSpc>
                  <a:spcPct val="105000"/>
                </a:lnSpc>
              </a:pPr>
              <a:r>
                <a:rPr lang="zh-CN" altLang="en-US" sz="1100" kern="0" spc="-30" dirty="0">
                  <a:latin typeface="+mn-ea"/>
                  <a:ea typeface="+mn-ea"/>
                </a:rPr>
                <a:t>地方交付税</a:t>
              </a:r>
              <a:endParaRPr lang="en-US" altLang="zh-CN" sz="1100" kern="0" spc="-30" dirty="0">
                <a:latin typeface="+mn-ea"/>
                <a:ea typeface="+mn-ea"/>
              </a:endParaRPr>
            </a:p>
            <a:p>
              <a:pPr algn="ctr">
                <a:lnSpc>
                  <a:spcPct val="105000"/>
                </a:lnSpc>
              </a:pPr>
              <a:r>
                <a:rPr lang="zh-CN" altLang="en-US" sz="1100" kern="0" spc="-30" dirty="0">
                  <a:latin typeface="+mn-ea"/>
                  <a:ea typeface="+mn-ea"/>
                </a:rPr>
                <a:t>交付金等</a:t>
              </a:r>
              <a:r>
                <a:rPr lang="en-US" altLang="ja-JP" sz="1050" kern="0" spc="-30" dirty="0">
                  <a:latin typeface="+mn-ea"/>
                  <a:ea typeface="+mn-ea"/>
                </a:rPr>
                <a:t>20.9</a:t>
              </a:r>
              <a:r>
                <a:rPr lang="zh-CN" altLang="en-US" sz="1050" kern="0" spc="-30" dirty="0">
                  <a:latin typeface="+mn-ea"/>
                  <a:ea typeface="+mn-ea"/>
                </a:rPr>
                <a:t>兆円</a:t>
              </a:r>
              <a:endParaRPr lang="ja-JP" altLang="en-US" sz="1050" kern="0" spc="-30" dirty="0">
                <a:latin typeface="+mn-ea"/>
                <a:ea typeface="+mn-ea"/>
              </a:endParaRPr>
            </a:p>
          </p:txBody>
        </p:sp>
        <p:sp>
          <p:nvSpPr>
            <p:cNvPr id="94" name="テキスト ボックス 93">
              <a:extLst>
                <a:ext uri="{FF2B5EF4-FFF2-40B4-BE49-F238E27FC236}">
                  <a16:creationId xmlns:a16="http://schemas.microsoft.com/office/drawing/2014/main" id="{99FA5610-B81B-50F2-172E-5DE70D6455CA}"/>
                </a:ext>
              </a:extLst>
            </p:cNvPr>
            <p:cNvSpPr txBox="1">
              <a:spLocks/>
            </p:cNvSpPr>
            <p:nvPr/>
          </p:nvSpPr>
          <p:spPr>
            <a:xfrm>
              <a:off x="550063" y="2892116"/>
              <a:ext cx="1469313" cy="565476"/>
            </a:xfrm>
            <a:prstGeom prst="rect">
              <a:avLst/>
            </a:prstGeom>
            <a:noFill/>
          </p:spPr>
          <p:txBody>
            <a:bodyPr wrap="none" rtlCol="0">
              <a:spAutoFit/>
            </a:bodyPr>
            <a:lstStyle/>
            <a:p>
              <a:pPr algn="ctr">
                <a:lnSpc>
                  <a:spcPct val="105000"/>
                </a:lnSpc>
              </a:pPr>
              <a:r>
                <a:rPr kumimoji="1" lang="ja-JP" altLang="en-US" sz="1100" kern="0" dirty="0">
                  <a:latin typeface="+mn-ea"/>
                  <a:ea typeface="+mn-ea"/>
                </a:rPr>
                <a:t>国債費</a:t>
              </a:r>
              <a:endParaRPr kumimoji="1" lang="en-US" altLang="ja-JP" sz="1100" kern="0" dirty="0">
                <a:latin typeface="+mn-ea"/>
                <a:ea typeface="+mn-ea"/>
              </a:endParaRPr>
            </a:p>
            <a:p>
              <a:pPr algn="ctr">
                <a:lnSpc>
                  <a:spcPct val="105000"/>
                </a:lnSpc>
              </a:pPr>
              <a:r>
                <a:rPr kumimoji="1" lang="ja-JP" altLang="en-US" sz="900" kern="0" spc="-40" dirty="0">
                  <a:latin typeface="+mn-ea"/>
                  <a:ea typeface="+mn-ea"/>
                </a:rPr>
                <a:t>（過去の借金の返済と利息）</a:t>
              </a:r>
              <a:endParaRPr kumimoji="1" lang="en-US" altLang="ja-JP" sz="900" kern="0" spc="-40" dirty="0">
                <a:latin typeface="+mn-ea"/>
                <a:ea typeface="+mn-ea"/>
              </a:endParaRPr>
            </a:p>
            <a:p>
              <a:pPr algn="ctr">
                <a:lnSpc>
                  <a:spcPct val="105000"/>
                </a:lnSpc>
              </a:pPr>
              <a:r>
                <a:rPr kumimoji="1" lang="en-US" altLang="ja-JP" sz="1050" kern="0" dirty="0">
                  <a:latin typeface="+mn-ea"/>
                  <a:ea typeface="+mn-ea"/>
                </a:rPr>
                <a:t>14.3</a:t>
              </a:r>
              <a:r>
                <a:rPr kumimoji="1" lang="ja-JP" altLang="en-US" sz="1050" kern="0" dirty="0">
                  <a:latin typeface="+mn-ea"/>
                  <a:ea typeface="+mn-ea"/>
                </a:rPr>
                <a:t>兆円</a:t>
              </a:r>
            </a:p>
          </p:txBody>
        </p:sp>
        <p:cxnSp>
          <p:nvCxnSpPr>
            <p:cNvPr id="99" name="直線コネクタ 98">
              <a:extLst>
                <a:ext uri="{FF2B5EF4-FFF2-40B4-BE49-F238E27FC236}">
                  <a16:creationId xmlns:a16="http://schemas.microsoft.com/office/drawing/2014/main" id="{C639B91C-3DFC-C861-ADA0-1131638723C6}"/>
                </a:ext>
              </a:extLst>
            </p:cNvPr>
            <p:cNvCxnSpPr>
              <a:cxnSpLocks/>
            </p:cNvCxnSpPr>
            <p:nvPr/>
          </p:nvCxnSpPr>
          <p:spPr bwMode="auto">
            <a:xfrm flipH="1" flipV="1">
              <a:off x="1536820" y="3417267"/>
              <a:ext cx="106050" cy="297966"/>
            </a:xfrm>
            <a:prstGeom prst="line">
              <a:avLst/>
            </a:prstGeom>
            <a:noFill/>
            <a:ln w="15875" cap="flat" cmpd="sng" algn="ctr">
              <a:solidFill>
                <a:schemeClr val="tx1"/>
              </a:solidFill>
              <a:prstDash val="solid"/>
              <a:round/>
              <a:headEnd type="none" w="med" len="med"/>
              <a:tailEnd type="none" w="med" len="med"/>
            </a:ln>
            <a:effectLst/>
          </p:spPr>
        </p:cxnSp>
        <p:sp>
          <p:nvSpPr>
            <p:cNvPr id="113" name="テキスト ボックス 112">
              <a:extLst>
                <a:ext uri="{FF2B5EF4-FFF2-40B4-BE49-F238E27FC236}">
                  <a16:creationId xmlns:a16="http://schemas.microsoft.com/office/drawing/2014/main" id="{35600262-1F85-8770-9507-C0FD1D2994EC}"/>
                </a:ext>
              </a:extLst>
            </p:cNvPr>
            <p:cNvSpPr txBox="1">
              <a:spLocks/>
            </p:cNvSpPr>
            <p:nvPr/>
          </p:nvSpPr>
          <p:spPr>
            <a:xfrm>
              <a:off x="2761990" y="3978278"/>
              <a:ext cx="1284006" cy="249427"/>
            </a:xfrm>
            <a:prstGeom prst="rect">
              <a:avLst/>
            </a:prstGeom>
            <a:noFill/>
          </p:spPr>
          <p:txBody>
            <a:bodyPr wrap="square" rtlCol="0">
              <a:spAutoFit/>
            </a:bodyPr>
            <a:lstStyle/>
            <a:p>
              <a:pPr algn="ctr">
                <a:lnSpc>
                  <a:spcPct val="105000"/>
                </a:lnSpc>
              </a:pPr>
              <a:r>
                <a:rPr kumimoji="1" lang="zh-CN" altLang="en-US" sz="1100" kern="0" spc="-50" dirty="0">
                  <a:latin typeface="+mn-ea"/>
                  <a:ea typeface="+mn-ea"/>
                </a:rPr>
                <a:t>社会保障</a:t>
              </a:r>
              <a:r>
                <a:rPr lang="ja-JP" altLang="en-US" sz="1100" kern="0" spc="-50" dirty="0">
                  <a:latin typeface="+mn-ea"/>
                  <a:ea typeface="+mn-ea"/>
                </a:rPr>
                <a:t> </a:t>
              </a:r>
              <a:r>
                <a:rPr kumimoji="1" lang="en-US" altLang="ja-JP" sz="1050" kern="0" spc="-50" dirty="0">
                  <a:latin typeface="+mn-ea"/>
                </a:rPr>
                <a:t>39.1</a:t>
              </a:r>
              <a:r>
                <a:rPr kumimoji="1" lang="zh-CN" altLang="en-US" sz="1050" kern="0" spc="-50" dirty="0">
                  <a:latin typeface="+mn-ea"/>
                  <a:ea typeface="+mn-ea"/>
                </a:rPr>
                <a:t>兆円</a:t>
              </a:r>
              <a:endParaRPr kumimoji="1" lang="ja-JP" altLang="en-US" sz="1050" kern="0" spc="-50" dirty="0">
                <a:latin typeface="+mn-ea"/>
                <a:ea typeface="+mn-ea"/>
              </a:endParaRPr>
            </a:p>
          </p:txBody>
        </p:sp>
        <p:sp>
          <p:nvSpPr>
            <p:cNvPr id="116" name="正方形/長方形 115">
              <a:extLst>
                <a:ext uri="{FF2B5EF4-FFF2-40B4-BE49-F238E27FC236}">
                  <a16:creationId xmlns:a16="http://schemas.microsoft.com/office/drawing/2014/main" id="{7EC82E39-8A0A-A518-9471-CB9EED6E1606}"/>
                </a:ext>
              </a:extLst>
            </p:cNvPr>
            <p:cNvSpPr>
              <a:spLocks/>
            </p:cNvSpPr>
            <p:nvPr/>
          </p:nvSpPr>
          <p:spPr bwMode="auto">
            <a:xfrm>
              <a:off x="2866810" y="3991233"/>
              <a:ext cx="1094681" cy="213987"/>
            </a:xfrm>
            <a:prstGeom prst="rect">
              <a:avLst/>
            </a:prstGeom>
            <a:noFill/>
            <a:ln w="15875" cap="flat" cmpd="sng" algn="ctr">
              <a:solidFill>
                <a:srgbClr val="00EE6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6" name="テキスト ボックス 45">
              <a:extLst>
                <a:ext uri="{FF2B5EF4-FFF2-40B4-BE49-F238E27FC236}">
                  <a16:creationId xmlns:a16="http://schemas.microsoft.com/office/drawing/2014/main" id="{30FB8DF0-DC88-76B3-225A-6400185AE873}"/>
                </a:ext>
              </a:extLst>
            </p:cNvPr>
            <p:cNvSpPr txBox="1">
              <a:spLocks/>
            </p:cNvSpPr>
            <p:nvPr/>
          </p:nvSpPr>
          <p:spPr>
            <a:xfrm>
              <a:off x="996225" y="4953936"/>
              <a:ext cx="1217000" cy="600164"/>
            </a:xfrm>
            <a:prstGeom prst="rect">
              <a:avLst/>
            </a:prstGeom>
            <a:noFill/>
          </p:spPr>
          <p:txBody>
            <a:bodyPr wrap="none" rtlCol="0">
              <a:spAutoFit/>
            </a:bodyPr>
            <a:lstStyle/>
            <a:p>
              <a:pPr algn="ctr">
                <a:lnSpc>
                  <a:spcPct val="105000"/>
                </a:lnSpc>
              </a:pPr>
              <a:r>
                <a:rPr kumimoji="1" lang="ja-JP" altLang="en-US" sz="1100" kern="0" dirty="0">
                  <a:latin typeface="+mn-ea"/>
                  <a:ea typeface="+mn-ea"/>
                </a:rPr>
                <a:t>公共事業、教育、</a:t>
              </a:r>
              <a:endParaRPr kumimoji="1" lang="en-US" altLang="ja-JP" sz="1100" kern="0" dirty="0">
                <a:latin typeface="+mn-ea"/>
                <a:ea typeface="+mn-ea"/>
              </a:endParaRPr>
            </a:p>
            <a:p>
              <a:pPr algn="ctr">
                <a:lnSpc>
                  <a:spcPct val="105000"/>
                </a:lnSpc>
              </a:pPr>
              <a:r>
                <a:rPr kumimoji="1" lang="ja-JP" altLang="en-US" sz="1100" kern="0" dirty="0">
                  <a:latin typeface="+mn-ea"/>
                  <a:ea typeface="+mn-ea"/>
                </a:rPr>
                <a:t>防衛など</a:t>
              </a:r>
              <a:endParaRPr kumimoji="1" lang="en-US" altLang="ja-JP" sz="1100" kern="0" dirty="0">
                <a:latin typeface="+mn-ea"/>
                <a:ea typeface="+mn-ea"/>
              </a:endParaRPr>
            </a:p>
            <a:p>
              <a:pPr algn="ctr">
                <a:lnSpc>
                  <a:spcPct val="105000"/>
                </a:lnSpc>
              </a:pPr>
              <a:r>
                <a:rPr kumimoji="1" lang="en-US" altLang="ja-JP" sz="1050" kern="0" dirty="0">
                  <a:latin typeface="+mn-ea"/>
                  <a:ea typeface="+mn-ea"/>
                </a:rPr>
                <a:t>25.1</a:t>
              </a:r>
              <a:r>
                <a:rPr kumimoji="1" lang="ja-JP" altLang="en-US" sz="1050" kern="0" dirty="0">
                  <a:latin typeface="+mn-ea"/>
                  <a:ea typeface="+mn-ea"/>
                </a:rPr>
                <a:t>兆円</a:t>
              </a:r>
            </a:p>
          </p:txBody>
        </p:sp>
        <p:sp>
          <p:nvSpPr>
            <p:cNvPr id="147" name="正方形/長方形 146">
              <a:extLst>
                <a:ext uri="{FF2B5EF4-FFF2-40B4-BE49-F238E27FC236}">
                  <a16:creationId xmlns:a16="http://schemas.microsoft.com/office/drawing/2014/main" id="{1BCF1068-2D3F-484F-B6BF-2796E0C1A03A}"/>
                </a:ext>
              </a:extLst>
            </p:cNvPr>
            <p:cNvSpPr>
              <a:spLocks/>
            </p:cNvSpPr>
            <p:nvPr/>
          </p:nvSpPr>
          <p:spPr bwMode="auto">
            <a:xfrm>
              <a:off x="1027705" y="4608308"/>
              <a:ext cx="1106921" cy="213987"/>
            </a:xfrm>
            <a:prstGeom prst="rect">
              <a:avLst/>
            </a:prstGeom>
            <a:noFill/>
            <a:ln w="15875" cap="flat" cmpd="sng" algn="ctr">
              <a:solidFill>
                <a:srgbClr val="00EE6C"/>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nvGrpSpPr>
            <p:cNvPr id="15" name="グループ化 14">
              <a:extLst>
                <a:ext uri="{FF2B5EF4-FFF2-40B4-BE49-F238E27FC236}">
                  <a16:creationId xmlns:a16="http://schemas.microsoft.com/office/drawing/2014/main" id="{BF16D924-6889-C015-CADB-768EA7A30EAE}"/>
                </a:ext>
              </a:extLst>
            </p:cNvPr>
            <p:cNvGrpSpPr/>
            <p:nvPr/>
          </p:nvGrpSpPr>
          <p:grpSpPr>
            <a:xfrm>
              <a:off x="323850" y="1879576"/>
              <a:ext cx="828219" cy="284403"/>
              <a:chOff x="4781156" y="2669544"/>
              <a:chExt cx="828219" cy="284403"/>
            </a:xfrm>
          </p:grpSpPr>
          <p:sp>
            <p:nvSpPr>
              <p:cNvPr id="17" name="object 21">
                <a:extLst>
                  <a:ext uri="{FF2B5EF4-FFF2-40B4-BE49-F238E27FC236}">
                    <a16:creationId xmlns:a16="http://schemas.microsoft.com/office/drawing/2014/main" id="{3B408E0B-84B7-C55F-D3D1-F257F040A33A}"/>
                  </a:ext>
                </a:extLst>
              </p:cNvPr>
              <p:cNvSpPr txBox="1"/>
              <p:nvPr/>
            </p:nvSpPr>
            <p:spPr>
              <a:xfrm>
                <a:off x="4855347" y="2679703"/>
                <a:ext cx="679837" cy="230832"/>
              </a:xfrm>
              <a:prstGeom prst="rect">
                <a:avLst/>
              </a:prstGeom>
            </p:spPr>
            <p:txBody>
              <a:bodyPr vert="horz" wrap="square" lIns="0" tIns="0" rIns="0" bIns="0" rtlCol="0">
                <a:spAutoFit/>
              </a:bodyPr>
              <a:lstStyle/>
              <a:p>
                <a:pPr marL="11723" algn="ctr" defTabSz="844083" eaLnBrk="1" fontAlgn="auto" hangingPunct="1">
                  <a:spcBef>
                    <a:spcPts val="0"/>
                  </a:spcBef>
                  <a:spcAft>
                    <a:spcPts val="0"/>
                  </a:spcAft>
                  <a:defRPr/>
                </a:pPr>
                <a:r>
                  <a:rPr lang="ja-JP" altLang="en-US" sz="1500" spc="18" dirty="0">
                    <a:solidFill>
                      <a:srgbClr val="231916"/>
                    </a:solidFill>
                    <a:latin typeface="+mn-ea"/>
                    <a:ea typeface="+mn-ea"/>
                    <a:cs typeface="Meiryo"/>
                  </a:rPr>
                  <a:t>歳 出</a:t>
                </a:r>
                <a:endParaRPr sz="1500" dirty="0">
                  <a:solidFill>
                    <a:prstClr val="black"/>
                  </a:solidFill>
                  <a:latin typeface="+mn-ea"/>
                  <a:ea typeface="+mn-ea"/>
                  <a:cs typeface="Meiryo"/>
                </a:endParaRPr>
              </a:p>
            </p:txBody>
          </p:sp>
          <p:sp>
            <p:nvSpPr>
              <p:cNvPr id="18" name="正方形/長方形 17">
                <a:extLst>
                  <a:ext uri="{FF2B5EF4-FFF2-40B4-BE49-F238E27FC236}">
                    <a16:creationId xmlns:a16="http://schemas.microsoft.com/office/drawing/2014/main" id="{D93B78F4-A0CA-761A-49EE-7CAA7AF786A0}"/>
                  </a:ext>
                </a:extLst>
              </p:cNvPr>
              <p:cNvSpPr/>
              <p:nvPr/>
            </p:nvSpPr>
            <p:spPr bwMode="auto">
              <a:xfrm>
                <a:off x="4781156" y="2669544"/>
                <a:ext cx="828219" cy="284403"/>
              </a:xfrm>
              <a:prstGeom prst="rect">
                <a:avLst/>
              </a:prstGeom>
              <a:noFill/>
              <a:ln w="19050" cap="flat" cmpd="sng" algn="ctr">
                <a:solidFill>
                  <a:srgbClr val="00488A"/>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grpSp>
      <p:sp>
        <p:nvSpPr>
          <p:cNvPr id="58" name="object 66">
            <a:extLst>
              <a:ext uri="{FF2B5EF4-FFF2-40B4-BE49-F238E27FC236}">
                <a16:creationId xmlns:a16="http://schemas.microsoft.com/office/drawing/2014/main" id="{2F9534CF-E00B-4590-AA09-C07961BAA76D}"/>
              </a:ext>
            </a:extLst>
          </p:cNvPr>
          <p:cNvSpPr txBox="1"/>
          <p:nvPr/>
        </p:nvSpPr>
        <p:spPr>
          <a:xfrm>
            <a:off x="720000" y="5832000"/>
            <a:ext cx="5400000" cy="171650"/>
          </a:xfrm>
          <a:prstGeom prst="rect">
            <a:avLst/>
          </a:prstGeom>
        </p:spPr>
        <p:txBody>
          <a:bodyPr vert="horz" wrap="square" lIns="0" tIns="0" rIns="0" bIns="0" rtlCol="0" anchor="ctr">
            <a:spAutoFit/>
          </a:bodyPr>
          <a:lstStyle/>
          <a:p>
            <a:pPr marL="11723" defTabSz="844083">
              <a:lnSpc>
                <a:spcPct val="130000"/>
              </a:lnSpc>
              <a:defRPr/>
            </a:pPr>
            <a:r>
              <a:rPr lang="ja-JP" altLang="en-US" sz="1000" dirty="0">
                <a:latin typeface="+mn-ea"/>
              </a:rPr>
              <a:t>（注）</a:t>
            </a:r>
            <a:r>
              <a:rPr lang="ja-JP" altLang="en-US" sz="1000" dirty="0">
                <a:latin typeface="+mn-ea"/>
                <a:ea typeface="+mn-ea"/>
              </a:rPr>
              <a:t>当初予算ベース。</a:t>
            </a:r>
            <a:endParaRPr lang="en-US" altLang="ja-JP" sz="1000" dirty="0">
              <a:latin typeface="+mn-ea"/>
              <a:ea typeface="+mn-ea"/>
            </a:endParaRPr>
          </a:p>
        </p:txBody>
      </p:sp>
      <p:sp>
        <p:nvSpPr>
          <p:cNvPr id="59" name="object 66">
            <a:extLst>
              <a:ext uri="{FF2B5EF4-FFF2-40B4-BE49-F238E27FC236}">
                <a16:creationId xmlns:a16="http://schemas.microsoft.com/office/drawing/2014/main" id="{B2A864DF-7AAB-4329-A436-E3B7A7C6A221}"/>
              </a:ext>
            </a:extLst>
          </p:cNvPr>
          <p:cNvSpPr txBox="1"/>
          <p:nvPr/>
        </p:nvSpPr>
        <p:spPr>
          <a:xfrm>
            <a:off x="752234" y="6070787"/>
            <a:ext cx="5400000" cy="171650"/>
          </a:xfrm>
          <a:prstGeom prst="rect">
            <a:avLst/>
          </a:prstGeom>
        </p:spPr>
        <p:txBody>
          <a:bodyPr vert="horz" wrap="square" lIns="0" tIns="0" rIns="0" bIns="0" rtlCol="0" anchor="ctr">
            <a:spAutoFit/>
          </a:bodyPr>
          <a:lstStyle/>
          <a:p>
            <a:pPr marL="11723" defTabSz="844083">
              <a:lnSpc>
                <a:spcPct val="130000"/>
              </a:lnSpc>
              <a:defRPr/>
            </a:pPr>
            <a:r>
              <a:rPr lang="ja-JP" altLang="en-US" sz="1000" dirty="0">
                <a:latin typeface="+mn-ea"/>
              </a:rPr>
              <a:t>出所：財務省「これからの日本のために財政を考える」（令和８年４月）</a:t>
            </a:r>
            <a:endParaRPr lang="en-US" altLang="ja-JP" sz="1000" dirty="0">
              <a:latin typeface="+mn-ea"/>
              <a:ea typeface="+mn-ea"/>
            </a:endParaRPr>
          </a:p>
        </p:txBody>
      </p:sp>
      <p:sp>
        <p:nvSpPr>
          <p:cNvPr id="2" name="スライド番号プレースホルダー 8">
            <a:extLst>
              <a:ext uri="{FF2B5EF4-FFF2-40B4-BE49-F238E27FC236}">
                <a16:creationId xmlns:a16="http://schemas.microsoft.com/office/drawing/2014/main" id="{7CC6E559-BE47-B250-61B4-23678B1C30A2}"/>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17</a:t>
            </a:fld>
            <a:endParaRPr lang="en-US" altLang="ja-JP" dirty="0">
              <a:latin typeface="+mn-ea"/>
              <a:ea typeface="+mn-ea"/>
            </a:endParaRPr>
          </a:p>
        </p:txBody>
      </p:sp>
    </p:spTree>
    <p:extLst>
      <p:ext uri="{BB962C8B-B14F-4D97-AF65-F5344CB8AC3E}">
        <p14:creationId xmlns:p14="http://schemas.microsoft.com/office/powerpoint/2010/main" val="1195946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58"/>
                                        </p:tgtEl>
                                        <p:attrNameLst>
                                          <p:attrName>style.visibility</p:attrName>
                                        </p:attrNameLst>
                                      </p:cBhvr>
                                      <p:to>
                                        <p:strVal val="visible"/>
                                      </p:to>
                                    </p:set>
                                    <p:animEffect transition="in" filter="fade">
                                      <p:cBhvr>
                                        <p:cTn id="20" dur="500"/>
                                        <p:tgtEl>
                                          <p:spTgt spid="5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59"/>
                                        </p:tgtEl>
                                        <p:attrNameLst>
                                          <p:attrName>style.visibility</p:attrName>
                                        </p:attrNameLst>
                                      </p:cBhvr>
                                      <p:to>
                                        <p:strVal val="visible"/>
                                      </p:to>
                                    </p:set>
                                    <p:animEffect transition="in" filter="fade">
                                      <p:cBhvr>
                                        <p:cTn id="24"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 grpId="0"/>
      <p:bldP spid="5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E0C6F68B-640A-A226-11C5-6BD0440BF758}"/>
              </a:ext>
            </a:extLst>
          </p:cNvPr>
          <p:cNvGrpSpPr/>
          <p:nvPr/>
        </p:nvGrpSpPr>
        <p:grpSpPr>
          <a:xfrm>
            <a:off x="323851" y="1085670"/>
            <a:ext cx="8519134" cy="827030"/>
            <a:chOff x="323851" y="1085670"/>
            <a:chExt cx="8519134" cy="827030"/>
          </a:xfrm>
        </p:grpSpPr>
        <p:sp>
          <p:nvSpPr>
            <p:cNvPr id="140" name="AutoShape 353">
              <a:extLst>
                <a:ext uri="{FF2B5EF4-FFF2-40B4-BE49-F238E27FC236}">
                  <a16:creationId xmlns:a16="http://schemas.microsoft.com/office/drawing/2014/main" id="{05D734D1-4ECC-32A3-71C3-322AD88A624A}"/>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136" name="テキスト ボックス 135">
              <a:extLst>
                <a:ext uri="{FF2B5EF4-FFF2-40B4-BE49-F238E27FC236}">
                  <a16:creationId xmlns:a16="http://schemas.microsoft.com/office/drawing/2014/main" id="{3599C78E-C02B-8236-59A1-84780BBD05C2}"/>
                </a:ext>
              </a:extLst>
            </p:cNvPr>
            <p:cNvSpPr txBox="1"/>
            <p:nvPr/>
          </p:nvSpPr>
          <p:spPr>
            <a:xfrm>
              <a:off x="340205" y="1314519"/>
              <a:ext cx="5420516" cy="369332"/>
            </a:xfrm>
            <a:prstGeom prst="rect">
              <a:avLst/>
            </a:prstGeom>
            <a:noFill/>
          </p:spPr>
          <p:txBody>
            <a:bodyPr wrap="square" rtlCol="0">
              <a:spAutoFit/>
            </a:bodyPr>
            <a:lstStyle/>
            <a:p>
              <a:r>
                <a:rPr kumimoji="1" lang="ja-JP" altLang="en-US" sz="1800" dirty="0">
                  <a:latin typeface="+mn-ea"/>
                  <a:ea typeface="+mn-ea"/>
                </a:rPr>
                <a:t>社会保障関係費は今後も増えるのか</a:t>
              </a:r>
            </a:p>
          </p:txBody>
        </p:sp>
      </p:grpSp>
      <p:sp>
        <p:nvSpPr>
          <p:cNvPr id="9" name="Rectangle 14">
            <a:extLst>
              <a:ext uri="{FF2B5EF4-FFF2-40B4-BE49-F238E27FC236}">
                <a16:creationId xmlns:a16="http://schemas.microsoft.com/office/drawing/2014/main" id="{AEBA2F07-A9F5-0DD8-BCD2-DC76F682CB4C}"/>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国の財政をみてみよう③</a:t>
            </a:r>
          </a:p>
        </p:txBody>
      </p:sp>
      <p:sp>
        <p:nvSpPr>
          <p:cNvPr id="132" name="テキスト ボックス 131">
            <a:extLst>
              <a:ext uri="{FF2B5EF4-FFF2-40B4-BE49-F238E27FC236}">
                <a16:creationId xmlns:a16="http://schemas.microsoft.com/office/drawing/2014/main" id="{511F9FB5-6A30-28E0-D77E-F1A4FED7C125}"/>
              </a:ext>
            </a:extLst>
          </p:cNvPr>
          <p:cNvSpPr txBox="1"/>
          <p:nvPr/>
        </p:nvSpPr>
        <p:spPr>
          <a:xfrm>
            <a:off x="323851" y="2312276"/>
            <a:ext cx="5099134" cy="4248000"/>
          </a:xfrm>
          <a:prstGeom prst="rect">
            <a:avLst/>
          </a:prstGeom>
          <a:noFill/>
        </p:spPr>
        <p:txBody>
          <a:bodyPr wrap="square" lIns="0" rIns="0" rtlCol="0">
            <a:noAutofit/>
          </a:bodyPr>
          <a:lstStyle/>
          <a:p>
            <a:pPr marL="227013" indent="-227013" algn="just">
              <a:spcBef>
                <a:spcPts val="600"/>
              </a:spcBef>
              <a:buClr>
                <a:srgbClr val="005BAD"/>
              </a:buClr>
              <a:buFont typeface="Wingdings" panose="05000000000000000000" pitchFamily="2" charset="2"/>
              <a:buChar char="l"/>
            </a:pPr>
            <a:r>
              <a:rPr kumimoji="1" lang="ja-JP" altLang="en-US" sz="1700">
                <a:latin typeface="+mn-ea"/>
                <a:ea typeface="+mn-ea"/>
              </a:rPr>
              <a:t>日本</a:t>
            </a:r>
            <a:r>
              <a:rPr kumimoji="1" lang="ja-JP" altLang="en-US" sz="1700" dirty="0">
                <a:latin typeface="+mn-ea"/>
                <a:ea typeface="+mn-ea"/>
              </a:rPr>
              <a:t>は、他国に類をみない速度で高齢化</a:t>
            </a:r>
            <a:r>
              <a:rPr kumimoji="1" lang="ja-JP" altLang="en-US" sz="1700">
                <a:latin typeface="+mn-ea"/>
                <a:ea typeface="+mn-ea"/>
              </a:rPr>
              <a:t>が進んで</a:t>
            </a:r>
            <a:endParaRPr kumimoji="1" lang="en-US" altLang="ja-JP" sz="1700" dirty="0">
              <a:latin typeface="+mn-ea"/>
              <a:ea typeface="+mn-ea"/>
            </a:endParaRPr>
          </a:p>
          <a:p>
            <a:pPr marL="227013" algn="just">
              <a:spcBef>
                <a:spcPts val="600"/>
              </a:spcBef>
              <a:buClr>
                <a:srgbClr val="005BAD"/>
              </a:buClr>
            </a:pPr>
            <a:r>
              <a:rPr kumimoji="1" lang="ja-JP" altLang="en-US" sz="1700">
                <a:latin typeface="+mn-ea"/>
                <a:ea typeface="+mn-ea"/>
              </a:rPr>
              <a:t>います。近年は、後期高齢者（７５歳以上）の人口が</a:t>
            </a:r>
            <a:endParaRPr kumimoji="1" lang="en-US" altLang="ja-JP" sz="1700" dirty="0">
              <a:latin typeface="+mn-ea"/>
              <a:ea typeface="+mn-ea"/>
            </a:endParaRPr>
          </a:p>
          <a:p>
            <a:pPr marL="227013" algn="just">
              <a:spcBef>
                <a:spcPts val="600"/>
              </a:spcBef>
              <a:buClr>
                <a:srgbClr val="005BAD"/>
              </a:buClr>
            </a:pPr>
            <a:r>
              <a:rPr kumimoji="1" lang="ja-JP" altLang="en-US" sz="1700">
                <a:latin typeface="+mn-ea"/>
                <a:ea typeface="+mn-ea"/>
              </a:rPr>
              <a:t>速いスピードで増加してきており、今後も増加が続く</a:t>
            </a:r>
            <a:endParaRPr kumimoji="1" lang="en-US" altLang="ja-JP" sz="1700" dirty="0">
              <a:latin typeface="+mn-ea"/>
              <a:ea typeface="+mn-ea"/>
            </a:endParaRPr>
          </a:p>
          <a:p>
            <a:pPr marL="227013" algn="just">
              <a:spcBef>
                <a:spcPts val="600"/>
              </a:spcBef>
              <a:buClr>
                <a:srgbClr val="005BAD"/>
              </a:buClr>
            </a:pPr>
            <a:r>
              <a:rPr kumimoji="1" lang="ja-JP" altLang="en-US" sz="1700">
                <a:latin typeface="+mn-ea"/>
                <a:ea typeface="+mn-ea"/>
              </a:rPr>
              <a:t>見込み</a:t>
            </a:r>
            <a:r>
              <a:rPr kumimoji="1" lang="ja-JP" altLang="en-US" sz="1700" dirty="0">
                <a:latin typeface="+mn-ea"/>
                <a:ea typeface="+mn-ea"/>
              </a:rPr>
              <a:t>です。</a:t>
            </a:r>
            <a:r>
              <a:rPr lang="ja-JP" altLang="en-US" sz="2000" dirty="0">
                <a:solidFill>
                  <a:srgbClr val="005BAD"/>
                </a:solidFill>
                <a:latin typeface="+mn-ea"/>
                <a:ea typeface="+mn-ea"/>
              </a:rPr>
              <a:t>７５歳以上になると、</a:t>
            </a:r>
            <a:r>
              <a:rPr lang="en-US" altLang="ja-JP" sz="2000" dirty="0">
                <a:solidFill>
                  <a:srgbClr val="005BAD"/>
                </a:solidFill>
                <a:latin typeface="+mn-ea"/>
                <a:ea typeface="+mn-ea"/>
              </a:rPr>
              <a:t>1</a:t>
            </a:r>
            <a:r>
              <a:rPr lang="ja-JP" altLang="en-US" sz="2000">
                <a:solidFill>
                  <a:srgbClr val="005BAD"/>
                </a:solidFill>
                <a:latin typeface="+mn-ea"/>
                <a:ea typeface="+mn-ea"/>
              </a:rPr>
              <a:t>人当たりの</a:t>
            </a:r>
            <a:endParaRPr lang="en-US" altLang="ja-JP" sz="2000" dirty="0">
              <a:solidFill>
                <a:srgbClr val="005BAD"/>
              </a:solidFill>
              <a:latin typeface="+mn-ea"/>
              <a:ea typeface="+mn-ea"/>
            </a:endParaRPr>
          </a:p>
          <a:p>
            <a:pPr marL="227013" algn="just">
              <a:spcBef>
                <a:spcPts val="600"/>
              </a:spcBef>
              <a:buClr>
                <a:srgbClr val="005BAD"/>
              </a:buClr>
            </a:pPr>
            <a:r>
              <a:rPr lang="ja-JP" altLang="en-US" sz="2000">
                <a:solidFill>
                  <a:srgbClr val="005BAD"/>
                </a:solidFill>
                <a:latin typeface="+mn-ea"/>
                <a:ea typeface="+mn-ea"/>
              </a:rPr>
              <a:t>医療</a:t>
            </a:r>
            <a:r>
              <a:rPr lang="ja-JP" altLang="en-US" sz="2000" dirty="0">
                <a:solidFill>
                  <a:srgbClr val="005BAD"/>
                </a:solidFill>
                <a:latin typeface="+mn-ea"/>
                <a:ea typeface="+mn-ea"/>
              </a:rPr>
              <a:t>や介護の費用は急増</a:t>
            </a:r>
            <a:r>
              <a:rPr kumimoji="1" lang="ja-JP" altLang="en-US" sz="1700" dirty="0">
                <a:latin typeface="+mn-ea"/>
                <a:ea typeface="+mn-ea"/>
              </a:rPr>
              <a:t>します。</a:t>
            </a:r>
            <a:endParaRPr lang="en-US" altLang="ja-JP" sz="1700" dirty="0">
              <a:latin typeface="+mn-ea"/>
            </a:endParaRPr>
          </a:p>
          <a:p>
            <a:pPr marL="792000" indent="-396000" algn="just">
              <a:spcBef>
                <a:spcPts val="600"/>
              </a:spcBef>
              <a:buClr>
                <a:srgbClr val="005BAD"/>
              </a:buClr>
            </a:pPr>
            <a:endParaRPr kumimoji="1" lang="ja-JP" altLang="en-US" sz="1700" dirty="0">
              <a:latin typeface="+mn-ea"/>
              <a:ea typeface="+mn-ea"/>
            </a:endParaRPr>
          </a:p>
          <a:p>
            <a:pPr indent="-180000" algn="just">
              <a:spcBef>
                <a:spcPts val="600"/>
              </a:spcBef>
              <a:buClr>
                <a:srgbClr val="005BAD"/>
              </a:buClr>
              <a:buSzPct val="100000"/>
              <a:buFont typeface="Wingdings" panose="05000000000000000000" pitchFamily="2" charset="2"/>
              <a:buChar char="l"/>
            </a:pPr>
            <a:r>
              <a:rPr lang="ja-JP" altLang="en-US" sz="1700" dirty="0">
                <a:solidFill>
                  <a:prstClr val="black"/>
                </a:solidFill>
                <a:latin typeface="+mn-ea"/>
                <a:ea typeface="+mn-ea"/>
              </a:rPr>
              <a:t>さらに、これまでの推計よりも相当程度早く</a:t>
            </a:r>
            <a:r>
              <a:rPr lang="ja-JP" altLang="en-US" sz="1700">
                <a:solidFill>
                  <a:prstClr val="black"/>
                </a:solidFill>
                <a:latin typeface="+mn-ea"/>
                <a:ea typeface="+mn-ea"/>
              </a:rPr>
              <a:t>少子化が</a:t>
            </a:r>
            <a:endParaRPr lang="en-US" altLang="ja-JP" sz="1700" dirty="0">
              <a:solidFill>
                <a:prstClr val="black"/>
              </a:solidFill>
              <a:latin typeface="+mn-ea"/>
              <a:ea typeface="+mn-ea"/>
            </a:endParaRPr>
          </a:p>
          <a:p>
            <a:pPr marL="180000" algn="just">
              <a:spcBef>
                <a:spcPts val="600"/>
              </a:spcBef>
              <a:buClr>
                <a:srgbClr val="005BAD"/>
              </a:buClr>
              <a:buSzPct val="85000"/>
            </a:pPr>
            <a:r>
              <a:rPr lang="ja-JP" altLang="en-US" sz="1700">
                <a:solidFill>
                  <a:prstClr val="black"/>
                </a:solidFill>
                <a:latin typeface="+mn-ea"/>
                <a:ea typeface="+mn-ea"/>
              </a:rPr>
              <a:t>進行しており、</a:t>
            </a:r>
            <a:r>
              <a:rPr lang="ja-JP" altLang="en-US" sz="2000">
                <a:solidFill>
                  <a:srgbClr val="005BAD"/>
                </a:solidFill>
                <a:latin typeface="+mn-ea"/>
                <a:ea typeface="+mn-ea"/>
              </a:rPr>
              <a:t>社会保障制度の支え手である</a:t>
            </a:r>
            <a:endParaRPr lang="en-US" altLang="ja-JP" sz="2000" dirty="0">
              <a:solidFill>
                <a:srgbClr val="005BAD"/>
              </a:solidFill>
              <a:latin typeface="+mn-ea"/>
              <a:ea typeface="+mn-ea"/>
            </a:endParaRPr>
          </a:p>
          <a:p>
            <a:pPr marL="180000" algn="just">
              <a:spcBef>
                <a:spcPts val="600"/>
              </a:spcBef>
              <a:buClr>
                <a:srgbClr val="005BAD"/>
              </a:buClr>
              <a:buSzPct val="85000"/>
            </a:pPr>
            <a:r>
              <a:rPr lang="ja-JP" altLang="en-US" sz="2000">
                <a:solidFill>
                  <a:srgbClr val="005BAD"/>
                </a:solidFill>
                <a:latin typeface="+mn-ea"/>
                <a:ea typeface="+mn-ea"/>
              </a:rPr>
              <a:t>現役</a:t>
            </a:r>
            <a:r>
              <a:rPr lang="ja-JP" altLang="en-US" sz="2000" dirty="0">
                <a:solidFill>
                  <a:srgbClr val="005BAD"/>
                </a:solidFill>
                <a:latin typeface="+mn-ea"/>
                <a:ea typeface="+mn-ea"/>
              </a:rPr>
              <a:t>世代の人口が減少し負担がより重くなる</a:t>
            </a:r>
            <a:endParaRPr lang="en-US" altLang="ja-JP" sz="2000" dirty="0">
              <a:solidFill>
                <a:srgbClr val="005BAD"/>
              </a:solidFill>
              <a:latin typeface="+mn-ea"/>
              <a:ea typeface="+mn-ea"/>
            </a:endParaRPr>
          </a:p>
          <a:p>
            <a:pPr marL="180000" algn="just">
              <a:spcBef>
                <a:spcPts val="600"/>
              </a:spcBef>
              <a:buClr>
                <a:srgbClr val="005BAD"/>
              </a:buClr>
              <a:buSzPct val="85000"/>
            </a:pPr>
            <a:r>
              <a:rPr lang="ja-JP" altLang="en-US" sz="1700" dirty="0">
                <a:solidFill>
                  <a:prstClr val="black"/>
                </a:solidFill>
                <a:latin typeface="+mn-ea"/>
                <a:ea typeface="+mn-ea"/>
              </a:rPr>
              <a:t>ことが見込まれます。</a:t>
            </a:r>
            <a:endParaRPr kumimoji="1" lang="ja-JP" altLang="en-US" sz="1700" dirty="0">
              <a:latin typeface="+mn-ea"/>
              <a:ea typeface="+mn-ea"/>
            </a:endParaRPr>
          </a:p>
        </p:txBody>
      </p:sp>
      <p:pic>
        <p:nvPicPr>
          <p:cNvPr id="4" name="Picture 29">
            <a:extLst>
              <a:ext uri="{FF2B5EF4-FFF2-40B4-BE49-F238E27FC236}">
                <a16:creationId xmlns:a16="http://schemas.microsoft.com/office/drawing/2014/main" id="{F121C140-897A-4A51-7B38-71F273B0A8F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角丸四角形 31">
            <a:extLst>
              <a:ext uri="{FF2B5EF4-FFF2-40B4-BE49-F238E27FC236}">
                <a16:creationId xmlns:a16="http://schemas.microsoft.com/office/drawing/2014/main" id="{4907EEE9-8619-4F1F-B61E-4F2402DE4570}"/>
              </a:ext>
            </a:extLst>
          </p:cNvPr>
          <p:cNvSpPr/>
          <p:nvPr/>
        </p:nvSpPr>
        <p:spPr>
          <a:xfrm>
            <a:off x="5438886" y="5926844"/>
            <a:ext cx="3600000"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r>
              <a:rPr lang="en-US" altLang="ja-JP" sz="900" dirty="0">
                <a:solidFill>
                  <a:schemeClr val="tx1"/>
                </a:solidFill>
                <a:latin typeface="+mn-ea"/>
              </a:rPr>
              <a:t>※</a:t>
            </a:r>
            <a:r>
              <a:rPr lang="ja-JP" altLang="en-US" sz="900" dirty="0">
                <a:solidFill>
                  <a:schemeClr val="tx1"/>
                </a:solidFill>
                <a:latin typeface="+mn-ea"/>
              </a:rPr>
              <a:t>出典：財務省「これからの日本のために財政を考える」（令和８年４月）</a:t>
            </a:r>
            <a:endParaRPr lang="en-US" altLang="ja-JP" sz="900" dirty="0">
              <a:solidFill>
                <a:schemeClr val="tx1"/>
              </a:solidFill>
              <a:latin typeface="+mn-ea"/>
            </a:endParaRPr>
          </a:p>
        </p:txBody>
      </p:sp>
      <p:grpSp>
        <p:nvGrpSpPr>
          <p:cNvPr id="3" name="グループ化 2">
            <a:extLst>
              <a:ext uri="{FF2B5EF4-FFF2-40B4-BE49-F238E27FC236}">
                <a16:creationId xmlns:a16="http://schemas.microsoft.com/office/drawing/2014/main" id="{70384C4F-DDC9-4911-B014-DDFF12AFB9E3}"/>
              </a:ext>
            </a:extLst>
          </p:cNvPr>
          <p:cNvGrpSpPr/>
          <p:nvPr/>
        </p:nvGrpSpPr>
        <p:grpSpPr>
          <a:xfrm>
            <a:off x="5422985" y="2421257"/>
            <a:ext cx="3420000" cy="3505587"/>
            <a:chOff x="5400000" y="2520000"/>
            <a:chExt cx="3420000" cy="3505587"/>
          </a:xfrm>
        </p:grpSpPr>
        <p:pic>
          <p:nvPicPr>
            <p:cNvPr id="5" name="図 4">
              <a:extLst>
                <a:ext uri="{FF2B5EF4-FFF2-40B4-BE49-F238E27FC236}">
                  <a16:creationId xmlns:a16="http://schemas.microsoft.com/office/drawing/2014/main" id="{530303DA-E1D6-46CA-ACEE-627C6FB9E98F}"/>
                </a:ext>
              </a:extLst>
            </p:cNvPr>
            <p:cNvPicPr>
              <a:picLocks noChangeAspect="1"/>
            </p:cNvPicPr>
            <p:nvPr/>
          </p:nvPicPr>
          <p:blipFill rotWithShape="1">
            <a:blip r:embed="rId4"/>
            <a:srcRect t="3061" r="51330" b="57667"/>
            <a:stretch/>
          </p:blipFill>
          <p:spPr>
            <a:xfrm>
              <a:off x="5400000" y="2880000"/>
              <a:ext cx="3420000" cy="3145587"/>
            </a:xfrm>
            <a:prstGeom prst="rect">
              <a:avLst/>
            </a:prstGeom>
          </p:spPr>
        </p:pic>
        <p:sp>
          <p:nvSpPr>
            <p:cNvPr id="12" name="object 131">
              <a:extLst>
                <a:ext uri="{FF2B5EF4-FFF2-40B4-BE49-F238E27FC236}">
                  <a16:creationId xmlns:a16="http://schemas.microsoft.com/office/drawing/2014/main" id="{31EEDA89-FB0B-4E22-A5C5-7E60CBB32B10}"/>
                </a:ext>
              </a:extLst>
            </p:cNvPr>
            <p:cNvSpPr txBox="1"/>
            <p:nvPr/>
          </p:nvSpPr>
          <p:spPr>
            <a:xfrm>
              <a:off x="5400000" y="2520000"/>
              <a:ext cx="3420000" cy="252000"/>
            </a:xfrm>
            <a:prstGeom prst="rect">
              <a:avLst/>
            </a:prstGeom>
          </p:spPr>
          <p:txBody>
            <a:bodyPr vert="horz" wrap="square" lIns="0" tIns="0" rIns="0" bIns="0" rtlCol="0">
              <a:spAutoFit/>
            </a:bodyPr>
            <a:lstStyle/>
            <a:p>
              <a:pPr marL="185815" marR="4689" indent="-174678" algn="ctr" defTabSz="844007" eaLnBrk="1" fontAlgn="auto" hangingPunct="1">
                <a:lnSpc>
                  <a:spcPct val="113999"/>
                </a:lnSpc>
                <a:spcBef>
                  <a:spcPts val="0"/>
                </a:spcBef>
                <a:spcAft>
                  <a:spcPts val="0"/>
                </a:spcAft>
                <a:defRPr/>
              </a:pPr>
              <a:r>
                <a:rPr sz="1500" spc="32" dirty="0" err="1">
                  <a:solidFill>
                    <a:srgbClr val="231916"/>
                  </a:solidFill>
                  <a:latin typeface="+mn-ea"/>
                  <a:ea typeface="+mn-ea"/>
                </a:rPr>
                <a:t>日本の高齢化率</a:t>
              </a:r>
              <a:endParaRPr sz="1500" spc="32" dirty="0">
                <a:solidFill>
                  <a:srgbClr val="231916"/>
                </a:solidFill>
                <a:latin typeface="+mn-ea"/>
                <a:ea typeface="+mn-ea"/>
              </a:endParaRPr>
            </a:p>
          </p:txBody>
        </p:sp>
      </p:grpSp>
      <p:sp>
        <p:nvSpPr>
          <p:cNvPr id="6" name="スライド番号プレースホルダー 8">
            <a:extLst>
              <a:ext uri="{FF2B5EF4-FFF2-40B4-BE49-F238E27FC236}">
                <a16:creationId xmlns:a16="http://schemas.microsoft.com/office/drawing/2014/main" id="{7DF3AE86-009F-8D39-0245-F5DD50A3DFFE}"/>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18</a:t>
            </a:fld>
            <a:endParaRPr lang="en-US" altLang="ja-JP" dirty="0">
              <a:latin typeface="+mn-ea"/>
              <a:ea typeface="+mn-ea"/>
            </a:endParaRPr>
          </a:p>
        </p:txBody>
      </p:sp>
    </p:spTree>
    <p:extLst>
      <p:ext uri="{BB962C8B-B14F-4D97-AF65-F5344CB8AC3E}">
        <p14:creationId xmlns:p14="http://schemas.microsoft.com/office/powerpoint/2010/main" val="17263324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600"/>
                                        <p:tgtEl>
                                          <p:spTgt spid="4"/>
                                        </p:tgtEl>
                                      </p:cBhvr>
                                    </p:animEffect>
                                    <p:anim calcmode="lin" valueType="num">
                                      <p:cBhvr>
                                        <p:cTn id="12" dur="600" fill="hold"/>
                                        <p:tgtEl>
                                          <p:spTgt spid="4"/>
                                        </p:tgtEl>
                                        <p:attrNameLst>
                                          <p:attrName>ppt_x</p:attrName>
                                        </p:attrNameLst>
                                      </p:cBhvr>
                                      <p:tavLst>
                                        <p:tav tm="0">
                                          <p:val>
                                            <p:strVal val="#ppt_x"/>
                                          </p:val>
                                        </p:tav>
                                        <p:tav tm="100000">
                                          <p:val>
                                            <p:strVal val="#ppt_x"/>
                                          </p:val>
                                        </p:tav>
                                      </p:tavLst>
                                    </p:anim>
                                    <p:anim calcmode="lin" valueType="num">
                                      <p:cBhvr>
                                        <p:cTn id="13" dur="6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132">
                                            <p:txEl>
                                              <p:pRg st="0" end="0"/>
                                            </p:txEl>
                                          </p:spTgt>
                                        </p:tgtEl>
                                        <p:attrNameLst>
                                          <p:attrName>style.visibility</p:attrName>
                                        </p:attrNameLst>
                                      </p:cBhvr>
                                      <p:to>
                                        <p:strVal val="visible"/>
                                      </p:to>
                                    </p:set>
                                    <p:animEffect transition="in" filter="wipe(left)">
                                      <p:cBhvr>
                                        <p:cTn id="18" dur="2000"/>
                                        <p:tgtEl>
                                          <p:spTgt spid="132">
                                            <p:txEl>
                                              <p:pRg st="0" end="0"/>
                                            </p:txEl>
                                          </p:spTgt>
                                        </p:tgtEl>
                                      </p:cBhvr>
                                    </p:animEffect>
                                  </p:childTnLst>
                                </p:cTn>
                              </p:par>
                            </p:childTnLst>
                          </p:cTn>
                        </p:par>
                        <p:par>
                          <p:cTn id="19" fill="hold">
                            <p:stCondLst>
                              <p:cond delay="2000"/>
                            </p:stCondLst>
                            <p:childTnLst>
                              <p:par>
                                <p:cTn id="20" presetID="22" presetClass="entr" presetSubtype="8" fill="hold" grpId="0" nodeType="afterEffect">
                                  <p:stCondLst>
                                    <p:cond delay="0"/>
                                  </p:stCondLst>
                                  <p:childTnLst>
                                    <p:set>
                                      <p:cBhvr>
                                        <p:cTn id="21" dur="1" fill="hold">
                                          <p:stCondLst>
                                            <p:cond delay="0"/>
                                          </p:stCondLst>
                                        </p:cTn>
                                        <p:tgtEl>
                                          <p:spTgt spid="132">
                                            <p:txEl>
                                              <p:pRg st="1" end="1"/>
                                            </p:txEl>
                                          </p:spTgt>
                                        </p:tgtEl>
                                        <p:attrNameLst>
                                          <p:attrName>style.visibility</p:attrName>
                                        </p:attrNameLst>
                                      </p:cBhvr>
                                      <p:to>
                                        <p:strVal val="visible"/>
                                      </p:to>
                                    </p:set>
                                    <p:animEffect transition="in" filter="wipe(left)">
                                      <p:cBhvr>
                                        <p:cTn id="22" dur="2000"/>
                                        <p:tgtEl>
                                          <p:spTgt spid="132">
                                            <p:txEl>
                                              <p:pRg st="1" end="1"/>
                                            </p:txEl>
                                          </p:spTgt>
                                        </p:tgtEl>
                                      </p:cBhvr>
                                    </p:animEffect>
                                  </p:childTnLst>
                                </p:cTn>
                              </p:par>
                            </p:childTnLst>
                          </p:cTn>
                        </p:par>
                        <p:par>
                          <p:cTn id="23" fill="hold">
                            <p:stCondLst>
                              <p:cond delay="4000"/>
                            </p:stCondLst>
                            <p:childTnLst>
                              <p:par>
                                <p:cTn id="24" presetID="22" presetClass="entr" presetSubtype="8" fill="hold" grpId="0" nodeType="afterEffect">
                                  <p:stCondLst>
                                    <p:cond delay="0"/>
                                  </p:stCondLst>
                                  <p:childTnLst>
                                    <p:set>
                                      <p:cBhvr>
                                        <p:cTn id="25" dur="1" fill="hold">
                                          <p:stCondLst>
                                            <p:cond delay="0"/>
                                          </p:stCondLst>
                                        </p:cTn>
                                        <p:tgtEl>
                                          <p:spTgt spid="132">
                                            <p:txEl>
                                              <p:pRg st="2" end="2"/>
                                            </p:txEl>
                                          </p:spTgt>
                                        </p:tgtEl>
                                        <p:attrNameLst>
                                          <p:attrName>style.visibility</p:attrName>
                                        </p:attrNameLst>
                                      </p:cBhvr>
                                      <p:to>
                                        <p:strVal val="visible"/>
                                      </p:to>
                                    </p:set>
                                    <p:animEffect transition="in" filter="wipe(left)">
                                      <p:cBhvr>
                                        <p:cTn id="26" dur="2000"/>
                                        <p:tgtEl>
                                          <p:spTgt spid="132">
                                            <p:txEl>
                                              <p:pRg st="2" end="2"/>
                                            </p:txEl>
                                          </p:spTgt>
                                        </p:tgtEl>
                                      </p:cBhvr>
                                    </p:animEffect>
                                  </p:childTnLst>
                                </p:cTn>
                              </p:par>
                            </p:childTnLst>
                          </p:cTn>
                        </p:par>
                        <p:par>
                          <p:cTn id="27" fill="hold">
                            <p:stCondLst>
                              <p:cond delay="6000"/>
                            </p:stCondLst>
                            <p:childTnLst>
                              <p:par>
                                <p:cTn id="28" presetID="22" presetClass="entr" presetSubtype="8" fill="hold" grpId="0" nodeType="afterEffect">
                                  <p:stCondLst>
                                    <p:cond delay="0"/>
                                  </p:stCondLst>
                                  <p:childTnLst>
                                    <p:set>
                                      <p:cBhvr>
                                        <p:cTn id="29" dur="1" fill="hold">
                                          <p:stCondLst>
                                            <p:cond delay="0"/>
                                          </p:stCondLst>
                                        </p:cTn>
                                        <p:tgtEl>
                                          <p:spTgt spid="132">
                                            <p:txEl>
                                              <p:pRg st="3" end="3"/>
                                            </p:txEl>
                                          </p:spTgt>
                                        </p:tgtEl>
                                        <p:attrNameLst>
                                          <p:attrName>style.visibility</p:attrName>
                                        </p:attrNameLst>
                                      </p:cBhvr>
                                      <p:to>
                                        <p:strVal val="visible"/>
                                      </p:to>
                                    </p:set>
                                    <p:animEffect transition="in" filter="wipe(left)">
                                      <p:cBhvr>
                                        <p:cTn id="30" dur="2000"/>
                                        <p:tgtEl>
                                          <p:spTgt spid="132">
                                            <p:txEl>
                                              <p:pRg st="3" end="3"/>
                                            </p:txEl>
                                          </p:spTgt>
                                        </p:tgtEl>
                                      </p:cBhvr>
                                    </p:animEffect>
                                  </p:childTnLst>
                                </p:cTn>
                              </p:par>
                            </p:childTnLst>
                          </p:cTn>
                        </p:par>
                        <p:par>
                          <p:cTn id="31" fill="hold">
                            <p:stCondLst>
                              <p:cond delay="8000"/>
                            </p:stCondLst>
                            <p:childTnLst>
                              <p:par>
                                <p:cTn id="32" presetID="22" presetClass="entr" presetSubtype="8" fill="hold" grpId="0" nodeType="afterEffect">
                                  <p:stCondLst>
                                    <p:cond delay="0"/>
                                  </p:stCondLst>
                                  <p:childTnLst>
                                    <p:set>
                                      <p:cBhvr>
                                        <p:cTn id="33" dur="1" fill="hold">
                                          <p:stCondLst>
                                            <p:cond delay="0"/>
                                          </p:stCondLst>
                                        </p:cTn>
                                        <p:tgtEl>
                                          <p:spTgt spid="132">
                                            <p:txEl>
                                              <p:pRg st="4" end="4"/>
                                            </p:txEl>
                                          </p:spTgt>
                                        </p:tgtEl>
                                        <p:attrNameLst>
                                          <p:attrName>style.visibility</p:attrName>
                                        </p:attrNameLst>
                                      </p:cBhvr>
                                      <p:to>
                                        <p:strVal val="visible"/>
                                      </p:to>
                                    </p:set>
                                    <p:animEffect transition="in" filter="wipe(left)">
                                      <p:cBhvr>
                                        <p:cTn id="34" dur="2000"/>
                                        <p:tgtEl>
                                          <p:spTgt spid="132">
                                            <p:txEl>
                                              <p:pRg st="4" end="4"/>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132">
                                            <p:txEl>
                                              <p:pRg st="6" end="6"/>
                                            </p:txEl>
                                          </p:spTgt>
                                        </p:tgtEl>
                                        <p:attrNameLst>
                                          <p:attrName>style.visibility</p:attrName>
                                        </p:attrNameLst>
                                      </p:cBhvr>
                                      <p:to>
                                        <p:strVal val="visible"/>
                                      </p:to>
                                    </p:set>
                                    <p:animEffect transition="in" filter="wipe(left)">
                                      <p:cBhvr>
                                        <p:cTn id="39" dur="2000"/>
                                        <p:tgtEl>
                                          <p:spTgt spid="132">
                                            <p:txEl>
                                              <p:pRg st="6" end="6"/>
                                            </p:txEl>
                                          </p:spTgt>
                                        </p:tgtEl>
                                      </p:cBhvr>
                                    </p:animEffect>
                                  </p:childTnLst>
                                </p:cTn>
                              </p:par>
                            </p:childTnLst>
                          </p:cTn>
                        </p:par>
                        <p:par>
                          <p:cTn id="40" fill="hold">
                            <p:stCondLst>
                              <p:cond delay="2000"/>
                            </p:stCondLst>
                            <p:childTnLst>
                              <p:par>
                                <p:cTn id="41" presetID="22" presetClass="entr" presetSubtype="8" fill="hold" grpId="0" nodeType="afterEffect">
                                  <p:stCondLst>
                                    <p:cond delay="0"/>
                                  </p:stCondLst>
                                  <p:childTnLst>
                                    <p:set>
                                      <p:cBhvr>
                                        <p:cTn id="42" dur="1" fill="hold">
                                          <p:stCondLst>
                                            <p:cond delay="0"/>
                                          </p:stCondLst>
                                        </p:cTn>
                                        <p:tgtEl>
                                          <p:spTgt spid="132">
                                            <p:txEl>
                                              <p:pRg st="7" end="7"/>
                                            </p:txEl>
                                          </p:spTgt>
                                        </p:tgtEl>
                                        <p:attrNameLst>
                                          <p:attrName>style.visibility</p:attrName>
                                        </p:attrNameLst>
                                      </p:cBhvr>
                                      <p:to>
                                        <p:strVal val="visible"/>
                                      </p:to>
                                    </p:set>
                                    <p:animEffect transition="in" filter="wipe(left)">
                                      <p:cBhvr>
                                        <p:cTn id="43" dur="2000"/>
                                        <p:tgtEl>
                                          <p:spTgt spid="132">
                                            <p:txEl>
                                              <p:pRg st="7" end="7"/>
                                            </p:txEl>
                                          </p:spTgt>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132">
                                            <p:txEl>
                                              <p:pRg st="8" end="8"/>
                                            </p:txEl>
                                          </p:spTgt>
                                        </p:tgtEl>
                                        <p:attrNameLst>
                                          <p:attrName>style.visibility</p:attrName>
                                        </p:attrNameLst>
                                      </p:cBhvr>
                                      <p:to>
                                        <p:strVal val="visible"/>
                                      </p:to>
                                    </p:set>
                                    <p:animEffect transition="in" filter="wipe(left)">
                                      <p:cBhvr>
                                        <p:cTn id="47" dur="2000"/>
                                        <p:tgtEl>
                                          <p:spTgt spid="132">
                                            <p:txEl>
                                              <p:pRg st="8" end="8"/>
                                            </p:txEl>
                                          </p:spTgt>
                                        </p:tgtEl>
                                      </p:cBhvr>
                                    </p:animEffect>
                                  </p:childTnLst>
                                </p:cTn>
                              </p:par>
                            </p:childTnLst>
                          </p:cTn>
                        </p:par>
                        <p:par>
                          <p:cTn id="48" fill="hold">
                            <p:stCondLst>
                              <p:cond delay="6000"/>
                            </p:stCondLst>
                            <p:childTnLst>
                              <p:par>
                                <p:cTn id="49" presetID="22" presetClass="entr" presetSubtype="8" fill="hold" grpId="0" nodeType="afterEffect">
                                  <p:stCondLst>
                                    <p:cond delay="0"/>
                                  </p:stCondLst>
                                  <p:childTnLst>
                                    <p:set>
                                      <p:cBhvr>
                                        <p:cTn id="50" dur="1" fill="hold">
                                          <p:stCondLst>
                                            <p:cond delay="0"/>
                                          </p:stCondLst>
                                        </p:cTn>
                                        <p:tgtEl>
                                          <p:spTgt spid="132">
                                            <p:txEl>
                                              <p:pRg st="9" end="9"/>
                                            </p:txEl>
                                          </p:spTgt>
                                        </p:tgtEl>
                                        <p:attrNameLst>
                                          <p:attrName>style.visibility</p:attrName>
                                        </p:attrNameLst>
                                      </p:cBhvr>
                                      <p:to>
                                        <p:strVal val="visible"/>
                                      </p:to>
                                    </p:set>
                                    <p:animEffect transition="in" filter="wipe(left)">
                                      <p:cBhvr>
                                        <p:cTn id="51" dur="2000"/>
                                        <p:tgtEl>
                                          <p:spTgt spid="132">
                                            <p:txEl>
                                              <p:pRg st="9" end="9"/>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gtEl>
                                        <p:attrNameLst>
                                          <p:attrName>style.visibility</p:attrName>
                                        </p:attrNameLst>
                                      </p:cBhvr>
                                      <p:to>
                                        <p:strVal val="visible"/>
                                      </p:to>
                                    </p:set>
                                    <p:animEffect transition="in" filter="fade">
                                      <p:cBhvr>
                                        <p:cTn id="56" dur="1000"/>
                                        <p:tgtEl>
                                          <p:spTgt spid="3"/>
                                        </p:tgtEl>
                                      </p:cBhvr>
                                    </p:animEffect>
                                    <p:anim calcmode="lin" valueType="num">
                                      <p:cBhvr>
                                        <p:cTn id="57" dur="1000" fill="hold"/>
                                        <p:tgtEl>
                                          <p:spTgt spid="3"/>
                                        </p:tgtEl>
                                        <p:attrNameLst>
                                          <p:attrName>ppt_x</p:attrName>
                                        </p:attrNameLst>
                                      </p:cBhvr>
                                      <p:tavLst>
                                        <p:tav tm="0">
                                          <p:val>
                                            <p:strVal val="#ppt_x"/>
                                          </p:val>
                                        </p:tav>
                                        <p:tav tm="100000">
                                          <p:val>
                                            <p:strVal val="#ppt_x"/>
                                          </p:val>
                                        </p:tav>
                                      </p:tavLst>
                                    </p:anim>
                                    <p:anim calcmode="lin" valueType="num">
                                      <p:cBhvr>
                                        <p:cTn id="58" dur="1000" fill="hold"/>
                                        <p:tgtEl>
                                          <p:spTgt spid="3"/>
                                        </p:tgtEl>
                                        <p:attrNameLst>
                                          <p:attrName>ppt_y</p:attrName>
                                        </p:attrNameLst>
                                      </p:cBhvr>
                                      <p:tavLst>
                                        <p:tav tm="0">
                                          <p:val>
                                            <p:strVal val="#ppt_y+.1"/>
                                          </p:val>
                                        </p:tav>
                                        <p:tav tm="100000">
                                          <p:val>
                                            <p:strVal val="#ppt_y"/>
                                          </p:val>
                                        </p:tav>
                                      </p:tavLst>
                                    </p:anim>
                                  </p:childTnLst>
                                </p:cTn>
                              </p:par>
                            </p:childTnLst>
                          </p:cTn>
                        </p:par>
                        <p:par>
                          <p:cTn id="59" fill="hold">
                            <p:stCondLst>
                              <p:cond delay="1000"/>
                            </p:stCondLst>
                            <p:childTnLst>
                              <p:par>
                                <p:cTn id="60" presetID="10" presetClass="entr" presetSubtype="0" fill="hold" grpId="0" nodeType="afterEffect">
                                  <p:stCondLst>
                                    <p:cond delay="0"/>
                                  </p:stCondLst>
                                  <p:childTnLst>
                                    <p:set>
                                      <p:cBhvr>
                                        <p:cTn id="61" dur="1" fill="hold">
                                          <p:stCondLst>
                                            <p:cond delay="0"/>
                                          </p:stCondLst>
                                        </p:cTn>
                                        <p:tgtEl>
                                          <p:spTgt spid="11"/>
                                        </p:tgtEl>
                                        <p:attrNameLst>
                                          <p:attrName>style.visibility</p:attrName>
                                        </p:attrNameLst>
                                      </p:cBhvr>
                                      <p:to>
                                        <p:strVal val="visible"/>
                                      </p:to>
                                    </p:set>
                                    <p:animEffect transition="in" filter="fade">
                                      <p:cBhvr>
                                        <p:cTn id="6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 grpId="0" uiExpand="1" build="p"/>
      <p:bldP spid="1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グループ化 1">
            <a:extLst>
              <a:ext uri="{FF2B5EF4-FFF2-40B4-BE49-F238E27FC236}">
                <a16:creationId xmlns:a16="http://schemas.microsoft.com/office/drawing/2014/main" id="{23AA016E-2624-4F20-96EB-B5A66010AFE6}"/>
              </a:ext>
            </a:extLst>
          </p:cNvPr>
          <p:cNvGrpSpPr/>
          <p:nvPr/>
        </p:nvGrpSpPr>
        <p:grpSpPr>
          <a:xfrm>
            <a:off x="323851" y="1085670"/>
            <a:ext cx="8519134" cy="827030"/>
            <a:chOff x="323851" y="1085670"/>
            <a:chExt cx="8519134" cy="827030"/>
          </a:xfrm>
        </p:grpSpPr>
        <p:sp>
          <p:nvSpPr>
            <p:cNvPr id="60" name="AutoShape 353">
              <a:extLst>
                <a:ext uri="{FF2B5EF4-FFF2-40B4-BE49-F238E27FC236}">
                  <a16:creationId xmlns:a16="http://schemas.microsoft.com/office/drawing/2014/main" id="{C4CD31EB-70D7-9C57-CDB7-163F5F6F5126}"/>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57" name="テキスト ボックス 56">
              <a:extLst>
                <a:ext uri="{FF2B5EF4-FFF2-40B4-BE49-F238E27FC236}">
                  <a16:creationId xmlns:a16="http://schemas.microsoft.com/office/drawing/2014/main" id="{C0B264B1-BAF6-D79F-B965-760727043382}"/>
                </a:ext>
              </a:extLst>
            </p:cNvPr>
            <p:cNvSpPr txBox="1"/>
            <p:nvPr/>
          </p:nvSpPr>
          <p:spPr>
            <a:xfrm>
              <a:off x="340205" y="1314519"/>
              <a:ext cx="5420516" cy="369332"/>
            </a:xfrm>
            <a:prstGeom prst="rect">
              <a:avLst/>
            </a:prstGeom>
            <a:noFill/>
          </p:spPr>
          <p:txBody>
            <a:bodyPr wrap="square" rtlCol="0">
              <a:spAutoFit/>
            </a:bodyPr>
            <a:lstStyle/>
            <a:p>
              <a:r>
                <a:rPr kumimoji="1" lang="ja-JP" altLang="en-US" sz="1800" dirty="0">
                  <a:latin typeface="+mn-ea"/>
                  <a:ea typeface="+mn-ea"/>
                </a:rPr>
                <a:t>日本の借金の状況</a:t>
              </a:r>
            </a:p>
          </p:txBody>
        </p:sp>
      </p:grpSp>
      <p:grpSp>
        <p:nvGrpSpPr>
          <p:cNvPr id="5" name="グループ化 4">
            <a:extLst>
              <a:ext uri="{FF2B5EF4-FFF2-40B4-BE49-F238E27FC236}">
                <a16:creationId xmlns:a16="http://schemas.microsoft.com/office/drawing/2014/main" id="{6542992E-A4FE-5D8C-1B96-BF8A621D802B}"/>
              </a:ext>
            </a:extLst>
          </p:cNvPr>
          <p:cNvGrpSpPr/>
          <p:nvPr/>
        </p:nvGrpSpPr>
        <p:grpSpPr>
          <a:xfrm>
            <a:off x="287921" y="6410880"/>
            <a:ext cx="8532000" cy="374400"/>
            <a:chOff x="322211" y="6410880"/>
            <a:chExt cx="8532000" cy="374400"/>
          </a:xfrm>
        </p:grpSpPr>
        <p:sp>
          <p:nvSpPr>
            <p:cNvPr id="6" name="正方形/長方形 5">
              <a:extLst>
                <a:ext uri="{FF2B5EF4-FFF2-40B4-BE49-F238E27FC236}">
                  <a16:creationId xmlns:a16="http://schemas.microsoft.com/office/drawing/2014/main" id="{985E36C8-2429-126F-97A3-2B0AB259F57C}"/>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0" name="正方形/長方形 19">
              <a:extLst>
                <a:ext uri="{FF2B5EF4-FFF2-40B4-BE49-F238E27FC236}">
                  <a16:creationId xmlns:a16="http://schemas.microsoft.com/office/drawing/2014/main" id="{45EE1716-E341-D0FD-B596-9B73EED47342}"/>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00" name="テキスト ボックス 99">
            <a:extLst>
              <a:ext uri="{FF2B5EF4-FFF2-40B4-BE49-F238E27FC236}">
                <a16:creationId xmlns:a16="http://schemas.microsoft.com/office/drawing/2014/main" id="{AEA2E2D7-BDD9-93CA-5793-01AC63AF7D59}"/>
              </a:ext>
            </a:extLst>
          </p:cNvPr>
          <p:cNvSpPr txBox="1"/>
          <p:nvPr/>
        </p:nvSpPr>
        <p:spPr>
          <a:xfrm>
            <a:off x="827561" y="6473251"/>
            <a:ext cx="7113394"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動画で学ぼう</a:t>
            </a:r>
            <a:r>
              <a:rPr kumimoji="1" lang="ja-JP" altLang="en-US" sz="1100" b="1" spc="-150" dirty="0">
                <a:solidFill>
                  <a:srgbClr val="005BAD"/>
                </a:solidFill>
                <a:latin typeface="+mj-ea"/>
                <a:ea typeface="+mj-ea"/>
              </a:rPr>
              <a:t> </a:t>
            </a:r>
            <a:r>
              <a:rPr kumimoji="1" lang="ja-JP" altLang="en-US" sz="1100" b="1" dirty="0">
                <a:solidFill>
                  <a:srgbClr val="005BAD"/>
                </a:solidFill>
                <a:latin typeface="+mj-ea"/>
                <a:ea typeface="+mj-ea"/>
              </a:rPr>
              <a:t>：</a:t>
            </a:r>
            <a:r>
              <a:rPr lang="ja-JP" altLang="en-US" sz="1100" b="1" spc="-150"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日本の「財政」を考えよう　</a:t>
            </a:r>
            <a:r>
              <a:rPr kumimoji="1" lang="en-US" altLang="ja-JP" sz="11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https://www.youtube.com/watch?v=sVKTluQsCEs</a:t>
            </a:r>
            <a:r>
              <a:rPr kumimoji="1" lang="ja-JP" altLang="en-US" sz="1000" dirty="0">
                <a:latin typeface="Arial" panose="020B0604020202020204" pitchFamily="34" charset="0"/>
                <a:cs typeface="Arial" panose="020B0604020202020204" pitchFamily="34" charset="0"/>
              </a:rPr>
              <a:t>（財務省作成動画）</a:t>
            </a:r>
            <a:endParaRPr kumimoji="1" lang="ja-JP" altLang="en-US" sz="1100" dirty="0">
              <a:latin typeface="Arial" panose="020B0604020202020204" pitchFamily="34" charset="0"/>
              <a:cs typeface="Arial" panose="020B0604020202020204" pitchFamily="34" charset="0"/>
            </a:endParaRPr>
          </a:p>
        </p:txBody>
      </p:sp>
      <p:sp>
        <p:nvSpPr>
          <p:cNvPr id="7" name="Rectangle 14">
            <a:extLst>
              <a:ext uri="{FF2B5EF4-FFF2-40B4-BE49-F238E27FC236}">
                <a16:creationId xmlns:a16="http://schemas.microsoft.com/office/drawing/2014/main" id="{13CF5482-0152-8D14-6B63-6714105F84B0}"/>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国の財政をみてみよう④</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grpSp>
        <p:nvGrpSpPr>
          <p:cNvPr id="3" name="グループ化 2">
            <a:extLst>
              <a:ext uri="{FF2B5EF4-FFF2-40B4-BE49-F238E27FC236}">
                <a16:creationId xmlns:a16="http://schemas.microsoft.com/office/drawing/2014/main" id="{8B76692E-CEB2-8E61-3A58-EF731A7A33C1}"/>
              </a:ext>
            </a:extLst>
          </p:cNvPr>
          <p:cNvGrpSpPr/>
          <p:nvPr/>
        </p:nvGrpSpPr>
        <p:grpSpPr>
          <a:xfrm>
            <a:off x="-29057" y="6108719"/>
            <a:ext cx="832606" cy="749281"/>
            <a:chOff x="-35154" y="5996309"/>
            <a:chExt cx="945432" cy="850816"/>
          </a:xfrm>
        </p:grpSpPr>
        <p:sp>
          <p:nvSpPr>
            <p:cNvPr id="13" name="フリーフォーム: 図形 12">
              <a:extLst>
                <a:ext uri="{FF2B5EF4-FFF2-40B4-BE49-F238E27FC236}">
                  <a16:creationId xmlns:a16="http://schemas.microsoft.com/office/drawing/2014/main" id="{962E1824-C8F2-E194-13AB-8AA536039638}"/>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14" name="フリーフォーム: 図形 13">
              <a:extLst>
                <a:ext uri="{FF2B5EF4-FFF2-40B4-BE49-F238E27FC236}">
                  <a16:creationId xmlns:a16="http://schemas.microsoft.com/office/drawing/2014/main" id="{9CF6843B-8B60-7D18-CF33-D6E5C8A8FE10}"/>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17" name="テキスト ボックス 16">
              <a:extLst>
                <a:ext uri="{FF2B5EF4-FFF2-40B4-BE49-F238E27FC236}">
                  <a16:creationId xmlns:a16="http://schemas.microsoft.com/office/drawing/2014/main" id="{53B8E120-551E-F940-20AA-E139B109B17E}"/>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23" name="テキスト ボックス 22">
            <a:extLst>
              <a:ext uri="{FF2B5EF4-FFF2-40B4-BE49-F238E27FC236}">
                <a16:creationId xmlns:a16="http://schemas.microsoft.com/office/drawing/2014/main" id="{3026D49E-D3D3-083E-4A5F-143F17016536}"/>
              </a:ext>
            </a:extLst>
          </p:cNvPr>
          <p:cNvSpPr txBox="1"/>
          <p:nvPr/>
        </p:nvSpPr>
        <p:spPr>
          <a:xfrm>
            <a:off x="236586" y="2422426"/>
            <a:ext cx="8907414" cy="2667920"/>
          </a:xfrm>
          <a:prstGeom prst="rect">
            <a:avLst/>
          </a:prstGeom>
          <a:noFill/>
        </p:spPr>
        <p:txBody>
          <a:bodyPr wrap="square" rtlCol="0">
            <a:noAutofit/>
          </a:bodyPr>
          <a:lstStyle/>
          <a:p>
            <a:pPr marL="252000" indent="-252000">
              <a:spcBef>
                <a:spcPts val="600"/>
              </a:spcBef>
              <a:buClr>
                <a:srgbClr val="005BAD"/>
              </a:buClr>
              <a:buFont typeface="Wingdings" panose="05000000000000000000" pitchFamily="2" charset="2"/>
              <a:buChar char="l"/>
            </a:pPr>
            <a:r>
              <a:rPr kumimoji="1" lang="ja-JP" altLang="en-US" sz="1700" dirty="0">
                <a:latin typeface="+mn-ea"/>
                <a:ea typeface="+mn-ea"/>
              </a:rPr>
              <a:t>普通国債残高は、累増の一途をたどり、</a:t>
            </a:r>
            <a:r>
              <a:rPr kumimoji="1" lang="en-US" altLang="ja-JP" sz="1700" dirty="0">
                <a:latin typeface="+mn-ea"/>
                <a:ea typeface="+mn-ea"/>
              </a:rPr>
              <a:t>2026</a:t>
            </a:r>
            <a:r>
              <a:rPr kumimoji="1" lang="ja-JP" altLang="en-US" sz="1700" dirty="0">
                <a:latin typeface="+mn-ea"/>
                <a:ea typeface="+mn-ea"/>
              </a:rPr>
              <a:t>年度（令和８年度）末には</a:t>
            </a:r>
            <a:r>
              <a:rPr kumimoji="1" lang="en-US" altLang="ja-JP" sz="1700" dirty="0">
                <a:latin typeface="+mn-ea"/>
                <a:ea typeface="+mn-ea"/>
              </a:rPr>
              <a:t>1,145</a:t>
            </a:r>
            <a:r>
              <a:rPr kumimoji="1" lang="ja-JP" altLang="en-US" sz="1700" dirty="0">
                <a:latin typeface="+mn-ea"/>
                <a:ea typeface="+mn-ea"/>
              </a:rPr>
              <a:t>兆円に</a:t>
            </a:r>
            <a:r>
              <a:rPr kumimoji="1" lang="ja-JP" altLang="en-US" sz="1700">
                <a:latin typeface="+mn-ea"/>
                <a:ea typeface="+mn-ea"/>
              </a:rPr>
              <a:t>上ると</a:t>
            </a:r>
            <a:endParaRPr kumimoji="1" lang="en-US" altLang="ja-JP" sz="1700" dirty="0">
              <a:latin typeface="+mn-ea"/>
            </a:endParaRPr>
          </a:p>
          <a:p>
            <a:pPr marL="227013">
              <a:spcBef>
                <a:spcPts val="600"/>
              </a:spcBef>
              <a:buClr>
                <a:srgbClr val="005BAD"/>
              </a:buClr>
            </a:pPr>
            <a:r>
              <a:rPr kumimoji="1" lang="ja-JP" altLang="en-US" sz="1700">
                <a:latin typeface="+mn-ea"/>
                <a:ea typeface="+mn-ea"/>
              </a:rPr>
              <a:t>見込まれています。</a:t>
            </a:r>
            <a:endParaRPr kumimoji="1" lang="en-US" altLang="ja-JP" sz="1700" dirty="0">
              <a:latin typeface="+mn-ea"/>
              <a:ea typeface="+mn-ea"/>
            </a:endParaRPr>
          </a:p>
          <a:p>
            <a:pPr>
              <a:spcBef>
                <a:spcPts val="600"/>
              </a:spcBef>
              <a:buClr>
                <a:srgbClr val="005BAD"/>
              </a:buClr>
            </a:pPr>
            <a:endParaRPr kumimoji="1" lang="ja-JP" altLang="en-US" sz="1700" dirty="0">
              <a:latin typeface="+mn-ea"/>
              <a:ea typeface="+mn-ea"/>
            </a:endParaRPr>
          </a:p>
          <a:p>
            <a:pPr marL="252000" indent="-252000">
              <a:spcBef>
                <a:spcPts val="600"/>
              </a:spcBef>
              <a:buClr>
                <a:srgbClr val="005BAD"/>
              </a:buClr>
              <a:buFont typeface="Wingdings" panose="05000000000000000000" pitchFamily="2" charset="2"/>
              <a:buChar char="l"/>
            </a:pPr>
            <a:r>
              <a:rPr lang="ja-JP" altLang="en-US" sz="1700" dirty="0">
                <a:latin typeface="+mn-ea"/>
                <a:ea typeface="+mn-ea"/>
              </a:rPr>
              <a:t>また、財政の持続可能性を見る上では、国により経済規模は異なるため、ＧＤＰ</a:t>
            </a:r>
            <a:r>
              <a:rPr lang="ja-JP" altLang="en-US" sz="1700">
                <a:latin typeface="+mn-ea"/>
                <a:ea typeface="+mn-ea"/>
              </a:rPr>
              <a:t>に対する</a:t>
            </a:r>
            <a:endParaRPr lang="en-US" altLang="ja-JP" sz="1700" dirty="0">
              <a:latin typeface="+mn-ea"/>
            </a:endParaRPr>
          </a:p>
          <a:p>
            <a:pPr marL="227013">
              <a:spcBef>
                <a:spcPts val="600"/>
              </a:spcBef>
              <a:buClr>
                <a:srgbClr val="005BAD"/>
              </a:buClr>
            </a:pPr>
            <a:r>
              <a:rPr lang="ja-JP" altLang="en-US" sz="1700">
                <a:latin typeface="+mn-ea"/>
                <a:ea typeface="+mn-ea"/>
              </a:rPr>
              <a:t>借金</a:t>
            </a:r>
            <a:r>
              <a:rPr lang="ja-JP" altLang="en-US" sz="1700" dirty="0">
                <a:latin typeface="+mn-ea"/>
                <a:ea typeface="+mn-ea"/>
              </a:rPr>
              <a:t>の総額の割合で比較することが重要です。</a:t>
            </a:r>
            <a:endParaRPr lang="en-US" altLang="ja-JP" sz="1700" dirty="0">
              <a:latin typeface="+mn-ea"/>
              <a:ea typeface="+mn-ea"/>
            </a:endParaRPr>
          </a:p>
          <a:p>
            <a:pPr marL="227013">
              <a:spcBef>
                <a:spcPts val="600"/>
              </a:spcBef>
              <a:buClr>
                <a:srgbClr val="005BAD"/>
              </a:buClr>
            </a:pPr>
            <a:r>
              <a:rPr lang="ja-JP" altLang="en-US" sz="2000">
                <a:solidFill>
                  <a:srgbClr val="005BAD"/>
                </a:solidFill>
                <a:latin typeface="+mn-ea"/>
                <a:ea typeface="+mn-ea"/>
              </a:rPr>
              <a:t>日本</a:t>
            </a:r>
            <a:r>
              <a:rPr lang="ja-JP" altLang="en-US" sz="2000" dirty="0">
                <a:solidFill>
                  <a:srgbClr val="005BAD"/>
                </a:solidFill>
                <a:latin typeface="+mn-ea"/>
                <a:ea typeface="+mn-ea"/>
              </a:rPr>
              <a:t>の債務残高はＧＤＰの２倍を超えており、主要先進国の中で最も高い水準　　　</a:t>
            </a:r>
            <a:endParaRPr lang="en-US" altLang="ja-JP" sz="2000" dirty="0">
              <a:solidFill>
                <a:srgbClr val="005BAD"/>
              </a:solidFill>
              <a:latin typeface="+mn-ea"/>
              <a:ea typeface="+mn-ea"/>
            </a:endParaRPr>
          </a:p>
          <a:p>
            <a:pPr marL="227013">
              <a:spcBef>
                <a:spcPts val="600"/>
              </a:spcBef>
              <a:buClr>
                <a:srgbClr val="005BAD"/>
              </a:buClr>
            </a:pPr>
            <a:r>
              <a:rPr lang="ja-JP" altLang="en-US" sz="1700">
                <a:latin typeface="+mn-ea"/>
                <a:ea typeface="+mn-ea"/>
              </a:rPr>
              <a:t>に</a:t>
            </a:r>
            <a:r>
              <a:rPr lang="ja-JP" altLang="en-US" sz="1700" dirty="0">
                <a:latin typeface="+mn-ea"/>
                <a:ea typeface="+mn-ea"/>
              </a:rPr>
              <a:t>あります。</a:t>
            </a:r>
          </a:p>
        </p:txBody>
      </p:sp>
      <p:pic>
        <p:nvPicPr>
          <p:cNvPr id="8" name="Picture 29">
            <a:extLst>
              <a:ext uri="{FF2B5EF4-FFF2-40B4-BE49-F238E27FC236}">
                <a16:creationId xmlns:a16="http://schemas.microsoft.com/office/drawing/2014/main" id="{0C33A39B-34AF-0111-FF78-A5A7D101365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601021" y="811947"/>
            <a:ext cx="1323956" cy="15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スライド番号プレースホルダー 8">
            <a:extLst>
              <a:ext uri="{FF2B5EF4-FFF2-40B4-BE49-F238E27FC236}">
                <a16:creationId xmlns:a16="http://schemas.microsoft.com/office/drawing/2014/main" id="{BB581CC2-FC4B-D54C-2364-680EED25E6FF}"/>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19</a:t>
            </a:fld>
            <a:endParaRPr lang="en-US" altLang="ja-JP" dirty="0">
              <a:latin typeface="+mn-ea"/>
              <a:ea typeface="+mn-ea"/>
            </a:endParaRPr>
          </a:p>
        </p:txBody>
      </p:sp>
    </p:spTree>
    <p:extLst>
      <p:ext uri="{BB962C8B-B14F-4D97-AF65-F5344CB8AC3E}">
        <p14:creationId xmlns:p14="http://schemas.microsoft.com/office/powerpoint/2010/main" val="17638747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600"/>
                                        <p:tgtEl>
                                          <p:spTgt spid="8"/>
                                        </p:tgtEl>
                                      </p:cBhvr>
                                    </p:animEffect>
                                    <p:anim calcmode="lin" valueType="num">
                                      <p:cBhvr>
                                        <p:cTn id="12" dur="600" fill="hold"/>
                                        <p:tgtEl>
                                          <p:spTgt spid="8"/>
                                        </p:tgtEl>
                                        <p:attrNameLst>
                                          <p:attrName>ppt_x</p:attrName>
                                        </p:attrNameLst>
                                      </p:cBhvr>
                                      <p:tavLst>
                                        <p:tav tm="0">
                                          <p:val>
                                            <p:strVal val="#ppt_x"/>
                                          </p:val>
                                        </p:tav>
                                        <p:tav tm="100000">
                                          <p:val>
                                            <p:strVal val="#ppt_x"/>
                                          </p:val>
                                        </p:tav>
                                      </p:tavLst>
                                    </p:anim>
                                    <p:anim calcmode="lin" valueType="num">
                                      <p:cBhvr>
                                        <p:cTn id="13" dur="6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nodeType="clickEffect">
                                  <p:stCondLst>
                                    <p:cond delay="0"/>
                                  </p:stCondLst>
                                  <p:childTnLst>
                                    <p:set>
                                      <p:cBhvr>
                                        <p:cTn id="17" dur="1" fill="hold">
                                          <p:stCondLst>
                                            <p:cond delay="0"/>
                                          </p:stCondLst>
                                        </p:cTn>
                                        <p:tgtEl>
                                          <p:spTgt spid="23">
                                            <p:txEl>
                                              <p:pRg st="0" end="0"/>
                                            </p:txEl>
                                          </p:spTgt>
                                        </p:tgtEl>
                                        <p:attrNameLst>
                                          <p:attrName>style.visibility</p:attrName>
                                        </p:attrNameLst>
                                      </p:cBhvr>
                                      <p:to>
                                        <p:strVal val="visible"/>
                                      </p:to>
                                    </p:set>
                                    <p:animEffect transition="in" filter="wipe(left)">
                                      <p:cBhvr>
                                        <p:cTn id="18" dur="1600"/>
                                        <p:tgtEl>
                                          <p:spTgt spid="23">
                                            <p:txEl>
                                              <p:pRg st="0" end="0"/>
                                            </p:txEl>
                                          </p:spTgt>
                                        </p:tgtEl>
                                      </p:cBhvr>
                                    </p:animEffect>
                                  </p:childTnLst>
                                </p:cTn>
                              </p:par>
                            </p:childTnLst>
                          </p:cTn>
                        </p:par>
                        <p:par>
                          <p:cTn id="19" fill="hold">
                            <p:stCondLst>
                              <p:cond delay="1600"/>
                            </p:stCondLst>
                            <p:childTnLst>
                              <p:par>
                                <p:cTn id="20" presetID="22" presetClass="entr" presetSubtype="8" fill="hold" nodeType="afterEffect">
                                  <p:stCondLst>
                                    <p:cond delay="0"/>
                                  </p:stCondLst>
                                  <p:childTnLst>
                                    <p:set>
                                      <p:cBhvr>
                                        <p:cTn id="21" dur="1" fill="hold">
                                          <p:stCondLst>
                                            <p:cond delay="0"/>
                                          </p:stCondLst>
                                        </p:cTn>
                                        <p:tgtEl>
                                          <p:spTgt spid="23">
                                            <p:txEl>
                                              <p:pRg st="1" end="1"/>
                                            </p:txEl>
                                          </p:spTgt>
                                        </p:tgtEl>
                                        <p:attrNameLst>
                                          <p:attrName>style.visibility</p:attrName>
                                        </p:attrNameLst>
                                      </p:cBhvr>
                                      <p:to>
                                        <p:strVal val="visible"/>
                                      </p:to>
                                    </p:set>
                                    <p:animEffect transition="in" filter="wipe(left)">
                                      <p:cBhvr>
                                        <p:cTn id="22" dur="1600"/>
                                        <p:tgtEl>
                                          <p:spTgt spid="2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23">
                                            <p:txEl>
                                              <p:pRg st="3" end="3"/>
                                            </p:txEl>
                                          </p:spTgt>
                                        </p:tgtEl>
                                        <p:attrNameLst>
                                          <p:attrName>style.visibility</p:attrName>
                                        </p:attrNameLst>
                                      </p:cBhvr>
                                      <p:to>
                                        <p:strVal val="visible"/>
                                      </p:to>
                                    </p:set>
                                    <p:animEffect transition="in" filter="wipe(left)">
                                      <p:cBhvr>
                                        <p:cTn id="27" dur="1800"/>
                                        <p:tgtEl>
                                          <p:spTgt spid="23">
                                            <p:txEl>
                                              <p:pRg st="3" end="3"/>
                                            </p:txEl>
                                          </p:spTgt>
                                        </p:tgtEl>
                                      </p:cBhvr>
                                    </p:animEffect>
                                  </p:childTnLst>
                                </p:cTn>
                              </p:par>
                            </p:childTnLst>
                          </p:cTn>
                        </p:par>
                        <p:par>
                          <p:cTn id="28" fill="hold">
                            <p:stCondLst>
                              <p:cond delay="1800"/>
                            </p:stCondLst>
                            <p:childTnLst>
                              <p:par>
                                <p:cTn id="29" presetID="22" presetClass="entr" presetSubtype="8" fill="hold" nodeType="afterEffect">
                                  <p:stCondLst>
                                    <p:cond delay="0"/>
                                  </p:stCondLst>
                                  <p:childTnLst>
                                    <p:set>
                                      <p:cBhvr>
                                        <p:cTn id="30" dur="1" fill="hold">
                                          <p:stCondLst>
                                            <p:cond delay="0"/>
                                          </p:stCondLst>
                                        </p:cTn>
                                        <p:tgtEl>
                                          <p:spTgt spid="23">
                                            <p:txEl>
                                              <p:pRg st="4" end="4"/>
                                            </p:txEl>
                                          </p:spTgt>
                                        </p:tgtEl>
                                        <p:attrNameLst>
                                          <p:attrName>style.visibility</p:attrName>
                                        </p:attrNameLst>
                                      </p:cBhvr>
                                      <p:to>
                                        <p:strVal val="visible"/>
                                      </p:to>
                                    </p:set>
                                    <p:animEffect transition="in" filter="wipe(left)">
                                      <p:cBhvr>
                                        <p:cTn id="31" dur="1800"/>
                                        <p:tgtEl>
                                          <p:spTgt spid="23">
                                            <p:txEl>
                                              <p:pRg st="4" end="4"/>
                                            </p:txEl>
                                          </p:spTgt>
                                        </p:tgtEl>
                                      </p:cBhvr>
                                    </p:animEffect>
                                  </p:childTnLst>
                                </p:cTn>
                              </p:par>
                            </p:childTnLst>
                          </p:cTn>
                        </p:par>
                        <p:par>
                          <p:cTn id="32" fill="hold">
                            <p:stCondLst>
                              <p:cond delay="3600"/>
                            </p:stCondLst>
                            <p:childTnLst>
                              <p:par>
                                <p:cTn id="33" presetID="22" presetClass="entr" presetSubtype="8" fill="hold" nodeType="afterEffect">
                                  <p:stCondLst>
                                    <p:cond delay="0"/>
                                  </p:stCondLst>
                                  <p:childTnLst>
                                    <p:set>
                                      <p:cBhvr>
                                        <p:cTn id="34" dur="1" fill="hold">
                                          <p:stCondLst>
                                            <p:cond delay="0"/>
                                          </p:stCondLst>
                                        </p:cTn>
                                        <p:tgtEl>
                                          <p:spTgt spid="23">
                                            <p:txEl>
                                              <p:pRg st="5" end="5"/>
                                            </p:txEl>
                                          </p:spTgt>
                                        </p:tgtEl>
                                        <p:attrNameLst>
                                          <p:attrName>style.visibility</p:attrName>
                                        </p:attrNameLst>
                                      </p:cBhvr>
                                      <p:to>
                                        <p:strVal val="visible"/>
                                      </p:to>
                                    </p:set>
                                    <p:animEffect transition="in" filter="wipe(left)">
                                      <p:cBhvr>
                                        <p:cTn id="35" dur="1750"/>
                                        <p:tgtEl>
                                          <p:spTgt spid="23">
                                            <p:txEl>
                                              <p:pRg st="5" end="5"/>
                                            </p:txEl>
                                          </p:spTgt>
                                        </p:tgtEl>
                                      </p:cBhvr>
                                    </p:animEffect>
                                  </p:childTnLst>
                                </p:cTn>
                              </p:par>
                            </p:childTnLst>
                          </p:cTn>
                        </p:par>
                        <p:par>
                          <p:cTn id="36" fill="hold">
                            <p:stCondLst>
                              <p:cond delay="5350"/>
                            </p:stCondLst>
                            <p:childTnLst>
                              <p:par>
                                <p:cTn id="37" presetID="22" presetClass="entr" presetSubtype="8" fill="hold" nodeType="afterEffect">
                                  <p:stCondLst>
                                    <p:cond delay="0"/>
                                  </p:stCondLst>
                                  <p:childTnLst>
                                    <p:set>
                                      <p:cBhvr>
                                        <p:cTn id="38" dur="1" fill="hold">
                                          <p:stCondLst>
                                            <p:cond delay="0"/>
                                          </p:stCondLst>
                                        </p:cTn>
                                        <p:tgtEl>
                                          <p:spTgt spid="23">
                                            <p:txEl>
                                              <p:pRg st="6" end="6"/>
                                            </p:txEl>
                                          </p:spTgt>
                                        </p:tgtEl>
                                        <p:attrNameLst>
                                          <p:attrName>style.visibility</p:attrName>
                                        </p:attrNameLst>
                                      </p:cBhvr>
                                      <p:to>
                                        <p:strVal val="visible"/>
                                      </p:to>
                                    </p:set>
                                    <p:animEffect transition="in" filter="wipe(left)">
                                      <p:cBhvr>
                                        <p:cTn id="39" dur="500"/>
                                        <p:tgtEl>
                                          <p:spTgt spid="2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0396A-D2C9-C644-DC14-201DD6E9AB06}"/>
            </a:ext>
          </a:extLst>
        </p:cNvPr>
        <p:cNvGrpSpPr/>
        <p:nvPr/>
      </p:nvGrpSpPr>
      <p:grpSpPr>
        <a:xfrm>
          <a:off x="0" y="0"/>
          <a:ext cx="0" cy="0"/>
          <a:chOff x="0" y="0"/>
          <a:chExt cx="0" cy="0"/>
        </a:xfrm>
      </p:grpSpPr>
      <p:sp>
        <p:nvSpPr>
          <p:cNvPr id="7" name="Rectangle 14">
            <a:extLst>
              <a:ext uri="{FF2B5EF4-FFF2-40B4-BE49-F238E27FC236}">
                <a16:creationId xmlns:a16="http://schemas.microsoft.com/office/drawing/2014/main" id="{E0040E79-9926-2109-D86B-F93F1AA79446}"/>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国の財政をみてみよう④</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sp>
        <p:nvSpPr>
          <p:cNvPr id="130" name="object 23">
            <a:extLst>
              <a:ext uri="{FF2B5EF4-FFF2-40B4-BE49-F238E27FC236}">
                <a16:creationId xmlns:a16="http://schemas.microsoft.com/office/drawing/2014/main" id="{E6D3C259-7C10-BB44-4E48-072460E97262}"/>
              </a:ext>
            </a:extLst>
          </p:cNvPr>
          <p:cNvSpPr txBox="1"/>
          <p:nvPr/>
        </p:nvSpPr>
        <p:spPr>
          <a:xfrm>
            <a:off x="360000" y="900000"/>
            <a:ext cx="3600000" cy="360000"/>
          </a:xfrm>
          <a:prstGeom prst="rect">
            <a:avLst/>
          </a:prstGeom>
        </p:spPr>
        <p:txBody>
          <a:bodyPr vert="horz" wrap="square" lIns="0" tIns="0" rIns="0" bIns="0" rtlCol="0" anchor="ctr" anchorCtr="0">
            <a:noAutofit/>
          </a:bodyPr>
          <a:lstStyle/>
          <a:p>
            <a:pPr marL="185815" marR="4689" indent="-174678" defTabSz="844007" eaLnBrk="1" fontAlgn="auto" hangingPunct="1">
              <a:lnSpc>
                <a:spcPct val="113999"/>
              </a:lnSpc>
              <a:spcBef>
                <a:spcPts val="0"/>
              </a:spcBef>
              <a:spcAft>
                <a:spcPts val="0"/>
              </a:spcAft>
              <a:defRPr/>
            </a:pPr>
            <a:r>
              <a:rPr lang="ja-JP" altLang="en-US" sz="2000" spc="32" dirty="0">
                <a:solidFill>
                  <a:srgbClr val="231916"/>
                </a:solidFill>
                <a:latin typeface="+mn-ea"/>
                <a:ea typeface="+mn-ea"/>
                <a:cs typeface="Meiryo"/>
              </a:rPr>
              <a:t>日本の普通国債残高の推移</a:t>
            </a:r>
            <a:endParaRPr sz="2000" dirty="0">
              <a:solidFill>
                <a:prstClr val="black"/>
              </a:solidFill>
              <a:latin typeface="+mn-ea"/>
              <a:ea typeface="+mn-ea"/>
              <a:cs typeface="Yu Gothic"/>
            </a:endParaRPr>
          </a:p>
        </p:txBody>
      </p:sp>
      <p:sp>
        <p:nvSpPr>
          <p:cNvPr id="87" name="角丸四角形 31">
            <a:extLst>
              <a:ext uri="{FF2B5EF4-FFF2-40B4-BE49-F238E27FC236}">
                <a16:creationId xmlns:a16="http://schemas.microsoft.com/office/drawing/2014/main" id="{5BACA4CC-7DC9-4D9E-AD9D-4D2C1E64934B}"/>
              </a:ext>
            </a:extLst>
          </p:cNvPr>
          <p:cNvSpPr/>
          <p:nvPr/>
        </p:nvSpPr>
        <p:spPr>
          <a:xfrm>
            <a:off x="3960000" y="5940000"/>
            <a:ext cx="4860000"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200" dirty="0">
                <a:solidFill>
                  <a:schemeClr val="tx1"/>
                </a:solidFill>
                <a:latin typeface="+mn-ea"/>
              </a:rPr>
              <a:t>※</a:t>
            </a:r>
            <a:r>
              <a:rPr lang="ja-JP" altLang="en-US" sz="1200" dirty="0">
                <a:solidFill>
                  <a:schemeClr val="tx1"/>
                </a:solidFill>
                <a:latin typeface="+mn-ea"/>
              </a:rPr>
              <a:t>出典：財務省「これからの日本のために財政を考える」（令和８年４月）</a:t>
            </a:r>
            <a:endParaRPr lang="en-US" altLang="ja-JP" sz="1200" dirty="0">
              <a:solidFill>
                <a:schemeClr val="tx1"/>
              </a:solidFill>
              <a:latin typeface="+mn-ea"/>
            </a:endParaRPr>
          </a:p>
        </p:txBody>
      </p:sp>
      <p:pic>
        <p:nvPicPr>
          <p:cNvPr id="3" name="Picture 2">
            <a:extLst>
              <a:ext uri="{FF2B5EF4-FFF2-40B4-BE49-F238E27FC236}">
                <a16:creationId xmlns:a16="http://schemas.microsoft.com/office/drawing/2014/main" id="{85C2BD3F-0505-042C-B6B4-A1231B8FE6DF}"/>
              </a:ext>
            </a:extLst>
          </p:cNvPr>
          <p:cNvPicPr>
            <a:picLocks noChangeAspect="1"/>
          </p:cNvPicPr>
          <p:nvPr/>
        </p:nvPicPr>
        <p:blipFill>
          <a:blip r:embed="rId3"/>
          <a:stretch>
            <a:fillRect/>
          </a:stretch>
        </p:blipFill>
        <p:spPr>
          <a:xfrm>
            <a:off x="385762" y="1450041"/>
            <a:ext cx="8372475" cy="4495800"/>
          </a:xfrm>
          <a:prstGeom prst="rect">
            <a:avLst/>
          </a:prstGeom>
        </p:spPr>
      </p:pic>
      <p:sp>
        <p:nvSpPr>
          <p:cNvPr id="2" name="スライド番号プレースホルダー 8">
            <a:extLst>
              <a:ext uri="{FF2B5EF4-FFF2-40B4-BE49-F238E27FC236}">
                <a16:creationId xmlns:a16="http://schemas.microsoft.com/office/drawing/2014/main" id="{4BC1EB95-3C20-4997-BDDF-4EC963A7FE6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20</a:t>
            </a:fld>
            <a:endParaRPr lang="en-US" altLang="ja-JP" dirty="0">
              <a:latin typeface="+mn-ea"/>
              <a:ea typeface="+mn-ea"/>
            </a:endParaRPr>
          </a:p>
        </p:txBody>
      </p:sp>
    </p:spTree>
    <p:extLst>
      <p:ext uri="{BB962C8B-B14F-4D97-AF65-F5344CB8AC3E}">
        <p14:creationId xmlns:p14="http://schemas.microsoft.com/office/powerpoint/2010/main" val="1381419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
                                        </p:tgtEl>
                                        <p:attrNameLst>
                                          <p:attrName>style.visibility</p:attrName>
                                        </p:attrNameLst>
                                      </p:cBhvr>
                                      <p:to>
                                        <p:strVal val="visible"/>
                                      </p:to>
                                    </p:set>
                                    <p:animEffect transition="in" filter="wipe(left)">
                                      <p:cBhvr>
                                        <p:cTn id="7" dur="1200"/>
                                        <p:tgtEl>
                                          <p:spTgt spid="13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1000"/>
                                        <p:tgtEl>
                                          <p:spTgt spid="3"/>
                                        </p:tgtEl>
                                      </p:cBhvr>
                                    </p:animEffect>
                                    <p:anim calcmode="lin" valueType="num">
                                      <p:cBhvr>
                                        <p:cTn id="13" dur="1000" fill="hold"/>
                                        <p:tgtEl>
                                          <p:spTgt spid="3"/>
                                        </p:tgtEl>
                                        <p:attrNameLst>
                                          <p:attrName>ppt_x</p:attrName>
                                        </p:attrNameLst>
                                      </p:cBhvr>
                                      <p:tavLst>
                                        <p:tav tm="0">
                                          <p:val>
                                            <p:strVal val="#ppt_x"/>
                                          </p:val>
                                        </p:tav>
                                        <p:tav tm="100000">
                                          <p:val>
                                            <p:strVal val="#ppt_x"/>
                                          </p:val>
                                        </p:tav>
                                      </p:tavLst>
                                    </p:anim>
                                    <p:anim calcmode="lin" valueType="num">
                                      <p:cBhvr>
                                        <p:cTn id="14" dur="1000" fill="hold"/>
                                        <p:tgtEl>
                                          <p:spTgt spid="3"/>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500"/>
                                  </p:stCondLst>
                                  <p:childTnLst>
                                    <p:set>
                                      <p:cBhvr>
                                        <p:cTn id="17" dur="1" fill="hold">
                                          <p:stCondLst>
                                            <p:cond delay="0"/>
                                          </p:stCondLst>
                                        </p:cTn>
                                        <p:tgtEl>
                                          <p:spTgt spid="87"/>
                                        </p:tgtEl>
                                        <p:attrNameLst>
                                          <p:attrName>style.visibility</p:attrName>
                                        </p:attrNameLst>
                                      </p:cBhvr>
                                      <p:to>
                                        <p:strVal val="visible"/>
                                      </p:to>
                                    </p:set>
                                    <p:animEffect transition="in" filter="fade">
                                      <p:cBhvr>
                                        <p:cTn id="18" dur="7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8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D0396A-D2C9-C644-DC14-201DD6E9AB06}"/>
            </a:ext>
          </a:extLst>
        </p:cNvPr>
        <p:cNvGrpSpPr/>
        <p:nvPr/>
      </p:nvGrpSpPr>
      <p:grpSpPr>
        <a:xfrm>
          <a:off x="0" y="0"/>
          <a:ext cx="0" cy="0"/>
          <a:chOff x="0" y="0"/>
          <a:chExt cx="0" cy="0"/>
        </a:xfrm>
      </p:grpSpPr>
      <p:grpSp>
        <p:nvGrpSpPr>
          <p:cNvPr id="5" name="グループ化 4">
            <a:extLst>
              <a:ext uri="{FF2B5EF4-FFF2-40B4-BE49-F238E27FC236}">
                <a16:creationId xmlns:a16="http://schemas.microsoft.com/office/drawing/2014/main" id="{C3522C6D-4CF9-6BB8-CA16-F4A47D9EF2A9}"/>
              </a:ext>
            </a:extLst>
          </p:cNvPr>
          <p:cNvGrpSpPr/>
          <p:nvPr/>
        </p:nvGrpSpPr>
        <p:grpSpPr>
          <a:xfrm>
            <a:off x="287921" y="6410880"/>
            <a:ext cx="8532000" cy="374400"/>
            <a:chOff x="322211" y="6410880"/>
            <a:chExt cx="8532000" cy="374400"/>
          </a:xfrm>
        </p:grpSpPr>
        <p:sp>
          <p:nvSpPr>
            <p:cNvPr id="6" name="正方形/長方形 5">
              <a:extLst>
                <a:ext uri="{FF2B5EF4-FFF2-40B4-BE49-F238E27FC236}">
                  <a16:creationId xmlns:a16="http://schemas.microsoft.com/office/drawing/2014/main" id="{74A4353E-27B7-6E60-CE46-147FF638BABA}"/>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0" name="正方形/長方形 19">
              <a:extLst>
                <a:ext uri="{FF2B5EF4-FFF2-40B4-BE49-F238E27FC236}">
                  <a16:creationId xmlns:a16="http://schemas.microsoft.com/office/drawing/2014/main" id="{5D52DA49-6C33-4DAB-C628-08A90D80A1C5}"/>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grpSp>
      <p:sp>
        <p:nvSpPr>
          <p:cNvPr id="100" name="テキスト ボックス 99">
            <a:extLst>
              <a:ext uri="{FF2B5EF4-FFF2-40B4-BE49-F238E27FC236}">
                <a16:creationId xmlns:a16="http://schemas.microsoft.com/office/drawing/2014/main" id="{453984B6-9F56-1849-AEC2-099FE6637A48}"/>
              </a:ext>
            </a:extLst>
          </p:cNvPr>
          <p:cNvSpPr txBox="1"/>
          <p:nvPr/>
        </p:nvSpPr>
        <p:spPr>
          <a:xfrm>
            <a:off x="827561" y="6473251"/>
            <a:ext cx="7113394" cy="261610"/>
          </a:xfrm>
          <a:prstGeom prst="rect">
            <a:avLst/>
          </a:prstGeom>
          <a:noFill/>
        </p:spPr>
        <p:txBody>
          <a:bodyPr wrap="square" rtlCol="0">
            <a:spAutoFit/>
          </a:bodyPr>
          <a:lstStyle/>
          <a:p>
            <a:r>
              <a:rPr kumimoji="1" lang="ja-JP" altLang="en-US" sz="1100" b="1" dirty="0">
                <a:solidFill>
                  <a:srgbClr val="005BAD"/>
                </a:solidFill>
                <a:latin typeface="ＭＳ Ｐゴシック" panose="020B0600070205080204" pitchFamily="50" charset="-128"/>
                <a:ea typeface="ＭＳ Ｐゴシック" panose="020B0600070205080204" pitchFamily="50" charset="-128"/>
              </a:rPr>
              <a:t>動画で学ぼう</a:t>
            </a:r>
            <a:r>
              <a:rPr kumimoji="1" lang="ja-JP" altLang="en-US" sz="1100" b="1" spc="-150" dirty="0">
                <a:solidFill>
                  <a:srgbClr val="005BAD"/>
                </a:solidFill>
                <a:latin typeface="+mj-ea"/>
                <a:ea typeface="+mj-ea"/>
              </a:rPr>
              <a:t> </a:t>
            </a:r>
            <a:r>
              <a:rPr kumimoji="1" lang="ja-JP" altLang="en-US" sz="1100" b="1" dirty="0">
                <a:solidFill>
                  <a:srgbClr val="005BAD"/>
                </a:solidFill>
                <a:latin typeface="+mj-ea"/>
                <a:ea typeface="+mj-ea"/>
              </a:rPr>
              <a:t>：</a:t>
            </a:r>
            <a:r>
              <a:rPr lang="ja-JP" altLang="en-US" sz="1100" b="1" spc="-150" dirty="0">
                <a:solidFill>
                  <a:srgbClr val="005BAD"/>
                </a:solidFill>
                <a:latin typeface="+mj-ea"/>
                <a:ea typeface="+mj-ea"/>
              </a:rPr>
              <a:t> </a:t>
            </a:r>
            <a:r>
              <a:rPr lang="ja-JP" altLang="en-US" sz="1100" b="1" dirty="0">
                <a:solidFill>
                  <a:srgbClr val="005BAD"/>
                </a:solidFill>
                <a:latin typeface="ＭＳ Ｐゴシック" panose="020B0600070205080204" pitchFamily="50" charset="-128"/>
                <a:ea typeface="ＭＳ Ｐゴシック" panose="020B0600070205080204" pitchFamily="50" charset="-128"/>
              </a:rPr>
              <a:t>日本の「財政」を考えよう　</a:t>
            </a:r>
            <a:r>
              <a:rPr kumimoji="1" lang="en-US" altLang="ja-JP" sz="1100" dirty="0">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https://www.youtube.com/watch?v=sVKTluQsCEs</a:t>
            </a:r>
            <a:r>
              <a:rPr kumimoji="1" lang="ja-JP" altLang="en-US" sz="1000" dirty="0">
                <a:latin typeface="Arial" panose="020B0604020202020204" pitchFamily="34" charset="0"/>
                <a:cs typeface="Arial" panose="020B0604020202020204" pitchFamily="34" charset="0"/>
              </a:rPr>
              <a:t>（財務省作成動画）</a:t>
            </a:r>
            <a:endParaRPr kumimoji="1" lang="ja-JP" altLang="en-US" sz="1100" dirty="0">
              <a:latin typeface="Arial" panose="020B0604020202020204" pitchFamily="34" charset="0"/>
              <a:cs typeface="Arial" panose="020B0604020202020204" pitchFamily="34" charset="0"/>
            </a:endParaRPr>
          </a:p>
        </p:txBody>
      </p:sp>
      <p:sp>
        <p:nvSpPr>
          <p:cNvPr id="7" name="Rectangle 14">
            <a:extLst>
              <a:ext uri="{FF2B5EF4-FFF2-40B4-BE49-F238E27FC236}">
                <a16:creationId xmlns:a16="http://schemas.microsoft.com/office/drawing/2014/main" id="{E0040E79-9926-2109-D86B-F93F1AA79446}"/>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500" kern="0" dirty="0">
                <a:solidFill>
                  <a:srgbClr val="005BAD"/>
                </a:solidFill>
                <a:latin typeface="HGP創英角ｺﾞｼｯｸUB" panose="020B0900000000000000" pitchFamily="50" charset="-128"/>
                <a:ea typeface="HGP創英角ｺﾞｼｯｸUB" panose="020B0900000000000000" pitchFamily="50" charset="-128"/>
              </a:rPr>
              <a:t>３</a:t>
            </a:r>
            <a:r>
              <a:rPr lang="en-US" altLang="ja-JP" sz="2200" kern="0" dirty="0">
                <a:solidFill>
                  <a:srgbClr val="005BAD"/>
                </a:solidFill>
                <a:latin typeface="HGP創英角ｺﾞｼｯｸUB" panose="020B0900000000000000" pitchFamily="50" charset="-128"/>
                <a:ea typeface="HGP創英角ｺﾞｼｯｸUB" panose="020B0900000000000000" pitchFamily="50" charset="-128"/>
              </a:rPr>
              <a:t>. </a:t>
            </a:r>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国の財政をみてみよう④</a:t>
            </a:r>
            <a:endParaRPr lang="en-US" altLang="ja-JP" sz="2200" kern="0" dirty="0">
              <a:solidFill>
                <a:schemeClr val="tx1"/>
              </a:solidFill>
              <a:latin typeface="HGP創英角ｺﾞｼｯｸUB" panose="020B0900000000000000" pitchFamily="50" charset="-128"/>
              <a:ea typeface="HGP創英角ｺﾞｼｯｸUB" panose="020B0900000000000000" pitchFamily="50" charset="-128"/>
            </a:endParaRPr>
          </a:p>
        </p:txBody>
      </p:sp>
      <p:grpSp>
        <p:nvGrpSpPr>
          <p:cNvPr id="3" name="グループ化 2">
            <a:extLst>
              <a:ext uri="{FF2B5EF4-FFF2-40B4-BE49-F238E27FC236}">
                <a16:creationId xmlns:a16="http://schemas.microsoft.com/office/drawing/2014/main" id="{59E037D8-6563-2DAF-0D41-E45B1D24AA67}"/>
              </a:ext>
            </a:extLst>
          </p:cNvPr>
          <p:cNvGrpSpPr/>
          <p:nvPr/>
        </p:nvGrpSpPr>
        <p:grpSpPr>
          <a:xfrm>
            <a:off x="-29057" y="6108719"/>
            <a:ext cx="832606" cy="749281"/>
            <a:chOff x="-35154" y="5996309"/>
            <a:chExt cx="945432" cy="850816"/>
          </a:xfrm>
        </p:grpSpPr>
        <p:sp>
          <p:nvSpPr>
            <p:cNvPr id="13" name="フリーフォーム: 図形 12">
              <a:extLst>
                <a:ext uri="{FF2B5EF4-FFF2-40B4-BE49-F238E27FC236}">
                  <a16:creationId xmlns:a16="http://schemas.microsoft.com/office/drawing/2014/main" id="{151C366B-E49E-75F3-03F1-D32EACD3AEC0}"/>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14" name="フリーフォーム: 図形 13">
              <a:extLst>
                <a:ext uri="{FF2B5EF4-FFF2-40B4-BE49-F238E27FC236}">
                  <a16:creationId xmlns:a16="http://schemas.microsoft.com/office/drawing/2014/main" id="{C9B11546-32BA-FA80-11DB-9DA10405340B}"/>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17" name="テキスト ボックス 16">
              <a:extLst>
                <a:ext uri="{FF2B5EF4-FFF2-40B4-BE49-F238E27FC236}">
                  <a16:creationId xmlns:a16="http://schemas.microsoft.com/office/drawing/2014/main" id="{914DF7C1-522A-0D3C-7453-9F72789BED06}"/>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詳しく</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sp>
        <p:nvSpPr>
          <p:cNvPr id="130" name="object 23">
            <a:extLst>
              <a:ext uri="{FF2B5EF4-FFF2-40B4-BE49-F238E27FC236}">
                <a16:creationId xmlns:a16="http://schemas.microsoft.com/office/drawing/2014/main" id="{E6D3C259-7C10-BB44-4E48-072460E97262}"/>
              </a:ext>
            </a:extLst>
          </p:cNvPr>
          <p:cNvSpPr txBox="1"/>
          <p:nvPr/>
        </p:nvSpPr>
        <p:spPr>
          <a:xfrm>
            <a:off x="360000" y="900000"/>
            <a:ext cx="3600000" cy="360000"/>
          </a:xfrm>
          <a:prstGeom prst="rect">
            <a:avLst/>
          </a:prstGeom>
        </p:spPr>
        <p:txBody>
          <a:bodyPr vert="horz" wrap="square" lIns="0" tIns="0" rIns="0" bIns="0" rtlCol="0" anchor="ctr" anchorCtr="0">
            <a:noAutofit/>
          </a:bodyPr>
          <a:lstStyle/>
          <a:p>
            <a:pPr marL="185815" marR="4689" indent="-174678" defTabSz="844007">
              <a:lnSpc>
                <a:spcPct val="113999"/>
              </a:lnSpc>
              <a:defRPr/>
            </a:pPr>
            <a:r>
              <a:rPr lang="ja-JP" altLang="en-US" sz="2000" spc="32" dirty="0">
                <a:solidFill>
                  <a:srgbClr val="231916"/>
                </a:solidFill>
                <a:latin typeface="+mn-ea"/>
                <a:ea typeface="+mn-ea"/>
                <a:cs typeface="Meiryo"/>
              </a:rPr>
              <a:t>主な国の債務残高（対ＧＤＰ比）</a:t>
            </a:r>
          </a:p>
        </p:txBody>
      </p:sp>
      <p:sp>
        <p:nvSpPr>
          <p:cNvPr id="87" name="角丸四角形 31">
            <a:extLst>
              <a:ext uri="{FF2B5EF4-FFF2-40B4-BE49-F238E27FC236}">
                <a16:creationId xmlns:a16="http://schemas.microsoft.com/office/drawing/2014/main" id="{5BACA4CC-7DC9-4D9E-AD9D-4D2C1E64934B}"/>
              </a:ext>
            </a:extLst>
          </p:cNvPr>
          <p:cNvSpPr/>
          <p:nvPr/>
        </p:nvSpPr>
        <p:spPr>
          <a:xfrm>
            <a:off x="3780000" y="5976000"/>
            <a:ext cx="4860000" cy="348032"/>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ja-JP" sz="1200" dirty="0">
                <a:solidFill>
                  <a:schemeClr val="tx1"/>
                </a:solidFill>
                <a:latin typeface="+mn-ea"/>
              </a:rPr>
              <a:t>※</a:t>
            </a:r>
            <a:r>
              <a:rPr lang="ja-JP" altLang="en-US" sz="1200" dirty="0">
                <a:solidFill>
                  <a:schemeClr val="tx1"/>
                </a:solidFill>
                <a:latin typeface="+mn-ea"/>
              </a:rPr>
              <a:t>出典：財務省「これからの日本のために財政を考える」（令和８年４月）</a:t>
            </a:r>
            <a:endParaRPr lang="en-US" altLang="ja-JP" sz="1200" dirty="0">
              <a:solidFill>
                <a:schemeClr val="tx1"/>
              </a:solidFill>
              <a:latin typeface="+mn-ea"/>
            </a:endParaRPr>
          </a:p>
        </p:txBody>
      </p:sp>
      <p:pic>
        <p:nvPicPr>
          <p:cNvPr id="4" name="Picture 3">
            <a:extLst>
              <a:ext uri="{FF2B5EF4-FFF2-40B4-BE49-F238E27FC236}">
                <a16:creationId xmlns:a16="http://schemas.microsoft.com/office/drawing/2014/main" id="{C4AA7498-8EB5-B52A-8DF2-B8E505A22C82}"/>
              </a:ext>
            </a:extLst>
          </p:cNvPr>
          <p:cNvPicPr>
            <a:picLocks noChangeAspect="1"/>
          </p:cNvPicPr>
          <p:nvPr/>
        </p:nvPicPr>
        <p:blipFill>
          <a:blip r:embed="rId4"/>
          <a:stretch>
            <a:fillRect/>
          </a:stretch>
        </p:blipFill>
        <p:spPr>
          <a:xfrm>
            <a:off x="656796" y="1323443"/>
            <a:ext cx="7823057" cy="4698428"/>
          </a:xfrm>
          <a:prstGeom prst="rect">
            <a:avLst/>
          </a:prstGeom>
        </p:spPr>
      </p:pic>
      <p:sp>
        <p:nvSpPr>
          <p:cNvPr id="2" name="スライド番号プレースホルダー 8">
            <a:extLst>
              <a:ext uri="{FF2B5EF4-FFF2-40B4-BE49-F238E27FC236}">
                <a16:creationId xmlns:a16="http://schemas.microsoft.com/office/drawing/2014/main" id="{DD1FC9B9-2B9E-F59B-C600-472B128EC840}"/>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21</a:t>
            </a:fld>
            <a:endParaRPr lang="en-US" altLang="ja-JP" dirty="0">
              <a:latin typeface="+mn-ea"/>
              <a:ea typeface="+mn-ea"/>
            </a:endParaRPr>
          </a:p>
        </p:txBody>
      </p:sp>
    </p:spTree>
    <p:extLst>
      <p:ext uri="{BB962C8B-B14F-4D97-AF65-F5344CB8AC3E}">
        <p14:creationId xmlns:p14="http://schemas.microsoft.com/office/powerpoint/2010/main" val="121098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30"/>
                                        </p:tgtEl>
                                        <p:attrNameLst>
                                          <p:attrName>style.visibility</p:attrName>
                                        </p:attrNameLst>
                                      </p:cBhvr>
                                      <p:to>
                                        <p:strVal val="visible"/>
                                      </p:to>
                                    </p:set>
                                    <p:animEffect transition="in" filter="wipe(left)">
                                      <p:cBhvr>
                                        <p:cTn id="7" dur="1200"/>
                                        <p:tgtEl>
                                          <p:spTgt spid="13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0"/>
                                        <p:tgtEl>
                                          <p:spTgt spid="4"/>
                                        </p:tgtEl>
                                      </p:cBhvr>
                                    </p:animEffect>
                                    <p:anim calcmode="lin" valueType="num">
                                      <p:cBhvr>
                                        <p:cTn id="13" dur="1000" fill="hold"/>
                                        <p:tgtEl>
                                          <p:spTgt spid="4"/>
                                        </p:tgtEl>
                                        <p:attrNameLst>
                                          <p:attrName>ppt_x</p:attrName>
                                        </p:attrNameLst>
                                      </p:cBhvr>
                                      <p:tavLst>
                                        <p:tav tm="0">
                                          <p:val>
                                            <p:strVal val="#ppt_x"/>
                                          </p:val>
                                        </p:tav>
                                        <p:tav tm="100000">
                                          <p:val>
                                            <p:strVal val="#ppt_x"/>
                                          </p:val>
                                        </p:tav>
                                      </p:tavLst>
                                    </p:anim>
                                    <p:anim calcmode="lin" valueType="num">
                                      <p:cBhvr>
                                        <p:cTn id="14" dur="1000" fill="hold"/>
                                        <p:tgtEl>
                                          <p:spTgt spid="4"/>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10" presetClass="entr" presetSubtype="0" fill="hold" grpId="0" nodeType="afterEffect">
                                  <p:stCondLst>
                                    <p:cond delay="500"/>
                                  </p:stCondLst>
                                  <p:childTnLst>
                                    <p:set>
                                      <p:cBhvr>
                                        <p:cTn id="17" dur="1" fill="hold">
                                          <p:stCondLst>
                                            <p:cond delay="0"/>
                                          </p:stCondLst>
                                        </p:cTn>
                                        <p:tgtEl>
                                          <p:spTgt spid="87"/>
                                        </p:tgtEl>
                                        <p:attrNameLst>
                                          <p:attrName>style.visibility</p:attrName>
                                        </p:attrNameLst>
                                      </p:cBhvr>
                                      <p:to>
                                        <p:strVal val="visible"/>
                                      </p:to>
                                    </p:set>
                                    <p:animEffect transition="in" filter="fade">
                                      <p:cBhvr>
                                        <p:cTn id="18" dur="700"/>
                                        <p:tgtEl>
                                          <p:spTgt spid="8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0" grpId="0"/>
      <p:bldP spid="8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522780-5CC8-E113-E855-6C190F600A67}"/>
            </a:ext>
          </a:extLst>
        </p:cNvPr>
        <p:cNvGrpSpPr/>
        <p:nvPr/>
      </p:nvGrpSpPr>
      <p:grpSpPr>
        <a:xfrm>
          <a:off x="0" y="0"/>
          <a:ext cx="0" cy="0"/>
          <a:chOff x="0" y="0"/>
          <a:chExt cx="0" cy="0"/>
        </a:xfrm>
      </p:grpSpPr>
      <p:sp>
        <p:nvSpPr>
          <p:cNvPr id="57" name="スライド番号プレースホルダー 56">
            <a:extLst>
              <a:ext uri="{FF2B5EF4-FFF2-40B4-BE49-F238E27FC236}">
                <a16:creationId xmlns:a16="http://schemas.microsoft.com/office/drawing/2014/main" id="{658DCFF2-6E24-FA48-246B-380131C91069}"/>
              </a:ext>
            </a:extLst>
          </p:cNvPr>
          <p:cNvSpPr>
            <a:spLocks noGrp="1"/>
          </p:cNvSpPr>
          <p:nvPr>
            <p:ph type="sldNum" sz="quarter" idx="12"/>
          </p:nvPr>
        </p:nvSpPr>
        <p:spPr/>
        <p:txBody>
          <a:bodyPr/>
          <a:lstStyle/>
          <a:p>
            <a:pPr>
              <a:defRPr/>
            </a:pPr>
            <a:fld id="{40E3B949-1179-4387-B307-F356BE6486A4}" type="slidenum">
              <a:rPr lang="en-US" altLang="ja-JP" smtClean="0">
                <a:latin typeface="+mn-ea"/>
                <a:ea typeface="+mn-ea"/>
              </a:rPr>
              <a:pPr>
                <a:defRPr/>
              </a:pPr>
              <a:t>22</a:t>
            </a:fld>
            <a:endParaRPr lang="en-US" altLang="ja-JP" dirty="0">
              <a:latin typeface="+mn-ea"/>
              <a:ea typeface="+mn-ea"/>
            </a:endParaRPr>
          </a:p>
        </p:txBody>
      </p:sp>
      <p:graphicFrame>
        <p:nvGraphicFramePr>
          <p:cNvPr id="12" name="グラフ 11">
            <a:extLst>
              <a:ext uri="{FF2B5EF4-FFF2-40B4-BE49-F238E27FC236}">
                <a16:creationId xmlns:a16="http://schemas.microsoft.com/office/drawing/2014/main" id="{89202976-FEEB-4FEC-9166-4E8EC6C1201C}"/>
              </a:ext>
            </a:extLst>
          </p:cNvPr>
          <p:cNvGraphicFramePr>
            <a:graphicFrameLocks/>
          </p:cNvGraphicFramePr>
          <p:nvPr/>
        </p:nvGraphicFramePr>
        <p:xfrm>
          <a:off x="515042" y="2388449"/>
          <a:ext cx="4057009" cy="37745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7" name="グラフ 16">
            <a:extLst>
              <a:ext uri="{FF2B5EF4-FFF2-40B4-BE49-F238E27FC236}">
                <a16:creationId xmlns:a16="http://schemas.microsoft.com/office/drawing/2014/main" id="{99F29868-34D5-F771-C6C4-7B3100F7E28A}"/>
              </a:ext>
            </a:extLst>
          </p:cNvPr>
          <p:cNvGraphicFramePr>
            <a:graphicFrameLocks/>
          </p:cNvGraphicFramePr>
          <p:nvPr>
            <p:extLst>
              <p:ext uri="{D42A27DB-BD31-4B8C-83A1-F6EECF244321}">
                <p14:modId xmlns:p14="http://schemas.microsoft.com/office/powerpoint/2010/main" val="1232300057"/>
              </p:ext>
            </p:extLst>
          </p:nvPr>
        </p:nvGraphicFramePr>
        <p:xfrm>
          <a:off x="434602" y="2055950"/>
          <a:ext cx="4962535" cy="3592156"/>
        </p:xfrm>
        <a:graphic>
          <a:graphicData uri="http://schemas.openxmlformats.org/drawingml/2006/chart">
            <c:chart xmlns:c="http://schemas.openxmlformats.org/drawingml/2006/chart" xmlns:r="http://schemas.openxmlformats.org/officeDocument/2006/relationships" r:id="rId5"/>
          </a:graphicData>
        </a:graphic>
      </p:graphicFrame>
      <p:sp>
        <p:nvSpPr>
          <p:cNvPr id="18" name="AutoShape 353">
            <a:extLst>
              <a:ext uri="{FF2B5EF4-FFF2-40B4-BE49-F238E27FC236}">
                <a16:creationId xmlns:a16="http://schemas.microsoft.com/office/drawing/2014/main" id="{D7779BCD-53FE-30B1-7099-059E46E712D0}"/>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国の歳入と同じく租税が地方の財政を支えています。</a:t>
            </a:r>
          </a:p>
        </p:txBody>
      </p:sp>
      <p:sp>
        <p:nvSpPr>
          <p:cNvPr id="22" name="Rectangle 14">
            <a:extLst>
              <a:ext uri="{FF2B5EF4-FFF2-40B4-BE49-F238E27FC236}">
                <a16:creationId xmlns:a16="http://schemas.microsoft.com/office/drawing/2014/main" id="{FEDF7DDC-B254-8B71-E42D-DBF6A38C62F4}"/>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滋賀県の財政−①歳入</a:t>
            </a:r>
          </a:p>
        </p:txBody>
      </p:sp>
      <p:pic>
        <p:nvPicPr>
          <p:cNvPr id="50" name="Picture 29">
            <a:extLst>
              <a:ext uri="{FF2B5EF4-FFF2-40B4-BE49-F238E27FC236}">
                <a16:creationId xmlns:a16="http://schemas.microsoft.com/office/drawing/2014/main" id="{157577CE-B1D3-E060-BDC7-BE0FC692BB0D}"/>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p:blipFill>
        <p:spPr bwMode="auto">
          <a:xfrm>
            <a:off x="7692777" y="801084"/>
            <a:ext cx="1077116" cy="1290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1" name="グループ化 50">
            <a:extLst>
              <a:ext uri="{FF2B5EF4-FFF2-40B4-BE49-F238E27FC236}">
                <a16:creationId xmlns:a16="http://schemas.microsoft.com/office/drawing/2014/main" id="{5772242D-176D-EACB-3E5B-82F43302B80A}"/>
              </a:ext>
            </a:extLst>
          </p:cNvPr>
          <p:cNvGrpSpPr/>
          <p:nvPr/>
        </p:nvGrpSpPr>
        <p:grpSpPr>
          <a:xfrm>
            <a:off x="287921" y="6410880"/>
            <a:ext cx="8532000" cy="374400"/>
            <a:chOff x="322211" y="6410880"/>
            <a:chExt cx="8532000" cy="374400"/>
          </a:xfrm>
        </p:grpSpPr>
        <p:sp>
          <p:nvSpPr>
            <p:cNvPr id="52" name="正方形/長方形 51">
              <a:extLst>
                <a:ext uri="{FF2B5EF4-FFF2-40B4-BE49-F238E27FC236}">
                  <a16:creationId xmlns:a16="http://schemas.microsoft.com/office/drawing/2014/main" id="{B8BA9BA2-3D16-9FDC-3DC0-45CFC0A48866}"/>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sp>
          <p:nvSpPr>
            <p:cNvPr id="54" name="正方形/長方形 53">
              <a:extLst>
                <a:ext uri="{FF2B5EF4-FFF2-40B4-BE49-F238E27FC236}">
                  <a16:creationId xmlns:a16="http://schemas.microsoft.com/office/drawing/2014/main" id="{F0FDDD35-415A-792C-08CF-3E4247800D8B}"/>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grpSp>
      <p:sp>
        <p:nvSpPr>
          <p:cNvPr id="56" name="テキスト ボックス 55">
            <a:extLst>
              <a:ext uri="{FF2B5EF4-FFF2-40B4-BE49-F238E27FC236}">
                <a16:creationId xmlns:a16="http://schemas.microsoft.com/office/drawing/2014/main" id="{0C410D4B-A750-45A6-97FD-FC9663BEB9AB}"/>
              </a:ext>
            </a:extLst>
          </p:cNvPr>
          <p:cNvSpPr txBox="1"/>
          <p:nvPr/>
        </p:nvSpPr>
        <p:spPr>
          <a:xfrm>
            <a:off x="762243" y="6483359"/>
            <a:ext cx="8007649" cy="600164"/>
          </a:xfrm>
          <a:prstGeom prst="rect">
            <a:avLst/>
          </a:prstGeom>
          <a:noFill/>
        </p:spPr>
        <p:txBody>
          <a:bodyPr wrap="square" rtlCol="0">
            <a:spAutoFit/>
          </a:bodyPr>
          <a:lstStyle/>
          <a:p>
            <a:r>
              <a:rPr lang="ja-JP" altLang="en-US" sz="1100" b="1">
                <a:solidFill>
                  <a:srgbClr val="005BAD"/>
                </a:solidFill>
                <a:latin typeface="+mn-ea"/>
                <a:ea typeface="+mn-ea"/>
              </a:rPr>
              <a:t>「滋賀県の税金」を</a:t>
            </a:r>
            <a:r>
              <a:rPr kumimoji="1" lang="ja-JP" altLang="en-US" sz="1100" b="1">
                <a:solidFill>
                  <a:srgbClr val="005BAD"/>
                </a:solidFill>
                <a:latin typeface="+mn-ea"/>
                <a:ea typeface="+mn-ea"/>
              </a:rPr>
              <a:t>詳しく見てみよう　　　　</a:t>
            </a:r>
            <a:r>
              <a:rPr lang="en" altLang="ja-JP" sz="1100" b="1" dirty="0">
                <a:solidFill>
                  <a:srgbClr val="005BAD"/>
                </a:solidFill>
                <a:latin typeface="+mn-ea"/>
                <a:ea typeface="+mn-ea"/>
                <a:hlinkClick r:id="rId7"/>
              </a:rPr>
              <a:t>https://</a:t>
            </a:r>
            <a:r>
              <a:rPr lang="en" altLang="ja-JP" sz="1100" b="1" dirty="0" err="1">
                <a:solidFill>
                  <a:srgbClr val="005BAD"/>
                </a:solidFill>
                <a:latin typeface="+mn-ea"/>
                <a:ea typeface="+mn-ea"/>
                <a:hlinkClick r:id="rId7"/>
              </a:rPr>
              <a:t>www.pref.shiga.lg.jp</a:t>
            </a:r>
            <a:r>
              <a:rPr lang="en" altLang="ja-JP" sz="1100" b="1" dirty="0">
                <a:solidFill>
                  <a:srgbClr val="005BAD"/>
                </a:solidFill>
                <a:latin typeface="+mn-ea"/>
                <a:ea typeface="+mn-ea"/>
                <a:hlinkClick r:id="rId7"/>
              </a:rPr>
              <a:t>/</a:t>
            </a:r>
            <a:r>
              <a:rPr lang="en" altLang="ja-JP" sz="1100" b="1" dirty="0" err="1">
                <a:solidFill>
                  <a:srgbClr val="005BAD"/>
                </a:solidFill>
                <a:latin typeface="+mn-ea"/>
                <a:ea typeface="+mn-ea"/>
                <a:hlinkClick r:id="rId7"/>
              </a:rPr>
              <a:t>ippan</a:t>
            </a:r>
            <a:r>
              <a:rPr lang="en" altLang="ja-JP" sz="1100" b="1" dirty="0">
                <a:solidFill>
                  <a:srgbClr val="005BAD"/>
                </a:solidFill>
                <a:latin typeface="+mn-ea"/>
                <a:ea typeface="+mn-ea"/>
                <a:hlinkClick r:id="rId7"/>
              </a:rPr>
              <a:t>/</a:t>
            </a:r>
            <a:r>
              <a:rPr lang="en" altLang="ja-JP" sz="1100" b="1" dirty="0" err="1">
                <a:solidFill>
                  <a:srgbClr val="005BAD"/>
                </a:solidFill>
                <a:latin typeface="+mn-ea"/>
                <a:ea typeface="+mn-ea"/>
                <a:hlinkClick r:id="rId7"/>
              </a:rPr>
              <a:t>kurashi</a:t>
            </a:r>
            <a:r>
              <a:rPr lang="en" altLang="ja-JP" sz="1100" b="1" dirty="0">
                <a:solidFill>
                  <a:srgbClr val="005BAD"/>
                </a:solidFill>
                <a:latin typeface="+mn-ea"/>
                <a:ea typeface="+mn-ea"/>
                <a:hlinkClick r:id="rId7"/>
              </a:rPr>
              <a:t>/</a:t>
            </a:r>
            <a:r>
              <a:rPr lang="en" altLang="ja-JP" sz="1100" b="1" dirty="0" err="1">
                <a:solidFill>
                  <a:srgbClr val="005BAD"/>
                </a:solidFill>
                <a:latin typeface="+mn-ea"/>
                <a:ea typeface="+mn-ea"/>
                <a:hlinkClick r:id="rId7"/>
              </a:rPr>
              <a:t>zeikin</a:t>
            </a:r>
            <a:r>
              <a:rPr lang="en" altLang="ja-JP" sz="1100" b="1" dirty="0">
                <a:solidFill>
                  <a:srgbClr val="005BAD"/>
                </a:solidFill>
                <a:latin typeface="+mn-ea"/>
                <a:ea typeface="+mn-ea"/>
                <a:hlinkClick r:id="rId7"/>
              </a:rPr>
              <a:t>/345852.html</a:t>
            </a:r>
            <a:endParaRPr lang="en" altLang="ja-JP" sz="1100" b="1" dirty="0">
              <a:solidFill>
                <a:srgbClr val="005BAD"/>
              </a:solidFill>
              <a:latin typeface="+mn-ea"/>
              <a:ea typeface="+mn-ea"/>
            </a:endParaRPr>
          </a:p>
          <a:p>
            <a:endParaRPr lang="en" altLang="ja-JP" sz="1100" b="1" dirty="0">
              <a:solidFill>
                <a:srgbClr val="005BAD"/>
              </a:solidFill>
              <a:latin typeface="+mn-ea"/>
              <a:ea typeface="+mn-ea"/>
            </a:endParaRPr>
          </a:p>
          <a:p>
            <a:r>
              <a:rPr lang="ja-JP" altLang="en-US" sz="1100" b="1">
                <a:solidFill>
                  <a:srgbClr val="005BAD"/>
                </a:solidFill>
                <a:latin typeface="+mn-ea"/>
                <a:ea typeface="+mn-ea"/>
                <a:hlinkClick r:id="rId7"/>
              </a:rPr>
              <a:t>　</a:t>
            </a:r>
            <a:endParaRPr kumimoji="1" lang="en-US" altLang="ja-JP" sz="1100" dirty="0">
              <a:latin typeface="+mn-ea"/>
              <a:ea typeface="+mn-ea"/>
              <a:cs typeface="Arial" panose="020B0604020202020204" pitchFamily="34" charset="0"/>
            </a:endParaRPr>
          </a:p>
        </p:txBody>
      </p:sp>
      <p:grpSp>
        <p:nvGrpSpPr>
          <p:cNvPr id="58" name="グループ化 57">
            <a:extLst>
              <a:ext uri="{FF2B5EF4-FFF2-40B4-BE49-F238E27FC236}">
                <a16:creationId xmlns:a16="http://schemas.microsoft.com/office/drawing/2014/main" id="{0A478D04-676A-1585-2D3F-DB8310415384}"/>
              </a:ext>
            </a:extLst>
          </p:cNvPr>
          <p:cNvGrpSpPr/>
          <p:nvPr/>
        </p:nvGrpSpPr>
        <p:grpSpPr>
          <a:xfrm>
            <a:off x="-29057" y="6108719"/>
            <a:ext cx="832606" cy="749281"/>
            <a:chOff x="-35154" y="5996309"/>
            <a:chExt cx="945432" cy="850816"/>
          </a:xfrm>
        </p:grpSpPr>
        <p:sp>
          <p:nvSpPr>
            <p:cNvPr id="67" name="フリーフォーム: 図形 63">
              <a:extLst>
                <a:ext uri="{FF2B5EF4-FFF2-40B4-BE49-F238E27FC236}">
                  <a16:creationId xmlns:a16="http://schemas.microsoft.com/office/drawing/2014/main" id="{F4079346-DB93-0877-68F5-A38CF48E35CD}"/>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mn-ea"/>
              </a:endParaRPr>
            </a:p>
          </p:txBody>
        </p:sp>
        <p:sp>
          <p:nvSpPr>
            <p:cNvPr id="68" name="フリーフォーム: 図形 64">
              <a:extLst>
                <a:ext uri="{FF2B5EF4-FFF2-40B4-BE49-F238E27FC236}">
                  <a16:creationId xmlns:a16="http://schemas.microsoft.com/office/drawing/2014/main" id="{FADF785D-2993-B00E-E104-3D3E709BE77A}"/>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mn-ea"/>
              </a:endParaRPr>
            </a:p>
          </p:txBody>
        </p:sp>
        <p:sp>
          <p:nvSpPr>
            <p:cNvPr id="69" name="テキスト ボックス 68">
              <a:extLst>
                <a:ext uri="{FF2B5EF4-FFF2-40B4-BE49-F238E27FC236}">
                  <a16:creationId xmlns:a16="http://schemas.microsoft.com/office/drawing/2014/main" id="{733890B9-78C1-BBE1-8D99-A49A684FDC3D}"/>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mn-ea"/>
                  <a:ea typeface="+mn-ea"/>
                </a:rPr>
                <a:t>もっと</a:t>
              </a:r>
              <a:endParaRPr kumimoji="1" lang="en-US" altLang="ja-JP" sz="1400" b="1" i="0" spc="50" baseline="0" dirty="0">
                <a:solidFill>
                  <a:srgbClr val="005BAD"/>
                </a:solidFill>
                <a:latin typeface="+mn-ea"/>
                <a:ea typeface="+mn-ea"/>
              </a:endParaRPr>
            </a:p>
            <a:p>
              <a:pPr algn="ctr"/>
              <a:r>
                <a:rPr lang="ja-JP" altLang="en-US" sz="1400" b="1" spc="50" dirty="0">
                  <a:solidFill>
                    <a:srgbClr val="005BAD"/>
                  </a:solidFill>
                  <a:latin typeface="+mn-ea"/>
                  <a:ea typeface="+mn-ea"/>
                </a:rPr>
                <a:t>詳しく</a:t>
              </a:r>
              <a:endParaRPr kumimoji="1" lang="ja-JP" altLang="en-US" sz="1400" b="1" i="0" spc="50" baseline="0" dirty="0">
                <a:solidFill>
                  <a:srgbClr val="005BAD"/>
                </a:solidFill>
                <a:latin typeface="+mn-ea"/>
                <a:ea typeface="+mn-ea"/>
              </a:endParaRPr>
            </a:p>
          </p:txBody>
        </p:sp>
      </p:grpSp>
      <p:sp>
        <p:nvSpPr>
          <p:cNvPr id="70" name="Rectangle 8">
            <a:extLst>
              <a:ext uri="{FF2B5EF4-FFF2-40B4-BE49-F238E27FC236}">
                <a16:creationId xmlns:a16="http://schemas.microsoft.com/office/drawing/2014/main" id="{2508092F-1566-78D1-62B9-9BA34EB0AC6A}"/>
              </a:ext>
            </a:extLst>
          </p:cNvPr>
          <p:cNvSpPr>
            <a:spLocks noChangeArrowheads="1"/>
          </p:cNvSpPr>
          <p:nvPr/>
        </p:nvSpPr>
        <p:spPr bwMode="auto">
          <a:xfrm>
            <a:off x="1432915" y="2022767"/>
            <a:ext cx="3932495" cy="360000"/>
          </a:xfrm>
          <a:prstGeom prst="rect">
            <a:avLst/>
          </a:prstGeom>
          <a:solidFill>
            <a:schemeClr val="bg1"/>
          </a:solidFill>
          <a:ln w="19050">
            <a:solidFill>
              <a:schemeClr val="accent1"/>
            </a:solid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1400" dirty="0">
                <a:solidFill>
                  <a:srgbClr val="000000"/>
                </a:solidFill>
                <a:latin typeface="+mn-ea"/>
                <a:ea typeface="+mn-ea"/>
                <a:cs typeface="メイリオ" panose="020B0604030504040204" pitchFamily="50" charset="-128"/>
              </a:rPr>
              <a:t>滋賀県の歳入の内訳（令和</a:t>
            </a:r>
            <a:r>
              <a:rPr lang="ja-JP" altLang="en-US" sz="1400" dirty="0">
                <a:latin typeface="+mn-ea"/>
                <a:ea typeface="+mn-ea"/>
                <a:cs typeface="メイリオ" panose="020B0604030504040204" pitchFamily="50" charset="-128"/>
              </a:rPr>
              <a:t>８</a:t>
            </a:r>
            <a:r>
              <a:rPr lang="ja-JP" altLang="en-US" sz="1400" dirty="0">
                <a:solidFill>
                  <a:srgbClr val="000000"/>
                </a:solidFill>
                <a:latin typeface="+mn-ea"/>
                <a:ea typeface="+mn-ea"/>
                <a:cs typeface="メイリオ" panose="020B0604030504040204" pitchFamily="50" charset="-128"/>
              </a:rPr>
              <a:t>年度当初予算額）</a:t>
            </a:r>
          </a:p>
        </p:txBody>
      </p:sp>
      <p:sp>
        <p:nvSpPr>
          <p:cNvPr id="73" name="正方形/長方形 72">
            <a:extLst>
              <a:ext uri="{FF2B5EF4-FFF2-40B4-BE49-F238E27FC236}">
                <a16:creationId xmlns:a16="http://schemas.microsoft.com/office/drawing/2014/main" id="{8A50B2D6-8721-2758-947A-2DD1432AE9B9}"/>
              </a:ext>
            </a:extLst>
          </p:cNvPr>
          <p:cNvSpPr/>
          <p:nvPr/>
        </p:nvSpPr>
        <p:spPr bwMode="auto">
          <a:xfrm>
            <a:off x="348133" y="2022767"/>
            <a:ext cx="1084782" cy="360000"/>
          </a:xfrm>
          <a:prstGeom prst="rect">
            <a:avLst/>
          </a:prstGeom>
          <a:solidFill>
            <a:schemeClr val="accent1"/>
          </a:solidFill>
          <a:ln w="19050" cap="flat" cmpd="sng" algn="ctr">
            <a:solidFill>
              <a:srgbClr val="00488A"/>
            </a:solid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400" b="0" i="0" u="none" strike="noStrike" cap="none" normalizeH="0" baseline="0" dirty="0">
                <a:ln>
                  <a:noFill/>
                </a:ln>
                <a:solidFill>
                  <a:schemeClr val="bg1"/>
                </a:solidFill>
                <a:effectLst/>
                <a:latin typeface="+mn-ea"/>
                <a:ea typeface="+mn-ea"/>
              </a:rPr>
              <a:t>歳　入</a:t>
            </a:r>
          </a:p>
        </p:txBody>
      </p:sp>
      <p:sp>
        <p:nvSpPr>
          <p:cNvPr id="75" name="円/楕円 74">
            <a:extLst>
              <a:ext uri="{FF2B5EF4-FFF2-40B4-BE49-F238E27FC236}">
                <a16:creationId xmlns:a16="http://schemas.microsoft.com/office/drawing/2014/main" id="{3F00348E-1B99-0139-7CD7-AD2CA7857EB4}"/>
              </a:ext>
            </a:extLst>
          </p:cNvPr>
          <p:cNvSpPr/>
          <p:nvPr/>
        </p:nvSpPr>
        <p:spPr bwMode="auto">
          <a:xfrm>
            <a:off x="2125274" y="3545910"/>
            <a:ext cx="1128946" cy="1128946"/>
          </a:xfrm>
          <a:prstGeom prst="ellipse">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sp>
        <p:nvSpPr>
          <p:cNvPr id="76" name="テキスト ボックス 3">
            <a:extLst>
              <a:ext uri="{FF2B5EF4-FFF2-40B4-BE49-F238E27FC236}">
                <a16:creationId xmlns:a16="http://schemas.microsoft.com/office/drawing/2014/main" id="{08F6400C-3B73-944F-DF42-4F8AA1BEC787}"/>
              </a:ext>
            </a:extLst>
          </p:cNvPr>
          <p:cNvSpPr txBox="1"/>
          <p:nvPr/>
        </p:nvSpPr>
        <p:spPr>
          <a:xfrm>
            <a:off x="2211396" y="3724247"/>
            <a:ext cx="956702" cy="77227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kumimoji="1" lang="ja-JP" altLang="en-US" sz="1400" b="0" dirty="0">
                <a:latin typeface="+mn-ea"/>
              </a:rPr>
              <a:t>歳入</a:t>
            </a:r>
          </a:p>
          <a:p>
            <a:pPr algn="ctr"/>
            <a:r>
              <a:rPr lang="en-US" altLang="ja-JP" sz="1400" dirty="0">
                <a:latin typeface="+mn-ea"/>
              </a:rPr>
              <a:t>6,823</a:t>
            </a:r>
          </a:p>
          <a:p>
            <a:pPr algn="ctr"/>
            <a:r>
              <a:rPr kumimoji="1" lang="en-US" altLang="ja-JP" sz="1400" b="0" dirty="0">
                <a:latin typeface="+mn-ea"/>
              </a:rPr>
              <a:t>(100%)</a:t>
            </a:r>
          </a:p>
        </p:txBody>
      </p:sp>
      <p:grpSp>
        <p:nvGrpSpPr>
          <p:cNvPr id="81" name="グループ化 80">
            <a:extLst>
              <a:ext uri="{FF2B5EF4-FFF2-40B4-BE49-F238E27FC236}">
                <a16:creationId xmlns:a16="http://schemas.microsoft.com/office/drawing/2014/main" id="{2DF0CF3B-2A5B-D324-2BF4-68288D84ECD7}"/>
              </a:ext>
            </a:extLst>
          </p:cNvPr>
          <p:cNvGrpSpPr/>
          <p:nvPr/>
        </p:nvGrpSpPr>
        <p:grpSpPr>
          <a:xfrm>
            <a:off x="3918988" y="5391263"/>
            <a:ext cx="1446422" cy="802750"/>
            <a:chOff x="4921395" y="4444167"/>
            <a:chExt cx="1446422" cy="802750"/>
          </a:xfrm>
        </p:grpSpPr>
        <p:sp>
          <p:nvSpPr>
            <p:cNvPr id="85" name="Rectangle 8">
              <a:extLst>
                <a:ext uri="{FF2B5EF4-FFF2-40B4-BE49-F238E27FC236}">
                  <a16:creationId xmlns:a16="http://schemas.microsoft.com/office/drawing/2014/main" id="{979A0811-F421-17FB-6C4C-1D423E22F596}"/>
                </a:ext>
              </a:extLst>
            </p:cNvPr>
            <p:cNvSpPr>
              <a:spLocks noChangeArrowheads="1"/>
            </p:cNvSpPr>
            <p:nvPr/>
          </p:nvSpPr>
          <p:spPr bwMode="auto">
            <a:xfrm>
              <a:off x="4921395" y="4444167"/>
              <a:ext cx="850757" cy="802750"/>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分担金及び負担金</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使用料及び手数料</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財産収入</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寄附金</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繰入金</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繰越金</a:t>
              </a:r>
            </a:p>
          </p:txBody>
        </p:sp>
        <p:sp>
          <p:nvSpPr>
            <p:cNvPr id="86" name="Rectangle 8">
              <a:extLst>
                <a:ext uri="{FF2B5EF4-FFF2-40B4-BE49-F238E27FC236}">
                  <a16:creationId xmlns:a16="http://schemas.microsoft.com/office/drawing/2014/main" id="{4E937BE9-5E63-E79A-E02D-F914C75E465C}"/>
                </a:ext>
              </a:extLst>
            </p:cNvPr>
            <p:cNvSpPr>
              <a:spLocks noChangeArrowheads="1"/>
            </p:cNvSpPr>
            <p:nvPr/>
          </p:nvSpPr>
          <p:spPr bwMode="auto">
            <a:xfrm>
              <a:off x="5830115" y="4444167"/>
              <a:ext cx="537702" cy="802750"/>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lnSpc>
                  <a:spcPct val="150000"/>
                </a:lnSpc>
                <a:spcBef>
                  <a:spcPct val="0"/>
                </a:spcBef>
                <a:buFontTx/>
                <a:buNone/>
              </a:pPr>
              <a:r>
                <a:rPr lang="en-US" altLang="ja-JP" sz="800" dirty="0">
                  <a:solidFill>
                    <a:srgbClr val="000000"/>
                  </a:solidFill>
                  <a:latin typeface="+mn-ea"/>
                  <a:ea typeface="+mn-ea"/>
                  <a:cs typeface="メイリオ" panose="020B0604030504040204" pitchFamily="50" charset="-128"/>
                </a:rPr>
                <a:t> 18 (0.2%)</a:t>
              </a:r>
            </a:p>
            <a:p>
              <a:pPr eaLnBrk="1" hangingPunct="1">
                <a:lnSpc>
                  <a:spcPct val="150000"/>
                </a:lnSpc>
                <a:spcBef>
                  <a:spcPct val="0"/>
                </a:spcBef>
                <a:buFontTx/>
                <a:buNone/>
              </a:pPr>
              <a:r>
                <a:rPr lang="en-US" altLang="ja-JP" sz="800" dirty="0">
                  <a:solidFill>
                    <a:srgbClr val="000000"/>
                  </a:solidFill>
                  <a:latin typeface="+mn-ea"/>
                  <a:ea typeface="+mn-ea"/>
                  <a:cs typeface="メイリオ" panose="020B0604030504040204" pitchFamily="50" charset="-128"/>
                </a:rPr>
                <a:t> 80 (1.2%)</a:t>
              </a:r>
            </a:p>
            <a:p>
              <a:pPr eaLnBrk="1" hangingPunct="1">
                <a:lnSpc>
                  <a:spcPct val="150000"/>
                </a:lnSpc>
                <a:spcBef>
                  <a:spcPct val="0"/>
                </a:spcBef>
                <a:buNone/>
              </a:pPr>
              <a:r>
                <a:rPr lang="en-US" altLang="ja-JP" sz="800" dirty="0">
                  <a:solidFill>
                    <a:srgbClr val="000000"/>
                  </a:solidFill>
                  <a:latin typeface="+mn-ea"/>
                  <a:ea typeface="+mn-ea"/>
                  <a:cs typeface="メイリオ" panose="020B0604030504040204" pitchFamily="50" charset="-128"/>
                </a:rPr>
                <a:t> 16 (0.2%)</a:t>
              </a:r>
              <a:endParaRPr lang="ja-JP" altLang="en-US" sz="800" dirty="0">
                <a:solidFill>
                  <a:srgbClr val="000000"/>
                </a:solidFill>
                <a:latin typeface="+mn-ea"/>
                <a:ea typeface="+mn-ea"/>
                <a:cs typeface="メイリオ" panose="020B0604030504040204" pitchFamily="50" charset="-128"/>
              </a:endParaRPr>
            </a:p>
            <a:p>
              <a:pPr eaLnBrk="1" hangingPunct="1">
                <a:lnSpc>
                  <a:spcPct val="150000"/>
                </a:lnSpc>
                <a:spcBef>
                  <a:spcPct val="0"/>
                </a:spcBef>
                <a:buNone/>
              </a:pPr>
              <a:r>
                <a:rPr lang="en-US" altLang="ja-JP" sz="800" dirty="0">
                  <a:solidFill>
                    <a:srgbClr val="000000"/>
                  </a:solidFill>
                  <a:latin typeface="+mn-ea"/>
                  <a:ea typeface="+mn-ea"/>
                  <a:cs typeface="メイリオ" panose="020B0604030504040204" pitchFamily="50" charset="-128"/>
                </a:rPr>
                <a:t>   5 (0.1%)</a:t>
              </a:r>
              <a:endParaRPr lang="ja-JP" altLang="en-US" sz="800" dirty="0">
                <a:solidFill>
                  <a:srgbClr val="000000"/>
                </a:solidFill>
                <a:latin typeface="+mn-ea"/>
                <a:ea typeface="+mn-ea"/>
                <a:cs typeface="メイリオ" panose="020B0604030504040204" pitchFamily="50" charset="-128"/>
              </a:endParaRPr>
            </a:p>
            <a:p>
              <a:pPr eaLnBrk="1" hangingPunct="1">
                <a:lnSpc>
                  <a:spcPct val="150000"/>
                </a:lnSpc>
                <a:spcBef>
                  <a:spcPct val="0"/>
                </a:spcBef>
                <a:buNone/>
              </a:pPr>
              <a:r>
                <a:rPr lang="en-US" altLang="ja-JP" sz="800" dirty="0">
                  <a:solidFill>
                    <a:srgbClr val="000000"/>
                  </a:solidFill>
                  <a:latin typeface="+mn-ea"/>
                  <a:ea typeface="+mn-ea"/>
                  <a:cs typeface="メイリオ" panose="020B0604030504040204" pitchFamily="50" charset="-128"/>
                </a:rPr>
                <a:t>240 (3.5%)</a:t>
              </a:r>
              <a:endParaRPr lang="ja-JP" altLang="en-US" sz="800" dirty="0">
                <a:solidFill>
                  <a:srgbClr val="000000"/>
                </a:solidFill>
                <a:latin typeface="+mn-ea"/>
                <a:ea typeface="+mn-ea"/>
                <a:cs typeface="メイリオ" panose="020B0604030504040204" pitchFamily="50" charset="-128"/>
              </a:endParaRPr>
            </a:p>
            <a:p>
              <a:pPr eaLnBrk="1" hangingPunct="1">
                <a:lnSpc>
                  <a:spcPct val="150000"/>
                </a:lnSpc>
                <a:spcBef>
                  <a:spcPct val="0"/>
                </a:spcBef>
                <a:buNone/>
              </a:pPr>
              <a:r>
                <a:rPr lang="en-US" altLang="ja-JP" sz="800" dirty="0">
                  <a:solidFill>
                    <a:srgbClr val="000000"/>
                  </a:solidFill>
                  <a:latin typeface="+mn-ea"/>
                  <a:ea typeface="+mn-ea"/>
                  <a:cs typeface="メイリオ" panose="020B0604030504040204" pitchFamily="50" charset="-128"/>
                </a:rPr>
                <a:t>   0 (0.0%)</a:t>
              </a:r>
              <a:endParaRPr lang="ja-JP" altLang="en-US" sz="800" dirty="0">
                <a:solidFill>
                  <a:srgbClr val="000000"/>
                </a:solidFill>
                <a:latin typeface="+mn-ea"/>
                <a:ea typeface="+mn-ea"/>
                <a:cs typeface="メイリオ" panose="020B0604030504040204" pitchFamily="50" charset="-128"/>
              </a:endParaRPr>
            </a:p>
          </p:txBody>
        </p:sp>
      </p:grpSp>
      <p:sp>
        <p:nvSpPr>
          <p:cNvPr id="84" name="大かっこ 83">
            <a:extLst>
              <a:ext uri="{FF2B5EF4-FFF2-40B4-BE49-F238E27FC236}">
                <a16:creationId xmlns:a16="http://schemas.microsoft.com/office/drawing/2014/main" id="{82495E34-3B14-A406-845F-C86AAAF64782}"/>
              </a:ext>
            </a:extLst>
          </p:cNvPr>
          <p:cNvSpPr/>
          <p:nvPr/>
        </p:nvSpPr>
        <p:spPr bwMode="auto">
          <a:xfrm>
            <a:off x="3830082" y="5306147"/>
            <a:ext cx="1535328" cy="984557"/>
          </a:xfrm>
          <a:prstGeom prst="bracketPair">
            <a:avLst>
              <a:gd name="adj" fmla="val 4615"/>
            </a:avLst>
          </a:prstGeom>
          <a:noFill/>
          <a:ln w="63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grpSp>
        <p:nvGrpSpPr>
          <p:cNvPr id="91" name="グループ化 90">
            <a:extLst>
              <a:ext uri="{FF2B5EF4-FFF2-40B4-BE49-F238E27FC236}">
                <a16:creationId xmlns:a16="http://schemas.microsoft.com/office/drawing/2014/main" id="{DF94851E-595A-F6A6-3828-A25DEEDC529E}"/>
              </a:ext>
            </a:extLst>
          </p:cNvPr>
          <p:cNvGrpSpPr/>
          <p:nvPr/>
        </p:nvGrpSpPr>
        <p:grpSpPr>
          <a:xfrm>
            <a:off x="220858" y="5545825"/>
            <a:ext cx="1696858" cy="481576"/>
            <a:chOff x="4592706" y="4444167"/>
            <a:chExt cx="1696858" cy="431421"/>
          </a:xfrm>
        </p:grpSpPr>
        <p:sp>
          <p:nvSpPr>
            <p:cNvPr id="93" name="Rectangle 8">
              <a:extLst>
                <a:ext uri="{FF2B5EF4-FFF2-40B4-BE49-F238E27FC236}">
                  <a16:creationId xmlns:a16="http://schemas.microsoft.com/office/drawing/2014/main" id="{0099B377-F5DF-B80D-E2A5-BEED3FACEB54}"/>
                </a:ext>
              </a:extLst>
            </p:cNvPr>
            <p:cNvSpPr>
              <a:spLocks noChangeArrowheads="1"/>
            </p:cNvSpPr>
            <p:nvPr/>
          </p:nvSpPr>
          <p:spPr bwMode="auto">
            <a:xfrm>
              <a:off x="4592706" y="4444167"/>
              <a:ext cx="1047257" cy="425665"/>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lnSpc>
                  <a:spcPct val="150000"/>
                </a:lnSpc>
                <a:spcBef>
                  <a:spcPct val="0"/>
                </a:spcBef>
                <a:buFontTx/>
                <a:buNone/>
              </a:pPr>
              <a:r>
                <a:rPr lang="ja-JP" altLang="en-US" sz="800">
                  <a:solidFill>
                    <a:srgbClr val="000000"/>
                  </a:solidFill>
                  <a:latin typeface="+mn-ea"/>
                  <a:ea typeface="+mn-ea"/>
                  <a:cs typeface="メイリオ" panose="020B0604030504040204" pitchFamily="50" charset="-128"/>
                </a:rPr>
                <a:t>地方譲与税</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a:solidFill>
                    <a:srgbClr val="000000"/>
                  </a:solidFill>
                  <a:latin typeface="+mn-ea"/>
                  <a:ea typeface="+mn-ea"/>
                  <a:cs typeface="メイリオ" panose="020B0604030504040204" pitchFamily="50" charset="-128"/>
                </a:rPr>
                <a:t>地方特例交付金</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a:solidFill>
                    <a:srgbClr val="000000"/>
                  </a:solidFill>
                  <a:latin typeface="+mn-ea"/>
                  <a:ea typeface="+mn-ea"/>
                  <a:cs typeface="メイリオ" panose="020B0604030504040204" pitchFamily="50" charset="-128"/>
                </a:rPr>
                <a:t>交通安全対策特別交付金</a:t>
              </a:r>
              <a:endParaRPr lang="ja-JP" altLang="en-US" sz="800" dirty="0">
                <a:solidFill>
                  <a:srgbClr val="000000"/>
                </a:solidFill>
                <a:latin typeface="+mn-ea"/>
                <a:ea typeface="+mn-ea"/>
                <a:cs typeface="メイリオ" panose="020B0604030504040204" pitchFamily="50" charset="-128"/>
              </a:endParaRPr>
            </a:p>
          </p:txBody>
        </p:sp>
        <p:sp>
          <p:nvSpPr>
            <p:cNvPr id="94" name="Rectangle 8">
              <a:extLst>
                <a:ext uri="{FF2B5EF4-FFF2-40B4-BE49-F238E27FC236}">
                  <a16:creationId xmlns:a16="http://schemas.microsoft.com/office/drawing/2014/main" id="{7544014D-EC25-A6CE-AE28-EF24CDC743FB}"/>
                </a:ext>
              </a:extLst>
            </p:cNvPr>
            <p:cNvSpPr>
              <a:spLocks noChangeArrowheads="1"/>
            </p:cNvSpPr>
            <p:nvPr/>
          </p:nvSpPr>
          <p:spPr bwMode="auto">
            <a:xfrm>
              <a:off x="5751862" y="4444168"/>
              <a:ext cx="537702" cy="431420"/>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lnSpc>
                  <a:spcPct val="150000"/>
                </a:lnSpc>
                <a:spcBef>
                  <a:spcPct val="0"/>
                </a:spcBef>
                <a:buFontTx/>
                <a:buNone/>
              </a:pPr>
              <a:r>
                <a:rPr lang="en-US" altLang="ja-JP" sz="800" dirty="0">
                  <a:solidFill>
                    <a:srgbClr val="000000"/>
                  </a:solidFill>
                  <a:latin typeface="+mn-ea"/>
                  <a:ea typeface="+mn-ea"/>
                  <a:cs typeface="メイリオ" panose="020B0604030504040204" pitchFamily="50" charset="-128"/>
                </a:rPr>
                <a:t>332 (4.9%)</a:t>
              </a:r>
            </a:p>
            <a:p>
              <a:pPr eaLnBrk="1" hangingPunct="1">
                <a:lnSpc>
                  <a:spcPct val="150000"/>
                </a:lnSpc>
                <a:spcBef>
                  <a:spcPct val="0"/>
                </a:spcBef>
                <a:buFontTx/>
                <a:buNone/>
              </a:pPr>
              <a:r>
                <a:rPr lang="en-US" altLang="ja-JP" sz="800" dirty="0">
                  <a:solidFill>
                    <a:srgbClr val="000000"/>
                  </a:solidFill>
                  <a:latin typeface="+mn-ea"/>
                  <a:ea typeface="+mn-ea"/>
                  <a:cs typeface="メイリオ" panose="020B0604030504040204" pitchFamily="50" charset="-128"/>
                </a:rPr>
                <a:t> </a:t>
              </a:r>
              <a:r>
                <a:rPr lang="en-US" altLang="ja-JP" sz="600" dirty="0">
                  <a:solidFill>
                    <a:srgbClr val="000000"/>
                  </a:solidFill>
                  <a:latin typeface="+mn-ea"/>
                  <a:ea typeface="+mn-ea"/>
                  <a:cs typeface="メイリオ" panose="020B0604030504040204" pitchFamily="50" charset="-128"/>
                </a:rPr>
                <a:t> </a:t>
              </a:r>
              <a:r>
                <a:rPr lang="en-US" altLang="ja-JP" sz="800" dirty="0">
                  <a:solidFill>
                    <a:srgbClr val="000000"/>
                  </a:solidFill>
                  <a:latin typeface="+mn-ea"/>
                  <a:ea typeface="+mn-ea"/>
                  <a:cs typeface="メイリオ" panose="020B0604030504040204" pitchFamily="50" charset="-128"/>
                </a:rPr>
                <a:t>82 (1.2%)</a:t>
              </a:r>
            </a:p>
            <a:p>
              <a:pPr eaLnBrk="1" hangingPunct="1">
                <a:lnSpc>
                  <a:spcPct val="150000"/>
                </a:lnSpc>
                <a:spcBef>
                  <a:spcPct val="0"/>
                </a:spcBef>
                <a:buNone/>
              </a:pPr>
              <a:r>
                <a:rPr lang="en-US" altLang="ja-JP" sz="800" dirty="0">
                  <a:solidFill>
                    <a:srgbClr val="000000"/>
                  </a:solidFill>
                  <a:latin typeface="+mn-ea"/>
                  <a:ea typeface="+mn-ea"/>
                  <a:cs typeface="メイリオ" panose="020B0604030504040204" pitchFamily="50" charset="-128"/>
                </a:rPr>
                <a:t>   2 (0.0%)</a:t>
              </a:r>
              <a:endParaRPr lang="ja-JP" altLang="en-US" sz="800" dirty="0">
                <a:solidFill>
                  <a:srgbClr val="000000"/>
                </a:solidFill>
                <a:latin typeface="+mn-ea"/>
                <a:ea typeface="+mn-ea"/>
                <a:cs typeface="メイリオ" panose="020B0604030504040204" pitchFamily="50" charset="-128"/>
              </a:endParaRPr>
            </a:p>
          </p:txBody>
        </p:sp>
      </p:grpSp>
      <p:sp>
        <p:nvSpPr>
          <p:cNvPr id="92" name="大かっこ 91">
            <a:extLst>
              <a:ext uri="{FF2B5EF4-FFF2-40B4-BE49-F238E27FC236}">
                <a16:creationId xmlns:a16="http://schemas.microsoft.com/office/drawing/2014/main" id="{4EA2D5A7-147B-4ACD-646F-F839B1EDD7F3}"/>
              </a:ext>
            </a:extLst>
          </p:cNvPr>
          <p:cNvSpPr/>
          <p:nvPr/>
        </p:nvSpPr>
        <p:spPr bwMode="auto">
          <a:xfrm>
            <a:off x="200836" y="5538846"/>
            <a:ext cx="1716880" cy="531324"/>
          </a:xfrm>
          <a:prstGeom prst="bracketPair">
            <a:avLst>
              <a:gd name="adj" fmla="val 4615"/>
            </a:avLst>
          </a:prstGeom>
          <a:noFill/>
          <a:ln w="63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sp>
        <p:nvSpPr>
          <p:cNvPr id="95" name="Rectangle 8">
            <a:extLst>
              <a:ext uri="{FF2B5EF4-FFF2-40B4-BE49-F238E27FC236}">
                <a16:creationId xmlns:a16="http://schemas.microsoft.com/office/drawing/2014/main" id="{98726247-A1A9-1946-4960-5551250C0190}"/>
              </a:ext>
            </a:extLst>
          </p:cNvPr>
          <p:cNvSpPr>
            <a:spLocks noChangeArrowheads="1"/>
          </p:cNvSpPr>
          <p:nvPr/>
        </p:nvSpPr>
        <p:spPr bwMode="auto">
          <a:xfrm>
            <a:off x="3137012" y="3245609"/>
            <a:ext cx="411392"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県税</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1,977</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(29.1%)</a:t>
            </a:r>
            <a:endParaRPr lang="ja-JP" altLang="en-US" sz="900" dirty="0">
              <a:solidFill>
                <a:srgbClr val="000000"/>
              </a:solidFill>
              <a:latin typeface="+mn-ea"/>
              <a:ea typeface="+mn-ea"/>
              <a:cs typeface="メイリオ" panose="020B0604030504040204" pitchFamily="50" charset="-128"/>
            </a:endParaRPr>
          </a:p>
        </p:txBody>
      </p:sp>
      <p:sp>
        <p:nvSpPr>
          <p:cNvPr id="96" name="Rectangle 8">
            <a:extLst>
              <a:ext uri="{FF2B5EF4-FFF2-40B4-BE49-F238E27FC236}">
                <a16:creationId xmlns:a16="http://schemas.microsoft.com/office/drawing/2014/main" id="{45D5A1A2-E917-B3D3-D1EA-BDEB31803E03}"/>
              </a:ext>
            </a:extLst>
          </p:cNvPr>
          <p:cNvSpPr>
            <a:spLocks noChangeArrowheads="1"/>
          </p:cNvSpPr>
          <p:nvPr/>
        </p:nvSpPr>
        <p:spPr bwMode="auto">
          <a:xfrm>
            <a:off x="3030255" y="4385237"/>
            <a:ext cx="875173"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地方消費税</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清算金</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801</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(11.7%)</a:t>
            </a:r>
            <a:endParaRPr lang="ja-JP" altLang="en-US" sz="900" dirty="0">
              <a:solidFill>
                <a:srgbClr val="000000"/>
              </a:solidFill>
              <a:latin typeface="+mn-ea"/>
              <a:ea typeface="+mn-ea"/>
              <a:cs typeface="メイリオ" panose="020B0604030504040204" pitchFamily="50" charset="-128"/>
            </a:endParaRPr>
          </a:p>
        </p:txBody>
      </p:sp>
      <p:sp>
        <p:nvSpPr>
          <p:cNvPr id="97" name="Rectangle 8">
            <a:extLst>
              <a:ext uri="{FF2B5EF4-FFF2-40B4-BE49-F238E27FC236}">
                <a16:creationId xmlns:a16="http://schemas.microsoft.com/office/drawing/2014/main" id="{8371A500-5FE6-DB36-A3A4-7B332632AC7B}"/>
              </a:ext>
            </a:extLst>
          </p:cNvPr>
          <p:cNvSpPr>
            <a:spLocks noChangeArrowheads="1"/>
          </p:cNvSpPr>
          <p:nvPr/>
        </p:nvSpPr>
        <p:spPr bwMode="auto">
          <a:xfrm>
            <a:off x="2773593" y="4746469"/>
            <a:ext cx="599724"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諸収入</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376</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(5.5%)</a:t>
            </a:r>
            <a:endParaRPr lang="ja-JP" altLang="en-US" sz="900" dirty="0">
              <a:solidFill>
                <a:srgbClr val="000000"/>
              </a:solidFill>
              <a:latin typeface="+mn-ea"/>
              <a:ea typeface="+mn-ea"/>
              <a:cs typeface="メイリオ" panose="020B0604030504040204" pitchFamily="50" charset="-128"/>
            </a:endParaRPr>
          </a:p>
        </p:txBody>
      </p:sp>
      <p:sp>
        <p:nvSpPr>
          <p:cNvPr id="98" name="Rectangle 8">
            <a:extLst>
              <a:ext uri="{FF2B5EF4-FFF2-40B4-BE49-F238E27FC236}">
                <a16:creationId xmlns:a16="http://schemas.microsoft.com/office/drawing/2014/main" id="{DC316AC9-7B22-7EF4-C8F5-C1079945D5FB}"/>
              </a:ext>
            </a:extLst>
          </p:cNvPr>
          <p:cNvSpPr>
            <a:spLocks noChangeArrowheads="1"/>
          </p:cNvSpPr>
          <p:nvPr/>
        </p:nvSpPr>
        <p:spPr bwMode="auto">
          <a:xfrm>
            <a:off x="1571229" y="4326702"/>
            <a:ext cx="599724"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地方交付税</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1,460</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(21.4%)</a:t>
            </a:r>
            <a:endParaRPr lang="ja-JP" altLang="en-US" sz="900" dirty="0">
              <a:solidFill>
                <a:srgbClr val="000000"/>
              </a:solidFill>
              <a:latin typeface="+mn-ea"/>
              <a:ea typeface="+mn-ea"/>
              <a:cs typeface="メイリオ" panose="020B0604030504040204" pitchFamily="50" charset="-128"/>
            </a:endParaRPr>
          </a:p>
        </p:txBody>
      </p:sp>
      <p:sp>
        <p:nvSpPr>
          <p:cNvPr id="99" name="Rectangle 8">
            <a:extLst>
              <a:ext uri="{FF2B5EF4-FFF2-40B4-BE49-F238E27FC236}">
                <a16:creationId xmlns:a16="http://schemas.microsoft.com/office/drawing/2014/main" id="{70A2D57E-9B89-CA71-B190-6E3D6945F5E0}"/>
              </a:ext>
            </a:extLst>
          </p:cNvPr>
          <p:cNvSpPr>
            <a:spLocks noChangeArrowheads="1"/>
          </p:cNvSpPr>
          <p:nvPr/>
        </p:nvSpPr>
        <p:spPr bwMode="auto">
          <a:xfrm>
            <a:off x="1624620" y="3381096"/>
            <a:ext cx="599724"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chemeClr val="bg1"/>
                </a:solidFill>
                <a:latin typeface="+mn-ea"/>
                <a:ea typeface="+mn-ea"/>
                <a:cs typeface="メイリオ" panose="020B0604030504040204" pitchFamily="50" charset="-128"/>
              </a:rPr>
              <a:t>国庫支出金</a:t>
            </a:r>
            <a:endParaRPr lang="en-US" altLang="ja-JP" sz="900" dirty="0">
              <a:solidFill>
                <a:schemeClr val="bg1"/>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chemeClr val="bg1"/>
                </a:solidFill>
                <a:latin typeface="+mn-ea"/>
                <a:ea typeface="+mn-ea"/>
                <a:cs typeface="メイリオ" panose="020B0604030504040204" pitchFamily="50" charset="-128"/>
              </a:rPr>
              <a:t>743</a:t>
            </a:r>
          </a:p>
          <a:p>
            <a:pPr algn="ctr" eaLnBrk="1" hangingPunct="1">
              <a:spcBef>
                <a:spcPct val="0"/>
              </a:spcBef>
              <a:buFontTx/>
              <a:buNone/>
            </a:pPr>
            <a:r>
              <a:rPr lang="en-US" altLang="ja-JP" sz="900" dirty="0">
                <a:solidFill>
                  <a:schemeClr val="bg1"/>
                </a:solidFill>
                <a:latin typeface="+mn-ea"/>
                <a:ea typeface="+mn-ea"/>
                <a:cs typeface="メイリオ" panose="020B0604030504040204" pitchFamily="50" charset="-128"/>
              </a:rPr>
              <a:t>(10.9%)</a:t>
            </a:r>
            <a:endParaRPr lang="ja-JP" altLang="en-US" sz="900" dirty="0">
              <a:solidFill>
                <a:schemeClr val="bg1"/>
              </a:solidFill>
              <a:latin typeface="+mn-ea"/>
              <a:ea typeface="+mn-ea"/>
              <a:cs typeface="メイリオ" panose="020B0604030504040204" pitchFamily="50" charset="-128"/>
            </a:endParaRPr>
          </a:p>
        </p:txBody>
      </p:sp>
      <p:sp>
        <p:nvSpPr>
          <p:cNvPr id="100" name="Rectangle 8">
            <a:extLst>
              <a:ext uri="{FF2B5EF4-FFF2-40B4-BE49-F238E27FC236}">
                <a16:creationId xmlns:a16="http://schemas.microsoft.com/office/drawing/2014/main" id="{693B820F-4DE9-DAA6-BF8F-EA6ACC1D1CA1}"/>
              </a:ext>
            </a:extLst>
          </p:cNvPr>
          <p:cNvSpPr>
            <a:spLocks noChangeArrowheads="1"/>
          </p:cNvSpPr>
          <p:nvPr/>
        </p:nvSpPr>
        <p:spPr bwMode="auto">
          <a:xfrm>
            <a:off x="2151724" y="3017954"/>
            <a:ext cx="599724"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chemeClr val="bg1"/>
                </a:solidFill>
                <a:latin typeface="+mn-ea"/>
                <a:ea typeface="+mn-ea"/>
                <a:cs typeface="メイリオ" panose="020B0604030504040204" pitchFamily="50" charset="-128"/>
              </a:rPr>
              <a:t>県債</a:t>
            </a:r>
            <a:endParaRPr lang="en-US" altLang="ja-JP" sz="900" dirty="0">
              <a:solidFill>
                <a:schemeClr val="bg1"/>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chemeClr val="bg1"/>
                </a:solidFill>
                <a:latin typeface="+mn-ea"/>
                <a:ea typeface="+mn-ea"/>
                <a:cs typeface="メイリオ" panose="020B0604030504040204" pitchFamily="50" charset="-128"/>
              </a:rPr>
              <a:t>694</a:t>
            </a:r>
          </a:p>
          <a:p>
            <a:pPr algn="ctr" eaLnBrk="1" hangingPunct="1">
              <a:spcBef>
                <a:spcPct val="0"/>
              </a:spcBef>
              <a:buFontTx/>
              <a:buNone/>
            </a:pPr>
            <a:r>
              <a:rPr lang="en-US" altLang="ja-JP" sz="900" dirty="0">
                <a:solidFill>
                  <a:schemeClr val="bg1"/>
                </a:solidFill>
                <a:latin typeface="+mn-ea"/>
                <a:ea typeface="+mn-ea"/>
                <a:cs typeface="メイリオ" panose="020B0604030504040204" pitchFamily="50" charset="-128"/>
              </a:rPr>
              <a:t>(10.2%)</a:t>
            </a:r>
            <a:endParaRPr lang="ja-JP" altLang="en-US" sz="900" dirty="0">
              <a:solidFill>
                <a:schemeClr val="bg1"/>
              </a:solidFill>
              <a:latin typeface="+mn-ea"/>
              <a:ea typeface="+mn-ea"/>
              <a:cs typeface="メイリオ" panose="020B0604030504040204" pitchFamily="50" charset="-128"/>
            </a:endParaRPr>
          </a:p>
        </p:txBody>
      </p:sp>
      <p:sp>
        <p:nvSpPr>
          <p:cNvPr id="101" name="Rectangle 8">
            <a:extLst>
              <a:ext uri="{FF2B5EF4-FFF2-40B4-BE49-F238E27FC236}">
                <a16:creationId xmlns:a16="http://schemas.microsoft.com/office/drawing/2014/main" id="{894664AC-1CD6-6E50-280C-CF5D70F3D46C}"/>
              </a:ext>
            </a:extLst>
          </p:cNvPr>
          <p:cNvSpPr>
            <a:spLocks noChangeArrowheads="1"/>
          </p:cNvSpPr>
          <p:nvPr/>
        </p:nvSpPr>
        <p:spPr bwMode="auto">
          <a:xfrm>
            <a:off x="4439406" y="3183840"/>
            <a:ext cx="599724" cy="575840"/>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1050" dirty="0">
                <a:solidFill>
                  <a:srgbClr val="000000"/>
                </a:solidFill>
                <a:latin typeface="+mn-ea"/>
                <a:ea typeface="+mn-ea"/>
                <a:cs typeface="メイリオ" panose="020B0604030504040204" pitchFamily="50" charset="-128"/>
              </a:rPr>
              <a:t>自主財源</a:t>
            </a:r>
            <a:endParaRPr lang="en-US" altLang="ja-JP" sz="1050" dirty="0">
              <a:solidFill>
                <a:srgbClr val="000000"/>
              </a:solidFill>
              <a:latin typeface="+mn-ea"/>
              <a:ea typeface="+mn-ea"/>
              <a:cs typeface="メイリオ" panose="020B0604030504040204" pitchFamily="50" charset="-128"/>
            </a:endParaRPr>
          </a:p>
          <a:p>
            <a:pPr algn="ctr" eaLnBrk="1" hangingPunct="1">
              <a:lnSpc>
                <a:spcPts val="1600"/>
              </a:lnSpc>
              <a:spcBef>
                <a:spcPct val="0"/>
              </a:spcBef>
              <a:buFontTx/>
              <a:buNone/>
            </a:pPr>
            <a:r>
              <a:rPr lang="en-US" altLang="ja-JP" sz="1050" dirty="0">
                <a:solidFill>
                  <a:srgbClr val="000000"/>
                </a:solidFill>
                <a:latin typeface="+mn-ea"/>
                <a:ea typeface="+mn-ea"/>
                <a:cs typeface="メイリオ" panose="020B0604030504040204" pitchFamily="50" charset="-128"/>
              </a:rPr>
              <a:t>3,511</a:t>
            </a:r>
          </a:p>
          <a:p>
            <a:pPr algn="ctr" eaLnBrk="1" hangingPunct="1">
              <a:lnSpc>
                <a:spcPts val="1600"/>
              </a:lnSpc>
              <a:spcBef>
                <a:spcPct val="0"/>
              </a:spcBef>
              <a:buFontTx/>
              <a:buNone/>
            </a:pPr>
            <a:r>
              <a:rPr lang="en-US" altLang="ja-JP" sz="1050" dirty="0">
                <a:solidFill>
                  <a:srgbClr val="000000"/>
                </a:solidFill>
                <a:latin typeface="+mn-ea"/>
                <a:ea typeface="+mn-ea"/>
                <a:cs typeface="メイリオ" panose="020B0604030504040204" pitchFamily="50" charset="-128"/>
              </a:rPr>
              <a:t>(51.4%)</a:t>
            </a:r>
            <a:endParaRPr lang="ja-JP" altLang="en-US" sz="1050" dirty="0">
              <a:solidFill>
                <a:srgbClr val="000000"/>
              </a:solidFill>
              <a:latin typeface="+mn-ea"/>
              <a:ea typeface="+mn-ea"/>
              <a:cs typeface="メイリオ" panose="020B0604030504040204" pitchFamily="50" charset="-128"/>
            </a:endParaRPr>
          </a:p>
        </p:txBody>
      </p:sp>
      <p:sp>
        <p:nvSpPr>
          <p:cNvPr id="102" name="Rectangle 8">
            <a:extLst>
              <a:ext uri="{FF2B5EF4-FFF2-40B4-BE49-F238E27FC236}">
                <a16:creationId xmlns:a16="http://schemas.microsoft.com/office/drawing/2014/main" id="{0271B179-B111-BB9E-F6E9-F453A98C72B1}"/>
              </a:ext>
            </a:extLst>
          </p:cNvPr>
          <p:cNvSpPr>
            <a:spLocks noChangeArrowheads="1"/>
          </p:cNvSpPr>
          <p:nvPr/>
        </p:nvSpPr>
        <p:spPr bwMode="auto">
          <a:xfrm>
            <a:off x="403293" y="3182412"/>
            <a:ext cx="599724" cy="593540"/>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1050" dirty="0">
                <a:solidFill>
                  <a:srgbClr val="000000"/>
                </a:solidFill>
                <a:latin typeface="+mn-ea"/>
                <a:ea typeface="+mn-ea"/>
                <a:cs typeface="メイリオ" panose="020B0604030504040204" pitchFamily="50" charset="-128"/>
              </a:rPr>
              <a:t>依存財源</a:t>
            </a:r>
            <a:endParaRPr lang="en-US" altLang="ja-JP" sz="1050" dirty="0">
              <a:solidFill>
                <a:srgbClr val="000000"/>
              </a:solidFill>
              <a:latin typeface="+mn-ea"/>
              <a:ea typeface="+mn-ea"/>
              <a:cs typeface="メイリオ" panose="020B0604030504040204" pitchFamily="50" charset="-128"/>
            </a:endParaRPr>
          </a:p>
          <a:p>
            <a:pPr algn="ctr" eaLnBrk="1" hangingPunct="1">
              <a:lnSpc>
                <a:spcPts val="1600"/>
              </a:lnSpc>
              <a:spcBef>
                <a:spcPct val="0"/>
              </a:spcBef>
              <a:buFontTx/>
              <a:buNone/>
            </a:pPr>
            <a:r>
              <a:rPr lang="en-US" altLang="ja-JP" sz="1050" dirty="0">
                <a:solidFill>
                  <a:srgbClr val="000000"/>
                </a:solidFill>
                <a:latin typeface="+mn-ea"/>
                <a:ea typeface="+mn-ea"/>
                <a:cs typeface="メイリオ" panose="020B0604030504040204" pitchFamily="50" charset="-128"/>
              </a:rPr>
              <a:t>3,312</a:t>
            </a:r>
          </a:p>
          <a:p>
            <a:pPr algn="ctr" eaLnBrk="1" hangingPunct="1">
              <a:lnSpc>
                <a:spcPts val="1600"/>
              </a:lnSpc>
              <a:spcBef>
                <a:spcPct val="0"/>
              </a:spcBef>
              <a:buFontTx/>
              <a:buNone/>
            </a:pPr>
            <a:r>
              <a:rPr lang="en-US" altLang="ja-JP" sz="1050" dirty="0">
                <a:solidFill>
                  <a:srgbClr val="000000"/>
                </a:solidFill>
                <a:latin typeface="+mn-ea"/>
                <a:ea typeface="+mn-ea"/>
                <a:cs typeface="メイリオ" panose="020B0604030504040204" pitchFamily="50" charset="-128"/>
              </a:rPr>
              <a:t>(48.6%)</a:t>
            </a:r>
            <a:endParaRPr lang="ja-JP" altLang="en-US" sz="1050" dirty="0">
              <a:solidFill>
                <a:srgbClr val="000000"/>
              </a:solidFill>
              <a:latin typeface="+mn-ea"/>
              <a:ea typeface="+mn-ea"/>
              <a:cs typeface="メイリオ" panose="020B0604030504040204" pitchFamily="50" charset="-128"/>
            </a:endParaRPr>
          </a:p>
        </p:txBody>
      </p:sp>
      <p:sp>
        <p:nvSpPr>
          <p:cNvPr id="103" name="Rectangle 8">
            <a:extLst>
              <a:ext uri="{FF2B5EF4-FFF2-40B4-BE49-F238E27FC236}">
                <a16:creationId xmlns:a16="http://schemas.microsoft.com/office/drawing/2014/main" id="{8F13AA9C-0A41-1CF4-4BE4-311A6D87C8D0}"/>
              </a:ext>
            </a:extLst>
          </p:cNvPr>
          <p:cNvSpPr>
            <a:spLocks noChangeArrowheads="1"/>
          </p:cNvSpPr>
          <p:nvPr/>
        </p:nvSpPr>
        <p:spPr bwMode="auto">
          <a:xfrm>
            <a:off x="4458343" y="2600017"/>
            <a:ext cx="780392" cy="208789"/>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1000">
                <a:solidFill>
                  <a:srgbClr val="000000"/>
                </a:solidFill>
                <a:latin typeface="+mn-ea"/>
                <a:ea typeface="+mn-ea"/>
                <a:cs typeface="メイリオ" panose="020B0604030504040204" pitchFamily="50" charset="-128"/>
              </a:rPr>
              <a:t>（単位：億円）</a:t>
            </a:r>
            <a:endParaRPr lang="ja-JP" altLang="en-US" sz="1000" dirty="0">
              <a:solidFill>
                <a:srgbClr val="000000"/>
              </a:solidFill>
              <a:latin typeface="+mn-ea"/>
              <a:ea typeface="+mn-ea"/>
              <a:cs typeface="メイリオ" panose="020B0604030504040204" pitchFamily="50" charset="-128"/>
            </a:endParaRPr>
          </a:p>
        </p:txBody>
      </p:sp>
      <p:cxnSp>
        <p:nvCxnSpPr>
          <p:cNvPr id="104" name="直線コネクタ 103">
            <a:extLst>
              <a:ext uri="{FF2B5EF4-FFF2-40B4-BE49-F238E27FC236}">
                <a16:creationId xmlns:a16="http://schemas.microsoft.com/office/drawing/2014/main" id="{2D6BA303-6294-C079-93F9-4DFE6ADBE768}"/>
              </a:ext>
            </a:extLst>
          </p:cNvPr>
          <p:cNvCxnSpPr>
            <a:cxnSpLocks/>
          </p:cNvCxnSpPr>
          <p:nvPr/>
        </p:nvCxnSpPr>
        <p:spPr bwMode="auto">
          <a:xfrm flipH="1" flipV="1">
            <a:off x="1018454" y="3545652"/>
            <a:ext cx="350510" cy="117969"/>
          </a:xfrm>
          <a:prstGeom prst="line">
            <a:avLst/>
          </a:prstGeom>
          <a:noFill/>
          <a:ln w="12700" cap="flat" cmpd="sng" algn="ctr">
            <a:solidFill>
              <a:schemeClr val="tx1"/>
            </a:solidFill>
            <a:prstDash val="solid"/>
            <a:round/>
            <a:headEnd type="oval" w="med" len="med"/>
            <a:tailEnd type="none" w="med" len="med"/>
          </a:ln>
          <a:effectLst/>
        </p:spPr>
      </p:cxnSp>
      <p:cxnSp>
        <p:nvCxnSpPr>
          <p:cNvPr id="105" name="直線コネクタ 104">
            <a:extLst>
              <a:ext uri="{FF2B5EF4-FFF2-40B4-BE49-F238E27FC236}">
                <a16:creationId xmlns:a16="http://schemas.microsoft.com/office/drawing/2014/main" id="{DD8FE042-117F-AE5E-E64C-76F0DCB6D4CA}"/>
              </a:ext>
            </a:extLst>
          </p:cNvPr>
          <p:cNvCxnSpPr>
            <a:cxnSpLocks/>
          </p:cNvCxnSpPr>
          <p:nvPr/>
        </p:nvCxnSpPr>
        <p:spPr bwMode="auto">
          <a:xfrm flipV="1">
            <a:off x="4094412" y="3793335"/>
            <a:ext cx="563725" cy="229070"/>
          </a:xfrm>
          <a:prstGeom prst="line">
            <a:avLst/>
          </a:prstGeom>
          <a:noFill/>
          <a:ln w="12700" cap="flat" cmpd="sng" algn="ctr">
            <a:solidFill>
              <a:schemeClr val="tx1"/>
            </a:solidFill>
            <a:prstDash val="solid"/>
            <a:round/>
            <a:headEnd type="oval" w="med" len="med"/>
            <a:tailEnd type="none" w="med" len="med"/>
          </a:ln>
          <a:effectLst/>
        </p:spPr>
      </p:cxnSp>
      <p:grpSp>
        <p:nvGrpSpPr>
          <p:cNvPr id="106" name="グループ化 105">
            <a:extLst>
              <a:ext uri="{FF2B5EF4-FFF2-40B4-BE49-F238E27FC236}">
                <a16:creationId xmlns:a16="http://schemas.microsoft.com/office/drawing/2014/main" id="{42326560-FE32-77AE-3C56-3089C8BDCF19}"/>
              </a:ext>
            </a:extLst>
          </p:cNvPr>
          <p:cNvGrpSpPr/>
          <p:nvPr/>
        </p:nvGrpSpPr>
        <p:grpSpPr>
          <a:xfrm>
            <a:off x="2770023" y="5199604"/>
            <a:ext cx="1057430" cy="696610"/>
            <a:chOff x="2707279" y="5101816"/>
            <a:chExt cx="1122803" cy="696610"/>
          </a:xfrm>
        </p:grpSpPr>
        <p:cxnSp>
          <p:nvCxnSpPr>
            <p:cNvPr id="107" name="直線コネクタ 106">
              <a:extLst>
                <a:ext uri="{FF2B5EF4-FFF2-40B4-BE49-F238E27FC236}">
                  <a16:creationId xmlns:a16="http://schemas.microsoft.com/office/drawing/2014/main" id="{5443253E-B245-19B1-6620-9BDCD201EDF2}"/>
                </a:ext>
              </a:extLst>
            </p:cNvPr>
            <p:cNvCxnSpPr>
              <a:cxnSpLocks/>
            </p:cNvCxnSpPr>
            <p:nvPr/>
          </p:nvCxnSpPr>
          <p:spPr bwMode="auto">
            <a:xfrm>
              <a:off x="2707279" y="5101816"/>
              <a:ext cx="358418" cy="696610"/>
            </a:xfrm>
            <a:prstGeom prst="line">
              <a:avLst/>
            </a:prstGeom>
            <a:noFill/>
            <a:ln w="12700" cap="flat" cmpd="sng" algn="ctr">
              <a:solidFill>
                <a:schemeClr val="tx1"/>
              </a:solidFill>
              <a:prstDash val="solid"/>
              <a:round/>
              <a:headEnd type="oval" w="med" len="med"/>
              <a:tailEnd type="none" w="med" len="med"/>
            </a:ln>
            <a:effectLst/>
          </p:spPr>
        </p:cxnSp>
        <p:cxnSp>
          <p:nvCxnSpPr>
            <p:cNvPr id="108" name="直線コネクタ 107">
              <a:extLst>
                <a:ext uri="{FF2B5EF4-FFF2-40B4-BE49-F238E27FC236}">
                  <a16:creationId xmlns:a16="http://schemas.microsoft.com/office/drawing/2014/main" id="{0A25F103-A5E8-2295-23E3-440D63519662}"/>
                </a:ext>
              </a:extLst>
            </p:cNvPr>
            <p:cNvCxnSpPr>
              <a:cxnSpLocks/>
              <a:stCxn id="84" idx="1"/>
            </p:cNvCxnSpPr>
            <p:nvPr/>
          </p:nvCxnSpPr>
          <p:spPr bwMode="auto">
            <a:xfrm flipH="1">
              <a:off x="3065697" y="5798426"/>
              <a:ext cx="764385" cy="0"/>
            </a:xfrm>
            <a:prstGeom prst="line">
              <a:avLst/>
            </a:prstGeom>
            <a:noFill/>
            <a:ln w="12700" cap="flat" cmpd="sng" algn="ctr">
              <a:solidFill>
                <a:schemeClr val="tx1"/>
              </a:solidFill>
              <a:prstDash val="solid"/>
              <a:round/>
              <a:headEnd type="none" w="med" len="med"/>
              <a:tailEnd type="none" w="med" len="med"/>
            </a:ln>
            <a:effectLst/>
          </p:spPr>
        </p:cxnSp>
      </p:grpSp>
      <p:cxnSp>
        <p:nvCxnSpPr>
          <p:cNvPr id="109" name="直線コネクタ 108">
            <a:extLst>
              <a:ext uri="{FF2B5EF4-FFF2-40B4-BE49-F238E27FC236}">
                <a16:creationId xmlns:a16="http://schemas.microsoft.com/office/drawing/2014/main" id="{9596283F-12C4-FA8B-2189-4FAC280CA4E9}"/>
              </a:ext>
            </a:extLst>
          </p:cNvPr>
          <p:cNvCxnSpPr>
            <a:cxnSpLocks/>
          </p:cNvCxnSpPr>
          <p:nvPr/>
        </p:nvCxnSpPr>
        <p:spPr bwMode="auto">
          <a:xfrm flipH="1">
            <a:off x="1917716" y="5148096"/>
            <a:ext cx="394024" cy="678714"/>
          </a:xfrm>
          <a:prstGeom prst="line">
            <a:avLst/>
          </a:prstGeom>
          <a:noFill/>
          <a:ln w="12700" cap="flat" cmpd="sng" algn="ctr">
            <a:solidFill>
              <a:schemeClr val="tx1"/>
            </a:solidFill>
            <a:prstDash val="solid"/>
            <a:round/>
            <a:headEnd type="oval" w="med" len="med"/>
            <a:tailEnd type="none" w="med" len="med"/>
          </a:ln>
          <a:effectLst/>
        </p:spPr>
      </p:cxnSp>
      <p:sp>
        <p:nvSpPr>
          <p:cNvPr id="110" name="テキスト ボックス 109">
            <a:extLst>
              <a:ext uri="{FF2B5EF4-FFF2-40B4-BE49-F238E27FC236}">
                <a16:creationId xmlns:a16="http://schemas.microsoft.com/office/drawing/2014/main" id="{2A1E7BD7-1EC3-8CC3-9445-B7CC5D594F5B}"/>
              </a:ext>
            </a:extLst>
          </p:cNvPr>
          <p:cNvSpPr txBox="1"/>
          <p:nvPr/>
        </p:nvSpPr>
        <p:spPr>
          <a:xfrm>
            <a:off x="5521054" y="2392386"/>
            <a:ext cx="3351669" cy="572856"/>
          </a:xfrm>
          <a:prstGeom prst="rect">
            <a:avLst/>
          </a:prstGeom>
          <a:noFill/>
        </p:spPr>
        <p:txBody>
          <a:bodyPr wrap="square" lIns="72000" tIns="36000" rIns="72000" bIns="36000" rtlCol="0">
            <a:noAutofit/>
          </a:bodyPr>
          <a:lstStyle/>
          <a:p>
            <a:pPr algn="just">
              <a:lnSpc>
                <a:spcPts val="2000"/>
              </a:lnSpc>
            </a:pPr>
            <a:r>
              <a:rPr lang="ja-JP" altLang="en-US" sz="1400">
                <a:latin typeface="+mn-ea"/>
                <a:ea typeface="+mn-ea"/>
              </a:rPr>
              <a:t>滋賀県</a:t>
            </a:r>
            <a:r>
              <a:rPr lang="ja-JP" altLang="en-US" sz="1400" dirty="0">
                <a:latin typeface="+mn-ea"/>
                <a:ea typeface="+mn-ea"/>
              </a:rPr>
              <a:t>は、どのような歳入（収入）から成り立っているのか、調べてみましょう。</a:t>
            </a:r>
            <a:endParaRPr lang="en-US" altLang="ja-JP" sz="1400" dirty="0">
              <a:latin typeface="+mn-ea"/>
              <a:ea typeface="+mn-ea"/>
            </a:endParaRPr>
          </a:p>
        </p:txBody>
      </p:sp>
      <p:sp>
        <p:nvSpPr>
          <p:cNvPr id="111" name="角丸四角形 110">
            <a:extLst>
              <a:ext uri="{FF2B5EF4-FFF2-40B4-BE49-F238E27FC236}">
                <a16:creationId xmlns:a16="http://schemas.microsoft.com/office/drawing/2014/main" id="{D74E7C06-64B8-2407-9093-E0E8A6914810}"/>
              </a:ext>
            </a:extLst>
          </p:cNvPr>
          <p:cNvSpPr/>
          <p:nvPr/>
        </p:nvSpPr>
        <p:spPr bwMode="auto">
          <a:xfrm>
            <a:off x="5568579" y="3052884"/>
            <a:ext cx="3351669" cy="969521"/>
          </a:xfrm>
          <a:prstGeom prst="roundRect">
            <a:avLst>
              <a:gd name="adj" fmla="val 2836"/>
            </a:avLst>
          </a:prstGeom>
          <a:noFill/>
          <a:ln w="19050" cap="flat" cmpd="sng" algn="ctr">
            <a:solidFill>
              <a:srgbClr val="F76804"/>
            </a:solidFill>
            <a:prstDash val="solid"/>
            <a:round/>
            <a:headEnd type="none" w="med" len="med"/>
            <a:tailEnd type="none" w="med" len="med"/>
          </a:ln>
          <a:effectLst/>
        </p:spPr>
        <p:txBody>
          <a:bodyPr vert="horz" wrap="square" lIns="91440" tIns="45720" rIns="91440" bIns="4680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a:solidFill>
                  <a:srgbClr val="F76804"/>
                </a:solidFill>
                <a:latin typeface="+mn-ea"/>
                <a:ea typeface="+mn-ea"/>
              </a:rPr>
              <a:t>自主</a:t>
            </a:r>
            <a:r>
              <a:rPr kumimoji="1" lang="ja-JP" altLang="en-US" sz="1400" b="0" i="0" u="none" strike="noStrike" cap="none" normalizeH="0" baseline="0">
                <a:ln>
                  <a:noFill/>
                </a:ln>
                <a:solidFill>
                  <a:srgbClr val="F76804"/>
                </a:solidFill>
                <a:effectLst/>
                <a:latin typeface="+mn-ea"/>
                <a:ea typeface="+mn-ea"/>
              </a:rPr>
              <a:t>財源</a:t>
            </a:r>
            <a:endParaRPr kumimoji="1" lang="ja-JP" altLang="en-US" sz="1400" b="0" i="0" u="none" strike="noStrike" cap="none" normalizeH="0" baseline="0" dirty="0">
              <a:ln>
                <a:noFill/>
              </a:ln>
              <a:solidFill>
                <a:srgbClr val="F76804"/>
              </a:solidFill>
              <a:effectLst/>
              <a:latin typeface="+mn-ea"/>
              <a:ea typeface="+mn-ea"/>
            </a:endParaRPr>
          </a:p>
        </p:txBody>
      </p:sp>
      <p:sp>
        <p:nvSpPr>
          <p:cNvPr id="112" name="正方形/長方形 111">
            <a:extLst>
              <a:ext uri="{FF2B5EF4-FFF2-40B4-BE49-F238E27FC236}">
                <a16:creationId xmlns:a16="http://schemas.microsoft.com/office/drawing/2014/main" id="{609E2A54-ED54-2ED8-BA72-703329E22A77}"/>
              </a:ext>
            </a:extLst>
          </p:cNvPr>
          <p:cNvSpPr/>
          <p:nvPr/>
        </p:nvSpPr>
        <p:spPr bwMode="auto">
          <a:xfrm>
            <a:off x="5521055" y="2016653"/>
            <a:ext cx="3351668"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a:solidFill>
                  <a:schemeClr val="bg1"/>
                </a:solidFill>
                <a:latin typeface="+mn-ea"/>
                <a:ea typeface="+mn-ea"/>
              </a:rPr>
              <a:t>グラフから見えてくる</a:t>
            </a:r>
            <a:endParaRPr kumimoji="1" lang="ja-JP" altLang="en-US" sz="1400" b="0" i="0" u="none" strike="noStrike" cap="none" normalizeH="0" baseline="0" dirty="0">
              <a:ln>
                <a:noFill/>
              </a:ln>
              <a:solidFill>
                <a:schemeClr val="bg1"/>
              </a:solidFill>
              <a:effectLst/>
              <a:latin typeface="+mn-ea"/>
              <a:ea typeface="+mn-ea"/>
            </a:endParaRPr>
          </a:p>
        </p:txBody>
      </p:sp>
      <p:sp>
        <p:nvSpPr>
          <p:cNvPr id="113" name="正方形/長方形 112">
            <a:extLst>
              <a:ext uri="{FF2B5EF4-FFF2-40B4-BE49-F238E27FC236}">
                <a16:creationId xmlns:a16="http://schemas.microsoft.com/office/drawing/2014/main" id="{B65F70C2-7DF0-EF41-816A-A2D092ACD473}"/>
              </a:ext>
            </a:extLst>
          </p:cNvPr>
          <p:cNvSpPr/>
          <p:nvPr/>
        </p:nvSpPr>
        <p:spPr bwMode="auto">
          <a:xfrm>
            <a:off x="5590207" y="4494943"/>
            <a:ext cx="1250416" cy="1735281"/>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ts val="1880"/>
              </a:lnSpc>
              <a:spcBef>
                <a:spcPct val="0"/>
              </a:spcBef>
              <a:spcAft>
                <a:spcPct val="0"/>
              </a:spcAft>
              <a:buClrTx/>
              <a:buSzTx/>
              <a:buFontTx/>
              <a:buNone/>
              <a:tabLst/>
            </a:pPr>
            <a:r>
              <a:rPr kumimoji="1" lang="ja-JP" altLang="en-US" sz="1400" b="0" i="0" u="none" strike="noStrike" cap="none" normalizeH="0" baseline="0">
                <a:ln>
                  <a:noFill/>
                </a:ln>
                <a:effectLst/>
                <a:latin typeface="+mn-ea"/>
                <a:ea typeface="+mn-ea"/>
              </a:rPr>
              <a:t>地方交付税</a:t>
            </a:r>
            <a:endParaRPr kumimoji="1" lang="en-US" altLang="ja-JP" sz="1400" b="0" i="0" u="none" strike="noStrike" cap="none" normalizeH="0" baseline="0" dirty="0">
              <a:ln>
                <a:noFill/>
              </a:ln>
              <a:effectLst/>
              <a:latin typeface="+mn-ea"/>
              <a:ea typeface="+mn-ea"/>
            </a:endParaRPr>
          </a:p>
          <a:p>
            <a:pPr marL="0" marR="0" indent="0" defTabSz="914400" rtl="0" eaLnBrk="1" fontAlgn="base" latinLnBrk="0" hangingPunct="1">
              <a:lnSpc>
                <a:spcPts val="1880"/>
              </a:lnSpc>
              <a:spcBef>
                <a:spcPct val="0"/>
              </a:spcBef>
              <a:spcAft>
                <a:spcPct val="0"/>
              </a:spcAft>
              <a:buClrTx/>
              <a:buSzTx/>
              <a:buFontTx/>
              <a:buNone/>
              <a:tabLst/>
            </a:pPr>
            <a:r>
              <a:rPr kumimoji="1" lang="ja-JP" altLang="en-US" sz="1400" b="0" i="0" u="none" strike="noStrike" cap="none" normalizeH="0" baseline="0">
                <a:ln>
                  <a:noFill/>
                </a:ln>
                <a:effectLst/>
                <a:latin typeface="+mn-ea"/>
                <a:ea typeface="+mn-ea"/>
              </a:rPr>
              <a:t>　</a:t>
            </a:r>
            <a:endParaRPr kumimoji="1" lang="en-US" altLang="ja-JP" sz="1400" b="0" i="0" u="none" strike="noStrike" cap="none" normalizeH="0" baseline="0" dirty="0">
              <a:ln>
                <a:noFill/>
              </a:ln>
              <a:effectLst/>
              <a:latin typeface="+mn-ea"/>
              <a:ea typeface="+mn-ea"/>
            </a:endParaRPr>
          </a:p>
          <a:p>
            <a:pPr marL="0" marR="0" indent="0" defTabSz="914400" rtl="0" eaLnBrk="1" fontAlgn="base" latinLnBrk="0" hangingPunct="1">
              <a:lnSpc>
                <a:spcPts val="1880"/>
              </a:lnSpc>
              <a:spcBef>
                <a:spcPct val="0"/>
              </a:spcBef>
              <a:spcAft>
                <a:spcPct val="0"/>
              </a:spcAft>
              <a:buClrTx/>
              <a:buSzTx/>
              <a:buFontTx/>
              <a:buNone/>
              <a:tabLst/>
            </a:pPr>
            <a:r>
              <a:rPr lang="ja-JP" altLang="en-US" sz="1400">
                <a:latin typeface="+mn-ea"/>
                <a:ea typeface="+mn-ea"/>
              </a:rPr>
              <a:t>国庫支出金</a:t>
            </a:r>
            <a:endParaRPr lang="en-US" altLang="ja-JP" sz="1100" dirty="0">
              <a:latin typeface="+mn-ea"/>
              <a:ea typeface="+mn-ea"/>
            </a:endParaRPr>
          </a:p>
          <a:p>
            <a:pPr eaLnBrk="1" hangingPunct="1">
              <a:lnSpc>
                <a:spcPts val="1880"/>
              </a:lnSpc>
            </a:pPr>
            <a:r>
              <a:rPr lang="ja-JP" altLang="en-US" sz="1400">
                <a:latin typeface="+mn-ea"/>
                <a:ea typeface="+mn-ea"/>
              </a:rPr>
              <a:t>県    債</a:t>
            </a:r>
            <a:endParaRPr lang="en-US" altLang="ja-JP" sz="1100" dirty="0">
              <a:latin typeface="+mn-ea"/>
              <a:ea typeface="+mn-ea"/>
            </a:endParaRPr>
          </a:p>
          <a:p>
            <a:pPr eaLnBrk="1" hangingPunct="1">
              <a:lnSpc>
                <a:spcPts val="1880"/>
              </a:lnSpc>
            </a:pPr>
            <a:endParaRPr lang="en-US" altLang="ja-JP" sz="1400" dirty="0">
              <a:latin typeface="+mn-ea"/>
              <a:ea typeface="+mn-ea"/>
            </a:endParaRPr>
          </a:p>
          <a:p>
            <a:pPr eaLnBrk="1" hangingPunct="1">
              <a:lnSpc>
                <a:spcPts val="1880"/>
              </a:lnSpc>
            </a:pPr>
            <a:r>
              <a:rPr lang="ja-JP" altLang="en-US" sz="1400">
                <a:latin typeface="+mn-ea"/>
                <a:ea typeface="+mn-ea"/>
              </a:rPr>
              <a:t>地方</a:t>
            </a:r>
            <a:r>
              <a:rPr lang="ja-JP" altLang="en-US" sz="1400" dirty="0">
                <a:latin typeface="+mn-ea"/>
                <a:ea typeface="+mn-ea"/>
              </a:rPr>
              <a:t>譲与</a:t>
            </a:r>
            <a:r>
              <a:rPr lang="ja-JP" altLang="en-US" sz="1400">
                <a:latin typeface="+mn-ea"/>
                <a:ea typeface="+mn-ea"/>
              </a:rPr>
              <a:t>税等</a:t>
            </a:r>
            <a:endParaRPr lang="ja-JP" altLang="en-US" sz="1100" dirty="0">
              <a:latin typeface="+mn-ea"/>
              <a:ea typeface="+mn-ea"/>
            </a:endParaRPr>
          </a:p>
        </p:txBody>
      </p:sp>
      <p:sp>
        <p:nvSpPr>
          <p:cNvPr id="114" name="正方形/長方形 113">
            <a:extLst>
              <a:ext uri="{FF2B5EF4-FFF2-40B4-BE49-F238E27FC236}">
                <a16:creationId xmlns:a16="http://schemas.microsoft.com/office/drawing/2014/main" id="{CC5E7BC4-AA80-A5C9-57A7-70D1C3386EBA}"/>
              </a:ext>
            </a:extLst>
          </p:cNvPr>
          <p:cNvSpPr/>
          <p:nvPr/>
        </p:nvSpPr>
        <p:spPr bwMode="auto">
          <a:xfrm>
            <a:off x="6848381" y="4490981"/>
            <a:ext cx="2120719" cy="1713435"/>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R="0" defTabSz="914400" rtl="0" eaLnBrk="1" fontAlgn="base" latinLnBrk="0" hangingPunct="1">
              <a:lnSpc>
                <a:spcPts val="1880"/>
              </a:lnSpc>
              <a:spcBef>
                <a:spcPct val="0"/>
              </a:spcBef>
              <a:spcAft>
                <a:spcPct val="0"/>
              </a:spcAft>
              <a:buClrTx/>
              <a:buSzPct val="120000"/>
              <a:tabLst/>
            </a:pPr>
            <a:r>
              <a:rPr kumimoji="1" lang="ja-JP" altLang="en-US" sz="1100" b="0" i="0" u="none" strike="noStrike" cap="none" normalizeH="0" baseline="0">
                <a:ln>
                  <a:noFill/>
                </a:ln>
                <a:effectLst/>
                <a:latin typeface="+mn-ea"/>
                <a:ea typeface="+mn-ea"/>
              </a:rPr>
              <a:t>国税</a:t>
            </a:r>
            <a:r>
              <a:rPr kumimoji="1" lang="ja-JP" altLang="en-US" sz="1100" b="0" i="0" u="none" strike="noStrike" cap="none" normalizeH="0" baseline="0" dirty="0">
                <a:ln>
                  <a:noFill/>
                </a:ln>
                <a:effectLst/>
                <a:latin typeface="+mn-ea"/>
                <a:ea typeface="+mn-ea"/>
              </a:rPr>
              <a:t>の一部が国から地方</a:t>
            </a:r>
            <a:r>
              <a:rPr kumimoji="1" lang="ja-JP" altLang="en-US" sz="1100" b="0" i="0" u="none" strike="noStrike" cap="none" normalizeH="0" baseline="0">
                <a:ln>
                  <a:noFill/>
                </a:ln>
                <a:effectLst/>
                <a:latin typeface="+mn-ea"/>
                <a:ea typeface="+mn-ea"/>
              </a:rPr>
              <a:t>団体に交付</a:t>
            </a:r>
            <a:r>
              <a:rPr kumimoji="1" lang="ja-JP" altLang="en-US" sz="1100" b="0" i="0" u="none" strike="noStrike" cap="none" normalizeH="0" baseline="0" dirty="0">
                <a:ln>
                  <a:noFill/>
                </a:ln>
                <a:effectLst/>
                <a:latin typeface="+mn-ea"/>
                <a:ea typeface="+mn-ea"/>
              </a:rPr>
              <a:t>されるもの</a:t>
            </a:r>
            <a:endParaRPr kumimoji="1" lang="en-US" altLang="ja-JP" sz="1100" b="0" i="0" u="none" strike="noStrike" cap="none" normalizeH="0" baseline="0" dirty="0">
              <a:ln>
                <a:noFill/>
              </a:ln>
              <a:effectLst/>
              <a:latin typeface="+mn-ea"/>
              <a:ea typeface="+mn-ea"/>
            </a:endParaRPr>
          </a:p>
          <a:p>
            <a:pPr eaLnBrk="1" hangingPunct="1">
              <a:lnSpc>
                <a:spcPts val="1880"/>
              </a:lnSpc>
              <a:buSzPct val="120000"/>
            </a:pPr>
            <a:r>
              <a:rPr lang="ja-JP" altLang="en-US" sz="1100">
                <a:latin typeface="+mn-ea"/>
                <a:ea typeface="+mn-ea"/>
              </a:rPr>
              <a:t>国</a:t>
            </a:r>
            <a:r>
              <a:rPr lang="ja-JP" altLang="en-US" sz="1100" dirty="0">
                <a:latin typeface="+mn-ea"/>
                <a:ea typeface="+mn-ea"/>
              </a:rPr>
              <a:t>から交付される補助金等</a:t>
            </a:r>
            <a:endParaRPr lang="en-US" altLang="ja-JP" sz="1100" dirty="0">
              <a:latin typeface="+mn-ea"/>
              <a:ea typeface="+mn-ea"/>
            </a:endParaRPr>
          </a:p>
          <a:p>
            <a:pPr eaLnBrk="1" hangingPunct="1">
              <a:lnSpc>
                <a:spcPts val="1880"/>
              </a:lnSpc>
              <a:buSzPct val="120000"/>
            </a:pPr>
            <a:r>
              <a:rPr lang="ja-JP" altLang="en-US" sz="1100">
                <a:latin typeface="+mn-ea"/>
                <a:ea typeface="+mn-ea"/>
              </a:rPr>
              <a:t>県</a:t>
            </a:r>
            <a:r>
              <a:rPr lang="ja-JP" altLang="en-US" sz="1100" dirty="0">
                <a:latin typeface="+mn-ea"/>
                <a:ea typeface="+mn-ea"/>
              </a:rPr>
              <a:t>が国や金融機関などから長期</a:t>
            </a:r>
            <a:r>
              <a:rPr lang="ja-JP" altLang="en-US" sz="1100">
                <a:latin typeface="+mn-ea"/>
                <a:ea typeface="+mn-ea"/>
              </a:rPr>
              <a:t>にわたって</a:t>
            </a:r>
            <a:r>
              <a:rPr lang="ja-JP" altLang="en-US" sz="1100" dirty="0">
                <a:latin typeface="+mn-ea"/>
                <a:ea typeface="+mn-ea"/>
              </a:rPr>
              <a:t>借り入れた借金</a:t>
            </a:r>
            <a:endParaRPr lang="en-US" altLang="ja-JP" sz="1100" dirty="0">
              <a:latin typeface="+mn-ea"/>
              <a:ea typeface="+mn-ea"/>
            </a:endParaRPr>
          </a:p>
          <a:p>
            <a:pPr eaLnBrk="1" hangingPunct="1">
              <a:lnSpc>
                <a:spcPts val="1880"/>
              </a:lnSpc>
              <a:buSzPct val="120000"/>
            </a:pPr>
            <a:r>
              <a:rPr lang="ja-JP" altLang="en-US" sz="1100">
                <a:latin typeface="+mn-ea"/>
                <a:ea typeface="+mn-ea"/>
              </a:rPr>
              <a:t>一部</a:t>
            </a:r>
            <a:r>
              <a:rPr lang="ja-JP" altLang="en-US" sz="1100" dirty="0">
                <a:latin typeface="+mn-ea"/>
                <a:ea typeface="+mn-ea"/>
              </a:rPr>
              <a:t>の税金について国</a:t>
            </a:r>
            <a:r>
              <a:rPr lang="ja-JP" altLang="en-US" sz="1100">
                <a:latin typeface="+mn-ea"/>
                <a:ea typeface="+mn-ea"/>
              </a:rPr>
              <a:t>から地方公共</a:t>
            </a:r>
            <a:r>
              <a:rPr lang="ja-JP" altLang="en-US" sz="1100" dirty="0">
                <a:latin typeface="+mn-ea"/>
                <a:ea typeface="+mn-ea"/>
              </a:rPr>
              <a:t>団体に譲与</a:t>
            </a:r>
            <a:r>
              <a:rPr lang="ja-JP" altLang="en-US" sz="1100">
                <a:latin typeface="+mn-ea"/>
                <a:ea typeface="+mn-ea"/>
              </a:rPr>
              <a:t>されるもの</a:t>
            </a:r>
            <a:endParaRPr lang="en-US" altLang="ja-JP" sz="1100" dirty="0">
              <a:latin typeface="+mn-ea"/>
              <a:ea typeface="+mn-ea"/>
            </a:endParaRPr>
          </a:p>
        </p:txBody>
      </p:sp>
      <p:sp>
        <p:nvSpPr>
          <p:cNvPr id="115" name="角丸四角形 114">
            <a:extLst>
              <a:ext uri="{FF2B5EF4-FFF2-40B4-BE49-F238E27FC236}">
                <a16:creationId xmlns:a16="http://schemas.microsoft.com/office/drawing/2014/main" id="{9C9F4F81-0FDA-35D1-524B-F7CC3A955919}"/>
              </a:ext>
            </a:extLst>
          </p:cNvPr>
          <p:cNvSpPr/>
          <p:nvPr/>
        </p:nvSpPr>
        <p:spPr bwMode="auto">
          <a:xfrm>
            <a:off x="5573487" y="4118757"/>
            <a:ext cx="3351669" cy="2161695"/>
          </a:xfrm>
          <a:prstGeom prst="roundRect">
            <a:avLst>
              <a:gd name="adj" fmla="val 1166"/>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6800" numCol="1" rtlCol="0" anchor="t"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400" b="0" i="0" u="none" strike="noStrike" cap="none" normalizeH="0" baseline="0">
                <a:ln>
                  <a:noFill/>
                </a:ln>
                <a:solidFill>
                  <a:schemeClr val="accent1"/>
                </a:solidFill>
                <a:effectLst/>
                <a:latin typeface="+mn-ea"/>
                <a:ea typeface="+mn-ea"/>
              </a:rPr>
              <a:t>依存財源</a:t>
            </a:r>
            <a:endParaRPr kumimoji="1" lang="ja-JP" altLang="en-US" sz="1400" b="0" i="0" u="none" strike="noStrike" cap="none" normalizeH="0" baseline="0" dirty="0">
              <a:ln>
                <a:noFill/>
              </a:ln>
              <a:solidFill>
                <a:schemeClr val="accent1"/>
              </a:solidFill>
              <a:effectLst/>
              <a:latin typeface="+mn-ea"/>
              <a:ea typeface="+mn-ea"/>
            </a:endParaRPr>
          </a:p>
        </p:txBody>
      </p:sp>
      <p:grpSp>
        <p:nvGrpSpPr>
          <p:cNvPr id="116" name="グループ化 115">
            <a:extLst>
              <a:ext uri="{FF2B5EF4-FFF2-40B4-BE49-F238E27FC236}">
                <a16:creationId xmlns:a16="http://schemas.microsoft.com/office/drawing/2014/main" id="{39A3CA49-B148-9A53-D52A-B27048F09BB0}"/>
              </a:ext>
            </a:extLst>
          </p:cNvPr>
          <p:cNvGrpSpPr/>
          <p:nvPr/>
        </p:nvGrpSpPr>
        <p:grpSpPr>
          <a:xfrm>
            <a:off x="5630382" y="3401125"/>
            <a:ext cx="3128380" cy="614256"/>
            <a:chOff x="5630382" y="3401125"/>
            <a:chExt cx="3128380" cy="614256"/>
          </a:xfrm>
        </p:grpSpPr>
        <p:sp>
          <p:nvSpPr>
            <p:cNvPr id="117" name="正方形/長方形 116">
              <a:extLst>
                <a:ext uri="{FF2B5EF4-FFF2-40B4-BE49-F238E27FC236}">
                  <a16:creationId xmlns:a16="http://schemas.microsoft.com/office/drawing/2014/main" id="{B48F9CCF-0EE0-D620-10FF-75079F65F150}"/>
                </a:ext>
              </a:extLst>
            </p:cNvPr>
            <p:cNvSpPr/>
            <p:nvPr/>
          </p:nvSpPr>
          <p:spPr bwMode="auto">
            <a:xfrm>
              <a:off x="5630382" y="3401125"/>
              <a:ext cx="1002808" cy="524992"/>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defTabSz="914400" rtl="0" eaLnBrk="1" fontAlgn="base" latinLnBrk="0" hangingPunct="1">
                <a:lnSpc>
                  <a:spcPts val="1880"/>
                </a:lnSpc>
                <a:spcBef>
                  <a:spcPct val="0"/>
                </a:spcBef>
                <a:spcAft>
                  <a:spcPct val="0"/>
                </a:spcAft>
                <a:buClrTx/>
                <a:buSzTx/>
                <a:buFontTx/>
                <a:buNone/>
                <a:tabLst/>
              </a:pPr>
              <a:r>
                <a:rPr kumimoji="1" lang="ja-JP" altLang="en-US" sz="1400" b="0" i="0" u="none" strike="noStrike" cap="none" normalizeH="0" baseline="0">
                  <a:ln>
                    <a:noFill/>
                  </a:ln>
                  <a:effectLst/>
                  <a:latin typeface="+mn-ea"/>
                  <a:ea typeface="+mn-ea"/>
                </a:rPr>
                <a:t>県税</a:t>
              </a:r>
              <a:endParaRPr kumimoji="1" lang="en-US" altLang="ja-JP" sz="1100" b="0" i="0" u="none" strike="noStrike" cap="none" normalizeH="0" baseline="0" dirty="0">
                <a:ln>
                  <a:noFill/>
                </a:ln>
                <a:effectLst/>
                <a:latin typeface="+mn-ea"/>
                <a:ea typeface="+mn-ea"/>
              </a:endParaRPr>
            </a:p>
            <a:p>
              <a:pPr marL="0" marR="0" indent="0" defTabSz="914400" rtl="0" eaLnBrk="1" fontAlgn="base" latinLnBrk="0" hangingPunct="1">
                <a:lnSpc>
                  <a:spcPts val="1880"/>
                </a:lnSpc>
                <a:spcBef>
                  <a:spcPct val="0"/>
                </a:spcBef>
                <a:spcAft>
                  <a:spcPct val="0"/>
                </a:spcAft>
                <a:buClrTx/>
                <a:buSzTx/>
                <a:buFontTx/>
                <a:buNone/>
                <a:tabLst/>
              </a:pPr>
              <a:r>
                <a:rPr lang="ja-JP" altLang="en-US" sz="1400">
                  <a:latin typeface="+mn-ea"/>
                  <a:ea typeface="+mn-ea"/>
                </a:rPr>
                <a:t>諸収入</a:t>
              </a:r>
              <a:endParaRPr kumimoji="1" lang="ja-JP" altLang="en-US" sz="1400" b="0" i="0" u="none" strike="noStrike" cap="none" normalizeH="0" baseline="0" dirty="0">
                <a:ln>
                  <a:noFill/>
                </a:ln>
                <a:effectLst/>
                <a:latin typeface="+mn-ea"/>
                <a:ea typeface="+mn-ea"/>
              </a:endParaRPr>
            </a:p>
          </p:txBody>
        </p:sp>
        <p:sp>
          <p:nvSpPr>
            <p:cNvPr id="118" name="正方形/長方形 117">
              <a:extLst>
                <a:ext uri="{FF2B5EF4-FFF2-40B4-BE49-F238E27FC236}">
                  <a16:creationId xmlns:a16="http://schemas.microsoft.com/office/drawing/2014/main" id="{C8AC0936-FC34-652E-D980-79D386502ACF}"/>
                </a:ext>
              </a:extLst>
            </p:cNvPr>
            <p:cNvSpPr/>
            <p:nvPr/>
          </p:nvSpPr>
          <p:spPr bwMode="auto">
            <a:xfrm>
              <a:off x="6848381" y="3401125"/>
              <a:ext cx="1910381" cy="614256"/>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lnSpc>
                  <a:spcPts val="1880"/>
                </a:lnSpc>
                <a:buSzPct val="120000"/>
              </a:pPr>
              <a:r>
                <a:rPr kumimoji="1" lang="ja-JP" altLang="en-US" sz="1100" b="0" i="0" u="none" strike="noStrike" cap="none" normalizeH="0" baseline="0">
                  <a:ln>
                    <a:noFill/>
                  </a:ln>
                  <a:effectLst/>
                  <a:latin typeface="+mn-ea"/>
                  <a:ea typeface="+mn-ea"/>
                </a:rPr>
                <a:t>県に納める税金</a:t>
              </a:r>
              <a:endParaRPr kumimoji="1" lang="en-US" altLang="ja-JP" sz="1100" b="0" i="0" u="none" strike="noStrike" cap="none" normalizeH="0" baseline="0" dirty="0">
                <a:ln>
                  <a:noFill/>
                </a:ln>
                <a:effectLst/>
                <a:latin typeface="+mn-ea"/>
                <a:ea typeface="+mn-ea"/>
              </a:endParaRPr>
            </a:p>
            <a:p>
              <a:pPr eaLnBrk="1" hangingPunct="1">
                <a:lnSpc>
                  <a:spcPts val="1880"/>
                </a:lnSpc>
                <a:buSzPct val="120000"/>
              </a:pPr>
              <a:r>
                <a:rPr lang="ja-JP" altLang="en-US" sz="1100">
                  <a:latin typeface="+mn-ea"/>
                  <a:ea typeface="+mn-ea"/>
                </a:rPr>
                <a:t>延滞金、加算金、過料など</a:t>
              </a:r>
              <a:endParaRPr lang="en-US" altLang="ja-JP" sz="1100" dirty="0">
                <a:latin typeface="+mn-ea"/>
                <a:ea typeface="+mn-ea"/>
              </a:endParaRPr>
            </a:p>
          </p:txBody>
        </p:sp>
        <p:sp>
          <p:nvSpPr>
            <p:cNvPr id="119" name="正方形/長方形 118">
              <a:extLst>
                <a:ext uri="{FF2B5EF4-FFF2-40B4-BE49-F238E27FC236}">
                  <a16:creationId xmlns:a16="http://schemas.microsoft.com/office/drawing/2014/main" id="{0EF0C5C6-0E9A-2424-239F-075A939FEC22}"/>
                </a:ext>
              </a:extLst>
            </p:cNvPr>
            <p:cNvSpPr/>
            <p:nvPr/>
          </p:nvSpPr>
          <p:spPr bwMode="auto">
            <a:xfrm>
              <a:off x="6726639" y="3401125"/>
              <a:ext cx="191430" cy="614256"/>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lnSpc>
                  <a:spcPts val="1880"/>
                </a:lnSpc>
                <a:buSzPct val="120000"/>
              </a:pPr>
              <a:r>
                <a:rPr kumimoji="1" lang="en-US" altLang="ja-JP" sz="1100" b="0" i="0" u="none" strike="noStrike" cap="none" normalizeH="0" baseline="0" dirty="0">
                  <a:ln>
                    <a:noFill/>
                  </a:ln>
                  <a:effectLst/>
                  <a:latin typeface="+mn-ea"/>
                  <a:ea typeface="+mn-ea"/>
                </a:rPr>
                <a:t>:</a:t>
              </a:r>
            </a:p>
            <a:p>
              <a:pPr eaLnBrk="1" hangingPunct="1">
                <a:lnSpc>
                  <a:spcPts val="1880"/>
                </a:lnSpc>
                <a:buSzPct val="120000"/>
              </a:pPr>
              <a:r>
                <a:rPr lang="en-US" altLang="ja-JP" sz="1100" dirty="0">
                  <a:latin typeface="+mn-ea"/>
                  <a:ea typeface="+mn-ea"/>
                </a:rPr>
                <a:t>:</a:t>
              </a:r>
            </a:p>
          </p:txBody>
        </p:sp>
      </p:grpSp>
      <p:sp>
        <p:nvSpPr>
          <p:cNvPr id="120" name="正方形/長方形 119">
            <a:extLst>
              <a:ext uri="{FF2B5EF4-FFF2-40B4-BE49-F238E27FC236}">
                <a16:creationId xmlns:a16="http://schemas.microsoft.com/office/drawing/2014/main" id="{CF29E214-0F07-FA44-883D-B816914C572D}"/>
              </a:ext>
            </a:extLst>
          </p:cNvPr>
          <p:cNvSpPr/>
          <p:nvPr/>
        </p:nvSpPr>
        <p:spPr bwMode="auto">
          <a:xfrm>
            <a:off x="6723258" y="4499771"/>
            <a:ext cx="191430" cy="1621159"/>
          </a:xfrm>
          <a:prstGeom prst="rect">
            <a:avLst/>
          </a:prstGeom>
          <a:no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eaLnBrk="1" hangingPunct="1">
              <a:lnSpc>
                <a:spcPts val="1880"/>
              </a:lnSpc>
              <a:buSzPct val="120000"/>
            </a:pPr>
            <a:r>
              <a:rPr kumimoji="1" lang="en-US" altLang="ja-JP" sz="1100" b="0" i="0" u="none" strike="noStrike" cap="none" normalizeH="0" baseline="0" dirty="0">
                <a:ln>
                  <a:noFill/>
                </a:ln>
                <a:effectLst/>
                <a:latin typeface="+mn-ea"/>
                <a:ea typeface="+mn-ea"/>
              </a:rPr>
              <a:t>:</a:t>
            </a:r>
          </a:p>
          <a:p>
            <a:pPr eaLnBrk="1" hangingPunct="1">
              <a:lnSpc>
                <a:spcPts val="1880"/>
              </a:lnSpc>
              <a:buSzPct val="120000"/>
            </a:pPr>
            <a:endParaRPr lang="en-US" altLang="ja-JP" sz="1100" dirty="0">
              <a:latin typeface="+mn-ea"/>
              <a:ea typeface="+mn-ea"/>
            </a:endParaRPr>
          </a:p>
          <a:p>
            <a:pPr eaLnBrk="1" hangingPunct="1">
              <a:lnSpc>
                <a:spcPts val="1880"/>
              </a:lnSpc>
              <a:buSzPct val="120000"/>
            </a:pPr>
            <a:r>
              <a:rPr lang="en-US" altLang="ja-JP" sz="1100" dirty="0">
                <a:latin typeface="+mn-ea"/>
                <a:ea typeface="+mn-ea"/>
              </a:rPr>
              <a:t>:</a:t>
            </a:r>
          </a:p>
          <a:p>
            <a:pPr eaLnBrk="1" hangingPunct="1">
              <a:lnSpc>
                <a:spcPts val="1880"/>
              </a:lnSpc>
              <a:buSzPct val="120000"/>
            </a:pPr>
            <a:r>
              <a:rPr lang="en-US" altLang="ja-JP" sz="1100" dirty="0">
                <a:latin typeface="+mn-ea"/>
                <a:ea typeface="+mn-ea"/>
              </a:rPr>
              <a:t>:</a:t>
            </a:r>
          </a:p>
          <a:p>
            <a:pPr eaLnBrk="1" hangingPunct="1">
              <a:lnSpc>
                <a:spcPts val="1880"/>
              </a:lnSpc>
              <a:buSzPct val="120000"/>
            </a:pPr>
            <a:endParaRPr lang="en-US" altLang="ja-JP" sz="1100" dirty="0">
              <a:latin typeface="+mn-ea"/>
              <a:ea typeface="+mn-ea"/>
            </a:endParaRPr>
          </a:p>
          <a:p>
            <a:pPr eaLnBrk="1" hangingPunct="1">
              <a:lnSpc>
                <a:spcPts val="1880"/>
              </a:lnSpc>
              <a:buSzPct val="120000"/>
            </a:pPr>
            <a:r>
              <a:rPr lang="en-US" altLang="ja-JP" sz="1100" dirty="0">
                <a:latin typeface="+mn-ea"/>
                <a:ea typeface="+mn-ea"/>
              </a:rPr>
              <a:t>:</a:t>
            </a:r>
          </a:p>
        </p:txBody>
      </p:sp>
      <p:sp>
        <p:nvSpPr>
          <p:cNvPr id="121" name="Rectangle 8">
            <a:extLst>
              <a:ext uri="{FF2B5EF4-FFF2-40B4-BE49-F238E27FC236}">
                <a16:creationId xmlns:a16="http://schemas.microsoft.com/office/drawing/2014/main" id="{B232A339-4D4E-09B1-3959-478D7B05121A}"/>
              </a:ext>
            </a:extLst>
          </p:cNvPr>
          <p:cNvSpPr>
            <a:spLocks noChangeArrowheads="1"/>
          </p:cNvSpPr>
          <p:nvPr/>
        </p:nvSpPr>
        <p:spPr bwMode="auto">
          <a:xfrm>
            <a:off x="5933162" y="111544"/>
            <a:ext cx="505514" cy="24390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800">
                <a:solidFill>
                  <a:srgbClr val="000000"/>
                </a:solidFill>
                <a:latin typeface="+mn-ea"/>
                <a:ea typeface="+mn-ea"/>
                <a:cs typeface="メイリオ" panose="020B0604030504040204" pitchFamily="50" charset="-128"/>
              </a:rPr>
              <a:t>さいにゅう</a:t>
            </a:r>
            <a:endParaRPr lang="ja-JP" altLang="en-US" sz="800" dirty="0">
              <a:solidFill>
                <a:srgbClr val="000000"/>
              </a:solidFill>
              <a:latin typeface="+mn-ea"/>
              <a:ea typeface="+mn-ea"/>
              <a:cs typeface="メイリオ" panose="020B0604030504040204" pitchFamily="50" charset="-128"/>
            </a:endParaRPr>
          </a:p>
        </p:txBody>
      </p:sp>
      <p:sp>
        <p:nvSpPr>
          <p:cNvPr id="122" name="Rectangle 8">
            <a:extLst>
              <a:ext uri="{FF2B5EF4-FFF2-40B4-BE49-F238E27FC236}">
                <a16:creationId xmlns:a16="http://schemas.microsoft.com/office/drawing/2014/main" id="{64286803-2343-6022-E393-FA7DC3F0B3A2}"/>
              </a:ext>
            </a:extLst>
          </p:cNvPr>
          <p:cNvSpPr>
            <a:spLocks noChangeArrowheads="1"/>
          </p:cNvSpPr>
          <p:nvPr/>
        </p:nvSpPr>
        <p:spPr bwMode="auto">
          <a:xfrm>
            <a:off x="2082394" y="1182810"/>
            <a:ext cx="366053" cy="24390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800" dirty="0">
                <a:solidFill>
                  <a:srgbClr val="000000"/>
                </a:solidFill>
                <a:latin typeface="+mn-ea"/>
                <a:ea typeface="+mn-ea"/>
                <a:cs typeface="メイリオ" panose="020B0604030504040204" pitchFamily="50" charset="-128"/>
              </a:rPr>
              <a:t>そぜい</a:t>
            </a:r>
          </a:p>
        </p:txBody>
      </p:sp>
      <p:sp>
        <p:nvSpPr>
          <p:cNvPr id="123" name="Rectangle 8">
            <a:extLst>
              <a:ext uri="{FF2B5EF4-FFF2-40B4-BE49-F238E27FC236}">
                <a16:creationId xmlns:a16="http://schemas.microsoft.com/office/drawing/2014/main" id="{8EC63B32-FC45-7D1C-4658-FE33854F0FDC}"/>
              </a:ext>
            </a:extLst>
          </p:cNvPr>
          <p:cNvSpPr>
            <a:spLocks noChangeArrowheads="1"/>
          </p:cNvSpPr>
          <p:nvPr/>
        </p:nvSpPr>
        <p:spPr bwMode="auto">
          <a:xfrm>
            <a:off x="2268725" y="2842258"/>
            <a:ext cx="353229" cy="23960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solidFill>
                  <a:schemeClr val="bg1"/>
                </a:solidFill>
                <a:latin typeface="+mn-ea"/>
                <a:ea typeface="+mn-ea"/>
                <a:cs typeface="メイリオ" panose="020B0604030504040204" pitchFamily="50" charset="-128"/>
              </a:rPr>
              <a:t>けんさい</a:t>
            </a:r>
            <a:endParaRPr lang="ja-JP" altLang="en-US" sz="600" dirty="0">
              <a:solidFill>
                <a:schemeClr val="bg1"/>
              </a:solidFill>
              <a:latin typeface="+mn-ea"/>
              <a:ea typeface="+mn-ea"/>
              <a:cs typeface="メイリオ" panose="020B0604030504040204" pitchFamily="50" charset="-128"/>
            </a:endParaRPr>
          </a:p>
        </p:txBody>
      </p:sp>
      <p:sp>
        <p:nvSpPr>
          <p:cNvPr id="124" name="Rectangle 8">
            <a:extLst>
              <a:ext uri="{FF2B5EF4-FFF2-40B4-BE49-F238E27FC236}">
                <a16:creationId xmlns:a16="http://schemas.microsoft.com/office/drawing/2014/main" id="{24A81A9A-E711-4041-869F-82D362C6B606}"/>
              </a:ext>
            </a:extLst>
          </p:cNvPr>
          <p:cNvSpPr>
            <a:spLocks noChangeArrowheads="1"/>
          </p:cNvSpPr>
          <p:nvPr/>
        </p:nvSpPr>
        <p:spPr bwMode="auto">
          <a:xfrm>
            <a:off x="3945833" y="5671626"/>
            <a:ext cx="236210" cy="23742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き　ふ</a:t>
            </a:r>
            <a:endParaRPr lang="ja-JP" altLang="en-US" sz="500" dirty="0">
              <a:latin typeface="+mn-ea"/>
              <a:ea typeface="+mn-ea"/>
              <a:cs typeface="メイリオ" panose="020B0604030504040204" pitchFamily="50" charset="-128"/>
            </a:endParaRPr>
          </a:p>
        </p:txBody>
      </p:sp>
      <p:sp>
        <p:nvSpPr>
          <p:cNvPr id="125" name="Rectangle 8">
            <a:extLst>
              <a:ext uri="{FF2B5EF4-FFF2-40B4-BE49-F238E27FC236}">
                <a16:creationId xmlns:a16="http://schemas.microsoft.com/office/drawing/2014/main" id="{FD874374-CEB6-3EA8-0A85-09DB963ACAE4}"/>
              </a:ext>
            </a:extLst>
          </p:cNvPr>
          <p:cNvSpPr>
            <a:spLocks noChangeArrowheads="1"/>
          </p:cNvSpPr>
          <p:nvPr/>
        </p:nvSpPr>
        <p:spPr bwMode="auto">
          <a:xfrm>
            <a:off x="3913539" y="5884903"/>
            <a:ext cx="281094" cy="164725"/>
          </a:xfrm>
          <a:prstGeom prst="rect">
            <a:avLst/>
          </a:prstGeom>
          <a:noFill/>
          <a:ln>
            <a:noFill/>
          </a:ln>
        </p:spPr>
        <p:txBody>
          <a:bodyPr wrap="none" lIns="36000" tIns="0" rIns="36000" bIns="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くりいれ</a:t>
            </a:r>
            <a:endParaRPr lang="ja-JP" altLang="en-US" sz="500" dirty="0">
              <a:latin typeface="+mn-ea"/>
              <a:ea typeface="+mn-ea"/>
              <a:cs typeface="メイリオ" panose="020B0604030504040204" pitchFamily="50" charset="-128"/>
            </a:endParaRPr>
          </a:p>
        </p:txBody>
      </p:sp>
      <p:sp>
        <p:nvSpPr>
          <p:cNvPr id="126" name="Rectangle 8">
            <a:extLst>
              <a:ext uri="{FF2B5EF4-FFF2-40B4-BE49-F238E27FC236}">
                <a16:creationId xmlns:a16="http://schemas.microsoft.com/office/drawing/2014/main" id="{7253AC2D-3CF5-D0FF-78BA-999C77CFACD1}"/>
              </a:ext>
            </a:extLst>
          </p:cNvPr>
          <p:cNvSpPr>
            <a:spLocks noChangeArrowheads="1"/>
          </p:cNvSpPr>
          <p:nvPr/>
        </p:nvSpPr>
        <p:spPr bwMode="auto">
          <a:xfrm>
            <a:off x="3925562" y="6067582"/>
            <a:ext cx="257049" cy="164725"/>
          </a:xfrm>
          <a:prstGeom prst="rect">
            <a:avLst/>
          </a:prstGeom>
          <a:noFill/>
          <a:ln>
            <a:noFill/>
          </a:ln>
        </p:spPr>
        <p:txBody>
          <a:bodyPr wrap="none" lIns="36000" tIns="0" rIns="36000" bIns="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くりこし</a:t>
            </a:r>
            <a:endParaRPr lang="ja-JP" altLang="en-US" sz="500" dirty="0">
              <a:latin typeface="+mn-ea"/>
              <a:ea typeface="+mn-ea"/>
              <a:cs typeface="メイリオ" panose="020B0604030504040204" pitchFamily="50" charset="-128"/>
            </a:endParaRPr>
          </a:p>
        </p:txBody>
      </p:sp>
      <p:sp>
        <p:nvSpPr>
          <p:cNvPr id="127" name="Rectangle 8">
            <a:extLst>
              <a:ext uri="{FF2B5EF4-FFF2-40B4-BE49-F238E27FC236}">
                <a16:creationId xmlns:a16="http://schemas.microsoft.com/office/drawing/2014/main" id="{F0CB8E63-81D9-5511-504C-987EA9F1DBDC}"/>
              </a:ext>
            </a:extLst>
          </p:cNvPr>
          <p:cNvSpPr>
            <a:spLocks noChangeArrowheads="1"/>
          </p:cNvSpPr>
          <p:nvPr/>
        </p:nvSpPr>
        <p:spPr bwMode="auto">
          <a:xfrm>
            <a:off x="419165" y="5433553"/>
            <a:ext cx="271476" cy="164725"/>
          </a:xfrm>
          <a:prstGeom prst="rect">
            <a:avLst/>
          </a:prstGeom>
          <a:noFill/>
          <a:ln>
            <a:noFill/>
          </a:ln>
        </p:spPr>
        <p:txBody>
          <a:bodyPr wrap="none" lIns="36000" tIns="0" rIns="36000" bIns="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じょうよ</a:t>
            </a:r>
            <a:endParaRPr lang="ja-JP" altLang="en-US" sz="500" dirty="0">
              <a:latin typeface="+mn-ea"/>
              <a:ea typeface="+mn-ea"/>
              <a:cs typeface="メイリオ" panose="020B0604030504040204" pitchFamily="50" charset="-128"/>
            </a:endParaRPr>
          </a:p>
        </p:txBody>
      </p:sp>
      <p:sp>
        <p:nvSpPr>
          <p:cNvPr id="129" name="Rectangle 8">
            <a:extLst>
              <a:ext uri="{FF2B5EF4-FFF2-40B4-BE49-F238E27FC236}">
                <a16:creationId xmlns:a16="http://schemas.microsoft.com/office/drawing/2014/main" id="{CD8F4B9A-CF39-D4DC-6F43-5D5CE661C040}"/>
              </a:ext>
            </a:extLst>
          </p:cNvPr>
          <p:cNvSpPr>
            <a:spLocks noChangeArrowheads="1"/>
          </p:cNvSpPr>
          <p:nvPr/>
        </p:nvSpPr>
        <p:spPr bwMode="auto">
          <a:xfrm>
            <a:off x="6920571" y="3545652"/>
            <a:ext cx="314757" cy="23742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えんたい</a:t>
            </a:r>
            <a:endParaRPr lang="ja-JP" altLang="en-US" sz="500" dirty="0">
              <a:latin typeface="+mn-ea"/>
              <a:ea typeface="+mn-ea"/>
              <a:cs typeface="メイリオ" panose="020B0604030504040204" pitchFamily="50" charset="-128"/>
            </a:endParaRPr>
          </a:p>
        </p:txBody>
      </p:sp>
    </p:spTree>
    <p:custDataLst>
      <p:tags r:id="rId1"/>
    </p:custDataLst>
    <p:extLst>
      <p:ext uri="{BB962C8B-B14F-4D97-AF65-F5344CB8AC3E}">
        <p14:creationId xmlns:p14="http://schemas.microsoft.com/office/powerpoint/2010/main" val="2432084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22"/>
                                        </p:tgtEl>
                                        <p:attrNameLst>
                                          <p:attrName>style.visibility</p:attrName>
                                        </p:attrNameLst>
                                      </p:cBhvr>
                                      <p:to>
                                        <p:strVal val="visible"/>
                                      </p:to>
                                    </p:set>
                                    <p:animEffect transition="in" filter="fade">
                                      <p:cBhvr>
                                        <p:cTn id="10" dur="500"/>
                                        <p:tgtEl>
                                          <p:spTgt spid="122"/>
                                        </p:tgtEl>
                                      </p:cBhvr>
                                    </p:animEffect>
                                  </p:childTnLst>
                                </p:cTn>
                              </p:par>
                              <p:par>
                                <p:cTn id="11" presetID="10" presetClass="entr" presetSubtype="0" fill="hold" nodeType="withEffect">
                                  <p:stCondLst>
                                    <p:cond delay="0"/>
                                  </p:stCondLst>
                                  <p:childTnLst>
                                    <p:set>
                                      <p:cBhvr>
                                        <p:cTn id="12" dur="1" fill="hold">
                                          <p:stCondLst>
                                            <p:cond delay="0"/>
                                          </p:stCondLst>
                                        </p:cTn>
                                        <p:tgtEl>
                                          <p:spTgt spid="50"/>
                                        </p:tgtEl>
                                        <p:attrNameLst>
                                          <p:attrName>style.visibility</p:attrName>
                                        </p:attrNameLst>
                                      </p:cBhvr>
                                      <p:to>
                                        <p:strVal val="visible"/>
                                      </p:to>
                                    </p:set>
                                    <p:animEffect transition="in" filter="fade">
                                      <p:cBhvr>
                                        <p:cTn id="13" dur="500"/>
                                        <p:tgtEl>
                                          <p:spTgt spid="5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500"/>
                                        <p:tgtEl>
                                          <p:spTgt spid="1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500"/>
                                        <p:tgtEl>
                                          <p:spTgt spid="7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73"/>
                                        </p:tgtEl>
                                        <p:attrNameLst>
                                          <p:attrName>style.visibility</p:attrName>
                                        </p:attrNameLst>
                                      </p:cBhvr>
                                      <p:to>
                                        <p:strVal val="visible"/>
                                      </p:to>
                                    </p:set>
                                    <p:animEffect transition="in" filter="fade">
                                      <p:cBhvr>
                                        <p:cTn id="27" dur="500"/>
                                        <p:tgtEl>
                                          <p:spTgt spid="7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76"/>
                                        </p:tgtEl>
                                        <p:attrNameLst>
                                          <p:attrName>style.visibility</p:attrName>
                                        </p:attrNameLst>
                                      </p:cBhvr>
                                      <p:to>
                                        <p:strVal val="visible"/>
                                      </p:to>
                                    </p:set>
                                    <p:animEffect transition="in" filter="fade">
                                      <p:cBhvr>
                                        <p:cTn id="33" dur="500"/>
                                        <p:tgtEl>
                                          <p:spTgt spid="76"/>
                                        </p:tgtEl>
                                      </p:cBhvr>
                                    </p:animEffect>
                                  </p:childTnLst>
                                </p:cTn>
                              </p:par>
                              <p:par>
                                <p:cTn id="34" presetID="10" presetClass="entr" presetSubtype="0" fill="hold" nodeType="withEffect">
                                  <p:stCondLst>
                                    <p:cond delay="0"/>
                                  </p:stCondLst>
                                  <p:childTnLst>
                                    <p:set>
                                      <p:cBhvr>
                                        <p:cTn id="35" dur="1" fill="hold">
                                          <p:stCondLst>
                                            <p:cond delay="0"/>
                                          </p:stCondLst>
                                        </p:cTn>
                                        <p:tgtEl>
                                          <p:spTgt spid="81"/>
                                        </p:tgtEl>
                                        <p:attrNameLst>
                                          <p:attrName>style.visibility</p:attrName>
                                        </p:attrNameLst>
                                      </p:cBhvr>
                                      <p:to>
                                        <p:strVal val="visible"/>
                                      </p:to>
                                    </p:set>
                                    <p:animEffect transition="in" filter="fade">
                                      <p:cBhvr>
                                        <p:cTn id="36" dur="500"/>
                                        <p:tgtEl>
                                          <p:spTgt spid="8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84"/>
                                        </p:tgtEl>
                                        <p:attrNameLst>
                                          <p:attrName>style.visibility</p:attrName>
                                        </p:attrNameLst>
                                      </p:cBhvr>
                                      <p:to>
                                        <p:strVal val="visible"/>
                                      </p:to>
                                    </p:set>
                                    <p:animEffect transition="in" filter="fade">
                                      <p:cBhvr>
                                        <p:cTn id="39" dur="500"/>
                                        <p:tgtEl>
                                          <p:spTgt spid="84"/>
                                        </p:tgtEl>
                                      </p:cBhvr>
                                    </p:animEffect>
                                  </p:childTnLst>
                                </p:cTn>
                              </p:par>
                              <p:par>
                                <p:cTn id="40" presetID="10" presetClass="entr" presetSubtype="0" fill="hold" nodeType="withEffect">
                                  <p:stCondLst>
                                    <p:cond delay="0"/>
                                  </p:stCondLst>
                                  <p:childTnLst>
                                    <p:set>
                                      <p:cBhvr>
                                        <p:cTn id="41" dur="1" fill="hold">
                                          <p:stCondLst>
                                            <p:cond delay="0"/>
                                          </p:stCondLst>
                                        </p:cTn>
                                        <p:tgtEl>
                                          <p:spTgt spid="91"/>
                                        </p:tgtEl>
                                        <p:attrNameLst>
                                          <p:attrName>style.visibility</p:attrName>
                                        </p:attrNameLst>
                                      </p:cBhvr>
                                      <p:to>
                                        <p:strVal val="visible"/>
                                      </p:to>
                                    </p:set>
                                    <p:animEffect transition="in" filter="fade">
                                      <p:cBhvr>
                                        <p:cTn id="42" dur="500"/>
                                        <p:tgtEl>
                                          <p:spTgt spid="91"/>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92"/>
                                        </p:tgtEl>
                                        <p:attrNameLst>
                                          <p:attrName>style.visibility</p:attrName>
                                        </p:attrNameLst>
                                      </p:cBhvr>
                                      <p:to>
                                        <p:strVal val="visible"/>
                                      </p:to>
                                    </p:set>
                                    <p:animEffect transition="in" filter="fade">
                                      <p:cBhvr>
                                        <p:cTn id="45" dur="500"/>
                                        <p:tgtEl>
                                          <p:spTgt spid="92"/>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95"/>
                                        </p:tgtEl>
                                        <p:attrNameLst>
                                          <p:attrName>style.visibility</p:attrName>
                                        </p:attrNameLst>
                                      </p:cBhvr>
                                      <p:to>
                                        <p:strVal val="visible"/>
                                      </p:to>
                                    </p:set>
                                    <p:animEffect transition="in" filter="fade">
                                      <p:cBhvr>
                                        <p:cTn id="48" dur="500"/>
                                        <p:tgtEl>
                                          <p:spTgt spid="95"/>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96"/>
                                        </p:tgtEl>
                                        <p:attrNameLst>
                                          <p:attrName>style.visibility</p:attrName>
                                        </p:attrNameLst>
                                      </p:cBhvr>
                                      <p:to>
                                        <p:strVal val="visible"/>
                                      </p:to>
                                    </p:set>
                                    <p:animEffect transition="in" filter="fade">
                                      <p:cBhvr>
                                        <p:cTn id="51" dur="500"/>
                                        <p:tgtEl>
                                          <p:spTgt spid="96"/>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97"/>
                                        </p:tgtEl>
                                        <p:attrNameLst>
                                          <p:attrName>style.visibility</p:attrName>
                                        </p:attrNameLst>
                                      </p:cBhvr>
                                      <p:to>
                                        <p:strVal val="visible"/>
                                      </p:to>
                                    </p:set>
                                    <p:animEffect transition="in" filter="fade">
                                      <p:cBhvr>
                                        <p:cTn id="54" dur="500"/>
                                        <p:tgtEl>
                                          <p:spTgt spid="97"/>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98"/>
                                        </p:tgtEl>
                                        <p:attrNameLst>
                                          <p:attrName>style.visibility</p:attrName>
                                        </p:attrNameLst>
                                      </p:cBhvr>
                                      <p:to>
                                        <p:strVal val="visible"/>
                                      </p:to>
                                    </p:set>
                                    <p:animEffect transition="in" filter="fade">
                                      <p:cBhvr>
                                        <p:cTn id="57" dur="500"/>
                                        <p:tgtEl>
                                          <p:spTgt spid="98"/>
                                        </p:tgtEl>
                                      </p:cBhvr>
                                    </p:animEffect>
                                  </p:childTnLst>
                                </p:cTn>
                              </p:par>
                              <p:par>
                                <p:cTn id="58" presetID="10" presetClass="entr" presetSubtype="0" fill="hold" grpId="0" nodeType="withEffect">
                                  <p:stCondLst>
                                    <p:cond delay="0"/>
                                  </p:stCondLst>
                                  <p:childTnLst>
                                    <p:set>
                                      <p:cBhvr>
                                        <p:cTn id="59" dur="1" fill="hold">
                                          <p:stCondLst>
                                            <p:cond delay="0"/>
                                          </p:stCondLst>
                                        </p:cTn>
                                        <p:tgtEl>
                                          <p:spTgt spid="99"/>
                                        </p:tgtEl>
                                        <p:attrNameLst>
                                          <p:attrName>style.visibility</p:attrName>
                                        </p:attrNameLst>
                                      </p:cBhvr>
                                      <p:to>
                                        <p:strVal val="visible"/>
                                      </p:to>
                                    </p:set>
                                    <p:animEffect transition="in" filter="fade">
                                      <p:cBhvr>
                                        <p:cTn id="60" dur="500"/>
                                        <p:tgtEl>
                                          <p:spTgt spid="99"/>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100"/>
                                        </p:tgtEl>
                                        <p:attrNameLst>
                                          <p:attrName>style.visibility</p:attrName>
                                        </p:attrNameLst>
                                      </p:cBhvr>
                                      <p:to>
                                        <p:strVal val="visible"/>
                                      </p:to>
                                    </p:set>
                                    <p:animEffect transition="in" filter="fade">
                                      <p:cBhvr>
                                        <p:cTn id="63" dur="500"/>
                                        <p:tgtEl>
                                          <p:spTgt spid="100"/>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101"/>
                                        </p:tgtEl>
                                        <p:attrNameLst>
                                          <p:attrName>style.visibility</p:attrName>
                                        </p:attrNameLst>
                                      </p:cBhvr>
                                      <p:to>
                                        <p:strVal val="visible"/>
                                      </p:to>
                                    </p:set>
                                    <p:animEffect transition="in" filter="fade">
                                      <p:cBhvr>
                                        <p:cTn id="66" dur="500"/>
                                        <p:tgtEl>
                                          <p:spTgt spid="101"/>
                                        </p:tgtEl>
                                      </p:cBhvr>
                                    </p:animEffect>
                                  </p:childTnLst>
                                </p:cTn>
                              </p:par>
                              <p:par>
                                <p:cTn id="67" presetID="10" presetClass="entr" presetSubtype="0" fill="hold" grpId="0" nodeType="withEffect">
                                  <p:stCondLst>
                                    <p:cond delay="0"/>
                                  </p:stCondLst>
                                  <p:childTnLst>
                                    <p:set>
                                      <p:cBhvr>
                                        <p:cTn id="68" dur="1" fill="hold">
                                          <p:stCondLst>
                                            <p:cond delay="0"/>
                                          </p:stCondLst>
                                        </p:cTn>
                                        <p:tgtEl>
                                          <p:spTgt spid="102"/>
                                        </p:tgtEl>
                                        <p:attrNameLst>
                                          <p:attrName>style.visibility</p:attrName>
                                        </p:attrNameLst>
                                      </p:cBhvr>
                                      <p:to>
                                        <p:strVal val="visible"/>
                                      </p:to>
                                    </p:set>
                                    <p:animEffect transition="in" filter="fade">
                                      <p:cBhvr>
                                        <p:cTn id="69" dur="500"/>
                                        <p:tgtEl>
                                          <p:spTgt spid="102"/>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03"/>
                                        </p:tgtEl>
                                        <p:attrNameLst>
                                          <p:attrName>style.visibility</p:attrName>
                                        </p:attrNameLst>
                                      </p:cBhvr>
                                      <p:to>
                                        <p:strVal val="visible"/>
                                      </p:to>
                                    </p:set>
                                    <p:animEffect transition="in" filter="fade">
                                      <p:cBhvr>
                                        <p:cTn id="72" dur="500"/>
                                        <p:tgtEl>
                                          <p:spTgt spid="103"/>
                                        </p:tgtEl>
                                      </p:cBhvr>
                                    </p:animEffect>
                                  </p:childTnLst>
                                </p:cTn>
                              </p:par>
                              <p:par>
                                <p:cTn id="73" presetID="10" presetClass="entr" presetSubtype="0" fill="hold" nodeType="withEffect">
                                  <p:stCondLst>
                                    <p:cond delay="0"/>
                                  </p:stCondLst>
                                  <p:childTnLst>
                                    <p:set>
                                      <p:cBhvr>
                                        <p:cTn id="74" dur="1" fill="hold">
                                          <p:stCondLst>
                                            <p:cond delay="0"/>
                                          </p:stCondLst>
                                        </p:cTn>
                                        <p:tgtEl>
                                          <p:spTgt spid="104"/>
                                        </p:tgtEl>
                                        <p:attrNameLst>
                                          <p:attrName>style.visibility</p:attrName>
                                        </p:attrNameLst>
                                      </p:cBhvr>
                                      <p:to>
                                        <p:strVal val="visible"/>
                                      </p:to>
                                    </p:set>
                                    <p:animEffect transition="in" filter="fade">
                                      <p:cBhvr>
                                        <p:cTn id="75" dur="500"/>
                                        <p:tgtEl>
                                          <p:spTgt spid="104"/>
                                        </p:tgtEl>
                                      </p:cBhvr>
                                    </p:animEffect>
                                  </p:childTnLst>
                                </p:cTn>
                              </p:par>
                              <p:par>
                                <p:cTn id="76" presetID="10" presetClass="entr" presetSubtype="0" fill="hold" nodeType="withEffect">
                                  <p:stCondLst>
                                    <p:cond delay="0"/>
                                  </p:stCondLst>
                                  <p:childTnLst>
                                    <p:set>
                                      <p:cBhvr>
                                        <p:cTn id="77" dur="1" fill="hold">
                                          <p:stCondLst>
                                            <p:cond delay="0"/>
                                          </p:stCondLst>
                                        </p:cTn>
                                        <p:tgtEl>
                                          <p:spTgt spid="105"/>
                                        </p:tgtEl>
                                        <p:attrNameLst>
                                          <p:attrName>style.visibility</p:attrName>
                                        </p:attrNameLst>
                                      </p:cBhvr>
                                      <p:to>
                                        <p:strVal val="visible"/>
                                      </p:to>
                                    </p:set>
                                    <p:animEffect transition="in" filter="fade">
                                      <p:cBhvr>
                                        <p:cTn id="78" dur="500"/>
                                        <p:tgtEl>
                                          <p:spTgt spid="105"/>
                                        </p:tgtEl>
                                      </p:cBhvr>
                                    </p:animEffect>
                                  </p:childTnLst>
                                </p:cTn>
                              </p:par>
                              <p:par>
                                <p:cTn id="79" presetID="10" presetClass="entr" presetSubtype="0" fill="hold" nodeType="withEffect">
                                  <p:stCondLst>
                                    <p:cond delay="0"/>
                                  </p:stCondLst>
                                  <p:childTnLst>
                                    <p:set>
                                      <p:cBhvr>
                                        <p:cTn id="80" dur="1" fill="hold">
                                          <p:stCondLst>
                                            <p:cond delay="0"/>
                                          </p:stCondLst>
                                        </p:cTn>
                                        <p:tgtEl>
                                          <p:spTgt spid="106"/>
                                        </p:tgtEl>
                                        <p:attrNameLst>
                                          <p:attrName>style.visibility</p:attrName>
                                        </p:attrNameLst>
                                      </p:cBhvr>
                                      <p:to>
                                        <p:strVal val="visible"/>
                                      </p:to>
                                    </p:set>
                                    <p:animEffect transition="in" filter="fade">
                                      <p:cBhvr>
                                        <p:cTn id="81" dur="500"/>
                                        <p:tgtEl>
                                          <p:spTgt spid="106"/>
                                        </p:tgtEl>
                                      </p:cBhvr>
                                    </p:animEffect>
                                  </p:childTnLst>
                                </p:cTn>
                              </p:par>
                              <p:par>
                                <p:cTn id="82" presetID="10" presetClass="entr" presetSubtype="0" fill="hold" nodeType="withEffect">
                                  <p:stCondLst>
                                    <p:cond delay="0"/>
                                  </p:stCondLst>
                                  <p:childTnLst>
                                    <p:set>
                                      <p:cBhvr>
                                        <p:cTn id="83" dur="1" fill="hold">
                                          <p:stCondLst>
                                            <p:cond delay="0"/>
                                          </p:stCondLst>
                                        </p:cTn>
                                        <p:tgtEl>
                                          <p:spTgt spid="109"/>
                                        </p:tgtEl>
                                        <p:attrNameLst>
                                          <p:attrName>style.visibility</p:attrName>
                                        </p:attrNameLst>
                                      </p:cBhvr>
                                      <p:to>
                                        <p:strVal val="visible"/>
                                      </p:to>
                                    </p:set>
                                    <p:animEffect transition="in" filter="fade">
                                      <p:cBhvr>
                                        <p:cTn id="84" dur="500"/>
                                        <p:tgtEl>
                                          <p:spTgt spid="109"/>
                                        </p:tgtEl>
                                      </p:cBhvr>
                                    </p:animEffect>
                                  </p:childTnLst>
                                </p:cTn>
                              </p:par>
                              <p:par>
                                <p:cTn id="85" presetID="10" presetClass="entr" presetSubtype="0" fill="hold" grpId="0" nodeType="withEffect">
                                  <p:stCondLst>
                                    <p:cond delay="0"/>
                                  </p:stCondLst>
                                  <p:childTnLst>
                                    <p:set>
                                      <p:cBhvr>
                                        <p:cTn id="86" dur="1" fill="hold">
                                          <p:stCondLst>
                                            <p:cond delay="0"/>
                                          </p:stCondLst>
                                        </p:cTn>
                                        <p:tgtEl>
                                          <p:spTgt spid="123"/>
                                        </p:tgtEl>
                                        <p:attrNameLst>
                                          <p:attrName>style.visibility</p:attrName>
                                        </p:attrNameLst>
                                      </p:cBhvr>
                                      <p:to>
                                        <p:strVal val="visible"/>
                                      </p:to>
                                    </p:set>
                                    <p:animEffect transition="in" filter="fade">
                                      <p:cBhvr>
                                        <p:cTn id="87" dur="500"/>
                                        <p:tgtEl>
                                          <p:spTgt spid="123"/>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124"/>
                                        </p:tgtEl>
                                        <p:attrNameLst>
                                          <p:attrName>style.visibility</p:attrName>
                                        </p:attrNameLst>
                                      </p:cBhvr>
                                      <p:to>
                                        <p:strVal val="visible"/>
                                      </p:to>
                                    </p:set>
                                    <p:animEffect transition="in" filter="fade">
                                      <p:cBhvr>
                                        <p:cTn id="90" dur="500"/>
                                        <p:tgtEl>
                                          <p:spTgt spid="124"/>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125"/>
                                        </p:tgtEl>
                                        <p:attrNameLst>
                                          <p:attrName>style.visibility</p:attrName>
                                        </p:attrNameLst>
                                      </p:cBhvr>
                                      <p:to>
                                        <p:strVal val="visible"/>
                                      </p:to>
                                    </p:set>
                                    <p:animEffect transition="in" filter="fade">
                                      <p:cBhvr>
                                        <p:cTn id="93" dur="500"/>
                                        <p:tgtEl>
                                          <p:spTgt spid="125"/>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126"/>
                                        </p:tgtEl>
                                        <p:attrNameLst>
                                          <p:attrName>style.visibility</p:attrName>
                                        </p:attrNameLst>
                                      </p:cBhvr>
                                      <p:to>
                                        <p:strVal val="visible"/>
                                      </p:to>
                                    </p:set>
                                    <p:animEffect transition="in" filter="fade">
                                      <p:cBhvr>
                                        <p:cTn id="96" dur="500"/>
                                        <p:tgtEl>
                                          <p:spTgt spid="126"/>
                                        </p:tgtEl>
                                      </p:cBhvr>
                                    </p:animEffect>
                                  </p:childTnLst>
                                </p:cTn>
                              </p:par>
                              <p:par>
                                <p:cTn id="97" presetID="10" presetClass="entr" presetSubtype="0" fill="hold" grpId="0" nodeType="withEffect">
                                  <p:stCondLst>
                                    <p:cond delay="0"/>
                                  </p:stCondLst>
                                  <p:childTnLst>
                                    <p:set>
                                      <p:cBhvr>
                                        <p:cTn id="98" dur="1" fill="hold">
                                          <p:stCondLst>
                                            <p:cond delay="0"/>
                                          </p:stCondLst>
                                        </p:cTn>
                                        <p:tgtEl>
                                          <p:spTgt spid="127"/>
                                        </p:tgtEl>
                                        <p:attrNameLst>
                                          <p:attrName>style.visibility</p:attrName>
                                        </p:attrNameLst>
                                      </p:cBhvr>
                                      <p:to>
                                        <p:strVal val="visible"/>
                                      </p:to>
                                    </p:set>
                                    <p:animEffect transition="in" filter="fade">
                                      <p:cBhvr>
                                        <p:cTn id="99" dur="500"/>
                                        <p:tgtEl>
                                          <p:spTgt spid="127"/>
                                        </p:tgtEl>
                                      </p:cBhvr>
                                    </p:animEffect>
                                  </p:childTnLst>
                                </p:cTn>
                              </p:par>
                            </p:childTnLst>
                          </p:cTn>
                        </p:par>
                      </p:childTnLst>
                    </p:cTn>
                  </p:par>
                  <p:par>
                    <p:cTn id="100" fill="hold">
                      <p:stCondLst>
                        <p:cond delay="indefinite"/>
                      </p:stCondLst>
                      <p:childTnLst>
                        <p:par>
                          <p:cTn id="101" fill="hold">
                            <p:stCondLst>
                              <p:cond delay="0"/>
                            </p:stCondLst>
                            <p:childTnLst>
                              <p:par>
                                <p:cTn id="102" presetID="10" presetClass="entr" presetSubtype="0" fill="hold" grpId="0" nodeType="clickEffect">
                                  <p:stCondLst>
                                    <p:cond delay="0"/>
                                  </p:stCondLst>
                                  <p:childTnLst>
                                    <p:set>
                                      <p:cBhvr>
                                        <p:cTn id="103" dur="1" fill="hold">
                                          <p:stCondLst>
                                            <p:cond delay="0"/>
                                          </p:stCondLst>
                                        </p:cTn>
                                        <p:tgtEl>
                                          <p:spTgt spid="110"/>
                                        </p:tgtEl>
                                        <p:attrNameLst>
                                          <p:attrName>style.visibility</p:attrName>
                                        </p:attrNameLst>
                                      </p:cBhvr>
                                      <p:to>
                                        <p:strVal val="visible"/>
                                      </p:to>
                                    </p:set>
                                    <p:animEffect transition="in" filter="fade">
                                      <p:cBhvr>
                                        <p:cTn id="104" dur="500"/>
                                        <p:tgtEl>
                                          <p:spTgt spid="110"/>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11"/>
                                        </p:tgtEl>
                                        <p:attrNameLst>
                                          <p:attrName>style.visibility</p:attrName>
                                        </p:attrNameLst>
                                      </p:cBhvr>
                                      <p:to>
                                        <p:strVal val="visible"/>
                                      </p:to>
                                    </p:set>
                                    <p:animEffect transition="in" filter="fade">
                                      <p:cBhvr>
                                        <p:cTn id="107" dur="500"/>
                                        <p:tgtEl>
                                          <p:spTgt spid="111"/>
                                        </p:tgtEl>
                                      </p:cBhvr>
                                    </p:animEffect>
                                  </p:childTnLst>
                                </p:cTn>
                              </p:par>
                              <p:par>
                                <p:cTn id="108" presetID="10" presetClass="entr" presetSubtype="0" fill="hold" grpId="0" nodeType="withEffect">
                                  <p:stCondLst>
                                    <p:cond delay="0"/>
                                  </p:stCondLst>
                                  <p:childTnLst>
                                    <p:set>
                                      <p:cBhvr>
                                        <p:cTn id="109" dur="1" fill="hold">
                                          <p:stCondLst>
                                            <p:cond delay="0"/>
                                          </p:stCondLst>
                                        </p:cTn>
                                        <p:tgtEl>
                                          <p:spTgt spid="112"/>
                                        </p:tgtEl>
                                        <p:attrNameLst>
                                          <p:attrName>style.visibility</p:attrName>
                                        </p:attrNameLst>
                                      </p:cBhvr>
                                      <p:to>
                                        <p:strVal val="visible"/>
                                      </p:to>
                                    </p:set>
                                    <p:animEffect transition="in" filter="fade">
                                      <p:cBhvr>
                                        <p:cTn id="110" dur="500"/>
                                        <p:tgtEl>
                                          <p:spTgt spid="112"/>
                                        </p:tgtEl>
                                      </p:cBhvr>
                                    </p:animEffect>
                                  </p:childTnLst>
                                </p:cTn>
                              </p:par>
                              <p:par>
                                <p:cTn id="111" presetID="10" presetClass="entr" presetSubtype="0" fill="hold" grpId="0" nodeType="withEffect">
                                  <p:stCondLst>
                                    <p:cond delay="0"/>
                                  </p:stCondLst>
                                  <p:childTnLst>
                                    <p:set>
                                      <p:cBhvr>
                                        <p:cTn id="112" dur="1" fill="hold">
                                          <p:stCondLst>
                                            <p:cond delay="0"/>
                                          </p:stCondLst>
                                        </p:cTn>
                                        <p:tgtEl>
                                          <p:spTgt spid="113"/>
                                        </p:tgtEl>
                                        <p:attrNameLst>
                                          <p:attrName>style.visibility</p:attrName>
                                        </p:attrNameLst>
                                      </p:cBhvr>
                                      <p:to>
                                        <p:strVal val="visible"/>
                                      </p:to>
                                    </p:set>
                                    <p:animEffect transition="in" filter="fade">
                                      <p:cBhvr>
                                        <p:cTn id="113" dur="500"/>
                                        <p:tgtEl>
                                          <p:spTgt spid="113"/>
                                        </p:tgtEl>
                                      </p:cBhvr>
                                    </p:animEffect>
                                  </p:childTnLst>
                                </p:cTn>
                              </p:par>
                              <p:par>
                                <p:cTn id="114" presetID="10" presetClass="entr" presetSubtype="0" fill="hold" grpId="0" nodeType="withEffect">
                                  <p:stCondLst>
                                    <p:cond delay="0"/>
                                  </p:stCondLst>
                                  <p:childTnLst>
                                    <p:set>
                                      <p:cBhvr>
                                        <p:cTn id="115" dur="1" fill="hold">
                                          <p:stCondLst>
                                            <p:cond delay="0"/>
                                          </p:stCondLst>
                                        </p:cTn>
                                        <p:tgtEl>
                                          <p:spTgt spid="114"/>
                                        </p:tgtEl>
                                        <p:attrNameLst>
                                          <p:attrName>style.visibility</p:attrName>
                                        </p:attrNameLst>
                                      </p:cBhvr>
                                      <p:to>
                                        <p:strVal val="visible"/>
                                      </p:to>
                                    </p:set>
                                    <p:animEffect transition="in" filter="fade">
                                      <p:cBhvr>
                                        <p:cTn id="116" dur="500"/>
                                        <p:tgtEl>
                                          <p:spTgt spid="114"/>
                                        </p:tgtEl>
                                      </p:cBhvr>
                                    </p:animEffect>
                                  </p:childTnLst>
                                </p:cTn>
                              </p:par>
                              <p:par>
                                <p:cTn id="117" presetID="10" presetClass="entr" presetSubtype="0" fill="hold" grpId="0" nodeType="withEffect">
                                  <p:stCondLst>
                                    <p:cond delay="0"/>
                                  </p:stCondLst>
                                  <p:childTnLst>
                                    <p:set>
                                      <p:cBhvr>
                                        <p:cTn id="118" dur="1" fill="hold">
                                          <p:stCondLst>
                                            <p:cond delay="0"/>
                                          </p:stCondLst>
                                        </p:cTn>
                                        <p:tgtEl>
                                          <p:spTgt spid="115"/>
                                        </p:tgtEl>
                                        <p:attrNameLst>
                                          <p:attrName>style.visibility</p:attrName>
                                        </p:attrNameLst>
                                      </p:cBhvr>
                                      <p:to>
                                        <p:strVal val="visible"/>
                                      </p:to>
                                    </p:set>
                                    <p:animEffect transition="in" filter="fade">
                                      <p:cBhvr>
                                        <p:cTn id="119" dur="500"/>
                                        <p:tgtEl>
                                          <p:spTgt spid="115"/>
                                        </p:tgtEl>
                                      </p:cBhvr>
                                    </p:animEffect>
                                  </p:childTnLst>
                                </p:cTn>
                              </p:par>
                              <p:par>
                                <p:cTn id="120" presetID="10" presetClass="entr" presetSubtype="0" fill="hold" nodeType="withEffect">
                                  <p:stCondLst>
                                    <p:cond delay="0"/>
                                  </p:stCondLst>
                                  <p:childTnLst>
                                    <p:set>
                                      <p:cBhvr>
                                        <p:cTn id="121" dur="1" fill="hold">
                                          <p:stCondLst>
                                            <p:cond delay="0"/>
                                          </p:stCondLst>
                                        </p:cTn>
                                        <p:tgtEl>
                                          <p:spTgt spid="116"/>
                                        </p:tgtEl>
                                        <p:attrNameLst>
                                          <p:attrName>style.visibility</p:attrName>
                                        </p:attrNameLst>
                                      </p:cBhvr>
                                      <p:to>
                                        <p:strVal val="visible"/>
                                      </p:to>
                                    </p:set>
                                    <p:animEffect transition="in" filter="fade">
                                      <p:cBhvr>
                                        <p:cTn id="122" dur="500"/>
                                        <p:tgtEl>
                                          <p:spTgt spid="116"/>
                                        </p:tgtEl>
                                      </p:cBhvr>
                                    </p:animEffect>
                                  </p:childTnLst>
                                </p:cTn>
                              </p:par>
                              <p:par>
                                <p:cTn id="123" presetID="10" presetClass="entr" presetSubtype="0" fill="hold" grpId="0" nodeType="withEffect">
                                  <p:stCondLst>
                                    <p:cond delay="0"/>
                                  </p:stCondLst>
                                  <p:childTnLst>
                                    <p:set>
                                      <p:cBhvr>
                                        <p:cTn id="124" dur="1" fill="hold">
                                          <p:stCondLst>
                                            <p:cond delay="0"/>
                                          </p:stCondLst>
                                        </p:cTn>
                                        <p:tgtEl>
                                          <p:spTgt spid="120"/>
                                        </p:tgtEl>
                                        <p:attrNameLst>
                                          <p:attrName>style.visibility</p:attrName>
                                        </p:attrNameLst>
                                      </p:cBhvr>
                                      <p:to>
                                        <p:strVal val="visible"/>
                                      </p:to>
                                    </p:set>
                                    <p:animEffect transition="in" filter="fade">
                                      <p:cBhvr>
                                        <p:cTn id="125" dur="500"/>
                                        <p:tgtEl>
                                          <p:spTgt spid="120"/>
                                        </p:tgtEl>
                                      </p:cBhvr>
                                    </p:animEffect>
                                  </p:childTnLst>
                                </p:cTn>
                              </p:par>
                              <p:par>
                                <p:cTn id="126" presetID="10" presetClass="entr" presetSubtype="0" fill="hold" grpId="0" nodeType="withEffect">
                                  <p:stCondLst>
                                    <p:cond delay="0"/>
                                  </p:stCondLst>
                                  <p:childTnLst>
                                    <p:set>
                                      <p:cBhvr>
                                        <p:cTn id="127" dur="1" fill="hold">
                                          <p:stCondLst>
                                            <p:cond delay="0"/>
                                          </p:stCondLst>
                                        </p:cTn>
                                        <p:tgtEl>
                                          <p:spTgt spid="129"/>
                                        </p:tgtEl>
                                        <p:attrNameLst>
                                          <p:attrName>style.visibility</p:attrName>
                                        </p:attrNameLst>
                                      </p:cBhvr>
                                      <p:to>
                                        <p:strVal val="visible"/>
                                      </p:to>
                                    </p:set>
                                    <p:animEffect transition="in" filter="fade">
                                      <p:cBhvr>
                                        <p:cTn id="128" dur="500"/>
                                        <p:tgtEl>
                                          <p:spTgt spid="1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2" grpId="0">
        <p:bldAsOne/>
      </p:bldGraphic>
      <p:bldGraphic spid="17" grpId="0">
        <p:bldAsOne/>
      </p:bldGraphic>
      <p:bldP spid="18" grpId="0" animBg="1"/>
      <p:bldP spid="70" grpId="0" animBg="1"/>
      <p:bldP spid="73" grpId="0" animBg="1"/>
      <p:bldP spid="75" grpId="0" animBg="1"/>
      <p:bldP spid="76" grpId="0"/>
      <p:bldP spid="84" grpId="0" animBg="1"/>
      <p:bldP spid="92" grpId="0" animBg="1"/>
      <p:bldP spid="95" grpId="0"/>
      <p:bldP spid="96" grpId="0"/>
      <p:bldP spid="97" grpId="0"/>
      <p:bldP spid="98" grpId="0"/>
      <p:bldP spid="99" grpId="0"/>
      <p:bldP spid="100" grpId="0"/>
      <p:bldP spid="101" grpId="0"/>
      <p:bldP spid="102" grpId="0"/>
      <p:bldP spid="103" grpId="0"/>
      <p:bldP spid="110" grpId="0"/>
      <p:bldP spid="111" grpId="0" animBg="1"/>
      <p:bldP spid="112" grpId="0" animBg="1"/>
      <p:bldP spid="113" grpId="0"/>
      <p:bldP spid="114" grpId="0"/>
      <p:bldP spid="115" grpId="0" animBg="1"/>
      <p:bldP spid="120" grpId="0"/>
      <p:bldP spid="122" grpId="0"/>
      <p:bldP spid="123" grpId="0"/>
      <p:bldP spid="124" grpId="0"/>
      <p:bldP spid="125" grpId="0"/>
      <p:bldP spid="126" grpId="0"/>
      <p:bldP spid="127" grpId="0"/>
      <p:bldP spid="12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56EAF3-5448-1B40-291D-16B64E43F9A2}"/>
            </a:ext>
          </a:extLst>
        </p:cNvPr>
        <p:cNvGrpSpPr/>
        <p:nvPr/>
      </p:nvGrpSpPr>
      <p:grpSpPr>
        <a:xfrm>
          <a:off x="0" y="0"/>
          <a:ext cx="0" cy="0"/>
          <a:chOff x="0" y="0"/>
          <a:chExt cx="0" cy="0"/>
        </a:xfrm>
      </p:grpSpPr>
      <p:graphicFrame>
        <p:nvGraphicFramePr>
          <p:cNvPr id="119" name="グラフ 118">
            <a:extLst>
              <a:ext uri="{FF2B5EF4-FFF2-40B4-BE49-F238E27FC236}">
                <a16:creationId xmlns:a16="http://schemas.microsoft.com/office/drawing/2014/main" id="{BEA332BE-7520-F03E-8F07-A088D2AD8F63}"/>
              </a:ext>
            </a:extLst>
          </p:cNvPr>
          <p:cNvGraphicFramePr>
            <a:graphicFrameLocks/>
          </p:cNvGraphicFramePr>
          <p:nvPr/>
        </p:nvGraphicFramePr>
        <p:xfrm>
          <a:off x="-38995" y="2005678"/>
          <a:ext cx="5672725" cy="4926714"/>
        </p:xfrm>
        <a:graphic>
          <a:graphicData uri="http://schemas.openxmlformats.org/drawingml/2006/chart">
            <c:chart xmlns:c="http://schemas.openxmlformats.org/drawingml/2006/chart" xmlns:r="http://schemas.openxmlformats.org/officeDocument/2006/relationships" r:id="rId4"/>
          </a:graphicData>
        </a:graphic>
      </p:graphicFrame>
      <p:sp>
        <p:nvSpPr>
          <p:cNvPr id="120" name="AutoShape 353">
            <a:extLst>
              <a:ext uri="{FF2B5EF4-FFF2-40B4-BE49-F238E27FC236}">
                <a16:creationId xmlns:a16="http://schemas.microsoft.com/office/drawing/2014/main" id="{FA537442-CD41-4CEC-6C08-DE9D642AE50F}"/>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a:solidFill>
                  <a:prstClr val="black"/>
                </a:solidFill>
                <a:latin typeface="+mn-ea"/>
                <a:ea typeface="+mn-ea"/>
              </a:rPr>
              <a:t>地方公共団体は、私たちの普段の暮らしに結びついた公共サービスを</a:t>
            </a:r>
            <a:endParaRPr lang="en-US" altLang="ja-JP" sz="1800" dirty="0">
              <a:solidFill>
                <a:prstClr val="black"/>
              </a:solidFill>
              <a:latin typeface="+mn-ea"/>
              <a:ea typeface="+mn-ea"/>
            </a:endParaRPr>
          </a:p>
          <a:p>
            <a:pPr defTabSz="838413" eaLnBrk="1" hangingPunct="1">
              <a:spcBef>
                <a:spcPct val="20000"/>
              </a:spcBef>
              <a:defRPr/>
            </a:pPr>
            <a:r>
              <a:rPr lang="ja-JP" altLang="en-US" sz="1800">
                <a:solidFill>
                  <a:prstClr val="black"/>
                </a:solidFill>
                <a:latin typeface="+mn-ea"/>
                <a:ea typeface="+mn-ea"/>
              </a:rPr>
              <a:t>行っています。</a:t>
            </a:r>
            <a:endParaRPr lang="ja-JP" altLang="en-US" sz="1800" dirty="0">
              <a:solidFill>
                <a:prstClr val="black"/>
              </a:solidFill>
              <a:latin typeface="+mn-ea"/>
              <a:ea typeface="+mn-ea"/>
            </a:endParaRPr>
          </a:p>
        </p:txBody>
      </p:sp>
      <p:sp>
        <p:nvSpPr>
          <p:cNvPr id="121" name="Rectangle 14">
            <a:extLst>
              <a:ext uri="{FF2B5EF4-FFF2-40B4-BE49-F238E27FC236}">
                <a16:creationId xmlns:a16="http://schemas.microsoft.com/office/drawing/2014/main" id="{3EAEC2B9-63E0-3A6A-3656-DA2E8DC4E297}"/>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滋賀県の</a:t>
            </a:r>
            <a:r>
              <a:rPr lang="ja-JP" altLang="en-US" sz="2400" kern="0">
                <a:solidFill>
                  <a:schemeClr val="tx1"/>
                </a:solidFill>
                <a:latin typeface="HGP創英角ｺﾞｼｯｸUB" panose="020B0900000000000000" pitchFamily="50" charset="-128"/>
                <a:ea typeface="HGP創英角ｺﾞｼｯｸUB" panose="020B0900000000000000" pitchFamily="50" charset="-128"/>
              </a:rPr>
              <a:t>財政−</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②</a:t>
            </a:r>
            <a:r>
              <a:rPr lang="ja-JP" altLang="en-US" sz="2400" kern="0">
                <a:solidFill>
                  <a:schemeClr val="tx1"/>
                </a:solidFill>
                <a:latin typeface="HGP創英角ｺﾞｼｯｸUB" panose="020B0900000000000000" pitchFamily="50" charset="-128"/>
                <a:ea typeface="HGP創英角ｺﾞｼｯｸUB" panose="020B0900000000000000" pitchFamily="50" charset="-128"/>
              </a:rPr>
              <a:t>歳出</a:t>
            </a:r>
            <a:endParaRPr lang="ja-JP" altLang="en-US" sz="2400" kern="0" dirty="0">
              <a:solidFill>
                <a:schemeClr val="tx1"/>
              </a:solidFill>
              <a:latin typeface="HGP創英角ｺﾞｼｯｸUB" panose="020B0900000000000000" pitchFamily="50" charset="-128"/>
              <a:ea typeface="HGP創英角ｺﾞｼｯｸUB" panose="020B0900000000000000" pitchFamily="50" charset="-128"/>
            </a:endParaRPr>
          </a:p>
        </p:txBody>
      </p:sp>
      <p:pic>
        <p:nvPicPr>
          <p:cNvPr id="122" name="Picture 29">
            <a:extLst>
              <a:ext uri="{FF2B5EF4-FFF2-40B4-BE49-F238E27FC236}">
                <a16:creationId xmlns:a16="http://schemas.microsoft.com/office/drawing/2014/main" id="{9387EE2E-2414-7595-03AD-36B86A470A8A}"/>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p:blipFill>
        <p:spPr bwMode="auto">
          <a:xfrm>
            <a:off x="7692777" y="801084"/>
            <a:ext cx="1077116" cy="1290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3" name="スライド番号プレースホルダー 56">
            <a:extLst>
              <a:ext uri="{FF2B5EF4-FFF2-40B4-BE49-F238E27FC236}">
                <a16:creationId xmlns:a16="http://schemas.microsoft.com/office/drawing/2014/main" id="{0E311403-EDB7-25E5-5D5B-D2CF54F7CE15}"/>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23</a:t>
            </a:fld>
            <a:endParaRPr lang="en-US" altLang="ja-JP" dirty="0">
              <a:latin typeface="+mn-ea"/>
              <a:ea typeface="+mn-ea"/>
            </a:endParaRPr>
          </a:p>
        </p:txBody>
      </p:sp>
      <p:grpSp>
        <p:nvGrpSpPr>
          <p:cNvPr id="124" name="グループ化 123">
            <a:extLst>
              <a:ext uri="{FF2B5EF4-FFF2-40B4-BE49-F238E27FC236}">
                <a16:creationId xmlns:a16="http://schemas.microsoft.com/office/drawing/2014/main" id="{190B1752-1B0B-81B7-38A7-FAAE23B333F6}"/>
              </a:ext>
            </a:extLst>
          </p:cNvPr>
          <p:cNvGrpSpPr/>
          <p:nvPr/>
        </p:nvGrpSpPr>
        <p:grpSpPr>
          <a:xfrm>
            <a:off x="287921" y="6410880"/>
            <a:ext cx="8532000" cy="374400"/>
            <a:chOff x="322211" y="6410880"/>
            <a:chExt cx="8532000" cy="374400"/>
          </a:xfrm>
        </p:grpSpPr>
        <p:sp>
          <p:nvSpPr>
            <p:cNvPr id="125" name="正方形/長方形 124">
              <a:extLst>
                <a:ext uri="{FF2B5EF4-FFF2-40B4-BE49-F238E27FC236}">
                  <a16:creationId xmlns:a16="http://schemas.microsoft.com/office/drawing/2014/main" id="{3D7A18CC-3DD3-2737-AC63-B754983D7526}"/>
                </a:ext>
              </a:extLst>
            </p:cNvPr>
            <p:cNvSpPr/>
            <p:nvPr/>
          </p:nvSpPr>
          <p:spPr bwMode="auto">
            <a:xfrm>
              <a:off x="32221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sp>
          <p:nvSpPr>
            <p:cNvPr id="126" name="正方形/長方形 125">
              <a:extLst>
                <a:ext uri="{FF2B5EF4-FFF2-40B4-BE49-F238E27FC236}">
                  <a16:creationId xmlns:a16="http://schemas.microsoft.com/office/drawing/2014/main" id="{E0A49ED3-77B2-1FF4-AF13-0E3E7CF8543C}"/>
                </a:ext>
              </a:extLst>
            </p:cNvPr>
            <p:cNvSpPr/>
            <p:nvPr/>
          </p:nvSpPr>
          <p:spPr bwMode="auto">
            <a:xfrm>
              <a:off x="32221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grpSp>
      <p:sp>
        <p:nvSpPr>
          <p:cNvPr id="127" name="テキスト ボックス 126">
            <a:extLst>
              <a:ext uri="{FF2B5EF4-FFF2-40B4-BE49-F238E27FC236}">
                <a16:creationId xmlns:a16="http://schemas.microsoft.com/office/drawing/2014/main" id="{9776445A-4D65-2962-EC78-2E09A017BDC0}"/>
              </a:ext>
            </a:extLst>
          </p:cNvPr>
          <p:cNvSpPr txBox="1"/>
          <p:nvPr/>
        </p:nvSpPr>
        <p:spPr>
          <a:xfrm>
            <a:off x="762243" y="6483359"/>
            <a:ext cx="8007649" cy="261610"/>
          </a:xfrm>
          <a:prstGeom prst="rect">
            <a:avLst/>
          </a:prstGeom>
          <a:noFill/>
        </p:spPr>
        <p:txBody>
          <a:bodyPr wrap="square" rtlCol="0">
            <a:spAutoFit/>
          </a:bodyPr>
          <a:lstStyle/>
          <a:p>
            <a:r>
              <a:rPr lang="ja-JP" altLang="en-US" sz="1100" b="1">
                <a:solidFill>
                  <a:srgbClr val="005BAD"/>
                </a:solidFill>
                <a:latin typeface="+mn-ea"/>
                <a:ea typeface="+mn-ea"/>
              </a:rPr>
              <a:t>　「滋賀県の令和８年度当初予算」を詳しく見てみよう</a:t>
            </a:r>
            <a:r>
              <a:rPr kumimoji="1" lang="ja-JP" altLang="en-US" sz="1100" b="1">
                <a:solidFill>
                  <a:srgbClr val="005BAD"/>
                </a:solidFill>
                <a:latin typeface="+mn-ea"/>
                <a:ea typeface="+mn-ea"/>
              </a:rPr>
              <a:t>　　　　</a:t>
            </a:r>
            <a:r>
              <a:rPr lang="en-US" altLang="ja-JP" sz="1100" b="1" dirty="0">
                <a:solidFill>
                  <a:srgbClr val="005BAD"/>
                </a:solidFill>
                <a:latin typeface="+mn-ea"/>
                <a:ea typeface="+mn-ea"/>
                <a:hlinkClick r:id="rId6"/>
              </a:rPr>
              <a:t>https://</a:t>
            </a:r>
            <a:r>
              <a:rPr lang="en-US" altLang="ja-JP" sz="1100" b="1" dirty="0" err="1">
                <a:solidFill>
                  <a:srgbClr val="005BAD"/>
                </a:solidFill>
                <a:latin typeface="+mn-ea"/>
                <a:ea typeface="+mn-ea"/>
                <a:hlinkClick r:id="rId6"/>
              </a:rPr>
              <a:t>shigaplusone.jp</a:t>
            </a:r>
            <a:r>
              <a:rPr lang="en-US" altLang="ja-JP" sz="1100" b="1" dirty="0">
                <a:solidFill>
                  <a:srgbClr val="005BAD"/>
                </a:solidFill>
                <a:latin typeface="+mn-ea"/>
                <a:ea typeface="+mn-ea"/>
                <a:hlinkClick r:id="rId6"/>
              </a:rPr>
              <a:t>/post/2026spring_budget/</a:t>
            </a:r>
            <a:endParaRPr kumimoji="1" lang="en-US" altLang="ja-JP" sz="1100" dirty="0">
              <a:latin typeface="+mn-ea"/>
              <a:ea typeface="+mn-ea"/>
              <a:cs typeface="Arial" panose="020B0604020202020204" pitchFamily="34" charset="0"/>
            </a:endParaRPr>
          </a:p>
        </p:txBody>
      </p:sp>
      <p:grpSp>
        <p:nvGrpSpPr>
          <p:cNvPr id="128" name="グループ化 127">
            <a:extLst>
              <a:ext uri="{FF2B5EF4-FFF2-40B4-BE49-F238E27FC236}">
                <a16:creationId xmlns:a16="http://schemas.microsoft.com/office/drawing/2014/main" id="{48DAD94C-4DD1-5429-16C8-EC6DD3824D75}"/>
              </a:ext>
            </a:extLst>
          </p:cNvPr>
          <p:cNvGrpSpPr/>
          <p:nvPr/>
        </p:nvGrpSpPr>
        <p:grpSpPr>
          <a:xfrm>
            <a:off x="-29057" y="6108719"/>
            <a:ext cx="832606" cy="749281"/>
            <a:chOff x="-35154" y="5996309"/>
            <a:chExt cx="945432" cy="850816"/>
          </a:xfrm>
        </p:grpSpPr>
        <p:sp>
          <p:nvSpPr>
            <p:cNvPr id="129" name="フリーフォーム: 図形 63">
              <a:extLst>
                <a:ext uri="{FF2B5EF4-FFF2-40B4-BE49-F238E27FC236}">
                  <a16:creationId xmlns:a16="http://schemas.microsoft.com/office/drawing/2014/main" id="{E1436151-E24A-8919-CAD9-26609B61A17C}"/>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latin typeface="+mn-ea"/>
              </a:endParaRPr>
            </a:p>
          </p:txBody>
        </p:sp>
        <p:sp>
          <p:nvSpPr>
            <p:cNvPr id="130" name="フリーフォーム: 図形 64">
              <a:extLst>
                <a:ext uri="{FF2B5EF4-FFF2-40B4-BE49-F238E27FC236}">
                  <a16:creationId xmlns:a16="http://schemas.microsoft.com/office/drawing/2014/main" id="{8DA369BA-0D8D-F337-00F5-7B8D2D736C06}"/>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latin typeface="+mn-ea"/>
              </a:endParaRPr>
            </a:p>
          </p:txBody>
        </p:sp>
        <p:sp>
          <p:nvSpPr>
            <p:cNvPr id="131" name="テキスト ボックス 130">
              <a:extLst>
                <a:ext uri="{FF2B5EF4-FFF2-40B4-BE49-F238E27FC236}">
                  <a16:creationId xmlns:a16="http://schemas.microsoft.com/office/drawing/2014/main" id="{150428CC-F564-D9FF-9801-7F62476D9478}"/>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mn-ea"/>
                  <a:ea typeface="+mn-ea"/>
                </a:rPr>
                <a:t>もっと</a:t>
              </a:r>
              <a:endParaRPr kumimoji="1" lang="en-US" altLang="ja-JP" sz="1400" b="1" i="0" spc="50" baseline="0" dirty="0">
                <a:solidFill>
                  <a:srgbClr val="005BAD"/>
                </a:solidFill>
                <a:latin typeface="+mn-ea"/>
                <a:ea typeface="+mn-ea"/>
              </a:endParaRPr>
            </a:p>
            <a:p>
              <a:pPr algn="ctr"/>
              <a:r>
                <a:rPr lang="ja-JP" altLang="en-US" sz="1400" b="1" spc="50" dirty="0">
                  <a:solidFill>
                    <a:srgbClr val="005BAD"/>
                  </a:solidFill>
                  <a:latin typeface="+mn-ea"/>
                  <a:ea typeface="+mn-ea"/>
                </a:rPr>
                <a:t>詳しく</a:t>
              </a:r>
              <a:endParaRPr kumimoji="1" lang="ja-JP" altLang="en-US" sz="1400" b="1" i="0" spc="50" baseline="0" dirty="0">
                <a:solidFill>
                  <a:srgbClr val="005BAD"/>
                </a:solidFill>
                <a:latin typeface="+mn-ea"/>
                <a:ea typeface="+mn-ea"/>
              </a:endParaRPr>
            </a:p>
          </p:txBody>
        </p:sp>
      </p:grpSp>
      <p:sp>
        <p:nvSpPr>
          <p:cNvPr id="132" name="Rectangle 8">
            <a:extLst>
              <a:ext uri="{FF2B5EF4-FFF2-40B4-BE49-F238E27FC236}">
                <a16:creationId xmlns:a16="http://schemas.microsoft.com/office/drawing/2014/main" id="{8B4454C9-FDB2-F00E-45DF-1AF55ECF2C5A}"/>
              </a:ext>
            </a:extLst>
          </p:cNvPr>
          <p:cNvSpPr>
            <a:spLocks noChangeArrowheads="1"/>
          </p:cNvSpPr>
          <p:nvPr/>
        </p:nvSpPr>
        <p:spPr bwMode="auto">
          <a:xfrm>
            <a:off x="1432915" y="2022767"/>
            <a:ext cx="3932495" cy="360000"/>
          </a:xfrm>
          <a:prstGeom prst="rect">
            <a:avLst/>
          </a:prstGeom>
          <a:solidFill>
            <a:schemeClr val="bg1"/>
          </a:solidFill>
          <a:ln w="19050">
            <a:solidFill>
              <a:schemeClr val="accent1"/>
            </a:solid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1400" dirty="0">
                <a:solidFill>
                  <a:srgbClr val="000000"/>
                </a:solidFill>
                <a:latin typeface="+mn-ea"/>
                <a:ea typeface="+mn-ea"/>
                <a:cs typeface="メイリオ" panose="020B0604030504040204" pitchFamily="50" charset="-128"/>
              </a:rPr>
              <a:t>滋賀県の歳出の内訳（令和</a:t>
            </a:r>
            <a:r>
              <a:rPr lang="ja-JP" altLang="en-US" sz="1400" dirty="0">
                <a:latin typeface="+mn-ea"/>
                <a:ea typeface="+mn-ea"/>
                <a:cs typeface="メイリオ" panose="020B0604030504040204" pitchFamily="50" charset="-128"/>
              </a:rPr>
              <a:t>８</a:t>
            </a:r>
            <a:r>
              <a:rPr lang="ja-JP" altLang="en-US" sz="1400" dirty="0">
                <a:solidFill>
                  <a:srgbClr val="000000"/>
                </a:solidFill>
                <a:latin typeface="+mn-ea"/>
                <a:ea typeface="+mn-ea"/>
                <a:cs typeface="メイリオ" panose="020B0604030504040204" pitchFamily="50" charset="-128"/>
              </a:rPr>
              <a:t>年度当初予算額）</a:t>
            </a:r>
          </a:p>
        </p:txBody>
      </p:sp>
      <p:sp>
        <p:nvSpPr>
          <p:cNvPr id="133" name="正方形/長方形 132">
            <a:extLst>
              <a:ext uri="{FF2B5EF4-FFF2-40B4-BE49-F238E27FC236}">
                <a16:creationId xmlns:a16="http://schemas.microsoft.com/office/drawing/2014/main" id="{811C01D0-8925-4A53-0EB7-E58FFAE3807B}"/>
              </a:ext>
            </a:extLst>
          </p:cNvPr>
          <p:cNvSpPr/>
          <p:nvPr/>
        </p:nvSpPr>
        <p:spPr bwMode="auto">
          <a:xfrm>
            <a:off x="348133" y="2022767"/>
            <a:ext cx="1084782" cy="360000"/>
          </a:xfrm>
          <a:prstGeom prst="rect">
            <a:avLst/>
          </a:prstGeom>
          <a:solidFill>
            <a:schemeClr val="accent1"/>
          </a:solidFill>
          <a:ln w="19050" cap="flat" cmpd="sng" algn="ctr">
            <a:solidFill>
              <a:srgbClr val="00488A"/>
            </a:solid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400" b="0" i="0" u="none" strike="noStrike" cap="none" normalizeH="0" baseline="0">
                <a:ln>
                  <a:noFill/>
                </a:ln>
                <a:solidFill>
                  <a:schemeClr val="bg1"/>
                </a:solidFill>
                <a:effectLst/>
                <a:latin typeface="+mn-ea"/>
                <a:ea typeface="+mn-ea"/>
              </a:rPr>
              <a:t>歳　出</a:t>
            </a:r>
            <a:endParaRPr kumimoji="1" lang="ja-JP" altLang="en-US" sz="1400" b="0" i="0" u="none" strike="noStrike" cap="none" normalizeH="0" baseline="0" dirty="0">
              <a:ln>
                <a:noFill/>
              </a:ln>
              <a:solidFill>
                <a:schemeClr val="bg1"/>
              </a:solidFill>
              <a:effectLst/>
              <a:latin typeface="+mn-ea"/>
              <a:ea typeface="+mn-ea"/>
            </a:endParaRPr>
          </a:p>
        </p:txBody>
      </p:sp>
      <p:sp>
        <p:nvSpPr>
          <p:cNvPr id="134" name="テキスト ボックス 133">
            <a:extLst>
              <a:ext uri="{FF2B5EF4-FFF2-40B4-BE49-F238E27FC236}">
                <a16:creationId xmlns:a16="http://schemas.microsoft.com/office/drawing/2014/main" id="{53FE9225-6EBC-4BE6-E4F0-C810CD28821D}"/>
              </a:ext>
            </a:extLst>
          </p:cNvPr>
          <p:cNvSpPr txBox="1"/>
          <p:nvPr/>
        </p:nvSpPr>
        <p:spPr>
          <a:xfrm>
            <a:off x="5513264" y="2425171"/>
            <a:ext cx="3359459" cy="3425634"/>
          </a:xfrm>
          <a:prstGeom prst="rect">
            <a:avLst/>
          </a:prstGeom>
          <a:noFill/>
        </p:spPr>
        <p:txBody>
          <a:bodyPr wrap="square" lIns="72000" tIns="36000" rIns="72000" bIns="36000" rtlCol="0">
            <a:noAutofit/>
          </a:bodyPr>
          <a:lstStyle/>
          <a:p>
            <a:pPr>
              <a:lnSpc>
                <a:spcPts val="2000"/>
              </a:lnSpc>
            </a:pPr>
            <a:r>
              <a:rPr lang="ja-JP" altLang="en-US" sz="1400" dirty="0">
                <a:latin typeface="+mn-ea"/>
                <a:ea typeface="+mn-ea"/>
              </a:rPr>
              <a:t>歳出の主なものは、以下のとおりです。</a:t>
            </a:r>
            <a:endParaRPr lang="en-US" altLang="ja-JP" sz="1400" dirty="0">
              <a:latin typeface="+mn-ea"/>
              <a:ea typeface="+mn-ea"/>
            </a:endParaRPr>
          </a:p>
          <a:p>
            <a:pPr>
              <a:lnSpc>
                <a:spcPts val="2000"/>
              </a:lnSpc>
            </a:pPr>
            <a:endParaRPr lang="en-US" altLang="ja-JP" sz="1400" dirty="0">
              <a:latin typeface="+mn-ea"/>
              <a:ea typeface="+mn-ea"/>
            </a:endParaRPr>
          </a:p>
          <a:p>
            <a:pPr>
              <a:lnSpc>
                <a:spcPts val="2000"/>
              </a:lnSpc>
            </a:pPr>
            <a:r>
              <a:rPr lang="ja-JP" altLang="en-US" sz="1400" dirty="0">
                <a:solidFill>
                  <a:schemeClr val="accent2">
                    <a:lumMod val="75000"/>
                  </a:schemeClr>
                </a:solidFill>
                <a:latin typeface="+mn-ea"/>
                <a:ea typeface="+mn-ea"/>
              </a:rPr>
              <a:t>１．教育費</a:t>
            </a:r>
            <a:endParaRPr lang="en-US" altLang="ja-JP" sz="1400" dirty="0">
              <a:solidFill>
                <a:schemeClr val="accent2">
                  <a:lumMod val="75000"/>
                </a:schemeClr>
              </a:solidFill>
              <a:latin typeface="+mn-ea"/>
              <a:ea typeface="+mn-ea"/>
            </a:endParaRPr>
          </a:p>
          <a:p>
            <a:pPr>
              <a:lnSpc>
                <a:spcPts val="2000"/>
              </a:lnSpc>
            </a:pPr>
            <a:r>
              <a:rPr lang="ja-JP" altLang="en-US" sz="1400" dirty="0">
                <a:latin typeface="+mn-ea"/>
                <a:ea typeface="+mn-ea"/>
              </a:rPr>
              <a:t>幼稚園や小・中学校、公民館、体育館の運営の費用など、教育全般に使うお金</a:t>
            </a:r>
            <a:endParaRPr lang="en-US" altLang="ja-JP" sz="1400" dirty="0">
              <a:latin typeface="+mn-ea"/>
              <a:ea typeface="+mn-ea"/>
            </a:endParaRPr>
          </a:p>
          <a:p>
            <a:pPr>
              <a:lnSpc>
                <a:spcPts val="2000"/>
              </a:lnSpc>
            </a:pPr>
            <a:endParaRPr lang="en-US" altLang="ja-JP" sz="1400" dirty="0">
              <a:latin typeface="+mn-ea"/>
              <a:ea typeface="+mn-ea"/>
            </a:endParaRPr>
          </a:p>
          <a:p>
            <a:pPr>
              <a:lnSpc>
                <a:spcPts val="2000"/>
              </a:lnSpc>
            </a:pPr>
            <a:r>
              <a:rPr lang="ja-JP" altLang="en-US" sz="1400" dirty="0">
                <a:solidFill>
                  <a:schemeClr val="accent4"/>
                </a:solidFill>
                <a:latin typeface="+mn-ea"/>
                <a:ea typeface="+mn-ea"/>
              </a:rPr>
              <a:t>２．健康医療福祉費</a:t>
            </a:r>
            <a:endParaRPr lang="en-US" altLang="ja-JP" sz="1400" dirty="0">
              <a:solidFill>
                <a:schemeClr val="accent4"/>
              </a:solidFill>
              <a:latin typeface="+mn-ea"/>
              <a:ea typeface="+mn-ea"/>
            </a:endParaRPr>
          </a:p>
          <a:p>
            <a:pPr>
              <a:lnSpc>
                <a:spcPts val="2000"/>
              </a:lnSpc>
            </a:pPr>
            <a:r>
              <a:rPr lang="ja-JP" altLang="en-US" sz="1400" dirty="0">
                <a:latin typeface="+mn-ea"/>
                <a:ea typeface="+mn-ea"/>
              </a:rPr>
              <a:t>私たちの健康や児童、高齢者、障害者等のための福祉施設の整備、運営等に使うお金</a:t>
            </a:r>
            <a:endParaRPr lang="en-US" altLang="ja-JP" sz="1400" dirty="0">
              <a:latin typeface="+mn-ea"/>
              <a:ea typeface="+mn-ea"/>
            </a:endParaRPr>
          </a:p>
          <a:p>
            <a:pPr>
              <a:lnSpc>
                <a:spcPts val="2000"/>
              </a:lnSpc>
            </a:pPr>
            <a:r>
              <a:rPr lang="ja-JP" altLang="en-US" sz="1400" dirty="0">
                <a:latin typeface="+mn-ea"/>
                <a:ea typeface="+mn-ea"/>
              </a:rPr>
              <a:t>　</a:t>
            </a:r>
            <a:endParaRPr lang="en-US" altLang="ja-JP" sz="1400" dirty="0">
              <a:latin typeface="+mn-ea"/>
              <a:ea typeface="+mn-ea"/>
            </a:endParaRPr>
          </a:p>
          <a:p>
            <a:pPr>
              <a:lnSpc>
                <a:spcPts val="2000"/>
              </a:lnSpc>
            </a:pPr>
            <a:r>
              <a:rPr lang="ja-JP" altLang="en-US" sz="1400" dirty="0">
                <a:solidFill>
                  <a:schemeClr val="accent1"/>
                </a:solidFill>
                <a:latin typeface="+mn-ea"/>
                <a:ea typeface="+mn-ea"/>
              </a:rPr>
              <a:t>３．公債費</a:t>
            </a:r>
            <a:endParaRPr lang="en-US" altLang="ja-JP" sz="1400" dirty="0">
              <a:solidFill>
                <a:schemeClr val="accent1"/>
              </a:solidFill>
              <a:latin typeface="+mn-ea"/>
              <a:ea typeface="+mn-ea"/>
            </a:endParaRPr>
          </a:p>
          <a:p>
            <a:pPr>
              <a:lnSpc>
                <a:spcPts val="2000"/>
              </a:lnSpc>
            </a:pPr>
            <a:r>
              <a:rPr lang="ja-JP" altLang="en-US" sz="1400" dirty="0">
                <a:solidFill>
                  <a:srgbClr val="000000"/>
                </a:solidFill>
                <a:latin typeface="+mn-ea"/>
                <a:ea typeface="+mn-ea"/>
              </a:rPr>
              <a:t>県債の元金の償還及び利子を支払う</a:t>
            </a:r>
            <a:r>
              <a:rPr lang="ja-JP" altLang="en-US" sz="1400" dirty="0">
                <a:latin typeface="+mn-ea"/>
                <a:ea typeface="+mn-ea"/>
              </a:rPr>
              <a:t>お金</a:t>
            </a:r>
            <a:endParaRPr lang="en-US" altLang="ja-JP" sz="1400" dirty="0">
              <a:latin typeface="+mn-ea"/>
              <a:ea typeface="+mn-ea"/>
            </a:endParaRPr>
          </a:p>
        </p:txBody>
      </p:sp>
      <p:sp>
        <p:nvSpPr>
          <p:cNvPr id="135" name="正方形/長方形 134">
            <a:extLst>
              <a:ext uri="{FF2B5EF4-FFF2-40B4-BE49-F238E27FC236}">
                <a16:creationId xmlns:a16="http://schemas.microsoft.com/office/drawing/2014/main" id="{26B565FF-6D61-BF87-8770-759A659531FB}"/>
              </a:ext>
            </a:extLst>
          </p:cNvPr>
          <p:cNvSpPr/>
          <p:nvPr/>
        </p:nvSpPr>
        <p:spPr bwMode="auto">
          <a:xfrm>
            <a:off x="5521055" y="2016653"/>
            <a:ext cx="3351668"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a:solidFill>
                  <a:schemeClr val="bg1"/>
                </a:solidFill>
                <a:latin typeface="+mn-ea"/>
                <a:ea typeface="+mn-ea"/>
              </a:rPr>
              <a:t>グラフから見えてくる</a:t>
            </a:r>
            <a:endParaRPr kumimoji="1" lang="ja-JP" altLang="en-US" sz="1400" b="0" i="0" u="none" strike="noStrike" cap="none" normalizeH="0" baseline="0" dirty="0">
              <a:ln>
                <a:noFill/>
              </a:ln>
              <a:solidFill>
                <a:schemeClr val="bg1"/>
              </a:solidFill>
              <a:effectLst/>
              <a:latin typeface="+mn-ea"/>
              <a:ea typeface="+mn-ea"/>
            </a:endParaRPr>
          </a:p>
        </p:txBody>
      </p:sp>
      <p:sp>
        <p:nvSpPr>
          <p:cNvPr id="136" name="Rectangle 8">
            <a:extLst>
              <a:ext uri="{FF2B5EF4-FFF2-40B4-BE49-F238E27FC236}">
                <a16:creationId xmlns:a16="http://schemas.microsoft.com/office/drawing/2014/main" id="{34F0FF8D-E00B-8947-D1F9-95971FBCAEA8}"/>
              </a:ext>
            </a:extLst>
          </p:cNvPr>
          <p:cNvSpPr>
            <a:spLocks noChangeArrowheads="1"/>
          </p:cNvSpPr>
          <p:nvPr/>
        </p:nvSpPr>
        <p:spPr bwMode="auto">
          <a:xfrm>
            <a:off x="5929155" y="111544"/>
            <a:ext cx="513529" cy="24390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800">
                <a:solidFill>
                  <a:srgbClr val="000000"/>
                </a:solidFill>
                <a:latin typeface="+mn-ea"/>
                <a:ea typeface="+mn-ea"/>
                <a:cs typeface="メイリオ" panose="020B0604030504040204" pitchFamily="50" charset="-128"/>
              </a:rPr>
              <a:t>さいしゅつ</a:t>
            </a:r>
            <a:endParaRPr lang="ja-JP" altLang="en-US" sz="800" dirty="0">
              <a:solidFill>
                <a:srgbClr val="000000"/>
              </a:solidFill>
              <a:latin typeface="+mn-ea"/>
              <a:ea typeface="+mn-ea"/>
              <a:cs typeface="メイリオ" panose="020B0604030504040204" pitchFamily="50" charset="-128"/>
            </a:endParaRPr>
          </a:p>
        </p:txBody>
      </p:sp>
      <p:grpSp>
        <p:nvGrpSpPr>
          <p:cNvPr id="138" name="グループ化 137">
            <a:extLst>
              <a:ext uri="{FF2B5EF4-FFF2-40B4-BE49-F238E27FC236}">
                <a16:creationId xmlns:a16="http://schemas.microsoft.com/office/drawing/2014/main" id="{6771F005-2E85-5054-923B-9251BFEBDFCA}"/>
              </a:ext>
            </a:extLst>
          </p:cNvPr>
          <p:cNvGrpSpPr/>
          <p:nvPr/>
        </p:nvGrpSpPr>
        <p:grpSpPr>
          <a:xfrm>
            <a:off x="388941" y="2479485"/>
            <a:ext cx="4849794" cy="3813994"/>
            <a:chOff x="388941" y="2479485"/>
            <a:chExt cx="4849794" cy="3813994"/>
          </a:xfrm>
        </p:grpSpPr>
        <p:sp>
          <p:nvSpPr>
            <p:cNvPr id="139" name="Rectangle 8">
              <a:extLst>
                <a:ext uri="{FF2B5EF4-FFF2-40B4-BE49-F238E27FC236}">
                  <a16:creationId xmlns:a16="http://schemas.microsoft.com/office/drawing/2014/main" id="{D93EF01D-A6D9-39EA-4588-8932AD4053AC}"/>
                </a:ext>
              </a:extLst>
            </p:cNvPr>
            <p:cNvSpPr>
              <a:spLocks noChangeArrowheads="1"/>
            </p:cNvSpPr>
            <p:nvPr/>
          </p:nvSpPr>
          <p:spPr bwMode="auto">
            <a:xfrm>
              <a:off x="4458343" y="2521960"/>
              <a:ext cx="780392" cy="208789"/>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1000" dirty="0">
                  <a:solidFill>
                    <a:srgbClr val="000000"/>
                  </a:solidFill>
                  <a:latin typeface="+mn-ea"/>
                  <a:ea typeface="+mn-ea"/>
                  <a:cs typeface="メイリオ" panose="020B0604030504040204" pitchFamily="50" charset="-128"/>
                </a:rPr>
                <a:t>（単位：億円）</a:t>
              </a:r>
            </a:p>
          </p:txBody>
        </p:sp>
        <p:grpSp>
          <p:nvGrpSpPr>
            <p:cNvPr id="140" name="グループ化 139">
              <a:extLst>
                <a:ext uri="{FF2B5EF4-FFF2-40B4-BE49-F238E27FC236}">
                  <a16:creationId xmlns:a16="http://schemas.microsoft.com/office/drawing/2014/main" id="{51DEB72F-ECC1-D2E4-F65B-1AE79F980CB1}"/>
                </a:ext>
              </a:extLst>
            </p:cNvPr>
            <p:cNvGrpSpPr/>
            <p:nvPr/>
          </p:nvGrpSpPr>
          <p:grpSpPr>
            <a:xfrm>
              <a:off x="388941" y="2479485"/>
              <a:ext cx="4776638" cy="3813994"/>
              <a:chOff x="388941" y="2479485"/>
              <a:chExt cx="4776638" cy="3813994"/>
            </a:xfrm>
          </p:grpSpPr>
          <p:sp>
            <p:nvSpPr>
              <p:cNvPr id="141" name="Rectangle 8">
                <a:extLst>
                  <a:ext uri="{FF2B5EF4-FFF2-40B4-BE49-F238E27FC236}">
                    <a16:creationId xmlns:a16="http://schemas.microsoft.com/office/drawing/2014/main" id="{326BD662-70DE-7585-D5CA-1CB0418EB365}"/>
                  </a:ext>
                </a:extLst>
              </p:cNvPr>
              <p:cNvSpPr>
                <a:spLocks noChangeArrowheads="1"/>
              </p:cNvSpPr>
              <p:nvPr/>
            </p:nvSpPr>
            <p:spPr bwMode="auto">
              <a:xfrm>
                <a:off x="2002858" y="2511925"/>
                <a:ext cx="749566"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総合企画費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99</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(1.5%)</a:t>
                </a:r>
                <a:endParaRPr lang="ja-JP" altLang="en-US" sz="900" dirty="0">
                  <a:solidFill>
                    <a:srgbClr val="000000"/>
                  </a:solidFill>
                  <a:latin typeface="+mn-ea"/>
                  <a:ea typeface="+mn-ea"/>
                  <a:cs typeface="メイリオ" panose="020B0604030504040204" pitchFamily="50" charset="-128"/>
                </a:endParaRPr>
              </a:p>
            </p:txBody>
          </p:sp>
          <p:cxnSp>
            <p:nvCxnSpPr>
              <p:cNvPr id="142" name="直線コネクタ 141">
                <a:extLst>
                  <a:ext uri="{FF2B5EF4-FFF2-40B4-BE49-F238E27FC236}">
                    <a16:creationId xmlns:a16="http://schemas.microsoft.com/office/drawing/2014/main" id="{A8A3B7A0-DF9D-C417-E9A3-7B38849BE442}"/>
                  </a:ext>
                </a:extLst>
              </p:cNvPr>
              <p:cNvCxnSpPr>
                <a:cxnSpLocks/>
              </p:cNvCxnSpPr>
              <p:nvPr/>
            </p:nvCxnSpPr>
            <p:spPr bwMode="auto">
              <a:xfrm>
                <a:off x="3887250" y="5313813"/>
                <a:ext cx="426333" cy="0"/>
              </a:xfrm>
              <a:prstGeom prst="line">
                <a:avLst/>
              </a:prstGeom>
              <a:noFill/>
              <a:ln w="12700" cap="flat" cmpd="sng" algn="ctr">
                <a:solidFill>
                  <a:schemeClr val="tx1"/>
                </a:solidFill>
                <a:prstDash val="solid"/>
                <a:round/>
                <a:headEnd type="oval" w="med" len="med"/>
                <a:tailEnd type="none" w="med" len="med"/>
              </a:ln>
              <a:effectLst/>
            </p:spPr>
          </p:cxnSp>
          <p:sp>
            <p:nvSpPr>
              <p:cNvPr id="143" name="Rectangle 8">
                <a:extLst>
                  <a:ext uri="{FF2B5EF4-FFF2-40B4-BE49-F238E27FC236}">
                    <a16:creationId xmlns:a16="http://schemas.microsoft.com/office/drawing/2014/main" id="{4642BBB1-4AA5-07FD-73F1-423904837381}"/>
                  </a:ext>
                </a:extLst>
              </p:cNvPr>
              <p:cNvSpPr>
                <a:spLocks noChangeArrowheads="1"/>
              </p:cNvSpPr>
              <p:nvPr/>
            </p:nvSpPr>
            <p:spPr bwMode="auto">
              <a:xfrm>
                <a:off x="2776460" y="2519880"/>
                <a:ext cx="749566"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総務費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189</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(2.8%)</a:t>
                </a:r>
                <a:endParaRPr lang="ja-JP" altLang="en-US" sz="900" dirty="0">
                  <a:solidFill>
                    <a:srgbClr val="000000"/>
                  </a:solidFill>
                  <a:latin typeface="+mn-ea"/>
                  <a:ea typeface="+mn-ea"/>
                  <a:cs typeface="メイリオ" panose="020B0604030504040204" pitchFamily="50" charset="-128"/>
                </a:endParaRPr>
              </a:p>
            </p:txBody>
          </p:sp>
          <p:sp>
            <p:nvSpPr>
              <p:cNvPr id="144" name="Rectangle 8">
                <a:extLst>
                  <a:ext uri="{FF2B5EF4-FFF2-40B4-BE49-F238E27FC236}">
                    <a16:creationId xmlns:a16="http://schemas.microsoft.com/office/drawing/2014/main" id="{3D36A629-938B-F1CD-EB36-A9D9842BCAAB}"/>
                  </a:ext>
                </a:extLst>
              </p:cNvPr>
              <p:cNvSpPr>
                <a:spLocks noChangeArrowheads="1"/>
              </p:cNvSpPr>
              <p:nvPr/>
            </p:nvSpPr>
            <p:spPr bwMode="auto">
              <a:xfrm>
                <a:off x="3520590" y="2566538"/>
                <a:ext cx="692988" cy="637755"/>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文化</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スポーツ費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154</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(2.3%)</a:t>
                </a:r>
                <a:endParaRPr lang="ja-JP" altLang="en-US" sz="900" dirty="0">
                  <a:solidFill>
                    <a:srgbClr val="000000"/>
                  </a:solidFill>
                  <a:latin typeface="+mn-ea"/>
                  <a:ea typeface="+mn-ea"/>
                  <a:cs typeface="メイリオ" panose="020B0604030504040204" pitchFamily="50" charset="-128"/>
                </a:endParaRPr>
              </a:p>
            </p:txBody>
          </p:sp>
          <p:sp>
            <p:nvSpPr>
              <p:cNvPr id="145" name="Rectangle 8">
                <a:extLst>
                  <a:ext uri="{FF2B5EF4-FFF2-40B4-BE49-F238E27FC236}">
                    <a16:creationId xmlns:a16="http://schemas.microsoft.com/office/drawing/2014/main" id="{85A7189B-D8DB-9A17-5719-E53EE72FB740}"/>
                  </a:ext>
                </a:extLst>
              </p:cNvPr>
              <p:cNvSpPr>
                <a:spLocks noChangeArrowheads="1"/>
              </p:cNvSpPr>
              <p:nvPr/>
            </p:nvSpPr>
            <p:spPr bwMode="auto">
              <a:xfrm>
                <a:off x="3997094" y="3314836"/>
                <a:ext cx="828618" cy="635178"/>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琵琶湖</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環境費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201</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(2.9%)</a:t>
                </a:r>
                <a:endParaRPr lang="ja-JP" altLang="en-US" sz="900" dirty="0">
                  <a:solidFill>
                    <a:srgbClr val="000000"/>
                  </a:solidFill>
                  <a:latin typeface="+mn-ea"/>
                  <a:ea typeface="+mn-ea"/>
                  <a:cs typeface="メイリオ" panose="020B0604030504040204" pitchFamily="50" charset="-128"/>
                </a:endParaRPr>
              </a:p>
            </p:txBody>
          </p:sp>
          <p:sp>
            <p:nvSpPr>
              <p:cNvPr id="146" name="Rectangle 8">
                <a:extLst>
                  <a:ext uri="{FF2B5EF4-FFF2-40B4-BE49-F238E27FC236}">
                    <a16:creationId xmlns:a16="http://schemas.microsoft.com/office/drawing/2014/main" id="{8C8C44B9-7524-3B54-2B08-A8DBC79DC054}"/>
                  </a:ext>
                </a:extLst>
              </p:cNvPr>
              <p:cNvSpPr>
                <a:spLocks noChangeArrowheads="1"/>
              </p:cNvSpPr>
              <p:nvPr/>
            </p:nvSpPr>
            <p:spPr bwMode="auto">
              <a:xfrm>
                <a:off x="3222194" y="3998861"/>
                <a:ext cx="828618"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chemeClr val="bg1"/>
                    </a:solidFill>
                    <a:latin typeface="+mn-ea"/>
                    <a:ea typeface="+mn-ea"/>
                    <a:cs typeface="メイリオ" panose="020B0604030504040204" pitchFamily="50" charset="-128"/>
                  </a:rPr>
                  <a:t>健康医療福祉費</a:t>
                </a:r>
                <a:endParaRPr lang="en-US" altLang="ja-JP" sz="900" dirty="0">
                  <a:solidFill>
                    <a:schemeClr val="bg1"/>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chemeClr val="bg1"/>
                    </a:solidFill>
                    <a:latin typeface="+mn-ea"/>
                    <a:ea typeface="+mn-ea"/>
                    <a:cs typeface="メイリオ" panose="020B0604030504040204" pitchFamily="50" charset="-128"/>
                  </a:rPr>
                  <a:t>1,041</a:t>
                </a:r>
              </a:p>
              <a:p>
                <a:pPr algn="ctr" eaLnBrk="1" hangingPunct="1">
                  <a:spcBef>
                    <a:spcPct val="0"/>
                  </a:spcBef>
                  <a:buFontTx/>
                  <a:buNone/>
                </a:pPr>
                <a:r>
                  <a:rPr lang="en-US" altLang="ja-JP" sz="900" dirty="0">
                    <a:solidFill>
                      <a:schemeClr val="bg1"/>
                    </a:solidFill>
                    <a:latin typeface="+mn-ea"/>
                    <a:ea typeface="+mn-ea"/>
                    <a:cs typeface="メイリオ" panose="020B0604030504040204" pitchFamily="50" charset="-128"/>
                  </a:rPr>
                  <a:t>(15.3%)</a:t>
                </a:r>
                <a:endParaRPr lang="ja-JP" altLang="en-US" sz="900" dirty="0">
                  <a:solidFill>
                    <a:schemeClr val="bg1"/>
                  </a:solidFill>
                  <a:latin typeface="+mn-ea"/>
                  <a:ea typeface="+mn-ea"/>
                  <a:cs typeface="メイリオ" panose="020B0604030504040204" pitchFamily="50" charset="-128"/>
                </a:endParaRPr>
              </a:p>
            </p:txBody>
          </p:sp>
          <p:sp>
            <p:nvSpPr>
              <p:cNvPr id="147" name="Rectangle 8">
                <a:extLst>
                  <a:ext uri="{FF2B5EF4-FFF2-40B4-BE49-F238E27FC236}">
                    <a16:creationId xmlns:a16="http://schemas.microsoft.com/office/drawing/2014/main" id="{5302903C-B718-4F9D-B645-6BD291443C3E}"/>
                  </a:ext>
                </a:extLst>
              </p:cNvPr>
              <p:cNvSpPr>
                <a:spLocks noChangeArrowheads="1"/>
              </p:cNvSpPr>
              <p:nvPr/>
            </p:nvSpPr>
            <p:spPr bwMode="auto">
              <a:xfrm>
                <a:off x="4229381" y="4998246"/>
                <a:ext cx="712554" cy="686470"/>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商工観光</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労働費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359</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(5.3%)</a:t>
                </a:r>
                <a:endParaRPr lang="ja-JP" altLang="en-US" sz="900" dirty="0">
                  <a:solidFill>
                    <a:srgbClr val="000000"/>
                  </a:solidFill>
                  <a:latin typeface="+mn-ea"/>
                  <a:ea typeface="+mn-ea"/>
                  <a:cs typeface="メイリオ" panose="020B0604030504040204" pitchFamily="50" charset="-128"/>
                </a:endParaRPr>
              </a:p>
            </p:txBody>
          </p:sp>
          <p:sp>
            <p:nvSpPr>
              <p:cNvPr id="148" name="Rectangle 8">
                <a:extLst>
                  <a:ext uri="{FF2B5EF4-FFF2-40B4-BE49-F238E27FC236}">
                    <a16:creationId xmlns:a16="http://schemas.microsoft.com/office/drawing/2014/main" id="{13B358E7-C36C-B61C-1479-FE99E2302797}"/>
                  </a:ext>
                </a:extLst>
              </p:cNvPr>
              <p:cNvSpPr>
                <a:spLocks noChangeArrowheads="1"/>
              </p:cNvSpPr>
              <p:nvPr/>
            </p:nvSpPr>
            <p:spPr bwMode="auto">
              <a:xfrm>
                <a:off x="4011650" y="5791004"/>
                <a:ext cx="828618"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農政水産業費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205</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(3.0%)</a:t>
                </a:r>
                <a:endParaRPr lang="ja-JP" altLang="en-US" sz="900" dirty="0">
                  <a:solidFill>
                    <a:srgbClr val="000000"/>
                  </a:solidFill>
                  <a:latin typeface="+mn-ea"/>
                  <a:ea typeface="+mn-ea"/>
                  <a:cs typeface="メイリオ" panose="020B0604030504040204" pitchFamily="50" charset="-128"/>
                </a:endParaRPr>
              </a:p>
            </p:txBody>
          </p:sp>
          <p:sp>
            <p:nvSpPr>
              <p:cNvPr id="149" name="Rectangle 8">
                <a:extLst>
                  <a:ext uri="{FF2B5EF4-FFF2-40B4-BE49-F238E27FC236}">
                    <a16:creationId xmlns:a16="http://schemas.microsoft.com/office/drawing/2014/main" id="{61A5871C-3DA6-6533-6BD4-83FD76C09AD8}"/>
                  </a:ext>
                </a:extLst>
              </p:cNvPr>
              <p:cNvSpPr>
                <a:spLocks noChangeArrowheads="1"/>
              </p:cNvSpPr>
              <p:nvPr/>
            </p:nvSpPr>
            <p:spPr bwMode="auto">
              <a:xfrm>
                <a:off x="2796334" y="5705726"/>
                <a:ext cx="828618"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土木交通費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653</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(9.6%)</a:t>
                </a:r>
                <a:endParaRPr lang="ja-JP" altLang="en-US" sz="900" dirty="0">
                  <a:solidFill>
                    <a:srgbClr val="000000"/>
                  </a:solidFill>
                  <a:latin typeface="+mn-ea"/>
                  <a:ea typeface="+mn-ea"/>
                  <a:cs typeface="メイリオ" panose="020B0604030504040204" pitchFamily="50" charset="-128"/>
                </a:endParaRPr>
              </a:p>
            </p:txBody>
          </p:sp>
          <p:sp>
            <p:nvSpPr>
              <p:cNvPr id="150" name="Rectangle 8">
                <a:extLst>
                  <a:ext uri="{FF2B5EF4-FFF2-40B4-BE49-F238E27FC236}">
                    <a16:creationId xmlns:a16="http://schemas.microsoft.com/office/drawing/2014/main" id="{9F658247-4790-02CF-8568-985426FAA1FD}"/>
                  </a:ext>
                </a:extLst>
              </p:cNvPr>
              <p:cNvSpPr>
                <a:spLocks noChangeArrowheads="1"/>
              </p:cNvSpPr>
              <p:nvPr/>
            </p:nvSpPr>
            <p:spPr bwMode="auto">
              <a:xfrm>
                <a:off x="766581" y="5823305"/>
                <a:ext cx="828618"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警察費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356</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(5.2%)</a:t>
                </a:r>
                <a:endParaRPr lang="ja-JP" altLang="en-US" sz="900" dirty="0">
                  <a:solidFill>
                    <a:srgbClr val="000000"/>
                  </a:solidFill>
                  <a:latin typeface="+mn-ea"/>
                  <a:ea typeface="+mn-ea"/>
                  <a:cs typeface="メイリオ" panose="020B0604030504040204" pitchFamily="50" charset="-128"/>
                </a:endParaRPr>
              </a:p>
            </p:txBody>
          </p:sp>
          <p:sp>
            <p:nvSpPr>
              <p:cNvPr id="151" name="Rectangle 8">
                <a:extLst>
                  <a:ext uri="{FF2B5EF4-FFF2-40B4-BE49-F238E27FC236}">
                    <a16:creationId xmlns:a16="http://schemas.microsoft.com/office/drawing/2014/main" id="{F0982821-DF79-9F41-3AEE-89A048ACBEAB}"/>
                  </a:ext>
                </a:extLst>
              </p:cNvPr>
              <p:cNvSpPr>
                <a:spLocks noChangeArrowheads="1"/>
              </p:cNvSpPr>
              <p:nvPr/>
            </p:nvSpPr>
            <p:spPr bwMode="auto">
              <a:xfrm>
                <a:off x="1309536" y="5058804"/>
                <a:ext cx="828618"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教育費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1,555</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(22.8%)</a:t>
                </a:r>
                <a:endParaRPr lang="ja-JP" altLang="en-US" sz="900" dirty="0">
                  <a:solidFill>
                    <a:srgbClr val="000000"/>
                  </a:solidFill>
                  <a:latin typeface="+mn-ea"/>
                  <a:ea typeface="+mn-ea"/>
                  <a:cs typeface="メイリオ" panose="020B0604030504040204" pitchFamily="50" charset="-128"/>
                </a:endParaRPr>
              </a:p>
            </p:txBody>
          </p:sp>
          <p:sp>
            <p:nvSpPr>
              <p:cNvPr id="152" name="Rectangle 8">
                <a:extLst>
                  <a:ext uri="{FF2B5EF4-FFF2-40B4-BE49-F238E27FC236}">
                    <a16:creationId xmlns:a16="http://schemas.microsoft.com/office/drawing/2014/main" id="{3F867592-BA42-ACDD-2110-A1B8C951F421}"/>
                  </a:ext>
                </a:extLst>
              </p:cNvPr>
              <p:cNvSpPr>
                <a:spLocks noChangeArrowheads="1"/>
              </p:cNvSpPr>
              <p:nvPr/>
            </p:nvSpPr>
            <p:spPr bwMode="auto">
              <a:xfrm>
                <a:off x="1055516" y="3986763"/>
                <a:ext cx="828618" cy="470174"/>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chemeClr val="bg1"/>
                    </a:solidFill>
                    <a:latin typeface="+mn-ea"/>
                    <a:ea typeface="+mn-ea"/>
                    <a:cs typeface="メイリオ" panose="020B0604030504040204" pitchFamily="50" charset="-128"/>
                  </a:rPr>
                  <a:t>公債費</a:t>
                </a:r>
                <a:endParaRPr lang="en-US" altLang="ja-JP" sz="900" dirty="0">
                  <a:solidFill>
                    <a:schemeClr val="bg1"/>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chemeClr val="bg1"/>
                    </a:solidFill>
                    <a:latin typeface="+mn-ea"/>
                    <a:ea typeface="+mn-ea"/>
                    <a:cs typeface="メイリオ" panose="020B0604030504040204" pitchFamily="50" charset="-128"/>
                  </a:rPr>
                  <a:t>764</a:t>
                </a:r>
              </a:p>
              <a:p>
                <a:pPr algn="ctr" eaLnBrk="1" hangingPunct="1">
                  <a:spcBef>
                    <a:spcPct val="0"/>
                  </a:spcBef>
                  <a:buFontTx/>
                  <a:buNone/>
                </a:pPr>
                <a:r>
                  <a:rPr lang="en-US" altLang="ja-JP" sz="900" dirty="0">
                    <a:solidFill>
                      <a:schemeClr val="bg1"/>
                    </a:solidFill>
                    <a:latin typeface="+mn-ea"/>
                    <a:ea typeface="+mn-ea"/>
                    <a:cs typeface="メイリオ" panose="020B0604030504040204" pitchFamily="50" charset="-128"/>
                  </a:rPr>
                  <a:t>(11.2%)</a:t>
                </a:r>
                <a:endParaRPr lang="ja-JP" altLang="en-US" sz="900" dirty="0">
                  <a:solidFill>
                    <a:schemeClr val="bg1"/>
                  </a:solidFill>
                  <a:latin typeface="+mn-ea"/>
                  <a:ea typeface="+mn-ea"/>
                  <a:cs typeface="メイリオ" panose="020B0604030504040204" pitchFamily="50" charset="-128"/>
                </a:endParaRPr>
              </a:p>
            </p:txBody>
          </p:sp>
          <p:grpSp>
            <p:nvGrpSpPr>
              <p:cNvPr id="153" name="グループ化 152">
                <a:extLst>
                  <a:ext uri="{FF2B5EF4-FFF2-40B4-BE49-F238E27FC236}">
                    <a16:creationId xmlns:a16="http://schemas.microsoft.com/office/drawing/2014/main" id="{3D1FAF08-00C4-3950-DE4F-BEB569FBBF4F}"/>
                  </a:ext>
                </a:extLst>
              </p:cNvPr>
              <p:cNvGrpSpPr/>
              <p:nvPr/>
            </p:nvGrpSpPr>
            <p:grpSpPr>
              <a:xfrm>
                <a:off x="388941" y="2479485"/>
                <a:ext cx="1334904" cy="678998"/>
                <a:chOff x="5090749" y="4760826"/>
                <a:chExt cx="1334904" cy="678998"/>
              </a:xfrm>
            </p:grpSpPr>
            <p:grpSp>
              <p:nvGrpSpPr>
                <p:cNvPr id="167" name="グループ化 166">
                  <a:extLst>
                    <a:ext uri="{FF2B5EF4-FFF2-40B4-BE49-F238E27FC236}">
                      <a16:creationId xmlns:a16="http://schemas.microsoft.com/office/drawing/2014/main" id="{E55EC236-A96F-E91C-E248-90EC5649E3A1}"/>
                    </a:ext>
                  </a:extLst>
                </p:cNvPr>
                <p:cNvGrpSpPr/>
                <p:nvPr/>
              </p:nvGrpSpPr>
              <p:grpSpPr>
                <a:xfrm>
                  <a:off x="5110771" y="4767806"/>
                  <a:ext cx="1314882" cy="672018"/>
                  <a:chOff x="4592706" y="4444167"/>
                  <a:chExt cx="1314882" cy="602029"/>
                </a:xfrm>
              </p:grpSpPr>
              <p:sp>
                <p:nvSpPr>
                  <p:cNvPr id="169" name="Rectangle 8">
                    <a:extLst>
                      <a:ext uri="{FF2B5EF4-FFF2-40B4-BE49-F238E27FC236}">
                        <a16:creationId xmlns:a16="http://schemas.microsoft.com/office/drawing/2014/main" id="{2C5DE245-3B00-8725-E3AC-66D32B5CABCC}"/>
                      </a:ext>
                    </a:extLst>
                  </p:cNvPr>
                  <p:cNvSpPr>
                    <a:spLocks noChangeArrowheads="1"/>
                  </p:cNvSpPr>
                  <p:nvPr/>
                </p:nvSpPr>
                <p:spPr bwMode="auto">
                  <a:xfrm>
                    <a:off x="4592706" y="4444167"/>
                    <a:ext cx="1047257" cy="593998"/>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議会費</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災害復旧費</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諸支出金</a:t>
                    </a:r>
                    <a:endParaRPr lang="en-US" altLang="ja-JP" sz="800" dirty="0">
                      <a:solidFill>
                        <a:srgbClr val="000000"/>
                      </a:solidFill>
                      <a:latin typeface="+mn-ea"/>
                      <a:ea typeface="+mn-ea"/>
                      <a:cs typeface="メイリオ" panose="020B0604030504040204" pitchFamily="50" charset="-128"/>
                    </a:endParaRPr>
                  </a:p>
                  <a:p>
                    <a:pPr eaLnBrk="1" hangingPunct="1">
                      <a:lnSpc>
                        <a:spcPct val="150000"/>
                      </a:lnSpc>
                      <a:spcBef>
                        <a:spcPct val="0"/>
                      </a:spcBef>
                      <a:buFontTx/>
                      <a:buNone/>
                    </a:pPr>
                    <a:r>
                      <a:rPr lang="ja-JP" altLang="en-US" sz="800" dirty="0">
                        <a:solidFill>
                          <a:srgbClr val="000000"/>
                        </a:solidFill>
                        <a:latin typeface="+mn-ea"/>
                        <a:ea typeface="+mn-ea"/>
                        <a:cs typeface="メイリオ" panose="020B0604030504040204" pitchFamily="50" charset="-128"/>
                      </a:rPr>
                      <a:t>予備費</a:t>
                    </a:r>
                  </a:p>
                </p:txBody>
              </p:sp>
              <p:sp>
                <p:nvSpPr>
                  <p:cNvPr id="170" name="Rectangle 8">
                    <a:extLst>
                      <a:ext uri="{FF2B5EF4-FFF2-40B4-BE49-F238E27FC236}">
                        <a16:creationId xmlns:a16="http://schemas.microsoft.com/office/drawing/2014/main" id="{BCC39D19-053F-FFF7-B54D-BDBAD41CC250}"/>
                      </a:ext>
                    </a:extLst>
                  </p:cNvPr>
                  <p:cNvSpPr>
                    <a:spLocks noChangeArrowheads="1"/>
                  </p:cNvSpPr>
                  <p:nvPr/>
                </p:nvSpPr>
                <p:spPr bwMode="auto">
                  <a:xfrm>
                    <a:off x="5259132" y="4444168"/>
                    <a:ext cx="648456" cy="602028"/>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lnSpc>
                        <a:spcPct val="150000"/>
                      </a:lnSpc>
                      <a:spcBef>
                        <a:spcPct val="0"/>
                      </a:spcBef>
                      <a:buFontTx/>
                      <a:buNone/>
                    </a:pPr>
                    <a:r>
                      <a:rPr lang="en-US" altLang="ja-JP" sz="800" dirty="0">
                        <a:solidFill>
                          <a:srgbClr val="000000"/>
                        </a:solidFill>
                        <a:latin typeface="+mn-ea"/>
                        <a:ea typeface="+mn-ea"/>
                        <a:cs typeface="メイリオ" panose="020B0604030504040204" pitchFamily="50" charset="-128"/>
                      </a:rPr>
                      <a:t>  13 (0.2%)</a:t>
                    </a:r>
                  </a:p>
                  <a:p>
                    <a:pPr eaLnBrk="1" hangingPunct="1">
                      <a:lnSpc>
                        <a:spcPct val="150000"/>
                      </a:lnSpc>
                      <a:spcBef>
                        <a:spcPct val="0"/>
                      </a:spcBef>
                      <a:buFontTx/>
                      <a:buNone/>
                    </a:pPr>
                    <a:r>
                      <a:rPr lang="ja-JP" altLang="en-US" sz="600" dirty="0">
                        <a:solidFill>
                          <a:srgbClr val="000000"/>
                        </a:solidFill>
                        <a:latin typeface="+mn-ea"/>
                        <a:ea typeface="+mn-ea"/>
                        <a:cs typeface="メイリオ" panose="020B0604030504040204" pitchFamily="50" charset="-128"/>
                      </a:rPr>
                      <a:t>　</a:t>
                    </a:r>
                    <a:r>
                      <a:rPr lang="en-US" altLang="ja-JP" sz="600" dirty="0">
                        <a:solidFill>
                          <a:srgbClr val="000000"/>
                        </a:solidFill>
                        <a:latin typeface="+mn-ea"/>
                        <a:ea typeface="+mn-ea"/>
                        <a:cs typeface="メイリオ" panose="020B0604030504040204" pitchFamily="50" charset="-128"/>
                      </a:rPr>
                      <a:t>  </a:t>
                    </a:r>
                    <a:r>
                      <a:rPr lang="en-US" altLang="ja-JP" sz="800" dirty="0">
                        <a:solidFill>
                          <a:srgbClr val="000000"/>
                        </a:solidFill>
                        <a:latin typeface="+mn-ea"/>
                        <a:ea typeface="+mn-ea"/>
                        <a:cs typeface="メイリオ" panose="020B0604030504040204" pitchFamily="50" charset="-128"/>
                      </a:rPr>
                      <a:t>8 (0.1%)</a:t>
                    </a:r>
                  </a:p>
                  <a:p>
                    <a:pPr eaLnBrk="1" hangingPunct="1">
                      <a:lnSpc>
                        <a:spcPct val="150000"/>
                      </a:lnSpc>
                      <a:spcBef>
                        <a:spcPct val="0"/>
                      </a:spcBef>
                      <a:buFontTx/>
                      <a:buNone/>
                    </a:pPr>
                    <a:r>
                      <a:rPr lang="en-US" altLang="ja-JP" sz="800" dirty="0">
                        <a:solidFill>
                          <a:srgbClr val="000000"/>
                        </a:solidFill>
                        <a:latin typeface="+mn-ea"/>
                        <a:ea typeface="+mn-ea"/>
                        <a:cs typeface="メイリオ" panose="020B0604030504040204" pitchFamily="50" charset="-128"/>
                      </a:rPr>
                      <a:t>866 (12.7%)</a:t>
                    </a:r>
                  </a:p>
                  <a:p>
                    <a:pPr eaLnBrk="1" hangingPunct="1">
                      <a:lnSpc>
                        <a:spcPct val="150000"/>
                      </a:lnSpc>
                      <a:spcBef>
                        <a:spcPct val="0"/>
                      </a:spcBef>
                      <a:buFontTx/>
                      <a:buNone/>
                    </a:pPr>
                    <a:r>
                      <a:rPr lang="en-US" altLang="ja-JP" sz="800" dirty="0">
                        <a:solidFill>
                          <a:srgbClr val="000000"/>
                        </a:solidFill>
                        <a:latin typeface="+mn-ea"/>
                        <a:ea typeface="+mn-ea"/>
                        <a:cs typeface="メイリオ" panose="020B0604030504040204" pitchFamily="50" charset="-128"/>
                      </a:rPr>
                      <a:t>   1 (0.0%)</a:t>
                    </a:r>
                    <a:endParaRPr lang="ja-JP" altLang="en-US" sz="800" dirty="0">
                      <a:solidFill>
                        <a:srgbClr val="000000"/>
                      </a:solidFill>
                      <a:latin typeface="+mn-ea"/>
                      <a:ea typeface="+mn-ea"/>
                      <a:cs typeface="メイリオ" panose="020B0604030504040204" pitchFamily="50" charset="-128"/>
                    </a:endParaRPr>
                  </a:p>
                </p:txBody>
              </p:sp>
            </p:grpSp>
            <p:sp>
              <p:nvSpPr>
                <p:cNvPr id="168" name="大かっこ 167">
                  <a:extLst>
                    <a:ext uri="{FF2B5EF4-FFF2-40B4-BE49-F238E27FC236}">
                      <a16:creationId xmlns:a16="http://schemas.microsoft.com/office/drawing/2014/main" id="{0EF7C2A4-04B0-6BB0-1000-E33C0434B412}"/>
                    </a:ext>
                  </a:extLst>
                </p:cNvPr>
                <p:cNvSpPr/>
                <p:nvPr/>
              </p:nvSpPr>
              <p:spPr bwMode="auto">
                <a:xfrm>
                  <a:off x="5090749" y="4760826"/>
                  <a:ext cx="1304086" cy="678997"/>
                </a:xfrm>
                <a:prstGeom prst="bracketPair">
                  <a:avLst>
                    <a:gd name="adj" fmla="val 4615"/>
                  </a:avLst>
                </a:prstGeom>
                <a:noFill/>
                <a:ln w="6350" cap="flat" cmpd="sng" algn="ctr">
                  <a:solidFill>
                    <a:schemeClr val="tx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grpSp>
          <p:cxnSp>
            <p:nvCxnSpPr>
              <p:cNvPr id="154" name="直線コネクタ 153">
                <a:extLst>
                  <a:ext uri="{FF2B5EF4-FFF2-40B4-BE49-F238E27FC236}">
                    <a16:creationId xmlns:a16="http://schemas.microsoft.com/office/drawing/2014/main" id="{107B16F7-DBA6-C3B8-C4C8-65028F7EA809}"/>
                  </a:ext>
                </a:extLst>
              </p:cNvPr>
              <p:cNvCxnSpPr>
                <a:cxnSpLocks/>
              </p:cNvCxnSpPr>
              <p:nvPr/>
            </p:nvCxnSpPr>
            <p:spPr bwMode="auto">
              <a:xfrm flipH="1" flipV="1">
                <a:off x="2635074" y="2802261"/>
                <a:ext cx="84194" cy="364158"/>
              </a:xfrm>
              <a:prstGeom prst="line">
                <a:avLst/>
              </a:prstGeom>
              <a:noFill/>
              <a:ln w="12700" cap="flat" cmpd="sng" algn="ctr">
                <a:solidFill>
                  <a:schemeClr val="tx1"/>
                </a:solidFill>
                <a:prstDash val="solid"/>
                <a:round/>
                <a:headEnd type="oval" w="med" len="med"/>
                <a:tailEnd type="none" w="med" len="med"/>
              </a:ln>
              <a:effectLst/>
            </p:spPr>
          </p:cxnSp>
          <p:cxnSp>
            <p:nvCxnSpPr>
              <p:cNvPr id="155" name="直線コネクタ 154">
                <a:extLst>
                  <a:ext uri="{FF2B5EF4-FFF2-40B4-BE49-F238E27FC236}">
                    <a16:creationId xmlns:a16="http://schemas.microsoft.com/office/drawing/2014/main" id="{D35934B0-E684-EE52-B0AC-59F85ADB3541}"/>
                  </a:ext>
                </a:extLst>
              </p:cNvPr>
              <p:cNvCxnSpPr>
                <a:cxnSpLocks/>
              </p:cNvCxnSpPr>
              <p:nvPr/>
            </p:nvCxnSpPr>
            <p:spPr bwMode="auto">
              <a:xfrm flipV="1">
                <a:off x="2923795" y="2979717"/>
                <a:ext cx="102897" cy="270866"/>
              </a:xfrm>
              <a:prstGeom prst="line">
                <a:avLst/>
              </a:prstGeom>
              <a:noFill/>
              <a:ln w="12700" cap="flat" cmpd="sng" algn="ctr">
                <a:solidFill>
                  <a:schemeClr val="tx1"/>
                </a:solidFill>
                <a:prstDash val="solid"/>
                <a:round/>
                <a:headEnd type="oval" w="med" len="med"/>
                <a:tailEnd type="none" w="med" len="med"/>
              </a:ln>
              <a:effectLst/>
            </p:spPr>
          </p:cxnSp>
          <p:cxnSp>
            <p:nvCxnSpPr>
              <p:cNvPr id="156" name="直線コネクタ 155">
                <a:extLst>
                  <a:ext uri="{FF2B5EF4-FFF2-40B4-BE49-F238E27FC236}">
                    <a16:creationId xmlns:a16="http://schemas.microsoft.com/office/drawing/2014/main" id="{428C8650-E9F4-BB41-6A35-EC5A496DFBFD}"/>
                  </a:ext>
                </a:extLst>
              </p:cNvPr>
              <p:cNvCxnSpPr>
                <a:cxnSpLocks/>
              </p:cNvCxnSpPr>
              <p:nvPr/>
            </p:nvCxnSpPr>
            <p:spPr bwMode="auto">
              <a:xfrm flipV="1">
                <a:off x="3136072" y="2990054"/>
                <a:ext cx="496998" cy="260530"/>
              </a:xfrm>
              <a:prstGeom prst="line">
                <a:avLst/>
              </a:prstGeom>
              <a:noFill/>
              <a:ln w="12700" cap="flat" cmpd="sng" algn="ctr">
                <a:solidFill>
                  <a:schemeClr val="tx1"/>
                </a:solidFill>
                <a:prstDash val="solid"/>
                <a:round/>
                <a:headEnd type="oval" w="med" len="med"/>
                <a:tailEnd type="none" w="med" len="med"/>
              </a:ln>
              <a:effectLst/>
            </p:spPr>
          </p:cxnSp>
          <p:cxnSp>
            <p:nvCxnSpPr>
              <p:cNvPr id="157" name="直線コネクタ 156">
                <a:extLst>
                  <a:ext uri="{FF2B5EF4-FFF2-40B4-BE49-F238E27FC236}">
                    <a16:creationId xmlns:a16="http://schemas.microsoft.com/office/drawing/2014/main" id="{7C380CBD-9A3B-68B2-F494-61A1B505AAB8}"/>
                  </a:ext>
                </a:extLst>
              </p:cNvPr>
              <p:cNvCxnSpPr>
                <a:cxnSpLocks/>
              </p:cNvCxnSpPr>
              <p:nvPr/>
            </p:nvCxnSpPr>
            <p:spPr bwMode="auto">
              <a:xfrm>
                <a:off x="3391469" y="3429000"/>
                <a:ext cx="750627" cy="0"/>
              </a:xfrm>
              <a:prstGeom prst="line">
                <a:avLst/>
              </a:prstGeom>
              <a:noFill/>
              <a:ln w="12700" cap="flat" cmpd="sng" algn="ctr">
                <a:solidFill>
                  <a:schemeClr val="tx1"/>
                </a:solidFill>
                <a:prstDash val="solid"/>
                <a:round/>
                <a:headEnd type="oval" w="med" len="med"/>
                <a:tailEnd type="none" w="med" len="med"/>
              </a:ln>
              <a:effectLst/>
            </p:spPr>
          </p:cxnSp>
          <p:cxnSp>
            <p:nvCxnSpPr>
              <p:cNvPr id="158" name="直線コネクタ 157">
                <a:extLst>
                  <a:ext uri="{FF2B5EF4-FFF2-40B4-BE49-F238E27FC236}">
                    <a16:creationId xmlns:a16="http://schemas.microsoft.com/office/drawing/2014/main" id="{89337B9C-B84B-2DBB-6783-887C86022865}"/>
                  </a:ext>
                </a:extLst>
              </p:cNvPr>
              <p:cNvCxnSpPr>
                <a:cxnSpLocks/>
              </p:cNvCxnSpPr>
              <p:nvPr/>
            </p:nvCxnSpPr>
            <p:spPr bwMode="auto">
              <a:xfrm flipH="1" flipV="1">
                <a:off x="1413526" y="6047397"/>
                <a:ext cx="1159077" cy="61322"/>
              </a:xfrm>
              <a:prstGeom prst="line">
                <a:avLst/>
              </a:prstGeom>
              <a:noFill/>
              <a:ln w="12700" cap="flat" cmpd="sng" algn="ctr">
                <a:solidFill>
                  <a:schemeClr val="tx1"/>
                </a:solidFill>
                <a:prstDash val="solid"/>
                <a:round/>
                <a:headEnd type="oval" w="med" len="med"/>
                <a:tailEnd type="none" w="med" len="med"/>
              </a:ln>
              <a:effectLst/>
            </p:spPr>
          </p:cxnSp>
          <p:cxnSp>
            <p:nvCxnSpPr>
              <p:cNvPr id="159" name="直線コネクタ 158">
                <a:extLst>
                  <a:ext uri="{FF2B5EF4-FFF2-40B4-BE49-F238E27FC236}">
                    <a16:creationId xmlns:a16="http://schemas.microsoft.com/office/drawing/2014/main" id="{68BA2ED0-452D-06E3-D994-85EF818975EE}"/>
                  </a:ext>
                </a:extLst>
              </p:cNvPr>
              <p:cNvCxnSpPr>
                <a:cxnSpLocks/>
              </p:cNvCxnSpPr>
              <p:nvPr/>
            </p:nvCxnSpPr>
            <p:spPr bwMode="auto">
              <a:xfrm>
                <a:off x="3633070" y="5636492"/>
                <a:ext cx="362344" cy="214313"/>
              </a:xfrm>
              <a:prstGeom prst="line">
                <a:avLst/>
              </a:prstGeom>
              <a:noFill/>
              <a:ln w="12700" cap="flat" cmpd="sng" algn="ctr">
                <a:solidFill>
                  <a:schemeClr val="tx1"/>
                </a:solidFill>
                <a:prstDash val="solid"/>
                <a:round/>
                <a:headEnd type="oval" w="med" len="med"/>
                <a:tailEnd type="none" w="med" len="med"/>
              </a:ln>
              <a:effectLst/>
            </p:spPr>
          </p:cxnSp>
          <p:cxnSp>
            <p:nvCxnSpPr>
              <p:cNvPr id="160" name="直線コネクタ 159">
                <a:extLst>
                  <a:ext uri="{FF2B5EF4-FFF2-40B4-BE49-F238E27FC236}">
                    <a16:creationId xmlns:a16="http://schemas.microsoft.com/office/drawing/2014/main" id="{8989D39B-194D-78A9-7470-9C4CC0EF9117}"/>
                  </a:ext>
                </a:extLst>
              </p:cNvPr>
              <p:cNvCxnSpPr>
                <a:cxnSpLocks/>
                <a:endCxn id="168" idx="3"/>
              </p:cNvCxnSpPr>
              <p:nvPr/>
            </p:nvCxnSpPr>
            <p:spPr bwMode="auto">
              <a:xfrm flipH="1" flipV="1">
                <a:off x="1693027" y="2818984"/>
                <a:ext cx="539910" cy="616790"/>
              </a:xfrm>
              <a:prstGeom prst="line">
                <a:avLst/>
              </a:prstGeom>
              <a:noFill/>
              <a:ln w="12700" cap="flat" cmpd="sng" algn="ctr">
                <a:solidFill>
                  <a:schemeClr val="tx1"/>
                </a:solidFill>
                <a:prstDash val="solid"/>
                <a:round/>
                <a:headEnd type="oval" w="med" len="med"/>
                <a:tailEnd type="none" w="med" len="med"/>
              </a:ln>
              <a:effectLst/>
            </p:spPr>
          </p:cxnSp>
          <p:sp>
            <p:nvSpPr>
              <p:cNvPr id="161" name="円/楕円 160">
                <a:extLst>
                  <a:ext uri="{FF2B5EF4-FFF2-40B4-BE49-F238E27FC236}">
                    <a16:creationId xmlns:a16="http://schemas.microsoft.com/office/drawing/2014/main" id="{5555B829-B033-0687-795F-E3E23A969D25}"/>
                  </a:ext>
                </a:extLst>
              </p:cNvPr>
              <p:cNvSpPr/>
              <p:nvPr/>
            </p:nvSpPr>
            <p:spPr bwMode="auto">
              <a:xfrm>
                <a:off x="2093248" y="4105531"/>
                <a:ext cx="1128946" cy="1128946"/>
              </a:xfrm>
              <a:prstGeom prst="ellipse">
                <a:avLst/>
              </a:prstGeom>
              <a:solidFill>
                <a:schemeClr val="bg1"/>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a:ln>
                    <a:noFill/>
                  </a:ln>
                  <a:solidFill>
                    <a:schemeClr val="tx1"/>
                  </a:solidFill>
                  <a:effectLst/>
                  <a:latin typeface="+mn-ea"/>
                  <a:ea typeface="+mn-ea"/>
                </a:endParaRPr>
              </a:p>
            </p:txBody>
          </p:sp>
          <p:sp>
            <p:nvSpPr>
              <p:cNvPr id="162" name="テキスト ボックス 3">
                <a:extLst>
                  <a:ext uri="{FF2B5EF4-FFF2-40B4-BE49-F238E27FC236}">
                    <a16:creationId xmlns:a16="http://schemas.microsoft.com/office/drawing/2014/main" id="{8FE2A144-A0AC-A35A-BBBB-F0DF4FFCD336}"/>
                  </a:ext>
                </a:extLst>
              </p:cNvPr>
              <p:cNvSpPr txBox="1"/>
              <p:nvPr/>
            </p:nvSpPr>
            <p:spPr>
              <a:xfrm>
                <a:off x="2179370" y="4275645"/>
                <a:ext cx="956702" cy="772272"/>
              </a:xfrm>
              <a:prstGeom prst="rect">
                <a:avLst/>
              </a:prstGeom>
              <a:noFill/>
              <a:ln w="9525" cmpd="sng">
                <a:noFill/>
              </a:ln>
            </p:spPr>
            <p:style>
              <a:lnRef idx="0">
                <a:scrgbClr r="0" g="0" b="0"/>
              </a:lnRef>
              <a:fillRef idx="0">
                <a:scrgbClr r="0" g="0" b="0"/>
              </a:fillRef>
              <a:effectRef idx="0">
                <a:scrgbClr r="0" g="0" b="0"/>
              </a:effectRef>
              <a:fontRef idx="minor">
                <a:schemeClr val="dk1"/>
              </a:fontRef>
            </p:style>
            <p:txBody>
              <a:bodyPr wrap="square" rtlCol="0" anchor="ctr"/>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pPr algn="ctr"/>
                <a:r>
                  <a:rPr kumimoji="1" lang="ja-JP" altLang="en-US" sz="1400" b="0" dirty="0">
                    <a:latin typeface="+mn-ea"/>
                  </a:rPr>
                  <a:t>歳出</a:t>
                </a:r>
              </a:p>
              <a:p>
                <a:pPr algn="ctr"/>
                <a:r>
                  <a:rPr kumimoji="1" lang="en-US" altLang="ja-JP" sz="1400" b="0" dirty="0">
                    <a:latin typeface="+mn-ea"/>
                  </a:rPr>
                  <a:t>6,823</a:t>
                </a:r>
              </a:p>
              <a:p>
                <a:pPr algn="ctr"/>
                <a:r>
                  <a:rPr kumimoji="1" lang="en-US" altLang="ja-JP" sz="1400" b="0" dirty="0">
                    <a:latin typeface="+mn-ea"/>
                  </a:rPr>
                  <a:t>(100%)</a:t>
                </a:r>
              </a:p>
            </p:txBody>
          </p:sp>
          <p:sp>
            <p:nvSpPr>
              <p:cNvPr id="163" name="Rectangle 8">
                <a:extLst>
                  <a:ext uri="{FF2B5EF4-FFF2-40B4-BE49-F238E27FC236}">
                    <a16:creationId xmlns:a16="http://schemas.microsoft.com/office/drawing/2014/main" id="{A9E7B602-D6D2-D9E1-68B1-11FDBA8F7AF9}"/>
                  </a:ext>
                </a:extLst>
              </p:cNvPr>
              <p:cNvSpPr>
                <a:spLocks noChangeArrowheads="1"/>
              </p:cNvSpPr>
              <p:nvPr/>
            </p:nvSpPr>
            <p:spPr bwMode="auto">
              <a:xfrm>
                <a:off x="4232234" y="3166419"/>
                <a:ext cx="242622" cy="23742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び　わ</a:t>
                </a:r>
                <a:endParaRPr lang="ja-JP" altLang="en-US" sz="500" dirty="0">
                  <a:latin typeface="+mn-ea"/>
                  <a:ea typeface="+mn-ea"/>
                  <a:cs typeface="メイリオ" panose="020B0604030504040204" pitchFamily="50" charset="-128"/>
                </a:endParaRPr>
              </a:p>
            </p:txBody>
          </p:sp>
          <p:sp>
            <p:nvSpPr>
              <p:cNvPr id="164" name="Rectangle 8">
                <a:extLst>
                  <a:ext uri="{FF2B5EF4-FFF2-40B4-BE49-F238E27FC236}">
                    <a16:creationId xmlns:a16="http://schemas.microsoft.com/office/drawing/2014/main" id="{B9267066-BF33-56C6-B17C-CD775DB6FB93}"/>
                  </a:ext>
                </a:extLst>
              </p:cNvPr>
              <p:cNvSpPr>
                <a:spLocks noChangeArrowheads="1"/>
              </p:cNvSpPr>
              <p:nvPr/>
            </p:nvSpPr>
            <p:spPr bwMode="auto">
              <a:xfrm>
                <a:off x="3684982" y="3839294"/>
                <a:ext cx="224989" cy="23742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solidFill>
                      <a:schemeClr val="bg1"/>
                    </a:solidFill>
                    <a:latin typeface="+mn-ea"/>
                    <a:ea typeface="+mn-ea"/>
                    <a:cs typeface="メイリオ" panose="020B0604030504040204" pitchFamily="50" charset="-128"/>
                  </a:rPr>
                  <a:t>ふくし</a:t>
                </a:r>
                <a:endParaRPr lang="ja-JP" altLang="en-US" sz="500" dirty="0">
                  <a:solidFill>
                    <a:schemeClr val="bg1"/>
                  </a:solidFill>
                  <a:latin typeface="+mn-ea"/>
                  <a:ea typeface="+mn-ea"/>
                  <a:cs typeface="メイリオ" panose="020B0604030504040204" pitchFamily="50" charset="-128"/>
                </a:endParaRPr>
              </a:p>
            </p:txBody>
          </p:sp>
          <p:sp>
            <p:nvSpPr>
              <p:cNvPr id="165" name="Rectangle 8">
                <a:extLst>
                  <a:ext uri="{FF2B5EF4-FFF2-40B4-BE49-F238E27FC236}">
                    <a16:creationId xmlns:a16="http://schemas.microsoft.com/office/drawing/2014/main" id="{E19E20C3-3E5C-DF87-2450-49AE69C5A12D}"/>
                  </a:ext>
                </a:extLst>
              </p:cNvPr>
              <p:cNvSpPr>
                <a:spLocks noChangeArrowheads="1"/>
              </p:cNvSpPr>
              <p:nvPr/>
            </p:nvSpPr>
            <p:spPr bwMode="auto">
              <a:xfrm>
                <a:off x="4336961" y="4346241"/>
                <a:ext cx="828618" cy="635178"/>
              </a:xfrm>
              <a:prstGeom prst="rect">
                <a:avLst/>
              </a:prstGeom>
              <a:noFill/>
              <a:ln>
                <a:noFill/>
              </a:ln>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spcBef>
                    <a:spcPct val="0"/>
                  </a:spcBef>
                  <a:buFontTx/>
                  <a:buNone/>
                </a:pPr>
                <a:r>
                  <a:rPr lang="ja-JP" altLang="en-US" sz="900" dirty="0">
                    <a:solidFill>
                      <a:srgbClr val="000000"/>
                    </a:solidFill>
                    <a:latin typeface="+mn-ea"/>
                    <a:ea typeface="+mn-ea"/>
                    <a:cs typeface="メイリオ" panose="020B0604030504040204" pitchFamily="50" charset="-128"/>
                  </a:rPr>
                  <a:t>子ども若者費</a:t>
                </a:r>
                <a:endParaRPr lang="en-US" altLang="ja-JP" sz="900" dirty="0">
                  <a:solidFill>
                    <a:srgbClr val="000000"/>
                  </a:solidFill>
                  <a:latin typeface="+mn-ea"/>
                  <a:ea typeface="+mn-ea"/>
                  <a:cs typeface="メイリオ" panose="020B0604030504040204" pitchFamily="50" charset="-128"/>
                </a:endParaRP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358</a:t>
                </a:r>
              </a:p>
              <a:p>
                <a:pPr algn="ctr" eaLnBrk="1" hangingPunct="1">
                  <a:spcBef>
                    <a:spcPct val="0"/>
                  </a:spcBef>
                  <a:buFontTx/>
                  <a:buNone/>
                </a:pPr>
                <a:r>
                  <a:rPr lang="en-US" altLang="ja-JP" sz="900" dirty="0">
                    <a:solidFill>
                      <a:srgbClr val="000000"/>
                    </a:solidFill>
                    <a:latin typeface="+mn-ea"/>
                    <a:ea typeface="+mn-ea"/>
                    <a:cs typeface="メイリオ" panose="020B0604030504040204" pitchFamily="50" charset="-128"/>
                  </a:rPr>
                  <a:t>(5.2%)</a:t>
                </a:r>
                <a:endParaRPr lang="ja-JP" altLang="en-US" sz="900" dirty="0">
                  <a:solidFill>
                    <a:srgbClr val="000000"/>
                  </a:solidFill>
                  <a:latin typeface="+mn-ea"/>
                  <a:ea typeface="+mn-ea"/>
                  <a:cs typeface="メイリオ" panose="020B0604030504040204" pitchFamily="50" charset="-128"/>
                </a:endParaRPr>
              </a:p>
            </p:txBody>
          </p:sp>
          <p:cxnSp>
            <p:nvCxnSpPr>
              <p:cNvPr id="166" name="直線コネクタ 165">
                <a:extLst>
                  <a:ext uri="{FF2B5EF4-FFF2-40B4-BE49-F238E27FC236}">
                    <a16:creationId xmlns:a16="http://schemas.microsoft.com/office/drawing/2014/main" id="{49503E65-AAF3-24B2-6EB3-809AF5E0260F}"/>
                  </a:ext>
                </a:extLst>
              </p:cNvPr>
              <p:cNvCxnSpPr>
                <a:cxnSpLocks/>
              </p:cNvCxnSpPr>
              <p:nvPr/>
            </p:nvCxnSpPr>
            <p:spPr bwMode="auto">
              <a:xfrm>
                <a:off x="4000411" y="4771553"/>
                <a:ext cx="426333" cy="0"/>
              </a:xfrm>
              <a:prstGeom prst="line">
                <a:avLst/>
              </a:prstGeom>
              <a:noFill/>
              <a:ln w="12700" cap="flat" cmpd="sng" algn="ctr">
                <a:solidFill>
                  <a:schemeClr val="tx1"/>
                </a:solidFill>
                <a:prstDash val="solid"/>
                <a:round/>
                <a:headEnd type="oval" w="med" len="med"/>
                <a:tailEnd type="none" w="med" len="med"/>
              </a:ln>
              <a:effectLst/>
            </p:spPr>
          </p:cxnSp>
        </p:grpSp>
      </p:grpSp>
    </p:spTree>
    <p:custDataLst>
      <p:tags r:id="rId1"/>
    </p:custDataLst>
    <p:extLst>
      <p:ext uri="{BB962C8B-B14F-4D97-AF65-F5344CB8AC3E}">
        <p14:creationId xmlns:p14="http://schemas.microsoft.com/office/powerpoint/2010/main" val="20497954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0"/>
                                        </p:tgtEl>
                                        <p:attrNameLst>
                                          <p:attrName>style.visibility</p:attrName>
                                        </p:attrNameLst>
                                      </p:cBhvr>
                                      <p:to>
                                        <p:strVal val="visible"/>
                                      </p:to>
                                    </p:set>
                                    <p:animEffect transition="in" filter="fade">
                                      <p:cBhvr>
                                        <p:cTn id="7" dur="500"/>
                                        <p:tgtEl>
                                          <p:spTgt spid="120"/>
                                        </p:tgtEl>
                                      </p:cBhvr>
                                    </p:animEffect>
                                  </p:childTnLst>
                                </p:cTn>
                              </p:par>
                              <p:par>
                                <p:cTn id="8" presetID="10" presetClass="entr" presetSubtype="0" fill="hold" nodeType="withEffect">
                                  <p:stCondLst>
                                    <p:cond delay="0"/>
                                  </p:stCondLst>
                                  <p:childTnLst>
                                    <p:set>
                                      <p:cBhvr>
                                        <p:cTn id="9" dur="1" fill="hold">
                                          <p:stCondLst>
                                            <p:cond delay="0"/>
                                          </p:stCondLst>
                                        </p:cTn>
                                        <p:tgtEl>
                                          <p:spTgt spid="122"/>
                                        </p:tgtEl>
                                        <p:attrNameLst>
                                          <p:attrName>style.visibility</p:attrName>
                                        </p:attrNameLst>
                                      </p:cBhvr>
                                      <p:to>
                                        <p:strVal val="visible"/>
                                      </p:to>
                                    </p:set>
                                    <p:animEffect transition="in" filter="fade">
                                      <p:cBhvr>
                                        <p:cTn id="10" dur="500"/>
                                        <p:tgtEl>
                                          <p:spTgt spid="12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2"/>
                                        </p:tgtEl>
                                        <p:attrNameLst>
                                          <p:attrName>style.visibility</p:attrName>
                                        </p:attrNameLst>
                                      </p:cBhvr>
                                      <p:to>
                                        <p:strVal val="visible"/>
                                      </p:to>
                                    </p:set>
                                    <p:animEffect transition="in" filter="fade">
                                      <p:cBhvr>
                                        <p:cTn id="15" dur="500"/>
                                        <p:tgtEl>
                                          <p:spTgt spid="132"/>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33"/>
                                        </p:tgtEl>
                                        <p:attrNameLst>
                                          <p:attrName>style.visibility</p:attrName>
                                        </p:attrNameLst>
                                      </p:cBhvr>
                                      <p:to>
                                        <p:strVal val="visible"/>
                                      </p:to>
                                    </p:set>
                                    <p:animEffect transition="in" filter="fade">
                                      <p:cBhvr>
                                        <p:cTn id="18" dur="500"/>
                                        <p:tgtEl>
                                          <p:spTgt spid="133"/>
                                        </p:tgtEl>
                                      </p:cBhvr>
                                    </p:animEffect>
                                  </p:childTnLst>
                                </p:cTn>
                              </p:par>
                              <p:par>
                                <p:cTn id="19" presetID="10" presetClass="entr" presetSubtype="0" fill="hold" nodeType="withEffect">
                                  <p:stCondLst>
                                    <p:cond delay="0"/>
                                  </p:stCondLst>
                                  <p:childTnLst>
                                    <p:set>
                                      <p:cBhvr>
                                        <p:cTn id="20" dur="1" fill="hold">
                                          <p:stCondLst>
                                            <p:cond delay="0"/>
                                          </p:stCondLst>
                                        </p:cTn>
                                        <p:tgtEl>
                                          <p:spTgt spid="138"/>
                                        </p:tgtEl>
                                        <p:attrNameLst>
                                          <p:attrName>style.visibility</p:attrName>
                                        </p:attrNameLst>
                                      </p:cBhvr>
                                      <p:to>
                                        <p:strVal val="visible"/>
                                      </p:to>
                                    </p:set>
                                    <p:animEffect transition="in" filter="fade">
                                      <p:cBhvr>
                                        <p:cTn id="21" dur="500"/>
                                        <p:tgtEl>
                                          <p:spTgt spid="138"/>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9"/>
                                        </p:tgtEl>
                                        <p:attrNameLst>
                                          <p:attrName>style.visibility</p:attrName>
                                        </p:attrNameLst>
                                      </p:cBhvr>
                                      <p:to>
                                        <p:strVal val="visible"/>
                                      </p:to>
                                    </p:set>
                                    <p:animEffect transition="in" filter="fade">
                                      <p:cBhvr>
                                        <p:cTn id="24" dur="500"/>
                                        <p:tgtEl>
                                          <p:spTgt spid="119"/>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134"/>
                                        </p:tgtEl>
                                        <p:attrNameLst>
                                          <p:attrName>style.visibility</p:attrName>
                                        </p:attrNameLst>
                                      </p:cBhvr>
                                      <p:to>
                                        <p:strVal val="visible"/>
                                      </p:to>
                                    </p:set>
                                    <p:animEffect transition="in" filter="fade">
                                      <p:cBhvr>
                                        <p:cTn id="29" dur="500"/>
                                        <p:tgtEl>
                                          <p:spTgt spid="134"/>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5"/>
                                        </p:tgtEl>
                                        <p:attrNameLst>
                                          <p:attrName>style.visibility</p:attrName>
                                        </p:attrNameLst>
                                      </p:cBhvr>
                                      <p:to>
                                        <p:strVal val="visible"/>
                                      </p:to>
                                    </p:set>
                                    <p:animEffect transition="in" filter="fade">
                                      <p:cBhvr>
                                        <p:cTn id="32" dur="500"/>
                                        <p:tgtEl>
                                          <p:spTgt spid="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19" grpId="0">
        <p:bldAsOne/>
      </p:bldGraphic>
      <p:bldP spid="120" grpId="0" animBg="1"/>
      <p:bldP spid="132" grpId="0" animBg="1"/>
      <p:bldP spid="133" grpId="0" animBg="1"/>
      <p:bldP spid="134" grpId="0"/>
      <p:bldP spid="13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14">
            <a:extLst>
              <a:ext uri="{FF2B5EF4-FFF2-40B4-BE49-F238E27FC236}">
                <a16:creationId xmlns:a16="http://schemas.microsoft.com/office/drawing/2014/main" id="{D823FB67-7948-6AA7-9A01-CF16D28E7E49}"/>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滋賀県の財政−③使われ方</a:t>
            </a:r>
          </a:p>
        </p:txBody>
      </p:sp>
      <p:sp>
        <p:nvSpPr>
          <p:cNvPr id="24" name="スライド番号プレースホルダー 8">
            <a:extLst>
              <a:ext uri="{FF2B5EF4-FFF2-40B4-BE49-F238E27FC236}">
                <a16:creationId xmlns:a16="http://schemas.microsoft.com/office/drawing/2014/main" id="{370D9F4F-BAAC-003F-6FEE-02F54CC68753}"/>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24</a:t>
            </a:fld>
            <a:endParaRPr lang="en-US" altLang="ja-JP" dirty="0">
              <a:latin typeface="+mn-ea"/>
              <a:ea typeface="+mn-ea"/>
            </a:endParaRPr>
          </a:p>
        </p:txBody>
      </p:sp>
      <p:sp>
        <p:nvSpPr>
          <p:cNvPr id="25" name="AutoShape 353">
            <a:extLst>
              <a:ext uri="{FF2B5EF4-FFF2-40B4-BE49-F238E27FC236}">
                <a16:creationId xmlns:a16="http://schemas.microsoft.com/office/drawing/2014/main" id="{2CBFAE35-AF6E-8C05-D656-5D38CA852C0B}"/>
              </a:ext>
            </a:extLst>
          </p:cNvPr>
          <p:cNvSpPr>
            <a:spLocks noChangeArrowheads="1"/>
          </p:cNvSpPr>
          <p:nvPr/>
        </p:nvSpPr>
        <p:spPr bwMode="auto">
          <a:xfrm>
            <a:off x="323851" y="1085670"/>
            <a:ext cx="8519134" cy="827030"/>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滋賀県民１人当たりの支出額や税金の使われ方をみてみよう。</a:t>
            </a:r>
          </a:p>
        </p:txBody>
      </p:sp>
      <p:pic>
        <p:nvPicPr>
          <p:cNvPr id="26" name="Picture 29">
            <a:extLst>
              <a:ext uri="{FF2B5EF4-FFF2-40B4-BE49-F238E27FC236}">
                <a16:creationId xmlns:a16="http://schemas.microsoft.com/office/drawing/2014/main" id="{27F08D64-38F8-3CAF-EE58-7AB43ABE21E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692777" y="774317"/>
            <a:ext cx="1077116" cy="12909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 name="正方形/長方形 26">
            <a:extLst>
              <a:ext uri="{FF2B5EF4-FFF2-40B4-BE49-F238E27FC236}">
                <a16:creationId xmlns:a16="http://schemas.microsoft.com/office/drawing/2014/main" id="{1E7515C1-9CD6-5945-1EA3-C74AB0CF3ED6}"/>
              </a:ext>
            </a:extLst>
          </p:cNvPr>
          <p:cNvSpPr/>
          <p:nvPr/>
        </p:nvSpPr>
        <p:spPr bwMode="auto">
          <a:xfrm>
            <a:off x="335731" y="2084190"/>
            <a:ext cx="4255849"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dirty="0">
                <a:solidFill>
                  <a:schemeClr val="bg1"/>
                </a:solidFill>
                <a:latin typeface="+mn-ea"/>
                <a:ea typeface="+mn-ea"/>
              </a:rPr>
              <a:t>滋賀県民１人当たりの支出額</a:t>
            </a:r>
            <a:endParaRPr kumimoji="1" lang="ja-JP" altLang="en-US" sz="1400" b="0" i="0" u="none" strike="noStrike" cap="none" normalizeH="0" baseline="0" dirty="0">
              <a:ln>
                <a:noFill/>
              </a:ln>
              <a:solidFill>
                <a:schemeClr val="bg1"/>
              </a:solidFill>
              <a:effectLst/>
              <a:latin typeface="+mn-ea"/>
              <a:ea typeface="+mn-ea"/>
            </a:endParaRPr>
          </a:p>
        </p:txBody>
      </p:sp>
      <p:sp>
        <p:nvSpPr>
          <p:cNvPr id="28" name="正方形/長方形 27">
            <a:extLst>
              <a:ext uri="{FF2B5EF4-FFF2-40B4-BE49-F238E27FC236}">
                <a16:creationId xmlns:a16="http://schemas.microsoft.com/office/drawing/2014/main" id="{1F3B597D-41F2-95D3-AF16-E6B7C9438886}"/>
              </a:ext>
            </a:extLst>
          </p:cNvPr>
          <p:cNvSpPr/>
          <p:nvPr/>
        </p:nvSpPr>
        <p:spPr bwMode="auto">
          <a:xfrm>
            <a:off x="4991609" y="2084190"/>
            <a:ext cx="3778284"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400" dirty="0">
                <a:solidFill>
                  <a:schemeClr val="bg1"/>
                </a:solidFill>
                <a:latin typeface="+mn-ea"/>
                <a:ea typeface="+mn-ea"/>
              </a:rPr>
              <a:t>滋賀</a:t>
            </a:r>
            <a:r>
              <a:rPr kumimoji="1" lang="ja-JP" altLang="en-US" sz="1400" b="0" i="0" u="none" strike="noStrike" cap="none" normalizeH="0" baseline="0" dirty="0">
                <a:ln>
                  <a:noFill/>
                </a:ln>
                <a:solidFill>
                  <a:schemeClr val="bg1"/>
                </a:solidFill>
                <a:effectLst/>
                <a:latin typeface="+mn-ea"/>
                <a:ea typeface="+mn-ea"/>
              </a:rPr>
              <a:t>県の税金はこんなところにも使われています</a:t>
            </a:r>
          </a:p>
        </p:txBody>
      </p:sp>
      <p:graphicFrame>
        <p:nvGraphicFramePr>
          <p:cNvPr id="29" name="表 28">
            <a:extLst>
              <a:ext uri="{FF2B5EF4-FFF2-40B4-BE49-F238E27FC236}">
                <a16:creationId xmlns:a16="http://schemas.microsoft.com/office/drawing/2014/main" id="{877EF543-D981-6382-584E-A809DC78F7D6}"/>
              </a:ext>
            </a:extLst>
          </p:cNvPr>
          <p:cNvGraphicFramePr>
            <a:graphicFrameLocks noGrp="1"/>
          </p:cNvGraphicFramePr>
          <p:nvPr/>
        </p:nvGraphicFramePr>
        <p:xfrm>
          <a:off x="335732" y="2961161"/>
          <a:ext cx="4255850" cy="1173302"/>
        </p:xfrm>
        <a:graphic>
          <a:graphicData uri="http://schemas.openxmlformats.org/drawingml/2006/table">
            <a:tbl>
              <a:tblPr firstRow="1" bandRow="1">
                <a:tableStyleId>{21E4AEA4-8DFA-4A89-87EB-49C32662AFE0}</a:tableStyleId>
              </a:tblPr>
              <a:tblGrid>
                <a:gridCol w="2037477">
                  <a:extLst>
                    <a:ext uri="{9D8B030D-6E8A-4147-A177-3AD203B41FA5}">
                      <a16:colId xmlns:a16="http://schemas.microsoft.com/office/drawing/2014/main" val="1449722871"/>
                    </a:ext>
                  </a:extLst>
                </a:gridCol>
                <a:gridCol w="180896">
                  <a:extLst>
                    <a:ext uri="{9D8B030D-6E8A-4147-A177-3AD203B41FA5}">
                      <a16:colId xmlns:a16="http://schemas.microsoft.com/office/drawing/2014/main" val="2971238289"/>
                    </a:ext>
                  </a:extLst>
                </a:gridCol>
                <a:gridCol w="2037477">
                  <a:extLst>
                    <a:ext uri="{9D8B030D-6E8A-4147-A177-3AD203B41FA5}">
                      <a16:colId xmlns:a16="http://schemas.microsoft.com/office/drawing/2014/main" val="1290654911"/>
                    </a:ext>
                  </a:extLst>
                </a:gridCol>
              </a:tblGrid>
              <a:tr h="267227">
                <a:tc>
                  <a:txBody>
                    <a:bodyPr/>
                    <a:lstStyle/>
                    <a:p>
                      <a:pPr algn="ctr"/>
                      <a:r>
                        <a:rPr kumimoji="1" lang="ja-JP" altLang="en-US" sz="1400" b="0" dirty="0">
                          <a:solidFill>
                            <a:schemeClr val="tx1"/>
                          </a:solidFill>
                          <a:latin typeface="+mn-ea"/>
                          <a:ea typeface="+mn-ea"/>
                        </a:rPr>
                        <a:t>教育費</a:t>
                      </a: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endParaRPr kumimoji="1" lang="ja-JP" altLang="en-US" sz="1400" b="0" dirty="0">
                        <a:latin typeface="+mn-ea"/>
                        <a:ea typeface="+mn-ea"/>
                      </a:endParaRP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kumimoji="1" lang="ja-JP" altLang="en-US" sz="1400" b="0" dirty="0">
                          <a:solidFill>
                            <a:schemeClr val="tx1"/>
                          </a:solidFill>
                          <a:latin typeface="+mn-ea"/>
                          <a:ea typeface="+mn-ea"/>
                        </a:rPr>
                        <a:t>健康医療福祉費</a:t>
                      </a: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42127478"/>
                  </a:ext>
                </a:extLst>
              </a:tr>
              <a:tr h="354174">
                <a:tc>
                  <a:txBody>
                    <a:bodyPr/>
                    <a:lstStyle/>
                    <a:p>
                      <a:r>
                        <a:rPr kumimoji="1" lang="en-US" altLang="ja-JP" sz="1400" b="0" dirty="0">
                          <a:latin typeface="+mn-ea"/>
                          <a:ea typeface="+mn-ea"/>
                        </a:rPr>
                        <a:t>111,535</a:t>
                      </a:r>
                      <a:r>
                        <a:rPr kumimoji="1" lang="ja-JP" altLang="en-US" sz="1400" b="0" dirty="0">
                          <a:latin typeface="+mn-ea"/>
                          <a:ea typeface="+mn-ea"/>
                        </a:rPr>
                        <a:t>円（</a:t>
                      </a:r>
                      <a:r>
                        <a:rPr kumimoji="1" lang="en-US" altLang="ja-JP" sz="1400" b="0" dirty="0">
                          <a:latin typeface="+mn-ea"/>
                          <a:ea typeface="+mn-ea"/>
                        </a:rPr>
                        <a:t>22.8%</a:t>
                      </a:r>
                      <a:r>
                        <a:rPr kumimoji="1" lang="ja-JP" altLang="en-US" sz="1400" b="0" dirty="0">
                          <a:latin typeface="+mn-ea"/>
                          <a:ea typeface="+mn-ea"/>
                        </a:rPr>
                        <a:t>）</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latin typeface="+mn-ea"/>
                        <a:ea typeface="+mn-ea"/>
                      </a:endParaRP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en-US" altLang="ja-JP" sz="1400" b="0" dirty="0">
                          <a:latin typeface="+mn-ea"/>
                          <a:ea typeface="+mn-ea"/>
                        </a:rPr>
                        <a:t>74,685</a:t>
                      </a:r>
                      <a:r>
                        <a:rPr kumimoji="1" lang="ja-JP" altLang="en-US" sz="1400" b="0" dirty="0">
                          <a:latin typeface="+mn-ea"/>
                          <a:ea typeface="+mn-ea"/>
                        </a:rPr>
                        <a:t>円（</a:t>
                      </a:r>
                      <a:r>
                        <a:rPr kumimoji="1" lang="en-US" altLang="ja-JP" sz="1400" b="0" dirty="0">
                          <a:latin typeface="+mn-ea"/>
                          <a:ea typeface="+mn-ea"/>
                        </a:rPr>
                        <a:t>15.3%</a:t>
                      </a:r>
                      <a:r>
                        <a:rPr kumimoji="1" lang="ja-JP" altLang="en-US" sz="1400" b="0" dirty="0">
                          <a:latin typeface="+mn-ea"/>
                          <a:ea typeface="+mn-ea"/>
                        </a:rPr>
                        <a:t>）</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dirty="0">
                          <a:latin typeface="+mn-ea"/>
                          <a:ea typeface="+mn-ea"/>
                        </a:rPr>
                        <a:t>小・中・高校、大学などの</a:t>
                      </a:r>
                      <a:br>
                        <a:rPr kumimoji="1" lang="en-US" altLang="ja-JP" sz="1200" b="0" dirty="0">
                          <a:latin typeface="+mn-ea"/>
                          <a:ea typeface="+mn-ea"/>
                        </a:rPr>
                      </a:br>
                      <a:r>
                        <a:rPr kumimoji="1" lang="ja-JP" altLang="en-US" sz="1200" b="0" dirty="0">
                          <a:latin typeface="+mn-ea"/>
                          <a:ea typeface="+mn-ea"/>
                        </a:rPr>
                        <a:t>教育に</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nSpc>
                          <a:spcPts val="1840"/>
                        </a:lnSpc>
                      </a:pPr>
                      <a:r>
                        <a:rPr kumimoji="1" lang="ja-JP" altLang="en-US" sz="1200" b="0" dirty="0">
                          <a:latin typeface="+mn-ea"/>
                          <a:ea typeface="+mn-ea"/>
                        </a:rPr>
                        <a:t>私たちの健康や生活を</a:t>
                      </a:r>
                      <a:br>
                        <a:rPr kumimoji="1" lang="en-US" altLang="ja-JP" sz="1200" b="0" dirty="0">
                          <a:latin typeface="+mn-ea"/>
                          <a:ea typeface="+mn-ea"/>
                        </a:rPr>
                      </a:br>
                      <a:r>
                        <a:rPr kumimoji="1" lang="ja-JP" altLang="en-US" sz="1200" b="0" dirty="0">
                          <a:latin typeface="+mn-ea"/>
                          <a:ea typeface="+mn-ea"/>
                        </a:rPr>
                        <a:t>守るために</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sp>
        <p:nvSpPr>
          <p:cNvPr id="30" name="Rectangle 8">
            <a:extLst>
              <a:ext uri="{FF2B5EF4-FFF2-40B4-BE49-F238E27FC236}">
                <a16:creationId xmlns:a16="http://schemas.microsoft.com/office/drawing/2014/main" id="{7ED49836-9D97-888E-3AF5-7B42BB8CE6C0}"/>
              </a:ext>
            </a:extLst>
          </p:cNvPr>
          <p:cNvSpPr>
            <a:spLocks noChangeArrowheads="1"/>
          </p:cNvSpPr>
          <p:nvPr/>
        </p:nvSpPr>
        <p:spPr bwMode="auto">
          <a:xfrm>
            <a:off x="4991609" y="2445786"/>
            <a:ext cx="2061261" cy="483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spcBef>
                <a:spcPct val="0"/>
              </a:spcBef>
              <a:buFontTx/>
              <a:buNone/>
            </a:pPr>
            <a:r>
              <a:rPr lang="ja-JP" altLang="en-US" sz="1200" dirty="0">
                <a:solidFill>
                  <a:schemeClr val="bg1"/>
                </a:solidFill>
                <a:latin typeface="+mn-ea"/>
                <a:ea typeface="+mn-ea"/>
                <a:cs typeface="メイリオ" panose="020B0604030504040204" pitchFamily="50" charset="-128"/>
              </a:rPr>
              <a:t>京奈和自動車道紀北西道路</a:t>
            </a:r>
            <a:endParaRPr lang="en-US" altLang="ja-JP" sz="1200" dirty="0">
              <a:solidFill>
                <a:schemeClr val="bg1"/>
              </a:solidFill>
              <a:latin typeface="+mn-ea"/>
              <a:ea typeface="+mn-ea"/>
              <a:cs typeface="メイリオ" panose="020B0604030504040204" pitchFamily="50" charset="-128"/>
            </a:endParaRPr>
          </a:p>
          <a:p>
            <a:pPr eaLnBrk="1" hangingPunct="1">
              <a:spcBef>
                <a:spcPct val="0"/>
              </a:spcBef>
              <a:buFontTx/>
              <a:buNone/>
            </a:pPr>
            <a:r>
              <a:rPr lang="ja-JP" altLang="en-US" sz="1000" dirty="0">
                <a:solidFill>
                  <a:schemeClr val="bg1"/>
                </a:solidFill>
                <a:latin typeface="+mn-ea"/>
                <a:ea typeface="+mn-ea"/>
                <a:cs typeface="メイリオ" panose="020B0604030504040204" pitchFamily="50" charset="-128"/>
              </a:rPr>
              <a:t>（平成２９年３月開通）　</a:t>
            </a:r>
            <a:r>
              <a:rPr lang="ja-JP" altLang="en-US" sz="1100" dirty="0">
                <a:solidFill>
                  <a:schemeClr val="bg1"/>
                </a:solidFill>
                <a:latin typeface="+mn-ea"/>
                <a:ea typeface="+mn-ea"/>
                <a:cs typeface="メイリオ" panose="020B0604030504040204" pitchFamily="50" charset="-128"/>
              </a:rPr>
              <a:t>総事業費：約</a:t>
            </a:r>
            <a:r>
              <a:rPr lang="en-US" altLang="ja-JP" sz="1100" dirty="0">
                <a:solidFill>
                  <a:schemeClr val="bg1"/>
                </a:solidFill>
                <a:latin typeface="+mn-ea"/>
                <a:ea typeface="+mn-ea"/>
                <a:cs typeface="メイリオ" panose="020B0604030504040204" pitchFamily="50" charset="-128"/>
              </a:rPr>
              <a:t>1,101</a:t>
            </a:r>
            <a:r>
              <a:rPr lang="ja-JP" altLang="en-US" sz="1100" dirty="0">
                <a:solidFill>
                  <a:schemeClr val="bg1"/>
                </a:solidFill>
                <a:latin typeface="+mn-ea"/>
                <a:ea typeface="+mn-ea"/>
                <a:cs typeface="メイリオ" panose="020B0604030504040204" pitchFamily="50" charset="-128"/>
              </a:rPr>
              <a:t>億円</a:t>
            </a:r>
            <a:endParaRPr lang="en-US" altLang="ja-JP" sz="1100" dirty="0">
              <a:solidFill>
                <a:schemeClr val="bg1"/>
              </a:solidFill>
              <a:latin typeface="+mn-ea"/>
              <a:ea typeface="+mn-ea"/>
              <a:cs typeface="メイリオ" panose="020B0604030504040204" pitchFamily="50" charset="-128"/>
            </a:endParaRPr>
          </a:p>
        </p:txBody>
      </p:sp>
      <p:graphicFrame>
        <p:nvGraphicFramePr>
          <p:cNvPr id="31" name="表 30">
            <a:extLst>
              <a:ext uri="{FF2B5EF4-FFF2-40B4-BE49-F238E27FC236}">
                <a16:creationId xmlns:a16="http://schemas.microsoft.com/office/drawing/2014/main" id="{3D5E557D-D0E3-42AD-0E02-7CCB7AE17601}"/>
              </a:ext>
            </a:extLst>
          </p:cNvPr>
          <p:cNvGraphicFramePr>
            <a:graphicFrameLocks noGrp="1"/>
          </p:cNvGraphicFramePr>
          <p:nvPr/>
        </p:nvGraphicFramePr>
        <p:xfrm>
          <a:off x="335732" y="4224975"/>
          <a:ext cx="4255850" cy="1173302"/>
        </p:xfrm>
        <a:graphic>
          <a:graphicData uri="http://schemas.openxmlformats.org/drawingml/2006/table">
            <a:tbl>
              <a:tblPr firstRow="1" bandRow="1">
                <a:tableStyleId>{21E4AEA4-8DFA-4A89-87EB-49C32662AFE0}</a:tableStyleId>
              </a:tblPr>
              <a:tblGrid>
                <a:gridCol w="2037477">
                  <a:extLst>
                    <a:ext uri="{9D8B030D-6E8A-4147-A177-3AD203B41FA5}">
                      <a16:colId xmlns:a16="http://schemas.microsoft.com/office/drawing/2014/main" val="1449722871"/>
                    </a:ext>
                  </a:extLst>
                </a:gridCol>
                <a:gridCol w="180896">
                  <a:extLst>
                    <a:ext uri="{9D8B030D-6E8A-4147-A177-3AD203B41FA5}">
                      <a16:colId xmlns:a16="http://schemas.microsoft.com/office/drawing/2014/main" val="2971238289"/>
                    </a:ext>
                  </a:extLst>
                </a:gridCol>
                <a:gridCol w="2037477">
                  <a:extLst>
                    <a:ext uri="{9D8B030D-6E8A-4147-A177-3AD203B41FA5}">
                      <a16:colId xmlns:a16="http://schemas.microsoft.com/office/drawing/2014/main" val="1290654911"/>
                    </a:ext>
                  </a:extLst>
                </a:gridCol>
              </a:tblGrid>
              <a:tr h="267227">
                <a:tc>
                  <a:txBody>
                    <a:bodyPr/>
                    <a:lstStyle/>
                    <a:p>
                      <a:pPr algn="ctr"/>
                      <a:r>
                        <a:rPr kumimoji="1" lang="ja-JP" altLang="en-US" sz="1400" b="0" dirty="0">
                          <a:solidFill>
                            <a:schemeClr val="tx1"/>
                          </a:solidFill>
                          <a:latin typeface="+mn-ea"/>
                          <a:ea typeface="+mn-ea"/>
                        </a:rPr>
                        <a:t>琵琶湖環境費</a:t>
                      </a: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endParaRPr kumimoji="1" lang="ja-JP" altLang="en-US" sz="1200" b="0" dirty="0">
                        <a:solidFill>
                          <a:schemeClr val="tx1"/>
                        </a:solidFill>
                        <a:latin typeface="+mn-ea"/>
                        <a:ea typeface="+mn-ea"/>
                      </a:endParaRP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kumimoji="1" lang="ja-JP" altLang="en-US" sz="1400" b="0" dirty="0">
                          <a:solidFill>
                            <a:schemeClr val="tx1"/>
                          </a:solidFill>
                          <a:latin typeface="+mn-ea"/>
                          <a:ea typeface="+mn-ea"/>
                        </a:rPr>
                        <a:t>公債費</a:t>
                      </a: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42127478"/>
                  </a:ext>
                </a:extLst>
              </a:tr>
              <a:tr h="354174">
                <a:tc>
                  <a:txBody>
                    <a:bodyPr/>
                    <a:lstStyle/>
                    <a:p>
                      <a:r>
                        <a:rPr kumimoji="1" lang="en-US" altLang="ja-JP" sz="1400" b="0" dirty="0">
                          <a:latin typeface="+mn-ea"/>
                          <a:ea typeface="+mn-ea"/>
                        </a:rPr>
                        <a:t>14,409</a:t>
                      </a:r>
                      <a:r>
                        <a:rPr kumimoji="1" lang="ja-JP" altLang="en-US" sz="1400" b="0" dirty="0">
                          <a:latin typeface="+mn-ea"/>
                          <a:ea typeface="+mn-ea"/>
                        </a:rPr>
                        <a:t>円（</a:t>
                      </a:r>
                      <a:r>
                        <a:rPr kumimoji="1" lang="en-US" altLang="ja-JP" sz="1400" b="0" dirty="0">
                          <a:latin typeface="+mn-ea"/>
                          <a:ea typeface="+mn-ea"/>
                        </a:rPr>
                        <a:t>2.9%</a:t>
                      </a:r>
                      <a:r>
                        <a:rPr kumimoji="1" lang="ja-JP" altLang="en-US" sz="1400" b="0" dirty="0">
                          <a:latin typeface="+mn-ea"/>
                          <a:ea typeface="+mn-ea"/>
                        </a:rPr>
                        <a:t>）</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latin typeface="+mn-ea"/>
                        <a:ea typeface="+mn-ea"/>
                      </a:endParaRP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en-US" altLang="ja-JP" sz="1400" b="0" dirty="0">
                          <a:latin typeface="+mn-ea"/>
                          <a:ea typeface="+mn-ea"/>
                        </a:rPr>
                        <a:t>54,817</a:t>
                      </a:r>
                      <a:r>
                        <a:rPr kumimoji="1" lang="ja-JP" altLang="en-US" sz="1400" b="0" dirty="0">
                          <a:latin typeface="+mn-ea"/>
                          <a:ea typeface="+mn-ea"/>
                        </a:rPr>
                        <a:t>円（</a:t>
                      </a:r>
                      <a:r>
                        <a:rPr kumimoji="1" lang="en-US" altLang="ja-JP" sz="1400" b="0" dirty="0">
                          <a:latin typeface="+mn-ea"/>
                          <a:ea typeface="+mn-ea"/>
                        </a:rPr>
                        <a:t>11.2%</a:t>
                      </a:r>
                      <a:r>
                        <a:rPr kumimoji="1" lang="ja-JP" altLang="en-US" sz="1400" b="0" dirty="0">
                          <a:latin typeface="+mn-ea"/>
                          <a:ea typeface="+mn-ea"/>
                        </a:rPr>
                        <a:t>）</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dirty="0">
                          <a:latin typeface="+mn-ea"/>
                          <a:ea typeface="+mn-ea"/>
                        </a:rPr>
                        <a:t>琵琶湖環境の</a:t>
                      </a:r>
                      <a:r>
                        <a:rPr kumimoji="1" lang="ja-JP" altLang="en-US" sz="1200" b="0">
                          <a:latin typeface="+mn-ea"/>
                          <a:ea typeface="+mn-ea"/>
                        </a:rPr>
                        <a:t>再生と</a:t>
                      </a:r>
                      <a:endParaRPr kumimoji="1" lang="en-US" altLang="ja-JP" sz="1200" b="0" dirty="0">
                        <a:latin typeface="+mn-ea"/>
                        <a:ea typeface="+mn-ea"/>
                      </a:endParaRPr>
                    </a:p>
                    <a:p>
                      <a:pPr>
                        <a:lnSpc>
                          <a:spcPts val="1840"/>
                        </a:lnSpc>
                      </a:pPr>
                      <a:r>
                        <a:rPr kumimoji="1" lang="ja-JP" altLang="en-US" sz="1200" b="0">
                          <a:latin typeface="+mn-ea"/>
                          <a:ea typeface="+mn-ea"/>
                        </a:rPr>
                        <a:t>継承の</a:t>
                      </a:r>
                      <a:r>
                        <a:rPr kumimoji="1" lang="ja-JP" altLang="en-US" sz="1200" b="0" dirty="0">
                          <a:latin typeface="+mn-ea"/>
                          <a:ea typeface="+mn-ea"/>
                        </a:rPr>
                        <a:t>ために</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nSpc>
                          <a:spcPts val="1840"/>
                        </a:lnSpc>
                      </a:pPr>
                      <a:r>
                        <a:rPr kumimoji="1" lang="ja-JP" altLang="en-US" sz="1200" b="0" dirty="0">
                          <a:latin typeface="+mn-ea"/>
                          <a:ea typeface="+mn-ea"/>
                        </a:rPr>
                        <a:t>地方債の返済に</a:t>
                      </a:r>
                      <a:endParaRPr kumimoji="1" lang="en-US" altLang="ja-JP" sz="1200" b="0" dirty="0">
                        <a:latin typeface="+mn-ea"/>
                        <a:ea typeface="+mn-ea"/>
                      </a:endParaRP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graphicFrame>
        <p:nvGraphicFramePr>
          <p:cNvPr id="32" name="表 31">
            <a:extLst>
              <a:ext uri="{FF2B5EF4-FFF2-40B4-BE49-F238E27FC236}">
                <a16:creationId xmlns:a16="http://schemas.microsoft.com/office/drawing/2014/main" id="{D987404B-8464-3E61-B390-0802E97E5AA1}"/>
              </a:ext>
            </a:extLst>
          </p:cNvPr>
          <p:cNvGraphicFramePr>
            <a:graphicFrameLocks noGrp="1"/>
          </p:cNvGraphicFramePr>
          <p:nvPr/>
        </p:nvGraphicFramePr>
        <p:xfrm>
          <a:off x="323851" y="5488788"/>
          <a:ext cx="4255850" cy="1172453"/>
        </p:xfrm>
        <a:graphic>
          <a:graphicData uri="http://schemas.openxmlformats.org/drawingml/2006/table">
            <a:tbl>
              <a:tblPr firstRow="1" bandRow="1">
                <a:tableStyleId>{21E4AEA4-8DFA-4A89-87EB-49C32662AFE0}</a:tableStyleId>
              </a:tblPr>
              <a:tblGrid>
                <a:gridCol w="2037477">
                  <a:extLst>
                    <a:ext uri="{9D8B030D-6E8A-4147-A177-3AD203B41FA5}">
                      <a16:colId xmlns:a16="http://schemas.microsoft.com/office/drawing/2014/main" val="1449722871"/>
                    </a:ext>
                  </a:extLst>
                </a:gridCol>
                <a:gridCol w="180896">
                  <a:extLst>
                    <a:ext uri="{9D8B030D-6E8A-4147-A177-3AD203B41FA5}">
                      <a16:colId xmlns:a16="http://schemas.microsoft.com/office/drawing/2014/main" val="2971238289"/>
                    </a:ext>
                  </a:extLst>
                </a:gridCol>
                <a:gridCol w="2037477">
                  <a:extLst>
                    <a:ext uri="{9D8B030D-6E8A-4147-A177-3AD203B41FA5}">
                      <a16:colId xmlns:a16="http://schemas.microsoft.com/office/drawing/2014/main" val="1290654911"/>
                    </a:ext>
                  </a:extLst>
                </a:gridCol>
              </a:tblGrid>
              <a:tr h="267227">
                <a:tc>
                  <a:txBody>
                    <a:bodyPr/>
                    <a:lstStyle/>
                    <a:p>
                      <a:pPr algn="ctr"/>
                      <a:r>
                        <a:rPr kumimoji="1" lang="ja-JP" altLang="en-US" sz="1400" b="0" dirty="0">
                          <a:solidFill>
                            <a:schemeClr val="tx1"/>
                          </a:solidFill>
                          <a:latin typeface="+mn-ea"/>
                          <a:ea typeface="+mn-ea"/>
                        </a:rPr>
                        <a:t>警察費</a:t>
                      </a: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tc>
                  <a:txBody>
                    <a:bodyPr/>
                    <a:lstStyle/>
                    <a:p>
                      <a:pPr algn="ctr"/>
                      <a:endParaRPr kumimoji="1" lang="ja-JP" altLang="en-US" sz="1200" b="0" dirty="0">
                        <a:solidFill>
                          <a:schemeClr val="tx1"/>
                        </a:solidFill>
                        <a:latin typeface="+mn-ea"/>
                        <a:ea typeface="+mn-ea"/>
                      </a:endParaRP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solidFill>
                      <a:schemeClr val="bg1"/>
                    </a:solidFill>
                  </a:tcPr>
                </a:tc>
                <a:tc>
                  <a:txBody>
                    <a:bodyPr/>
                    <a:lstStyle/>
                    <a:p>
                      <a:pPr algn="ctr"/>
                      <a:r>
                        <a:rPr kumimoji="1" lang="ja-JP" altLang="en-US" sz="1400" b="0" dirty="0">
                          <a:solidFill>
                            <a:schemeClr val="tx1"/>
                          </a:solidFill>
                          <a:latin typeface="+mn-ea"/>
                          <a:ea typeface="+mn-ea"/>
                        </a:rPr>
                        <a:t>その他</a:t>
                      </a:r>
                    </a:p>
                  </a:txBody>
                  <a:tcPr marL="72000" marR="72000" marT="72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accent3"/>
                    </a:solidFill>
                  </a:tcPr>
                </a:tc>
                <a:extLst>
                  <a:ext uri="{0D108BD9-81ED-4DB2-BD59-A6C34878D82A}">
                    <a16:rowId xmlns:a16="http://schemas.microsoft.com/office/drawing/2014/main" val="3842127478"/>
                  </a:ext>
                </a:extLst>
              </a:tr>
              <a:tr h="353325">
                <a:tc>
                  <a:txBody>
                    <a:bodyPr/>
                    <a:lstStyle/>
                    <a:p>
                      <a:r>
                        <a:rPr kumimoji="1" lang="en-US" altLang="ja-JP" sz="1400" b="0" dirty="0">
                          <a:latin typeface="+mn-ea"/>
                          <a:ea typeface="+mn-ea"/>
                        </a:rPr>
                        <a:t>25,512</a:t>
                      </a:r>
                      <a:r>
                        <a:rPr kumimoji="1" lang="ja-JP" altLang="en-US" sz="1400" b="0" dirty="0">
                          <a:latin typeface="+mn-ea"/>
                          <a:ea typeface="+mn-ea"/>
                        </a:rPr>
                        <a:t>円（</a:t>
                      </a:r>
                      <a:r>
                        <a:rPr kumimoji="1" lang="en-US" altLang="ja-JP" sz="1400" b="0" dirty="0">
                          <a:latin typeface="+mn-ea"/>
                          <a:ea typeface="+mn-ea"/>
                        </a:rPr>
                        <a:t>5.2%</a:t>
                      </a:r>
                      <a:r>
                        <a:rPr kumimoji="1" lang="ja-JP" altLang="en-US" sz="1400" b="0" dirty="0">
                          <a:latin typeface="+mn-ea"/>
                          <a:ea typeface="+mn-ea"/>
                        </a:rPr>
                        <a:t>）</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endParaRPr kumimoji="1" lang="ja-JP" altLang="en-US" sz="1200" b="0" dirty="0">
                        <a:latin typeface="+mn-ea"/>
                        <a:ea typeface="+mn-ea"/>
                      </a:endParaRP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1"/>
                    </a:solidFill>
                  </a:tcPr>
                </a:tc>
                <a:tc>
                  <a:txBody>
                    <a:bodyPr/>
                    <a:lstStyle/>
                    <a:p>
                      <a:r>
                        <a:rPr kumimoji="1" lang="en-US" altLang="ja-JP" sz="1400" b="0" dirty="0">
                          <a:latin typeface="+mn-ea"/>
                          <a:ea typeface="+mn-ea"/>
                        </a:rPr>
                        <a:t>208,432</a:t>
                      </a:r>
                      <a:r>
                        <a:rPr kumimoji="1" lang="ja-JP" altLang="en-US" sz="1400" b="0" dirty="0">
                          <a:latin typeface="+mn-ea"/>
                          <a:ea typeface="+mn-ea"/>
                        </a:rPr>
                        <a:t>円（</a:t>
                      </a:r>
                      <a:r>
                        <a:rPr kumimoji="1" lang="en-US" altLang="ja-JP" sz="1400" b="0" dirty="0">
                          <a:latin typeface="+mn-ea"/>
                          <a:ea typeface="+mn-ea"/>
                        </a:rPr>
                        <a:t>42.6%</a:t>
                      </a:r>
                      <a:r>
                        <a:rPr kumimoji="1" lang="ja-JP" altLang="en-US" sz="1400" b="0" dirty="0">
                          <a:latin typeface="+mn-ea"/>
                          <a:ea typeface="+mn-ea"/>
                        </a:rPr>
                        <a:t>）</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86510442"/>
                  </a:ext>
                </a:extLst>
              </a:tr>
              <a:tr h="413223">
                <a:tc>
                  <a:txBody>
                    <a:bodyPr/>
                    <a:lstStyle/>
                    <a:p>
                      <a:pPr>
                        <a:lnSpc>
                          <a:spcPts val="1840"/>
                        </a:lnSpc>
                      </a:pPr>
                      <a:r>
                        <a:rPr kumimoji="1" lang="ja-JP" altLang="en-US" sz="1200" b="0" dirty="0">
                          <a:latin typeface="+mn-ea"/>
                          <a:ea typeface="+mn-ea"/>
                        </a:rPr>
                        <a:t>生命と財産を守る</a:t>
                      </a:r>
                      <a:r>
                        <a:rPr kumimoji="1" lang="ja-JP" altLang="en-US" sz="1200" b="0">
                          <a:latin typeface="+mn-ea"/>
                          <a:ea typeface="+mn-ea"/>
                        </a:rPr>
                        <a:t>ために</a:t>
                      </a:r>
                      <a:endParaRPr kumimoji="1" lang="en-US" altLang="ja-JP" sz="1200" b="0" dirty="0">
                        <a:latin typeface="+mn-ea"/>
                        <a:ea typeface="+mn-ea"/>
                      </a:endParaRP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nSpc>
                          <a:spcPts val="1840"/>
                        </a:lnSpc>
                      </a:pPr>
                      <a:endParaRPr kumimoji="1" lang="ja-JP" altLang="en-US" sz="1200" b="0" dirty="0">
                        <a:latin typeface="+mn-ea"/>
                        <a:ea typeface="+mn-ea"/>
                      </a:endParaRP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nSpc>
                          <a:spcPts val="1840"/>
                        </a:lnSpc>
                      </a:pPr>
                      <a:r>
                        <a:rPr kumimoji="1" lang="ja-JP" altLang="en-US" sz="1200" b="0" dirty="0">
                          <a:latin typeface="+mn-ea"/>
                          <a:ea typeface="+mn-ea"/>
                        </a:rPr>
                        <a:t>消防防災、中小企業・農林</a:t>
                      </a:r>
                      <a:endParaRPr kumimoji="1" lang="en-US" altLang="ja-JP" sz="1200" b="0" dirty="0">
                        <a:latin typeface="+mn-ea"/>
                        <a:ea typeface="+mn-ea"/>
                      </a:endParaRPr>
                    </a:p>
                    <a:p>
                      <a:pPr>
                        <a:lnSpc>
                          <a:spcPts val="1840"/>
                        </a:lnSpc>
                      </a:pPr>
                      <a:r>
                        <a:rPr kumimoji="1" lang="ja-JP" altLang="en-US" sz="1200" b="0" dirty="0">
                          <a:latin typeface="+mn-ea"/>
                          <a:ea typeface="+mn-ea"/>
                        </a:rPr>
                        <a:t>水産業対策や文化振興に</a:t>
                      </a:r>
                    </a:p>
                  </a:txBody>
                  <a:tcPr marL="72000" marR="72000" marT="36000" marB="36000" anchor="ctr">
                    <a:lnL w="12700" cap="flat" cmpd="sng" algn="ctr">
                      <a:solidFill>
                        <a:schemeClr val="accent3"/>
                      </a:solidFill>
                      <a:prstDash val="solid"/>
                      <a:round/>
                      <a:headEnd type="none" w="med" len="med"/>
                      <a:tailEnd type="none" w="med" len="med"/>
                    </a:lnL>
                    <a:lnR w="12700" cap="flat" cmpd="sng" algn="ctr">
                      <a:solidFill>
                        <a:schemeClr val="accent3"/>
                      </a:solidFill>
                      <a:prstDash val="solid"/>
                      <a:round/>
                      <a:headEnd type="none" w="med" len="med"/>
                      <a:tailEnd type="none" w="med" len="med"/>
                    </a:lnR>
                    <a:lnT w="12700" cap="flat" cmpd="sng" algn="ctr">
                      <a:solidFill>
                        <a:schemeClr val="accent3"/>
                      </a:solidFill>
                      <a:prstDash val="solid"/>
                      <a:round/>
                      <a:headEnd type="none" w="med" len="med"/>
                      <a:tailEnd type="none" w="med" len="med"/>
                    </a:lnT>
                    <a:lnB w="12700" cap="flat" cmpd="sng" algn="ctr">
                      <a:solidFill>
                        <a:schemeClr val="accent3"/>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767876747"/>
                  </a:ext>
                </a:extLst>
              </a:tr>
            </a:tbl>
          </a:graphicData>
        </a:graphic>
      </p:graphicFrame>
      <p:sp>
        <p:nvSpPr>
          <p:cNvPr id="33" name="Rectangle 8">
            <a:extLst>
              <a:ext uri="{FF2B5EF4-FFF2-40B4-BE49-F238E27FC236}">
                <a16:creationId xmlns:a16="http://schemas.microsoft.com/office/drawing/2014/main" id="{AA2A3CF9-4873-6418-557A-B0955D275C92}"/>
              </a:ext>
            </a:extLst>
          </p:cNvPr>
          <p:cNvSpPr>
            <a:spLocks noChangeArrowheads="1"/>
          </p:cNvSpPr>
          <p:nvPr/>
        </p:nvSpPr>
        <p:spPr bwMode="auto">
          <a:xfrm>
            <a:off x="335732" y="2445785"/>
            <a:ext cx="4324200" cy="4830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36000" rIns="36000" bIns="36000" anchor="ctr"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spcBef>
                <a:spcPct val="0"/>
              </a:spcBef>
              <a:buFontTx/>
              <a:buNone/>
            </a:pPr>
            <a:r>
              <a:rPr lang="ja-JP" altLang="en-US" sz="1200" dirty="0">
                <a:latin typeface="+mn-ea"/>
                <a:ea typeface="+mn-ea"/>
                <a:cs typeface="メイリオ" panose="020B0604030504040204" pitchFamily="50" charset="-128"/>
              </a:rPr>
              <a:t>滋賀県民の人口で割ると１人当たりの支出額は</a:t>
            </a:r>
            <a:r>
              <a:rPr lang="en-US" altLang="ja-JP" sz="1200">
                <a:latin typeface="+mn-ea"/>
                <a:ea typeface="+mn-ea"/>
                <a:cs typeface="メイリオ" panose="020B0604030504040204" pitchFamily="50" charset="-128"/>
              </a:rPr>
              <a:t>489,390</a:t>
            </a:r>
            <a:r>
              <a:rPr lang="ja-JP" altLang="en-US" sz="1200">
                <a:latin typeface="+mn-ea"/>
                <a:ea typeface="+mn-ea"/>
                <a:cs typeface="メイリオ" panose="020B0604030504040204" pitchFamily="50" charset="-128"/>
              </a:rPr>
              <a:t>円</a:t>
            </a:r>
            <a:r>
              <a:rPr lang="ja-JP" altLang="en-US" sz="1200" dirty="0">
                <a:latin typeface="+mn-ea"/>
                <a:ea typeface="+mn-ea"/>
                <a:cs typeface="メイリオ" panose="020B0604030504040204" pitchFamily="50" charset="-128"/>
              </a:rPr>
              <a:t>です</a:t>
            </a:r>
            <a:endParaRPr lang="en-US" altLang="ja-JP" sz="1200" dirty="0">
              <a:latin typeface="+mn-ea"/>
              <a:ea typeface="+mn-ea"/>
              <a:cs typeface="メイリオ" panose="020B0604030504040204" pitchFamily="50" charset="-128"/>
            </a:endParaRPr>
          </a:p>
          <a:p>
            <a:pPr eaLnBrk="1" hangingPunct="1">
              <a:spcBef>
                <a:spcPct val="0"/>
              </a:spcBef>
              <a:buFontTx/>
              <a:buNone/>
            </a:pPr>
            <a:r>
              <a:rPr lang="ja-JP" altLang="en-US" sz="1200" dirty="0">
                <a:latin typeface="+mn-ea"/>
                <a:ea typeface="+mn-ea"/>
                <a:cs typeface="メイリオ" panose="020B0604030504040204" pitchFamily="50" charset="-128"/>
              </a:rPr>
              <a:t>（令和８年３月１日現在人口　</a:t>
            </a:r>
            <a:r>
              <a:rPr lang="en-US" altLang="ja-JP" sz="1200" dirty="0">
                <a:latin typeface="+mn-ea"/>
                <a:ea typeface="+mn-ea"/>
                <a:cs typeface="メイリオ" panose="020B0604030504040204" pitchFamily="50" charset="-128"/>
              </a:rPr>
              <a:t>1,394,265</a:t>
            </a:r>
            <a:r>
              <a:rPr lang="ja-JP" altLang="en-US" sz="1200" dirty="0">
                <a:latin typeface="+mn-ea"/>
                <a:ea typeface="+mn-ea"/>
                <a:cs typeface="メイリオ" panose="020B0604030504040204" pitchFamily="50" charset="-128"/>
              </a:rPr>
              <a:t>人）</a:t>
            </a:r>
            <a:endParaRPr lang="en-US" altLang="ja-JP" sz="1200" dirty="0">
              <a:latin typeface="+mn-ea"/>
              <a:ea typeface="+mn-ea"/>
              <a:cs typeface="メイリオ" panose="020B0604030504040204" pitchFamily="50" charset="-128"/>
            </a:endParaRPr>
          </a:p>
        </p:txBody>
      </p:sp>
      <p:pic>
        <p:nvPicPr>
          <p:cNvPr id="34" name="図 33">
            <a:extLst>
              <a:ext uri="{FF2B5EF4-FFF2-40B4-BE49-F238E27FC236}">
                <a16:creationId xmlns:a16="http://schemas.microsoft.com/office/drawing/2014/main" id="{76A37713-532A-3859-65CA-8480329D12F7}"/>
              </a:ext>
            </a:extLst>
          </p:cNvPr>
          <p:cNvPicPr>
            <a:picLocks noChangeAspect="1"/>
          </p:cNvPicPr>
          <p:nvPr/>
        </p:nvPicPr>
        <p:blipFill>
          <a:blip r:embed="rId5"/>
          <a:stretch>
            <a:fillRect/>
          </a:stretch>
        </p:blipFill>
        <p:spPr>
          <a:xfrm>
            <a:off x="4991609" y="2772301"/>
            <a:ext cx="1633457" cy="1933996"/>
          </a:xfrm>
          <a:prstGeom prst="rect">
            <a:avLst/>
          </a:prstGeom>
        </p:spPr>
      </p:pic>
      <p:pic>
        <p:nvPicPr>
          <p:cNvPr id="35" name="図 34">
            <a:extLst>
              <a:ext uri="{FF2B5EF4-FFF2-40B4-BE49-F238E27FC236}">
                <a16:creationId xmlns:a16="http://schemas.microsoft.com/office/drawing/2014/main" id="{AB8409BA-5967-226D-88CB-B3A3F294459B}"/>
              </a:ext>
            </a:extLst>
          </p:cNvPr>
          <p:cNvPicPr>
            <a:picLocks noChangeAspect="1"/>
          </p:cNvPicPr>
          <p:nvPr/>
        </p:nvPicPr>
        <p:blipFill>
          <a:blip r:embed="rId6"/>
          <a:stretch>
            <a:fillRect/>
          </a:stretch>
        </p:blipFill>
        <p:spPr>
          <a:xfrm>
            <a:off x="7025093" y="2772300"/>
            <a:ext cx="1744800" cy="1945529"/>
          </a:xfrm>
          <a:prstGeom prst="rect">
            <a:avLst/>
          </a:prstGeom>
        </p:spPr>
      </p:pic>
      <p:sp>
        <p:nvSpPr>
          <p:cNvPr id="36" name="正方形/長方形 35">
            <a:extLst>
              <a:ext uri="{FF2B5EF4-FFF2-40B4-BE49-F238E27FC236}">
                <a16:creationId xmlns:a16="http://schemas.microsoft.com/office/drawing/2014/main" id="{B04AA5C1-B032-48FD-8405-3BDA13184DC3}"/>
              </a:ext>
            </a:extLst>
          </p:cNvPr>
          <p:cNvSpPr/>
          <p:nvPr/>
        </p:nvSpPr>
        <p:spPr>
          <a:xfrm>
            <a:off x="4822870" y="4864727"/>
            <a:ext cx="1961163" cy="827919"/>
          </a:xfrm>
          <a:prstGeom prst="rect">
            <a:avLst/>
          </a:prstGeom>
        </p:spPr>
        <p:txBody>
          <a:bodyPr wrap="square">
            <a:spAutoFit/>
          </a:bodyPr>
          <a:lstStyle/>
          <a:p>
            <a:pPr algn="ctr">
              <a:lnSpc>
                <a:spcPts val="1980"/>
              </a:lnSpc>
            </a:pPr>
            <a:r>
              <a:rPr lang="ja-JP" altLang="en-US" sz="1400" dirty="0">
                <a:latin typeface="+mn-ea"/>
                <a:ea typeface="+mn-ea"/>
              </a:rPr>
              <a:t>学習船「うみのこ」 </a:t>
            </a:r>
          </a:p>
          <a:p>
            <a:pPr algn="ctr">
              <a:lnSpc>
                <a:spcPts val="1980"/>
              </a:lnSpc>
            </a:pPr>
            <a:r>
              <a:rPr lang="ja-JP" altLang="en-US" sz="1200" dirty="0">
                <a:latin typeface="+mn-ea"/>
                <a:ea typeface="+mn-ea"/>
              </a:rPr>
              <a:t>総工費：約</a:t>
            </a:r>
            <a:r>
              <a:rPr lang="en-US" altLang="ja-JP" sz="1200" dirty="0">
                <a:latin typeface="+mn-ea"/>
                <a:ea typeface="+mn-ea"/>
              </a:rPr>
              <a:t>31</a:t>
            </a:r>
            <a:r>
              <a:rPr lang="ja-JP" altLang="en-US" sz="1200" dirty="0">
                <a:latin typeface="+mn-ea"/>
                <a:ea typeface="+mn-ea"/>
              </a:rPr>
              <a:t>億円</a:t>
            </a:r>
          </a:p>
          <a:p>
            <a:pPr algn="ctr">
              <a:lnSpc>
                <a:spcPts val="1980"/>
              </a:lnSpc>
            </a:pPr>
            <a:r>
              <a:rPr lang="ja-JP" altLang="en-US" sz="1200" dirty="0">
                <a:latin typeface="+mn-ea"/>
                <a:ea typeface="+mn-ea"/>
              </a:rPr>
              <a:t>平成</a:t>
            </a:r>
            <a:r>
              <a:rPr lang="en-US" altLang="ja-JP" sz="1200" dirty="0">
                <a:latin typeface="+mn-ea"/>
                <a:ea typeface="+mn-ea"/>
              </a:rPr>
              <a:t>30</a:t>
            </a:r>
            <a:r>
              <a:rPr lang="ja-JP" altLang="en-US" sz="1200" dirty="0">
                <a:latin typeface="+mn-ea"/>
                <a:ea typeface="+mn-ea"/>
              </a:rPr>
              <a:t>年</a:t>
            </a:r>
            <a:r>
              <a:rPr lang="en-US" altLang="ja-JP" sz="1200" dirty="0">
                <a:latin typeface="+mn-ea"/>
                <a:ea typeface="+mn-ea"/>
              </a:rPr>
              <a:t>5</a:t>
            </a:r>
            <a:r>
              <a:rPr lang="ja-JP" altLang="en-US" sz="1200" dirty="0">
                <a:latin typeface="+mn-ea"/>
                <a:ea typeface="+mn-ea"/>
              </a:rPr>
              <a:t>月完成</a:t>
            </a:r>
          </a:p>
        </p:txBody>
      </p:sp>
      <p:sp>
        <p:nvSpPr>
          <p:cNvPr id="37" name="正方形/長方形 36">
            <a:extLst>
              <a:ext uri="{FF2B5EF4-FFF2-40B4-BE49-F238E27FC236}">
                <a16:creationId xmlns:a16="http://schemas.microsoft.com/office/drawing/2014/main" id="{5B915447-326D-8350-1068-9B6EDE865756}"/>
              </a:ext>
            </a:extLst>
          </p:cNvPr>
          <p:cNvSpPr/>
          <p:nvPr/>
        </p:nvSpPr>
        <p:spPr>
          <a:xfrm>
            <a:off x="6807562" y="4864727"/>
            <a:ext cx="2166755" cy="827919"/>
          </a:xfrm>
          <a:prstGeom prst="rect">
            <a:avLst/>
          </a:prstGeom>
        </p:spPr>
        <p:txBody>
          <a:bodyPr wrap="square">
            <a:spAutoFit/>
          </a:bodyPr>
          <a:lstStyle/>
          <a:p>
            <a:pPr algn="ctr">
              <a:lnSpc>
                <a:spcPts val="1980"/>
              </a:lnSpc>
            </a:pPr>
            <a:r>
              <a:rPr lang="zh-TW" altLang="en-US" sz="1400" dirty="0">
                <a:latin typeface="+mn-ea"/>
                <a:ea typeface="+mn-ea"/>
              </a:rPr>
              <a:t>滋賀県警察本部（大津市）　</a:t>
            </a:r>
          </a:p>
          <a:p>
            <a:pPr algn="ctr">
              <a:lnSpc>
                <a:spcPts val="1980"/>
              </a:lnSpc>
            </a:pPr>
            <a:r>
              <a:rPr lang="zh-TW" altLang="en-US" sz="1200" dirty="0">
                <a:latin typeface="+mn-ea"/>
                <a:ea typeface="+mn-ea"/>
              </a:rPr>
              <a:t>総工費：約</a:t>
            </a:r>
            <a:r>
              <a:rPr lang="en-US" altLang="zh-TW" sz="1200" dirty="0">
                <a:latin typeface="+mn-ea"/>
                <a:ea typeface="+mn-ea"/>
              </a:rPr>
              <a:t>186</a:t>
            </a:r>
            <a:r>
              <a:rPr lang="zh-TW" altLang="en-US" sz="1200" dirty="0">
                <a:latin typeface="+mn-ea"/>
                <a:ea typeface="+mn-ea"/>
              </a:rPr>
              <a:t>億円　</a:t>
            </a:r>
          </a:p>
          <a:p>
            <a:pPr algn="ctr">
              <a:lnSpc>
                <a:spcPts val="1980"/>
              </a:lnSpc>
            </a:pPr>
            <a:r>
              <a:rPr lang="zh-TW" altLang="en-US" sz="1200" dirty="0">
                <a:latin typeface="+mn-ea"/>
                <a:ea typeface="+mn-ea"/>
              </a:rPr>
              <a:t>平成</a:t>
            </a:r>
            <a:r>
              <a:rPr lang="en-US" altLang="zh-TW" sz="1200" dirty="0">
                <a:latin typeface="+mn-ea"/>
                <a:ea typeface="+mn-ea"/>
              </a:rPr>
              <a:t>21</a:t>
            </a:r>
            <a:r>
              <a:rPr lang="zh-TW" altLang="en-US" sz="1200" dirty="0">
                <a:latin typeface="+mn-ea"/>
                <a:ea typeface="+mn-ea"/>
              </a:rPr>
              <a:t>年</a:t>
            </a:r>
            <a:r>
              <a:rPr lang="en-US" altLang="zh-TW" sz="1200" dirty="0">
                <a:latin typeface="+mn-ea"/>
                <a:ea typeface="+mn-ea"/>
              </a:rPr>
              <a:t>1</a:t>
            </a:r>
            <a:r>
              <a:rPr lang="zh-TW" altLang="en-US" sz="1200" dirty="0">
                <a:latin typeface="+mn-ea"/>
                <a:ea typeface="+mn-ea"/>
              </a:rPr>
              <a:t>月完成</a:t>
            </a:r>
            <a:endParaRPr lang="ja-JP" altLang="en-US" sz="1200" dirty="0">
              <a:latin typeface="+mn-ea"/>
              <a:ea typeface="+mn-ea"/>
            </a:endParaRPr>
          </a:p>
        </p:txBody>
      </p:sp>
      <p:sp>
        <p:nvSpPr>
          <p:cNvPr id="38" name="Rectangle 8">
            <a:extLst>
              <a:ext uri="{FF2B5EF4-FFF2-40B4-BE49-F238E27FC236}">
                <a16:creationId xmlns:a16="http://schemas.microsoft.com/office/drawing/2014/main" id="{32922A99-BCC2-0903-DE55-CBC0A67BF5CA}"/>
              </a:ext>
            </a:extLst>
          </p:cNvPr>
          <p:cNvSpPr>
            <a:spLocks noChangeArrowheads="1"/>
          </p:cNvSpPr>
          <p:nvPr/>
        </p:nvSpPr>
        <p:spPr bwMode="auto">
          <a:xfrm>
            <a:off x="3719421" y="2852652"/>
            <a:ext cx="255446" cy="23960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ふくし</a:t>
            </a:r>
            <a:endParaRPr lang="ja-JP" altLang="en-US" sz="600" dirty="0">
              <a:latin typeface="+mn-ea"/>
              <a:ea typeface="+mn-ea"/>
              <a:cs typeface="メイリオ" panose="020B0604030504040204" pitchFamily="50" charset="-128"/>
            </a:endParaRPr>
          </a:p>
        </p:txBody>
      </p:sp>
      <p:sp>
        <p:nvSpPr>
          <p:cNvPr id="39" name="Rectangle 8">
            <a:extLst>
              <a:ext uri="{FF2B5EF4-FFF2-40B4-BE49-F238E27FC236}">
                <a16:creationId xmlns:a16="http://schemas.microsoft.com/office/drawing/2014/main" id="{E3012861-208B-8696-3E5B-9CB30A216BF5}"/>
              </a:ext>
            </a:extLst>
          </p:cNvPr>
          <p:cNvSpPr>
            <a:spLocks noChangeArrowheads="1"/>
          </p:cNvSpPr>
          <p:nvPr/>
        </p:nvSpPr>
        <p:spPr bwMode="auto">
          <a:xfrm>
            <a:off x="3328969" y="4118381"/>
            <a:ext cx="321169" cy="23960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こうさい</a:t>
            </a:r>
            <a:endParaRPr lang="ja-JP" altLang="en-US" sz="600" dirty="0">
              <a:latin typeface="+mn-ea"/>
              <a:ea typeface="+mn-ea"/>
              <a:cs typeface="メイリオ" panose="020B0604030504040204" pitchFamily="50" charset="-128"/>
            </a:endParaRPr>
          </a:p>
        </p:txBody>
      </p:sp>
      <p:sp>
        <p:nvSpPr>
          <p:cNvPr id="40" name="Rectangle 8">
            <a:extLst>
              <a:ext uri="{FF2B5EF4-FFF2-40B4-BE49-F238E27FC236}">
                <a16:creationId xmlns:a16="http://schemas.microsoft.com/office/drawing/2014/main" id="{880B85BC-B198-CFA9-E59A-45D93026EE9E}"/>
              </a:ext>
            </a:extLst>
          </p:cNvPr>
          <p:cNvSpPr>
            <a:spLocks noChangeArrowheads="1"/>
          </p:cNvSpPr>
          <p:nvPr/>
        </p:nvSpPr>
        <p:spPr bwMode="auto">
          <a:xfrm>
            <a:off x="857463" y="4119966"/>
            <a:ext cx="276285" cy="23960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び　わ</a:t>
            </a:r>
            <a:endParaRPr lang="ja-JP" altLang="en-US" sz="600" dirty="0">
              <a:latin typeface="+mn-ea"/>
              <a:ea typeface="+mn-ea"/>
              <a:cs typeface="メイリオ" panose="020B0604030504040204" pitchFamily="50" charset="-128"/>
            </a:endParaRPr>
          </a:p>
        </p:txBody>
      </p:sp>
      <p:sp>
        <p:nvSpPr>
          <p:cNvPr id="41" name="Rectangle 8">
            <a:extLst>
              <a:ext uri="{FF2B5EF4-FFF2-40B4-BE49-F238E27FC236}">
                <a16:creationId xmlns:a16="http://schemas.microsoft.com/office/drawing/2014/main" id="{C9DC6199-9A5A-3E05-D595-EE4174CFA7EA}"/>
              </a:ext>
            </a:extLst>
          </p:cNvPr>
          <p:cNvSpPr>
            <a:spLocks noChangeArrowheads="1"/>
          </p:cNvSpPr>
          <p:nvPr/>
        </p:nvSpPr>
        <p:spPr bwMode="auto">
          <a:xfrm>
            <a:off x="422782" y="4784566"/>
            <a:ext cx="276285" cy="23960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び　わ</a:t>
            </a:r>
            <a:endParaRPr lang="ja-JP" altLang="en-US" sz="600" dirty="0">
              <a:latin typeface="+mn-ea"/>
              <a:ea typeface="+mn-ea"/>
              <a:cs typeface="メイリオ" panose="020B0604030504040204" pitchFamily="50" charset="-128"/>
            </a:endParaRPr>
          </a:p>
        </p:txBody>
      </p:sp>
      <p:sp>
        <p:nvSpPr>
          <p:cNvPr id="42" name="Rectangle 8">
            <a:extLst>
              <a:ext uri="{FF2B5EF4-FFF2-40B4-BE49-F238E27FC236}">
                <a16:creationId xmlns:a16="http://schemas.microsoft.com/office/drawing/2014/main" id="{A4353CC6-47E1-9062-AB8B-BDC8B901C08E}"/>
              </a:ext>
            </a:extLst>
          </p:cNvPr>
          <p:cNvSpPr>
            <a:spLocks noChangeArrowheads="1"/>
          </p:cNvSpPr>
          <p:nvPr/>
        </p:nvSpPr>
        <p:spPr bwMode="auto">
          <a:xfrm>
            <a:off x="365876" y="5013664"/>
            <a:ext cx="390098" cy="23960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けいしょう</a:t>
            </a:r>
            <a:endParaRPr lang="ja-JP" altLang="en-US" sz="600" dirty="0">
              <a:latin typeface="+mn-ea"/>
              <a:ea typeface="+mn-ea"/>
              <a:cs typeface="メイリオ" panose="020B0604030504040204" pitchFamily="50" charset="-128"/>
            </a:endParaRPr>
          </a:p>
        </p:txBody>
      </p:sp>
      <p:sp>
        <p:nvSpPr>
          <p:cNvPr id="43" name="Rectangle 8">
            <a:extLst>
              <a:ext uri="{FF2B5EF4-FFF2-40B4-BE49-F238E27FC236}">
                <a16:creationId xmlns:a16="http://schemas.microsoft.com/office/drawing/2014/main" id="{8F09E1F8-5929-5A30-359D-1B1037383D66}"/>
              </a:ext>
            </a:extLst>
          </p:cNvPr>
          <p:cNvSpPr>
            <a:spLocks noChangeArrowheads="1"/>
          </p:cNvSpPr>
          <p:nvPr/>
        </p:nvSpPr>
        <p:spPr bwMode="auto">
          <a:xfrm>
            <a:off x="2650720" y="4889426"/>
            <a:ext cx="402922" cy="23960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ちほうさい</a:t>
            </a:r>
            <a:endParaRPr lang="ja-JP" altLang="en-US" sz="600" dirty="0">
              <a:latin typeface="+mn-ea"/>
              <a:ea typeface="+mn-ea"/>
              <a:cs typeface="メイリオ" panose="020B0604030504040204" pitchFamily="50" charset="-128"/>
            </a:endParaRPr>
          </a:p>
        </p:txBody>
      </p:sp>
    </p:spTree>
    <p:custDataLst>
      <p:tags r:id="rId1"/>
    </p:custDataLst>
    <p:extLst>
      <p:ext uri="{BB962C8B-B14F-4D97-AF65-F5344CB8AC3E}">
        <p14:creationId xmlns:p14="http://schemas.microsoft.com/office/powerpoint/2010/main" val="1908326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fade">
                                      <p:cBhvr>
                                        <p:cTn id="7" dur="500"/>
                                        <p:tgtEl>
                                          <p:spTgt spid="25"/>
                                        </p:tgtEl>
                                      </p:cBhvr>
                                    </p:animEffect>
                                  </p:childTnLst>
                                </p:cTn>
                              </p:par>
                              <p:par>
                                <p:cTn id="8" presetID="10" presetClass="entr" presetSubtype="0" fill="hold" nodeType="withEffect">
                                  <p:stCondLst>
                                    <p:cond delay="0"/>
                                  </p:stCondLst>
                                  <p:childTnLst>
                                    <p:set>
                                      <p:cBhvr>
                                        <p:cTn id="9" dur="1" fill="hold">
                                          <p:stCondLst>
                                            <p:cond delay="0"/>
                                          </p:stCondLst>
                                        </p:cTn>
                                        <p:tgtEl>
                                          <p:spTgt spid="26"/>
                                        </p:tgtEl>
                                        <p:attrNameLst>
                                          <p:attrName>style.visibility</p:attrName>
                                        </p:attrNameLst>
                                      </p:cBhvr>
                                      <p:to>
                                        <p:strVal val="visible"/>
                                      </p:to>
                                    </p:set>
                                    <p:animEffect transition="in" filter="fade">
                                      <p:cBhvr>
                                        <p:cTn id="10" dur="500"/>
                                        <p:tgtEl>
                                          <p:spTgt spid="2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fade">
                                      <p:cBhvr>
                                        <p:cTn id="15" dur="500"/>
                                        <p:tgtEl>
                                          <p:spTgt spid="27"/>
                                        </p:tgtEl>
                                      </p:cBhvr>
                                    </p:animEffect>
                                  </p:childTnLst>
                                </p:cTn>
                              </p:par>
                              <p:par>
                                <p:cTn id="16" presetID="10" presetClass="entr" presetSubtype="0" fill="hold" nodeType="withEffect">
                                  <p:stCondLst>
                                    <p:cond delay="0"/>
                                  </p:stCondLst>
                                  <p:childTnLst>
                                    <p:set>
                                      <p:cBhvr>
                                        <p:cTn id="17" dur="1" fill="hold">
                                          <p:stCondLst>
                                            <p:cond delay="0"/>
                                          </p:stCondLst>
                                        </p:cTn>
                                        <p:tgtEl>
                                          <p:spTgt spid="29"/>
                                        </p:tgtEl>
                                        <p:attrNameLst>
                                          <p:attrName>style.visibility</p:attrName>
                                        </p:attrNameLst>
                                      </p:cBhvr>
                                      <p:to>
                                        <p:strVal val="visible"/>
                                      </p:to>
                                    </p:set>
                                    <p:animEffect transition="in" filter="fade">
                                      <p:cBhvr>
                                        <p:cTn id="18" dur="500"/>
                                        <p:tgtEl>
                                          <p:spTgt spid="29"/>
                                        </p:tgtEl>
                                      </p:cBhvr>
                                    </p:animEffect>
                                  </p:childTnLst>
                                </p:cTn>
                              </p:par>
                              <p:par>
                                <p:cTn id="19" presetID="10" presetClass="entr" presetSubtype="0" fill="hold" nodeType="withEffect">
                                  <p:stCondLst>
                                    <p:cond delay="0"/>
                                  </p:stCondLst>
                                  <p:childTnLst>
                                    <p:set>
                                      <p:cBhvr>
                                        <p:cTn id="20" dur="1" fill="hold">
                                          <p:stCondLst>
                                            <p:cond delay="0"/>
                                          </p:stCondLst>
                                        </p:cTn>
                                        <p:tgtEl>
                                          <p:spTgt spid="31"/>
                                        </p:tgtEl>
                                        <p:attrNameLst>
                                          <p:attrName>style.visibility</p:attrName>
                                        </p:attrNameLst>
                                      </p:cBhvr>
                                      <p:to>
                                        <p:strVal val="visible"/>
                                      </p:to>
                                    </p:set>
                                    <p:animEffect transition="in" filter="fade">
                                      <p:cBhvr>
                                        <p:cTn id="21" dur="500"/>
                                        <p:tgtEl>
                                          <p:spTgt spid="31"/>
                                        </p:tgtEl>
                                      </p:cBhvr>
                                    </p:animEffect>
                                  </p:childTnLst>
                                </p:cTn>
                              </p:par>
                              <p:par>
                                <p:cTn id="22" presetID="10" presetClass="entr" presetSubtype="0" fill="hold"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500"/>
                                        <p:tgtEl>
                                          <p:spTgt spid="3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fade">
                                      <p:cBhvr>
                                        <p:cTn id="30" dur="500"/>
                                        <p:tgtEl>
                                          <p:spTgt spid="38"/>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39"/>
                                        </p:tgtEl>
                                        <p:attrNameLst>
                                          <p:attrName>style.visibility</p:attrName>
                                        </p:attrNameLst>
                                      </p:cBhvr>
                                      <p:to>
                                        <p:strVal val="visible"/>
                                      </p:to>
                                    </p:set>
                                    <p:animEffect transition="in" filter="fade">
                                      <p:cBhvr>
                                        <p:cTn id="33" dur="500"/>
                                        <p:tgtEl>
                                          <p:spTgt spid="39"/>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40"/>
                                        </p:tgtEl>
                                        <p:attrNameLst>
                                          <p:attrName>style.visibility</p:attrName>
                                        </p:attrNameLst>
                                      </p:cBhvr>
                                      <p:to>
                                        <p:strVal val="visible"/>
                                      </p:to>
                                    </p:set>
                                    <p:animEffect transition="in" filter="fade">
                                      <p:cBhvr>
                                        <p:cTn id="36" dur="500"/>
                                        <p:tgtEl>
                                          <p:spTgt spid="40"/>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Effect transition="in" filter="fade">
                                      <p:cBhvr>
                                        <p:cTn id="39" dur="500"/>
                                        <p:tgtEl>
                                          <p:spTgt spid="41"/>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500"/>
                                        <p:tgtEl>
                                          <p:spTgt spid="4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Effect transition="in" filter="fade">
                                      <p:cBhvr>
                                        <p:cTn id="45" dur="500"/>
                                        <p:tgtEl>
                                          <p:spTgt spid="43"/>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grpId="0" nodeType="clickEffect">
                                  <p:stCondLst>
                                    <p:cond delay="0"/>
                                  </p:stCondLst>
                                  <p:childTnLst>
                                    <p:set>
                                      <p:cBhvr>
                                        <p:cTn id="49" dur="1" fill="hold">
                                          <p:stCondLst>
                                            <p:cond delay="0"/>
                                          </p:stCondLst>
                                        </p:cTn>
                                        <p:tgtEl>
                                          <p:spTgt spid="28"/>
                                        </p:tgtEl>
                                        <p:attrNameLst>
                                          <p:attrName>style.visibility</p:attrName>
                                        </p:attrNameLst>
                                      </p:cBhvr>
                                      <p:to>
                                        <p:strVal val="visible"/>
                                      </p:to>
                                    </p:set>
                                    <p:animEffect transition="in" filter="fade">
                                      <p:cBhvr>
                                        <p:cTn id="50" dur="500"/>
                                        <p:tgtEl>
                                          <p:spTgt spid="2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childTnLst>
                                </p:cTn>
                              </p:par>
                              <p:par>
                                <p:cTn id="54" presetID="10" presetClass="entr" presetSubtype="0" fill="hold" nodeType="with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fade">
                                      <p:cBhvr>
                                        <p:cTn id="56" dur="500"/>
                                        <p:tgtEl>
                                          <p:spTgt spid="34"/>
                                        </p:tgtEl>
                                      </p:cBhvr>
                                    </p:animEffect>
                                  </p:childTnLst>
                                </p:cTn>
                              </p:par>
                              <p:par>
                                <p:cTn id="57" presetID="10" presetClass="entr" presetSubtype="0" fill="hold" nodeType="withEffect">
                                  <p:stCondLst>
                                    <p:cond delay="0"/>
                                  </p:stCondLst>
                                  <p:childTnLst>
                                    <p:set>
                                      <p:cBhvr>
                                        <p:cTn id="58" dur="1" fill="hold">
                                          <p:stCondLst>
                                            <p:cond delay="0"/>
                                          </p:stCondLst>
                                        </p:cTn>
                                        <p:tgtEl>
                                          <p:spTgt spid="35"/>
                                        </p:tgtEl>
                                        <p:attrNameLst>
                                          <p:attrName>style.visibility</p:attrName>
                                        </p:attrNameLst>
                                      </p:cBhvr>
                                      <p:to>
                                        <p:strVal val="visible"/>
                                      </p:to>
                                    </p:set>
                                    <p:animEffect transition="in" filter="fade">
                                      <p:cBhvr>
                                        <p:cTn id="59" dur="500"/>
                                        <p:tgtEl>
                                          <p:spTgt spid="35"/>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fade">
                                      <p:cBhvr>
                                        <p:cTn id="62" dur="500"/>
                                        <p:tgtEl>
                                          <p:spTgt spid="37"/>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6"/>
                                        </p:tgtEl>
                                        <p:attrNameLst>
                                          <p:attrName>style.visibility</p:attrName>
                                        </p:attrNameLst>
                                      </p:cBhvr>
                                      <p:to>
                                        <p:strVal val="visible"/>
                                      </p:to>
                                    </p:set>
                                    <p:animEffect transition="in" filter="fade">
                                      <p:cBhvr>
                                        <p:cTn id="6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7" grpId="0" animBg="1"/>
      <p:bldP spid="28" grpId="0" animBg="1"/>
      <p:bldP spid="30" grpId="0"/>
      <p:bldP spid="33" grpId="0"/>
      <p:bldP spid="36" grpId="0"/>
      <p:bldP spid="37" grpId="0"/>
      <p:bldP spid="38" grpId="0"/>
      <p:bldP spid="39" grpId="0"/>
      <p:bldP spid="40" grpId="0"/>
      <p:bldP spid="41" grpId="0"/>
      <p:bldP spid="42" grpId="0"/>
      <p:bldP spid="4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図 3">
            <a:extLst>
              <a:ext uri="{FF2B5EF4-FFF2-40B4-BE49-F238E27FC236}">
                <a16:creationId xmlns:a16="http://schemas.microsoft.com/office/drawing/2014/main" id="{001222C6-4255-47F2-8A96-98B51CBEFF01}"/>
              </a:ext>
            </a:extLst>
          </p:cNvPr>
          <p:cNvPicPr>
            <a:picLocks noChangeAspect="1"/>
          </p:cNvPicPr>
          <p:nvPr/>
        </p:nvPicPr>
        <p:blipFill>
          <a:blip r:embed="rId3">
            <a:extLst>
              <a:ext uri="{28A0092B-C50C-407E-A947-70E740481C1C}">
                <a14:useLocalDpi xmlns:a14="http://schemas.microsoft.com/office/drawing/2010/main" val="0"/>
              </a:ext>
            </a:extLst>
          </a:blip>
          <a:srcRect t="9573"/>
          <a:stretch/>
        </p:blipFill>
        <p:spPr>
          <a:xfrm>
            <a:off x="312434" y="1545231"/>
            <a:ext cx="8519134" cy="5145417"/>
          </a:xfrm>
          <a:prstGeom prst="rect">
            <a:avLst/>
          </a:prstGeom>
        </p:spPr>
      </p:pic>
      <p:sp>
        <p:nvSpPr>
          <p:cNvPr id="15" name="正方形/長方形 14">
            <a:extLst>
              <a:ext uri="{FF2B5EF4-FFF2-40B4-BE49-F238E27FC236}">
                <a16:creationId xmlns:a16="http://schemas.microsoft.com/office/drawing/2014/main" id="{EBC67D48-430C-992D-8038-89A95678269D}"/>
              </a:ext>
            </a:extLst>
          </p:cNvPr>
          <p:cNvSpPr/>
          <p:nvPr/>
        </p:nvSpPr>
        <p:spPr>
          <a:xfrm>
            <a:off x="557985" y="1683092"/>
            <a:ext cx="7989457" cy="1136075"/>
          </a:xfrm>
          <a:prstGeom prst="rect">
            <a:avLst/>
          </a:prstGeom>
          <a:solidFill>
            <a:schemeClr val="bg1">
              <a:alpha val="75072"/>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滋賀県の財政−④知ってる？</a:t>
            </a:r>
          </a:p>
        </p:txBody>
      </p:sp>
      <p:sp>
        <p:nvSpPr>
          <p:cNvPr id="9" name="スライド番号プレースホルダー 8">
            <a:extLst>
              <a:ext uri="{FF2B5EF4-FFF2-40B4-BE49-F238E27FC236}">
                <a16:creationId xmlns:a16="http://schemas.microsoft.com/office/drawing/2014/main" id="{3E313CDE-622C-6193-23D8-DE88C8F0411E}"/>
              </a:ext>
            </a:extLst>
          </p:cNvPr>
          <p:cNvSpPr>
            <a:spLocks noGrp="1"/>
          </p:cNvSpPr>
          <p:nvPr>
            <p:ph type="sldNum" sz="quarter" idx="12"/>
          </p:nvPr>
        </p:nvSpPr>
        <p:spPr/>
        <p:txBody>
          <a:bodyPr/>
          <a:lstStyle/>
          <a:p>
            <a:pPr>
              <a:defRPr/>
            </a:pPr>
            <a:fld id="{40E3B949-1179-4387-B307-F356BE6486A4}" type="slidenum">
              <a:rPr lang="en-US" altLang="ja-JP" smtClean="0">
                <a:latin typeface="+mn-ea"/>
                <a:ea typeface="+mn-ea"/>
              </a:rPr>
              <a:pPr>
                <a:defRPr/>
              </a:pPr>
              <a:t>25</a:t>
            </a:fld>
            <a:endParaRPr lang="en-US" altLang="ja-JP" dirty="0">
              <a:latin typeface="+mn-ea"/>
              <a:ea typeface="+mn-ea"/>
            </a:endParaRPr>
          </a:p>
        </p:txBody>
      </p:sp>
      <p:sp>
        <p:nvSpPr>
          <p:cNvPr id="11" name="AutoShape 353">
            <a:extLst>
              <a:ext uri="{FF2B5EF4-FFF2-40B4-BE49-F238E27FC236}">
                <a16:creationId xmlns:a16="http://schemas.microsoft.com/office/drawing/2014/main" id="{38EDFE98-EDB3-4BE3-A8F3-FAA34019A1DF}"/>
              </a:ext>
            </a:extLst>
          </p:cNvPr>
          <p:cNvSpPr>
            <a:spLocks noChangeArrowheads="1"/>
          </p:cNvSpPr>
          <p:nvPr/>
        </p:nvSpPr>
        <p:spPr bwMode="auto">
          <a:xfrm>
            <a:off x="312433" y="898842"/>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滋賀県の取組み「琵琶湖森林づくり県民税」って知ってる？</a:t>
            </a:r>
          </a:p>
        </p:txBody>
      </p:sp>
      <p:sp>
        <p:nvSpPr>
          <p:cNvPr id="7" name="テキスト ボックス 6">
            <a:extLst>
              <a:ext uri="{FF2B5EF4-FFF2-40B4-BE49-F238E27FC236}">
                <a16:creationId xmlns:a16="http://schemas.microsoft.com/office/drawing/2014/main" id="{6EDD1EB2-F05C-41C4-A166-23D674F90885}"/>
              </a:ext>
            </a:extLst>
          </p:cNvPr>
          <p:cNvSpPr txBox="1"/>
          <p:nvPr/>
        </p:nvSpPr>
        <p:spPr>
          <a:xfrm>
            <a:off x="596558" y="1730758"/>
            <a:ext cx="7950884" cy="1011367"/>
          </a:xfrm>
          <a:prstGeom prst="rect">
            <a:avLst/>
          </a:prstGeom>
          <a:noFill/>
        </p:spPr>
        <p:txBody>
          <a:bodyPr wrap="square" rtlCol="0">
            <a:spAutoFit/>
          </a:bodyPr>
          <a:lstStyle/>
          <a:p>
            <a:pPr>
              <a:lnSpc>
                <a:spcPct val="150000"/>
              </a:lnSpc>
            </a:pPr>
            <a:r>
              <a:rPr lang="ja-JP" altLang="en-US" sz="1400" dirty="0">
                <a:latin typeface="+mn-ea"/>
                <a:ea typeface="+mn-ea"/>
              </a:rPr>
              <a:t>　滋賀県では、琵琶湖の水源として県民の暮らしに欠かせない森林を保全するため、「</a:t>
            </a:r>
            <a:r>
              <a:rPr lang="ja-JP" altLang="en-US" sz="1400" dirty="0">
                <a:solidFill>
                  <a:srgbClr val="FF0000"/>
                </a:solidFill>
                <a:latin typeface="+mn-ea"/>
                <a:ea typeface="+mn-ea"/>
              </a:rPr>
              <a:t>琵琶湖森林づくり県民税</a:t>
            </a:r>
            <a:r>
              <a:rPr lang="ja-JP" altLang="en-US" sz="1400" dirty="0">
                <a:latin typeface="+mn-ea"/>
                <a:ea typeface="+mn-ea"/>
              </a:rPr>
              <a:t>」を活用し、「環境重視」と</a:t>
            </a:r>
            <a:r>
              <a:rPr lang="ja-JP" altLang="en-US" sz="1400">
                <a:latin typeface="+mn-ea"/>
                <a:ea typeface="+mn-ea"/>
              </a:rPr>
              <a:t>「県民との</a:t>
            </a:r>
            <a:r>
              <a:rPr lang="ja-JP" altLang="en-US" sz="1400" dirty="0">
                <a:latin typeface="+mn-ea"/>
                <a:ea typeface="+mn-ea"/>
              </a:rPr>
              <a:t>協働」という新たな視点に立った森林づくりを推進する</a:t>
            </a:r>
            <a:r>
              <a:rPr lang="ja-JP" altLang="en-US" sz="1400">
                <a:latin typeface="+mn-ea"/>
                <a:ea typeface="+mn-ea"/>
              </a:rPr>
              <a:t>ため、</a:t>
            </a:r>
            <a:endParaRPr lang="en-US" altLang="ja-JP" sz="1400" dirty="0">
              <a:latin typeface="+mn-ea"/>
              <a:ea typeface="+mn-ea"/>
            </a:endParaRPr>
          </a:p>
          <a:p>
            <a:pPr>
              <a:lnSpc>
                <a:spcPct val="150000"/>
              </a:lnSpc>
            </a:pPr>
            <a:r>
              <a:rPr lang="ja-JP" altLang="en-US" sz="1400">
                <a:latin typeface="+mn-ea"/>
                <a:ea typeface="+mn-ea"/>
              </a:rPr>
              <a:t>「</a:t>
            </a:r>
            <a:r>
              <a:rPr lang="ja-JP" altLang="en-US" sz="1400" dirty="0">
                <a:solidFill>
                  <a:srgbClr val="FF0000"/>
                </a:solidFill>
                <a:latin typeface="+mn-ea"/>
                <a:ea typeface="+mn-ea"/>
              </a:rPr>
              <a:t>琵琶湖森林づくり事業</a:t>
            </a:r>
            <a:r>
              <a:rPr lang="ja-JP" altLang="en-US" sz="1400" dirty="0">
                <a:latin typeface="+mn-ea"/>
                <a:ea typeface="+mn-ea"/>
              </a:rPr>
              <a:t>」を展開しています。</a:t>
            </a:r>
          </a:p>
        </p:txBody>
      </p:sp>
      <p:pic>
        <p:nvPicPr>
          <p:cNvPr id="14" name="Picture 29">
            <a:extLst>
              <a:ext uri="{FF2B5EF4-FFF2-40B4-BE49-F238E27FC236}">
                <a16:creationId xmlns:a16="http://schemas.microsoft.com/office/drawing/2014/main" id="{D86BAA3A-F0A2-48C7-517D-EE200A40C958}"/>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920434" y="620736"/>
            <a:ext cx="849459" cy="1018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5" name="グループ化 34">
            <a:extLst>
              <a:ext uri="{FF2B5EF4-FFF2-40B4-BE49-F238E27FC236}">
                <a16:creationId xmlns:a16="http://schemas.microsoft.com/office/drawing/2014/main" id="{F93E5309-F2A8-4E87-9976-A0CF6071ED2F}"/>
              </a:ext>
            </a:extLst>
          </p:cNvPr>
          <p:cNvGrpSpPr/>
          <p:nvPr/>
        </p:nvGrpSpPr>
        <p:grpSpPr>
          <a:xfrm>
            <a:off x="2103062" y="3015678"/>
            <a:ext cx="1800000" cy="1074500"/>
            <a:chOff x="643012" y="2900116"/>
            <a:chExt cx="1800000" cy="1074500"/>
          </a:xfrm>
        </p:grpSpPr>
        <p:sp>
          <p:nvSpPr>
            <p:cNvPr id="16" name="正方形/長方形 15">
              <a:extLst>
                <a:ext uri="{FF2B5EF4-FFF2-40B4-BE49-F238E27FC236}">
                  <a16:creationId xmlns:a16="http://schemas.microsoft.com/office/drawing/2014/main" id="{F77D7912-E12F-436C-1EC0-E19CE95AF398}"/>
                </a:ext>
              </a:extLst>
            </p:cNvPr>
            <p:cNvSpPr/>
            <p:nvPr/>
          </p:nvSpPr>
          <p:spPr bwMode="auto">
            <a:xfrm>
              <a:off x="643012" y="2900116"/>
              <a:ext cx="1800000"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72000" tIns="36000" rIns="108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i="0" u="none" strike="noStrike" cap="none" normalizeH="0" baseline="0" dirty="0">
                  <a:ln>
                    <a:noFill/>
                  </a:ln>
                  <a:solidFill>
                    <a:schemeClr val="bg1"/>
                  </a:solidFill>
                  <a:effectLst/>
                  <a:latin typeface="+mn-ea"/>
                  <a:ea typeface="+mn-ea"/>
                </a:rPr>
                <a:t>みんなで森づくり</a:t>
              </a:r>
            </a:p>
          </p:txBody>
        </p:sp>
        <p:sp>
          <p:nvSpPr>
            <p:cNvPr id="25" name="正方形/長方形 24">
              <a:extLst>
                <a:ext uri="{FF2B5EF4-FFF2-40B4-BE49-F238E27FC236}">
                  <a16:creationId xmlns:a16="http://schemas.microsoft.com/office/drawing/2014/main" id="{E5EF70E4-5B6B-4E1D-0DAC-EF8A94A5AFF6}"/>
                </a:ext>
              </a:extLst>
            </p:cNvPr>
            <p:cNvSpPr/>
            <p:nvPr/>
          </p:nvSpPr>
          <p:spPr bwMode="auto">
            <a:xfrm>
              <a:off x="643012" y="3254616"/>
              <a:ext cx="1800000" cy="720000"/>
            </a:xfrm>
            <a:prstGeom prst="rect">
              <a:avLst/>
            </a:prstGeom>
            <a:solidFill>
              <a:schemeClr val="bg1"/>
            </a:solidFill>
            <a:ln w="19050" cap="flat" cmpd="sng" algn="ctr">
              <a:noFill/>
              <a:prstDash val="solid"/>
              <a:round/>
              <a:headEnd type="none" w="med" len="med"/>
              <a:tailEnd type="none" w="med" len="med"/>
            </a:ln>
            <a:effectLst/>
          </p:spPr>
          <p:txBody>
            <a:bodyPr vert="horz" wrap="square" lIns="72000" tIns="36000" rIns="72000" bIns="72000" numCol="1" rtlCol="0" anchor="ctr" anchorCtr="0" compatLnSpc="1">
              <a:prstTxWarp prst="textNoShape">
                <a:avLst/>
              </a:prstTxWarp>
            </a:bodyPr>
            <a:lstStyle/>
            <a:p>
              <a:pPr marL="0" marR="0" indent="0" defTabSz="914400" rtl="0" eaLnBrk="1" fontAlgn="base" latinLnBrk="0" hangingPunct="1">
                <a:lnSpc>
                  <a:spcPts val="1720"/>
                </a:lnSpc>
                <a:spcBef>
                  <a:spcPct val="0"/>
                </a:spcBef>
                <a:spcAft>
                  <a:spcPct val="0"/>
                </a:spcAft>
                <a:buClrTx/>
                <a:buSzTx/>
                <a:buFontTx/>
                <a:buNone/>
                <a:tabLst/>
              </a:pPr>
              <a:r>
                <a:rPr kumimoji="1" lang="ja-JP" altLang="en-US" sz="1100" i="0" u="none" strike="noStrike" cap="none" normalizeH="0" baseline="0">
                  <a:ln>
                    <a:noFill/>
                  </a:ln>
                  <a:effectLst/>
                  <a:latin typeface="+mn-ea"/>
                  <a:ea typeface="+mn-ea"/>
                </a:rPr>
                <a:t>県民の森林づくりへの参画を促し、企業などによる森づくり活動を支援します</a:t>
              </a:r>
              <a:endParaRPr kumimoji="1" lang="ja-JP" altLang="en-US" sz="1100" i="0" u="none" strike="noStrike" cap="none" normalizeH="0" baseline="0" dirty="0">
                <a:ln>
                  <a:noFill/>
                </a:ln>
                <a:effectLst/>
                <a:latin typeface="+mn-ea"/>
                <a:ea typeface="+mn-ea"/>
              </a:endParaRPr>
            </a:p>
          </p:txBody>
        </p:sp>
      </p:grpSp>
      <p:grpSp>
        <p:nvGrpSpPr>
          <p:cNvPr id="36" name="グループ化 35">
            <a:extLst>
              <a:ext uri="{FF2B5EF4-FFF2-40B4-BE49-F238E27FC236}">
                <a16:creationId xmlns:a16="http://schemas.microsoft.com/office/drawing/2014/main" id="{25FD8373-5EA2-E898-773C-363213E93BA6}"/>
              </a:ext>
            </a:extLst>
          </p:cNvPr>
          <p:cNvGrpSpPr/>
          <p:nvPr/>
        </p:nvGrpSpPr>
        <p:grpSpPr>
          <a:xfrm>
            <a:off x="4215494" y="3533668"/>
            <a:ext cx="1800000" cy="1307662"/>
            <a:chOff x="643012" y="2900116"/>
            <a:chExt cx="1800000" cy="1307662"/>
          </a:xfrm>
        </p:grpSpPr>
        <p:sp>
          <p:nvSpPr>
            <p:cNvPr id="37" name="正方形/長方形 36">
              <a:extLst>
                <a:ext uri="{FF2B5EF4-FFF2-40B4-BE49-F238E27FC236}">
                  <a16:creationId xmlns:a16="http://schemas.microsoft.com/office/drawing/2014/main" id="{9C321AAD-ED74-B509-33AF-418DB739FA1A}"/>
                </a:ext>
              </a:extLst>
            </p:cNvPr>
            <p:cNvSpPr/>
            <p:nvPr/>
          </p:nvSpPr>
          <p:spPr bwMode="auto">
            <a:xfrm>
              <a:off x="643012" y="2900116"/>
              <a:ext cx="1800000"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72000" tIns="36000" rIns="108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i="0" u="none" strike="noStrike" cap="none" normalizeH="0" baseline="0">
                  <a:ln>
                    <a:noFill/>
                  </a:ln>
                  <a:solidFill>
                    <a:schemeClr val="bg1"/>
                  </a:solidFill>
                  <a:effectLst/>
                  <a:latin typeface="+mn-ea"/>
                  <a:ea typeface="+mn-ea"/>
                </a:rPr>
                <a:t>森林環境学習</a:t>
              </a:r>
              <a:endParaRPr kumimoji="1" lang="ja-JP" altLang="en-US" sz="1200" i="0" u="none" strike="noStrike" cap="none" normalizeH="0" baseline="0" dirty="0">
                <a:ln>
                  <a:noFill/>
                </a:ln>
                <a:solidFill>
                  <a:schemeClr val="bg1"/>
                </a:solidFill>
                <a:effectLst/>
                <a:latin typeface="+mn-ea"/>
                <a:ea typeface="+mn-ea"/>
              </a:endParaRPr>
            </a:p>
          </p:txBody>
        </p:sp>
        <p:sp>
          <p:nvSpPr>
            <p:cNvPr id="38" name="正方形/長方形 37">
              <a:extLst>
                <a:ext uri="{FF2B5EF4-FFF2-40B4-BE49-F238E27FC236}">
                  <a16:creationId xmlns:a16="http://schemas.microsoft.com/office/drawing/2014/main" id="{4BF61555-D0AE-B554-9176-B9506148579A}"/>
                </a:ext>
              </a:extLst>
            </p:cNvPr>
            <p:cNvSpPr/>
            <p:nvPr/>
          </p:nvSpPr>
          <p:spPr bwMode="auto">
            <a:xfrm>
              <a:off x="643012" y="3254615"/>
              <a:ext cx="1800000" cy="953163"/>
            </a:xfrm>
            <a:prstGeom prst="rect">
              <a:avLst/>
            </a:prstGeom>
            <a:solidFill>
              <a:schemeClr val="bg1"/>
            </a:solidFill>
            <a:ln w="19050" cap="flat" cmpd="sng" algn="ctr">
              <a:noFill/>
              <a:prstDash val="solid"/>
              <a:round/>
              <a:headEnd type="none" w="med" len="med"/>
              <a:tailEnd type="none" w="med" len="med"/>
            </a:ln>
            <a:effectLst/>
          </p:spPr>
          <p:txBody>
            <a:bodyPr vert="horz" wrap="square" lIns="72000" tIns="36000" rIns="72000" bIns="72000" numCol="1" rtlCol="0" anchor="ctr" anchorCtr="0" compatLnSpc="1">
              <a:prstTxWarp prst="textNoShape">
                <a:avLst/>
              </a:prstTxWarp>
            </a:bodyPr>
            <a:lstStyle/>
            <a:p>
              <a:pPr marL="0" marR="0" indent="0" defTabSz="914400" rtl="0" eaLnBrk="1" fontAlgn="base" latinLnBrk="0" hangingPunct="1">
                <a:lnSpc>
                  <a:spcPts val="1720"/>
                </a:lnSpc>
                <a:spcBef>
                  <a:spcPct val="0"/>
                </a:spcBef>
                <a:spcAft>
                  <a:spcPct val="0"/>
                </a:spcAft>
                <a:buClrTx/>
                <a:buSzTx/>
                <a:buFontTx/>
                <a:buNone/>
                <a:tabLst/>
              </a:pPr>
              <a:r>
                <a:rPr kumimoji="1" lang="ja-JP" altLang="en-US" sz="1100" i="0" u="none" strike="noStrike" cap="none" normalizeH="0" baseline="0">
                  <a:ln>
                    <a:noFill/>
                  </a:ln>
                  <a:effectLst/>
                  <a:latin typeface="+mn-ea"/>
                  <a:ea typeface="+mn-ea"/>
                </a:rPr>
                <a:t>木育や森林環境学習「やまのこ」などを通じて、森林を守る大切さへの理解を促します</a:t>
              </a:r>
              <a:endParaRPr kumimoji="1" lang="ja-JP" altLang="en-US" sz="1100" i="0" u="none" strike="noStrike" cap="none" normalizeH="0" baseline="0" dirty="0">
                <a:ln>
                  <a:noFill/>
                </a:ln>
                <a:effectLst/>
                <a:latin typeface="+mn-ea"/>
                <a:ea typeface="+mn-ea"/>
              </a:endParaRPr>
            </a:p>
          </p:txBody>
        </p:sp>
      </p:grpSp>
      <p:grpSp>
        <p:nvGrpSpPr>
          <p:cNvPr id="39" name="グループ化 38">
            <a:extLst>
              <a:ext uri="{FF2B5EF4-FFF2-40B4-BE49-F238E27FC236}">
                <a16:creationId xmlns:a16="http://schemas.microsoft.com/office/drawing/2014/main" id="{0EAEAA59-B9E5-295A-AF79-93CB9DDA2027}"/>
              </a:ext>
            </a:extLst>
          </p:cNvPr>
          <p:cNvGrpSpPr/>
          <p:nvPr/>
        </p:nvGrpSpPr>
        <p:grpSpPr>
          <a:xfrm>
            <a:off x="6957957" y="3990230"/>
            <a:ext cx="1800000" cy="1074500"/>
            <a:chOff x="643012" y="2900116"/>
            <a:chExt cx="1800000" cy="1074500"/>
          </a:xfrm>
        </p:grpSpPr>
        <p:sp>
          <p:nvSpPr>
            <p:cNvPr id="40" name="正方形/長方形 39">
              <a:extLst>
                <a:ext uri="{FF2B5EF4-FFF2-40B4-BE49-F238E27FC236}">
                  <a16:creationId xmlns:a16="http://schemas.microsoft.com/office/drawing/2014/main" id="{0559489C-4D7A-E790-F424-C4ED005416CE}"/>
                </a:ext>
              </a:extLst>
            </p:cNvPr>
            <p:cNvSpPr/>
            <p:nvPr/>
          </p:nvSpPr>
          <p:spPr bwMode="auto">
            <a:xfrm>
              <a:off x="643012" y="2900116"/>
              <a:ext cx="1800000"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72000" tIns="36000" rIns="108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i="0" u="none" strike="noStrike" cap="none" normalizeH="0" baseline="0">
                  <a:ln>
                    <a:noFill/>
                  </a:ln>
                  <a:solidFill>
                    <a:schemeClr val="bg1"/>
                  </a:solidFill>
                  <a:effectLst/>
                  <a:latin typeface="+mn-ea"/>
                  <a:ea typeface="+mn-ea"/>
                </a:rPr>
                <a:t>健康な森林をつくる</a:t>
              </a:r>
              <a:endParaRPr kumimoji="1" lang="ja-JP" altLang="en-US" sz="1200" i="0" u="none" strike="noStrike" cap="none" normalizeH="0" baseline="0" dirty="0">
                <a:ln>
                  <a:noFill/>
                </a:ln>
                <a:solidFill>
                  <a:schemeClr val="bg1"/>
                </a:solidFill>
                <a:effectLst/>
                <a:latin typeface="+mn-ea"/>
                <a:ea typeface="+mn-ea"/>
              </a:endParaRPr>
            </a:p>
          </p:txBody>
        </p:sp>
        <p:sp>
          <p:nvSpPr>
            <p:cNvPr id="41" name="正方形/長方形 40">
              <a:extLst>
                <a:ext uri="{FF2B5EF4-FFF2-40B4-BE49-F238E27FC236}">
                  <a16:creationId xmlns:a16="http://schemas.microsoft.com/office/drawing/2014/main" id="{2E2D55F2-BA87-A9E7-C2C3-1078994C2297}"/>
                </a:ext>
              </a:extLst>
            </p:cNvPr>
            <p:cNvSpPr/>
            <p:nvPr/>
          </p:nvSpPr>
          <p:spPr bwMode="auto">
            <a:xfrm>
              <a:off x="643012" y="3254616"/>
              <a:ext cx="1800000" cy="720000"/>
            </a:xfrm>
            <a:prstGeom prst="rect">
              <a:avLst/>
            </a:prstGeom>
            <a:solidFill>
              <a:schemeClr val="bg1"/>
            </a:solidFill>
            <a:ln w="19050" cap="flat" cmpd="sng" algn="ctr">
              <a:noFill/>
              <a:prstDash val="solid"/>
              <a:round/>
              <a:headEnd type="none" w="med" len="med"/>
              <a:tailEnd type="none" w="med" len="med"/>
            </a:ln>
            <a:effectLst/>
          </p:spPr>
          <p:txBody>
            <a:bodyPr vert="horz" wrap="square" lIns="72000" tIns="36000" rIns="72000" bIns="72000" numCol="1" rtlCol="0" anchor="ctr" anchorCtr="0" compatLnSpc="1">
              <a:prstTxWarp prst="textNoShape">
                <a:avLst/>
              </a:prstTxWarp>
            </a:bodyPr>
            <a:lstStyle/>
            <a:p>
              <a:pPr marL="0" marR="0" indent="0" defTabSz="914400" rtl="0" eaLnBrk="1" fontAlgn="base" latinLnBrk="0" hangingPunct="1">
                <a:lnSpc>
                  <a:spcPts val="1720"/>
                </a:lnSpc>
                <a:spcBef>
                  <a:spcPct val="0"/>
                </a:spcBef>
                <a:spcAft>
                  <a:spcPct val="0"/>
                </a:spcAft>
                <a:buClrTx/>
                <a:buSzTx/>
                <a:buFontTx/>
                <a:buNone/>
                <a:tabLst/>
              </a:pPr>
              <a:r>
                <a:rPr kumimoji="1" lang="ja-JP" altLang="en-US" sz="1100" i="0" u="none" strike="noStrike" cap="none" normalizeH="0" baseline="0" dirty="0">
                  <a:ln>
                    <a:noFill/>
                  </a:ln>
                  <a:effectLst/>
                  <a:latin typeface="+mn-ea"/>
                  <a:ea typeface="+mn-ea"/>
                </a:rPr>
                <a:t>森林管理を行うとともに、水源林の調査研究や巡視活動などを行っています</a:t>
              </a:r>
            </a:p>
          </p:txBody>
        </p:sp>
      </p:grpSp>
      <p:grpSp>
        <p:nvGrpSpPr>
          <p:cNvPr id="42" name="グループ化 41">
            <a:extLst>
              <a:ext uri="{FF2B5EF4-FFF2-40B4-BE49-F238E27FC236}">
                <a16:creationId xmlns:a16="http://schemas.microsoft.com/office/drawing/2014/main" id="{4FAA9B11-7E3B-24BB-97E6-5F287C767F7E}"/>
              </a:ext>
            </a:extLst>
          </p:cNvPr>
          <p:cNvGrpSpPr/>
          <p:nvPr/>
        </p:nvGrpSpPr>
        <p:grpSpPr>
          <a:xfrm>
            <a:off x="869332" y="4352713"/>
            <a:ext cx="1800000" cy="1278653"/>
            <a:chOff x="643012" y="2856118"/>
            <a:chExt cx="1800000" cy="1351662"/>
          </a:xfrm>
        </p:grpSpPr>
        <p:sp>
          <p:nvSpPr>
            <p:cNvPr id="43" name="正方形/長方形 42">
              <a:extLst>
                <a:ext uri="{FF2B5EF4-FFF2-40B4-BE49-F238E27FC236}">
                  <a16:creationId xmlns:a16="http://schemas.microsoft.com/office/drawing/2014/main" id="{C08034D1-0760-10D4-3D37-D65B70450D44}"/>
                </a:ext>
              </a:extLst>
            </p:cNvPr>
            <p:cNvSpPr/>
            <p:nvPr/>
          </p:nvSpPr>
          <p:spPr bwMode="auto">
            <a:xfrm>
              <a:off x="643012" y="2856118"/>
              <a:ext cx="1800000" cy="403998"/>
            </a:xfrm>
            <a:prstGeom prst="rect">
              <a:avLst/>
            </a:prstGeom>
            <a:solidFill>
              <a:schemeClr val="accent1"/>
            </a:solidFill>
            <a:ln w="19050" cap="flat" cmpd="sng" algn="ctr">
              <a:noFill/>
              <a:prstDash val="solid"/>
              <a:round/>
              <a:headEnd type="none" w="med" len="med"/>
              <a:tailEnd type="none" w="med" len="med"/>
            </a:ln>
            <a:effectLst/>
          </p:spPr>
          <p:txBody>
            <a:bodyPr vert="horz" wrap="square" lIns="72000" tIns="36000" rIns="108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i="0" u="none" strike="noStrike" cap="none" normalizeH="0" baseline="0">
                  <a:ln>
                    <a:noFill/>
                  </a:ln>
                  <a:solidFill>
                    <a:schemeClr val="bg1"/>
                  </a:solidFill>
                  <a:effectLst/>
                  <a:latin typeface="+mn-ea"/>
                  <a:ea typeface="+mn-ea"/>
                </a:rPr>
                <a:t>間伐材の利用</a:t>
              </a:r>
            </a:p>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i="0" u="none" strike="noStrike" cap="none" normalizeH="0" baseline="0">
                  <a:ln>
                    <a:noFill/>
                  </a:ln>
                  <a:solidFill>
                    <a:schemeClr val="bg1"/>
                  </a:solidFill>
                  <a:effectLst/>
                  <a:latin typeface="+mn-ea"/>
                  <a:ea typeface="+mn-ea"/>
                </a:rPr>
                <a:t>次世代の森林づくり</a:t>
              </a:r>
              <a:endParaRPr kumimoji="1" lang="ja-JP" altLang="en-US" sz="1200" i="0" u="none" strike="noStrike" cap="none" normalizeH="0" baseline="0" dirty="0">
                <a:ln>
                  <a:noFill/>
                </a:ln>
                <a:solidFill>
                  <a:schemeClr val="bg1"/>
                </a:solidFill>
                <a:effectLst/>
                <a:latin typeface="+mn-ea"/>
                <a:ea typeface="+mn-ea"/>
              </a:endParaRPr>
            </a:p>
          </p:txBody>
        </p:sp>
        <p:sp>
          <p:nvSpPr>
            <p:cNvPr id="44" name="正方形/長方形 43">
              <a:extLst>
                <a:ext uri="{FF2B5EF4-FFF2-40B4-BE49-F238E27FC236}">
                  <a16:creationId xmlns:a16="http://schemas.microsoft.com/office/drawing/2014/main" id="{B03412D4-D132-A854-14A7-778CC7D87749}"/>
                </a:ext>
              </a:extLst>
            </p:cNvPr>
            <p:cNvSpPr/>
            <p:nvPr/>
          </p:nvSpPr>
          <p:spPr bwMode="auto">
            <a:xfrm>
              <a:off x="643012" y="3254616"/>
              <a:ext cx="1800000" cy="953164"/>
            </a:xfrm>
            <a:prstGeom prst="rect">
              <a:avLst/>
            </a:prstGeom>
            <a:solidFill>
              <a:schemeClr val="bg1"/>
            </a:solidFill>
            <a:ln w="19050" cap="flat" cmpd="sng" algn="ctr">
              <a:noFill/>
              <a:prstDash val="solid"/>
              <a:round/>
              <a:headEnd type="none" w="med" len="med"/>
              <a:tailEnd type="none" w="med" len="med"/>
            </a:ln>
            <a:effectLst/>
          </p:spPr>
          <p:txBody>
            <a:bodyPr vert="horz" wrap="square" lIns="72000" tIns="36000" rIns="72000" bIns="72000" numCol="1" rtlCol="0" anchor="ctr" anchorCtr="0" compatLnSpc="1">
              <a:prstTxWarp prst="textNoShape">
                <a:avLst/>
              </a:prstTxWarp>
            </a:bodyPr>
            <a:lstStyle/>
            <a:p>
              <a:pPr marL="0" marR="0" indent="0" defTabSz="914400" rtl="0" eaLnBrk="1" fontAlgn="base" latinLnBrk="0" hangingPunct="1">
                <a:lnSpc>
                  <a:spcPts val="1720"/>
                </a:lnSpc>
                <a:spcBef>
                  <a:spcPct val="0"/>
                </a:spcBef>
                <a:spcAft>
                  <a:spcPct val="0"/>
                </a:spcAft>
                <a:buClrTx/>
                <a:buSzTx/>
                <a:buFontTx/>
                <a:buNone/>
                <a:tabLst/>
              </a:pPr>
              <a:r>
                <a:rPr kumimoji="1" lang="ja-JP" altLang="en-US" sz="1100" i="0" u="none" strike="noStrike" cap="none" normalizeH="0" baseline="0" dirty="0">
                  <a:ln>
                    <a:noFill/>
                  </a:ln>
                  <a:effectLst/>
                  <a:latin typeface="+mn-ea"/>
                  <a:ea typeface="+mn-ea"/>
                </a:rPr>
                <a:t>森林資源の循環利用を進め、地球温暖化防止に貢献します</a:t>
              </a:r>
            </a:p>
          </p:txBody>
        </p:sp>
      </p:grpSp>
      <p:grpSp>
        <p:nvGrpSpPr>
          <p:cNvPr id="45" name="グループ化 44">
            <a:extLst>
              <a:ext uri="{FF2B5EF4-FFF2-40B4-BE49-F238E27FC236}">
                <a16:creationId xmlns:a16="http://schemas.microsoft.com/office/drawing/2014/main" id="{265D7C5E-35CD-FEDA-205B-C9EC5B55132C}"/>
              </a:ext>
            </a:extLst>
          </p:cNvPr>
          <p:cNvGrpSpPr/>
          <p:nvPr/>
        </p:nvGrpSpPr>
        <p:grpSpPr>
          <a:xfrm>
            <a:off x="3226230" y="5517994"/>
            <a:ext cx="1800000" cy="1074500"/>
            <a:chOff x="643012" y="2900116"/>
            <a:chExt cx="1800000" cy="1074500"/>
          </a:xfrm>
        </p:grpSpPr>
        <p:sp>
          <p:nvSpPr>
            <p:cNvPr id="46" name="正方形/長方形 45">
              <a:extLst>
                <a:ext uri="{FF2B5EF4-FFF2-40B4-BE49-F238E27FC236}">
                  <a16:creationId xmlns:a16="http://schemas.microsoft.com/office/drawing/2014/main" id="{D3E30479-B6F8-0945-EC20-E6BACBD41095}"/>
                </a:ext>
              </a:extLst>
            </p:cNvPr>
            <p:cNvSpPr/>
            <p:nvPr/>
          </p:nvSpPr>
          <p:spPr bwMode="auto">
            <a:xfrm>
              <a:off x="643012" y="2900116"/>
              <a:ext cx="1800000"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72000" tIns="36000" rIns="108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i="0" u="none" strike="noStrike" cap="none" normalizeH="0" baseline="0">
                  <a:ln>
                    <a:noFill/>
                  </a:ln>
                  <a:solidFill>
                    <a:schemeClr val="bg1"/>
                  </a:solidFill>
                  <a:effectLst/>
                  <a:latin typeface="+mn-ea"/>
                  <a:ea typeface="+mn-ea"/>
                </a:rPr>
                <a:t>木の良さを活かす</a:t>
              </a:r>
              <a:endParaRPr kumimoji="1" lang="ja-JP" altLang="en-US" sz="1200" i="0" u="none" strike="noStrike" cap="none" normalizeH="0" baseline="0" dirty="0">
                <a:ln>
                  <a:noFill/>
                </a:ln>
                <a:solidFill>
                  <a:schemeClr val="bg1"/>
                </a:solidFill>
                <a:effectLst/>
                <a:latin typeface="+mn-ea"/>
                <a:ea typeface="+mn-ea"/>
              </a:endParaRPr>
            </a:p>
          </p:txBody>
        </p:sp>
        <p:sp>
          <p:nvSpPr>
            <p:cNvPr id="47" name="正方形/長方形 46">
              <a:extLst>
                <a:ext uri="{FF2B5EF4-FFF2-40B4-BE49-F238E27FC236}">
                  <a16:creationId xmlns:a16="http://schemas.microsoft.com/office/drawing/2014/main" id="{391B72E1-642D-CB2D-9B6A-B1AE3BE7D6D4}"/>
                </a:ext>
              </a:extLst>
            </p:cNvPr>
            <p:cNvSpPr/>
            <p:nvPr/>
          </p:nvSpPr>
          <p:spPr bwMode="auto">
            <a:xfrm>
              <a:off x="643012" y="3254616"/>
              <a:ext cx="1800000" cy="720000"/>
            </a:xfrm>
            <a:prstGeom prst="rect">
              <a:avLst/>
            </a:prstGeom>
            <a:solidFill>
              <a:schemeClr val="bg1"/>
            </a:solidFill>
            <a:ln w="19050" cap="flat" cmpd="sng" algn="ctr">
              <a:noFill/>
              <a:prstDash val="solid"/>
              <a:round/>
              <a:headEnd type="none" w="med" len="med"/>
              <a:tailEnd type="none" w="med" len="med"/>
            </a:ln>
            <a:effectLst/>
          </p:spPr>
          <p:txBody>
            <a:bodyPr vert="horz" wrap="square" lIns="72000" tIns="36000" rIns="72000" bIns="72000" numCol="1" rtlCol="0" anchor="ctr" anchorCtr="0" compatLnSpc="1">
              <a:prstTxWarp prst="textNoShape">
                <a:avLst/>
              </a:prstTxWarp>
            </a:bodyPr>
            <a:lstStyle/>
            <a:p>
              <a:pPr marL="0" marR="0" indent="0" defTabSz="914400" rtl="0" eaLnBrk="1" fontAlgn="base" latinLnBrk="0" hangingPunct="1">
                <a:lnSpc>
                  <a:spcPts val="1720"/>
                </a:lnSpc>
                <a:spcBef>
                  <a:spcPct val="0"/>
                </a:spcBef>
                <a:spcAft>
                  <a:spcPct val="0"/>
                </a:spcAft>
                <a:buClrTx/>
                <a:buSzTx/>
                <a:buFontTx/>
                <a:buNone/>
                <a:tabLst/>
              </a:pPr>
              <a:r>
                <a:rPr kumimoji="1" lang="ja-JP" altLang="en-US" sz="1100" i="0" u="none" strike="noStrike" cap="none" normalizeH="0" baseline="0">
                  <a:ln>
                    <a:noFill/>
                  </a:ln>
                  <a:effectLst/>
                  <a:latin typeface="+mn-ea"/>
                  <a:ea typeface="+mn-ea"/>
                </a:rPr>
                <a:t>滋賀県でとれた「びわ湖材」を、住宅や公共建築物などに活用します</a:t>
              </a:r>
              <a:endParaRPr kumimoji="1" lang="ja-JP" altLang="en-US" sz="1100" i="0" u="none" strike="noStrike" cap="none" normalizeH="0" baseline="0" dirty="0">
                <a:ln>
                  <a:noFill/>
                </a:ln>
                <a:effectLst/>
                <a:latin typeface="+mn-ea"/>
                <a:ea typeface="+mn-ea"/>
              </a:endParaRPr>
            </a:p>
          </p:txBody>
        </p:sp>
      </p:grpSp>
      <p:grpSp>
        <p:nvGrpSpPr>
          <p:cNvPr id="48" name="グループ化 47">
            <a:extLst>
              <a:ext uri="{FF2B5EF4-FFF2-40B4-BE49-F238E27FC236}">
                <a16:creationId xmlns:a16="http://schemas.microsoft.com/office/drawing/2014/main" id="{C59E395D-D4D0-2DC0-8FA4-B545926892F7}"/>
              </a:ext>
            </a:extLst>
          </p:cNvPr>
          <p:cNvGrpSpPr/>
          <p:nvPr/>
        </p:nvGrpSpPr>
        <p:grpSpPr>
          <a:xfrm>
            <a:off x="6552668" y="5398805"/>
            <a:ext cx="1802930" cy="1180314"/>
            <a:chOff x="643012" y="2794302"/>
            <a:chExt cx="1802930" cy="1180314"/>
          </a:xfrm>
        </p:grpSpPr>
        <p:sp>
          <p:nvSpPr>
            <p:cNvPr id="49" name="正方形/長方形 48">
              <a:extLst>
                <a:ext uri="{FF2B5EF4-FFF2-40B4-BE49-F238E27FC236}">
                  <a16:creationId xmlns:a16="http://schemas.microsoft.com/office/drawing/2014/main" id="{EB9B37A6-7082-454D-371A-F75CB433EE39}"/>
                </a:ext>
              </a:extLst>
            </p:cNvPr>
            <p:cNvSpPr/>
            <p:nvPr/>
          </p:nvSpPr>
          <p:spPr bwMode="auto">
            <a:xfrm>
              <a:off x="645942" y="2794302"/>
              <a:ext cx="1800000" cy="360000"/>
            </a:xfrm>
            <a:prstGeom prst="rect">
              <a:avLst/>
            </a:prstGeom>
            <a:solidFill>
              <a:schemeClr val="accent1"/>
            </a:solidFill>
            <a:ln w="19050" cap="flat" cmpd="sng" algn="ctr">
              <a:noFill/>
              <a:prstDash val="solid"/>
              <a:round/>
              <a:headEnd type="none" w="med" len="med"/>
              <a:tailEnd type="none" w="med" len="med"/>
            </a:ln>
            <a:effectLst/>
          </p:spPr>
          <p:txBody>
            <a:bodyPr vert="horz" wrap="square" lIns="72000" tIns="36000" rIns="108000" bIns="3600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i="0" u="none" strike="noStrike" cap="none" normalizeH="0" baseline="0">
                  <a:ln>
                    <a:noFill/>
                  </a:ln>
                  <a:solidFill>
                    <a:schemeClr val="bg1"/>
                  </a:solidFill>
                  <a:effectLst/>
                  <a:latin typeface="+mn-ea"/>
                  <a:ea typeface="+mn-ea"/>
                </a:rPr>
                <a:t>里山の整備</a:t>
              </a:r>
              <a:endParaRPr kumimoji="1" lang="ja-JP" altLang="en-US" sz="1200" i="0" u="none" strike="noStrike" cap="none" normalizeH="0" baseline="0" dirty="0">
                <a:ln>
                  <a:noFill/>
                </a:ln>
                <a:solidFill>
                  <a:schemeClr val="bg1"/>
                </a:solidFill>
                <a:effectLst/>
                <a:latin typeface="+mn-ea"/>
                <a:ea typeface="+mn-ea"/>
              </a:endParaRPr>
            </a:p>
          </p:txBody>
        </p:sp>
        <p:sp>
          <p:nvSpPr>
            <p:cNvPr id="50" name="正方形/長方形 49">
              <a:extLst>
                <a:ext uri="{FF2B5EF4-FFF2-40B4-BE49-F238E27FC236}">
                  <a16:creationId xmlns:a16="http://schemas.microsoft.com/office/drawing/2014/main" id="{04A93856-26DD-301E-8624-378908915533}"/>
                </a:ext>
              </a:extLst>
            </p:cNvPr>
            <p:cNvSpPr/>
            <p:nvPr/>
          </p:nvSpPr>
          <p:spPr bwMode="auto">
            <a:xfrm>
              <a:off x="643012" y="3154302"/>
              <a:ext cx="1800000" cy="820314"/>
            </a:xfrm>
            <a:prstGeom prst="rect">
              <a:avLst/>
            </a:prstGeom>
            <a:solidFill>
              <a:schemeClr val="bg1"/>
            </a:solidFill>
            <a:ln w="19050" cap="flat" cmpd="sng" algn="ctr">
              <a:noFill/>
              <a:prstDash val="solid"/>
              <a:round/>
              <a:headEnd type="none" w="med" len="med"/>
              <a:tailEnd type="none" w="med" len="med"/>
            </a:ln>
            <a:effectLst/>
          </p:spPr>
          <p:txBody>
            <a:bodyPr vert="horz" wrap="square" lIns="72000" tIns="36000" rIns="72000" bIns="72000" numCol="1" rtlCol="0" anchor="ctr" anchorCtr="0" compatLnSpc="1">
              <a:prstTxWarp prst="textNoShape">
                <a:avLst/>
              </a:prstTxWarp>
            </a:bodyPr>
            <a:lstStyle/>
            <a:p>
              <a:pPr marL="0" marR="0" indent="0" defTabSz="914400" rtl="0" eaLnBrk="1" fontAlgn="base" latinLnBrk="0" hangingPunct="1">
                <a:lnSpc>
                  <a:spcPts val="1720"/>
                </a:lnSpc>
                <a:spcBef>
                  <a:spcPct val="0"/>
                </a:spcBef>
                <a:spcAft>
                  <a:spcPct val="0"/>
                </a:spcAft>
                <a:buClrTx/>
                <a:buSzTx/>
                <a:buFontTx/>
                <a:buNone/>
                <a:tabLst/>
              </a:pPr>
              <a:r>
                <a:rPr kumimoji="1" lang="ja-JP" altLang="en-US" sz="1100" i="0" u="none" strike="noStrike" cap="none" normalizeH="0" baseline="0" dirty="0">
                  <a:ln>
                    <a:noFill/>
                  </a:ln>
                  <a:effectLst/>
                  <a:latin typeface="+mn-ea"/>
                  <a:ea typeface="+mn-ea"/>
                </a:rPr>
                <a:t>里山を手入れして、防災や獣害防止機能を高め、地域住民の安心・安全な暮らしに貢献します</a:t>
              </a:r>
            </a:p>
          </p:txBody>
        </p:sp>
      </p:grpSp>
      <p:sp>
        <p:nvSpPr>
          <p:cNvPr id="2" name="Rectangle 8">
            <a:extLst>
              <a:ext uri="{FF2B5EF4-FFF2-40B4-BE49-F238E27FC236}">
                <a16:creationId xmlns:a16="http://schemas.microsoft.com/office/drawing/2014/main" id="{83BBB7D4-E2D4-152E-8E49-E05BF2EA5AF7}"/>
              </a:ext>
            </a:extLst>
          </p:cNvPr>
          <p:cNvSpPr>
            <a:spLocks noChangeArrowheads="1"/>
          </p:cNvSpPr>
          <p:nvPr/>
        </p:nvSpPr>
        <p:spPr bwMode="auto">
          <a:xfrm>
            <a:off x="2184089" y="840418"/>
            <a:ext cx="309948" cy="24172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700" dirty="0">
                <a:solidFill>
                  <a:srgbClr val="000000"/>
                </a:solidFill>
                <a:latin typeface="+mn-ea"/>
                <a:ea typeface="+mn-ea"/>
                <a:cs typeface="メイリオ" panose="020B0604030504040204" pitchFamily="50" charset="-128"/>
              </a:rPr>
              <a:t>び　わ</a:t>
            </a:r>
          </a:p>
        </p:txBody>
      </p:sp>
      <p:sp>
        <p:nvSpPr>
          <p:cNvPr id="3" name="Rectangle 8">
            <a:extLst>
              <a:ext uri="{FF2B5EF4-FFF2-40B4-BE49-F238E27FC236}">
                <a16:creationId xmlns:a16="http://schemas.microsoft.com/office/drawing/2014/main" id="{747FC069-0CC6-AFAE-73DF-4E596B6CAF1D}"/>
              </a:ext>
            </a:extLst>
          </p:cNvPr>
          <p:cNvSpPr>
            <a:spLocks noChangeArrowheads="1"/>
          </p:cNvSpPr>
          <p:nvPr/>
        </p:nvSpPr>
        <p:spPr bwMode="auto">
          <a:xfrm>
            <a:off x="1588709" y="4677877"/>
            <a:ext cx="361245" cy="23742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dirty="0">
                <a:latin typeface="+mn-ea"/>
                <a:ea typeface="+mn-ea"/>
                <a:cs typeface="メイリオ" panose="020B0604030504040204" pitchFamily="50" charset="-128"/>
              </a:rPr>
              <a:t>じゅんかん</a:t>
            </a:r>
          </a:p>
        </p:txBody>
      </p:sp>
      <p:sp>
        <p:nvSpPr>
          <p:cNvPr id="5" name="Rectangle 8">
            <a:extLst>
              <a:ext uri="{FF2B5EF4-FFF2-40B4-BE49-F238E27FC236}">
                <a16:creationId xmlns:a16="http://schemas.microsoft.com/office/drawing/2014/main" id="{0F7E5E1F-44F3-D5D6-599F-7FA6DB49A52F}"/>
              </a:ext>
            </a:extLst>
          </p:cNvPr>
          <p:cNvSpPr>
            <a:spLocks noChangeArrowheads="1"/>
          </p:cNvSpPr>
          <p:nvPr/>
        </p:nvSpPr>
        <p:spPr bwMode="auto">
          <a:xfrm>
            <a:off x="2046748" y="4916239"/>
            <a:ext cx="292315" cy="23742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dirty="0">
                <a:latin typeface="+mn-ea"/>
                <a:ea typeface="+mn-ea"/>
                <a:cs typeface="メイリオ" panose="020B0604030504040204" pitchFamily="50" charset="-128"/>
              </a:rPr>
              <a:t>こうけん</a:t>
            </a:r>
          </a:p>
        </p:txBody>
      </p:sp>
      <p:sp>
        <p:nvSpPr>
          <p:cNvPr id="8" name="Rectangle 8">
            <a:extLst>
              <a:ext uri="{FF2B5EF4-FFF2-40B4-BE49-F238E27FC236}">
                <a16:creationId xmlns:a16="http://schemas.microsoft.com/office/drawing/2014/main" id="{22044AEB-06A2-BE20-7650-65BB0D051AC1}"/>
              </a:ext>
            </a:extLst>
          </p:cNvPr>
          <p:cNvSpPr>
            <a:spLocks noChangeArrowheads="1"/>
          </p:cNvSpPr>
          <p:nvPr/>
        </p:nvSpPr>
        <p:spPr bwMode="auto">
          <a:xfrm>
            <a:off x="6590033" y="5797580"/>
            <a:ext cx="342008" cy="237428"/>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じゅうがい</a:t>
            </a:r>
            <a:endParaRPr lang="ja-JP" altLang="en-US" sz="500" dirty="0">
              <a:latin typeface="+mn-ea"/>
              <a:ea typeface="+mn-ea"/>
              <a:cs typeface="メイリオ" panose="020B0604030504040204" pitchFamily="50" charset="-128"/>
            </a:endParaRPr>
          </a:p>
        </p:txBody>
      </p:sp>
      <p:sp>
        <p:nvSpPr>
          <p:cNvPr id="10" name="Rectangle 8">
            <a:extLst>
              <a:ext uri="{FF2B5EF4-FFF2-40B4-BE49-F238E27FC236}">
                <a16:creationId xmlns:a16="http://schemas.microsoft.com/office/drawing/2014/main" id="{A92F85FF-7A3D-0BA2-AA9C-AC5218E265E4}"/>
              </a:ext>
            </a:extLst>
          </p:cNvPr>
          <p:cNvSpPr>
            <a:spLocks noChangeArrowheads="1"/>
          </p:cNvSpPr>
          <p:nvPr/>
        </p:nvSpPr>
        <p:spPr bwMode="auto">
          <a:xfrm>
            <a:off x="8148045" y="4440481"/>
            <a:ext cx="285903" cy="237364"/>
          </a:xfrm>
          <a:prstGeom prst="rect">
            <a:avLst/>
          </a:prstGeom>
          <a:noFill/>
          <a:ln>
            <a:noFill/>
          </a:ln>
        </p:spPr>
        <p:txBody>
          <a:bodyPr wrap="non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500">
                <a:latin typeface="+mn-ea"/>
                <a:ea typeface="+mn-ea"/>
                <a:cs typeface="メイリオ" panose="020B0604030504040204" pitchFamily="50" charset="-128"/>
              </a:rPr>
              <a:t>じゅんし</a:t>
            </a:r>
            <a:endParaRPr lang="ja-JP" altLang="en-US" sz="500" dirty="0">
              <a:latin typeface="+mn-ea"/>
              <a:ea typeface="+mn-ea"/>
              <a:cs typeface="メイリオ" panose="020B0604030504040204" pitchFamily="50" charset="-128"/>
            </a:endParaRPr>
          </a:p>
        </p:txBody>
      </p:sp>
    </p:spTree>
    <p:custDataLst>
      <p:tags r:id="rId1"/>
    </p:custDataLst>
    <p:extLst>
      <p:ext uri="{BB962C8B-B14F-4D97-AF65-F5344CB8AC3E}">
        <p14:creationId xmlns:p14="http://schemas.microsoft.com/office/powerpoint/2010/main" val="33639463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fade">
                                      <p:cBhvr>
                                        <p:cTn id="10" dur="500"/>
                                        <p:tgtEl>
                                          <p:spTgt spid="2"/>
                                        </p:tgtEl>
                                      </p:cBhvr>
                                    </p:animEffect>
                                  </p:childTnLst>
                                </p:cTn>
                              </p:par>
                              <p:par>
                                <p:cTn id="11" presetID="10" presetClass="entr" presetSubtype="0" fill="hold"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fade">
                                      <p:cBhvr>
                                        <p:cTn id="21" dur="5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fade">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fade">
                                      <p:cBhvr>
                                        <p:cTn id="29" dur="500"/>
                                        <p:tgtEl>
                                          <p:spTgt spid="35"/>
                                        </p:tgtEl>
                                      </p:cBhvr>
                                    </p:animEffect>
                                  </p:childTnLst>
                                </p:cTn>
                              </p:par>
                              <p:par>
                                <p:cTn id="30" presetID="10" presetClass="entr" presetSubtype="0" fill="hold" nodeType="with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fade">
                                      <p:cBhvr>
                                        <p:cTn id="32" dur="500"/>
                                        <p:tgtEl>
                                          <p:spTgt spid="36"/>
                                        </p:tgtEl>
                                      </p:cBhvr>
                                    </p:animEffect>
                                  </p:childTnLst>
                                </p:cTn>
                              </p:par>
                              <p:par>
                                <p:cTn id="33" presetID="10" presetClass="entr" presetSubtype="0" fill="hold" nodeType="with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fade">
                                      <p:cBhvr>
                                        <p:cTn id="35" dur="500"/>
                                        <p:tgtEl>
                                          <p:spTgt spid="39"/>
                                        </p:tgtEl>
                                      </p:cBhvr>
                                    </p:animEffect>
                                  </p:childTnLst>
                                </p:cTn>
                              </p:par>
                              <p:par>
                                <p:cTn id="36" presetID="10" presetClass="entr" presetSubtype="0" fill="hold" nodeType="withEffect">
                                  <p:stCondLst>
                                    <p:cond delay="0"/>
                                  </p:stCondLst>
                                  <p:childTnLst>
                                    <p:set>
                                      <p:cBhvr>
                                        <p:cTn id="37" dur="1" fill="hold">
                                          <p:stCondLst>
                                            <p:cond delay="0"/>
                                          </p:stCondLst>
                                        </p:cTn>
                                        <p:tgtEl>
                                          <p:spTgt spid="42"/>
                                        </p:tgtEl>
                                        <p:attrNameLst>
                                          <p:attrName>style.visibility</p:attrName>
                                        </p:attrNameLst>
                                      </p:cBhvr>
                                      <p:to>
                                        <p:strVal val="visible"/>
                                      </p:to>
                                    </p:set>
                                    <p:animEffect transition="in" filter="fade">
                                      <p:cBhvr>
                                        <p:cTn id="38" dur="500"/>
                                        <p:tgtEl>
                                          <p:spTgt spid="42"/>
                                        </p:tgtEl>
                                      </p:cBhvr>
                                    </p:animEffect>
                                  </p:childTnLst>
                                </p:cTn>
                              </p:par>
                              <p:par>
                                <p:cTn id="39" presetID="10" presetClass="entr" presetSubtype="0" fill="hold" nodeType="withEffect">
                                  <p:stCondLst>
                                    <p:cond delay="0"/>
                                  </p:stCondLst>
                                  <p:childTnLst>
                                    <p:set>
                                      <p:cBhvr>
                                        <p:cTn id="40" dur="1" fill="hold">
                                          <p:stCondLst>
                                            <p:cond delay="0"/>
                                          </p:stCondLst>
                                        </p:cTn>
                                        <p:tgtEl>
                                          <p:spTgt spid="45"/>
                                        </p:tgtEl>
                                        <p:attrNameLst>
                                          <p:attrName>style.visibility</p:attrName>
                                        </p:attrNameLst>
                                      </p:cBhvr>
                                      <p:to>
                                        <p:strVal val="visible"/>
                                      </p:to>
                                    </p:set>
                                    <p:animEffect transition="in" filter="fade">
                                      <p:cBhvr>
                                        <p:cTn id="41" dur="500"/>
                                        <p:tgtEl>
                                          <p:spTgt spid="45"/>
                                        </p:tgtEl>
                                      </p:cBhvr>
                                    </p:animEffect>
                                  </p:childTnLst>
                                </p:cTn>
                              </p:par>
                              <p:par>
                                <p:cTn id="42" presetID="10" presetClass="entr" presetSubtype="0" fill="hold" nodeType="with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fade">
                                      <p:cBhvr>
                                        <p:cTn id="47" dur="500"/>
                                        <p:tgtEl>
                                          <p:spTgt spid="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
                                        </p:tgtEl>
                                        <p:attrNameLst>
                                          <p:attrName>style.visibility</p:attrName>
                                        </p:attrNameLst>
                                      </p:cBhvr>
                                      <p:to>
                                        <p:strVal val="visible"/>
                                      </p:to>
                                    </p:set>
                                    <p:animEffect transition="in" filter="fade">
                                      <p:cBhvr>
                                        <p:cTn id="50" dur="500"/>
                                        <p:tgtEl>
                                          <p:spTgt spid="5"/>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8"/>
                                        </p:tgtEl>
                                        <p:attrNameLst>
                                          <p:attrName>style.visibility</p:attrName>
                                        </p:attrNameLst>
                                      </p:cBhvr>
                                      <p:to>
                                        <p:strVal val="visible"/>
                                      </p:to>
                                    </p:set>
                                    <p:animEffect transition="in" filter="fade">
                                      <p:cBhvr>
                                        <p:cTn id="53" dur="500"/>
                                        <p:tgtEl>
                                          <p:spTgt spid="8"/>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fade">
                                      <p:cBhvr>
                                        <p:cTn id="5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1" grpId="0" animBg="1"/>
      <p:bldP spid="7" grpId="0"/>
      <p:bldP spid="2" grpId="0"/>
      <p:bldP spid="3" grpId="0"/>
      <p:bldP spid="5" grpId="0"/>
      <p:bldP spid="8"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サイドストーリー</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100" kern="0" dirty="0">
                <a:solidFill>
                  <a:schemeClr val="tx1"/>
                </a:solidFill>
                <a:latin typeface="HGP創英角ｺﾞｼｯｸUB" panose="020B0900000000000000" pitchFamily="50" charset="-128"/>
                <a:ea typeface="HGP創英角ｺﾞｼｯｸUB" panose="020B0900000000000000" pitchFamily="50" charset="-128"/>
              </a:rPr>
              <a:t>もっと税について調べてみよう</a:t>
            </a:r>
            <a:r>
              <a:rPr lang="en-US" altLang="ja-JP" sz="2400" kern="0" dirty="0">
                <a:solidFill>
                  <a:schemeClr val="tx1"/>
                </a:solidFill>
                <a:latin typeface="HGP創英角ｺﾞｼｯｸUB" panose="020B0900000000000000" pitchFamily="50" charset="-128"/>
                <a:ea typeface="HGP創英角ｺﾞｼｯｸUB" panose="020B0900000000000000" pitchFamily="50" charset="-128"/>
              </a:rPr>
              <a:t>/</a:t>
            </a:r>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滋賀県各地の財政</a:t>
            </a:r>
          </a:p>
        </p:txBody>
      </p:sp>
      <p:sp>
        <p:nvSpPr>
          <p:cNvPr id="9" name="スライド番号プレースホルダー 8">
            <a:extLst>
              <a:ext uri="{FF2B5EF4-FFF2-40B4-BE49-F238E27FC236}">
                <a16:creationId xmlns:a16="http://schemas.microsoft.com/office/drawing/2014/main" id="{3E313CDE-622C-6193-23D8-DE88C8F0411E}"/>
              </a:ext>
            </a:extLst>
          </p:cNvPr>
          <p:cNvSpPr>
            <a:spLocks noGrp="1"/>
          </p:cNvSpPr>
          <p:nvPr>
            <p:ph type="sldNum" sz="quarter" idx="12"/>
          </p:nvPr>
        </p:nvSpPr>
        <p:spPr/>
        <p:txBody>
          <a:bodyPr/>
          <a:lstStyle/>
          <a:p>
            <a:pPr>
              <a:defRPr/>
            </a:pPr>
            <a:fld id="{40E3B949-1179-4387-B307-F356BE6486A4}" type="slidenum">
              <a:rPr lang="en-US" altLang="ja-JP" smtClean="0">
                <a:latin typeface="+mn-ea"/>
                <a:ea typeface="+mn-ea"/>
              </a:rPr>
              <a:pPr>
                <a:defRPr/>
              </a:pPr>
              <a:t>26</a:t>
            </a:fld>
            <a:endParaRPr lang="en-US" altLang="ja-JP" dirty="0">
              <a:latin typeface="+mn-ea"/>
              <a:ea typeface="+mn-ea"/>
            </a:endParaRPr>
          </a:p>
        </p:txBody>
      </p:sp>
      <p:sp>
        <p:nvSpPr>
          <p:cNvPr id="11" name="AutoShape 353">
            <a:extLst>
              <a:ext uri="{FF2B5EF4-FFF2-40B4-BE49-F238E27FC236}">
                <a16:creationId xmlns:a16="http://schemas.microsoft.com/office/drawing/2014/main" id="{38EDFE98-EDB3-4BE3-A8F3-FAA34019A1DF}"/>
              </a:ext>
            </a:extLst>
          </p:cNvPr>
          <p:cNvSpPr>
            <a:spLocks noChangeArrowheads="1"/>
          </p:cNvSpPr>
          <p:nvPr/>
        </p:nvSpPr>
        <p:spPr bwMode="auto">
          <a:xfrm>
            <a:off x="323851" y="900000"/>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みんなが住んでいる自治体（市町）の財政状況を調べてみよう。</a:t>
            </a:r>
          </a:p>
        </p:txBody>
      </p:sp>
      <p:pic>
        <p:nvPicPr>
          <p:cNvPr id="12" name="Picture 29">
            <a:extLst>
              <a:ext uri="{FF2B5EF4-FFF2-40B4-BE49-F238E27FC236}">
                <a16:creationId xmlns:a16="http://schemas.microsoft.com/office/drawing/2014/main" id="{FC45E5A1-E821-4CAA-A4DB-82274B823C9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p:blipFill>
        <p:spPr bwMode="auto">
          <a:xfrm>
            <a:off x="7920434" y="620736"/>
            <a:ext cx="849459" cy="1018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 name="Rectangle 8">
            <a:extLst>
              <a:ext uri="{FF2B5EF4-FFF2-40B4-BE49-F238E27FC236}">
                <a16:creationId xmlns:a16="http://schemas.microsoft.com/office/drawing/2014/main" id="{DAEC1280-C8B9-4530-B957-A6C977762936}"/>
              </a:ext>
            </a:extLst>
          </p:cNvPr>
          <p:cNvSpPr>
            <a:spLocks noChangeArrowheads="1"/>
          </p:cNvSpPr>
          <p:nvPr/>
        </p:nvSpPr>
        <p:spPr bwMode="auto">
          <a:xfrm>
            <a:off x="323850" y="1467159"/>
            <a:ext cx="5454781" cy="12430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36000" tIns="36000" rIns="36000" bIns="36000" anchor="t" anchorCtr="0">
            <a:no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spcBef>
                <a:spcPct val="0"/>
              </a:spcBef>
              <a:spcAft>
                <a:spcPts val="600"/>
              </a:spcAft>
              <a:buFontTx/>
              <a:buNone/>
            </a:pPr>
            <a:r>
              <a:rPr lang="ja-JP" altLang="en-US" sz="1400" dirty="0">
                <a:latin typeface="+mn-ea"/>
                <a:ea typeface="+mn-ea"/>
                <a:cs typeface="メイリオ" panose="020B0604030504040204" pitchFamily="50" charset="-128"/>
              </a:rPr>
              <a:t>これまで見てきたとおり、「税」はいろいろなところに使われています。</a:t>
            </a:r>
            <a:endParaRPr lang="en-US" altLang="ja-JP" sz="1400" dirty="0">
              <a:latin typeface="+mn-ea"/>
              <a:ea typeface="+mn-ea"/>
              <a:cs typeface="メイリオ" panose="020B0604030504040204" pitchFamily="50" charset="-128"/>
            </a:endParaRPr>
          </a:p>
          <a:p>
            <a:pPr eaLnBrk="1" hangingPunct="1">
              <a:spcBef>
                <a:spcPct val="0"/>
              </a:spcBef>
              <a:spcAft>
                <a:spcPts val="600"/>
              </a:spcAft>
              <a:buFontTx/>
              <a:buNone/>
            </a:pPr>
            <a:r>
              <a:rPr lang="ja-JP" altLang="en-US" sz="1400" dirty="0">
                <a:latin typeface="+mn-ea"/>
                <a:ea typeface="+mn-ea"/>
                <a:cs typeface="メイリオ" panose="020B0604030504040204" pitchFamily="50" charset="-128"/>
              </a:rPr>
              <a:t>みんなが住んでいる地域ではどのように使われているかな。</a:t>
            </a:r>
            <a:endParaRPr lang="en-US" altLang="ja-JP" sz="1400" dirty="0">
              <a:latin typeface="+mn-ea"/>
              <a:ea typeface="+mn-ea"/>
              <a:cs typeface="メイリオ" panose="020B0604030504040204" pitchFamily="50" charset="-128"/>
            </a:endParaRPr>
          </a:p>
          <a:p>
            <a:pPr eaLnBrk="1" hangingPunct="1">
              <a:spcBef>
                <a:spcPct val="0"/>
              </a:spcBef>
              <a:spcAft>
                <a:spcPts val="600"/>
              </a:spcAft>
              <a:buFontTx/>
              <a:buNone/>
            </a:pPr>
            <a:r>
              <a:rPr lang="ja-JP" altLang="en-US" sz="1400" dirty="0">
                <a:latin typeface="+mn-ea"/>
                <a:ea typeface="+mn-ea"/>
                <a:cs typeface="メイリオ" panose="020B0604030504040204" pitchFamily="50" charset="-128"/>
              </a:rPr>
              <a:t>調べてみると、きっと新しい発見があるはず。</a:t>
            </a:r>
            <a:endParaRPr lang="en-US" altLang="ja-JP" sz="1400" dirty="0">
              <a:latin typeface="+mn-ea"/>
              <a:ea typeface="+mn-ea"/>
              <a:cs typeface="メイリオ" panose="020B0604030504040204" pitchFamily="50" charset="-128"/>
            </a:endParaRPr>
          </a:p>
          <a:p>
            <a:pPr eaLnBrk="1" hangingPunct="1">
              <a:spcBef>
                <a:spcPct val="0"/>
              </a:spcBef>
              <a:spcAft>
                <a:spcPts val="600"/>
              </a:spcAft>
              <a:buFontTx/>
              <a:buNone/>
            </a:pPr>
            <a:r>
              <a:rPr lang="ja-JP" altLang="en-US" sz="1400" dirty="0">
                <a:latin typeface="+mn-ea"/>
                <a:ea typeface="+mn-ea"/>
                <a:cs typeface="メイリオ" panose="020B0604030504040204" pitchFamily="50" charset="-128"/>
              </a:rPr>
              <a:t>使い方を調べて、みんなで話し合ってみよう。</a:t>
            </a:r>
            <a:endParaRPr lang="en-US" altLang="ja-JP" sz="1400" dirty="0">
              <a:latin typeface="+mn-ea"/>
              <a:ea typeface="+mn-ea"/>
              <a:cs typeface="メイリオ" panose="020B0604030504040204" pitchFamily="50" charset="-128"/>
            </a:endParaRPr>
          </a:p>
        </p:txBody>
      </p:sp>
      <p:sp>
        <p:nvSpPr>
          <p:cNvPr id="13" name="Rectangle 8">
            <a:extLst>
              <a:ext uri="{FF2B5EF4-FFF2-40B4-BE49-F238E27FC236}">
                <a16:creationId xmlns:a16="http://schemas.microsoft.com/office/drawing/2014/main" id="{0993D100-2CC5-4777-9D72-5A386C5817DC}"/>
              </a:ext>
            </a:extLst>
          </p:cNvPr>
          <p:cNvSpPr>
            <a:spLocks noChangeArrowheads="1"/>
          </p:cNvSpPr>
          <p:nvPr/>
        </p:nvSpPr>
        <p:spPr bwMode="auto">
          <a:xfrm>
            <a:off x="360397" y="6026971"/>
            <a:ext cx="3902844" cy="4420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t"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eaLnBrk="1" hangingPunct="1">
              <a:spcBef>
                <a:spcPct val="0"/>
              </a:spcBef>
              <a:spcAft>
                <a:spcPts val="600"/>
              </a:spcAft>
              <a:buFontTx/>
              <a:buNone/>
            </a:pPr>
            <a:r>
              <a:rPr lang="en-US" altLang="ja-JP" sz="1200" dirty="0">
                <a:latin typeface="+mn-ea"/>
                <a:ea typeface="+mn-ea"/>
                <a:cs typeface="メイリオ" panose="020B0604030504040204" pitchFamily="50" charset="-128"/>
              </a:rPr>
              <a:t>※</a:t>
            </a:r>
            <a:r>
              <a:rPr lang="ja-JP" altLang="en-US" sz="1200" dirty="0">
                <a:latin typeface="+mn-ea"/>
                <a:ea typeface="+mn-ea"/>
                <a:cs typeface="メイリオ" panose="020B0604030504040204" pitchFamily="50" charset="-128"/>
              </a:rPr>
              <a:t>自治体の名称をクリックすると、自治体の</a:t>
            </a:r>
            <a:r>
              <a:rPr lang="ja-JP" altLang="en-US" sz="1200">
                <a:latin typeface="+mn-ea"/>
                <a:ea typeface="+mn-ea"/>
                <a:cs typeface="メイリオ" panose="020B0604030504040204" pitchFamily="50" charset="-128"/>
              </a:rPr>
              <a:t>ホームページへ移動</a:t>
            </a:r>
            <a:r>
              <a:rPr lang="ja-JP" altLang="en-US" sz="1200" dirty="0">
                <a:latin typeface="+mn-ea"/>
                <a:ea typeface="+mn-ea"/>
                <a:cs typeface="メイリオ" panose="020B0604030504040204" pitchFamily="50" charset="-128"/>
              </a:rPr>
              <a:t>します。</a:t>
            </a:r>
            <a:r>
              <a:rPr lang="ja-JP" altLang="en-US" sz="1200">
                <a:latin typeface="+mn-ea"/>
                <a:ea typeface="+mn-ea"/>
                <a:cs typeface="メイリオ" panose="020B0604030504040204" pitchFamily="50" charset="-128"/>
              </a:rPr>
              <a:t>（令和</a:t>
            </a:r>
            <a:r>
              <a:rPr lang="en-US" altLang="ja-JP" sz="1200" dirty="0">
                <a:latin typeface="+mn-ea"/>
                <a:ea typeface="+mn-ea"/>
                <a:cs typeface="メイリオ" panose="020B0604030504040204" pitchFamily="50" charset="-128"/>
              </a:rPr>
              <a:t>8</a:t>
            </a:r>
            <a:r>
              <a:rPr lang="ja-JP" altLang="en-US" sz="1200">
                <a:latin typeface="+mn-ea"/>
                <a:ea typeface="+mn-ea"/>
                <a:cs typeface="メイリオ" panose="020B0604030504040204" pitchFamily="50" charset="-128"/>
              </a:rPr>
              <a:t>年５月</a:t>
            </a:r>
            <a:r>
              <a:rPr lang="ja-JP" altLang="en-US" sz="1200" dirty="0">
                <a:latin typeface="+mn-ea"/>
                <a:ea typeface="+mn-ea"/>
                <a:cs typeface="メイリオ" panose="020B0604030504040204" pitchFamily="50" charset="-128"/>
              </a:rPr>
              <a:t>現在）</a:t>
            </a:r>
            <a:endParaRPr lang="en-US" altLang="ja-JP" sz="1200" dirty="0">
              <a:latin typeface="+mn-ea"/>
              <a:ea typeface="+mn-ea"/>
              <a:cs typeface="メイリオ" panose="020B0604030504040204" pitchFamily="50" charset="-128"/>
            </a:endParaRPr>
          </a:p>
        </p:txBody>
      </p:sp>
      <p:graphicFrame>
        <p:nvGraphicFramePr>
          <p:cNvPr id="14" name="表 13">
            <a:extLst>
              <a:ext uri="{FF2B5EF4-FFF2-40B4-BE49-F238E27FC236}">
                <a16:creationId xmlns:a16="http://schemas.microsoft.com/office/drawing/2014/main" id="{4B6BA65F-B047-4915-95DC-9F7E919225F3}"/>
              </a:ext>
            </a:extLst>
          </p:cNvPr>
          <p:cNvGraphicFramePr>
            <a:graphicFrameLocks noGrp="1"/>
          </p:cNvGraphicFramePr>
          <p:nvPr>
            <p:extLst>
              <p:ext uri="{D42A27DB-BD31-4B8C-83A1-F6EECF244321}">
                <p14:modId xmlns:p14="http://schemas.microsoft.com/office/powerpoint/2010/main" val="3303521327"/>
              </p:ext>
            </p:extLst>
          </p:nvPr>
        </p:nvGraphicFramePr>
        <p:xfrm>
          <a:off x="360397" y="2737721"/>
          <a:ext cx="3902844" cy="3208416"/>
        </p:xfrm>
        <a:graphic>
          <a:graphicData uri="http://schemas.openxmlformats.org/drawingml/2006/table">
            <a:tbl>
              <a:tblPr firstRow="1" bandRow="1">
                <a:tableStyleId>{69012ECD-51FC-41F1-AA8D-1B2483CD663E}</a:tableStyleId>
              </a:tblPr>
              <a:tblGrid>
                <a:gridCol w="1300948">
                  <a:extLst>
                    <a:ext uri="{9D8B030D-6E8A-4147-A177-3AD203B41FA5}">
                      <a16:colId xmlns:a16="http://schemas.microsoft.com/office/drawing/2014/main" val="567011437"/>
                    </a:ext>
                  </a:extLst>
                </a:gridCol>
                <a:gridCol w="1300948">
                  <a:extLst>
                    <a:ext uri="{9D8B030D-6E8A-4147-A177-3AD203B41FA5}">
                      <a16:colId xmlns:a16="http://schemas.microsoft.com/office/drawing/2014/main" val="3527943594"/>
                    </a:ext>
                  </a:extLst>
                </a:gridCol>
                <a:gridCol w="1300948">
                  <a:extLst>
                    <a:ext uri="{9D8B030D-6E8A-4147-A177-3AD203B41FA5}">
                      <a16:colId xmlns:a16="http://schemas.microsoft.com/office/drawing/2014/main" val="2835286206"/>
                    </a:ext>
                  </a:extLst>
                </a:gridCol>
              </a:tblGrid>
              <a:tr h="376336">
                <a:tc gridSpan="3">
                  <a:txBody>
                    <a:bodyPr/>
                    <a:lstStyle/>
                    <a:p>
                      <a:pPr algn="ctr"/>
                      <a:r>
                        <a:rPr kumimoji="1" lang="ja-JP" altLang="en-US" sz="1400" dirty="0"/>
                        <a:t>滋賀県内の自治体（</a:t>
                      </a:r>
                      <a:r>
                        <a:rPr kumimoji="1" lang="en-US" altLang="ja-JP" sz="1400" dirty="0"/>
                        <a:t>50</a:t>
                      </a:r>
                      <a:r>
                        <a:rPr kumimoji="1" lang="ja-JP" altLang="en-US" sz="1400" dirty="0"/>
                        <a:t>音順）</a:t>
                      </a:r>
                      <a:endParaRPr kumimoji="1" lang="ja-JP" altLang="en-US" sz="1400" dirty="0">
                        <a:latin typeface="+mn-ea"/>
                        <a:ea typeface="+mn-ea"/>
                      </a:endParaRPr>
                    </a:p>
                  </a:txBody>
                  <a:tcPr marL="72000" marR="72000" marT="72000" marB="72000" anchor="ctr"/>
                </a:tc>
                <a:tc hMerge="1">
                  <a:txBody>
                    <a:bodyPr/>
                    <a:lstStyle/>
                    <a:p>
                      <a:endParaRPr kumimoji="1" lang="ja-JP" altLang="en-US" sz="1400" dirty="0">
                        <a:latin typeface="+mn-ea"/>
                        <a:ea typeface="+mn-ea"/>
                      </a:endParaRPr>
                    </a:p>
                  </a:txBody>
                  <a:tcPr>
                    <a:lnL w="12700" cap="flat" cmpd="sng" algn="ctr">
                      <a:solidFill>
                        <a:schemeClr val="tx1"/>
                      </a:solidFill>
                      <a:prstDash val="solid"/>
                      <a:round/>
                      <a:headEnd type="none" w="med" len="med"/>
                      <a:tailEnd type="none" w="med" len="med"/>
                    </a:lnL>
                    <a:solidFill>
                      <a:srgbClr val="0070C0"/>
                    </a:solidFill>
                  </a:tcPr>
                </a:tc>
                <a:tc hMerge="1">
                  <a:txBody>
                    <a:bodyPr/>
                    <a:lstStyle/>
                    <a:p>
                      <a:endParaRPr kumimoji="1" lang="ja-JP" altLang="en-US" sz="1400" dirty="0">
                        <a:latin typeface="+mn-ea"/>
                        <a:ea typeface="+mn-ea"/>
                      </a:endParaRPr>
                    </a:p>
                  </a:txBody>
                  <a:tcPr marL="72000" marR="72000" marT="72000" marB="72000" anchor="ctr"/>
                </a:tc>
                <a:extLst>
                  <a:ext uri="{0D108BD9-81ED-4DB2-BD59-A6C34878D82A}">
                    <a16:rowId xmlns:a16="http://schemas.microsoft.com/office/drawing/2014/main" val="4194400008"/>
                  </a:ext>
                </a:extLst>
              </a:tr>
              <a:tr h="354010">
                <a:tc>
                  <a:txBody>
                    <a:bodyPr/>
                    <a:lstStyle/>
                    <a:p>
                      <a:r>
                        <a:rPr kumimoji="1" lang="ja-JP" altLang="en-US" sz="1200" u="none" dirty="0">
                          <a:solidFill>
                            <a:schemeClr val="tx1"/>
                          </a:solidFill>
                          <a:highlight>
                            <a:srgbClr val="F6E790"/>
                          </a:highlight>
                          <a:hlinkClick r:id="rId4">
                            <a:extLst>
                              <a:ext uri="{A12FA001-AC4F-418D-AE19-62706E023703}">
                                <ahyp:hlinkClr xmlns:ahyp="http://schemas.microsoft.com/office/drawing/2018/hyperlinkcolor" val="tx"/>
                              </a:ext>
                            </a:extLst>
                          </a:hlinkClick>
                        </a:rPr>
                        <a:t>愛知郡愛荘町</a:t>
                      </a:r>
                      <a:endParaRPr kumimoji="1" lang="ja-JP" altLang="en-US" sz="1200" u="none" dirty="0">
                        <a:solidFill>
                          <a:schemeClr val="tx1"/>
                        </a:solidFill>
                        <a:highlight>
                          <a:srgbClr val="F6E790"/>
                        </a:highlight>
                        <a:latin typeface="+mn-ea"/>
                        <a:ea typeface="+mn-ea"/>
                      </a:endParaRPr>
                    </a:p>
                  </a:txBody>
                  <a:tcPr marL="72000" marR="72000" marT="72000" marB="72000" anchor="ctr"/>
                </a:tc>
                <a:tc>
                  <a:txBody>
                    <a:bodyPr/>
                    <a:lstStyle/>
                    <a:p>
                      <a:r>
                        <a:rPr lang="ja-JP" altLang="en-US" sz="1200" dirty="0">
                          <a:solidFill>
                            <a:schemeClr val="tx1"/>
                          </a:solidFill>
                          <a:highlight>
                            <a:srgbClr val="F6E790"/>
                          </a:highlight>
                          <a:hlinkClick r:id="rId5">
                            <a:extLst>
                              <a:ext uri="{A12FA001-AC4F-418D-AE19-62706E023703}">
                                <ahyp:hlinkClr xmlns:ahyp="http://schemas.microsoft.com/office/drawing/2018/hyperlinkcolor" val="tx"/>
                              </a:ext>
                            </a:extLst>
                          </a:hlinkClick>
                        </a:rPr>
                        <a:t>犬上郡多賀町</a:t>
                      </a:r>
                      <a:endParaRPr lang="ja-JP" altLang="en-US" sz="1200" dirty="0">
                        <a:solidFill>
                          <a:schemeClr val="tx1"/>
                        </a:solidFill>
                        <a:highlight>
                          <a:srgbClr val="F6E790"/>
                        </a:highlight>
                      </a:endParaRPr>
                    </a:p>
                  </a:txBody>
                  <a:tcPr marL="72000" marR="72000" marT="72000" marB="72000" anchor="ctr"/>
                </a:tc>
                <a:tc>
                  <a:txBody>
                    <a:bodyPr/>
                    <a:lstStyle/>
                    <a:p>
                      <a:r>
                        <a:rPr kumimoji="1" lang="ja-JP" altLang="en-US" sz="1200" dirty="0">
                          <a:solidFill>
                            <a:schemeClr val="tx1"/>
                          </a:solidFill>
                          <a:highlight>
                            <a:srgbClr val="8EDFA9"/>
                          </a:highlight>
                          <a:hlinkClick r:id="rId6">
                            <a:extLst>
                              <a:ext uri="{A12FA001-AC4F-418D-AE19-62706E023703}">
                                <ahyp:hlinkClr xmlns:ahyp="http://schemas.microsoft.com/office/drawing/2018/hyperlinkcolor" val="tx"/>
                              </a:ext>
                            </a:extLst>
                          </a:hlinkClick>
                        </a:rPr>
                        <a:t>野洲市</a:t>
                      </a:r>
                      <a:endParaRPr kumimoji="1" lang="ja-JP" altLang="en-US" sz="1200" dirty="0">
                        <a:solidFill>
                          <a:schemeClr val="tx1"/>
                        </a:solidFill>
                        <a:highlight>
                          <a:srgbClr val="8EDFA9"/>
                        </a:highlight>
                        <a:latin typeface="+mn-ea"/>
                        <a:ea typeface="+mn-ea"/>
                      </a:endParaRPr>
                    </a:p>
                  </a:txBody>
                  <a:tcPr marL="72000" marR="72000" marT="72000" marB="72000" anchor="ctr"/>
                </a:tc>
                <a:extLst>
                  <a:ext uri="{0D108BD9-81ED-4DB2-BD59-A6C34878D82A}">
                    <a16:rowId xmlns:a16="http://schemas.microsoft.com/office/drawing/2014/main" val="4008041166"/>
                  </a:ext>
                </a:extLst>
              </a:tr>
              <a:tr h="354010">
                <a:tc>
                  <a:txBody>
                    <a:bodyPr/>
                    <a:lstStyle/>
                    <a:p>
                      <a:r>
                        <a:rPr kumimoji="1" lang="ja-JP" altLang="en-US" sz="1200" dirty="0">
                          <a:solidFill>
                            <a:schemeClr val="tx1"/>
                          </a:solidFill>
                          <a:highlight>
                            <a:srgbClr val="BFBFF4"/>
                          </a:highlight>
                          <a:hlinkClick r:id="rId7">
                            <a:extLst>
                              <a:ext uri="{A12FA001-AC4F-418D-AE19-62706E023703}">
                                <ahyp:hlinkClr xmlns:ahyp="http://schemas.microsoft.com/office/drawing/2018/hyperlinkcolor" val="tx"/>
                              </a:ext>
                            </a:extLst>
                          </a:hlinkClick>
                        </a:rPr>
                        <a:t>近江八幡市</a:t>
                      </a:r>
                      <a:endParaRPr kumimoji="1" lang="ja-JP" altLang="en-US" sz="1200" dirty="0">
                        <a:solidFill>
                          <a:schemeClr val="tx1"/>
                        </a:solidFill>
                        <a:highlight>
                          <a:srgbClr val="BFBFF4"/>
                        </a:highlight>
                        <a:latin typeface="+mn-ea"/>
                        <a:ea typeface="+mn-ea"/>
                      </a:endParaRPr>
                    </a:p>
                  </a:txBody>
                  <a:tcPr marL="72000" marR="72000" marT="72000" marB="72000" anchor="ctr"/>
                </a:tc>
                <a:tc>
                  <a:txBody>
                    <a:bodyPr/>
                    <a:lstStyle/>
                    <a:p>
                      <a:r>
                        <a:rPr kumimoji="1" lang="ja-JP" altLang="en-US" sz="1200">
                          <a:solidFill>
                            <a:schemeClr val="tx1"/>
                          </a:solidFill>
                          <a:highlight>
                            <a:srgbClr val="F6E790"/>
                          </a:highlight>
                          <a:hlinkClick r:id="rId8">
                            <a:extLst>
                              <a:ext uri="{A12FA001-AC4F-418D-AE19-62706E023703}">
                                <ahyp:hlinkClr xmlns:ahyp="http://schemas.microsoft.com/office/drawing/2018/hyperlinkcolor" val="tx"/>
                              </a:ext>
                            </a:extLst>
                          </a:hlinkClick>
                        </a:rPr>
                        <a:t>犬上郡</a:t>
                      </a:r>
                      <a:r>
                        <a:rPr kumimoji="1" lang="ja-JP" altLang="en-US" sz="1200" dirty="0">
                          <a:solidFill>
                            <a:schemeClr val="tx1"/>
                          </a:solidFill>
                          <a:highlight>
                            <a:srgbClr val="F6E790"/>
                          </a:highlight>
                          <a:hlinkClick r:id="rId8">
                            <a:extLst>
                              <a:ext uri="{A12FA001-AC4F-418D-AE19-62706E023703}">
                                <ahyp:hlinkClr xmlns:ahyp="http://schemas.microsoft.com/office/drawing/2018/hyperlinkcolor" val="tx"/>
                              </a:ext>
                            </a:extLst>
                          </a:hlinkClick>
                        </a:rPr>
                        <a:t>豊郷町</a:t>
                      </a:r>
                      <a:endParaRPr kumimoji="1" lang="ja-JP" altLang="en-US" sz="1200" dirty="0">
                        <a:solidFill>
                          <a:schemeClr val="tx1"/>
                        </a:solidFill>
                        <a:highlight>
                          <a:srgbClr val="F6E790"/>
                        </a:highlight>
                        <a:latin typeface="+mn-ea"/>
                        <a:ea typeface="+mn-ea"/>
                      </a:endParaRPr>
                    </a:p>
                  </a:txBody>
                  <a:tcPr marL="72000" marR="72000" marT="72000" marB="72000" anchor="ctr"/>
                </a:tc>
                <a:tc>
                  <a:txBody>
                    <a:bodyPr/>
                    <a:lstStyle/>
                    <a:p>
                      <a:r>
                        <a:rPr kumimoji="1" lang="ja-JP" altLang="en-US" sz="1200" dirty="0">
                          <a:solidFill>
                            <a:schemeClr val="tx1"/>
                          </a:solidFill>
                          <a:highlight>
                            <a:srgbClr val="8EDFA9"/>
                          </a:highlight>
                          <a:hlinkClick r:id="rId9">
                            <a:extLst>
                              <a:ext uri="{A12FA001-AC4F-418D-AE19-62706E023703}">
                                <ahyp:hlinkClr xmlns:ahyp="http://schemas.microsoft.com/office/drawing/2018/hyperlinkcolor" val="tx"/>
                              </a:ext>
                            </a:extLst>
                          </a:hlinkClick>
                        </a:rPr>
                        <a:t>栗東市</a:t>
                      </a:r>
                      <a:endParaRPr kumimoji="1" lang="ja-JP" altLang="en-US" sz="1200" dirty="0">
                        <a:solidFill>
                          <a:schemeClr val="tx1"/>
                        </a:solidFill>
                        <a:highlight>
                          <a:srgbClr val="8EDFA9"/>
                        </a:highlight>
                        <a:latin typeface="+mn-ea"/>
                        <a:ea typeface="+mn-ea"/>
                      </a:endParaRPr>
                    </a:p>
                  </a:txBody>
                  <a:tcPr marL="72000" marR="72000" marT="72000" marB="72000" anchor="ctr"/>
                </a:tc>
                <a:extLst>
                  <a:ext uri="{0D108BD9-81ED-4DB2-BD59-A6C34878D82A}">
                    <a16:rowId xmlns:a16="http://schemas.microsoft.com/office/drawing/2014/main" val="3523567960"/>
                  </a:ext>
                </a:extLst>
              </a:tr>
              <a:tr h="354010">
                <a:tc>
                  <a:txBody>
                    <a:bodyPr/>
                    <a:lstStyle/>
                    <a:p>
                      <a:r>
                        <a:rPr kumimoji="1" lang="ja-JP" altLang="en-US" sz="1200" dirty="0">
                          <a:solidFill>
                            <a:schemeClr val="tx1"/>
                          </a:solidFill>
                          <a:highlight>
                            <a:srgbClr val="FFC000"/>
                          </a:highlight>
                          <a:hlinkClick r:id="rId10">
                            <a:extLst>
                              <a:ext uri="{A12FA001-AC4F-418D-AE19-62706E023703}">
                                <ahyp:hlinkClr xmlns:ahyp="http://schemas.microsoft.com/office/drawing/2018/hyperlinkcolor" val="tx"/>
                              </a:ext>
                            </a:extLst>
                          </a:hlinkClick>
                        </a:rPr>
                        <a:t>大津市</a:t>
                      </a:r>
                      <a:endParaRPr kumimoji="1" lang="ja-JP" altLang="en-US" sz="1200" dirty="0">
                        <a:solidFill>
                          <a:schemeClr val="tx1"/>
                        </a:solidFill>
                        <a:highlight>
                          <a:srgbClr val="FFC000"/>
                        </a:highlight>
                        <a:latin typeface="+mn-ea"/>
                        <a:ea typeface="+mn-ea"/>
                      </a:endParaRPr>
                    </a:p>
                  </a:txBody>
                  <a:tcPr marL="72000" marR="72000" marT="72000" marB="72000" anchor="ctr"/>
                </a:tc>
                <a:tc>
                  <a:txBody>
                    <a:bodyPr/>
                    <a:lstStyle/>
                    <a:p>
                      <a:r>
                        <a:rPr kumimoji="1" lang="ja-JP" altLang="en-US" sz="1200" dirty="0">
                          <a:solidFill>
                            <a:schemeClr val="tx1"/>
                          </a:solidFill>
                          <a:highlight>
                            <a:srgbClr val="CEECFE"/>
                          </a:highlight>
                          <a:hlinkClick r:id="rId11">
                            <a:extLst>
                              <a:ext uri="{A12FA001-AC4F-418D-AE19-62706E023703}">
                                <ahyp:hlinkClr xmlns:ahyp="http://schemas.microsoft.com/office/drawing/2018/hyperlinkcolor" val="tx"/>
                              </a:ext>
                            </a:extLst>
                          </a:hlinkClick>
                        </a:rPr>
                        <a:t>長浜市</a:t>
                      </a:r>
                      <a:endParaRPr kumimoji="1" lang="ja-JP" altLang="en-US" sz="1200" dirty="0">
                        <a:solidFill>
                          <a:schemeClr val="tx1"/>
                        </a:solidFill>
                        <a:highlight>
                          <a:srgbClr val="CEECFE"/>
                        </a:highlight>
                        <a:latin typeface="+mn-ea"/>
                        <a:ea typeface="+mn-ea"/>
                      </a:endParaRPr>
                    </a:p>
                  </a:txBody>
                  <a:tcPr marL="72000" marR="72000" marT="72000" marB="72000" anchor="ctr"/>
                </a:tc>
                <a:tc>
                  <a:txBody>
                    <a:bodyPr/>
                    <a:lstStyle/>
                    <a:p>
                      <a:r>
                        <a:rPr kumimoji="1" lang="ja-JP" altLang="en-US" sz="1200" dirty="0">
                          <a:solidFill>
                            <a:schemeClr val="tx1"/>
                          </a:solidFill>
                          <a:highlight>
                            <a:srgbClr val="BFBFF4"/>
                          </a:highlight>
                          <a:hlinkClick r:id="rId12">
                            <a:extLst>
                              <a:ext uri="{A12FA001-AC4F-418D-AE19-62706E023703}">
                                <ahyp:hlinkClr xmlns:ahyp="http://schemas.microsoft.com/office/drawing/2018/hyperlinkcolor" val="tx"/>
                              </a:ext>
                            </a:extLst>
                          </a:hlinkClick>
                        </a:rPr>
                        <a:t>蒲生郡竜王町</a:t>
                      </a:r>
                      <a:endParaRPr kumimoji="1" lang="ja-JP" altLang="en-US" sz="1200" dirty="0">
                        <a:solidFill>
                          <a:schemeClr val="tx1"/>
                        </a:solidFill>
                        <a:highlight>
                          <a:srgbClr val="BFBFF4"/>
                        </a:highlight>
                        <a:latin typeface="+mn-ea"/>
                        <a:ea typeface="+mn-ea"/>
                      </a:endParaRPr>
                    </a:p>
                  </a:txBody>
                  <a:tcPr marL="72000" marR="72000" marT="72000" marB="72000" anchor="ctr"/>
                </a:tc>
                <a:extLst>
                  <a:ext uri="{0D108BD9-81ED-4DB2-BD59-A6C34878D82A}">
                    <a16:rowId xmlns:a16="http://schemas.microsoft.com/office/drawing/2014/main" val="856775822"/>
                  </a:ext>
                </a:extLst>
              </a:tr>
              <a:tr h="354010">
                <a:tc>
                  <a:txBody>
                    <a:bodyPr/>
                    <a:lstStyle/>
                    <a:p>
                      <a:r>
                        <a:rPr kumimoji="1" lang="ja-JP" altLang="en-US" sz="1200" dirty="0">
                          <a:solidFill>
                            <a:schemeClr val="tx1"/>
                          </a:solidFill>
                          <a:highlight>
                            <a:srgbClr val="8EDFA9"/>
                          </a:highlight>
                          <a:hlinkClick r:id="rId13">
                            <a:extLst>
                              <a:ext uri="{A12FA001-AC4F-418D-AE19-62706E023703}">
                                <ahyp:hlinkClr xmlns:ahyp="http://schemas.microsoft.com/office/drawing/2018/hyperlinkcolor" val="tx"/>
                              </a:ext>
                            </a:extLst>
                          </a:hlinkClick>
                        </a:rPr>
                        <a:t>草津市</a:t>
                      </a:r>
                      <a:endParaRPr kumimoji="1" lang="ja-JP" altLang="en-US" sz="1200" dirty="0">
                        <a:solidFill>
                          <a:schemeClr val="tx1"/>
                        </a:solidFill>
                        <a:highlight>
                          <a:srgbClr val="8EDFA9"/>
                        </a:highlight>
                        <a:latin typeface="+mn-ea"/>
                        <a:ea typeface="+mn-ea"/>
                      </a:endParaRPr>
                    </a:p>
                  </a:txBody>
                  <a:tcPr marL="72000" marR="72000" marT="72000" marB="72000" anchor="ctr"/>
                </a:tc>
                <a:tc>
                  <a:txBody>
                    <a:bodyPr/>
                    <a:lstStyle/>
                    <a:p>
                      <a:r>
                        <a:rPr kumimoji="1" lang="ja-JP" altLang="en-US" sz="1200" dirty="0">
                          <a:solidFill>
                            <a:schemeClr val="tx1"/>
                          </a:solidFill>
                          <a:highlight>
                            <a:srgbClr val="BFBFF4"/>
                          </a:highlight>
                          <a:hlinkClick r:id="rId14">
                            <a:extLst>
                              <a:ext uri="{A12FA001-AC4F-418D-AE19-62706E023703}">
                                <ahyp:hlinkClr xmlns:ahyp="http://schemas.microsoft.com/office/drawing/2018/hyperlinkcolor" val="tx"/>
                              </a:ext>
                            </a:extLst>
                          </a:hlinkClick>
                        </a:rPr>
                        <a:t>東近江市</a:t>
                      </a:r>
                      <a:endParaRPr kumimoji="1" lang="ja-JP" altLang="en-US" sz="1200" dirty="0">
                        <a:solidFill>
                          <a:schemeClr val="tx1"/>
                        </a:solidFill>
                        <a:highlight>
                          <a:srgbClr val="BFBFF4"/>
                        </a:highlight>
                        <a:latin typeface="+mn-ea"/>
                        <a:ea typeface="+mn-ea"/>
                      </a:endParaRPr>
                    </a:p>
                  </a:txBody>
                  <a:tcPr marL="72000" marR="72000" marT="72000" marB="72000" anchor="ctr"/>
                </a:tc>
                <a:tc>
                  <a:txBody>
                    <a:bodyPr/>
                    <a:lstStyle/>
                    <a:p>
                      <a:endParaRPr kumimoji="1" lang="ja-JP" altLang="en-US" sz="1200" dirty="0">
                        <a:solidFill>
                          <a:schemeClr val="tx1"/>
                        </a:solidFill>
                        <a:latin typeface="+mn-ea"/>
                        <a:ea typeface="+mn-ea"/>
                      </a:endParaRPr>
                    </a:p>
                  </a:txBody>
                  <a:tcPr marL="72000" marR="72000" marT="72000" marB="72000" anchor="ctr"/>
                </a:tc>
                <a:extLst>
                  <a:ext uri="{0D108BD9-81ED-4DB2-BD59-A6C34878D82A}">
                    <a16:rowId xmlns:a16="http://schemas.microsoft.com/office/drawing/2014/main" val="3358139141"/>
                  </a:ext>
                </a:extLst>
              </a:tr>
              <a:tr h="354010">
                <a:tc>
                  <a:txBody>
                    <a:bodyPr/>
                    <a:lstStyle/>
                    <a:p>
                      <a:r>
                        <a:rPr kumimoji="1" lang="ja-JP" altLang="en-US" sz="1200" dirty="0">
                          <a:solidFill>
                            <a:schemeClr val="tx1"/>
                          </a:solidFill>
                          <a:highlight>
                            <a:srgbClr val="6AB6FF"/>
                          </a:highlight>
                          <a:hlinkClick r:id="rId15">
                            <a:extLst>
                              <a:ext uri="{A12FA001-AC4F-418D-AE19-62706E023703}">
                                <ahyp:hlinkClr xmlns:ahyp="http://schemas.microsoft.com/office/drawing/2018/hyperlinkcolor" val="tx"/>
                              </a:ext>
                            </a:extLst>
                          </a:hlinkClick>
                        </a:rPr>
                        <a:t>甲賀市</a:t>
                      </a:r>
                      <a:endParaRPr kumimoji="1" lang="ja-JP" altLang="en-US" sz="1200" dirty="0">
                        <a:solidFill>
                          <a:schemeClr val="tx1"/>
                        </a:solidFill>
                        <a:highlight>
                          <a:srgbClr val="6AB6FF"/>
                        </a:highlight>
                        <a:latin typeface="+mn-ea"/>
                        <a:ea typeface="+mn-ea"/>
                      </a:endParaRPr>
                    </a:p>
                  </a:txBody>
                  <a:tcPr marL="72000" marR="72000" marT="72000" marB="72000" anchor="ctr"/>
                </a:tc>
                <a:tc>
                  <a:txBody>
                    <a:bodyPr/>
                    <a:lstStyle/>
                    <a:p>
                      <a:r>
                        <a:rPr kumimoji="1" lang="ja-JP" altLang="en-US" sz="1200">
                          <a:solidFill>
                            <a:schemeClr val="tx1"/>
                          </a:solidFill>
                          <a:highlight>
                            <a:srgbClr val="F6E790"/>
                          </a:highlight>
                          <a:hlinkClick r:id="rId16">
                            <a:extLst>
                              <a:ext uri="{A12FA001-AC4F-418D-AE19-62706E023703}">
                                <ahyp:hlinkClr xmlns:ahyp="http://schemas.microsoft.com/office/drawing/2018/hyperlinkcolor" val="tx"/>
                              </a:ext>
                            </a:extLst>
                          </a:hlinkClick>
                        </a:rPr>
                        <a:t>彦根市</a:t>
                      </a:r>
                      <a:endParaRPr kumimoji="1" lang="ja-JP" altLang="en-US" sz="1200" dirty="0">
                        <a:solidFill>
                          <a:schemeClr val="tx1"/>
                        </a:solidFill>
                        <a:highlight>
                          <a:srgbClr val="F6E790"/>
                        </a:highlight>
                        <a:latin typeface="+mn-ea"/>
                        <a:ea typeface="+mn-ea"/>
                      </a:endParaRPr>
                    </a:p>
                  </a:txBody>
                  <a:tcPr marL="72000" marR="72000" marT="72000" marB="72000" anchor="ctr"/>
                </a:tc>
                <a:tc>
                  <a:txBody>
                    <a:bodyPr/>
                    <a:lstStyle/>
                    <a:p>
                      <a:endParaRPr kumimoji="1" lang="ja-JP" altLang="en-US" sz="1200" dirty="0">
                        <a:solidFill>
                          <a:schemeClr val="tx1"/>
                        </a:solidFill>
                        <a:latin typeface="+mn-ea"/>
                        <a:ea typeface="+mn-ea"/>
                      </a:endParaRPr>
                    </a:p>
                  </a:txBody>
                  <a:tcPr marL="72000" marR="72000" marT="72000" marB="72000" anchor="ctr"/>
                </a:tc>
                <a:extLst>
                  <a:ext uri="{0D108BD9-81ED-4DB2-BD59-A6C34878D82A}">
                    <a16:rowId xmlns:a16="http://schemas.microsoft.com/office/drawing/2014/main" val="2442969044"/>
                  </a:ext>
                </a:extLst>
              </a:tr>
              <a:tr h="354010">
                <a:tc>
                  <a:txBody>
                    <a:bodyPr/>
                    <a:lstStyle/>
                    <a:p>
                      <a:r>
                        <a:rPr kumimoji="1" lang="ja-JP" altLang="en-US" sz="1200" dirty="0">
                          <a:solidFill>
                            <a:schemeClr val="tx1"/>
                          </a:solidFill>
                          <a:highlight>
                            <a:srgbClr val="F6E790"/>
                          </a:highlight>
                          <a:hlinkClick r:id="rId17">
                            <a:extLst>
                              <a:ext uri="{A12FA001-AC4F-418D-AE19-62706E023703}">
                                <ahyp:hlinkClr xmlns:ahyp="http://schemas.microsoft.com/office/drawing/2018/hyperlinkcolor" val="tx"/>
                              </a:ext>
                            </a:extLst>
                          </a:hlinkClick>
                        </a:rPr>
                        <a:t>犬上郡甲良町</a:t>
                      </a:r>
                      <a:endParaRPr kumimoji="1" lang="ja-JP" altLang="en-US" sz="1200" dirty="0">
                        <a:solidFill>
                          <a:schemeClr val="tx1"/>
                        </a:solidFill>
                        <a:highlight>
                          <a:srgbClr val="F6E790"/>
                        </a:highlight>
                        <a:latin typeface="+mn-ea"/>
                        <a:ea typeface="+mn-ea"/>
                      </a:endParaRPr>
                    </a:p>
                  </a:txBody>
                  <a:tcPr marL="72000" marR="72000" marT="72000" marB="72000" anchor="ctr"/>
                </a:tc>
                <a:tc>
                  <a:txBody>
                    <a:bodyPr/>
                    <a:lstStyle/>
                    <a:p>
                      <a:r>
                        <a:rPr kumimoji="1" lang="ja-JP" altLang="en-US" sz="1200" dirty="0">
                          <a:solidFill>
                            <a:schemeClr val="tx1"/>
                          </a:solidFill>
                          <a:highlight>
                            <a:srgbClr val="BFBFF4"/>
                          </a:highlight>
                          <a:hlinkClick r:id="rId18">
                            <a:extLst>
                              <a:ext uri="{A12FA001-AC4F-418D-AE19-62706E023703}">
                                <ahyp:hlinkClr xmlns:ahyp="http://schemas.microsoft.com/office/drawing/2018/hyperlinkcolor" val="tx"/>
                              </a:ext>
                            </a:extLst>
                          </a:hlinkClick>
                        </a:rPr>
                        <a:t>蒲生郡日野町</a:t>
                      </a:r>
                      <a:endParaRPr kumimoji="1" lang="ja-JP" altLang="en-US" sz="1200" dirty="0">
                        <a:solidFill>
                          <a:schemeClr val="tx1"/>
                        </a:solidFill>
                        <a:highlight>
                          <a:srgbClr val="BFBFF4"/>
                        </a:highlight>
                        <a:latin typeface="+mn-ea"/>
                        <a:ea typeface="+mn-ea"/>
                      </a:endParaRPr>
                    </a:p>
                  </a:txBody>
                  <a:tcPr marL="72000" marR="72000" marT="72000" marB="72000" anchor="ctr"/>
                </a:tc>
                <a:tc>
                  <a:txBody>
                    <a:bodyPr/>
                    <a:lstStyle/>
                    <a:p>
                      <a:endParaRPr kumimoji="1" lang="ja-JP" altLang="en-US" sz="1200" dirty="0">
                        <a:solidFill>
                          <a:schemeClr val="tx1"/>
                        </a:solidFill>
                        <a:latin typeface="+mn-ea"/>
                        <a:ea typeface="+mn-ea"/>
                      </a:endParaRPr>
                    </a:p>
                  </a:txBody>
                  <a:tcPr marL="72000" marR="72000" marT="72000" marB="72000" anchor="ctr"/>
                </a:tc>
                <a:extLst>
                  <a:ext uri="{0D108BD9-81ED-4DB2-BD59-A6C34878D82A}">
                    <a16:rowId xmlns:a16="http://schemas.microsoft.com/office/drawing/2014/main" val="3657406705"/>
                  </a:ext>
                </a:extLst>
              </a:tr>
              <a:tr h="354010">
                <a:tc>
                  <a:txBody>
                    <a:bodyPr/>
                    <a:lstStyle/>
                    <a:p>
                      <a:r>
                        <a:rPr kumimoji="1" lang="ja-JP" altLang="en-US" sz="1200" dirty="0">
                          <a:solidFill>
                            <a:schemeClr val="tx1"/>
                          </a:solidFill>
                          <a:highlight>
                            <a:srgbClr val="6AB6FF"/>
                          </a:highlight>
                          <a:hlinkClick r:id="rId19">
                            <a:extLst>
                              <a:ext uri="{A12FA001-AC4F-418D-AE19-62706E023703}">
                                <ahyp:hlinkClr xmlns:ahyp="http://schemas.microsoft.com/office/drawing/2018/hyperlinkcolor" val="tx"/>
                              </a:ext>
                            </a:extLst>
                          </a:hlinkClick>
                        </a:rPr>
                        <a:t>湖南市</a:t>
                      </a:r>
                      <a:endParaRPr kumimoji="1" lang="ja-JP" altLang="en-US" sz="1200" dirty="0">
                        <a:solidFill>
                          <a:schemeClr val="tx1"/>
                        </a:solidFill>
                        <a:highlight>
                          <a:srgbClr val="6AB6FF"/>
                        </a:highlight>
                        <a:latin typeface="+mn-ea"/>
                        <a:ea typeface="+mn-ea"/>
                      </a:endParaRPr>
                    </a:p>
                  </a:txBody>
                  <a:tcPr marL="72000" marR="72000" marT="72000" marB="72000" anchor="ctr"/>
                </a:tc>
                <a:tc>
                  <a:txBody>
                    <a:bodyPr/>
                    <a:lstStyle/>
                    <a:p>
                      <a:r>
                        <a:rPr kumimoji="1" lang="ja-JP" altLang="en-US" sz="1200" dirty="0">
                          <a:solidFill>
                            <a:schemeClr val="tx1"/>
                          </a:solidFill>
                          <a:highlight>
                            <a:srgbClr val="CEECFE"/>
                          </a:highlight>
                          <a:hlinkClick r:id="rId20">
                            <a:extLst>
                              <a:ext uri="{A12FA001-AC4F-418D-AE19-62706E023703}">
                                <ahyp:hlinkClr xmlns:ahyp="http://schemas.microsoft.com/office/drawing/2018/hyperlinkcolor" val="tx"/>
                              </a:ext>
                            </a:extLst>
                          </a:hlinkClick>
                        </a:rPr>
                        <a:t>米原市</a:t>
                      </a:r>
                      <a:endParaRPr kumimoji="1" lang="ja-JP" altLang="en-US" sz="1200" dirty="0">
                        <a:solidFill>
                          <a:schemeClr val="tx1"/>
                        </a:solidFill>
                        <a:highlight>
                          <a:srgbClr val="CEECFE"/>
                        </a:highlight>
                        <a:latin typeface="+mn-ea"/>
                        <a:ea typeface="+mn-ea"/>
                      </a:endParaRPr>
                    </a:p>
                  </a:txBody>
                  <a:tcPr marL="72000" marR="72000" marT="72000" marB="72000" anchor="ctr"/>
                </a:tc>
                <a:tc>
                  <a:txBody>
                    <a:bodyPr/>
                    <a:lstStyle/>
                    <a:p>
                      <a:endParaRPr kumimoji="1" lang="ja-JP" altLang="en-US" sz="1200" dirty="0">
                        <a:solidFill>
                          <a:schemeClr val="tx1"/>
                        </a:solidFill>
                        <a:latin typeface="+mn-ea"/>
                        <a:ea typeface="+mn-ea"/>
                      </a:endParaRPr>
                    </a:p>
                  </a:txBody>
                  <a:tcPr marL="72000" marR="72000" marT="72000" marB="72000" anchor="ctr"/>
                </a:tc>
                <a:extLst>
                  <a:ext uri="{0D108BD9-81ED-4DB2-BD59-A6C34878D82A}">
                    <a16:rowId xmlns:a16="http://schemas.microsoft.com/office/drawing/2014/main" val="396082486"/>
                  </a:ext>
                </a:extLst>
              </a:tr>
              <a:tr h="354010">
                <a:tc>
                  <a:txBody>
                    <a:bodyPr/>
                    <a:lstStyle/>
                    <a:p>
                      <a:r>
                        <a:rPr kumimoji="1" lang="ja-JP" altLang="en-US" sz="1200" dirty="0">
                          <a:solidFill>
                            <a:schemeClr val="tx1"/>
                          </a:solidFill>
                          <a:highlight>
                            <a:srgbClr val="8EDFA9"/>
                          </a:highlight>
                          <a:hlinkClick r:id="rId21">
                            <a:extLst>
                              <a:ext uri="{A12FA001-AC4F-418D-AE19-62706E023703}">
                                <ahyp:hlinkClr xmlns:ahyp="http://schemas.microsoft.com/office/drawing/2018/hyperlinkcolor" val="tx"/>
                              </a:ext>
                            </a:extLst>
                          </a:hlinkClick>
                        </a:rPr>
                        <a:t>高島市</a:t>
                      </a:r>
                      <a:endParaRPr kumimoji="1" lang="ja-JP" altLang="en-US" sz="1200" dirty="0">
                        <a:solidFill>
                          <a:schemeClr val="tx1"/>
                        </a:solidFill>
                        <a:highlight>
                          <a:srgbClr val="8EDFA9"/>
                        </a:highlight>
                        <a:latin typeface="+mn-ea"/>
                        <a:ea typeface="+mn-ea"/>
                      </a:endParaRPr>
                    </a:p>
                  </a:txBody>
                  <a:tcPr marL="72000" marR="72000" marT="72000" marB="72000" anchor="ctr"/>
                </a:tc>
                <a:tc>
                  <a:txBody>
                    <a:bodyPr/>
                    <a:lstStyle/>
                    <a:p>
                      <a:r>
                        <a:rPr kumimoji="1" lang="ja-JP" altLang="en-US" sz="1200" dirty="0">
                          <a:solidFill>
                            <a:schemeClr val="tx1"/>
                          </a:solidFill>
                          <a:highlight>
                            <a:srgbClr val="8EDFA9"/>
                          </a:highlight>
                          <a:hlinkClick r:id="rId22">
                            <a:extLst>
                              <a:ext uri="{A12FA001-AC4F-418D-AE19-62706E023703}">
                                <ahyp:hlinkClr xmlns:ahyp="http://schemas.microsoft.com/office/drawing/2018/hyperlinkcolor" val="tx"/>
                              </a:ext>
                            </a:extLst>
                          </a:hlinkClick>
                        </a:rPr>
                        <a:t>守山市</a:t>
                      </a:r>
                      <a:endParaRPr kumimoji="1" lang="ja-JP" altLang="en-US" sz="1200" dirty="0">
                        <a:solidFill>
                          <a:schemeClr val="tx1"/>
                        </a:solidFill>
                        <a:highlight>
                          <a:srgbClr val="8EDFA9"/>
                        </a:highlight>
                        <a:latin typeface="+mn-ea"/>
                        <a:ea typeface="+mn-ea"/>
                      </a:endParaRPr>
                    </a:p>
                  </a:txBody>
                  <a:tcPr marL="72000" marR="72000" marT="72000" marB="72000" anchor="ctr"/>
                </a:tc>
                <a:tc>
                  <a:txBody>
                    <a:bodyPr/>
                    <a:lstStyle/>
                    <a:p>
                      <a:endParaRPr kumimoji="1" lang="ja-JP" altLang="en-US" sz="1200" dirty="0">
                        <a:solidFill>
                          <a:schemeClr val="tx1"/>
                        </a:solidFill>
                        <a:latin typeface="+mn-ea"/>
                        <a:ea typeface="+mn-ea"/>
                      </a:endParaRPr>
                    </a:p>
                  </a:txBody>
                  <a:tcPr marL="72000" marR="72000" marT="72000" marB="72000" anchor="ctr"/>
                </a:tc>
                <a:extLst>
                  <a:ext uri="{0D108BD9-81ED-4DB2-BD59-A6C34878D82A}">
                    <a16:rowId xmlns:a16="http://schemas.microsoft.com/office/drawing/2014/main" val="2092537044"/>
                  </a:ext>
                </a:extLst>
              </a:tr>
            </a:tbl>
          </a:graphicData>
        </a:graphic>
      </p:graphicFrame>
      <p:pic>
        <p:nvPicPr>
          <p:cNvPr id="10" name="図 9" descr="マップ&#10;&#10;AI によって生成されたコンテンツは間違っている可能性があります。">
            <a:extLst>
              <a:ext uri="{FF2B5EF4-FFF2-40B4-BE49-F238E27FC236}">
                <a16:creationId xmlns:a16="http://schemas.microsoft.com/office/drawing/2014/main" id="{FB46B4E7-84DD-C7B5-E11D-69C504172673}"/>
              </a:ext>
            </a:extLst>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4871436" y="1467158"/>
            <a:ext cx="3591254" cy="5304005"/>
          </a:xfrm>
          <a:prstGeom prst="rect">
            <a:avLst/>
          </a:prstGeom>
        </p:spPr>
      </p:pic>
    </p:spTree>
    <p:custDataLst>
      <p:tags r:id="rId1"/>
    </p:custDataLst>
    <p:extLst>
      <p:ext uri="{BB962C8B-B14F-4D97-AF65-F5344CB8AC3E}">
        <p14:creationId xmlns:p14="http://schemas.microsoft.com/office/powerpoint/2010/main" val="2654011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fade">
                                      <p:cBhvr>
                                        <p:cTn id="15" dur="500"/>
                                        <p:tgtEl>
                                          <p:spTgt spid="22"/>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14"/>
                                        </p:tgtEl>
                                        <p:attrNameLst>
                                          <p:attrName>style.visibility</p:attrName>
                                        </p:attrNameLst>
                                      </p:cBhvr>
                                      <p:to>
                                        <p:strVal val="visible"/>
                                      </p:to>
                                    </p:set>
                                    <p:animEffect transition="in" filter="fade">
                                      <p:cBhvr>
                                        <p:cTn id="20" dur="500"/>
                                        <p:tgtEl>
                                          <p:spTgt spid="14"/>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500"/>
                                        <p:tgtEl>
                                          <p:spTgt spid="13"/>
                                        </p:tgtEl>
                                      </p:cBhvr>
                                    </p:animEffect>
                                  </p:childTnLst>
                                </p:cTn>
                              </p:par>
                              <p:par>
                                <p:cTn id="24" presetID="10" presetClass="entr" presetSubtype="0"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2" grpId="0"/>
      <p:bldP spid="13"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解いてみよう</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穴埋め問題</a:t>
            </a:r>
          </a:p>
        </p:txBody>
      </p:sp>
      <p:sp>
        <p:nvSpPr>
          <p:cNvPr id="19" name="AutoShape 353">
            <a:extLst>
              <a:ext uri="{FF2B5EF4-FFF2-40B4-BE49-F238E27FC236}">
                <a16:creationId xmlns:a16="http://schemas.microsoft.com/office/drawing/2014/main" id="{FD19DC69-D203-4A8F-B2C6-7E69B303B44D}"/>
              </a:ext>
            </a:extLst>
          </p:cNvPr>
          <p:cNvSpPr>
            <a:spLocks noChangeArrowheads="1"/>
          </p:cNvSpPr>
          <p:nvPr/>
        </p:nvSpPr>
        <p:spPr bwMode="auto">
          <a:xfrm>
            <a:off x="323851" y="1076587"/>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これまでのおさらいとして、問題にチャレンジしてみよう。</a:t>
            </a:r>
          </a:p>
        </p:txBody>
      </p:sp>
      <p:pic>
        <p:nvPicPr>
          <p:cNvPr id="26" name="Picture 29">
            <a:extLst>
              <a:ext uri="{FF2B5EF4-FFF2-40B4-BE49-F238E27FC236}">
                <a16:creationId xmlns:a16="http://schemas.microsoft.com/office/drawing/2014/main" id="{D3B50C1E-A345-4924-A31F-A88710E2EC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920434" y="785230"/>
            <a:ext cx="849459" cy="1018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1" name="グループ化 20">
            <a:extLst>
              <a:ext uri="{FF2B5EF4-FFF2-40B4-BE49-F238E27FC236}">
                <a16:creationId xmlns:a16="http://schemas.microsoft.com/office/drawing/2014/main" id="{0F426525-A361-3816-47B9-637A22F06677}"/>
              </a:ext>
            </a:extLst>
          </p:cNvPr>
          <p:cNvGrpSpPr/>
          <p:nvPr/>
        </p:nvGrpSpPr>
        <p:grpSpPr>
          <a:xfrm>
            <a:off x="323849" y="1736974"/>
            <a:ext cx="8506443" cy="742510"/>
            <a:chOff x="323849" y="1792402"/>
            <a:chExt cx="8506443" cy="742510"/>
          </a:xfrm>
        </p:grpSpPr>
        <p:grpSp>
          <p:nvGrpSpPr>
            <p:cNvPr id="11" name="グループ化 10">
              <a:extLst>
                <a:ext uri="{FF2B5EF4-FFF2-40B4-BE49-F238E27FC236}">
                  <a16:creationId xmlns:a16="http://schemas.microsoft.com/office/drawing/2014/main" id="{C3BDC450-BDF5-817A-707E-C80819D9FB26}"/>
                </a:ext>
              </a:extLst>
            </p:cNvPr>
            <p:cNvGrpSpPr/>
            <p:nvPr/>
          </p:nvGrpSpPr>
          <p:grpSpPr>
            <a:xfrm>
              <a:off x="323849" y="1803354"/>
              <a:ext cx="8506443" cy="731558"/>
              <a:chOff x="323849" y="1803354"/>
              <a:chExt cx="8506443" cy="731558"/>
            </a:xfrm>
          </p:grpSpPr>
          <p:sp>
            <p:nvSpPr>
              <p:cNvPr id="5" name="正方形/長方形 4">
                <a:extLst>
                  <a:ext uri="{FF2B5EF4-FFF2-40B4-BE49-F238E27FC236}">
                    <a16:creationId xmlns:a16="http://schemas.microsoft.com/office/drawing/2014/main" id="{55AF6436-8D97-B1B4-FF6B-300784F56151}"/>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7" name="正方形/長方形 6">
                <a:extLst>
                  <a:ext uri="{FF2B5EF4-FFF2-40B4-BE49-F238E27FC236}">
                    <a16:creationId xmlns:a16="http://schemas.microsoft.com/office/drawing/2014/main" id="{DF18804C-3A94-4AC3-B1EC-D3DEB625369B}"/>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1</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0" name="Rectangle 36">
              <a:extLst>
                <a:ext uri="{FF2B5EF4-FFF2-40B4-BE49-F238E27FC236}">
                  <a16:creationId xmlns:a16="http://schemas.microsoft.com/office/drawing/2014/main" id="{F41AE482-23DD-AD13-1291-03F5C4EA67F5}"/>
                </a:ext>
              </a:extLst>
            </p:cNvPr>
            <p:cNvSpPr>
              <a:spLocks noChangeArrowheads="1"/>
            </p:cNvSpPr>
            <p:nvPr/>
          </p:nvSpPr>
          <p:spPr bwMode="auto">
            <a:xfrm>
              <a:off x="1257317" y="1792402"/>
              <a:ext cx="6853013" cy="6836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nSpc>
                  <a:spcPts val="2480"/>
                </a:lnSpc>
              </a:pPr>
              <a:r>
                <a:rPr lang="ja-JP" altLang="en-US" sz="1400">
                  <a:latin typeface="+mn-ea"/>
                  <a:ea typeface="+mn-ea"/>
                </a:rPr>
                <a:t>日本国憲法第３０条では、「国民は、法律の定めるところにより、（①　　）の義務を負ふ。」と定められている。</a:t>
              </a:r>
              <a:endParaRPr lang="en-US" altLang="ja-JP" sz="1400" dirty="0">
                <a:latin typeface="+mn-ea"/>
                <a:ea typeface="+mn-ea"/>
              </a:endParaRPr>
            </a:p>
          </p:txBody>
        </p:sp>
      </p:grpSp>
      <p:grpSp>
        <p:nvGrpSpPr>
          <p:cNvPr id="20" name="グループ化 19">
            <a:extLst>
              <a:ext uri="{FF2B5EF4-FFF2-40B4-BE49-F238E27FC236}">
                <a16:creationId xmlns:a16="http://schemas.microsoft.com/office/drawing/2014/main" id="{3127B951-8E77-B2C7-CF4C-C6F9DB0DB662}"/>
              </a:ext>
            </a:extLst>
          </p:cNvPr>
          <p:cNvGrpSpPr/>
          <p:nvPr/>
        </p:nvGrpSpPr>
        <p:grpSpPr>
          <a:xfrm>
            <a:off x="318778" y="2583011"/>
            <a:ext cx="8506443" cy="1402579"/>
            <a:chOff x="318778" y="2615187"/>
            <a:chExt cx="8506443" cy="1402579"/>
          </a:xfrm>
        </p:grpSpPr>
        <p:grpSp>
          <p:nvGrpSpPr>
            <p:cNvPr id="12" name="グループ化 11">
              <a:extLst>
                <a:ext uri="{FF2B5EF4-FFF2-40B4-BE49-F238E27FC236}">
                  <a16:creationId xmlns:a16="http://schemas.microsoft.com/office/drawing/2014/main" id="{7428A670-872C-3122-374E-F2018ED52000}"/>
                </a:ext>
              </a:extLst>
            </p:cNvPr>
            <p:cNvGrpSpPr/>
            <p:nvPr/>
          </p:nvGrpSpPr>
          <p:grpSpPr>
            <a:xfrm>
              <a:off x="318778" y="2627487"/>
              <a:ext cx="8506443" cy="1390279"/>
              <a:chOff x="323849" y="1803354"/>
              <a:chExt cx="8506443" cy="940749"/>
            </a:xfrm>
          </p:grpSpPr>
          <p:sp>
            <p:nvSpPr>
              <p:cNvPr id="13" name="正方形/長方形 12">
                <a:extLst>
                  <a:ext uri="{FF2B5EF4-FFF2-40B4-BE49-F238E27FC236}">
                    <a16:creationId xmlns:a16="http://schemas.microsoft.com/office/drawing/2014/main" id="{1FD211F1-71B7-A9BD-95D6-F69D4DA70AF0}"/>
                  </a:ext>
                </a:extLst>
              </p:cNvPr>
              <p:cNvSpPr/>
              <p:nvPr/>
            </p:nvSpPr>
            <p:spPr bwMode="auto">
              <a:xfrm>
                <a:off x="323849" y="1803354"/>
                <a:ext cx="8506443" cy="940748"/>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4" name="正方形/長方形 13">
                <a:extLst>
                  <a:ext uri="{FF2B5EF4-FFF2-40B4-BE49-F238E27FC236}">
                    <a16:creationId xmlns:a16="http://schemas.microsoft.com/office/drawing/2014/main" id="{3123E5DA-6838-A470-3634-10EA5FD75CC9}"/>
                  </a:ext>
                </a:extLst>
              </p:cNvPr>
              <p:cNvSpPr/>
              <p:nvPr/>
            </p:nvSpPr>
            <p:spPr bwMode="auto">
              <a:xfrm>
                <a:off x="323851" y="1803354"/>
                <a:ext cx="849460" cy="940749"/>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2</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5" name="Rectangle 36">
              <a:extLst>
                <a:ext uri="{FF2B5EF4-FFF2-40B4-BE49-F238E27FC236}">
                  <a16:creationId xmlns:a16="http://schemas.microsoft.com/office/drawing/2014/main" id="{539CA0CA-F419-4E99-A821-D943DC055D00}"/>
                </a:ext>
              </a:extLst>
            </p:cNvPr>
            <p:cNvSpPr>
              <a:spLocks noChangeArrowheads="1"/>
            </p:cNvSpPr>
            <p:nvPr/>
          </p:nvSpPr>
          <p:spPr bwMode="auto">
            <a:xfrm>
              <a:off x="1287521" y="2615187"/>
              <a:ext cx="7418418" cy="13747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eaLnBrk="1" fontAlgn="t" hangingPunct="1">
                <a:lnSpc>
                  <a:spcPts val="2480"/>
                </a:lnSpc>
              </a:pPr>
              <a:r>
                <a:rPr lang="ja-JP" altLang="ja-JP" sz="1400">
                  <a:latin typeface="+mn-ea"/>
                  <a:ea typeface="+mn-ea"/>
                </a:rPr>
                <a:t>納税の義務を果たしてもらうためには、みんながより公平だと思える仕組みが必要ですが、</a:t>
              </a:r>
              <a:endParaRPr lang="en-US" altLang="ja-JP" sz="1400" dirty="0">
                <a:latin typeface="+mn-ea"/>
                <a:ea typeface="+mn-ea"/>
              </a:endParaRPr>
            </a:p>
            <a:p>
              <a:pPr eaLnBrk="1" fontAlgn="t" hangingPunct="1">
                <a:lnSpc>
                  <a:spcPts val="2480"/>
                </a:lnSpc>
              </a:pPr>
              <a:r>
                <a:rPr lang="ja-JP" altLang="ja-JP" sz="1400">
                  <a:latin typeface="+mn-ea"/>
                  <a:ea typeface="+mn-ea"/>
                </a:rPr>
                <a:t>「公平」の考え方にはいろいろあります。以下は何という公平でしょうか。</a:t>
              </a:r>
            </a:p>
            <a:p>
              <a:pPr eaLnBrk="1" fontAlgn="t" hangingPunct="1">
                <a:lnSpc>
                  <a:spcPts val="2480"/>
                </a:lnSpc>
              </a:pPr>
              <a:r>
                <a:rPr lang="ja-JP" altLang="ja-JP" sz="1400">
                  <a:latin typeface="+mn-ea"/>
                  <a:ea typeface="+mn-ea"/>
                </a:rPr>
                <a:t>（②　　）的公平　・・・　「負担能力が同じ人には、同じ負担を求めるのが公平」という考え方</a:t>
              </a:r>
            </a:p>
            <a:p>
              <a:pPr eaLnBrk="1" fontAlgn="t" hangingPunct="1">
                <a:lnSpc>
                  <a:spcPts val="2480"/>
                </a:lnSpc>
              </a:pPr>
              <a:r>
                <a:rPr lang="ja-JP" altLang="ja-JP" sz="1400">
                  <a:latin typeface="+mn-ea"/>
                  <a:ea typeface="+mn-ea"/>
                </a:rPr>
                <a:t>（③　　）的公平　・・・　「負担能力が高い人には、より大きな負担を求めるのが公平」という考え方</a:t>
              </a:r>
            </a:p>
          </p:txBody>
        </p:sp>
      </p:grpSp>
      <p:grpSp>
        <p:nvGrpSpPr>
          <p:cNvPr id="2" name="グループ化 1">
            <a:extLst>
              <a:ext uri="{FF2B5EF4-FFF2-40B4-BE49-F238E27FC236}">
                <a16:creationId xmlns:a16="http://schemas.microsoft.com/office/drawing/2014/main" id="{205769D9-AA3B-EA21-829B-AD85A725F260}"/>
              </a:ext>
            </a:extLst>
          </p:cNvPr>
          <p:cNvGrpSpPr/>
          <p:nvPr/>
        </p:nvGrpSpPr>
        <p:grpSpPr>
          <a:xfrm>
            <a:off x="318777" y="4089118"/>
            <a:ext cx="8506443" cy="551330"/>
            <a:chOff x="318777" y="3858422"/>
            <a:chExt cx="8506443" cy="551330"/>
          </a:xfrm>
        </p:grpSpPr>
        <p:grpSp>
          <p:nvGrpSpPr>
            <p:cNvPr id="16" name="グループ化 15">
              <a:extLst>
                <a:ext uri="{FF2B5EF4-FFF2-40B4-BE49-F238E27FC236}">
                  <a16:creationId xmlns:a16="http://schemas.microsoft.com/office/drawing/2014/main" id="{17FC0C10-6F0E-89EC-8ECB-72774566D259}"/>
                </a:ext>
              </a:extLst>
            </p:cNvPr>
            <p:cNvGrpSpPr/>
            <p:nvPr/>
          </p:nvGrpSpPr>
          <p:grpSpPr>
            <a:xfrm>
              <a:off x="318777" y="3858422"/>
              <a:ext cx="8506443" cy="551330"/>
              <a:chOff x="323849" y="1803354"/>
              <a:chExt cx="8506443" cy="731558"/>
            </a:xfrm>
          </p:grpSpPr>
          <p:sp>
            <p:nvSpPr>
              <p:cNvPr id="17" name="正方形/長方形 16">
                <a:extLst>
                  <a:ext uri="{FF2B5EF4-FFF2-40B4-BE49-F238E27FC236}">
                    <a16:creationId xmlns:a16="http://schemas.microsoft.com/office/drawing/2014/main" id="{C4196A6F-07BB-CD49-D979-0F59AF782EC9}"/>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8" name="正方形/長方形 17">
                <a:extLst>
                  <a:ext uri="{FF2B5EF4-FFF2-40B4-BE49-F238E27FC236}">
                    <a16:creationId xmlns:a16="http://schemas.microsoft.com/office/drawing/2014/main" id="{2CC2B6E8-1AA7-EE6D-5B3C-25A69DB2D8B2}"/>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3</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3" name="Rectangle 36">
              <a:extLst>
                <a:ext uri="{FF2B5EF4-FFF2-40B4-BE49-F238E27FC236}">
                  <a16:creationId xmlns:a16="http://schemas.microsoft.com/office/drawing/2014/main" id="{27EEA2F5-2694-118D-F23A-5AE87FFEB4D4}"/>
                </a:ext>
              </a:extLst>
            </p:cNvPr>
            <p:cNvSpPr>
              <a:spLocks noChangeArrowheads="1"/>
            </p:cNvSpPr>
            <p:nvPr/>
          </p:nvSpPr>
          <p:spPr bwMode="auto">
            <a:xfrm>
              <a:off x="1252247" y="3932406"/>
              <a:ext cx="7124066" cy="363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ts val="2480"/>
                </a:lnSpc>
              </a:pPr>
              <a:r>
                <a:rPr lang="ja-JP" altLang="en-US" sz="1400">
                  <a:latin typeface="+mn-ea"/>
                  <a:ea typeface="+mn-ea"/>
                </a:rPr>
                <a:t>国の税金に関する法律と税の使いみちは、（④　　）の代表者である（⑤　　）が決めています。</a:t>
              </a:r>
              <a:endParaRPr lang="en-US" altLang="ja-JP" sz="1400" dirty="0">
                <a:latin typeface="+mn-ea"/>
                <a:ea typeface="+mn-ea"/>
              </a:endParaRPr>
            </a:p>
          </p:txBody>
        </p:sp>
      </p:grpSp>
      <p:grpSp>
        <p:nvGrpSpPr>
          <p:cNvPr id="4" name="グループ化 3">
            <a:extLst>
              <a:ext uri="{FF2B5EF4-FFF2-40B4-BE49-F238E27FC236}">
                <a16:creationId xmlns:a16="http://schemas.microsoft.com/office/drawing/2014/main" id="{C366C397-4639-D87E-81DE-55B1D0E1D06F}"/>
              </a:ext>
            </a:extLst>
          </p:cNvPr>
          <p:cNvGrpSpPr/>
          <p:nvPr/>
        </p:nvGrpSpPr>
        <p:grpSpPr>
          <a:xfrm>
            <a:off x="318777" y="5945849"/>
            <a:ext cx="8506443" cy="561121"/>
            <a:chOff x="318777" y="5781413"/>
            <a:chExt cx="8506443" cy="561121"/>
          </a:xfrm>
        </p:grpSpPr>
        <p:grpSp>
          <p:nvGrpSpPr>
            <p:cNvPr id="29" name="グループ化 28">
              <a:extLst>
                <a:ext uri="{FF2B5EF4-FFF2-40B4-BE49-F238E27FC236}">
                  <a16:creationId xmlns:a16="http://schemas.microsoft.com/office/drawing/2014/main" id="{FC15DCE0-CB08-9733-D6FA-08ACEB459A7B}"/>
                </a:ext>
              </a:extLst>
            </p:cNvPr>
            <p:cNvGrpSpPr/>
            <p:nvPr/>
          </p:nvGrpSpPr>
          <p:grpSpPr>
            <a:xfrm>
              <a:off x="318777" y="5781413"/>
              <a:ext cx="8506443" cy="561121"/>
              <a:chOff x="323849" y="1803354"/>
              <a:chExt cx="8506443" cy="731558"/>
            </a:xfrm>
          </p:grpSpPr>
          <p:sp>
            <p:nvSpPr>
              <p:cNvPr id="30" name="正方形/長方形 29">
                <a:extLst>
                  <a:ext uri="{FF2B5EF4-FFF2-40B4-BE49-F238E27FC236}">
                    <a16:creationId xmlns:a16="http://schemas.microsoft.com/office/drawing/2014/main" id="{B9EE9EA0-92CA-F0BB-6632-5DB081081357}"/>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1" name="正方形/長方形 30">
                <a:extLst>
                  <a:ext uri="{FF2B5EF4-FFF2-40B4-BE49-F238E27FC236}">
                    <a16:creationId xmlns:a16="http://schemas.microsoft.com/office/drawing/2014/main" id="{E9090774-5349-DF40-4565-C11F659296AB}"/>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5</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2" name="Rectangle 36">
              <a:extLst>
                <a:ext uri="{FF2B5EF4-FFF2-40B4-BE49-F238E27FC236}">
                  <a16:creationId xmlns:a16="http://schemas.microsoft.com/office/drawing/2014/main" id="{C569C559-7FF8-0EAF-ECF8-1FF2321DCAE0}"/>
                </a:ext>
              </a:extLst>
            </p:cNvPr>
            <p:cNvSpPr>
              <a:spLocks noChangeArrowheads="1"/>
            </p:cNvSpPr>
            <p:nvPr/>
          </p:nvSpPr>
          <p:spPr bwMode="auto">
            <a:xfrm>
              <a:off x="1252245" y="5870510"/>
              <a:ext cx="4639412" cy="3630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ts val="2480"/>
                </a:lnSpc>
              </a:pPr>
              <a:r>
                <a:rPr lang="ja-JP" altLang="en-US" sz="1400">
                  <a:latin typeface="+mn-ea"/>
                  <a:ea typeface="+mn-ea"/>
                </a:rPr>
                <a:t>地方税の代表的なものには、（⑩　　）、（⑪　　）などがある。</a:t>
              </a:r>
              <a:endParaRPr lang="en-US" altLang="ja-JP" sz="1400" dirty="0">
                <a:latin typeface="+mn-ea"/>
                <a:ea typeface="+mn-ea"/>
              </a:endParaRPr>
            </a:p>
          </p:txBody>
        </p:sp>
      </p:grpSp>
      <p:grpSp>
        <p:nvGrpSpPr>
          <p:cNvPr id="34" name="グループ化 33">
            <a:extLst>
              <a:ext uri="{FF2B5EF4-FFF2-40B4-BE49-F238E27FC236}">
                <a16:creationId xmlns:a16="http://schemas.microsoft.com/office/drawing/2014/main" id="{52EAB5A0-2D1E-2640-40C8-E59FE5292991}"/>
              </a:ext>
            </a:extLst>
          </p:cNvPr>
          <p:cNvGrpSpPr/>
          <p:nvPr/>
        </p:nvGrpSpPr>
        <p:grpSpPr>
          <a:xfrm>
            <a:off x="318777" y="4691438"/>
            <a:ext cx="8506443" cy="1150884"/>
            <a:chOff x="318777" y="4691438"/>
            <a:chExt cx="8506443" cy="1150884"/>
          </a:xfrm>
        </p:grpSpPr>
        <p:grpSp>
          <p:nvGrpSpPr>
            <p:cNvPr id="3" name="グループ化 2">
              <a:extLst>
                <a:ext uri="{FF2B5EF4-FFF2-40B4-BE49-F238E27FC236}">
                  <a16:creationId xmlns:a16="http://schemas.microsoft.com/office/drawing/2014/main" id="{D05A0A3E-3458-A2D3-7A4D-295EAD31BAE7}"/>
                </a:ext>
              </a:extLst>
            </p:cNvPr>
            <p:cNvGrpSpPr/>
            <p:nvPr/>
          </p:nvGrpSpPr>
          <p:grpSpPr>
            <a:xfrm>
              <a:off x="318777" y="4743976"/>
              <a:ext cx="8506443" cy="1098346"/>
              <a:chOff x="318777" y="4579692"/>
              <a:chExt cx="8506443" cy="1098346"/>
            </a:xfrm>
          </p:grpSpPr>
          <p:grpSp>
            <p:nvGrpSpPr>
              <p:cNvPr id="24" name="グループ化 23">
                <a:extLst>
                  <a:ext uri="{FF2B5EF4-FFF2-40B4-BE49-F238E27FC236}">
                    <a16:creationId xmlns:a16="http://schemas.microsoft.com/office/drawing/2014/main" id="{F00EBB11-6D50-D0AC-6D81-222CD101B85F}"/>
                  </a:ext>
                </a:extLst>
              </p:cNvPr>
              <p:cNvGrpSpPr/>
              <p:nvPr/>
            </p:nvGrpSpPr>
            <p:grpSpPr>
              <a:xfrm>
                <a:off x="318777" y="4586340"/>
                <a:ext cx="8506443" cy="1091698"/>
                <a:chOff x="323849" y="1803354"/>
                <a:chExt cx="8506443" cy="773760"/>
              </a:xfrm>
            </p:grpSpPr>
            <p:sp>
              <p:nvSpPr>
                <p:cNvPr id="25" name="正方形/長方形 24">
                  <a:extLst>
                    <a:ext uri="{FF2B5EF4-FFF2-40B4-BE49-F238E27FC236}">
                      <a16:creationId xmlns:a16="http://schemas.microsoft.com/office/drawing/2014/main" id="{824DE7BA-81D4-78B8-E981-5E65CAD6783B}"/>
                    </a:ext>
                  </a:extLst>
                </p:cNvPr>
                <p:cNvSpPr/>
                <p:nvPr/>
              </p:nvSpPr>
              <p:spPr bwMode="auto">
                <a:xfrm>
                  <a:off x="323849" y="1803354"/>
                  <a:ext cx="8506443" cy="773759"/>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7" name="正方形/長方形 26">
                  <a:extLst>
                    <a:ext uri="{FF2B5EF4-FFF2-40B4-BE49-F238E27FC236}">
                      <a16:creationId xmlns:a16="http://schemas.microsoft.com/office/drawing/2014/main" id="{A37D7B89-FB5C-DDCD-C509-474539BCF343}"/>
                    </a:ext>
                  </a:extLst>
                </p:cNvPr>
                <p:cNvSpPr/>
                <p:nvPr/>
              </p:nvSpPr>
              <p:spPr bwMode="auto">
                <a:xfrm>
                  <a:off x="323851" y="1803354"/>
                  <a:ext cx="849460" cy="773760"/>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4</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8" name="Rectangle 36">
                <a:extLst>
                  <a:ext uri="{FF2B5EF4-FFF2-40B4-BE49-F238E27FC236}">
                    <a16:creationId xmlns:a16="http://schemas.microsoft.com/office/drawing/2014/main" id="{966BC418-846E-30C9-AA91-41764B5F4107}"/>
                  </a:ext>
                </a:extLst>
              </p:cNvPr>
              <p:cNvSpPr>
                <a:spLocks noChangeArrowheads="1"/>
              </p:cNvSpPr>
              <p:nvPr/>
            </p:nvSpPr>
            <p:spPr bwMode="auto">
              <a:xfrm>
                <a:off x="1252246" y="4579692"/>
                <a:ext cx="7418418" cy="10541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eaLnBrk="1" fontAlgn="t" hangingPunct="1">
                  <a:lnSpc>
                    <a:spcPts val="2480"/>
                  </a:lnSpc>
                </a:pPr>
                <a:r>
                  <a:rPr lang="ja-JP" altLang="en-US" sz="1400">
                    <a:latin typeface="+mn-ea"/>
                    <a:ea typeface="+mn-ea"/>
                  </a:rPr>
                  <a:t>日本の財政状況について</a:t>
                </a:r>
                <a:r>
                  <a:rPr lang="en-US" altLang="ja-JP" sz="1400" dirty="0">
                    <a:latin typeface="+mn-ea"/>
                    <a:ea typeface="+mn-ea"/>
                  </a:rPr>
                  <a:t>1990</a:t>
                </a:r>
                <a:r>
                  <a:rPr lang="ja-JP" altLang="en-US" sz="1400">
                    <a:latin typeface="+mn-ea"/>
                    <a:ea typeface="+mn-ea"/>
                  </a:rPr>
                  <a:t>年度と現在を比較すると、歳出は、（</a:t>
                </a:r>
                <a:r>
                  <a:rPr lang="en-US" altLang="ja-JP" sz="1400" dirty="0">
                    <a:latin typeface="+mn-ea"/>
                    <a:ea typeface="+mn-ea"/>
                  </a:rPr>
                  <a:t>⑥</a:t>
                </a:r>
                <a:r>
                  <a:rPr lang="ja-JP" altLang="en-US" sz="1400">
                    <a:latin typeface="+mn-ea"/>
                    <a:ea typeface="+mn-ea"/>
                  </a:rPr>
                  <a:t>　　　　　　　　　）費や（</a:t>
                </a:r>
                <a:r>
                  <a:rPr lang="en-US" altLang="ja-JP" sz="1400" dirty="0">
                    <a:latin typeface="+mn-ea"/>
                    <a:ea typeface="+mn-ea"/>
                  </a:rPr>
                  <a:t>⑦</a:t>
                </a:r>
                <a:r>
                  <a:rPr lang="ja-JP" altLang="en-US" sz="1400">
                    <a:latin typeface="+mn-ea"/>
                    <a:ea typeface="+mn-ea"/>
                  </a:rPr>
                  <a:t>　　　　　　　　）費が大きく伸びている。また、歳入は、歳出の増加に対して（</a:t>
                </a:r>
                <a:r>
                  <a:rPr lang="en-US" altLang="ja-JP" sz="1400" dirty="0">
                    <a:latin typeface="+mn-ea"/>
                    <a:ea typeface="+mn-ea"/>
                  </a:rPr>
                  <a:t>⑧</a:t>
                </a:r>
                <a:r>
                  <a:rPr lang="ja-JP" altLang="en-US" sz="1400">
                    <a:latin typeface="+mn-ea"/>
                    <a:ea typeface="+mn-ea"/>
                  </a:rPr>
                  <a:t>　　　　　）の</a:t>
                </a:r>
                <a:endParaRPr lang="en-US" altLang="ja-JP" sz="1400" dirty="0">
                  <a:latin typeface="+mn-ea"/>
                  <a:ea typeface="+mn-ea"/>
                </a:endParaRPr>
              </a:p>
              <a:p>
                <a:pPr eaLnBrk="1" fontAlgn="t" hangingPunct="1">
                  <a:lnSpc>
                    <a:spcPts val="2480"/>
                  </a:lnSpc>
                </a:pPr>
                <a:r>
                  <a:rPr lang="ja-JP" altLang="en-US" sz="1400">
                    <a:latin typeface="+mn-ea"/>
                    <a:ea typeface="+mn-ea"/>
                  </a:rPr>
                  <a:t>伸びが見合っておらず、不足分を（</a:t>
                </a:r>
                <a:r>
                  <a:rPr lang="en-US" altLang="ja-JP" sz="1400" dirty="0">
                    <a:latin typeface="+mn-ea"/>
                    <a:ea typeface="+mn-ea"/>
                  </a:rPr>
                  <a:t>⑨</a:t>
                </a:r>
                <a:r>
                  <a:rPr lang="ja-JP" altLang="en-US" sz="1400">
                    <a:latin typeface="+mn-ea"/>
                    <a:ea typeface="+mn-ea"/>
                  </a:rPr>
                  <a:t>　　　　　　）に頼っている。</a:t>
                </a:r>
                <a:endParaRPr lang="ja-JP" altLang="ja-JP" sz="1400">
                  <a:latin typeface="+mn-ea"/>
                  <a:ea typeface="+mn-ea"/>
                </a:endParaRPr>
              </a:p>
            </p:txBody>
          </p:sp>
        </p:grpSp>
        <p:sp>
          <p:nvSpPr>
            <p:cNvPr id="22" name="Rectangle 8">
              <a:extLst>
                <a:ext uri="{FF2B5EF4-FFF2-40B4-BE49-F238E27FC236}">
                  <a16:creationId xmlns:a16="http://schemas.microsoft.com/office/drawing/2014/main" id="{3F0F4742-A329-34DA-C2AE-DE6CB5E2794D}"/>
                </a:ext>
              </a:extLst>
            </p:cNvPr>
            <p:cNvSpPr>
              <a:spLocks noChangeArrowheads="1"/>
            </p:cNvSpPr>
            <p:nvPr/>
          </p:nvSpPr>
          <p:spPr bwMode="auto">
            <a:xfrm>
              <a:off x="5518756" y="4691438"/>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さいしゅつ</a:t>
              </a:r>
              <a:endParaRPr lang="ja-JP" altLang="en-US" sz="600" dirty="0">
                <a:latin typeface="+mn-ea"/>
                <a:ea typeface="+mn-ea"/>
                <a:cs typeface="メイリオ" panose="020B0604030504040204" pitchFamily="50" charset="-128"/>
              </a:endParaRPr>
            </a:p>
          </p:txBody>
        </p:sp>
        <p:sp>
          <p:nvSpPr>
            <p:cNvPr id="33" name="Rectangle 8">
              <a:extLst>
                <a:ext uri="{FF2B5EF4-FFF2-40B4-BE49-F238E27FC236}">
                  <a16:creationId xmlns:a16="http://schemas.microsoft.com/office/drawing/2014/main" id="{91107FD6-6032-9C3B-0CDA-9E9E0119F164}"/>
                </a:ext>
              </a:extLst>
            </p:cNvPr>
            <p:cNvSpPr>
              <a:spLocks noChangeArrowheads="1"/>
            </p:cNvSpPr>
            <p:nvPr/>
          </p:nvSpPr>
          <p:spPr bwMode="auto">
            <a:xfrm>
              <a:off x="4761448" y="5001556"/>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さいにゅう</a:t>
              </a:r>
              <a:endParaRPr lang="ja-JP" altLang="en-US" sz="600" dirty="0">
                <a:latin typeface="+mn-ea"/>
                <a:ea typeface="+mn-ea"/>
                <a:cs typeface="メイリオ" panose="020B0604030504040204" pitchFamily="50" charset="-128"/>
              </a:endParaRPr>
            </a:p>
          </p:txBody>
        </p:sp>
      </p:grpSp>
      <p:sp>
        <p:nvSpPr>
          <p:cNvPr id="8" name="スライド番号プレースホルダー 8">
            <a:extLst>
              <a:ext uri="{FF2B5EF4-FFF2-40B4-BE49-F238E27FC236}">
                <a16:creationId xmlns:a16="http://schemas.microsoft.com/office/drawing/2014/main" id="{219C64B0-7625-02A1-4B93-6B0DBD9943D2}"/>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27</a:t>
            </a:fld>
            <a:endParaRPr lang="en-US" altLang="ja-JP" dirty="0">
              <a:latin typeface="+mn-ea"/>
              <a:ea typeface="+mn-ea"/>
            </a:endParaRPr>
          </a:p>
        </p:txBody>
      </p:sp>
    </p:spTree>
    <p:custDataLst>
      <p:tags r:id="rId1"/>
    </p:custDataLst>
    <p:extLst>
      <p:ext uri="{BB962C8B-B14F-4D97-AF65-F5344CB8AC3E}">
        <p14:creationId xmlns:p14="http://schemas.microsoft.com/office/powerpoint/2010/main" val="3108699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0"/>
                                        </p:tgtEl>
                                        <p:attrNameLst>
                                          <p:attrName>style.visibility</p:attrName>
                                        </p:attrNameLst>
                                      </p:cBhvr>
                                      <p:to>
                                        <p:strVal val="visible"/>
                                      </p:to>
                                    </p:set>
                                    <p:animEffect transition="in" filter="fade">
                                      <p:cBhvr>
                                        <p:cTn id="12" dur="500"/>
                                        <p:tgtEl>
                                          <p:spTgt spid="2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40030" y="-19510"/>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1400" kern="0" dirty="0">
                <a:solidFill>
                  <a:srgbClr val="005BAD"/>
                </a:solidFill>
                <a:latin typeface="HGP創英角ｺﾞｼｯｸUB" panose="020B0900000000000000" pitchFamily="50" charset="-128"/>
                <a:ea typeface="HGP創英角ｺﾞｼｯｸUB" panose="020B0900000000000000" pitchFamily="50" charset="-128"/>
              </a:rPr>
              <a:t>ちょっとブレイク</a:t>
            </a:r>
            <a:endParaRPr lang="en-US" altLang="ja-JP" sz="1200" kern="0" dirty="0">
              <a:solidFill>
                <a:srgbClr val="005BAD"/>
              </a:solidFill>
              <a:latin typeface="HGP創英角ｺﾞｼｯｸUB" panose="020B0900000000000000" pitchFamily="50" charset="-128"/>
              <a:ea typeface="HGP創英角ｺﾞｼｯｸUB" panose="020B0900000000000000" pitchFamily="50" charset="-128"/>
            </a:endParaRPr>
          </a:p>
          <a:p>
            <a:pPr algn="l" eaLnBrk="1" hangingPunct="1"/>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税金クイズ</a:t>
            </a:r>
          </a:p>
        </p:txBody>
      </p:sp>
      <p:sp>
        <p:nvSpPr>
          <p:cNvPr id="19" name="AutoShape 353">
            <a:extLst>
              <a:ext uri="{FF2B5EF4-FFF2-40B4-BE49-F238E27FC236}">
                <a16:creationId xmlns:a16="http://schemas.microsoft.com/office/drawing/2014/main" id="{FD19DC69-D203-4A8F-B2C6-7E69B303B44D}"/>
              </a:ext>
            </a:extLst>
          </p:cNvPr>
          <p:cNvSpPr>
            <a:spLocks noChangeArrowheads="1"/>
          </p:cNvSpPr>
          <p:nvPr/>
        </p:nvSpPr>
        <p:spPr bwMode="auto">
          <a:xfrm>
            <a:off x="323851" y="1066648"/>
            <a:ext cx="8519134" cy="459596"/>
          </a:xfrm>
          <a:prstGeom prst="roundRect">
            <a:avLst>
              <a:gd name="adj" fmla="val 0"/>
            </a:avLst>
          </a:prstGeom>
          <a:solidFill>
            <a:srgbClr val="CEECFE"/>
          </a:solidFill>
          <a:ln>
            <a:noFill/>
          </a:ln>
          <a:effectLst/>
        </p:spPr>
        <p:txBody>
          <a:bodyPr wrap="none" anchor="ctr"/>
          <a:lstStyle/>
          <a:p>
            <a:pPr defTabSz="838413" eaLnBrk="1" hangingPunct="1">
              <a:spcBef>
                <a:spcPct val="20000"/>
              </a:spcBef>
              <a:defRPr/>
            </a:pPr>
            <a:r>
              <a:rPr lang="ja-JP" altLang="en-US" sz="1800" dirty="0">
                <a:solidFill>
                  <a:prstClr val="black"/>
                </a:solidFill>
                <a:latin typeface="+mn-ea"/>
                <a:ea typeface="+mn-ea"/>
              </a:rPr>
              <a:t>税金に関するクイズです。どれくらいわかりますか？</a:t>
            </a:r>
          </a:p>
        </p:txBody>
      </p:sp>
      <p:pic>
        <p:nvPicPr>
          <p:cNvPr id="26" name="Picture 29">
            <a:extLst>
              <a:ext uri="{FF2B5EF4-FFF2-40B4-BE49-F238E27FC236}">
                <a16:creationId xmlns:a16="http://schemas.microsoft.com/office/drawing/2014/main" id="{D3B50C1E-A345-4924-A31F-A88710E2EC47}"/>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p:blipFill>
        <p:spPr bwMode="auto">
          <a:xfrm>
            <a:off x="7920434" y="785230"/>
            <a:ext cx="849459" cy="10181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 name="グループ化 3">
            <a:extLst>
              <a:ext uri="{FF2B5EF4-FFF2-40B4-BE49-F238E27FC236}">
                <a16:creationId xmlns:a16="http://schemas.microsoft.com/office/drawing/2014/main" id="{6B697713-C6DD-47E7-A83D-BD8AE6492D15}"/>
              </a:ext>
            </a:extLst>
          </p:cNvPr>
          <p:cNvGrpSpPr/>
          <p:nvPr/>
        </p:nvGrpSpPr>
        <p:grpSpPr>
          <a:xfrm>
            <a:off x="287921" y="6410880"/>
            <a:ext cx="7951204" cy="374400"/>
            <a:chOff x="287921" y="6410880"/>
            <a:chExt cx="8532000" cy="374400"/>
          </a:xfrm>
        </p:grpSpPr>
        <p:sp>
          <p:nvSpPr>
            <p:cNvPr id="23" name="正方形/長方形 22">
              <a:extLst>
                <a:ext uri="{FF2B5EF4-FFF2-40B4-BE49-F238E27FC236}">
                  <a16:creationId xmlns:a16="http://schemas.microsoft.com/office/drawing/2014/main" id="{E93468E2-622F-4487-B26E-39F6FD6ED06B}"/>
                </a:ext>
              </a:extLst>
            </p:cNvPr>
            <p:cNvSpPr/>
            <p:nvPr/>
          </p:nvSpPr>
          <p:spPr bwMode="auto">
            <a:xfrm>
              <a:off x="28792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4" name="正方形/長方形 23">
              <a:extLst>
                <a:ext uri="{FF2B5EF4-FFF2-40B4-BE49-F238E27FC236}">
                  <a16:creationId xmlns:a16="http://schemas.microsoft.com/office/drawing/2014/main" id="{51655836-5C6A-4C91-9E78-DEC7D82F25F0}"/>
                </a:ext>
              </a:extLst>
            </p:cNvPr>
            <p:cNvSpPr/>
            <p:nvPr/>
          </p:nvSpPr>
          <p:spPr bwMode="auto">
            <a:xfrm>
              <a:off x="28792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6" name="テキスト ボックス 15">
              <a:extLst>
                <a:ext uri="{FF2B5EF4-FFF2-40B4-BE49-F238E27FC236}">
                  <a16:creationId xmlns:a16="http://schemas.microsoft.com/office/drawing/2014/main" id="{81D2A6CF-911B-42AF-94A8-C07FD234DEF7}"/>
                </a:ext>
              </a:extLst>
            </p:cNvPr>
            <p:cNvSpPr txBox="1"/>
            <p:nvPr/>
          </p:nvSpPr>
          <p:spPr>
            <a:xfrm>
              <a:off x="889138" y="6473251"/>
              <a:ext cx="6833004" cy="261610"/>
            </a:xfrm>
            <a:prstGeom prst="rect">
              <a:avLst/>
            </a:prstGeom>
            <a:noFill/>
          </p:spPr>
          <p:txBody>
            <a:bodyPr wrap="square" rtlCol="0">
              <a:spAutoFit/>
            </a:bodyPr>
            <a:lstStyle/>
            <a:p>
              <a:r>
                <a:rPr lang="ja-JP" altLang="en-US" sz="1100" b="1" dirty="0">
                  <a:solidFill>
                    <a:srgbClr val="005BAD"/>
                  </a:solidFill>
                  <a:latin typeface="ＭＳ Ｐゴシック" panose="020B0600070205080204" pitchFamily="50" charset="-128"/>
                  <a:ea typeface="ＭＳ Ｐゴシック" panose="020B0600070205080204" pitchFamily="50" charset="-128"/>
                </a:rPr>
                <a:t>　財務省</a:t>
              </a:r>
              <a:r>
                <a:rPr lang="en-US" altLang="ja-JP" sz="1100" b="1" dirty="0">
                  <a:solidFill>
                    <a:srgbClr val="005BAD"/>
                  </a:solidFill>
                  <a:latin typeface="ＭＳ Ｐゴシック" panose="020B0600070205080204" pitchFamily="50" charset="-128"/>
                  <a:ea typeface="ＭＳ Ｐゴシック" panose="020B0600070205080204" pitchFamily="50" charset="-128"/>
                </a:rPr>
                <a:t>×</a:t>
              </a:r>
              <a:r>
                <a:rPr lang="en-US" altLang="ja-JP" sz="1100" b="1" dirty="0" err="1">
                  <a:solidFill>
                    <a:srgbClr val="005BAD"/>
                  </a:solidFill>
                  <a:latin typeface="ＭＳ Ｐゴシック" panose="020B0600070205080204" pitchFamily="50" charset="-128"/>
                  <a:ea typeface="ＭＳ Ｐゴシック" panose="020B0600070205080204" pitchFamily="50" charset="-128"/>
                </a:rPr>
                <a:t>QuizKnock</a:t>
              </a:r>
              <a:r>
                <a:rPr lang="ja-JP" altLang="en-US" sz="1100" b="1" dirty="0">
                  <a:solidFill>
                    <a:srgbClr val="005BAD"/>
                  </a:solidFill>
                  <a:latin typeface="ＭＳ Ｐゴシック" panose="020B0600070205080204" pitchFamily="50" charset="-128"/>
                  <a:ea typeface="ＭＳ Ｐゴシック" panose="020B0600070205080204" pitchFamily="50" charset="-128"/>
                </a:rPr>
                <a:t>　クイズで全知全納！？税制マスター　</a:t>
              </a:r>
              <a:r>
                <a:rPr lang="en-US" altLang="ja-JP" sz="1100" dirty="0">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https://zaimusho.quizknock.com</a:t>
              </a:r>
              <a:endParaRPr kumimoji="1" lang="en-US" altLang="ja-JP" sz="1100" dirty="0">
                <a:latin typeface="Arial" panose="020B0604020202020204" pitchFamily="34" charset="0"/>
                <a:cs typeface="Arial" panose="020B0604020202020204" pitchFamily="34" charset="0"/>
              </a:endParaRPr>
            </a:p>
          </p:txBody>
        </p:sp>
      </p:grpSp>
      <p:grpSp>
        <p:nvGrpSpPr>
          <p:cNvPr id="17" name="グループ化 16">
            <a:extLst>
              <a:ext uri="{FF2B5EF4-FFF2-40B4-BE49-F238E27FC236}">
                <a16:creationId xmlns:a16="http://schemas.microsoft.com/office/drawing/2014/main" id="{88A921F1-0606-4B38-88FA-A47623993208}"/>
              </a:ext>
            </a:extLst>
          </p:cNvPr>
          <p:cNvGrpSpPr/>
          <p:nvPr/>
        </p:nvGrpSpPr>
        <p:grpSpPr>
          <a:xfrm>
            <a:off x="-29057" y="6170312"/>
            <a:ext cx="796806" cy="687688"/>
            <a:chOff x="-35154" y="5996309"/>
            <a:chExt cx="945432" cy="850816"/>
          </a:xfrm>
        </p:grpSpPr>
        <p:sp>
          <p:nvSpPr>
            <p:cNvPr id="18" name="フリーフォーム: 図形 17">
              <a:extLst>
                <a:ext uri="{FF2B5EF4-FFF2-40B4-BE49-F238E27FC236}">
                  <a16:creationId xmlns:a16="http://schemas.microsoft.com/office/drawing/2014/main" id="{2AE27FDD-34B1-43DC-8C6B-23BA11FBD909}"/>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dirty="0"/>
            </a:p>
          </p:txBody>
        </p:sp>
        <p:sp>
          <p:nvSpPr>
            <p:cNvPr id="20" name="フリーフォーム: 図形 19">
              <a:extLst>
                <a:ext uri="{FF2B5EF4-FFF2-40B4-BE49-F238E27FC236}">
                  <a16:creationId xmlns:a16="http://schemas.microsoft.com/office/drawing/2014/main" id="{B5EEAED1-28D0-4D8E-A911-07DCE255CE6A}"/>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kumimoji="1" lang="ja-JP" altLang="en-US"/>
            </a:p>
          </p:txBody>
        </p:sp>
        <p:sp>
          <p:nvSpPr>
            <p:cNvPr id="21" name="テキスト ボックス 20">
              <a:extLst>
                <a:ext uri="{FF2B5EF4-FFF2-40B4-BE49-F238E27FC236}">
                  <a16:creationId xmlns:a16="http://schemas.microsoft.com/office/drawing/2014/main" id="{02B9C19D-D048-4472-AE1B-1CC83D8CED69}"/>
                </a:ext>
              </a:extLst>
            </p:cNvPr>
            <p:cNvSpPr txBox="1"/>
            <p:nvPr userDrawn="1"/>
          </p:nvSpPr>
          <p:spPr>
            <a:xfrm>
              <a:off x="-35154" y="6181034"/>
              <a:ext cx="825671" cy="584775"/>
            </a:xfrm>
            <a:prstGeom prst="rect">
              <a:avLst/>
            </a:prstGeom>
            <a:noFill/>
          </p:spPr>
          <p:txBody>
            <a:bodyPr wrap="square" rtlCol="0">
              <a:noAutofit/>
            </a:bodyPr>
            <a:lstStyle/>
            <a:p>
              <a:pPr algn="ctr"/>
              <a:r>
                <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rPr>
                <a:t>もっと</a:t>
              </a:r>
              <a:endParaRPr kumimoji="1" lang="en-US" altLang="ja-JP" sz="1400" b="1" i="0" spc="50" baseline="0" dirty="0">
                <a:solidFill>
                  <a:srgbClr val="005BAD"/>
                </a:solidFill>
                <a:latin typeface="ＭＳ Ｐゴシック" panose="020B0600070205080204" pitchFamily="50" charset="-128"/>
                <a:ea typeface="ＭＳ Ｐゴシック" panose="020B0600070205080204" pitchFamily="50" charset="-128"/>
              </a:endParaRPr>
            </a:p>
            <a:p>
              <a:pPr algn="ctr"/>
              <a:r>
                <a:rPr lang="ja-JP" altLang="en-US" sz="1400" b="1" spc="50" dirty="0">
                  <a:solidFill>
                    <a:srgbClr val="005BAD"/>
                  </a:solidFill>
                  <a:latin typeface="ＭＳ Ｐゴシック" panose="020B0600070205080204" pitchFamily="50" charset="-128"/>
                  <a:ea typeface="ＭＳ Ｐゴシック" panose="020B0600070205080204" pitchFamily="50" charset="-128"/>
                </a:rPr>
                <a:t>他にも</a:t>
              </a:r>
              <a:endParaRPr kumimoji="1" lang="ja-JP" altLang="en-US" sz="1400" b="1" i="0" spc="50" baseline="0" dirty="0">
                <a:solidFill>
                  <a:srgbClr val="005BAD"/>
                </a:solidFill>
                <a:latin typeface="ＭＳ Ｐゴシック" panose="020B0600070205080204" pitchFamily="50" charset="-128"/>
                <a:ea typeface="ＭＳ Ｐゴシック" panose="020B0600070205080204" pitchFamily="50" charset="-128"/>
              </a:endParaRPr>
            </a:p>
          </p:txBody>
        </p:sp>
      </p:grpSp>
      <p:grpSp>
        <p:nvGrpSpPr>
          <p:cNvPr id="3" name="グループ化 2">
            <a:extLst>
              <a:ext uri="{FF2B5EF4-FFF2-40B4-BE49-F238E27FC236}">
                <a16:creationId xmlns:a16="http://schemas.microsoft.com/office/drawing/2014/main" id="{5C385D97-A41E-08D2-E08B-C639DCAAD135}"/>
              </a:ext>
            </a:extLst>
          </p:cNvPr>
          <p:cNvGrpSpPr/>
          <p:nvPr/>
        </p:nvGrpSpPr>
        <p:grpSpPr>
          <a:xfrm>
            <a:off x="323849" y="1760322"/>
            <a:ext cx="8572098" cy="731558"/>
            <a:chOff x="323849" y="1760322"/>
            <a:chExt cx="8572098" cy="731558"/>
          </a:xfrm>
        </p:grpSpPr>
        <p:grpSp>
          <p:nvGrpSpPr>
            <p:cNvPr id="5" name="グループ化 4">
              <a:extLst>
                <a:ext uri="{FF2B5EF4-FFF2-40B4-BE49-F238E27FC236}">
                  <a16:creationId xmlns:a16="http://schemas.microsoft.com/office/drawing/2014/main" id="{E63C5E0F-1110-50CB-265F-E974B72896B9}"/>
                </a:ext>
              </a:extLst>
            </p:cNvPr>
            <p:cNvGrpSpPr/>
            <p:nvPr/>
          </p:nvGrpSpPr>
          <p:grpSpPr>
            <a:xfrm>
              <a:off x="323849" y="1760322"/>
              <a:ext cx="8506443" cy="731558"/>
              <a:chOff x="323849" y="1803354"/>
              <a:chExt cx="8506443" cy="731558"/>
            </a:xfrm>
          </p:grpSpPr>
          <p:sp>
            <p:nvSpPr>
              <p:cNvPr id="7" name="正方形/長方形 6">
                <a:extLst>
                  <a:ext uri="{FF2B5EF4-FFF2-40B4-BE49-F238E27FC236}">
                    <a16:creationId xmlns:a16="http://schemas.microsoft.com/office/drawing/2014/main" id="{03FAC96A-336C-C8F4-AD15-E9FC2BC0AB2F}"/>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8" name="正方形/長方形 7">
                <a:extLst>
                  <a:ext uri="{FF2B5EF4-FFF2-40B4-BE49-F238E27FC236}">
                    <a16:creationId xmlns:a16="http://schemas.microsoft.com/office/drawing/2014/main" id="{244017DD-8C79-0881-0445-2DF9ACA97552}"/>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1</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0" name="Rectangle 36">
              <a:extLst>
                <a:ext uri="{FF2B5EF4-FFF2-40B4-BE49-F238E27FC236}">
                  <a16:creationId xmlns:a16="http://schemas.microsoft.com/office/drawing/2014/main" id="{4D07C260-B395-E734-7DF3-07E10EBB349A}"/>
                </a:ext>
              </a:extLst>
            </p:cNvPr>
            <p:cNvSpPr>
              <a:spLocks noChangeArrowheads="1"/>
            </p:cNvSpPr>
            <p:nvPr/>
          </p:nvSpPr>
          <p:spPr bwMode="auto">
            <a:xfrm>
              <a:off x="1257317" y="1838371"/>
              <a:ext cx="7638630" cy="58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税金には、いろいろな種類があります。日本で適用されている税金は全部で何種類あるでしょうか？</a:t>
              </a:r>
              <a:endParaRPr lang="en-US" altLang="ja-JP" sz="1400" dirty="0">
                <a:latin typeface="+mn-ea"/>
                <a:ea typeface="+mn-ea"/>
              </a:endParaRPr>
            </a:p>
            <a:p>
              <a:pPr>
                <a:lnSpc>
                  <a:spcPct val="150000"/>
                </a:lnSpc>
              </a:pPr>
              <a:r>
                <a:rPr lang="zh-TW" altLang="en-US" sz="1400" dirty="0">
                  <a:latin typeface="+mn-ea"/>
                  <a:ea typeface="+mn-ea"/>
                </a:rPr>
                <a:t>①</a:t>
              </a:r>
              <a:r>
                <a:rPr lang="en-US" altLang="zh-TW" sz="1400" dirty="0">
                  <a:latin typeface="+mn-ea"/>
                  <a:ea typeface="+mn-ea"/>
                </a:rPr>
                <a:t>25</a:t>
              </a:r>
              <a:r>
                <a:rPr lang="zh-TW" altLang="en-US" sz="1400" dirty="0">
                  <a:latin typeface="+mn-ea"/>
                  <a:ea typeface="+mn-ea"/>
                </a:rPr>
                <a:t>種類　　②約</a:t>
              </a:r>
              <a:r>
                <a:rPr lang="en-US" altLang="zh-TW" sz="1400" dirty="0">
                  <a:latin typeface="+mn-ea"/>
                  <a:ea typeface="+mn-ea"/>
                </a:rPr>
                <a:t>50</a:t>
              </a:r>
              <a:r>
                <a:rPr lang="zh-TW" altLang="en-US" sz="1400" dirty="0">
                  <a:latin typeface="+mn-ea"/>
                  <a:ea typeface="+mn-ea"/>
                </a:rPr>
                <a:t>種類　　③約</a:t>
              </a:r>
              <a:r>
                <a:rPr lang="en-US" altLang="zh-TW" sz="1400" dirty="0">
                  <a:latin typeface="+mn-ea"/>
                  <a:ea typeface="+mn-ea"/>
                </a:rPr>
                <a:t>1,500</a:t>
              </a:r>
              <a:r>
                <a:rPr lang="zh-TW" altLang="en-US" sz="1400" dirty="0">
                  <a:latin typeface="+mn-ea"/>
                  <a:ea typeface="+mn-ea"/>
                </a:rPr>
                <a:t>種類</a:t>
              </a:r>
            </a:p>
          </p:txBody>
        </p:sp>
      </p:grpSp>
      <p:grpSp>
        <p:nvGrpSpPr>
          <p:cNvPr id="12" name="グループ化 11">
            <a:extLst>
              <a:ext uri="{FF2B5EF4-FFF2-40B4-BE49-F238E27FC236}">
                <a16:creationId xmlns:a16="http://schemas.microsoft.com/office/drawing/2014/main" id="{EC4951E6-E907-4F72-F68B-DFFE1C4FFD45}"/>
              </a:ext>
            </a:extLst>
          </p:cNvPr>
          <p:cNvGrpSpPr/>
          <p:nvPr/>
        </p:nvGrpSpPr>
        <p:grpSpPr>
          <a:xfrm>
            <a:off x="318778" y="3402609"/>
            <a:ext cx="8506443" cy="1032156"/>
            <a:chOff x="318778" y="3402609"/>
            <a:chExt cx="8506443" cy="1032156"/>
          </a:xfrm>
        </p:grpSpPr>
        <p:grpSp>
          <p:nvGrpSpPr>
            <p:cNvPr id="29" name="グループ化 28">
              <a:extLst>
                <a:ext uri="{FF2B5EF4-FFF2-40B4-BE49-F238E27FC236}">
                  <a16:creationId xmlns:a16="http://schemas.microsoft.com/office/drawing/2014/main" id="{9955A777-52C6-CACB-FF59-9C0FAFB7CA35}"/>
                </a:ext>
              </a:extLst>
            </p:cNvPr>
            <p:cNvGrpSpPr/>
            <p:nvPr/>
          </p:nvGrpSpPr>
          <p:grpSpPr>
            <a:xfrm>
              <a:off x="318778" y="3402609"/>
              <a:ext cx="8506443" cy="1032156"/>
              <a:chOff x="323849" y="1803354"/>
              <a:chExt cx="8506443" cy="731558"/>
            </a:xfrm>
          </p:grpSpPr>
          <p:sp>
            <p:nvSpPr>
              <p:cNvPr id="30" name="正方形/長方形 29">
                <a:extLst>
                  <a:ext uri="{FF2B5EF4-FFF2-40B4-BE49-F238E27FC236}">
                    <a16:creationId xmlns:a16="http://schemas.microsoft.com/office/drawing/2014/main" id="{4EF4DE68-9A54-1A34-9FCC-6FEF0FD8B2B1}"/>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1" name="正方形/長方形 30">
                <a:extLst>
                  <a:ext uri="{FF2B5EF4-FFF2-40B4-BE49-F238E27FC236}">
                    <a16:creationId xmlns:a16="http://schemas.microsoft.com/office/drawing/2014/main" id="{9C587A51-0A45-0E9F-7607-C6A4E40780B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3</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2" name="Rectangle 36">
              <a:extLst>
                <a:ext uri="{FF2B5EF4-FFF2-40B4-BE49-F238E27FC236}">
                  <a16:creationId xmlns:a16="http://schemas.microsoft.com/office/drawing/2014/main" id="{7C2FC50E-CBDD-8BEC-869E-3985F89F885F}"/>
                </a:ext>
              </a:extLst>
            </p:cNvPr>
            <p:cNvSpPr>
              <a:spLocks noChangeArrowheads="1"/>
            </p:cNvSpPr>
            <p:nvPr/>
          </p:nvSpPr>
          <p:spPr bwMode="auto">
            <a:xfrm>
              <a:off x="1257316" y="3513367"/>
              <a:ext cx="6458819" cy="7958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昔、イギリスでトランプに税金がかけられていたとき、税金を納めた証明をトランプに</a:t>
              </a:r>
              <a:endParaRPr lang="en-US" altLang="ja-JP" sz="1400" dirty="0">
                <a:latin typeface="+mn-ea"/>
                <a:ea typeface="+mn-ea"/>
              </a:endParaRPr>
            </a:p>
            <a:p>
              <a:r>
                <a:rPr lang="ja-JP" altLang="en-US" sz="1400">
                  <a:latin typeface="+mn-ea"/>
                  <a:ea typeface="+mn-ea"/>
                </a:rPr>
                <a:t>表示していました。いったいどのマークでしょうか？</a:t>
              </a:r>
            </a:p>
            <a:p>
              <a:pPr>
                <a:lnSpc>
                  <a:spcPct val="150000"/>
                </a:lnSpc>
              </a:pPr>
              <a:r>
                <a:rPr lang="ja-JP" altLang="en-US" sz="1400">
                  <a:latin typeface="+mn-ea"/>
                  <a:ea typeface="+mn-ea"/>
                </a:rPr>
                <a:t>①ジョーカー　　②スペードのエース　　③ハートのキング</a:t>
              </a:r>
              <a:endParaRPr lang="ja-JP" altLang="en-US" sz="1400" dirty="0">
                <a:latin typeface="+mn-ea"/>
                <a:ea typeface="+mn-ea"/>
              </a:endParaRPr>
            </a:p>
          </p:txBody>
        </p:sp>
      </p:grpSp>
      <p:grpSp>
        <p:nvGrpSpPr>
          <p:cNvPr id="33" name="グループ化 32">
            <a:extLst>
              <a:ext uri="{FF2B5EF4-FFF2-40B4-BE49-F238E27FC236}">
                <a16:creationId xmlns:a16="http://schemas.microsoft.com/office/drawing/2014/main" id="{C3299360-6B0A-243D-43F3-95BC214605A2}"/>
              </a:ext>
            </a:extLst>
          </p:cNvPr>
          <p:cNvGrpSpPr/>
          <p:nvPr/>
        </p:nvGrpSpPr>
        <p:grpSpPr>
          <a:xfrm>
            <a:off x="313429" y="5345730"/>
            <a:ext cx="8506443" cy="817435"/>
            <a:chOff x="313429" y="5345729"/>
            <a:chExt cx="8506443" cy="750174"/>
          </a:xfrm>
        </p:grpSpPr>
        <p:grpSp>
          <p:nvGrpSpPr>
            <p:cNvPr id="40" name="グループ化 39">
              <a:extLst>
                <a:ext uri="{FF2B5EF4-FFF2-40B4-BE49-F238E27FC236}">
                  <a16:creationId xmlns:a16="http://schemas.microsoft.com/office/drawing/2014/main" id="{8DF91D81-78F8-B8E0-DBAB-CE2BCCF8537D}"/>
                </a:ext>
              </a:extLst>
            </p:cNvPr>
            <p:cNvGrpSpPr/>
            <p:nvPr/>
          </p:nvGrpSpPr>
          <p:grpSpPr>
            <a:xfrm>
              <a:off x="313429" y="5345729"/>
              <a:ext cx="8506443" cy="731558"/>
              <a:chOff x="323849" y="1803354"/>
              <a:chExt cx="8506443" cy="731558"/>
            </a:xfrm>
          </p:grpSpPr>
          <p:sp>
            <p:nvSpPr>
              <p:cNvPr id="41" name="正方形/長方形 40">
                <a:extLst>
                  <a:ext uri="{FF2B5EF4-FFF2-40B4-BE49-F238E27FC236}">
                    <a16:creationId xmlns:a16="http://schemas.microsoft.com/office/drawing/2014/main" id="{03913C7B-EACE-C41D-795D-E30EB7E22A43}"/>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2" name="正方形/長方形 41">
                <a:extLst>
                  <a:ext uri="{FF2B5EF4-FFF2-40B4-BE49-F238E27FC236}">
                    <a16:creationId xmlns:a16="http://schemas.microsoft.com/office/drawing/2014/main" id="{94987030-EB84-133D-8CD1-6542BACDE5B8}"/>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5</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43" name="Rectangle 36">
              <a:extLst>
                <a:ext uri="{FF2B5EF4-FFF2-40B4-BE49-F238E27FC236}">
                  <a16:creationId xmlns:a16="http://schemas.microsoft.com/office/drawing/2014/main" id="{72CFAED8-A26E-B796-2CCB-E2A4A487B6D8}"/>
                </a:ext>
              </a:extLst>
            </p:cNvPr>
            <p:cNvSpPr>
              <a:spLocks noChangeArrowheads="1"/>
            </p:cNvSpPr>
            <p:nvPr/>
          </p:nvSpPr>
          <p:spPr bwMode="auto">
            <a:xfrm>
              <a:off x="1243354" y="5365470"/>
              <a:ext cx="7184980" cy="7304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日本</a:t>
              </a:r>
              <a:r>
                <a:rPr lang="ja-JP" altLang="en-US" sz="1400" dirty="0">
                  <a:latin typeface="+mn-ea"/>
                  <a:ea typeface="+mn-ea"/>
                </a:rPr>
                <a:t>では、救急車を利用しても無料ですが、日本以外で公営の救急車の利用料金が無料の</a:t>
              </a:r>
              <a:endParaRPr lang="en-US" altLang="ja-JP" sz="1400" dirty="0">
                <a:latin typeface="+mn-ea"/>
                <a:ea typeface="+mn-ea"/>
              </a:endParaRPr>
            </a:p>
            <a:p>
              <a:r>
                <a:rPr lang="ja-JP" altLang="en-US" sz="1400" dirty="0">
                  <a:latin typeface="+mn-ea"/>
                  <a:ea typeface="+mn-ea"/>
                </a:rPr>
                <a:t>国（都市）はどこでしょうか？</a:t>
              </a:r>
            </a:p>
            <a:p>
              <a:pPr>
                <a:lnSpc>
                  <a:spcPct val="150000"/>
                </a:lnSpc>
              </a:pPr>
              <a:r>
                <a:rPr lang="ja-JP" altLang="en-US" sz="1400" dirty="0">
                  <a:latin typeface="+mn-ea"/>
                  <a:ea typeface="+mn-ea"/>
                </a:rPr>
                <a:t>①イギリス（ロンドン）　　②アメリカ（ニューヨーク）　　③オーストラリア（シドニー）</a:t>
              </a:r>
            </a:p>
          </p:txBody>
        </p:sp>
      </p:grpSp>
      <p:grpSp>
        <p:nvGrpSpPr>
          <p:cNvPr id="11" name="グループ化 10">
            <a:extLst>
              <a:ext uri="{FF2B5EF4-FFF2-40B4-BE49-F238E27FC236}">
                <a16:creationId xmlns:a16="http://schemas.microsoft.com/office/drawing/2014/main" id="{CE7A06CD-876C-33E5-D5A3-FD1A99B657C0}"/>
              </a:ext>
            </a:extLst>
          </p:cNvPr>
          <p:cNvGrpSpPr/>
          <p:nvPr/>
        </p:nvGrpSpPr>
        <p:grpSpPr>
          <a:xfrm>
            <a:off x="318778" y="2581466"/>
            <a:ext cx="8506443" cy="731558"/>
            <a:chOff x="318778" y="2581466"/>
            <a:chExt cx="8506443" cy="731558"/>
          </a:xfrm>
        </p:grpSpPr>
        <p:grpSp>
          <p:nvGrpSpPr>
            <p:cNvPr id="14" name="グループ化 13">
              <a:extLst>
                <a:ext uri="{FF2B5EF4-FFF2-40B4-BE49-F238E27FC236}">
                  <a16:creationId xmlns:a16="http://schemas.microsoft.com/office/drawing/2014/main" id="{2A3776E5-7B84-9C1F-6B4A-A5950A7FC585}"/>
                </a:ext>
              </a:extLst>
            </p:cNvPr>
            <p:cNvGrpSpPr/>
            <p:nvPr/>
          </p:nvGrpSpPr>
          <p:grpSpPr>
            <a:xfrm>
              <a:off x="318778" y="2581466"/>
              <a:ext cx="8506443" cy="731558"/>
              <a:chOff x="323849" y="1803354"/>
              <a:chExt cx="8506443" cy="731558"/>
            </a:xfrm>
          </p:grpSpPr>
          <p:sp>
            <p:nvSpPr>
              <p:cNvPr id="15" name="正方形/長方形 14">
                <a:extLst>
                  <a:ext uri="{FF2B5EF4-FFF2-40B4-BE49-F238E27FC236}">
                    <a16:creationId xmlns:a16="http://schemas.microsoft.com/office/drawing/2014/main" id="{B4B250E5-7E2B-F5D3-003A-C7C22A33D250}"/>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5" name="正方形/長方形 24">
                <a:extLst>
                  <a:ext uri="{FF2B5EF4-FFF2-40B4-BE49-F238E27FC236}">
                    <a16:creationId xmlns:a16="http://schemas.microsoft.com/office/drawing/2014/main" id="{61CFC416-253D-F9D2-31DD-C3A1CCA8CA9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2</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8" name="Rectangle 36">
              <a:extLst>
                <a:ext uri="{FF2B5EF4-FFF2-40B4-BE49-F238E27FC236}">
                  <a16:creationId xmlns:a16="http://schemas.microsoft.com/office/drawing/2014/main" id="{711A8BB5-CF4F-E5AB-B5AC-5F17D1BB52B8}"/>
                </a:ext>
              </a:extLst>
            </p:cNvPr>
            <p:cNvSpPr>
              <a:spLocks noChangeArrowheads="1"/>
            </p:cNvSpPr>
            <p:nvPr/>
          </p:nvSpPr>
          <p:spPr bwMode="auto">
            <a:xfrm>
              <a:off x="1257317" y="2663761"/>
              <a:ext cx="5051383" cy="58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税金がかかるものはどれでしょうか？</a:t>
              </a:r>
            </a:p>
            <a:p>
              <a:pPr>
                <a:lnSpc>
                  <a:spcPct val="150000"/>
                </a:lnSpc>
              </a:pPr>
              <a:r>
                <a:rPr lang="ja-JP" altLang="en-US" sz="1400">
                  <a:latin typeface="+mn-ea"/>
                  <a:ea typeface="+mn-ea"/>
                </a:rPr>
                <a:t>①ノーベル賞の賞金　　②宝くじの当せん金　　③クイズの懸賞金</a:t>
              </a:r>
              <a:endParaRPr lang="ja-JP" altLang="en-US" sz="1400" dirty="0">
                <a:latin typeface="+mn-ea"/>
                <a:ea typeface="+mn-ea"/>
              </a:endParaRPr>
            </a:p>
          </p:txBody>
        </p:sp>
        <p:sp>
          <p:nvSpPr>
            <p:cNvPr id="2" name="Rectangle 8">
              <a:extLst>
                <a:ext uri="{FF2B5EF4-FFF2-40B4-BE49-F238E27FC236}">
                  <a16:creationId xmlns:a16="http://schemas.microsoft.com/office/drawing/2014/main" id="{13A9945F-D2DA-E545-FD19-1D5D7AC3C06F}"/>
                </a:ext>
              </a:extLst>
            </p:cNvPr>
            <p:cNvSpPr>
              <a:spLocks noChangeArrowheads="1"/>
            </p:cNvSpPr>
            <p:nvPr/>
          </p:nvSpPr>
          <p:spPr bwMode="auto">
            <a:xfrm>
              <a:off x="5582764" y="2796617"/>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けんしょう</a:t>
              </a:r>
              <a:endParaRPr lang="ja-JP" altLang="en-US" sz="600" dirty="0">
                <a:latin typeface="+mn-ea"/>
                <a:ea typeface="+mn-ea"/>
                <a:cs typeface="メイリオ" panose="020B0604030504040204" pitchFamily="50" charset="-128"/>
              </a:endParaRPr>
            </a:p>
          </p:txBody>
        </p:sp>
      </p:grpSp>
      <p:sp>
        <p:nvSpPr>
          <p:cNvPr id="9" name="スライド番号プレースホルダー 8">
            <a:extLst>
              <a:ext uri="{FF2B5EF4-FFF2-40B4-BE49-F238E27FC236}">
                <a16:creationId xmlns:a16="http://schemas.microsoft.com/office/drawing/2014/main" id="{E45B50B9-7C02-182E-C594-21FF0B2C898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28</a:t>
            </a:fld>
            <a:endParaRPr lang="en-US" altLang="ja-JP" dirty="0">
              <a:latin typeface="+mn-ea"/>
              <a:ea typeface="+mn-ea"/>
            </a:endParaRPr>
          </a:p>
        </p:txBody>
      </p:sp>
      <p:grpSp>
        <p:nvGrpSpPr>
          <p:cNvPr id="34" name="グループ化 33">
            <a:extLst>
              <a:ext uri="{FF2B5EF4-FFF2-40B4-BE49-F238E27FC236}">
                <a16:creationId xmlns:a16="http://schemas.microsoft.com/office/drawing/2014/main" id="{05E1FF55-1298-CDBD-0587-5CE72913D22F}"/>
              </a:ext>
            </a:extLst>
          </p:cNvPr>
          <p:cNvGrpSpPr/>
          <p:nvPr/>
        </p:nvGrpSpPr>
        <p:grpSpPr>
          <a:xfrm>
            <a:off x="309886" y="4459369"/>
            <a:ext cx="8506443" cy="799978"/>
            <a:chOff x="309886" y="4459369"/>
            <a:chExt cx="8506443" cy="799978"/>
          </a:xfrm>
        </p:grpSpPr>
        <p:grpSp>
          <p:nvGrpSpPr>
            <p:cNvPr id="13" name="グループ化 12">
              <a:extLst>
                <a:ext uri="{FF2B5EF4-FFF2-40B4-BE49-F238E27FC236}">
                  <a16:creationId xmlns:a16="http://schemas.microsoft.com/office/drawing/2014/main" id="{A4F3637A-D1DB-AAB2-FA1B-48152EE12AD7}"/>
                </a:ext>
              </a:extLst>
            </p:cNvPr>
            <p:cNvGrpSpPr/>
            <p:nvPr/>
          </p:nvGrpSpPr>
          <p:grpSpPr>
            <a:xfrm>
              <a:off x="309886" y="4527789"/>
              <a:ext cx="8506443" cy="731558"/>
              <a:chOff x="309886" y="4527789"/>
              <a:chExt cx="8506443" cy="731558"/>
            </a:xfrm>
          </p:grpSpPr>
          <p:grpSp>
            <p:nvGrpSpPr>
              <p:cNvPr id="36" name="グループ化 35">
                <a:extLst>
                  <a:ext uri="{FF2B5EF4-FFF2-40B4-BE49-F238E27FC236}">
                    <a16:creationId xmlns:a16="http://schemas.microsoft.com/office/drawing/2014/main" id="{6F112132-712A-B8F1-BD7F-31AB520FDA53}"/>
                  </a:ext>
                </a:extLst>
              </p:cNvPr>
              <p:cNvGrpSpPr/>
              <p:nvPr/>
            </p:nvGrpSpPr>
            <p:grpSpPr>
              <a:xfrm>
                <a:off x="309886" y="4527789"/>
                <a:ext cx="8506443" cy="731558"/>
                <a:chOff x="323849" y="1803354"/>
                <a:chExt cx="8506443" cy="731558"/>
              </a:xfrm>
            </p:grpSpPr>
            <p:sp>
              <p:nvSpPr>
                <p:cNvPr id="37" name="正方形/長方形 36">
                  <a:extLst>
                    <a:ext uri="{FF2B5EF4-FFF2-40B4-BE49-F238E27FC236}">
                      <a16:creationId xmlns:a16="http://schemas.microsoft.com/office/drawing/2014/main" id="{AF87C299-6C3B-2A4F-9A3C-58AB54A6248B}"/>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8" name="正方形/長方形 37">
                  <a:extLst>
                    <a:ext uri="{FF2B5EF4-FFF2-40B4-BE49-F238E27FC236}">
                      <a16:creationId xmlns:a16="http://schemas.microsoft.com/office/drawing/2014/main" id="{2158053F-C04F-336F-1B6D-B83BFBD1E1B9}"/>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a:solidFill>
                        <a:schemeClr val="bg1"/>
                      </a:solidFill>
                      <a:latin typeface="+mn-ea"/>
                      <a:ea typeface="+mn-ea"/>
                    </a:rPr>
                    <a:t>問</a:t>
                  </a:r>
                  <a:r>
                    <a:rPr lang="en-US" altLang="ja-JP" sz="1800" spc="120" dirty="0">
                      <a:solidFill>
                        <a:schemeClr val="bg1"/>
                      </a:solidFill>
                      <a:latin typeface="+mn-ea"/>
                      <a:ea typeface="+mn-ea"/>
                    </a:rPr>
                    <a:t>4</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9" name="Rectangle 36">
                <a:extLst>
                  <a:ext uri="{FF2B5EF4-FFF2-40B4-BE49-F238E27FC236}">
                    <a16:creationId xmlns:a16="http://schemas.microsoft.com/office/drawing/2014/main" id="{FEF52D44-6D14-BFF5-48FA-525E86AA3FE5}"/>
                  </a:ext>
                </a:extLst>
              </p:cNvPr>
              <p:cNvSpPr>
                <a:spLocks noChangeArrowheads="1"/>
              </p:cNvSpPr>
              <p:nvPr/>
            </p:nvSpPr>
            <p:spPr bwMode="auto">
              <a:xfrm>
                <a:off x="1243354" y="4605838"/>
                <a:ext cx="5514651" cy="5804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a:latin typeface="+mn-ea"/>
                    <a:ea typeface="+mn-ea"/>
                  </a:rPr>
                  <a:t>税務署が徴収した税金の使いみちはどこで決められているでしょうか？</a:t>
                </a:r>
              </a:p>
              <a:p>
                <a:pPr>
                  <a:lnSpc>
                    <a:spcPct val="150000"/>
                  </a:lnSpc>
                </a:pPr>
                <a:r>
                  <a:rPr lang="ja-JP" altLang="en-US" sz="1400">
                    <a:latin typeface="+mn-ea"/>
                    <a:ea typeface="+mn-ea"/>
                  </a:rPr>
                  <a:t>①税務署　　②内閣　　③国会</a:t>
                </a:r>
                <a:endParaRPr lang="ja-JP" altLang="en-US" sz="1400" dirty="0">
                  <a:latin typeface="+mn-ea"/>
                  <a:ea typeface="+mn-ea"/>
                </a:endParaRPr>
              </a:p>
            </p:txBody>
          </p:sp>
        </p:grpSp>
        <p:sp>
          <p:nvSpPr>
            <p:cNvPr id="27" name="Rectangle 8">
              <a:extLst>
                <a:ext uri="{FF2B5EF4-FFF2-40B4-BE49-F238E27FC236}">
                  <a16:creationId xmlns:a16="http://schemas.microsoft.com/office/drawing/2014/main" id="{182B2D77-258F-B939-058C-1632874C2251}"/>
                </a:ext>
              </a:extLst>
            </p:cNvPr>
            <p:cNvSpPr>
              <a:spLocks noChangeArrowheads="1"/>
            </p:cNvSpPr>
            <p:nvPr/>
          </p:nvSpPr>
          <p:spPr bwMode="auto">
            <a:xfrm>
              <a:off x="1359419" y="4459369"/>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ぜいむしょ</a:t>
              </a:r>
              <a:endParaRPr lang="ja-JP" altLang="en-US" sz="600" dirty="0">
                <a:latin typeface="+mn-ea"/>
                <a:ea typeface="+mn-ea"/>
                <a:cs typeface="メイリオ" panose="020B0604030504040204" pitchFamily="50" charset="-128"/>
              </a:endParaRPr>
            </a:p>
          </p:txBody>
        </p:sp>
      </p:grpSp>
    </p:spTree>
    <p:custDataLst>
      <p:tags r:id="rId1"/>
    </p:custDataLst>
    <p:extLst>
      <p:ext uri="{BB962C8B-B14F-4D97-AF65-F5344CB8AC3E}">
        <p14:creationId xmlns:p14="http://schemas.microsoft.com/office/powerpoint/2010/main" val="3401138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fade">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4"/>
                                        </p:tgtEl>
                                        <p:attrNameLst>
                                          <p:attrName>style.visibility</p:attrName>
                                        </p:attrNameLst>
                                      </p:cBhvr>
                                      <p:to>
                                        <p:strVal val="visible"/>
                                      </p:to>
                                    </p:set>
                                    <p:animEffect transition="in" filter="fade">
                                      <p:cBhvr>
                                        <p:cTn id="22" dur="500"/>
                                        <p:tgtEl>
                                          <p:spTgt spid="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68C0AC65-30C0-F01F-DBAD-B2EAB9AB031D}"/>
              </a:ext>
            </a:extLst>
          </p:cNvPr>
          <p:cNvSpPr txBox="1">
            <a:spLocks noChangeArrowheads="1"/>
          </p:cNvSpPr>
          <p:nvPr/>
        </p:nvSpPr>
        <p:spPr bwMode="auto">
          <a:xfrm>
            <a:off x="232340" y="88858"/>
            <a:ext cx="7772400" cy="7315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rmAutofit fontScale="97500"/>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400" kern="0" dirty="0">
                <a:solidFill>
                  <a:schemeClr val="tx1"/>
                </a:solidFill>
                <a:latin typeface="HGP創英角ｺﾞｼｯｸUB" panose="020B0900000000000000" pitchFamily="50" charset="-128"/>
                <a:ea typeface="HGP創英角ｺﾞｼｯｸUB" panose="020B0900000000000000" pitchFamily="50" charset="-128"/>
              </a:rPr>
              <a:t>穴埋め問題の答え、税金クイズの答え＆説明</a:t>
            </a:r>
          </a:p>
        </p:txBody>
      </p:sp>
      <p:grpSp>
        <p:nvGrpSpPr>
          <p:cNvPr id="12" name="グループ化 11">
            <a:extLst>
              <a:ext uri="{FF2B5EF4-FFF2-40B4-BE49-F238E27FC236}">
                <a16:creationId xmlns:a16="http://schemas.microsoft.com/office/drawing/2014/main" id="{EC4951E6-E907-4F72-F68B-DFFE1C4FFD45}"/>
              </a:ext>
            </a:extLst>
          </p:cNvPr>
          <p:cNvGrpSpPr/>
          <p:nvPr/>
        </p:nvGrpSpPr>
        <p:grpSpPr>
          <a:xfrm>
            <a:off x="287593" y="3793561"/>
            <a:ext cx="8506443" cy="884720"/>
            <a:chOff x="318778" y="3396524"/>
            <a:chExt cx="8506443" cy="1038241"/>
          </a:xfrm>
        </p:grpSpPr>
        <p:grpSp>
          <p:nvGrpSpPr>
            <p:cNvPr id="29" name="グループ化 28">
              <a:extLst>
                <a:ext uri="{FF2B5EF4-FFF2-40B4-BE49-F238E27FC236}">
                  <a16:creationId xmlns:a16="http://schemas.microsoft.com/office/drawing/2014/main" id="{9955A777-52C6-CACB-FF59-9C0FAFB7CA35}"/>
                </a:ext>
              </a:extLst>
            </p:cNvPr>
            <p:cNvGrpSpPr/>
            <p:nvPr/>
          </p:nvGrpSpPr>
          <p:grpSpPr>
            <a:xfrm>
              <a:off x="318778" y="3402609"/>
              <a:ext cx="8506443" cy="1032156"/>
              <a:chOff x="323849" y="1803354"/>
              <a:chExt cx="8506443" cy="731558"/>
            </a:xfrm>
          </p:grpSpPr>
          <p:sp>
            <p:nvSpPr>
              <p:cNvPr id="30" name="正方形/長方形 29">
                <a:extLst>
                  <a:ext uri="{FF2B5EF4-FFF2-40B4-BE49-F238E27FC236}">
                    <a16:creationId xmlns:a16="http://schemas.microsoft.com/office/drawing/2014/main" id="{4EF4DE68-9A54-1A34-9FCC-6FEF0FD8B2B1}"/>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31" name="正方形/長方形 30">
                <a:extLst>
                  <a:ext uri="{FF2B5EF4-FFF2-40B4-BE49-F238E27FC236}">
                    <a16:creationId xmlns:a16="http://schemas.microsoft.com/office/drawing/2014/main" id="{9C587A51-0A45-0E9F-7607-C6A4E40780B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3</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2" name="Rectangle 36">
              <a:extLst>
                <a:ext uri="{FF2B5EF4-FFF2-40B4-BE49-F238E27FC236}">
                  <a16:creationId xmlns:a16="http://schemas.microsoft.com/office/drawing/2014/main" id="{7C2FC50E-CBDD-8BEC-869E-3985F89F885F}"/>
                </a:ext>
              </a:extLst>
            </p:cNvPr>
            <p:cNvSpPr>
              <a:spLocks noChangeArrowheads="1"/>
            </p:cNvSpPr>
            <p:nvPr/>
          </p:nvSpPr>
          <p:spPr bwMode="auto">
            <a:xfrm>
              <a:off x="1282180" y="3396524"/>
              <a:ext cx="7253638" cy="9932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lnSpc>
                  <a:spcPct val="150000"/>
                </a:lnSpc>
              </a:pPr>
              <a:r>
                <a:rPr kumimoji="1" lang="ja-JP" altLang="en-US" sz="1400" dirty="0">
                  <a:latin typeface="+mn-ea"/>
                  <a:ea typeface="+mn-ea"/>
                </a:rPr>
                <a:t>答え　</a:t>
              </a:r>
              <a:r>
                <a:rPr lang="ja-JP" altLang="en-US" sz="1400" dirty="0">
                  <a:latin typeface="+mn-ea"/>
                  <a:ea typeface="+mn-ea"/>
                </a:rPr>
                <a:t>②スペードのエース　</a:t>
              </a:r>
              <a:endParaRPr lang="en-US" altLang="ja-JP" sz="1400" dirty="0">
                <a:latin typeface="+mn-ea"/>
                <a:ea typeface="+mn-ea"/>
              </a:endParaRPr>
            </a:p>
            <a:p>
              <a:r>
                <a:rPr lang="ja-JP" altLang="en-US" sz="1400" dirty="0">
                  <a:latin typeface="+mn-ea"/>
                  <a:ea typeface="+mn-ea"/>
                </a:rPr>
                <a:t>　「このトランプは確かに税金を納めています」という納税の証明として、スペードのエースだけ</a:t>
              </a:r>
              <a:endParaRPr lang="en-US" altLang="ja-JP" sz="1400" dirty="0">
                <a:latin typeface="+mn-ea"/>
                <a:ea typeface="+mn-ea"/>
              </a:endParaRPr>
            </a:p>
            <a:p>
              <a:r>
                <a:rPr lang="ja-JP" altLang="en-US" sz="1400" dirty="0">
                  <a:latin typeface="+mn-ea"/>
                  <a:ea typeface="+mn-ea"/>
                </a:rPr>
                <a:t>政府が印刷し、それを業者が買って１組揃えるようになりました。</a:t>
              </a:r>
            </a:p>
          </p:txBody>
        </p:sp>
      </p:grpSp>
      <p:grpSp>
        <p:nvGrpSpPr>
          <p:cNvPr id="33" name="グループ化 32">
            <a:extLst>
              <a:ext uri="{FF2B5EF4-FFF2-40B4-BE49-F238E27FC236}">
                <a16:creationId xmlns:a16="http://schemas.microsoft.com/office/drawing/2014/main" id="{C3299360-6B0A-243D-43F3-95BC214605A2}"/>
              </a:ext>
            </a:extLst>
          </p:cNvPr>
          <p:cNvGrpSpPr/>
          <p:nvPr/>
        </p:nvGrpSpPr>
        <p:grpSpPr>
          <a:xfrm>
            <a:off x="287594" y="5801011"/>
            <a:ext cx="8482300" cy="881884"/>
            <a:chOff x="313431" y="5323308"/>
            <a:chExt cx="8482300" cy="753979"/>
          </a:xfrm>
        </p:grpSpPr>
        <p:grpSp>
          <p:nvGrpSpPr>
            <p:cNvPr id="40" name="グループ化 39">
              <a:extLst>
                <a:ext uri="{FF2B5EF4-FFF2-40B4-BE49-F238E27FC236}">
                  <a16:creationId xmlns:a16="http://schemas.microsoft.com/office/drawing/2014/main" id="{8DF91D81-78F8-B8E0-DBAB-CE2BCCF8537D}"/>
                </a:ext>
              </a:extLst>
            </p:cNvPr>
            <p:cNvGrpSpPr/>
            <p:nvPr/>
          </p:nvGrpSpPr>
          <p:grpSpPr>
            <a:xfrm>
              <a:off x="313431" y="5332622"/>
              <a:ext cx="8482300" cy="744665"/>
              <a:chOff x="323851" y="1790247"/>
              <a:chExt cx="8482300" cy="744665"/>
            </a:xfrm>
          </p:grpSpPr>
          <p:sp>
            <p:nvSpPr>
              <p:cNvPr id="41" name="正方形/長方形 40">
                <a:extLst>
                  <a:ext uri="{FF2B5EF4-FFF2-40B4-BE49-F238E27FC236}">
                    <a16:creationId xmlns:a16="http://schemas.microsoft.com/office/drawing/2014/main" id="{03913C7B-EACE-C41D-795D-E30EB7E22A43}"/>
                  </a:ext>
                </a:extLst>
              </p:cNvPr>
              <p:cNvSpPr/>
              <p:nvPr/>
            </p:nvSpPr>
            <p:spPr bwMode="auto">
              <a:xfrm>
                <a:off x="354757" y="1790247"/>
                <a:ext cx="8451394"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42" name="正方形/長方形 41">
                <a:extLst>
                  <a:ext uri="{FF2B5EF4-FFF2-40B4-BE49-F238E27FC236}">
                    <a16:creationId xmlns:a16="http://schemas.microsoft.com/office/drawing/2014/main" id="{94987030-EB84-133D-8CD1-6542BACDE5B8}"/>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5</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43" name="Rectangle 36">
              <a:extLst>
                <a:ext uri="{FF2B5EF4-FFF2-40B4-BE49-F238E27FC236}">
                  <a16:creationId xmlns:a16="http://schemas.microsoft.com/office/drawing/2014/main" id="{72CFAED8-A26E-B796-2CCB-E2A4A487B6D8}"/>
                </a:ext>
              </a:extLst>
            </p:cNvPr>
            <p:cNvSpPr>
              <a:spLocks noChangeArrowheads="1"/>
            </p:cNvSpPr>
            <p:nvPr/>
          </p:nvSpPr>
          <p:spPr bwMode="auto">
            <a:xfrm>
              <a:off x="1277804" y="5323308"/>
              <a:ext cx="7257115" cy="7236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ct val="150000"/>
                </a:lnSpc>
              </a:pPr>
              <a:r>
                <a:rPr kumimoji="1" lang="ja-JP" altLang="en-US" sz="1400" dirty="0">
                  <a:latin typeface="+mn-ea"/>
                  <a:ea typeface="+mn-ea"/>
                </a:rPr>
                <a:t>答え　①イギリス（ロンドン）</a:t>
              </a:r>
              <a:r>
                <a:rPr lang="ja-JP" altLang="en-US" sz="1400" dirty="0">
                  <a:latin typeface="+mn-ea"/>
                  <a:ea typeface="+mn-ea"/>
                </a:rPr>
                <a:t>　</a:t>
              </a:r>
              <a:endParaRPr lang="en-US" altLang="ja-JP" sz="1400" dirty="0">
                <a:latin typeface="+mn-ea"/>
                <a:ea typeface="+mn-ea"/>
              </a:endParaRPr>
            </a:p>
            <a:p>
              <a:r>
                <a:rPr lang="ja-JP" altLang="en-US" sz="1400" dirty="0">
                  <a:latin typeface="+mn-ea"/>
                  <a:ea typeface="+mn-ea"/>
                </a:rPr>
                <a:t>　この他にイタリア（ローマ）や香港なども無料ですが、救急車の利用料金が無料の国は珍しく、</a:t>
              </a:r>
              <a:endParaRPr lang="en-US" altLang="ja-JP" sz="1400" dirty="0">
                <a:latin typeface="+mn-ea"/>
                <a:ea typeface="+mn-ea"/>
              </a:endParaRPr>
            </a:p>
            <a:p>
              <a:r>
                <a:rPr lang="ja-JP" altLang="en-US" sz="1400" dirty="0">
                  <a:latin typeface="+mn-ea"/>
                  <a:ea typeface="+mn-ea"/>
                </a:rPr>
                <a:t>ほとんどの国が有料です。</a:t>
              </a:r>
            </a:p>
          </p:txBody>
        </p:sp>
      </p:grpSp>
      <p:sp>
        <p:nvSpPr>
          <p:cNvPr id="9" name="スライド番号プレースホルダー 8">
            <a:extLst>
              <a:ext uri="{FF2B5EF4-FFF2-40B4-BE49-F238E27FC236}">
                <a16:creationId xmlns:a16="http://schemas.microsoft.com/office/drawing/2014/main" id="{E45B50B9-7C02-182E-C594-21FF0B2C8984}"/>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29</a:t>
            </a:fld>
            <a:endParaRPr lang="en-US" altLang="ja-JP" dirty="0">
              <a:latin typeface="+mn-ea"/>
              <a:ea typeface="+mn-ea"/>
            </a:endParaRPr>
          </a:p>
        </p:txBody>
      </p:sp>
      <p:pic>
        <p:nvPicPr>
          <p:cNvPr id="46" name="図 45" descr="挿絵 が含まれている画像&#10;&#10;自動的に生成された説明">
            <a:extLst>
              <a:ext uri="{FF2B5EF4-FFF2-40B4-BE49-F238E27FC236}">
                <a16:creationId xmlns:a16="http://schemas.microsoft.com/office/drawing/2014/main" id="{0A70820B-BDC4-418E-9241-656AA83C9F09}"/>
              </a:ext>
            </a:extLst>
          </p:cNvPr>
          <p:cNvPicPr>
            <a:picLocks noChangeAspect="1"/>
          </p:cNvPicPr>
          <p:nvPr/>
        </p:nvPicPr>
        <p:blipFill>
          <a:blip r:embed="rId4" cstate="print">
            <a:extLst>
              <a:ext uri="{28A0092B-C50C-407E-A947-70E740481C1C}">
                <a14:useLocalDpi xmlns:a14="http://schemas.microsoft.com/office/drawing/2010/main"/>
              </a:ext>
            </a:extLst>
          </a:blip>
          <a:stretch>
            <a:fillRect/>
          </a:stretch>
        </p:blipFill>
        <p:spPr>
          <a:xfrm>
            <a:off x="8168239" y="22836"/>
            <a:ext cx="803513" cy="832579"/>
          </a:xfrm>
          <a:prstGeom prst="rect">
            <a:avLst/>
          </a:prstGeom>
        </p:spPr>
      </p:pic>
      <p:sp>
        <p:nvSpPr>
          <p:cNvPr id="34" name="テキスト ボックス 33">
            <a:extLst>
              <a:ext uri="{FF2B5EF4-FFF2-40B4-BE49-F238E27FC236}">
                <a16:creationId xmlns:a16="http://schemas.microsoft.com/office/drawing/2014/main" id="{28456BB3-934E-4F70-B261-81EC4635415C}"/>
              </a:ext>
            </a:extLst>
          </p:cNvPr>
          <p:cNvSpPr txBox="1"/>
          <p:nvPr/>
        </p:nvSpPr>
        <p:spPr>
          <a:xfrm>
            <a:off x="231320" y="1896334"/>
            <a:ext cx="4157799" cy="369332"/>
          </a:xfrm>
          <a:prstGeom prst="rect">
            <a:avLst/>
          </a:prstGeom>
          <a:noFill/>
          <a:ln>
            <a:noFill/>
          </a:ln>
        </p:spPr>
        <p:txBody>
          <a:bodyPr wrap="square" rtlCol="0">
            <a:spAutoFit/>
          </a:bodyPr>
          <a:lstStyle/>
          <a:p>
            <a:r>
              <a:rPr kumimoji="1" lang="ja-JP" altLang="en-US" sz="1800" dirty="0">
                <a:latin typeface="+mn-ea"/>
                <a:ea typeface="+mn-ea"/>
              </a:rPr>
              <a:t>税金クイズの答え＆解説</a:t>
            </a:r>
          </a:p>
        </p:txBody>
      </p:sp>
      <p:grpSp>
        <p:nvGrpSpPr>
          <p:cNvPr id="26" name="グループ化 25">
            <a:extLst>
              <a:ext uri="{FF2B5EF4-FFF2-40B4-BE49-F238E27FC236}">
                <a16:creationId xmlns:a16="http://schemas.microsoft.com/office/drawing/2014/main" id="{43B8021C-4E7E-E5BC-C8FF-20A1F7B35D23}"/>
              </a:ext>
            </a:extLst>
          </p:cNvPr>
          <p:cNvGrpSpPr/>
          <p:nvPr/>
        </p:nvGrpSpPr>
        <p:grpSpPr>
          <a:xfrm>
            <a:off x="287593" y="4708275"/>
            <a:ext cx="8506443" cy="1093056"/>
            <a:chOff x="287593" y="4708275"/>
            <a:chExt cx="8506443" cy="1093056"/>
          </a:xfrm>
        </p:grpSpPr>
        <p:grpSp>
          <p:nvGrpSpPr>
            <p:cNvPr id="36" name="グループ化 35">
              <a:extLst>
                <a:ext uri="{FF2B5EF4-FFF2-40B4-BE49-F238E27FC236}">
                  <a16:creationId xmlns:a16="http://schemas.microsoft.com/office/drawing/2014/main" id="{6F112132-712A-B8F1-BD7F-31AB520FDA53}"/>
                </a:ext>
              </a:extLst>
            </p:cNvPr>
            <p:cNvGrpSpPr/>
            <p:nvPr/>
          </p:nvGrpSpPr>
          <p:grpSpPr>
            <a:xfrm>
              <a:off x="287593" y="4719194"/>
              <a:ext cx="8506443" cy="1040820"/>
              <a:chOff x="323849" y="1780063"/>
              <a:chExt cx="8506443" cy="754849"/>
            </a:xfrm>
          </p:grpSpPr>
          <p:sp>
            <p:nvSpPr>
              <p:cNvPr id="37" name="正方形/長方形 36">
                <a:extLst>
                  <a:ext uri="{FF2B5EF4-FFF2-40B4-BE49-F238E27FC236}">
                    <a16:creationId xmlns:a16="http://schemas.microsoft.com/office/drawing/2014/main" id="{AF87C299-6C3B-2A4F-9A3C-58AB54A6248B}"/>
                  </a:ext>
                </a:extLst>
              </p:cNvPr>
              <p:cNvSpPr/>
              <p:nvPr/>
            </p:nvSpPr>
            <p:spPr bwMode="auto">
              <a:xfrm>
                <a:off x="323849" y="1780063"/>
                <a:ext cx="8506443" cy="75484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38" name="正方形/長方形 37">
                <a:extLst>
                  <a:ext uri="{FF2B5EF4-FFF2-40B4-BE49-F238E27FC236}">
                    <a16:creationId xmlns:a16="http://schemas.microsoft.com/office/drawing/2014/main" id="{2158053F-C04F-336F-1B6D-B83BFBD1E1B9}"/>
                  </a:ext>
                </a:extLst>
              </p:cNvPr>
              <p:cNvSpPr/>
              <p:nvPr/>
            </p:nvSpPr>
            <p:spPr bwMode="auto">
              <a:xfrm>
                <a:off x="323851" y="1785053"/>
                <a:ext cx="849460" cy="749859"/>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4</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39" name="Rectangle 36">
              <a:extLst>
                <a:ext uri="{FF2B5EF4-FFF2-40B4-BE49-F238E27FC236}">
                  <a16:creationId xmlns:a16="http://schemas.microsoft.com/office/drawing/2014/main" id="{FEF52D44-6D14-BFF5-48FA-525E86AA3FE5}"/>
                </a:ext>
              </a:extLst>
            </p:cNvPr>
            <p:cNvSpPr>
              <a:spLocks noChangeArrowheads="1"/>
            </p:cNvSpPr>
            <p:nvPr/>
          </p:nvSpPr>
          <p:spPr bwMode="auto">
            <a:xfrm>
              <a:off x="1251967" y="4708275"/>
              <a:ext cx="7318029" cy="10930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ts val="1980"/>
                </a:lnSpc>
              </a:pPr>
              <a:r>
                <a:rPr lang="ja-JP" altLang="en-US" sz="1400" dirty="0">
                  <a:latin typeface="+mn-ea"/>
                  <a:ea typeface="+mn-ea"/>
                </a:rPr>
                <a:t>答え　③国会</a:t>
              </a:r>
              <a:endParaRPr lang="en-US" altLang="ja-JP" sz="1400" dirty="0">
                <a:latin typeface="+mn-ea"/>
                <a:ea typeface="+mn-ea"/>
              </a:endParaRPr>
            </a:p>
            <a:p>
              <a:pPr>
                <a:lnSpc>
                  <a:spcPts val="1980"/>
                </a:lnSpc>
              </a:pPr>
              <a:r>
                <a:rPr lang="ja-JP" altLang="en-US" sz="1400" dirty="0">
                  <a:latin typeface="+mn-ea"/>
                  <a:ea typeface="+mn-ea"/>
                </a:rPr>
                <a:t>　</a:t>
              </a:r>
              <a:r>
                <a:rPr kumimoji="1" lang="ja-JP" altLang="en-US" sz="1400" dirty="0">
                  <a:latin typeface="+mn-ea"/>
                  <a:ea typeface="+mn-ea"/>
                </a:rPr>
                <a:t>国の税金に関する法律は、国民が選挙で選んだ議員が集まる国会で決められています。</a:t>
              </a:r>
              <a:endParaRPr kumimoji="1" lang="en-US" altLang="ja-JP" sz="1400" dirty="0">
                <a:latin typeface="+mn-ea"/>
                <a:ea typeface="+mn-ea"/>
              </a:endParaRPr>
            </a:p>
            <a:p>
              <a:pPr>
                <a:lnSpc>
                  <a:spcPts val="1980"/>
                </a:lnSpc>
              </a:pPr>
              <a:r>
                <a:rPr kumimoji="1" lang="ja-JP" altLang="en-US" sz="1400" dirty="0">
                  <a:latin typeface="+mn-ea"/>
                  <a:ea typeface="+mn-ea"/>
                </a:rPr>
                <a:t>　また、税務署が集めた税金は、国の収入になり、国のお金の使いみちについては、内閣から提</a:t>
              </a:r>
              <a:endParaRPr kumimoji="1" lang="en-US" altLang="ja-JP" sz="1400" dirty="0">
                <a:latin typeface="+mn-ea"/>
                <a:ea typeface="+mn-ea"/>
              </a:endParaRPr>
            </a:p>
            <a:p>
              <a:pPr>
                <a:lnSpc>
                  <a:spcPts val="1980"/>
                </a:lnSpc>
              </a:pPr>
              <a:r>
                <a:rPr kumimoji="1" lang="ja-JP" altLang="en-US" sz="1400" dirty="0">
                  <a:latin typeface="+mn-ea"/>
                  <a:ea typeface="+mn-ea"/>
                </a:rPr>
                <a:t>出された予算案を国会で審議の上、決定</a:t>
              </a:r>
              <a:r>
                <a:rPr kumimoji="1" lang="ja-JP" altLang="en-US" sz="1400">
                  <a:latin typeface="+mn-ea"/>
                  <a:ea typeface="+mn-ea"/>
                </a:rPr>
                <a:t>します。</a:t>
              </a:r>
              <a:endParaRPr kumimoji="1" lang="en-US" altLang="ja-JP" sz="1400" dirty="0">
                <a:latin typeface="+mn-ea"/>
                <a:ea typeface="+mn-ea"/>
              </a:endParaRPr>
            </a:p>
          </p:txBody>
        </p:sp>
        <p:sp>
          <p:nvSpPr>
            <p:cNvPr id="16" name="Rectangle 8">
              <a:extLst>
                <a:ext uri="{FF2B5EF4-FFF2-40B4-BE49-F238E27FC236}">
                  <a16:creationId xmlns:a16="http://schemas.microsoft.com/office/drawing/2014/main" id="{8EF67B2A-7185-15D9-00E6-4728EF6D5211}"/>
                </a:ext>
              </a:extLst>
            </p:cNvPr>
            <p:cNvSpPr>
              <a:spLocks noChangeArrowheads="1"/>
            </p:cNvSpPr>
            <p:nvPr/>
          </p:nvSpPr>
          <p:spPr bwMode="auto">
            <a:xfrm>
              <a:off x="1940890" y="5099536"/>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ぜいむしょ</a:t>
              </a:r>
              <a:endParaRPr lang="ja-JP" altLang="en-US" sz="600" dirty="0">
                <a:latin typeface="+mn-ea"/>
                <a:ea typeface="+mn-ea"/>
                <a:cs typeface="メイリオ" panose="020B0604030504040204" pitchFamily="50" charset="-128"/>
              </a:endParaRPr>
            </a:p>
          </p:txBody>
        </p:sp>
      </p:grpSp>
      <p:grpSp>
        <p:nvGrpSpPr>
          <p:cNvPr id="21" name="グループ化 20">
            <a:extLst>
              <a:ext uri="{FF2B5EF4-FFF2-40B4-BE49-F238E27FC236}">
                <a16:creationId xmlns:a16="http://schemas.microsoft.com/office/drawing/2014/main" id="{D2E8D423-FC78-CBF0-A82C-BF1B4C619FC6}"/>
              </a:ext>
            </a:extLst>
          </p:cNvPr>
          <p:cNvGrpSpPr/>
          <p:nvPr/>
        </p:nvGrpSpPr>
        <p:grpSpPr>
          <a:xfrm>
            <a:off x="287592" y="790828"/>
            <a:ext cx="8506443" cy="1021098"/>
            <a:chOff x="287592" y="790828"/>
            <a:chExt cx="8506443" cy="1021098"/>
          </a:xfrm>
        </p:grpSpPr>
        <p:grpSp>
          <p:nvGrpSpPr>
            <p:cNvPr id="47" name="グループ化 46">
              <a:extLst>
                <a:ext uri="{FF2B5EF4-FFF2-40B4-BE49-F238E27FC236}">
                  <a16:creationId xmlns:a16="http://schemas.microsoft.com/office/drawing/2014/main" id="{465B30D0-A1F1-4F7B-8574-CC8111C99C30}"/>
                </a:ext>
              </a:extLst>
            </p:cNvPr>
            <p:cNvGrpSpPr/>
            <p:nvPr/>
          </p:nvGrpSpPr>
          <p:grpSpPr>
            <a:xfrm>
              <a:off x="287592" y="790828"/>
              <a:ext cx="8506443" cy="1021098"/>
              <a:chOff x="323849" y="1735064"/>
              <a:chExt cx="8506443" cy="756816"/>
            </a:xfrm>
          </p:grpSpPr>
          <p:grpSp>
            <p:nvGrpSpPr>
              <p:cNvPr id="48" name="グループ化 47">
                <a:extLst>
                  <a:ext uri="{FF2B5EF4-FFF2-40B4-BE49-F238E27FC236}">
                    <a16:creationId xmlns:a16="http://schemas.microsoft.com/office/drawing/2014/main" id="{7A8E8CB3-FFA4-4E66-A564-45DBF74D2BA4}"/>
                  </a:ext>
                </a:extLst>
              </p:cNvPr>
              <p:cNvGrpSpPr/>
              <p:nvPr/>
            </p:nvGrpSpPr>
            <p:grpSpPr>
              <a:xfrm>
                <a:off x="323849" y="1760322"/>
                <a:ext cx="8506443" cy="731558"/>
                <a:chOff x="323849" y="1803354"/>
                <a:chExt cx="8506443" cy="731558"/>
              </a:xfrm>
            </p:grpSpPr>
            <p:sp>
              <p:nvSpPr>
                <p:cNvPr id="50" name="正方形/長方形 49">
                  <a:extLst>
                    <a:ext uri="{FF2B5EF4-FFF2-40B4-BE49-F238E27FC236}">
                      <a16:creationId xmlns:a16="http://schemas.microsoft.com/office/drawing/2014/main" id="{04574FF4-78FC-4E33-833D-2F8126300982}"/>
                    </a:ext>
                  </a:extLst>
                </p:cNvPr>
                <p:cNvSpPr/>
                <p:nvPr/>
              </p:nvSpPr>
              <p:spPr bwMode="auto">
                <a:xfrm>
                  <a:off x="323849" y="1803354"/>
                  <a:ext cx="8506443" cy="719170"/>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51" name="正方形/長方形 50">
                  <a:extLst>
                    <a:ext uri="{FF2B5EF4-FFF2-40B4-BE49-F238E27FC236}">
                      <a16:creationId xmlns:a16="http://schemas.microsoft.com/office/drawing/2014/main" id="{8A274E5B-BEA7-4B69-B9ED-070AC2656A39}"/>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kumimoji="1" lang="ja-JP" altLang="en-US" sz="1200" b="0" i="0" u="none" strike="noStrike" cap="none" spc="120" normalizeH="0" baseline="0" dirty="0">
                      <a:ln>
                        <a:noFill/>
                      </a:ln>
                      <a:solidFill>
                        <a:schemeClr val="bg1"/>
                      </a:solidFill>
                      <a:effectLst/>
                      <a:latin typeface="+mn-ea"/>
                      <a:ea typeface="+mn-ea"/>
                    </a:rPr>
                    <a:t>穴埋め問題の答え</a:t>
                  </a:r>
                </a:p>
              </p:txBody>
            </p:sp>
          </p:grpSp>
          <p:sp>
            <p:nvSpPr>
              <p:cNvPr id="49" name="Rectangle 36">
                <a:extLst>
                  <a:ext uri="{FF2B5EF4-FFF2-40B4-BE49-F238E27FC236}">
                    <a16:creationId xmlns:a16="http://schemas.microsoft.com/office/drawing/2014/main" id="{751533D9-6D4B-45A1-BB07-2CBAE20FA34E}"/>
                  </a:ext>
                </a:extLst>
              </p:cNvPr>
              <p:cNvSpPr>
                <a:spLocks noChangeArrowheads="1"/>
              </p:cNvSpPr>
              <p:nvPr/>
            </p:nvSpPr>
            <p:spPr bwMode="auto">
              <a:xfrm>
                <a:off x="1306607" y="1735064"/>
                <a:ext cx="6224781" cy="749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nSpc>
                    <a:spcPct val="150000"/>
                  </a:lnSpc>
                </a:pPr>
                <a:r>
                  <a:rPr lang="en-US" altLang="ja-JP" sz="1400" dirty="0">
                    <a:latin typeface="+mn-ea"/>
                    <a:ea typeface="+mn-ea"/>
                  </a:rPr>
                  <a:t>[</a:t>
                </a:r>
                <a:r>
                  <a:rPr lang="ja-JP" altLang="en-US" sz="1400" dirty="0">
                    <a:latin typeface="+mn-ea"/>
                    <a:ea typeface="+mn-ea"/>
                  </a:rPr>
                  <a:t>問１</a:t>
                </a:r>
                <a:r>
                  <a:rPr lang="en-US" altLang="ja-JP" sz="1400" dirty="0">
                    <a:latin typeface="+mn-ea"/>
                    <a:ea typeface="+mn-ea"/>
                  </a:rPr>
                  <a:t>]</a:t>
                </a:r>
                <a:r>
                  <a:rPr lang="ja-JP" altLang="en-US" sz="1400" dirty="0">
                    <a:latin typeface="+mn-ea"/>
                    <a:ea typeface="+mn-ea"/>
                  </a:rPr>
                  <a:t>　①納税　　　 </a:t>
                </a:r>
                <a:r>
                  <a:rPr lang="en-US" altLang="ja-JP" sz="1400" dirty="0">
                    <a:latin typeface="+mn-ea"/>
                    <a:ea typeface="+mn-ea"/>
                  </a:rPr>
                  <a:t>[</a:t>
                </a:r>
                <a:r>
                  <a:rPr lang="ja-JP" altLang="en-US" sz="1400" dirty="0">
                    <a:latin typeface="+mn-ea"/>
                    <a:ea typeface="+mn-ea"/>
                  </a:rPr>
                  <a:t>問２</a:t>
                </a:r>
                <a:r>
                  <a:rPr lang="en-US" altLang="ja-JP" sz="1400" dirty="0">
                    <a:latin typeface="+mn-ea"/>
                    <a:ea typeface="+mn-ea"/>
                  </a:rPr>
                  <a:t>]</a:t>
                </a:r>
                <a:r>
                  <a:rPr lang="ja-JP" altLang="en-US" sz="1400" dirty="0">
                    <a:latin typeface="+mn-ea"/>
                    <a:ea typeface="+mn-ea"/>
                  </a:rPr>
                  <a:t>　②水平　③垂直　　　 </a:t>
                </a:r>
                <a:r>
                  <a:rPr lang="en-US" altLang="ja-JP" sz="1400" dirty="0">
                    <a:latin typeface="+mn-ea"/>
                    <a:ea typeface="+mn-ea"/>
                  </a:rPr>
                  <a:t>[</a:t>
                </a:r>
                <a:r>
                  <a:rPr lang="ja-JP" altLang="en-US" sz="1400" dirty="0">
                    <a:latin typeface="+mn-ea"/>
                    <a:ea typeface="+mn-ea"/>
                  </a:rPr>
                  <a:t>問３</a:t>
                </a:r>
                <a:r>
                  <a:rPr lang="en-US" altLang="ja-JP" sz="1400" dirty="0">
                    <a:latin typeface="+mn-ea"/>
                    <a:ea typeface="+mn-ea"/>
                  </a:rPr>
                  <a:t>]</a:t>
                </a:r>
                <a:r>
                  <a:rPr lang="ja-JP" altLang="en-US" sz="1400" dirty="0">
                    <a:latin typeface="+mn-ea"/>
                    <a:ea typeface="+mn-ea"/>
                  </a:rPr>
                  <a:t>　④国民　⑤</a:t>
                </a:r>
                <a:r>
                  <a:rPr lang="ja-JP" altLang="en-US" sz="1400">
                    <a:latin typeface="+mn-ea"/>
                    <a:ea typeface="+mn-ea"/>
                  </a:rPr>
                  <a:t>国会議員　　</a:t>
                </a:r>
                <a:endParaRPr lang="zh-TW" altLang="en-US" sz="1400" dirty="0">
                  <a:latin typeface="+mn-ea"/>
                  <a:ea typeface="+mn-ea"/>
                </a:endParaRPr>
              </a:p>
              <a:p>
                <a:pPr>
                  <a:lnSpc>
                    <a:spcPct val="150000"/>
                  </a:lnSpc>
                </a:pPr>
                <a:r>
                  <a:rPr lang="en-US" altLang="ja-JP" sz="1400" dirty="0">
                    <a:latin typeface="+mn-ea"/>
                    <a:ea typeface="+mn-ea"/>
                  </a:rPr>
                  <a:t>[</a:t>
                </a:r>
                <a:r>
                  <a:rPr lang="ja-JP" altLang="en-US" sz="1400" dirty="0">
                    <a:latin typeface="+mn-ea"/>
                    <a:ea typeface="+mn-ea"/>
                  </a:rPr>
                  <a:t>問４</a:t>
                </a:r>
                <a:r>
                  <a:rPr lang="en-US" altLang="ja-JP" sz="1400" dirty="0">
                    <a:latin typeface="+mn-ea"/>
                    <a:ea typeface="+mn-ea"/>
                  </a:rPr>
                  <a:t>]</a:t>
                </a:r>
                <a:r>
                  <a:rPr lang="ja-JP" altLang="en-US" sz="1400" dirty="0">
                    <a:latin typeface="+mn-ea"/>
                    <a:ea typeface="+mn-ea"/>
                  </a:rPr>
                  <a:t>　⑥社会保障関係　⑦国債　⑧税収　⑨公債金（借金）　　　</a:t>
                </a:r>
                <a:endParaRPr lang="en-US" altLang="ja-JP" sz="1400" dirty="0">
                  <a:latin typeface="+mn-ea"/>
                  <a:ea typeface="+mn-ea"/>
                </a:endParaRPr>
              </a:p>
              <a:p>
                <a:pPr>
                  <a:lnSpc>
                    <a:spcPct val="150000"/>
                  </a:lnSpc>
                </a:pPr>
                <a:r>
                  <a:rPr lang="en-US" altLang="ja-JP" sz="1400" dirty="0">
                    <a:latin typeface="+mn-ea"/>
                    <a:ea typeface="+mn-ea"/>
                  </a:rPr>
                  <a:t>[</a:t>
                </a:r>
                <a:r>
                  <a:rPr lang="ja-JP" altLang="en-US" sz="1400" dirty="0">
                    <a:latin typeface="+mn-ea"/>
                    <a:ea typeface="+mn-ea"/>
                  </a:rPr>
                  <a:t>問５</a:t>
                </a:r>
                <a:r>
                  <a:rPr lang="en-US" altLang="ja-JP" sz="1400" dirty="0">
                    <a:latin typeface="+mn-ea"/>
                    <a:ea typeface="+mn-ea"/>
                  </a:rPr>
                  <a:t>]</a:t>
                </a:r>
                <a:r>
                  <a:rPr lang="ja-JP" altLang="en-US" sz="1400" dirty="0">
                    <a:latin typeface="+mn-ea"/>
                    <a:ea typeface="+mn-ea"/>
                  </a:rPr>
                  <a:t>　⑩⑪道府県民税、事業税など　（Ｐ３参照）</a:t>
                </a:r>
                <a:endParaRPr lang="zh-TW" altLang="en-US" sz="1400" dirty="0">
                  <a:latin typeface="+mn-ea"/>
                  <a:ea typeface="+mn-ea"/>
                </a:endParaRPr>
              </a:p>
            </p:txBody>
          </p:sp>
        </p:grpSp>
        <p:sp>
          <p:nvSpPr>
            <p:cNvPr id="4" name="Rectangle 8">
              <a:extLst>
                <a:ext uri="{FF2B5EF4-FFF2-40B4-BE49-F238E27FC236}">
                  <a16:creationId xmlns:a16="http://schemas.microsoft.com/office/drawing/2014/main" id="{A3B1979C-E720-760F-BD8B-2EB1EB71B8E8}"/>
                </a:ext>
              </a:extLst>
            </p:cNvPr>
            <p:cNvSpPr>
              <a:spLocks noChangeArrowheads="1"/>
            </p:cNvSpPr>
            <p:nvPr/>
          </p:nvSpPr>
          <p:spPr bwMode="auto">
            <a:xfrm>
              <a:off x="3387283" y="1041718"/>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こくさい</a:t>
              </a:r>
              <a:endParaRPr lang="ja-JP" altLang="en-US" sz="600" dirty="0">
                <a:latin typeface="+mn-ea"/>
                <a:ea typeface="+mn-ea"/>
                <a:cs typeface="メイリオ" panose="020B0604030504040204" pitchFamily="50" charset="-128"/>
              </a:endParaRPr>
            </a:p>
          </p:txBody>
        </p:sp>
        <p:sp>
          <p:nvSpPr>
            <p:cNvPr id="17" name="Rectangle 8">
              <a:extLst>
                <a:ext uri="{FF2B5EF4-FFF2-40B4-BE49-F238E27FC236}">
                  <a16:creationId xmlns:a16="http://schemas.microsoft.com/office/drawing/2014/main" id="{27429670-7C6D-F033-7AE0-08494451C9C2}"/>
                </a:ext>
              </a:extLst>
            </p:cNvPr>
            <p:cNvSpPr>
              <a:spLocks noChangeArrowheads="1"/>
            </p:cNvSpPr>
            <p:nvPr/>
          </p:nvSpPr>
          <p:spPr bwMode="auto">
            <a:xfrm>
              <a:off x="4801801" y="1037664"/>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こうさいきん</a:t>
              </a:r>
              <a:endParaRPr lang="ja-JP" altLang="en-US" sz="600" dirty="0">
                <a:latin typeface="+mn-ea"/>
                <a:ea typeface="+mn-ea"/>
                <a:cs typeface="メイリオ" panose="020B0604030504040204" pitchFamily="50" charset="-128"/>
              </a:endParaRPr>
            </a:p>
          </p:txBody>
        </p:sp>
      </p:grpSp>
      <p:grpSp>
        <p:nvGrpSpPr>
          <p:cNvPr id="23" name="グループ化 22">
            <a:extLst>
              <a:ext uri="{FF2B5EF4-FFF2-40B4-BE49-F238E27FC236}">
                <a16:creationId xmlns:a16="http://schemas.microsoft.com/office/drawing/2014/main" id="{7E3A1F33-31AC-AC94-18B7-5902F70EDB0E}"/>
              </a:ext>
            </a:extLst>
          </p:cNvPr>
          <p:cNvGrpSpPr/>
          <p:nvPr/>
        </p:nvGrpSpPr>
        <p:grpSpPr>
          <a:xfrm>
            <a:off x="287593" y="2224858"/>
            <a:ext cx="8506443" cy="731558"/>
            <a:chOff x="287593" y="2224858"/>
            <a:chExt cx="8506443" cy="731558"/>
          </a:xfrm>
        </p:grpSpPr>
        <p:grpSp>
          <p:nvGrpSpPr>
            <p:cNvPr id="3" name="グループ化 2">
              <a:extLst>
                <a:ext uri="{FF2B5EF4-FFF2-40B4-BE49-F238E27FC236}">
                  <a16:creationId xmlns:a16="http://schemas.microsoft.com/office/drawing/2014/main" id="{5C385D97-A41E-08D2-E08B-C639DCAAD135}"/>
                </a:ext>
              </a:extLst>
            </p:cNvPr>
            <p:cNvGrpSpPr/>
            <p:nvPr/>
          </p:nvGrpSpPr>
          <p:grpSpPr>
            <a:xfrm>
              <a:off x="287593" y="2224858"/>
              <a:ext cx="8506443" cy="731558"/>
              <a:chOff x="323849" y="1760322"/>
              <a:chExt cx="8506443" cy="731558"/>
            </a:xfrm>
          </p:grpSpPr>
          <p:grpSp>
            <p:nvGrpSpPr>
              <p:cNvPr id="5" name="グループ化 4">
                <a:extLst>
                  <a:ext uri="{FF2B5EF4-FFF2-40B4-BE49-F238E27FC236}">
                    <a16:creationId xmlns:a16="http://schemas.microsoft.com/office/drawing/2014/main" id="{E63C5E0F-1110-50CB-265F-E974B72896B9}"/>
                  </a:ext>
                </a:extLst>
              </p:cNvPr>
              <p:cNvGrpSpPr/>
              <p:nvPr/>
            </p:nvGrpSpPr>
            <p:grpSpPr>
              <a:xfrm>
                <a:off x="323849" y="1760322"/>
                <a:ext cx="8506443" cy="731558"/>
                <a:chOff x="323849" y="1803354"/>
                <a:chExt cx="8506443" cy="731558"/>
              </a:xfrm>
            </p:grpSpPr>
            <p:sp>
              <p:nvSpPr>
                <p:cNvPr id="7" name="正方形/長方形 6">
                  <a:extLst>
                    <a:ext uri="{FF2B5EF4-FFF2-40B4-BE49-F238E27FC236}">
                      <a16:creationId xmlns:a16="http://schemas.microsoft.com/office/drawing/2014/main" id="{03FAC96A-336C-C8F4-AD15-E9FC2BC0AB2F}"/>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8" name="正方形/長方形 7">
                  <a:extLst>
                    <a:ext uri="{FF2B5EF4-FFF2-40B4-BE49-F238E27FC236}">
                      <a16:creationId xmlns:a16="http://schemas.microsoft.com/office/drawing/2014/main" id="{244017DD-8C79-0881-0445-2DF9ACA97552}"/>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1</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10" name="Rectangle 36">
                <a:extLst>
                  <a:ext uri="{FF2B5EF4-FFF2-40B4-BE49-F238E27FC236}">
                    <a16:creationId xmlns:a16="http://schemas.microsoft.com/office/drawing/2014/main" id="{4D07C260-B395-E734-7DF3-07E10EBB349A}"/>
                  </a:ext>
                </a:extLst>
              </p:cNvPr>
              <p:cNvSpPr>
                <a:spLocks noChangeArrowheads="1"/>
              </p:cNvSpPr>
              <p:nvPr/>
            </p:nvSpPr>
            <p:spPr bwMode="auto">
              <a:xfrm>
                <a:off x="1257317" y="1838371"/>
                <a:ext cx="5476179" cy="58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ja-JP" altLang="en-US" sz="1400" dirty="0">
                    <a:latin typeface="+mn-ea"/>
                    <a:ea typeface="+mn-ea"/>
                  </a:rPr>
                  <a:t>答え　②約</a:t>
                </a:r>
                <a:r>
                  <a:rPr lang="en-US" altLang="ja-JP" sz="1400" dirty="0">
                    <a:latin typeface="+mn-ea"/>
                    <a:ea typeface="+mn-ea"/>
                  </a:rPr>
                  <a:t>50</a:t>
                </a:r>
                <a:r>
                  <a:rPr lang="ja-JP" altLang="en-US" sz="1400" dirty="0">
                    <a:latin typeface="+mn-ea"/>
                    <a:ea typeface="+mn-ea"/>
                  </a:rPr>
                  <a:t>種類</a:t>
                </a:r>
                <a:endParaRPr lang="en-US" altLang="ja-JP" sz="1400" dirty="0">
                  <a:latin typeface="+mn-ea"/>
                  <a:ea typeface="+mn-ea"/>
                </a:endParaRPr>
              </a:p>
              <a:p>
                <a:pPr>
                  <a:lnSpc>
                    <a:spcPct val="150000"/>
                  </a:lnSpc>
                </a:pPr>
                <a:r>
                  <a:rPr lang="ja-JP" altLang="en-US" sz="1400" dirty="0">
                    <a:latin typeface="+mn-ea"/>
                    <a:ea typeface="+mn-ea"/>
                  </a:rPr>
                  <a:t>令和７年１月</a:t>
                </a:r>
                <a:r>
                  <a:rPr lang="en-US" altLang="ja-JP" sz="1400" dirty="0">
                    <a:latin typeface="+mn-ea"/>
                    <a:ea typeface="+mn-ea"/>
                  </a:rPr>
                  <a:t>1</a:t>
                </a:r>
                <a:r>
                  <a:rPr lang="ja-JP" altLang="en-US" sz="1400" dirty="0">
                    <a:latin typeface="+mn-ea"/>
                    <a:ea typeface="+mn-ea"/>
                  </a:rPr>
                  <a:t>日現在、国税が</a:t>
                </a:r>
                <a:r>
                  <a:rPr lang="en-US" altLang="zh-TW" sz="1400" dirty="0">
                    <a:latin typeface="+mn-ea"/>
                    <a:ea typeface="+mn-ea"/>
                  </a:rPr>
                  <a:t>25</a:t>
                </a:r>
                <a:r>
                  <a:rPr lang="zh-TW" altLang="en-US" sz="1400" dirty="0">
                    <a:latin typeface="+mn-ea"/>
                    <a:ea typeface="+mn-ea"/>
                  </a:rPr>
                  <a:t>種類</a:t>
                </a:r>
                <a:r>
                  <a:rPr lang="ja-JP" altLang="en-US" sz="1400" dirty="0">
                    <a:latin typeface="+mn-ea"/>
                    <a:ea typeface="+mn-ea"/>
                  </a:rPr>
                  <a:t>、地方税が</a:t>
                </a:r>
                <a:r>
                  <a:rPr lang="zh-TW" altLang="en-US" sz="1400" dirty="0">
                    <a:latin typeface="+mn-ea"/>
                    <a:ea typeface="+mn-ea"/>
                  </a:rPr>
                  <a:t>約</a:t>
                </a:r>
                <a:r>
                  <a:rPr lang="en-US" altLang="ja-JP" sz="1400" dirty="0">
                    <a:latin typeface="+mn-ea"/>
                    <a:ea typeface="+mn-ea"/>
                  </a:rPr>
                  <a:t>2</a:t>
                </a:r>
                <a:r>
                  <a:rPr lang="en-US" altLang="zh-TW" sz="1400" dirty="0">
                    <a:latin typeface="+mn-ea"/>
                    <a:ea typeface="+mn-ea"/>
                  </a:rPr>
                  <a:t>5</a:t>
                </a:r>
                <a:r>
                  <a:rPr lang="zh-TW" altLang="en-US" sz="1400" dirty="0">
                    <a:latin typeface="+mn-ea"/>
                    <a:ea typeface="+mn-ea"/>
                  </a:rPr>
                  <a:t>種類</a:t>
                </a:r>
                <a:r>
                  <a:rPr lang="ja-JP" altLang="en-US" sz="1400" dirty="0">
                    <a:latin typeface="+mn-ea"/>
                    <a:ea typeface="+mn-ea"/>
                  </a:rPr>
                  <a:t>あります。</a:t>
                </a:r>
                <a:endParaRPr lang="zh-TW" altLang="en-US" sz="1400" dirty="0">
                  <a:latin typeface="+mn-ea"/>
                  <a:ea typeface="+mn-ea"/>
                </a:endParaRPr>
              </a:p>
            </p:txBody>
          </p:sp>
        </p:grpSp>
        <p:sp>
          <p:nvSpPr>
            <p:cNvPr id="18" name="Rectangle 8">
              <a:extLst>
                <a:ext uri="{FF2B5EF4-FFF2-40B4-BE49-F238E27FC236}">
                  <a16:creationId xmlns:a16="http://schemas.microsoft.com/office/drawing/2014/main" id="{3EB89928-9936-34BB-1E35-FE6700D1D900}"/>
                </a:ext>
              </a:extLst>
            </p:cNvPr>
            <p:cNvSpPr>
              <a:spLocks noChangeArrowheads="1"/>
            </p:cNvSpPr>
            <p:nvPr/>
          </p:nvSpPr>
          <p:spPr bwMode="auto">
            <a:xfrm>
              <a:off x="2938061" y="2436706"/>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こくぜい</a:t>
              </a:r>
              <a:endParaRPr lang="ja-JP" altLang="en-US" sz="600" dirty="0">
                <a:latin typeface="+mn-ea"/>
                <a:ea typeface="+mn-ea"/>
                <a:cs typeface="メイリオ" panose="020B0604030504040204" pitchFamily="50" charset="-128"/>
              </a:endParaRPr>
            </a:p>
          </p:txBody>
        </p:sp>
        <p:sp>
          <p:nvSpPr>
            <p:cNvPr id="19" name="Rectangle 8">
              <a:extLst>
                <a:ext uri="{FF2B5EF4-FFF2-40B4-BE49-F238E27FC236}">
                  <a16:creationId xmlns:a16="http://schemas.microsoft.com/office/drawing/2014/main" id="{6F284984-8670-2005-72C8-03F64B3843BD}"/>
                </a:ext>
              </a:extLst>
            </p:cNvPr>
            <p:cNvSpPr>
              <a:spLocks noChangeArrowheads="1"/>
            </p:cNvSpPr>
            <p:nvPr/>
          </p:nvSpPr>
          <p:spPr bwMode="auto">
            <a:xfrm>
              <a:off x="4221740" y="2430525"/>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ちほうぜい</a:t>
              </a:r>
              <a:endParaRPr lang="ja-JP" altLang="en-US" sz="600" dirty="0">
                <a:latin typeface="+mn-ea"/>
                <a:ea typeface="+mn-ea"/>
                <a:cs typeface="メイリオ" panose="020B0604030504040204" pitchFamily="50" charset="-128"/>
              </a:endParaRPr>
            </a:p>
          </p:txBody>
        </p:sp>
      </p:grpSp>
      <p:grpSp>
        <p:nvGrpSpPr>
          <p:cNvPr id="27" name="グループ化 26">
            <a:extLst>
              <a:ext uri="{FF2B5EF4-FFF2-40B4-BE49-F238E27FC236}">
                <a16:creationId xmlns:a16="http://schemas.microsoft.com/office/drawing/2014/main" id="{28AAD008-B559-E3FB-58C0-4C66C3548BB9}"/>
              </a:ext>
            </a:extLst>
          </p:cNvPr>
          <p:cNvGrpSpPr/>
          <p:nvPr/>
        </p:nvGrpSpPr>
        <p:grpSpPr>
          <a:xfrm>
            <a:off x="287593" y="2962489"/>
            <a:ext cx="8506443" cy="784367"/>
            <a:chOff x="287593" y="2962489"/>
            <a:chExt cx="8506443" cy="784367"/>
          </a:xfrm>
        </p:grpSpPr>
        <p:sp>
          <p:nvSpPr>
            <p:cNvPr id="13" name="Rectangle 8">
              <a:extLst>
                <a:ext uri="{FF2B5EF4-FFF2-40B4-BE49-F238E27FC236}">
                  <a16:creationId xmlns:a16="http://schemas.microsoft.com/office/drawing/2014/main" id="{63AC54D8-971D-4F36-659B-8B914EA0149B}"/>
                </a:ext>
              </a:extLst>
            </p:cNvPr>
            <p:cNvSpPr>
              <a:spLocks noChangeArrowheads="1"/>
            </p:cNvSpPr>
            <p:nvPr/>
          </p:nvSpPr>
          <p:spPr bwMode="auto">
            <a:xfrm>
              <a:off x="2527805" y="2962489"/>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けんしょう</a:t>
              </a:r>
              <a:endParaRPr lang="ja-JP" altLang="en-US" sz="600" dirty="0">
                <a:latin typeface="+mn-ea"/>
                <a:ea typeface="+mn-ea"/>
                <a:cs typeface="メイリオ" panose="020B0604030504040204" pitchFamily="50" charset="-128"/>
              </a:endParaRPr>
            </a:p>
          </p:txBody>
        </p:sp>
        <p:grpSp>
          <p:nvGrpSpPr>
            <p:cNvPr id="24" name="グループ化 23">
              <a:extLst>
                <a:ext uri="{FF2B5EF4-FFF2-40B4-BE49-F238E27FC236}">
                  <a16:creationId xmlns:a16="http://schemas.microsoft.com/office/drawing/2014/main" id="{6BED44E3-0FA3-CE5D-08FE-4605E8C5C6A1}"/>
                </a:ext>
              </a:extLst>
            </p:cNvPr>
            <p:cNvGrpSpPr/>
            <p:nvPr/>
          </p:nvGrpSpPr>
          <p:grpSpPr>
            <a:xfrm>
              <a:off x="287593" y="3015298"/>
              <a:ext cx="8506443" cy="731558"/>
              <a:chOff x="287593" y="3015298"/>
              <a:chExt cx="8506443" cy="731558"/>
            </a:xfrm>
          </p:grpSpPr>
          <p:grpSp>
            <p:nvGrpSpPr>
              <p:cNvPr id="11" name="グループ化 10">
                <a:extLst>
                  <a:ext uri="{FF2B5EF4-FFF2-40B4-BE49-F238E27FC236}">
                    <a16:creationId xmlns:a16="http://schemas.microsoft.com/office/drawing/2014/main" id="{CE7A06CD-876C-33E5-D5A3-FD1A99B657C0}"/>
                  </a:ext>
                </a:extLst>
              </p:cNvPr>
              <p:cNvGrpSpPr/>
              <p:nvPr/>
            </p:nvGrpSpPr>
            <p:grpSpPr>
              <a:xfrm>
                <a:off x="287593" y="3015298"/>
                <a:ext cx="8506443" cy="731558"/>
                <a:chOff x="318778" y="2581466"/>
                <a:chExt cx="8506443" cy="731558"/>
              </a:xfrm>
            </p:grpSpPr>
            <p:grpSp>
              <p:nvGrpSpPr>
                <p:cNvPr id="14" name="グループ化 13">
                  <a:extLst>
                    <a:ext uri="{FF2B5EF4-FFF2-40B4-BE49-F238E27FC236}">
                      <a16:creationId xmlns:a16="http://schemas.microsoft.com/office/drawing/2014/main" id="{2A3776E5-7B84-9C1F-6B4A-A5950A7FC585}"/>
                    </a:ext>
                  </a:extLst>
                </p:cNvPr>
                <p:cNvGrpSpPr/>
                <p:nvPr/>
              </p:nvGrpSpPr>
              <p:grpSpPr>
                <a:xfrm>
                  <a:off x="318778" y="2581466"/>
                  <a:ext cx="8506443" cy="731558"/>
                  <a:chOff x="323849" y="1803354"/>
                  <a:chExt cx="8506443" cy="731558"/>
                </a:xfrm>
              </p:grpSpPr>
              <p:sp>
                <p:nvSpPr>
                  <p:cNvPr id="15" name="正方形/長方形 14">
                    <a:extLst>
                      <a:ext uri="{FF2B5EF4-FFF2-40B4-BE49-F238E27FC236}">
                        <a16:creationId xmlns:a16="http://schemas.microsoft.com/office/drawing/2014/main" id="{B4B250E5-7E2B-F5D3-003A-C7C22A33D250}"/>
                      </a:ext>
                    </a:extLst>
                  </p:cNvPr>
                  <p:cNvSpPr/>
                  <p:nvPr/>
                </p:nvSpPr>
                <p:spPr bwMode="auto">
                  <a:xfrm>
                    <a:off x="323849" y="1803354"/>
                    <a:ext cx="8506443" cy="731557"/>
                  </a:xfrm>
                  <a:prstGeom prst="rect">
                    <a:avLst/>
                  </a:prstGeom>
                  <a:solidFill>
                    <a:schemeClr val="bg1"/>
                  </a:solidFill>
                  <a:ln w="95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a typeface="+mn-ea"/>
                    </a:endParaRPr>
                  </a:p>
                </p:txBody>
              </p:sp>
              <p:sp>
                <p:nvSpPr>
                  <p:cNvPr id="25" name="正方形/長方形 24">
                    <a:extLst>
                      <a:ext uri="{FF2B5EF4-FFF2-40B4-BE49-F238E27FC236}">
                        <a16:creationId xmlns:a16="http://schemas.microsoft.com/office/drawing/2014/main" id="{61CFC416-253D-F9D2-31DD-C3A1CCA8CA91}"/>
                      </a:ext>
                    </a:extLst>
                  </p:cNvPr>
                  <p:cNvSpPr/>
                  <p:nvPr/>
                </p:nvSpPr>
                <p:spPr bwMode="auto">
                  <a:xfrm>
                    <a:off x="323851" y="1803354"/>
                    <a:ext cx="849460" cy="731558"/>
                  </a:xfrm>
                  <a:prstGeom prst="rect">
                    <a:avLst/>
                  </a:prstGeom>
                  <a:solidFill>
                    <a:srgbClr val="005BAD"/>
                  </a:solidFill>
                  <a:ln w="6350"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r>
                      <a:rPr lang="ja-JP" altLang="en-US" sz="1800" spc="120" dirty="0">
                        <a:solidFill>
                          <a:schemeClr val="bg1"/>
                        </a:solidFill>
                        <a:latin typeface="+mn-ea"/>
                        <a:ea typeface="+mn-ea"/>
                      </a:rPr>
                      <a:t>答</a:t>
                    </a:r>
                    <a:r>
                      <a:rPr lang="en-US" altLang="ja-JP" sz="1800" spc="120" dirty="0">
                        <a:solidFill>
                          <a:schemeClr val="bg1"/>
                        </a:solidFill>
                        <a:latin typeface="+mn-ea"/>
                        <a:ea typeface="+mn-ea"/>
                      </a:rPr>
                      <a:t>2</a:t>
                    </a:r>
                    <a:endParaRPr kumimoji="1" lang="ja-JP" altLang="en-US" sz="1800" b="0" i="0" u="none" strike="noStrike" cap="none" spc="120" normalizeH="0" baseline="0" dirty="0">
                      <a:ln>
                        <a:noFill/>
                      </a:ln>
                      <a:solidFill>
                        <a:schemeClr val="bg1"/>
                      </a:solidFill>
                      <a:effectLst/>
                      <a:latin typeface="+mn-ea"/>
                      <a:ea typeface="+mn-ea"/>
                    </a:endParaRPr>
                  </a:p>
                </p:txBody>
              </p:sp>
            </p:grpSp>
            <p:sp>
              <p:nvSpPr>
                <p:cNvPr id="28" name="Rectangle 36">
                  <a:extLst>
                    <a:ext uri="{FF2B5EF4-FFF2-40B4-BE49-F238E27FC236}">
                      <a16:creationId xmlns:a16="http://schemas.microsoft.com/office/drawing/2014/main" id="{711A8BB5-CF4F-E5AB-B5AC-5F17D1BB52B8}"/>
                    </a:ext>
                  </a:extLst>
                </p:cNvPr>
                <p:cNvSpPr>
                  <a:spLocks noChangeArrowheads="1"/>
                </p:cNvSpPr>
                <p:nvPr/>
              </p:nvSpPr>
              <p:spPr bwMode="auto">
                <a:xfrm>
                  <a:off x="1257317" y="2663761"/>
                  <a:ext cx="4669868" cy="58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kumimoji="1" lang="ja-JP" altLang="en-US" sz="1400" dirty="0">
                      <a:latin typeface="+mn-ea"/>
                      <a:ea typeface="+mn-ea"/>
                    </a:rPr>
                    <a:t>答え　③クイズの懸賞金</a:t>
                  </a:r>
                  <a:endParaRPr kumimoji="1" lang="en-US" altLang="ja-JP" sz="1400" dirty="0">
                    <a:latin typeface="+mn-ea"/>
                    <a:ea typeface="+mn-ea"/>
                  </a:endParaRPr>
                </a:p>
                <a:p>
                  <a:pPr>
                    <a:lnSpc>
                      <a:spcPct val="150000"/>
                    </a:lnSpc>
                  </a:pPr>
                  <a:r>
                    <a:rPr kumimoji="1" lang="ja-JP" altLang="en-US" sz="1400" dirty="0">
                      <a:latin typeface="+mn-ea"/>
                      <a:ea typeface="+mn-ea"/>
                    </a:rPr>
                    <a:t>クイズの懸賞金は一時所得に当たり、所得税がかかります。</a:t>
                  </a:r>
                  <a:endParaRPr lang="ja-JP" altLang="en-US" sz="1400" dirty="0">
                    <a:latin typeface="+mn-ea"/>
                    <a:ea typeface="+mn-ea"/>
                  </a:endParaRPr>
                </a:p>
              </p:txBody>
            </p:sp>
          </p:grpSp>
          <p:sp>
            <p:nvSpPr>
              <p:cNvPr id="20" name="Rectangle 8">
                <a:extLst>
                  <a:ext uri="{FF2B5EF4-FFF2-40B4-BE49-F238E27FC236}">
                    <a16:creationId xmlns:a16="http://schemas.microsoft.com/office/drawing/2014/main" id="{5AC28440-DB48-110A-2FE9-78C65E5C8BA6}"/>
                  </a:ext>
                </a:extLst>
              </p:cNvPr>
              <p:cNvSpPr>
                <a:spLocks noChangeArrowheads="1"/>
              </p:cNvSpPr>
              <p:nvPr/>
            </p:nvSpPr>
            <p:spPr bwMode="auto">
              <a:xfrm>
                <a:off x="4153837" y="3228373"/>
                <a:ext cx="470563" cy="239544"/>
              </a:xfrm>
              <a:prstGeom prst="rect">
                <a:avLst/>
              </a:prstGeom>
              <a:noFill/>
              <a:ln>
                <a:noFill/>
              </a:ln>
            </p:spPr>
            <p:txBody>
              <a:bodyPr wrap="square" lIns="36000" tIns="36000" rIns="36000" bIns="36000" anchor="ctr" anchorCtr="0">
                <a:spAutoFit/>
              </a:bodyPr>
              <a:lstStyle>
                <a:lvl1pPr>
                  <a:spcBef>
                    <a:spcPct val="20000"/>
                  </a:spcBef>
                  <a:buChar char="•"/>
                  <a:defRPr kumimoji="1" sz="3200">
                    <a:solidFill>
                      <a:schemeClr val="tx1"/>
                    </a:solidFill>
                    <a:latin typeface="Times" panose="02020603050405020304" pitchFamily="18" charset="0"/>
                    <a:ea typeface="Osaka" charset="-128"/>
                  </a:defRPr>
                </a:lvl1pPr>
                <a:lvl2pPr marL="742950" indent="-285750">
                  <a:spcBef>
                    <a:spcPct val="20000"/>
                  </a:spcBef>
                  <a:buChar char="–"/>
                  <a:defRPr kumimoji="1" sz="2800">
                    <a:solidFill>
                      <a:schemeClr val="tx1"/>
                    </a:solidFill>
                    <a:latin typeface="Times" panose="02020603050405020304" pitchFamily="18" charset="0"/>
                    <a:ea typeface="Osaka" charset="-128"/>
                  </a:defRPr>
                </a:lvl2pPr>
                <a:lvl3pPr marL="1143000" indent="-228600">
                  <a:spcBef>
                    <a:spcPct val="20000"/>
                  </a:spcBef>
                  <a:buChar char="•"/>
                  <a:defRPr kumimoji="1" sz="2400">
                    <a:solidFill>
                      <a:schemeClr val="tx1"/>
                    </a:solidFill>
                    <a:latin typeface="Times" panose="02020603050405020304" pitchFamily="18" charset="0"/>
                    <a:ea typeface="Osaka" charset="-128"/>
                  </a:defRPr>
                </a:lvl3pPr>
                <a:lvl4pPr marL="1600200" indent="-228600">
                  <a:spcBef>
                    <a:spcPct val="20000"/>
                  </a:spcBef>
                  <a:buChar char="–"/>
                  <a:defRPr kumimoji="1" sz="2000">
                    <a:solidFill>
                      <a:schemeClr val="tx1"/>
                    </a:solidFill>
                    <a:latin typeface="Times" panose="02020603050405020304" pitchFamily="18" charset="0"/>
                    <a:ea typeface="Osaka" charset="-128"/>
                  </a:defRPr>
                </a:lvl4pPr>
                <a:lvl5pPr marL="2057400" indent="-228600">
                  <a:spcBef>
                    <a:spcPct val="20000"/>
                  </a:spcBef>
                  <a:buChar char="»"/>
                  <a:defRPr kumimoji="1" sz="2000">
                    <a:solidFill>
                      <a:schemeClr val="tx1"/>
                    </a:solidFill>
                    <a:latin typeface="Times" panose="02020603050405020304" pitchFamily="18" charset="0"/>
                    <a:ea typeface="Osaka" charset="-128"/>
                  </a:defRPr>
                </a:lvl5pPr>
                <a:lvl6pPr marL="25146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6pPr>
                <a:lvl7pPr marL="29718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7pPr>
                <a:lvl8pPr marL="34290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8pPr>
                <a:lvl9pPr marL="3886200" indent="-228600" eaLnBrk="0" fontAlgn="base" hangingPunct="0">
                  <a:spcBef>
                    <a:spcPct val="20000"/>
                  </a:spcBef>
                  <a:spcAft>
                    <a:spcPct val="0"/>
                  </a:spcAft>
                  <a:buChar char="»"/>
                  <a:defRPr kumimoji="1" sz="2000">
                    <a:solidFill>
                      <a:schemeClr val="tx1"/>
                    </a:solidFill>
                    <a:latin typeface="Times" panose="02020603050405020304" pitchFamily="18" charset="0"/>
                    <a:ea typeface="Osaka" charset="-128"/>
                  </a:defRPr>
                </a:lvl9pPr>
              </a:lstStyle>
              <a:p>
                <a:pPr algn="ctr" eaLnBrk="1" hangingPunct="1">
                  <a:lnSpc>
                    <a:spcPts val="1600"/>
                  </a:lnSpc>
                  <a:spcBef>
                    <a:spcPct val="0"/>
                  </a:spcBef>
                  <a:buFontTx/>
                  <a:buNone/>
                </a:pPr>
                <a:r>
                  <a:rPr lang="ja-JP" altLang="en-US" sz="600">
                    <a:latin typeface="+mn-ea"/>
                    <a:ea typeface="+mn-ea"/>
                    <a:cs typeface="メイリオ" panose="020B0604030504040204" pitchFamily="50" charset="-128"/>
                  </a:rPr>
                  <a:t>しょとくぜい</a:t>
                </a:r>
                <a:endParaRPr lang="ja-JP" altLang="en-US" sz="600" dirty="0">
                  <a:latin typeface="+mn-ea"/>
                  <a:ea typeface="+mn-ea"/>
                  <a:cs typeface="メイリオ" panose="020B0604030504040204" pitchFamily="50" charset="-128"/>
                </a:endParaRPr>
              </a:p>
            </p:txBody>
          </p:sp>
        </p:grpSp>
      </p:grpSp>
    </p:spTree>
    <p:custDataLst>
      <p:tags r:id="rId1"/>
    </p:custDataLst>
    <p:extLst>
      <p:ext uri="{BB962C8B-B14F-4D97-AF65-F5344CB8AC3E}">
        <p14:creationId xmlns:p14="http://schemas.microsoft.com/office/powerpoint/2010/main" val="2859216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図 4">
            <a:extLst>
              <a:ext uri="{FF2B5EF4-FFF2-40B4-BE49-F238E27FC236}">
                <a16:creationId xmlns:a16="http://schemas.microsoft.com/office/drawing/2014/main" id="{98B4CA44-C6AA-846B-FC19-AAFAE06F106B}"/>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324549" y="824470"/>
            <a:ext cx="3991983" cy="4480372"/>
          </a:xfrm>
          <a:prstGeom prst="rect">
            <a:avLst/>
          </a:prstGeom>
        </p:spPr>
      </p:pic>
      <p:grpSp>
        <p:nvGrpSpPr>
          <p:cNvPr id="39" name="グループ化 38">
            <a:extLst>
              <a:ext uri="{FF2B5EF4-FFF2-40B4-BE49-F238E27FC236}">
                <a16:creationId xmlns:a16="http://schemas.microsoft.com/office/drawing/2014/main" id="{F66337BA-0271-C711-8E08-6A1358FAEE14}"/>
              </a:ext>
            </a:extLst>
          </p:cNvPr>
          <p:cNvGrpSpPr/>
          <p:nvPr/>
        </p:nvGrpSpPr>
        <p:grpSpPr>
          <a:xfrm>
            <a:off x="6383991" y="1089025"/>
            <a:ext cx="1982426" cy="1110346"/>
            <a:chOff x="1747258" y="1133884"/>
            <a:chExt cx="1982426" cy="1110346"/>
          </a:xfrm>
        </p:grpSpPr>
        <p:sp>
          <p:nvSpPr>
            <p:cNvPr id="48" name="楕円 47">
              <a:extLst>
                <a:ext uri="{FF2B5EF4-FFF2-40B4-BE49-F238E27FC236}">
                  <a16:creationId xmlns:a16="http://schemas.microsoft.com/office/drawing/2014/main" id="{A5DE2CC3-CFA2-649B-1937-D63522413876}"/>
                </a:ext>
              </a:extLst>
            </p:cNvPr>
            <p:cNvSpPr/>
            <p:nvPr/>
          </p:nvSpPr>
          <p:spPr bwMode="auto">
            <a:xfrm>
              <a:off x="1747258" y="1133884"/>
              <a:ext cx="1982426" cy="1110346"/>
            </a:xfrm>
            <a:prstGeom prst="ellipse">
              <a:avLst/>
            </a:prstGeom>
            <a:solidFill>
              <a:srgbClr val="DCD1F7"/>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49" name="テキスト ボックス 48">
              <a:extLst>
                <a:ext uri="{FF2B5EF4-FFF2-40B4-BE49-F238E27FC236}">
                  <a16:creationId xmlns:a16="http://schemas.microsoft.com/office/drawing/2014/main" id="{659BFC85-DA69-2916-B599-15619F75A33F}"/>
                </a:ext>
              </a:extLst>
            </p:cNvPr>
            <p:cNvSpPr txBox="1"/>
            <p:nvPr/>
          </p:nvSpPr>
          <p:spPr>
            <a:xfrm>
              <a:off x="1978900" y="1319487"/>
              <a:ext cx="1510350" cy="664477"/>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経済の</a:t>
              </a:r>
            </a:p>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グローバル化</a:t>
              </a:r>
            </a:p>
          </p:txBody>
        </p:sp>
      </p:grpSp>
      <p:sp>
        <p:nvSpPr>
          <p:cNvPr id="6" name="Rectangle 14">
            <a:extLst>
              <a:ext uri="{FF2B5EF4-FFF2-40B4-BE49-F238E27FC236}">
                <a16:creationId xmlns:a16="http://schemas.microsoft.com/office/drawing/2014/main" id="{E7567949-C1F6-D123-03D9-62390A12E365}"/>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おわりに</a:t>
            </a:r>
          </a:p>
        </p:txBody>
      </p:sp>
      <p:sp>
        <p:nvSpPr>
          <p:cNvPr id="7" name="AutoShape 353">
            <a:extLst>
              <a:ext uri="{FF2B5EF4-FFF2-40B4-BE49-F238E27FC236}">
                <a16:creationId xmlns:a16="http://schemas.microsoft.com/office/drawing/2014/main" id="{C4C45C96-77F9-5881-C837-2E20E18DE474}"/>
              </a:ext>
            </a:extLst>
          </p:cNvPr>
          <p:cNvSpPr>
            <a:spLocks noChangeArrowheads="1"/>
          </p:cNvSpPr>
          <p:nvPr/>
        </p:nvSpPr>
        <p:spPr bwMode="auto">
          <a:xfrm>
            <a:off x="323851" y="5223353"/>
            <a:ext cx="8519134" cy="1229835"/>
          </a:xfrm>
          <a:prstGeom prst="roundRect">
            <a:avLst>
              <a:gd name="adj" fmla="val 0"/>
            </a:avLst>
          </a:prstGeom>
          <a:solidFill>
            <a:srgbClr val="CEECFE"/>
          </a:solidFill>
          <a:ln>
            <a:noFill/>
          </a:ln>
          <a:effectLst/>
        </p:spPr>
        <p:txBody>
          <a:bodyPr wrap="none" anchor="ctr"/>
          <a:lstStyle/>
          <a:p>
            <a:pPr defTabSz="838413" eaLnBrk="1" hangingPunct="1">
              <a:spcBef>
                <a:spcPct val="20000"/>
              </a:spcBef>
              <a:buFont typeface="Arial" charset="0"/>
              <a:buChar char="•"/>
              <a:defRPr/>
            </a:pPr>
            <a:endParaRPr lang="ja-JP" altLang="en-US" sz="2567" dirty="0">
              <a:solidFill>
                <a:prstClr val="black"/>
              </a:solidFill>
              <a:latin typeface="HGPｺﾞｼｯｸE" panose="020B0900000000000000" pitchFamily="50" charset="-128"/>
              <a:ea typeface="HGPｺﾞｼｯｸE" panose="020B0900000000000000" pitchFamily="50" charset="-128"/>
            </a:endParaRPr>
          </a:p>
        </p:txBody>
      </p:sp>
      <p:sp>
        <p:nvSpPr>
          <p:cNvPr id="8" name="テキスト ボックス 7">
            <a:extLst>
              <a:ext uri="{FF2B5EF4-FFF2-40B4-BE49-F238E27FC236}">
                <a16:creationId xmlns:a16="http://schemas.microsoft.com/office/drawing/2014/main" id="{39376161-C4C7-AEC9-73F4-808C41894E1D}"/>
              </a:ext>
            </a:extLst>
          </p:cNvPr>
          <p:cNvSpPr txBox="1">
            <a:spLocks/>
          </p:cNvSpPr>
          <p:nvPr/>
        </p:nvSpPr>
        <p:spPr>
          <a:xfrm>
            <a:off x="337348" y="5324024"/>
            <a:ext cx="8393293" cy="1066534"/>
          </a:xfrm>
          <a:prstGeom prst="rect">
            <a:avLst/>
          </a:prstGeom>
          <a:noFill/>
        </p:spPr>
        <p:txBody>
          <a:bodyPr wrap="square" rtlCol="0">
            <a:noAutofit/>
          </a:bodyPr>
          <a:lstStyle/>
          <a:p>
            <a:pPr marL="105750">
              <a:lnSpc>
                <a:spcPct val="120000"/>
              </a:lnSpc>
              <a:buClr>
                <a:srgbClr val="005BAD"/>
              </a:buClr>
            </a:pPr>
            <a:r>
              <a:rPr kumimoji="1" lang="ja-JP" altLang="en-US" sz="1700" dirty="0">
                <a:latin typeface="+mn-ea"/>
                <a:ea typeface="+mn-ea"/>
              </a:rPr>
              <a:t>税金を考えることは、日本の将来の姿を考えることにも通じます。</a:t>
            </a:r>
          </a:p>
          <a:p>
            <a:pPr marL="105750">
              <a:lnSpc>
                <a:spcPct val="120000"/>
              </a:lnSpc>
              <a:buClr>
                <a:srgbClr val="005BAD"/>
              </a:buClr>
            </a:pPr>
            <a:r>
              <a:rPr kumimoji="1" lang="ja-JP" altLang="en-US" sz="1700" dirty="0">
                <a:latin typeface="+mn-ea"/>
                <a:ea typeface="+mn-ea"/>
              </a:rPr>
              <a:t>様々な課題がある中、税金のあり方や国民の負担と受益（福祉・公共サービス）が</a:t>
            </a:r>
            <a:endParaRPr kumimoji="1" lang="en-US" altLang="ja-JP" sz="1700" dirty="0">
              <a:latin typeface="+mn-ea"/>
              <a:ea typeface="+mn-ea"/>
            </a:endParaRPr>
          </a:p>
          <a:p>
            <a:pPr marL="105750">
              <a:lnSpc>
                <a:spcPct val="120000"/>
              </a:lnSpc>
              <a:buClr>
                <a:srgbClr val="005BAD"/>
              </a:buClr>
            </a:pPr>
            <a:r>
              <a:rPr kumimoji="1" lang="ja-JP" altLang="en-US" sz="1700" dirty="0">
                <a:latin typeface="+mn-ea"/>
                <a:ea typeface="+mn-ea"/>
              </a:rPr>
              <a:t>どうあるべきか、私たち一人ひとりが考えることが大切です。</a:t>
            </a:r>
          </a:p>
        </p:txBody>
      </p:sp>
      <p:grpSp>
        <p:nvGrpSpPr>
          <p:cNvPr id="16" name="グループ化 15">
            <a:extLst>
              <a:ext uri="{FF2B5EF4-FFF2-40B4-BE49-F238E27FC236}">
                <a16:creationId xmlns:a16="http://schemas.microsoft.com/office/drawing/2014/main" id="{F196BF4C-F280-022E-FF4C-38FC360D9263}"/>
              </a:ext>
            </a:extLst>
          </p:cNvPr>
          <p:cNvGrpSpPr/>
          <p:nvPr/>
        </p:nvGrpSpPr>
        <p:grpSpPr>
          <a:xfrm>
            <a:off x="659687" y="1973937"/>
            <a:ext cx="1982426" cy="1110346"/>
            <a:chOff x="1747258" y="1133884"/>
            <a:chExt cx="1982426" cy="1110346"/>
          </a:xfrm>
        </p:grpSpPr>
        <p:sp>
          <p:nvSpPr>
            <p:cNvPr id="17" name="楕円 16">
              <a:extLst>
                <a:ext uri="{FF2B5EF4-FFF2-40B4-BE49-F238E27FC236}">
                  <a16:creationId xmlns:a16="http://schemas.microsoft.com/office/drawing/2014/main" id="{414D78E0-0AA2-EA10-B0F4-217FCAAA0264}"/>
                </a:ext>
              </a:extLst>
            </p:cNvPr>
            <p:cNvSpPr/>
            <p:nvPr/>
          </p:nvSpPr>
          <p:spPr bwMode="auto">
            <a:xfrm>
              <a:off x="1747258" y="1133884"/>
              <a:ext cx="1982426" cy="1110346"/>
            </a:xfrm>
            <a:prstGeom prst="ellipse">
              <a:avLst/>
            </a:prstGeom>
            <a:solidFill>
              <a:srgbClr val="AEEAF8"/>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18" name="テキスト ボックス 17">
              <a:extLst>
                <a:ext uri="{FF2B5EF4-FFF2-40B4-BE49-F238E27FC236}">
                  <a16:creationId xmlns:a16="http://schemas.microsoft.com/office/drawing/2014/main" id="{CA3C4DA9-F97F-4596-B634-52453C37DCFB}"/>
                </a:ext>
              </a:extLst>
            </p:cNvPr>
            <p:cNvSpPr txBox="1"/>
            <p:nvPr/>
          </p:nvSpPr>
          <p:spPr>
            <a:xfrm>
              <a:off x="1780767" y="1343984"/>
              <a:ext cx="1906612" cy="575350"/>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財政赤字</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（財政健全化・歳出の見直し）</a:t>
              </a:r>
            </a:p>
          </p:txBody>
        </p:sp>
      </p:grpSp>
      <p:grpSp>
        <p:nvGrpSpPr>
          <p:cNvPr id="19" name="グループ化 18">
            <a:extLst>
              <a:ext uri="{FF2B5EF4-FFF2-40B4-BE49-F238E27FC236}">
                <a16:creationId xmlns:a16="http://schemas.microsoft.com/office/drawing/2014/main" id="{D803C19F-EB62-3DEA-F463-2A8BF023478F}"/>
              </a:ext>
            </a:extLst>
          </p:cNvPr>
          <p:cNvGrpSpPr/>
          <p:nvPr/>
        </p:nvGrpSpPr>
        <p:grpSpPr>
          <a:xfrm>
            <a:off x="337348" y="3517943"/>
            <a:ext cx="1982426" cy="1110346"/>
            <a:chOff x="1747258" y="1133884"/>
            <a:chExt cx="1982426" cy="1110346"/>
          </a:xfrm>
        </p:grpSpPr>
        <p:sp>
          <p:nvSpPr>
            <p:cNvPr id="20" name="楕円 19">
              <a:extLst>
                <a:ext uri="{FF2B5EF4-FFF2-40B4-BE49-F238E27FC236}">
                  <a16:creationId xmlns:a16="http://schemas.microsoft.com/office/drawing/2014/main" id="{2A3EB963-331D-2E5B-3136-5F3C5915FF99}"/>
                </a:ext>
              </a:extLst>
            </p:cNvPr>
            <p:cNvSpPr/>
            <p:nvPr/>
          </p:nvSpPr>
          <p:spPr bwMode="auto">
            <a:xfrm>
              <a:off x="1747258" y="1133884"/>
              <a:ext cx="1982426" cy="1110346"/>
            </a:xfrm>
            <a:prstGeom prst="ellipse">
              <a:avLst/>
            </a:prstGeom>
            <a:solidFill>
              <a:srgbClr val="BAF088"/>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21" name="テキスト ボックス 20">
              <a:extLst>
                <a:ext uri="{FF2B5EF4-FFF2-40B4-BE49-F238E27FC236}">
                  <a16:creationId xmlns:a16="http://schemas.microsoft.com/office/drawing/2014/main" id="{7E049168-B564-8C1D-D00C-5CCFEA9219A8}"/>
                </a:ext>
              </a:extLst>
            </p:cNvPr>
            <p:cNvSpPr txBox="1"/>
            <p:nvPr/>
          </p:nvSpPr>
          <p:spPr>
            <a:xfrm>
              <a:off x="2180076" y="1339670"/>
              <a:ext cx="1107996" cy="646331"/>
            </a:xfrm>
            <a:prstGeom prst="rect">
              <a:avLst/>
            </a:prstGeom>
            <a:noFill/>
          </p:spPr>
          <p:txBody>
            <a:bodyPr wrap="none" rtlCol="0">
              <a:spAutoFit/>
            </a:bodyPr>
            <a:lstStyle/>
            <a:p>
              <a:pPr algn="ctr" defTabSz="390997" eaLnBrk="1" fontAlgn="auto" hangingPunct="1">
                <a:spcBef>
                  <a:spcPts val="0"/>
                </a:spcBef>
                <a:spcAft>
                  <a:spcPts val="0"/>
                </a:spcAft>
              </a:pPr>
              <a:r>
                <a:rPr lang="ja-JP" altLang="en-US" sz="1800" dirty="0">
                  <a:solidFill>
                    <a:prstClr val="black"/>
                  </a:solidFill>
                  <a:latin typeface="+mn-ea"/>
                  <a:ea typeface="+mn-ea"/>
                </a:rPr>
                <a:t>公債の</a:t>
              </a:r>
            </a:p>
            <a:p>
              <a:pPr algn="ctr" defTabSz="390997" eaLnBrk="1" fontAlgn="auto" hangingPunct="1">
                <a:spcBef>
                  <a:spcPts val="0"/>
                </a:spcBef>
                <a:spcAft>
                  <a:spcPts val="0"/>
                </a:spcAft>
              </a:pPr>
              <a:r>
                <a:rPr lang="ja-JP" altLang="en-US" sz="1800" dirty="0">
                  <a:solidFill>
                    <a:prstClr val="black"/>
                  </a:solidFill>
                  <a:latin typeface="+mn-ea"/>
                  <a:ea typeface="+mn-ea"/>
                </a:rPr>
                <a:t>債務残高</a:t>
              </a:r>
            </a:p>
          </p:txBody>
        </p:sp>
      </p:grpSp>
      <p:grpSp>
        <p:nvGrpSpPr>
          <p:cNvPr id="50" name="グループ化 49">
            <a:extLst>
              <a:ext uri="{FF2B5EF4-FFF2-40B4-BE49-F238E27FC236}">
                <a16:creationId xmlns:a16="http://schemas.microsoft.com/office/drawing/2014/main" id="{4B71D341-9C0A-B2AF-B026-54C270A4F64C}"/>
              </a:ext>
            </a:extLst>
          </p:cNvPr>
          <p:cNvGrpSpPr/>
          <p:nvPr/>
        </p:nvGrpSpPr>
        <p:grpSpPr>
          <a:xfrm>
            <a:off x="6790325" y="2499960"/>
            <a:ext cx="1982426" cy="1110346"/>
            <a:chOff x="1747258" y="1133884"/>
            <a:chExt cx="1982426" cy="1110346"/>
          </a:xfrm>
        </p:grpSpPr>
        <p:sp>
          <p:nvSpPr>
            <p:cNvPr id="51" name="楕円 50">
              <a:extLst>
                <a:ext uri="{FF2B5EF4-FFF2-40B4-BE49-F238E27FC236}">
                  <a16:creationId xmlns:a16="http://schemas.microsoft.com/office/drawing/2014/main" id="{48705674-673A-9F1C-008C-15993B7A10D2}"/>
                </a:ext>
              </a:extLst>
            </p:cNvPr>
            <p:cNvSpPr/>
            <p:nvPr/>
          </p:nvSpPr>
          <p:spPr bwMode="auto">
            <a:xfrm>
              <a:off x="1747258" y="1133884"/>
              <a:ext cx="1982426" cy="1110346"/>
            </a:xfrm>
            <a:prstGeom prst="ellipse">
              <a:avLst/>
            </a:prstGeom>
            <a:solidFill>
              <a:srgbClr val="FBD1ED"/>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2" name="テキスト ボックス 51">
              <a:extLst>
                <a:ext uri="{FF2B5EF4-FFF2-40B4-BE49-F238E27FC236}">
                  <a16:creationId xmlns:a16="http://schemas.microsoft.com/office/drawing/2014/main" id="{CE24159F-783F-9F80-3A5A-67B12B9DB81C}"/>
                </a:ext>
              </a:extLst>
            </p:cNvPr>
            <p:cNvSpPr txBox="1"/>
            <p:nvPr/>
          </p:nvSpPr>
          <p:spPr>
            <a:xfrm>
              <a:off x="2007962" y="1321614"/>
              <a:ext cx="1475084" cy="778483"/>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少子高齢化</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（社会保障費の増加、</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働き手の減少）</a:t>
              </a:r>
            </a:p>
          </p:txBody>
        </p:sp>
      </p:grpSp>
      <p:grpSp>
        <p:nvGrpSpPr>
          <p:cNvPr id="10" name="グループ化 9">
            <a:extLst>
              <a:ext uri="{FF2B5EF4-FFF2-40B4-BE49-F238E27FC236}">
                <a16:creationId xmlns:a16="http://schemas.microsoft.com/office/drawing/2014/main" id="{F802CBD5-68D1-D28D-BE78-04AB1A8205B2}"/>
              </a:ext>
            </a:extLst>
          </p:cNvPr>
          <p:cNvGrpSpPr/>
          <p:nvPr/>
        </p:nvGrpSpPr>
        <p:grpSpPr>
          <a:xfrm>
            <a:off x="2531645" y="964878"/>
            <a:ext cx="1982426" cy="1110346"/>
            <a:chOff x="2531645" y="964878"/>
            <a:chExt cx="1982426" cy="1110346"/>
          </a:xfrm>
        </p:grpSpPr>
        <p:grpSp>
          <p:nvGrpSpPr>
            <p:cNvPr id="15" name="グループ化 14">
              <a:extLst>
                <a:ext uri="{FF2B5EF4-FFF2-40B4-BE49-F238E27FC236}">
                  <a16:creationId xmlns:a16="http://schemas.microsoft.com/office/drawing/2014/main" id="{9B430CD7-E653-C72E-B82C-A52A9F049ADF}"/>
                </a:ext>
              </a:extLst>
            </p:cNvPr>
            <p:cNvGrpSpPr/>
            <p:nvPr/>
          </p:nvGrpSpPr>
          <p:grpSpPr>
            <a:xfrm>
              <a:off x="2531645" y="964878"/>
              <a:ext cx="1982426" cy="1110346"/>
              <a:chOff x="1747258" y="1133884"/>
              <a:chExt cx="1982426" cy="1110346"/>
            </a:xfrm>
          </p:grpSpPr>
          <p:sp>
            <p:nvSpPr>
              <p:cNvPr id="9" name="楕円 8">
                <a:extLst>
                  <a:ext uri="{FF2B5EF4-FFF2-40B4-BE49-F238E27FC236}">
                    <a16:creationId xmlns:a16="http://schemas.microsoft.com/office/drawing/2014/main" id="{D7934800-A460-8498-376A-F4E86FCA1817}"/>
                  </a:ext>
                </a:extLst>
              </p:cNvPr>
              <p:cNvSpPr/>
              <p:nvPr/>
            </p:nvSpPr>
            <p:spPr bwMode="auto">
              <a:xfrm>
                <a:off x="1747258" y="1133884"/>
                <a:ext cx="1982426" cy="1110346"/>
              </a:xfrm>
              <a:prstGeom prst="ellipse">
                <a:avLst/>
              </a:prstGeom>
              <a:solidFill>
                <a:srgbClr val="BBD5FB"/>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35" name="テキスト ボックス 34">
                <a:extLst>
                  <a:ext uri="{FF2B5EF4-FFF2-40B4-BE49-F238E27FC236}">
                    <a16:creationId xmlns:a16="http://schemas.microsoft.com/office/drawing/2014/main" id="{3820BC44-850C-C451-588C-DB7B28B240C5}"/>
                  </a:ext>
                </a:extLst>
              </p:cNvPr>
              <p:cNvSpPr txBox="1"/>
              <p:nvPr/>
            </p:nvSpPr>
            <p:spPr>
              <a:xfrm>
                <a:off x="1837034" y="1427208"/>
                <a:ext cx="1794081" cy="575350"/>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経済成長の停滞</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（デフレ・不況）</a:t>
                </a:r>
              </a:p>
            </p:txBody>
          </p:sp>
        </p:grpSp>
        <p:sp>
          <p:nvSpPr>
            <p:cNvPr id="2" name="テキスト ボックス 1">
              <a:extLst>
                <a:ext uri="{FF2B5EF4-FFF2-40B4-BE49-F238E27FC236}">
                  <a16:creationId xmlns:a16="http://schemas.microsoft.com/office/drawing/2014/main" id="{AB8E14C8-C3F4-5F2F-F4D5-11748A86810C}"/>
                </a:ext>
              </a:extLst>
            </p:cNvPr>
            <p:cNvSpPr txBox="1"/>
            <p:nvPr/>
          </p:nvSpPr>
          <p:spPr>
            <a:xfrm>
              <a:off x="3800723" y="1169022"/>
              <a:ext cx="567784" cy="211212"/>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800">
                  <a:solidFill>
                    <a:prstClr val="black"/>
                  </a:solidFill>
                  <a:latin typeface="+mn-ea"/>
                  <a:ea typeface="+mn-ea"/>
                </a:rPr>
                <a:t>ていたい</a:t>
              </a:r>
              <a:endParaRPr lang="ja-JP" altLang="en-US" sz="500" spc="-90" dirty="0">
                <a:solidFill>
                  <a:prstClr val="black"/>
                </a:solidFill>
                <a:latin typeface="+mn-ea"/>
                <a:ea typeface="+mn-ea"/>
              </a:endParaRPr>
            </a:p>
          </p:txBody>
        </p:sp>
      </p:grpSp>
      <p:grpSp>
        <p:nvGrpSpPr>
          <p:cNvPr id="11" name="グループ化 10">
            <a:extLst>
              <a:ext uri="{FF2B5EF4-FFF2-40B4-BE49-F238E27FC236}">
                <a16:creationId xmlns:a16="http://schemas.microsoft.com/office/drawing/2014/main" id="{E3E39E22-872D-6992-09BE-F90D5812D0C6}"/>
              </a:ext>
            </a:extLst>
          </p:cNvPr>
          <p:cNvGrpSpPr/>
          <p:nvPr/>
        </p:nvGrpSpPr>
        <p:grpSpPr>
          <a:xfrm>
            <a:off x="6087036" y="3875440"/>
            <a:ext cx="1982426" cy="1110346"/>
            <a:chOff x="6087036" y="3875440"/>
            <a:chExt cx="1982426" cy="1110346"/>
          </a:xfrm>
        </p:grpSpPr>
        <p:grpSp>
          <p:nvGrpSpPr>
            <p:cNvPr id="53" name="グループ化 52">
              <a:extLst>
                <a:ext uri="{FF2B5EF4-FFF2-40B4-BE49-F238E27FC236}">
                  <a16:creationId xmlns:a16="http://schemas.microsoft.com/office/drawing/2014/main" id="{F7FC771C-77C4-1975-2CE9-6A06FD1D3803}"/>
                </a:ext>
              </a:extLst>
            </p:cNvPr>
            <p:cNvGrpSpPr/>
            <p:nvPr/>
          </p:nvGrpSpPr>
          <p:grpSpPr>
            <a:xfrm>
              <a:off x="6087036" y="3875440"/>
              <a:ext cx="1982426" cy="1110346"/>
              <a:chOff x="1747258" y="1133884"/>
              <a:chExt cx="1982426" cy="1110346"/>
            </a:xfrm>
          </p:grpSpPr>
          <p:sp>
            <p:nvSpPr>
              <p:cNvPr id="54" name="楕円 53">
                <a:extLst>
                  <a:ext uri="{FF2B5EF4-FFF2-40B4-BE49-F238E27FC236}">
                    <a16:creationId xmlns:a16="http://schemas.microsoft.com/office/drawing/2014/main" id="{0ED9254F-011E-1F65-75BC-5D707B8A29FF}"/>
                  </a:ext>
                </a:extLst>
              </p:cNvPr>
              <p:cNvSpPr/>
              <p:nvPr/>
            </p:nvSpPr>
            <p:spPr bwMode="auto">
              <a:xfrm>
                <a:off x="1747258" y="1133884"/>
                <a:ext cx="1982426" cy="1110346"/>
              </a:xfrm>
              <a:prstGeom prst="ellipse">
                <a:avLst/>
              </a:prstGeom>
              <a:solidFill>
                <a:srgbClr val="FFD7C5"/>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sp>
            <p:nvSpPr>
              <p:cNvPr id="55" name="テキスト ボックス 54">
                <a:extLst>
                  <a:ext uri="{FF2B5EF4-FFF2-40B4-BE49-F238E27FC236}">
                    <a16:creationId xmlns:a16="http://schemas.microsoft.com/office/drawing/2014/main" id="{DC58E151-ACB1-0A13-5561-FD4C75108DD7}"/>
                  </a:ext>
                </a:extLst>
              </p:cNvPr>
              <p:cNvSpPr txBox="1"/>
              <p:nvPr/>
            </p:nvSpPr>
            <p:spPr>
              <a:xfrm>
                <a:off x="1802570" y="1288518"/>
                <a:ext cx="1863010" cy="778483"/>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1800" dirty="0">
                    <a:solidFill>
                      <a:prstClr val="black"/>
                    </a:solidFill>
                    <a:latin typeface="+mn-ea"/>
                    <a:ea typeface="+mn-ea"/>
                  </a:rPr>
                  <a:t>雇用環境の変化</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（非正規労働者の増加、</a:t>
                </a:r>
              </a:p>
              <a:p>
                <a:pPr algn="ctr" defTabSz="390997" eaLnBrk="1" fontAlgn="auto" hangingPunct="1">
                  <a:lnSpc>
                    <a:spcPct val="110000"/>
                  </a:lnSpc>
                  <a:spcBef>
                    <a:spcPts val="0"/>
                  </a:spcBef>
                  <a:spcAft>
                    <a:spcPts val="0"/>
                  </a:spcAft>
                </a:pPr>
                <a:r>
                  <a:rPr lang="ja-JP" altLang="en-US" sz="1200" spc="-90" dirty="0">
                    <a:solidFill>
                      <a:prstClr val="black"/>
                    </a:solidFill>
                    <a:latin typeface="+mn-ea"/>
                    <a:ea typeface="+mn-ea"/>
                  </a:rPr>
                  <a:t>外国人労働者の受け入れ）</a:t>
                </a:r>
              </a:p>
            </p:txBody>
          </p:sp>
        </p:grpSp>
        <p:sp>
          <p:nvSpPr>
            <p:cNvPr id="4" name="テキスト ボックス 3">
              <a:extLst>
                <a:ext uri="{FF2B5EF4-FFF2-40B4-BE49-F238E27FC236}">
                  <a16:creationId xmlns:a16="http://schemas.microsoft.com/office/drawing/2014/main" id="{452F8E8C-67FD-9C1B-7BD2-35197092C792}"/>
                </a:ext>
              </a:extLst>
            </p:cNvPr>
            <p:cNvSpPr txBox="1"/>
            <p:nvPr/>
          </p:nvSpPr>
          <p:spPr>
            <a:xfrm>
              <a:off x="6299344" y="3947056"/>
              <a:ext cx="429926" cy="211212"/>
            </a:xfrm>
            <a:prstGeom prst="rect">
              <a:avLst/>
            </a:prstGeom>
            <a:noFill/>
          </p:spPr>
          <p:txBody>
            <a:bodyPr wrap="none" rtlCol="0">
              <a:spAutoFit/>
            </a:bodyPr>
            <a:lstStyle/>
            <a:p>
              <a:pPr algn="ctr" defTabSz="390997" eaLnBrk="1" fontAlgn="auto" hangingPunct="1">
                <a:lnSpc>
                  <a:spcPct val="110000"/>
                </a:lnSpc>
                <a:spcBef>
                  <a:spcPts val="0"/>
                </a:spcBef>
                <a:spcAft>
                  <a:spcPts val="0"/>
                </a:spcAft>
              </a:pPr>
              <a:r>
                <a:rPr lang="ja-JP" altLang="en-US" sz="800">
                  <a:solidFill>
                    <a:prstClr val="black"/>
                  </a:solidFill>
                  <a:latin typeface="+mn-ea"/>
                  <a:ea typeface="+mn-ea"/>
                </a:rPr>
                <a:t>こよう</a:t>
              </a:r>
              <a:endParaRPr lang="ja-JP" altLang="en-US" sz="500" spc="-90" dirty="0">
                <a:solidFill>
                  <a:prstClr val="black"/>
                </a:solidFill>
                <a:latin typeface="+mn-ea"/>
                <a:ea typeface="+mn-ea"/>
              </a:endParaRPr>
            </a:p>
          </p:txBody>
        </p:sp>
      </p:grpSp>
      <p:sp>
        <p:nvSpPr>
          <p:cNvPr id="3" name="スライド番号プレースホルダー 8">
            <a:extLst>
              <a:ext uri="{FF2B5EF4-FFF2-40B4-BE49-F238E27FC236}">
                <a16:creationId xmlns:a16="http://schemas.microsoft.com/office/drawing/2014/main" id="{A4CF5D8C-BFE3-C399-1DF6-D58AC5567EF9}"/>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30</a:t>
            </a:fld>
            <a:endParaRPr lang="en-US" altLang="ja-JP" dirty="0">
              <a:latin typeface="+mn-ea"/>
              <a:ea typeface="+mn-ea"/>
            </a:endParaRPr>
          </a:p>
        </p:txBody>
      </p:sp>
    </p:spTree>
    <p:extLst>
      <p:ext uri="{BB962C8B-B14F-4D97-AF65-F5344CB8AC3E}">
        <p14:creationId xmlns:p14="http://schemas.microsoft.com/office/powerpoint/2010/main" val="608250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50"/>
                                        </p:tgtEl>
                                        <p:attrNameLst>
                                          <p:attrName>style.visibility</p:attrName>
                                        </p:attrNameLst>
                                      </p:cBhvr>
                                      <p:to>
                                        <p:strVal val="visible"/>
                                      </p:to>
                                    </p:set>
                                    <p:animEffect transition="in" filter="fade">
                                      <p:cBhvr>
                                        <p:cTn id="32" dur="500"/>
                                        <p:tgtEl>
                                          <p:spTgt spid="5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fade">
                                      <p:cBhvr>
                                        <p:cTn id="42" dur="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8">
                                            <p:txEl>
                                              <p:pRg st="0" end="0"/>
                                            </p:txEl>
                                          </p:spTgt>
                                        </p:tgtEl>
                                        <p:attrNameLst>
                                          <p:attrName>style.visibility</p:attrName>
                                        </p:attrNameLst>
                                      </p:cBhvr>
                                      <p:to>
                                        <p:strVal val="visible"/>
                                      </p:to>
                                    </p:set>
                                    <p:animEffect transition="in" filter="wipe(left)">
                                      <p:cBhvr>
                                        <p:cTn id="47" dur="1580"/>
                                        <p:tgtEl>
                                          <p:spTgt spid="8">
                                            <p:txEl>
                                              <p:pRg st="0" end="0"/>
                                            </p:txEl>
                                          </p:spTgt>
                                        </p:tgtEl>
                                      </p:cBhvr>
                                    </p:animEffect>
                                  </p:childTnLst>
                                </p:cTn>
                              </p:par>
                            </p:childTnLst>
                          </p:cTn>
                        </p:par>
                        <p:par>
                          <p:cTn id="48" fill="hold">
                            <p:stCondLst>
                              <p:cond delay="1580"/>
                            </p:stCondLst>
                            <p:childTnLst>
                              <p:par>
                                <p:cTn id="49" presetID="22" presetClass="entr" presetSubtype="8" fill="hold" nodeType="afterEffect">
                                  <p:stCondLst>
                                    <p:cond delay="0"/>
                                  </p:stCondLst>
                                  <p:childTnLst>
                                    <p:set>
                                      <p:cBhvr>
                                        <p:cTn id="50" dur="1" fill="hold">
                                          <p:stCondLst>
                                            <p:cond delay="0"/>
                                          </p:stCondLst>
                                        </p:cTn>
                                        <p:tgtEl>
                                          <p:spTgt spid="8">
                                            <p:txEl>
                                              <p:pRg st="1" end="1"/>
                                            </p:txEl>
                                          </p:spTgt>
                                        </p:tgtEl>
                                        <p:attrNameLst>
                                          <p:attrName>style.visibility</p:attrName>
                                        </p:attrNameLst>
                                      </p:cBhvr>
                                      <p:to>
                                        <p:strVal val="visible"/>
                                      </p:to>
                                    </p:set>
                                    <p:animEffect transition="in" filter="wipe(left)">
                                      <p:cBhvr>
                                        <p:cTn id="51" dur="1800"/>
                                        <p:tgtEl>
                                          <p:spTgt spid="8">
                                            <p:txEl>
                                              <p:pRg st="1" end="1"/>
                                            </p:txEl>
                                          </p:spTgt>
                                        </p:tgtEl>
                                      </p:cBhvr>
                                    </p:animEffect>
                                  </p:childTnLst>
                                </p:cTn>
                              </p:par>
                            </p:childTnLst>
                          </p:cTn>
                        </p:par>
                        <p:par>
                          <p:cTn id="52" fill="hold">
                            <p:stCondLst>
                              <p:cond delay="3380"/>
                            </p:stCondLst>
                            <p:childTnLst>
                              <p:par>
                                <p:cTn id="53" presetID="22" presetClass="entr" presetSubtype="8" fill="hold" nodeType="afterEffect">
                                  <p:stCondLst>
                                    <p:cond delay="0"/>
                                  </p:stCondLst>
                                  <p:childTnLst>
                                    <p:set>
                                      <p:cBhvr>
                                        <p:cTn id="54" dur="1" fill="hold">
                                          <p:stCondLst>
                                            <p:cond delay="0"/>
                                          </p:stCondLst>
                                        </p:cTn>
                                        <p:tgtEl>
                                          <p:spTgt spid="8">
                                            <p:txEl>
                                              <p:pRg st="2" end="2"/>
                                            </p:txEl>
                                          </p:spTgt>
                                        </p:tgtEl>
                                        <p:attrNameLst>
                                          <p:attrName>style.visibility</p:attrName>
                                        </p:attrNameLst>
                                      </p:cBhvr>
                                      <p:to>
                                        <p:strVal val="visible"/>
                                      </p:to>
                                    </p:set>
                                    <p:animEffect transition="in" filter="wipe(left)">
                                      <p:cBhvr>
                                        <p:cTn id="55" dur="16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4">
            <a:extLst>
              <a:ext uri="{FF2B5EF4-FFF2-40B4-BE49-F238E27FC236}">
                <a16:creationId xmlns:a16="http://schemas.microsoft.com/office/drawing/2014/main" id="{E7567949-C1F6-D123-03D9-62390A12E365}"/>
              </a:ext>
            </a:extLst>
          </p:cNvPr>
          <p:cNvSpPr txBox="1">
            <a:spLocks noChangeArrowheads="1"/>
          </p:cNvSpPr>
          <p:nvPr/>
        </p:nvSpPr>
        <p:spPr bwMode="auto">
          <a:xfrm>
            <a:off x="240030" y="134966"/>
            <a:ext cx="877100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noAutofit/>
          </a:bodyPr>
          <a:lstStyle>
            <a:lvl1pPr algn="ctr" rtl="0" eaLnBrk="0" fontAlgn="base" hangingPunct="0">
              <a:spcBef>
                <a:spcPct val="0"/>
              </a:spcBef>
              <a:spcAft>
                <a:spcPct val="0"/>
              </a:spcAft>
              <a:defRPr kumimoji="1" sz="4400">
                <a:solidFill>
                  <a:schemeClr val="tx2"/>
                </a:solidFill>
                <a:latin typeface="+mj-lt"/>
                <a:ea typeface="+mj-ea"/>
                <a:cs typeface="+mj-cs"/>
              </a:defRPr>
            </a:lvl1pPr>
            <a:lvl2pPr algn="ctr" rtl="0" eaLnBrk="0" fontAlgn="base" hangingPunct="0">
              <a:spcBef>
                <a:spcPct val="0"/>
              </a:spcBef>
              <a:spcAft>
                <a:spcPct val="0"/>
              </a:spcAft>
              <a:defRPr kumimoji="1" sz="4400">
                <a:solidFill>
                  <a:schemeClr val="tx2"/>
                </a:solidFill>
                <a:latin typeface="Times" charset="0"/>
                <a:ea typeface="Osaka" charset="-128"/>
              </a:defRPr>
            </a:lvl2pPr>
            <a:lvl3pPr algn="ctr" rtl="0" eaLnBrk="0" fontAlgn="base" hangingPunct="0">
              <a:spcBef>
                <a:spcPct val="0"/>
              </a:spcBef>
              <a:spcAft>
                <a:spcPct val="0"/>
              </a:spcAft>
              <a:defRPr kumimoji="1" sz="4400">
                <a:solidFill>
                  <a:schemeClr val="tx2"/>
                </a:solidFill>
                <a:latin typeface="Times" charset="0"/>
                <a:ea typeface="Osaka" charset="-128"/>
              </a:defRPr>
            </a:lvl3pPr>
            <a:lvl4pPr algn="ctr" rtl="0" eaLnBrk="0" fontAlgn="base" hangingPunct="0">
              <a:spcBef>
                <a:spcPct val="0"/>
              </a:spcBef>
              <a:spcAft>
                <a:spcPct val="0"/>
              </a:spcAft>
              <a:defRPr kumimoji="1" sz="4400">
                <a:solidFill>
                  <a:schemeClr val="tx2"/>
                </a:solidFill>
                <a:latin typeface="Times" charset="0"/>
                <a:ea typeface="Osaka" charset="-128"/>
              </a:defRPr>
            </a:lvl4pPr>
            <a:lvl5pPr algn="ctr" rtl="0" eaLnBrk="0" fontAlgn="base" hangingPunct="0">
              <a:spcBef>
                <a:spcPct val="0"/>
              </a:spcBef>
              <a:spcAft>
                <a:spcPct val="0"/>
              </a:spcAft>
              <a:defRPr kumimoji="1" sz="4400">
                <a:solidFill>
                  <a:schemeClr val="tx2"/>
                </a:solidFill>
                <a:latin typeface="Times" charset="0"/>
                <a:ea typeface="Osaka" charset="-128"/>
              </a:defRPr>
            </a:lvl5pPr>
            <a:lvl6pPr marL="457200" algn="ctr" rtl="0" fontAlgn="base">
              <a:spcBef>
                <a:spcPct val="0"/>
              </a:spcBef>
              <a:spcAft>
                <a:spcPct val="0"/>
              </a:spcAft>
              <a:defRPr kumimoji="1" sz="4400">
                <a:solidFill>
                  <a:schemeClr val="tx2"/>
                </a:solidFill>
                <a:latin typeface="Times" charset="0"/>
                <a:ea typeface="Osaka" charset="-128"/>
              </a:defRPr>
            </a:lvl6pPr>
            <a:lvl7pPr marL="914400" algn="ctr" rtl="0" fontAlgn="base">
              <a:spcBef>
                <a:spcPct val="0"/>
              </a:spcBef>
              <a:spcAft>
                <a:spcPct val="0"/>
              </a:spcAft>
              <a:defRPr kumimoji="1" sz="4400">
                <a:solidFill>
                  <a:schemeClr val="tx2"/>
                </a:solidFill>
                <a:latin typeface="Times" charset="0"/>
                <a:ea typeface="Osaka" charset="-128"/>
              </a:defRPr>
            </a:lvl7pPr>
            <a:lvl8pPr marL="1371600" algn="ctr" rtl="0" fontAlgn="base">
              <a:spcBef>
                <a:spcPct val="0"/>
              </a:spcBef>
              <a:spcAft>
                <a:spcPct val="0"/>
              </a:spcAft>
              <a:defRPr kumimoji="1" sz="4400">
                <a:solidFill>
                  <a:schemeClr val="tx2"/>
                </a:solidFill>
                <a:latin typeface="Times" charset="0"/>
                <a:ea typeface="Osaka" charset="-128"/>
              </a:defRPr>
            </a:lvl8pPr>
            <a:lvl9pPr marL="1828800" algn="ctr" rtl="0" fontAlgn="base">
              <a:spcBef>
                <a:spcPct val="0"/>
              </a:spcBef>
              <a:spcAft>
                <a:spcPct val="0"/>
              </a:spcAft>
              <a:defRPr kumimoji="1" sz="4400">
                <a:solidFill>
                  <a:schemeClr val="tx2"/>
                </a:solidFill>
                <a:latin typeface="Times" charset="0"/>
                <a:ea typeface="Osaka" charset="-128"/>
              </a:defRPr>
            </a:lvl9pPr>
          </a:lstStyle>
          <a:p>
            <a:pPr algn="l" eaLnBrk="1" hangingPunct="1"/>
            <a:r>
              <a:rPr lang="ja-JP" altLang="en-US" sz="2200" kern="0" dirty="0">
                <a:solidFill>
                  <a:schemeClr val="tx1"/>
                </a:solidFill>
                <a:latin typeface="HGP創英角ｺﾞｼｯｸUB" panose="020B0900000000000000" pitchFamily="50" charset="-128"/>
                <a:ea typeface="HGP創英角ｺﾞｼｯｸUB" panose="020B0900000000000000" pitchFamily="50" charset="-128"/>
              </a:rPr>
              <a:t>国税庁ホームページの紹介</a:t>
            </a:r>
          </a:p>
        </p:txBody>
      </p:sp>
      <p:sp>
        <p:nvSpPr>
          <p:cNvPr id="25" name="Text Box 12">
            <a:extLst>
              <a:ext uri="{FF2B5EF4-FFF2-40B4-BE49-F238E27FC236}">
                <a16:creationId xmlns:a16="http://schemas.microsoft.com/office/drawing/2014/main" id="{F842B513-5A15-4235-9E8A-70E380B5267A}"/>
              </a:ext>
            </a:extLst>
          </p:cNvPr>
          <p:cNvSpPr txBox="1">
            <a:spLocks noChangeArrowheads="1"/>
          </p:cNvSpPr>
          <p:nvPr/>
        </p:nvSpPr>
        <p:spPr bwMode="auto">
          <a:xfrm>
            <a:off x="190151" y="926462"/>
            <a:ext cx="8347157" cy="3842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kumimoji="1" sz="3200">
                <a:solidFill>
                  <a:schemeClr val="tx1"/>
                </a:solidFill>
                <a:latin typeface="Arial" panose="020B0604020202020204" pitchFamily="34" charset="0"/>
                <a:ea typeface="ＭＳ Ｐゴシック" panose="020B0600070205080204" pitchFamily="50" charset="-128"/>
              </a:defRPr>
            </a:lvl1pPr>
            <a:lvl2pPr marL="742950" indent="-285750">
              <a:spcBef>
                <a:spcPct val="20000"/>
              </a:spcBef>
              <a:buChar char="–"/>
              <a:defRPr kumimoji="1" sz="2800">
                <a:solidFill>
                  <a:schemeClr val="tx1"/>
                </a:solidFill>
                <a:latin typeface="Arial" panose="020B0604020202020204" pitchFamily="34" charset="0"/>
                <a:ea typeface="ＭＳ Ｐゴシック" panose="020B0600070205080204" pitchFamily="50" charset="-128"/>
              </a:defRPr>
            </a:lvl2pPr>
            <a:lvl3pPr marL="1143000" indent="-228600">
              <a:spcBef>
                <a:spcPct val="20000"/>
              </a:spcBef>
              <a:buChar char="•"/>
              <a:defRPr kumimoji="1" sz="2400">
                <a:solidFill>
                  <a:schemeClr val="tx1"/>
                </a:solidFill>
                <a:latin typeface="Arial" panose="020B0604020202020204" pitchFamily="34" charset="0"/>
                <a:ea typeface="ＭＳ Ｐゴシック" panose="020B0600070205080204" pitchFamily="50" charset="-128"/>
              </a:defRPr>
            </a:lvl3pPr>
            <a:lvl4pPr marL="16002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4pPr>
            <a:lvl5pPr marL="2057400" indent="-228600">
              <a:spcBef>
                <a:spcPct val="20000"/>
              </a:spcBef>
              <a:buChar char="»"/>
              <a:defRPr kumimoji="1" sz="2000">
                <a:solidFill>
                  <a:schemeClr val="tx1"/>
                </a:solidFill>
                <a:latin typeface="Arial" panose="020B0604020202020204" pitchFamily="34" charset="0"/>
                <a:ea typeface="ＭＳ Ｐゴシック" panose="020B0600070205080204" pitchFamily="50" charset="-128"/>
              </a:defRPr>
            </a:lvl5pPr>
            <a:lvl6pPr marL="25146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6pPr>
            <a:lvl7pPr marL="29718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7pPr>
            <a:lvl8pPr marL="34290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8pPr>
            <a:lvl9pPr marL="3886200" indent="-228600" eaLnBrk="0" fontAlgn="base" hangingPunct="0">
              <a:spcBef>
                <a:spcPct val="20000"/>
              </a:spcBef>
              <a:spcAft>
                <a:spcPct val="0"/>
              </a:spcAft>
              <a:buChar char="»"/>
              <a:defRPr kumimoji="1" sz="2000">
                <a:solidFill>
                  <a:schemeClr val="tx1"/>
                </a:solidFill>
                <a:latin typeface="Arial" panose="020B0604020202020204" pitchFamily="34" charset="0"/>
                <a:ea typeface="ＭＳ Ｐゴシック" panose="020B0600070205080204" pitchFamily="50" charset="-128"/>
              </a:defRPr>
            </a:lvl9pPr>
          </a:lstStyle>
          <a:p>
            <a:pPr eaLnBrk="1" hangingPunct="1">
              <a:lnSpc>
                <a:spcPct val="130000"/>
              </a:lnSpc>
              <a:spcBef>
                <a:spcPct val="0"/>
              </a:spcBef>
              <a:buNone/>
            </a:pPr>
            <a:r>
              <a:rPr lang="ja-JP" altLang="en-US" sz="1700" dirty="0">
                <a:solidFill>
                  <a:srgbClr val="005BAD"/>
                </a:solidFill>
                <a:latin typeface="HGPｺﾞｼｯｸE" panose="020B0900000000000000" pitchFamily="50" charset="-128"/>
                <a:ea typeface="HGPｺﾞｼｯｸE" panose="020B0900000000000000" pitchFamily="50" charset="-128"/>
              </a:rPr>
              <a:t>税金について、もっと詳しく知りたい人は、国税庁ホームページの「税の学習コーナー」へ。</a:t>
            </a:r>
          </a:p>
        </p:txBody>
      </p:sp>
      <p:pic>
        <p:nvPicPr>
          <p:cNvPr id="27" name="図 26">
            <a:hlinkClick r:id="rId3"/>
            <a:extLst>
              <a:ext uri="{FF2B5EF4-FFF2-40B4-BE49-F238E27FC236}">
                <a16:creationId xmlns:a16="http://schemas.microsoft.com/office/drawing/2014/main" id="{86AEF594-01AF-46D7-A775-885862327B51}"/>
              </a:ext>
            </a:extLst>
          </p:cNvPr>
          <p:cNvPicPr>
            <a:picLocks noChangeAspect="1"/>
          </p:cNvPicPr>
          <p:nvPr/>
        </p:nvPicPr>
        <p:blipFill>
          <a:blip r:embed="rId4"/>
          <a:stretch>
            <a:fillRect/>
          </a:stretch>
        </p:blipFill>
        <p:spPr>
          <a:xfrm>
            <a:off x="8261595" y="62531"/>
            <a:ext cx="606279" cy="602069"/>
          </a:xfrm>
          <a:prstGeom prst="rect">
            <a:avLst/>
          </a:prstGeom>
        </p:spPr>
      </p:pic>
      <p:grpSp>
        <p:nvGrpSpPr>
          <p:cNvPr id="7" name="グループ化 6">
            <a:extLst>
              <a:ext uri="{FF2B5EF4-FFF2-40B4-BE49-F238E27FC236}">
                <a16:creationId xmlns:a16="http://schemas.microsoft.com/office/drawing/2014/main" id="{011F2541-3ADE-AB84-04E6-371BBB0FAB2F}"/>
              </a:ext>
            </a:extLst>
          </p:cNvPr>
          <p:cNvGrpSpPr/>
          <p:nvPr/>
        </p:nvGrpSpPr>
        <p:grpSpPr>
          <a:xfrm>
            <a:off x="1406932" y="3782300"/>
            <a:ext cx="1455791" cy="1067805"/>
            <a:chOff x="276126" y="4999439"/>
            <a:chExt cx="2070467" cy="1453749"/>
          </a:xfrm>
        </p:grpSpPr>
        <p:pic>
          <p:nvPicPr>
            <p:cNvPr id="3" name="図 2" descr="コンピュータ が含まれている画像&#10;&#10;自動的に生成された説明">
              <a:extLst>
                <a:ext uri="{FF2B5EF4-FFF2-40B4-BE49-F238E27FC236}">
                  <a16:creationId xmlns:a16="http://schemas.microsoft.com/office/drawing/2014/main" id="{C945A88D-D1C4-5250-26B5-0E97BB3CFBD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6126" y="4999439"/>
              <a:ext cx="2070467" cy="1453749"/>
            </a:xfrm>
            <a:prstGeom prst="rect">
              <a:avLst/>
            </a:prstGeom>
          </p:spPr>
        </p:pic>
        <p:pic>
          <p:nvPicPr>
            <p:cNvPr id="5" name="図 4">
              <a:extLst>
                <a:ext uri="{FF2B5EF4-FFF2-40B4-BE49-F238E27FC236}">
                  <a16:creationId xmlns:a16="http://schemas.microsoft.com/office/drawing/2014/main" id="{0FE9B8AF-148E-A682-50C5-8D21134978D3}"/>
                </a:ext>
              </a:extLst>
            </p:cNvPr>
            <p:cNvPicPr>
              <a:picLocks noChangeAspect="1"/>
            </p:cNvPicPr>
            <p:nvPr/>
          </p:nvPicPr>
          <p:blipFill>
            <a:blip r:embed="rId6"/>
            <a:stretch>
              <a:fillRect/>
            </a:stretch>
          </p:blipFill>
          <p:spPr>
            <a:xfrm>
              <a:off x="1217079" y="5450114"/>
              <a:ext cx="548824" cy="413743"/>
            </a:xfrm>
            <a:prstGeom prst="rect">
              <a:avLst/>
            </a:prstGeom>
            <a:ln w="28575">
              <a:noFill/>
            </a:ln>
          </p:spPr>
        </p:pic>
      </p:grpSp>
      <p:sp>
        <p:nvSpPr>
          <p:cNvPr id="4" name="フリーフォーム: 図形 3">
            <a:extLst>
              <a:ext uri="{FF2B5EF4-FFF2-40B4-BE49-F238E27FC236}">
                <a16:creationId xmlns:a16="http://schemas.microsoft.com/office/drawing/2014/main" id="{85273A7B-58F3-2FB4-A09A-472D7AE38EE8}"/>
              </a:ext>
            </a:extLst>
          </p:cNvPr>
          <p:cNvSpPr/>
          <p:nvPr/>
        </p:nvSpPr>
        <p:spPr bwMode="auto">
          <a:xfrm>
            <a:off x="1998734" y="1393608"/>
            <a:ext cx="1107707" cy="3390588"/>
          </a:xfrm>
          <a:custGeom>
            <a:avLst/>
            <a:gdLst>
              <a:gd name="connsiteX0" fmla="*/ 1553379 w 1575412"/>
              <a:gd name="connsiteY0" fmla="*/ 0 h 4616068"/>
              <a:gd name="connsiteX1" fmla="*/ 0 w 1575412"/>
              <a:gd name="connsiteY1" fmla="*/ 3888955 h 4616068"/>
              <a:gd name="connsiteX2" fmla="*/ 0 w 1575412"/>
              <a:gd name="connsiteY2" fmla="*/ 4318612 h 4616068"/>
              <a:gd name="connsiteX3" fmla="*/ 550844 w 1575412"/>
              <a:gd name="connsiteY3" fmla="*/ 4329629 h 4616068"/>
              <a:gd name="connsiteX4" fmla="*/ 1575412 w 1575412"/>
              <a:gd name="connsiteY4" fmla="*/ 4616068 h 4616068"/>
              <a:gd name="connsiteX5" fmla="*/ 1553379 w 1575412"/>
              <a:gd name="connsiteY5" fmla="*/ 66102 h 4616068"/>
              <a:gd name="connsiteX6" fmla="*/ 1553379 w 1575412"/>
              <a:gd name="connsiteY6" fmla="*/ 0 h 4616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575412" h="4616068">
                <a:moveTo>
                  <a:pt x="1553379" y="0"/>
                </a:moveTo>
                <a:lnTo>
                  <a:pt x="0" y="3888955"/>
                </a:lnTo>
                <a:lnTo>
                  <a:pt x="0" y="4318612"/>
                </a:lnTo>
                <a:lnTo>
                  <a:pt x="550844" y="4329629"/>
                </a:lnTo>
                <a:lnTo>
                  <a:pt x="1575412" y="4616068"/>
                </a:lnTo>
                <a:lnTo>
                  <a:pt x="1553379" y="66102"/>
                </a:lnTo>
                <a:lnTo>
                  <a:pt x="1553379" y="0"/>
                </a:lnTo>
                <a:close/>
              </a:path>
            </a:pathLst>
          </a:custGeom>
          <a:solidFill>
            <a:srgbClr val="AFF0FF">
              <a:alpha val="40000"/>
            </a:srgbClr>
          </a:solidFill>
          <a:ln w="6350"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1" lang="ja-JP" altLang="en-US" sz="2400" b="0" i="0" u="none" strike="noStrike" cap="none" normalizeH="0" baseline="0" dirty="0">
              <a:ln>
                <a:noFill/>
              </a:ln>
              <a:solidFill>
                <a:schemeClr val="tx1"/>
              </a:solidFill>
              <a:effectLst/>
              <a:latin typeface="+mn-ea"/>
            </a:endParaRPr>
          </a:p>
        </p:txBody>
      </p:sp>
      <p:pic>
        <p:nvPicPr>
          <p:cNvPr id="21" name="図 20">
            <a:extLst>
              <a:ext uri="{FF2B5EF4-FFF2-40B4-BE49-F238E27FC236}">
                <a16:creationId xmlns:a16="http://schemas.microsoft.com/office/drawing/2014/main" id="{1A1D2B0E-DF74-492C-BA44-CC87663F15F8}"/>
              </a:ext>
            </a:extLst>
          </p:cNvPr>
          <p:cNvPicPr>
            <a:picLocks noChangeAspect="1"/>
          </p:cNvPicPr>
          <p:nvPr/>
        </p:nvPicPr>
        <p:blipFill rotWithShape="1">
          <a:blip r:embed="rId7"/>
          <a:srcRect l="1063" t="1924" r="1901" b="5417"/>
          <a:stretch/>
        </p:blipFill>
        <p:spPr>
          <a:xfrm>
            <a:off x="3120482" y="1394716"/>
            <a:ext cx="4444847" cy="3423880"/>
          </a:xfrm>
          <a:prstGeom prst="rect">
            <a:avLst/>
          </a:prstGeom>
          <a:ln w="25400">
            <a:solidFill>
              <a:schemeClr val="tx1"/>
            </a:solidFill>
          </a:ln>
        </p:spPr>
      </p:pic>
      <p:cxnSp>
        <p:nvCxnSpPr>
          <p:cNvPr id="19" name="直線コネクタ 18">
            <a:extLst>
              <a:ext uri="{FF2B5EF4-FFF2-40B4-BE49-F238E27FC236}">
                <a16:creationId xmlns:a16="http://schemas.microsoft.com/office/drawing/2014/main" id="{1C8116AB-31FE-498F-942D-D6B559C30BCC}"/>
              </a:ext>
            </a:extLst>
          </p:cNvPr>
          <p:cNvCxnSpPr>
            <a:cxnSpLocks/>
          </p:cNvCxnSpPr>
          <p:nvPr/>
        </p:nvCxnSpPr>
        <p:spPr>
          <a:xfrm>
            <a:off x="-29057" y="5021997"/>
            <a:ext cx="9144000" cy="0"/>
          </a:xfrm>
          <a:prstGeom prst="line">
            <a:avLst/>
          </a:prstGeom>
          <a:ln w="25400" cmpd="dbl">
            <a:solidFill>
              <a:srgbClr val="005BAD"/>
            </a:solidFill>
          </a:ln>
          <a:effectLst/>
        </p:spPr>
        <p:style>
          <a:lnRef idx="2">
            <a:schemeClr val="accent1"/>
          </a:lnRef>
          <a:fillRef idx="0">
            <a:schemeClr val="accent1"/>
          </a:fillRef>
          <a:effectRef idx="1">
            <a:schemeClr val="accent1"/>
          </a:effectRef>
          <a:fontRef idx="minor">
            <a:schemeClr val="tx1"/>
          </a:fontRef>
        </p:style>
      </p:cxnSp>
      <p:grpSp>
        <p:nvGrpSpPr>
          <p:cNvPr id="2" name="グループ化 1">
            <a:extLst>
              <a:ext uri="{FF2B5EF4-FFF2-40B4-BE49-F238E27FC236}">
                <a16:creationId xmlns:a16="http://schemas.microsoft.com/office/drawing/2014/main" id="{E5F10488-391F-D2FC-8F18-22B3E2609EF6}"/>
              </a:ext>
            </a:extLst>
          </p:cNvPr>
          <p:cNvGrpSpPr/>
          <p:nvPr/>
        </p:nvGrpSpPr>
        <p:grpSpPr>
          <a:xfrm>
            <a:off x="287921" y="6410880"/>
            <a:ext cx="7951204" cy="374400"/>
            <a:chOff x="287921" y="6410880"/>
            <a:chExt cx="8532000" cy="374400"/>
          </a:xfrm>
        </p:grpSpPr>
        <p:sp>
          <p:nvSpPr>
            <p:cNvPr id="16" name="正方形/長方形 15">
              <a:extLst>
                <a:ext uri="{FF2B5EF4-FFF2-40B4-BE49-F238E27FC236}">
                  <a16:creationId xmlns:a16="http://schemas.microsoft.com/office/drawing/2014/main" id="{A6317F9C-4452-7493-88A6-440DF44E0CA7}"/>
                </a:ext>
              </a:extLst>
            </p:cNvPr>
            <p:cNvSpPr/>
            <p:nvPr/>
          </p:nvSpPr>
          <p:spPr bwMode="auto">
            <a:xfrm>
              <a:off x="287921" y="6410880"/>
              <a:ext cx="8532000" cy="374400"/>
            </a:xfrm>
            <a:prstGeom prst="rect">
              <a:avLst/>
            </a:prstGeom>
            <a:noFill/>
            <a:ln w="22225" cap="flat" cmpd="sng" algn="ctr">
              <a:solidFill>
                <a:srgbClr val="005BAD"/>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HGPｺﾞｼｯｸE"/>
                <a:ea typeface="Osaka" charset="-128"/>
                <a:cs typeface="+mn-cs"/>
              </a:endParaRPr>
            </a:p>
          </p:txBody>
        </p:sp>
        <p:sp>
          <p:nvSpPr>
            <p:cNvPr id="17" name="正方形/長方形 16">
              <a:extLst>
                <a:ext uri="{FF2B5EF4-FFF2-40B4-BE49-F238E27FC236}">
                  <a16:creationId xmlns:a16="http://schemas.microsoft.com/office/drawing/2014/main" id="{50ACCF7C-BBA3-FB8B-4CAD-F638ABCA76CE}"/>
                </a:ext>
              </a:extLst>
            </p:cNvPr>
            <p:cNvSpPr/>
            <p:nvPr/>
          </p:nvSpPr>
          <p:spPr bwMode="auto">
            <a:xfrm>
              <a:off x="287922" y="6449705"/>
              <a:ext cx="8497741" cy="296751"/>
            </a:xfrm>
            <a:prstGeom prst="rect">
              <a:avLst/>
            </a:prstGeom>
            <a:solidFill>
              <a:srgbClr val="CCECFF">
                <a:alpha val="30000"/>
              </a:srgbClr>
            </a:solidFill>
            <a:ln w="6350" cap="flat" cmpd="sng" algn="ctr">
              <a:solidFill>
                <a:srgbClr val="005BAD"/>
              </a:solidFill>
              <a:prstDash val="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000000"/>
                </a:solidFill>
                <a:effectLst/>
                <a:uLnTx/>
                <a:uFillTx/>
                <a:latin typeface="HGPｺﾞｼｯｸE"/>
                <a:ea typeface="Osaka" charset="-128"/>
                <a:cs typeface="+mn-cs"/>
              </a:endParaRPr>
            </a:p>
          </p:txBody>
        </p:sp>
      </p:grpSp>
      <p:grpSp>
        <p:nvGrpSpPr>
          <p:cNvPr id="18" name="グループ化 17">
            <a:extLst>
              <a:ext uri="{FF2B5EF4-FFF2-40B4-BE49-F238E27FC236}">
                <a16:creationId xmlns:a16="http://schemas.microsoft.com/office/drawing/2014/main" id="{6FC983FF-9C64-FB80-4D39-EF2170C0CD44}"/>
              </a:ext>
            </a:extLst>
          </p:cNvPr>
          <p:cNvGrpSpPr/>
          <p:nvPr/>
        </p:nvGrpSpPr>
        <p:grpSpPr>
          <a:xfrm>
            <a:off x="-29057" y="6108719"/>
            <a:ext cx="832606" cy="749281"/>
            <a:chOff x="-35154" y="5996309"/>
            <a:chExt cx="945432" cy="850816"/>
          </a:xfrm>
        </p:grpSpPr>
        <p:sp>
          <p:nvSpPr>
            <p:cNvPr id="24" name="フリーフォーム: 図形 17">
              <a:extLst>
                <a:ext uri="{FF2B5EF4-FFF2-40B4-BE49-F238E27FC236}">
                  <a16:creationId xmlns:a16="http://schemas.microsoft.com/office/drawing/2014/main" id="{C56275E3-04E5-04AB-22B0-9717A3287B3B}"/>
                </a:ext>
              </a:extLst>
            </p:cNvPr>
            <p:cNvSpPr/>
            <p:nvPr userDrawn="1"/>
          </p:nvSpPr>
          <p:spPr>
            <a:xfrm rot="5400000">
              <a:off x="29731" y="6013480"/>
              <a:ext cx="803912" cy="863377"/>
            </a:xfrm>
            <a:custGeom>
              <a:avLst/>
              <a:gdLst>
                <a:gd name="connsiteX0" fmla="*/ 0 w 803912"/>
                <a:gd name="connsiteY0" fmla="*/ 529098 h 863377"/>
                <a:gd name="connsiteX1" fmla="*/ 529098 w 803912"/>
                <a:gd name="connsiteY1" fmla="*/ 0 h 863377"/>
                <a:gd name="connsiteX2" fmla="*/ 735047 w 803912"/>
                <a:gd name="connsiteY2" fmla="*/ 41580 h 863377"/>
                <a:gd name="connsiteX3" fmla="*/ 803912 w 803912"/>
                <a:gd name="connsiteY3" fmla="*/ 78958 h 863377"/>
                <a:gd name="connsiteX4" fmla="*/ 803912 w 803912"/>
                <a:gd name="connsiteY4" fmla="*/ 863377 h 863377"/>
                <a:gd name="connsiteX5" fmla="*/ 122089 w 803912"/>
                <a:gd name="connsiteY5" fmla="*/ 863377 h 863377"/>
                <a:gd name="connsiteX6" fmla="*/ 90362 w 803912"/>
                <a:gd name="connsiteY6" fmla="*/ 824922 h 863377"/>
                <a:gd name="connsiteX7" fmla="*/ 0 w 803912"/>
                <a:gd name="connsiteY7" fmla="*/ 529098 h 8633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912" h="863377">
                  <a:moveTo>
                    <a:pt x="0" y="529098"/>
                  </a:moveTo>
                  <a:cubicBezTo>
                    <a:pt x="0" y="236885"/>
                    <a:pt x="236885" y="0"/>
                    <a:pt x="529098" y="0"/>
                  </a:cubicBezTo>
                  <a:cubicBezTo>
                    <a:pt x="602151" y="0"/>
                    <a:pt x="671747" y="14806"/>
                    <a:pt x="735047" y="41580"/>
                  </a:cubicBezTo>
                  <a:lnTo>
                    <a:pt x="803912" y="78958"/>
                  </a:lnTo>
                  <a:lnTo>
                    <a:pt x="803912" y="863377"/>
                  </a:lnTo>
                  <a:lnTo>
                    <a:pt x="122089" y="863377"/>
                  </a:lnTo>
                  <a:lnTo>
                    <a:pt x="90362" y="824922"/>
                  </a:lnTo>
                  <a:cubicBezTo>
                    <a:pt x="33312" y="740478"/>
                    <a:pt x="0" y="638678"/>
                    <a:pt x="0" y="529098"/>
                  </a:cubicBezTo>
                  <a:close/>
                </a:path>
              </a:pathLst>
            </a:custGeom>
            <a:solidFill>
              <a:srgbClr val="DCF8C0"/>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1" lang="ja-JP" altLang="en-US" sz="2400" b="0" i="0" u="none" strike="noStrike" kern="1200" cap="none" spc="0" normalizeH="0" baseline="0" noProof="0" dirty="0">
                <a:ln>
                  <a:noFill/>
                </a:ln>
                <a:solidFill>
                  <a:srgbClr val="FFFFFF"/>
                </a:solidFill>
                <a:effectLst/>
                <a:uLnTx/>
                <a:uFillTx/>
                <a:latin typeface="Arial"/>
                <a:ea typeface="HGPｺﾞｼｯｸE"/>
                <a:cs typeface="+mn-cs"/>
              </a:endParaRPr>
            </a:p>
          </p:txBody>
        </p:sp>
        <p:sp>
          <p:nvSpPr>
            <p:cNvPr id="29" name="フリーフォーム: 図形 19">
              <a:extLst>
                <a:ext uri="{FF2B5EF4-FFF2-40B4-BE49-F238E27FC236}">
                  <a16:creationId xmlns:a16="http://schemas.microsoft.com/office/drawing/2014/main" id="{BF6051DB-18A6-6351-516D-82E888104B83}"/>
                </a:ext>
              </a:extLst>
            </p:cNvPr>
            <p:cNvSpPr/>
            <p:nvPr userDrawn="1"/>
          </p:nvSpPr>
          <p:spPr>
            <a:xfrm rot="5400000">
              <a:off x="29731" y="5966578"/>
              <a:ext cx="850815" cy="910278"/>
            </a:xfrm>
            <a:custGeom>
              <a:avLst/>
              <a:gdLst>
                <a:gd name="connsiteX0" fmla="*/ 0 w 850815"/>
                <a:gd name="connsiteY0" fmla="*/ 576000 h 910278"/>
                <a:gd name="connsiteX1" fmla="*/ 576000 w 850815"/>
                <a:gd name="connsiteY1" fmla="*/ 0 h 910278"/>
                <a:gd name="connsiteX2" fmla="*/ 800205 w 850815"/>
                <a:gd name="connsiteY2" fmla="*/ 45266 h 910278"/>
                <a:gd name="connsiteX3" fmla="*/ 850815 w 850815"/>
                <a:gd name="connsiteY3" fmla="*/ 72735 h 910278"/>
                <a:gd name="connsiteX4" fmla="*/ 850815 w 850815"/>
                <a:gd name="connsiteY4" fmla="*/ 125859 h 910278"/>
                <a:gd name="connsiteX5" fmla="*/ 781950 w 850815"/>
                <a:gd name="connsiteY5" fmla="*/ 88481 h 910278"/>
                <a:gd name="connsiteX6" fmla="*/ 576001 w 850815"/>
                <a:gd name="connsiteY6" fmla="*/ 46901 h 910278"/>
                <a:gd name="connsiteX7" fmla="*/ 46903 w 850815"/>
                <a:gd name="connsiteY7" fmla="*/ 575999 h 910278"/>
                <a:gd name="connsiteX8" fmla="*/ 137265 w 850815"/>
                <a:gd name="connsiteY8" fmla="*/ 871823 h 910278"/>
                <a:gd name="connsiteX9" fmla="*/ 168992 w 850815"/>
                <a:gd name="connsiteY9" fmla="*/ 910278 h 910278"/>
                <a:gd name="connsiteX10" fmla="*/ 108463 w 850815"/>
                <a:gd name="connsiteY10" fmla="*/ 910278 h 910278"/>
                <a:gd name="connsiteX11" fmla="*/ 98372 w 850815"/>
                <a:gd name="connsiteY11" fmla="*/ 898047 h 910278"/>
                <a:gd name="connsiteX12" fmla="*/ 0 w 850815"/>
                <a:gd name="connsiteY12" fmla="*/ 576000 h 91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50815" h="910278">
                  <a:moveTo>
                    <a:pt x="0" y="576000"/>
                  </a:moveTo>
                  <a:cubicBezTo>
                    <a:pt x="0" y="257884"/>
                    <a:pt x="257884" y="0"/>
                    <a:pt x="576000" y="0"/>
                  </a:cubicBezTo>
                  <a:cubicBezTo>
                    <a:pt x="655529" y="0"/>
                    <a:pt x="731294" y="16118"/>
                    <a:pt x="800205" y="45266"/>
                  </a:cubicBezTo>
                  <a:lnTo>
                    <a:pt x="850815" y="72735"/>
                  </a:lnTo>
                  <a:lnTo>
                    <a:pt x="850815" y="125859"/>
                  </a:lnTo>
                  <a:lnTo>
                    <a:pt x="781950" y="88481"/>
                  </a:lnTo>
                  <a:cubicBezTo>
                    <a:pt x="718650" y="61707"/>
                    <a:pt x="649054" y="46901"/>
                    <a:pt x="576001" y="46901"/>
                  </a:cubicBezTo>
                  <a:cubicBezTo>
                    <a:pt x="283788" y="46901"/>
                    <a:pt x="46903" y="283786"/>
                    <a:pt x="46903" y="575999"/>
                  </a:cubicBezTo>
                  <a:cubicBezTo>
                    <a:pt x="46903" y="685579"/>
                    <a:pt x="80215" y="787379"/>
                    <a:pt x="137265" y="871823"/>
                  </a:cubicBezTo>
                  <a:lnTo>
                    <a:pt x="168992" y="910278"/>
                  </a:lnTo>
                  <a:lnTo>
                    <a:pt x="108463" y="910278"/>
                  </a:lnTo>
                  <a:lnTo>
                    <a:pt x="98372" y="898047"/>
                  </a:lnTo>
                  <a:cubicBezTo>
                    <a:pt x="36265" y="806117"/>
                    <a:pt x="0" y="695294"/>
                    <a:pt x="0" y="576000"/>
                  </a:cubicBezTo>
                  <a:close/>
                </a:path>
              </a:pathLst>
            </a:custGeom>
            <a:solidFill>
              <a:srgbClr val="005BAD"/>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endParaRPr kumimoji="1" lang="ja-JP" altLang="en-US" sz="2400" b="0" i="0" u="none" strike="noStrike" kern="1200" cap="none" spc="0" normalizeH="0" baseline="0" noProof="0">
                <a:ln>
                  <a:noFill/>
                </a:ln>
                <a:solidFill>
                  <a:srgbClr val="FFFFFF"/>
                </a:solidFill>
                <a:effectLst/>
                <a:uLnTx/>
                <a:uFillTx/>
                <a:latin typeface="Arial"/>
                <a:ea typeface="HGPｺﾞｼｯｸE"/>
                <a:cs typeface="+mn-cs"/>
              </a:endParaRPr>
            </a:p>
          </p:txBody>
        </p:sp>
        <p:sp>
          <p:nvSpPr>
            <p:cNvPr id="30" name="テキスト ボックス 29">
              <a:extLst>
                <a:ext uri="{FF2B5EF4-FFF2-40B4-BE49-F238E27FC236}">
                  <a16:creationId xmlns:a16="http://schemas.microsoft.com/office/drawing/2014/main" id="{7ACEF2D7-360F-7FDC-C459-C5C39DC63F91}"/>
                </a:ext>
              </a:extLst>
            </p:cNvPr>
            <p:cNvSpPr txBox="1"/>
            <p:nvPr userDrawn="1"/>
          </p:nvSpPr>
          <p:spPr>
            <a:xfrm>
              <a:off x="-35154" y="6181034"/>
              <a:ext cx="825671" cy="584775"/>
            </a:xfrm>
            <a:prstGeom prst="rect">
              <a:avLst/>
            </a:prstGeom>
            <a:noFill/>
          </p:spPr>
          <p:txBody>
            <a:bodyPr wrap="square" rtlCol="0">
              <a:noAutofit/>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1" lang="ja-JP" altLang="en-US" sz="1400" b="1" i="0" u="none" strike="noStrike" kern="1200" cap="none" spc="50" normalizeH="0" baseline="0" noProof="0" dirty="0">
                  <a:ln>
                    <a:noFill/>
                  </a:ln>
                  <a:solidFill>
                    <a:srgbClr val="005BAD"/>
                  </a:solidFill>
                  <a:effectLst/>
                  <a:uLnTx/>
                  <a:uFillTx/>
                  <a:latin typeface="ＭＳ Ｐゴシック" panose="020B0600070205080204" pitchFamily="50" charset="-128"/>
                  <a:ea typeface="ＭＳ Ｐゴシック" panose="020B0600070205080204" pitchFamily="50" charset="-128"/>
                  <a:cs typeface="+mn-cs"/>
                </a:rPr>
                <a:t>もっと</a:t>
              </a:r>
              <a:endParaRPr kumimoji="1" lang="en-US" altLang="ja-JP" sz="1400" b="1" i="0" u="none" strike="noStrike" kern="1200" cap="none" spc="50" normalizeH="0" baseline="0" noProof="0" dirty="0">
                <a:ln>
                  <a:noFill/>
                </a:ln>
                <a:solidFill>
                  <a:srgbClr val="005BAD"/>
                </a:solidFill>
                <a:effectLst/>
                <a:uLnTx/>
                <a:uFillTx/>
                <a:latin typeface="ＭＳ Ｐゴシック" panose="020B0600070205080204" pitchFamily="50" charset="-128"/>
                <a:ea typeface="ＭＳ Ｐゴシック" panose="020B0600070205080204" pitchFamily="50" charset="-128"/>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1" lang="ja-JP" altLang="en-US" sz="1400" b="1" i="0" u="none" strike="noStrike" kern="1200" cap="none" spc="50" normalizeH="0" baseline="0" noProof="0" dirty="0">
                  <a:ln>
                    <a:noFill/>
                  </a:ln>
                  <a:solidFill>
                    <a:srgbClr val="005BAD"/>
                  </a:solidFill>
                  <a:effectLst/>
                  <a:uLnTx/>
                  <a:uFillTx/>
                  <a:latin typeface="ＭＳ Ｐゴシック" panose="020B0600070205080204" pitchFamily="50" charset="-128"/>
                  <a:ea typeface="ＭＳ Ｐゴシック" panose="020B0600070205080204" pitchFamily="50" charset="-128"/>
                  <a:cs typeface="+mn-cs"/>
                </a:rPr>
                <a:t>他にも</a:t>
              </a:r>
            </a:p>
          </p:txBody>
        </p:sp>
      </p:grpSp>
      <p:sp>
        <p:nvSpPr>
          <p:cNvPr id="31" name="テキスト ボックス 30">
            <a:extLst>
              <a:ext uri="{FF2B5EF4-FFF2-40B4-BE49-F238E27FC236}">
                <a16:creationId xmlns:a16="http://schemas.microsoft.com/office/drawing/2014/main" id="{786E0E64-1CC7-719A-270A-6534937BE45C}"/>
              </a:ext>
            </a:extLst>
          </p:cNvPr>
          <p:cNvSpPr txBox="1"/>
          <p:nvPr/>
        </p:nvSpPr>
        <p:spPr>
          <a:xfrm>
            <a:off x="1089569" y="6480855"/>
            <a:ext cx="6991175" cy="261610"/>
          </a:xfrm>
          <a:prstGeom prst="rect">
            <a:avLst/>
          </a:prstGeom>
          <a:noFill/>
        </p:spPr>
        <p:txBody>
          <a:bodyPr wrap="square"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1" lang="ja-JP" altLang="en-US" sz="1100" b="1" i="0" u="none" strike="noStrike" kern="1200" cap="none" spc="0" normalizeH="0" baseline="0" noProof="0">
                <a:ln>
                  <a:noFill/>
                </a:ln>
                <a:solidFill>
                  <a:srgbClr val="005BAD"/>
                </a:solidFill>
                <a:effectLst/>
                <a:uLnTx/>
                <a:uFillTx/>
                <a:latin typeface="MS PGothic" panose="020B0600070205080204" pitchFamily="34" charset="-128"/>
                <a:ea typeface="MS PGothic" panose="020B0600070205080204" pitchFamily="34" charset="-128"/>
                <a:cs typeface="+mn-cs"/>
              </a:rPr>
              <a:t>滋賀県</a:t>
            </a:r>
            <a:r>
              <a:rPr kumimoji="1" lang="zh-TW" altLang="en-US" sz="1100" b="1" i="0" u="none" strike="noStrike" kern="1200" cap="none" spc="0" normalizeH="0" baseline="0" noProof="0" dirty="0">
                <a:ln>
                  <a:noFill/>
                </a:ln>
                <a:solidFill>
                  <a:srgbClr val="005BAD"/>
                </a:solidFill>
                <a:effectLst/>
                <a:uLnTx/>
                <a:uFillTx/>
                <a:latin typeface="MS PGothic" panose="020B0600070205080204" pitchFamily="34" charset="-128"/>
                <a:ea typeface="MS PGothic" panose="020B0600070205080204" pitchFamily="34" charset="-128"/>
                <a:cs typeface="+mn-cs"/>
              </a:rPr>
              <a:t>租税教育推進連絡協議会</a:t>
            </a:r>
            <a:r>
              <a:rPr kumimoji="1" lang="ja-JP" altLang="en-US" sz="1100" b="1" i="0" u="none" strike="noStrike" kern="1200" cap="none" spc="0" normalizeH="0" baseline="0" noProof="0">
                <a:ln>
                  <a:noFill/>
                </a:ln>
                <a:solidFill>
                  <a:srgbClr val="005BAD"/>
                </a:solidFill>
                <a:effectLst/>
                <a:uLnTx/>
                <a:uFillTx/>
                <a:latin typeface="MS PGothic" panose="020B0600070205080204" pitchFamily="34" charset="-128"/>
                <a:ea typeface="MS PGothic" panose="020B0600070205080204" pitchFamily="34" charset="-128"/>
                <a:cs typeface="+mn-cs"/>
              </a:rPr>
              <a:t>ホームページ</a:t>
            </a:r>
            <a:r>
              <a:rPr kumimoji="1" lang="ja-JP" altLang="en-US" sz="1100" b="0" i="0" u="none" strike="noStrike" kern="1200" cap="none" spc="0" normalizeH="0" baseline="0" noProof="0">
                <a:ln>
                  <a:noFill/>
                </a:ln>
                <a:solidFill>
                  <a:srgbClr val="5F5ACA"/>
                </a:solidFill>
                <a:effectLst/>
                <a:uLnTx/>
                <a:uFillTx/>
                <a:latin typeface="MS PGothic" panose="020B0600070205080204" pitchFamily="34" charset="-128"/>
                <a:ea typeface="MS PGothic" panose="020B0600070205080204" pitchFamily="34" charset="-128"/>
                <a:cs typeface="+mn-cs"/>
              </a:rPr>
              <a:t>　</a:t>
            </a:r>
            <a:r>
              <a:rPr kumimoji="1" lang="en-US" altLang="ja-JP" sz="1100" b="0" i="0" u="none" strike="noStrike" kern="1200" cap="none" spc="0" normalizeH="0" baseline="0" noProof="0" dirty="0">
                <a:ln>
                  <a:noFill/>
                </a:ln>
                <a:solidFill>
                  <a:srgbClr val="000000"/>
                </a:solidFill>
                <a:effectLst/>
                <a:uLnTx/>
                <a:uFillTx/>
                <a:latin typeface="MS PGothic" panose="020B0600070205080204" pitchFamily="34" charset="-128"/>
                <a:ea typeface="MS PGothic" panose="020B0600070205080204" pitchFamily="34" charset="-128"/>
                <a:cs typeface="+mn-cs"/>
                <a:hlinkClick r:id="rId8"/>
              </a:rPr>
              <a:t>https://</a:t>
            </a:r>
            <a:r>
              <a:rPr kumimoji="1" lang="en-US" altLang="ja-JP" sz="1100" b="0" i="0" u="none" strike="noStrike" kern="1200" cap="none" spc="0" normalizeH="0" baseline="0" noProof="0" dirty="0" err="1">
                <a:ln>
                  <a:noFill/>
                </a:ln>
                <a:solidFill>
                  <a:srgbClr val="000000"/>
                </a:solidFill>
                <a:effectLst/>
                <a:uLnTx/>
                <a:uFillTx/>
                <a:latin typeface="MS PGothic" panose="020B0600070205080204" pitchFamily="34" charset="-128"/>
                <a:ea typeface="MS PGothic" panose="020B0600070205080204" pitchFamily="34" charset="-128"/>
                <a:cs typeface="+mn-cs"/>
                <a:hlinkClick r:id="rId8"/>
              </a:rPr>
              <a:t>www.shiga-sozeikyoiku.com</a:t>
            </a:r>
            <a:r>
              <a:rPr kumimoji="1" lang="en-US" altLang="ja-JP" sz="1100" b="0" i="0" u="none" strike="noStrike" kern="1200" cap="none" spc="0" normalizeH="0" baseline="0" noProof="0" dirty="0">
                <a:ln>
                  <a:noFill/>
                </a:ln>
                <a:solidFill>
                  <a:srgbClr val="000000"/>
                </a:solidFill>
                <a:effectLst/>
                <a:uLnTx/>
                <a:uFillTx/>
                <a:latin typeface="MS PGothic" panose="020B0600070205080204" pitchFamily="34" charset="-128"/>
                <a:ea typeface="MS PGothic" panose="020B0600070205080204" pitchFamily="34" charset="-128"/>
                <a:cs typeface="+mn-cs"/>
                <a:hlinkClick r:id="rId8"/>
              </a:rPr>
              <a:t>/</a:t>
            </a:r>
            <a:r>
              <a:rPr kumimoji="1" lang="ja-JP" altLang="en-US" sz="1100" b="0" i="0" u="none" strike="noStrike" kern="1200" cap="none" spc="0" normalizeH="0" baseline="0" noProof="0">
                <a:ln>
                  <a:noFill/>
                </a:ln>
                <a:solidFill>
                  <a:srgbClr val="000000"/>
                </a:solidFill>
                <a:effectLst/>
                <a:uLnTx/>
                <a:uFillTx/>
                <a:latin typeface="MS PGothic" panose="020B0600070205080204" pitchFamily="34" charset="-128"/>
                <a:ea typeface="MS PGothic" panose="020B0600070205080204" pitchFamily="34" charset="-128"/>
                <a:cs typeface="+mn-cs"/>
                <a:hlinkClick r:id="rId8"/>
              </a:rPr>
              <a:t>　</a:t>
            </a:r>
            <a:endParaRPr kumimoji="1" lang="ja-JP" altLang="en-US" sz="1100" b="0" i="0" u="none" strike="noStrike" kern="1200" cap="none" spc="0" normalizeH="0" baseline="0" noProof="0" dirty="0">
              <a:ln>
                <a:noFill/>
              </a:ln>
              <a:solidFill>
                <a:srgbClr val="000000"/>
              </a:solidFill>
              <a:effectLst/>
              <a:uLnTx/>
              <a:uFillTx/>
              <a:latin typeface="MS PGothic" panose="020B0600070205080204" pitchFamily="34" charset="-128"/>
              <a:ea typeface="MS PGothic" panose="020B0600070205080204" pitchFamily="34" charset="-128"/>
              <a:cs typeface="+mn-cs"/>
            </a:endParaRPr>
          </a:p>
        </p:txBody>
      </p:sp>
      <p:sp>
        <p:nvSpPr>
          <p:cNvPr id="32" name="テキスト ボックス 31">
            <a:extLst>
              <a:ext uri="{FF2B5EF4-FFF2-40B4-BE49-F238E27FC236}">
                <a16:creationId xmlns:a16="http://schemas.microsoft.com/office/drawing/2014/main" id="{2D5E9DA9-484C-7694-3E37-B7513532C098}"/>
              </a:ext>
            </a:extLst>
          </p:cNvPr>
          <p:cNvSpPr txBox="1"/>
          <p:nvPr/>
        </p:nvSpPr>
        <p:spPr>
          <a:xfrm>
            <a:off x="358041" y="5262684"/>
            <a:ext cx="3966554" cy="288147"/>
          </a:xfrm>
          <a:prstGeom prst="rect">
            <a:avLst/>
          </a:prstGeom>
          <a:noFill/>
        </p:spPr>
        <p:txBody>
          <a:bodyPr vert="horz" wrap="square" tIns="36000" bIns="36000"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1" lang="ja-JP" altLang="en-US" sz="1400" b="0" i="0" u="none" strike="noStrike" kern="1200" cap="none" spc="-10" normalizeH="0" baseline="0" noProof="0" dirty="0">
                <a:ln>
                  <a:noFill/>
                </a:ln>
                <a:solidFill>
                  <a:srgbClr val="000000"/>
                </a:solidFill>
                <a:effectLst/>
                <a:uLnTx/>
                <a:uFillTx/>
                <a:latin typeface="HGPｺﾞｼｯｸE"/>
                <a:ea typeface="HGPｺﾞｼｯｸE"/>
                <a:cs typeface="+mn-cs"/>
              </a:rPr>
              <a:t>（編集・発行</a:t>
            </a:r>
            <a:r>
              <a:rPr kumimoji="1" lang="ja-JP" altLang="en-US" sz="1400" b="0" i="0" u="none" strike="noStrike" kern="1200" cap="none" spc="-10" normalizeH="0" baseline="0" noProof="0">
                <a:ln>
                  <a:noFill/>
                </a:ln>
                <a:solidFill>
                  <a:srgbClr val="000000"/>
                </a:solidFill>
                <a:effectLst/>
                <a:uLnTx/>
                <a:uFillTx/>
                <a:latin typeface="HGPｺﾞｼｯｸE"/>
                <a:ea typeface="HGPｺﾞｼｯｸE"/>
                <a:cs typeface="+mn-cs"/>
              </a:rPr>
              <a:t>） 滋賀県</a:t>
            </a:r>
            <a:r>
              <a:rPr kumimoji="1" lang="ja-JP" altLang="en-US" sz="1400" b="0" i="0" u="none" strike="noStrike" kern="1200" cap="none" spc="-10" normalizeH="0" baseline="0" noProof="0" dirty="0">
                <a:ln>
                  <a:noFill/>
                </a:ln>
                <a:solidFill>
                  <a:srgbClr val="000000"/>
                </a:solidFill>
                <a:effectLst/>
                <a:uLnTx/>
                <a:uFillTx/>
                <a:latin typeface="HGPｺﾞｼｯｸE"/>
                <a:ea typeface="HGPｺﾞｼｯｸE"/>
                <a:cs typeface="+mn-cs"/>
              </a:rPr>
              <a:t>租税教育推進連絡協議会</a:t>
            </a:r>
            <a:endParaRPr kumimoji="1" lang="en-US" altLang="ja-JP" sz="1400" b="0" i="0" u="none" strike="noStrike" kern="1200" cap="none" spc="-10" normalizeH="0" baseline="0" noProof="0" dirty="0">
              <a:ln>
                <a:noFill/>
              </a:ln>
              <a:solidFill>
                <a:srgbClr val="000000"/>
              </a:solidFill>
              <a:effectLst/>
              <a:uLnTx/>
              <a:uFillTx/>
              <a:latin typeface="HGPｺﾞｼｯｸE"/>
              <a:ea typeface="HGPｺﾞｼｯｸE"/>
              <a:cs typeface="+mn-cs"/>
            </a:endParaRPr>
          </a:p>
        </p:txBody>
      </p:sp>
      <p:sp>
        <p:nvSpPr>
          <p:cNvPr id="33" name="テキスト ボックス 32">
            <a:extLst>
              <a:ext uri="{FF2B5EF4-FFF2-40B4-BE49-F238E27FC236}">
                <a16:creationId xmlns:a16="http://schemas.microsoft.com/office/drawing/2014/main" id="{6E76AFAD-DC9B-4592-1939-6B18EC725C83}"/>
              </a:ext>
            </a:extLst>
          </p:cNvPr>
          <p:cNvSpPr txBox="1"/>
          <p:nvPr/>
        </p:nvSpPr>
        <p:spPr>
          <a:xfrm>
            <a:off x="1379843" y="5596772"/>
            <a:ext cx="5940669" cy="257369"/>
          </a:xfrm>
          <a:prstGeom prst="rect">
            <a:avLst/>
          </a:prstGeom>
          <a:noFill/>
        </p:spPr>
        <p:txBody>
          <a:bodyPr vert="horz" wrap="square" tIns="36000" bIns="36000"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1" lang="ja-JP" altLang="en-US" sz="1200" b="0" i="0" u="none" strike="noStrike" kern="1200" cap="none" spc="-10" normalizeH="0" baseline="0" noProof="0">
                <a:ln>
                  <a:noFill/>
                </a:ln>
                <a:solidFill>
                  <a:srgbClr val="000000"/>
                </a:solidFill>
                <a:effectLst/>
                <a:uLnTx/>
                <a:uFillTx/>
                <a:latin typeface="HGPｺﾞｼｯｸE"/>
                <a:ea typeface="HGPｺﾞｼｯｸE"/>
                <a:cs typeface="+mn-cs"/>
              </a:rPr>
              <a:t>〒</a:t>
            </a:r>
            <a:r>
              <a:rPr kumimoji="1" lang="en-US" altLang="ja-JP" sz="1200" b="0" i="0" u="none" strike="noStrike" kern="1200" cap="none" spc="-10" normalizeH="0" baseline="0" noProof="0" dirty="0">
                <a:ln>
                  <a:noFill/>
                </a:ln>
                <a:solidFill>
                  <a:srgbClr val="000000"/>
                </a:solidFill>
                <a:effectLst/>
                <a:uLnTx/>
                <a:uFillTx/>
                <a:latin typeface="HGPｺﾞｼｯｸE"/>
                <a:ea typeface="HGPｺﾞｼｯｸE"/>
                <a:cs typeface="+mn-cs"/>
              </a:rPr>
              <a:t>520‒8510 </a:t>
            </a:r>
            <a:r>
              <a:rPr kumimoji="1" lang="ja-JP" altLang="en-US" sz="1200" b="0" i="0" u="none" strike="noStrike" kern="1200" cap="none" spc="-10" normalizeH="0" baseline="0" noProof="0">
                <a:ln>
                  <a:noFill/>
                </a:ln>
                <a:solidFill>
                  <a:srgbClr val="000000"/>
                </a:solidFill>
                <a:effectLst/>
                <a:uLnTx/>
                <a:uFillTx/>
                <a:latin typeface="HGPｺﾞｼｯｸE"/>
                <a:ea typeface="HGPｺﾞｼｯｸE"/>
                <a:cs typeface="+mn-cs"/>
              </a:rPr>
              <a:t>大津市京町</a:t>
            </a:r>
            <a:r>
              <a:rPr kumimoji="1" lang="en-US" altLang="ja-JP" sz="1200" b="0" i="0" u="none" strike="noStrike" kern="1200" cap="none" spc="-10" normalizeH="0" baseline="0" noProof="0" dirty="0">
                <a:ln>
                  <a:noFill/>
                </a:ln>
                <a:solidFill>
                  <a:srgbClr val="000000"/>
                </a:solidFill>
                <a:effectLst/>
                <a:uLnTx/>
                <a:uFillTx/>
                <a:latin typeface="HGPｺﾞｼｯｸE"/>
                <a:ea typeface="HGPｺﾞｼｯｸE"/>
                <a:cs typeface="+mn-cs"/>
              </a:rPr>
              <a:t>3‒1‒1</a:t>
            </a:r>
            <a:r>
              <a:rPr kumimoji="1" lang="ja-JP" altLang="en-US" sz="1200" b="0" i="0" u="none" strike="noStrike" kern="1200" cap="none" spc="-10" normalizeH="0" baseline="0" noProof="0">
                <a:ln>
                  <a:noFill/>
                </a:ln>
                <a:solidFill>
                  <a:srgbClr val="000000"/>
                </a:solidFill>
                <a:effectLst/>
                <a:uLnTx/>
                <a:uFillTx/>
                <a:latin typeface="HGPｺﾞｼｯｸE"/>
                <a:ea typeface="HGPｺﾞｼｯｸE"/>
                <a:cs typeface="+mn-cs"/>
              </a:rPr>
              <a:t>　大津びわ湖合同庁舎　大津税務署内 </a:t>
            </a:r>
            <a:endParaRPr kumimoji="1" lang="en-US" altLang="ja-JP" sz="1200" b="0" i="0" u="none" strike="noStrike" kern="1200" cap="none" spc="-10" normalizeH="0" baseline="0" noProof="0" dirty="0">
              <a:ln>
                <a:noFill/>
              </a:ln>
              <a:solidFill>
                <a:srgbClr val="000000"/>
              </a:solidFill>
              <a:effectLst/>
              <a:uLnTx/>
              <a:uFillTx/>
              <a:latin typeface="HGPｺﾞｼｯｸE"/>
              <a:ea typeface="HGPｺﾞｼｯｸE"/>
              <a:cs typeface="+mn-cs"/>
            </a:endParaRPr>
          </a:p>
        </p:txBody>
      </p:sp>
      <p:sp>
        <p:nvSpPr>
          <p:cNvPr id="34" name="テキスト ボックス 33">
            <a:extLst>
              <a:ext uri="{FF2B5EF4-FFF2-40B4-BE49-F238E27FC236}">
                <a16:creationId xmlns:a16="http://schemas.microsoft.com/office/drawing/2014/main" id="{8E500BAA-86C5-14B6-0304-CC14B78E5A12}"/>
              </a:ext>
            </a:extLst>
          </p:cNvPr>
          <p:cNvSpPr txBox="1"/>
          <p:nvPr/>
        </p:nvSpPr>
        <p:spPr>
          <a:xfrm>
            <a:off x="1379843" y="5873182"/>
            <a:ext cx="5940669" cy="380480"/>
          </a:xfrm>
          <a:prstGeom prst="rect">
            <a:avLst/>
          </a:prstGeom>
          <a:noFill/>
        </p:spPr>
        <p:txBody>
          <a:bodyPr vert="horz" wrap="square" tIns="36000" bIns="36000" rtlCol="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1" lang="ja-JP" altLang="en-US" sz="1000" b="0" i="0" u="none" strike="noStrike" kern="1200" cap="none" spc="-10" normalizeH="0" baseline="0" noProof="0">
                <a:ln>
                  <a:noFill/>
                </a:ln>
                <a:solidFill>
                  <a:srgbClr val="000000"/>
                </a:solidFill>
                <a:effectLst/>
                <a:uLnTx/>
                <a:uFillTx/>
                <a:latin typeface="HGPｺﾞｼｯｸE"/>
                <a:ea typeface="HGPｺﾞｼｯｸE"/>
                <a:cs typeface="+mn-cs"/>
              </a:rPr>
              <a:t>滋賀県</a:t>
            </a:r>
            <a:r>
              <a:rPr kumimoji="1" lang="ja-JP" altLang="en-US" sz="1000" b="0" i="0" u="none" strike="noStrike" kern="1200" cap="none" spc="-10" normalizeH="0" baseline="0" noProof="0" dirty="0">
                <a:ln>
                  <a:noFill/>
                </a:ln>
                <a:solidFill>
                  <a:srgbClr val="000000"/>
                </a:solidFill>
                <a:effectLst/>
                <a:uLnTx/>
                <a:uFillTx/>
                <a:latin typeface="HGPｺﾞｼｯｸE"/>
                <a:ea typeface="HGPｺﾞｼｯｸE"/>
                <a:cs typeface="+mn-cs"/>
              </a:rPr>
              <a:t>租税教育推進連絡協議会</a:t>
            </a:r>
            <a:r>
              <a:rPr kumimoji="1" lang="ja-JP" altLang="en-US" sz="1000" b="0" i="0" u="none" strike="noStrike" kern="1200" cap="none" spc="-10" normalizeH="0" baseline="0" noProof="0">
                <a:ln>
                  <a:noFill/>
                </a:ln>
                <a:solidFill>
                  <a:srgbClr val="000000"/>
                </a:solidFill>
                <a:effectLst/>
                <a:uLnTx/>
                <a:uFillTx/>
                <a:latin typeface="HGPｺﾞｼｯｸE"/>
                <a:ea typeface="HGPｺﾞｼｯｸE"/>
                <a:cs typeface="+mn-cs"/>
              </a:rPr>
              <a:t>は、滋賀県内</a:t>
            </a:r>
            <a:r>
              <a:rPr kumimoji="1" lang="ja-JP" altLang="en-US" sz="1000" b="0" i="0" u="none" strike="noStrike" kern="1200" cap="none" spc="-10" normalizeH="0" baseline="0" noProof="0" dirty="0">
                <a:ln>
                  <a:noFill/>
                </a:ln>
                <a:solidFill>
                  <a:srgbClr val="000000"/>
                </a:solidFill>
                <a:effectLst/>
                <a:uLnTx/>
                <a:uFillTx/>
                <a:latin typeface="HGPｺﾞｼｯｸE"/>
                <a:ea typeface="HGPｺﾞｼｯｸE"/>
                <a:cs typeface="+mn-cs"/>
              </a:rPr>
              <a:t>の教育委員会や小学校・中学校・高等学校の教育関係者と、国・県・市町村の税務関係者が協力して、租税教育の推進を図るために設けられた組織です。</a:t>
            </a:r>
            <a:endParaRPr kumimoji="1" lang="en-US" altLang="ja-JP" sz="1000" b="0" i="0" u="none" strike="noStrike" kern="1200" cap="none" spc="-10" normalizeH="0" baseline="0" noProof="0" dirty="0">
              <a:ln>
                <a:noFill/>
              </a:ln>
              <a:solidFill>
                <a:srgbClr val="000000"/>
              </a:solidFill>
              <a:effectLst/>
              <a:uLnTx/>
              <a:uFillTx/>
              <a:latin typeface="HGPｺﾞｼｯｸE"/>
              <a:ea typeface="HGPｺﾞｼｯｸE"/>
              <a:cs typeface="+mn-cs"/>
            </a:endParaRPr>
          </a:p>
        </p:txBody>
      </p:sp>
      <p:pic>
        <p:nvPicPr>
          <p:cNvPr id="35" name="図 34">
            <a:hlinkClick r:id="rId8"/>
            <a:extLst>
              <a:ext uri="{FF2B5EF4-FFF2-40B4-BE49-F238E27FC236}">
                <a16:creationId xmlns:a16="http://schemas.microsoft.com/office/drawing/2014/main" id="{06EA4B42-DA67-39E2-42EB-6FE92DE1041C}"/>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736452" y="5257581"/>
            <a:ext cx="1033441" cy="1045411"/>
          </a:xfrm>
          <a:prstGeom prst="rect">
            <a:avLst/>
          </a:prstGeom>
          <a:noFill/>
          <a:ln w="12700">
            <a:noFill/>
          </a:ln>
        </p:spPr>
      </p:pic>
      <p:sp>
        <p:nvSpPr>
          <p:cNvPr id="8" name="スライド番号プレースホルダー 8">
            <a:extLst>
              <a:ext uri="{FF2B5EF4-FFF2-40B4-BE49-F238E27FC236}">
                <a16:creationId xmlns:a16="http://schemas.microsoft.com/office/drawing/2014/main" id="{B7CF85AE-1AAB-DBB9-14A5-29B599839DA0}"/>
              </a:ext>
            </a:extLst>
          </p:cNvPr>
          <p:cNvSpPr>
            <a:spLocks noGrp="1"/>
          </p:cNvSpPr>
          <p:nvPr>
            <p:ph type="sldNum" sz="quarter" idx="12"/>
          </p:nvPr>
        </p:nvSpPr>
        <p:spPr>
          <a:xfrm>
            <a:off x="8769893" y="6443281"/>
            <a:ext cx="374107" cy="298426"/>
          </a:xfrm>
        </p:spPr>
        <p:txBody>
          <a:bodyPr/>
          <a:lstStyle/>
          <a:p>
            <a:pPr>
              <a:defRPr/>
            </a:pPr>
            <a:fld id="{40E3B949-1179-4387-B307-F356BE6486A4}" type="slidenum">
              <a:rPr lang="en-US" altLang="ja-JP" smtClean="0">
                <a:latin typeface="+mn-ea"/>
                <a:ea typeface="+mn-ea"/>
              </a:rPr>
              <a:pPr>
                <a:defRPr/>
              </a:pPr>
              <a:t>31</a:t>
            </a:fld>
            <a:endParaRPr lang="en-US" altLang="ja-JP" dirty="0">
              <a:latin typeface="+mn-ea"/>
              <a:ea typeface="+mn-ea"/>
            </a:endParaRPr>
          </a:p>
        </p:txBody>
      </p:sp>
    </p:spTree>
    <p:extLst>
      <p:ext uri="{BB962C8B-B14F-4D97-AF65-F5344CB8AC3E}">
        <p14:creationId xmlns:p14="http://schemas.microsoft.com/office/powerpoint/2010/main" val="3720943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animEffect transition="in" filter="wipe(left)">
                                      <p:cBhvr>
                                        <p:cTn id="7" dur="1750"/>
                                        <p:tgtEl>
                                          <p:spTgt spid="25"/>
                                        </p:tgtEl>
                                      </p:cBhvr>
                                    </p:animEffect>
                                  </p:childTnLst>
                                </p:cTn>
                              </p:par>
                            </p:childTnLst>
                          </p:cTn>
                        </p:par>
                        <p:par>
                          <p:cTn id="8" fill="hold">
                            <p:stCondLst>
                              <p:cond delay="175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left)">
                                      <p:cBhvr>
                                        <p:cTn id="16" dur="500"/>
                                        <p:tgtEl>
                                          <p:spTgt spid="4"/>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21"/>
                                        </p:tgtEl>
                                        <p:attrNameLst>
                                          <p:attrName>style.visibility</p:attrName>
                                        </p:attrNameLst>
                                      </p:cBhvr>
                                      <p:to>
                                        <p:strVal val="visible"/>
                                      </p:to>
                                    </p:set>
                                    <p:animEffect transition="in" filter="wipe(left)">
                                      <p:cBhvr>
                                        <p:cTn id="20"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7|0.9|0.8|0.7"/>
</p:tagLst>
</file>

<file path=ppt/tags/tag2.xml><?xml version="1.0" encoding="utf-8"?>
<p:tagLst xmlns:a="http://schemas.openxmlformats.org/drawingml/2006/main" xmlns:r="http://schemas.openxmlformats.org/officeDocument/2006/relationships" xmlns:p="http://schemas.openxmlformats.org/presentationml/2006/main">
  <p:tag name="TIMING" val="|0.7|0.9|0.8|0.7"/>
</p:tagLst>
</file>

<file path=ppt/tags/tag3.xml><?xml version="1.0" encoding="utf-8"?>
<p:tagLst xmlns:a="http://schemas.openxmlformats.org/drawingml/2006/main" xmlns:r="http://schemas.openxmlformats.org/officeDocument/2006/relationships" xmlns:p="http://schemas.openxmlformats.org/presentationml/2006/main">
  <p:tag name="TIMING" val="|0.7|0.9|0.8|0.7"/>
</p:tagLst>
</file>

<file path=ppt/tags/tag4.xml><?xml version="1.0" encoding="utf-8"?>
<p:tagLst xmlns:a="http://schemas.openxmlformats.org/drawingml/2006/main" xmlns:r="http://schemas.openxmlformats.org/officeDocument/2006/relationships" xmlns:p="http://schemas.openxmlformats.org/presentationml/2006/main">
  <p:tag name="TIMING" val="|1.1"/>
</p:tagLst>
</file>

<file path=ppt/tags/tag5.xml><?xml version="1.0" encoding="utf-8"?>
<p:tagLst xmlns:a="http://schemas.openxmlformats.org/drawingml/2006/main" xmlns:r="http://schemas.openxmlformats.org/officeDocument/2006/relationships" xmlns:p="http://schemas.openxmlformats.org/presentationml/2006/main">
  <p:tag name="TIMING" val="|1.1"/>
</p:tagLst>
</file>

<file path=ppt/tags/tag6.xml><?xml version="1.0" encoding="utf-8"?>
<p:tagLst xmlns:a="http://schemas.openxmlformats.org/drawingml/2006/main" xmlns:r="http://schemas.openxmlformats.org/officeDocument/2006/relationships" xmlns:p="http://schemas.openxmlformats.org/presentationml/2006/main">
  <p:tag name="TIMING" val="|2"/>
</p:tagLst>
</file>

<file path=ppt/tags/tag7.xml><?xml version="1.0" encoding="utf-8"?>
<p:tagLst xmlns:a="http://schemas.openxmlformats.org/drawingml/2006/main" xmlns:r="http://schemas.openxmlformats.org/officeDocument/2006/relationships" xmlns:p="http://schemas.openxmlformats.org/presentationml/2006/main">
  <p:tag name="TIMING" val="|2"/>
</p:tagLst>
</file>

<file path=ppt/tags/tag8.xml><?xml version="1.0" encoding="utf-8"?>
<p:tagLst xmlns:a="http://schemas.openxmlformats.org/drawingml/2006/main" xmlns:r="http://schemas.openxmlformats.org/officeDocument/2006/relationships" xmlns:p="http://schemas.openxmlformats.org/presentationml/2006/main">
  <p:tag name="TIMING" val="|2"/>
</p:tagLst>
</file>

<file path=ppt/tags/tag9.xml><?xml version="1.0" encoding="utf-8"?>
<p:tagLst xmlns:a="http://schemas.openxmlformats.org/drawingml/2006/main" xmlns:r="http://schemas.openxmlformats.org/officeDocument/2006/relationships" xmlns:p="http://schemas.openxmlformats.org/presentationml/2006/main">
  <p:tag name="TIMING" val="|2"/>
</p:tagLst>
</file>

<file path=ppt/tags/tag10.xml><?xml version="1.0" encoding="utf-8"?>
<p:tagLst xmlns:a="http://schemas.openxmlformats.org/drawingml/2006/main" xmlns:r="http://schemas.openxmlformats.org/officeDocument/2006/relationships" xmlns:p="http://schemas.openxmlformats.org/presentationml/2006/main">
  <p:tag name="TIMING" val="|2"/>
</p:tagLst>
</file>

<file path=ppt/tags/tag11.xml><?xml version="1.0" encoding="utf-8"?>
<p:tagLst xmlns:a="http://schemas.openxmlformats.org/drawingml/2006/main" xmlns:r="http://schemas.openxmlformats.org/officeDocument/2006/relationships" xmlns:p="http://schemas.openxmlformats.org/presentationml/2006/main">
  <p:tag name="TIMING" val="|2"/>
</p:tagLst>
</file>

<file path=ppt/theme/theme1.xml><?xml version="1.0" encoding="utf-8"?>
<a:theme xmlns:a="http://schemas.openxmlformats.org/drawingml/2006/main" name="3_新しいプレゼンテーション">
  <a:themeElements>
    <a:clrScheme name="租税教育_中学生">
      <a:dk1>
        <a:srgbClr val="000000"/>
      </a:dk1>
      <a:lt1>
        <a:srgbClr val="FFFFFF"/>
      </a:lt1>
      <a:dk2>
        <a:srgbClr val="807DD4"/>
      </a:dk2>
      <a:lt2>
        <a:srgbClr val="E8E8E8"/>
      </a:lt2>
      <a:accent1>
        <a:srgbClr val="015AAC"/>
      </a:accent1>
      <a:accent2>
        <a:srgbClr val="FFB54A"/>
      </a:accent2>
      <a:accent3>
        <a:srgbClr val="CDEBFE"/>
      </a:accent3>
      <a:accent4>
        <a:srgbClr val="3C9359"/>
      </a:accent4>
      <a:accent5>
        <a:srgbClr val="BFBFF3"/>
      </a:accent5>
      <a:accent6>
        <a:srgbClr val="F6E994"/>
      </a:accent6>
      <a:hlink>
        <a:srgbClr val="807DD4"/>
      </a:hlink>
      <a:folHlink>
        <a:srgbClr val="96607D"/>
      </a:folHlink>
    </a:clrScheme>
    <a:fontScheme name="ユーザー定義 7">
      <a:majorFont>
        <a:latin typeface="Arial"/>
        <a:ea typeface="HGPｺﾞｼｯｸE"/>
        <a:cs typeface=""/>
      </a:majorFont>
      <a:minorFont>
        <a:latin typeface="Arial"/>
        <a:ea typeface="HGPｺﾞｼｯｸ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6350" cap="flat" cmpd="sng" algn="ctr">
          <a:solidFill>
            <a:srgbClr val="FF66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ja-JP" altLang="en-US" sz="2400" b="0" i="0" u="none" strike="noStrike" cap="none" normalizeH="0" baseline="0" smtClean="0">
            <a:ln>
              <a:noFill/>
            </a:ln>
            <a:solidFill>
              <a:schemeClr val="tx1"/>
            </a:solidFill>
            <a:effectLst/>
            <a:latin typeface="Times" charset="0"/>
            <a:ea typeface="Osaka" charset="-128"/>
          </a:defRPr>
        </a:defPPr>
      </a:lstStyle>
    </a:spDef>
    <a:lnDef>
      <a:spPr bwMode="auto">
        <a:xfrm>
          <a:off x="0" y="0"/>
          <a:ext cx="1" cy="1"/>
        </a:xfrm>
        <a:custGeom>
          <a:avLst/>
          <a:gdLst/>
          <a:ahLst/>
          <a:cxnLst/>
          <a:rect l="0" t="0" r="0" b="0"/>
          <a:pathLst/>
        </a:custGeom>
        <a:noFill/>
        <a:ln w="6350" cap="flat" cmpd="sng" algn="ctr">
          <a:solidFill>
            <a:srgbClr val="FF6600"/>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1" lang="ja-JP" altLang="en-US" sz="2400" b="0" i="0" u="none" strike="noStrike" cap="none" normalizeH="0" baseline="0" smtClean="0">
            <a:ln>
              <a:noFill/>
            </a:ln>
            <a:solidFill>
              <a:schemeClr val="tx1"/>
            </a:solidFill>
            <a:effectLst/>
            <a:latin typeface="Times" charset="0"/>
            <a:ea typeface="Osaka" charset="-128"/>
          </a:defRPr>
        </a:defPPr>
      </a:lstStyle>
    </a:lnDef>
  </a:objectDefaults>
  <a:extraClrSchemeLst>
    <a:extraClrScheme>
      <a:clrScheme name="新しいプレゼンテーション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新しいプレゼンテーション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新しいプレゼンテーション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新しいプレゼンテーション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新しいプレゼンテーション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新しいプレゼンテーション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新しいプレゼンテーション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新しいプレゼンテーション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新しいプレゼンテーション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新しいプレゼンテーション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新しいプレゼンテーション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新しいプレゼンテーション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x8aac__x660e_ xmlns="8fe4d1f7-9dac-473b-bde5-951e1cbc35f9" xsi:nil="true"/>
  </documentManagement>
</p:properties>
</file>

<file path=customXml/item2.xml><?xml version="1.0" encoding="utf-8"?>
<ct:contentTypeSchema xmlns:ct="http://schemas.microsoft.com/office/2006/metadata/contentType" xmlns:ma="http://schemas.microsoft.com/office/2006/metadata/properties/metaAttributes" ct:_="" ma:_="" ma:contentTypeName="ドキュメント" ma:contentTypeID="0x0101007A217E08946B6C4B85EDC662FC36E188" ma:contentTypeVersion="1" ma:contentTypeDescription="新しいドキュメントを作成します。" ma:contentTypeScope="" ma:versionID="8a241f6a7f9aeaef788d7d62d57b1c4b">
  <xsd:schema xmlns:xsd="http://www.w3.org/2001/XMLSchema" xmlns:xs="http://www.w3.org/2001/XMLSchema" xmlns:p="http://schemas.microsoft.com/office/2006/metadata/properties" xmlns:ns2="8fe4d1f7-9dac-473b-bde5-951e1cbc35f9" targetNamespace="http://schemas.microsoft.com/office/2006/metadata/properties" ma:root="true" ma:fieldsID="807f183524838323c146851159054393" ns2:_="">
    <xsd:import namespace="8fe4d1f7-9dac-473b-bde5-951e1cbc35f9"/>
    <xsd:element name="properties">
      <xsd:complexType>
        <xsd:sequence>
          <xsd:element name="documentManagement">
            <xsd:complexType>
              <xsd:all>
                <xsd:element ref="ns2:_x8aac__x660e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fe4d1f7-9dac-473b-bde5-951e1cbc35f9" elementFormDefault="qualified">
    <xsd:import namespace="http://schemas.microsoft.com/office/2006/documentManagement/types"/>
    <xsd:import namespace="http://schemas.microsoft.com/office/infopath/2007/PartnerControls"/>
    <xsd:element name="_x8aac__x660e_" ma:index="8" nillable="true" ma:displayName="説明" ma:internalName="_x8aac__x660e_">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コンテンツ タイプ"/>
        <xsd:element ref="dc:title" minOccurs="0" maxOccurs="1" ma:index="4" ma:displayName="タイトル"/>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821D5F-6467-4BCA-9CDA-ED3B1DF5D4D2}">
  <ds:schemaRefs>
    <ds:schemaRef ds:uri="http://purl.org/dc/dcmitype/"/>
    <ds:schemaRef ds:uri="http://www.w3.org/XML/1998/namespace"/>
    <ds:schemaRef ds:uri="http://schemas.openxmlformats.org/package/2006/metadata/core-properties"/>
    <ds:schemaRef ds:uri="http://schemas.microsoft.com/office/2006/documentManagement/types"/>
    <ds:schemaRef ds:uri="http://purl.org/dc/elements/1.1/"/>
    <ds:schemaRef ds:uri="8fe4d1f7-9dac-473b-bde5-951e1cbc35f9"/>
    <ds:schemaRef ds:uri="http://schemas.microsoft.com/office/infopath/2007/PartnerControls"/>
    <ds:schemaRef ds:uri="http://schemas.microsoft.com/office/2006/metadata/properties"/>
    <ds:schemaRef ds:uri="http://purl.org/dc/terms/"/>
  </ds:schemaRefs>
</ds:datastoreItem>
</file>

<file path=customXml/itemProps2.xml><?xml version="1.0" encoding="utf-8"?>
<ds:datastoreItem xmlns:ds="http://schemas.openxmlformats.org/officeDocument/2006/customXml" ds:itemID="{6F01B2DA-A9AB-4DD6-85A0-6956659CA5D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fe4d1f7-9dac-473b-bde5-951e1cbc35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7A3DFC91-9897-4130-9FF7-2656DDCF637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4640</Words>
  <Application>Microsoft Macintosh PowerPoint</Application>
  <PresentationFormat>画面に合わせる (4:3)</PresentationFormat>
  <Paragraphs>780</Paragraphs>
  <Slides>31</Slides>
  <Notes>21</Notes>
  <HiddenSlides>0</HiddenSlides>
  <MMClips>0</MMClips>
  <ScaleCrop>false</ScaleCrop>
  <HeadingPairs>
    <vt:vector size="6" baseType="variant">
      <vt:variant>
        <vt:lpstr>使用されているフォント</vt:lpstr>
      </vt:variant>
      <vt:variant>
        <vt:i4>9</vt:i4>
      </vt:variant>
      <vt:variant>
        <vt:lpstr>テーマ</vt:lpstr>
      </vt:variant>
      <vt:variant>
        <vt:i4>1</vt:i4>
      </vt:variant>
      <vt:variant>
        <vt:lpstr>スライド タイトル</vt:lpstr>
      </vt:variant>
      <vt:variant>
        <vt:i4>31</vt:i4>
      </vt:variant>
    </vt:vector>
  </HeadingPairs>
  <TitlesOfParts>
    <vt:vector size="41" baseType="lpstr">
      <vt:lpstr>ＭＳ Ｐゴシック</vt:lpstr>
      <vt:lpstr>HGP創英角ｺﾞｼｯｸUB</vt:lpstr>
      <vt:lpstr>ＭＳ Ｐゴシック</vt:lpstr>
      <vt:lpstr>HGPｺﾞｼｯｸE</vt:lpstr>
      <vt:lpstr>HGPｺﾞｼｯｸM</vt:lpstr>
      <vt:lpstr>Wingdings</vt:lpstr>
      <vt:lpstr>Times</vt:lpstr>
      <vt:lpstr>Arial</vt:lpstr>
      <vt:lpstr>HGPｺﾞｼｯｸE</vt:lpstr>
      <vt:lpstr>3_新しいプレゼンテーション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lpstr>PowerPoint プレゼンテーション</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cp:lastPrinted>2025-06-05T04:17:41Z</cp:lastPrinted>
  <dcterms:created xsi:type="dcterms:W3CDTF">2023-12-22T07:33:20Z</dcterms:created>
  <dcterms:modified xsi:type="dcterms:W3CDTF">2026-06-01T02:48:04Z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0x0101007A217E08946B6C4B85EDC662FC36E188</vt:lpwstr>
  </property>
</Properties>
</file>