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4.xml" ContentType="application/vnd.openxmlformats-officedocument.presentationml.tags+xml"/>
  <Override PartName="/ppt/notesSlides/notesSlide1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ags/tag5.xml" ContentType="application/vnd.openxmlformats-officedocument.presentationml.tags+xml"/>
  <Override PartName="/ppt/tags/tag6.xml" ContentType="application/vnd.openxmlformats-officedocument.presentationml.tags+xml"/>
  <Override PartName="/ppt/notesSlides/notesSlide15.xml" ContentType="application/vnd.openxmlformats-officedocument.presentationml.notesSlide+xml"/>
  <Override PartName="/ppt/tags/tag7.xml" ContentType="application/vnd.openxmlformats-officedocument.presentationml.tags+xml"/>
  <Override PartName="/ppt/notesSlides/notesSlide16.xml" ContentType="application/vnd.openxmlformats-officedocument.presentationml.notesSlide+xml"/>
  <Override PartName="/ppt/tags/tag8.xml" ContentType="application/vnd.openxmlformats-officedocument.presentationml.tags+xml"/>
  <Override PartName="/ppt/notesSlides/notesSlide17.xml" ContentType="application/vnd.openxmlformats-officedocument.presentationml.notesSlide+xml"/>
  <Override PartName="/ppt/tags/tag9.xml" ContentType="application/vnd.openxmlformats-officedocument.presentationml.tags+xml"/>
  <Override PartName="/ppt/notesSlides/notesSlide18.xml" ContentType="application/vnd.openxmlformats-officedocument.presentationml.notesSlide+xml"/>
  <Override PartName="/ppt/tags/tag10.xml" ContentType="application/vnd.openxmlformats-officedocument.presentationml.tags+xml"/>
  <Override PartName="/ppt/notesSlides/notesSlide19.xml" ContentType="application/vnd.openxmlformats-officedocument.presentationml.notesSlide+xml"/>
  <Override PartName="/ppt/tags/tag11.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autoCompressPictures="0">
  <p:sldMasterIdLst>
    <p:sldMasterId id="2147483670" r:id="rId4"/>
  </p:sldMasterIdLst>
  <p:notesMasterIdLst>
    <p:notesMasterId r:id="rId36"/>
  </p:notesMasterIdLst>
  <p:handoutMasterIdLst>
    <p:handoutMasterId r:id="rId37"/>
  </p:handoutMasterIdLst>
  <p:sldIdLst>
    <p:sldId id="1205" r:id="rId5"/>
    <p:sldId id="1169" r:id="rId6"/>
    <p:sldId id="305" r:id="rId7"/>
    <p:sldId id="1172" r:id="rId8"/>
    <p:sldId id="1176" r:id="rId9"/>
    <p:sldId id="1251" r:id="rId10"/>
    <p:sldId id="1252" r:id="rId11"/>
    <p:sldId id="1170" r:id="rId12"/>
    <p:sldId id="483" r:id="rId13"/>
    <p:sldId id="1174" r:id="rId14"/>
    <p:sldId id="1175" r:id="rId15"/>
    <p:sldId id="303" r:id="rId16"/>
    <p:sldId id="1178" r:id="rId17"/>
    <p:sldId id="1261" r:id="rId18"/>
    <p:sldId id="1254" r:id="rId19"/>
    <p:sldId id="1255" r:id="rId20"/>
    <p:sldId id="1256" r:id="rId21"/>
    <p:sldId id="1257" r:id="rId22"/>
    <p:sldId id="1258" r:id="rId23"/>
    <p:sldId id="1259" r:id="rId24"/>
    <p:sldId id="1260" r:id="rId25"/>
    <p:sldId id="1239" r:id="rId26"/>
    <p:sldId id="1240" r:id="rId27"/>
    <p:sldId id="1241" r:id="rId28"/>
    <p:sldId id="1242" r:id="rId29"/>
    <p:sldId id="1231" r:id="rId30"/>
    <p:sldId id="1226" r:id="rId31"/>
    <p:sldId id="1227" r:id="rId32"/>
    <p:sldId id="1237" r:id="rId33"/>
    <p:sldId id="1243" r:id="rId34"/>
    <p:sldId id="1173" r:id="rId35"/>
  </p:sldIdLst>
  <p:sldSz cx="9144000" cy="6858000" type="screen4x3"/>
  <p:notesSz cx="6797675" cy="9926638"/>
  <p:embeddedFontLst>
    <p:embeddedFont>
      <p:font typeface="HGPｺﾞｼｯｸM" panose="020B0600000000000000" pitchFamily="34" charset="-128"/>
      <p:regular r:id="rId38"/>
    </p:embeddedFont>
    <p:embeddedFont>
      <p:font typeface="HGPｺﾞｼｯｸE" panose="020B0900000000000000" pitchFamily="34" charset="-128"/>
      <p:regular r:id="rId39"/>
    </p:embeddedFont>
    <p:embeddedFont>
      <p:font typeface="HGPｺﾞｼｯｸE" panose="020B0900000000000000" pitchFamily="34" charset="-128"/>
      <p:regular r:id="rId39"/>
    </p:embeddedFont>
    <p:embeddedFont>
      <p:font typeface="HGP創英角ｺﾞｼｯｸUB" panose="020B0900000000000000" pitchFamily="34" charset="-128"/>
      <p:regular r:id="rId40"/>
    </p:embeddedFont>
    <p:embeddedFont>
      <p:font typeface="HGSｺﾞｼｯｸE" panose="020B0900000000000000" pitchFamily="34" charset="-128"/>
      <p:regular r:id="rId41"/>
    </p:embeddedFont>
    <p:embeddedFont>
      <p:font typeface="ＭＳ Ｐゴシック" panose="020B0600070205080204" pitchFamily="34" charset="-128"/>
      <p:regular r:id="rId42"/>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大阪府独自ページ①" id="{17DB8F97-406C-4650-A533-37AEF90A9419}">
          <p14:sldIdLst>
            <p14:sldId id="1205"/>
          </p14:sldIdLst>
        </p14:section>
        <p14:section name="共通" id="{8E79AC90-CA1C-4C07-820D-E19AA4B7D400}">
          <p14:sldIdLst>
            <p14:sldId id="1169"/>
            <p14:sldId id="305"/>
            <p14:sldId id="1172"/>
            <p14:sldId id="1176"/>
            <p14:sldId id="1251"/>
            <p14:sldId id="1252"/>
            <p14:sldId id="1170"/>
            <p14:sldId id="483"/>
            <p14:sldId id="1174"/>
            <p14:sldId id="1175"/>
            <p14:sldId id="303"/>
            <p14:sldId id="1178"/>
            <p14:sldId id="1261"/>
            <p14:sldId id="1254"/>
            <p14:sldId id="1255"/>
            <p14:sldId id="1256"/>
            <p14:sldId id="1257"/>
            <p14:sldId id="1258"/>
            <p14:sldId id="1259"/>
            <p14:sldId id="1260"/>
          </p14:sldIdLst>
        </p14:section>
        <p14:section name="独自ページ" id="{1581E247-59F7-3843-8EBA-1E2560374F8C}">
          <p14:sldIdLst>
            <p14:sldId id="1239"/>
            <p14:sldId id="1240"/>
            <p14:sldId id="1241"/>
            <p14:sldId id="1242"/>
            <p14:sldId id="1231"/>
          </p14:sldIdLst>
        </p14:section>
        <p14:section name="各府県（共通）" id="{F00B3227-A890-492B-934D-9D6753A319EF}">
          <p14:sldIdLst>
            <p14:sldId id="1226"/>
            <p14:sldId id="1227"/>
            <p14:sldId id="1237"/>
          </p14:sldIdLst>
        </p14:section>
        <p14:section name="まとめ" id="{DEA5927F-440D-2649-A1F7-3C7A3AB22673}">
          <p14:sldIdLst>
            <p14:sldId id="1243"/>
            <p14:sldId id="1173"/>
          </p14:sldIdLst>
        </p14:section>
      </p14:sectionLst>
    </p:ext>
    <p:ext uri="{EFAFB233-063F-42B5-8137-9DF3F51BA10A}">
      <p15:sldGuideLst xmlns:p15="http://schemas.microsoft.com/office/powerpoint/2012/main">
        <p15:guide id="1" orient="horz" userDrawn="1">
          <p15:clr>
            <a:srgbClr val="A4A3A4"/>
          </p15:clr>
        </p15:guide>
        <p15:guide id="2" pos="576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成者" initials="A" lastIdx="5"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BAD"/>
    <a:srgbClr val="005A00"/>
    <a:srgbClr val="005AAC"/>
    <a:srgbClr val="BCDFFE"/>
    <a:srgbClr val="369EFD"/>
    <a:srgbClr val="79BEFD"/>
    <a:srgbClr val="7F7DD4"/>
    <a:srgbClr val="E7E5F6"/>
    <a:srgbClr val="FFB648"/>
    <a:srgbClr val="7ECA9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282" autoAdjust="0"/>
    <p:restoredTop sz="94195" autoAdjust="0"/>
  </p:normalViewPr>
  <p:slideViewPr>
    <p:cSldViewPr snapToGrid="0">
      <p:cViewPr>
        <p:scale>
          <a:sx n="114" d="100"/>
          <a:sy n="114" d="100"/>
        </p:scale>
        <p:origin x="2344" y="368"/>
      </p:cViewPr>
      <p:guideLst>
        <p:guide orient="horz"/>
        <p:guide pos="5760"/>
      </p:guideLst>
    </p:cSldViewPr>
  </p:slideViewPr>
  <p:notesTextViewPr>
    <p:cViewPr>
      <p:scale>
        <a:sx n="1" d="1"/>
        <a:sy n="1" d="1"/>
      </p:scale>
      <p:origin x="0" y="0"/>
    </p:cViewPr>
  </p:notesTextViewPr>
  <p:notesViewPr>
    <p:cSldViewPr snapToGrid="0">
      <p:cViewPr varScale="1">
        <p:scale>
          <a:sx n="79" d="100"/>
          <a:sy n="79" d="100"/>
        </p:scale>
        <p:origin x="2484"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2.fntdata"/><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5.fntdata"/><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font" Target="fonts/font3.fntdata"/><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commentAuthors" Target="commentAuthor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font" Target="fonts/font1.fntdata"/><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font" Target="fonts/font4.fntdata"/></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__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___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___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___3.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barChart>
        <c:barDir val="col"/>
        <c:grouping val="stacked"/>
        <c:varyColors val="0"/>
        <c:ser>
          <c:idx val="0"/>
          <c:order val="0"/>
          <c:spPr>
            <a:solidFill>
              <a:srgbClr val="5394E3"/>
            </a:solidFill>
            <a:ln>
              <a:noFill/>
            </a:ln>
            <a:effectLst/>
          </c:spPr>
          <c:invertIfNegative val="0"/>
          <c:val>
            <c:numRef>
              <c:f>Sheet1!$B$2:$B$3</c:f>
              <c:numCache>
                <c:formatCode>General</c:formatCode>
                <c:ptCount val="2"/>
                <c:pt idx="0">
                  <c:v>60.6</c:v>
                </c:pt>
                <c:pt idx="1">
                  <c:v>92.7</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系列 1</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0-8178-49FB-89E2-64F2CEE98FFA}"/>
            </c:ext>
          </c:extLst>
        </c:ser>
        <c:ser>
          <c:idx val="1"/>
          <c:order val="1"/>
          <c:spPr>
            <a:noFill/>
            <a:ln w="19050">
              <a:solidFill>
                <a:srgbClr val="EE6E6E"/>
              </a:solidFill>
              <a:prstDash val="sysDash"/>
            </a:ln>
            <a:effectLst/>
          </c:spPr>
          <c:invertIfNegative val="0"/>
          <c:val>
            <c:numRef>
              <c:f>Sheet1!$C$2:$C$3</c:f>
              <c:numCache>
                <c:formatCode>General</c:formatCode>
                <c:ptCount val="2"/>
                <c:pt idx="0">
                  <c:v>5.6</c:v>
                </c:pt>
                <c:pt idx="1">
                  <c:v>29.6</c:v>
                </c:pt>
              </c:numCache>
            </c:numRef>
          </c:val>
          <c:extLst>
            <c:ext xmlns:c15="http://schemas.microsoft.com/office/drawing/2012/chart" uri="{02D57815-91ED-43cb-92C2-25804820EDAC}">
              <c15:filteredSeriesTitle>
                <c15:tx>
                  <c:strRef>
                    <c:extLst>
                      <c:ext uri="{02D57815-91ED-43cb-92C2-25804820EDAC}">
                        <c15:formulaRef>
                          <c15:sqref>Sheet1!$C$1</c15:sqref>
                        </c15:formulaRef>
                      </c:ext>
                    </c:extLst>
                    <c:strCache>
                      <c:ptCount val="1"/>
                      <c:pt idx="0">
                        <c:v>系列 2</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1-8178-49FB-89E2-64F2CEE98FFA}"/>
            </c:ext>
          </c:extLst>
        </c:ser>
        <c:dLbls>
          <c:showLegendKey val="0"/>
          <c:showVal val="0"/>
          <c:showCatName val="0"/>
          <c:showSerName val="0"/>
          <c:showPercent val="0"/>
          <c:showBubbleSize val="0"/>
        </c:dLbls>
        <c:gapWidth val="60"/>
        <c:overlap val="100"/>
        <c:serLines>
          <c:spPr>
            <a:ln w="9525" cap="flat" cmpd="sng" algn="ctr">
              <a:solidFill>
                <a:schemeClr val="tx1">
                  <a:lumMod val="35000"/>
                  <a:lumOff val="65000"/>
                </a:schemeClr>
              </a:solidFill>
              <a:prstDash val="dash"/>
              <a:round/>
            </a:ln>
            <a:effectLst/>
          </c:spPr>
        </c:serLines>
        <c:axId val="834060264"/>
        <c:axId val="834054864"/>
      </c:barChart>
      <c:catAx>
        <c:axId val="834060264"/>
        <c:scaling>
          <c:orientation val="minMax"/>
        </c:scaling>
        <c:delete val="1"/>
        <c:axPos val="b"/>
        <c:numFmt formatCode="General" sourceLinked="1"/>
        <c:majorTickMark val="none"/>
        <c:minorTickMark val="none"/>
        <c:tickLblPos val="nextTo"/>
        <c:crossAx val="834054864"/>
        <c:crosses val="autoZero"/>
        <c:auto val="1"/>
        <c:lblAlgn val="ctr"/>
        <c:lblOffset val="100"/>
        <c:noMultiLvlLbl val="0"/>
      </c:catAx>
      <c:valAx>
        <c:axId val="834054864"/>
        <c:scaling>
          <c:orientation val="minMax"/>
        </c:scaling>
        <c:delete val="1"/>
        <c:axPos val="l"/>
        <c:numFmt formatCode="General" sourceLinked="1"/>
        <c:majorTickMark val="out"/>
        <c:minorTickMark val="none"/>
        <c:tickLblPos val="nextTo"/>
        <c:crossAx val="834060264"/>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ja-JP"/>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5272282071202546E-2"/>
          <c:y val="2.4584515239818396E-2"/>
          <c:w val="0.92945543585759494"/>
          <c:h val="0.93990451830266619"/>
        </c:manualLayout>
      </c:layout>
      <c:barChart>
        <c:barDir val="col"/>
        <c:grouping val="stacked"/>
        <c:varyColors val="0"/>
        <c:ser>
          <c:idx val="0"/>
          <c:order val="0"/>
          <c:spPr>
            <a:solidFill>
              <a:srgbClr val="A6A6A6"/>
            </a:solidFill>
            <a:ln>
              <a:noFill/>
            </a:ln>
            <a:effectLst/>
          </c:spPr>
          <c:invertIfNegative val="0"/>
          <c:val>
            <c:numRef>
              <c:f>Sheet1!$B$2:$B$3</c:f>
              <c:numCache>
                <c:formatCode>General</c:formatCode>
                <c:ptCount val="2"/>
                <c:pt idx="0">
                  <c:v>25.1</c:v>
                </c:pt>
                <c:pt idx="1">
                  <c:v>31.1</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系列 1</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0-A3B9-46A4-A811-51CB1163067E}"/>
            </c:ext>
          </c:extLst>
        </c:ser>
        <c:ser>
          <c:idx val="1"/>
          <c:order val="1"/>
          <c:spPr>
            <a:solidFill>
              <a:srgbClr val="EAEAEA"/>
            </a:solidFill>
            <a:ln>
              <a:noFill/>
            </a:ln>
            <a:effectLst/>
          </c:spPr>
          <c:invertIfNegative val="0"/>
          <c:val>
            <c:numRef>
              <c:f>Sheet1!$C$2:$C$3</c:f>
              <c:numCache>
                <c:formatCode>General</c:formatCode>
                <c:ptCount val="2"/>
                <c:pt idx="0">
                  <c:v>0</c:v>
                </c:pt>
                <c:pt idx="1">
                  <c:v>0</c:v>
                </c:pt>
              </c:numCache>
            </c:numRef>
          </c:val>
          <c:extLst>
            <c:ext xmlns:c15="http://schemas.microsoft.com/office/drawing/2012/chart" uri="{02D57815-91ED-43cb-92C2-25804820EDAC}">
              <c15:filteredSeriesTitle>
                <c15:tx>
                  <c:strRef>
                    <c:extLst>
                      <c:ext uri="{02D57815-91ED-43cb-92C2-25804820EDAC}">
                        <c15:formulaRef>
                          <c15:sqref>Sheet1!$C$1</c15:sqref>
                        </c15:formulaRef>
                      </c:ext>
                    </c:extLst>
                    <c:strCache>
                      <c:ptCount val="1"/>
                      <c:pt idx="0">
                        <c:v>系列 2</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3-A3B9-46A4-A811-51CB1163067E}"/>
            </c:ext>
          </c:extLst>
        </c:ser>
        <c:ser>
          <c:idx val="2"/>
          <c:order val="2"/>
          <c:spPr>
            <a:solidFill>
              <a:srgbClr val="009E47"/>
            </a:solidFill>
            <a:ln>
              <a:noFill/>
            </a:ln>
            <a:effectLst/>
          </c:spPr>
          <c:invertIfNegative val="0"/>
          <c:val>
            <c:numRef>
              <c:f>Sheet1!$D$2:$D$3</c:f>
              <c:numCache>
                <c:formatCode>General</c:formatCode>
                <c:ptCount val="2"/>
                <c:pt idx="0">
                  <c:v>11.6</c:v>
                </c:pt>
                <c:pt idx="1">
                  <c:v>39.1</c:v>
                </c:pt>
              </c:numCache>
            </c:numRef>
          </c:val>
          <c:extLst>
            <c:ext xmlns:c15="http://schemas.microsoft.com/office/drawing/2012/chart" uri="{02D57815-91ED-43cb-92C2-25804820EDAC}">
              <c15:filteredSeriesTitle>
                <c15:tx>
                  <c:strRef>
                    <c:extLst>
                      <c:ext uri="{02D57815-91ED-43cb-92C2-25804820EDAC}">
                        <c15:formulaRef>
                          <c15:sqref>Sheet1!$D$1</c15:sqref>
                        </c15:formulaRef>
                      </c:ext>
                    </c:extLst>
                    <c:strCache>
                      <c:ptCount val="1"/>
                      <c:pt idx="0">
                        <c:v>系列 3</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4-A3B9-46A4-A811-51CB1163067E}"/>
            </c:ext>
          </c:extLst>
        </c:ser>
        <c:ser>
          <c:idx val="3"/>
          <c:order val="3"/>
          <c:spPr>
            <a:solidFill>
              <a:srgbClr val="EEC92E"/>
            </a:solidFill>
            <a:ln>
              <a:noFill/>
            </a:ln>
            <a:effectLst/>
          </c:spPr>
          <c:invertIfNegative val="0"/>
          <c:val>
            <c:numRef>
              <c:f>Sheet1!$E$2:$E$3</c:f>
              <c:numCache>
                <c:formatCode>General</c:formatCode>
                <c:ptCount val="2"/>
                <c:pt idx="0">
                  <c:v>15.3</c:v>
                </c:pt>
                <c:pt idx="1">
                  <c:v>20.9</c:v>
                </c:pt>
              </c:numCache>
            </c:numRef>
          </c:val>
          <c:extLst>
            <c:ext xmlns:c15="http://schemas.microsoft.com/office/drawing/2012/chart" uri="{02D57815-91ED-43cb-92C2-25804820EDAC}">
              <c15:filteredSeriesTitle>
                <c15:tx>
                  <c:strRef>
                    <c:extLst>
                      <c:ext uri="{02D57815-91ED-43cb-92C2-25804820EDAC}">
                        <c15:formulaRef>
                          <c15:sqref>Sheet1!$E$1</c15:sqref>
                        </c15:formulaRef>
                      </c:ext>
                    </c:extLst>
                    <c:strCache>
                      <c:ptCount val="1"/>
                      <c:pt idx="0">
                        <c:v>系列 4</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5-A3B9-46A4-A811-51CB1163067E}"/>
            </c:ext>
          </c:extLst>
        </c:ser>
        <c:ser>
          <c:idx val="4"/>
          <c:order val="4"/>
          <c:spPr>
            <a:solidFill>
              <a:srgbClr val="EE6E6E"/>
            </a:solidFill>
            <a:ln>
              <a:noFill/>
            </a:ln>
            <a:effectLst/>
          </c:spPr>
          <c:invertIfNegative val="0"/>
          <c:val>
            <c:numRef>
              <c:f>Sheet1!$F$2:$F$3</c:f>
              <c:numCache>
                <c:formatCode>General</c:formatCode>
                <c:ptCount val="2"/>
                <c:pt idx="0">
                  <c:v>14.3</c:v>
                </c:pt>
                <c:pt idx="1">
                  <c:v>31.3</c:v>
                </c:pt>
              </c:numCache>
            </c:numRef>
          </c:val>
          <c:extLst>
            <c:ext xmlns:c15="http://schemas.microsoft.com/office/drawing/2012/chart" uri="{02D57815-91ED-43cb-92C2-25804820EDAC}">
              <c15:filteredSeriesTitle>
                <c15:tx>
                  <c:strRef>
                    <c:extLst>
                      <c:ext uri="{02D57815-91ED-43cb-92C2-25804820EDAC}">
                        <c15:formulaRef>
                          <c15:sqref>Sheet1!$F$1</c15:sqref>
                        </c15:formulaRef>
                      </c:ext>
                    </c:extLst>
                    <c:strCache>
                      <c:ptCount val="1"/>
                      <c:pt idx="0">
                        <c:v>系列 5</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6-A3B9-46A4-A811-51CB1163067E}"/>
            </c:ext>
          </c:extLst>
        </c:ser>
        <c:dLbls>
          <c:showLegendKey val="0"/>
          <c:showVal val="0"/>
          <c:showCatName val="0"/>
          <c:showSerName val="0"/>
          <c:showPercent val="0"/>
          <c:showBubbleSize val="0"/>
        </c:dLbls>
        <c:gapWidth val="60"/>
        <c:overlap val="100"/>
        <c:serLines>
          <c:spPr>
            <a:ln w="9525" cap="flat" cmpd="sng" algn="ctr">
              <a:solidFill>
                <a:schemeClr val="tx1">
                  <a:lumMod val="35000"/>
                  <a:lumOff val="65000"/>
                </a:schemeClr>
              </a:solidFill>
              <a:prstDash val="dash"/>
              <a:round/>
            </a:ln>
            <a:effectLst/>
          </c:spPr>
        </c:serLines>
        <c:axId val="834051624"/>
        <c:axId val="834042624"/>
      </c:barChart>
      <c:catAx>
        <c:axId val="834051624"/>
        <c:scaling>
          <c:orientation val="minMax"/>
        </c:scaling>
        <c:delete val="1"/>
        <c:axPos val="b"/>
        <c:numFmt formatCode="General" sourceLinked="1"/>
        <c:majorTickMark val="none"/>
        <c:minorTickMark val="none"/>
        <c:tickLblPos val="nextTo"/>
        <c:crossAx val="834042624"/>
        <c:crosses val="autoZero"/>
        <c:auto val="1"/>
        <c:lblAlgn val="ctr"/>
        <c:lblOffset val="100"/>
        <c:noMultiLvlLbl val="0"/>
      </c:catAx>
      <c:valAx>
        <c:axId val="834042624"/>
        <c:scaling>
          <c:orientation val="minMax"/>
        </c:scaling>
        <c:delete val="1"/>
        <c:axPos val="l"/>
        <c:numFmt formatCode="General" sourceLinked="1"/>
        <c:majorTickMark val="out"/>
        <c:minorTickMark val="none"/>
        <c:tickLblPos val="nextTo"/>
        <c:crossAx val="834051624"/>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ja-JP"/>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5696678226128322"/>
          <c:y val="0.10228275263060471"/>
          <c:w val="0.46900664468952913"/>
          <c:h val="0.79543449473879058"/>
        </c:manualLayout>
      </c:layout>
      <c:doughnutChart>
        <c:varyColors val="1"/>
        <c:ser>
          <c:idx val="0"/>
          <c:order val="0"/>
          <c:dPt>
            <c:idx val="0"/>
            <c:bubble3D val="0"/>
            <c:spPr>
              <a:solidFill>
                <a:srgbClr val="2468B7"/>
              </a:solidFill>
              <a:ln w="19050">
                <a:solidFill>
                  <a:schemeClr val="lt1"/>
                </a:solidFill>
              </a:ln>
              <a:effectLst/>
            </c:spPr>
            <c:extLst>
              <c:ext xmlns:c16="http://schemas.microsoft.com/office/drawing/2014/chart" uri="{C3380CC4-5D6E-409C-BE32-E72D297353CC}">
                <c16:uniqueId val="{00000001-F62D-4276-A7EC-E45729B72494}"/>
              </c:ext>
            </c:extLst>
          </c:dPt>
          <c:dPt>
            <c:idx val="1"/>
            <c:bubble3D val="0"/>
            <c:spPr>
              <a:solidFill>
                <a:srgbClr val="B7CDDB"/>
              </a:solidFill>
              <a:ln w="19050">
                <a:solidFill>
                  <a:schemeClr val="lt1"/>
                </a:solidFill>
              </a:ln>
              <a:effectLst/>
            </c:spPr>
            <c:extLst>
              <c:ext xmlns:c16="http://schemas.microsoft.com/office/drawing/2014/chart" uri="{C3380CC4-5D6E-409C-BE32-E72D297353CC}">
                <c16:uniqueId val="{00000003-F62D-4276-A7EC-E45729B72494}"/>
              </c:ext>
            </c:extLst>
          </c:dPt>
          <c:dPt>
            <c:idx val="2"/>
            <c:bubble3D val="0"/>
            <c:spPr>
              <a:solidFill>
                <a:srgbClr val="DBE7EE"/>
              </a:solidFill>
              <a:ln w="19050">
                <a:solidFill>
                  <a:schemeClr val="lt1"/>
                </a:solidFill>
              </a:ln>
              <a:effectLst/>
            </c:spPr>
            <c:extLst>
              <c:ext xmlns:c16="http://schemas.microsoft.com/office/drawing/2014/chart" uri="{C3380CC4-5D6E-409C-BE32-E72D297353CC}">
                <c16:uniqueId val="{00000005-F62D-4276-A7EC-E45729B72494}"/>
              </c:ext>
            </c:extLst>
          </c:dPt>
          <c:dPt>
            <c:idx val="3"/>
            <c:bubble3D val="0"/>
            <c:spPr>
              <a:solidFill>
                <a:srgbClr val="B8CDDB"/>
              </a:solidFill>
              <a:ln w="19050">
                <a:solidFill>
                  <a:schemeClr val="lt1"/>
                </a:solidFill>
              </a:ln>
              <a:effectLst/>
            </c:spPr>
            <c:extLst>
              <c:ext xmlns:c16="http://schemas.microsoft.com/office/drawing/2014/chart" uri="{C3380CC4-5D6E-409C-BE32-E72D297353CC}">
                <c16:uniqueId val="{00000007-F62D-4276-A7EC-E45729B72494}"/>
              </c:ext>
            </c:extLst>
          </c:dPt>
          <c:dPt>
            <c:idx val="4"/>
            <c:bubble3D val="0"/>
            <c:spPr>
              <a:solidFill>
                <a:srgbClr val="DBE8EE"/>
              </a:solidFill>
              <a:ln w="19050">
                <a:solidFill>
                  <a:schemeClr val="lt1"/>
                </a:solidFill>
              </a:ln>
              <a:effectLst/>
            </c:spPr>
            <c:extLst>
              <c:ext xmlns:c16="http://schemas.microsoft.com/office/drawing/2014/chart" uri="{C3380CC4-5D6E-409C-BE32-E72D297353CC}">
                <c16:uniqueId val="{00000009-F62D-4276-A7EC-E45729B72494}"/>
              </c:ext>
            </c:extLst>
          </c:dPt>
          <c:dPt>
            <c:idx val="5"/>
            <c:bubble3D val="0"/>
            <c:spPr>
              <a:solidFill>
                <a:srgbClr val="B8CDDB"/>
              </a:solidFill>
              <a:ln w="19050">
                <a:solidFill>
                  <a:schemeClr val="lt1"/>
                </a:solidFill>
              </a:ln>
              <a:effectLst/>
            </c:spPr>
            <c:extLst>
              <c:ext xmlns:c16="http://schemas.microsoft.com/office/drawing/2014/chart" uri="{C3380CC4-5D6E-409C-BE32-E72D297353CC}">
                <c16:uniqueId val="{0000000B-F62D-4276-A7EC-E45729B72494}"/>
              </c:ext>
            </c:extLst>
          </c:dPt>
          <c:dPt>
            <c:idx val="6"/>
            <c:bubble3D val="0"/>
            <c:spPr>
              <a:solidFill>
                <a:srgbClr val="DCE8EE"/>
              </a:solidFill>
              <a:ln w="19050">
                <a:solidFill>
                  <a:schemeClr val="lt1"/>
                </a:solidFill>
              </a:ln>
              <a:effectLst/>
            </c:spPr>
            <c:extLst>
              <c:ext xmlns:c16="http://schemas.microsoft.com/office/drawing/2014/chart" uri="{C3380CC4-5D6E-409C-BE32-E72D297353CC}">
                <c16:uniqueId val="{0000000D-F62D-4276-A7EC-E45729B72494}"/>
              </c:ext>
            </c:extLst>
          </c:dPt>
          <c:dLbls>
            <c:dLbl>
              <c:idx val="0"/>
              <c:layout>
                <c:manualLayout>
                  <c:x val="-4.2649057195575987E-3"/>
                  <c:y val="0"/>
                </c:manualLayout>
              </c:layout>
              <c:tx>
                <c:rich>
                  <a:bodyPr rot="0" spcFirstLastPara="1" vertOverflow="ellipsis" vert="horz" wrap="square" anchor="ctr" anchorCtr="1"/>
                  <a:lstStyle/>
                  <a:p>
                    <a:pPr>
                      <a:defRPr sz="1200" b="0" i="0" u="none" strike="noStrike" kern="1200" baseline="0">
                        <a:solidFill>
                          <a:schemeClr val="bg1"/>
                        </a:solidFill>
                        <a:latin typeface="HGPｺﾞｼｯｸE" panose="020B0900000000000000" pitchFamily="50" charset="-128"/>
                        <a:ea typeface="HGPｺﾞｼｯｸE" panose="020B0900000000000000" pitchFamily="50" charset="-128"/>
                        <a:cs typeface="+mn-cs"/>
                      </a:defRPr>
                    </a:pPr>
                    <a:fld id="{09E6519B-49A8-42AD-A4B9-3B499558C408}" type="CATEGORYNAME">
                      <a:rPr lang="ja-JP" altLang="en-US">
                        <a:solidFill>
                          <a:schemeClr val="bg1"/>
                        </a:solidFill>
                      </a:rPr>
                      <a:pPr>
                        <a:defRPr sz="1200">
                          <a:solidFill>
                            <a:schemeClr val="bg1"/>
                          </a:solidFill>
                          <a:latin typeface="HGPｺﾞｼｯｸE" panose="020B0900000000000000" pitchFamily="50" charset="-128"/>
                          <a:ea typeface="HGPｺﾞｼｯｸE" panose="020B0900000000000000" pitchFamily="50" charset="-128"/>
                        </a:defRPr>
                      </a:pPr>
                      <a:t>[分類名]</a:t>
                    </a:fld>
                    <a:r>
                      <a:rPr lang="ja-JP" altLang="en-US" baseline="0" dirty="0">
                        <a:solidFill>
                          <a:schemeClr val="bg1"/>
                        </a:solidFill>
                      </a:rPr>
                      <a:t> </a:t>
                    </a:r>
                  </a:p>
                  <a:p>
                    <a:pPr>
                      <a:defRPr sz="1200">
                        <a:solidFill>
                          <a:schemeClr val="bg1"/>
                        </a:solidFill>
                        <a:latin typeface="HGPｺﾞｼｯｸE" panose="020B0900000000000000" pitchFamily="50" charset="-128"/>
                        <a:ea typeface="HGPｺﾞｼｯｸE" panose="020B0900000000000000" pitchFamily="50" charset="-128"/>
                      </a:defRPr>
                    </a:pPr>
                    <a:fld id="{EE0F2162-0F05-467B-8F35-ECEBFE883F1B}" type="VALUE">
                      <a:rPr lang="en-US" altLang="ja-JP" baseline="0" smtClean="0">
                        <a:solidFill>
                          <a:schemeClr val="bg1"/>
                        </a:solidFill>
                      </a:rPr>
                      <a:pPr>
                        <a:defRPr sz="1200">
                          <a:solidFill>
                            <a:schemeClr val="bg1"/>
                          </a:solidFill>
                          <a:latin typeface="HGPｺﾞｼｯｸE" panose="020B0900000000000000" pitchFamily="50" charset="-128"/>
                          <a:ea typeface="HGPｺﾞｼｯｸE" panose="020B0900000000000000" pitchFamily="50" charset="-128"/>
                        </a:defRPr>
                      </a:pPr>
                      <a:t>[値]</a:t>
                    </a:fld>
                    <a:r>
                      <a:rPr lang="ja-JP" altLang="en-US" baseline="0" dirty="0">
                        <a:solidFill>
                          <a:schemeClr val="bg1"/>
                        </a:solidFill>
                      </a:rPr>
                      <a:t> </a:t>
                    </a:r>
                    <a:fld id="{4F08DAA0-C372-4E9C-91B7-EB82D74A9F57}" type="PERCENTAGE">
                      <a:rPr lang="en-US" altLang="ja-JP" baseline="0">
                        <a:solidFill>
                          <a:schemeClr val="bg1"/>
                        </a:solidFill>
                      </a:rPr>
                      <a:pPr>
                        <a:defRPr sz="1200">
                          <a:solidFill>
                            <a:schemeClr val="bg1"/>
                          </a:solidFill>
                          <a:latin typeface="HGPｺﾞｼｯｸE" panose="020B0900000000000000" pitchFamily="50" charset="-128"/>
                          <a:ea typeface="HGPｺﾞｼｯｸE" panose="020B0900000000000000" pitchFamily="50" charset="-128"/>
                        </a:defRPr>
                      </a:pPr>
                      <a:t>[パーセンテージ]</a:t>
                    </a:fld>
                    <a:endParaRPr lang="ja-JP" altLang="en-US" baseline="0" dirty="0">
                      <a:solidFill>
                        <a:schemeClr val="bg1"/>
                      </a:solidFill>
                    </a:endParaRPr>
                  </a:p>
                </c:rich>
              </c:tx>
              <c:numFmt formatCode="&quot;億&quot;&quot;円&quot;\(0.0%\)" sourceLinked="0"/>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HGPｺﾞｼｯｸE" panose="020B0900000000000000" pitchFamily="50" charset="-128"/>
                      <a:ea typeface="HGPｺﾞｼｯｸE" panose="020B0900000000000000" pitchFamily="50" charset="-128"/>
                      <a:cs typeface="+mn-cs"/>
                    </a:defRPr>
                  </a:pPr>
                  <a:endParaRPr lang="ja-JP"/>
                </a:p>
              </c:txPr>
              <c:showLegendKey val="0"/>
              <c:showVal val="1"/>
              <c:showCatName val="1"/>
              <c:showSerName val="0"/>
              <c:showPercent val="1"/>
              <c:showBubbleSize val="0"/>
              <c:separator> </c:separator>
              <c:extLst>
                <c:ext xmlns:c15="http://schemas.microsoft.com/office/drawing/2012/chart" uri="{CE6537A1-D6FC-4f65-9D91-7224C49458BB}">
                  <c15:layout>
                    <c:manualLayout>
                      <c:w val="0.22007618733548001"/>
                      <c:h val="0.27932423004086515"/>
                    </c:manualLayout>
                  </c15:layout>
                  <c15:dlblFieldTable/>
                  <c15:showDataLabelsRange val="0"/>
                </c:ext>
                <c:ext xmlns:c16="http://schemas.microsoft.com/office/drawing/2014/chart" uri="{C3380CC4-5D6E-409C-BE32-E72D297353CC}">
                  <c16:uniqueId val="{00000001-F62D-4276-A7EC-E45729B72494}"/>
                </c:ext>
              </c:extLst>
            </c:dLbl>
            <c:dLbl>
              <c:idx val="1"/>
              <c:tx>
                <c:rich>
                  <a:bodyPr/>
                  <a:lstStyle/>
                  <a:p>
                    <a:fld id="{2C488331-2029-4C57-A1B7-99B6DFCFCD4C}" type="CATEGORYNAME">
                      <a:rPr lang="zh-TW" altLang="en-US" smtClean="0"/>
                      <a:pPr/>
                      <a:t>[分類名]</a:t>
                    </a:fld>
                    <a:endParaRPr lang="zh-TW" altLang="en-US"/>
                  </a:p>
                  <a:p>
                    <a:r>
                      <a:rPr lang="zh-TW" altLang="en-US" baseline="0"/>
                      <a:t> </a:t>
                    </a:r>
                    <a:fld id="{96F7E174-CEA4-44EA-9F91-32BE4191C7F6}" type="VALUE">
                      <a:rPr lang="en-US" altLang="zh-TW" baseline="0"/>
                      <a:pPr/>
                      <a:t>[値]</a:t>
                    </a:fld>
                    <a:r>
                      <a:rPr lang="zh-TW" altLang="en-US" baseline="0" dirty="0"/>
                      <a:t> </a:t>
                    </a:r>
                    <a:fld id="{F2CCF372-2CA6-4B80-89C1-31A99D4F2E4E}" type="PERCENTAGE">
                      <a:rPr lang="en-US" altLang="zh-TW" baseline="0"/>
                      <a:pPr/>
                      <a:t>[パーセンテージ]</a:t>
                    </a:fld>
                    <a:endParaRPr lang="zh-TW" altLang="en-US" baseline="0" dirty="0"/>
                  </a:p>
                </c:rich>
              </c:tx>
              <c:showLegendKey val="0"/>
              <c:showVal val="1"/>
              <c:showCatName val="1"/>
              <c:showSerName val="0"/>
              <c:showPercent val="1"/>
              <c:showBubbleSize val="0"/>
              <c:separator> </c:separator>
              <c:extLst>
                <c:ext xmlns:c15="http://schemas.microsoft.com/office/drawing/2012/chart" uri="{CE6537A1-D6FC-4f65-9D91-7224C49458BB}">
                  <c15:layout>
                    <c:manualLayout>
                      <c:w val="0.21968327869832391"/>
                      <c:h val="0.18149990744827782"/>
                    </c:manualLayout>
                  </c15:layout>
                  <c15:dlblFieldTable/>
                  <c15:showDataLabelsRange val="0"/>
                </c:ext>
                <c:ext xmlns:c16="http://schemas.microsoft.com/office/drawing/2014/chart" uri="{C3380CC4-5D6E-409C-BE32-E72D297353CC}">
                  <c16:uniqueId val="{00000003-F62D-4276-A7EC-E45729B72494}"/>
                </c:ext>
              </c:extLst>
            </c:dLbl>
            <c:dLbl>
              <c:idx val="2"/>
              <c:layout>
                <c:manualLayout>
                  <c:x val="-0.13221207730628554"/>
                  <c:y val="0.30741424726972422"/>
                </c:manualLayout>
              </c:layout>
              <c:tx>
                <c:rich>
                  <a:bodyPr/>
                  <a:lstStyle/>
                  <a:p>
                    <a:fld id="{BEDA50DF-FFD9-420D-9DCF-E53D64C8A69C}" type="CATEGORYNAME">
                      <a:rPr lang="ja-JP" altLang="en-US" smtClean="0"/>
                      <a:pPr/>
                      <a:t>[分類名]</a:t>
                    </a:fld>
                    <a:endParaRPr lang="ja-JP" altLang="en-US" dirty="0"/>
                  </a:p>
                  <a:p>
                    <a:r>
                      <a:rPr lang="ja-JP" altLang="en-US" baseline="0" dirty="0"/>
                      <a:t> </a:t>
                    </a:r>
                    <a:fld id="{44E488BE-979F-4622-9B2C-92D9A287738C}" type="VALUE">
                      <a:rPr lang="en-US" altLang="ja-JP" baseline="0"/>
                      <a:pPr/>
                      <a:t>[値]</a:t>
                    </a:fld>
                    <a:r>
                      <a:rPr lang="ja-JP" altLang="en-US" baseline="0" dirty="0"/>
                      <a:t> </a:t>
                    </a:r>
                    <a:fld id="{6844193B-C6E9-4D12-A1FF-300B2673897F}" type="PERCENTAGE">
                      <a:rPr lang="en-US" altLang="ja-JP" baseline="0"/>
                      <a:pPr/>
                      <a:t>[パーセンテージ]</a:t>
                    </a:fld>
                    <a:endParaRPr lang="ja-JP" altLang="en-US" baseline="0" dirty="0"/>
                  </a:p>
                </c:rich>
              </c:tx>
              <c:showLegendKey val="0"/>
              <c:showVal val="1"/>
              <c:showCatName val="1"/>
              <c:showSerName val="0"/>
              <c:showPercent val="1"/>
              <c:showBubbleSize val="0"/>
              <c:separator> </c:separator>
              <c:extLst>
                <c:ext xmlns:c15="http://schemas.microsoft.com/office/drawing/2012/chart" uri="{CE6537A1-D6FC-4f65-9D91-7224C49458BB}">
                  <c15:layout>
                    <c:manualLayout>
                      <c:w val="0.16249999999999998"/>
                      <c:h val="0.20025000000000001"/>
                    </c:manualLayout>
                  </c15:layout>
                  <c15:dlblFieldTable/>
                  <c15:showDataLabelsRange val="0"/>
                </c:ext>
                <c:ext xmlns:c16="http://schemas.microsoft.com/office/drawing/2014/chart" uri="{C3380CC4-5D6E-409C-BE32-E72D297353CC}">
                  <c16:uniqueId val="{00000005-F62D-4276-A7EC-E45729B72494}"/>
                </c:ext>
              </c:extLst>
            </c:dLbl>
            <c:dLbl>
              <c:idx val="3"/>
              <c:layout>
                <c:manualLayout>
                  <c:x val="-0.20010811703908751"/>
                  <c:y val="0.22835656618872002"/>
                </c:manualLayout>
              </c:layout>
              <c:showLegendKey val="0"/>
              <c:showVal val="1"/>
              <c:showCatName val="1"/>
              <c:showSerName val="0"/>
              <c:showPercent val="1"/>
              <c:showBubbleSize val="0"/>
              <c:separator> </c:separator>
              <c:extLst>
                <c:ext xmlns:c15="http://schemas.microsoft.com/office/drawing/2012/chart" uri="{CE6537A1-D6FC-4f65-9D91-7224C49458BB}">
                  <c15:layout>
                    <c:manualLayout>
                      <c:w val="0.1600059977335552"/>
                      <c:h val="0.28296080078597768"/>
                    </c:manualLayout>
                  </c15:layout>
                </c:ext>
                <c:ext xmlns:c16="http://schemas.microsoft.com/office/drawing/2014/chart" uri="{C3380CC4-5D6E-409C-BE32-E72D297353CC}">
                  <c16:uniqueId val="{00000007-F62D-4276-A7EC-E45729B72494}"/>
                </c:ext>
              </c:extLst>
            </c:dLbl>
            <c:dLbl>
              <c:idx val="4"/>
              <c:layout>
                <c:manualLayout>
                  <c:x val="-0.24168230045656319"/>
                  <c:y val="0.11013199299454657"/>
                </c:manualLayout>
              </c:layout>
              <c:tx>
                <c:rich>
                  <a:bodyPr rot="0" spcFirstLastPara="1" vertOverflow="ellipsis" vert="horz" wrap="square" anchor="ctr" anchorCtr="1"/>
                  <a:lstStyle/>
                  <a:p>
                    <a:pPr>
                      <a:lnSpc>
                        <a:spcPts val="1400"/>
                      </a:lnSpc>
                      <a:defRPr sz="1200" b="0" i="0" u="none" strike="noStrike" kern="1200" baseline="0">
                        <a:solidFill>
                          <a:schemeClr val="tx1">
                            <a:lumMod val="75000"/>
                            <a:lumOff val="25000"/>
                          </a:schemeClr>
                        </a:solidFill>
                        <a:latin typeface="HGPｺﾞｼｯｸE" panose="020B0900000000000000" pitchFamily="50" charset="-128"/>
                        <a:ea typeface="HGPｺﾞｼｯｸE" panose="020B0900000000000000" pitchFamily="50" charset="-128"/>
                        <a:cs typeface="+mn-cs"/>
                      </a:defRPr>
                    </a:pPr>
                    <a:fld id="{833A988A-3F43-4E6E-80FC-AF3C20D429BE}" type="CATEGORYNAME">
                      <a:rPr lang="ja-JP" altLang="en-US" dirty="0">
                        <a:latin typeface="HGPｺﾞｼｯｸE" panose="020B0900000000000000" pitchFamily="50" charset="-128"/>
                        <a:ea typeface="HGPｺﾞｼｯｸE" panose="020B0900000000000000" pitchFamily="50" charset="-128"/>
                      </a:rPr>
                      <a:pPr>
                        <a:lnSpc>
                          <a:spcPts val="1400"/>
                        </a:lnSpc>
                        <a:defRPr sz="1200">
                          <a:latin typeface="HGPｺﾞｼｯｸE" panose="020B0900000000000000" pitchFamily="50" charset="-128"/>
                          <a:ea typeface="HGPｺﾞｼｯｸE" panose="020B0900000000000000" pitchFamily="50" charset="-128"/>
                        </a:defRPr>
                      </a:pPr>
                      <a:t>[分類名]</a:t>
                    </a:fld>
                    <a:r>
                      <a:rPr lang="ja-JP" altLang="en-US" baseline="0" dirty="0">
                        <a:latin typeface="HGPｺﾞｼｯｸE" panose="020B0900000000000000" pitchFamily="50" charset="-128"/>
                        <a:ea typeface="HGPｺﾞｼｯｸE" panose="020B0900000000000000" pitchFamily="50" charset="-128"/>
                      </a:rPr>
                      <a:t> </a:t>
                    </a:r>
                  </a:p>
                  <a:p>
                    <a:pPr>
                      <a:lnSpc>
                        <a:spcPts val="1400"/>
                      </a:lnSpc>
                      <a:defRPr sz="1200">
                        <a:latin typeface="HGPｺﾞｼｯｸE" panose="020B0900000000000000" pitchFamily="50" charset="-128"/>
                        <a:ea typeface="HGPｺﾞｼｯｸE" panose="020B0900000000000000" pitchFamily="50" charset="-128"/>
                      </a:defRPr>
                    </a:pPr>
                    <a:fld id="{A9137567-7847-4BF7-A0AF-E5C5A97C4589}" type="VALUE">
                      <a:rPr lang="en-US" altLang="ja-JP" baseline="0" smtClean="0">
                        <a:latin typeface="HGPｺﾞｼｯｸE" panose="020B0900000000000000" pitchFamily="50" charset="-128"/>
                        <a:ea typeface="HGPｺﾞｼｯｸE" panose="020B0900000000000000" pitchFamily="50" charset="-128"/>
                      </a:rPr>
                      <a:pPr>
                        <a:lnSpc>
                          <a:spcPts val="1400"/>
                        </a:lnSpc>
                        <a:defRPr sz="1200">
                          <a:latin typeface="HGPｺﾞｼｯｸE" panose="020B0900000000000000" pitchFamily="50" charset="-128"/>
                          <a:ea typeface="HGPｺﾞｼｯｸE" panose="020B0900000000000000" pitchFamily="50" charset="-128"/>
                        </a:defRPr>
                      </a:pPr>
                      <a:t>[値]</a:t>
                    </a:fld>
                    <a:r>
                      <a:rPr lang="ja-JP" altLang="en-US" baseline="0" dirty="0">
                        <a:latin typeface="HGPｺﾞｼｯｸE" panose="020B0900000000000000" pitchFamily="50" charset="-128"/>
                        <a:ea typeface="HGPｺﾞｼｯｸE" panose="020B0900000000000000" pitchFamily="50" charset="-128"/>
                      </a:rPr>
                      <a:t> </a:t>
                    </a:r>
                    <a:fld id="{01E7930E-8DF8-4A71-B7CC-B53FEE421F20}" type="PERCENTAGE">
                      <a:rPr lang="en-US" altLang="ja-JP" baseline="0" dirty="0">
                        <a:latin typeface="HGPｺﾞｼｯｸE" panose="020B0900000000000000" pitchFamily="50" charset="-128"/>
                        <a:ea typeface="HGPｺﾞｼｯｸE" panose="020B0900000000000000" pitchFamily="50" charset="-128"/>
                      </a:rPr>
                      <a:pPr>
                        <a:lnSpc>
                          <a:spcPts val="1400"/>
                        </a:lnSpc>
                        <a:defRPr sz="1200">
                          <a:latin typeface="HGPｺﾞｼｯｸE" panose="020B0900000000000000" pitchFamily="50" charset="-128"/>
                          <a:ea typeface="HGPｺﾞｼｯｸE" panose="020B0900000000000000" pitchFamily="50" charset="-128"/>
                        </a:defRPr>
                      </a:pPr>
                      <a:t>[パーセンテージ]</a:t>
                    </a:fld>
                    <a:endParaRPr lang="ja-JP" altLang="en-US" baseline="0" dirty="0">
                      <a:latin typeface="HGPｺﾞｼｯｸE" panose="020B0900000000000000" pitchFamily="50" charset="-128"/>
                      <a:ea typeface="HGPｺﾞｼｯｸE" panose="020B0900000000000000" pitchFamily="50" charset="-128"/>
                    </a:endParaRPr>
                  </a:p>
                </c:rich>
              </c:tx>
              <c:numFmt formatCode="&quot;億&quot;&quot;円&quot;\(0.0%\)" sourceLinked="0"/>
              <c:spPr>
                <a:noFill/>
                <a:ln>
                  <a:noFill/>
                </a:ln>
                <a:effectLst/>
              </c:spPr>
              <c:txPr>
                <a:bodyPr rot="0" spcFirstLastPara="1" vertOverflow="ellipsis" vert="horz" wrap="square" anchor="ctr" anchorCtr="1"/>
                <a:lstStyle/>
                <a:p>
                  <a:pPr>
                    <a:lnSpc>
                      <a:spcPts val="1400"/>
                    </a:lnSpc>
                    <a:defRPr sz="1200" b="0" i="0" u="none" strike="noStrike" kern="1200" baseline="0">
                      <a:solidFill>
                        <a:schemeClr val="tx1">
                          <a:lumMod val="75000"/>
                          <a:lumOff val="25000"/>
                        </a:schemeClr>
                      </a:solidFill>
                      <a:latin typeface="HGPｺﾞｼｯｸE" panose="020B0900000000000000" pitchFamily="50" charset="-128"/>
                      <a:ea typeface="HGPｺﾞｼｯｸE" panose="020B0900000000000000" pitchFamily="50" charset="-128"/>
                      <a:cs typeface="+mn-cs"/>
                    </a:defRPr>
                  </a:pPr>
                  <a:endParaRPr lang="ja-JP"/>
                </a:p>
              </c:txPr>
              <c:showLegendKey val="0"/>
              <c:showVal val="1"/>
              <c:showCatName val="1"/>
              <c:showSerName val="0"/>
              <c:showPercent val="1"/>
              <c:showBubbleSize val="0"/>
              <c:separator> </c:separator>
              <c:extLst>
                <c:ext xmlns:c15="http://schemas.microsoft.com/office/drawing/2012/chart" uri="{CE6537A1-D6FC-4f65-9D91-7224C49458BB}">
                  <c15:layout>
                    <c:manualLayout>
                      <c:w val="0.18223488783549821"/>
                      <c:h val="0.18232774700630774"/>
                    </c:manualLayout>
                  </c15:layout>
                  <c15:dlblFieldTable/>
                  <c15:showDataLabelsRange val="0"/>
                </c:ext>
                <c:ext xmlns:c16="http://schemas.microsoft.com/office/drawing/2014/chart" uri="{C3380CC4-5D6E-409C-BE32-E72D297353CC}">
                  <c16:uniqueId val="{00000009-F62D-4276-A7EC-E45729B72494}"/>
                </c:ext>
              </c:extLst>
            </c:dLbl>
            <c:dLbl>
              <c:idx val="5"/>
              <c:layout>
                <c:manualLayout>
                  <c:x val="-0.27970685487759478"/>
                  <c:y val="-3.7517119621321073E-2"/>
                </c:manualLayout>
              </c:layout>
              <c:showLegendKey val="0"/>
              <c:showVal val="1"/>
              <c:showCatName val="1"/>
              <c:showSerName val="0"/>
              <c:showPercent val="1"/>
              <c:showBubbleSize val="0"/>
              <c:separator> </c:separator>
              <c:extLst>
                <c:ext xmlns:c15="http://schemas.microsoft.com/office/drawing/2012/chart" uri="{CE6537A1-D6FC-4f65-9D91-7224C49458BB}">
                  <c15:layout>
                    <c:manualLayout>
                      <c:w val="0.21006658793941749"/>
                      <c:h val="0.20994261793225213"/>
                    </c:manualLayout>
                  </c15:layout>
                </c:ext>
                <c:ext xmlns:c16="http://schemas.microsoft.com/office/drawing/2014/chart" uri="{C3380CC4-5D6E-409C-BE32-E72D297353CC}">
                  <c16:uniqueId val="{0000000B-F62D-4276-A7EC-E45729B72494}"/>
                </c:ext>
              </c:extLst>
            </c:dLbl>
            <c:dLbl>
              <c:idx val="6"/>
              <c:layout>
                <c:manualLayout>
                  <c:x val="-0.17673038894764795"/>
                  <c:y val="-0.13765801426720395"/>
                </c:manualLayout>
              </c:layout>
              <c:showLegendKey val="0"/>
              <c:showVal val="1"/>
              <c:showCatName val="1"/>
              <c:showSerName val="0"/>
              <c:showPercent val="1"/>
              <c:showBubbleSize val="0"/>
              <c:separator> </c:separator>
              <c:extLst>
                <c:ext xmlns:c15="http://schemas.microsoft.com/office/drawing/2012/chart" uri="{CE6537A1-D6FC-4f65-9D91-7224C49458BB}">
                  <c15:layout>
                    <c:manualLayout>
                      <c:w val="0.24562011813117202"/>
                      <c:h val="0.16162663211402373"/>
                    </c:manualLayout>
                  </c15:layout>
                </c:ext>
                <c:ext xmlns:c16="http://schemas.microsoft.com/office/drawing/2014/chart" uri="{C3380CC4-5D6E-409C-BE32-E72D297353CC}">
                  <c16:uniqueId val="{0000000D-F62D-4276-A7EC-E45729B72494}"/>
                </c:ext>
              </c:extLst>
            </c:dLbl>
            <c:numFmt formatCode="&quot;億&quot;&quot;円&quot;\(0.0%\)" sourceLinked="0"/>
            <c:spPr>
              <a:noFill/>
              <a:ln>
                <a:noFill/>
              </a:ln>
              <a:effectLst/>
            </c:spPr>
            <c:txPr>
              <a:bodyPr rot="0" spcFirstLastPara="1" vertOverflow="ellipsis" vert="horz" wrap="square" anchor="ctr" anchorCtr="1"/>
              <a:lstStyle/>
              <a:p>
                <a:pPr>
                  <a:defRPr sz="1200" b="0" i="0" u="none" strike="noStrike" kern="1200" baseline="0">
                    <a:solidFill>
                      <a:schemeClr val="tx1">
                        <a:lumMod val="75000"/>
                        <a:lumOff val="25000"/>
                      </a:schemeClr>
                    </a:solidFill>
                    <a:latin typeface="HGPｺﾞｼｯｸE" panose="020B0900000000000000" pitchFamily="50" charset="-128"/>
                    <a:ea typeface="HGPｺﾞｼｯｸE" panose="020B0900000000000000" pitchFamily="50" charset="-128"/>
                    <a:cs typeface="+mn-cs"/>
                  </a:defRPr>
                </a:pPr>
                <a:endParaRPr lang="ja-JP"/>
              </a:p>
            </c:txPr>
            <c:showLegendKey val="0"/>
            <c:showVal val="1"/>
            <c:showCatName val="1"/>
            <c:showSerName val="0"/>
            <c:showPercent val="1"/>
            <c:showBubbleSize val="0"/>
            <c:separator> </c:separator>
            <c:showLeaderLines val="1"/>
            <c:leaderLines>
              <c:spPr>
                <a:ln w="9525" cap="rnd" cmpd="sng" algn="ctr">
                  <a:solidFill>
                    <a:schemeClr val="tx1"/>
                  </a:solidFill>
                  <a:round/>
                  <a:headEnd type="oval"/>
                </a:ln>
                <a:effectLst/>
              </c:spPr>
            </c:leaderLines>
            <c:extLst>
              <c:ext xmlns:c15="http://schemas.microsoft.com/office/drawing/2012/chart" uri="{CE6537A1-D6FC-4f65-9D91-7224C49458BB}"/>
            </c:extLst>
          </c:dLbls>
          <c:cat>
            <c:strRef>
              <c:f>Sheet1!$A$2:$A$8</c:f>
              <c:strCache>
                <c:ptCount val="7"/>
                <c:pt idx="0">
                  <c:v>府税</c:v>
                </c:pt>
                <c:pt idx="1">
                  <c:v>貸付金元利収入</c:v>
                </c:pt>
                <c:pt idx="2">
                  <c:v>地方交付税</c:v>
                </c:pt>
                <c:pt idx="3">
                  <c:v>国庫支出金</c:v>
                </c:pt>
                <c:pt idx="4">
                  <c:v>地方譲与税</c:v>
                </c:pt>
                <c:pt idx="5">
                  <c:v>府債</c:v>
                </c:pt>
                <c:pt idx="6">
                  <c:v>その他</c:v>
                </c:pt>
              </c:strCache>
            </c:strRef>
          </c:cat>
          <c:val>
            <c:numRef>
              <c:f>Sheet1!$B$2:$B$8</c:f>
              <c:numCache>
                <c:formatCode>#,##0;"▲ "#,##0</c:formatCode>
                <c:ptCount val="7"/>
                <c:pt idx="0">
                  <c:v>17001</c:v>
                </c:pt>
                <c:pt idx="1">
                  <c:v>9997</c:v>
                </c:pt>
                <c:pt idx="2">
                  <c:v>3677</c:v>
                </c:pt>
                <c:pt idx="3">
                  <c:v>2830</c:v>
                </c:pt>
                <c:pt idx="4">
                  <c:v>2074</c:v>
                </c:pt>
                <c:pt idx="5">
                  <c:v>1333</c:v>
                </c:pt>
                <c:pt idx="6">
                  <c:v>2304</c:v>
                </c:pt>
              </c:numCache>
            </c:numRef>
          </c:val>
          <c:extLst>
            <c:ext xmlns:c16="http://schemas.microsoft.com/office/drawing/2014/chart" uri="{C3380CC4-5D6E-409C-BE32-E72D297353CC}">
              <c16:uniqueId val="{0000000E-F62D-4276-A7EC-E45729B72494}"/>
            </c:ext>
          </c:extLst>
        </c:ser>
        <c:dLbls>
          <c:showLegendKey val="0"/>
          <c:showVal val="0"/>
          <c:showCatName val="0"/>
          <c:showSerName val="0"/>
          <c:showPercent val="0"/>
          <c:showBubbleSize val="0"/>
          <c:showLeaderLines val="1"/>
        </c:dLbls>
        <c:firstSliceAng val="0"/>
        <c:holeSize val="40"/>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latin typeface="UD デジタル 教科書体 N-R" panose="02020400000000000000" pitchFamily="17" charset="-128"/>
          <a:ea typeface="UD デジタル 教科書体 N-R" panose="02020400000000000000" pitchFamily="17" charset="-128"/>
        </a:defRPr>
      </a:pPr>
      <a:endParaRPr lang="ja-JP"/>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dPt>
            <c:idx val="0"/>
            <c:bubble3D val="0"/>
            <c:spPr>
              <a:solidFill>
                <a:srgbClr val="E70011"/>
              </a:solidFill>
              <a:ln w="19050">
                <a:solidFill>
                  <a:schemeClr val="lt1"/>
                </a:solidFill>
              </a:ln>
              <a:effectLst/>
            </c:spPr>
            <c:extLst>
              <c:ext xmlns:c16="http://schemas.microsoft.com/office/drawing/2014/chart" uri="{C3380CC4-5D6E-409C-BE32-E72D297353CC}">
                <c16:uniqueId val="{00000001-F2F4-43A1-B6D8-60164C7D73BF}"/>
              </c:ext>
            </c:extLst>
          </c:dPt>
          <c:dPt>
            <c:idx val="1"/>
            <c:bubble3D val="0"/>
            <c:spPr>
              <a:solidFill>
                <a:srgbClr val="2C9943"/>
              </a:solidFill>
              <a:ln w="19050">
                <a:solidFill>
                  <a:schemeClr val="lt1"/>
                </a:solidFill>
              </a:ln>
              <a:effectLst/>
            </c:spPr>
            <c:extLst>
              <c:ext xmlns:c16="http://schemas.microsoft.com/office/drawing/2014/chart" uri="{C3380CC4-5D6E-409C-BE32-E72D297353CC}">
                <c16:uniqueId val="{00000003-F2F4-43A1-B6D8-60164C7D73BF}"/>
              </c:ext>
            </c:extLst>
          </c:dPt>
          <c:dPt>
            <c:idx val="2"/>
            <c:bubble3D val="0"/>
            <c:spPr>
              <a:solidFill>
                <a:srgbClr val="FABF00"/>
              </a:solidFill>
              <a:ln w="19050">
                <a:solidFill>
                  <a:schemeClr val="lt1"/>
                </a:solidFill>
              </a:ln>
              <a:effectLst/>
            </c:spPr>
            <c:extLst>
              <c:ext xmlns:c16="http://schemas.microsoft.com/office/drawing/2014/chart" uri="{C3380CC4-5D6E-409C-BE32-E72D297353CC}">
                <c16:uniqueId val="{00000005-F2F4-43A1-B6D8-60164C7D73BF}"/>
              </c:ext>
            </c:extLst>
          </c:dPt>
          <c:dPt>
            <c:idx val="3"/>
            <c:bubble3D val="0"/>
            <c:spPr>
              <a:solidFill>
                <a:srgbClr val="9FA0A1"/>
              </a:solidFill>
              <a:ln w="19050">
                <a:solidFill>
                  <a:schemeClr val="lt1"/>
                </a:solidFill>
              </a:ln>
              <a:effectLst/>
            </c:spPr>
            <c:extLst>
              <c:ext xmlns:c16="http://schemas.microsoft.com/office/drawing/2014/chart" uri="{C3380CC4-5D6E-409C-BE32-E72D297353CC}">
                <c16:uniqueId val="{00000007-F2F4-43A1-B6D8-60164C7D73BF}"/>
              </c:ext>
            </c:extLst>
          </c:dPt>
          <c:dPt>
            <c:idx val="4"/>
            <c:bubble3D val="0"/>
            <c:spPr>
              <a:solidFill>
                <a:srgbClr val="B5B5B6"/>
              </a:solidFill>
              <a:ln w="19050">
                <a:solidFill>
                  <a:schemeClr val="lt1"/>
                </a:solidFill>
              </a:ln>
              <a:effectLst/>
            </c:spPr>
            <c:extLst>
              <c:ext xmlns:c16="http://schemas.microsoft.com/office/drawing/2014/chart" uri="{C3380CC4-5D6E-409C-BE32-E72D297353CC}">
                <c16:uniqueId val="{00000009-F2F4-43A1-B6D8-60164C7D73BF}"/>
              </c:ext>
            </c:extLst>
          </c:dPt>
          <c:dPt>
            <c:idx val="5"/>
            <c:bubble3D val="0"/>
            <c:spPr>
              <a:solidFill>
                <a:srgbClr val="C9CACA"/>
              </a:solidFill>
              <a:ln w="19050">
                <a:solidFill>
                  <a:schemeClr val="lt1"/>
                </a:solidFill>
              </a:ln>
              <a:effectLst/>
            </c:spPr>
            <c:extLst>
              <c:ext xmlns:c16="http://schemas.microsoft.com/office/drawing/2014/chart" uri="{C3380CC4-5D6E-409C-BE32-E72D297353CC}">
                <c16:uniqueId val="{0000000B-F2F4-43A1-B6D8-60164C7D73BF}"/>
              </c:ext>
            </c:extLst>
          </c:dPt>
          <c:dPt>
            <c:idx val="6"/>
            <c:bubble3D val="0"/>
            <c:spPr>
              <a:solidFill>
                <a:srgbClr val="DCDDDD"/>
              </a:solidFill>
              <a:ln w="19050">
                <a:solidFill>
                  <a:schemeClr val="lt1"/>
                </a:solidFill>
              </a:ln>
              <a:effectLst/>
            </c:spPr>
            <c:extLst>
              <c:ext xmlns:c16="http://schemas.microsoft.com/office/drawing/2014/chart" uri="{C3380CC4-5D6E-409C-BE32-E72D297353CC}">
                <c16:uniqueId val="{0000000D-F2F4-43A1-B6D8-60164C7D73BF}"/>
              </c:ext>
            </c:extLst>
          </c:dPt>
          <c:dPt>
            <c:idx val="7"/>
            <c:bubble3D val="0"/>
            <c:spPr>
              <a:solidFill>
                <a:srgbClr val="9FA0A1"/>
              </a:solidFill>
              <a:ln w="19050">
                <a:solidFill>
                  <a:schemeClr val="lt1"/>
                </a:solidFill>
              </a:ln>
              <a:effectLst/>
            </c:spPr>
            <c:extLst>
              <c:ext xmlns:c16="http://schemas.microsoft.com/office/drawing/2014/chart" uri="{C3380CC4-5D6E-409C-BE32-E72D297353CC}">
                <c16:uniqueId val="{0000000F-F2F4-43A1-B6D8-60164C7D73BF}"/>
              </c:ext>
            </c:extLst>
          </c:dPt>
          <c:dPt>
            <c:idx val="8"/>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11-F2F4-43A1-B6D8-60164C7D73BF}"/>
              </c:ext>
            </c:extLst>
          </c:dPt>
          <c:dLbls>
            <c:dLbl>
              <c:idx val="0"/>
              <c:layout>
                <c:manualLayout>
                  <c:x val="-1.1329210244885294E-2"/>
                  <c:y val="7.2177524884906681E-3"/>
                </c:manualLayout>
              </c:layout>
              <c:tx>
                <c:rich>
                  <a:bodyPr rot="0" spcFirstLastPara="1" vertOverflow="ellipsis" vert="horz" wrap="square" anchor="ctr" anchorCtr="1"/>
                  <a:lstStyle/>
                  <a:p>
                    <a:pPr>
                      <a:defRPr sz="1200" b="0" i="0" u="none" strike="noStrike" kern="1200" baseline="0">
                        <a:solidFill>
                          <a:schemeClr val="bg1"/>
                        </a:solidFill>
                        <a:latin typeface="+mn-ea"/>
                        <a:ea typeface="+mn-ea"/>
                        <a:cs typeface="+mn-cs"/>
                      </a:defRPr>
                    </a:pPr>
                    <a:fld id="{8B8541E5-5740-4B57-AF40-3EF43B31098F}" type="CATEGORYNAME">
                      <a:rPr lang="zh-TW" altLang="en-US" smtClean="0">
                        <a:solidFill>
                          <a:schemeClr val="bg1"/>
                        </a:solidFill>
                      </a:rPr>
                      <a:pPr>
                        <a:defRPr sz="1200">
                          <a:solidFill>
                            <a:schemeClr val="bg1"/>
                          </a:solidFill>
                          <a:latin typeface="+mn-ea"/>
                          <a:ea typeface="+mn-ea"/>
                        </a:defRPr>
                      </a:pPr>
                      <a:t>[分類名]</a:t>
                    </a:fld>
                    <a:endParaRPr lang="zh-TW" altLang="en-US" dirty="0">
                      <a:solidFill>
                        <a:schemeClr val="bg1"/>
                      </a:solidFill>
                    </a:endParaRPr>
                  </a:p>
                  <a:p>
                    <a:pPr>
                      <a:defRPr sz="1200">
                        <a:solidFill>
                          <a:schemeClr val="bg1"/>
                        </a:solidFill>
                        <a:latin typeface="+mn-ea"/>
                        <a:ea typeface="+mn-ea"/>
                      </a:defRPr>
                    </a:pPr>
                    <a:r>
                      <a:rPr lang="zh-TW" altLang="en-US" baseline="0" dirty="0">
                        <a:solidFill>
                          <a:schemeClr val="bg1"/>
                        </a:solidFill>
                      </a:rPr>
                      <a:t> </a:t>
                    </a:r>
                    <a:fld id="{B0FA2252-FF6A-4552-958C-2627677F59C8}" type="VALUE">
                      <a:rPr lang="en-US" altLang="zh-TW" baseline="0">
                        <a:solidFill>
                          <a:schemeClr val="bg1"/>
                        </a:solidFill>
                      </a:rPr>
                      <a:pPr>
                        <a:defRPr sz="1200">
                          <a:solidFill>
                            <a:schemeClr val="bg1"/>
                          </a:solidFill>
                          <a:latin typeface="+mn-ea"/>
                          <a:ea typeface="+mn-ea"/>
                        </a:defRPr>
                      </a:pPr>
                      <a:t>[値]</a:t>
                    </a:fld>
                    <a:r>
                      <a:rPr lang="zh-TW" altLang="en-US" baseline="0" dirty="0">
                        <a:solidFill>
                          <a:schemeClr val="bg1"/>
                        </a:solidFill>
                      </a:rPr>
                      <a:t> </a:t>
                    </a:r>
                    <a:fld id="{8D07F93B-ECB9-49C9-BA80-DC5EAD9707E2}" type="PERCENTAGE">
                      <a:rPr lang="en-US" altLang="zh-TW" baseline="0">
                        <a:solidFill>
                          <a:schemeClr val="bg1"/>
                        </a:solidFill>
                      </a:rPr>
                      <a:pPr>
                        <a:defRPr sz="1200">
                          <a:solidFill>
                            <a:schemeClr val="bg1"/>
                          </a:solidFill>
                          <a:latin typeface="+mn-ea"/>
                          <a:ea typeface="+mn-ea"/>
                        </a:defRPr>
                      </a:pPr>
                      <a:t>[パーセンテージ]</a:t>
                    </a:fld>
                    <a:endParaRPr lang="zh-TW" altLang="en-US" baseline="0" dirty="0">
                      <a:solidFill>
                        <a:schemeClr val="bg1"/>
                      </a:solidFill>
                    </a:endParaRPr>
                  </a:p>
                </c:rich>
              </c:tx>
              <c:numFmt formatCode="&quot;億&quot;&quot;円&quot;\(0.0%\)" sourceLinked="0"/>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ea"/>
                      <a:ea typeface="+mn-ea"/>
                      <a:cs typeface="+mn-cs"/>
                    </a:defRPr>
                  </a:pPr>
                  <a:endParaRPr lang="zh-TW" altLang="en-US"/>
                </a:p>
              </c:txPr>
              <c:showLegendKey val="0"/>
              <c:showVal val="1"/>
              <c:showCatName val="1"/>
              <c:showSerName val="0"/>
              <c:showPercent val="1"/>
              <c:showBubbleSize val="0"/>
              <c:separator> </c:separator>
              <c:extLst>
                <c:ext xmlns:c15="http://schemas.microsoft.com/office/drawing/2012/chart" uri="{CE6537A1-D6FC-4f65-9D91-7224C49458BB}">
                  <c15:layout>
                    <c:manualLayout>
                      <c:w val="0.1957839735260013"/>
                      <c:h val="0.20337495286438212"/>
                    </c:manualLayout>
                  </c15:layout>
                  <c15:dlblFieldTable/>
                  <c15:showDataLabelsRange val="0"/>
                </c:ext>
                <c:ext xmlns:c16="http://schemas.microsoft.com/office/drawing/2014/chart" uri="{C3380CC4-5D6E-409C-BE32-E72D297353CC}">
                  <c16:uniqueId val="{00000001-F2F4-43A1-B6D8-60164C7D73BF}"/>
                </c:ext>
              </c:extLst>
            </c:dLbl>
            <c:dLbl>
              <c:idx val="1"/>
              <c:tx>
                <c:rich>
                  <a:bodyPr rot="0" spcFirstLastPara="1" vertOverflow="ellipsis" vert="horz" wrap="square" anchor="ctr" anchorCtr="1"/>
                  <a:lstStyle/>
                  <a:p>
                    <a:pPr>
                      <a:defRPr sz="1200" b="0" i="0" u="none" strike="noStrike" kern="1200" baseline="0">
                        <a:solidFill>
                          <a:schemeClr val="bg1"/>
                        </a:solidFill>
                        <a:latin typeface="+mn-ea"/>
                        <a:ea typeface="+mn-ea"/>
                        <a:cs typeface="+mn-cs"/>
                      </a:defRPr>
                    </a:pPr>
                    <a:fld id="{806DF51B-9769-4D26-9CC0-76AFF47028A4}" type="CATEGORYNAME">
                      <a:rPr lang="zh-TW" altLang="en-US" smtClean="0">
                        <a:solidFill>
                          <a:schemeClr val="bg1"/>
                        </a:solidFill>
                      </a:rPr>
                      <a:pPr>
                        <a:defRPr sz="1200">
                          <a:solidFill>
                            <a:schemeClr val="bg1"/>
                          </a:solidFill>
                          <a:latin typeface="+mn-ea"/>
                          <a:ea typeface="+mn-ea"/>
                        </a:defRPr>
                      </a:pPr>
                      <a:t>[分類名]</a:t>
                    </a:fld>
                    <a:endParaRPr lang="zh-TW" altLang="en-US">
                      <a:solidFill>
                        <a:schemeClr val="bg1"/>
                      </a:solidFill>
                    </a:endParaRPr>
                  </a:p>
                  <a:p>
                    <a:pPr>
                      <a:defRPr sz="1200">
                        <a:solidFill>
                          <a:schemeClr val="bg1"/>
                        </a:solidFill>
                        <a:latin typeface="+mn-ea"/>
                        <a:ea typeface="+mn-ea"/>
                      </a:defRPr>
                    </a:pPr>
                    <a:r>
                      <a:rPr lang="zh-TW" altLang="en-US" baseline="0">
                        <a:solidFill>
                          <a:schemeClr val="bg1"/>
                        </a:solidFill>
                      </a:rPr>
                      <a:t> </a:t>
                    </a:r>
                    <a:fld id="{F45311AA-EBA4-4C86-880B-12D5F3C4649A}" type="VALUE">
                      <a:rPr lang="en-US" altLang="zh-TW" baseline="0">
                        <a:solidFill>
                          <a:schemeClr val="bg1"/>
                        </a:solidFill>
                      </a:rPr>
                      <a:pPr>
                        <a:defRPr sz="1200">
                          <a:solidFill>
                            <a:schemeClr val="bg1"/>
                          </a:solidFill>
                          <a:latin typeface="+mn-ea"/>
                          <a:ea typeface="+mn-ea"/>
                        </a:defRPr>
                      </a:pPr>
                      <a:t>[値]</a:t>
                    </a:fld>
                    <a:r>
                      <a:rPr lang="zh-TW" altLang="en-US" baseline="0" dirty="0">
                        <a:solidFill>
                          <a:schemeClr val="bg1"/>
                        </a:solidFill>
                      </a:rPr>
                      <a:t> </a:t>
                    </a:r>
                    <a:fld id="{D86FB125-3022-4F88-85C1-DB19C349A78D}" type="PERCENTAGE">
                      <a:rPr lang="en-US" altLang="zh-TW" baseline="0">
                        <a:solidFill>
                          <a:schemeClr val="bg1"/>
                        </a:solidFill>
                      </a:rPr>
                      <a:pPr>
                        <a:defRPr sz="1200">
                          <a:solidFill>
                            <a:schemeClr val="bg1"/>
                          </a:solidFill>
                          <a:latin typeface="+mn-ea"/>
                          <a:ea typeface="+mn-ea"/>
                        </a:defRPr>
                      </a:pPr>
                      <a:t>[パーセンテージ]</a:t>
                    </a:fld>
                    <a:endParaRPr lang="zh-TW" altLang="en-US" baseline="0" dirty="0">
                      <a:solidFill>
                        <a:schemeClr val="bg1"/>
                      </a:solidFill>
                    </a:endParaRPr>
                  </a:p>
                </c:rich>
              </c:tx>
              <c:numFmt formatCode="&quot;億&quot;&quot;円&quot;\(0.0%\)" sourceLinked="0"/>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ea"/>
                      <a:ea typeface="+mn-ea"/>
                      <a:cs typeface="+mn-cs"/>
                    </a:defRPr>
                  </a:pPr>
                  <a:endParaRPr lang="zh-TW" altLang="en-US"/>
                </a:p>
              </c:txPr>
              <c:showLegendKey val="0"/>
              <c:showVal val="1"/>
              <c:showCatName val="1"/>
              <c:showSerName val="0"/>
              <c:showPercent val="1"/>
              <c:showBubbleSize val="0"/>
              <c:separator> </c:separator>
              <c:extLst>
                <c:ext xmlns:c15="http://schemas.microsoft.com/office/drawing/2012/chart" uri="{CE6537A1-D6FC-4f65-9D91-7224C49458BB}">
                  <c15:layout>
                    <c:manualLayout>
                      <c:w val="0.16666675679275847"/>
                      <c:h val="0.2633146931560077"/>
                    </c:manualLayout>
                  </c15:layout>
                  <c15:dlblFieldTable/>
                  <c15:showDataLabelsRange val="0"/>
                </c:ext>
                <c:ext xmlns:c16="http://schemas.microsoft.com/office/drawing/2014/chart" uri="{C3380CC4-5D6E-409C-BE32-E72D297353CC}">
                  <c16:uniqueId val="{00000003-F2F4-43A1-B6D8-60164C7D73BF}"/>
                </c:ext>
              </c:extLst>
            </c:dLbl>
            <c:dLbl>
              <c:idx val="2"/>
              <c:layout>
                <c:manualLayout>
                  <c:x val="-2.2891126058823858E-3"/>
                  <c:y val="1.082662873273587E-2"/>
                </c:manualLayout>
              </c:layout>
              <c:tx>
                <c:rich>
                  <a:bodyPr rot="0" spcFirstLastPara="1" vertOverflow="ellipsis" vert="horz" wrap="square" anchor="ctr" anchorCtr="1"/>
                  <a:lstStyle/>
                  <a:p>
                    <a:pPr>
                      <a:defRPr sz="1200" b="0" i="0" u="none" strike="noStrike" kern="1200" baseline="0">
                        <a:solidFill>
                          <a:schemeClr val="bg1"/>
                        </a:solidFill>
                        <a:latin typeface="+mn-ea"/>
                        <a:ea typeface="+mn-ea"/>
                        <a:cs typeface="+mn-cs"/>
                      </a:defRPr>
                    </a:pPr>
                    <a:fld id="{31DC97B2-C37B-4C0A-97E3-A13EC6828457}" type="CATEGORYNAME">
                      <a:rPr lang="ja-JP" altLang="en-US" smtClean="0">
                        <a:solidFill>
                          <a:schemeClr val="bg1"/>
                        </a:solidFill>
                      </a:rPr>
                      <a:pPr>
                        <a:defRPr sz="1200">
                          <a:solidFill>
                            <a:schemeClr val="bg1"/>
                          </a:solidFill>
                          <a:latin typeface="+mn-ea"/>
                          <a:ea typeface="+mn-ea"/>
                        </a:defRPr>
                      </a:pPr>
                      <a:t>[分類名]</a:t>
                    </a:fld>
                    <a:endParaRPr lang="ja-JP" altLang="en-US">
                      <a:solidFill>
                        <a:schemeClr val="bg1"/>
                      </a:solidFill>
                    </a:endParaRPr>
                  </a:p>
                  <a:p>
                    <a:pPr>
                      <a:defRPr sz="1200">
                        <a:solidFill>
                          <a:schemeClr val="bg1"/>
                        </a:solidFill>
                        <a:latin typeface="+mn-ea"/>
                        <a:ea typeface="+mn-ea"/>
                      </a:defRPr>
                    </a:pPr>
                    <a:r>
                      <a:rPr lang="ja-JP" altLang="en-US" baseline="0">
                        <a:solidFill>
                          <a:schemeClr val="bg1"/>
                        </a:solidFill>
                      </a:rPr>
                      <a:t> </a:t>
                    </a:r>
                    <a:fld id="{7C33C056-B87B-440A-BF52-7F19ECD67152}" type="VALUE">
                      <a:rPr lang="en-US" altLang="ja-JP" baseline="0">
                        <a:solidFill>
                          <a:schemeClr val="bg1"/>
                        </a:solidFill>
                      </a:rPr>
                      <a:pPr>
                        <a:defRPr sz="1200">
                          <a:solidFill>
                            <a:schemeClr val="bg1"/>
                          </a:solidFill>
                          <a:latin typeface="+mn-ea"/>
                          <a:ea typeface="+mn-ea"/>
                        </a:defRPr>
                      </a:pPr>
                      <a:t>[値]</a:t>
                    </a:fld>
                    <a:r>
                      <a:rPr lang="ja-JP" altLang="en-US" baseline="0" dirty="0">
                        <a:solidFill>
                          <a:schemeClr val="bg1"/>
                        </a:solidFill>
                      </a:rPr>
                      <a:t> </a:t>
                    </a:r>
                    <a:fld id="{47857CF0-FC9F-4B84-914E-D8034B181BB5}" type="PERCENTAGE">
                      <a:rPr lang="en-US" altLang="ja-JP" baseline="0">
                        <a:solidFill>
                          <a:schemeClr val="bg1"/>
                        </a:solidFill>
                      </a:rPr>
                      <a:pPr>
                        <a:defRPr sz="1200">
                          <a:solidFill>
                            <a:schemeClr val="bg1"/>
                          </a:solidFill>
                          <a:latin typeface="+mn-ea"/>
                          <a:ea typeface="+mn-ea"/>
                        </a:defRPr>
                      </a:pPr>
                      <a:t>[パーセンテージ]</a:t>
                    </a:fld>
                    <a:endParaRPr lang="ja-JP" altLang="en-US" baseline="0" dirty="0">
                      <a:solidFill>
                        <a:schemeClr val="bg1"/>
                      </a:solidFill>
                    </a:endParaRPr>
                  </a:p>
                </c:rich>
              </c:tx>
              <c:numFmt formatCode="&quot;億&quot;&quot;円&quot;\(0.0%\)" sourceLinked="0"/>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ea"/>
                      <a:ea typeface="+mn-ea"/>
                      <a:cs typeface="+mn-cs"/>
                    </a:defRPr>
                  </a:pPr>
                  <a:endParaRPr lang="ja-JP" altLang="en-US"/>
                </a:p>
              </c:txPr>
              <c:showLegendKey val="0"/>
              <c:showVal val="1"/>
              <c:showCatName val="1"/>
              <c:showSerName val="0"/>
              <c:showPercent val="1"/>
              <c:showBubbleSize val="0"/>
              <c:separator> </c:separator>
              <c:extLst>
                <c:ext xmlns:c15="http://schemas.microsoft.com/office/drawing/2012/chart" uri="{CE6537A1-D6FC-4f65-9D91-7224C49458BB}">
                  <c15:layout>
                    <c:manualLayout>
                      <c:w val="0.15979837276638051"/>
                      <c:h val="0.21424193281181755"/>
                    </c:manualLayout>
                  </c15:layout>
                  <c15:dlblFieldTable/>
                  <c15:showDataLabelsRange val="0"/>
                </c:ext>
                <c:ext xmlns:c16="http://schemas.microsoft.com/office/drawing/2014/chart" uri="{C3380CC4-5D6E-409C-BE32-E72D297353CC}">
                  <c16:uniqueId val="{00000005-F2F4-43A1-B6D8-60164C7D73BF}"/>
                </c:ext>
              </c:extLst>
            </c:dLbl>
            <c:dLbl>
              <c:idx val="3"/>
              <c:layout>
                <c:manualLayout>
                  <c:x val="-7.4512647664842016E-2"/>
                  <c:y val="0.14532916219227582"/>
                </c:manualLayout>
              </c:layout>
              <c:tx>
                <c:rich>
                  <a:bodyPr/>
                  <a:lstStyle/>
                  <a:p>
                    <a:fld id="{566D1C3D-B909-4BFA-8EED-D0F4F7A9B91D}" type="CATEGORYNAME">
                      <a:rPr lang="zh-TW" altLang="en-US" smtClean="0"/>
                      <a:pPr/>
                      <a:t>[分類名]</a:t>
                    </a:fld>
                    <a:endParaRPr lang="zh-TW" altLang="en-US"/>
                  </a:p>
                  <a:p>
                    <a:r>
                      <a:rPr lang="zh-TW" altLang="en-US" baseline="0"/>
                      <a:t> </a:t>
                    </a:r>
                    <a:fld id="{631D9CA5-C292-4DB8-BE64-D7DCAE5DF1F2}" type="VALUE">
                      <a:rPr lang="en-US" altLang="zh-TW" baseline="0"/>
                      <a:pPr/>
                      <a:t>[値]</a:t>
                    </a:fld>
                    <a:r>
                      <a:rPr lang="zh-TW" altLang="en-US" baseline="0" dirty="0"/>
                      <a:t> </a:t>
                    </a:r>
                    <a:fld id="{D0157E8B-1C49-4487-817D-F731D53677C2}" type="PERCENTAGE">
                      <a:rPr lang="en-US" altLang="zh-TW" baseline="0"/>
                      <a:pPr/>
                      <a:t>[パーセンテージ]</a:t>
                    </a:fld>
                    <a:endParaRPr lang="zh-TW" altLang="en-US" baseline="0" dirty="0"/>
                  </a:p>
                </c:rich>
              </c:tx>
              <c:showLegendKey val="0"/>
              <c:showVal val="1"/>
              <c:showCatName val="1"/>
              <c:showSerName val="0"/>
              <c:showPercent val="1"/>
              <c:showBubbleSize val="0"/>
              <c:separator> </c:separator>
              <c:extLst>
                <c:ext xmlns:c15="http://schemas.microsoft.com/office/drawing/2012/chart" uri="{CE6537A1-D6FC-4f65-9D91-7224C49458BB}">
                  <c15:layout>
                    <c:manualLayout>
                      <c:w val="0.17775541937600733"/>
                      <c:h val="0.20750811073623632"/>
                    </c:manualLayout>
                  </c15:layout>
                  <c15:dlblFieldTable/>
                  <c15:showDataLabelsRange val="0"/>
                </c:ext>
                <c:ext xmlns:c16="http://schemas.microsoft.com/office/drawing/2014/chart" uri="{C3380CC4-5D6E-409C-BE32-E72D297353CC}">
                  <c16:uniqueId val="{00000007-F2F4-43A1-B6D8-60164C7D73BF}"/>
                </c:ext>
              </c:extLst>
            </c:dLbl>
            <c:dLbl>
              <c:idx val="4"/>
              <c:layout>
                <c:manualLayout>
                  <c:x val="-0.22164096901410887"/>
                  <c:y val="0.26067580896370962"/>
                </c:manualLayout>
              </c:layout>
              <c:tx>
                <c:rich>
                  <a:bodyPr/>
                  <a:lstStyle/>
                  <a:p>
                    <a:fld id="{D1EC408B-B3D9-4E40-91A2-8F41ECEED7ED}" type="CATEGORYNAME">
                      <a:rPr lang="ja-JP" altLang="en-US" smtClean="0"/>
                      <a:pPr/>
                      <a:t>[分類名]</a:t>
                    </a:fld>
                    <a:endParaRPr lang="ja-JP" altLang="en-US"/>
                  </a:p>
                  <a:p>
                    <a:r>
                      <a:rPr lang="ja-JP" altLang="en-US" baseline="0"/>
                      <a:t> </a:t>
                    </a:r>
                    <a:fld id="{9CFD0904-4408-4D3B-9D27-CA7240BF8A37}" type="VALUE">
                      <a:rPr lang="en-US" altLang="ja-JP" baseline="0"/>
                      <a:pPr/>
                      <a:t>[値]</a:t>
                    </a:fld>
                    <a:r>
                      <a:rPr lang="ja-JP" altLang="en-US" baseline="0" dirty="0"/>
                      <a:t> </a:t>
                    </a:r>
                    <a:fld id="{8BAB7C94-A50D-43C9-94ED-EC5226C0885A}" type="PERCENTAGE">
                      <a:rPr lang="en-US" altLang="ja-JP" baseline="0"/>
                      <a:pPr/>
                      <a:t>[パーセンテージ]</a:t>
                    </a:fld>
                    <a:endParaRPr lang="ja-JP" altLang="en-US" baseline="0" dirty="0"/>
                  </a:p>
                </c:rich>
              </c:tx>
              <c:showLegendKey val="0"/>
              <c:showVal val="1"/>
              <c:showCatName val="1"/>
              <c:showSerName val="0"/>
              <c:showPercent val="1"/>
              <c:showBubbleSize val="0"/>
              <c:separator> </c:separator>
              <c:extLst>
                <c:ext xmlns:c15="http://schemas.microsoft.com/office/drawing/2012/chart" uri="{CE6537A1-D6FC-4f65-9D91-7224C49458BB}">
                  <c15:layout>
                    <c:manualLayout>
                      <c:w val="0.16705375823099064"/>
                      <c:h val="0.22938301571907141"/>
                    </c:manualLayout>
                  </c15:layout>
                  <c15:dlblFieldTable/>
                  <c15:showDataLabelsRange val="0"/>
                </c:ext>
                <c:ext xmlns:c16="http://schemas.microsoft.com/office/drawing/2014/chart" uri="{C3380CC4-5D6E-409C-BE32-E72D297353CC}">
                  <c16:uniqueId val="{00000009-F2F4-43A1-B6D8-60164C7D73BF}"/>
                </c:ext>
              </c:extLst>
            </c:dLbl>
            <c:dLbl>
              <c:idx val="5"/>
              <c:layout>
                <c:manualLayout>
                  <c:x val="-0.2092023967051343"/>
                  <c:y val="0.1205545109390154"/>
                </c:manualLayout>
              </c:layout>
              <c:tx>
                <c:rich>
                  <a:bodyPr/>
                  <a:lstStyle/>
                  <a:p>
                    <a:fld id="{87F03502-E282-40C9-AB14-93F6F2100FA8}" type="CATEGORYNAME">
                      <a:rPr lang="ja-JP" altLang="en-US" smtClean="0"/>
                      <a:pPr/>
                      <a:t>[分類名]</a:t>
                    </a:fld>
                    <a:endParaRPr lang="ja-JP" altLang="en-US" dirty="0"/>
                  </a:p>
                  <a:p>
                    <a:r>
                      <a:rPr lang="ja-JP" altLang="en-US" baseline="0" dirty="0"/>
                      <a:t> </a:t>
                    </a:r>
                    <a:fld id="{BB6DABA4-D4A9-453A-986A-E4AF870A1E00}" type="VALUE">
                      <a:rPr lang="en-US" altLang="ja-JP" baseline="0"/>
                      <a:pPr/>
                      <a:t>[値]</a:t>
                    </a:fld>
                    <a:r>
                      <a:rPr lang="ja-JP" altLang="en-US" baseline="0" dirty="0"/>
                      <a:t> </a:t>
                    </a:r>
                    <a:fld id="{C10DF9D3-53EC-4B53-8F45-30A5CFB2A09C}" type="PERCENTAGE">
                      <a:rPr lang="en-US" altLang="ja-JP" baseline="0"/>
                      <a:pPr/>
                      <a:t>[パーセンテージ]</a:t>
                    </a:fld>
                    <a:endParaRPr lang="ja-JP" altLang="en-US" baseline="0" dirty="0"/>
                  </a:p>
                </c:rich>
              </c:tx>
              <c:showLegendKey val="0"/>
              <c:showVal val="1"/>
              <c:showCatName val="1"/>
              <c:showSerName val="0"/>
              <c:showPercent val="1"/>
              <c:showBubbleSize val="0"/>
              <c:separator> </c:separator>
              <c:extLst>
                <c:ext xmlns:c15="http://schemas.microsoft.com/office/drawing/2012/chart" uri="{CE6537A1-D6FC-4f65-9D91-7224C49458BB}">
                  <c15:layout>
                    <c:manualLayout>
                      <c:w val="0.18615796616414157"/>
                      <c:h val="0.3030970125608784"/>
                    </c:manualLayout>
                  </c15:layout>
                  <c15:dlblFieldTable/>
                  <c15:showDataLabelsRange val="0"/>
                </c:ext>
                <c:ext xmlns:c16="http://schemas.microsoft.com/office/drawing/2014/chart" uri="{C3380CC4-5D6E-409C-BE32-E72D297353CC}">
                  <c16:uniqueId val="{0000000B-F2F4-43A1-B6D8-60164C7D73BF}"/>
                </c:ext>
              </c:extLst>
            </c:dLbl>
            <c:dLbl>
              <c:idx val="6"/>
              <c:layout>
                <c:manualLayout>
                  <c:x val="-0.2157605119017813"/>
                  <c:y val="-5.8356807605124149E-2"/>
                </c:manualLayout>
              </c:layout>
              <c:tx>
                <c:rich>
                  <a:bodyPr/>
                  <a:lstStyle/>
                  <a:p>
                    <a:fld id="{CA13026F-FD32-42D6-83B1-F46EDA028694}" type="CATEGORYNAME">
                      <a:rPr lang="ja-JP" altLang="en-US" smtClean="0"/>
                      <a:pPr/>
                      <a:t>[分類名]</a:t>
                    </a:fld>
                    <a:endParaRPr lang="ja-JP" altLang="en-US" dirty="0"/>
                  </a:p>
                  <a:p>
                    <a:r>
                      <a:rPr lang="ja-JP" altLang="en-US" baseline="0" dirty="0"/>
                      <a:t> </a:t>
                    </a:r>
                    <a:fld id="{D290CEE1-40CF-47E9-BCAD-C88F5F662064}" type="VALUE">
                      <a:rPr lang="en-US" altLang="ja-JP" baseline="0" smtClean="0"/>
                      <a:pPr/>
                      <a:t>[値]</a:t>
                    </a:fld>
                    <a:r>
                      <a:rPr lang="ja-JP" altLang="en-US" baseline="0" dirty="0"/>
                      <a:t> </a:t>
                    </a:r>
                    <a:fld id="{E8FF6B56-0D4D-4464-BCFE-09C37EDA8BC5}" type="PERCENTAGE">
                      <a:rPr lang="en-US" altLang="ja-JP" baseline="0" smtClean="0"/>
                      <a:pPr/>
                      <a:t>[パーセンテージ]</a:t>
                    </a:fld>
                    <a:endParaRPr lang="ja-JP" altLang="en-US" baseline="0" dirty="0"/>
                  </a:p>
                </c:rich>
              </c:tx>
              <c:showLegendKey val="0"/>
              <c:showVal val="1"/>
              <c:showCatName val="1"/>
              <c:showSerName val="0"/>
              <c:showPercent val="1"/>
              <c:showBubbleSize val="0"/>
              <c:separator> </c:separator>
              <c:extLst>
                <c:ext xmlns:c15="http://schemas.microsoft.com/office/drawing/2012/chart" uri="{CE6537A1-D6FC-4f65-9D91-7224C49458BB}">
                  <c15:layout>
                    <c:manualLayout>
                      <c:w val="0.16205860971851277"/>
                      <c:h val="0.22779226853676546"/>
                    </c:manualLayout>
                  </c15:layout>
                  <c15:dlblFieldTable/>
                  <c15:showDataLabelsRange val="0"/>
                </c:ext>
                <c:ext xmlns:c16="http://schemas.microsoft.com/office/drawing/2014/chart" uri="{C3380CC4-5D6E-409C-BE32-E72D297353CC}">
                  <c16:uniqueId val="{0000000D-F2F4-43A1-B6D8-60164C7D73BF}"/>
                </c:ext>
              </c:extLst>
            </c:dLbl>
            <c:dLbl>
              <c:idx val="7"/>
              <c:layout>
                <c:manualLayout>
                  <c:x val="-0.20238181871578922"/>
                  <c:y val="-0.25931466587631324"/>
                </c:manualLayout>
              </c:layout>
              <c:tx>
                <c:rich>
                  <a:bodyPr/>
                  <a:lstStyle/>
                  <a:p>
                    <a:fld id="{10A8512D-BDDA-4ADA-8C73-D39EF2E39843}" type="CATEGORYNAME">
                      <a:rPr lang="zh-TW" altLang="en-US" smtClean="0"/>
                      <a:pPr/>
                      <a:t>[分類名]</a:t>
                    </a:fld>
                    <a:endParaRPr lang="zh-TW" altLang="en-US" dirty="0"/>
                  </a:p>
                  <a:p>
                    <a:r>
                      <a:rPr lang="zh-TW" altLang="en-US" baseline="0" dirty="0"/>
                      <a:t> </a:t>
                    </a:r>
                    <a:fld id="{5C663266-C2D6-42D2-92A4-6ED35ECFB2CB}" type="VALUE">
                      <a:rPr lang="en-US" altLang="zh-TW" baseline="0"/>
                      <a:pPr/>
                      <a:t>[値]</a:t>
                    </a:fld>
                    <a:r>
                      <a:rPr lang="zh-TW" altLang="en-US" baseline="0" dirty="0"/>
                      <a:t> </a:t>
                    </a:r>
                    <a:fld id="{D2C74F93-168B-42D1-8675-A301BD4E58C9}" type="PERCENTAGE">
                      <a:rPr lang="en-US" altLang="zh-TW" baseline="0"/>
                      <a:pPr/>
                      <a:t>[パーセンテージ]</a:t>
                    </a:fld>
                    <a:endParaRPr lang="zh-TW" altLang="en-US" baseline="0" dirty="0"/>
                  </a:p>
                </c:rich>
              </c:tx>
              <c:showLegendKey val="0"/>
              <c:showVal val="1"/>
              <c:showCatName val="1"/>
              <c:showSerName val="0"/>
              <c:showPercent val="1"/>
              <c:showBubbleSize val="0"/>
              <c:separator> </c:separator>
              <c:extLst>
                <c:ext xmlns:c15="http://schemas.microsoft.com/office/drawing/2012/chart" uri="{CE6537A1-D6FC-4f65-9D91-7224C49458BB}">
                  <c15:layout>
                    <c:manualLayout>
                      <c:w val="0.21335477613309678"/>
                      <c:h val="0.21443942643305772"/>
                    </c:manualLayout>
                  </c15:layout>
                  <c15:dlblFieldTable/>
                  <c15:showDataLabelsRange val="0"/>
                </c:ext>
                <c:ext xmlns:c16="http://schemas.microsoft.com/office/drawing/2014/chart" uri="{C3380CC4-5D6E-409C-BE32-E72D297353CC}">
                  <c16:uniqueId val="{0000000F-F2F4-43A1-B6D8-60164C7D73BF}"/>
                </c:ext>
              </c:extLst>
            </c:dLbl>
            <c:dLbl>
              <c:idx val="8"/>
              <c:tx>
                <c:rich>
                  <a:bodyPr/>
                  <a:lstStyle/>
                  <a:p>
                    <a:fld id="{FC336400-3E93-431E-954B-4C236BE2C18C}" type="CATEGORYNAME">
                      <a:rPr lang="ja-JP" altLang="en-US" smtClean="0"/>
                      <a:pPr/>
                      <a:t>[分類名]</a:t>
                    </a:fld>
                    <a:endParaRPr lang="ja-JP" altLang="en-US"/>
                  </a:p>
                  <a:p>
                    <a:r>
                      <a:rPr lang="ja-JP" altLang="en-US" baseline="0"/>
                      <a:t> </a:t>
                    </a:r>
                    <a:fld id="{C76FA27B-C443-4FBF-89D6-0F549EC1AA9E}" type="VALUE">
                      <a:rPr lang="en-US" altLang="ja-JP" baseline="0"/>
                      <a:pPr/>
                      <a:t>[値]</a:t>
                    </a:fld>
                    <a:r>
                      <a:rPr lang="en-US" altLang="ja-JP" baseline="0" dirty="0"/>
                      <a:t> </a:t>
                    </a:r>
                    <a:fld id="{73273B4F-B7CA-470C-8298-894838BD928B}" type="PERCENTAGE">
                      <a:rPr lang="en-US" altLang="ja-JP" baseline="0"/>
                      <a:pPr/>
                      <a:t>[パーセンテージ]</a:t>
                    </a:fld>
                    <a:endParaRPr lang="en-US" altLang="ja-JP" baseline="0" dirty="0"/>
                  </a:p>
                </c:rich>
              </c:tx>
              <c:showLegendKey val="0"/>
              <c:showVal val="1"/>
              <c:showCatName val="1"/>
              <c:showSerName val="0"/>
              <c:showPercent val="1"/>
              <c:showBubbleSize val="0"/>
              <c:separator> </c:separator>
              <c:extLst>
                <c:ext xmlns:c15="http://schemas.microsoft.com/office/drawing/2012/chart" uri="{CE6537A1-D6FC-4f65-9D91-7224C49458BB}">
                  <c15:layout>
                    <c:manualLayout>
                      <c:w val="0.14676095336460898"/>
                      <c:h val="0.20974788731553884"/>
                    </c:manualLayout>
                  </c15:layout>
                  <c15:dlblFieldTable/>
                  <c15:showDataLabelsRange val="0"/>
                </c:ext>
                <c:ext xmlns:c16="http://schemas.microsoft.com/office/drawing/2014/chart" uri="{C3380CC4-5D6E-409C-BE32-E72D297353CC}">
                  <c16:uniqueId val="{00000011-F2F4-43A1-B6D8-60164C7D73BF}"/>
                </c:ext>
              </c:extLst>
            </c:dLbl>
            <c:numFmt formatCode="&quot;億&quot;&quot;円&quot;\(0.0%\)" sourceLinked="0"/>
            <c:spPr>
              <a:noFill/>
              <a:ln>
                <a:noFill/>
              </a:ln>
              <a:effectLst/>
            </c:spPr>
            <c:txPr>
              <a:bodyPr rot="0" spcFirstLastPara="1" vertOverflow="ellipsis" vert="horz" wrap="square" anchor="ctr" anchorCtr="1"/>
              <a:lstStyle/>
              <a:p>
                <a:pPr>
                  <a:defRPr sz="1200" b="0" i="0" u="none" strike="noStrike" kern="1200" baseline="0">
                    <a:solidFill>
                      <a:schemeClr val="tx1">
                        <a:lumMod val="75000"/>
                        <a:lumOff val="25000"/>
                      </a:schemeClr>
                    </a:solidFill>
                    <a:latin typeface="+mn-ea"/>
                    <a:ea typeface="+mn-ea"/>
                    <a:cs typeface="+mn-cs"/>
                  </a:defRPr>
                </a:pPr>
                <a:endParaRPr lang="ja-JP"/>
              </a:p>
            </c:txPr>
            <c:showLegendKey val="0"/>
            <c:showVal val="1"/>
            <c:showCatName val="1"/>
            <c:showSerName val="0"/>
            <c:showPercent val="1"/>
            <c:showBubbleSize val="0"/>
            <c:separator> </c:separator>
            <c:showLeaderLines val="1"/>
            <c:leaderLines>
              <c:spPr>
                <a:ln w="9525" cap="flat" cmpd="sng" algn="ctr">
                  <a:solidFill>
                    <a:schemeClr val="tx1"/>
                  </a:solidFill>
                  <a:round/>
                  <a:headEnd type="oval"/>
                </a:ln>
                <a:effectLst/>
              </c:spPr>
            </c:leaderLines>
            <c:extLst>
              <c:ext xmlns:c15="http://schemas.microsoft.com/office/drawing/2012/chart" uri="{CE6537A1-D6FC-4f65-9D91-7224C49458BB}"/>
            </c:extLst>
          </c:dLbls>
          <c:cat>
            <c:strRef>
              <c:f>Sheet1!$A$2:$A$10</c:f>
              <c:strCache>
                <c:ptCount val="9"/>
                <c:pt idx="0">
                  <c:v>商工労働費</c:v>
                </c:pt>
                <c:pt idx="1">
                  <c:v>教育費</c:v>
                </c:pt>
                <c:pt idx="2">
                  <c:v>福祉費</c:v>
                </c:pt>
                <c:pt idx="3">
                  <c:v>健康医療費</c:v>
                </c:pt>
                <c:pt idx="4">
                  <c:v>警察費</c:v>
                </c:pt>
                <c:pt idx="5">
                  <c:v>都市整備費・都市計画費</c:v>
                </c:pt>
                <c:pt idx="6">
                  <c:v>総務費</c:v>
                </c:pt>
                <c:pt idx="7">
                  <c:v>環境農林水産費</c:v>
                </c:pt>
                <c:pt idx="8">
                  <c:v>その他</c:v>
                </c:pt>
              </c:strCache>
            </c:strRef>
          </c:cat>
          <c:val>
            <c:numRef>
              <c:f>Sheet1!$B$2:$B$10</c:f>
              <c:numCache>
                <c:formatCode>#,##0;"▲ "#,##0</c:formatCode>
                <c:ptCount val="9"/>
                <c:pt idx="0">
                  <c:v>10238</c:v>
                </c:pt>
                <c:pt idx="1">
                  <c:v>7115</c:v>
                </c:pt>
                <c:pt idx="2">
                  <c:v>4651</c:v>
                </c:pt>
                <c:pt idx="3">
                  <c:v>3559</c:v>
                </c:pt>
                <c:pt idx="4">
                  <c:v>3163</c:v>
                </c:pt>
                <c:pt idx="5">
                  <c:v>1899</c:v>
                </c:pt>
                <c:pt idx="6">
                  <c:v>1161</c:v>
                </c:pt>
                <c:pt idx="7">
                  <c:v>242</c:v>
                </c:pt>
                <c:pt idx="8">
                  <c:v>7188</c:v>
                </c:pt>
              </c:numCache>
            </c:numRef>
          </c:val>
          <c:extLst>
            <c:ext xmlns:c16="http://schemas.microsoft.com/office/drawing/2014/chart" uri="{C3380CC4-5D6E-409C-BE32-E72D297353CC}">
              <c16:uniqueId val="{00000012-F2F4-43A1-B6D8-60164C7D73BF}"/>
            </c:ext>
          </c:extLst>
        </c:ser>
        <c:dLbls>
          <c:showLegendKey val="0"/>
          <c:showVal val="0"/>
          <c:showCatName val="0"/>
          <c:showSerName val="0"/>
          <c:showPercent val="0"/>
          <c:showBubbleSize val="0"/>
          <c:showLeaderLines val="1"/>
        </c:dLbls>
        <c:firstSliceAng val="0"/>
        <c:holeSize val="40"/>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000">
          <a:latin typeface="UD デジタル 教科書体 N-R" panose="02020400000000000000" pitchFamily="17" charset="-128"/>
          <a:ea typeface="UD デジタル 教科書体 N-R" panose="02020400000000000000" pitchFamily="17" charset="-128"/>
        </a:defRPr>
      </a:pPr>
      <a:endParaRPr lang="ja-JP"/>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6">
  <a:schemeClr val="accent6"/>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a:extLst>
              <a:ext uri="{FF2B5EF4-FFF2-40B4-BE49-F238E27FC236}">
                <a16:creationId xmlns:a16="http://schemas.microsoft.com/office/drawing/2014/main" id="{FA755CBD-867A-8C17-1F84-A472A4E7FC5A}"/>
              </a:ext>
            </a:extLst>
          </p:cNvPr>
          <p:cNvSpPr>
            <a:spLocks noGrp="1"/>
          </p:cNvSpPr>
          <p:nvPr>
            <p:ph type="hdr" sz="quarter"/>
          </p:nvPr>
        </p:nvSpPr>
        <p:spPr>
          <a:xfrm>
            <a:off x="0" y="0"/>
            <a:ext cx="2945660" cy="498056"/>
          </a:xfrm>
          <a:prstGeom prst="rect">
            <a:avLst/>
          </a:prstGeom>
        </p:spPr>
        <p:txBody>
          <a:bodyPr vert="horz" lIns="92093" tIns="46047" rIns="92093" bIns="46047" rtlCol="0"/>
          <a:lstStyle>
            <a:lvl1pPr algn="l">
              <a:defRPr sz="1200"/>
            </a:lvl1pPr>
          </a:lstStyle>
          <a:p>
            <a:endParaRPr kumimoji="1" lang="ja-JP" altLang="en-US" dirty="0">
              <a:latin typeface="Arial" panose="020B0604020202020204" pitchFamily="34" charset="0"/>
              <a:cs typeface="Arial" panose="020B0604020202020204" pitchFamily="34" charset="0"/>
            </a:endParaRPr>
          </a:p>
        </p:txBody>
      </p:sp>
      <p:sp>
        <p:nvSpPr>
          <p:cNvPr id="3" name="日付プレースホルダー 2">
            <a:extLst>
              <a:ext uri="{FF2B5EF4-FFF2-40B4-BE49-F238E27FC236}">
                <a16:creationId xmlns:a16="http://schemas.microsoft.com/office/drawing/2014/main" id="{56B7BE75-7D93-B609-A6CF-5D09FBF07C0A}"/>
              </a:ext>
            </a:extLst>
          </p:cNvPr>
          <p:cNvSpPr>
            <a:spLocks noGrp="1"/>
          </p:cNvSpPr>
          <p:nvPr>
            <p:ph type="dt" sz="quarter" idx="1"/>
          </p:nvPr>
        </p:nvSpPr>
        <p:spPr>
          <a:xfrm>
            <a:off x="3850442" y="0"/>
            <a:ext cx="2945660" cy="498056"/>
          </a:xfrm>
          <a:prstGeom prst="rect">
            <a:avLst/>
          </a:prstGeom>
        </p:spPr>
        <p:txBody>
          <a:bodyPr vert="horz" lIns="92093" tIns="46047" rIns="92093" bIns="46047" rtlCol="0"/>
          <a:lstStyle>
            <a:lvl1pPr algn="r">
              <a:defRPr sz="1200"/>
            </a:lvl1pPr>
          </a:lstStyle>
          <a:p>
            <a:fld id="{277EEE18-1C25-4E7B-A9BB-6C403591A6E6}" type="datetimeFigureOut">
              <a:rPr kumimoji="1" lang="ja-JP" altLang="en-US" smtClean="0">
                <a:latin typeface="Arial" panose="020B0604020202020204" pitchFamily="34" charset="0"/>
                <a:cs typeface="Arial" panose="020B0604020202020204" pitchFamily="34" charset="0"/>
              </a:rPr>
              <a:t>2026/5/30</a:t>
            </a:fld>
            <a:endParaRPr kumimoji="1" lang="ja-JP" altLang="en-US" dirty="0">
              <a:latin typeface="Arial" panose="020B0604020202020204" pitchFamily="34" charset="0"/>
              <a:cs typeface="Arial" panose="020B0604020202020204" pitchFamily="34" charset="0"/>
            </a:endParaRPr>
          </a:p>
        </p:txBody>
      </p:sp>
      <p:sp>
        <p:nvSpPr>
          <p:cNvPr id="4" name="フッター プレースホルダー 3">
            <a:extLst>
              <a:ext uri="{FF2B5EF4-FFF2-40B4-BE49-F238E27FC236}">
                <a16:creationId xmlns:a16="http://schemas.microsoft.com/office/drawing/2014/main" id="{E0CAB21F-778E-206F-9C54-6E324A99C601}"/>
              </a:ext>
            </a:extLst>
          </p:cNvPr>
          <p:cNvSpPr>
            <a:spLocks noGrp="1"/>
          </p:cNvSpPr>
          <p:nvPr>
            <p:ph type="ftr" sz="quarter" idx="2"/>
          </p:nvPr>
        </p:nvSpPr>
        <p:spPr>
          <a:xfrm>
            <a:off x="0" y="9428584"/>
            <a:ext cx="2945660" cy="498055"/>
          </a:xfrm>
          <a:prstGeom prst="rect">
            <a:avLst/>
          </a:prstGeom>
        </p:spPr>
        <p:txBody>
          <a:bodyPr vert="horz" lIns="92093" tIns="46047" rIns="92093" bIns="46047" rtlCol="0" anchor="b"/>
          <a:lstStyle>
            <a:lvl1pPr algn="l">
              <a:defRPr sz="1200"/>
            </a:lvl1pPr>
          </a:lstStyle>
          <a:p>
            <a:endParaRPr kumimoji="1" lang="ja-JP" altLang="en-US">
              <a:latin typeface="Arial" panose="020B0604020202020204" pitchFamily="34" charset="0"/>
              <a:cs typeface="Arial" panose="020B0604020202020204" pitchFamily="34" charset="0"/>
            </a:endParaRPr>
          </a:p>
        </p:txBody>
      </p:sp>
      <p:sp>
        <p:nvSpPr>
          <p:cNvPr id="5" name="スライド番号プレースホルダー 4">
            <a:extLst>
              <a:ext uri="{FF2B5EF4-FFF2-40B4-BE49-F238E27FC236}">
                <a16:creationId xmlns:a16="http://schemas.microsoft.com/office/drawing/2014/main" id="{66B82D84-8246-56DD-B4D5-4C5E7364BC16}"/>
              </a:ext>
            </a:extLst>
          </p:cNvPr>
          <p:cNvSpPr>
            <a:spLocks noGrp="1"/>
          </p:cNvSpPr>
          <p:nvPr>
            <p:ph type="sldNum" sz="quarter" idx="3"/>
          </p:nvPr>
        </p:nvSpPr>
        <p:spPr>
          <a:xfrm>
            <a:off x="3850442" y="9428584"/>
            <a:ext cx="2945660" cy="498055"/>
          </a:xfrm>
          <a:prstGeom prst="rect">
            <a:avLst/>
          </a:prstGeom>
        </p:spPr>
        <p:txBody>
          <a:bodyPr vert="horz" lIns="92093" tIns="46047" rIns="92093" bIns="46047" rtlCol="0" anchor="b"/>
          <a:lstStyle>
            <a:lvl1pPr algn="r">
              <a:defRPr sz="1200"/>
            </a:lvl1pPr>
          </a:lstStyle>
          <a:p>
            <a:fld id="{94A59A06-C165-4EF6-BFFB-58789231A595}" type="slidenum">
              <a:rPr kumimoji="1" lang="ja-JP" altLang="en-US" smtClean="0">
                <a:latin typeface="Arial" panose="020B0604020202020204" pitchFamily="34" charset="0"/>
                <a:cs typeface="Arial" panose="020B0604020202020204" pitchFamily="34" charset="0"/>
              </a:rPr>
              <a:t>‹#›</a:t>
            </a:fld>
            <a:endParaRPr kumimoji="1" lang="ja-JP"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06111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45660" cy="498056"/>
          </a:xfrm>
          <a:prstGeom prst="rect">
            <a:avLst/>
          </a:prstGeom>
        </p:spPr>
        <p:txBody>
          <a:bodyPr vert="horz" lIns="92093" tIns="46047" rIns="92093" bIns="46047" rtlCol="0"/>
          <a:lstStyle>
            <a:lvl1pPr algn="l">
              <a:defRPr sz="1200">
                <a:latin typeface="HGPｺﾞｼｯｸE" panose="020B0900000000000000" pitchFamily="50" charset="-128"/>
                <a:ea typeface="HGPｺﾞｼｯｸE" panose="020B0900000000000000" pitchFamily="50" charset="-128"/>
              </a:defRPr>
            </a:lvl1pPr>
          </a:lstStyle>
          <a:p>
            <a:endParaRPr kumimoji="1" lang="ja-JP" altLang="en-US" dirty="0"/>
          </a:p>
        </p:txBody>
      </p:sp>
      <p:sp>
        <p:nvSpPr>
          <p:cNvPr id="3" name="日付プレースホルダー 2"/>
          <p:cNvSpPr>
            <a:spLocks noGrp="1"/>
          </p:cNvSpPr>
          <p:nvPr>
            <p:ph type="dt" idx="1"/>
          </p:nvPr>
        </p:nvSpPr>
        <p:spPr>
          <a:xfrm>
            <a:off x="3850442" y="0"/>
            <a:ext cx="2945660" cy="498056"/>
          </a:xfrm>
          <a:prstGeom prst="rect">
            <a:avLst/>
          </a:prstGeom>
        </p:spPr>
        <p:txBody>
          <a:bodyPr vert="horz" lIns="92093" tIns="46047" rIns="92093" bIns="46047" rtlCol="0"/>
          <a:lstStyle>
            <a:lvl1pPr algn="r">
              <a:defRPr sz="1200">
                <a:latin typeface="HGPｺﾞｼｯｸE" panose="020B0900000000000000" pitchFamily="50" charset="-128"/>
                <a:ea typeface="HGPｺﾞｼｯｸE" panose="020B0900000000000000" pitchFamily="50" charset="-128"/>
              </a:defRPr>
            </a:lvl1pPr>
          </a:lstStyle>
          <a:p>
            <a:fld id="{F206DF94-7F3B-4F0E-AE01-70F6763788F1}" type="datetimeFigureOut">
              <a:rPr kumimoji="1" lang="ja-JP" altLang="en-US" smtClean="0"/>
              <a:pPr/>
              <a:t>2026/5/30</a:t>
            </a:fld>
            <a:endParaRPr kumimoji="1" lang="ja-JP" altLang="en-US" dirty="0"/>
          </a:p>
        </p:txBody>
      </p:sp>
      <p:sp>
        <p:nvSpPr>
          <p:cNvPr id="4" name="スライド イメージ プレースホルダー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2093" tIns="46047" rIns="92093" bIns="46047" rtlCol="0" anchor="ctr"/>
          <a:lstStyle/>
          <a:p>
            <a:endParaRPr lang="ja-JP" altLang="en-US" dirty="0"/>
          </a:p>
        </p:txBody>
      </p:sp>
      <p:sp>
        <p:nvSpPr>
          <p:cNvPr id="5" name="ノート プレースホルダー 4"/>
          <p:cNvSpPr>
            <a:spLocks noGrp="1"/>
          </p:cNvSpPr>
          <p:nvPr>
            <p:ph type="body" sz="quarter" idx="3"/>
          </p:nvPr>
        </p:nvSpPr>
        <p:spPr>
          <a:xfrm>
            <a:off x="679768" y="4777196"/>
            <a:ext cx="5438140" cy="3908614"/>
          </a:xfrm>
          <a:prstGeom prst="rect">
            <a:avLst/>
          </a:prstGeom>
        </p:spPr>
        <p:txBody>
          <a:bodyPr vert="horz" lIns="92093" tIns="46047" rIns="92093" bIns="46047" rtlCol="0"/>
          <a:lstStyle/>
          <a:p>
            <a:pPr lvl="0"/>
            <a:r>
              <a:rPr kumimoji="1" lang="ja-JP" altLang="en-US" dirty="0"/>
              <a:t>マスター テキストの書式設定</a:t>
            </a:r>
          </a:p>
          <a:p>
            <a:pPr lvl="1"/>
            <a:r>
              <a:rPr kumimoji="1" lang="ja-JP" altLang="en-US" dirty="0"/>
              <a:t>第 </a:t>
            </a:r>
            <a:r>
              <a:rPr kumimoji="1" lang="en-US" altLang="ja-JP" dirty="0"/>
              <a:t>2 </a:t>
            </a:r>
            <a:r>
              <a:rPr kumimoji="1" lang="ja-JP" altLang="en-US" dirty="0"/>
              <a:t>レベル</a:t>
            </a:r>
          </a:p>
          <a:p>
            <a:pPr lvl="2"/>
            <a:r>
              <a:rPr kumimoji="1" lang="ja-JP" altLang="en-US" dirty="0"/>
              <a:t>第 </a:t>
            </a:r>
            <a:r>
              <a:rPr kumimoji="1" lang="en-US" altLang="ja-JP" dirty="0"/>
              <a:t>3 </a:t>
            </a:r>
            <a:r>
              <a:rPr kumimoji="1" lang="ja-JP" altLang="en-US" dirty="0"/>
              <a:t>レベル</a:t>
            </a:r>
          </a:p>
          <a:p>
            <a:pPr lvl="3"/>
            <a:r>
              <a:rPr kumimoji="1" lang="ja-JP" altLang="en-US" dirty="0"/>
              <a:t>第 </a:t>
            </a:r>
            <a:r>
              <a:rPr kumimoji="1" lang="en-US" altLang="ja-JP" dirty="0"/>
              <a:t>4 </a:t>
            </a:r>
            <a:r>
              <a:rPr kumimoji="1" lang="ja-JP" altLang="en-US" dirty="0"/>
              <a:t>レベル</a:t>
            </a:r>
          </a:p>
          <a:p>
            <a:pPr lvl="4"/>
            <a:r>
              <a:rPr kumimoji="1" lang="ja-JP" altLang="en-US" dirty="0"/>
              <a:t>第 </a:t>
            </a:r>
            <a:r>
              <a:rPr kumimoji="1" lang="en-US" altLang="ja-JP" dirty="0"/>
              <a:t>5 </a:t>
            </a:r>
            <a:r>
              <a:rPr kumimoji="1" lang="ja-JP" altLang="en-US" dirty="0"/>
              <a:t>レベル</a:t>
            </a:r>
          </a:p>
        </p:txBody>
      </p:sp>
      <p:sp>
        <p:nvSpPr>
          <p:cNvPr id="6" name="フッター プレースホルダー 5"/>
          <p:cNvSpPr>
            <a:spLocks noGrp="1"/>
          </p:cNvSpPr>
          <p:nvPr>
            <p:ph type="ftr" sz="quarter" idx="4"/>
          </p:nvPr>
        </p:nvSpPr>
        <p:spPr>
          <a:xfrm>
            <a:off x="0" y="9428584"/>
            <a:ext cx="2945660" cy="498055"/>
          </a:xfrm>
          <a:prstGeom prst="rect">
            <a:avLst/>
          </a:prstGeom>
        </p:spPr>
        <p:txBody>
          <a:bodyPr vert="horz" lIns="92093" tIns="46047" rIns="92093" bIns="46047" rtlCol="0" anchor="b"/>
          <a:lstStyle>
            <a:lvl1pPr algn="l">
              <a:defRPr sz="1200">
                <a:latin typeface="HGPｺﾞｼｯｸE" panose="020B0900000000000000" pitchFamily="50" charset="-128"/>
                <a:ea typeface="HGPｺﾞｼｯｸE" panose="020B0900000000000000" pitchFamily="50" charset="-128"/>
              </a:defRPr>
            </a:lvl1pPr>
          </a:lstStyle>
          <a:p>
            <a:endParaRPr kumimoji="1" lang="ja-JP" altLang="en-US" dirty="0"/>
          </a:p>
        </p:txBody>
      </p:sp>
      <p:sp>
        <p:nvSpPr>
          <p:cNvPr id="7" name="スライド番号プレースホルダー 6"/>
          <p:cNvSpPr>
            <a:spLocks noGrp="1"/>
          </p:cNvSpPr>
          <p:nvPr>
            <p:ph type="sldNum" sz="quarter" idx="5"/>
          </p:nvPr>
        </p:nvSpPr>
        <p:spPr>
          <a:xfrm>
            <a:off x="3850442" y="9428584"/>
            <a:ext cx="2945660" cy="498055"/>
          </a:xfrm>
          <a:prstGeom prst="rect">
            <a:avLst/>
          </a:prstGeom>
        </p:spPr>
        <p:txBody>
          <a:bodyPr vert="horz" lIns="92093" tIns="46047" rIns="92093" bIns="46047" rtlCol="0" anchor="b"/>
          <a:lstStyle>
            <a:lvl1pPr algn="r">
              <a:defRPr sz="1200">
                <a:latin typeface="HGPｺﾞｼｯｸE" panose="020B0900000000000000" pitchFamily="50" charset="-128"/>
                <a:ea typeface="HGPｺﾞｼｯｸE" panose="020B0900000000000000" pitchFamily="50" charset="-128"/>
              </a:defRPr>
            </a:lvl1pPr>
          </a:lstStyle>
          <a:p>
            <a:fld id="{FE82EA10-0265-43DC-8CCF-1CA193DC6686}" type="slidenum">
              <a:rPr kumimoji="1" lang="ja-JP" altLang="en-US" smtClean="0"/>
              <a:pPr/>
              <a:t>‹#›</a:t>
            </a:fld>
            <a:endParaRPr kumimoji="1" lang="ja-JP" altLang="en-US" dirty="0"/>
          </a:p>
        </p:txBody>
      </p:sp>
    </p:spTree>
    <p:extLst>
      <p:ext uri="{BB962C8B-B14F-4D97-AF65-F5344CB8AC3E}">
        <p14:creationId xmlns:p14="http://schemas.microsoft.com/office/powerpoint/2010/main" val="2681714696"/>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HGPｺﾞｼｯｸE" panose="020B0900000000000000" pitchFamily="50" charset="-128"/>
        <a:ea typeface="HGPｺﾞｼｯｸE" panose="020B0900000000000000" pitchFamily="50" charset="-128"/>
        <a:cs typeface="+mn-cs"/>
      </a:defRPr>
    </a:lvl1pPr>
    <a:lvl2pPr marL="457200" algn="l" defTabSz="914400" rtl="0" eaLnBrk="1" latinLnBrk="0" hangingPunct="1">
      <a:defRPr kumimoji="1" sz="1200" kern="1200">
        <a:solidFill>
          <a:schemeClr val="tx1"/>
        </a:solidFill>
        <a:latin typeface="HGPｺﾞｼｯｸE" panose="020B0900000000000000" pitchFamily="50" charset="-128"/>
        <a:ea typeface="HGPｺﾞｼｯｸE" panose="020B0900000000000000" pitchFamily="50" charset="-128"/>
        <a:cs typeface="+mn-cs"/>
      </a:defRPr>
    </a:lvl2pPr>
    <a:lvl3pPr marL="914400" algn="l" defTabSz="914400" rtl="0" eaLnBrk="1" latinLnBrk="0" hangingPunct="1">
      <a:defRPr kumimoji="1" sz="1200" kern="1200">
        <a:solidFill>
          <a:schemeClr val="tx1"/>
        </a:solidFill>
        <a:latin typeface="HGPｺﾞｼｯｸE" panose="020B0900000000000000" pitchFamily="50" charset="-128"/>
        <a:ea typeface="HGPｺﾞｼｯｸE" panose="020B0900000000000000" pitchFamily="50" charset="-128"/>
        <a:cs typeface="+mn-cs"/>
      </a:defRPr>
    </a:lvl3pPr>
    <a:lvl4pPr marL="1371600" algn="l" defTabSz="914400" rtl="0" eaLnBrk="1" latinLnBrk="0" hangingPunct="1">
      <a:defRPr kumimoji="1" sz="1200" kern="1200">
        <a:solidFill>
          <a:schemeClr val="tx1"/>
        </a:solidFill>
        <a:latin typeface="HGPｺﾞｼｯｸE" panose="020B0900000000000000" pitchFamily="50" charset="-128"/>
        <a:ea typeface="HGPｺﾞｼｯｸE" panose="020B0900000000000000" pitchFamily="50" charset="-128"/>
        <a:cs typeface="+mn-cs"/>
      </a:defRPr>
    </a:lvl4pPr>
    <a:lvl5pPr marL="1828800" algn="l" defTabSz="914400" rtl="0" eaLnBrk="1" latinLnBrk="0" hangingPunct="1">
      <a:defRPr kumimoji="1" sz="1200" kern="1200">
        <a:solidFill>
          <a:schemeClr val="tx1"/>
        </a:solidFill>
        <a:latin typeface="HGPｺﾞｼｯｸE" panose="020B0900000000000000" pitchFamily="50" charset="-128"/>
        <a:ea typeface="HGPｺﾞｼｯｸE" panose="020B0900000000000000" pitchFamily="50" charset="-128"/>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2</a:t>
            </a:fld>
            <a:endParaRPr lang="en-US" altLang="ja-JP"/>
          </a:p>
        </p:txBody>
      </p:sp>
    </p:spTree>
    <p:extLst>
      <p:ext uri="{BB962C8B-B14F-4D97-AF65-F5344CB8AC3E}">
        <p14:creationId xmlns:p14="http://schemas.microsoft.com/office/powerpoint/2010/main" val="17513564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4</a:t>
            </a:fld>
            <a:endParaRPr lang="en-US" altLang="ja-JP"/>
          </a:p>
        </p:txBody>
      </p:sp>
    </p:spTree>
    <p:extLst>
      <p:ext uri="{BB962C8B-B14F-4D97-AF65-F5344CB8AC3E}">
        <p14:creationId xmlns:p14="http://schemas.microsoft.com/office/powerpoint/2010/main" val="23533974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ノート プレースホルダー 2"/>
          <p:cNvSpPr>
            <a:spLocks noGrp="1"/>
          </p:cNvSpPr>
          <p:nvPr>
            <p:ph type="body" idx="1"/>
          </p:nvPr>
        </p:nvSpPr>
        <p:spPr/>
        <p:txBody>
          <a:bodyPr/>
          <a:lstStyle/>
          <a:p>
            <a:endParaRPr lang="ja-JP" altLang="en-US" dirty="0"/>
          </a:p>
        </p:txBody>
      </p:sp>
      <p:sp>
        <p:nvSpPr>
          <p:cNvPr id="3" name="スライド イメージ プレースホルダー 2">
            <a:extLst>
              <a:ext uri="{FF2B5EF4-FFF2-40B4-BE49-F238E27FC236}">
                <a16:creationId xmlns:a16="http://schemas.microsoft.com/office/drawing/2014/main" id="{E12CB9BC-DF21-4E69-B57F-9DBFAF380EE1}"/>
              </a:ext>
            </a:extLst>
          </p:cNvPr>
          <p:cNvSpPr>
            <a:spLocks noGrp="1" noRot="1" noChangeAspect="1"/>
          </p:cNvSpPr>
          <p:nvPr>
            <p:ph type="sldImg"/>
          </p:nvPr>
        </p:nvSpPr>
        <p:spPr>
          <a:xfrm>
            <a:off x="750888" y="596900"/>
            <a:ext cx="5495925" cy="4121150"/>
          </a:xfrm>
        </p:spPr>
      </p:sp>
      <p:sp>
        <p:nvSpPr>
          <p:cNvPr id="7" name="スライド番号プレースホルダー 3">
            <a:extLst>
              <a:ext uri="{FF2B5EF4-FFF2-40B4-BE49-F238E27FC236}">
                <a16:creationId xmlns:a16="http://schemas.microsoft.com/office/drawing/2014/main" id="{6A33C5A6-D996-4231-93BB-8C67575CC319}"/>
              </a:ext>
            </a:extLst>
          </p:cNvPr>
          <p:cNvSpPr>
            <a:spLocks noGrp="1"/>
          </p:cNvSpPr>
          <p:nvPr>
            <p:ph type="sldNum" sz="quarter" idx="5"/>
          </p:nvPr>
        </p:nvSpPr>
        <p:spPr>
          <a:xfrm>
            <a:off x="3959422" y="10440468"/>
            <a:ext cx="3027208" cy="550057"/>
          </a:xfrm>
        </p:spPr>
        <p:txBody>
          <a:bodyPr/>
          <a:lstStyle/>
          <a:p>
            <a:pPr defTabSz="456426">
              <a:defRPr/>
            </a:pPr>
            <a:fld id="{4374078C-8597-4BCE-AD2D-AB8AAB46821F}" type="slidenum">
              <a:rPr lang="ja-JP" altLang="en-US" sz="1100">
                <a:solidFill>
                  <a:prstClr val="black"/>
                </a:solidFill>
              </a:rPr>
              <a:pPr defTabSz="456426">
                <a:defRPr/>
              </a:pPr>
              <a:t>9</a:t>
            </a:fld>
            <a:endParaRPr lang="en-US" altLang="ja-JP" sz="1100" dirty="0">
              <a:solidFill>
                <a:prstClr val="black"/>
              </a:solidFill>
            </a:endParaRPr>
          </a:p>
        </p:txBody>
      </p:sp>
    </p:spTree>
    <p:extLst>
      <p:ext uri="{BB962C8B-B14F-4D97-AF65-F5344CB8AC3E}">
        <p14:creationId xmlns:p14="http://schemas.microsoft.com/office/powerpoint/2010/main" val="99579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12</a:t>
            </a:fld>
            <a:endParaRPr lang="en-US" altLang="ja-JP"/>
          </a:p>
        </p:txBody>
      </p:sp>
    </p:spTree>
    <p:extLst>
      <p:ext uri="{BB962C8B-B14F-4D97-AF65-F5344CB8AC3E}">
        <p14:creationId xmlns:p14="http://schemas.microsoft.com/office/powerpoint/2010/main" val="2824961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EB34A9-B420-D6E3-78CA-88341DF8576D}"/>
            </a:ext>
          </a:extLst>
        </p:cNvPr>
        <p:cNvGrpSpPr/>
        <p:nvPr/>
      </p:nvGrpSpPr>
      <p:grpSpPr>
        <a:xfrm>
          <a:off x="0" y="0"/>
          <a:ext cx="0" cy="0"/>
          <a:chOff x="0" y="0"/>
          <a:chExt cx="0" cy="0"/>
        </a:xfrm>
      </p:grpSpPr>
      <p:sp>
        <p:nvSpPr>
          <p:cNvPr id="13315" name="ノート プレースホルダー 2">
            <a:extLst>
              <a:ext uri="{FF2B5EF4-FFF2-40B4-BE49-F238E27FC236}">
                <a16:creationId xmlns:a16="http://schemas.microsoft.com/office/drawing/2014/main" id="{C88CEF45-2EBA-095B-CB47-B0F16FC30967}"/>
              </a:ext>
            </a:extLst>
          </p:cNvPr>
          <p:cNvSpPr>
            <a:spLocks noGrp="1"/>
          </p:cNvSpPr>
          <p:nvPr>
            <p:ph type="body" idx="1"/>
          </p:nvPr>
        </p:nvSpPr>
        <p:spPr/>
        <p:txBody>
          <a:bodyPr/>
          <a:lstStyle/>
          <a:p>
            <a:endParaRPr lang="ja-JP" altLang="en-US" dirty="0"/>
          </a:p>
        </p:txBody>
      </p:sp>
      <p:sp>
        <p:nvSpPr>
          <p:cNvPr id="3" name="スライド イメージ プレースホルダー 2">
            <a:extLst>
              <a:ext uri="{FF2B5EF4-FFF2-40B4-BE49-F238E27FC236}">
                <a16:creationId xmlns:a16="http://schemas.microsoft.com/office/drawing/2014/main" id="{31BA0D3E-ED9C-1578-31DF-A483382F8BD8}"/>
              </a:ext>
            </a:extLst>
          </p:cNvPr>
          <p:cNvSpPr>
            <a:spLocks noGrp="1" noRot="1" noChangeAspect="1"/>
          </p:cNvSpPr>
          <p:nvPr>
            <p:ph type="sldImg"/>
          </p:nvPr>
        </p:nvSpPr>
        <p:spPr>
          <a:xfrm>
            <a:off x="750888" y="596900"/>
            <a:ext cx="5495925" cy="4121150"/>
          </a:xfrm>
        </p:spPr>
      </p:sp>
      <p:sp>
        <p:nvSpPr>
          <p:cNvPr id="7" name="スライド番号プレースホルダー 3">
            <a:extLst>
              <a:ext uri="{FF2B5EF4-FFF2-40B4-BE49-F238E27FC236}">
                <a16:creationId xmlns:a16="http://schemas.microsoft.com/office/drawing/2014/main" id="{BF5F7A29-7382-B2CE-7814-1F787ED7509F}"/>
              </a:ext>
            </a:extLst>
          </p:cNvPr>
          <p:cNvSpPr>
            <a:spLocks noGrp="1"/>
          </p:cNvSpPr>
          <p:nvPr>
            <p:ph type="sldNum" sz="quarter" idx="5"/>
          </p:nvPr>
        </p:nvSpPr>
        <p:spPr>
          <a:xfrm>
            <a:off x="3959422" y="10440468"/>
            <a:ext cx="3027208" cy="550057"/>
          </a:xfrm>
        </p:spPr>
        <p:txBody>
          <a:bodyPr/>
          <a:lstStyle/>
          <a:p>
            <a:pPr defTabSz="456426">
              <a:defRPr/>
            </a:pPr>
            <a:fld id="{4374078C-8597-4BCE-AD2D-AB8AAB46821F}" type="slidenum">
              <a:rPr lang="ja-JP" altLang="en-US" sz="1100">
                <a:solidFill>
                  <a:prstClr val="black"/>
                </a:solidFill>
              </a:rPr>
              <a:pPr defTabSz="456426">
                <a:defRPr/>
              </a:pPr>
              <a:t>13</a:t>
            </a:fld>
            <a:endParaRPr lang="en-US" altLang="ja-JP" sz="1100" dirty="0">
              <a:solidFill>
                <a:prstClr val="black"/>
              </a:solidFill>
            </a:endParaRPr>
          </a:p>
        </p:txBody>
      </p:sp>
    </p:spTree>
    <p:extLst>
      <p:ext uri="{BB962C8B-B14F-4D97-AF65-F5344CB8AC3E}">
        <p14:creationId xmlns:p14="http://schemas.microsoft.com/office/powerpoint/2010/main" val="7063268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14</a:t>
            </a:fld>
            <a:endParaRPr lang="en-US" altLang="ja-JP"/>
          </a:p>
        </p:txBody>
      </p:sp>
    </p:spTree>
    <p:extLst>
      <p:ext uri="{BB962C8B-B14F-4D97-AF65-F5344CB8AC3E}">
        <p14:creationId xmlns:p14="http://schemas.microsoft.com/office/powerpoint/2010/main" val="23595309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C4B2F-6438-F4C8-A9AF-5063F08421AF}"/>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BAF017A9-1C27-5631-B6DA-62ECEADB5059}"/>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4045E26F-F98C-E5AE-7DD8-AD1813EAE376}"/>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A8B3846E-F927-FC9E-B28F-20A0C1940402}"/>
              </a:ext>
            </a:extLst>
          </p:cNvPr>
          <p:cNvSpPr>
            <a:spLocks noGrp="1"/>
          </p:cNvSpPr>
          <p:nvPr>
            <p:ph type="sldNum" sz="quarter" idx="5"/>
          </p:nvPr>
        </p:nvSpPr>
        <p:spPr/>
        <p:txBody>
          <a:bodyPr/>
          <a:lstStyle/>
          <a:p>
            <a:pPr>
              <a:defRPr/>
            </a:pPr>
            <a:fld id="{DEFA9A01-71A4-435A-A68E-07DBF33220B8}" type="slidenum">
              <a:rPr lang="en-US" altLang="ja-JP" smtClean="0"/>
              <a:pPr>
                <a:defRPr/>
              </a:pPr>
              <a:t>15</a:t>
            </a:fld>
            <a:endParaRPr lang="en-US" altLang="ja-JP"/>
          </a:p>
        </p:txBody>
      </p:sp>
    </p:spTree>
    <p:extLst>
      <p:ext uri="{BB962C8B-B14F-4D97-AF65-F5344CB8AC3E}">
        <p14:creationId xmlns:p14="http://schemas.microsoft.com/office/powerpoint/2010/main" val="11118696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16</a:t>
            </a:fld>
            <a:endParaRPr lang="en-US" altLang="ja-JP"/>
          </a:p>
        </p:txBody>
      </p:sp>
    </p:spTree>
    <p:extLst>
      <p:ext uri="{BB962C8B-B14F-4D97-AF65-F5344CB8AC3E}">
        <p14:creationId xmlns:p14="http://schemas.microsoft.com/office/powerpoint/2010/main" val="27400319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7ED90-73B2-698E-A721-ABF6E2312049}"/>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544340AA-D3ED-7A2A-69A7-2A23ED9CA48E}"/>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D5697904-C892-22E9-5574-0550B4770B66}"/>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BE63CA74-AD9C-767E-6857-B8645E95641D}"/>
              </a:ext>
            </a:extLst>
          </p:cNvPr>
          <p:cNvSpPr>
            <a:spLocks noGrp="1"/>
          </p:cNvSpPr>
          <p:nvPr>
            <p:ph type="sldNum" sz="quarter" idx="5"/>
          </p:nvPr>
        </p:nvSpPr>
        <p:spPr/>
        <p:txBody>
          <a:bodyPr/>
          <a:lstStyle/>
          <a:p>
            <a:pPr>
              <a:defRPr/>
            </a:pPr>
            <a:fld id="{DEFA9A01-71A4-435A-A68E-07DBF33220B8}" type="slidenum">
              <a:rPr lang="en-US" altLang="ja-JP" smtClean="0"/>
              <a:pPr>
                <a:defRPr/>
              </a:pPr>
              <a:t>17</a:t>
            </a:fld>
            <a:endParaRPr lang="en-US" altLang="ja-JP"/>
          </a:p>
        </p:txBody>
      </p:sp>
    </p:spTree>
    <p:extLst>
      <p:ext uri="{BB962C8B-B14F-4D97-AF65-F5344CB8AC3E}">
        <p14:creationId xmlns:p14="http://schemas.microsoft.com/office/powerpoint/2010/main" val="10237974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defTabSz="906294" fontAlgn="auto">
              <a:spcBef>
                <a:spcPts val="0"/>
              </a:spcBef>
              <a:spcAft>
                <a:spcPts val="0"/>
              </a:spcAft>
              <a:defRPr/>
            </a:pPr>
            <a:fld id="{A8676293-4F36-4916-A6F1-B94D1E49EEF1}" type="slidenum">
              <a:rPr lang="ja-JP" altLang="en-US">
                <a:solidFill>
                  <a:prstClr val="black"/>
                </a:solidFill>
                <a:ea typeface="ＭＳ Ｐゴシック" panose="020B0600070205080204" pitchFamily="50" charset="-128"/>
              </a:rPr>
              <a:pPr defTabSz="906294" fontAlgn="auto">
                <a:spcBef>
                  <a:spcPts val="0"/>
                </a:spcBef>
                <a:spcAft>
                  <a:spcPts val="0"/>
                </a:spcAft>
                <a:defRPr/>
              </a:pPr>
              <a:t>18</a:t>
            </a:fld>
            <a:endParaRPr lang="ja-JP" altLang="en-US" dirty="0">
              <a:solidFill>
                <a:prstClr val="black"/>
              </a:solidFill>
              <a:ea typeface="ＭＳ Ｐゴシック" panose="020B0600070205080204" pitchFamily="50" charset="-128"/>
            </a:endParaRPr>
          </a:p>
        </p:txBody>
      </p:sp>
    </p:spTree>
    <p:extLst>
      <p:ext uri="{BB962C8B-B14F-4D97-AF65-F5344CB8AC3E}">
        <p14:creationId xmlns:p14="http://schemas.microsoft.com/office/powerpoint/2010/main" val="23366055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defTabSz="906294" fontAlgn="auto">
              <a:spcBef>
                <a:spcPts val="0"/>
              </a:spcBef>
              <a:spcAft>
                <a:spcPts val="0"/>
              </a:spcAft>
              <a:defRPr/>
            </a:pPr>
            <a:fld id="{A8676293-4F36-4916-A6F1-B94D1E49EEF1}" type="slidenum">
              <a:rPr lang="ja-JP" altLang="en-US">
                <a:solidFill>
                  <a:prstClr val="black"/>
                </a:solidFill>
                <a:ea typeface="ＭＳ Ｐゴシック" panose="020B0600070205080204" pitchFamily="50" charset="-128"/>
              </a:rPr>
              <a:pPr defTabSz="906294" fontAlgn="auto">
                <a:spcBef>
                  <a:spcPts val="0"/>
                </a:spcBef>
                <a:spcAft>
                  <a:spcPts val="0"/>
                </a:spcAft>
                <a:defRPr/>
              </a:pPr>
              <a:t>19</a:t>
            </a:fld>
            <a:endParaRPr lang="ja-JP" altLang="en-US" dirty="0">
              <a:solidFill>
                <a:prstClr val="black"/>
              </a:solidFill>
              <a:ea typeface="ＭＳ Ｐゴシック" panose="020B0600070205080204" pitchFamily="50" charset="-128"/>
            </a:endParaRPr>
          </a:p>
        </p:txBody>
      </p:sp>
    </p:spTree>
    <p:extLst>
      <p:ext uri="{BB962C8B-B14F-4D97-AF65-F5344CB8AC3E}">
        <p14:creationId xmlns:p14="http://schemas.microsoft.com/office/powerpoint/2010/main" val="1114924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1ED4B-F46D-6327-B59C-B140EB078208}"/>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0C8FF32C-EB6E-85E3-8E7F-38A5A9FC20D6}"/>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B98620B8-EC3B-184E-00BF-1D5D5FBC291F}"/>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FC171AF3-E9FE-86CF-A533-CE8BA0151BC8}"/>
              </a:ext>
            </a:extLst>
          </p:cNvPr>
          <p:cNvSpPr>
            <a:spLocks noGrp="1"/>
          </p:cNvSpPr>
          <p:nvPr>
            <p:ph type="sldNum" sz="quarter" idx="5"/>
          </p:nvPr>
        </p:nvSpPr>
        <p:spPr/>
        <p:txBody>
          <a:bodyPr/>
          <a:lstStyle/>
          <a:p>
            <a:pPr defTabSz="906294" fontAlgn="auto">
              <a:spcBef>
                <a:spcPts val="0"/>
              </a:spcBef>
              <a:spcAft>
                <a:spcPts val="0"/>
              </a:spcAft>
              <a:defRPr/>
            </a:pPr>
            <a:fld id="{A8676293-4F36-4916-A6F1-B94D1E49EEF1}" type="slidenum">
              <a:rPr lang="ja-JP" altLang="en-US">
                <a:solidFill>
                  <a:prstClr val="black"/>
                </a:solidFill>
                <a:ea typeface="ＭＳ Ｐゴシック" panose="020B0600070205080204" pitchFamily="50" charset="-128"/>
              </a:rPr>
              <a:pPr defTabSz="906294" fontAlgn="auto">
                <a:spcBef>
                  <a:spcPts val="0"/>
                </a:spcBef>
                <a:spcAft>
                  <a:spcPts val="0"/>
                </a:spcAft>
                <a:defRPr/>
              </a:pPr>
              <a:t>20</a:t>
            </a:fld>
            <a:endParaRPr lang="ja-JP" altLang="en-US" dirty="0">
              <a:solidFill>
                <a:prstClr val="black"/>
              </a:solidFill>
              <a:ea typeface="ＭＳ Ｐゴシック" panose="020B0600070205080204" pitchFamily="50" charset="-128"/>
            </a:endParaRPr>
          </a:p>
        </p:txBody>
      </p:sp>
    </p:spTree>
    <p:extLst>
      <p:ext uri="{BB962C8B-B14F-4D97-AF65-F5344CB8AC3E}">
        <p14:creationId xmlns:p14="http://schemas.microsoft.com/office/powerpoint/2010/main" val="8107097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1ED4B-F46D-6327-B59C-B140EB078208}"/>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0C8FF32C-EB6E-85E3-8E7F-38A5A9FC20D6}"/>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B98620B8-EC3B-184E-00BF-1D5D5FBC291F}"/>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FC171AF3-E9FE-86CF-A533-CE8BA0151BC8}"/>
              </a:ext>
            </a:extLst>
          </p:cNvPr>
          <p:cNvSpPr>
            <a:spLocks noGrp="1"/>
          </p:cNvSpPr>
          <p:nvPr>
            <p:ph type="sldNum" sz="quarter" idx="5"/>
          </p:nvPr>
        </p:nvSpPr>
        <p:spPr/>
        <p:txBody>
          <a:bodyPr/>
          <a:lstStyle/>
          <a:p>
            <a:pPr defTabSz="906294" fontAlgn="auto">
              <a:spcBef>
                <a:spcPts val="0"/>
              </a:spcBef>
              <a:spcAft>
                <a:spcPts val="0"/>
              </a:spcAft>
              <a:defRPr/>
            </a:pPr>
            <a:fld id="{A8676293-4F36-4916-A6F1-B94D1E49EEF1}" type="slidenum">
              <a:rPr lang="ja-JP" altLang="en-US">
                <a:solidFill>
                  <a:prstClr val="black"/>
                </a:solidFill>
                <a:ea typeface="ＭＳ Ｐゴシック" panose="020B0600070205080204" pitchFamily="50" charset="-128"/>
              </a:rPr>
              <a:pPr defTabSz="906294" fontAlgn="auto">
                <a:spcBef>
                  <a:spcPts val="0"/>
                </a:spcBef>
                <a:spcAft>
                  <a:spcPts val="0"/>
                </a:spcAft>
                <a:defRPr/>
              </a:pPr>
              <a:t>21</a:t>
            </a:fld>
            <a:endParaRPr lang="ja-JP" altLang="en-US" dirty="0">
              <a:solidFill>
                <a:prstClr val="black"/>
              </a:solidFill>
              <a:ea typeface="ＭＳ Ｐゴシック" panose="020B0600070205080204" pitchFamily="50" charset="-128"/>
            </a:endParaRPr>
          </a:p>
        </p:txBody>
      </p:sp>
    </p:spTree>
    <p:extLst>
      <p:ext uri="{BB962C8B-B14F-4D97-AF65-F5344CB8AC3E}">
        <p14:creationId xmlns:p14="http://schemas.microsoft.com/office/powerpoint/2010/main" val="18106953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6AD64-88D9-3910-8FDB-11D3FDE0B864}"/>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56F8FAFE-F7AB-00F9-3FBA-AFC0F4AE8915}"/>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D10074D2-825B-16F7-8A34-72DF4A398DE8}"/>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77B17925-9205-3B7E-3C3A-9E0FAA306535}"/>
              </a:ext>
            </a:extLst>
          </p:cNvPr>
          <p:cNvSpPr>
            <a:spLocks noGrp="1"/>
          </p:cNvSpPr>
          <p:nvPr>
            <p:ph type="sldNum" sz="quarter" idx="5"/>
          </p:nvPr>
        </p:nvSpPr>
        <p:spPr/>
        <p:txBody>
          <a:bodyPr/>
          <a:lstStyle/>
          <a:p>
            <a:pPr>
              <a:defRPr/>
            </a:pPr>
            <a:fld id="{DEFA9A01-71A4-435A-A68E-07DBF33220B8}" type="slidenum">
              <a:rPr lang="en-US" altLang="ja-JP" smtClean="0"/>
              <a:pPr>
                <a:defRPr/>
              </a:pPr>
              <a:t>22</a:t>
            </a:fld>
            <a:endParaRPr lang="en-US" altLang="ja-JP"/>
          </a:p>
        </p:txBody>
      </p:sp>
    </p:spTree>
    <p:extLst>
      <p:ext uri="{BB962C8B-B14F-4D97-AF65-F5344CB8AC3E}">
        <p14:creationId xmlns:p14="http://schemas.microsoft.com/office/powerpoint/2010/main" val="21983304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latin typeface="+mn-ea"/>
              <a:ea typeface="+mn-ea"/>
            </a:endParaRPr>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24</a:t>
            </a:fld>
            <a:endParaRPr lang="en-US" altLang="ja-JP"/>
          </a:p>
        </p:txBody>
      </p:sp>
    </p:spTree>
    <p:extLst>
      <p:ext uri="{BB962C8B-B14F-4D97-AF65-F5344CB8AC3E}">
        <p14:creationId xmlns:p14="http://schemas.microsoft.com/office/powerpoint/2010/main" val="34038116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25</a:t>
            </a:fld>
            <a:endParaRPr lang="en-US" altLang="ja-JP"/>
          </a:p>
        </p:txBody>
      </p:sp>
    </p:spTree>
    <p:extLst>
      <p:ext uri="{BB962C8B-B14F-4D97-AF65-F5344CB8AC3E}">
        <p14:creationId xmlns:p14="http://schemas.microsoft.com/office/powerpoint/2010/main" val="2499710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1371600" y="1143000"/>
            <a:ext cx="4114800" cy="3086100"/>
          </a:xfrm>
        </p:spPr>
      </p:sp>
      <p:sp>
        <p:nvSpPr>
          <p:cNvPr id="3" name="ノート プレースホルダー 2"/>
          <p:cNvSpPr>
            <a:spLocks noGrp="1"/>
          </p:cNvSpPr>
          <p:nvPr>
            <p:ph type="body" idx="1"/>
          </p:nvPr>
        </p:nvSpPr>
        <p:spPr/>
        <p:txBody>
          <a:bodyPr/>
          <a:lstStyle/>
          <a:p>
            <a:endParaRPr kumimoji="1" lang="ja-JP" altLang="en-US" dirty="0">
              <a:latin typeface="+mn-ea"/>
              <a:ea typeface="+mn-ea"/>
            </a:endParaRPr>
          </a:p>
        </p:txBody>
      </p:sp>
      <p:sp>
        <p:nvSpPr>
          <p:cNvPr id="4" name="スライド番号プレースホルダー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EFA9A01-71A4-435A-A68E-07DBF33220B8}" type="slidenum">
              <a:rPr kumimoji="0" lang="en-US" altLang="ja-JP" sz="1200" b="0" i="0" u="none" strike="noStrike" kern="1200" cap="none" spc="0" normalizeH="0" baseline="0" noProof="0" smtClean="0">
                <a:ln>
                  <a:noFill/>
                </a:ln>
                <a:solidFill>
                  <a:prstClr val="black"/>
                </a:solidFill>
                <a:effectLst/>
                <a:uLnTx/>
                <a:uFillTx/>
                <a:latin typeface="HGPｺﾞｼｯｸE" panose="020B0900000000000000" pitchFamily="50" charset="-128"/>
                <a:ea typeface="HGPｺﾞｼｯｸE" panose="020B0900000000000000" pitchFamily="50" charset="-128"/>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US" altLang="ja-JP" sz="1200" b="0" i="0" u="none" strike="noStrike" kern="1200" cap="none" spc="0" normalizeH="0" baseline="0" noProof="0">
              <a:ln>
                <a:noFill/>
              </a:ln>
              <a:solidFill>
                <a:prstClr val="black"/>
              </a:solidFill>
              <a:effectLst/>
              <a:uLnTx/>
              <a:uFillTx/>
              <a:latin typeface="HGPｺﾞｼｯｸE" panose="020B0900000000000000" pitchFamily="50" charset="-128"/>
              <a:ea typeface="HGPｺﾞｼｯｸE" panose="020B0900000000000000" pitchFamily="50" charset="-128"/>
              <a:cs typeface="+mn-cs"/>
            </a:endParaRPr>
          </a:p>
        </p:txBody>
      </p:sp>
    </p:spTree>
    <p:extLst>
      <p:ext uri="{BB962C8B-B14F-4D97-AF65-F5344CB8AC3E}">
        <p14:creationId xmlns:p14="http://schemas.microsoft.com/office/powerpoint/2010/main" val="2546709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27</a:t>
            </a:fld>
            <a:endParaRPr lang="en-US" altLang="ja-JP"/>
          </a:p>
        </p:txBody>
      </p:sp>
    </p:spTree>
    <p:extLst>
      <p:ext uri="{BB962C8B-B14F-4D97-AF65-F5344CB8AC3E}">
        <p14:creationId xmlns:p14="http://schemas.microsoft.com/office/powerpoint/2010/main" val="31040314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28</a:t>
            </a:fld>
            <a:endParaRPr lang="en-US" altLang="ja-JP"/>
          </a:p>
        </p:txBody>
      </p:sp>
    </p:spTree>
    <p:extLst>
      <p:ext uri="{BB962C8B-B14F-4D97-AF65-F5344CB8AC3E}">
        <p14:creationId xmlns:p14="http://schemas.microsoft.com/office/powerpoint/2010/main" val="11690989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29</a:t>
            </a:fld>
            <a:endParaRPr lang="en-US" altLang="ja-JP"/>
          </a:p>
        </p:txBody>
      </p:sp>
    </p:spTree>
    <p:extLst>
      <p:ext uri="{BB962C8B-B14F-4D97-AF65-F5344CB8AC3E}">
        <p14:creationId xmlns:p14="http://schemas.microsoft.com/office/powerpoint/2010/main" val="8260039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5" name="ノート プレースホルダー 4"/>
          <p:cNvSpPr>
            <a:spLocks noGrp="1"/>
          </p:cNvSpPr>
          <p:nvPr>
            <p:ph type="body" sz="quarter" idx="11"/>
          </p:nvPr>
        </p:nvSpPr>
        <p:spPr/>
        <p:txBody>
          <a:bodyPr/>
          <a:lstStyle/>
          <a:p>
            <a:endParaRPr kumimoji="1" lang="ja-JP" altLang="en-US"/>
          </a:p>
        </p:txBody>
      </p:sp>
    </p:spTree>
    <p:extLst>
      <p:ext uri="{BB962C8B-B14F-4D97-AF65-F5344CB8AC3E}">
        <p14:creationId xmlns:p14="http://schemas.microsoft.com/office/powerpoint/2010/main" val="18307157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5" name="ノート プレースホルダー 4"/>
          <p:cNvSpPr>
            <a:spLocks noGrp="1"/>
          </p:cNvSpPr>
          <p:nvPr>
            <p:ph type="body" sz="quarter" idx="11"/>
          </p:nvPr>
        </p:nvSpPr>
        <p:spPr/>
        <p:txBody>
          <a:bodyPr/>
          <a:lstStyle/>
          <a:p>
            <a:endParaRPr kumimoji="1" lang="ja-JP" altLang="en-US"/>
          </a:p>
        </p:txBody>
      </p:sp>
    </p:spTree>
    <p:extLst>
      <p:ext uri="{BB962C8B-B14F-4D97-AF65-F5344CB8AC3E}">
        <p14:creationId xmlns:p14="http://schemas.microsoft.com/office/powerpoint/2010/main" val="34374046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nta.go.jp/taxes/kids/index.htm" TargetMode="External"/><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nta.go.jp/taxes/kids/index.htm" TargetMode="External"/><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タイトル スライド">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2728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白紙">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297770"/>
      </p:ext>
    </p:extLst>
  </p:cSld>
  <p:clrMapOvr>
    <a:masterClrMapping/>
  </p:clrMapOvr>
  <p:extLst>
    <p:ext uri="{DCECCB84-F9BA-43D5-87BE-67443E8EF086}">
      <p15:sldGuideLst xmlns:p15="http://schemas.microsoft.com/office/powerpoint/2012/main">
        <p15:guide id="1" orient="horz">
          <p15:clr>
            <a:srgbClr val="FBAE40"/>
          </p15:clr>
        </p15:guide>
        <p15:guide id="2" pos="576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3_白紙">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正方形/長方形 1">
            <a:extLst>
              <a:ext uri="{FF2B5EF4-FFF2-40B4-BE49-F238E27FC236}">
                <a16:creationId xmlns:a16="http://schemas.microsoft.com/office/drawing/2014/main" id="{811C7DCC-4FAD-47DB-8349-CABC8B0CD50F}"/>
              </a:ext>
            </a:extLst>
          </p:cNvPr>
          <p:cNvSpPr/>
          <p:nvPr/>
        </p:nvSpPr>
        <p:spPr>
          <a:xfrm>
            <a:off x="0" y="6572250"/>
            <a:ext cx="9144000" cy="285750"/>
          </a:xfrm>
          <a:prstGeom prst="rect">
            <a:avLst/>
          </a:prstGeom>
          <a:solidFill>
            <a:srgbClr val="005B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 name="正方形/長方形 2">
            <a:extLst>
              <a:ext uri="{FF2B5EF4-FFF2-40B4-BE49-F238E27FC236}">
                <a16:creationId xmlns:a16="http://schemas.microsoft.com/office/drawing/2014/main" id="{D75EEFB6-675E-75DD-71B0-BDA7D59D02CB}"/>
              </a:ext>
            </a:extLst>
          </p:cNvPr>
          <p:cNvSpPr/>
          <p:nvPr userDrawn="1"/>
        </p:nvSpPr>
        <p:spPr>
          <a:xfrm>
            <a:off x="0" y="6572250"/>
            <a:ext cx="9144000" cy="285750"/>
          </a:xfrm>
          <a:prstGeom prst="rect">
            <a:avLst/>
          </a:prstGeom>
          <a:solidFill>
            <a:srgbClr val="005B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969454828"/>
      </p:ext>
    </p:extLst>
  </p:cSld>
  <p:clrMapOvr>
    <a:masterClrMapping/>
  </p:clrMapOvr>
  <p:extLst>
    <p:ext uri="{DCECCB84-F9BA-43D5-87BE-67443E8EF086}">
      <p15:sldGuideLst xmlns:p15="http://schemas.microsoft.com/office/powerpoint/2012/main">
        <p15:guide id="1" orient="horz">
          <p15:clr>
            <a:srgbClr val="FBAE40"/>
          </p15:clr>
        </p15:guide>
        <p15:guide id="2" pos="576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6" name="正方形/長方形 5">
            <a:extLst>
              <a:ext uri="{FF2B5EF4-FFF2-40B4-BE49-F238E27FC236}">
                <a16:creationId xmlns:a16="http://schemas.microsoft.com/office/drawing/2014/main" id="{E85256BC-6200-EBDC-5473-473F5F1DD958}"/>
              </a:ext>
            </a:extLst>
          </p:cNvPr>
          <p:cNvSpPr/>
          <p:nvPr/>
        </p:nvSpPr>
        <p:spPr bwMode="auto">
          <a:xfrm>
            <a:off x="-1" y="705417"/>
            <a:ext cx="9144001" cy="58673"/>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n-ea"/>
              <a:ea typeface="+mn-ea"/>
              <a:cs typeface="+mn-cs"/>
            </a:endParaRPr>
          </a:p>
        </p:txBody>
      </p:sp>
      <p:sp>
        <p:nvSpPr>
          <p:cNvPr id="2" name="スライド番号プレースホルダー 3">
            <a:extLst>
              <a:ext uri="{FF2B5EF4-FFF2-40B4-BE49-F238E27FC236}">
                <a16:creationId xmlns:a16="http://schemas.microsoft.com/office/drawing/2014/main" id="{33F35834-ACC7-9001-35C2-173049029FB5}"/>
              </a:ext>
            </a:extLst>
          </p:cNvPr>
          <p:cNvSpPr>
            <a:spLocks noGrp="1"/>
          </p:cNvSpPr>
          <p:nvPr>
            <p:ph type="sldNum" sz="quarter" idx="12"/>
          </p:nvPr>
        </p:nvSpPr>
        <p:spPr>
          <a:xfrm>
            <a:off x="8769893" y="6443281"/>
            <a:ext cx="374107" cy="298426"/>
          </a:xfrm>
          <a:prstGeom prst="rect">
            <a:avLst/>
          </a:prstGeom>
        </p:spPr>
        <p:txBody>
          <a:bodyPr wrap="none" anchor="ctr" anchorCtr="0"/>
          <a:lstStyle>
            <a:lvl1pPr algn="ctr">
              <a:defRPr sz="1200" b="1">
                <a:latin typeface="Arial" panose="020B0604020202020204" pitchFamily="34" charset="0"/>
                <a:ea typeface="HGP創英角ｺﾞｼｯｸUB" panose="020B0900000000000000" pitchFamily="50" charset="-128"/>
                <a:cs typeface="Arial" panose="020B0604020202020204" pitchFamily="34" charset="0"/>
              </a:defRPr>
            </a:lvl1pPr>
          </a:lstStyle>
          <a:p>
            <a:pPr>
              <a:defRPr/>
            </a:pPr>
            <a:fld id="{40E3B949-1179-4387-B307-F356BE6486A4}" type="slidenum">
              <a:rPr lang="en-US" altLang="ja-JP" smtClean="0"/>
              <a:pPr>
                <a:defRPr/>
              </a:pPr>
              <a:t>‹#›</a:t>
            </a:fld>
            <a:endParaRPr lang="en-US" altLang="ja-JP" dirty="0"/>
          </a:p>
        </p:txBody>
      </p:sp>
      <p:sp>
        <p:nvSpPr>
          <p:cNvPr id="3" name="正方形/長方形 2">
            <a:extLst>
              <a:ext uri="{FF2B5EF4-FFF2-40B4-BE49-F238E27FC236}">
                <a16:creationId xmlns:a16="http://schemas.microsoft.com/office/drawing/2014/main" id="{077FB83A-3121-8A64-3076-0085091A6E12}"/>
              </a:ext>
            </a:extLst>
          </p:cNvPr>
          <p:cNvSpPr/>
          <p:nvPr userDrawn="1"/>
        </p:nvSpPr>
        <p:spPr bwMode="auto">
          <a:xfrm>
            <a:off x="-1" y="705417"/>
            <a:ext cx="9144001" cy="58673"/>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n-ea"/>
              <a:ea typeface="+mn-ea"/>
              <a:cs typeface="+mn-cs"/>
            </a:endParaRPr>
          </a:p>
        </p:txBody>
      </p:sp>
    </p:spTree>
    <p:extLst>
      <p:ext uri="{BB962C8B-B14F-4D97-AF65-F5344CB8AC3E}">
        <p14:creationId xmlns:p14="http://schemas.microsoft.com/office/powerpoint/2010/main" val="1518540896"/>
      </p:ext>
    </p:extLst>
  </p:cSld>
  <p:clrMapOvr>
    <a:masterClrMapping/>
  </p:clrMapOvr>
  <p:extLst>
    <p:ext uri="{DCECCB84-F9BA-43D5-87BE-67443E8EF086}">
      <p15:sldGuideLst xmlns:p15="http://schemas.microsoft.com/office/powerpoint/2012/main">
        <p15:guide id="1" orient="horz">
          <p15:clr>
            <a:srgbClr val="FBAE40"/>
          </p15:clr>
        </p15:guide>
        <p15:guide id="2" pos="57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4_白紙">
    <p:spTree>
      <p:nvGrpSpPr>
        <p:cNvPr id="1" name=""/>
        <p:cNvGrpSpPr/>
        <p:nvPr/>
      </p:nvGrpSpPr>
      <p:grpSpPr>
        <a:xfrm>
          <a:off x="0" y="0"/>
          <a:ext cx="0" cy="0"/>
          <a:chOff x="0" y="0"/>
          <a:chExt cx="0" cy="0"/>
        </a:xfrm>
      </p:grpSpPr>
      <p:sp>
        <p:nvSpPr>
          <p:cNvPr id="6" name="正方形/長方形 5">
            <a:extLst>
              <a:ext uri="{FF2B5EF4-FFF2-40B4-BE49-F238E27FC236}">
                <a16:creationId xmlns:a16="http://schemas.microsoft.com/office/drawing/2014/main" id="{E85256BC-6200-EBDC-5473-473F5F1DD958}"/>
              </a:ext>
            </a:extLst>
          </p:cNvPr>
          <p:cNvSpPr/>
          <p:nvPr/>
        </p:nvSpPr>
        <p:spPr bwMode="auto">
          <a:xfrm>
            <a:off x="-1" y="705417"/>
            <a:ext cx="9144001" cy="58673"/>
          </a:xfrm>
          <a:prstGeom prst="rect">
            <a:avLst/>
          </a:prstGeom>
          <a:solidFill>
            <a:srgbClr val="0088CC"/>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n-ea"/>
              <a:ea typeface="+mn-ea"/>
              <a:cs typeface="+mn-cs"/>
            </a:endParaRPr>
          </a:p>
        </p:txBody>
      </p:sp>
      <p:sp>
        <p:nvSpPr>
          <p:cNvPr id="4" name="スライド番号プレースホルダー 3">
            <a:extLst>
              <a:ext uri="{FF2B5EF4-FFF2-40B4-BE49-F238E27FC236}">
                <a16:creationId xmlns:a16="http://schemas.microsoft.com/office/drawing/2014/main" id="{A1170B6F-62EF-45E6-90A2-A04CCA34EECB}"/>
              </a:ext>
            </a:extLst>
          </p:cNvPr>
          <p:cNvSpPr>
            <a:spLocks noGrp="1"/>
          </p:cNvSpPr>
          <p:nvPr>
            <p:ph type="sldNum" sz="quarter" idx="12"/>
          </p:nvPr>
        </p:nvSpPr>
        <p:spPr>
          <a:xfrm>
            <a:off x="8769893" y="6443281"/>
            <a:ext cx="374107" cy="298426"/>
          </a:xfrm>
          <a:prstGeom prst="rect">
            <a:avLst/>
          </a:prstGeom>
        </p:spPr>
        <p:txBody>
          <a:bodyPr wrap="none" anchor="ctr" anchorCtr="0"/>
          <a:lstStyle>
            <a:lvl1pPr algn="ctr">
              <a:defRPr sz="1200" b="1">
                <a:latin typeface="Arial" panose="020B0604020202020204" pitchFamily="34" charset="0"/>
                <a:ea typeface="HGP創英角ｺﾞｼｯｸUB" panose="020B0900000000000000" pitchFamily="50" charset="-128"/>
                <a:cs typeface="Arial" panose="020B0604020202020204" pitchFamily="34" charset="0"/>
              </a:defRPr>
            </a:lvl1pPr>
          </a:lstStyle>
          <a:p>
            <a:pPr>
              <a:defRPr/>
            </a:pPr>
            <a:fld id="{40E3B949-1179-4387-B307-F356BE6486A4}" type="slidenum">
              <a:rPr lang="en-US" altLang="ja-JP" smtClean="0"/>
              <a:pPr>
                <a:defRPr/>
              </a:pPr>
              <a:t>‹#›</a:t>
            </a:fld>
            <a:endParaRPr lang="en-US" altLang="ja-JP" dirty="0"/>
          </a:p>
        </p:txBody>
      </p:sp>
      <p:sp>
        <p:nvSpPr>
          <p:cNvPr id="2" name="正方形/長方形 1">
            <a:extLst>
              <a:ext uri="{FF2B5EF4-FFF2-40B4-BE49-F238E27FC236}">
                <a16:creationId xmlns:a16="http://schemas.microsoft.com/office/drawing/2014/main" id="{2995E529-4D4D-AB2A-6B7E-8ECA4000E017}"/>
              </a:ext>
            </a:extLst>
          </p:cNvPr>
          <p:cNvSpPr/>
          <p:nvPr userDrawn="1"/>
        </p:nvSpPr>
        <p:spPr bwMode="auto">
          <a:xfrm>
            <a:off x="-1" y="705417"/>
            <a:ext cx="9144001" cy="58673"/>
          </a:xfrm>
          <a:prstGeom prst="rect">
            <a:avLst/>
          </a:prstGeom>
          <a:solidFill>
            <a:srgbClr val="0088CC"/>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n-ea"/>
              <a:ea typeface="+mn-ea"/>
              <a:cs typeface="+mn-cs"/>
            </a:endParaRPr>
          </a:p>
        </p:txBody>
      </p:sp>
    </p:spTree>
    <p:extLst>
      <p:ext uri="{BB962C8B-B14F-4D97-AF65-F5344CB8AC3E}">
        <p14:creationId xmlns:p14="http://schemas.microsoft.com/office/powerpoint/2010/main" val="2350133980"/>
      </p:ext>
    </p:extLst>
  </p:cSld>
  <p:clrMapOvr>
    <a:masterClrMapping/>
  </p:clrMapOvr>
  <p:extLst>
    <p:ext uri="{DCECCB84-F9BA-43D5-87BE-67443E8EF086}">
      <p15:sldGuideLst xmlns:p15="http://schemas.microsoft.com/office/powerpoint/2012/main">
        <p15:guide id="1" orient="horz">
          <p15:clr>
            <a:srgbClr val="FBAE40"/>
          </p15:clr>
        </p15:guide>
        <p15:guide id="2" pos="576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2_白紙">
    <p:spTree>
      <p:nvGrpSpPr>
        <p:cNvPr id="1" name=""/>
        <p:cNvGrpSpPr/>
        <p:nvPr/>
      </p:nvGrpSpPr>
      <p:grpSpPr>
        <a:xfrm>
          <a:off x="0" y="0"/>
          <a:ext cx="0" cy="0"/>
          <a:chOff x="0" y="0"/>
          <a:chExt cx="0" cy="0"/>
        </a:xfrm>
      </p:grpSpPr>
      <p:sp>
        <p:nvSpPr>
          <p:cNvPr id="35" name="正方形/長方形 34">
            <a:extLst>
              <a:ext uri="{FF2B5EF4-FFF2-40B4-BE49-F238E27FC236}">
                <a16:creationId xmlns:a16="http://schemas.microsoft.com/office/drawing/2014/main" id="{CD411C34-C508-20E5-335D-D87BDB805E0C}"/>
              </a:ext>
            </a:extLst>
          </p:cNvPr>
          <p:cNvSpPr/>
          <p:nvPr/>
        </p:nvSpPr>
        <p:spPr bwMode="auto">
          <a:xfrm>
            <a:off x="5772274" y="1541748"/>
            <a:ext cx="3047876"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6" name="正方形/長方形 5">
            <a:extLst>
              <a:ext uri="{FF2B5EF4-FFF2-40B4-BE49-F238E27FC236}">
                <a16:creationId xmlns:a16="http://schemas.microsoft.com/office/drawing/2014/main" id="{E85256BC-6200-EBDC-5473-473F5F1DD958}"/>
              </a:ext>
            </a:extLst>
          </p:cNvPr>
          <p:cNvSpPr/>
          <p:nvPr/>
        </p:nvSpPr>
        <p:spPr bwMode="auto">
          <a:xfrm>
            <a:off x="-1" y="705417"/>
            <a:ext cx="9144001" cy="58673"/>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j-ea"/>
              <a:ea typeface="+mj-ea"/>
              <a:cs typeface="+mn-cs"/>
            </a:endParaRPr>
          </a:p>
        </p:txBody>
      </p:sp>
      <p:sp>
        <p:nvSpPr>
          <p:cNvPr id="4" name="スライド番号プレースホルダー 3">
            <a:extLst>
              <a:ext uri="{FF2B5EF4-FFF2-40B4-BE49-F238E27FC236}">
                <a16:creationId xmlns:a16="http://schemas.microsoft.com/office/drawing/2014/main" id="{A1170B6F-62EF-45E6-90A2-A04CCA34EECB}"/>
              </a:ext>
            </a:extLst>
          </p:cNvPr>
          <p:cNvSpPr>
            <a:spLocks noGrp="1"/>
          </p:cNvSpPr>
          <p:nvPr>
            <p:ph type="sldNum" sz="quarter" idx="12"/>
          </p:nvPr>
        </p:nvSpPr>
        <p:spPr>
          <a:xfrm>
            <a:off x="8769893" y="6443281"/>
            <a:ext cx="374107" cy="298426"/>
          </a:xfrm>
          <a:prstGeom prst="rect">
            <a:avLst/>
          </a:prstGeom>
        </p:spPr>
        <p:txBody>
          <a:bodyPr wrap="none" anchor="ctr" anchorCtr="0"/>
          <a:lstStyle>
            <a:lvl1pPr algn="ctr">
              <a:defRPr sz="1200" b="1">
                <a:latin typeface="Arial" panose="020B0604020202020204" pitchFamily="34" charset="0"/>
                <a:ea typeface="HGP創英角ｺﾞｼｯｸUB" panose="020B0900000000000000" pitchFamily="50" charset="-128"/>
                <a:cs typeface="Arial" panose="020B0604020202020204" pitchFamily="34" charset="0"/>
              </a:defRPr>
            </a:lvl1pPr>
          </a:lstStyle>
          <a:p>
            <a:pPr>
              <a:defRPr/>
            </a:pPr>
            <a:fld id="{40E3B949-1179-4387-B307-F356BE6486A4}" type="slidenum">
              <a:rPr lang="en-US" altLang="ja-JP" smtClean="0"/>
              <a:pPr>
                <a:defRPr/>
              </a:pPr>
              <a:t>‹#›</a:t>
            </a:fld>
            <a:endParaRPr lang="en-US" altLang="ja-JP" dirty="0"/>
          </a:p>
        </p:txBody>
      </p:sp>
      <p:sp>
        <p:nvSpPr>
          <p:cNvPr id="9" name="正方形/長方形 8">
            <a:extLst>
              <a:ext uri="{FF2B5EF4-FFF2-40B4-BE49-F238E27FC236}">
                <a16:creationId xmlns:a16="http://schemas.microsoft.com/office/drawing/2014/main" id="{1AF0A3EF-5E57-F941-0BFF-1E4FB21C4A0D}"/>
              </a:ext>
            </a:extLst>
          </p:cNvPr>
          <p:cNvSpPr/>
          <p:nvPr/>
        </p:nvSpPr>
        <p:spPr bwMode="auto">
          <a:xfrm>
            <a:off x="323851" y="1257115"/>
            <a:ext cx="831439"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前提条件</a:t>
            </a:r>
          </a:p>
        </p:txBody>
      </p:sp>
      <p:sp>
        <p:nvSpPr>
          <p:cNvPr id="10" name="正方形/長方形 9">
            <a:extLst>
              <a:ext uri="{FF2B5EF4-FFF2-40B4-BE49-F238E27FC236}">
                <a16:creationId xmlns:a16="http://schemas.microsoft.com/office/drawing/2014/main" id="{5FC5F758-8BE0-9B7E-6837-818F7F95F160}"/>
              </a:ext>
            </a:extLst>
          </p:cNvPr>
          <p:cNvSpPr/>
          <p:nvPr/>
        </p:nvSpPr>
        <p:spPr bwMode="auto">
          <a:xfrm>
            <a:off x="323851" y="3614858"/>
            <a:ext cx="1337309" cy="226800"/>
          </a:xfrm>
          <a:prstGeom prst="rect">
            <a:avLst/>
          </a:prstGeom>
          <a:noFill/>
          <a:ln w="19050" cap="flat" cmpd="sng" algn="ctr">
            <a:solidFill>
              <a:srgbClr val="005BAD"/>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solidFill>
                  <a:srgbClr val="005BAD"/>
                </a:solidFill>
                <a:effectLst/>
                <a:latin typeface="+mn-ea"/>
                <a:ea typeface="+mn-ea"/>
              </a:rPr>
              <a:t>討議</a:t>
            </a:r>
            <a:r>
              <a:rPr kumimoji="1" lang="ja-JP" altLang="en-US" sz="1300" b="0" i="0" u="none" strike="noStrike" cap="none" normalizeH="0" baseline="0" dirty="0">
                <a:ln>
                  <a:noFill/>
                </a:ln>
                <a:effectLst/>
                <a:latin typeface="+mn-ea"/>
                <a:ea typeface="+mn-ea"/>
              </a:rPr>
              <a:t>　パターン２</a:t>
            </a:r>
          </a:p>
        </p:txBody>
      </p:sp>
      <p:sp>
        <p:nvSpPr>
          <p:cNvPr id="7" name="正方形/長方形 6">
            <a:extLst>
              <a:ext uri="{FF2B5EF4-FFF2-40B4-BE49-F238E27FC236}">
                <a16:creationId xmlns:a16="http://schemas.microsoft.com/office/drawing/2014/main" id="{66D8D3E2-48D8-A0F2-30BA-B99C1C3F5806}"/>
              </a:ext>
            </a:extLst>
          </p:cNvPr>
          <p:cNvSpPr/>
          <p:nvPr/>
        </p:nvSpPr>
        <p:spPr bwMode="auto">
          <a:xfrm>
            <a:off x="324417" y="1541748"/>
            <a:ext cx="3455491"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みなさんはメタバタウンの住人です。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メタバタウンには家が４軒あり、町の真ん中を町が管理する川が流れています。</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行き来には渡し船を使っていますが、</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雨で増水すると運航できず不便でした。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今回、</a:t>
            </a:r>
            <a:r>
              <a:rPr kumimoji="1" lang="ja-JP" altLang="en-US" sz="1100" kern="1200" dirty="0">
                <a:solidFill>
                  <a:srgbClr val="C00000"/>
                </a:solidFill>
                <a:latin typeface="+mn-ea"/>
                <a:ea typeface="+mn-ea"/>
                <a:cs typeface="+mn-cs"/>
              </a:rPr>
              <a:t> メタバタウンの全ての住人の希望 </a:t>
            </a:r>
            <a:r>
              <a:rPr kumimoji="1" lang="ja-JP" altLang="en-US" sz="1100" kern="1200" dirty="0">
                <a:solidFill>
                  <a:schemeClr val="tx1"/>
                </a:solidFill>
                <a:latin typeface="+mn-ea"/>
                <a:ea typeface="+mn-ea"/>
                <a:cs typeface="+mn-cs"/>
              </a:rPr>
              <a:t>により</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橋を建設することになりました。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橋の建設費用は</a:t>
            </a:r>
            <a:r>
              <a:rPr kumimoji="1" lang="en-US" altLang="ja-JP" sz="1100" kern="1200" dirty="0">
                <a:solidFill>
                  <a:schemeClr val="tx1"/>
                </a:solidFill>
                <a:latin typeface="+mn-ea"/>
                <a:ea typeface="+mn-ea"/>
                <a:cs typeface="+mn-cs"/>
              </a:rPr>
              <a:t>400</a:t>
            </a:r>
            <a:r>
              <a:rPr kumimoji="1" lang="ja-JP" altLang="en-US" sz="1100" kern="1200" dirty="0">
                <a:solidFill>
                  <a:schemeClr val="tx1"/>
                </a:solidFill>
                <a:latin typeface="+mn-ea"/>
                <a:ea typeface="+mn-ea"/>
                <a:cs typeface="+mn-cs"/>
              </a:rPr>
              <a:t>万円です。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どのように負担すればいいと思いますか。</a:t>
            </a:r>
          </a:p>
        </p:txBody>
      </p:sp>
      <p:sp>
        <p:nvSpPr>
          <p:cNvPr id="11" name="正方形/長方形 10">
            <a:extLst>
              <a:ext uri="{FF2B5EF4-FFF2-40B4-BE49-F238E27FC236}">
                <a16:creationId xmlns:a16="http://schemas.microsoft.com/office/drawing/2014/main" id="{28AF1350-8E12-4B20-8DDD-CC0234552D7B}"/>
              </a:ext>
            </a:extLst>
          </p:cNvPr>
          <p:cNvSpPr/>
          <p:nvPr/>
        </p:nvSpPr>
        <p:spPr bwMode="auto">
          <a:xfrm>
            <a:off x="811530" y="2583495"/>
            <a:ext cx="2000250" cy="177756"/>
          </a:xfrm>
          <a:prstGeom prst="rect">
            <a:avLst/>
          </a:prstGeom>
          <a:noFill/>
          <a:ln w="1270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16" name="正方形/長方形 15">
            <a:extLst>
              <a:ext uri="{FF2B5EF4-FFF2-40B4-BE49-F238E27FC236}">
                <a16:creationId xmlns:a16="http://schemas.microsoft.com/office/drawing/2014/main" id="{FD842687-0D0E-A5AD-ACCD-D81186D29464}"/>
              </a:ext>
            </a:extLst>
          </p:cNvPr>
          <p:cNvSpPr/>
          <p:nvPr/>
        </p:nvSpPr>
        <p:spPr bwMode="auto">
          <a:xfrm>
            <a:off x="324417" y="3888724"/>
            <a:ext cx="2829091" cy="2831493"/>
          </a:xfrm>
          <a:prstGeom prst="rect">
            <a:avLst/>
          </a:prstGeom>
          <a:solidFill>
            <a:srgbClr val="EBFAFF"/>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19" name="正方形/長方形 18">
            <a:extLst>
              <a:ext uri="{FF2B5EF4-FFF2-40B4-BE49-F238E27FC236}">
                <a16:creationId xmlns:a16="http://schemas.microsoft.com/office/drawing/2014/main" id="{EEB2D6A2-4F48-66F8-0FD2-FA266D30EC64}"/>
              </a:ext>
            </a:extLst>
          </p:cNvPr>
          <p:cNvSpPr/>
          <p:nvPr/>
        </p:nvSpPr>
        <p:spPr bwMode="auto">
          <a:xfrm>
            <a:off x="3928374" y="1541748"/>
            <a:ext cx="1843900"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各家の家族構成・所得金額・使用回数が同じ場合</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endParaRPr kumimoji="1" lang="en-US" altLang="ja-JP" sz="1100" kern="1200" dirty="0">
              <a:solidFill>
                <a:schemeClr val="tx1"/>
              </a:solidFill>
              <a:latin typeface="+mn-ea"/>
              <a:ea typeface="+mn-ea"/>
              <a:cs typeface="+mn-cs"/>
            </a:endParaRPr>
          </a:p>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100" b="1" kern="1200" dirty="0">
                <a:solidFill>
                  <a:schemeClr val="tx1"/>
                </a:solidFill>
                <a:latin typeface="+mn-ea"/>
                <a:ea typeface="+mn-ea"/>
                <a:cs typeface="+mn-cs"/>
              </a:rPr>
              <a:t>ヒント</a:t>
            </a:r>
            <a:endParaRPr kumimoji="1" lang="en-US" altLang="ja-JP" sz="1100" b="1"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100" kern="1200" dirty="0">
                <a:solidFill>
                  <a:schemeClr val="tx1"/>
                </a:solidFill>
                <a:latin typeface="+mn-ea"/>
                <a:ea typeface="+mn-ea"/>
                <a:cs typeface="+mn-cs"/>
              </a:rPr>
              <a:t>    ４軒とも同じ条件だから、</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100" kern="1200" dirty="0">
                <a:solidFill>
                  <a:schemeClr val="tx1"/>
                </a:solidFill>
                <a:latin typeface="+mn-ea"/>
                <a:ea typeface="+mn-ea"/>
                <a:cs typeface="+mn-cs"/>
              </a:rPr>
              <a:t>    </a:t>
            </a:r>
            <a:r>
              <a:rPr kumimoji="1" lang="ja-JP" altLang="en-US" sz="1100" kern="1200" dirty="0">
                <a:solidFill>
                  <a:schemeClr val="tx1"/>
                </a:solidFill>
                <a:latin typeface="+mn-ea"/>
                <a:ea typeface="+mn-ea"/>
                <a:cs typeface="+mn-cs"/>
              </a:rPr>
              <a:t>公平に負担すると</a:t>
            </a:r>
            <a:r>
              <a:rPr kumimoji="1" lang="en-US" altLang="ja-JP" sz="1100" kern="1200" dirty="0">
                <a:solidFill>
                  <a:schemeClr val="tx1"/>
                </a:solidFill>
                <a:latin typeface="+mn-ea"/>
                <a:ea typeface="+mn-ea"/>
                <a:cs typeface="+mn-cs"/>
              </a:rPr>
              <a:t>…</a:t>
            </a:r>
            <a:endParaRPr kumimoji="1" lang="ja-JP" altLang="en-US" sz="1100" kern="1200" dirty="0">
              <a:solidFill>
                <a:schemeClr val="tx1"/>
              </a:solidFill>
              <a:latin typeface="+mn-ea"/>
              <a:ea typeface="+mn-ea"/>
              <a:cs typeface="+mn-cs"/>
            </a:endParaRPr>
          </a:p>
        </p:txBody>
      </p:sp>
      <p:graphicFrame>
        <p:nvGraphicFramePr>
          <p:cNvPr id="13" name="表 12">
            <a:extLst>
              <a:ext uri="{FF2B5EF4-FFF2-40B4-BE49-F238E27FC236}">
                <a16:creationId xmlns:a16="http://schemas.microsoft.com/office/drawing/2014/main" id="{658EDF74-866D-FAC0-246F-6CEEBA622E9A}"/>
              </a:ext>
            </a:extLst>
          </p:cNvPr>
          <p:cNvGraphicFramePr>
            <a:graphicFrameLocks noGrp="1"/>
          </p:cNvGraphicFramePr>
          <p:nvPr>
            <p:extLst>
              <p:ext uri="{D42A27DB-BD31-4B8C-83A1-F6EECF244321}">
                <p14:modId xmlns:p14="http://schemas.microsoft.com/office/powerpoint/2010/main" val="3223460442"/>
              </p:ext>
            </p:extLst>
          </p:nvPr>
        </p:nvGraphicFramePr>
        <p:xfrm>
          <a:off x="3153508" y="3900331"/>
          <a:ext cx="5666851" cy="2822410"/>
        </p:xfrm>
        <a:graphic>
          <a:graphicData uri="http://schemas.openxmlformats.org/drawingml/2006/table">
            <a:tbl>
              <a:tblPr firstRow="1" bandRow="1">
                <a:effectLst/>
                <a:tableStyleId>{775DCB02-9BB8-47FD-8907-85C794F793BA}</a:tableStyleId>
              </a:tblPr>
              <a:tblGrid>
                <a:gridCol w="942177">
                  <a:extLst>
                    <a:ext uri="{9D8B030D-6E8A-4147-A177-3AD203B41FA5}">
                      <a16:colId xmlns:a16="http://schemas.microsoft.com/office/drawing/2014/main" val="869972413"/>
                    </a:ext>
                  </a:extLst>
                </a:gridCol>
                <a:gridCol w="897396">
                  <a:extLst>
                    <a:ext uri="{9D8B030D-6E8A-4147-A177-3AD203B41FA5}">
                      <a16:colId xmlns:a16="http://schemas.microsoft.com/office/drawing/2014/main" val="817503841"/>
                    </a:ext>
                  </a:extLst>
                </a:gridCol>
                <a:gridCol w="1216347">
                  <a:extLst>
                    <a:ext uri="{9D8B030D-6E8A-4147-A177-3AD203B41FA5}">
                      <a16:colId xmlns:a16="http://schemas.microsoft.com/office/drawing/2014/main" val="1686783455"/>
                    </a:ext>
                  </a:extLst>
                </a:gridCol>
                <a:gridCol w="1277960">
                  <a:extLst>
                    <a:ext uri="{9D8B030D-6E8A-4147-A177-3AD203B41FA5}">
                      <a16:colId xmlns:a16="http://schemas.microsoft.com/office/drawing/2014/main" val="4080317083"/>
                    </a:ext>
                  </a:extLst>
                </a:gridCol>
                <a:gridCol w="1332971">
                  <a:extLst>
                    <a:ext uri="{9D8B030D-6E8A-4147-A177-3AD203B41FA5}">
                      <a16:colId xmlns:a16="http://schemas.microsoft.com/office/drawing/2014/main" val="659529276"/>
                    </a:ext>
                  </a:extLst>
                </a:gridCol>
              </a:tblGrid>
              <a:tr h="482220">
                <a:tc>
                  <a:txBody>
                    <a:bodyPr/>
                    <a:lstStyle/>
                    <a:p>
                      <a:pPr algn="ctr"/>
                      <a:endParaRPr kumimoji="1" lang="ja-JP" altLang="en-US" sz="1400" b="0" dirty="0">
                        <a:solidFill>
                          <a:schemeClr val="bg1"/>
                        </a:solidFill>
                        <a:effectLst/>
                      </a:endParaRP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AFF"/>
                    </a:solidFill>
                  </a:tcPr>
                </a:tc>
                <a:tc>
                  <a:txBody>
                    <a:bodyPr/>
                    <a:lstStyle/>
                    <a:p>
                      <a:pPr algn="ctr"/>
                      <a:r>
                        <a:rPr kumimoji="1" lang="ja-JP" altLang="en-US" sz="1400" b="1" dirty="0">
                          <a:solidFill>
                            <a:schemeClr val="bg1"/>
                          </a:solidFill>
                          <a:effectLst/>
                        </a:rPr>
                        <a:t>家族</a:t>
                      </a:r>
                    </a:p>
                  </a:txBody>
                  <a:tcPr anchor="ctr">
                    <a:lnL w="12700" cap="flat" cmpd="sng" algn="ctr">
                      <a:solidFill>
                        <a:srgbClr val="005BAD"/>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400" dirty="0">
                          <a:effectLst/>
                        </a:rPr>
                        <a:t>所得金額</a:t>
                      </a:r>
                      <a:endParaRPr kumimoji="1" lang="ja-JP" altLang="en-US" sz="1100" b="0"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400"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400"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extLst>
                  <a:ext uri="{0D108BD9-81ED-4DB2-BD59-A6C34878D82A}">
                    <a16:rowId xmlns:a16="http://schemas.microsoft.com/office/drawing/2014/main" val="2135456254"/>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1,000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月１</a:t>
                      </a:r>
                      <a:r>
                        <a:rPr kumimoji="1" lang="en-US" altLang="ja-JP" sz="1200" b="1" dirty="0">
                          <a:effectLst/>
                          <a:latin typeface="HGPｺﾞｼｯｸM" panose="020B0600000000000000" pitchFamily="50" charset="-128"/>
                          <a:ea typeface="HGPｺﾞｼｯｸM" panose="020B0600000000000000" pitchFamily="50" charset="-128"/>
                        </a:rPr>
                        <a:t>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240521073"/>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600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月</a:t>
                      </a:r>
                      <a:r>
                        <a:rPr kumimoji="1" lang="en-US" altLang="ja-JP" sz="1200" b="1" dirty="0">
                          <a:effectLst/>
                          <a:latin typeface="HGPｺﾞｼｯｸM" panose="020B0600000000000000" pitchFamily="50" charset="-128"/>
                          <a:ea typeface="HGPｺﾞｼｯｸM" panose="020B0600000000000000" pitchFamily="50" charset="-128"/>
                        </a:rPr>
                        <a:t>10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1196817260"/>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300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月</a:t>
                      </a:r>
                      <a:r>
                        <a:rPr kumimoji="1" lang="en-US" altLang="ja-JP" sz="1200" b="1" dirty="0">
                          <a:effectLst/>
                          <a:latin typeface="HGPｺﾞｼｯｸM" panose="020B0600000000000000" pitchFamily="50" charset="-128"/>
                          <a:ea typeface="HGPｺﾞｼｯｸM" panose="020B0600000000000000" pitchFamily="50" charset="-128"/>
                        </a:rPr>
                        <a:t>10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585846679"/>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100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月１</a:t>
                      </a:r>
                      <a:r>
                        <a:rPr kumimoji="1" lang="en-US" altLang="ja-JP" sz="1200" b="1" dirty="0">
                          <a:effectLst/>
                          <a:latin typeface="HGPｺﾞｼｯｸM" panose="020B0600000000000000" pitchFamily="50" charset="-128"/>
                          <a:ea typeface="HGPｺﾞｼｯｸM" panose="020B0600000000000000" pitchFamily="50" charset="-128"/>
                        </a:rPr>
                        <a:t>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4268042463"/>
                  </a:ext>
                </a:extLst>
              </a:tr>
              <a:tr h="468038">
                <a:tc gridSpan="4">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kumimoji="1" lang="en-US" altLang="ja-JP" sz="1200" b="1" dirty="0">
                          <a:effectLst/>
                          <a:latin typeface="HGPｺﾞｼｯｸM" panose="020B0600000000000000" pitchFamily="50" charset="-128"/>
                          <a:ea typeface="HGPｺﾞｼｯｸM" panose="020B0600000000000000" pitchFamily="50" charset="-128"/>
                        </a:rPr>
                        <a:t>400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extLst>
                  <a:ext uri="{0D108BD9-81ED-4DB2-BD59-A6C34878D82A}">
                    <a16:rowId xmlns:a16="http://schemas.microsoft.com/office/drawing/2014/main" val="3152522239"/>
                  </a:ext>
                </a:extLst>
              </a:tr>
            </a:tbl>
          </a:graphicData>
        </a:graphic>
      </p:graphicFrame>
      <p:sp>
        <p:nvSpPr>
          <p:cNvPr id="40" name="正方形/長方形 39">
            <a:extLst>
              <a:ext uri="{FF2B5EF4-FFF2-40B4-BE49-F238E27FC236}">
                <a16:creationId xmlns:a16="http://schemas.microsoft.com/office/drawing/2014/main" id="{B7A6DFF8-6BE9-7586-B646-8DCACE5DDAD3}"/>
              </a:ext>
            </a:extLst>
          </p:cNvPr>
          <p:cNvSpPr/>
          <p:nvPr/>
        </p:nvSpPr>
        <p:spPr bwMode="auto">
          <a:xfrm>
            <a:off x="323642" y="4528158"/>
            <a:ext cx="3455491"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400" kern="1200" dirty="0">
                <a:solidFill>
                  <a:srgbClr val="005BAD"/>
                </a:solidFill>
                <a:latin typeface="+mn-ea"/>
                <a:ea typeface="+mn-ea"/>
                <a:cs typeface="+mn-cs"/>
              </a:rPr>
              <a:t>ヒント</a:t>
            </a: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200" kern="1200" dirty="0">
                <a:solidFill>
                  <a:schemeClr val="tx1"/>
                </a:solidFill>
                <a:latin typeface="+mn-ea"/>
                <a:ea typeface="+mn-ea"/>
                <a:cs typeface="+mn-cs"/>
              </a:rPr>
              <a:t>   所得金額によって</a:t>
            </a:r>
            <a:endParaRPr kumimoji="1" lang="en-US" altLang="ja-JP" sz="12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200" kern="1200" dirty="0">
                <a:solidFill>
                  <a:schemeClr val="tx1"/>
                </a:solidFill>
                <a:latin typeface="+mn-ea"/>
                <a:ea typeface="+mn-ea"/>
                <a:cs typeface="+mn-cs"/>
              </a:rPr>
              <a:t>   </a:t>
            </a:r>
            <a:r>
              <a:rPr kumimoji="1" lang="ja-JP" altLang="en-US" sz="1200" kern="1200" dirty="0">
                <a:solidFill>
                  <a:schemeClr val="tx1"/>
                </a:solidFill>
                <a:latin typeface="+mn-ea"/>
                <a:ea typeface="+mn-ea"/>
                <a:cs typeface="+mn-cs"/>
              </a:rPr>
              <a:t>負担する金額を変えてみよう</a:t>
            </a:r>
          </a:p>
        </p:txBody>
      </p:sp>
      <p:sp>
        <p:nvSpPr>
          <p:cNvPr id="36" name="テキスト プレースホルダー 17">
            <a:extLst>
              <a:ext uri="{FF2B5EF4-FFF2-40B4-BE49-F238E27FC236}">
                <a16:creationId xmlns:a16="http://schemas.microsoft.com/office/drawing/2014/main" id="{3B108D23-4885-8FD5-E963-138DEB863952}"/>
              </a:ext>
            </a:extLst>
          </p:cNvPr>
          <p:cNvSpPr>
            <a:spLocks noGrp="1"/>
          </p:cNvSpPr>
          <p:nvPr>
            <p:ph type="body" sz="quarter" idx="30" hasCustomPrompt="1"/>
          </p:nvPr>
        </p:nvSpPr>
        <p:spPr>
          <a:xfrm>
            <a:off x="7538605" y="4527951"/>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41" name="テキスト プレースホルダー 17">
            <a:extLst>
              <a:ext uri="{FF2B5EF4-FFF2-40B4-BE49-F238E27FC236}">
                <a16:creationId xmlns:a16="http://schemas.microsoft.com/office/drawing/2014/main" id="{9C344413-02E5-2378-0724-971D05FE6747}"/>
              </a:ext>
            </a:extLst>
          </p:cNvPr>
          <p:cNvSpPr>
            <a:spLocks noGrp="1"/>
          </p:cNvSpPr>
          <p:nvPr>
            <p:ph type="body" sz="quarter" idx="38" hasCustomPrompt="1"/>
          </p:nvPr>
        </p:nvSpPr>
        <p:spPr>
          <a:xfrm>
            <a:off x="7538605" y="5008902"/>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47" name="テキスト プレースホルダー 17">
            <a:extLst>
              <a:ext uri="{FF2B5EF4-FFF2-40B4-BE49-F238E27FC236}">
                <a16:creationId xmlns:a16="http://schemas.microsoft.com/office/drawing/2014/main" id="{7256BFC3-1325-7CC9-C6AC-1BAE444EA065}"/>
              </a:ext>
            </a:extLst>
          </p:cNvPr>
          <p:cNvSpPr>
            <a:spLocks noGrp="1"/>
          </p:cNvSpPr>
          <p:nvPr>
            <p:ph type="body" sz="quarter" idx="39" hasCustomPrompt="1"/>
          </p:nvPr>
        </p:nvSpPr>
        <p:spPr>
          <a:xfrm>
            <a:off x="7538605" y="5473678"/>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48" name="テキスト プレースホルダー 17">
            <a:extLst>
              <a:ext uri="{FF2B5EF4-FFF2-40B4-BE49-F238E27FC236}">
                <a16:creationId xmlns:a16="http://schemas.microsoft.com/office/drawing/2014/main" id="{CE7042D9-6040-3AA9-554F-7C053A4AD00E}"/>
              </a:ext>
            </a:extLst>
          </p:cNvPr>
          <p:cNvSpPr>
            <a:spLocks noGrp="1"/>
          </p:cNvSpPr>
          <p:nvPr>
            <p:ph type="body" sz="quarter" idx="40" hasCustomPrompt="1"/>
          </p:nvPr>
        </p:nvSpPr>
        <p:spPr>
          <a:xfrm>
            <a:off x="7538605" y="5943649"/>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17" name="正方形/長方形 16">
            <a:extLst>
              <a:ext uri="{FF2B5EF4-FFF2-40B4-BE49-F238E27FC236}">
                <a16:creationId xmlns:a16="http://schemas.microsoft.com/office/drawing/2014/main" id="{3270C151-A5BE-9BD5-F5A7-0FE8BFA14B05}"/>
              </a:ext>
            </a:extLst>
          </p:cNvPr>
          <p:cNvSpPr/>
          <p:nvPr/>
        </p:nvSpPr>
        <p:spPr bwMode="auto">
          <a:xfrm>
            <a:off x="323642" y="4007150"/>
            <a:ext cx="3667513" cy="26788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600" kern="1200" dirty="0">
                <a:solidFill>
                  <a:srgbClr val="005BAD"/>
                </a:solidFill>
                <a:latin typeface="+mn-ea"/>
                <a:ea typeface="+mn-ea"/>
                <a:cs typeface="+mn-cs"/>
              </a:rPr>
              <a:t>各家の所得金額</a:t>
            </a:r>
            <a:r>
              <a:rPr kumimoji="1" lang="ja-JP" altLang="en-US" sz="1400" kern="1200" dirty="0">
                <a:solidFill>
                  <a:srgbClr val="005BAD"/>
                </a:solidFill>
                <a:latin typeface="+mn-ea"/>
                <a:ea typeface="+mn-ea"/>
                <a:cs typeface="+mn-cs"/>
              </a:rPr>
              <a:t>（もうけ）</a:t>
            </a:r>
            <a:r>
              <a:rPr kumimoji="1" lang="ja-JP" altLang="en-US" sz="1600" kern="1200" dirty="0">
                <a:solidFill>
                  <a:srgbClr val="005BAD"/>
                </a:solidFill>
                <a:latin typeface="+mn-ea"/>
                <a:ea typeface="+mn-ea"/>
                <a:cs typeface="+mn-cs"/>
              </a:rPr>
              <a:t>が異なる場合</a:t>
            </a:r>
          </a:p>
        </p:txBody>
      </p:sp>
      <p:grpSp>
        <p:nvGrpSpPr>
          <p:cNvPr id="53" name="グループ化 52">
            <a:extLst>
              <a:ext uri="{FF2B5EF4-FFF2-40B4-BE49-F238E27FC236}">
                <a16:creationId xmlns:a16="http://schemas.microsoft.com/office/drawing/2014/main" id="{EBC346CD-F974-A886-B805-712D065C1AD7}"/>
              </a:ext>
            </a:extLst>
          </p:cNvPr>
          <p:cNvGrpSpPr/>
          <p:nvPr/>
        </p:nvGrpSpPr>
        <p:grpSpPr>
          <a:xfrm>
            <a:off x="727310" y="5444694"/>
            <a:ext cx="2220900" cy="1141426"/>
            <a:chOff x="608967" y="5456726"/>
            <a:chExt cx="2220900" cy="1141426"/>
          </a:xfrm>
        </p:grpSpPr>
        <p:pic>
          <p:nvPicPr>
            <p:cNvPr id="50" name="図 49">
              <a:extLst>
                <a:ext uri="{FF2B5EF4-FFF2-40B4-BE49-F238E27FC236}">
                  <a16:creationId xmlns:a16="http://schemas.microsoft.com/office/drawing/2014/main" id="{C6154DD8-4C81-1A7C-C051-97E2AC38F45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98"/>
            <a:stretch/>
          </p:blipFill>
          <p:spPr>
            <a:xfrm>
              <a:off x="608967" y="5456726"/>
              <a:ext cx="1797166" cy="1091837"/>
            </a:xfrm>
            <a:prstGeom prst="rect">
              <a:avLst/>
            </a:prstGeom>
            <a:ln w="15875">
              <a:solidFill>
                <a:srgbClr val="005BAD"/>
              </a:solidFill>
            </a:ln>
          </p:spPr>
        </p:pic>
        <p:sp>
          <p:nvSpPr>
            <p:cNvPr id="51" name="楕円 50">
              <a:extLst>
                <a:ext uri="{FF2B5EF4-FFF2-40B4-BE49-F238E27FC236}">
                  <a16:creationId xmlns:a16="http://schemas.microsoft.com/office/drawing/2014/main" id="{48839757-B02E-4715-046D-A42728E30655}"/>
                </a:ext>
              </a:extLst>
            </p:cNvPr>
            <p:cNvSpPr/>
            <p:nvPr/>
          </p:nvSpPr>
          <p:spPr bwMode="auto">
            <a:xfrm>
              <a:off x="2111222" y="5879507"/>
              <a:ext cx="718645" cy="718645"/>
            </a:xfrm>
            <a:prstGeom prst="ellipse">
              <a:avLst/>
            </a:prstGeom>
            <a:solidFill>
              <a:srgbClr val="005BAD"/>
            </a:solidFill>
            <a:ln w="22225" cap="flat" cmpd="sng" algn="ctr">
              <a:solidFill>
                <a:srgbClr val="EBFA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52" name="テキスト ボックス 51">
              <a:extLst>
                <a:ext uri="{FF2B5EF4-FFF2-40B4-BE49-F238E27FC236}">
                  <a16:creationId xmlns:a16="http://schemas.microsoft.com/office/drawing/2014/main" id="{4E886911-018A-F460-89F0-5D42C08B28CB}"/>
                </a:ext>
              </a:extLst>
            </p:cNvPr>
            <p:cNvSpPr txBox="1"/>
            <p:nvPr/>
          </p:nvSpPr>
          <p:spPr>
            <a:xfrm>
              <a:off x="2144173" y="5977219"/>
              <a:ext cx="652743" cy="523220"/>
            </a:xfrm>
            <a:prstGeom prst="rect">
              <a:avLst/>
            </a:prstGeom>
            <a:noFill/>
          </p:spPr>
          <p:txBody>
            <a:bodyPr wrap="none" rtlCol="0">
              <a:spAutoFit/>
            </a:bodyPr>
            <a:lstStyle/>
            <a:p>
              <a:r>
                <a:rPr kumimoji="1" lang="ja-JP" altLang="en-US" sz="1400" kern="1200" dirty="0">
                  <a:solidFill>
                    <a:srgbClr val="EBFFFC"/>
                  </a:solidFill>
                  <a:latin typeface="+mn-ea"/>
                  <a:ea typeface="+mn-ea"/>
                  <a:cs typeface="+mn-cs"/>
                </a:rPr>
                <a:t>メタバ</a:t>
              </a:r>
              <a:endParaRPr kumimoji="1" lang="en-US" altLang="ja-JP" sz="1400" kern="1200" dirty="0">
                <a:solidFill>
                  <a:srgbClr val="EBFFFC"/>
                </a:solidFill>
                <a:latin typeface="+mn-ea"/>
                <a:ea typeface="+mn-ea"/>
                <a:cs typeface="+mn-cs"/>
              </a:endParaRPr>
            </a:p>
            <a:p>
              <a:r>
                <a:rPr kumimoji="1" lang="ja-JP" altLang="en-US" sz="1400" kern="1200" dirty="0">
                  <a:solidFill>
                    <a:srgbClr val="EBFFFC"/>
                  </a:solidFill>
                  <a:latin typeface="+mn-ea"/>
                  <a:ea typeface="+mn-ea"/>
                  <a:cs typeface="+mn-cs"/>
                </a:rPr>
                <a:t>タウン</a:t>
              </a:r>
            </a:p>
          </p:txBody>
        </p:sp>
      </p:grpSp>
      <p:sp>
        <p:nvSpPr>
          <p:cNvPr id="54" name="正方形/長方形 53">
            <a:extLst>
              <a:ext uri="{FF2B5EF4-FFF2-40B4-BE49-F238E27FC236}">
                <a16:creationId xmlns:a16="http://schemas.microsoft.com/office/drawing/2014/main" id="{584D2F6C-09FA-2F5A-DE99-79F2ABF555EB}"/>
              </a:ext>
            </a:extLst>
          </p:cNvPr>
          <p:cNvSpPr/>
          <p:nvPr/>
        </p:nvSpPr>
        <p:spPr bwMode="auto">
          <a:xfrm>
            <a:off x="3928374" y="1257115"/>
            <a:ext cx="1332646"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パターン１</a:t>
            </a:r>
            <a:r>
              <a:rPr kumimoji="1" lang="ja-JP" altLang="en-US" sz="1200" b="0" i="0" u="none" strike="noStrike" cap="none" normalizeH="0" baseline="0" dirty="0">
                <a:ln>
                  <a:noFill/>
                </a:ln>
                <a:effectLst/>
                <a:latin typeface="+mn-ea"/>
                <a:ea typeface="+mn-ea"/>
              </a:rPr>
              <a:t>（参考）</a:t>
            </a:r>
            <a:endParaRPr kumimoji="1" lang="ja-JP" altLang="en-US" sz="1300" b="0" i="0" u="none" strike="noStrike" cap="none" normalizeH="0" baseline="0" dirty="0">
              <a:ln>
                <a:noFill/>
              </a:ln>
              <a:effectLst/>
              <a:latin typeface="+mn-ea"/>
              <a:ea typeface="+mn-ea"/>
            </a:endParaRPr>
          </a:p>
        </p:txBody>
      </p:sp>
      <p:graphicFrame>
        <p:nvGraphicFramePr>
          <p:cNvPr id="2" name="表 1">
            <a:extLst>
              <a:ext uri="{FF2B5EF4-FFF2-40B4-BE49-F238E27FC236}">
                <a16:creationId xmlns:a16="http://schemas.microsoft.com/office/drawing/2014/main" id="{151A3B7C-8F55-7733-585C-64BC50482133}"/>
              </a:ext>
            </a:extLst>
          </p:cNvPr>
          <p:cNvGraphicFramePr>
            <a:graphicFrameLocks noGrp="1"/>
          </p:cNvGraphicFramePr>
          <p:nvPr>
            <p:extLst>
              <p:ext uri="{D42A27DB-BD31-4B8C-83A1-F6EECF244321}">
                <p14:modId xmlns:p14="http://schemas.microsoft.com/office/powerpoint/2010/main" val="716099249"/>
              </p:ext>
            </p:extLst>
          </p:nvPr>
        </p:nvGraphicFramePr>
        <p:xfrm>
          <a:off x="5772274" y="1541747"/>
          <a:ext cx="3048083" cy="1742332"/>
        </p:xfrm>
        <a:graphic>
          <a:graphicData uri="http://schemas.openxmlformats.org/drawingml/2006/table">
            <a:tbl>
              <a:tblPr firstRow="1" bandRow="1">
                <a:effectLst/>
                <a:tableStyleId>{775DCB02-9BB8-47FD-8907-85C794F793BA}</a:tableStyleId>
              </a:tblPr>
              <a:tblGrid>
                <a:gridCol w="506778">
                  <a:extLst>
                    <a:ext uri="{9D8B030D-6E8A-4147-A177-3AD203B41FA5}">
                      <a16:colId xmlns:a16="http://schemas.microsoft.com/office/drawing/2014/main" val="869972413"/>
                    </a:ext>
                  </a:extLst>
                </a:gridCol>
                <a:gridCol w="482691">
                  <a:extLst>
                    <a:ext uri="{9D8B030D-6E8A-4147-A177-3AD203B41FA5}">
                      <a16:colId xmlns:a16="http://schemas.microsoft.com/office/drawing/2014/main" val="817503841"/>
                    </a:ext>
                  </a:extLst>
                </a:gridCol>
                <a:gridCol w="654248">
                  <a:extLst>
                    <a:ext uri="{9D8B030D-6E8A-4147-A177-3AD203B41FA5}">
                      <a16:colId xmlns:a16="http://schemas.microsoft.com/office/drawing/2014/main" val="1686783455"/>
                    </a:ext>
                  </a:extLst>
                </a:gridCol>
                <a:gridCol w="687387">
                  <a:extLst>
                    <a:ext uri="{9D8B030D-6E8A-4147-A177-3AD203B41FA5}">
                      <a16:colId xmlns:a16="http://schemas.microsoft.com/office/drawing/2014/main" val="4080317083"/>
                    </a:ext>
                  </a:extLst>
                </a:gridCol>
                <a:gridCol w="716979">
                  <a:extLst>
                    <a:ext uri="{9D8B030D-6E8A-4147-A177-3AD203B41FA5}">
                      <a16:colId xmlns:a16="http://schemas.microsoft.com/office/drawing/2014/main" val="659529276"/>
                    </a:ext>
                  </a:extLst>
                </a:gridCol>
              </a:tblGrid>
              <a:tr h="361732">
                <a:tc>
                  <a:txBody>
                    <a:bodyPr/>
                    <a:lstStyle/>
                    <a:p>
                      <a:pPr algn="ctr"/>
                      <a:endParaRPr kumimoji="1" lang="ja-JP" altLang="en-US" sz="900" b="0" dirty="0">
                        <a:solidFill>
                          <a:schemeClr val="bg1"/>
                        </a:solidFill>
                        <a:effectLst/>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tc>
                  <a:txBody>
                    <a:bodyPr/>
                    <a:lstStyle/>
                    <a:p>
                      <a:pPr algn="ctr"/>
                      <a:r>
                        <a:rPr kumimoji="1" lang="ja-JP" altLang="en-US" sz="900" b="1" dirty="0">
                          <a:solidFill>
                            <a:schemeClr val="bg1"/>
                          </a:solidFill>
                          <a:effectLst/>
                        </a:rPr>
                        <a:t>家族</a:t>
                      </a:r>
                    </a:p>
                  </a:txBody>
                  <a:tcPr anchor="ctr">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所得金額</a:t>
                      </a:r>
                      <a:endParaRPr kumimoji="1" lang="ja-JP" altLang="en-US" sz="700" b="0"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2135456254"/>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521073"/>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96817260"/>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5846679"/>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68042463"/>
                  </a:ext>
                </a:extLst>
              </a:tr>
              <a:tr h="0">
                <a:tc gridSpan="4">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400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52522239"/>
                  </a:ext>
                </a:extLst>
              </a:tr>
            </a:tbl>
          </a:graphicData>
        </a:graphic>
      </p:graphicFrame>
      <p:sp>
        <p:nvSpPr>
          <p:cNvPr id="3" name="正方形/長方形 2">
            <a:extLst>
              <a:ext uri="{FF2B5EF4-FFF2-40B4-BE49-F238E27FC236}">
                <a16:creationId xmlns:a16="http://schemas.microsoft.com/office/drawing/2014/main" id="{23ECAD56-9F04-162F-D877-D76E9F578F02}"/>
              </a:ext>
            </a:extLst>
          </p:cNvPr>
          <p:cNvSpPr/>
          <p:nvPr userDrawn="1"/>
        </p:nvSpPr>
        <p:spPr bwMode="auto">
          <a:xfrm>
            <a:off x="5772274" y="1541748"/>
            <a:ext cx="3047876"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5" name="正方形/長方形 4">
            <a:extLst>
              <a:ext uri="{FF2B5EF4-FFF2-40B4-BE49-F238E27FC236}">
                <a16:creationId xmlns:a16="http://schemas.microsoft.com/office/drawing/2014/main" id="{97B17AAE-6AA0-0C65-4DB0-8A4CC9555FDD}"/>
              </a:ext>
            </a:extLst>
          </p:cNvPr>
          <p:cNvSpPr/>
          <p:nvPr userDrawn="1"/>
        </p:nvSpPr>
        <p:spPr bwMode="auto">
          <a:xfrm>
            <a:off x="-1" y="705417"/>
            <a:ext cx="9144001" cy="58673"/>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j-ea"/>
              <a:ea typeface="+mj-ea"/>
              <a:cs typeface="+mn-cs"/>
            </a:endParaRPr>
          </a:p>
        </p:txBody>
      </p:sp>
      <p:sp>
        <p:nvSpPr>
          <p:cNvPr id="8" name="正方形/長方形 7">
            <a:extLst>
              <a:ext uri="{FF2B5EF4-FFF2-40B4-BE49-F238E27FC236}">
                <a16:creationId xmlns:a16="http://schemas.microsoft.com/office/drawing/2014/main" id="{6E4B5F5E-E002-3A48-F8D0-D844105D7718}"/>
              </a:ext>
            </a:extLst>
          </p:cNvPr>
          <p:cNvSpPr/>
          <p:nvPr userDrawn="1"/>
        </p:nvSpPr>
        <p:spPr bwMode="auto">
          <a:xfrm>
            <a:off x="323851" y="1257115"/>
            <a:ext cx="831439"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前提条件</a:t>
            </a:r>
          </a:p>
        </p:txBody>
      </p:sp>
      <p:sp>
        <p:nvSpPr>
          <p:cNvPr id="12" name="正方形/長方形 11">
            <a:extLst>
              <a:ext uri="{FF2B5EF4-FFF2-40B4-BE49-F238E27FC236}">
                <a16:creationId xmlns:a16="http://schemas.microsoft.com/office/drawing/2014/main" id="{D13DA11B-38F6-11C9-13CB-0F310088B52E}"/>
              </a:ext>
            </a:extLst>
          </p:cNvPr>
          <p:cNvSpPr/>
          <p:nvPr userDrawn="1"/>
        </p:nvSpPr>
        <p:spPr bwMode="auto">
          <a:xfrm>
            <a:off x="323851" y="3614858"/>
            <a:ext cx="1337309" cy="226800"/>
          </a:xfrm>
          <a:prstGeom prst="rect">
            <a:avLst/>
          </a:prstGeom>
          <a:noFill/>
          <a:ln w="19050" cap="flat" cmpd="sng" algn="ctr">
            <a:solidFill>
              <a:srgbClr val="005BAD"/>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solidFill>
                  <a:srgbClr val="005BAD"/>
                </a:solidFill>
                <a:effectLst/>
                <a:latin typeface="+mn-ea"/>
                <a:ea typeface="+mn-ea"/>
              </a:rPr>
              <a:t>討議</a:t>
            </a:r>
            <a:r>
              <a:rPr kumimoji="1" lang="ja-JP" altLang="en-US" sz="1300" b="0" i="0" u="none" strike="noStrike" cap="none" normalizeH="0" baseline="0" dirty="0">
                <a:ln>
                  <a:noFill/>
                </a:ln>
                <a:effectLst/>
                <a:latin typeface="+mn-ea"/>
                <a:ea typeface="+mn-ea"/>
              </a:rPr>
              <a:t>　パターン２</a:t>
            </a:r>
          </a:p>
        </p:txBody>
      </p:sp>
      <p:sp>
        <p:nvSpPr>
          <p:cNvPr id="14" name="正方形/長方形 13">
            <a:extLst>
              <a:ext uri="{FF2B5EF4-FFF2-40B4-BE49-F238E27FC236}">
                <a16:creationId xmlns:a16="http://schemas.microsoft.com/office/drawing/2014/main" id="{AACDBF00-CB49-FFC0-7697-13B77320C7E4}"/>
              </a:ext>
            </a:extLst>
          </p:cNvPr>
          <p:cNvSpPr/>
          <p:nvPr userDrawn="1"/>
        </p:nvSpPr>
        <p:spPr bwMode="auto">
          <a:xfrm>
            <a:off x="324417" y="1541748"/>
            <a:ext cx="3455491"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みなさんはメタバタウンの住人です。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メタバタウンには家が４軒あり、町の真ん中を町が管理する川が流れています。</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行き来には渡し船を使っていますが、</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雨で増水すると運航できず不便でした。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今回、</a:t>
            </a:r>
            <a:r>
              <a:rPr kumimoji="1" lang="ja-JP" altLang="en-US" sz="1100" kern="1200" dirty="0">
                <a:solidFill>
                  <a:srgbClr val="C00000"/>
                </a:solidFill>
                <a:latin typeface="+mn-ea"/>
                <a:ea typeface="+mn-ea"/>
                <a:cs typeface="+mn-cs"/>
              </a:rPr>
              <a:t> メタバタウンの全ての住人の希望 </a:t>
            </a:r>
            <a:r>
              <a:rPr kumimoji="1" lang="ja-JP" altLang="en-US" sz="1100" kern="1200" dirty="0">
                <a:solidFill>
                  <a:schemeClr val="tx1"/>
                </a:solidFill>
                <a:latin typeface="+mn-ea"/>
                <a:ea typeface="+mn-ea"/>
                <a:cs typeface="+mn-cs"/>
              </a:rPr>
              <a:t>により</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橋を建設することになりました。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橋の建設費用は</a:t>
            </a:r>
            <a:r>
              <a:rPr kumimoji="1" lang="en-US" altLang="ja-JP" sz="1100" kern="1200" dirty="0">
                <a:solidFill>
                  <a:schemeClr val="tx1"/>
                </a:solidFill>
                <a:latin typeface="+mn-ea"/>
                <a:ea typeface="+mn-ea"/>
                <a:cs typeface="+mn-cs"/>
              </a:rPr>
              <a:t>400</a:t>
            </a:r>
            <a:r>
              <a:rPr kumimoji="1" lang="ja-JP" altLang="en-US" sz="1100" kern="1200" dirty="0">
                <a:solidFill>
                  <a:schemeClr val="tx1"/>
                </a:solidFill>
                <a:latin typeface="+mn-ea"/>
                <a:ea typeface="+mn-ea"/>
                <a:cs typeface="+mn-cs"/>
              </a:rPr>
              <a:t>万円です。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どのように負担すればいいと思いますか。</a:t>
            </a:r>
          </a:p>
        </p:txBody>
      </p:sp>
      <p:sp>
        <p:nvSpPr>
          <p:cNvPr id="15" name="正方形/長方形 14">
            <a:extLst>
              <a:ext uri="{FF2B5EF4-FFF2-40B4-BE49-F238E27FC236}">
                <a16:creationId xmlns:a16="http://schemas.microsoft.com/office/drawing/2014/main" id="{73D831F7-7F8C-CBB7-C424-A416E142BF3A}"/>
              </a:ext>
            </a:extLst>
          </p:cNvPr>
          <p:cNvSpPr/>
          <p:nvPr userDrawn="1"/>
        </p:nvSpPr>
        <p:spPr bwMode="auto">
          <a:xfrm>
            <a:off x="811530" y="2583495"/>
            <a:ext cx="2000250" cy="177756"/>
          </a:xfrm>
          <a:prstGeom prst="rect">
            <a:avLst/>
          </a:prstGeom>
          <a:noFill/>
          <a:ln w="1270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18" name="正方形/長方形 17">
            <a:extLst>
              <a:ext uri="{FF2B5EF4-FFF2-40B4-BE49-F238E27FC236}">
                <a16:creationId xmlns:a16="http://schemas.microsoft.com/office/drawing/2014/main" id="{73CCF02F-C2BB-A836-FC69-DDEAEE3A9F23}"/>
              </a:ext>
            </a:extLst>
          </p:cNvPr>
          <p:cNvSpPr/>
          <p:nvPr userDrawn="1"/>
        </p:nvSpPr>
        <p:spPr bwMode="auto">
          <a:xfrm>
            <a:off x="324417" y="3888724"/>
            <a:ext cx="2829091" cy="2831493"/>
          </a:xfrm>
          <a:prstGeom prst="rect">
            <a:avLst/>
          </a:prstGeom>
          <a:solidFill>
            <a:srgbClr val="EBFAFF"/>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20" name="正方形/長方形 19">
            <a:extLst>
              <a:ext uri="{FF2B5EF4-FFF2-40B4-BE49-F238E27FC236}">
                <a16:creationId xmlns:a16="http://schemas.microsoft.com/office/drawing/2014/main" id="{6E6CC465-06AF-3EDC-C1CD-9A05A1091ACA}"/>
              </a:ext>
            </a:extLst>
          </p:cNvPr>
          <p:cNvSpPr/>
          <p:nvPr userDrawn="1"/>
        </p:nvSpPr>
        <p:spPr bwMode="auto">
          <a:xfrm>
            <a:off x="3928374" y="1541748"/>
            <a:ext cx="1843900"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各家の家族構成・所得金額・使用回数が同じ場合</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endParaRPr kumimoji="1" lang="en-US" altLang="ja-JP" sz="1100" kern="1200" dirty="0">
              <a:solidFill>
                <a:schemeClr val="tx1"/>
              </a:solidFill>
              <a:latin typeface="+mn-ea"/>
              <a:ea typeface="+mn-ea"/>
              <a:cs typeface="+mn-cs"/>
            </a:endParaRPr>
          </a:p>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100" b="1" kern="1200" dirty="0">
                <a:solidFill>
                  <a:schemeClr val="tx1"/>
                </a:solidFill>
                <a:latin typeface="+mn-ea"/>
                <a:ea typeface="+mn-ea"/>
                <a:cs typeface="+mn-cs"/>
              </a:rPr>
              <a:t>ヒント</a:t>
            </a:r>
            <a:endParaRPr kumimoji="1" lang="en-US" altLang="ja-JP" sz="1100" b="1"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100" kern="1200" dirty="0">
                <a:solidFill>
                  <a:schemeClr val="tx1"/>
                </a:solidFill>
                <a:latin typeface="+mn-ea"/>
                <a:ea typeface="+mn-ea"/>
                <a:cs typeface="+mn-cs"/>
              </a:rPr>
              <a:t>    ４軒とも同じ条件だから、</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100" kern="1200" dirty="0">
                <a:solidFill>
                  <a:schemeClr val="tx1"/>
                </a:solidFill>
                <a:latin typeface="+mn-ea"/>
                <a:ea typeface="+mn-ea"/>
                <a:cs typeface="+mn-cs"/>
              </a:rPr>
              <a:t>    </a:t>
            </a:r>
            <a:r>
              <a:rPr kumimoji="1" lang="ja-JP" altLang="en-US" sz="1100" kern="1200" dirty="0">
                <a:solidFill>
                  <a:schemeClr val="tx1"/>
                </a:solidFill>
                <a:latin typeface="+mn-ea"/>
                <a:ea typeface="+mn-ea"/>
                <a:cs typeface="+mn-cs"/>
              </a:rPr>
              <a:t>公平に負担すると</a:t>
            </a:r>
            <a:r>
              <a:rPr kumimoji="1" lang="en-US" altLang="ja-JP" sz="1100" kern="1200" dirty="0">
                <a:solidFill>
                  <a:schemeClr val="tx1"/>
                </a:solidFill>
                <a:latin typeface="+mn-ea"/>
                <a:ea typeface="+mn-ea"/>
                <a:cs typeface="+mn-cs"/>
              </a:rPr>
              <a:t>…</a:t>
            </a:r>
            <a:endParaRPr kumimoji="1" lang="ja-JP" altLang="en-US" sz="1100" kern="1200" dirty="0">
              <a:solidFill>
                <a:schemeClr val="tx1"/>
              </a:solidFill>
              <a:latin typeface="+mn-ea"/>
              <a:ea typeface="+mn-ea"/>
              <a:cs typeface="+mn-cs"/>
            </a:endParaRPr>
          </a:p>
        </p:txBody>
      </p:sp>
      <p:graphicFrame>
        <p:nvGraphicFramePr>
          <p:cNvPr id="21" name="表 20">
            <a:extLst>
              <a:ext uri="{FF2B5EF4-FFF2-40B4-BE49-F238E27FC236}">
                <a16:creationId xmlns:a16="http://schemas.microsoft.com/office/drawing/2014/main" id="{51BF3BEC-A180-5FAE-D244-54E63356C7BF}"/>
              </a:ext>
            </a:extLst>
          </p:cNvPr>
          <p:cNvGraphicFramePr>
            <a:graphicFrameLocks noGrp="1"/>
          </p:cNvGraphicFramePr>
          <p:nvPr userDrawn="1">
            <p:extLst>
              <p:ext uri="{D42A27DB-BD31-4B8C-83A1-F6EECF244321}">
                <p14:modId xmlns:p14="http://schemas.microsoft.com/office/powerpoint/2010/main" val="3223460442"/>
              </p:ext>
            </p:extLst>
          </p:nvPr>
        </p:nvGraphicFramePr>
        <p:xfrm>
          <a:off x="3153508" y="3900331"/>
          <a:ext cx="5666851" cy="2822410"/>
        </p:xfrm>
        <a:graphic>
          <a:graphicData uri="http://schemas.openxmlformats.org/drawingml/2006/table">
            <a:tbl>
              <a:tblPr firstRow="1" bandRow="1">
                <a:effectLst/>
                <a:tableStyleId>{775DCB02-9BB8-47FD-8907-85C794F793BA}</a:tableStyleId>
              </a:tblPr>
              <a:tblGrid>
                <a:gridCol w="942177">
                  <a:extLst>
                    <a:ext uri="{9D8B030D-6E8A-4147-A177-3AD203B41FA5}">
                      <a16:colId xmlns:a16="http://schemas.microsoft.com/office/drawing/2014/main" val="869972413"/>
                    </a:ext>
                  </a:extLst>
                </a:gridCol>
                <a:gridCol w="897396">
                  <a:extLst>
                    <a:ext uri="{9D8B030D-6E8A-4147-A177-3AD203B41FA5}">
                      <a16:colId xmlns:a16="http://schemas.microsoft.com/office/drawing/2014/main" val="817503841"/>
                    </a:ext>
                  </a:extLst>
                </a:gridCol>
                <a:gridCol w="1216347">
                  <a:extLst>
                    <a:ext uri="{9D8B030D-6E8A-4147-A177-3AD203B41FA5}">
                      <a16:colId xmlns:a16="http://schemas.microsoft.com/office/drawing/2014/main" val="1686783455"/>
                    </a:ext>
                  </a:extLst>
                </a:gridCol>
                <a:gridCol w="1277960">
                  <a:extLst>
                    <a:ext uri="{9D8B030D-6E8A-4147-A177-3AD203B41FA5}">
                      <a16:colId xmlns:a16="http://schemas.microsoft.com/office/drawing/2014/main" val="4080317083"/>
                    </a:ext>
                  </a:extLst>
                </a:gridCol>
                <a:gridCol w="1332971">
                  <a:extLst>
                    <a:ext uri="{9D8B030D-6E8A-4147-A177-3AD203B41FA5}">
                      <a16:colId xmlns:a16="http://schemas.microsoft.com/office/drawing/2014/main" val="659529276"/>
                    </a:ext>
                  </a:extLst>
                </a:gridCol>
              </a:tblGrid>
              <a:tr h="482220">
                <a:tc>
                  <a:txBody>
                    <a:bodyPr/>
                    <a:lstStyle/>
                    <a:p>
                      <a:pPr algn="ctr"/>
                      <a:endParaRPr kumimoji="1" lang="ja-JP" altLang="en-US" sz="1400" b="0" dirty="0">
                        <a:solidFill>
                          <a:schemeClr val="bg1"/>
                        </a:solidFill>
                        <a:effectLst/>
                      </a:endParaRP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AFF"/>
                    </a:solidFill>
                  </a:tcPr>
                </a:tc>
                <a:tc>
                  <a:txBody>
                    <a:bodyPr/>
                    <a:lstStyle/>
                    <a:p>
                      <a:pPr algn="ctr"/>
                      <a:r>
                        <a:rPr kumimoji="1" lang="ja-JP" altLang="en-US" sz="1400" b="1" dirty="0">
                          <a:solidFill>
                            <a:schemeClr val="bg1"/>
                          </a:solidFill>
                          <a:effectLst/>
                        </a:rPr>
                        <a:t>家族</a:t>
                      </a:r>
                    </a:p>
                  </a:txBody>
                  <a:tcPr anchor="ctr">
                    <a:lnL w="12700" cap="flat" cmpd="sng" algn="ctr">
                      <a:solidFill>
                        <a:srgbClr val="005BAD"/>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400" dirty="0">
                          <a:effectLst/>
                        </a:rPr>
                        <a:t>所得金額</a:t>
                      </a:r>
                      <a:endParaRPr kumimoji="1" lang="ja-JP" altLang="en-US" sz="1100" b="0"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400"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400"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extLst>
                  <a:ext uri="{0D108BD9-81ED-4DB2-BD59-A6C34878D82A}">
                    <a16:rowId xmlns:a16="http://schemas.microsoft.com/office/drawing/2014/main" val="2135456254"/>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1,000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月１</a:t>
                      </a:r>
                      <a:r>
                        <a:rPr kumimoji="1" lang="en-US" altLang="ja-JP" sz="1200" b="1" dirty="0">
                          <a:effectLst/>
                          <a:latin typeface="HGPｺﾞｼｯｸM" panose="020B0600000000000000" pitchFamily="50" charset="-128"/>
                          <a:ea typeface="HGPｺﾞｼｯｸM" panose="020B0600000000000000" pitchFamily="50" charset="-128"/>
                        </a:rPr>
                        <a:t>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240521073"/>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600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月</a:t>
                      </a:r>
                      <a:r>
                        <a:rPr kumimoji="1" lang="en-US" altLang="ja-JP" sz="1200" b="1" dirty="0">
                          <a:effectLst/>
                          <a:latin typeface="HGPｺﾞｼｯｸM" panose="020B0600000000000000" pitchFamily="50" charset="-128"/>
                          <a:ea typeface="HGPｺﾞｼｯｸM" panose="020B0600000000000000" pitchFamily="50" charset="-128"/>
                        </a:rPr>
                        <a:t>10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1196817260"/>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300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月</a:t>
                      </a:r>
                      <a:r>
                        <a:rPr kumimoji="1" lang="en-US" altLang="ja-JP" sz="1200" b="1" dirty="0">
                          <a:effectLst/>
                          <a:latin typeface="HGPｺﾞｼｯｸM" panose="020B0600000000000000" pitchFamily="50" charset="-128"/>
                          <a:ea typeface="HGPｺﾞｼｯｸM" panose="020B0600000000000000" pitchFamily="50" charset="-128"/>
                        </a:rPr>
                        <a:t>10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585846679"/>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100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月１</a:t>
                      </a:r>
                      <a:r>
                        <a:rPr kumimoji="1" lang="en-US" altLang="ja-JP" sz="1200" b="1" dirty="0">
                          <a:effectLst/>
                          <a:latin typeface="HGPｺﾞｼｯｸM" panose="020B0600000000000000" pitchFamily="50" charset="-128"/>
                          <a:ea typeface="HGPｺﾞｼｯｸM" panose="020B0600000000000000" pitchFamily="50" charset="-128"/>
                        </a:rPr>
                        <a:t>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4268042463"/>
                  </a:ext>
                </a:extLst>
              </a:tr>
              <a:tr h="468038">
                <a:tc gridSpan="4">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kumimoji="1" lang="en-US" altLang="ja-JP" sz="1200" b="1" dirty="0">
                          <a:effectLst/>
                          <a:latin typeface="HGPｺﾞｼｯｸM" panose="020B0600000000000000" pitchFamily="50" charset="-128"/>
                          <a:ea typeface="HGPｺﾞｼｯｸM" panose="020B0600000000000000" pitchFamily="50" charset="-128"/>
                        </a:rPr>
                        <a:t>400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extLst>
                  <a:ext uri="{0D108BD9-81ED-4DB2-BD59-A6C34878D82A}">
                    <a16:rowId xmlns:a16="http://schemas.microsoft.com/office/drawing/2014/main" val="3152522239"/>
                  </a:ext>
                </a:extLst>
              </a:tr>
            </a:tbl>
          </a:graphicData>
        </a:graphic>
      </p:graphicFrame>
      <p:sp>
        <p:nvSpPr>
          <p:cNvPr id="22" name="正方形/長方形 21">
            <a:extLst>
              <a:ext uri="{FF2B5EF4-FFF2-40B4-BE49-F238E27FC236}">
                <a16:creationId xmlns:a16="http://schemas.microsoft.com/office/drawing/2014/main" id="{8E1C32C2-A1E3-35F0-CB47-52EF417C29ED}"/>
              </a:ext>
            </a:extLst>
          </p:cNvPr>
          <p:cNvSpPr/>
          <p:nvPr userDrawn="1"/>
        </p:nvSpPr>
        <p:spPr bwMode="auto">
          <a:xfrm>
            <a:off x="323642" y="4528158"/>
            <a:ext cx="3455491"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400" kern="1200" dirty="0">
                <a:solidFill>
                  <a:srgbClr val="005BAD"/>
                </a:solidFill>
                <a:latin typeface="+mn-ea"/>
                <a:ea typeface="+mn-ea"/>
                <a:cs typeface="+mn-cs"/>
              </a:rPr>
              <a:t>ヒント</a:t>
            </a: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200" kern="1200" dirty="0">
                <a:solidFill>
                  <a:schemeClr val="tx1"/>
                </a:solidFill>
                <a:latin typeface="+mn-ea"/>
                <a:ea typeface="+mn-ea"/>
                <a:cs typeface="+mn-cs"/>
              </a:rPr>
              <a:t>   所得金額によって</a:t>
            </a:r>
            <a:endParaRPr kumimoji="1" lang="en-US" altLang="ja-JP" sz="12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200" kern="1200" dirty="0">
                <a:solidFill>
                  <a:schemeClr val="tx1"/>
                </a:solidFill>
                <a:latin typeface="+mn-ea"/>
                <a:ea typeface="+mn-ea"/>
                <a:cs typeface="+mn-cs"/>
              </a:rPr>
              <a:t>   </a:t>
            </a:r>
            <a:r>
              <a:rPr kumimoji="1" lang="ja-JP" altLang="en-US" sz="1200" kern="1200" dirty="0">
                <a:solidFill>
                  <a:schemeClr val="tx1"/>
                </a:solidFill>
                <a:latin typeface="+mn-ea"/>
                <a:ea typeface="+mn-ea"/>
                <a:cs typeface="+mn-cs"/>
              </a:rPr>
              <a:t>負担する金額を変えてみよう</a:t>
            </a:r>
          </a:p>
        </p:txBody>
      </p:sp>
      <p:sp>
        <p:nvSpPr>
          <p:cNvPr id="23" name="正方形/長方形 22">
            <a:extLst>
              <a:ext uri="{FF2B5EF4-FFF2-40B4-BE49-F238E27FC236}">
                <a16:creationId xmlns:a16="http://schemas.microsoft.com/office/drawing/2014/main" id="{2DFF43DF-C251-7898-7584-A6B26CC1B6F7}"/>
              </a:ext>
            </a:extLst>
          </p:cNvPr>
          <p:cNvSpPr/>
          <p:nvPr userDrawn="1"/>
        </p:nvSpPr>
        <p:spPr bwMode="auto">
          <a:xfrm>
            <a:off x="323642" y="4007150"/>
            <a:ext cx="3667513" cy="26788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600" kern="1200" dirty="0">
                <a:solidFill>
                  <a:srgbClr val="005BAD"/>
                </a:solidFill>
                <a:latin typeface="+mn-ea"/>
                <a:ea typeface="+mn-ea"/>
                <a:cs typeface="+mn-cs"/>
              </a:rPr>
              <a:t>各家の所得金額</a:t>
            </a:r>
            <a:r>
              <a:rPr kumimoji="1" lang="ja-JP" altLang="en-US" sz="1400" kern="1200" dirty="0">
                <a:solidFill>
                  <a:srgbClr val="005BAD"/>
                </a:solidFill>
                <a:latin typeface="+mn-ea"/>
                <a:ea typeface="+mn-ea"/>
                <a:cs typeface="+mn-cs"/>
              </a:rPr>
              <a:t>（もうけ）</a:t>
            </a:r>
            <a:r>
              <a:rPr kumimoji="1" lang="ja-JP" altLang="en-US" sz="1600" kern="1200" dirty="0">
                <a:solidFill>
                  <a:srgbClr val="005BAD"/>
                </a:solidFill>
                <a:latin typeface="+mn-ea"/>
                <a:ea typeface="+mn-ea"/>
                <a:cs typeface="+mn-cs"/>
              </a:rPr>
              <a:t>が異なる場合</a:t>
            </a:r>
          </a:p>
        </p:txBody>
      </p:sp>
      <p:grpSp>
        <p:nvGrpSpPr>
          <p:cNvPr id="24" name="グループ化 23">
            <a:extLst>
              <a:ext uri="{FF2B5EF4-FFF2-40B4-BE49-F238E27FC236}">
                <a16:creationId xmlns:a16="http://schemas.microsoft.com/office/drawing/2014/main" id="{56B1D220-D32A-67AF-80C4-F8D255B1269E}"/>
              </a:ext>
            </a:extLst>
          </p:cNvPr>
          <p:cNvGrpSpPr/>
          <p:nvPr userDrawn="1"/>
        </p:nvGrpSpPr>
        <p:grpSpPr>
          <a:xfrm>
            <a:off x="727310" y="5444694"/>
            <a:ext cx="2220900" cy="1141426"/>
            <a:chOff x="608967" y="5456726"/>
            <a:chExt cx="2220900" cy="1141426"/>
          </a:xfrm>
        </p:grpSpPr>
        <p:pic>
          <p:nvPicPr>
            <p:cNvPr id="25" name="図 24">
              <a:extLst>
                <a:ext uri="{FF2B5EF4-FFF2-40B4-BE49-F238E27FC236}">
                  <a16:creationId xmlns:a16="http://schemas.microsoft.com/office/drawing/2014/main" id="{F514F1B4-13C9-8E2D-8DB5-013CFD9B1F7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298"/>
            <a:stretch/>
          </p:blipFill>
          <p:spPr>
            <a:xfrm>
              <a:off x="608967" y="5456726"/>
              <a:ext cx="1797166" cy="1091837"/>
            </a:xfrm>
            <a:prstGeom prst="rect">
              <a:avLst/>
            </a:prstGeom>
            <a:ln w="15875">
              <a:solidFill>
                <a:srgbClr val="005BAD"/>
              </a:solidFill>
            </a:ln>
          </p:spPr>
        </p:pic>
        <p:sp>
          <p:nvSpPr>
            <p:cNvPr id="26" name="楕円 50">
              <a:extLst>
                <a:ext uri="{FF2B5EF4-FFF2-40B4-BE49-F238E27FC236}">
                  <a16:creationId xmlns:a16="http://schemas.microsoft.com/office/drawing/2014/main" id="{EACCCC2B-9460-0D25-EF87-1052AD1E2218}"/>
                </a:ext>
              </a:extLst>
            </p:cNvPr>
            <p:cNvSpPr/>
            <p:nvPr userDrawn="1"/>
          </p:nvSpPr>
          <p:spPr bwMode="auto">
            <a:xfrm>
              <a:off x="2111222" y="5879507"/>
              <a:ext cx="718645" cy="718645"/>
            </a:xfrm>
            <a:prstGeom prst="ellipse">
              <a:avLst/>
            </a:prstGeom>
            <a:solidFill>
              <a:srgbClr val="005BAD"/>
            </a:solidFill>
            <a:ln w="22225" cap="flat" cmpd="sng" algn="ctr">
              <a:solidFill>
                <a:srgbClr val="EBFA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27" name="テキスト ボックス 26">
              <a:extLst>
                <a:ext uri="{FF2B5EF4-FFF2-40B4-BE49-F238E27FC236}">
                  <a16:creationId xmlns:a16="http://schemas.microsoft.com/office/drawing/2014/main" id="{3BC8416C-CCC2-F4FA-98F3-C3ACE9533DD6}"/>
                </a:ext>
              </a:extLst>
            </p:cNvPr>
            <p:cNvSpPr txBox="1"/>
            <p:nvPr userDrawn="1"/>
          </p:nvSpPr>
          <p:spPr>
            <a:xfrm>
              <a:off x="2144173" y="5977219"/>
              <a:ext cx="652743" cy="523220"/>
            </a:xfrm>
            <a:prstGeom prst="rect">
              <a:avLst/>
            </a:prstGeom>
            <a:noFill/>
          </p:spPr>
          <p:txBody>
            <a:bodyPr wrap="none" rtlCol="0">
              <a:spAutoFit/>
            </a:bodyPr>
            <a:lstStyle/>
            <a:p>
              <a:r>
                <a:rPr kumimoji="1" lang="ja-JP" altLang="en-US" sz="1400" kern="1200" dirty="0">
                  <a:solidFill>
                    <a:srgbClr val="EBFFFC"/>
                  </a:solidFill>
                  <a:latin typeface="+mn-ea"/>
                  <a:ea typeface="+mn-ea"/>
                  <a:cs typeface="+mn-cs"/>
                </a:rPr>
                <a:t>メタバ</a:t>
              </a:r>
              <a:endParaRPr kumimoji="1" lang="en-US" altLang="ja-JP" sz="1400" kern="1200" dirty="0">
                <a:solidFill>
                  <a:srgbClr val="EBFFFC"/>
                </a:solidFill>
                <a:latin typeface="+mn-ea"/>
                <a:ea typeface="+mn-ea"/>
                <a:cs typeface="+mn-cs"/>
              </a:endParaRPr>
            </a:p>
            <a:p>
              <a:r>
                <a:rPr kumimoji="1" lang="ja-JP" altLang="en-US" sz="1400" kern="1200" dirty="0">
                  <a:solidFill>
                    <a:srgbClr val="EBFFFC"/>
                  </a:solidFill>
                  <a:latin typeface="+mn-ea"/>
                  <a:ea typeface="+mn-ea"/>
                  <a:cs typeface="+mn-cs"/>
                </a:rPr>
                <a:t>タウン</a:t>
              </a:r>
            </a:p>
          </p:txBody>
        </p:sp>
      </p:grpSp>
      <p:sp>
        <p:nvSpPr>
          <p:cNvPr id="28" name="正方形/長方形 27">
            <a:extLst>
              <a:ext uri="{FF2B5EF4-FFF2-40B4-BE49-F238E27FC236}">
                <a16:creationId xmlns:a16="http://schemas.microsoft.com/office/drawing/2014/main" id="{100DE24E-2309-3CA6-4440-263C17511528}"/>
              </a:ext>
            </a:extLst>
          </p:cNvPr>
          <p:cNvSpPr/>
          <p:nvPr userDrawn="1"/>
        </p:nvSpPr>
        <p:spPr bwMode="auto">
          <a:xfrm>
            <a:off x="3928374" y="1257115"/>
            <a:ext cx="1332646"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パターン１</a:t>
            </a:r>
            <a:r>
              <a:rPr kumimoji="1" lang="ja-JP" altLang="en-US" sz="1200" b="0" i="0" u="none" strike="noStrike" cap="none" normalizeH="0" baseline="0" dirty="0">
                <a:ln>
                  <a:noFill/>
                </a:ln>
                <a:effectLst/>
                <a:latin typeface="+mn-ea"/>
                <a:ea typeface="+mn-ea"/>
              </a:rPr>
              <a:t>（参考）</a:t>
            </a:r>
            <a:endParaRPr kumimoji="1" lang="ja-JP" altLang="en-US" sz="1300" b="0" i="0" u="none" strike="noStrike" cap="none" normalizeH="0" baseline="0" dirty="0">
              <a:ln>
                <a:noFill/>
              </a:ln>
              <a:effectLst/>
              <a:latin typeface="+mn-ea"/>
              <a:ea typeface="+mn-ea"/>
            </a:endParaRPr>
          </a:p>
        </p:txBody>
      </p:sp>
      <p:graphicFrame>
        <p:nvGraphicFramePr>
          <p:cNvPr id="29" name="表 28">
            <a:extLst>
              <a:ext uri="{FF2B5EF4-FFF2-40B4-BE49-F238E27FC236}">
                <a16:creationId xmlns:a16="http://schemas.microsoft.com/office/drawing/2014/main" id="{3449B4E2-4117-1AA8-66AF-08618EAF77DD}"/>
              </a:ext>
            </a:extLst>
          </p:cNvPr>
          <p:cNvGraphicFramePr>
            <a:graphicFrameLocks noGrp="1"/>
          </p:cNvGraphicFramePr>
          <p:nvPr userDrawn="1">
            <p:extLst>
              <p:ext uri="{D42A27DB-BD31-4B8C-83A1-F6EECF244321}">
                <p14:modId xmlns:p14="http://schemas.microsoft.com/office/powerpoint/2010/main" val="716099249"/>
              </p:ext>
            </p:extLst>
          </p:nvPr>
        </p:nvGraphicFramePr>
        <p:xfrm>
          <a:off x="5772274" y="1541747"/>
          <a:ext cx="3048083" cy="1742332"/>
        </p:xfrm>
        <a:graphic>
          <a:graphicData uri="http://schemas.openxmlformats.org/drawingml/2006/table">
            <a:tbl>
              <a:tblPr firstRow="1" bandRow="1">
                <a:effectLst/>
                <a:tableStyleId>{775DCB02-9BB8-47FD-8907-85C794F793BA}</a:tableStyleId>
              </a:tblPr>
              <a:tblGrid>
                <a:gridCol w="506778">
                  <a:extLst>
                    <a:ext uri="{9D8B030D-6E8A-4147-A177-3AD203B41FA5}">
                      <a16:colId xmlns:a16="http://schemas.microsoft.com/office/drawing/2014/main" val="869972413"/>
                    </a:ext>
                  </a:extLst>
                </a:gridCol>
                <a:gridCol w="482691">
                  <a:extLst>
                    <a:ext uri="{9D8B030D-6E8A-4147-A177-3AD203B41FA5}">
                      <a16:colId xmlns:a16="http://schemas.microsoft.com/office/drawing/2014/main" val="817503841"/>
                    </a:ext>
                  </a:extLst>
                </a:gridCol>
                <a:gridCol w="654248">
                  <a:extLst>
                    <a:ext uri="{9D8B030D-6E8A-4147-A177-3AD203B41FA5}">
                      <a16:colId xmlns:a16="http://schemas.microsoft.com/office/drawing/2014/main" val="1686783455"/>
                    </a:ext>
                  </a:extLst>
                </a:gridCol>
                <a:gridCol w="687387">
                  <a:extLst>
                    <a:ext uri="{9D8B030D-6E8A-4147-A177-3AD203B41FA5}">
                      <a16:colId xmlns:a16="http://schemas.microsoft.com/office/drawing/2014/main" val="4080317083"/>
                    </a:ext>
                  </a:extLst>
                </a:gridCol>
                <a:gridCol w="716979">
                  <a:extLst>
                    <a:ext uri="{9D8B030D-6E8A-4147-A177-3AD203B41FA5}">
                      <a16:colId xmlns:a16="http://schemas.microsoft.com/office/drawing/2014/main" val="659529276"/>
                    </a:ext>
                  </a:extLst>
                </a:gridCol>
              </a:tblGrid>
              <a:tr h="361732">
                <a:tc>
                  <a:txBody>
                    <a:bodyPr/>
                    <a:lstStyle/>
                    <a:p>
                      <a:pPr algn="ctr"/>
                      <a:endParaRPr kumimoji="1" lang="ja-JP" altLang="en-US" sz="900" b="0" dirty="0">
                        <a:solidFill>
                          <a:schemeClr val="bg1"/>
                        </a:solidFill>
                        <a:effectLst/>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tc>
                  <a:txBody>
                    <a:bodyPr/>
                    <a:lstStyle/>
                    <a:p>
                      <a:pPr algn="ctr"/>
                      <a:r>
                        <a:rPr kumimoji="1" lang="ja-JP" altLang="en-US" sz="900" b="1" dirty="0">
                          <a:solidFill>
                            <a:schemeClr val="bg1"/>
                          </a:solidFill>
                          <a:effectLst/>
                        </a:rPr>
                        <a:t>家族</a:t>
                      </a:r>
                    </a:p>
                  </a:txBody>
                  <a:tcPr anchor="ctr">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所得金額</a:t>
                      </a:r>
                      <a:endParaRPr kumimoji="1" lang="ja-JP" altLang="en-US" sz="700" b="0"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2135456254"/>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521073"/>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96817260"/>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5846679"/>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68042463"/>
                  </a:ext>
                </a:extLst>
              </a:tr>
              <a:tr h="0">
                <a:tc gridSpan="4">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400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52522239"/>
                  </a:ext>
                </a:extLst>
              </a:tr>
            </a:tbl>
          </a:graphicData>
        </a:graphic>
      </p:graphicFrame>
    </p:spTree>
    <p:extLst>
      <p:ext uri="{BB962C8B-B14F-4D97-AF65-F5344CB8AC3E}">
        <p14:creationId xmlns:p14="http://schemas.microsoft.com/office/powerpoint/2010/main" val="2908233663"/>
      </p:ext>
    </p:extLst>
  </p:cSld>
  <p:clrMapOvr>
    <a:masterClrMapping/>
  </p:clrMapOvr>
  <p:extLst>
    <p:ext uri="{DCECCB84-F9BA-43D5-87BE-67443E8EF086}">
      <p15:sldGuideLst xmlns:p15="http://schemas.microsoft.com/office/powerpoint/2012/main">
        <p15:guide id="4" orient="horz" pos="4224">
          <p15:clr>
            <a:srgbClr val="FBAE40"/>
          </p15:clr>
        </p15:guide>
        <p15:guide id="5" pos="5760">
          <p15:clr>
            <a:srgbClr val="FBAE40"/>
          </p15:clr>
        </p15:guide>
        <p15:guide id="9" orient="horz">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5_白紙">
    <p:spTree>
      <p:nvGrpSpPr>
        <p:cNvPr id="1" name=""/>
        <p:cNvGrpSpPr/>
        <p:nvPr/>
      </p:nvGrpSpPr>
      <p:grpSpPr>
        <a:xfrm>
          <a:off x="0" y="0"/>
          <a:ext cx="0" cy="0"/>
          <a:chOff x="0" y="0"/>
          <a:chExt cx="0" cy="0"/>
        </a:xfrm>
      </p:grpSpPr>
      <p:sp>
        <p:nvSpPr>
          <p:cNvPr id="35" name="正方形/長方形 34">
            <a:extLst>
              <a:ext uri="{FF2B5EF4-FFF2-40B4-BE49-F238E27FC236}">
                <a16:creationId xmlns:a16="http://schemas.microsoft.com/office/drawing/2014/main" id="{CD411C34-C508-20E5-335D-D87BDB805E0C}"/>
              </a:ext>
            </a:extLst>
          </p:cNvPr>
          <p:cNvSpPr/>
          <p:nvPr/>
        </p:nvSpPr>
        <p:spPr bwMode="auto">
          <a:xfrm>
            <a:off x="5772274" y="1541748"/>
            <a:ext cx="3047876"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6" name="正方形/長方形 5">
            <a:extLst>
              <a:ext uri="{FF2B5EF4-FFF2-40B4-BE49-F238E27FC236}">
                <a16:creationId xmlns:a16="http://schemas.microsoft.com/office/drawing/2014/main" id="{E85256BC-6200-EBDC-5473-473F5F1DD958}"/>
              </a:ext>
            </a:extLst>
          </p:cNvPr>
          <p:cNvSpPr/>
          <p:nvPr/>
        </p:nvSpPr>
        <p:spPr bwMode="auto">
          <a:xfrm>
            <a:off x="-1" y="705417"/>
            <a:ext cx="9144001" cy="58673"/>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n-ea"/>
              <a:ea typeface="+mn-ea"/>
              <a:cs typeface="+mn-cs"/>
            </a:endParaRPr>
          </a:p>
        </p:txBody>
      </p:sp>
      <p:sp>
        <p:nvSpPr>
          <p:cNvPr id="4" name="スライド番号プレースホルダー 3">
            <a:extLst>
              <a:ext uri="{FF2B5EF4-FFF2-40B4-BE49-F238E27FC236}">
                <a16:creationId xmlns:a16="http://schemas.microsoft.com/office/drawing/2014/main" id="{A1170B6F-62EF-45E6-90A2-A04CCA34EECB}"/>
              </a:ext>
            </a:extLst>
          </p:cNvPr>
          <p:cNvSpPr>
            <a:spLocks noGrp="1"/>
          </p:cNvSpPr>
          <p:nvPr>
            <p:ph type="sldNum" sz="quarter" idx="12"/>
          </p:nvPr>
        </p:nvSpPr>
        <p:spPr>
          <a:xfrm>
            <a:off x="8769893" y="6443281"/>
            <a:ext cx="374107" cy="298426"/>
          </a:xfrm>
          <a:prstGeom prst="rect">
            <a:avLst/>
          </a:prstGeom>
        </p:spPr>
        <p:txBody>
          <a:bodyPr wrap="none" anchor="ctr" anchorCtr="0"/>
          <a:lstStyle>
            <a:lvl1pPr algn="ctr">
              <a:defRPr sz="1200" b="1">
                <a:latin typeface="Arial" panose="020B0604020202020204" pitchFamily="34" charset="0"/>
                <a:ea typeface="HGP創英角ｺﾞｼｯｸUB" panose="020B0900000000000000" pitchFamily="50" charset="-128"/>
                <a:cs typeface="Arial" panose="020B0604020202020204" pitchFamily="34" charset="0"/>
              </a:defRPr>
            </a:lvl1pPr>
          </a:lstStyle>
          <a:p>
            <a:pPr>
              <a:defRPr/>
            </a:pPr>
            <a:fld id="{40E3B949-1179-4387-B307-F356BE6486A4}" type="slidenum">
              <a:rPr lang="en-US" altLang="ja-JP" smtClean="0"/>
              <a:pPr>
                <a:defRPr/>
              </a:pPr>
              <a:t>‹#›</a:t>
            </a:fld>
            <a:endParaRPr lang="en-US" altLang="ja-JP" dirty="0"/>
          </a:p>
        </p:txBody>
      </p:sp>
      <p:sp>
        <p:nvSpPr>
          <p:cNvPr id="9" name="正方形/長方形 8">
            <a:extLst>
              <a:ext uri="{FF2B5EF4-FFF2-40B4-BE49-F238E27FC236}">
                <a16:creationId xmlns:a16="http://schemas.microsoft.com/office/drawing/2014/main" id="{1AF0A3EF-5E57-F941-0BFF-1E4FB21C4A0D}"/>
              </a:ext>
            </a:extLst>
          </p:cNvPr>
          <p:cNvSpPr/>
          <p:nvPr/>
        </p:nvSpPr>
        <p:spPr bwMode="auto">
          <a:xfrm>
            <a:off x="323851" y="1257115"/>
            <a:ext cx="831439"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前提条件</a:t>
            </a:r>
          </a:p>
        </p:txBody>
      </p:sp>
      <p:sp>
        <p:nvSpPr>
          <p:cNvPr id="10" name="正方形/長方形 9">
            <a:extLst>
              <a:ext uri="{FF2B5EF4-FFF2-40B4-BE49-F238E27FC236}">
                <a16:creationId xmlns:a16="http://schemas.microsoft.com/office/drawing/2014/main" id="{5FC5F758-8BE0-9B7E-6837-818F7F95F160}"/>
              </a:ext>
            </a:extLst>
          </p:cNvPr>
          <p:cNvSpPr/>
          <p:nvPr/>
        </p:nvSpPr>
        <p:spPr bwMode="auto">
          <a:xfrm>
            <a:off x="323852" y="3614858"/>
            <a:ext cx="2829658" cy="226800"/>
          </a:xfrm>
          <a:prstGeom prst="rect">
            <a:avLst/>
          </a:prstGeom>
          <a:noFill/>
          <a:ln w="19050" cap="flat" cmpd="sng" algn="ctr">
            <a:solidFill>
              <a:srgbClr val="005BAD"/>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solidFill>
                  <a:srgbClr val="005BAD"/>
                </a:solidFill>
                <a:effectLst/>
                <a:latin typeface="+mn-ea"/>
                <a:ea typeface="+mn-ea"/>
              </a:rPr>
              <a:t>討議</a:t>
            </a:r>
            <a:r>
              <a:rPr kumimoji="1" lang="ja-JP" altLang="en-US" sz="1300" b="0" i="0" u="none" strike="noStrike" cap="none" normalizeH="0" baseline="0" dirty="0">
                <a:ln>
                  <a:noFill/>
                </a:ln>
                <a:effectLst/>
                <a:latin typeface="+mn-ea"/>
                <a:ea typeface="+mn-ea"/>
              </a:rPr>
              <a:t>　パターン３　</a:t>
            </a:r>
            <a:r>
              <a:rPr kumimoji="1" lang="en-US" altLang="ja-JP" sz="1300" b="0" i="0" u="none" strike="noStrike" cap="none" normalizeH="0" baseline="0" dirty="0">
                <a:ln>
                  <a:noFill/>
                </a:ln>
                <a:effectLst/>
                <a:latin typeface="+mn-ea"/>
                <a:ea typeface="+mn-ea"/>
              </a:rPr>
              <a:t>※</a:t>
            </a:r>
            <a:r>
              <a:rPr kumimoji="1" lang="ja-JP" altLang="en-US" sz="1300" b="0" i="0" u="none" strike="noStrike" cap="none" normalizeH="0" baseline="0" dirty="0">
                <a:ln>
                  <a:noFill/>
                </a:ln>
                <a:effectLst/>
                <a:latin typeface="+mn-ea"/>
                <a:ea typeface="+mn-ea"/>
              </a:rPr>
              <a:t>グループ発表あり</a:t>
            </a:r>
          </a:p>
        </p:txBody>
      </p:sp>
      <p:sp>
        <p:nvSpPr>
          <p:cNvPr id="7" name="正方形/長方形 6">
            <a:extLst>
              <a:ext uri="{FF2B5EF4-FFF2-40B4-BE49-F238E27FC236}">
                <a16:creationId xmlns:a16="http://schemas.microsoft.com/office/drawing/2014/main" id="{66D8D3E2-48D8-A0F2-30BA-B99C1C3F5806}"/>
              </a:ext>
            </a:extLst>
          </p:cNvPr>
          <p:cNvSpPr/>
          <p:nvPr/>
        </p:nvSpPr>
        <p:spPr bwMode="auto">
          <a:xfrm>
            <a:off x="324417" y="1541748"/>
            <a:ext cx="3455491"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みなさんはメタバタウンの住人です。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メタバタウンには家が４軒あり、町の真ん中を町が管理する川が流れています。</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行き来には渡し船を使っていますが、</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雨で増水すると運航できず不便でした。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今回、</a:t>
            </a:r>
            <a:r>
              <a:rPr kumimoji="1" lang="ja-JP" altLang="en-US" sz="1100" kern="1200" dirty="0">
                <a:solidFill>
                  <a:srgbClr val="C00000"/>
                </a:solidFill>
                <a:latin typeface="+mn-ea"/>
                <a:ea typeface="+mn-ea"/>
                <a:cs typeface="+mn-cs"/>
              </a:rPr>
              <a:t> メタバタウンの全ての住人の希望 </a:t>
            </a:r>
            <a:r>
              <a:rPr kumimoji="1" lang="ja-JP" altLang="en-US" sz="1100" kern="1200" dirty="0">
                <a:solidFill>
                  <a:schemeClr val="tx1"/>
                </a:solidFill>
                <a:latin typeface="+mn-ea"/>
                <a:ea typeface="+mn-ea"/>
                <a:cs typeface="+mn-cs"/>
              </a:rPr>
              <a:t>により</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橋を建設することになりました。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橋の建設費用は</a:t>
            </a:r>
            <a:r>
              <a:rPr kumimoji="1" lang="en-US" altLang="ja-JP" sz="1100" kern="1200" dirty="0">
                <a:solidFill>
                  <a:schemeClr val="tx1"/>
                </a:solidFill>
                <a:latin typeface="+mn-ea"/>
                <a:ea typeface="+mn-ea"/>
                <a:cs typeface="+mn-cs"/>
              </a:rPr>
              <a:t>400</a:t>
            </a:r>
            <a:r>
              <a:rPr kumimoji="1" lang="ja-JP" altLang="en-US" sz="1100" kern="1200" dirty="0">
                <a:solidFill>
                  <a:schemeClr val="tx1"/>
                </a:solidFill>
                <a:latin typeface="+mn-ea"/>
                <a:ea typeface="+mn-ea"/>
                <a:cs typeface="+mn-cs"/>
              </a:rPr>
              <a:t>万円です。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どのように負担すればいいと思いますか。</a:t>
            </a:r>
          </a:p>
        </p:txBody>
      </p:sp>
      <p:sp>
        <p:nvSpPr>
          <p:cNvPr id="11" name="正方形/長方形 10">
            <a:extLst>
              <a:ext uri="{FF2B5EF4-FFF2-40B4-BE49-F238E27FC236}">
                <a16:creationId xmlns:a16="http://schemas.microsoft.com/office/drawing/2014/main" id="{28AF1350-8E12-4B20-8DDD-CC0234552D7B}"/>
              </a:ext>
            </a:extLst>
          </p:cNvPr>
          <p:cNvSpPr/>
          <p:nvPr/>
        </p:nvSpPr>
        <p:spPr bwMode="auto">
          <a:xfrm>
            <a:off x="811530" y="2583495"/>
            <a:ext cx="2000250" cy="177756"/>
          </a:xfrm>
          <a:prstGeom prst="rect">
            <a:avLst/>
          </a:prstGeom>
          <a:noFill/>
          <a:ln w="1270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16" name="正方形/長方形 15">
            <a:extLst>
              <a:ext uri="{FF2B5EF4-FFF2-40B4-BE49-F238E27FC236}">
                <a16:creationId xmlns:a16="http://schemas.microsoft.com/office/drawing/2014/main" id="{FD842687-0D0E-A5AD-ACCD-D81186D29464}"/>
              </a:ext>
            </a:extLst>
          </p:cNvPr>
          <p:cNvSpPr>
            <a:spLocks noGrp="1" noRot="1" noMove="1" noResize="1" noEditPoints="1" noAdjustHandles="1" noChangeArrowheads="1" noChangeShapeType="1"/>
          </p:cNvSpPr>
          <p:nvPr/>
        </p:nvSpPr>
        <p:spPr bwMode="auto">
          <a:xfrm>
            <a:off x="324417" y="3888724"/>
            <a:ext cx="8495733" cy="2831493"/>
          </a:xfrm>
          <a:prstGeom prst="rect">
            <a:avLst/>
          </a:prstGeom>
          <a:solidFill>
            <a:srgbClr val="EBFAFF"/>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19" name="正方形/長方形 18">
            <a:extLst>
              <a:ext uri="{FF2B5EF4-FFF2-40B4-BE49-F238E27FC236}">
                <a16:creationId xmlns:a16="http://schemas.microsoft.com/office/drawing/2014/main" id="{EEB2D6A2-4F48-66F8-0FD2-FA266D30EC64}"/>
              </a:ext>
            </a:extLst>
          </p:cNvPr>
          <p:cNvSpPr/>
          <p:nvPr/>
        </p:nvSpPr>
        <p:spPr bwMode="auto">
          <a:xfrm>
            <a:off x="3928374" y="1541748"/>
            <a:ext cx="1843900"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各家の家族構成・所得金額・使用回数が同じ場合</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endParaRPr kumimoji="1" lang="en-US" altLang="ja-JP" sz="1100" kern="1200" dirty="0">
              <a:solidFill>
                <a:schemeClr val="tx1"/>
              </a:solidFill>
              <a:latin typeface="+mn-ea"/>
              <a:ea typeface="+mn-ea"/>
              <a:cs typeface="+mn-cs"/>
            </a:endParaRPr>
          </a:p>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100" b="1" kern="1200" dirty="0">
                <a:solidFill>
                  <a:schemeClr val="tx1"/>
                </a:solidFill>
                <a:latin typeface="+mn-ea"/>
                <a:ea typeface="+mn-ea"/>
                <a:cs typeface="+mn-cs"/>
              </a:rPr>
              <a:t>ヒント</a:t>
            </a:r>
            <a:endParaRPr kumimoji="1" lang="en-US" altLang="ja-JP" sz="1100" b="1"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100" kern="1200" dirty="0">
                <a:solidFill>
                  <a:schemeClr val="tx1"/>
                </a:solidFill>
                <a:latin typeface="+mn-ea"/>
                <a:ea typeface="+mn-ea"/>
                <a:cs typeface="+mn-cs"/>
              </a:rPr>
              <a:t>    ４軒とも同じ条件だから、</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100" kern="1200" dirty="0">
                <a:solidFill>
                  <a:schemeClr val="tx1"/>
                </a:solidFill>
                <a:latin typeface="+mn-ea"/>
                <a:ea typeface="+mn-ea"/>
                <a:cs typeface="+mn-cs"/>
              </a:rPr>
              <a:t>    </a:t>
            </a:r>
            <a:r>
              <a:rPr kumimoji="1" lang="ja-JP" altLang="en-US" sz="1100" kern="1200" dirty="0">
                <a:solidFill>
                  <a:schemeClr val="tx1"/>
                </a:solidFill>
                <a:latin typeface="+mn-ea"/>
                <a:ea typeface="+mn-ea"/>
                <a:cs typeface="+mn-cs"/>
              </a:rPr>
              <a:t>公平に負担すると</a:t>
            </a:r>
            <a:r>
              <a:rPr kumimoji="1" lang="en-US" altLang="ja-JP" sz="1100" kern="1200" dirty="0">
                <a:solidFill>
                  <a:schemeClr val="tx1"/>
                </a:solidFill>
                <a:latin typeface="+mn-ea"/>
                <a:ea typeface="+mn-ea"/>
                <a:cs typeface="+mn-cs"/>
              </a:rPr>
              <a:t>…</a:t>
            </a:r>
            <a:endParaRPr kumimoji="1" lang="ja-JP" altLang="en-US" sz="1100" kern="1200" dirty="0">
              <a:solidFill>
                <a:schemeClr val="tx1"/>
              </a:solidFill>
              <a:latin typeface="+mn-ea"/>
              <a:ea typeface="+mn-ea"/>
              <a:cs typeface="+mn-cs"/>
            </a:endParaRPr>
          </a:p>
        </p:txBody>
      </p:sp>
      <p:graphicFrame>
        <p:nvGraphicFramePr>
          <p:cNvPr id="13" name="表 12">
            <a:extLst>
              <a:ext uri="{FF2B5EF4-FFF2-40B4-BE49-F238E27FC236}">
                <a16:creationId xmlns:a16="http://schemas.microsoft.com/office/drawing/2014/main" id="{658EDF74-866D-FAC0-246F-6CEEBA622E9A}"/>
              </a:ext>
            </a:extLst>
          </p:cNvPr>
          <p:cNvGraphicFramePr>
            <a:graphicFrameLocks noGrp="1"/>
          </p:cNvGraphicFramePr>
          <p:nvPr>
            <p:extLst>
              <p:ext uri="{D42A27DB-BD31-4B8C-83A1-F6EECF244321}">
                <p14:modId xmlns:p14="http://schemas.microsoft.com/office/powerpoint/2010/main" val="2624550714"/>
              </p:ext>
            </p:extLst>
          </p:nvPr>
        </p:nvGraphicFramePr>
        <p:xfrm>
          <a:off x="3009451" y="3900331"/>
          <a:ext cx="3877259" cy="2822410"/>
        </p:xfrm>
        <a:graphic>
          <a:graphicData uri="http://schemas.openxmlformats.org/drawingml/2006/table">
            <a:tbl>
              <a:tblPr firstRow="1" bandRow="1">
                <a:effectLst/>
                <a:tableStyleId>{775DCB02-9BB8-47FD-8907-85C794F793BA}</a:tableStyleId>
              </a:tblPr>
              <a:tblGrid>
                <a:gridCol w="487756">
                  <a:extLst>
                    <a:ext uri="{9D8B030D-6E8A-4147-A177-3AD203B41FA5}">
                      <a16:colId xmlns:a16="http://schemas.microsoft.com/office/drawing/2014/main" val="869972413"/>
                    </a:ext>
                  </a:extLst>
                </a:gridCol>
                <a:gridCol w="487756">
                  <a:extLst>
                    <a:ext uri="{9D8B030D-6E8A-4147-A177-3AD203B41FA5}">
                      <a16:colId xmlns:a16="http://schemas.microsoft.com/office/drawing/2014/main" val="817503841"/>
                    </a:ext>
                  </a:extLst>
                </a:gridCol>
                <a:gridCol w="826634">
                  <a:extLst>
                    <a:ext uri="{9D8B030D-6E8A-4147-A177-3AD203B41FA5}">
                      <a16:colId xmlns:a16="http://schemas.microsoft.com/office/drawing/2014/main" val="1686783455"/>
                    </a:ext>
                  </a:extLst>
                </a:gridCol>
                <a:gridCol w="826634">
                  <a:extLst>
                    <a:ext uri="{9D8B030D-6E8A-4147-A177-3AD203B41FA5}">
                      <a16:colId xmlns:a16="http://schemas.microsoft.com/office/drawing/2014/main" val="4080317083"/>
                    </a:ext>
                  </a:extLst>
                </a:gridCol>
                <a:gridCol w="1248479">
                  <a:extLst>
                    <a:ext uri="{9D8B030D-6E8A-4147-A177-3AD203B41FA5}">
                      <a16:colId xmlns:a16="http://schemas.microsoft.com/office/drawing/2014/main" val="659529276"/>
                    </a:ext>
                  </a:extLst>
                </a:gridCol>
              </a:tblGrid>
              <a:tr h="482220">
                <a:tc>
                  <a:txBody>
                    <a:bodyPr/>
                    <a:lstStyle/>
                    <a:p>
                      <a:pPr algn="ctr"/>
                      <a:endParaRPr kumimoji="1" lang="ja-JP" altLang="en-US" sz="1050" b="0" dirty="0">
                        <a:solidFill>
                          <a:schemeClr val="bg1"/>
                        </a:solidFill>
                        <a:effectLst/>
                      </a:endParaRP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AFF"/>
                    </a:solidFill>
                  </a:tcPr>
                </a:tc>
                <a:tc>
                  <a:txBody>
                    <a:bodyPr/>
                    <a:lstStyle/>
                    <a:p>
                      <a:pPr algn="ctr"/>
                      <a:r>
                        <a:rPr kumimoji="1" lang="ja-JP" altLang="en-US" sz="1050" b="1" dirty="0">
                          <a:solidFill>
                            <a:schemeClr val="bg1"/>
                          </a:solidFill>
                          <a:effectLst/>
                        </a:rPr>
                        <a:t>家族</a:t>
                      </a:r>
                    </a:p>
                  </a:txBody>
                  <a:tcPr anchor="ctr">
                    <a:lnL w="12700" cap="flat" cmpd="sng" algn="ctr">
                      <a:solidFill>
                        <a:srgbClr val="005BAD"/>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050" b="1" dirty="0">
                          <a:effectLst/>
                        </a:rPr>
                        <a:t>所得金額</a:t>
                      </a:r>
                      <a:endParaRPr kumimoji="1" lang="ja-JP" altLang="en-US" sz="900" b="1"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050" b="1"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050" b="1"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extLst>
                  <a:ext uri="{0D108BD9-81ED-4DB2-BD59-A6C34878D82A}">
                    <a16:rowId xmlns:a16="http://schemas.microsoft.com/office/drawing/2014/main" val="2135456254"/>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1,000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240521073"/>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600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10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1196817260"/>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300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10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585846679"/>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100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20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4268042463"/>
                  </a:ext>
                </a:extLst>
              </a:tr>
              <a:tr h="468038">
                <a:tc gridSpan="4">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kumimoji="1" lang="en-US" altLang="ja-JP" sz="1000" b="1" dirty="0">
                          <a:effectLst/>
                          <a:latin typeface="HGPｺﾞｼｯｸM" panose="020B0600000000000000" pitchFamily="50" charset="-128"/>
                          <a:ea typeface="HGPｺﾞｼｯｸM" panose="020B0600000000000000" pitchFamily="50" charset="-128"/>
                        </a:rPr>
                        <a:t>400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extLst>
                  <a:ext uri="{0D108BD9-81ED-4DB2-BD59-A6C34878D82A}">
                    <a16:rowId xmlns:a16="http://schemas.microsoft.com/office/drawing/2014/main" val="3152522239"/>
                  </a:ext>
                </a:extLst>
              </a:tr>
            </a:tbl>
          </a:graphicData>
        </a:graphic>
      </p:graphicFrame>
      <p:sp>
        <p:nvSpPr>
          <p:cNvPr id="40" name="正方形/長方形 39">
            <a:extLst>
              <a:ext uri="{FF2B5EF4-FFF2-40B4-BE49-F238E27FC236}">
                <a16:creationId xmlns:a16="http://schemas.microsoft.com/office/drawing/2014/main" id="{B7A6DFF8-6BE9-7586-B646-8DCACE5DDAD3}"/>
              </a:ext>
            </a:extLst>
          </p:cNvPr>
          <p:cNvSpPr/>
          <p:nvPr/>
        </p:nvSpPr>
        <p:spPr bwMode="auto">
          <a:xfrm>
            <a:off x="323642" y="5376928"/>
            <a:ext cx="3455491"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400" kern="1200" dirty="0">
                <a:solidFill>
                  <a:srgbClr val="005BAD"/>
                </a:solidFill>
                <a:latin typeface="+mn-ea"/>
                <a:ea typeface="+mn-ea"/>
                <a:cs typeface="+mn-cs"/>
              </a:rPr>
              <a:t>ヒント</a:t>
            </a: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200" kern="1200" dirty="0">
                <a:solidFill>
                  <a:schemeClr val="tx1"/>
                </a:solidFill>
                <a:latin typeface="+mn-ea"/>
                <a:ea typeface="+mn-ea"/>
                <a:cs typeface="+mn-cs"/>
              </a:rPr>
              <a:t>  </a:t>
            </a:r>
            <a:r>
              <a:rPr kumimoji="1" lang="ja-JP" altLang="en-US" sz="1200" kern="0" spc="100" baseline="0" dirty="0">
                <a:solidFill>
                  <a:schemeClr val="tx1"/>
                </a:solidFill>
                <a:latin typeface="+mn-ea"/>
                <a:ea typeface="+mn-ea"/>
                <a:cs typeface="+mn-cs"/>
              </a:rPr>
              <a:t> </a:t>
            </a:r>
            <a:r>
              <a:rPr kumimoji="1" lang="ja-JP" altLang="en-US" sz="1200" kern="1200" dirty="0">
                <a:solidFill>
                  <a:schemeClr val="tx1"/>
                </a:solidFill>
                <a:latin typeface="+mn-ea"/>
                <a:ea typeface="+mn-ea"/>
                <a:cs typeface="+mn-cs"/>
              </a:rPr>
              <a:t>いくつかの負担方法を組み合わせる</a:t>
            </a:r>
            <a:endParaRPr kumimoji="1" lang="en-US" altLang="ja-JP" sz="12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200" kern="1200" dirty="0">
                <a:solidFill>
                  <a:schemeClr val="tx1"/>
                </a:solidFill>
                <a:latin typeface="+mn-ea"/>
                <a:ea typeface="+mn-ea"/>
                <a:cs typeface="+mn-cs"/>
              </a:rPr>
              <a:t>   </a:t>
            </a:r>
            <a:r>
              <a:rPr kumimoji="1" lang="ja-JP" altLang="en-US" sz="1200" kern="1200" dirty="0">
                <a:solidFill>
                  <a:schemeClr val="tx1"/>
                </a:solidFill>
                <a:latin typeface="+mn-ea"/>
                <a:ea typeface="+mn-ea"/>
                <a:cs typeface="+mn-cs"/>
              </a:rPr>
              <a:t>方法も考えてみよう！</a:t>
            </a:r>
          </a:p>
        </p:txBody>
      </p:sp>
      <p:sp>
        <p:nvSpPr>
          <p:cNvPr id="36" name="テキスト プレースホルダー 17">
            <a:extLst>
              <a:ext uri="{FF2B5EF4-FFF2-40B4-BE49-F238E27FC236}">
                <a16:creationId xmlns:a16="http://schemas.microsoft.com/office/drawing/2014/main" id="{3B108D23-4885-8FD5-E963-138DEB863952}"/>
              </a:ext>
            </a:extLst>
          </p:cNvPr>
          <p:cNvSpPr>
            <a:spLocks noGrp="1"/>
          </p:cNvSpPr>
          <p:nvPr>
            <p:ph type="body" sz="quarter" idx="30" hasCustomPrompt="1"/>
          </p:nvPr>
        </p:nvSpPr>
        <p:spPr>
          <a:xfrm>
            <a:off x="5660000" y="4520800"/>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41" name="テキスト プレースホルダー 17">
            <a:extLst>
              <a:ext uri="{FF2B5EF4-FFF2-40B4-BE49-F238E27FC236}">
                <a16:creationId xmlns:a16="http://schemas.microsoft.com/office/drawing/2014/main" id="{9C344413-02E5-2378-0724-971D05FE6747}"/>
              </a:ext>
            </a:extLst>
          </p:cNvPr>
          <p:cNvSpPr>
            <a:spLocks noGrp="1"/>
          </p:cNvSpPr>
          <p:nvPr>
            <p:ph type="body" sz="quarter" idx="38" hasCustomPrompt="1"/>
          </p:nvPr>
        </p:nvSpPr>
        <p:spPr>
          <a:xfrm>
            <a:off x="5660000" y="5001751"/>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47" name="テキスト プレースホルダー 17">
            <a:extLst>
              <a:ext uri="{FF2B5EF4-FFF2-40B4-BE49-F238E27FC236}">
                <a16:creationId xmlns:a16="http://schemas.microsoft.com/office/drawing/2014/main" id="{7256BFC3-1325-7CC9-C6AC-1BAE444EA065}"/>
              </a:ext>
            </a:extLst>
          </p:cNvPr>
          <p:cNvSpPr>
            <a:spLocks noGrp="1"/>
          </p:cNvSpPr>
          <p:nvPr>
            <p:ph type="body" sz="quarter" idx="39" hasCustomPrompt="1"/>
          </p:nvPr>
        </p:nvSpPr>
        <p:spPr>
          <a:xfrm>
            <a:off x="5660000" y="5466527"/>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48" name="テキスト プレースホルダー 17">
            <a:extLst>
              <a:ext uri="{FF2B5EF4-FFF2-40B4-BE49-F238E27FC236}">
                <a16:creationId xmlns:a16="http://schemas.microsoft.com/office/drawing/2014/main" id="{CE7042D9-6040-3AA9-554F-7C053A4AD00E}"/>
              </a:ext>
            </a:extLst>
          </p:cNvPr>
          <p:cNvSpPr>
            <a:spLocks noGrp="1"/>
          </p:cNvSpPr>
          <p:nvPr>
            <p:ph type="body" sz="quarter" idx="40" hasCustomPrompt="1"/>
          </p:nvPr>
        </p:nvSpPr>
        <p:spPr>
          <a:xfrm>
            <a:off x="5660000" y="5936498"/>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17" name="正方形/長方形 16">
            <a:extLst>
              <a:ext uri="{FF2B5EF4-FFF2-40B4-BE49-F238E27FC236}">
                <a16:creationId xmlns:a16="http://schemas.microsoft.com/office/drawing/2014/main" id="{3270C151-A5BE-9BD5-F5A7-0FE8BFA14B05}"/>
              </a:ext>
            </a:extLst>
          </p:cNvPr>
          <p:cNvSpPr/>
          <p:nvPr/>
        </p:nvSpPr>
        <p:spPr bwMode="auto">
          <a:xfrm>
            <a:off x="323642" y="4022517"/>
            <a:ext cx="3667513" cy="518485"/>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600" kern="1200" dirty="0">
                <a:solidFill>
                  <a:srgbClr val="005BAD"/>
                </a:solidFill>
                <a:latin typeface="+mn-ea"/>
                <a:ea typeface="+mn-ea"/>
                <a:cs typeface="+mn-cs"/>
              </a:rPr>
              <a:t>各家の所得金額</a:t>
            </a:r>
            <a:r>
              <a:rPr kumimoji="1" lang="ja-JP" altLang="en-US" sz="1400" kern="1200" dirty="0">
                <a:solidFill>
                  <a:srgbClr val="005BAD"/>
                </a:solidFill>
                <a:latin typeface="+mn-ea"/>
                <a:ea typeface="+mn-ea"/>
                <a:cs typeface="+mn-cs"/>
              </a:rPr>
              <a:t>（もうけ）</a:t>
            </a:r>
            <a:r>
              <a:rPr kumimoji="1" lang="ja-JP" altLang="en-US" sz="1600" kern="1200" dirty="0">
                <a:solidFill>
                  <a:srgbClr val="005BAD"/>
                </a:solidFill>
                <a:latin typeface="+mn-ea"/>
                <a:ea typeface="+mn-ea"/>
                <a:cs typeface="+mn-cs"/>
              </a:rPr>
              <a:t>と</a:t>
            </a:r>
            <a:endParaRPr kumimoji="1" lang="en-US" altLang="ja-JP" sz="1600" kern="1200" dirty="0">
              <a:solidFill>
                <a:srgbClr val="005BAD"/>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600" kern="1200" dirty="0">
                <a:solidFill>
                  <a:srgbClr val="005BAD"/>
                </a:solidFill>
                <a:latin typeface="+mn-ea"/>
                <a:ea typeface="+mn-ea"/>
                <a:cs typeface="+mn-cs"/>
              </a:rPr>
              <a:t>橋の使用回数が異なる場合</a:t>
            </a:r>
          </a:p>
        </p:txBody>
      </p:sp>
      <p:sp>
        <p:nvSpPr>
          <p:cNvPr id="54" name="正方形/長方形 53">
            <a:extLst>
              <a:ext uri="{FF2B5EF4-FFF2-40B4-BE49-F238E27FC236}">
                <a16:creationId xmlns:a16="http://schemas.microsoft.com/office/drawing/2014/main" id="{584D2F6C-09FA-2F5A-DE99-79F2ABF555EB}"/>
              </a:ext>
            </a:extLst>
          </p:cNvPr>
          <p:cNvSpPr/>
          <p:nvPr/>
        </p:nvSpPr>
        <p:spPr bwMode="auto">
          <a:xfrm>
            <a:off x="3928374" y="1257115"/>
            <a:ext cx="1332646"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パターン１</a:t>
            </a:r>
            <a:r>
              <a:rPr kumimoji="1" lang="ja-JP" altLang="en-US" sz="1200" b="0" i="0" u="none" strike="noStrike" cap="none" normalizeH="0" baseline="0" dirty="0">
                <a:ln>
                  <a:noFill/>
                </a:ln>
                <a:effectLst/>
                <a:latin typeface="+mn-ea"/>
                <a:ea typeface="+mn-ea"/>
              </a:rPr>
              <a:t>（参考）</a:t>
            </a:r>
            <a:endParaRPr kumimoji="1" lang="ja-JP" altLang="en-US" sz="1300" b="0" i="0" u="none" strike="noStrike" cap="none" normalizeH="0" baseline="0" dirty="0">
              <a:ln>
                <a:noFill/>
              </a:ln>
              <a:effectLst/>
              <a:latin typeface="+mn-ea"/>
              <a:ea typeface="+mn-ea"/>
            </a:endParaRPr>
          </a:p>
        </p:txBody>
      </p:sp>
      <p:sp>
        <p:nvSpPr>
          <p:cNvPr id="3" name="正方形/長方形 2">
            <a:extLst>
              <a:ext uri="{FF2B5EF4-FFF2-40B4-BE49-F238E27FC236}">
                <a16:creationId xmlns:a16="http://schemas.microsoft.com/office/drawing/2014/main" id="{C2A7D9CD-3A65-F245-CFB7-0C7697457671}"/>
              </a:ext>
            </a:extLst>
          </p:cNvPr>
          <p:cNvSpPr/>
          <p:nvPr/>
        </p:nvSpPr>
        <p:spPr bwMode="auto">
          <a:xfrm>
            <a:off x="323642" y="4576465"/>
            <a:ext cx="3455491"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050" kern="1200" dirty="0">
                <a:solidFill>
                  <a:srgbClr val="005BAD"/>
                </a:solidFill>
                <a:latin typeface="+mn-ea"/>
                <a:ea typeface="+mn-ea"/>
                <a:cs typeface="+mn-cs"/>
              </a:rPr>
              <a:t>※</a:t>
            </a:r>
            <a:r>
              <a:rPr kumimoji="1" lang="ja-JP" altLang="en-US" sz="1050" kern="1200" dirty="0">
                <a:solidFill>
                  <a:srgbClr val="005BAD"/>
                </a:solidFill>
                <a:latin typeface="+mn-ea"/>
                <a:ea typeface="+mn-ea"/>
                <a:cs typeface="+mn-cs"/>
              </a:rPr>
              <a:t>グループの意見を集約し、「負担金額」を</a:t>
            </a:r>
            <a:endParaRPr kumimoji="1" lang="en-US" altLang="ja-JP" sz="1050" kern="1200" dirty="0">
              <a:solidFill>
                <a:srgbClr val="005BAD"/>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050" kern="1200" dirty="0">
                <a:solidFill>
                  <a:srgbClr val="005BAD"/>
                </a:solidFill>
                <a:latin typeface="+mn-ea"/>
                <a:ea typeface="+mn-ea"/>
                <a:cs typeface="+mn-cs"/>
              </a:rPr>
              <a:t>   </a:t>
            </a:r>
            <a:r>
              <a:rPr kumimoji="1" lang="ja-JP" altLang="en-US" sz="1050" kern="1200" dirty="0">
                <a:solidFill>
                  <a:srgbClr val="005BAD"/>
                </a:solidFill>
                <a:latin typeface="+mn-ea"/>
                <a:ea typeface="+mn-ea"/>
                <a:cs typeface="+mn-cs"/>
              </a:rPr>
              <a:t>記入しましょう！</a:t>
            </a:r>
          </a:p>
        </p:txBody>
      </p:sp>
      <p:sp>
        <p:nvSpPr>
          <p:cNvPr id="5" name="正方形/長方形 4">
            <a:extLst>
              <a:ext uri="{FF2B5EF4-FFF2-40B4-BE49-F238E27FC236}">
                <a16:creationId xmlns:a16="http://schemas.microsoft.com/office/drawing/2014/main" id="{0F33369F-ADD8-7FAA-6349-4A359085C381}"/>
              </a:ext>
            </a:extLst>
          </p:cNvPr>
          <p:cNvSpPr/>
          <p:nvPr/>
        </p:nvSpPr>
        <p:spPr bwMode="auto">
          <a:xfrm>
            <a:off x="6940632" y="3944289"/>
            <a:ext cx="1879518"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900" kern="1200" dirty="0">
                <a:solidFill>
                  <a:srgbClr val="005BAD"/>
                </a:solidFill>
                <a:latin typeface="+mn-ea"/>
                <a:ea typeface="+mn-ea"/>
                <a:cs typeface="+mn-cs"/>
              </a:rPr>
              <a:t>※</a:t>
            </a:r>
            <a:r>
              <a:rPr kumimoji="1" lang="ja-JP" altLang="en-US" sz="900" kern="1200" dirty="0">
                <a:solidFill>
                  <a:srgbClr val="005BAD"/>
                </a:solidFill>
                <a:latin typeface="+mn-ea"/>
                <a:ea typeface="+mn-ea"/>
                <a:cs typeface="+mn-cs"/>
              </a:rPr>
              <a:t>グループでは、どの要素をどれくらい重要視しますか？下の図のどの辺りに位置するか★を動かしてみましょう！</a:t>
            </a:r>
          </a:p>
        </p:txBody>
      </p:sp>
      <p:grpSp>
        <p:nvGrpSpPr>
          <p:cNvPr id="15" name="グループ化 14">
            <a:extLst>
              <a:ext uri="{FF2B5EF4-FFF2-40B4-BE49-F238E27FC236}">
                <a16:creationId xmlns:a16="http://schemas.microsoft.com/office/drawing/2014/main" id="{E8BE1582-D7F3-9C43-2E1F-B930AAEF4268}"/>
              </a:ext>
            </a:extLst>
          </p:cNvPr>
          <p:cNvGrpSpPr/>
          <p:nvPr/>
        </p:nvGrpSpPr>
        <p:grpSpPr>
          <a:xfrm>
            <a:off x="7088512" y="4832765"/>
            <a:ext cx="1529836" cy="1529836"/>
            <a:chOff x="7088512" y="4886555"/>
            <a:chExt cx="1529836" cy="1529836"/>
          </a:xfrm>
        </p:grpSpPr>
        <p:sp>
          <p:nvSpPr>
            <p:cNvPr id="8" name="楕円 7">
              <a:extLst>
                <a:ext uri="{FF2B5EF4-FFF2-40B4-BE49-F238E27FC236}">
                  <a16:creationId xmlns:a16="http://schemas.microsoft.com/office/drawing/2014/main" id="{BADBE819-CC75-29C1-9E9D-CDF3CDC16F97}"/>
                </a:ext>
              </a:extLst>
            </p:cNvPr>
            <p:cNvSpPr/>
            <p:nvPr/>
          </p:nvSpPr>
          <p:spPr bwMode="auto">
            <a:xfrm>
              <a:off x="7660654" y="5458697"/>
              <a:ext cx="385552" cy="385552"/>
            </a:xfrm>
            <a:prstGeom prst="ellipse">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12" name="楕円 11">
              <a:extLst>
                <a:ext uri="{FF2B5EF4-FFF2-40B4-BE49-F238E27FC236}">
                  <a16:creationId xmlns:a16="http://schemas.microsoft.com/office/drawing/2014/main" id="{52F01952-3351-FA15-A5F0-05EB5EAAF8CD}"/>
                </a:ext>
              </a:extLst>
            </p:cNvPr>
            <p:cNvSpPr/>
            <p:nvPr/>
          </p:nvSpPr>
          <p:spPr bwMode="auto">
            <a:xfrm>
              <a:off x="7355624" y="5153667"/>
              <a:ext cx="995613" cy="995613"/>
            </a:xfrm>
            <a:prstGeom prst="ellipse">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14" name="楕円 13">
              <a:extLst>
                <a:ext uri="{FF2B5EF4-FFF2-40B4-BE49-F238E27FC236}">
                  <a16:creationId xmlns:a16="http://schemas.microsoft.com/office/drawing/2014/main" id="{3A94C8BF-60D0-E94B-DF5F-8E98CF5C37A3}"/>
                </a:ext>
              </a:extLst>
            </p:cNvPr>
            <p:cNvSpPr/>
            <p:nvPr/>
          </p:nvSpPr>
          <p:spPr bwMode="auto">
            <a:xfrm>
              <a:off x="7088512" y="4886555"/>
              <a:ext cx="1529836" cy="1529836"/>
            </a:xfrm>
            <a:prstGeom prst="ellipse">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grpSp>
      <p:sp>
        <p:nvSpPr>
          <p:cNvPr id="24" name="グラフィックス 20">
            <a:extLst>
              <a:ext uri="{FF2B5EF4-FFF2-40B4-BE49-F238E27FC236}">
                <a16:creationId xmlns:a16="http://schemas.microsoft.com/office/drawing/2014/main" id="{07D10A3D-6EAC-E7DD-B00C-DB3350866F70}"/>
              </a:ext>
            </a:extLst>
          </p:cNvPr>
          <p:cNvSpPr/>
          <p:nvPr/>
        </p:nvSpPr>
        <p:spPr>
          <a:xfrm rot="2623897" flipH="1">
            <a:off x="8041477" y="4872020"/>
            <a:ext cx="213421" cy="870789"/>
          </a:xfrm>
          <a:custGeom>
            <a:avLst/>
            <a:gdLst>
              <a:gd name="connsiteX0" fmla="*/ 477774 w 635031"/>
              <a:gd name="connsiteY0" fmla="*/ 549783 h 2826162"/>
              <a:gd name="connsiteX1" fmla="*/ 635032 w 635031"/>
              <a:gd name="connsiteY1" fmla="*/ 549783 h 2826162"/>
              <a:gd name="connsiteX2" fmla="*/ 317468 w 635031"/>
              <a:gd name="connsiteY2" fmla="*/ 0 h 2826162"/>
              <a:gd name="connsiteX3" fmla="*/ 0 w 635031"/>
              <a:gd name="connsiteY3" fmla="*/ 549783 h 2826162"/>
              <a:gd name="connsiteX4" fmla="*/ 157163 w 635031"/>
              <a:gd name="connsiteY4" fmla="*/ 549783 h 2826162"/>
              <a:gd name="connsiteX5" fmla="*/ 317468 w 635031"/>
              <a:gd name="connsiteY5" fmla="*/ 2826163 h 2826162"/>
              <a:gd name="connsiteX6" fmla="*/ 477774 w 635031"/>
              <a:gd name="connsiteY6" fmla="*/ 549783 h 282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031" h="2826162">
                <a:moveTo>
                  <a:pt x="477774" y="549783"/>
                </a:moveTo>
                <a:lnTo>
                  <a:pt x="635032" y="549783"/>
                </a:lnTo>
                <a:lnTo>
                  <a:pt x="317468" y="0"/>
                </a:lnTo>
                <a:lnTo>
                  <a:pt x="0" y="549783"/>
                </a:lnTo>
                <a:lnTo>
                  <a:pt x="157163" y="549783"/>
                </a:lnTo>
                <a:lnTo>
                  <a:pt x="317468" y="2826163"/>
                </a:lnTo>
                <a:lnTo>
                  <a:pt x="477774" y="549783"/>
                </a:lnTo>
                <a:close/>
              </a:path>
            </a:pathLst>
          </a:custGeom>
          <a:gradFill>
            <a:gsLst>
              <a:gs pos="0">
                <a:srgbClr val="005BAD"/>
              </a:gs>
              <a:gs pos="100000">
                <a:srgbClr val="005BAD">
                  <a:alpha val="0"/>
                </a:srgbClr>
              </a:gs>
            </a:gsLst>
            <a:lin ang="5400000" scaled="1"/>
          </a:gradFill>
          <a:ln w="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ja-JP" altLang="en-US" dirty="0">
              <a:latin typeface="HGPｺﾞｼｯｸE" panose="020B0900000000000000" pitchFamily="50" charset="-128"/>
            </a:endParaRPr>
          </a:p>
        </p:txBody>
      </p:sp>
      <p:sp>
        <p:nvSpPr>
          <p:cNvPr id="26" name="正方形/長方形 25">
            <a:extLst>
              <a:ext uri="{FF2B5EF4-FFF2-40B4-BE49-F238E27FC236}">
                <a16:creationId xmlns:a16="http://schemas.microsoft.com/office/drawing/2014/main" id="{FD90C96A-43DC-9E17-1EF8-84840B71E1D0}"/>
              </a:ext>
            </a:extLst>
          </p:cNvPr>
          <p:cNvSpPr/>
          <p:nvPr/>
        </p:nvSpPr>
        <p:spPr bwMode="auto">
          <a:xfrm>
            <a:off x="6932817" y="4690493"/>
            <a:ext cx="662892" cy="139748"/>
          </a:xfrm>
          <a:prstGeom prst="rect">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900" kern="1200" dirty="0">
                <a:solidFill>
                  <a:srgbClr val="005BAD"/>
                </a:solidFill>
                <a:latin typeface="+mn-ea"/>
                <a:ea typeface="+mn-ea"/>
                <a:cs typeface="+mn-cs"/>
              </a:rPr>
              <a:t>所得金額</a:t>
            </a:r>
          </a:p>
        </p:txBody>
      </p:sp>
      <p:sp>
        <p:nvSpPr>
          <p:cNvPr id="27" name="正方形/長方形 26">
            <a:extLst>
              <a:ext uri="{FF2B5EF4-FFF2-40B4-BE49-F238E27FC236}">
                <a16:creationId xmlns:a16="http://schemas.microsoft.com/office/drawing/2014/main" id="{6D7B25B4-297A-AE33-4F79-2A43C8DD36E5}"/>
              </a:ext>
            </a:extLst>
          </p:cNvPr>
          <p:cNvSpPr/>
          <p:nvPr/>
        </p:nvSpPr>
        <p:spPr bwMode="auto">
          <a:xfrm>
            <a:off x="8117381" y="4690493"/>
            <a:ext cx="662892" cy="139748"/>
          </a:xfrm>
          <a:prstGeom prst="rect">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900" kern="1200" dirty="0">
                <a:solidFill>
                  <a:srgbClr val="005BAD"/>
                </a:solidFill>
                <a:latin typeface="+mn-ea"/>
                <a:ea typeface="+mn-ea"/>
                <a:cs typeface="+mn-cs"/>
              </a:rPr>
              <a:t>使用回数</a:t>
            </a:r>
          </a:p>
        </p:txBody>
      </p:sp>
      <p:sp>
        <p:nvSpPr>
          <p:cNvPr id="28" name="正方形/長方形 27">
            <a:extLst>
              <a:ext uri="{FF2B5EF4-FFF2-40B4-BE49-F238E27FC236}">
                <a16:creationId xmlns:a16="http://schemas.microsoft.com/office/drawing/2014/main" id="{5A0567D8-B174-B567-2EC2-96C071DCDE13}"/>
              </a:ext>
            </a:extLst>
          </p:cNvPr>
          <p:cNvSpPr/>
          <p:nvPr/>
        </p:nvSpPr>
        <p:spPr bwMode="auto">
          <a:xfrm>
            <a:off x="7410353" y="6532801"/>
            <a:ext cx="886151" cy="139748"/>
          </a:xfrm>
          <a:prstGeom prst="rect">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900" kern="1200" dirty="0">
                <a:solidFill>
                  <a:srgbClr val="005BAD"/>
                </a:solidFill>
                <a:latin typeface="+mn-ea"/>
                <a:ea typeface="+mn-ea"/>
                <a:cs typeface="+mn-cs"/>
              </a:rPr>
              <a:t>その他の要素</a:t>
            </a:r>
          </a:p>
        </p:txBody>
      </p:sp>
      <p:sp>
        <p:nvSpPr>
          <p:cNvPr id="29" name="グラフィックス 20">
            <a:extLst>
              <a:ext uri="{FF2B5EF4-FFF2-40B4-BE49-F238E27FC236}">
                <a16:creationId xmlns:a16="http://schemas.microsoft.com/office/drawing/2014/main" id="{952EDD80-E7B5-776C-BAE4-689F7EDEDC0B}"/>
              </a:ext>
            </a:extLst>
          </p:cNvPr>
          <p:cNvSpPr/>
          <p:nvPr/>
        </p:nvSpPr>
        <p:spPr>
          <a:xfrm rot="18997644">
            <a:off x="7453042" y="4863784"/>
            <a:ext cx="213421" cy="870789"/>
          </a:xfrm>
          <a:custGeom>
            <a:avLst/>
            <a:gdLst>
              <a:gd name="connsiteX0" fmla="*/ 477774 w 635031"/>
              <a:gd name="connsiteY0" fmla="*/ 549783 h 2826162"/>
              <a:gd name="connsiteX1" fmla="*/ 635032 w 635031"/>
              <a:gd name="connsiteY1" fmla="*/ 549783 h 2826162"/>
              <a:gd name="connsiteX2" fmla="*/ 317468 w 635031"/>
              <a:gd name="connsiteY2" fmla="*/ 0 h 2826162"/>
              <a:gd name="connsiteX3" fmla="*/ 0 w 635031"/>
              <a:gd name="connsiteY3" fmla="*/ 549783 h 2826162"/>
              <a:gd name="connsiteX4" fmla="*/ 157163 w 635031"/>
              <a:gd name="connsiteY4" fmla="*/ 549783 h 2826162"/>
              <a:gd name="connsiteX5" fmla="*/ 317468 w 635031"/>
              <a:gd name="connsiteY5" fmla="*/ 2826163 h 2826162"/>
              <a:gd name="connsiteX6" fmla="*/ 477774 w 635031"/>
              <a:gd name="connsiteY6" fmla="*/ 549783 h 282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031" h="2826162">
                <a:moveTo>
                  <a:pt x="477774" y="549783"/>
                </a:moveTo>
                <a:lnTo>
                  <a:pt x="635032" y="549783"/>
                </a:lnTo>
                <a:lnTo>
                  <a:pt x="317468" y="0"/>
                </a:lnTo>
                <a:lnTo>
                  <a:pt x="0" y="549783"/>
                </a:lnTo>
                <a:lnTo>
                  <a:pt x="157163" y="549783"/>
                </a:lnTo>
                <a:lnTo>
                  <a:pt x="317468" y="2826163"/>
                </a:lnTo>
                <a:lnTo>
                  <a:pt x="477774" y="549783"/>
                </a:lnTo>
                <a:close/>
              </a:path>
            </a:pathLst>
          </a:custGeom>
          <a:gradFill>
            <a:gsLst>
              <a:gs pos="0">
                <a:srgbClr val="005BAD"/>
              </a:gs>
              <a:gs pos="100000">
                <a:srgbClr val="005BAD">
                  <a:alpha val="0"/>
                </a:srgbClr>
              </a:gs>
            </a:gsLst>
            <a:lin ang="5400000" scaled="1"/>
          </a:gradFill>
          <a:ln w="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ja-JP" altLang="en-US" dirty="0">
              <a:latin typeface="HGPｺﾞｼｯｸE" panose="020B0900000000000000" pitchFamily="50" charset="-128"/>
            </a:endParaRPr>
          </a:p>
        </p:txBody>
      </p:sp>
      <p:sp>
        <p:nvSpPr>
          <p:cNvPr id="30" name="グラフィックス 20">
            <a:extLst>
              <a:ext uri="{FF2B5EF4-FFF2-40B4-BE49-F238E27FC236}">
                <a16:creationId xmlns:a16="http://schemas.microsoft.com/office/drawing/2014/main" id="{390148F2-7619-8329-DF1B-DC018D456A52}"/>
              </a:ext>
            </a:extLst>
          </p:cNvPr>
          <p:cNvSpPr/>
          <p:nvPr/>
        </p:nvSpPr>
        <p:spPr>
          <a:xfrm rot="10800000">
            <a:off x="7746719" y="5568453"/>
            <a:ext cx="213421" cy="870789"/>
          </a:xfrm>
          <a:custGeom>
            <a:avLst/>
            <a:gdLst>
              <a:gd name="connsiteX0" fmla="*/ 477774 w 635031"/>
              <a:gd name="connsiteY0" fmla="*/ 549783 h 2826162"/>
              <a:gd name="connsiteX1" fmla="*/ 635032 w 635031"/>
              <a:gd name="connsiteY1" fmla="*/ 549783 h 2826162"/>
              <a:gd name="connsiteX2" fmla="*/ 317468 w 635031"/>
              <a:gd name="connsiteY2" fmla="*/ 0 h 2826162"/>
              <a:gd name="connsiteX3" fmla="*/ 0 w 635031"/>
              <a:gd name="connsiteY3" fmla="*/ 549783 h 2826162"/>
              <a:gd name="connsiteX4" fmla="*/ 157163 w 635031"/>
              <a:gd name="connsiteY4" fmla="*/ 549783 h 2826162"/>
              <a:gd name="connsiteX5" fmla="*/ 317468 w 635031"/>
              <a:gd name="connsiteY5" fmla="*/ 2826163 h 2826162"/>
              <a:gd name="connsiteX6" fmla="*/ 477774 w 635031"/>
              <a:gd name="connsiteY6" fmla="*/ 549783 h 282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031" h="2826162">
                <a:moveTo>
                  <a:pt x="477774" y="549783"/>
                </a:moveTo>
                <a:lnTo>
                  <a:pt x="635032" y="549783"/>
                </a:lnTo>
                <a:lnTo>
                  <a:pt x="317468" y="0"/>
                </a:lnTo>
                <a:lnTo>
                  <a:pt x="0" y="549783"/>
                </a:lnTo>
                <a:lnTo>
                  <a:pt x="157163" y="549783"/>
                </a:lnTo>
                <a:lnTo>
                  <a:pt x="317468" y="2826163"/>
                </a:lnTo>
                <a:lnTo>
                  <a:pt x="477774" y="549783"/>
                </a:lnTo>
                <a:close/>
              </a:path>
            </a:pathLst>
          </a:custGeom>
          <a:gradFill>
            <a:gsLst>
              <a:gs pos="0">
                <a:srgbClr val="005BAD"/>
              </a:gs>
              <a:gs pos="100000">
                <a:srgbClr val="005BAD">
                  <a:alpha val="0"/>
                </a:srgbClr>
              </a:gs>
            </a:gsLst>
            <a:lin ang="5400000" scaled="1"/>
          </a:gradFill>
          <a:ln w="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ja-JP" altLang="en-US" dirty="0">
              <a:latin typeface="HGPｺﾞｼｯｸE" panose="020B0900000000000000" pitchFamily="50" charset="-128"/>
            </a:endParaRPr>
          </a:p>
        </p:txBody>
      </p:sp>
      <p:sp>
        <p:nvSpPr>
          <p:cNvPr id="2" name="楕円 1">
            <a:extLst>
              <a:ext uri="{FF2B5EF4-FFF2-40B4-BE49-F238E27FC236}">
                <a16:creationId xmlns:a16="http://schemas.microsoft.com/office/drawing/2014/main" id="{0F55EEED-C642-16FF-5301-195D42F9BB01}"/>
              </a:ext>
            </a:extLst>
          </p:cNvPr>
          <p:cNvSpPr/>
          <p:nvPr/>
        </p:nvSpPr>
        <p:spPr bwMode="auto">
          <a:xfrm>
            <a:off x="7797217" y="5541470"/>
            <a:ext cx="112426" cy="112426"/>
          </a:xfrm>
          <a:prstGeom prst="ellipse">
            <a:avLst/>
          </a:prstGeom>
          <a:solidFill>
            <a:srgbClr val="005BAD">
              <a:alpha val="70000"/>
            </a:srgbClr>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rgbClr val="FFC000"/>
              </a:solidFill>
              <a:effectLst/>
              <a:latin typeface="+mn-ea"/>
              <a:ea typeface="+mn-ea"/>
            </a:endParaRPr>
          </a:p>
        </p:txBody>
      </p:sp>
      <p:graphicFrame>
        <p:nvGraphicFramePr>
          <p:cNvPr id="20" name="表 19">
            <a:extLst>
              <a:ext uri="{FF2B5EF4-FFF2-40B4-BE49-F238E27FC236}">
                <a16:creationId xmlns:a16="http://schemas.microsoft.com/office/drawing/2014/main" id="{0A8D534C-B688-82F6-74DE-DEA9D26162C6}"/>
              </a:ext>
            </a:extLst>
          </p:cNvPr>
          <p:cNvGraphicFramePr>
            <a:graphicFrameLocks noGrp="1"/>
          </p:cNvGraphicFramePr>
          <p:nvPr>
            <p:extLst>
              <p:ext uri="{D42A27DB-BD31-4B8C-83A1-F6EECF244321}">
                <p14:modId xmlns:p14="http://schemas.microsoft.com/office/powerpoint/2010/main" val="3932754292"/>
              </p:ext>
            </p:extLst>
          </p:nvPr>
        </p:nvGraphicFramePr>
        <p:xfrm>
          <a:off x="5772274" y="1541747"/>
          <a:ext cx="3048083" cy="1742332"/>
        </p:xfrm>
        <a:graphic>
          <a:graphicData uri="http://schemas.openxmlformats.org/drawingml/2006/table">
            <a:tbl>
              <a:tblPr firstRow="1" bandRow="1">
                <a:effectLst/>
                <a:tableStyleId>{775DCB02-9BB8-47FD-8907-85C794F793BA}</a:tableStyleId>
              </a:tblPr>
              <a:tblGrid>
                <a:gridCol w="506778">
                  <a:extLst>
                    <a:ext uri="{9D8B030D-6E8A-4147-A177-3AD203B41FA5}">
                      <a16:colId xmlns:a16="http://schemas.microsoft.com/office/drawing/2014/main" val="869972413"/>
                    </a:ext>
                  </a:extLst>
                </a:gridCol>
                <a:gridCol w="482691">
                  <a:extLst>
                    <a:ext uri="{9D8B030D-6E8A-4147-A177-3AD203B41FA5}">
                      <a16:colId xmlns:a16="http://schemas.microsoft.com/office/drawing/2014/main" val="817503841"/>
                    </a:ext>
                  </a:extLst>
                </a:gridCol>
                <a:gridCol w="654248">
                  <a:extLst>
                    <a:ext uri="{9D8B030D-6E8A-4147-A177-3AD203B41FA5}">
                      <a16:colId xmlns:a16="http://schemas.microsoft.com/office/drawing/2014/main" val="1686783455"/>
                    </a:ext>
                  </a:extLst>
                </a:gridCol>
                <a:gridCol w="687387">
                  <a:extLst>
                    <a:ext uri="{9D8B030D-6E8A-4147-A177-3AD203B41FA5}">
                      <a16:colId xmlns:a16="http://schemas.microsoft.com/office/drawing/2014/main" val="4080317083"/>
                    </a:ext>
                  </a:extLst>
                </a:gridCol>
                <a:gridCol w="716979">
                  <a:extLst>
                    <a:ext uri="{9D8B030D-6E8A-4147-A177-3AD203B41FA5}">
                      <a16:colId xmlns:a16="http://schemas.microsoft.com/office/drawing/2014/main" val="659529276"/>
                    </a:ext>
                  </a:extLst>
                </a:gridCol>
              </a:tblGrid>
              <a:tr h="361732">
                <a:tc>
                  <a:txBody>
                    <a:bodyPr/>
                    <a:lstStyle/>
                    <a:p>
                      <a:pPr algn="ctr"/>
                      <a:endParaRPr kumimoji="1" lang="ja-JP" altLang="en-US" sz="900" b="0" dirty="0">
                        <a:solidFill>
                          <a:schemeClr val="bg1"/>
                        </a:solidFill>
                        <a:effectLst/>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tc>
                  <a:txBody>
                    <a:bodyPr/>
                    <a:lstStyle/>
                    <a:p>
                      <a:pPr algn="ctr"/>
                      <a:r>
                        <a:rPr kumimoji="1" lang="ja-JP" altLang="en-US" sz="900" b="1" dirty="0">
                          <a:solidFill>
                            <a:schemeClr val="bg1"/>
                          </a:solidFill>
                          <a:effectLst/>
                        </a:rPr>
                        <a:t>家族</a:t>
                      </a:r>
                    </a:p>
                  </a:txBody>
                  <a:tcPr anchor="ctr">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所得金額</a:t>
                      </a:r>
                      <a:endParaRPr kumimoji="1" lang="ja-JP" altLang="en-US" sz="700" b="0"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2135456254"/>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521073"/>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96817260"/>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5846679"/>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68042463"/>
                  </a:ext>
                </a:extLst>
              </a:tr>
              <a:tr h="0">
                <a:tc gridSpan="4">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400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52522239"/>
                  </a:ext>
                </a:extLst>
              </a:tr>
            </a:tbl>
          </a:graphicData>
        </a:graphic>
      </p:graphicFrame>
      <p:sp>
        <p:nvSpPr>
          <p:cNvPr id="18" name="正方形/長方形 17">
            <a:extLst>
              <a:ext uri="{FF2B5EF4-FFF2-40B4-BE49-F238E27FC236}">
                <a16:creationId xmlns:a16="http://schemas.microsoft.com/office/drawing/2014/main" id="{EFD07B8F-A1C0-9194-975A-F3DBADC8838C}"/>
              </a:ext>
            </a:extLst>
          </p:cNvPr>
          <p:cNvSpPr/>
          <p:nvPr userDrawn="1"/>
        </p:nvSpPr>
        <p:spPr bwMode="auto">
          <a:xfrm>
            <a:off x="5772274" y="1541748"/>
            <a:ext cx="3047876"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21" name="正方形/長方形 20">
            <a:extLst>
              <a:ext uri="{FF2B5EF4-FFF2-40B4-BE49-F238E27FC236}">
                <a16:creationId xmlns:a16="http://schemas.microsoft.com/office/drawing/2014/main" id="{302CF6AA-25BA-DD49-B351-AA10C3607946}"/>
              </a:ext>
            </a:extLst>
          </p:cNvPr>
          <p:cNvSpPr/>
          <p:nvPr userDrawn="1"/>
        </p:nvSpPr>
        <p:spPr bwMode="auto">
          <a:xfrm>
            <a:off x="-1" y="705417"/>
            <a:ext cx="9144001" cy="58673"/>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n-ea"/>
              <a:ea typeface="+mn-ea"/>
              <a:cs typeface="+mn-cs"/>
            </a:endParaRPr>
          </a:p>
        </p:txBody>
      </p:sp>
      <p:sp>
        <p:nvSpPr>
          <p:cNvPr id="22" name="正方形/長方形 21">
            <a:extLst>
              <a:ext uri="{FF2B5EF4-FFF2-40B4-BE49-F238E27FC236}">
                <a16:creationId xmlns:a16="http://schemas.microsoft.com/office/drawing/2014/main" id="{7B417B0A-B0BD-B4F5-192E-E2BC756F4BEB}"/>
              </a:ext>
            </a:extLst>
          </p:cNvPr>
          <p:cNvSpPr/>
          <p:nvPr userDrawn="1"/>
        </p:nvSpPr>
        <p:spPr bwMode="auto">
          <a:xfrm>
            <a:off x="323851" y="1257115"/>
            <a:ext cx="831439"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前提条件</a:t>
            </a:r>
          </a:p>
        </p:txBody>
      </p:sp>
      <p:sp>
        <p:nvSpPr>
          <p:cNvPr id="23" name="正方形/長方形 22">
            <a:extLst>
              <a:ext uri="{FF2B5EF4-FFF2-40B4-BE49-F238E27FC236}">
                <a16:creationId xmlns:a16="http://schemas.microsoft.com/office/drawing/2014/main" id="{2C0E3295-0554-F96B-64FA-02E1C14C0043}"/>
              </a:ext>
            </a:extLst>
          </p:cNvPr>
          <p:cNvSpPr/>
          <p:nvPr userDrawn="1"/>
        </p:nvSpPr>
        <p:spPr bwMode="auto">
          <a:xfrm>
            <a:off x="323852" y="3614858"/>
            <a:ext cx="2829658" cy="226800"/>
          </a:xfrm>
          <a:prstGeom prst="rect">
            <a:avLst/>
          </a:prstGeom>
          <a:noFill/>
          <a:ln w="19050" cap="flat" cmpd="sng" algn="ctr">
            <a:solidFill>
              <a:srgbClr val="005BAD"/>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solidFill>
                  <a:srgbClr val="005BAD"/>
                </a:solidFill>
                <a:effectLst/>
                <a:latin typeface="+mn-ea"/>
                <a:ea typeface="+mn-ea"/>
              </a:rPr>
              <a:t>討議</a:t>
            </a:r>
            <a:r>
              <a:rPr kumimoji="1" lang="ja-JP" altLang="en-US" sz="1300" b="0" i="0" u="none" strike="noStrike" cap="none" normalizeH="0" baseline="0" dirty="0">
                <a:ln>
                  <a:noFill/>
                </a:ln>
                <a:effectLst/>
                <a:latin typeface="+mn-ea"/>
                <a:ea typeface="+mn-ea"/>
              </a:rPr>
              <a:t>　パターン３　</a:t>
            </a:r>
            <a:r>
              <a:rPr kumimoji="1" lang="en-US" altLang="ja-JP" sz="1300" b="0" i="0" u="none" strike="noStrike" cap="none" normalizeH="0" baseline="0" dirty="0">
                <a:ln>
                  <a:noFill/>
                </a:ln>
                <a:effectLst/>
                <a:latin typeface="+mn-ea"/>
                <a:ea typeface="+mn-ea"/>
              </a:rPr>
              <a:t>※</a:t>
            </a:r>
            <a:r>
              <a:rPr kumimoji="1" lang="ja-JP" altLang="en-US" sz="1300" b="0" i="0" u="none" strike="noStrike" cap="none" normalizeH="0" baseline="0" dirty="0">
                <a:ln>
                  <a:noFill/>
                </a:ln>
                <a:effectLst/>
                <a:latin typeface="+mn-ea"/>
                <a:ea typeface="+mn-ea"/>
              </a:rPr>
              <a:t>グループ発表あり</a:t>
            </a:r>
          </a:p>
        </p:txBody>
      </p:sp>
      <p:sp>
        <p:nvSpPr>
          <p:cNvPr id="25" name="正方形/長方形 24">
            <a:extLst>
              <a:ext uri="{FF2B5EF4-FFF2-40B4-BE49-F238E27FC236}">
                <a16:creationId xmlns:a16="http://schemas.microsoft.com/office/drawing/2014/main" id="{14853AFC-FBB3-7C7A-009F-E1D91A9D787E}"/>
              </a:ext>
            </a:extLst>
          </p:cNvPr>
          <p:cNvSpPr/>
          <p:nvPr userDrawn="1"/>
        </p:nvSpPr>
        <p:spPr bwMode="auto">
          <a:xfrm>
            <a:off x="324417" y="1541748"/>
            <a:ext cx="3455491"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みなさんはメタバタウンの住人です。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メタバタウンには家が４軒あり、町の真ん中を町が管理する川が流れています。</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行き来には渡し船を使っていますが、</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雨で増水すると運航できず不便でした。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今回、</a:t>
            </a:r>
            <a:r>
              <a:rPr kumimoji="1" lang="ja-JP" altLang="en-US" sz="1100" kern="1200" dirty="0">
                <a:solidFill>
                  <a:srgbClr val="C00000"/>
                </a:solidFill>
                <a:latin typeface="+mn-ea"/>
                <a:ea typeface="+mn-ea"/>
                <a:cs typeface="+mn-cs"/>
              </a:rPr>
              <a:t> メタバタウンの全ての住人の希望 </a:t>
            </a:r>
            <a:r>
              <a:rPr kumimoji="1" lang="ja-JP" altLang="en-US" sz="1100" kern="1200" dirty="0">
                <a:solidFill>
                  <a:schemeClr val="tx1"/>
                </a:solidFill>
                <a:latin typeface="+mn-ea"/>
                <a:ea typeface="+mn-ea"/>
                <a:cs typeface="+mn-cs"/>
              </a:rPr>
              <a:t>により</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橋を建設することになりました。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橋の建設費用は</a:t>
            </a:r>
            <a:r>
              <a:rPr kumimoji="1" lang="en-US" altLang="ja-JP" sz="1100" kern="1200" dirty="0">
                <a:solidFill>
                  <a:schemeClr val="tx1"/>
                </a:solidFill>
                <a:latin typeface="+mn-ea"/>
                <a:ea typeface="+mn-ea"/>
                <a:cs typeface="+mn-cs"/>
              </a:rPr>
              <a:t>400</a:t>
            </a:r>
            <a:r>
              <a:rPr kumimoji="1" lang="ja-JP" altLang="en-US" sz="1100" kern="1200" dirty="0">
                <a:solidFill>
                  <a:schemeClr val="tx1"/>
                </a:solidFill>
                <a:latin typeface="+mn-ea"/>
                <a:ea typeface="+mn-ea"/>
                <a:cs typeface="+mn-cs"/>
              </a:rPr>
              <a:t>万円です。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どのように負担すればいいと思いますか。</a:t>
            </a:r>
          </a:p>
        </p:txBody>
      </p:sp>
      <p:sp>
        <p:nvSpPr>
          <p:cNvPr id="31" name="正方形/長方形 30">
            <a:extLst>
              <a:ext uri="{FF2B5EF4-FFF2-40B4-BE49-F238E27FC236}">
                <a16:creationId xmlns:a16="http://schemas.microsoft.com/office/drawing/2014/main" id="{C07CCA78-EA23-45FE-01AF-619E13D42037}"/>
              </a:ext>
            </a:extLst>
          </p:cNvPr>
          <p:cNvSpPr/>
          <p:nvPr userDrawn="1"/>
        </p:nvSpPr>
        <p:spPr bwMode="auto">
          <a:xfrm>
            <a:off x="811530" y="2583495"/>
            <a:ext cx="2000250" cy="177756"/>
          </a:xfrm>
          <a:prstGeom prst="rect">
            <a:avLst/>
          </a:prstGeom>
          <a:noFill/>
          <a:ln w="1270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32" name="正方形/長方形 31">
            <a:extLst>
              <a:ext uri="{FF2B5EF4-FFF2-40B4-BE49-F238E27FC236}">
                <a16:creationId xmlns:a16="http://schemas.microsoft.com/office/drawing/2014/main" id="{B4AD5123-D509-DE9A-9809-6EC95C0894BC}"/>
              </a:ext>
            </a:extLst>
          </p:cNvPr>
          <p:cNvSpPr/>
          <p:nvPr userDrawn="1"/>
        </p:nvSpPr>
        <p:spPr bwMode="auto">
          <a:xfrm>
            <a:off x="324417" y="3888724"/>
            <a:ext cx="8495733" cy="2831493"/>
          </a:xfrm>
          <a:prstGeom prst="rect">
            <a:avLst/>
          </a:prstGeom>
          <a:solidFill>
            <a:srgbClr val="EBFAFF"/>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33" name="正方形/長方形 32">
            <a:extLst>
              <a:ext uri="{FF2B5EF4-FFF2-40B4-BE49-F238E27FC236}">
                <a16:creationId xmlns:a16="http://schemas.microsoft.com/office/drawing/2014/main" id="{CC8D88C6-E104-BC06-D6E6-A333C3567EFA}"/>
              </a:ext>
            </a:extLst>
          </p:cNvPr>
          <p:cNvSpPr/>
          <p:nvPr userDrawn="1"/>
        </p:nvSpPr>
        <p:spPr bwMode="auto">
          <a:xfrm>
            <a:off x="3928374" y="1541748"/>
            <a:ext cx="1843900"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各家の家族構成・所得金額・使用回数が同じ場合</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endParaRPr kumimoji="1" lang="en-US" altLang="ja-JP" sz="1100" kern="1200" dirty="0">
              <a:solidFill>
                <a:schemeClr val="tx1"/>
              </a:solidFill>
              <a:latin typeface="+mn-ea"/>
              <a:ea typeface="+mn-ea"/>
              <a:cs typeface="+mn-cs"/>
            </a:endParaRPr>
          </a:p>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100" b="1" kern="1200" dirty="0">
                <a:solidFill>
                  <a:schemeClr val="tx1"/>
                </a:solidFill>
                <a:latin typeface="+mn-ea"/>
                <a:ea typeface="+mn-ea"/>
                <a:cs typeface="+mn-cs"/>
              </a:rPr>
              <a:t>ヒント</a:t>
            </a:r>
            <a:endParaRPr kumimoji="1" lang="en-US" altLang="ja-JP" sz="1100" b="1"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100" kern="1200" dirty="0">
                <a:solidFill>
                  <a:schemeClr val="tx1"/>
                </a:solidFill>
                <a:latin typeface="+mn-ea"/>
                <a:ea typeface="+mn-ea"/>
                <a:cs typeface="+mn-cs"/>
              </a:rPr>
              <a:t>    ４軒とも同じ条件だから、</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100" kern="1200" dirty="0">
                <a:solidFill>
                  <a:schemeClr val="tx1"/>
                </a:solidFill>
                <a:latin typeface="+mn-ea"/>
                <a:ea typeface="+mn-ea"/>
                <a:cs typeface="+mn-cs"/>
              </a:rPr>
              <a:t>    </a:t>
            </a:r>
            <a:r>
              <a:rPr kumimoji="1" lang="ja-JP" altLang="en-US" sz="1100" kern="1200" dirty="0">
                <a:solidFill>
                  <a:schemeClr val="tx1"/>
                </a:solidFill>
                <a:latin typeface="+mn-ea"/>
                <a:ea typeface="+mn-ea"/>
                <a:cs typeface="+mn-cs"/>
              </a:rPr>
              <a:t>公平に負担すると</a:t>
            </a:r>
            <a:r>
              <a:rPr kumimoji="1" lang="en-US" altLang="ja-JP" sz="1100" kern="1200" dirty="0">
                <a:solidFill>
                  <a:schemeClr val="tx1"/>
                </a:solidFill>
                <a:latin typeface="+mn-ea"/>
                <a:ea typeface="+mn-ea"/>
                <a:cs typeface="+mn-cs"/>
              </a:rPr>
              <a:t>…</a:t>
            </a:r>
            <a:endParaRPr kumimoji="1" lang="ja-JP" altLang="en-US" sz="1100" kern="1200" dirty="0">
              <a:solidFill>
                <a:schemeClr val="tx1"/>
              </a:solidFill>
              <a:latin typeface="+mn-ea"/>
              <a:ea typeface="+mn-ea"/>
              <a:cs typeface="+mn-cs"/>
            </a:endParaRPr>
          </a:p>
        </p:txBody>
      </p:sp>
      <p:graphicFrame>
        <p:nvGraphicFramePr>
          <p:cNvPr id="34" name="表 33">
            <a:extLst>
              <a:ext uri="{FF2B5EF4-FFF2-40B4-BE49-F238E27FC236}">
                <a16:creationId xmlns:a16="http://schemas.microsoft.com/office/drawing/2014/main" id="{F2CD432E-2B73-0A19-8F30-AB23FCE6C25F}"/>
              </a:ext>
            </a:extLst>
          </p:cNvPr>
          <p:cNvGraphicFramePr>
            <a:graphicFrameLocks noGrp="1"/>
          </p:cNvGraphicFramePr>
          <p:nvPr userDrawn="1">
            <p:extLst>
              <p:ext uri="{D42A27DB-BD31-4B8C-83A1-F6EECF244321}">
                <p14:modId xmlns:p14="http://schemas.microsoft.com/office/powerpoint/2010/main" val="2624550714"/>
              </p:ext>
            </p:extLst>
          </p:nvPr>
        </p:nvGraphicFramePr>
        <p:xfrm>
          <a:off x="3009451" y="3900331"/>
          <a:ext cx="3877259" cy="2822410"/>
        </p:xfrm>
        <a:graphic>
          <a:graphicData uri="http://schemas.openxmlformats.org/drawingml/2006/table">
            <a:tbl>
              <a:tblPr firstRow="1" bandRow="1">
                <a:effectLst/>
                <a:tableStyleId>{775DCB02-9BB8-47FD-8907-85C794F793BA}</a:tableStyleId>
              </a:tblPr>
              <a:tblGrid>
                <a:gridCol w="487756">
                  <a:extLst>
                    <a:ext uri="{9D8B030D-6E8A-4147-A177-3AD203B41FA5}">
                      <a16:colId xmlns:a16="http://schemas.microsoft.com/office/drawing/2014/main" val="869972413"/>
                    </a:ext>
                  </a:extLst>
                </a:gridCol>
                <a:gridCol w="487756">
                  <a:extLst>
                    <a:ext uri="{9D8B030D-6E8A-4147-A177-3AD203B41FA5}">
                      <a16:colId xmlns:a16="http://schemas.microsoft.com/office/drawing/2014/main" val="817503841"/>
                    </a:ext>
                  </a:extLst>
                </a:gridCol>
                <a:gridCol w="826634">
                  <a:extLst>
                    <a:ext uri="{9D8B030D-6E8A-4147-A177-3AD203B41FA5}">
                      <a16:colId xmlns:a16="http://schemas.microsoft.com/office/drawing/2014/main" val="1686783455"/>
                    </a:ext>
                  </a:extLst>
                </a:gridCol>
                <a:gridCol w="826634">
                  <a:extLst>
                    <a:ext uri="{9D8B030D-6E8A-4147-A177-3AD203B41FA5}">
                      <a16:colId xmlns:a16="http://schemas.microsoft.com/office/drawing/2014/main" val="4080317083"/>
                    </a:ext>
                  </a:extLst>
                </a:gridCol>
                <a:gridCol w="1248479">
                  <a:extLst>
                    <a:ext uri="{9D8B030D-6E8A-4147-A177-3AD203B41FA5}">
                      <a16:colId xmlns:a16="http://schemas.microsoft.com/office/drawing/2014/main" val="659529276"/>
                    </a:ext>
                  </a:extLst>
                </a:gridCol>
              </a:tblGrid>
              <a:tr h="482220">
                <a:tc>
                  <a:txBody>
                    <a:bodyPr/>
                    <a:lstStyle/>
                    <a:p>
                      <a:pPr algn="ctr"/>
                      <a:endParaRPr kumimoji="1" lang="ja-JP" altLang="en-US" sz="1050" b="0" dirty="0">
                        <a:solidFill>
                          <a:schemeClr val="bg1"/>
                        </a:solidFill>
                        <a:effectLst/>
                      </a:endParaRP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AFF"/>
                    </a:solidFill>
                  </a:tcPr>
                </a:tc>
                <a:tc>
                  <a:txBody>
                    <a:bodyPr/>
                    <a:lstStyle/>
                    <a:p>
                      <a:pPr algn="ctr"/>
                      <a:r>
                        <a:rPr kumimoji="1" lang="ja-JP" altLang="en-US" sz="1050" b="1" dirty="0">
                          <a:solidFill>
                            <a:schemeClr val="bg1"/>
                          </a:solidFill>
                          <a:effectLst/>
                        </a:rPr>
                        <a:t>家族</a:t>
                      </a:r>
                    </a:p>
                  </a:txBody>
                  <a:tcPr anchor="ctr">
                    <a:lnL w="12700" cap="flat" cmpd="sng" algn="ctr">
                      <a:solidFill>
                        <a:srgbClr val="005BAD"/>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050" b="1" dirty="0">
                          <a:effectLst/>
                        </a:rPr>
                        <a:t>所得金額</a:t>
                      </a:r>
                      <a:endParaRPr kumimoji="1" lang="ja-JP" altLang="en-US" sz="900" b="1"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050" b="1"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050" b="1"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extLst>
                  <a:ext uri="{0D108BD9-81ED-4DB2-BD59-A6C34878D82A}">
                    <a16:rowId xmlns:a16="http://schemas.microsoft.com/office/drawing/2014/main" val="2135456254"/>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1,000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240521073"/>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600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10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1196817260"/>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300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10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585846679"/>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100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20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4268042463"/>
                  </a:ext>
                </a:extLst>
              </a:tr>
              <a:tr h="468038">
                <a:tc gridSpan="4">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kumimoji="1" lang="en-US" altLang="ja-JP" sz="1000" b="1" dirty="0">
                          <a:effectLst/>
                          <a:latin typeface="HGPｺﾞｼｯｸM" panose="020B0600000000000000" pitchFamily="50" charset="-128"/>
                          <a:ea typeface="HGPｺﾞｼｯｸM" panose="020B0600000000000000" pitchFamily="50" charset="-128"/>
                        </a:rPr>
                        <a:t>400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extLst>
                  <a:ext uri="{0D108BD9-81ED-4DB2-BD59-A6C34878D82A}">
                    <a16:rowId xmlns:a16="http://schemas.microsoft.com/office/drawing/2014/main" val="3152522239"/>
                  </a:ext>
                </a:extLst>
              </a:tr>
            </a:tbl>
          </a:graphicData>
        </a:graphic>
      </p:graphicFrame>
      <p:sp>
        <p:nvSpPr>
          <p:cNvPr id="37" name="正方形/長方形 36">
            <a:extLst>
              <a:ext uri="{FF2B5EF4-FFF2-40B4-BE49-F238E27FC236}">
                <a16:creationId xmlns:a16="http://schemas.microsoft.com/office/drawing/2014/main" id="{10B5C778-E0CC-24F1-B3AE-7B78C11F9A99}"/>
              </a:ext>
            </a:extLst>
          </p:cNvPr>
          <p:cNvSpPr/>
          <p:nvPr userDrawn="1"/>
        </p:nvSpPr>
        <p:spPr bwMode="auto">
          <a:xfrm>
            <a:off x="323642" y="5376928"/>
            <a:ext cx="3455491"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400" kern="1200" dirty="0">
                <a:solidFill>
                  <a:srgbClr val="005BAD"/>
                </a:solidFill>
                <a:latin typeface="+mn-ea"/>
                <a:ea typeface="+mn-ea"/>
                <a:cs typeface="+mn-cs"/>
              </a:rPr>
              <a:t>ヒント</a:t>
            </a: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200" kern="1200" dirty="0">
                <a:solidFill>
                  <a:schemeClr val="tx1"/>
                </a:solidFill>
                <a:latin typeface="+mn-ea"/>
                <a:ea typeface="+mn-ea"/>
                <a:cs typeface="+mn-cs"/>
              </a:rPr>
              <a:t>  </a:t>
            </a:r>
            <a:r>
              <a:rPr kumimoji="1" lang="ja-JP" altLang="en-US" sz="1200" kern="0" spc="100" baseline="0" dirty="0">
                <a:solidFill>
                  <a:schemeClr val="tx1"/>
                </a:solidFill>
                <a:latin typeface="+mn-ea"/>
                <a:ea typeface="+mn-ea"/>
                <a:cs typeface="+mn-cs"/>
              </a:rPr>
              <a:t> </a:t>
            </a:r>
            <a:r>
              <a:rPr kumimoji="1" lang="ja-JP" altLang="en-US" sz="1200" kern="1200" dirty="0">
                <a:solidFill>
                  <a:schemeClr val="tx1"/>
                </a:solidFill>
                <a:latin typeface="+mn-ea"/>
                <a:ea typeface="+mn-ea"/>
                <a:cs typeface="+mn-cs"/>
              </a:rPr>
              <a:t>いくつかの負担方法を組み合わせる</a:t>
            </a:r>
            <a:endParaRPr kumimoji="1" lang="en-US" altLang="ja-JP" sz="12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200" kern="1200" dirty="0">
                <a:solidFill>
                  <a:schemeClr val="tx1"/>
                </a:solidFill>
                <a:latin typeface="+mn-ea"/>
                <a:ea typeface="+mn-ea"/>
                <a:cs typeface="+mn-cs"/>
              </a:rPr>
              <a:t>   </a:t>
            </a:r>
            <a:r>
              <a:rPr kumimoji="1" lang="ja-JP" altLang="en-US" sz="1200" kern="1200" dirty="0">
                <a:solidFill>
                  <a:schemeClr val="tx1"/>
                </a:solidFill>
                <a:latin typeface="+mn-ea"/>
                <a:ea typeface="+mn-ea"/>
                <a:cs typeface="+mn-cs"/>
              </a:rPr>
              <a:t>方法も考えてみよう！</a:t>
            </a:r>
          </a:p>
        </p:txBody>
      </p:sp>
      <p:sp>
        <p:nvSpPr>
          <p:cNvPr id="38" name="正方形/長方形 37">
            <a:extLst>
              <a:ext uri="{FF2B5EF4-FFF2-40B4-BE49-F238E27FC236}">
                <a16:creationId xmlns:a16="http://schemas.microsoft.com/office/drawing/2014/main" id="{1B07EACF-65B3-399D-107D-4B9ACD8C8DFF}"/>
              </a:ext>
            </a:extLst>
          </p:cNvPr>
          <p:cNvSpPr/>
          <p:nvPr userDrawn="1"/>
        </p:nvSpPr>
        <p:spPr bwMode="auto">
          <a:xfrm>
            <a:off x="323642" y="4022517"/>
            <a:ext cx="3667513" cy="518485"/>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600" kern="1200" dirty="0">
                <a:solidFill>
                  <a:srgbClr val="005BAD"/>
                </a:solidFill>
                <a:latin typeface="+mn-ea"/>
                <a:ea typeface="+mn-ea"/>
                <a:cs typeface="+mn-cs"/>
              </a:rPr>
              <a:t>各家の所得金額</a:t>
            </a:r>
            <a:r>
              <a:rPr kumimoji="1" lang="ja-JP" altLang="en-US" sz="1400" kern="1200" dirty="0">
                <a:solidFill>
                  <a:srgbClr val="005BAD"/>
                </a:solidFill>
                <a:latin typeface="+mn-ea"/>
                <a:ea typeface="+mn-ea"/>
                <a:cs typeface="+mn-cs"/>
              </a:rPr>
              <a:t>（もうけ）</a:t>
            </a:r>
            <a:r>
              <a:rPr kumimoji="1" lang="ja-JP" altLang="en-US" sz="1600" kern="1200" dirty="0">
                <a:solidFill>
                  <a:srgbClr val="005BAD"/>
                </a:solidFill>
                <a:latin typeface="+mn-ea"/>
                <a:ea typeface="+mn-ea"/>
                <a:cs typeface="+mn-cs"/>
              </a:rPr>
              <a:t>と</a:t>
            </a:r>
            <a:endParaRPr kumimoji="1" lang="en-US" altLang="ja-JP" sz="1600" kern="1200" dirty="0">
              <a:solidFill>
                <a:srgbClr val="005BAD"/>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600" kern="1200" dirty="0">
                <a:solidFill>
                  <a:srgbClr val="005BAD"/>
                </a:solidFill>
                <a:latin typeface="+mn-ea"/>
                <a:ea typeface="+mn-ea"/>
                <a:cs typeface="+mn-cs"/>
              </a:rPr>
              <a:t>橋の使用回数が異なる場合</a:t>
            </a:r>
          </a:p>
        </p:txBody>
      </p:sp>
      <p:sp>
        <p:nvSpPr>
          <p:cNvPr id="39" name="正方形/長方形 38">
            <a:extLst>
              <a:ext uri="{FF2B5EF4-FFF2-40B4-BE49-F238E27FC236}">
                <a16:creationId xmlns:a16="http://schemas.microsoft.com/office/drawing/2014/main" id="{40F4673C-57D8-8428-F390-7783321020B9}"/>
              </a:ext>
            </a:extLst>
          </p:cNvPr>
          <p:cNvSpPr/>
          <p:nvPr userDrawn="1"/>
        </p:nvSpPr>
        <p:spPr bwMode="auto">
          <a:xfrm>
            <a:off x="3928374" y="1257115"/>
            <a:ext cx="1332646"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パターン１</a:t>
            </a:r>
            <a:r>
              <a:rPr kumimoji="1" lang="ja-JP" altLang="en-US" sz="1200" b="0" i="0" u="none" strike="noStrike" cap="none" normalizeH="0" baseline="0" dirty="0">
                <a:ln>
                  <a:noFill/>
                </a:ln>
                <a:effectLst/>
                <a:latin typeface="+mn-ea"/>
                <a:ea typeface="+mn-ea"/>
              </a:rPr>
              <a:t>（参考）</a:t>
            </a:r>
            <a:endParaRPr kumimoji="1" lang="ja-JP" altLang="en-US" sz="1300" b="0" i="0" u="none" strike="noStrike" cap="none" normalizeH="0" baseline="0" dirty="0">
              <a:ln>
                <a:noFill/>
              </a:ln>
              <a:effectLst/>
              <a:latin typeface="+mn-ea"/>
              <a:ea typeface="+mn-ea"/>
            </a:endParaRPr>
          </a:p>
        </p:txBody>
      </p:sp>
      <p:sp>
        <p:nvSpPr>
          <p:cNvPr id="42" name="正方形/長方形 41">
            <a:extLst>
              <a:ext uri="{FF2B5EF4-FFF2-40B4-BE49-F238E27FC236}">
                <a16:creationId xmlns:a16="http://schemas.microsoft.com/office/drawing/2014/main" id="{3F231A84-EAF1-0CA5-3BC8-1D39EABA139E}"/>
              </a:ext>
            </a:extLst>
          </p:cNvPr>
          <p:cNvSpPr/>
          <p:nvPr userDrawn="1"/>
        </p:nvSpPr>
        <p:spPr bwMode="auto">
          <a:xfrm>
            <a:off x="323642" y="4576465"/>
            <a:ext cx="3455491"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050" kern="1200" dirty="0">
                <a:solidFill>
                  <a:srgbClr val="005BAD"/>
                </a:solidFill>
                <a:latin typeface="+mn-ea"/>
                <a:ea typeface="+mn-ea"/>
                <a:cs typeface="+mn-cs"/>
              </a:rPr>
              <a:t>※</a:t>
            </a:r>
            <a:r>
              <a:rPr kumimoji="1" lang="ja-JP" altLang="en-US" sz="1050" kern="1200" dirty="0">
                <a:solidFill>
                  <a:srgbClr val="005BAD"/>
                </a:solidFill>
                <a:latin typeface="+mn-ea"/>
                <a:ea typeface="+mn-ea"/>
                <a:cs typeface="+mn-cs"/>
              </a:rPr>
              <a:t>グループの意見を集約し、「負担金額」を</a:t>
            </a:r>
            <a:endParaRPr kumimoji="1" lang="en-US" altLang="ja-JP" sz="1050" kern="1200" dirty="0">
              <a:solidFill>
                <a:srgbClr val="005BAD"/>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050" kern="1200" dirty="0">
                <a:solidFill>
                  <a:srgbClr val="005BAD"/>
                </a:solidFill>
                <a:latin typeface="+mn-ea"/>
                <a:ea typeface="+mn-ea"/>
                <a:cs typeface="+mn-cs"/>
              </a:rPr>
              <a:t>   </a:t>
            </a:r>
            <a:r>
              <a:rPr kumimoji="1" lang="ja-JP" altLang="en-US" sz="1050" kern="1200" dirty="0">
                <a:solidFill>
                  <a:srgbClr val="005BAD"/>
                </a:solidFill>
                <a:latin typeface="+mn-ea"/>
                <a:ea typeface="+mn-ea"/>
                <a:cs typeface="+mn-cs"/>
              </a:rPr>
              <a:t>記入しましょう！</a:t>
            </a:r>
          </a:p>
        </p:txBody>
      </p:sp>
      <p:sp>
        <p:nvSpPr>
          <p:cNvPr id="43" name="正方形/長方形 42">
            <a:extLst>
              <a:ext uri="{FF2B5EF4-FFF2-40B4-BE49-F238E27FC236}">
                <a16:creationId xmlns:a16="http://schemas.microsoft.com/office/drawing/2014/main" id="{572C01BF-EC23-4874-245D-4640E2419D90}"/>
              </a:ext>
            </a:extLst>
          </p:cNvPr>
          <p:cNvSpPr/>
          <p:nvPr userDrawn="1"/>
        </p:nvSpPr>
        <p:spPr bwMode="auto">
          <a:xfrm>
            <a:off x="6940632" y="3944289"/>
            <a:ext cx="1879518"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900" kern="1200" dirty="0">
                <a:solidFill>
                  <a:srgbClr val="005BAD"/>
                </a:solidFill>
                <a:latin typeface="+mn-ea"/>
                <a:ea typeface="+mn-ea"/>
                <a:cs typeface="+mn-cs"/>
              </a:rPr>
              <a:t>※</a:t>
            </a:r>
            <a:r>
              <a:rPr kumimoji="1" lang="ja-JP" altLang="en-US" sz="900" kern="1200" dirty="0">
                <a:solidFill>
                  <a:srgbClr val="005BAD"/>
                </a:solidFill>
                <a:latin typeface="+mn-ea"/>
                <a:ea typeface="+mn-ea"/>
                <a:cs typeface="+mn-cs"/>
              </a:rPr>
              <a:t>グループでは、どの要素をどれくらい重要視しますか？下の図のどの辺りに位置するか★を動かしてみましょう！</a:t>
            </a:r>
          </a:p>
        </p:txBody>
      </p:sp>
      <p:grpSp>
        <p:nvGrpSpPr>
          <p:cNvPr id="44" name="グループ化 43">
            <a:extLst>
              <a:ext uri="{FF2B5EF4-FFF2-40B4-BE49-F238E27FC236}">
                <a16:creationId xmlns:a16="http://schemas.microsoft.com/office/drawing/2014/main" id="{97C3D3DE-1598-4F3F-F433-5B8B26A21E7E}"/>
              </a:ext>
            </a:extLst>
          </p:cNvPr>
          <p:cNvGrpSpPr/>
          <p:nvPr userDrawn="1"/>
        </p:nvGrpSpPr>
        <p:grpSpPr>
          <a:xfrm>
            <a:off x="7088512" y="4832765"/>
            <a:ext cx="1529836" cy="1529836"/>
            <a:chOff x="7088512" y="4886555"/>
            <a:chExt cx="1529836" cy="1529836"/>
          </a:xfrm>
        </p:grpSpPr>
        <p:sp>
          <p:nvSpPr>
            <p:cNvPr id="45" name="楕円 7">
              <a:extLst>
                <a:ext uri="{FF2B5EF4-FFF2-40B4-BE49-F238E27FC236}">
                  <a16:creationId xmlns:a16="http://schemas.microsoft.com/office/drawing/2014/main" id="{083EC8CD-9202-8FFA-9636-726C7D3FC7B1}"/>
                </a:ext>
              </a:extLst>
            </p:cNvPr>
            <p:cNvSpPr/>
            <p:nvPr userDrawn="1"/>
          </p:nvSpPr>
          <p:spPr bwMode="auto">
            <a:xfrm>
              <a:off x="7660654" y="5458697"/>
              <a:ext cx="385552" cy="385552"/>
            </a:xfrm>
            <a:prstGeom prst="ellipse">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46" name="楕円 11">
              <a:extLst>
                <a:ext uri="{FF2B5EF4-FFF2-40B4-BE49-F238E27FC236}">
                  <a16:creationId xmlns:a16="http://schemas.microsoft.com/office/drawing/2014/main" id="{1B03F53E-A6F9-EB16-3790-03EABDF934F3}"/>
                </a:ext>
              </a:extLst>
            </p:cNvPr>
            <p:cNvSpPr/>
            <p:nvPr userDrawn="1"/>
          </p:nvSpPr>
          <p:spPr bwMode="auto">
            <a:xfrm>
              <a:off x="7355624" y="5153667"/>
              <a:ext cx="995613" cy="995613"/>
            </a:xfrm>
            <a:prstGeom prst="ellipse">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49" name="楕円 13">
              <a:extLst>
                <a:ext uri="{FF2B5EF4-FFF2-40B4-BE49-F238E27FC236}">
                  <a16:creationId xmlns:a16="http://schemas.microsoft.com/office/drawing/2014/main" id="{AD9FCAD9-FD6D-3108-7BE9-0E321925D272}"/>
                </a:ext>
              </a:extLst>
            </p:cNvPr>
            <p:cNvSpPr/>
            <p:nvPr userDrawn="1"/>
          </p:nvSpPr>
          <p:spPr bwMode="auto">
            <a:xfrm>
              <a:off x="7088512" y="4886555"/>
              <a:ext cx="1529836" cy="1529836"/>
            </a:xfrm>
            <a:prstGeom prst="ellipse">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grpSp>
      <p:sp>
        <p:nvSpPr>
          <p:cNvPr id="50" name="グラフィックス 20">
            <a:extLst>
              <a:ext uri="{FF2B5EF4-FFF2-40B4-BE49-F238E27FC236}">
                <a16:creationId xmlns:a16="http://schemas.microsoft.com/office/drawing/2014/main" id="{56EE1EE7-67C9-6C0D-4D11-788A0D5C4EC9}"/>
              </a:ext>
            </a:extLst>
          </p:cNvPr>
          <p:cNvSpPr/>
          <p:nvPr userDrawn="1"/>
        </p:nvSpPr>
        <p:spPr>
          <a:xfrm rot="2623897" flipH="1">
            <a:off x="8041477" y="4872020"/>
            <a:ext cx="213421" cy="870789"/>
          </a:xfrm>
          <a:custGeom>
            <a:avLst/>
            <a:gdLst>
              <a:gd name="connsiteX0" fmla="*/ 477774 w 635031"/>
              <a:gd name="connsiteY0" fmla="*/ 549783 h 2826162"/>
              <a:gd name="connsiteX1" fmla="*/ 635032 w 635031"/>
              <a:gd name="connsiteY1" fmla="*/ 549783 h 2826162"/>
              <a:gd name="connsiteX2" fmla="*/ 317468 w 635031"/>
              <a:gd name="connsiteY2" fmla="*/ 0 h 2826162"/>
              <a:gd name="connsiteX3" fmla="*/ 0 w 635031"/>
              <a:gd name="connsiteY3" fmla="*/ 549783 h 2826162"/>
              <a:gd name="connsiteX4" fmla="*/ 157163 w 635031"/>
              <a:gd name="connsiteY4" fmla="*/ 549783 h 2826162"/>
              <a:gd name="connsiteX5" fmla="*/ 317468 w 635031"/>
              <a:gd name="connsiteY5" fmla="*/ 2826163 h 2826162"/>
              <a:gd name="connsiteX6" fmla="*/ 477774 w 635031"/>
              <a:gd name="connsiteY6" fmla="*/ 549783 h 282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031" h="2826162">
                <a:moveTo>
                  <a:pt x="477774" y="549783"/>
                </a:moveTo>
                <a:lnTo>
                  <a:pt x="635032" y="549783"/>
                </a:lnTo>
                <a:lnTo>
                  <a:pt x="317468" y="0"/>
                </a:lnTo>
                <a:lnTo>
                  <a:pt x="0" y="549783"/>
                </a:lnTo>
                <a:lnTo>
                  <a:pt x="157163" y="549783"/>
                </a:lnTo>
                <a:lnTo>
                  <a:pt x="317468" y="2826163"/>
                </a:lnTo>
                <a:lnTo>
                  <a:pt x="477774" y="549783"/>
                </a:lnTo>
                <a:close/>
              </a:path>
            </a:pathLst>
          </a:custGeom>
          <a:gradFill>
            <a:gsLst>
              <a:gs pos="0">
                <a:srgbClr val="005BAD"/>
              </a:gs>
              <a:gs pos="100000">
                <a:srgbClr val="005BAD">
                  <a:alpha val="0"/>
                </a:srgbClr>
              </a:gs>
            </a:gsLst>
            <a:lin ang="5400000" scaled="1"/>
          </a:gradFill>
          <a:ln w="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ja-JP" altLang="en-US" dirty="0">
              <a:latin typeface="HGPｺﾞｼｯｸE" panose="020B0900000000000000" pitchFamily="50" charset="-128"/>
            </a:endParaRPr>
          </a:p>
        </p:txBody>
      </p:sp>
      <p:sp>
        <p:nvSpPr>
          <p:cNvPr id="51" name="正方形/長方形 50">
            <a:extLst>
              <a:ext uri="{FF2B5EF4-FFF2-40B4-BE49-F238E27FC236}">
                <a16:creationId xmlns:a16="http://schemas.microsoft.com/office/drawing/2014/main" id="{57F4DD34-1DE5-F2B5-7F30-BCCC5C1A5E5D}"/>
              </a:ext>
            </a:extLst>
          </p:cNvPr>
          <p:cNvSpPr/>
          <p:nvPr userDrawn="1"/>
        </p:nvSpPr>
        <p:spPr bwMode="auto">
          <a:xfrm>
            <a:off x="6932817" y="4690493"/>
            <a:ext cx="662892" cy="139748"/>
          </a:xfrm>
          <a:prstGeom prst="rect">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900" kern="1200" dirty="0">
                <a:solidFill>
                  <a:srgbClr val="005BAD"/>
                </a:solidFill>
                <a:latin typeface="+mn-ea"/>
                <a:ea typeface="+mn-ea"/>
                <a:cs typeface="+mn-cs"/>
              </a:rPr>
              <a:t>所得金額</a:t>
            </a:r>
          </a:p>
        </p:txBody>
      </p:sp>
      <p:sp>
        <p:nvSpPr>
          <p:cNvPr id="52" name="正方形/長方形 51">
            <a:extLst>
              <a:ext uri="{FF2B5EF4-FFF2-40B4-BE49-F238E27FC236}">
                <a16:creationId xmlns:a16="http://schemas.microsoft.com/office/drawing/2014/main" id="{046617B8-EA4C-601B-BD59-A1DFA5700B44}"/>
              </a:ext>
            </a:extLst>
          </p:cNvPr>
          <p:cNvSpPr/>
          <p:nvPr userDrawn="1"/>
        </p:nvSpPr>
        <p:spPr bwMode="auto">
          <a:xfrm>
            <a:off x="8117381" y="4690493"/>
            <a:ext cx="662892" cy="139748"/>
          </a:xfrm>
          <a:prstGeom prst="rect">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900" kern="1200" dirty="0">
                <a:solidFill>
                  <a:srgbClr val="005BAD"/>
                </a:solidFill>
                <a:latin typeface="+mn-ea"/>
                <a:ea typeface="+mn-ea"/>
                <a:cs typeface="+mn-cs"/>
              </a:rPr>
              <a:t>使用回数</a:t>
            </a:r>
          </a:p>
        </p:txBody>
      </p:sp>
      <p:sp>
        <p:nvSpPr>
          <p:cNvPr id="53" name="正方形/長方形 52">
            <a:extLst>
              <a:ext uri="{FF2B5EF4-FFF2-40B4-BE49-F238E27FC236}">
                <a16:creationId xmlns:a16="http://schemas.microsoft.com/office/drawing/2014/main" id="{6931CF68-04B1-F544-5276-28E558FE3D20}"/>
              </a:ext>
            </a:extLst>
          </p:cNvPr>
          <p:cNvSpPr/>
          <p:nvPr userDrawn="1"/>
        </p:nvSpPr>
        <p:spPr bwMode="auto">
          <a:xfrm>
            <a:off x="7410353" y="6532801"/>
            <a:ext cx="886151" cy="139748"/>
          </a:xfrm>
          <a:prstGeom prst="rect">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900" kern="1200" dirty="0">
                <a:solidFill>
                  <a:srgbClr val="005BAD"/>
                </a:solidFill>
                <a:latin typeface="+mn-ea"/>
                <a:ea typeface="+mn-ea"/>
                <a:cs typeface="+mn-cs"/>
              </a:rPr>
              <a:t>その他の要素</a:t>
            </a:r>
          </a:p>
        </p:txBody>
      </p:sp>
      <p:sp>
        <p:nvSpPr>
          <p:cNvPr id="55" name="グラフィックス 20">
            <a:extLst>
              <a:ext uri="{FF2B5EF4-FFF2-40B4-BE49-F238E27FC236}">
                <a16:creationId xmlns:a16="http://schemas.microsoft.com/office/drawing/2014/main" id="{53DECB3E-C800-EE0F-FA09-E05C69BC41D3}"/>
              </a:ext>
            </a:extLst>
          </p:cNvPr>
          <p:cNvSpPr/>
          <p:nvPr userDrawn="1"/>
        </p:nvSpPr>
        <p:spPr>
          <a:xfrm rot="18997644">
            <a:off x="7453042" y="4863784"/>
            <a:ext cx="213421" cy="870789"/>
          </a:xfrm>
          <a:custGeom>
            <a:avLst/>
            <a:gdLst>
              <a:gd name="connsiteX0" fmla="*/ 477774 w 635031"/>
              <a:gd name="connsiteY0" fmla="*/ 549783 h 2826162"/>
              <a:gd name="connsiteX1" fmla="*/ 635032 w 635031"/>
              <a:gd name="connsiteY1" fmla="*/ 549783 h 2826162"/>
              <a:gd name="connsiteX2" fmla="*/ 317468 w 635031"/>
              <a:gd name="connsiteY2" fmla="*/ 0 h 2826162"/>
              <a:gd name="connsiteX3" fmla="*/ 0 w 635031"/>
              <a:gd name="connsiteY3" fmla="*/ 549783 h 2826162"/>
              <a:gd name="connsiteX4" fmla="*/ 157163 w 635031"/>
              <a:gd name="connsiteY4" fmla="*/ 549783 h 2826162"/>
              <a:gd name="connsiteX5" fmla="*/ 317468 w 635031"/>
              <a:gd name="connsiteY5" fmla="*/ 2826163 h 2826162"/>
              <a:gd name="connsiteX6" fmla="*/ 477774 w 635031"/>
              <a:gd name="connsiteY6" fmla="*/ 549783 h 282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031" h="2826162">
                <a:moveTo>
                  <a:pt x="477774" y="549783"/>
                </a:moveTo>
                <a:lnTo>
                  <a:pt x="635032" y="549783"/>
                </a:lnTo>
                <a:lnTo>
                  <a:pt x="317468" y="0"/>
                </a:lnTo>
                <a:lnTo>
                  <a:pt x="0" y="549783"/>
                </a:lnTo>
                <a:lnTo>
                  <a:pt x="157163" y="549783"/>
                </a:lnTo>
                <a:lnTo>
                  <a:pt x="317468" y="2826163"/>
                </a:lnTo>
                <a:lnTo>
                  <a:pt x="477774" y="549783"/>
                </a:lnTo>
                <a:close/>
              </a:path>
            </a:pathLst>
          </a:custGeom>
          <a:gradFill>
            <a:gsLst>
              <a:gs pos="0">
                <a:srgbClr val="005BAD"/>
              </a:gs>
              <a:gs pos="100000">
                <a:srgbClr val="005BAD">
                  <a:alpha val="0"/>
                </a:srgbClr>
              </a:gs>
            </a:gsLst>
            <a:lin ang="5400000" scaled="1"/>
          </a:gradFill>
          <a:ln w="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ja-JP" altLang="en-US" dirty="0">
              <a:latin typeface="HGPｺﾞｼｯｸE" panose="020B0900000000000000" pitchFamily="50" charset="-128"/>
            </a:endParaRPr>
          </a:p>
        </p:txBody>
      </p:sp>
      <p:sp>
        <p:nvSpPr>
          <p:cNvPr id="56" name="グラフィックス 20">
            <a:extLst>
              <a:ext uri="{FF2B5EF4-FFF2-40B4-BE49-F238E27FC236}">
                <a16:creationId xmlns:a16="http://schemas.microsoft.com/office/drawing/2014/main" id="{F51483E6-0038-C2C3-9977-9BDB6CDF9270}"/>
              </a:ext>
            </a:extLst>
          </p:cNvPr>
          <p:cNvSpPr/>
          <p:nvPr userDrawn="1"/>
        </p:nvSpPr>
        <p:spPr>
          <a:xfrm rot="10800000">
            <a:off x="7746719" y="5568453"/>
            <a:ext cx="213421" cy="870789"/>
          </a:xfrm>
          <a:custGeom>
            <a:avLst/>
            <a:gdLst>
              <a:gd name="connsiteX0" fmla="*/ 477774 w 635031"/>
              <a:gd name="connsiteY0" fmla="*/ 549783 h 2826162"/>
              <a:gd name="connsiteX1" fmla="*/ 635032 w 635031"/>
              <a:gd name="connsiteY1" fmla="*/ 549783 h 2826162"/>
              <a:gd name="connsiteX2" fmla="*/ 317468 w 635031"/>
              <a:gd name="connsiteY2" fmla="*/ 0 h 2826162"/>
              <a:gd name="connsiteX3" fmla="*/ 0 w 635031"/>
              <a:gd name="connsiteY3" fmla="*/ 549783 h 2826162"/>
              <a:gd name="connsiteX4" fmla="*/ 157163 w 635031"/>
              <a:gd name="connsiteY4" fmla="*/ 549783 h 2826162"/>
              <a:gd name="connsiteX5" fmla="*/ 317468 w 635031"/>
              <a:gd name="connsiteY5" fmla="*/ 2826163 h 2826162"/>
              <a:gd name="connsiteX6" fmla="*/ 477774 w 635031"/>
              <a:gd name="connsiteY6" fmla="*/ 549783 h 282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031" h="2826162">
                <a:moveTo>
                  <a:pt x="477774" y="549783"/>
                </a:moveTo>
                <a:lnTo>
                  <a:pt x="635032" y="549783"/>
                </a:lnTo>
                <a:lnTo>
                  <a:pt x="317468" y="0"/>
                </a:lnTo>
                <a:lnTo>
                  <a:pt x="0" y="549783"/>
                </a:lnTo>
                <a:lnTo>
                  <a:pt x="157163" y="549783"/>
                </a:lnTo>
                <a:lnTo>
                  <a:pt x="317468" y="2826163"/>
                </a:lnTo>
                <a:lnTo>
                  <a:pt x="477774" y="549783"/>
                </a:lnTo>
                <a:close/>
              </a:path>
            </a:pathLst>
          </a:custGeom>
          <a:gradFill>
            <a:gsLst>
              <a:gs pos="0">
                <a:srgbClr val="005BAD"/>
              </a:gs>
              <a:gs pos="100000">
                <a:srgbClr val="005BAD">
                  <a:alpha val="0"/>
                </a:srgbClr>
              </a:gs>
            </a:gsLst>
            <a:lin ang="5400000" scaled="1"/>
          </a:gradFill>
          <a:ln w="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ja-JP" altLang="en-US" dirty="0">
              <a:latin typeface="HGPｺﾞｼｯｸE" panose="020B0900000000000000" pitchFamily="50" charset="-128"/>
            </a:endParaRPr>
          </a:p>
        </p:txBody>
      </p:sp>
      <p:sp>
        <p:nvSpPr>
          <p:cNvPr id="57" name="楕円 1">
            <a:extLst>
              <a:ext uri="{FF2B5EF4-FFF2-40B4-BE49-F238E27FC236}">
                <a16:creationId xmlns:a16="http://schemas.microsoft.com/office/drawing/2014/main" id="{D8914D87-D4A9-F379-42CF-017526314FD2}"/>
              </a:ext>
            </a:extLst>
          </p:cNvPr>
          <p:cNvSpPr/>
          <p:nvPr userDrawn="1"/>
        </p:nvSpPr>
        <p:spPr bwMode="auto">
          <a:xfrm>
            <a:off x="7797217" y="5541470"/>
            <a:ext cx="112426" cy="112426"/>
          </a:xfrm>
          <a:prstGeom prst="ellipse">
            <a:avLst/>
          </a:prstGeom>
          <a:solidFill>
            <a:srgbClr val="005BAD">
              <a:alpha val="70000"/>
            </a:srgbClr>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rgbClr val="FFC000"/>
              </a:solidFill>
              <a:effectLst/>
              <a:latin typeface="+mn-ea"/>
              <a:ea typeface="+mn-ea"/>
            </a:endParaRPr>
          </a:p>
        </p:txBody>
      </p:sp>
      <p:graphicFrame>
        <p:nvGraphicFramePr>
          <p:cNvPr id="58" name="表 57">
            <a:extLst>
              <a:ext uri="{FF2B5EF4-FFF2-40B4-BE49-F238E27FC236}">
                <a16:creationId xmlns:a16="http://schemas.microsoft.com/office/drawing/2014/main" id="{69D9F2AC-469D-19DB-6D58-D87598A210CE}"/>
              </a:ext>
            </a:extLst>
          </p:cNvPr>
          <p:cNvGraphicFramePr>
            <a:graphicFrameLocks noGrp="1"/>
          </p:cNvGraphicFramePr>
          <p:nvPr userDrawn="1">
            <p:extLst>
              <p:ext uri="{D42A27DB-BD31-4B8C-83A1-F6EECF244321}">
                <p14:modId xmlns:p14="http://schemas.microsoft.com/office/powerpoint/2010/main" val="3932754292"/>
              </p:ext>
            </p:extLst>
          </p:nvPr>
        </p:nvGraphicFramePr>
        <p:xfrm>
          <a:off x="5772274" y="1541747"/>
          <a:ext cx="3048083" cy="1742332"/>
        </p:xfrm>
        <a:graphic>
          <a:graphicData uri="http://schemas.openxmlformats.org/drawingml/2006/table">
            <a:tbl>
              <a:tblPr firstRow="1" bandRow="1">
                <a:effectLst/>
                <a:tableStyleId>{775DCB02-9BB8-47FD-8907-85C794F793BA}</a:tableStyleId>
              </a:tblPr>
              <a:tblGrid>
                <a:gridCol w="506778">
                  <a:extLst>
                    <a:ext uri="{9D8B030D-6E8A-4147-A177-3AD203B41FA5}">
                      <a16:colId xmlns:a16="http://schemas.microsoft.com/office/drawing/2014/main" val="869972413"/>
                    </a:ext>
                  </a:extLst>
                </a:gridCol>
                <a:gridCol w="482691">
                  <a:extLst>
                    <a:ext uri="{9D8B030D-6E8A-4147-A177-3AD203B41FA5}">
                      <a16:colId xmlns:a16="http://schemas.microsoft.com/office/drawing/2014/main" val="817503841"/>
                    </a:ext>
                  </a:extLst>
                </a:gridCol>
                <a:gridCol w="654248">
                  <a:extLst>
                    <a:ext uri="{9D8B030D-6E8A-4147-A177-3AD203B41FA5}">
                      <a16:colId xmlns:a16="http://schemas.microsoft.com/office/drawing/2014/main" val="1686783455"/>
                    </a:ext>
                  </a:extLst>
                </a:gridCol>
                <a:gridCol w="687387">
                  <a:extLst>
                    <a:ext uri="{9D8B030D-6E8A-4147-A177-3AD203B41FA5}">
                      <a16:colId xmlns:a16="http://schemas.microsoft.com/office/drawing/2014/main" val="4080317083"/>
                    </a:ext>
                  </a:extLst>
                </a:gridCol>
                <a:gridCol w="716979">
                  <a:extLst>
                    <a:ext uri="{9D8B030D-6E8A-4147-A177-3AD203B41FA5}">
                      <a16:colId xmlns:a16="http://schemas.microsoft.com/office/drawing/2014/main" val="659529276"/>
                    </a:ext>
                  </a:extLst>
                </a:gridCol>
              </a:tblGrid>
              <a:tr h="361732">
                <a:tc>
                  <a:txBody>
                    <a:bodyPr/>
                    <a:lstStyle/>
                    <a:p>
                      <a:pPr algn="ctr"/>
                      <a:endParaRPr kumimoji="1" lang="ja-JP" altLang="en-US" sz="900" b="0" dirty="0">
                        <a:solidFill>
                          <a:schemeClr val="bg1"/>
                        </a:solidFill>
                        <a:effectLst/>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tc>
                  <a:txBody>
                    <a:bodyPr/>
                    <a:lstStyle/>
                    <a:p>
                      <a:pPr algn="ctr"/>
                      <a:r>
                        <a:rPr kumimoji="1" lang="ja-JP" altLang="en-US" sz="900" b="1" dirty="0">
                          <a:solidFill>
                            <a:schemeClr val="bg1"/>
                          </a:solidFill>
                          <a:effectLst/>
                        </a:rPr>
                        <a:t>家族</a:t>
                      </a:r>
                    </a:p>
                  </a:txBody>
                  <a:tcPr anchor="ctr">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所得金額</a:t>
                      </a:r>
                      <a:endParaRPr kumimoji="1" lang="ja-JP" altLang="en-US" sz="700" b="0"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2135456254"/>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521073"/>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96817260"/>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5846679"/>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68042463"/>
                  </a:ext>
                </a:extLst>
              </a:tr>
              <a:tr h="0">
                <a:tc gridSpan="4">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400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52522239"/>
                  </a:ext>
                </a:extLst>
              </a:tr>
            </a:tbl>
          </a:graphicData>
        </a:graphic>
      </p:graphicFrame>
    </p:spTree>
    <p:extLst>
      <p:ext uri="{BB962C8B-B14F-4D97-AF65-F5344CB8AC3E}">
        <p14:creationId xmlns:p14="http://schemas.microsoft.com/office/powerpoint/2010/main" val="2548960334"/>
      </p:ext>
    </p:extLst>
  </p:cSld>
  <p:clrMapOvr>
    <a:masterClrMapping/>
  </p:clrMapOvr>
  <p:extLst>
    <p:ext uri="{DCECCB84-F9BA-43D5-87BE-67443E8EF086}">
      <p15:sldGuideLst xmlns:p15="http://schemas.microsoft.com/office/powerpoint/2012/main">
        <p15:guide id="4" orient="horz">
          <p15:clr>
            <a:srgbClr val="FBAE40"/>
          </p15:clr>
        </p15:guide>
        <p15:guide id="5" pos="576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cSld name="ユーザー設定レイアウト">
    <p:spTree>
      <p:nvGrpSpPr>
        <p:cNvPr id="1" name=""/>
        <p:cNvGrpSpPr/>
        <p:nvPr/>
      </p:nvGrpSpPr>
      <p:grpSpPr>
        <a:xfrm>
          <a:off x="0" y="0"/>
          <a:ext cx="0" cy="0"/>
          <a:chOff x="0" y="0"/>
          <a:chExt cx="0" cy="0"/>
        </a:xfrm>
      </p:grpSpPr>
      <p:grpSp>
        <p:nvGrpSpPr>
          <p:cNvPr id="34" name="グループ化 33">
            <a:extLst>
              <a:ext uri="{FF2B5EF4-FFF2-40B4-BE49-F238E27FC236}">
                <a16:creationId xmlns:a16="http://schemas.microsoft.com/office/drawing/2014/main" id="{00B6EBC8-DFE6-4B41-8F4D-0F3B4B85948D}"/>
              </a:ext>
            </a:extLst>
          </p:cNvPr>
          <p:cNvGrpSpPr/>
          <p:nvPr/>
        </p:nvGrpSpPr>
        <p:grpSpPr>
          <a:xfrm>
            <a:off x="521599" y="5072062"/>
            <a:ext cx="8432250" cy="587133"/>
            <a:chOff x="-1333500" y="3637600"/>
            <a:chExt cx="8437378" cy="514989"/>
          </a:xfrm>
        </p:grpSpPr>
        <p:sp>
          <p:nvSpPr>
            <p:cNvPr id="26" name="正方形/長方形 25">
              <a:extLst>
                <a:ext uri="{FF2B5EF4-FFF2-40B4-BE49-F238E27FC236}">
                  <a16:creationId xmlns:a16="http://schemas.microsoft.com/office/drawing/2014/main" id="{4877938D-8F1A-49C1-8C3F-E5F7D17E804D}"/>
                </a:ext>
              </a:extLst>
            </p:cNvPr>
            <p:cNvSpPr/>
            <p:nvPr/>
          </p:nvSpPr>
          <p:spPr bwMode="auto">
            <a:xfrm>
              <a:off x="-1283729" y="3675759"/>
              <a:ext cx="8337698" cy="441494"/>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0" rIns="91440" bIns="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b="0" i="0" u="none" strike="noStrike" cap="none" normalizeH="0" baseline="0" dirty="0">
                  <a:ln>
                    <a:noFill/>
                  </a:ln>
                  <a:solidFill>
                    <a:schemeClr val="tx1"/>
                  </a:solidFill>
                  <a:effectLst/>
                  <a:latin typeface="+mn-ea"/>
                  <a:ea typeface="+mn-ea"/>
                </a:rPr>
                <a:t>　　穴埋め問題 </a:t>
              </a:r>
              <a:r>
                <a:rPr kumimoji="1" lang="en-US" altLang="ja-JP" sz="1050" b="0" i="0" u="none" strike="noStrike" cap="none" normalizeH="0" baseline="0" dirty="0">
                  <a:ln>
                    <a:noFill/>
                  </a:ln>
                  <a:solidFill>
                    <a:schemeClr val="tx1"/>
                  </a:solidFill>
                  <a:effectLst/>
                  <a:latin typeface="+mn-ea"/>
                  <a:ea typeface="+mn-ea"/>
                </a:rPr>
                <a:t>… </a:t>
              </a:r>
              <a:r>
                <a:rPr kumimoji="1" lang="ja-JP" altLang="en-US" sz="1050" b="0" i="0" u="none" strike="noStrike" cap="none" normalizeH="0" baseline="0" dirty="0">
                  <a:ln>
                    <a:noFill/>
                  </a:ln>
                  <a:solidFill>
                    <a:schemeClr val="tx1"/>
                  </a:solidFill>
                  <a:effectLst/>
                  <a:latin typeface="+mn-ea"/>
                  <a:ea typeface="+mn-ea"/>
                </a:rPr>
                <a:t>［問１］①納税</a:t>
              </a:r>
              <a:r>
                <a:rPr kumimoji="1" lang="ja-JP" altLang="en-US" sz="1050" dirty="0">
                  <a:latin typeface="+mn-ea"/>
                </a:rPr>
                <a:t>　［問２］</a:t>
              </a:r>
              <a:r>
                <a:rPr kumimoji="1" lang="ja-JP" altLang="en-US" sz="1050" b="0" i="0" u="none" strike="noStrike" cap="none" normalizeH="0" baseline="0" dirty="0">
                  <a:ln>
                    <a:noFill/>
                  </a:ln>
                  <a:solidFill>
                    <a:schemeClr val="tx1"/>
                  </a:solidFill>
                  <a:effectLst/>
                  <a:latin typeface="+mn-ea"/>
                  <a:ea typeface="+mn-ea"/>
                </a:rPr>
                <a:t>②水平</a:t>
              </a:r>
              <a:r>
                <a:rPr kumimoji="1" lang="ja-JP" altLang="en-US" sz="1050" dirty="0">
                  <a:latin typeface="+mn-ea"/>
                </a:rPr>
                <a:t>　</a:t>
              </a:r>
              <a:r>
                <a:rPr kumimoji="1" lang="ja-JP" altLang="en-US" sz="1050" b="0" i="0" u="none" strike="noStrike" cap="none" normalizeH="0" baseline="0" dirty="0">
                  <a:ln>
                    <a:noFill/>
                  </a:ln>
                  <a:solidFill>
                    <a:schemeClr val="tx1"/>
                  </a:solidFill>
                  <a:effectLst/>
                  <a:latin typeface="+mn-ea"/>
                  <a:ea typeface="+mn-ea"/>
                </a:rPr>
                <a:t>③垂直</a:t>
              </a:r>
              <a:r>
                <a:rPr kumimoji="1" lang="ja-JP" altLang="en-US" sz="1050" dirty="0">
                  <a:latin typeface="+mn-ea"/>
                </a:rPr>
                <a:t>　［問３］</a:t>
              </a:r>
              <a:r>
                <a:rPr kumimoji="1" lang="ja-JP" altLang="en-US" sz="1050" b="0" i="0" u="none" strike="noStrike" cap="none" normalizeH="0" baseline="0" dirty="0">
                  <a:ln>
                    <a:noFill/>
                  </a:ln>
                  <a:solidFill>
                    <a:schemeClr val="tx1"/>
                  </a:solidFill>
                  <a:effectLst/>
                  <a:latin typeface="+mn-ea"/>
                  <a:ea typeface="+mn-ea"/>
                </a:rPr>
                <a:t>④国民</a:t>
              </a:r>
              <a:r>
                <a:rPr kumimoji="1" lang="ja-JP" altLang="en-US" sz="1050" dirty="0">
                  <a:latin typeface="+mn-ea"/>
                </a:rPr>
                <a:t>　</a:t>
              </a:r>
              <a:r>
                <a:rPr kumimoji="1" lang="ja-JP" altLang="en-US" sz="1050" b="0" i="0" u="none" strike="noStrike" cap="none" normalizeH="0" baseline="0" dirty="0">
                  <a:ln>
                    <a:noFill/>
                  </a:ln>
                  <a:solidFill>
                    <a:schemeClr val="tx1"/>
                  </a:solidFill>
                  <a:effectLst/>
                  <a:latin typeface="+mn-ea"/>
                  <a:ea typeface="+mn-ea"/>
                </a:rPr>
                <a:t>⑤国会議員</a:t>
              </a:r>
              <a:r>
                <a:rPr kumimoji="1" lang="ja-JP" altLang="en-US" sz="1050" dirty="0">
                  <a:latin typeface="+mn-ea"/>
                </a:rPr>
                <a:t>　［問４］</a:t>
              </a:r>
              <a:r>
                <a:rPr kumimoji="1" lang="ja-JP" altLang="en-US" sz="1050" b="0" i="0" u="none" strike="noStrike" cap="none" normalizeH="0" baseline="0" dirty="0">
                  <a:ln>
                    <a:noFill/>
                  </a:ln>
                  <a:solidFill>
                    <a:schemeClr val="tx1"/>
                  </a:solidFill>
                  <a:effectLst/>
                  <a:latin typeface="+mn-ea"/>
                  <a:ea typeface="+mn-ea"/>
                </a:rPr>
                <a:t>⑥社会保障関係　⑦国債　⑧税収　⑨公債金（借金）</a:t>
              </a:r>
              <a:r>
                <a:rPr kumimoji="1" lang="ja-JP" altLang="en-US" sz="1050" dirty="0">
                  <a:latin typeface="+mn-ea"/>
                </a:rPr>
                <a:t>　</a:t>
              </a:r>
              <a:endParaRPr kumimoji="1" lang="en-US" altLang="ja-JP" sz="1050" dirty="0">
                <a:latin typeface="+mn-ea"/>
              </a:endParaRPr>
            </a:p>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dirty="0">
                  <a:latin typeface="+mn-ea"/>
                </a:rPr>
                <a:t>　　　　　　　　　　　　［問５］</a:t>
              </a:r>
              <a:r>
                <a:rPr kumimoji="1" lang="ja-JP" altLang="en-US" sz="1050" b="0" i="0" u="none" strike="noStrike" cap="none" normalizeH="0" baseline="0" dirty="0">
                  <a:ln>
                    <a:noFill/>
                  </a:ln>
                  <a:solidFill>
                    <a:schemeClr val="tx1"/>
                  </a:solidFill>
                  <a:effectLst/>
                  <a:latin typeface="+mn-ea"/>
                  <a:ea typeface="+mn-ea"/>
                </a:rPr>
                <a:t>⑩⑪道府県民税、事業税など（Ｐ３参照）</a:t>
              </a:r>
              <a:endParaRPr kumimoji="1" lang="en-US" altLang="ja-JP" sz="1050" b="0" i="0" u="none" strike="noStrike" cap="none" normalizeH="0" baseline="0" dirty="0">
                <a:ln>
                  <a:noFill/>
                </a:ln>
                <a:solidFill>
                  <a:schemeClr val="tx1"/>
                </a:solidFill>
                <a:effectLst/>
                <a:latin typeface="+mn-ea"/>
                <a:ea typeface="+mn-ea"/>
              </a:endParaRPr>
            </a:p>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b="0" i="0" u="none" strike="noStrike" cap="none" normalizeH="0" baseline="0" dirty="0">
                  <a:ln>
                    <a:noFill/>
                  </a:ln>
                  <a:solidFill>
                    <a:schemeClr val="tx1"/>
                  </a:solidFill>
                  <a:effectLst/>
                  <a:latin typeface="+mn-ea"/>
                  <a:ea typeface="+mn-ea"/>
                </a:rPr>
                <a:t>　　クイズ </a:t>
              </a:r>
              <a:r>
                <a:rPr kumimoji="1" lang="en-US" altLang="ja-JP" sz="1050" b="0" i="0" u="none" strike="noStrike" cap="none" normalizeH="0" baseline="0" dirty="0">
                  <a:ln>
                    <a:noFill/>
                  </a:ln>
                  <a:solidFill>
                    <a:schemeClr val="tx1"/>
                  </a:solidFill>
                  <a:effectLst/>
                  <a:latin typeface="+mn-ea"/>
                  <a:ea typeface="+mn-ea"/>
                </a:rPr>
                <a:t>…</a:t>
              </a:r>
              <a:r>
                <a:rPr kumimoji="1" lang="ja-JP" altLang="en-US" sz="1050" b="0" i="0" u="none" strike="noStrike" cap="none" normalizeH="0" baseline="0" dirty="0">
                  <a:ln>
                    <a:noFill/>
                  </a:ln>
                  <a:solidFill>
                    <a:schemeClr val="tx1"/>
                  </a:solidFill>
                  <a:effectLst/>
                  <a:latin typeface="+mn-ea"/>
                  <a:ea typeface="+mn-ea"/>
                </a:rPr>
                <a:t> ［問１］②約</a:t>
              </a:r>
              <a:r>
                <a:rPr kumimoji="1" lang="en-US" altLang="ja-JP" sz="1050" b="0" i="0" u="none" strike="noStrike" cap="none" normalizeH="0" baseline="0" dirty="0">
                  <a:ln>
                    <a:noFill/>
                  </a:ln>
                  <a:solidFill>
                    <a:schemeClr val="tx1"/>
                  </a:solidFill>
                  <a:effectLst/>
                  <a:latin typeface="+mn-ea"/>
                  <a:ea typeface="+mn-ea"/>
                </a:rPr>
                <a:t>50</a:t>
              </a:r>
              <a:r>
                <a:rPr kumimoji="1" lang="ja-JP" altLang="en-US" sz="1050" b="0" i="0" u="none" strike="noStrike" cap="none" normalizeH="0" baseline="0" dirty="0">
                  <a:ln>
                    <a:noFill/>
                  </a:ln>
                  <a:solidFill>
                    <a:schemeClr val="tx1"/>
                  </a:solidFill>
                  <a:effectLst/>
                  <a:latin typeface="+mn-ea"/>
                  <a:ea typeface="+mn-ea"/>
                </a:rPr>
                <a:t>種類　［問２］③クイズの懸賞金　［問３］②スペードのエース　［問４］③国会　［問５］②かえる税</a:t>
              </a:r>
            </a:p>
          </p:txBody>
        </p:sp>
        <p:sp>
          <p:nvSpPr>
            <p:cNvPr id="32" name="正方形/長方形 31">
              <a:extLst>
                <a:ext uri="{FF2B5EF4-FFF2-40B4-BE49-F238E27FC236}">
                  <a16:creationId xmlns:a16="http://schemas.microsoft.com/office/drawing/2014/main" id="{F88DDDCA-3BCD-4294-A1E3-1D854BF10A40}"/>
                </a:ext>
              </a:extLst>
            </p:cNvPr>
            <p:cNvSpPr/>
            <p:nvPr/>
          </p:nvSpPr>
          <p:spPr bwMode="auto">
            <a:xfrm>
              <a:off x="-1333500" y="3637600"/>
              <a:ext cx="8437378" cy="514989"/>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grpSp>
        <p:nvGrpSpPr>
          <p:cNvPr id="3" name="グループ化 2">
            <a:extLst>
              <a:ext uri="{FF2B5EF4-FFF2-40B4-BE49-F238E27FC236}">
                <a16:creationId xmlns:a16="http://schemas.microsoft.com/office/drawing/2014/main" id="{B880D74A-2F04-4453-9349-C1D2BD58DE17}"/>
              </a:ext>
            </a:extLst>
          </p:cNvPr>
          <p:cNvGrpSpPr/>
          <p:nvPr/>
        </p:nvGrpSpPr>
        <p:grpSpPr>
          <a:xfrm>
            <a:off x="190151" y="266710"/>
            <a:ext cx="8763698" cy="971520"/>
            <a:chOff x="322211" y="6432958"/>
            <a:chExt cx="8532000" cy="233001"/>
          </a:xfrm>
        </p:grpSpPr>
        <p:sp>
          <p:nvSpPr>
            <p:cNvPr id="4" name="正方形/長方形 3">
              <a:extLst>
                <a:ext uri="{FF2B5EF4-FFF2-40B4-BE49-F238E27FC236}">
                  <a16:creationId xmlns:a16="http://schemas.microsoft.com/office/drawing/2014/main" id="{98AD1B1C-C368-4CA5-A0A3-F7E176FFAE7F}"/>
                </a:ext>
              </a:extLst>
            </p:cNvPr>
            <p:cNvSpPr/>
            <p:nvPr/>
          </p:nvSpPr>
          <p:spPr bwMode="auto">
            <a:xfrm>
              <a:off x="322211" y="6432958"/>
              <a:ext cx="8532000" cy="233001"/>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5" name="正方形/長方形 4">
              <a:extLst>
                <a:ext uri="{FF2B5EF4-FFF2-40B4-BE49-F238E27FC236}">
                  <a16:creationId xmlns:a16="http://schemas.microsoft.com/office/drawing/2014/main" id="{7D088CD5-0FDA-464F-B3D6-C7CA9D243376}"/>
                </a:ext>
              </a:extLst>
            </p:cNvPr>
            <p:cNvSpPr/>
            <p:nvPr/>
          </p:nvSpPr>
          <p:spPr bwMode="auto">
            <a:xfrm>
              <a:off x="384373" y="6449705"/>
              <a:ext cx="8389132" cy="199620"/>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6" name="テキスト ボックス 5">
            <a:extLst>
              <a:ext uri="{FF2B5EF4-FFF2-40B4-BE49-F238E27FC236}">
                <a16:creationId xmlns:a16="http://schemas.microsoft.com/office/drawing/2014/main" id="{21CBEC8D-EC3D-456E-AC4E-0CF71D49567F}"/>
              </a:ext>
            </a:extLst>
          </p:cNvPr>
          <p:cNvSpPr txBox="1"/>
          <p:nvPr/>
        </p:nvSpPr>
        <p:spPr>
          <a:xfrm>
            <a:off x="5157183" y="765131"/>
            <a:ext cx="2998716" cy="276999"/>
          </a:xfrm>
          <a:prstGeom prst="rect">
            <a:avLst/>
          </a:prstGeom>
          <a:noFill/>
        </p:spPr>
        <p:txBody>
          <a:bodyPr wrap="square" lIns="0" rIns="0" rtlCol="0">
            <a:spAutoFit/>
          </a:bodyPr>
          <a:lstStyle/>
          <a:p>
            <a:r>
              <a:rPr kumimoji="1" lang="en-US" altLang="ja-JP" sz="120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https://www.nta.go.jp/taxes/kids/index.htm</a:t>
            </a:r>
            <a:endParaRPr kumimoji="1" lang="en-US" altLang="ja-JP" sz="1200" dirty="0">
              <a:latin typeface="Arial" panose="020B0604020202020204" pitchFamily="34" charset="0"/>
              <a:cs typeface="Arial" panose="020B0604020202020204" pitchFamily="34" charset="0"/>
            </a:endParaRPr>
          </a:p>
        </p:txBody>
      </p:sp>
      <p:sp>
        <p:nvSpPr>
          <p:cNvPr id="7" name="Text Box 12">
            <a:extLst>
              <a:ext uri="{FF2B5EF4-FFF2-40B4-BE49-F238E27FC236}">
                <a16:creationId xmlns:a16="http://schemas.microsoft.com/office/drawing/2014/main" id="{78428D88-34A4-4AF5-9DA0-D90D2C05F33D}"/>
              </a:ext>
            </a:extLst>
          </p:cNvPr>
          <p:cNvSpPr txBox="1">
            <a:spLocks noChangeArrowheads="1"/>
          </p:cNvSpPr>
          <p:nvPr/>
        </p:nvSpPr>
        <p:spPr bwMode="auto">
          <a:xfrm>
            <a:off x="312587" y="344089"/>
            <a:ext cx="4844596" cy="724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eaLnBrk="1" hangingPunct="1">
              <a:lnSpc>
                <a:spcPct val="130000"/>
              </a:lnSpc>
              <a:spcBef>
                <a:spcPct val="0"/>
              </a:spcBef>
              <a:buNone/>
            </a:pPr>
            <a:r>
              <a:rPr lang="ja-JP" altLang="en-US" sz="1700" dirty="0">
                <a:solidFill>
                  <a:srgbClr val="005BAD"/>
                </a:solidFill>
                <a:latin typeface="HGPｺﾞｼｯｸE" panose="020B0900000000000000" pitchFamily="50" charset="-128"/>
                <a:ea typeface="HGPｺﾞｼｯｸE" panose="020B0900000000000000" pitchFamily="50" charset="-128"/>
              </a:rPr>
              <a:t>税金についてもっと詳しく知りたい人は、</a:t>
            </a:r>
            <a:endParaRPr lang="en-US" altLang="ja-JP" sz="1700" dirty="0">
              <a:solidFill>
                <a:srgbClr val="005BAD"/>
              </a:solidFill>
              <a:latin typeface="HGPｺﾞｼｯｸE" panose="020B0900000000000000" pitchFamily="50" charset="-128"/>
              <a:ea typeface="HGPｺﾞｼｯｸE" panose="020B0900000000000000" pitchFamily="50" charset="-128"/>
            </a:endParaRPr>
          </a:p>
          <a:p>
            <a:pPr eaLnBrk="1" hangingPunct="1">
              <a:lnSpc>
                <a:spcPct val="130000"/>
              </a:lnSpc>
              <a:spcBef>
                <a:spcPct val="0"/>
              </a:spcBef>
              <a:buNone/>
            </a:pPr>
            <a:r>
              <a:rPr lang="ja-JP" altLang="en-US" sz="1700" dirty="0">
                <a:solidFill>
                  <a:srgbClr val="005BAD"/>
                </a:solidFill>
                <a:latin typeface="HGPｺﾞｼｯｸE" panose="020B0900000000000000" pitchFamily="50" charset="-128"/>
                <a:ea typeface="HGPｺﾞｼｯｸE" panose="020B0900000000000000" pitchFamily="50" charset="-128"/>
              </a:rPr>
              <a:t>　　　国税庁ホームページの「税の学習コーナー」へ</a:t>
            </a:r>
          </a:p>
        </p:txBody>
      </p:sp>
      <p:pic>
        <p:nvPicPr>
          <p:cNvPr id="8" name="図 7">
            <a:extLst>
              <a:ext uri="{FF2B5EF4-FFF2-40B4-BE49-F238E27FC236}">
                <a16:creationId xmlns:a16="http://schemas.microsoft.com/office/drawing/2014/main" id="{1B368F36-B3C6-4A6E-A5EB-B20855DD7CA7}"/>
              </a:ext>
            </a:extLst>
          </p:cNvPr>
          <p:cNvPicPr>
            <a:picLocks noChangeAspect="1"/>
          </p:cNvPicPr>
          <p:nvPr/>
        </p:nvPicPr>
        <p:blipFill>
          <a:blip r:embed="rId3"/>
          <a:stretch>
            <a:fillRect/>
          </a:stretch>
        </p:blipFill>
        <p:spPr>
          <a:xfrm>
            <a:off x="8163868" y="451435"/>
            <a:ext cx="606279" cy="602069"/>
          </a:xfrm>
          <a:prstGeom prst="rect">
            <a:avLst/>
          </a:prstGeom>
        </p:spPr>
      </p:pic>
      <p:grpSp>
        <p:nvGrpSpPr>
          <p:cNvPr id="9" name="グループ化 8">
            <a:extLst>
              <a:ext uri="{FF2B5EF4-FFF2-40B4-BE49-F238E27FC236}">
                <a16:creationId xmlns:a16="http://schemas.microsoft.com/office/drawing/2014/main" id="{C4EBE130-13B2-4CDA-A249-33130D79A785}"/>
              </a:ext>
            </a:extLst>
          </p:cNvPr>
          <p:cNvGrpSpPr/>
          <p:nvPr/>
        </p:nvGrpSpPr>
        <p:grpSpPr>
          <a:xfrm>
            <a:off x="1318210" y="1342106"/>
            <a:ext cx="6507580" cy="3673477"/>
            <a:chOff x="408221" y="1492804"/>
            <a:chExt cx="8332652" cy="4703715"/>
          </a:xfrm>
        </p:grpSpPr>
        <p:grpSp>
          <p:nvGrpSpPr>
            <p:cNvPr id="10" name="グループ化 9">
              <a:extLst>
                <a:ext uri="{FF2B5EF4-FFF2-40B4-BE49-F238E27FC236}">
                  <a16:creationId xmlns:a16="http://schemas.microsoft.com/office/drawing/2014/main" id="{08729E7B-26B8-4ED0-970C-9E30E2D0C7BC}"/>
                </a:ext>
              </a:extLst>
            </p:cNvPr>
            <p:cNvGrpSpPr/>
            <p:nvPr/>
          </p:nvGrpSpPr>
          <p:grpSpPr>
            <a:xfrm>
              <a:off x="408221" y="4787785"/>
              <a:ext cx="2006355" cy="1408734"/>
              <a:chOff x="276126" y="4999439"/>
              <a:chExt cx="2070467" cy="1453749"/>
            </a:xfrm>
          </p:grpSpPr>
          <p:pic>
            <p:nvPicPr>
              <p:cNvPr id="14" name="図 13" descr="コンピュータ が含まれている画像&#10;&#10;自動的に生成された説明">
                <a:extLst>
                  <a:ext uri="{FF2B5EF4-FFF2-40B4-BE49-F238E27FC236}">
                    <a16:creationId xmlns:a16="http://schemas.microsoft.com/office/drawing/2014/main" id="{E388252C-2217-47FC-9338-EDF9B724BC5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6126" y="4999439"/>
                <a:ext cx="2070467" cy="1453749"/>
              </a:xfrm>
              <a:prstGeom prst="rect">
                <a:avLst/>
              </a:prstGeom>
            </p:spPr>
          </p:pic>
          <p:pic>
            <p:nvPicPr>
              <p:cNvPr id="15" name="図 14">
                <a:extLst>
                  <a:ext uri="{FF2B5EF4-FFF2-40B4-BE49-F238E27FC236}">
                    <a16:creationId xmlns:a16="http://schemas.microsoft.com/office/drawing/2014/main" id="{C733740A-B503-4CF6-AB13-C126AD90886E}"/>
                  </a:ext>
                </a:extLst>
              </p:cNvPr>
              <p:cNvPicPr>
                <a:picLocks noChangeAspect="1"/>
              </p:cNvPicPr>
              <p:nvPr/>
            </p:nvPicPr>
            <p:blipFill>
              <a:blip r:embed="rId5"/>
              <a:stretch>
                <a:fillRect/>
              </a:stretch>
            </p:blipFill>
            <p:spPr>
              <a:xfrm>
                <a:off x="1217079" y="5450114"/>
                <a:ext cx="548824" cy="413743"/>
              </a:xfrm>
              <a:prstGeom prst="rect">
                <a:avLst/>
              </a:prstGeom>
              <a:ln w="28575">
                <a:noFill/>
              </a:ln>
            </p:spPr>
          </p:pic>
        </p:grpSp>
        <p:grpSp>
          <p:nvGrpSpPr>
            <p:cNvPr id="11" name="グループ化 10">
              <a:extLst>
                <a:ext uri="{FF2B5EF4-FFF2-40B4-BE49-F238E27FC236}">
                  <a16:creationId xmlns:a16="http://schemas.microsoft.com/office/drawing/2014/main" id="{D884296C-0EAC-4FE4-8746-502D2F68B8A1}"/>
                </a:ext>
              </a:extLst>
            </p:cNvPr>
            <p:cNvGrpSpPr/>
            <p:nvPr/>
          </p:nvGrpSpPr>
          <p:grpSpPr>
            <a:xfrm>
              <a:off x="1332596" y="1492804"/>
              <a:ext cx="7408277" cy="4473133"/>
              <a:chOff x="1222872" y="1553378"/>
              <a:chExt cx="7645002" cy="4616068"/>
            </a:xfrm>
          </p:grpSpPr>
          <p:sp>
            <p:nvSpPr>
              <p:cNvPr id="12" name="フリーフォーム: 図形 11">
                <a:extLst>
                  <a:ext uri="{FF2B5EF4-FFF2-40B4-BE49-F238E27FC236}">
                    <a16:creationId xmlns:a16="http://schemas.microsoft.com/office/drawing/2014/main" id="{BDE659F0-C4AD-4331-BBA3-A5F8CA472322}"/>
                  </a:ext>
                </a:extLst>
              </p:cNvPr>
              <p:cNvSpPr/>
              <p:nvPr/>
            </p:nvSpPr>
            <p:spPr bwMode="auto">
              <a:xfrm>
                <a:off x="1222872" y="1553378"/>
                <a:ext cx="1575412" cy="4616068"/>
              </a:xfrm>
              <a:custGeom>
                <a:avLst/>
                <a:gdLst>
                  <a:gd name="connsiteX0" fmla="*/ 1553379 w 1575412"/>
                  <a:gd name="connsiteY0" fmla="*/ 0 h 4616068"/>
                  <a:gd name="connsiteX1" fmla="*/ 0 w 1575412"/>
                  <a:gd name="connsiteY1" fmla="*/ 3888955 h 4616068"/>
                  <a:gd name="connsiteX2" fmla="*/ 0 w 1575412"/>
                  <a:gd name="connsiteY2" fmla="*/ 4318612 h 4616068"/>
                  <a:gd name="connsiteX3" fmla="*/ 550844 w 1575412"/>
                  <a:gd name="connsiteY3" fmla="*/ 4329629 h 4616068"/>
                  <a:gd name="connsiteX4" fmla="*/ 1575412 w 1575412"/>
                  <a:gd name="connsiteY4" fmla="*/ 4616068 h 4616068"/>
                  <a:gd name="connsiteX5" fmla="*/ 1553379 w 1575412"/>
                  <a:gd name="connsiteY5" fmla="*/ 66102 h 4616068"/>
                  <a:gd name="connsiteX6" fmla="*/ 1553379 w 1575412"/>
                  <a:gd name="connsiteY6" fmla="*/ 0 h 4616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75412" h="4616068">
                    <a:moveTo>
                      <a:pt x="1553379" y="0"/>
                    </a:moveTo>
                    <a:lnTo>
                      <a:pt x="0" y="3888955"/>
                    </a:lnTo>
                    <a:lnTo>
                      <a:pt x="0" y="4318612"/>
                    </a:lnTo>
                    <a:lnTo>
                      <a:pt x="550844" y="4329629"/>
                    </a:lnTo>
                    <a:lnTo>
                      <a:pt x="1575412" y="4616068"/>
                    </a:lnTo>
                    <a:lnTo>
                      <a:pt x="1553379" y="66102"/>
                    </a:lnTo>
                    <a:lnTo>
                      <a:pt x="1553379" y="0"/>
                    </a:lnTo>
                    <a:close/>
                  </a:path>
                </a:pathLst>
              </a:custGeom>
              <a:solidFill>
                <a:srgbClr val="AFF0FF">
                  <a:alpha val="40000"/>
                </a:srgbClr>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pic>
            <p:nvPicPr>
              <p:cNvPr id="13" name="図 12">
                <a:extLst>
                  <a:ext uri="{FF2B5EF4-FFF2-40B4-BE49-F238E27FC236}">
                    <a16:creationId xmlns:a16="http://schemas.microsoft.com/office/drawing/2014/main" id="{23D6C638-B1C6-4F7E-97FC-B5DD425876E4}"/>
                  </a:ext>
                </a:extLst>
              </p:cNvPr>
              <p:cNvPicPr>
                <a:picLocks noChangeAspect="1"/>
              </p:cNvPicPr>
              <p:nvPr/>
            </p:nvPicPr>
            <p:blipFill>
              <a:blip r:embed="rId5"/>
              <a:stretch>
                <a:fillRect/>
              </a:stretch>
            </p:blipFill>
            <p:spPr>
              <a:xfrm>
                <a:off x="2787267" y="1572532"/>
                <a:ext cx="6080607" cy="4584012"/>
              </a:xfrm>
              <a:prstGeom prst="rect">
                <a:avLst/>
              </a:prstGeom>
              <a:ln w="28575">
                <a:solidFill>
                  <a:schemeClr val="tx1"/>
                </a:solidFill>
              </a:ln>
            </p:spPr>
          </p:pic>
        </p:grpSp>
      </p:grpSp>
      <p:sp>
        <p:nvSpPr>
          <p:cNvPr id="16" name="テキスト ボックス 15">
            <a:extLst>
              <a:ext uri="{FF2B5EF4-FFF2-40B4-BE49-F238E27FC236}">
                <a16:creationId xmlns:a16="http://schemas.microsoft.com/office/drawing/2014/main" id="{36564F05-E0B1-43AB-B345-29E93A4DAD41}"/>
              </a:ext>
            </a:extLst>
          </p:cNvPr>
          <p:cNvSpPr txBox="1"/>
          <p:nvPr/>
        </p:nvSpPr>
        <p:spPr>
          <a:xfrm>
            <a:off x="443521" y="5755571"/>
            <a:ext cx="3966554" cy="288147"/>
          </a:xfrm>
          <a:prstGeom prst="rect">
            <a:avLst/>
          </a:prstGeom>
          <a:noFill/>
        </p:spPr>
        <p:txBody>
          <a:bodyPr vert="horz" wrap="square" tIns="36000" bIns="36000" rtlCol="0">
            <a:spAutoFit/>
          </a:bodyPr>
          <a:lstStyle/>
          <a:p>
            <a:pPr algn="l"/>
            <a:r>
              <a:rPr lang="ja-JP" altLang="en-US" sz="1400" spc="-10" dirty="0">
                <a:solidFill>
                  <a:schemeClr val="tx1"/>
                </a:solidFill>
                <a:latin typeface="+mn-ea"/>
                <a:ea typeface="+mn-ea"/>
              </a:rPr>
              <a:t>（編集・発行） 大阪府租税教育推進連絡協議会</a:t>
            </a:r>
            <a:endParaRPr lang="en-US" altLang="ja-JP" sz="1400" spc="-10" dirty="0">
              <a:solidFill>
                <a:schemeClr val="tx1"/>
              </a:solidFill>
              <a:latin typeface="+mn-ea"/>
              <a:ea typeface="+mn-ea"/>
            </a:endParaRPr>
          </a:p>
        </p:txBody>
      </p:sp>
      <p:sp>
        <p:nvSpPr>
          <p:cNvPr id="17" name="テキスト ボックス 16">
            <a:extLst>
              <a:ext uri="{FF2B5EF4-FFF2-40B4-BE49-F238E27FC236}">
                <a16:creationId xmlns:a16="http://schemas.microsoft.com/office/drawing/2014/main" id="{2AFBF715-CB9A-4A81-A042-833127108978}"/>
              </a:ext>
            </a:extLst>
          </p:cNvPr>
          <p:cNvSpPr txBox="1"/>
          <p:nvPr/>
        </p:nvSpPr>
        <p:spPr>
          <a:xfrm>
            <a:off x="1367446" y="6041585"/>
            <a:ext cx="6433775" cy="257369"/>
          </a:xfrm>
          <a:prstGeom prst="rect">
            <a:avLst/>
          </a:prstGeom>
          <a:noFill/>
        </p:spPr>
        <p:txBody>
          <a:bodyPr vert="horz" wrap="square" tIns="36000" bIns="36000" rtlCol="0">
            <a:spAutoFit/>
          </a:bodyPr>
          <a:lstStyle/>
          <a:p>
            <a:pPr algn="l"/>
            <a:r>
              <a:rPr lang="ja-JP" altLang="en-US" sz="1200" spc="-10" dirty="0">
                <a:solidFill>
                  <a:schemeClr val="tx1"/>
                </a:solidFill>
                <a:latin typeface="+mn-ea"/>
                <a:ea typeface="+mn-ea"/>
              </a:rPr>
              <a:t>　〒５４０－８５５７　大阪市中央区大手前１－５－６３　大阪合同庁舎第３号館　東税務署内</a:t>
            </a:r>
            <a:endParaRPr lang="en-US" altLang="ja-JP" sz="1200" spc="-10" dirty="0">
              <a:solidFill>
                <a:schemeClr val="tx1"/>
              </a:solidFill>
              <a:latin typeface="+mn-ea"/>
              <a:ea typeface="+mn-ea"/>
            </a:endParaRPr>
          </a:p>
        </p:txBody>
      </p:sp>
      <p:cxnSp>
        <p:nvCxnSpPr>
          <p:cNvPr id="18" name="直線コネクタ 17">
            <a:extLst>
              <a:ext uri="{FF2B5EF4-FFF2-40B4-BE49-F238E27FC236}">
                <a16:creationId xmlns:a16="http://schemas.microsoft.com/office/drawing/2014/main" id="{A5C10CF3-BE13-4EFF-BA34-54E6251FF16A}"/>
              </a:ext>
            </a:extLst>
          </p:cNvPr>
          <p:cNvCxnSpPr>
            <a:cxnSpLocks/>
          </p:cNvCxnSpPr>
          <p:nvPr/>
        </p:nvCxnSpPr>
        <p:spPr>
          <a:xfrm>
            <a:off x="0" y="5712022"/>
            <a:ext cx="9144000" cy="0"/>
          </a:xfrm>
          <a:prstGeom prst="line">
            <a:avLst/>
          </a:prstGeom>
          <a:ln w="25400" cmpd="dbl">
            <a:solidFill>
              <a:srgbClr val="005BAD"/>
            </a:solidFill>
          </a:ln>
        </p:spPr>
        <p:style>
          <a:lnRef idx="2">
            <a:schemeClr val="accent1"/>
          </a:lnRef>
          <a:fillRef idx="0">
            <a:schemeClr val="accent1"/>
          </a:fillRef>
          <a:effectRef idx="1">
            <a:schemeClr val="accent1"/>
          </a:effectRef>
          <a:fontRef idx="minor">
            <a:schemeClr val="tx1"/>
          </a:fontRef>
        </p:style>
      </p:cxnSp>
      <p:sp>
        <p:nvSpPr>
          <p:cNvPr id="20" name="テキスト ボックス 19">
            <a:extLst>
              <a:ext uri="{FF2B5EF4-FFF2-40B4-BE49-F238E27FC236}">
                <a16:creationId xmlns:a16="http://schemas.microsoft.com/office/drawing/2014/main" id="{7043FB30-706C-4CED-B18C-45E202AC8F7A}"/>
              </a:ext>
            </a:extLst>
          </p:cNvPr>
          <p:cNvSpPr txBox="1"/>
          <p:nvPr/>
        </p:nvSpPr>
        <p:spPr>
          <a:xfrm>
            <a:off x="1601666" y="6395330"/>
            <a:ext cx="5940669" cy="380480"/>
          </a:xfrm>
          <a:prstGeom prst="rect">
            <a:avLst/>
          </a:prstGeom>
          <a:noFill/>
        </p:spPr>
        <p:txBody>
          <a:bodyPr vert="horz" wrap="square" tIns="36000" bIns="36000" rtlCol="0">
            <a:spAutoFit/>
          </a:bodyPr>
          <a:lstStyle/>
          <a:p>
            <a:pPr algn="l"/>
            <a:r>
              <a:rPr lang="ja-JP" altLang="en-US" sz="1000" spc="-10" dirty="0">
                <a:solidFill>
                  <a:schemeClr val="tx1"/>
                </a:solidFill>
                <a:latin typeface="+mn-ea"/>
                <a:ea typeface="+mn-ea"/>
              </a:rPr>
              <a:t>大阪府租税教育推進連絡協議会は、大阪府内の教育委員会や小学校・中学校・高等学校の教育関係者と、国・府・市町村の税務関係者が協力して、租税教育の推進を図るために設けられた組織です。</a:t>
            </a:r>
            <a:endParaRPr lang="en-US" altLang="ja-JP" sz="1000" spc="-10" dirty="0">
              <a:solidFill>
                <a:schemeClr val="tx1"/>
              </a:solidFill>
              <a:latin typeface="+mn-ea"/>
              <a:ea typeface="+mn-ea"/>
            </a:endParaRPr>
          </a:p>
        </p:txBody>
      </p:sp>
      <p:grpSp>
        <p:nvGrpSpPr>
          <p:cNvPr id="27" name="グループ化 26">
            <a:extLst>
              <a:ext uri="{FF2B5EF4-FFF2-40B4-BE49-F238E27FC236}">
                <a16:creationId xmlns:a16="http://schemas.microsoft.com/office/drawing/2014/main" id="{96F665B1-3C1C-4237-92F4-CD786D174B20}"/>
              </a:ext>
            </a:extLst>
          </p:cNvPr>
          <p:cNvGrpSpPr/>
          <p:nvPr/>
        </p:nvGrpSpPr>
        <p:grpSpPr>
          <a:xfrm>
            <a:off x="-32814" y="4950492"/>
            <a:ext cx="832606" cy="749281"/>
            <a:chOff x="-35154" y="5996309"/>
            <a:chExt cx="945432" cy="850816"/>
          </a:xfrm>
        </p:grpSpPr>
        <p:sp>
          <p:nvSpPr>
            <p:cNvPr id="28" name="フリーフォーム: 図形 27">
              <a:extLst>
                <a:ext uri="{FF2B5EF4-FFF2-40B4-BE49-F238E27FC236}">
                  <a16:creationId xmlns:a16="http://schemas.microsoft.com/office/drawing/2014/main" id="{14422674-E5F4-44A6-B394-3CCE213BF662}"/>
                </a:ext>
              </a:extLst>
            </p:cNvPr>
            <p:cNvSpPr/>
            <p:nvPr/>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29" name="フリーフォーム: 図形 28">
              <a:extLst>
                <a:ext uri="{FF2B5EF4-FFF2-40B4-BE49-F238E27FC236}">
                  <a16:creationId xmlns:a16="http://schemas.microsoft.com/office/drawing/2014/main" id="{56EE06C5-F07B-41AA-A3ED-F62E845E8DA9}"/>
                </a:ext>
              </a:extLst>
            </p:cNvPr>
            <p:cNvSpPr/>
            <p:nvPr/>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30" name="テキスト ボックス 29">
              <a:extLst>
                <a:ext uri="{FF2B5EF4-FFF2-40B4-BE49-F238E27FC236}">
                  <a16:creationId xmlns:a16="http://schemas.microsoft.com/office/drawing/2014/main" id="{0A2051C8-396C-4E13-AF76-CB881EAC6BC8}"/>
                </a:ext>
              </a:extLst>
            </p:cNvPr>
            <p:cNvSpPr txBox="1"/>
            <p:nvPr/>
          </p:nvSpPr>
          <p:spPr>
            <a:xfrm>
              <a:off x="-35154" y="6181034"/>
              <a:ext cx="825671" cy="584775"/>
            </a:xfrm>
            <a:prstGeom prst="rect">
              <a:avLst/>
            </a:prstGeom>
            <a:noFill/>
          </p:spPr>
          <p:txBody>
            <a:bodyPr wrap="square" rtlCol="0" anchor="ctr" anchorCtr="0">
              <a:noAutofit/>
            </a:bodyPr>
            <a:lstStyle/>
            <a:p>
              <a:pPr algn="ctr"/>
              <a:r>
                <a:rPr lang="ja-JP" altLang="en-US" sz="1200" b="1" spc="50" dirty="0">
                  <a:solidFill>
                    <a:srgbClr val="005BAD"/>
                  </a:solidFill>
                  <a:latin typeface="ＭＳ Ｐゴシック" panose="020B0600070205080204" pitchFamily="50" charset="-128"/>
                  <a:ea typeface="ＭＳ Ｐゴシック" panose="020B0600070205080204" pitchFamily="50" charset="-128"/>
                </a:rPr>
                <a:t>Ｐ</a:t>
              </a:r>
              <a:r>
                <a:rPr lang="en-US" altLang="ja-JP" sz="1200" b="1" spc="50" dirty="0">
                  <a:solidFill>
                    <a:srgbClr val="005BAD"/>
                  </a:solidFill>
                  <a:latin typeface="ＭＳ Ｐゴシック" panose="020B0600070205080204" pitchFamily="50" charset="-128"/>
                  <a:ea typeface="ＭＳ Ｐゴシック" panose="020B0600070205080204" pitchFamily="50" charset="-128"/>
                </a:rPr>
                <a:t>27</a:t>
              </a:r>
              <a:r>
                <a:rPr lang="ja-JP" altLang="en-US" sz="1200" b="1" spc="50" dirty="0">
                  <a:solidFill>
                    <a:srgbClr val="005BAD"/>
                  </a:solidFill>
                  <a:latin typeface="ＭＳ Ｐゴシック" panose="020B0600070205080204" pitchFamily="50" charset="-128"/>
                  <a:ea typeface="ＭＳ Ｐゴシック" panose="020B0600070205080204" pitchFamily="50" charset="-128"/>
                </a:rPr>
                <a:t>・</a:t>
              </a:r>
              <a:r>
                <a:rPr lang="en-US" altLang="ja-JP" sz="1200" b="1" spc="50" dirty="0">
                  <a:solidFill>
                    <a:srgbClr val="005BAD"/>
                  </a:solidFill>
                  <a:latin typeface="ＭＳ Ｐゴシック" panose="020B0600070205080204" pitchFamily="50" charset="-128"/>
                  <a:ea typeface="ＭＳ Ｐゴシック" panose="020B0600070205080204" pitchFamily="50" charset="-128"/>
                </a:rPr>
                <a:t>28</a:t>
              </a:r>
              <a:r>
                <a:rPr lang="ja-JP" altLang="en-US" sz="1200" b="1" spc="50" dirty="0">
                  <a:solidFill>
                    <a:srgbClr val="005BAD"/>
                  </a:solidFill>
                  <a:latin typeface="ＭＳ Ｐゴシック" panose="020B0600070205080204" pitchFamily="50" charset="-128"/>
                  <a:ea typeface="ＭＳ Ｐゴシック" panose="020B0600070205080204" pitchFamily="50" charset="-128"/>
                </a:rPr>
                <a:t>の答え</a:t>
              </a:r>
              <a:endParaRPr kumimoji="1" lang="ja-JP" altLang="en-US" sz="12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grpSp>
        <p:nvGrpSpPr>
          <p:cNvPr id="2" name="グループ化 1">
            <a:extLst>
              <a:ext uri="{FF2B5EF4-FFF2-40B4-BE49-F238E27FC236}">
                <a16:creationId xmlns:a16="http://schemas.microsoft.com/office/drawing/2014/main" id="{408C62E6-8F42-689C-EB36-DDADD6DAC3E0}"/>
              </a:ext>
            </a:extLst>
          </p:cNvPr>
          <p:cNvGrpSpPr/>
          <p:nvPr userDrawn="1"/>
        </p:nvGrpSpPr>
        <p:grpSpPr>
          <a:xfrm>
            <a:off x="521599" y="5072062"/>
            <a:ext cx="8432250" cy="587133"/>
            <a:chOff x="-1333500" y="3637600"/>
            <a:chExt cx="8437378" cy="514989"/>
          </a:xfrm>
        </p:grpSpPr>
        <p:sp>
          <p:nvSpPr>
            <p:cNvPr id="19" name="正方形/長方形 18">
              <a:extLst>
                <a:ext uri="{FF2B5EF4-FFF2-40B4-BE49-F238E27FC236}">
                  <a16:creationId xmlns:a16="http://schemas.microsoft.com/office/drawing/2014/main" id="{ED436AFA-BA71-F876-643B-C20B559729CA}"/>
                </a:ext>
              </a:extLst>
            </p:cNvPr>
            <p:cNvSpPr/>
            <p:nvPr/>
          </p:nvSpPr>
          <p:spPr bwMode="auto">
            <a:xfrm>
              <a:off x="-1283729" y="3675759"/>
              <a:ext cx="8337698" cy="441494"/>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0" rIns="91440" bIns="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b="0" i="0" u="none" strike="noStrike" cap="none" normalizeH="0" baseline="0" dirty="0">
                  <a:ln>
                    <a:noFill/>
                  </a:ln>
                  <a:solidFill>
                    <a:schemeClr val="tx1"/>
                  </a:solidFill>
                  <a:effectLst/>
                  <a:latin typeface="+mn-ea"/>
                  <a:ea typeface="+mn-ea"/>
                </a:rPr>
                <a:t>　　穴埋め問題 </a:t>
              </a:r>
              <a:r>
                <a:rPr kumimoji="1" lang="en-US" altLang="ja-JP" sz="1050" b="0" i="0" u="none" strike="noStrike" cap="none" normalizeH="0" baseline="0" dirty="0">
                  <a:ln>
                    <a:noFill/>
                  </a:ln>
                  <a:solidFill>
                    <a:schemeClr val="tx1"/>
                  </a:solidFill>
                  <a:effectLst/>
                  <a:latin typeface="+mn-ea"/>
                  <a:ea typeface="+mn-ea"/>
                </a:rPr>
                <a:t>… </a:t>
              </a:r>
              <a:r>
                <a:rPr kumimoji="1" lang="ja-JP" altLang="en-US" sz="1050" b="0" i="0" u="none" strike="noStrike" cap="none" normalizeH="0" baseline="0" dirty="0">
                  <a:ln>
                    <a:noFill/>
                  </a:ln>
                  <a:solidFill>
                    <a:schemeClr val="tx1"/>
                  </a:solidFill>
                  <a:effectLst/>
                  <a:latin typeface="+mn-ea"/>
                  <a:ea typeface="+mn-ea"/>
                </a:rPr>
                <a:t>［問１］①納税</a:t>
              </a:r>
              <a:r>
                <a:rPr kumimoji="1" lang="ja-JP" altLang="en-US" sz="1050" dirty="0">
                  <a:latin typeface="+mn-ea"/>
                </a:rPr>
                <a:t>　［問２］</a:t>
              </a:r>
              <a:r>
                <a:rPr kumimoji="1" lang="ja-JP" altLang="en-US" sz="1050" b="0" i="0" u="none" strike="noStrike" cap="none" normalizeH="0" baseline="0" dirty="0">
                  <a:ln>
                    <a:noFill/>
                  </a:ln>
                  <a:solidFill>
                    <a:schemeClr val="tx1"/>
                  </a:solidFill>
                  <a:effectLst/>
                  <a:latin typeface="+mn-ea"/>
                  <a:ea typeface="+mn-ea"/>
                </a:rPr>
                <a:t>②水平</a:t>
              </a:r>
              <a:r>
                <a:rPr kumimoji="1" lang="ja-JP" altLang="en-US" sz="1050" dirty="0">
                  <a:latin typeface="+mn-ea"/>
                </a:rPr>
                <a:t>　</a:t>
              </a:r>
              <a:r>
                <a:rPr kumimoji="1" lang="ja-JP" altLang="en-US" sz="1050" b="0" i="0" u="none" strike="noStrike" cap="none" normalizeH="0" baseline="0" dirty="0">
                  <a:ln>
                    <a:noFill/>
                  </a:ln>
                  <a:solidFill>
                    <a:schemeClr val="tx1"/>
                  </a:solidFill>
                  <a:effectLst/>
                  <a:latin typeface="+mn-ea"/>
                  <a:ea typeface="+mn-ea"/>
                </a:rPr>
                <a:t>③垂直</a:t>
              </a:r>
              <a:r>
                <a:rPr kumimoji="1" lang="ja-JP" altLang="en-US" sz="1050" dirty="0">
                  <a:latin typeface="+mn-ea"/>
                </a:rPr>
                <a:t>　［問３］</a:t>
              </a:r>
              <a:r>
                <a:rPr kumimoji="1" lang="ja-JP" altLang="en-US" sz="1050" b="0" i="0" u="none" strike="noStrike" cap="none" normalizeH="0" baseline="0" dirty="0">
                  <a:ln>
                    <a:noFill/>
                  </a:ln>
                  <a:solidFill>
                    <a:schemeClr val="tx1"/>
                  </a:solidFill>
                  <a:effectLst/>
                  <a:latin typeface="+mn-ea"/>
                  <a:ea typeface="+mn-ea"/>
                </a:rPr>
                <a:t>④国民</a:t>
              </a:r>
              <a:r>
                <a:rPr kumimoji="1" lang="ja-JP" altLang="en-US" sz="1050" dirty="0">
                  <a:latin typeface="+mn-ea"/>
                </a:rPr>
                <a:t>　</a:t>
              </a:r>
              <a:r>
                <a:rPr kumimoji="1" lang="ja-JP" altLang="en-US" sz="1050" b="0" i="0" u="none" strike="noStrike" cap="none" normalizeH="0" baseline="0" dirty="0">
                  <a:ln>
                    <a:noFill/>
                  </a:ln>
                  <a:solidFill>
                    <a:schemeClr val="tx1"/>
                  </a:solidFill>
                  <a:effectLst/>
                  <a:latin typeface="+mn-ea"/>
                  <a:ea typeface="+mn-ea"/>
                </a:rPr>
                <a:t>⑤国会議員</a:t>
              </a:r>
              <a:r>
                <a:rPr kumimoji="1" lang="ja-JP" altLang="en-US" sz="1050" dirty="0">
                  <a:latin typeface="+mn-ea"/>
                </a:rPr>
                <a:t>　［問４］</a:t>
              </a:r>
              <a:r>
                <a:rPr kumimoji="1" lang="ja-JP" altLang="en-US" sz="1050" b="0" i="0" u="none" strike="noStrike" cap="none" normalizeH="0" baseline="0" dirty="0">
                  <a:ln>
                    <a:noFill/>
                  </a:ln>
                  <a:solidFill>
                    <a:schemeClr val="tx1"/>
                  </a:solidFill>
                  <a:effectLst/>
                  <a:latin typeface="+mn-ea"/>
                  <a:ea typeface="+mn-ea"/>
                </a:rPr>
                <a:t>⑥社会保障関係　⑦国債　⑧税収　⑨公債金（借金）</a:t>
              </a:r>
              <a:r>
                <a:rPr kumimoji="1" lang="ja-JP" altLang="en-US" sz="1050" dirty="0">
                  <a:latin typeface="+mn-ea"/>
                </a:rPr>
                <a:t>　</a:t>
              </a:r>
              <a:endParaRPr kumimoji="1" lang="en-US" altLang="ja-JP" sz="1050" dirty="0">
                <a:latin typeface="+mn-ea"/>
              </a:endParaRPr>
            </a:p>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dirty="0">
                  <a:latin typeface="+mn-ea"/>
                </a:rPr>
                <a:t>　　　　　　　　　　　　［問５］</a:t>
              </a:r>
              <a:r>
                <a:rPr kumimoji="1" lang="ja-JP" altLang="en-US" sz="1050" b="0" i="0" u="none" strike="noStrike" cap="none" normalizeH="0" baseline="0" dirty="0">
                  <a:ln>
                    <a:noFill/>
                  </a:ln>
                  <a:solidFill>
                    <a:schemeClr val="tx1"/>
                  </a:solidFill>
                  <a:effectLst/>
                  <a:latin typeface="+mn-ea"/>
                  <a:ea typeface="+mn-ea"/>
                </a:rPr>
                <a:t>⑩⑪道府県民税、事業税など（Ｐ３参照）</a:t>
              </a:r>
              <a:endParaRPr kumimoji="1" lang="en-US" altLang="ja-JP" sz="1050" b="0" i="0" u="none" strike="noStrike" cap="none" normalizeH="0" baseline="0" dirty="0">
                <a:ln>
                  <a:noFill/>
                </a:ln>
                <a:solidFill>
                  <a:schemeClr val="tx1"/>
                </a:solidFill>
                <a:effectLst/>
                <a:latin typeface="+mn-ea"/>
                <a:ea typeface="+mn-ea"/>
              </a:endParaRPr>
            </a:p>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b="0" i="0" u="none" strike="noStrike" cap="none" normalizeH="0" baseline="0" dirty="0">
                  <a:ln>
                    <a:noFill/>
                  </a:ln>
                  <a:solidFill>
                    <a:schemeClr val="tx1"/>
                  </a:solidFill>
                  <a:effectLst/>
                  <a:latin typeface="+mn-ea"/>
                  <a:ea typeface="+mn-ea"/>
                </a:rPr>
                <a:t>　　クイズ </a:t>
              </a:r>
              <a:r>
                <a:rPr kumimoji="1" lang="en-US" altLang="ja-JP" sz="1050" b="0" i="0" u="none" strike="noStrike" cap="none" normalizeH="0" baseline="0" dirty="0">
                  <a:ln>
                    <a:noFill/>
                  </a:ln>
                  <a:solidFill>
                    <a:schemeClr val="tx1"/>
                  </a:solidFill>
                  <a:effectLst/>
                  <a:latin typeface="+mn-ea"/>
                  <a:ea typeface="+mn-ea"/>
                </a:rPr>
                <a:t>…</a:t>
              </a:r>
              <a:r>
                <a:rPr kumimoji="1" lang="ja-JP" altLang="en-US" sz="1050" b="0" i="0" u="none" strike="noStrike" cap="none" normalizeH="0" baseline="0" dirty="0">
                  <a:ln>
                    <a:noFill/>
                  </a:ln>
                  <a:solidFill>
                    <a:schemeClr val="tx1"/>
                  </a:solidFill>
                  <a:effectLst/>
                  <a:latin typeface="+mn-ea"/>
                  <a:ea typeface="+mn-ea"/>
                </a:rPr>
                <a:t> ［問１］②約</a:t>
              </a:r>
              <a:r>
                <a:rPr kumimoji="1" lang="en-US" altLang="ja-JP" sz="1050" b="0" i="0" u="none" strike="noStrike" cap="none" normalizeH="0" baseline="0" dirty="0">
                  <a:ln>
                    <a:noFill/>
                  </a:ln>
                  <a:solidFill>
                    <a:schemeClr val="tx1"/>
                  </a:solidFill>
                  <a:effectLst/>
                  <a:latin typeface="+mn-ea"/>
                  <a:ea typeface="+mn-ea"/>
                </a:rPr>
                <a:t>50</a:t>
              </a:r>
              <a:r>
                <a:rPr kumimoji="1" lang="ja-JP" altLang="en-US" sz="1050" b="0" i="0" u="none" strike="noStrike" cap="none" normalizeH="0" baseline="0" dirty="0">
                  <a:ln>
                    <a:noFill/>
                  </a:ln>
                  <a:solidFill>
                    <a:schemeClr val="tx1"/>
                  </a:solidFill>
                  <a:effectLst/>
                  <a:latin typeface="+mn-ea"/>
                  <a:ea typeface="+mn-ea"/>
                </a:rPr>
                <a:t>種類　［問２］③クイズの懸賞金　［問３］②スペードのエース　［問４］③国会　［問５］②かえる税</a:t>
              </a:r>
            </a:p>
          </p:txBody>
        </p:sp>
        <p:sp>
          <p:nvSpPr>
            <p:cNvPr id="21" name="正方形/長方形 20">
              <a:extLst>
                <a:ext uri="{FF2B5EF4-FFF2-40B4-BE49-F238E27FC236}">
                  <a16:creationId xmlns:a16="http://schemas.microsoft.com/office/drawing/2014/main" id="{4FD6FF21-EE84-6012-DC9B-F18B13286CCD}"/>
                </a:ext>
              </a:extLst>
            </p:cNvPr>
            <p:cNvSpPr/>
            <p:nvPr/>
          </p:nvSpPr>
          <p:spPr bwMode="auto">
            <a:xfrm>
              <a:off x="-1333500" y="3637600"/>
              <a:ext cx="8437378" cy="514989"/>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grpSp>
        <p:nvGrpSpPr>
          <p:cNvPr id="22" name="グループ化 21">
            <a:extLst>
              <a:ext uri="{FF2B5EF4-FFF2-40B4-BE49-F238E27FC236}">
                <a16:creationId xmlns:a16="http://schemas.microsoft.com/office/drawing/2014/main" id="{A70E6FD5-6E09-E5EB-E141-9627D08B962C}"/>
              </a:ext>
            </a:extLst>
          </p:cNvPr>
          <p:cNvGrpSpPr/>
          <p:nvPr userDrawn="1"/>
        </p:nvGrpSpPr>
        <p:grpSpPr>
          <a:xfrm>
            <a:off x="190151" y="266710"/>
            <a:ext cx="8763698" cy="971520"/>
            <a:chOff x="322211" y="6432958"/>
            <a:chExt cx="8532000" cy="233001"/>
          </a:xfrm>
        </p:grpSpPr>
        <p:sp>
          <p:nvSpPr>
            <p:cNvPr id="23" name="正方形/長方形 22">
              <a:extLst>
                <a:ext uri="{FF2B5EF4-FFF2-40B4-BE49-F238E27FC236}">
                  <a16:creationId xmlns:a16="http://schemas.microsoft.com/office/drawing/2014/main" id="{F4330BDE-6B9E-4217-3578-1E2BD20F8D9A}"/>
                </a:ext>
              </a:extLst>
            </p:cNvPr>
            <p:cNvSpPr/>
            <p:nvPr/>
          </p:nvSpPr>
          <p:spPr bwMode="auto">
            <a:xfrm>
              <a:off x="322211" y="6432958"/>
              <a:ext cx="8532000" cy="233001"/>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4" name="正方形/長方形 23">
              <a:extLst>
                <a:ext uri="{FF2B5EF4-FFF2-40B4-BE49-F238E27FC236}">
                  <a16:creationId xmlns:a16="http://schemas.microsoft.com/office/drawing/2014/main" id="{148E996F-2602-0C54-074E-18069DF3EAAD}"/>
                </a:ext>
              </a:extLst>
            </p:cNvPr>
            <p:cNvSpPr/>
            <p:nvPr/>
          </p:nvSpPr>
          <p:spPr bwMode="auto">
            <a:xfrm>
              <a:off x="384373" y="6449705"/>
              <a:ext cx="8389132" cy="199620"/>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25" name="テキスト ボックス 24">
            <a:extLst>
              <a:ext uri="{FF2B5EF4-FFF2-40B4-BE49-F238E27FC236}">
                <a16:creationId xmlns:a16="http://schemas.microsoft.com/office/drawing/2014/main" id="{F4BC0817-5348-CE2D-DBC6-B355A34012E8}"/>
              </a:ext>
            </a:extLst>
          </p:cNvPr>
          <p:cNvSpPr txBox="1"/>
          <p:nvPr userDrawn="1"/>
        </p:nvSpPr>
        <p:spPr>
          <a:xfrm>
            <a:off x="5157183" y="765131"/>
            <a:ext cx="2998716" cy="276999"/>
          </a:xfrm>
          <a:prstGeom prst="rect">
            <a:avLst/>
          </a:prstGeom>
          <a:noFill/>
        </p:spPr>
        <p:txBody>
          <a:bodyPr wrap="square" lIns="0" rIns="0" rtlCol="0">
            <a:spAutoFit/>
          </a:bodyPr>
          <a:lstStyle/>
          <a:p>
            <a:r>
              <a:rPr kumimoji="1" lang="en-US" altLang="ja-JP" sz="120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https://www.nta.go.jp/taxes/kids/index.htm</a:t>
            </a:r>
            <a:endParaRPr kumimoji="1" lang="en-US" altLang="ja-JP" sz="1200" dirty="0">
              <a:latin typeface="Arial" panose="020B0604020202020204" pitchFamily="34" charset="0"/>
              <a:cs typeface="Arial" panose="020B0604020202020204" pitchFamily="34" charset="0"/>
            </a:endParaRPr>
          </a:p>
        </p:txBody>
      </p:sp>
      <p:sp>
        <p:nvSpPr>
          <p:cNvPr id="31" name="Text Box 12">
            <a:extLst>
              <a:ext uri="{FF2B5EF4-FFF2-40B4-BE49-F238E27FC236}">
                <a16:creationId xmlns:a16="http://schemas.microsoft.com/office/drawing/2014/main" id="{8073DCC7-A261-E227-F34D-F72EE984220E}"/>
              </a:ext>
            </a:extLst>
          </p:cNvPr>
          <p:cNvSpPr txBox="1">
            <a:spLocks noChangeArrowheads="1"/>
          </p:cNvSpPr>
          <p:nvPr userDrawn="1"/>
        </p:nvSpPr>
        <p:spPr bwMode="auto">
          <a:xfrm>
            <a:off x="312587" y="344089"/>
            <a:ext cx="4844596" cy="724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eaLnBrk="1" hangingPunct="1">
              <a:lnSpc>
                <a:spcPct val="130000"/>
              </a:lnSpc>
              <a:spcBef>
                <a:spcPct val="0"/>
              </a:spcBef>
              <a:buNone/>
            </a:pPr>
            <a:r>
              <a:rPr lang="ja-JP" altLang="en-US" sz="1700" dirty="0">
                <a:solidFill>
                  <a:srgbClr val="005BAD"/>
                </a:solidFill>
                <a:latin typeface="HGPｺﾞｼｯｸE" panose="020B0900000000000000" pitchFamily="50" charset="-128"/>
                <a:ea typeface="HGPｺﾞｼｯｸE" panose="020B0900000000000000" pitchFamily="50" charset="-128"/>
              </a:rPr>
              <a:t>税金についてもっと詳しく知りたい人は、</a:t>
            </a:r>
            <a:endParaRPr lang="en-US" altLang="ja-JP" sz="1700" dirty="0">
              <a:solidFill>
                <a:srgbClr val="005BAD"/>
              </a:solidFill>
              <a:latin typeface="HGPｺﾞｼｯｸE" panose="020B0900000000000000" pitchFamily="50" charset="-128"/>
              <a:ea typeface="HGPｺﾞｼｯｸE" panose="020B0900000000000000" pitchFamily="50" charset="-128"/>
            </a:endParaRPr>
          </a:p>
          <a:p>
            <a:pPr eaLnBrk="1" hangingPunct="1">
              <a:lnSpc>
                <a:spcPct val="130000"/>
              </a:lnSpc>
              <a:spcBef>
                <a:spcPct val="0"/>
              </a:spcBef>
              <a:buNone/>
            </a:pPr>
            <a:r>
              <a:rPr lang="ja-JP" altLang="en-US" sz="1700" dirty="0">
                <a:solidFill>
                  <a:srgbClr val="005BAD"/>
                </a:solidFill>
                <a:latin typeface="HGPｺﾞｼｯｸE" panose="020B0900000000000000" pitchFamily="50" charset="-128"/>
                <a:ea typeface="HGPｺﾞｼｯｸE" panose="020B0900000000000000" pitchFamily="50" charset="-128"/>
              </a:rPr>
              <a:t>　　　国税庁ホームページの「税の学習コーナー」へ</a:t>
            </a:r>
          </a:p>
        </p:txBody>
      </p:sp>
      <p:pic>
        <p:nvPicPr>
          <p:cNvPr id="33" name="図 32">
            <a:extLst>
              <a:ext uri="{FF2B5EF4-FFF2-40B4-BE49-F238E27FC236}">
                <a16:creationId xmlns:a16="http://schemas.microsoft.com/office/drawing/2014/main" id="{9F8EDF08-2B6F-3B0C-C467-1FDFFFFECF2D}"/>
              </a:ext>
            </a:extLst>
          </p:cNvPr>
          <p:cNvPicPr>
            <a:picLocks noChangeAspect="1"/>
          </p:cNvPicPr>
          <p:nvPr userDrawn="1"/>
        </p:nvPicPr>
        <p:blipFill>
          <a:blip r:embed="rId3"/>
          <a:stretch>
            <a:fillRect/>
          </a:stretch>
        </p:blipFill>
        <p:spPr>
          <a:xfrm>
            <a:off x="8163868" y="451435"/>
            <a:ext cx="606279" cy="602069"/>
          </a:xfrm>
          <a:prstGeom prst="rect">
            <a:avLst/>
          </a:prstGeom>
        </p:spPr>
      </p:pic>
      <p:grpSp>
        <p:nvGrpSpPr>
          <p:cNvPr id="35" name="グループ化 34">
            <a:extLst>
              <a:ext uri="{FF2B5EF4-FFF2-40B4-BE49-F238E27FC236}">
                <a16:creationId xmlns:a16="http://schemas.microsoft.com/office/drawing/2014/main" id="{0950D6F6-A741-9FF1-789D-00691FEDF3D3}"/>
              </a:ext>
            </a:extLst>
          </p:cNvPr>
          <p:cNvGrpSpPr/>
          <p:nvPr userDrawn="1"/>
        </p:nvGrpSpPr>
        <p:grpSpPr>
          <a:xfrm>
            <a:off x="1318210" y="1342106"/>
            <a:ext cx="6507580" cy="3673477"/>
            <a:chOff x="408221" y="1492804"/>
            <a:chExt cx="8332652" cy="4703715"/>
          </a:xfrm>
        </p:grpSpPr>
        <p:grpSp>
          <p:nvGrpSpPr>
            <p:cNvPr id="36" name="グループ化 35">
              <a:extLst>
                <a:ext uri="{FF2B5EF4-FFF2-40B4-BE49-F238E27FC236}">
                  <a16:creationId xmlns:a16="http://schemas.microsoft.com/office/drawing/2014/main" id="{B8C45396-2C72-A716-B278-8F766312BE05}"/>
                </a:ext>
              </a:extLst>
            </p:cNvPr>
            <p:cNvGrpSpPr/>
            <p:nvPr/>
          </p:nvGrpSpPr>
          <p:grpSpPr>
            <a:xfrm>
              <a:off x="408221" y="4787785"/>
              <a:ext cx="2006355" cy="1408734"/>
              <a:chOff x="276126" y="4999439"/>
              <a:chExt cx="2070467" cy="1453749"/>
            </a:xfrm>
          </p:grpSpPr>
          <p:pic>
            <p:nvPicPr>
              <p:cNvPr id="40" name="図 39" descr="コンピュータ が含まれている画像&#10;&#10;自動的に生成された説明">
                <a:extLst>
                  <a:ext uri="{FF2B5EF4-FFF2-40B4-BE49-F238E27FC236}">
                    <a16:creationId xmlns:a16="http://schemas.microsoft.com/office/drawing/2014/main" id="{3E81A05A-2F58-4A3E-BA17-1E846FB7D58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6126" y="4999439"/>
                <a:ext cx="2070467" cy="1453749"/>
              </a:xfrm>
              <a:prstGeom prst="rect">
                <a:avLst/>
              </a:prstGeom>
            </p:spPr>
          </p:pic>
          <p:pic>
            <p:nvPicPr>
              <p:cNvPr id="41" name="図 40">
                <a:extLst>
                  <a:ext uri="{FF2B5EF4-FFF2-40B4-BE49-F238E27FC236}">
                    <a16:creationId xmlns:a16="http://schemas.microsoft.com/office/drawing/2014/main" id="{69956586-9AA1-C1BE-0984-82DF171A7D48}"/>
                  </a:ext>
                </a:extLst>
              </p:cNvPr>
              <p:cNvPicPr>
                <a:picLocks noChangeAspect="1"/>
              </p:cNvPicPr>
              <p:nvPr/>
            </p:nvPicPr>
            <p:blipFill>
              <a:blip r:embed="rId5"/>
              <a:stretch>
                <a:fillRect/>
              </a:stretch>
            </p:blipFill>
            <p:spPr>
              <a:xfrm>
                <a:off x="1217079" y="5450114"/>
                <a:ext cx="548824" cy="413743"/>
              </a:xfrm>
              <a:prstGeom prst="rect">
                <a:avLst/>
              </a:prstGeom>
              <a:ln w="28575">
                <a:noFill/>
              </a:ln>
            </p:spPr>
          </p:pic>
        </p:grpSp>
        <p:grpSp>
          <p:nvGrpSpPr>
            <p:cNvPr id="37" name="グループ化 36">
              <a:extLst>
                <a:ext uri="{FF2B5EF4-FFF2-40B4-BE49-F238E27FC236}">
                  <a16:creationId xmlns:a16="http://schemas.microsoft.com/office/drawing/2014/main" id="{3B2E8C0D-C562-FB18-1B14-E7667D81B6FC}"/>
                </a:ext>
              </a:extLst>
            </p:cNvPr>
            <p:cNvGrpSpPr/>
            <p:nvPr/>
          </p:nvGrpSpPr>
          <p:grpSpPr>
            <a:xfrm>
              <a:off x="1332596" y="1492804"/>
              <a:ext cx="7408277" cy="4473133"/>
              <a:chOff x="1222872" y="1553378"/>
              <a:chExt cx="7645002" cy="4616068"/>
            </a:xfrm>
          </p:grpSpPr>
          <p:sp>
            <p:nvSpPr>
              <p:cNvPr id="38" name="フリーフォーム: 図形 11">
                <a:extLst>
                  <a:ext uri="{FF2B5EF4-FFF2-40B4-BE49-F238E27FC236}">
                    <a16:creationId xmlns:a16="http://schemas.microsoft.com/office/drawing/2014/main" id="{36640CED-C81C-4EAB-8D9B-AB2956EBCBBA}"/>
                  </a:ext>
                </a:extLst>
              </p:cNvPr>
              <p:cNvSpPr/>
              <p:nvPr/>
            </p:nvSpPr>
            <p:spPr bwMode="auto">
              <a:xfrm>
                <a:off x="1222872" y="1553378"/>
                <a:ext cx="1575412" cy="4616068"/>
              </a:xfrm>
              <a:custGeom>
                <a:avLst/>
                <a:gdLst>
                  <a:gd name="connsiteX0" fmla="*/ 1553379 w 1575412"/>
                  <a:gd name="connsiteY0" fmla="*/ 0 h 4616068"/>
                  <a:gd name="connsiteX1" fmla="*/ 0 w 1575412"/>
                  <a:gd name="connsiteY1" fmla="*/ 3888955 h 4616068"/>
                  <a:gd name="connsiteX2" fmla="*/ 0 w 1575412"/>
                  <a:gd name="connsiteY2" fmla="*/ 4318612 h 4616068"/>
                  <a:gd name="connsiteX3" fmla="*/ 550844 w 1575412"/>
                  <a:gd name="connsiteY3" fmla="*/ 4329629 h 4616068"/>
                  <a:gd name="connsiteX4" fmla="*/ 1575412 w 1575412"/>
                  <a:gd name="connsiteY4" fmla="*/ 4616068 h 4616068"/>
                  <a:gd name="connsiteX5" fmla="*/ 1553379 w 1575412"/>
                  <a:gd name="connsiteY5" fmla="*/ 66102 h 4616068"/>
                  <a:gd name="connsiteX6" fmla="*/ 1553379 w 1575412"/>
                  <a:gd name="connsiteY6" fmla="*/ 0 h 4616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75412" h="4616068">
                    <a:moveTo>
                      <a:pt x="1553379" y="0"/>
                    </a:moveTo>
                    <a:lnTo>
                      <a:pt x="0" y="3888955"/>
                    </a:lnTo>
                    <a:lnTo>
                      <a:pt x="0" y="4318612"/>
                    </a:lnTo>
                    <a:lnTo>
                      <a:pt x="550844" y="4329629"/>
                    </a:lnTo>
                    <a:lnTo>
                      <a:pt x="1575412" y="4616068"/>
                    </a:lnTo>
                    <a:lnTo>
                      <a:pt x="1553379" y="66102"/>
                    </a:lnTo>
                    <a:lnTo>
                      <a:pt x="1553379" y="0"/>
                    </a:lnTo>
                    <a:close/>
                  </a:path>
                </a:pathLst>
              </a:custGeom>
              <a:solidFill>
                <a:srgbClr val="AFF0FF">
                  <a:alpha val="40000"/>
                </a:srgbClr>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pic>
            <p:nvPicPr>
              <p:cNvPr id="39" name="図 38">
                <a:extLst>
                  <a:ext uri="{FF2B5EF4-FFF2-40B4-BE49-F238E27FC236}">
                    <a16:creationId xmlns:a16="http://schemas.microsoft.com/office/drawing/2014/main" id="{8C68B82B-EF64-91CA-4287-1FC3B21D5F52}"/>
                  </a:ext>
                </a:extLst>
              </p:cNvPr>
              <p:cNvPicPr>
                <a:picLocks noChangeAspect="1"/>
              </p:cNvPicPr>
              <p:nvPr/>
            </p:nvPicPr>
            <p:blipFill>
              <a:blip r:embed="rId5"/>
              <a:stretch>
                <a:fillRect/>
              </a:stretch>
            </p:blipFill>
            <p:spPr>
              <a:xfrm>
                <a:off x="2787267" y="1572532"/>
                <a:ext cx="6080607" cy="4584012"/>
              </a:xfrm>
              <a:prstGeom prst="rect">
                <a:avLst/>
              </a:prstGeom>
              <a:ln w="28575">
                <a:solidFill>
                  <a:schemeClr val="tx1"/>
                </a:solidFill>
              </a:ln>
            </p:spPr>
          </p:pic>
        </p:grpSp>
      </p:grpSp>
      <p:sp>
        <p:nvSpPr>
          <p:cNvPr id="42" name="テキスト ボックス 41">
            <a:extLst>
              <a:ext uri="{FF2B5EF4-FFF2-40B4-BE49-F238E27FC236}">
                <a16:creationId xmlns:a16="http://schemas.microsoft.com/office/drawing/2014/main" id="{DFBB799B-2380-C9F1-C6A5-6A7B859CA3B2}"/>
              </a:ext>
            </a:extLst>
          </p:cNvPr>
          <p:cNvSpPr txBox="1"/>
          <p:nvPr userDrawn="1"/>
        </p:nvSpPr>
        <p:spPr>
          <a:xfrm>
            <a:off x="443521" y="5755571"/>
            <a:ext cx="3966554" cy="288147"/>
          </a:xfrm>
          <a:prstGeom prst="rect">
            <a:avLst/>
          </a:prstGeom>
          <a:noFill/>
        </p:spPr>
        <p:txBody>
          <a:bodyPr vert="horz" wrap="square" tIns="36000" bIns="36000" rtlCol="0">
            <a:spAutoFit/>
          </a:bodyPr>
          <a:lstStyle/>
          <a:p>
            <a:pPr algn="l"/>
            <a:r>
              <a:rPr lang="ja-JP" altLang="en-US" sz="1400" spc="-10" dirty="0">
                <a:solidFill>
                  <a:schemeClr val="tx1"/>
                </a:solidFill>
                <a:latin typeface="+mn-ea"/>
                <a:ea typeface="+mn-ea"/>
              </a:rPr>
              <a:t>（編集・発行） 大阪府租税教育推進連絡協議会</a:t>
            </a:r>
            <a:endParaRPr lang="en-US" altLang="ja-JP" sz="1400" spc="-10" dirty="0">
              <a:solidFill>
                <a:schemeClr val="tx1"/>
              </a:solidFill>
              <a:latin typeface="+mn-ea"/>
              <a:ea typeface="+mn-ea"/>
            </a:endParaRPr>
          </a:p>
        </p:txBody>
      </p:sp>
      <p:sp>
        <p:nvSpPr>
          <p:cNvPr id="43" name="テキスト ボックス 42">
            <a:extLst>
              <a:ext uri="{FF2B5EF4-FFF2-40B4-BE49-F238E27FC236}">
                <a16:creationId xmlns:a16="http://schemas.microsoft.com/office/drawing/2014/main" id="{AED31A4C-572B-949A-FFF0-798601801442}"/>
              </a:ext>
            </a:extLst>
          </p:cNvPr>
          <p:cNvSpPr txBox="1"/>
          <p:nvPr userDrawn="1"/>
        </p:nvSpPr>
        <p:spPr>
          <a:xfrm>
            <a:off x="1367446" y="6041585"/>
            <a:ext cx="6433775" cy="257369"/>
          </a:xfrm>
          <a:prstGeom prst="rect">
            <a:avLst/>
          </a:prstGeom>
          <a:noFill/>
        </p:spPr>
        <p:txBody>
          <a:bodyPr vert="horz" wrap="square" tIns="36000" bIns="36000" rtlCol="0">
            <a:spAutoFit/>
          </a:bodyPr>
          <a:lstStyle/>
          <a:p>
            <a:pPr algn="l"/>
            <a:r>
              <a:rPr lang="ja-JP" altLang="en-US" sz="1200" spc="-10" dirty="0">
                <a:solidFill>
                  <a:schemeClr val="tx1"/>
                </a:solidFill>
                <a:latin typeface="+mn-ea"/>
                <a:ea typeface="+mn-ea"/>
              </a:rPr>
              <a:t>　〒５４０－８５５７　大阪市中央区大手前１－５－６３　大阪合同庁舎第３号館　東税務署内</a:t>
            </a:r>
            <a:endParaRPr lang="en-US" altLang="ja-JP" sz="1200" spc="-10" dirty="0">
              <a:solidFill>
                <a:schemeClr val="tx1"/>
              </a:solidFill>
              <a:latin typeface="+mn-ea"/>
              <a:ea typeface="+mn-ea"/>
            </a:endParaRPr>
          </a:p>
        </p:txBody>
      </p:sp>
      <p:cxnSp>
        <p:nvCxnSpPr>
          <p:cNvPr id="44" name="直線コネクタ 43">
            <a:extLst>
              <a:ext uri="{FF2B5EF4-FFF2-40B4-BE49-F238E27FC236}">
                <a16:creationId xmlns:a16="http://schemas.microsoft.com/office/drawing/2014/main" id="{2E7B5A92-9D7A-C7DD-F76A-459295161A87}"/>
              </a:ext>
            </a:extLst>
          </p:cNvPr>
          <p:cNvCxnSpPr>
            <a:cxnSpLocks/>
          </p:cNvCxnSpPr>
          <p:nvPr userDrawn="1"/>
        </p:nvCxnSpPr>
        <p:spPr>
          <a:xfrm>
            <a:off x="0" y="5712022"/>
            <a:ext cx="9144000" cy="0"/>
          </a:xfrm>
          <a:prstGeom prst="line">
            <a:avLst/>
          </a:prstGeom>
          <a:ln w="25400" cmpd="dbl">
            <a:solidFill>
              <a:srgbClr val="005BAD"/>
            </a:solidFill>
          </a:ln>
        </p:spPr>
        <p:style>
          <a:lnRef idx="2">
            <a:schemeClr val="accent1"/>
          </a:lnRef>
          <a:fillRef idx="0">
            <a:schemeClr val="accent1"/>
          </a:fillRef>
          <a:effectRef idx="1">
            <a:schemeClr val="accent1"/>
          </a:effectRef>
          <a:fontRef idx="minor">
            <a:schemeClr val="tx1"/>
          </a:fontRef>
        </p:style>
      </p:cxnSp>
      <p:sp>
        <p:nvSpPr>
          <p:cNvPr id="45" name="テキスト ボックス 44">
            <a:extLst>
              <a:ext uri="{FF2B5EF4-FFF2-40B4-BE49-F238E27FC236}">
                <a16:creationId xmlns:a16="http://schemas.microsoft.com/office/drawing/2014/main" id="{3D9A41D8-7E72-A50D-8B3B-047281D9764E}"/>
              </a:ext>
            </a:extLst>
          </p:cNvPr>
          <p:cNvSpPr txBox="1"/>
          <p:nvPr userDrawn="1"/>
        </p:nvSpPr>
        <p:spPr>
          <a:xfrm>
            <a:off x="1601666" y="6395330"/>
            <a:ext cx="5940669" cy="380480"/>
          </a:xfrm>
          <a:prstGeom prst="rect">
            <a:avLst/>
          </a:prstGeom>
          <a:noFill/>
        </p:spPr>
        <p:txBody>
          <a:bodyPr vert="horz" wrap="square" tIns="36000" bIns="36000" rtlCol="0">
            <a:spAutoFit/>
          </a:bodyPr>
          <a:lstStyle/>
          <a:p>
            <a:pPr algn="l"/>
            <a:r>
              <a:rPr lang="ja-JP" altLang="en-US" sz="1000" spc="-10" dirty="0">
                <a:solidFill>
                  <a:schemeClr val="tx1"/>
                </a:solidFill>
                <a:latin typeface="+mn-ea"/>
                <a:ea typeface="+mn-ea"/>
              </a:rPr>
              <a:t>大阪府租税教育推進連絡協議会は、大阪府内の教育委員会や小学校・中学校・高等学校の教育関係者と、国・府・市町村の税務関係者が協力して、租税教育の推進を図るために設けられた組織です。</a:t>
            </a:r>
            <a:endParaRPr lang="en-US" altLang="ja-JP" sz="1000" spc="-10" dirty="0">
              <a:solidFill>
                <a:schemeClr val="tx1"/>
              </a:solidFill>
              <a:latin typeface="+mn-ea"/>
              <a:ea typeface="+mn-ea"/>
            </a:endParaRPr>
          </a:p>
        </p:txBody>
      </p:sp>
      <p:grpSp>
        <p:nvGrpSpPr>
          <p:cNvPr id="46" name="グループ化 45">
            <a:extLst>
              <a:ext uri="{FF2B5EF4-FFF2-40B4-BE49-F238E27FC236}">
                <a16:creationId xmlns:a16="http://schemas.microsoft.com/office/drawing/2014/main" id="{061A3D01-946A-9883-B9BB-43AA4B35AD89}"/>
              </a:ext>
            </a:extLst>
          </p:cNvPr>
          <p:cNvGrpSpPr/>
          <p:nvPr userDrawn="1"/>
        </p:nvGrpSpPr>
        <p:grpSpPr>
          <a:xfrm>
            <a:off x="-32814" y="4950492"/>
            <a:ext cx="832606" cy="749281"/>
            <a:chOff x="-35154" y="5996309"/>
            <a:chExt cx="945432" cy="850816"/>
          </a:xfrm>
        </p:grpSpPr>
        <p:sp>
          <p:nvSpPr>
            <p:cNvPr id="47" name="フリーフォーム: 図形 27">
              <a:extLst>
                <a:ext uri="{FF2B5EF4-FFF2-40B4-BE49-F238E27FC236}">
                  <a16:creationId xmlns:a16="http://schemas.microsoft.com/office/drawing/2014/main" id="{52D11E9D-AD8F-FC56-AEF9-EE2BFA5752EB}"/>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48" name="フリーフォーム: 図形 28">
              <a:extLst>
                <a:ext uri="{FF2B5EF4-FFF2-40B4-BE49-F238E27FC236}">
                  <a16:creationId xmlns:a16="http://schemas.microsoft.com/office/drawing/2014/main" id="{6C7EB94C-218C-DF33-0259-12FB12AC27F7}"/>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49" name="テキスト ボックス 48">
              <a:extLst>
                <a:ext uri="{FF2B5EF4-FFF2-40B4-BE49-F238E27FC236}">
                  <a16:creationId xmlns:a16="http://schemas.microsoft.com/office/drawing/2014/main" id="{B148FFBD-3D17-5847-EA86-4811A602689E}"/>
                </a:ext>
              </a:extLst>
            </p:cNvPr>
            <p:cNvSpPr txBox="1"/>
            <p:nvPr userDrawn="1"/>
          </p:nvSpPr>
          <p:spPr>
            <a:xfrm>
              <a:off x="-35154" y="6181034"/>
              <a:ext cx="825671" cy="584775"/>
            </a:xfrm>
            <a:prstGeom prst="rect">
              <a:avLst/>
            </a:prstGeom>
            <a:noFill/>
          </p:spPr>
          <p:txBody>
            <a:bodyPr wrap="square" rtlCol="0" anchor="ctr" anchorCtr="0">
              <a:noAutofit/>
            </a:bodyPr>
            <a:lstStyle/>
            <a:p>
              <a:pPr algn="ctr"/>
              <a:r>
                <a:rPr lang="ja-JP" altLang="en-US" sz="1200" b="1" spc="50" dirty="0">
                  <a:solidFill>
                    <a:srgbClr val="005BAD"/>
                  </a:solidFill>
                  <a:latin typeface="ＭＳ Ｐゴシック" panose="020B0600070205080204" pitchFamily="50" charset="-128"/>
                  <a:ea typeface="ＭＳ Ｐゴシック" panose="020B0600070205080204" pitchFamily="50" charset="-128"/>
                </a:rPr>
                <a:t>Ｐ</a:t>
              </a:r>
              <a:r>
                <a:rPr lang="en-US" altLang="ja-JP" sz="1200" b="1" spc="50" dirty="0">
                  <a:solidFill>
                    <a:srgbClr val="005BAD"/>
                  </a:solidFill>
                  <a:latin typeface="ＭＳ Ｐゴシック" panose="020B0600070205080204" pitchFamily="50" charset="-128"/>
                  <a:ea typeface="ＭＳ Ｐゴシック" panose="020B0600070205080204" pitchFamily="50" charset="-128"/>
                </a:rPr>
                <a:t>27</a:t>
              </a:r>
              <a:r>
                <a:rPr lang="ja-JP" altLang="en-US" sz="1200" b="1" spc="50" dirty="0">
                  <a:solidFill>
                    <a:srgbClr val="005BAD"/>
                  </a:solidFill>
                  <a:latin typeface="ＭＳ Ｐゴシック" panose="020B0600070205080204" pitchFamily="50" charset="-128"/>
                  <a:ea typeface="ＭＳ Ｐゴシック" panose="020B0600070205080204" pitchFamily="50" charset="-128"/>
                </a:rPr>
                <a:t>・</a:t>
              </a:r>
              <a:r>
                <a:rPr lang="en-US" altLang="ja-JP" sz="1200" b="1" spc="50" dirty="0">
                  <a:solidFill>
                    <a:srgbClr val="005BAD"/>
                  </a:solidFill>
                  <a:latin typeface="ＭＳ Ｐゴシック" panose="020B0600070205080204" pitchFamily="50" charset="-128"/>
                  <a:ea typeface="ＭＳ Ｐゴシック" panose="020B0600070205080204" pitchFamily="50" charset="-128"/>
                </a:rPr>
                <a:t>28</a:t>
              </a:r>
              <a:r>
                <a:rPr lang="ja-JP" altLang="en-US" sz="1200" b="1" spc="50" dirty="0">
                  <a:solidFill>
                    <a:srgbClr val="005BAD"/>
                  </a:solidFill>
                  <a:latin typeface="ＭＳ Ｐゴシック" panose="020B0600070205080204" pitchFamily="50" charset="-128"/>
                  <a:ea typeface="ＭＳ Ｐゴシック" panose="020B0600070205080204" pitchFamily="50" charset="-128"/>
                </a:rPr>
                <a:t>の答え</a:t>
              </a:r>
              <a:endParaRPr kumimoji="1" lang="ja-JP" altLang="en-US" sz="12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Tree>
    <p:extLst>
      <p:ext uri="{BB962C8B-B14F-4D97-AF65-F5344CB8AC3E}">
        <p14:creationId xmlns:p14="http://schemas.microsoft.com/office/powerpoint/2010/main" val="3262888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ユーザー設定レイアウト">
    <p:spTree>
      <p:nvGrpSpPr>
        <p:cNvPr id="1" name=""/>
        <p:cNvGrpSpPr/>
        <p:nvPr/>
      </p:nvGrpSpPr>
      <p:grpSpPr>
        <a:xfrm>
          <a:off x="0" y="0"/>
          <a:ext cx="0" cy="0"/>
          <a:chOff x="0" y="0"/>
          <a:chExt cx="0" cy="0"/>
        </a:xfrm>
      </p:grpSpPr>
      <p:sp>
        <p:nvSpPr>
          <p:cNvPr id="26" name="正方形/長方形 25">
            <a:extLst>
              <a:ext uri="{FF2B5EF4-FFF2-40B4-BE49-F238E27FC236}">
                <a16:creationId xmlns:a16="http://schemas.microsoft.com/office/drawing/2014/main" id="{4877938D-8F1A-49C1-8C3F-E5F7D17E804D}"/>
              </a:ext>
            </a:extLst>
          </p:cNvPr>
          <p:cNvSpPr/>
          <p:nvPr/>
        </p:nvSpPr>
        <p:spPr bwMode="auto">
          <a:xfrm>
            <a:off x="0" y="4996066"/>
            <a:ext cx="9144000" cy="710808"/>
          </a:xfrm>
          <a:prstGeom prst="rect">
            <a:avLst/>
          </a:prstGeom>
          <a:solidFill>
            <a:srgbClr val="F0F9FF"/>
          </a:solidFill>
          <a:ln w="6350" cap="flat" cmpd="sng" algn="ctr">
            <a:noFill/>
            <a:prstDash val="solid"/>
            <a:round/>
            <a:headEnd type="none" w="med" len="med"/>
            <a:tailEnd type="none" w="med" len="med"/>
          </a:ln>
          <a:effectLst/>
        </p:spPr>
        <p:txBody>
          <a:bodyPr vert="horz" wrap="square" lIns="91440" tIns="0" rIns="91440" bIns="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en-US" altLang="ja-JP"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P27</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a:t>
            </a:r>
            <a:r>
              <a:rPr kumimoji="1" lang="en-US" altLang="ja-JP"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28</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の答え］</a:t>
            </a:r>
            <a:endParaRPr kumimoji="1" lang="en-US" altLang="ja-JP"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endParaRPr>
          </a:p>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穴埋め問題 </a:t>
            </a:r>
            <a:r>
              <a:rPr kumimoji="1" lang="en-US" altLang="ja-JP"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［問１］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①納税</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1" dirty="0">
                <a:solidFill>
                  <a:srgbClr val="005BAD"/>
                </a:solidFill>
                <a:latin typeface="HGPｺﾞｼｯｸE" panose="020B0900000000000000" pitchFamily="50" charset="-128"/>
                <a:ea typeface="HGPｺﾞｼｯｸE" panose="020B0900000000000000" pitchFamily="50" charset="-128"/>
              </a:rPr>
              <a:t>［問２］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②水平</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③垂直</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1" dirty="0">
                <a:solidFill>
                  <a:srgbClr val="005BAD"/>
                </a:solidFill>
                <a:latin typeface="HGPｺﾞｼｯｸE" panose="020B0900000000000000" pitchFamily="50" charset="-128"/>
                <a:ea typeface="HGPｺﾞｼｯｸE" panose="020B0900000000000000" pitchFamily="50" charset="-128"/>
              </a:rPr>
              <a:t>［問３］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④国民</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⑤国会議員</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1" dirty="0">
                <a:solidFill>
                  <a:srgbClr val="005BAD"/>
                </a:solidFill>
                <a:latin typeface="HGPｺﾞｼｯｸE" panose="020B0900000000000000" pitchFamily="50" charset="-128"/>
                <a:ea typeface="HGPｺﾞｼｯｸE" panose="020B0900000000000000" pitchFamily="50" charset="-128"/>
              </a:rPr>
              <a:t>［問４］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⑥社会保障関係　⑦国債　⑧税収　⑨公債金（借金）</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endParaRPr kumimoji="1" lang="en-US" altLang="ja-JP" sz="1050" dirty="0">
              <a:solidFill>
                <a:srgbClr val="005BAD"/>
              </a:solidFill>
              <a:latin typeface="HGPｺﾞｼｯｸE" panose="020B0900000000000000" pitchFamily="50" charset="-128"/>
              <a:ea typeface="HGPｺﾞｼｯｸE" panose="020B0900000000000000" pitchFamily="50" charset="-128"/>
            </a:endParaRPr>
          </a:p>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1" dirty="0">
                <a:solidFill>
                  <a:srgbClr val="005BAD"/>
                </a:solidFill>
                <a:latin typeface="HGPｺﾞｼｯｸE" panose="020B0900000000000000" pitchFamily="50" charset="-128"/>
                <a:ea typeface="HGPｺﾞｼｯｸE" panose="020B0900000000000000" pitchFamily="50" charset="-128"/>
              </a:rPr>
              <a:t>［問５］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⑩ ⑪道府県民税、事業税など（Ｐ３参照）</a:t>
            </a:r>
            <a:endParaRPr kumimoji="1" lang="en-US" altLang="ja-JP"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endParaRPr>
          </a:p>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クイズ</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en-US" altLang="ja-JP"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［問１］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②約</a:t>
            </a:r>
            <a:r>
              <a:rPr kumimoji="1" lang="en-US" altLang="ja-JP"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50</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種類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［問２］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③クイズの懸賞金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［問３］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②スペードのエース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［問４］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③国会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［問５］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②かえる税</a:t>
            </a:r>
          </a:p>
        </p:txBody>
      </p:sp>
      <p:grpSp>
        <p:nvGrpSpPr>
          <p:cNvPr id="3" name="グループ化 2">
            <a:extLst>
              <a:ext uri="{FF2B5EF4-FFF2-40B4-BE49-F238E27FC236}">
                <a16:creationId xmlns:a16="http://schemas.microsoft.com/office/drawing/2014/main" id="{B880D74A-2F04-4453-9349-C1D2BD58DE17}"/>
              </a:ext>
            </a:extLst>
          </p:cNvPr>
          <p:cNvGrpSpPr/>
          <p:nvPr/>
        </p:nvGrpSpPr>
        <p:grpSpPr>
          <a:xfrm>
            <a:off x="190151" y="266710"/>
            <a:ext cx="8763698" cy="971520"/>
            <a:chOff x="322211" y="6432958"/>
            <a:chExt cx="8532000" cy="233001"/>
          </a:xfrm>
        </p:grpSpPr>
        <p:sp>
          <p:nvSpPr>
            <p:cNvPr id="4" name="正方形/長方形 3">
              <a:extLst>
                <a:ext uri="{FF2B5EF4-FFF2-40B4-BE49-F238E27FC236}">
                  <a16:creationId xmlns:a16="http://schemas.microsoft.com/office/drawing/2014/main" id="{98AD1B1C-C368-4CA5-A0A3-F7E176FFAE7F}"/>
                </a:ext>
              </a:extLst>
            </p:cNvPr>
            <p:cNvSpPr/>
            <p:nvPr/>
          </p:nvSpPr>
          <p:spPr bwMode="auto">
            <a:xfrm>
              <a:off x="322211" y="6432958"/>
              <a:ext cx="8532000" cy="233001"/>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5" name="正方形/長方形 4">
              <a:extLst>
                <a:ext uri="{FF2B5EF4-FFF2-40B4-BE49-F238E27FC236}">
                  <a16:creationId xmlns:a16="http://schemas.microsoft.com/office/drawing/2014/main" id="{7D088CD5-0FDA-464F-B3D6-C7CA9D243376}"/>
                </a:ext>
              </a:extLst>
            </p:cNvPr>
            <p:cNvSpPr/>
            <p:nvPr/>
          </p:nvSpPr>
          <p:spPr bwMode="auto">
            <a:xfrm>
              <a:off x="384373" y="6449705"/>
              <a:ext cx="8389132" cy="199620"/>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7" name="Text Box 12">
            <a:extLst>
              <a:ext uri="{FF2B5EF4-FFF2-40B4-BE49-F238E27FC236}">
                <a16:creationId xmlns:a16="http://schemas.microsoft.com/office/drawing/2014/main" id="{78428D88-34A4-4AF5-9DA0-D90D2C05F33D}"/>
              </a:ext>
            </a:extLst>
          </p:cNvPr>
          <p:cNvSpPr txBox="1">
            <a:spLocks noChangeArrowheads="1"/>
          </p:cNvSpPr>
          <p:nvPr/>
        </p:nvSpPr>
        <p:spPr bwMode="auto">
          <a:xfrm>
            <a:off x="312587" y="344089"/>
            <a:ext cx="4844596" cy="724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eaLnBrk="1" hangingPunct="1">
              <a:lnSpc>
                <a:spcPct val="130000"/>
              </a:lnSpc>
              <a:spcBef>
                <a:spcPct val="0"/>
              </a:spcBef>
              <a:buNone/>
            </a:pPr>
            <a:r>
              <a:rPr lang="ja-JP" altLang="en-US" sz="1700" dirty="0">
                <a:solidFill>
                  <a:srgbClr val="005BAD"/>
                </a:solidFill>
                <a:latin typeface="HGPｺﾞｼｯｸE" panose="020B0900000000000000" pitchFamily="50" charset="-128"/>
                <a:ea typeface="HGPｺﾞｼｯｸE" panose="020B0900000000000000" pitchFamily="50" charset="-128"/>
              </a:rPr>
              <a:t>税金についてもっと詳しく知りたい人は、</a:t>
            </a:r>
            <a:endParaRPr lang="en-US" altLang="ja-JP" sz="1700" dirty="0">
              <a:solidFill>
                <a:srgbClr val="005BAD"/>
              </a:solidFill>
              <a:latin typeface="HGPｺﾞｼｯｸE" panose="020B0900000000000000" pitchFamily="50" charset="-128"/>
              <a:ea typeface="HGPｺﾞｼｯｸE" panose="020B0900000000000000" pitchFamily="50" charset="-128"/>
            </a:endParaRPr>
          </a:p>
          <a:p>
            <a:pPr eaLnBrk="1" hangingPunct="1">
              <a:lnSpc>
                <a:spcPct val="130000"/>
              </a:lnSpc>
              <a:spcBef>
                <a:spcPct val="0"/>
              </a:spcBef>
              <a:buNone/>
            </a:pPr>
            <a:r>
              <a:rPr lang="ja-JP" altLang="en-US" sz="1700" dirty="0">
                <a:solidFill>
                  <a:srgbClr val="005BAD"/>
                </a:solidFill>
                <a:latin typeface="HGPｺﾞｼｯｸE" panose="020B0900000000000000" pitchFamily="50" charset="-128"/>
                <a:ea typeface="HGPｺﾞｼｯｸE" panose="020B0900000000000000" pitchFamily="50" charset="-128"/>
              </a:rPr>
              <a:t>　　　国税庁ホームページの「税の学習コーナー」へ</a:t>
            </a:r>
          </a:p>
        </p:txBody>
      </p:sp>
      <p:grpSp>
        <p:nvGrpSpPr>
          <p:cNvPr id="9" name="グループ化 8">
            <a:extLst>
              <a:ext uri="{FF2B5EF4-FFF2-40B4-BE49-F238E27FC236}">
                <a16:creationId xmlns:a16="http://schemas.microsoft.com/office/drawing/2014/main" id="{C4EBE130-13B2-4CDA-A249-33130D79A785}"/>
              </a:ext>
            </a:extLst>
          </p:cNvPr>
          <p:cNvGrpSpPr/>
          <p:nvPr/>
        </p:nvGrpSpPr>
        <p:grpSpPr>
          <a:xfrm>
            <a:off x="1318210" y="1342107"/>
            <a:ext cx="6483011" cy="3659608"/>
            <a:chOff x="408221" y="1492804"/>
            <a:chExt cx="8332652" cy="4703715"/>
          </a:xfrm>
        </p:grpSpPr>
        <p:grpSp>
          <p:nvGrpSpPr>
            <p:cNvPr id="10" name="グループ化 9">
              <a:extLst>
                <a:ext uri="{FF2B5EF4-FFF2-40B4-BE49-F238E27FC236}">
                  <a16:creationId xmlns:a16="http://schemas.microsoft.com/office/drawing/2014/main" id="{08729E7B-26B8-4ED0-970C-9E30E2D0C7BC}"/>
                </a:ext>
              </a:extLst>
            </p:cNvPr>
            <p:cNvGrpSpPr/>
            <p:nvPr/>
          </p:nvGrpSpPr>
          <p:grpSpPr>
            <a:xfrm>
              <a:off x="408221" y="4787785"/>
              <a:ext cx="2006355" cy="1408734"/>
              <a:chOff x="276126" y="4999439"/>
              <a:chExt cx="2070467" cy="1453749"/>
            </a:xfrm>
          </p:grpSpPr>
          <p:pic>
            <p:nvPicPr>
              <p:cNvPr id="14" name="図 13" descr="コンピュータ が含まれている画像&#10;&#10;自動的に生成された説明">
                <a:extLst>
                  <a:ext uri="{FF2B5EF4-FFF2-40B4-BE49-F238E27FC236}">
                    <a16:creationId xmlns:a16="http://schemas.microsoft.com/office/drawing/2014/main" id="{E388252C-2217-47FC-9338-EDF9B724BC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6126" y="4999439"/>
                <a:ext cx="2070467" cy="1453749"/>
              </a:xfrm>
              <a:prstGeom prst="rect">
                <a:avLst/>
              </a:prstGeom>
            </p:spPr>
          </p:pic>
          <p:pic>
            <p:nvPicPr>
              <p:cNvPr id="15" name="図 14">
                <a:extLst>
                  <a:ext uri="{FF2B5EF4-FFF2-40B4-BE49-F238E27FC236}">
                    <a16:creationId xmlns:a16="http://schemas.microsoft.com/office/drawing/2014/main" id="{C733740A-B503-4CF6-AB13-C126AD90886E}"/>
                  </a:ext>
                </a:extLst>
              </p:cNvPr>
              <p:cNvPicPr>
                <a:picLocks noChangeAspect="1"/>
              </p:cNvPicPr>
              <p:nvPr/>
            </p:nvPicPr>
            <p:blipFill>
              <a:blip r:embed="rId3"/>
              <a:stretch>
                <a:fillRect/>
              </a:stretch>
            </p:blipFill>
            <p:spPr>
              <a:xfrm>
                <a:off x="1217079" y="5450114"/>
                <a:ext cx="548824" cy="413743"/>
              </a:xfrm>
              <a:prstGeom prst="rect">
                <a:avLst/>
              </a:prstGeom>
              <a:ln w="28575">
                <a:noFill/>
              </a:ln>
            </p:spPr>
          </p:pic>
        </p:grpSp>
        <p:grpSp>
          <p:nvGrpSpPr>
            <p:cNvPr id="11" name="グループ化 10">
              <a:extLst>
                <a:ext uri="{FF2B5EF4-FFF2-40B4-BE49-F238E27FC236}">
                  <a16:creationId xmlns:a16="http://schemas.microsoft.com/office/drawing/2014/main" id="{D884296C-0EAC-4FE4-8746-502D2F68B8A1}"/>
                </a:ext>
              </a:extLst>
            </p:cNvPr>
            <p:cNvGrpSpPr/>
            <p:nvPr/>
          </p:nvGrpSpPr>
          <p:grpSpPr>
            <a:xfrm>
              <a:off x="1332596" y="1492804"/>
              <a:ext cx="7408277" cy="4473133"/>
              <a:chOff x="1222872" y="1553378"/>
              <a:chExt cx="7645002" cy="4616068"/>
            </a:xfrm>
          </p:grpSpPr>
          <p:sp>
            <p:nvSpPr>
              <p:cNvPr id="12" name="フリーフォーム: 図形 11">
                <a:extLst>
                  <a:ext uri="{FF2B5EF4-FFF2-40B4-BE49-F238E27FC236}">
                    <a16:creationId xmlns:a16="http://schemas.microsoft.com/office/drawing/2014/main" id="{BDE659F0-C4AD-4331-BBA3-A5F8CA472322}"/>
                  </a:ext>
                </a:extLst>
              </p:cNvPr>
              <p:cNvSpPr/>
              <p:nvPr/>
            </p:nvSpPr>
            <p:spPr bwMode="auto">
              <a:xfrm>
                <a:off x="1222872" y="1553378"/>
                <a:ext cx="1575412" cy="4616068"/>
              </a:xfrm>
              <a:custGeom>
                <a:avLst/>
                <a:gdLst>
                  <a:gd name="connsiteX0" fmla="*/ 1553379 w 1575412"/>
                  <a:gd name="connsiteY0" fmla="*/ 0 h 4616068"/>
                  <a:gd name="connsiteX1" fmla="*/ 0 w 1575412"/>
                  <a:gd name="connsiteY1" fmla="*/ 3888955 h 4616068"/>
                  <a:gd name="connsiteX2" fmla="*/ 0 w 1575412"/>
                  <a:gd name="connsiteY2" fmla="*/ 4318612 h 4616068"/>
                  <a:gd name="connsiteX3" fmla="*/ 550844 w 1575412"/>
                  <a:gd name="connsiteY3" fmla="*/ 4329629 h 4616068"/>
                  <a:gd name="connsiteX4" fmla="*/ 1575412 w 1575412"/>
                  <a:gd name="connsiteY4" fmla="*/ 4616068 h 4616068"/>
                  <a:gd name="connsiteX5" fmla="*/ 1553379 w 1575412"/>
                  <a:gd name="connsiteY5" fmla="*/ 66102 h 4616068"/>
                  <a:gd name="connsiteX6" fmla="*/ 1553379 w 1575412"/>
                  <a:gd name="connsiteY6" fmla="*/ 0 h 4616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75412" h="4616068">
                    <a:moveTo>
                      <a:pt x="1553379" y="0"/>
                    </a:moveTo>
                    <a:lnTo>
                      <a:pt x="0" y="3888955"/>
                    </a:lnTo>
                    <a:lnTo>
                      <a:pt x="0" y="4318612"/>
                    </a:lnTo>
                    <a:lnTo>
                      <a:pt x="550844" y="4329629"/>
                    </a:lnTo>
                    <a:lnTo>
                      <a:pt x="1575412" y="4616068"/>
                    </a:lnTo>
                    <a:lnTo>
                      <a:pt x="1553379" y="66102"/>
                    </a:lnTo>
                    <a:lnTo>
                      <a:pt x="1553379" y="0"/>
                    </a:lnTo>
                    <a:close/>
                  </a:path>
                </a:pathLst>
              </a:custGeom>
              <a:solidFill>
                <a:srgbClr val="AFF0FF">
                  <a:alpha val="40000"/>
                </a:srgbClr>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pic>
            <p:nvPicPr>
              <p:cNvPr id="13" name="図 12">
                <a:extLst>
                  <a:ext uri="{FF2B5EF4-FFF2-40B4-BE49-F238E27FC236}">
                    <a16:creationId xmlns:a16="http://schemas.microsoft.com/office/drawing/2014/main" id="{23D6C638-B1C6-4F7E-97FC-B5DD425876E4}"/>
                  </a:ext>
                </a:extLst>
              </p:cNvPr>
              <p:cNvPicPr>
                <a:picLocks noChangeAspect="1"/>
              </p:cNvPicPr>
              <p:nvPr/>
            </p:nvPicPr>
            <p:blipFill>
              <a:blip r:embed="rId3"/>
              <a:stretch>
                <a:fillRect/>
              </a:stretch>
            </p:blipFill>
            <p:spPr>
              <a:xfrm>
                <a:off x="2787267" y="1572532"/>
                <a:ext cx="6080607" cy="4584012"/>
              </a:xfrm>
              <a:prstGeom prst="rect">
                <a:avLst/>
              </a:prstGeom>
              <a:ln w="28575">
                <a:solidFill>
                  <a:schemeClr val="tx1"/>
                </a:solidFill>
              </a:ln>
            </p:spPr>
          </p:pic>
        </p:grpSp>
      </p:grpSp>
      <p:sp>
        <p:nvSpPr>
          <p:cNvPr id="16" name="テキスト ボックス 15">
            <a:extLst>
              <a:ext uri="{FF2B5EF4-FFF2-40B4-BE49-F238E27FC236}">
                <a16:creationId xmlns:a16="http://schemas.microsoft.com/office/drawing/2014/main" id="{36564F05-E0B1-43AB-B345-29E93A4DAD41}"/>
              </a:ext>
            </a:extLst>
          </p:cNvPr>
          <p:cNvSpPr txBox="1"/>
          <p:nvPr/>
        </p:nvSpPr>
        <p:spPr>
          <a:xfrm>
            <a:off x="443521" y="5755571"/>
            <a:ext cx="3966554" cy="288147"/>
          </a:xfrm>
          <a:prstGeom prst="rect">
            <a:avLst/>
          </a:prstGeom>
          <a:noFill/>
        </p:spPr>
        <p:txBody>
          <a:bodyPr vert="horz" wrap="square" tIns="36000" bIns="36000" rtlCol="0">
            <a:spAutoFit/>
          </a:bodyPr>
          <a:lstStyle/>
          <a:p>
            <a:pPr algn="l"/>
            <a:r>
              <a:rPr lang="ja-JP" altLang="en-US" sz="1400" spc="-10" dirty="0">
                <a:solidFill>
                  <a:schemeClr val="tx1"/>
                </a:solidFill>
                <a:latin typeface="+mn-ea"/>
                <a:ea typeface="+mn-ea"/>
              </a:rPr>
              <a:t>（編集・発行） 大阪府租税教育推進連絡協議会</a:t>
            </a:r>
            <a:endParaRPr lang="en-US" altLang="ja-JP" sz="1400" spc="-10" dirty="0">
              <a:solidFill>
                <a:schemeClr val="tx1"/>
              </a:solidFill>
              <a:latin typeface="+mn-ea"/>
              <a:ea typeface="+mn-ea"/>
            </a:endParaRPr>
          </a:p>
        </p:txBody>
      </p:sp>
      <p:sp>
        <p:nvSpPr>
          <p:cNvPr id="17" name="テキスト ボックス 16">
            <a:extLst>
              <a:ext uri="{FF2B5EF4-FFF2-40B4-BE49-F238E27FC236}">
                <a16:creationId xmlns:a16="http://schemas.microsoft.com/office/drawing/2014/main" id="{2AFBF715-CB9A-4A81-A042-833127108978}"/>
              </a:ext>
            </a:extLst>
          </p:cNvPr>
          <p:cNvSpPr txBox="1"/>
          <p:nvPr/>
        </p:nvSpPr>
        <p:spPr>
          <a:xfrm>
            <a:off x="1466506" y="6018725"/>
            <a:ext cx="6433775" cy="442035"/>
          </a:xfrm>
          <a:prstGeom prst="rect">
            <a:avLst/>
          </a:prstGeom>
          <a:noFill/>
        </p:spPr>
        <p:txBody>
          <a:bodyPr vert="horz" wrap="square" tIns="36000" bIns="36000" rtlCol="0">
            <a:spAutoFit/>
          </a:bodyPr>
          <a:lstStyle/>
          <a:p>
            <a:pPr algn="l"/>
            <a:r>
              <a:rPr lang="ja-JP" altLang="en-US" sz="1200" spc="-10" dirty="0">
                <a:solidFill>
                  <a:schemeClr val="tx1"/>
                </a:solidFill>
                <a:latin typeface="+mn-ea"/>
                <a:ea typeface="+mn-ea"/>
              </a:rPr>
              <a:t>〒５４０－８５５７　大阪市中央区大手前１－５－６３　大阪合同庁舎第３号館　東税務署内</a:t>
            </a:r>
            <a:endParaRPr lang="en-US" altLang="ja-JP" sz="1200" spc="-10" dirty="0">
              <a:solidFill>
                <a:schemeClr val="tx1"/>
              </a:solidFill>
              <a:latin typeface="+mn-ea"/>
              <a:ea typeface="+mn-ea"/>
            </a:endParaRPr>
          </a:p>
          <a:p>
            <a:pPr algn="l"/>
            <a:r>
              <a:rPr lang="ja-JP" altLang="en-US" sz="1200" spc="-10" dirty="0">
                <a:solidFill>
                  <a:schemeClr val="tx1"/>
                </a:solidFill>
                <a:latin typeface="+mn-ea"/>
                <a:ea typeface="+mn-ea"/>
              </a:rPr>
              <a:t>電話　</a:t>
            </a:r>
            <a:r>
              <a:rPr lang="en-US" altLang="ja-JP" sz="1200" spc="-10" dirty="0">
                <a:solidFill>
                  <a:schemeClr val="tx1"/>
                </a:solidFill>
                <a:latin typeface="+mn-ea"/>
                <a:ea typeface="+mn-ea"/>
              </a:rPr>
              <a:t>06-6942-1101</a:t>
            </a:r>
            <a:r>
              <a:rPr lang="ja-JP" altLang="en-US" sz="1200" spc="-10" dirty="0">
                <a:solidFill>
                  <a:schemeClr val="tx1"/>
                </a:solidFill>
                <a:latin typeface="+mn-ea"/>
                <a:ea typeface="+mn-ea"/>
              </a:rPr>
              <a:t>（代）</a:t>
            </a:r>
            <a:endParaRPr lang="en-US" altLang="ja-JP" sz="1200" spc="-10" dirty="0">
              <a:solidFill>
                <a:schemeClr val="tx1"/>
              </a:solidFill>
              <a:latin typeface="+mn-ea"/>
              <a:ea typeface="+mn-ea"/>
            </a:endParaRPr>
          </a:p>
        </p:txBody>
      </p:sp>
      <p:cxnSp>
        <p:nvCxnSpPr>
          <p:cNvPr id="18" name="直線コネクタ 17">
            <a:extLst>
              <a:ext uri="{FF2B5EF4-FFF2-40B4-BE49-F238E27FC236}">
                <a16:creationId xmlns:a16="http://schemas.microsoft.com/office/drawing/2014/main" id="{A5C10CF3-BE13-4EFF-BA34-54E6251FF16A}"/>
              </a:ext>
            </a:extLst>
          </p:cNvPr>
          <p:cNvCxnSpPr>
            <a:cxnSpLocks/>
          </p:cNvCxnSpPr>
          <p:nvPr/>
        </p:nvCxnSpPr>
        <p:spPr>
          <a:xfrm>
            <a:off x="0" y="5712022"/>
            <a:ext cx="9144000" cy="0"/>
          </a:xfrm>
          <a:prstGeom prst="line">
            <a:avLst/>
          </a:prstGeom>
          <a:ln w="25400" cmpd="dbl">
            <a:solidFill>
              <a:srgbClr val="005BAD"/>
            </a:solidFill>
          </a:ln>
        </p:spPr>
        <p:style>
          <a:lnRef idx="2">
            <a:schemeClr val="accent1"/>
          </a:lnRef>
          <a:fillRef idx="0">
            <a:schemeClr val="accent1"/>
          </a:fillRef>
          <a:effectRef idx="1">
            <a:schemeClr val="accent1"/>
          </a:effectRef>
          <a:fontRef idx="minor">
            <a:schemeClr val="tx1"/>
          </a:fontRef>
        </p:style>
      </p:cxnSp>
      <p:sp>
        <p:nvSpPr>
          <p:cNvPr id="20" name="テキスト ボックス 19">
            <a:extLst>
              <a:ext uri="{FF2B5EF4-FFF2-40B4-BE49-F238E27FC236}">
                <a16:creationId xmlns:a16="http://schemas.microsoft.com/office/drawing/2014/main" id="{7043FB30-706C-4CED-B18C-45E202AC8F7A}"/>
              </a:ext>
            </a:extLst>
          </p:cNvPr>
          <p:cNvSpPr txBox="1"/>
          <p:nvPr/>
        </p:nvSpPr>
        <p:spPr>
          <a:xfrm>
            <a:off x="1601665" y="6432702"/>
            <a:ext cx="5940669" cy="380480"/>
          </a:xfrm>
          <a:prstGeom prst="rect">
            <a:avLst/>
          </a:prstGeom>
          <a:noFill/>
        </p:spPr>
        <p:txBody>
          <a:bodyPr vert="horz" wrap="square" tIns="36000" bIns="36000" rtlCol="0">
            <a:spAutoFit/>
          </a:bodyPr>
          <a:lstStyle/>
          <a:p>
            <a:pPr algn="l"/>
            <a:r>
              <a:rPr lang="ja-JP" altLang="en-US" sz="1000" spc="-10" dirty="0">
                <a:solidFill>
                  <a:schemeClr val="tx1"/>
                </a:solidFill>
                <a:latin typeface="+mn-ea"/>
                <a:ea typeface="+mn-ea"/>
              </a:rPr>
              <a:t>大阪府租税教育推進連絡協議会は、大阪府内の教育委員会や小学校・中学校・高等学校の教育関係者と、国・府・市町村の税務関係者が協力して、租税教育の推進を図るために設けられた組織です。</a:t>
            </a:r>
            <a:endParaRPr lang="en-US" altLang="ja-JP" sz="1000" spc="-10" dirty="0">
              <a:solidFill>
                <a:schemeClr val="tx1"/>
              </a:solidFill>
              <a:latin typeface="+mn-ea"/>
              <a:ea typeface="+mn-ea"/>
            </a:endParaRPr>
          </a:p>
        </p:txBody>
      </p:sp>
      <p:sp>
        <p:nvSpPr>
          <p:cNvPr id="2" name="正方形/長方形 1">
            <a:extLst>
              <a:ext uri="{FF2B5EF4-FFF2-40B4-BE49-F238E27FC236}">
                <a16:creationId xmlns:a16="http://schemas.microsoft.com/office/drawing/2014/main" id="{4C704AAF-029B-1542-73EE-815DBDA37EEB}"/>
              </a:ext>
            </a:extLst>
          </p:cNvPr>
          <p:cNvSpPr/>
          <p:nvPr userDrawn="1"/>
        </p:nvSpPr>
        <p:spPr bwMode="auto">
          <a:xfrm>
            <a:off x="0" y="4996066"/>
            <a:ext cx="9144000" cy="710808"/>
          </a:xfrm>
          <a:prstGeom prst="rect">
            <a:avLst/>
          </a:prstGeom>
          <a:solidFill>
            <a:srgbClr val="F0F9FF"/>
          </a:solidFill>
          <a:ln w="6350" cap="flat" cmpd="sng" algn="ctr">
            <a:noFill/>
            <a:prstDash val="solid"/>
            <a:round/>
            <a:headEnd type="none" w="med" len="med"/>
            <a:tailEnd type="none" w="med" len="med"/>
          </a:ln>
          <a:effectLst/>
        </p:spPr>
        <p:txBody>
          <a:bodyPr vert="horz" wrap="square" lIns="91440" tIns="0" rIns="91440" bIns="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en-US" altLang="ja-JP"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P27</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a:t>
            </a:r>
            <a:r>
              <a:rPr kumimoji="1" lang="en-US" altLang="ja-JP"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28</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の答え］</a:t>
            </a:r>
            <a:endParaRPr kumimoji="1" lang="en-US" altLang="ja-JP"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endParaRPr>
          </a:p>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穴埋め問題 </a:t>
            </a:r>
            <a:r>
              <a:rPr kumimoji="1" lang="en-US" altLang="ja-JP"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［問１］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①納税</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1" dirty="0">
                <a:solidFill>
                  <a:srgbClr val="005BAD"/>
                </a:solidFill>
                <a:latin typeface="HGPｺﾞｼｯｸE" panose="020B0900000000000000" pitchFamily="50" charset="-128"/>
                <a:ea typeface="HGPｺﾞｼｯｸE" panose="020B0900000000000000" pitchFamily="50" charset="-128"/>
              </a:rPr>
              <a:t>［問２］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②水平</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③垂直</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1" dirty="0">
                <a:solidFill>
                  <a:srgbClr val="005BAD"/>
                </a:solidFill>
                <a:latin typeface="HGPｺﾞｼｯｸE" panose="020B0900000000000000" pitchFamily="50" charset="-128"/>
                <a:ea typeface="HGPｺﾞｼｯｸE" panose="020B0900000000000000" pitchFamily="50" charset="-128"/>
              </a:rPr>
              <a:t>［問３］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④国民</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⑤国会議員</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1" dirty="0">
                <a:solidFill>
                  <a:srgbClr val="005BAD"/>
                </a:solidFill>
                <a:latin typeface="HGPｺﾞｼｯｸE" panose="020B0900000000000000" pitchFamily="50" charset="-128"/>
                <a:ea typeface="HGPｺﾞｼｯｸE" panose="020B0900000000000000" pitchFamily="50" charset="-128"/>
              </a:rPr>
              <a:t>［問４］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⑥社会保障関係　⑦国債　⑧税収　⑨公債金（借金）</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endParaRPr kumimoji="1" lang="en-US" altLang="ja-JP" sz="1050" dirty="0">
              <a:solidFill>
                <a:srgbClr val="005BAD"/>
              </a:solidFill>
              <a:latin typeface="HGPｺﾞｼｯｸE" panose="020B0900000000000000" pitchFamily="50" charset="-128"/>
              <a:ea typeface="HGPｺﾞｼｯｸE" panose="020B0900000000000000" pitchFamily="50" charset="-128"/>
            </a:endParaRPr>
          </a:p>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1" dirty="0">
                <a:solidFill>
                  <a:srgbClr val="005BAD"/>
                </a:solidFill>
                <a:latin typeface="HGPｺﾞｼｯｸE" panose="020B0900000000000000" pitchFamily="50" charset="-128"/>
                <a:ea typeface="HGPｺﾞｼｯｸE" panose="020B0900000000000000" pitchFamily="50" charset="-128"/>
              </a:rPr>
              <a:t>［問５］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⑩ ⑪道府県民税、事業税など（Ｐ３参照）</a:t>
            </a:r>
            <a:endParaRPr kumimoji="1" lang="en-US" altLang="ja-JP"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endParaRPr>
          </a:p>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クイズ</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en-US" altLang="ja-JP"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［問１］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②約</a:t>
            </a:r>
            <a:r>
              <a:rPr kumimoji="1" lang="en-US" altLang="ja-JP"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50</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種類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［問２］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③クイズの懸賞金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［問３］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②スペードのエース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［問４］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③国会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［問５］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②かえる税</a:t>
            </a:r>
          </a:p>
        </p:txBody>
      </p:sp>
      <p:grpSp>
        <p:nvGrpSpPr>
          <p:cNvPr id="6" name="グループ化 5">
            <a:extLst>
              <a:ext uri="{FF2B5EF4-FFF2-40B4-BE49-F238E27FC236}">
                <a16:creationId xmlns:a16="http://schemas.microsoft.com/office/drawing/2014/main" id="{3CEE4752-5AA4-F1EC-D040-DA56302864D3}"/>
              </a:ext>
            </a:extLst>
          </p:cNvPr>
          <p:cNvGrpSpPr/>
          <p:nvPr userDrawn="1"/>
        </p:nvGrpSpPr>
        <p:grpSpPr>
          <a:xfrm>
            <a:off x="190151" y="266710"/>
            <a:ext cx="8763698" cy="971520"/>
            <a:chOff x="322211" y="6432958"/>
            <a:chExt cx="8532000" cy="233001"/>
          </a:xfrm>
        </p:grpSpPr>
        <p:sp>
          <p:nvSpPr>
            <p:cNvPr id="8" name="正方形/長方形 7">
              <a:extLst>
                <a:ext uri="{FF2B5EF4-FFF2-40B4-BE49-F238E27FC236}">
                  <a16:creationId xmlns:a16="http://schemas.microsoft.com/office/drawing/2014/main" id="{9DA1C5CA-6C2B-6492-29C0-504E5E68E959}"/>
                </a:ext>
              </a:extLst>
            </p:cNvPr>
            <p:cNvSpPr/>
            <p:nvPr/>
          </p:nvSpPr>
          <p:spPr bwMode="auto">
            <a:xfrm>
              <a:off x="322211" y="6432958"/>
              <a:ext cx="8532000" cy="233001"/>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9" name="正方形/長方形 18">
              <a:extLst>
                <a:ext uri="{FF2B5EF4-FFF2-40B4-BE49-F238E27FC236}">
                  <a16:creationId xmlns:a16="http://schemas.microsoft.com/office/drawing/2014/main" id="{EBA323C5-2832-DAE6-56BE-E818A3182922}"/>
                </a:ext>
              </a:extLst>
            </p:cNvPr>
            <p:cNvSpPr/>
            <p:nvPr/>
          </p:nvSpPr>
          <p:spPr bwMode="auto">
            <a:xfrm>
              <a:off x="384373" y="6449705"/>
              <a:ext cx="8389132" cy="199620"/>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21" name="Text Box 12">
            <a:extLst>
              <a:ext uri="{FF2B5EF4-FFF2-40B4-BE49-F238E27FC236}">
                <a16:creationId xmlns:a16="http://schemas.microsoft.com/office/drawing/2014/main" id="{79315730-EEB4-B46A-2B15-BA6E4719F7B4}"/>
              </a:ext>
            </a:extLst>
          </p:cNvPr>
          <p:cNvSpPr txBox="1">
            <a:spLocks noChangeArrowheads="1"/>
          </p:cNvSpPr>
          <p:nvPr userDrawn="1"/>
        </p:nvSpPr>
        <p:spPr bwMode="auto">
          <a:xfrm>
            <a:off x="312587" y="344089"/>
            <a:ext cx="4844596" cy="724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eaLnBrk="1" hangingPunct="1">
              <a:lnSpc>
                <a:spcPct val="130000"/>
              </a:lnSpc>
              <a:spcBef>
                <a:spcPct val="0"/>
              </a:spcBef>
              <a:buNone/>
            </a:pPr>
            <a:r>
              <a:rPr lang="ja-JP" altLang="en-US" sz="1700" dirty="0">
                <a:solidFill>
                  <a:srgbClr val="005BAD"/>
                </a:solidFill>
                <a:latin typeface="HGPｺﾞｼｯｸE" panose="020B0900000000000000" pitchFamily="50" charset="-128"/>
                <a:ea typeface="HGPｺﾞｼｯｸE" panose="020B0900000000000000" pitchFamily="50" charset="-128"/>
              </a:rPr>
              <a:t>税金についてもっと詳しく知りたい人は、</a:t>
            </a:r>
            <a:endParaRPr lang="en-US" altLang="ja-JP" sz="1700" dirty="0">
              <a:solidFill>
                <a:srgbClr val="005BAD"/>
              </a:solidFill>
              <a:latin typeface="HGPｺﾞｼｯｸE" panose="020B0900000000000000" pitchFamily="50" charset="-128"/>
              <a:ea typeface="HGPｺﾞｼｯｸE" panose="020B0900000000000000" pitchFamily="50" charset="-128"/>
            </a:endParaRPr>
          </a:p>
          <a:p>
            <a:pPr eaLnBrk="1" hangingPunct="1">
              <a:lnSpc>
                <a:spcPct val="130000"/>
              </a:lnSpc>
              <a:spcBef>
                <a:spcPct val="0"/>
              </a:spcBef>
              <a:buNone/>
            </a:pPr>
            <a:r>
              <a:rPr lang="ja-JP" altLang="en-US" sz="1700" dirty="0">
                <a:solidFill>
                  <a:srgbClr val="005BAD"/>
                </a:solidFill>
                <a:latin typeface="HGPｺﾞｼｯｸE" panose="020B0900000000000000" pitchFamily="50" charset="-128"/>
                <a:ea typeface="HGPｺﾞｼｯｸE" panose="020B0900000000000000" pitchFamily="50" charset="-128"/>
              </a:rPr>
              <a:t>　　　国税庁ホームページの「税の学習コーナー」へ</a:t>
            </a:r>
          </a:p>
        </p:txBody>
      </p:sp>
      <p:grpSp>
        <p:nvGrpSpPr>
          <p:cNvPr id="22" name="グループ化 21">
            <a:extLst>
              <a:ext uri="{FF2B5EF4-FFF2-40B4-BE49-F238E27FC236}">
                <a16:creationId xmlns:a16="http://schemas.microsoft.com/office/drawing/2014/main" id="{64D3F05E-2B3D-5C16-32A6-A494CAFF5DB7}"/>
              </a:ext>
            </a:extLst>
          </p:cNvPr>
          <p:cNvGrpSpPr/>
          <p:nvPr userDrawn="1"/>
        </p:nvGrpSpPr>
        <p:grpSpPr>
          <a:xfrm>
            <a:off x="1318210" y="1342107"/>
            <a:ext cx="6483011" cy="3659608"/>
            <a:chOff x="408221" y="1492804"/>
            <a:chExt cx="8332652" cy="4703715"/>
          </a:xfrm>
        </p:grpSpPr>
        <p:grpSp>
          <p:nvGrpSpPr>
            <p:cNvPr id="23" name="グループ化 22">
              <a:extLst>
                <a:ext uri="{FF2B5EF4-FFF2-40B4-BE49-F238E27FC236}">
                  <a16:creationId xmlns:a16="http://schemas.microsoft.com/office/drawing/2014/main" id="{0343F834-E6D9-05DC-F1BD-ABAB00F479B9}"/>
                </a:ext>
              </a:extLst>
            </p:cNvPr>
            <p:cNvGrpSpPr/>
            <p:nvPr/>
          </p:nvGrpSpPr>
          <p:grpSpPr>
            <a:xfrm>
              <a:off x="408221" y="4787785"/>
              <a:ext cx="2006355" cy="1408734"/>
              <a:chOff x="276126" y="4999439"/>
              <a:chExt cx="2070467" cy="1453749"/>
            </a:xfrm>
          </p:grpSpPr>
          <p:pic>
            <p:nvPicPr>
              <p:cNvPr id="28" name="図 27" descr="コンピュータ が含まれている画像&#10;&#10;自動的に生成された説明">
                <a:extLst>
                  <a:ext uri="{FF2B5EF4-FFF2-40B4-BE49-F238E27FC236}">
                    <a16:creationId xmlns:a16="http://schemas.microsoft.com/office/drawing/2014/main" id="{85A146A9-CBB2-D697-672E-656C8CF73A4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6126" y="4999439"/>
                <a:ext cx="2070467" cy="1453749"/>
              </a:xfrm>
              <a:prstGeom prst="rect">
                <a:avLst/>
              </a:prstGeom>
            </p:spPr>
          </p:pic>
          <p:pic>
            <p:nvPicPr>
              <p:cNvPr id="29" name="図 28">
                <a:extLst>
                  <a:ext uri="{FF2B5EF4-FFF2-40B4-BE49-F238E27FC236}">
                    <a16:creationId xmlns:a16="http://schemas.microsoft.com/office/drawing/2014/main" id="{AD7A42F7-1BBD-3366-B427-C166E207DE85}"/>
                  </a:ext>
                </a:extLst>
              </p:cNvPr>
              <p:cNvPicPr>
                <a:picLocks noChangeAspect="1"/>
              </p:cNvPicPr>
              <p:nvPr/>
            </p:nvPicPr>
            <p:blipFill>
              <a:blip r:embed="rId3"/>
              <a:stretch>
                <a:fillRect/>
              </a:stretch>
            </p:blipFill>
            <p:spPr>
              <a:xfrm>
                <a:off x="1217079" y="5450114"/>
                <a:ext cx="548824" cy="413743"/>
              </a:xfrm>
              <a:prstGeom prst="rect">
                <a:avLst/>
              </a:prstGeom>
              <a:ln w="28575">
                <a:noFill/>
              </a:ln>
            </p:spPr>
          </p:pic>
        </p:grpSp>
        <p:grpSp>
          <p:nvGrpSpPr>
            <p:cNvPr id="24" name="グループ化 23">
              <a:extLst>
                <a:ext uri="{FF2B5EF4-FFF2-40B4-BE49-F238E27FC236}">
                  <a16:creationId xmlns:a16="http://schemas.microsoft.com/office/drawing/2014/main" id="{F5C6E12A-B1AD-54A4-6FE5-7E041B51F22D}"/>
                </a:ext>
              </a:extLst>
            </p:cNvPr>
            <p:cNvGrpSpPr/>
            <p:nvPr/>
          </p:nvGrpSpPr>
          <p:grpSpPr>
            <a:xfrm>
              <a:off x="1332596" y="1492804"/>
              <a:ext cx="7408277" cy="4473133"/>
              <a:chOff x="1222872" y="1553378"/>
              <a:chExt cx="7645002" cy="4616068"/>
            </a:xfrm>
          </p:grpSpPr>
          <p:sp>
            <p:nvSpPr>
              <p:cNvPr id="25" name="フリーフォーム: 図形 11">
                <a:extLst>
                  <a:ext uri="{FF2B5EF4-FFF2-40B4-BE49-F238E27FC236}">
                    <a16:creationId xmlns:a16="http://schemas.microsoft.com/office/drawing/2014/main" id="{75EA0773-70D9-5481-A8A3-57D19665852C}"/>
                  </a:ext>
                </a:extLst>
              </p:cNvPr>
              <p:cNvSpPr/>
              <p:nvPr/>
            </p:nvSpPr>
            <p:spPr bwMode="auto">
              <a:xfrm>
                <a:off x="1222872" y="1553378"/>
                <a:ext cx="1575412" cy="4616068"/>
              </a:xfrm>
              <a:custGeom>
                <a:avLst/>
                <a:gdLst>
                  <a:gd name="connsiteX0" fmla="*/ 1553379 w 1575412"/>
                  <a:gd name="connsiteY0" fmla="*/ 0 h 4616068"/>
                  <a:gd name="connsiteX1" fmla="*/ 0 w 1575412"/>
                  <a:gd name="connsiteY1" fmla="*/ 3888955 h 4616068"/>
                  <a:gd name="connsiteX2" fmla="*/ 0 w 1575412"/>
                  <a:gd name="connsiteY2" fmla="*/ 4318612 h 4616068"/>
                  <a:gd name="connsiteX3" fmla="*/ 550844 w 1575412"/>
                  <a:gd name="connsiteY3" fmla="*/ 4329629 h 4616068"/>
                  <a:gd name="connsiteX4" fmla="*/ 1575412 w 1575412"/>
                  <a:gd name="connsiteY4" fmla="*/ 4616068 h 4616068"/>
                  <a:gd name="connsiteX5" fmla="*/ 1553379 w 1575412"/>
                  <a:gd name="connsiteY5" fmla="*/ 66102 h 4616068"/>
                  <a:gd name="connsiteX6" fmla="*/ 1553379 w 1575412"/>
                  <a:gd name="connsiteY6" fmla="*/ 0 h 4616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75412" h="4616068">
                    <a:moveTo>
                      <a:pt x="1553379" y="0"/>
                    </a:moveTo>
                    <a:lnTo>
                      <a:pt x="0" y="3888955"/>
                    </a:lnTo>
                    <a:lnTo>
                      <a:pt x="0" y="4318612"/>
                    </a:lnTo>
                    <a:lnTo>
                      <a:pt x="550844" y="4329629"/>
                    </a:lnTo>
                    <a:lnTo>
                      <a:pt x="1575412" y="4616068"/>
                    </a:lnTo>
                    <a:lnTo>
                      <a:pt x="1553379" y="66102"/>
                    </a:lnTo>
                    <a:lnTo>
                      <a:pt x="1553379" y="0"/>
                    </a:lnTo>
                    <a:close/>
                  </a:path>
                </a:pathLst>
              </a:custGeom>
              <a:solidFill>
                <a:srgbClr val="AFF0FF">
                  <a:alpha val="40000"/>
                </a:srgbClr>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pic>
            <p:nvPicPr>
              <p:cNvPr id="27" name="図 26">
                <a:extLst>
                  <a:ext uri="{FF2B5EF4-FFF2-40B4-BE49-F238E27FC236}">
                    <a16:creationId xmlns:a16="http://schemas.microsoft.com/office/drawing/2014/main" id="{7BD3E948-9BBD-3842-91A2-6510502F9335}"/>
                  </a:ext>
                </a:extLst>
              </p:cNvPr>
              <p:cNvPicPr>
                <a:picLocks noChangeAspect="1"/>
              </p:cNvPicPr>
              <p:nvPr/>
            </p:nvPicPr>
            <p:blipFill>
              <a:blip r:embed="rId3"/>
              <a:stretch>
                <a:fillRect/>
              </a:stretch>
            </p:blipFill>
            <p:spPr>
              <a:xfrm>
                <a:off x="2787267" y="1572532"/>
                <a:ext cx="6080607" cy="4584012"/>
              </a:xfrm>
              <a:prstGeom prst="rect">
                <a:avLst/>
              </a:prstGeom>
              <a:ln w="28575">
                <a:solidFill>
                  <a:schemeClr val="tx1"/>
                </a:solidFill>
              </a:ln>
            </p:spPr>
          </p:pic>
        </p:grpSp>
      </p:grpSp>
      <p:sp>
        <p:nvSpPr>
          <p:cNvPr id="30" name="テキスト ボックス 29">
            <a:extLst>
              <a:ext uri="{FF2B5EF4-FFF2-40B4-BE49-F238E27FC236}">
                <a16:creationId xmlns:a16="http://schemas.microsoft.com/office/drawing/2014/main" id="{B11C1331-84E8-6573-06A0-819A29875F3C}"/>
              </a:ext>
            </a:extLst>
          </p:cNvPr>
          <p:cNvSpPr txBox="1"/>
          <p:nvPr userDrawn="1"/>
        </p:nvSpPr>
        <p:spPr>
          <a:xfrm>
            <a:off x="443521" y="5755571"/>
            <a:ext cx="3966554" cy="288147"/>
          </a:xfrm>
          <a:prstGeom prst="rect">
            <a:avLst/>
          </a:prstGeom>
          <a:noFill/>
        </p:spPr>
        <p:txBody>
          <a:bodyPr vert="horz" wrap="square" tIns="36000" bIns="36000" rtlCol="0">
            <a:spAutoFit/>
          </a:bodyPr>
          <a:lstStyle/>
          <a:p>
            <a:pPr algn="l"/>
            <a:r>
              <a:rPr lang="ja-JP" altLang="en-US" sz="1400" spc="-10" dirty="0">
                <a:solidFill>
                  <a:schemeClr val="tx1"/>
                </a:solidFill>
                <a:latin typeface="+mn-ea"/>
                <a:ea typeface="+mn-ea"/>
              </a:rPr>
              <a:t>（編集・発行） 大阪府租税教育推進連絡協議会</a:t>
            </a:r>
            <a:endParaRPr lang="en-US" altLang="ja-JP" sz="1400" spc="-10" dirty="0">
              <a:solidFill>
                <a:schemeClr val="tx1"/>
              </a:solidFill>
              <a:latin typeface="+mn-ea"/>
              <a:ea typeface="+mn-ea"/>
            </a:endParaRPr>
          </a:p>
        </p:txBody>
      </p:sp>
      <p:sp>
        <p:nvSpPr>
          <p:cNvPr id="31" name="テキスト ボックス 30">
            <a:extLst>
              <a:ext uri="{FF2B5EF4-FFF2-40B4-BE49-F238E27FC236}">
                <a16:creationId xmlns:a16="http://schemas.microsoft.com/office/drawing/2014/main" id="{FC5C0358-200F-77CC-8756-5570601A4FCF}"/>
              </a:ext>
            </a:extLst>
          </p:cNvPr>
          <p:cNvSpPr txBox="1"/>
          <p:nvPr userDrawn="1"/>
        </p:nvSpPr>
        <p:spPr>
          <a:xfrm>
            <a:off x="1466506" y="6018725"/>
            <a:ext cx="6433775" cy="442035"/>
          </a:xfrm>
          <a:prstGeom prst="rect">
            <a:avLst/>
          </a:prstGeom>
          <a:noFill/>
        </p:spPr>
        <p:txBody>
          <a:bodyPr vert="horz" wrap="square" tIns="36000" bIns="36000" rtlCol="0">
            <a:spAutoFit/>
          </a:bodyPr>
          <a:lstStyle/>
          <a:p>
            <a:pPr algn="l"/>
            <a:r>
              <a:rPr lang="ja-JP" altLang="en-US" sz="1200" spc="-10" dirty="0">
                <a:solidFill>
                  <a:schemeClr val="tx1"/>
                </a:solidFill>
                <a:latin typeface="+mn-ea"/>
                <a:ea typeface="+mn-ea"/>
              </a:rPr>
              <a:t>〒５４０－８５５７　大阪市中央区大手前１－５－６３　大阪合同庁舎第３号館　東税務署内</a:t>
            </a:r>
            <a:endParaRPr lang="en-US" altLang="ja-JP" sz="1200" spc="-10" dirty="0">
              <a:solidFill>
                <a:schemeClr val="tx1"/>
              </a:solidFill>
              <a:latin typeface="+mn-ea"/>
              <a:ea typeface="+mn-ea"/>
            </a:endParaRPr>
          </a:p>
          <a:p>
            <a:pPr algn="l"/>
            <a:r>
              <a:rPr lang="ja-JP" altLang="en-US" sz="1200" spc="-10" dirty="0">
                <a:solidFill>
                  <a:schemeClr val="tx1"/>
                </a:solidFill>
                <a:latin typeface="+mn-ea"/>
                <a:ea typeface="+mn-ea"/>
              </a:rPr>
              <a:t>電話　</a:t>
            </a:r>
            <a:r>
              <a:rPr lang="en-US" altLang="ja-JP" sz="1200" spc="-10" dirty="0">
                <a:solidFill>
                  <a:schemeClr val="tx1"/>
                </a:solidFill>
                <a:latin typeface="+mn-ea"/>
                <a:ea typeface="+mn-ea"/>
              </a:rPr>
              <a:t>06-6942-1101</a:t>
            </a:r>
            <a:r>
              <a:rPr lang="ja-JP" altLang="en-US" sz="1200" spc="-10" dirty="0">
                <a:solidFill>
                  <a:schemeClr val="tx1"/>
                </a:solidFill>
                <a:latin typeface="+mn-ea"/>
                <a:ea typeface="+mn-ea"/>
              </a:rPr>
              <a:t>（代）</a:t>
            </a:r>
            <a:endParaRPr lang="en-US" altLang="ja-JP" sz="1200" spc="-10" dirty="0">
              <a:solidFill>
                <a:schemeClr val="tx1"/>
              </a:solidFill>
              <a:latin typeface="+mn-ea"/>
              <a:ea typeface="+mn-ea"/>
            </a:endParaRPr>
          </a:p>
        </p:txBody>
      </p:sp>
      <p:cxnSp>
        <p:nvCxnSpPr>
          <p:cNvPr id="32" name="直線コネクタ 31">
            <a:extLst>
              <a:ext uri="{FF2B5EF4-FFF2-40B4-BE49-F238E27FC236}">
                <a16:creationId xmlns:a16="http://schemas.microsoft.com/office/drawing/2014/main" id="{CD753B84-B66E-6671-2EC6-0D391C146C33}"/>
              </a:ext>
            </a:extLst>
          </p:cNvPr>
          <p:cNvCxnSpPr>
            <a:cxnSpLocks/>
          </p:cNvCxnSpPr>
          <p:nvPr userDrawn="1"/>
        </p:nvCxnSpPr>
        <p:spPr>
          <a:xfrm>
            <a:off x="0" y="5712022"/>
            <a:ext cx="9144000" cy="0"/>
          </a:xfrm>
          <a:prstGeom prst="line">
            <a:avLst/>
          </a:prstGeom>
          <a:ln w="25400" cmpd="dbl">
            <a:solidFill>
              <a:srgbClr val="005BAD"/>
            </a:solidFill>
          </a:ln>
        </p:spPr>
        <p:style>
          <a:lnRef idx="2">
            <a:schemeClr val="accent1"/>
          </a:lnRef>
          <a:fillRef idx="0">
            <a:schemeClr val="accent1"/>
          </a:fillRef>
          <a:effectRef idx="1">
            <a:schemeClr val="accent1"/>
          </a:effectRef>
          <a:fontRef idx="minor">
            <a:schemeClr val="tx1"/>
          </a:fontRef>
        </p:style>
      </p:cxnSp>
      <p:sp>
        <p:nvSpPr>
          <p:cNvPr id="33" name="テキスト ボックス 32">
            <a:extLst>
              <a:ext uri="{FF2B5EF4-FFF2-40B4-BE49-F238E27FC236}">
                <a16:creationId xmlns:a16="http://schemas.microsoft.com/office/drawing/2014/main" id="{A7E97D5E-C9D4-1CFD-05CB-3922AB90015E}"/>
              </a:ext>
            </a:extLst>
          </p:cNvPr>
          <p:cNvSpPr txBox="1"/>
          <p:nvPr userDrawn="1"/>
        </p:nvSpPr>
        <p:spPr>
          <a:xfrm>
            <a:off x="1601665" y="6432702"/>
            <a:ext cx="5940669" cy="380480"/>
          </a:xfrm>
          <a:prstGeom prst="rect">
            <a:avLst/>
          </a:prstGeom>
          <a:noFill/>
        </p:spPr>
        <p:txBody>
          <a:bodyPr vert="horz" wrap="square" tIns="36000" bIns="36000" rtlCol="0">
            <a:spAutoFit/>
          </a:bodyPr>
          <a:lstStyle/>
          <a:p>
            <a:pPr algn="l"/>
            <a:r>
              <a:rPr lang="ja-JP" altLang="en-US" sz="1000" spc="-10" dirty="0">
                <a:solidFill>
                  <a:schemeClr val="tx1"/>
                </a:solidFill>
                <a:latin typeface="+mn-ea"/>
                <a:ea typeface="+mn-ea"/>
              </a:rPr>
              <a:t>大阪府租税教育推進連絡協議会は、大阪府内の教育委員会や小学校・中学校・高等学校の教育関係者と、国・府・市町村の税務関係者が協力して、租税教育の推進を図るために設けられた組織です。</a:t>
            </a:r>
            <a:endParaRPr lang="en-US" altLang="ja-JP" sz="1000" spc="-10" dirty="0">
              <a:solidFill>
                <a:schemeClr val="tx1"/>
              </a:solidFill>
              <a:latin typeface="+mn-ea"/>
              <a:ea typeface="+mn-ea"/>
            </a:endParaRPr>
          </a:p>
        </p:txBody>
      </p:sp>
    </p:spTree>
    <p:extLst>
      <p:ext uri="{BB962C8B-B14F-4D97-AF65-F5344CB8AC3E}">
        <p14:creationId xmlns:p14="http://schemas.microsoft.com/office/powerpoint/2010/main" val="2597435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タイトル スライド">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30197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6_白紙">
    <p:spTree>
      <p:nvGrpSpPr>
        <p:cNvPr id="1" name=""/>
        <p:cNvGrpSpPr/>
        <p:nvPr/>
      </p:nvGrpSpPr>
      <p:grpSpPr>
        <a:xfrm>
          <a:off x="0" y="0"/>
          <a:ext cx="0" cy="0"/>
          <a:chOff x="0" y="0"/>
          <a:chExt cx="0" cy="0"/>
        </a:xfrm>
      </p:grpSpPr>
      <p:sp>
        <p:nvSpPr>
          <p:cNvPr id="35" name="正方形/長方形 34">
            <a:extLst>
              <a:ext uri="{FF2B5EF4-FFF2-40B4-BE49-F238E27FC236}">
                <a16:creationId xmlns:a16="http://schemas.microsoft.com/office/drawing/2014/main" id="{CD411C34-C508-20E5-335D-D87BDB805E0C}"/>
              </a:ext>
            </a:extLst>
          </p:cNvPr>
          <p:cNvSpPr/>
          <p:nvPr userDrawn="1"/>
        </p:nvSpPr>
        <p:spPr bwMode="auto">
          <a:xfrm>
            <a:off x="5772274" y="1541748"/>
            <a:ext cx="3047876"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6" name="正方形/長方形 5">
            <a:extLst>
              <a:ext uri="{FF2B5EF4-FFF2-40B4-BE49-F238E27FC236}">
                <a16:creationId xmlns:a16="http://schemas.microsoft.com/office/drawing/2014/main" id="{E85256BC-6200-EBDC-5473-473F5F1DD958}"/>
              </a:ext>
            </a:extLst>
          </p:cNvPr>
          <p:cNvSpPr/>
          <p:nvPr userDrawn="1"/>
        </p:nvSpPr>
        <p:spPr bwMode="auto">
          <a:xfrm>
            <a:off x="-1" y="705417"/>
            <a:ext cx="9144001" cy="58673"/>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j-ea"/>
              <a:ea typeface="+mj-ea"/>
              <a:cs typeface="+mn-cs"/>
            </a:endParaRPr>
          </a:p>
        </p:txBody>
      </p:sp>
      <p:sp>
        <p:nvSpPr>
          <p:cNvPr id="4" name="スライド番号プレースホルダー 3">
            <a:extLst>
              <a:ext uri="{FF2B5EF4-FFF2-40B4-BE49-F238E27FC236}">
                <a16:creationId xmlns:a16="http://schemas.microsoft.com/office/drawing/2014/main" id="{A1170B6F-62EF-45E6-90A2-A04CCA34EECB}"/>
              </a:ext>
            </a:extLst>
          </p:cNvPr>
          <p:cNvSpPr>
            <a:spLocks noGrp="1"/>
          </p:cNvSpPr>
          <p:nvPr>
            <p:ph type="sldNum" sz="quarter" idx="12"/>
          </p:nvPr>
        </p:nvSpPr>
        <p:spPr>
          <a:xfrm>
            <a:off x="8769893" y="6443281"/>
            <a:ext cx="374107" cy="298426"/>
          </a:xfrm>
          <a:prstGeom prst="rect">
            <a:avLst/>
          </a:prstGeom>
        </p:spPr>
        <p:txBody>
          <a:bodyPr wrap="none" anchor="ctr" anchorCtr="0"/>
          <a:lstStyle>
            <a:lvl1pPr algn="ctr">
              <a:defRPr sz="1200" b="1">
                <a:latin typeface="Arial" panose="020B0604020202020204" pitchFamily="34" charset="0"/>
                <a:ea typeface="HGP創英角ｺﾞｼｯｸUB" panose="020B0900000000000000" pitchFamily="50" charset="-128"/>
                <a:cs typeface="Arial" panose="020B0604020202020204" pitchFamily="34" charset="0"/>
              </a:defRPr>
            </a:lvl1pPr>
          </a:lstStyle>
          <a:p>
            <a:pPr>
              <a:defRPr/>
            </a:pPr>
            <a:fld id="{40E3B949-1179-4387-B307-F356BE6486A4}" type="slidenum">
              <a:rPr lang="en-US" altLang="ja-JP" smtClean="0"/>
              <a:pPr>
                <a:defRPr/>
              </a:pPr>
              <a:t>‹#›</a:t>
            </a:fld>
            <a:endParaRPr lang="en-US" altLang="ja-JP" dirty="0"/>
          </a:p>
        </p:txBody>
      </p:sp>
      <p:sp>
        <p:nvSpPr>
          <p:cNvPr id="9" name="正方形/長方形 8">
            <a:extLst>
              <a:ext uri="{FF2B5EF4-FFF2-40B4-BE49-F238E27FC236}">
                <a16:creationId xmlns:a16="http://schemas.microsoft.com/office/drawing/2014/main" id="{1AF0A3EF-5E57-F941-0BFF-1E4FB21C4A0D}"/>
              </a:ext>
            </a:extLst>
          </p:cNvPr>
          <p:cNvSpPr/>
          <p:nvPr userDrawn="1"/>
        </p:nvSpPr>
        <p:spPr bwMode="auto">
          <a:xfrm>
            <a:off x="323851" y="1257115"/>
            <a:ext cx="831439"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前提条件</a:t>
            </a:r>
          </a:p>
        </p:txBody>
      </p:sp>
      <p:sp>
        <p:nvSpPr>
          <p:cNvPr id="10" name="正方形/長方形 9">
            <a:extLst>
              <a:ext uri="{FF2B5EF4-FFF2-40B4-BE49-F238E27FC236}">
                <a16:creationId xmlns:a16="http://schemas.microsoft.com/office/drawing/2014/main" id="{5FC5F758-8BE0-9B7E-6837-818F7F95F160}"/>
              </a:ext>
            </a:extLst>
          </p:cNvPr>
          <p:cNvSpPr/>
          <p:nvPr userDrawn="1"/>
        </p:nvSpPr>
        <p:spPr bwMode="auto">
          <a:xfrm>
            <a:off x="323851" y="3614858"/>
            <a:ext cx="1337309" cy="226800"/>
          </a:xfrm>
          <a:prstGeom prst="rect">
            <a:avLst/>
          </a:prstGeom>
          <a:noFill/>
          <a:ln w="19050" cap="flat" cmpd="sng" algn="ctr">
            <a:solidFill>
              <a:srgbClr val="005BAD"/>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solidFill>
                  <a:srgbClr val="005BAD"/>
                </a:solidFill>
                <a:effectLst/>
                <a:latin typeface="+mn-ea"/>
                <a:ea typeface="+mn-ea"/>
              </a:rPr>
              <a:t>討議</a:t>
            </a:r>
            <a:r>
              <a:rPr kumimoji="1" lang="ja-JP" altLang="en-US" sz="1300" b="0" i="0" u="none" strike="noStrike" cap="none" normalizeH="0" baseline="0" dirty="0">
                <a:ln>
                  <a:noFill/>
                </a:ln>
                <a:effectLst/>
                <a:latin typeface="+mn-ea"/>
                <a:ea typeface="+mn-ea"/>
              </a:rPr>
              <a:t>　パターン２</a:t>
            </a:r>
          </a:p>
        </p:txBody>
      </p:sp>
      <p:sp>
        <p:nvSpPr>
          <p:cNvPr id="7" name="正方形/長方形 6">
            <a:extLst>
              <a:ext uri="{FF2B5EF4-FFF2-40B4-BE49-F238E27FC236}">
                <a16:creationId xmlns:a16="http://schemas.microsoft.com/office/drawing/2014/main" id="{66D8D3E2-48D8-A0F2-30BA-B99C1C3F5806}"/>
              </a:ext>
            </a:extLst>
          </p:cNvPr>
          <p:cNvSpPr/>
          <p:nvPr userDrawn="1"/>
        </p:nvSpPr>
        <p:spPr bwMode="auto">
          <a:xfrm>
            <a:off x="324417" y="1541748"/>
            <a:ext cx="3455491"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みなさんはメタバタウンの住人です。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メタバタウンには家が４軒あり、町の真ん中を町が管理する川が流れています。</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行き来には渡し船を使っていますが、</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雨で増水すると運航できず不便でした。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今回、</a:t>
            </a:r>
            <a:r>
              <a:rPr kumimoji="1" lang="ja-JP" altLang="en-US" sz="1100" kern="1200" dirty="0">
                <a:solidFill>
                  <a:srgbClr val="C00000"/>
                </a:solidFill>
                <a:latin typeface="+mn-ea"/>
                <a:ea typeface="+mn-ea"/>
                <a:cs typeface="+mn-cs"/>
              </a:rPr>
              <a:t> メタバタウンの全ての住人の希望 </a:t>
            </a:r>
            <a:r>
              <a:rPr kumimoji="1" lang="ja-JP" altLang="en-US" sz="1100" kern="1200" dirty="0">
                <a:solidFill>
                  <a:schemeClr val="tx1"/>
                </a:solidFill>
                <a:latin typeface="+mn-ea"/>
                <a:ea typeface="+mn-ea"/>
                <a:cs typeface="+mn-cs"/>
              </a:rPr>
              <a:t>により</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橋を建設することになりました。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橋の建設費用は</a:t>
            </a:r>
            <a:r>
              <a:rPr kumimoji="1" lang="en-US" altLang="ja-JP" sz="1100" kern="1200" dirty="0">
                <a:solidFill>
                  <a:schemeClr val="tx1"/>
                </a:solidFill>
                <a:latin typeface="+mn-ea"/>
                <a:ea typeface="+mn-ea"/>
                <a:cs typeface="+mn-cs"/>
              </a:rPr>
              <a:t>400</a:t>
            </a:r>
            <a:r>
              <a:rPr kumimoji="1" lang="ja-JP" altLang="en-US" sz="1100" kern="1200" dirty="0">
                <a:solidFill>
                  <a:schemeClr val="tx1"/>
                </a:solidFill>
                <a:latin typeface="+mn-ea"/>
                <a:ea typeface="+mn-ea"/>
                <a:cs typeface="+mn-cs"/>
              </a:rPr>
              <a:t>万円です。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どのように負担すればいいと思いますか。</a:t>
            </a:r>
          </a:p>
        </p:txBody>
      </p:sp>
      <p:sp>
        <p:nvSpPr>
          <p:cNvPr id="11" name="正方形/長方形 10">
            <a:extLst>
              <a:ext uri="{FF2B5EF4-FFF2-40B4-BE49-F238E27FC236}">
                <a16:creationId xmlns:a16="http://schemas.microsoft.com/office/drawing/2014/main" id="{28AF1350-8E12-4B20-8DDD-CC0234552D7B}"/>
              </a:ext>
            </a:extLst>
          </p:cNvPr>
          <p:cNvSpPr/>
          <p:nvPr userDrawn="1"/>
        </p:nvSpPr>
        <p:spPr bwMode="auto">
          <a:xfrm>
            <a:off x="811530" y="2583495"/>
            <a:ext cx="2000250" cy="177756"/>
          </a:xfrm>
          <a:prstGeom prst="rect">
            <a:avLst/>
          </a:prstGeom>
          <a:noFill/>
          <a:ln w="1270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16" name="正方形/長方形 15">
            <a:extLst>
              <a:ext uri="{FF2B5EF4-FFF2-40B4-BE49-F238E27FC236}">
                <a16:creationId xmlns:a16="http://schemas.microsoft.com/office/drawing/2014/main" id="{FD842687-0D0E-A5AD-ACCD-D81186D29464}"/>
              </a:ext>
            </a:extLst>
          </p:cNvPr>
          <p:cNvSpPr/>
          <p:nvPr userDrawn="1"/>
        </p:nvSpPr>
        <p:spPr bwMode="auto">
          <a:xfrm>
            <a:off x="324417" y="3888724"/>
            <a:ext cx="2829091" cy="2831493"/>
          </a:xfrm>
          <a:prstGeom prst="rect">
            <a:avLst/>
          </a:prstGeom>
          <a:solidFill>
            <a:srgbClr val="EBFAFF"/>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19" name="正方形/長方形 18">
            <a:extLst>
              <a:ext uri="{FF2B5EF4-FFF2-40B4-BE49-F238E27FC236}">
                <a16:creationId xmlns:a16="http://schemas.microsoft.com/office/drawing/2014/main" id="{EEB2D6A2-4F48-66F8-0FD2-FA266D30EC64}"/>
              </a:ext>
            </a:extLst>
          </p:cNvPr>
          <p:cNvSpPr/>
          <p:nvPr userDrawn="1"/>
        </p:nvSpPr>
        <p:spPr bwMode="auto">
          <a:xfrm>
            <a:off x="3928374" y="1541748"/>
            <a:ext cx="1843900"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各家の家族構成・所得金額・使用回数が同じ場合</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endParaRPr kumimoji="1" lang="en-US" altLang="ja-JP" sz="1100" kern="1200" dirty="0">
              <a:solidFill>
                <a:schemeClr val="tx1"/>
              </a:solidFill>
              <a:latin typeface="+mn-ea"/>
              <a:ea typeface="+mn-ea"/>
              <a:cs typeface="+mn-cs"/>
            </a:endParaRPr>
          </a:p>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100" b="1" kern="1200" dirty="0">
                <a:solidFill>
                  <a:schemeClr val="tx1"/>
                </a:solidFill>
                <a:latin typeface="+mn-ea"/>
                <a:ea typeface="+mn-ea"/>
                <a:cs typeface="+mn-cs"/>
              </a:rPr>
              <a:t>ヒント</a:t>
            </a:r>
            <a:endParaRPr kumimoji="1" lang="en-US" altLang="ja-JP" sz="1100" b="1"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100" kern="1200" dirty="0">
                <a:solidFill>
                  <a:schemeClr val="tx1"/>
                </a:solidFill>
                <a:latin typeface="+mn-ea"/>
                <a:ea typeface="+mn-ea"/>
                <a:cs typeface="+mn-cs"/>
              </a:rPr>
              <a:t>    ４軒とも同じ条件だから、</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100" kern="1200" dirty="0">
                <a:solidFill>
                  <a:schemeClr val="tx1"/>
                </a:solidFill>
                <a:latin typeface="+mn-ea"/>
                <a:ea typeface="+mn-ea"/>
                <a:cs typeface="+mn-cs"/>
              </a:rPr>
              <a:t>    </a:t>
            </a:r>
            <a:r>
              <a:rPr kumimoji="1" lang="ja-JP" altLang="en-US" sz="1100" kern="1200" dirty="0">
                <a:solidFill>
                  <a:schemeClr val="tx1"/>
                </a:solidFill>
                <a:latin typeface="+mn-ea"/>
                <a:ea typeface="+mn-ea"/>
                <a:cs typeface="+mn-cs"/>
              </a:rPr>
              <a:t>公平に負担すると</a:t>
            </a:r>
            <a:r>
              <a:rPr kumimoji="1" lang="en-US" altLang="ja-JP" sz="1100" kern="1200" dirty="0">
                <a:solidFill>
                  <a:schemeClr val="tx1"/>
                </a:solidFill>
                <a:latin typeface="+mn-ea"/>
                <a:ea typeface="+mn-ea"/>
                <a:cs typeface="+mn-cs"/>
              </a:rPr>
              <a:t>…</a:t>
            </a:r>
            <a:endParaRPr kumimoji="1" lang="ja-JP" altLang="en-US" sz="1100" kern="1200" dirty="0">
              <a:solidFill>
                <a:schemeClr val="tx1"/>
              </a:solidFill>
              <a:latin typeface="+mn-ea"/>
              <a:ea typeface="+mn-ea"/>
              <a:cs typeface="+mn-cs"/>
            </a:endParaRPr>
          </a:p>
        </p:txBody>
      </p:sp>
      <p:graphicFrame>
        <p:nvGraphicFramePr>
          <p:cNvPr id="13" name="表 12">
            <a:extLst>
              <a:ext uri="{FF2B5EF4-FFF2-40B4-BE49-F238E27FC236}">
                <a16:creationId xmlns:a16="http://schemas.microsoft.com/office/drawing/2014/main" id="{658EDF74-866D-FAC0-246F-6CEEBA622E9A}"/>
              </a:ext>
            </a:extLst>
          </p:cNvPr>
          <p:cNvGraphicFramePr>
            <a:graphicFrameLocks noGrp="1"/>
          </p:cNvGraphicFramePr>
          <p:nvPr userDrawn="1">
            <p:extLst>
              <p:ext uri="{D42A27DB-BD31-4B8C-83A1-F6EECF244321}">
                <p14:modId xmlns:p14="http://schemas.microsoft.com/office/powerpoint/2010/main" val="3223460442"/>
              </p:ext>
            </p:extLst>
          </p:nvPr>
        </p:nvGraphicFramePr>
        <p:xfrm>
          <a:off x="3153508" y="3900331"/>
          <a:ext cx="5666851" cy="2822410"/>
        </p:xfrm>
        <a:graphic>
          <a:graphicData uri="http://schemas.openxmlformats.org/drawingml/2006/table">
            <a:tbl>
              <a:tblPr firstRow="1" bandRow="1">
                <a:effectLst/>
                <a:tableStyleId>{775DCB02-9BB8-47FD-8907-85C794F793BA}</a:tableStyleId>
              </a:tblPr>
              <a:tblGrid>
                <a:gridCol w="942177">
                  <a:extLst>
                    <a:ext uri="{9D8B030D-6E8A-4147-A177-3AD203B41FA5}">
                      <a16:colId xmlns:a16="http://schemas.microsoft.com/office/drawing/2014/main" val="869972413"/>
                    </a:ext>
                  </a:extLst>
                </a:gridCol>
                <a:gridCol w="897396">
                  <a:extLst>
                    <a:ext uri="{9D8B030D-6E8A-4147-A177-3AD203B41FA5}">
                      <a16:colId xmlns:a16="http://schemas.microsoft.com/office/drawing/2014/main" val="817503841"/>
                    </a:ext>
                  </a:extLst>
                </a:gridCol>
                <a:gridCol w="1216347">
                  <a:extLst>
                    <a:ext uri="{9D8B030D-6E8A-4147-A177-3AD203B41FA5}">
                      <a16:colId xmlns:a16="http://schemas.microsoft.com/office/drawing/2014/main" val="1686783455"/>
                    </a:ext>
                  </a:extLst>
                </a:gridCol>
                <a:gridCol w="1277960">
                  <a:extLst>
                    <a:ext uri="{9D8B030D-6E8A-4147-A177-3AD203B41FA5}">
                      <a16:colId xmlns:a16="http://schemas.microsoft.com/office/drawing/2014/main" val="4080317083"/>
                    </a:ext>
                  </a:extLst>
                </a:gridCol>
                <a:gridCol w="1332971">
                  <a:extLst>
                    <a:ext uri="{9D8B030D-6E8A-4147-A177-3AD203B41FA5}">
                      <a16:colId xmlns:a16="http://schemas.microsoft.com/office/drawing/2014/main" val="659529276"/>
                    </a:ext>
                  </a:extLst>
                </a:gridCol>
              </a:tblGrid>
              <a:tr h="482220">
                <a:tc>
                  <a:txBody>
                    <a:bodyPr/>
                    <a:lstStyle/>
                    <a:p>
                      <a:pPr algn="ctr"/>
                      <a:endParaRPr kumimoji="1" lang="ja-JP" altLang="en-US" sz="1400" b="0" dirty="0">
                        <a:solidFill>
                          <a:schemeClr val="bg1"/>
                        </a:solidFill>
                        <a:effectLst/>
                      </a:endParaRP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AFF"/>
                    </a:solidFill>
                  </a:tcPr>
                </a:tc>
                <a:tc>
                  <a:txBody>
                    <a:bodyPr/>
                    <a:lstStyle/>
                    <a:p>
                      <a:pPr algn="ctr"/>
                      <a:r>
                        <a:rPr kumimoji="1" lang="ja-JP" altLang="en-US" sz="1400" b="1" dirty="0">
                          <a:solidFill>
                            <a:schemeClr val="bg1"/>
                          </a:solidFill>
                          <a:effectLst/>
                        </a:rPr>
                        <a:t>家族</a:t>
                      </a:r>
                    </a:p>
                  </a:txBody>
                  <a:tcPr anchor="ctr">
                    <a:lnL w="12700" cap="flat" cmpd="sng" algn="ctr">
                      <a:solidFill>
                        <a:srgbClr val="005BAD"/>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400" dirty="0">
                          <a:effectLst/>
                        </a:rPr>
                        <a:t>所得金額</a:t>
                      </a:r>
                      <a:endParaRPr kumimoji="1" lang="ja-JP" altLang="en-US" sz="1100" b="0"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400"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400"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extLst>
                  <a:ext uri="{0D108BD9-81ED-4DB2-BD59-A6C34878D82A}">
                    <a16:rowId xmlns:a16="http://schemas.microsoft.com/office/drawing/2014/main" val="2135456254"/>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1,000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月１</a:t>
                      </a:r>
                      <a:r>
                        <a:rPr kumimoji="1" lang="en-US" altLang="ja-JP" sz="1200" b="1" dirty="0">
                          <a:effectLst/>
                          <a:latin typeface="HGPｺﾞｼｯｸM" panose="020B0600000000000000" pitchFamily="50" charset="-128"/>
                          <a:ea typeface="HGPｺﾞｼｯｸM" panose="020B0600000000000000" pitchFamily="50" charset="-128"/>
                        </a:rPr>
                        <a:t>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240521073"/>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600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月</a:t>
                      </a:r>
                      <a:r>
                        <a:rPr kumimoji="1" lang="en-US" altLang="ja-JP" sz="1200" b="1" dirty="0">
                          <a:effectLst/>
                          <a:latin typeface="HGPｺﾞｼｯｸM" panose="020B0600000000000000" pitchFamily="50" charset="-128"/>
                          <a:ea typeface="HGPｺﾞｼｯｸM" panose="020B0600000000000000" pitchFamily="50" charset="-128"/>
                        </a:rPr>
                        <a:t>10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1196817260"/>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300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月</a:t>
                      </a:r>
                      <a:r>
                        <a:rPr kumimoji="1" lang="en-US" altLang="ja-JP" sz="1200" b="1" dirty="0">
                          <a:effectLst/>
                          <a:latin typeface="HGPｺﾞｼｯｸM" panose="020B0600000000000000" pitchFamily="50" charset="-128"/>
                          <a:ea typeface="HGPｺﾞｼｯｸM" panose="020B0600000000000000" pitchFamily="50" charset="-128"/>
                        </a:rPr>
                        <a:t>10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585846679"/>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100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月１</a:t>
                      </a:r>
                      <a:r>
                        <a:rPr kumimoji="1" lang="en-US" altLang="ja-JP" sz="1200" b="1" dirty="0">
                          <a:effectLst/>
                          <a:latin typeface="HGPｺﾞｼｯｸM" panose="020B0600000000000000" pitchFamily="50" charset="-128"/>
                          <a:ea typeface="HGPｺﾞｼｯｸM" panose="020B0600000000000000" pitchFamily="50" charset="-128"/>
                        </a:rPr>
                        <a:t>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4268042463"/>
                  </a:ext>
                </a:extLst>
              </a:tr>
              <a:tr h="468038">
                <a:tc gridSpan="4">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kumimoji="1" lang="en-US" altLang="ja-JP" sz="1200" b="1" dirty="0">
                          <a:effectLst/>
                          <a:latin typeface="HGPｺﾞｼｯｸM" panose="020B0600000000000000" pitchFamily="50" charset="-128"/>
                          <a:ea typeface="HGPｺﾞｼｯｸM" panose="020B0600000000000000" pitchFamily="50" charset="-128"/>
                        </a:rPr>
                        <a:t>400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extLst>
                  <a:ext uri="{0D108BD9-81ED-4DB2-BD59-A6C34878D82A}">
                    <a16:rowId xmlns:a16="http://schemas.microsoft.com/office/drawing/2014/main" val="3152522239"/>
                  </a:ext>
                </a:extLst>
              </a:tr>
            </a:tbl>
          </a:graphicData>
        </a:graphic>
      </p:graphicFrame>
      <p:sp>
        <p:nvSpPr>
          <p:cNvPr id="40" name="正方形/長方形 39">
            <a:extLst>
              <a:ext uri="{FF2B5EF4-FFF2-40B4-BE49-F238E27FC236}">
                <a16:creationId xmlns:a16="http://schemas.microsoft.com/office/drawing/2014/main" id="{B7A6DFF8-6BE9-7586-B646-8DCACE5DDAD3}"/>
              </a:ext>
            </a:extLst>
          </p:cNvPr>
          <p:cNvSpPr/>
          <p:nvPr userDrawn="1"/>
        </p:nvSpPr>
        <p:spPr bwMode="auto">
          <a:xfrm>
            <a:off x="323642" y="4528158"/>
            <a:ext cx="3455491"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400" kern="1200" dirty="0">
                <a:solidFill>
                  <a:srgbClr val="005BAD"/>
                </a:solidFill>
                <a:latin typeface="+mn-ea"/>
                <a:ea typeface="+mn-ea"/>
                <a:cs typeface="+mn-cs"/>
              </a:rPr>
              <a:t>ヒント</a:t>
            </a: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200" kern="1200" dirty="0">
                <a:solidFill>
                  <a:schemeClr val="tx1"/>
                </a:solidFill>
                <a:latin typeface="+mn-ea"/>
                <a:ea typeface="+mn-ea"/>
                <a:cs typeface="+mn-cs"/>
              </a:rPr>
              <a:t>   所得金額によって</a:t>
            </a:r>
            <a:endParaRPr kumimoji="1" lang="en-US" altLang="ja-JP" sz="12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200" kern="1200" dirty="0">
                <a:solidFill>
                  <a:schemeClr val="tx1"/>
                </a:solidFill>
                <a:latin typeface="+mn-ea"/>
                <a:ea typeface="+mn-ea"/>
                <a:cs typeface="+mn-cs"/>
              </a:rPr>
              <a:t>   </a:t>
            </a:r>
            <a:r>
              <a:rPr kumimoji="1" lang="ja-JP" altLang="en-US" sz="1200" kern="1200" dirty="0">
                <a:solidFill>
                  <a:schemeClr val="tx1"/>
                </a:solidFill>
                <a:latin typeface="+mn-ea"/>
                <a:ea typeface="+mn-ea"/>
                <a:cs typeface="+mn-cs"/>
              </a:rPr>
              <a:t>負担する金額を変えてみよう</a:t>
            </a:r>
          </a:p>
        </p:txBody>
      </p:sp>
      <p:sp>
        <p:nvSpPr>
          <p:cNvPr id="36" name="テキスト プレースホルダー 17">
            <a:extLst>
              <a:ext uri="{FF2B5EF4-FFF2-40B4-BE49-F238E27FC236}">
                <a16:creationId xmlns:a16="http://schemas.microsoft.com/office/drawing/2014/main" id="{3B108D23-4885-8FD5-E963-138DEB863952}"/>
              </a:ext>
            </a:extLst>
          </p:cNvPr>
          <p:cNvSpPr>
            <a:spLocks noGrp="1"/>
          </p:cNvSpPr>
          <p:nvPr>
            <p:ph type="body" sz="quarter" idx="30" hasCustomPrompt="1"/>
          </p:nvPr>
        </p:nvSpPr>
        <p:spPr>
          <a:xfrm>
            <a:off x="7538605" y="4527951"/>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41" name="テキスト プレースホルダー 17">
            <a:extLst>
              <a:ext uri="{FF2B5EF4-FFF2-40B4-BE49-F238E27FC236}">
                <a16:creationId xmlns:a16="http://schemas.microsoft.com/office/drawing/2014/main" id="{9C344413-02E5-2378-0724-971D05FE6747}"/>
              </a:ext>
            </a:extLst>
          </p:cNvPr>
          <p:cNvSpPr>
            <a:spLocks noGrp="1"/>
          </p:cNvSpPr>
          <p:nvPr>
            <p:ph type="body" sz="quarter" idx="38" hasCustomPrompt="1"/>
          </p:nvPr>
        </p:nvSpPr>
        <p:spPr>
          <a:xfrm>
            <a:off x="7538605" y="5008902"/>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47" name="テキスト プレースホルダー 17">
            <a:extLst>
              <a:ext uri="{FF2B5EF4-FFF2-40B4-BE49-F238E27FC236}">
                <a16:creationId xmlns:a16="http://schemas.microsoft.com/office/drawing/2014/main" id="{7256BFC3-1325-7CC9-C6AC-1BAE444EA065}"/>
              </a:ext>
            </a:extLst>
          </p:cNvPr>
          <p:cNvSpPr>
            <a:spLocks noGrp="1"/>
          </p:cNvSpPr>
          <p:nvPr>
            <p:ph type="body" sz="quarter" idx="39" hasCustomPrompt="1"/>
          </p:nvPr>
        </p:nvSpPr>
        <p:spPr>
          <a:xfrm>
            <a:off x="7538605" y="5473678"/>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48" name="テキスト プレースホルダー 17">
            <a:extLst>
              <a:ext uri="{FF2B5EF4-FFF2-40B4-BE49-F238E27FC236}">
                <a16:creationId xmlns:a16="http://schemas.microsoft.com/office/drawing/2014/main" id="{CE7042D9-6040-3AA9-554F-7C053A4AD00E}"/>
              </a:ext>
            </a:extLst>
          </p:cNvPr>
          <p:cNvSpPr>
            <a:spLocks noGrp="1"/>
          </p:cNvSpPr>
          <p:nvPr>
            <p:ph type="body" sz="quarter" idx="40" hasCustomPrompt="1"/>
          </p:nvPr>
        </p:nvSpPr>
        <p:spPr>
          <a:xfrm>
            <a:off x="7538605" y="5943649"/>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17" name="正方形/長方形 16">
            <a:extLst>
              <a:ext uri="{FF2B5EF4-FFF2-40B4-BE49-F238E27FC236}">
                <a16:creationId xmlns:a16="http://schemas.microsoft.com/office/drawing/2014/main" id="{3270C151-A5BE-9BD5-F5A7-0FE8BFA14B05}"/>
              </a:ext>
            </a:extLst>
          </p:cNvPr>
          <p:cNvSpPr/>
          <p:nvPr userDrawn="1"/>
        </p:nvSpPr>
        <p:spPr bwMode="auto">
          <a:xfrm>
            <a:off x="323642" y="4007150"/>
            <a:ext cx="3667513" cy="26788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600" kern="1200" dirty="0">
                <a:solidFill>
                  <a:srgbClr val="005BAD"/>
                </a:solidFill>
                <a:latin typeface="+mn-ea"/>
                <a:ea typeface="+mn-ea"/>
                <a:cs typeface="+mn-cs"/>
              </a:rPr>
              <a:t>各家の所得金額</a:t>
            </a:r>
            <a:r>
              <a:rPr kumimoji="1" lang="ja-JP" altLang="en-US" sz="1400" kern="1200" dirty="0">
                <a:solidFill>
                  <a:srgbClr val="005BAD"/>
                </a:solidFill>
                <a:latin typeface="+mn-ea"/>
                <a:ea typeface="+mn-ea"/>
                <a:cs typeface="+mn-cs"/>
              </a:rPr>
              <a:t>（もうけ）</a:t>
            </a:r>
            <a:r>
              <a:rPr kumimoji="1" lang="ja-JP" altLang="en-US" sz="1600" kern="1200" dirty="0">
                <a:solidFill>
                  <a:srgbClr val="005BAD"/>
                </a:solidFill>
                <a:latin typeface="+mn-ea"/>
                <a:ea typeface="+mn-ea"/>
                <a:cs typeface="+mn-cs"/>
              </a:rPr>
              <a:t>が異なる場合</a:t>
            </a:r>
          </a:p>
        </p:txBody>
      </p:sp>
      <p:grpSp>
        <p:nvGrpSpPr>
          <p:cNvPr id="53" name="グループ化 52">
            <a:extLst>
              <a:ext uri="{FF2B5EF4-FFF2-40B4-BE49-F238E27FC236}">
                <a16:creationId xmlns:a16="http://schemas.microsoft.com/office/drawing/2014/main" id="{EBC346CD-F974-A886-B805-712D065C1AD7}"/>
              </a:ext>
            </a:extLst>
          </p:cNvPr>
          <p:cNvGrpSpPr/>
          <p:nvPr userDrawn="1"/>
        </p:nvGrpSpPr>
        <p:grpSpPr>
          <a:xfrm>
            <a:off x="727310" y="5444694"/>
            <a:ext cx="2220900" cy="1141426"/>
            <a:chOff x="608967" y="5456726"/>
            <a:chExt cx="2220900" cy="1141426"/>
          </a:xfrm>
        </p:grpSpPr>
        <p:pic>
          <p:nvPicPr>
            <p:cNvPr id="50" name="図 49">
              <a:extLst>
                <a:ext uri="{FF2B5EF4-FFF2-40B4-BE49-F238E27FC236}">
                  <a16:creationId xmlns:a16="http://schemas.microsoft.com/office/drawing/2014/main" id="{C6154DD8-4C81-1A7C-C051-97E2AC38F45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298"/>
            <a:stretch/>
          </p:blipFill>
          <p:spPr>
            <a:xfrm>
              <a:off x="608967" y="5456726"/>
              <a:ext cx="1797166" cy="1091837"/>
            </a:xfrm>
            <a:prstGeom prst="rect">
              <a:avLst/>
            </a:prstGeom>
            <a:ln w="15875">
              <a:solidFill>
                <a:srgbClr val="005BAD"/>
              </a:solidFill>
            </a:ln>
          </p:spPr>
        </p:pic>
        <p:sp>
          <p:nvSpPr>
            <p:cNvPr id="51" name="楕円 50">
              <a:extLst>
                <a:ext uri="{FF2B5EF4-FFF2-40B4-BE49-F238E27FC236}">
                  <a16:creationId xmlns:a16="http://schemas.microsoft.com/office/drawing/2014/main" id="{48839757-B02E-4715-046D-A42728E30655}"/>
                </a:ext>
              </a:extLst>
            </p:cNvPr>
            <p:cNvSpPr/>
            <p:nvPr userDrawn="1"/>
          </p:nvSpPr>
          <p:spPr bwMode="auto">
            <a:xfrm>
              <a:off x="2111222" y="5879507"/>
              <a:ext cx="718645" cy="718645"/>
            </a:xfrm>
            <a:prstGeom prst="ellipse">
              <a:avLst/>
            </a:prstGeom>
            <a:solidFill>
              <a:srgbClr val="005BAD"/>
            </a:solidFill>
            <a:ln w="22225" cap="flat" cmpd="sng" algn="ctr">
              <a:solidFill>
                <a:srgbClr val="EBFA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52" name="テキスト ボックス 51">
              <a:extLst>
                <a:ext uri="{FF2B5EF4-FFF2-40B4-BE49-F238E27FC236}">
                  <a16:creationId xmlns:a16="http://schemas.microsoft.com/office/drawing/2014/main" id="{4E886911-018A-F460-89F0-5D42C08B28CB}"/>
                </a:ext>
              </a:extLst>
            </p:cNvPr>
            <p:cNvSpPr txBox="1"/>
            <p:nvPr userDrawn="1"/>
          </p:nvSpPr>
          <p:spPr>
            <a:xfrm>
              <a:off x="2144173" y="5977219"/>
              <a:ext cx="652743" cy="523220"/>
            </a:xfrm>
            <a:prstGeom prst="rect">
              <a:avLst/>
            </a:prstGeom>
            <a:noFill/>
          </p:spPr>
          <p:txBody>
            <a:bodyPr wrap="none" rtlCol="0">
              <a:spAutoFit/>
            </a:bodyPr>
            <a:lstStyle/>
            <a:p>
              <a:r>
                <a:rPr kumimoji="1" lang="ja-JP" altLang="en-US" sz="1400" kern="1200" dirty="0">
                  <a:solidFill>
                    <a:srgbClr val="EBFFFC"/>
                  </a:solidFill>
                  <a:latin typeface="+mn-ea"/>
                  <a:ea typeface="+mn-ea"/>
                  <a:cs typeface="+mn-cs"/>
                </a:rPr>
                <a:t>メタバ</a:t>
              </a:r>
              <a:endParaRPr kumimoji="1" lang="en-US" altLang="ja-JP" sz="1400" kern="1200" dirty="0">
                <a:solidFill>
                  <a:srgbClr val="EBFFFC"/>
                </a:solidFill>
                <a:latin typeface="+mn-ea"/>
                <a:ea typeface="+mn-ea"/>
                <a:cs typeface="+mn-cs"/>
              </a:endParaRPr>
            </a:p>
            <a:p>
              <a:r>
                <a:rPr kumimoji="1" lang="ja-JP" altLang="en-US" sz="1400" kern="1200" dirty="0">
                  <a:solidFill>
                    <a:srgbClr val="EBFFFC"/>
                  </a:solidFill>
                  <a:latin typeface="+mn-ea"/>
                  <a:ea typeface="+mn-ea"/>
                  <a:cs typeface="+mn-cs"/>
                </a:rPr>
                <a:t>タウン</a:t>
              </a:r>
            </a:p>
          </p:txBody>
        </p:sp>
      </p:grpSp>
      <p:sp>
        <p:nvSpPr>
          <p:cNvPr id="54" name="正方形/長方形 53">
            <a:extLst>
              <a:ext uri="{FF2B5EF4-FFF2-40B4-BE49-F238E27FC236}">
                <a16:creationId xmlns:a16="http://schemas.microsoft.com/office/drawing/2014/main" id="{584D2F6C-09FA-2F5A-DE99-79F2ABF555EB}"/>
              </a:ext>
            </a:extLst>
          </p:cNvPr>
          <p:cNvSpPr/>
          <p:nvPr userDrawn="1"/>
        </p:nvSpPr>
        <p:spPr bwMode="auto">
          <a:xfrm>
            <a:off x="3928374" y="1257115"/>
            <a:ext cx="1332646"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パターン１</a:t>
            </a:r>
            <a:r>
              <a:rPr kumimoji="1" lang="ja-JP" altLang="en-US" sz="1200" b="0" i="0" u="none" strike="noStrike" cap="none" normalizeH="0" baseline="0" dirty="0">
                <a:ln>
                  <a:noFill/>
                </a:ln>
                <a:effectLst/>
                <a:latin typeface="+mn-ea"/>
                <a:ea typeface="+mn-ea"/>
              </a:rPr>
              <a:t>（参考）</a:t>
            </a:r>
            <a:endParaRPr kumimoji="1" lang="ja-JP" altLang="en-US" sz="1300" b="0" i="0" u="none" strike="noStrike" cap="none" normalizeH="0" baseline="0" dirty="0">
              <a:ln>
                <a:noFill/>
              </a:ln>
              <a:effectLst/>
              <a:latin typeface="+mn-ea"/>
              <a:ea typeface="+mn-ea"/>
            </a:endParaRPr>
          </a:p>
        </p:txBody>
      </p:sp>
      <p:graphicFrame>
        <p:nvGraphicFramePr>
          <p:cNvPr id="2" name="表 1">
            <a:extLst>
              <a:ext uri="{FF2B5EF4-FFF2-40B4-BE49-F238E27FC236}">
                <a16:creationId xmlns:a16="http://schemas.microsoft.com/office/drawing/2014/main" id="{151A3B7C-8F55-7733-585C-64BC50482133}"/>
              </a:ext>
            </a:extLst>
          </p:cNvPr>
          <p:cNvGraphicFramePr>
            <a:graphicFrameLocks noGrp="1"/>
          </p:cNvGraphicFramePr>
          <p:nvPr userDrawn="1">
            <p:extLst>
              <p:ext uri="{D42A27DB-BD31-4B8C-83A1-F6EECF244321}">
                <p14:modId xmlns:p14="http://schemas.microsoft.com/office/powerpoint/2010/main" val="716099249"/>
              </p:ext>
            </p:extLst>
          </p:nvPr>
        </p:nvGraphicFramePr>
        <p:xfrm>
          <a:off x="5772274" y="1541747"/>
          <a:ext cx="3048083" cy="1742332"/>
        </p:xfrm>
        <a:graphic>
          <a:graphicData uri="http://schemas.openxmlformats.org/drawingml/2006/table">
            <a:tbl>
              <a:tblPr firstRow="1" bandRow="1">
                <a:effectLst/>
                <a:tableStyleId>{775DCB02-9BB8-47FD-8907-85C794F793BA}</a:tableStyleId>
              </a:tblPr>
              <a:tblGrid>
                <a:gridCol w="506778">
                  <a:extLst>
                    <a:ext uri="{9D8B030D-6E8A-4147-A177-3AD203B41FA5}">
                      <a16:colId xmlns:a16="http://schemas.microsoft.com/office/drawing/2014/main" val="869972413"/>
                    </a:ext>
                  </a:extLst>
                </a:gridCol>
                <a:gridCol w="482691">
                  <a:extLst>
                    <a:ext uri="{9D8B030D-6E8A-4147-A177-3AD203B41FA5}">
                      <a16:colId xmlns:a16="http://schemas.microsoft.com/office/drawing/2014/main" val="817503841"/>
                    </a:ext>
                  </a:extLst>
                </a:gridCol>
                <a:gridCol w="654248">
                  <a:extLst>
                    <a:ext uri="{9D8B030D-6E8A-4147-A177-3AD203B41FA5}">
                      <a16:colId xmlns:a16="http://schemas.microsoft.com/office/drawing/2014/main" val="1686783455"/>
                    </a:ext>
                  </a:extLst>
                </a:gridCol>
                <a:gridCol w="687387">
                  <a:extLst>
                    <a:ext uri="{9D8B030D-6E8A-4147-A177-3AD203B41FA5}">
                      <a16:colId xmlns:a16="http://schemas.microsoft.com/office/drawing/2014/main" val="4080317083"/>
                    </a:ext>
                  </a:extLst>
                </a:gridCol>
                <a:gridCol w="716979">
                  <a:extLst>
                    <a:ext uri="{9D8B030D-6E8A-4147-A177-3AD203B41FA5}">
                      <a16:colId xmlns:a16="http://schemas.microsoft.com/office/drawing/2014/main" val="659529276"/>
                    </a:ext>
                  </a:extLst>
                </a:gridCol>
              </a:tblGrid>
              <a:tr h="361732">
                <a:tc>
                  <a:txBody>
                    <a:bodyPr/>
                    <a:lstStyle/>
                    <a:p>
                      <a:pPr algn="ctr"/>
                      <a:endParaRPr kumimoji="1" lang="ja-JP" altLang="en-US" sz="900" b="0" dirty="0">
                        <a:solidFill>
                          <a:schemeClr val="bg1"/>
                        </a:solidFill>
                        <a:effectLst/>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tc>
                  <a:txBody>
                    <a:bodyPr/>
                    <a:lstStyle/>
                    <a:p>
                      <a:pPr algn="ctr"/>
                      <a:r>
                        <a:rPr kumimoji="1" lang="ja-JP" altLang="en-US" sz="900" b="1" dirty="0">
                          <a:solidFill>
                            <a:schemeClr val="bg1"/>
                          </a:solidFill>
                          <a:effectLst/>
                        </a:rPr>
                        <a:t>家族</a:t>
                      </a:r>
                    </a:p>
                  </a:txBody>
                  <a:tcPr anchor="ctr">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所得金額</a:t>
                      </a:r>
                      <a:endParaRPr kumimoji="1" lang="ja-JP" altLang="en-US" sz="700" b="0"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2135456254"/>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521073"/>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96817260"/>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5846679"/>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68042463"/>
                  </a:ext>
                </a:extLst>
              </a:tr>
              <a:tr h="0">
                <a:tc gridSpan="4">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400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52522239"/>
                  </a:ext>
                </a:extLst>
              </a:tr>
            </a:tbl>
          </a:graphicData>
        </a:graphic>
      </p:graphicFrame>
    </p:spTree>
    <p:extLst>
      <p:ext uri="{BB962C8B-B14F-4D97-AF65-F5344CB8AC3E}">
        <p14:creationId xmlns:p14="http://schemas.microsoft.com/office/powerpoint/2010/main" val="2311587455"/>
      </p:ext>
    </p:extLst>
  </p:cSld>
  <p:clrMapOvr>
    <a:masterClrMapping/>
  </p:clrMapOvr>
  <p:extLst>
    <p:ext uri="{DCECCB84-F9BA-43D5-87BE-67443E8EF086}">
      <p15:sldGuideLst xmlns:p15="http://schemas.microsoft.com/office/powerpoint/2012/main">
        <p15:guide id="4" orient="horz" pos="4224">
          <p15:clr>
            <a:srgbClr val="FBAE40"/>
          </p15:clr>
        </p15:guide>
        <p15:guide id="5" pos="5760">
          <p15:clr>
            <a:srgbClr val="FBAE40"/>
          </p15:clr>
        </p15:guide>
        <p15:guide id="9" orient="horz">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7_白紙">
    <p:spTree>
      <p:nvGrpSpPr>
        <p:cNvPr id="1" name=""/>
        <p:cNvGrpSpPr/>
        <p:nvPr/>
      </p:nvGrpSpPr>
      <p:grpSpPr>
        <a:xfrm>
          <a:off x="0" y="0"/>
          <a:ext cx="0" cy="0"/>
          <a:chOff x="0" y="0"/>
          <a:chExt cx="0" cy="0"/>
        </a:xfrm>
      </p:grpSpPr>
      <p:sp>
        <p:nvSpPr>
          <p:cNvPr id="35" name="正方形/長方形 34">
            <a:extLst>
              <a:ext uri="{FF2B5EF4-FFF2-40B4-BE49-F238E27FC236}">
                <a16:creationId xmlns:a16="http://schemas.microsoft.com/office/drawing/2014/main" id="{CD411C34-C508-20E5-335D-D87BDB805E0C}"/>
              </a:ext>
            </a:extLst>
          </p:cNvPr>
          <p:cNvSpPr/>
          <p:nvPr userDrawn="1"/>
        </p:nvSpPr>
        <p:spPr bwMode="auto">
          <a:xfrm>
            <a:off x="5772274" y="1541748"/>
            <a:ext cx="3047876"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6" name="正方形/長方形 5">
            <a:extLst>
              <a:ext uri="{FF2B5EF4-FFF2-40B4-BE49-F238E27FC236}">
                <a16:creationId xmlns:a16="http://schemas.microsoft.com/office/drawing/2014/main" id="{E85256BC-6200-EBDC-5473-473F5F1DD958}"/>
              </a:ext>
            </a:extLst>
          </p:cNvPr>
          <p:cNvSpPr/>
          <p:nvPr userDrawn="1"/>
        </p:nvSpPr>
        <p:spPr bwMode="auto">
          <a:xfrm>
            <a:off x="-1" y="705417"/>
            <a:ext cx="9144001" cy="58673"/>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n-ea"/>
              <a:ea typeface="+mn-ea"/>
              <a:cs typeface="+mn-cs"/>
            </a:endParaRPr>
          </a:p>
        </p:txBody>
      </p:sp>
      <p:sp>
        <p:nvSpPr>
          <p:cNvPr id="4" name="スライド番号プレースホルダー 3">
            <a:extLst>
              <a:ext uri="{FF2B5EF4-FFF2-40B4-BE49-F238E27FC236}">
                <a16:creationId xmlns:a16="http://schemas.microsoft.com/office/drawing/2014/main" id="{A1170B6F-62EF-45E6-90A2-A04CCA34EECB}"/>
              </a:ext>
            </a:extLst>
          </p:cNvPr>
          <p:cNvSpPr>
            <a:spLocks noGrp="1"/>
          </p:cNvSpPr>
          <p:nvPr>
            <p:ph type="sldNum" sz="quarter" idx="12"/>
          </p:nvPr>
        </p:nvSpPr>
        <p:spPr>
          <a:xfrm>
            <a:off x="8769893" y="6443281"/>
            <a:ext cx="374107" cy="298426"/>
          </a:xfrm>
          <a:prstGeom prst="rect">
            <a:avLst/>
          </a:prstGeom>
        </p:spPr>
        <p:txBody>
          <a:bodyPr wrap="none" anchor="ctr" anchorCtr="0"/>
          <a:lstStyle>
            <a:lvl1pPr algn="ctr">
              <a:defRPr sz="1200" b="1">
                <a:latin typeface="Arial" panose="020B0604020202020204" pitchFamily="34" charset="0"/>
                <a:ea typeface="HGP創英角ｺﾞｼｯｸUB" panose="020B0900000000000000" pitchFamily="50" charset="-128"/>
                <a:cs typeface="Arial" panose="020B0604020202020204" pitchFamily="34" charset="0"/>
              </a:defRPr>
            </a:lvl1pPr>
          </a:lstStyle>
          <a:p>
            <a:pPr>
              <a:defRPr/>
            </a:pPr>
            <a:fld id="{40E3B949-1179-4387-B307-F356BE6486A4}" type="slidenum">
              <a:rPr lang="en-US" altLang="ja-JP" smtClean="0"/>
              <a:pPr>
                <a:defRPr/>
              </a:pPr>
              <a:t>‹#›</a:t>
            </a:fld>
            <a:endParaRPr lang="en-US" altLang="ja-JP" dirty="0"/>
          </a:p>
        </p:txBody>
      </p:sp>
      <p:sp>
        <p:nvSpPr>
          <p:cNvPr id="9" name="正方形/長方形 8">
            <a:extLst>
              <a:ext uri="{FF2B5EF4-FFF2-40B4-BE49-F238E27FC236}">
                <a16:creationId xmlns:a16="http://schemas.microsoft.com/office/drawing/2014/main" id="{1AF0A3EF-5E57-F941-0BFF-1E4FB21C4A0D}"/>
              </a:ext>
            </a:extLst>
          </p:cNvPr>
          <p:cNvSpPr/>
          <p:nvPr userDrawn="1"/>
        </p:nvSpPr>
        <p:spPr bwMode="auto">
          <a:xfrm>
            <a:off x="323851" y="1257115"/>
            <a:ext cx="831439"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前提条件</a:t>
            </a:r>
          </a:p>
        </p:txBody>
      </p:sp>
      <p:sp>
        <p:nvSpPr>
          <p:cNvPr id="10" name="正方形/長方形 9">
            <a:extLst>
              <a:ext uri="{FF2B5EF4-FFF2-40B4-BE49-F238E27FC236}">
                <a16:creationId xmlns:a16="http://schemas.microsoft.com/office/drawing/2014/main" id="{5FC5F758-8BE0-9B7E-6837-818F7F95F160}"/>
              </a:ext>
            </a:extLst>
          </p:cNvPr>
          <p:cNvSpPr/>
          <p:nvPr userDrawn="1"/>
        </p:nvSpPr>
        <p:spPr bwMode="auto">
          <a:xfrm>
            <a:off x="323852" y="3614858"/>
            <a:ext cx="2829658" cy="226800"/>
          </a:xfrm>
          <a:prstGeom prst="rect">
            <a:avLst/>
          </a:prstGeom>
          <a:noFill/>
          <a:ln w="19050" cap="flat" cmpd="sng" algn="ctr">
            <a:solidFill>
              <a:srgbClr val="005BAD"/>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solidFill>
                  <a:srgbClr val="005BAD"/>
                </a:solidFill>
                <a:effectLst/>
                <a:latin typeface="+mn-ea"/>
                <a:ea typeface="+mn-ea"/>
              </a:rPr>
              <a:t>討議</a:t>
            </a:r>
            <a:r>
              <a:rPr kumimoji="1" lang="ja-JP" altLang="en-US" sz="1300" b="0" i="0" u="none" strike="noStrike" cap="none" normalizeH="0" baseline="0" dirty="0">
                <a:ln>
                  <a:noFill/>
                </a:ln>
                <a:effectLst/>
                <a:latin typeface="+mn-ea"/>
                <a:ea typeface="+mn-ea"/>
              </a:rPr>
              <a:t>　パターン３　</a:t>
            </a:r>
            <a:r>
              <a:rPr kumimoji="1" lang="en-US" altLang="ja-JP" sz="1300" b="0" i="0" u="none" strike="noStrike" cap="none" normalizeH="0" baseline="0" dirty="0">
                <a:ln>
                  <a:noFill/>
                </a:ln>
                <a:effectLst/>
                <a:latin typeface="+mn-ea"/>
                <a:ea typeface="+mn-ea"/>
              </a:rPr>
              <a:t>※</a:t>
            </a:r>
            <a:r>
              <a:rPr kumimoji="1" lang="ja-JP" altLang="en-US" sz="1300" b="0" i="0" u="none" strike="noStrike" cap="none" normalizeH="0" baseline="0" dirty="0">
                <a:ln>
                  <a:noFill/>
                </a:ln>
                <a:effectLst/>
                <a:latin typeface="+mn-ea"/>
                <a:ea typeface="+mn-ea"/>
              </a:rPr>
              <a:t>グループ発表あり</a:t>
            </a:r>
          </a:p>
        </p:txBody>
      </p:sp>
      <p:sp>
        <p:nvSpPr>
          <p:cNvPr id="7" name="正方形/長方形 6">
            <a:extLst>
              <a:ext uri="{FF2B5EF4-FFF2-40B4-BE49-F238E27FC236}">
                <a16:creationId xmlns:a16="http://schemas.microsoft.com/office/drawing/2014/main" id="{66D8D3E2-48D8-A0F2-30BA-B99C1C3F5806}"/>
              </a:ext>
            </a:extLst>
          </p:cNvPr>
          <p:cNvSpPr/>
          <p:nvPr userDrawn="1"/>
        </p:nvSpPr>
        <p:spPr bwMode="auto">
          <a:xfrm>
            <a:off x="324417" y="1541748"/>
            <a:ext cx="3455491"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みなさんはメタバタウンの住人です。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メタバタウンには家が４軒あり、町の真ん中を町が管理する川が流れています。</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行き来には渡し船を使っていますが、</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雨で増水すると運航できず不便でした。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今回、</a:t>
            </a:r>
            <a:r>
              <a:rPr kumimoji="1" lang="ja-JP" altLang="en-US" sz="1100" kern="1200" dirty="0">
                <a:solidFill>
                  <a:srgbClr val="C00000"/>
                </a:solidFill>
                <a:latin typeface="+mn-ea"/>
                <a:ea typeface="+mn-ea"/>
                <a:cs typeface="+mn-cs"/>
              </a:rPr>
              <a:t> メタバタウンの全ての住人の希望 </a:t>
            </a:r>
            <a:r>
              <a:rPr kumimoji="1" lang="ja-JP" altLang="en-US" sz="1100" kern="1200" dirty="0">
                <a:solidFill>
                  <a:schemeClr val="tx1"/>
                </a:solidFill>
                <a:latin typeface="+mn-ea"/>
                <a:ea typeface="+mn-ea"/>
                <a:cs typeface="+mn-cs"/>
              </a:rPr>
              <a:t>により</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橋を建設することになりました。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橋の建設費用は</a:t>
            </a:r>
            <a:r>
              <a:rPr kumimoji="1" lang="en-US" altLang="ja-JP" sz="1100" kern="1200" dirty="0">
                <a:solidFill>
                  <a:schemeClr val="tx1"/>
                </a:solidFill>
                <a:latin typeface="+mn-ea"/>
                <a:ea typeface="+mn-ea"/>
                <a:cs typeface="+mn-cs"/>
              </a:rPr>
              <a:t>400</a:t>
            </a:r>
            <a:r>
              <a:rPr kumimoji="1" lang="ja-JP" altLang="en-US" sz="1100" kern="1200" dirty="0">
                <a:solidFill>
                  <a:schemeClr val="tx1"/>
                </a:solidFill>
                <a:latin typeface="+mn-ea"/>
                <a:ea typeface="+mn-ea"/>
                <a:cs typeface="+mn-cs"/>
              </a:rPr>
              <a:t>万円です。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どのように負担すればいいと思いますか。</a:t>
            </a:r>
          </a:p>
        </p:txBody>
      </p:sp>
      <p:sp>
        <p:nvSpPr>
          <p:cNvPr id="11" name="正方形/長方形 10">
            <a:extLst>
              <a:ext uri="{FF2B5EF4-FFF2-40B4-BE49-F238E27FC236}">
                <a16:creationId xmlns:a16="http://schemas.microsoft.com/office/drawing/2014/main" id="{28AF1350-8E12-4B20-8DDD-CC0234552D7B}"/>
              </a:ext>
            </a:extLst>
          </p:cNvPr>
          <p:cNvSpPr/>
          <p:nvPr userDrawn="1"/>
        </p:nvSpPr>
        <p:spPr bwMode="auto">
          <a:xfrm>
            <a:off x="811530" y="2583495"/>
            <a:ext cx="2000250" cy="177756"/>
          </a:xfrm>
          <a:prstGeom prst="rect">
            <a:avLst/>
          </a:prstGeom>
          <a:noFill/>
          <a:ln w="1270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16" name="正方形/長方形 15">
            <a:extLst>
              <a:ext uri="{FF2B5EF4-FFF2-40B4-BE49-F238E27FC236}">
                <a16:creationId xmlns:a16="http://schemas.microsoft.com/office/drawing/2014/main" id="{FD842687-0D0E-A5AD-ACCD-D81186D29464}"/>
              </a:ext>
            </a:extLst>
          </p:cNvPr>
          <p:cNvSpPr>
            <a:spLocks noGrp="1" noRot="1" noMove="1" noResize="1" noEditPoints="1" noAdjustHandles="1" noChangeArrowheads="1" noChangeShapeType="1"/>
          </p:cNvSpPr>
          <p:nvPr userDrawn="1"/>
        </p:nvSpPr>
        <p:spPr bwMode="auto">
          <a:xfrm>
            <a:off x="324417" y="3888724"/>
            <a:ext cx="8495733" cy="2831493"/>
          </a:xfrm>
          <a:prstGeom prst="rect">
            <a:avLst/>
          </a:prstGeom>
          <a:solidFill>
            <a:srgbClr val="EBFAFF"/>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19" name="正方形/長方形 18">
            <a:extLst>
              <a:ext uri="{FF2B5EF4-FFF2-40B4-BE49-F238E27FC236}">
                <a16:creationId xmlns:a16="http://schemas.microsoft.com/office/drawing/2014/main" id="{EEB2D6A2-4F48-66F8-0FD2-FA266D30EC64}"/>
              </a:ext>
            </a:extLst>
          </p:cNvPr>
          <p:cNvSpPr/>
          <p:nvPr userDrawn="1"/>
        </p:nvSpPr>
        <p:spPr bwMode="auto">
          <a:xfrm>
            <a:off x="3928374" y="1541748"/>
            <a:ext cx="1843900"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各家の家族構成・所得金額・使用回数が同じ場合</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endParaRPr kumimoji="1" lang="en-US" altLang="ja-JP" sz="1100" kern="1200" dirty="0">
              <a:solidFill>
                <a:schemeClr val="tx1"/>
              </a:solidFill>
              <a:latin typeface="+mn-ea"/>
              <a:ea typeface="+mn-ea"/>
              <a:cs typeface="+mn-cs"/>
            </a:endParaRPr>
          </a:p>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100" b="1" kern="1200" dirty="0">
                <a:solidFill>
                  <a:schemeClr val="tx1"/>
                </a:solidFill>
                <a:latin typeface="+mn-ea"/>
                <a:ea typeface="+mn-ea"/>
                <a:cs typeface="+mn-cs"/>
              </a:rPr>
              <a:t>ヒント</a:t>
            </a:r>
            <a:endParaRPr kumimoji="1" lang="en-US" altLang="ja-JP" sz="1100" b="1"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100" kern="1200" dirty="0">
                <a:solidFill>
                  <a:schemeClr val="tx1"/>
                </a:solidFill>
                <a:latin typeface="+mn-ea"/>
                <a:ea typeface="+mn-ea"/>
                <a:cs typeface="+mn-cs"/>
              </a:rPr>
              <a:t>    ４軒とも同じ条件だから、</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100" kern="1200" dirty="0">
                <a:solidFill>
                  <a:schemeClr val="tx1"/>
                </a:solidFill>
                <a:latin typeface="+mn-ea"/>
                <a:ea typeface="+mn-ea"/>
                <a:cs typeface="+mn-cs"/>
              </a:rPr>
              <a:t>    </a:t>
            </a:r>
            <a:r>
              <a:rPr kumimoji="1" lang="ja-JP" altLang="en-US" sz="1100" kern="1200" dirty="0">
                <a:solidFill>
                  <a:schemeClr val="tx1"/>
                </a:solidFill>
                <a:latin typeface="+mn-ea"/>
                <a:ea typeface="+mn-ea"/>
                <a:cs typeface="+mn-cs"/>
              </a:rPr>
              <a:t>公平に負担すると</a:t>
            </a:r>
            <a:r>
              <a:rPr kumimoji="1" lang="en-US" altLang="ja-JP" sz="1100" kern="1200" dirty="0">
                <a:solidFill>
                  <a:schemeClr val="tx1"/>
                </a:solidFill>
                <a:latin typeface="+mn-ea"/>
                <a:ea typeface="+mn-ea"/>
                <a:cs typeface="+mn-cs"/>
              </a:rPr>
              <a:t>…</a:t>
            </a:r>
            <a:endParaRPr kumimoji="1" lang="ja-JP" altLang="en-US" sz="1100" kern="1200" dirty="0">
              <a:solidFill>
                <a:schemeClr val="tx1"/>
              </a:solidFill>
              <a:latin typeface="+mn-ea"/>
              <a:ea typeface="+mn-ea"/>
              <a:cs typeface="+mn-cs"/>
            </a:endParaRPr>
          </a:p>
        </p:txBody>
      </p:sp>
      <p:graphicFrame>
        <p:nvGraphicFramePr>
          <p:cNvPr id="13" name="表 12">
            <a:extLst>
              <a:ext uri="{FF2B5EF4-FFF2-40B4-BE49-F238E27FC236}">
                <a16:creationId xmlns:a16="http://schemas.microsoft.com/office/drawing/2014/main" id="{658EDF74-866D-FAC0-246F-6CEEBA622E9A}"/>
              </a:ext>
            </a:extLst>
          </p:cNvPr>
          <p:cNvGraphicFramePr>
            <a:graphicFrameLocks noGrp="1"/>
          </p:cNvGraphicFramePr>
          <p:nvPr userDrawn="1">
            <p:extLst>
              <p:ext uri="{D42A27DB-BD31-4B8C-83A1-F6EECF244321}">
                <p14:modId xmlns:p14="http://schemas.microsoft.com/office/powerpoint/2010/main" val="2624550714"/>
              </p:ext>
            </p:extLst>
          </p:nvPr>
        </p:nvGraphicFramePr>
        <p:xfrm>
          <a:off x="3009451" y="3900331"/>
          <a:ext cx="3877259" cy="2822410"/>
        </p:xfrm>
        <a:graphic>
          <a:graphicData uri="http://schemas.openxmlformats.org/drawingml/2006/table">
            <a:tbl>
              <a:tblPr firstRow="1" bandRow="1">
                <a:effectLst/>
                <a:tableStyleId>{775DCB02-9BB8-47FD-8907-85C794F793BA}</a:tableStyleId>
              </a:tblPr>
              <a:tblGrid>
                <a:gridCol w="487756">
                  <a:extLst>
                    <a:ext uri="{9D8B030D-6E8A-4147-A177-3AD203B41FA5}">
                      <a16:colId xmlns:a16="http://schemas.microsoft.com/office/drawing/2014/main" val="869972413"/>
                    </a:ext>
                  </a:extLst>
                </a:gridCol>
                <a:gridCol w="487756">
                  <a:extLst>
                    <a:ext uri="{9D8B030D-6E8A-4147-A177-3AD203B41FA5}">
                      <a16:colId xmlns:a16="http://schemas.microsoft.com/office/drawing/2014/main" val="817503841"/>
                    </a:ext>
                  </a:extLst>
                </a:gridCol>
                <a:gridCol w="826634">
                  <a:extLst>
                    <a:ext uri="{9D8B030D-6E8A-4147-A177-3AD203B41FA5}">
                      <a16:colId xmlns:a16="http://schemas.microsoft.com/office/drawing/2014/main" val="1686783455"/>
                    </a:ext>
                  </a:extLst>
                </a:gridCol>
                <a:gridCol w="826634">
                  <a:extLst>
                    <a:ext uri="{9D8B030D-6E8A-4147-A177-3AD203B41FA5}">
                      <a16:colId xmlns:a16="http://schemas.microsoft.com/office/drawing/2014/main" val="4080317083"/>
                    </a:ext>
                  </a:extLst>
                </a:gridCol>
                <a:gridCol w="1248479">
                  <a:extLst>
                    <a:ext uri="{9D8B030D-6E8A-4147-A177-3AD203B41FA5}">
                      <a16:colId xmlns:a16="http://schemas.microsoft.com/office/drawing/2014/main" val="659529276"/>
                    </a:ext>
                  </a:extLst>
                </a:gridCol>
              </a:tblGrid>
              <a:tr h="482220">
                <a:tc>
                  <a:txBody>
                    <a:bodyPr/>
                    <a:lstStyle/>
                    <a:p>
                      <a:pPr algn="ctr"/>
                      <a:endParaRPr kumimoji="1" lang="ja-JP" altLang="en-US" sz="1050" b="0" dirty="0">
                        <a:solidFill>
                          <a:schemeClr val="bg1"/>
                        </a:solidFill>
                        <a:effectLst/>
                      </a:endParaRP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AFF"/>
                    </a:solidFill>
                  </a:tcPr>
                </a:tc>
                <a:tc>
                  <a:txBody>
                    <a:bodyPr/>
                    <a:lstStyle/>
                    <a:p>
                      <a:pPr algn="ctr"/>
                      <a:r>
                        <a:rPr kumimoji="1" lang="ja-JP" altLang="en-US" sz="1050" b="1" dirty="0">
                          <a:solidFill>
                            <a:schemeClr val="bg1"/>
                          </a:solidFill>
                          <a:effectLst/>
                        </a:rPr>
                        <a:t>家族</a:t>
                      </a:r>
                    </a:p>
                  </a:txBody>
                  <a:tcPr anchor="ctr">
                    <a:lnL w="12700" cap="flat" cmpd="sng" algn="ctr">
                      <a:solidFill>
                        <a:srgbClr val="005BAD"/>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050" b="1" dirty="0">
                          <a:effectLst/>
                        </a:rPr>
                        <a:t>所得金額</a:t>
                      </a:r>
                      <a:endParaRPr kumimoji="1" lang="ja-JP" altLang="en-US" sz="900" b="1"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050" b="1"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050" b="1"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extLst>
                  <a:ext uri="{0D108BD9-81ED-4DB2-BD59-A6C34878D82A}">
                    <a16:rowId xmlns:a16="http://schemas.microsoft.com/office/drawing/2014/main" val="2135456254"/>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1,000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240521073"/>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600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10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1196817260"/>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300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10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585846679"/>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100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20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4268042463"/>
                  </a:ext>
                </a:extLst>
              </a:tr>
              <a:tr h="468038">
                <a:tc gridSpan="4">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kumimoji="1" lang="en-US" altLang="ja-JP" sz="1000" b="1" dirty="0">
                          <a:effectLst/>
                          <a:latin typeface="HGPｺﾞｼｯｸM" panose="020B0600000000000000" pitchFamily="50" charset="-128"/>
                          <a:ea typeface="HGPｺﾞｼｯｸM" panose="020B0600000000000000" pitchFamily="50" charset="-128"/>
                        </a:rPr>
                        <a:t>400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extLst>
                  <a:ext uri="{0D108BD9-81ED-4DB2-BD59-A6C34878D82A}">
                    <a16:rowId xmlns:a16="http://schemas.microsoft.com/office/drawing/2014/main" val="3152522239"/>
                  </a:ext>
                </a:extLst>
              </a:tr>
            </a:tbl>
          </a:graphicData>
        </a:graphic>
      </p:graphicFrame>
      <p:sp>
        <p:nvSpPr>
          <p:cNvPr id="40" name="正方形/長方形 39">
            <a:extLst>
              <a:ext uri="{FF2B5EF4-FFF2-40B4-BE49-F238E27FC236}">
                <a16:creationId xmlns:a16="http://schemas.microsoft.com/office/drawing/2014/main" id="{B7A6DFF8-6BE9-7586-B646-8DCACE5DDAD3}"/>
              </a:ext>
            </a:extLst>
          </p:cNvPr>
          <p:cNvSpPr/>
          <p:nvPr userDrawn="1"/>
        </p:nvSpPr>
        <p:spPr bwMode="auto">
          <a:xfrm>
            <a:off x="323642" y="5376928"/>
            <a:ext cx="3455491"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400" kern="1200" dirty="0">
                <a:solidFill>
                  <a:srgbClr val="005BAD"/>
                </a:solidFill>
                <a:latin typeface="+mn-ea"/>
                <a:ea typeface="+mn-ea"/>
                <a:cs typeface="+mn-cs"/>
              </a:rPr>
              <a:t>ヒント</a:t>
            </a: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200" kern="1200" dirty="0">
                <a:solidFill>
                  <a:schemeClr val="tx1"/>
                </a:solidFill>
                <a:latin typeface="+mn-ea"/>
                <a:ea typeface="+mn-ea"/>
                <a:cs typeface="+mn-cs"/>
              </a:rPr>
              <a:t>  </a:t>
            </a:r>
            <a:r>
              <a:rPr kumimoji="1" lang="ja-JP" altLang="en-US" sz="1200" kern="0" spc="100" baseline="0" dirty="0">
                <a:solidFill>
                  <a:schemeClr val="tx1"/>
                </a:solidFill>
                <a:latin typeface="+mn-ea"/>
                <a:ea typeface="+mn-ea"/>
                <a:cs typeface="+mn-cs"/>
              </a:rPr>
              <a:t> </a:t>
            </a:r>
            <a:r>
              <a:rPr kumimoji="1" lang="ja-JP" altLang="en-US" sz="1200" kern="1200" dirty="0">
                <a:solidFill>
                  <a:schemeClr val="tx1"/>
                </a:solidFill>
                <a:latin typeface="+mn-ea"/>
                <a:ea typeface="+mn-ea"/>
                <a:cs typeface="+mn-cs"/>
              </a:rPr>
              <a:t>いくつかの負担方法を組み合わせる</a:t>
            </a:r>
            <a:endParaRPr kumimoji="1" lang="en-US" altLang="ja-JP" sz="12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200" kern="1200" dirty="0">
                <a:solidFill>
                  <a:schemeClr val="tx1"/>
                </a:solidFill>
                <a:latin typeface="+mn-ea"/>
                <a:ea typeface="+mn-ea"/>
                <a:cs typeface="+mn-cs"/>
              </a:rPr>
              <a:t>   </a:t>
            </a:r>
            <a:r>
              <a:rPr kumimoji="1" lang="ja-JP" altLang="en-US" sz="1200" kern="1200" dirty="0">
                <a:solidFill>
                  <a:schemeClr val="tx1"/>
                </a:solidFill>
                <a:latin typeface="+mn-ea"/>
                <a:ea typeface="+mn-ea"/>
                <a:cs typeface="+mn-cs"/>
              </a:rPr>
              <a:t>方法も考えてみよう！</a:t>
            </a:r>
          </a:p>
        </p:txBody>
      </p:sp>
      <p:sp>
        <p:nvSpPr>
          <p:cNvPr id="36" name="テキスト プレースホルダー 17">
            <a:extLst>
              <a:ext uri="{FF2B5EF4-FFF2-40B4-BE49-F238E27FC236}">
                <a16:creationId xmlns:a16="http://schemas.microsoft.com/office/drawing/2014/main" id="{3B108D23-4885-8FD5-E963-138DEB863952}"/>
              </a:ext>
            </a:extLst>
          </p:cNvPr>
          <p:cNvSpPr>
            <a:spLocks noGrp="1"/>
          </p:cNvSpPr>
          <p:nvPr>
            <p:ph type="body" sz="quarter" idx="30" hasCustomPrompt="1"/>
          </p:nvPr>
        </p:nvSpPr>
        <p:spPr>
          <a:xfrm>
            <a:off x="5660000" y="4520800"/>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41" name="テキスト プレースホルダー 17">
            <a:extLst>
              <a:ext uri="{FF2B5EF4-FFF2-40B4-BE49-F238E27FC236}">
                <a16:creationId xmlns:a16="http://schemas.microsoft.com/office/drawing/2014/main" id="{9C344413-02E5-2378-0724-971D05FE6747}"/>
              </a:ext>
            </a:extLst>
          </p:cNvPr>
          <p:cNvSpPr>
            <a:spLocks noGrp="1"/>
          </p:cNvSpPr>
          <p:nvPr>
            <p:ph type="body" sz="quarter" idx="38" hasCustomPrompt="1"/>
          </p:nvPr>
        </p:nvSpPr>
        <p:spPr>
          <a:xfrm>
            <a:off x="5660000" y="5001751"/>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47" name="テキスト プレースホルダー 17">
            <a:extLst>
              <a:ext uri="{FF2B5EF4-FFF2-40B4-BE49-F238E27FC236}">
                <a16:creationId xmlns:a16="http://schemas.microsoft.com/office/drawing/2014/main" id="{7256BFC3-1325-7CC9-C6AC-1BAE444EA065}"/>
              </a:ext>
            </a:extLst>
          </p:cNvPr>
          <p:cNvSpPr>
            <a:spLocks noGrp="1"/>
          </p:cNvSpPr>
          <p:nvPr>
            <p:ph type="body" sz="quarter" idx="39" hasCustomPrompt="1"/>
          </p:nvPr>
        </p:nvSpPr>
        <p:spPr>
          <a:xfrm>
            <a:off x="5660000" y="5466527"/>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48" name="テキスト プレースホルダー 17">
            <a:extLst>
              <a:ext uri="{FF2B5EF4-FFF2-40B4-BE49-F238E27FC236}">
                <a16:creationId xmlns:a16="http://schemas.microsoft.com/office/drawing/2014/main" id="{CE7042D9-6040-3AA9-554F-7C053A4AD00E}"/>
              </a:ext>
            </a:extLst>
          </p:cNvPr>
          <p:cNvSpPr>
            <a:spLocks noGrp="1"/>
          </p:cNvSpPr>
          <p:nvPr>
            <p:ph type="body" sz="quarter" idx="40" hasCustomPrompt="1"/>
          </p:nvPr>
        </p:nvSpPr>
        <p:spPr>
          <a:xfrm>
            <a:off x="5660000" y="5936498"/>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17" name="正方形/長方形 16">
            <a:extLst>
              <a:ext uri="{FF2B5EF4-FFF2-40B4-BE49-F238E27FC236}">
                <a16:creationId xmlns:a16="http://schemas.microsoft.com/office/drawing/2014/main" id="{3270C151-A5BE-9BD5-F5A7-0FE8BFA14B05}"/>
              </a:ext>
            </a:extLst>
          </p:cNvPr>
          <p:cNvSpPr/>
          <p:nvPr userDrawn="1"/>
        </p:nvSpPr>
        <p:spPr bwMode="auto">
          <a:xfrm>
            <a:off x="323642" y="4022517"/>
            <a:ext cx="3667513" cy="518485"/>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600" kern="1200" dirty="0">
                <a:solidFill>
                  <a:srgbClr val="005BAD"/>
                </a:solidFill>
                <a:latin typeface="+mn-ea"/>
                <a:ea typeface="+mn-ea"/>
                <a:cs typeface="+mn-cs"/>
              </a:rPr>
              <a:t>各家の所得金額</a:t>
            </a:r>
            <a:r>
              <a:rPr kumimoji="1" lang="ja-JP" altLang="en-US" sz="1400" kern="1200" dirty="0">
                <a:solidFill>
                  <a:srgbClr val="005BAD"/>
                </a:solidFill>
                <a:latin typeface="+mn-ea"/>
                <a:ea typeface="+mn-ea"/>
                <a:cs typeface="+mn-cs"/>
              </a:rPr>
              <a:t>（もうけ）</a:t>
            </a:r>
            <a:r>
              <a:rPr kumimoji="1" lang="ja-JP" altLang="en-US" sz="1600" kern="1200" dirty="0">
                <a:solidFill>
                  <a:srgbClr val="005BAD"/>
                </a:solidFill>
                <a:latin typeface="+mn-ea"/>
                <a:ea typeface="+mn-ea"/>
                <a:cs typeface="+mn-cs"/>
              </a:rPr>
              <a:t>と</a:t>
            </a:r>
            <a:endParaRPr kumimoji="1" lang="en-US" altLang="ja-JP" sz="1600" kern="1200" dirty="0">
              <a:solidFill>
                <a:srgbClr val="005BAD"/>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600" kern="1200" dirty="0">
                <a:solidFill>
                  <a:srgbClr val="005BAD"/>
                </a:solidFill>
                <a:latin typeface="+mn-ea"/>
                <a:ea typeface="+mn-ea"/>
                <a:cs typeface="+mn-cs"/>
              </a:rPr>
              <a:t>橋の使用回数が異なる場合</a:t>
            </a:r>
          </a:p>
        </p:txBody>
      </p:sp>
      <p:sp>
        <p:nvSpPr>
          <p:cNvPr id="54" name="正方形/長方形 53">
            <a:extLst>
              <a:ext uri="{FF2B5EF4-FFF2-40B4-BE49-F238E27FC236}">
                <a16:creationId xmlns:a16="http://schemas.microsoft.com/office/drawing/2014/main" id="{584D2F6C-09FA-2F5A-DE99-79F2ABF555EB}"/>
              </a:ext>
            </a:extLst>
          </p:cNvPr>
          <p:cNvSpPr/>
          <p:nvPr userDrawn="1"/>
        </p:nvSpPr>
        <p:spPr bwMode="auto">
          <a:xfrm>
            <a:off x="3928374" y="1257115"/>
            <a:ext cx="1332646"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パターン１</a:t>
            </a:r>
            <a:r>
              <a:rPr kumimoji="1" lang="ja-JP" altLang="en-US" sz="1200" b="0" i="0" u="none" strike="noStrike" cap="none" normalizeH="0" baseline="0" dirty="0">
                <a:ln>
                  <a:noFill/>
                </a:ln>
                <a:effectLst/>
                <a:latin typeface="+mn-ea"/>
                <a:ea typeface="+mn-ea"/>
              </a:rPr>
              <a:t>（参考）</a:t>
            </a:r>
            <a:endParaRPr kumimoji="1" lang="ja-JP" altLang="en-US" sz="1300" b="0" i="0" u="none" strike="noStrike" cap="none" normalizeH="0" baseline="0" dirty="0">
              <a:ln>
                <a:noFill/>
              </a:ln>
              <a:effectLst/>
              <a:latin typeface="+mn-ea"/>
              <a:ea typeface="+mn-ea"/>
            </a:endParaRPr>
          </a:p>
        </p:txBody>
      </p:sp>
      <p:sp>
        <p:nvSpPr>
          <p:cNvPr id="3" name="正方形/長方形 2">
            <a:extLst>
              <a:ext uri="{FF2B5EF4-FFF2-40B4-BE49-F238E27FC236}">
                <a16:creationId xmlns:a16="http://schemas.microsoft.com/office/drawing/2014/main" id="{C2A7D9CD-3A65-F245-CFB7-0C7697457671}"/>
              </a:ext>
            </a:extLst>
          </p:cNvPr>
          <p:cNvSpPr/>
          <p:nvPr userDrawn="1"/>
        </p:nvSpPr>
        <p:spPr bwMode="auto">
          <a:xfrm>
            <a:off x="323642" y="4576465"/>
            <a:ext cx="3455491"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050" kern="1200" dirty="0">
                <a:solidFill>
                  <a:srgbClr val="005BAD"/>
                </a:solidFill>
                <a:latin typeface="+mn-ea"/>
                <a:ea typeface="+mn-ea"/>
                <a:cs typeface="+mn-cs"/>
              </a:rPr>
              <a:t>※</a:t>
            </a:r>
            <a:r>
              <a:rPr kumimoji="1" lang="ja-JP" altLang="en-US" sz="1050" kern="1200" dirty="0">
                <a:solidFill>
                  <a:srgbClr val="005BAD"/>
                </a:solidFill>
                <a:latin typeface="+mn-ea"/>
                <a:ea typeface="+mn-ea"/>
                <a:cs typeface="+mn-cs"/>
              </a:rPr>
              <a:t>グループの意見を集約し、「負担金額」を</a:t>
            </a:r>
            <a:endParaRPr kumimoji="1" lang="en-US" altLang="ja-JP" sz="1050" kern="1200" dirty="0">
              <a:solidFill>
                <a:srgbClr val="005BAD"/>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050" kern="1200" dirty="0">
                <a:solidFill>
                  <a:srgbClr val="005BAD"/>
                </a:solidFill>
                <a:latin typeface="+mn-ea"/>
                <a:ea typeface="+mn-ea"/>
                <a:cs typeface="+mn-cs"/>
              </a:rPr>
              <a:t>   </a:t>
            </a:r>
            <a:r>
              <a:rPr kumimoji="1" lang="ja-JP" altLang="en-US" sz="1050" kern="1200" dirty="0">
                <a:solidFill>
                  <a:srgbClr val="005BAD"/>
                </a:solidFill>
                <a:latin typeface="+mn-ea"/>
                <a:ea typeface="+mn-ea"/>
                <a:cs typeface="+mn-cs"/>
              </a:rPr>
              <a:t>記入しましょう！</a:t>
            </a:r>
          </a:p>
        </p:txBody>
      </p:sp>
      <p:sp>
        <p:nvSpPr>
          <p:cNvPr id="5" name="正方形/長方形 4">
            <a:extLst>
              <a:ext uri="{FF2B5EF4-FFF2-40B4-BE49-F238E27FC236}">
                <a16:creationId xmlns:a16="http://schemas.microsoft.com/office/drawing/2014/main" id="{0F33369F-ADD8-7FAA-6349-4A359085C381}"/>
              </a:ext>
            </a:extLst>
          </p:cNvPr>
          <p:cNvSpPr/>
          <p:nvPr userDrawn="1"/>
        </p:nvSpPr>
        <p:spPr bwMode="auto">
          <a:xfrm>
            <a:off x="6940632" y="3944289"/>
            <a:ext cx="1879518"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900" kern="1200" dirty="0">
                <a:solidFill>
                  <a:srgbClr val="005BAD"/>
                </a:solidFill>
                <a:latin typeface="+mn-ea"/>
                <a:ea typeface="+mn-ea"/>
                <a:cs typeface="+mn-cs"/>
              </a:rPr>
              <a:t>※</a:t>
            </a:r>
            <a:r>
              <a:rPr kumimoji="1" lang="ja-JP" altLang="en-US" sz="900" kern="1200" dirty="0">
                <a:solidFill>
                  <a:srgbClr val="005BAD"/>
                </a:solidFill>
                <a:latin typeface="+mn-ea"/>
                <a:ea typeface="+mn-ea"/>
                <a:cs typeface="+mn-cs"/>
              </a:rPr>
              <a:t>グループでは、どの要素をどれくらい重要視しますか？下の図のどの辺りに位置するか★を動かしてみましょう！</a:t>
            </a:r>
          </a:p>
        </p:txBody>
      </p:sp>
      <p:grpSp>
        <p:nvGrpSpPr>
          <p:cNvPr id="15" name="グループ化 14">
            <a:extLst>
              <a:ext uri="{FF2B5EF4-FFF2-40B4-BE49-F238E27FC236}">
                <a16:creationId xmlns:a16="http://schemas.microsoft.com/office/drawing/2014/main" id="{E8BE1582-D7F3-9C43-2E1F-B930AAEF4268}"/>
              </a:ext>
            </a:extLst>
          </p:cNvPr>
          <p:cNvGrpSpPr/>
          <p:nvPr userDrawn="1"/>
        </p:nvGrpSpPr>
        <p:grpSpPr>
          <a:xfrm>
            <a:off x="7088512" y="4832765"/>
            <a:ext cx="1529836" cy="1529836"/>
            <a:chOff x="7088512" y="4886555"/>
            <a:chExt cx="1529836" cy="1529836"/>
          </a:xfrm>
        </p:grpSpPr>
        <p:sp>
          <p:nvSpPr>
            <p:cNvPr id="8" name="楕円 7">
              <a:extLst>
                <a:ext uri="{FF2B5EF4-FFF2-40B4-BE49-F238E27FC236}">
                  <a16:creationId xmlns:a16="http://schemas.microsoft.com/office/drawing/2014/main" id="{BADBE819-CC75-29C1-9E9D-CDF3CDC16F97}"/>
                </a:ext>
              </a:extLst>
            </p:cNvPr>
            <p:cNvSpPr/>
            <p:nvPr userDrawn="1"/>
          </p:nvSpPr>
          <p:spPr bwMode="auto">
            <a:xfrm>
              <a:off x="7660654" y="5458697"/>
              <a:ext cx="385552" cy="385552"/>
            </a:xfrm>
            <a:prstGeom prst="ellipse">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12" name="楕円 11">
              <a:extLst>
                <a:ext uri="{FF2B5EF4-FFF2-40B4-BE49-F238E27FC236}">
                  <a16:creationId xmlns:a16="http://schemas.microsoft.com/office/drawing/2014/main" id="{52F01952-3351-FA15-A5F0-05EB5EAAF8CD}"/>
                </a:ext>
              </a:extLst>
            </p:cNvPr>
            <p:cNvSpPr/>
            <p:nvPr userDrawn="1"/>
          </p:nvSpPr>
          <p:spPr bwMode="auto">
            <a:xfrm>
              <a:off x="7355624" y="5153667"/>
              <a:ext cx="995613" cy="995613"/>
            </a:xfrm>
            <a:prstGeom prst="ellipse">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14" name="楕円 13">
              <a:extLst>
                <a:ext uri="{FF2B5EF4-FFF2-40B4-BE49-F238E27FC236}">
                  <a16:creationId xmlns:a16="http://schemas.microsoft.com/office/drawing/2014/main" id="{3A94C8BF-60D0-E94B-DF5F-8E98CF5C37A3}"/>
                </a:ext>
              </a:extLst>
            </p:cNvPr>
            <p:cNvSpPr/>
            <p:nvPr userDrawn="1"/>
          </p:nvSpPr>
          <p:spPr bwMode="auto">
            <a:xfrm>
              <a:off x="7088512" y="4886555"/>
              <a:ext cx="1529836" cy="1529836"/>
            </a:xfrm>
            <a:prstGeom prst="ellipse">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grpSp>
      <p:sp>
        <p:nvSpPr>
          <p:cNvPr id="24" name="グラフィックス 20">
            <a:extLst>
              <a:ext uri="{FF2B5EF4-FFF2-40B4-BE49-F238E27FC236}">
                <a16:creationId xmlns:a16="http://schemas.microsoft.com/office/drawing/2014/main" id="{07D10A3D-6EAC-E7DD-B00C-DB3350866F70}"/>
              </a:ext>
            </a:extLst>
          </p:cNvPr>
          <p:cNvSpPr/>
          <p:nvPr userDrawn="1"/>
        </p:nvSpPr>
        <p:spPr>
          <a:xfrm rot="2623897" flipH="1">
            <a:off x="8041477" y="4872020"/>
            <a:ext cx="213421" cy="870789"/>
          </a:xfrm>
          <a:custGeom>
            <a:avLst/>
            <a:gdLst>
              <a:gd name="connsiteX0" fmla="*/ 477774 w 635031"/>
              <a:gd name="connsiteY0" fmla="*/ 549783 h 2826162"/>
              <a:gd name="connsiteX1" fmla="*/ 635032 w 635031"/>
              <a:gd name="connsiteY1" fmla="*/ 549783 h 2826162"/>
              <a:gd name="connsiteX2" fmla="*/ 317468 w 635031"/>
              <a:gd name="connsiteY2" fmla="*/ 0 h 2826162"/>
              <a:gd name="connsiteX3" fmla="*/ 0 w 635031"/>
              <a:gd name="connsiteY3" fmla="*/ 549783 h 2826162"/>
              <a:gd name="connsiteX4" fmla="*/ 157163 w 635031"/>
              <a:gd name="connsiteY4" fmla="*/ 549783 h 2826162"/>
              <a:gd name="connsiteX5" fmla="*/ 317468 w 635031"/>
              <a:gd name="connsiteY5" fmla="*/ 2826163 h 2826162"/>
              <a:gd name="connsiteX6" fmla="*/ 477774 w 635031"/>
              <a:gd name="connsiteY6" fmla="*/ 549783 h 282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031" h="2826162">
                <a:moveTo>
                  <a:pt x="477774" y="549783"/>
                </a:moveTo>
                <a:lnTo>
                  <a:pt x="635032" y="549783"/>
                </a:lnTo>
                <a:lnTo>
                  <a:pt x="317468" y="0"/>
                </a:lnTo>
                <a:lnTo>
                  <a:pt x="0" y="549783"/>
                </a:lnTo>
                <a:lnTo>
                  <a:pt x="157163" y="549783"/>
                </a:lnTo>
                <a:lnTo>
                  <a:pt x="317468" y="2826163"/>
                </a:lnTo>
                <a:lnTo>
                  <a:pt x="477774" y="549783"/>
                </a:lnTo>
                <a:close/>
              </a:path>
            </a:pathLst>
          </a:custGeom>
          <a:gradFill>
            <a:gsLst>
              <a:gs pos="0">
                <a:srgbClr val="005BAD"/>
              </a:gs>
              <a:gs pos="100000">
                <a:srgbClr val="005BAD">
                  <a:alpha val="0"/>
                </a:srgbClr>
              </a:gs>
            </a:gsLst>
            <a:lin ang="5400000" scaled="1"/>
          </a:gradFill>
          <a:ln w="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ja-JP" altLang="en-US" dirty="0">
              <a:latin typeface="HGPｺﾞｼｯｸE" panose="020B0900000000000000" pitchFamily="50" charset="-128"/>
            </a:endParaRPr>
          </a:p>
        </p:txBody>
      </p:sp>
      <p:sp>
        <p:nvSpPr>
          <p:cNvPr id="26" name="正方形/長方形 25">
            <a:extLst>
              <a:ext uri="{FF2B5EF4-FFF2-40B4-BE49-F238E27FC236}">
                <a16:creationId xmlns:a16="http://schemas.microsoft.com/office/drawing/2014/main" id="{FD90C96A-43DC-9E17-1EF8-84840B71E1D0}"/>
              </a:ext>
            </a:extLst>
          </p:cNvPr>
          <p:cNvSpPr/>
          <p:nvPr userDrawn="1"/>
        </p:nvSpPr>
        <p:spPr bwMode="auto">
          <a:xfrm>
            <a:off x="6932817" y="4690493"/>
            <a:ext cx="662892" cy="139748"/>
          </a:xfrm>
          <a:prstGeom prst="rect">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900" kern="1200" dirty="0">
                <a:solidFill>
                  <a:srgbClr val="005BAD"/>
                </a:solidFill>
                <a:latin typeface="+mn-ea"/>
                <a:ea typeface="+mn-ea"/>
                <a:cs typeface="+mn-cs"/>
              </a:rPr>
              <a:t>所得金額</a:t>
            </a:r>
          </a:p>
        </p:txBody>
      </p:sp>
      <p:sp>
        <p:nvSpPr>
          <p:cNvPr id="27" name="正方形/長方形 26">
            <a:extLst>
              <a:ext uri="{FF2B5EF4-FFF2-40B4-BE49-F238E27FC236}">
                <a16:creationId xmlns:a16="http://schemas.microsoft.com/office/drawing/2014/main" id="{6D7B25B4-297A-AE33-4F79-2A43C8DD36E5}"/>
              </a:ext>
            </a:extLst>
          </p:cNvPr>
          <p:cNvSpPr/>
          <p:nvPr userDrawn="1"/>
        </p:nvSpPr>
        <p:spPr bwMode="auto">
          <a:xfrm>
            <a:off x="8117381" y="4690493"/>
            <a:ext cx="662892" cy="139748"/>
          </a:xfrm>
          <a:prstGeom prst="rect">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900" kern="1200" dirty="0">
                <a:solidFill>
                  <a:srgbClr val="005BAD"/>
                </a:solidFill>
                <a:latin typeface="+mn-ea"/>
                <a:ea typeface="+mn-ea"/>
                <a:cs typeface="+mn-cs"/>
              </a:rPr>
              <a:t>使用回数</a:t>
            </a:r>
          </a:p>
        </p:txBody>
      </p:sp>
      <p:sp>
        <p:nvSpPr>
          <p:cNvPr id="28" name="正方形/長方形 27">
            <a:extLst>
              <a:ext uri="{FF2B5EF4-FFF2-40B4-BE49-F238E27FC236}">
                <a16:creationId xmlns:a16="http://schemas.microsoft.com/office/drawing/2014/main" id="{5A0567D8-B174-B567-2EC2-96C071DCDE13}"/>
              </a:ext>
            </a:extLst>
          </p:cNvPr>
          <p:cNvSpPr/>
          <p:nvPr userDrawn="1"/>
        </p:nvSpPr>
        <p:spPr bwMode="auto">
          <a:xfrm>
            <a:off x="7410353" y="6532801"/>
            <a:ext cx="886151" cy="139748"/>
          </a:xfrm>
          <a:prstGeom prst="rect">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900" kern="1200" dirty="0">
                <a:solidFill>
                  <a:srgbClr val="005BAD"/>
                </a:solidFill>
                <a:latin typeface="+mn-ea"/>
                <a:ea typeface="+mn-ea"/>
                <a:cs typeface="+mn-cs"/>
              </a:rPr>
              <a:t>その他の要素</a:t>
            </a:r>
          </a:p>
        </p:txBody>
      </p:sp>
      <p:sp>
        <p:nvSpPr>
          <p:cNvPr id="29" name="グラフィックス 20">
            <a:extLst>
              <a:ext uri="{FF2B5EF4-FFF2-40B4-BE49-F238E27FC236}">
                <a16:creationId xmlns:a16="http://schemas.microsoft.com/office/drawing/2014/main" id="{952EDD80-E7B5-776C-BAE4-689F7EDEDC0B}"/>
              </a:ext>
            </a:extLst>
          </p:cNvPr>
          <p:cNvSpPr/>
          <p:nvPr userDrawn="1"/>
        </p:nvSpPr>
        <p:spPr>
          <a:xfrm rot="18997644">
            <a:off x="7453042" y="4863784"/>
            <a:ext cx="213421" cy="870789"/>
          </a:xfrm>
          <a:custGeom>
            <a:avLst/>
            <a:gdLst>
              <a:gd name="connsiteX0" fmla="*/ 477774 w 635031"/>
              <a:gd name="connsiteY0" fmla="*/ 549783 h 2826162"/>
              <a:gd name="connsiteX1" fmla="*/ 635032 w 635031"/>
              <a:gd name="connsiteY1" fmla="*/ 549783 h 2826162"/>
              <a:gd name="connsiteX2" fmla="*/ 317468 w 635031"/>
              <a:gd name="connsiteY2" fmla="*/ 0 h 2826162"/>
              <a:gd name="connsiteX3" fmla="*/ 0 w 635031"/>
              <a:gd name="connsiteY3" fmla="*/ 549783 h 2826162"/>
              <a:gd name="connsiteX4" fmla="*/ 157163 w 635031"/>
              <a:gd name="connsiteY4" fmla="*/ 549783 h 2826162"/>
              <a:gd name="connsiteX5" fmla="*/ 317468 w 635031"/>
              <a:gd name="connsiteY5" fmla="*/ 2826163 h 2826162"/>
              <a:gd name="connsiteX6" fmla="*/ 477774 w 635031"/>
              <a:gd name="connsiteY6" fmla="*/ 549783 h 282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031" h="2826162">
                <a:moveTo>
                  <a:pt x="477774" y="549783"/>
                </a:moveTo>
                <a:lnTo>
                  <a:pt x="635032" y="549783"/>
                </a:lnTo>
                <a:lnTo>
                  <a:pt x="317468" y="0"/>
                </a:lnTo>
                <a:lnTo>
                  <a:pt x="0" y="549783"/>
                </a:lnTo>
                <a:lnTo>
                  <a:pt x="157163" y="549783"/>
                </a:lnTo>
                <a:lnTo>
                  <a:pt x="317468" y="2826163"/>
                </a:lnTo>
                <a:lnTo>
                  <a:pt x="477774" y="549783"/>
                </a:lnTo>
                <a:close/>
              </a:path>
            </a:pathLst>
          </a:custGeom>
          <a:gradFill>
            <a:gsLst>
              <a:gs pos="0">
                <a:srgbClr val="005BAD"/>
              </a:gs>
              <a:gs pos="100000">
                <a:srgbClr val="005BAD">
                  <a:alpha val="0"/>
                </a:srgbClr>
              </a:gs>
            </a:gsLst>
            <a:lin ang="5400000" scaled="1"/>
          </a:gradFill>
          <a:ln w="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ja-JP" altLang="en-US" dirty="0">
              <a:latin typeface="HGPｺﾞｼｯｸE" panose="020B0900000000000000" pitchFamily="50" charset="-128"/>
            </a:endParaRPr>
          </a:p>
        </p:txBody>
      </p:sp>
      <p:sp>
        <p:nvSpPr>
          <p:cNvPr id="30" name="グラフィックス 20">
            <a:extLst>
              <a:ext uri="{FF2B5EF4-FFF2-40B4-BE49-F238E27FC236}">
                <a16:creationId xmlns:a16="http://schemas.microsoft.com/office/drawing/2014/main" id="{390148F2-7619-8329-DF1B-DC018D456A52}"/>
              </a:ext>
            </a:extLst>
          </p:cNvPr>
          <p:cNvSpPr/>
          <p:nvPr userDrawn="1"/>
        </p:nvSpPr>
        <p:spPr>
          <a:xfrm rot="10800000">
            <a:off x="7746719" y="5568453"/>
            <a:ext cx="213421" cy="870789"/>
          </a:xfrm>
          <a:custGeom>
            <a:avLst/>
            <a:gdLst>
              <a:gd name="connsiteX0" fmla="*/ 477774 w 635031"/>
              <a:gd name="connsiteY0" fmla="*/ 549783 h 2826162"/>
              <a:gd name="connsiteX1" fmla="*/ 635032 w 635031"/>
              <a:gd name="connsiteY1" fmla="*/ 549783 h 2826162"/>
              <a:gd name="connsiteX2" fmla="*/ 317468 w 635031"/>
              <a:gd name="connsiteY2" fmla="*/ 0 h 2826162"/>
              <a:gd name="connsiteX3" fmla="*/ 0 w 635031"/>
              <a:gd name="connsiteY3" fmla="*/ 549783 h 2826162"/>
              <a:gd name="connsiteX4" fmla="*/ 157163 w 635031"/>
              <a:gd name="connsiteY4" fmla="*/ 549783 h 2826162"/>
              <a:gd name="connsiteX5" fmla="*/ 317468 w 635031"/>
              <a:gd name="connsiteY5" fmla="*/ 2826163 h 2826162"/>
              <a:gd name="connsiteX6" fmla="*/ 477774 w 635031"/>
              <a:gd name="connsiteY6" fmla="*/ 549783 h 282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031" h="2826162">
                <a:moveTo>
                  <a:pt x="477774" y="549783"/>
                </a:moveTo>
                <a:lnTo>
                  <a:pt x="635032" y="549783"/>
                </a:lnTo>
                <a:lnTo>
                  <a:pt x="317468" y="0"/>
                </a:lnTo>
                <a:lnTo>
                  <a:pt x="0" y="549783"/>
                </a:lnTo>
                <a:lnTo>
                  <a:pt x="157163" y="549783"/>
                </a:lnTo>
                <a:lnTo>
                  <a:pt x="317468" y="2826163"/>
                </a:lnTo>
                <a:lnTo>
                  <a:pt x="477774" y="549783"/>
                </a:lnTo>
                <a:close/>
              </a:path>
            </a:pathLst>
          </a:custGeom>
          <a:gradFill>
            <a:gsLst>
              <a:gs pos="0">
                <a:srgbClr val="005BAD"/>
              </a:gs>
              <a:gs pos="100000">
                <a:srgbClr val="005BAD">
                  <a:alpha val="0"/>
                </a:srgbClr>
              </a:gs>
            </a:gsLst>
            <a:lin ang="5400000" scaled="1"/>
          </a:gradFill>
          <a:ln w="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ja-JP" altLang="en-US" dirty="0">
              <a:latin typeface="HGPｺﾞｼｯｸE" panose="020B0900000000000000" pitchFamily="50" charset="-128"/>
            </a:endParaRPr>
          </a:p>
        </p:txBody>
      </p:sp>
      <p:sp>
        <p:nvSpPr>
          <p:cNvPr id="2" name="楕円 1">
            <a:extLst>
              <a:ext uri="{FF2B5EF4-FFF2-40B4-BE49-F238E27FC236}">
                <a16:creationId xmlns:a16="http://schemas.microsoft.com/office/drawing/2014/main" id="{0F55EEED-C642-16FF-5301-195D42F9BB01}"/>
              </a:ext>
            </a:extLst>
          </p:cNvPr>
          <p:cNvSpPr/>
          <p:nvPr userDrawn="1"/>
        </p:nvSpPr>
        <p:spPr bwMode="auto">
          <a:xfrm>
            <a:off x="7797217" y="5541470"/>
            <a:ext cx="112426" cy="112426"/>
          </a:xfrm>
          <a:prstGeom prst="ellipse">
            <a:avLst/>
          </a:prstGeom>
          <a:solidFill>
            <a:srgbClr val="005BAD">
              <a:alpha val="70000"/>
            </a:srgbClr>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rgbClr val="FFC000"/>
              </a:solidFill>
              <a:effectLst/>
              <a:latin typeface="+mn-ea"/>
              <a:ea typeface="+mn-ea"/>
            </a:endParaRPr>
          </a:p>
        </p:txBody>
      </p:sp>
      <p:graphicFrame>
        <p:nvGraphicFramePr>
          <p:cNvPr id="20" name="表 19">
            <a:extLst>
              <a:ext uri="{FF2B5EF4-FFF2-40B4-BE49-F238E27FC236}">
                <a16:creationId xmlns:a16="http://schemas.microsoft.com/office/drawing/2014/main" id="{0A8D534C-B688-82F6-74DE-DEA9D26162C6}"/>
              </a:ext>
            </a:extLst>
          </p:cNvPr>
          <p:cNvGraphicFramePr>
            <a:graphicFrameLocks noGrp="1"/>
          </p:cNvGraphicFramePr>
          <p:nvPr userDrawn="1">
            <p:extLst>
              <p:ext uri="{D42A27DB-BD31-4B8C-83A1-F6EECF244321}">
                <p14:modId xmlns:p14="http://schemas.microsoft.com/office/powerpoint/2010/main" val="3932754292"/>
              </p:ext>
            </p:extLst>
          </p:nvPr>
        </p:nvGraphicFramePr>
        <p:xfrm>
          <a:off x="5772274" y="1541747"/>
          <a:ext cx="3048083" cy="1742332"/>
        </p:xfrm>
        <a:graphic>
          <a:graphicData uri="http://schemas.openxmlformats.org/drawingml/2006/table">
            <a:tbl>
              <a:tblPr firstRow="1" bandRow="1">
                <a:effectLst/>
                <a:tableStyleId>{775DCB02-9BB8-47FD-8907-85C794F793BA}</a:tableStyleId>
              </a:tblPr>
              <a:tblGrid>
                <a:gridCol w="506778">
                  <a:extLst>
                    <a:ext uri="{9D8B030D-6E8A-4147-A177-3AD203B41FA5}">
                      <a16:colId xmlns:a16="http://schemas.microsoft.com/office/drawing/2014/main" val="869972413"/>
                    </a:ext>
                  </a:extLst>
                </a:gridCol>
                <a:gridCol w="482691">
                  <a:extLst>
                    <a:ext uri="{9D8B030D-6E8A-4147-A177-3AD203B41FA5}">
                      <a16:colId xmlns:a16="http://schemas.microsoft.com/office/drawing/2014/main" val="817503841"/>
                    </a:ext>
                  </a:extLst>
                </a:gridCol>
                <a:gridCol w="654248">
                  <a:extLst>
                    <a:ext uri="{9D8B030D-6E8A-4147-A177-3AD203B41FA5}">
                      <a16:colId xmlns:a16="http://schemas.microsoft.com/office/drawing/2014/main" val="1686783455"/>
                    </a:ext>
                  </a:extLst>
                </a:gridCol>
                <a:gridCol w="687387">
                  <a:extLst>
                    <a:ext uri="{9D8B030D-6E8A-4147-A177-3AD203B41FA5}">
                      <a16:colId xmlns:a16="http://schemas.microsoft.com/office/drawing/2014/main" val="4080317083"/>
                    </a:ext>
                  </a:extLst>
                </a:gridCol>
                <a:gridCol w="716979">
                  <a:extLst>
                    <a:ext uri="{9D8B030D-6E8A-4147-A177-3AD203B41FA5}">
                      <a16:colId xmlns:a16="http://schemas.microsoft.com/office/drawing/2014/main" val="659529276"/>
                    </a:ext>
                  </a:extLst>
                </a:gridCol>
              </a:tblGrid>
              <a:tr h="361732">
                <a:tc>
                  <a:txBody>
                    <a:bodyPr/>
                    <a:lstStyle/>
                    <a:p>
                      <a:pPr algn="ctr"/>
                      <a:endParaRPr kumimoji="1" lang="ja-JP" altLang="en-US" sz="900" b="0" dirty="0">
                        <a:solidFill>
                          <a:schemeClr val="bg1"/>
                        </a:solidFill>
                        <a:effectLst/>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tc>
                  <a:txBody>
                    <a:bodyPr/>
                    <a:lstStyle/>
                    <a:p>
                      <a:pPr algn="ctr"/>
                      <a:r>
                        <a:rPr kumimoji="1" lang="ja-JP" altLang="en-US" sz="900" b="1" dirty="0">
                          <a:solidFill>
                            <a:schemeClr val="bg1"/>
                          </a:solidFill>
                          <a:effectLst/>
                        </a:rPr>
                        <a:t>家族</a:t>
                      </a:r>
                    </a:p>
                  </a:txBody>
                  <a:tcPr anchor="ctr">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所得金額</a:t>
                      </a:r>
                      <a:endParaRPr kumimoji="1" lang="ja-JP" altLang="en-US" sz="700" b="0"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2135456254"/>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521073"/>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96817260"/>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5846679"/>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68042463"/>
                  </a:ext>
                </a:extLst>
              </a:tr>
              <a:tr h="0">
                <a:tc gridSpan="4">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400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52522239"/>
                  </a:ext>
                </a:extLst>
              </a:tr>
            </a:tbl>
          </a:graphicData>
        </a:graphic>
      </p:graphicFrame>
    </p:spTree>
    <p:extLst>
      <p:ext uri="{BB962C8B-B14F-4D97-AF65-F5344CB8AC3E}">
        <p14:creationId xmlns:p14="http://schemas.microsoft.com/office/powerpoint/2010/main" val="723582103"/>
      </p:ext>
    </p:extLst>
  </p:cSld>
  <p:clrMapOvr>
    <a:masterClrMapping/>
  </p:clrMapOvr>
  <p:extLst>
    <p:ext uri="{DCECCB84-F9BA-43D5-87BE-67443E8EF086}">
      <p15:sldGuideLst xmlns:p15="http://schemas.microsoft.com/office/powerpoint/2012/main">
        <p15:guide id="4" orient="horz">
          <p15:clr>
            <a:srgbClr val="FBAE40"/>
          </p15:clr>
        </p15:guide>
        <p15:guide id="5" pos="576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ユーザー設定レイアウト">
    <p:spTree>
      <p:nvGrpSpPr>
        <p:cNvPr id="1" name=""/>
        <p:cNvGrpSpPr/>
        <p:nvPr/>
      </p:nvGrpSpPr>
      <p:grpSpPr>
        <a:xfrm>
          <a:off x="0" y="0"/>
          <a:ext cx="0" cy="0"/>
          <a:chOff x="0" y="0"/>
          <a:chExt cx="0" cy="0"/>
        </a:xfrm>
      </p:grpSpPr>
      <p:grpSp>
        <p:nvGrpSpPr>
          <p:cNvPr id="34" name="グループ化 33">
            <a:extLst>
              <a:ext uri="{FF2B5EF4-FFF2-40B4-BE49-F238E27FC236}">
                <a16:creationId xmlns:a16="http://schemas.microsoft.com/office/drawing/2014/main" id="{00B6EBC8-DFE6-4B41-8F4D-0F3B4B85948D}"/>
              </a:ext>
            </a:extLst>
          </p:cNvPr>
          <p:cNvGrpSpPr/>
          <p:nvPr userDrawn="1"/>
        </p:nvGrpSpPr>
        <p:grpSpPr>
          <a:xfrm>
            <a:off x="521599" y="5072062"/>
            <a:ext cx="8432250" cy="587133"/>
            <a:chOff x="-1333500" y="3637600"/>
            <a:chExt cx="8437378" cy="514989"/>
          </a:xfrm>
        </p:grpSpPr>
        <p:sp>
          <p:nvSpPr>
            <p:cNvPr id="26" name="正方形/長方形 25">
              <a:extLst>
                <a:ext uri="{FF2B5EF4-FFF2-40B4-BE49-F238E27FC236}">
                  <a16:creationId xmlns:a16="http://schemas.microsoft.com/office/drawing/2014/main" id="{4877938D-8F1A-49C1-8C3F-E5F7D17E804D}"/>
                </a:ext>
              </a:extLst>
            </p:cNvPr>
            <p:cNvSpPr/>
            <p:nvPr/>
          </p:nvSpPr>
          <p:spPr bwMode="auto">
            <a:xfrm>
              <a:off x="-1283729" y="3675759"/>
              <a:ext cx="8337698" cy="441494"/>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0" rIns="91440" bIns="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b="0" i="0" u="none" strike="noStrike" cap="none" normalizeH="0" baseline="0" dirty="0">
                  <a:ln>
                    <a:noFill/>
                  </a:ln>
                  <a:solidFill>
                    <a:schemeClr val="tx1"/>
                  </a:solidFill>
                  <a:effectLst/>
                  <a:latin typeface="+mn-ea"/>
                  <a:ea typeface="+mn-ea"/>
                </a:rPr>
                <a:t>　　穴埋め問題 </a:t>
              </a:r>
              <a:r>
                <a:rPr kumimoji="1" lang="en-US" altLang="ja-JP" sz="1050" b="0" i="0" u="none" strike="noStrike" cap="none" normalizeH="0" baseline="0" dirty="0">
                  <a:ln>
                    <a:noFill/>
                  </a:ln>
                  <a:solidFill>
                    <a:schemeClr val="tx1"/>
                  </a:solidFill>
                  <a:effectLst/>
                  <a:latin typeface="+mn-ea"/>
                  <a:ea typeface="+mn-ea"/>
                </a:rPr>
                <a:t>… </a:t>
              </a:r>
              <a:r>
                <a:rPr kumimoji="1" lang="ja-JP" altLang="en-US" sz="1050" b="0" i="0" u="none" strike="noStrike" cap="none" normalizeH="0" baseline="0" dirty="0">
                  <a:ln>
                    <a:noFill/>
                  </a:ln>
                  <a:solidFill>
                    <a:schemeClr val="tx1"/>
                  </a:solidFill>
                  <a:effectLst/>
                  <a:latin typeface="+mn-ea"/>
                  <a:ea typeface="+mn-ea"/>
                </a:rPr>
                <a:t>［問１］①納税</a:t>
              </a:r>
              <a:r>
                <a:rPr kumimoji="1" lang="ja-JP" altLang="en-US" sz="1050" dirty="0">
                  <a:latin typeface="+mn-ea"/>
                </a:rPr>
                <a:t>　［問２］</a:t>
              </a:r>
              <a:r>
                <a:rPr kumimoji="1" lang="ja-JP" altLang="en-US" sz="1050" b="0" i="0" u="none" strike="noStrike" cap="none" normalizeH="0" baseline="0" dirty="0">
                  <a:ln>
                    <a:noFill/>
                  </a:ln>
                  <a:solidFill>
                    <a:schemeClr val="tx1"/>
                  </a:solidFill>
                  <a:effectLst/>
                  <a:latin typeface="+mn-ea"/>
                  <a:ea typeface="+mn-ea"/>
                </a:rPr>
                <a:t>②水平</a:t>
              </a:r>
              <a:r>
                <a:rPr kumimoji="1" lang="ja-JP" altLang="en-US" sz="1050" dirty="0">
                  <a:latin typeface="+mn-ea"/>
                </a:rPr>
                <a:t>　</a:t>
              </a:r>
              <a:r>
                <a:rPr kumimoji="1" lang="ja-JP" altLang="en-US" sz="1050" b="0" i="0" u="none" strike="noStrike" cap="none" normalizeH="0" baseline="0" dirty="0">
                  <a:ln>
                    <a:noFill/>
                  </a:ln>
                  <a:solidFill>
                    <a:schemeClr val="tx1"/>
                  </a:solidFill>
                  <a:effectLst/>
                  <a:latin typeface="+mn-ea"/>
                  <a:ea typeface="+mn-ea"/>
                </a:rPr>
                <a:t>③垂直</a:t>
              </a:r>
              <a:r>
                <a:rPr kumimoji="1" lang="ja-JP" altLang="en-US" sz="1050" dirty="0">
                  <a:latin typeface="+mn-ea"/>
                </a:rPr>
                <a:t>　［問３］</a:t>
              </a:r>
              <a:r>
                <a:rPr kumimoji="1" lang="ja-JP" altLang="en-US" sz="1050" b="0" i="0" u="none" strike="noStrike" cap="none" normalizeH="0" baseline="0" dirty="0">
                  <a:ln>
                    <a:noFill/>
                  </a:ln>
                  <a:solidFill>
                    <a:schemeClr val="tx1"/>
                  </a:solidFill>
                  <a:effectLst/>
                  <a:latin typeface="+mn-ea"/>
                  <a:ea typeface="+mn-ea"/>
                </a:rPr>
                <a:t>④国民</a:t>
              </a:r>
              <a:r>
                <a:rPr kumimoji="1" lang="ja-JP" altLang="en-US" sz="1050" dirty="0">
                  <a:latin typeface="+mn-ea"/>
                </a:rPr>
                <a:t>　</a:t>
              </a:r>
              <a:r>
                <a:rPr kumimoji="1" lang="ja-JP" altLang="en-US" sz="1050" b="0" i="0" u="none" strike="noStrike" cap="none" normalizeH="0" baseline="0" dirty="0">
                  <a:ln>
                    <a:noFill/>
                  </a:ln>
                  <a:solidFill>
                    <a:schemeClr val="tx1"/>
                  </a:solidFill>
                  <a:effectLst/>
                  <a:latin typeface="+mn-ea"/>
                  <a:ea typeface="+mn-ea"/>
                </a:rPr>
                <a:t>⑤国会議員</a:t>
              </a:r>
              <a:r>
                <a:rPr kumimoji="1" lang="ja-JP" altLang="en-US" sz="1050" dirty="0">
                  <a:latin typeface="+mn-ea"/>
                </a:rPr>
                <a:t>　［問４］</a:t>
              </a:r>
              <a:r>
                <a:rPr kumimoji="1" lang="ja-JP" altLang="en-US" sz="1050" b="0" i="0" u="none" strike="noStrike" cap="none" normalizeH="0" baseline="0" dirty="0">
                  <a:ln>
                    <a:noFill/>
                  </a:ln>
                  <a:solidFill>
                    <a:schemeClr val="tx1"/>
                  </a:solidFill>
                  <a:effectLst/>
                  <a:latin typeface="+mn-ea"/>
                  <a:ea typeface="+mn-ea"/>
                </a:rPr>
                <a:t>⑥社会保障関係　⑦国債　⑧税収　⑨公債金（借金）</a:t>
              </a:r>
              <a:r>
                <a:rPr kumimoji="1" lang="ja-JP" altLang="en-US" sz="1050" dirty="0">
                  <a:latin typeface="+mn-ea"/>
                </a:rPr>
                <a:t>　</a:t>
              </a:r>
              <a:endParaRPr kumimoji="1" lang="en-US" altLang="ja-JP" sz="1050" dirty="0">
                <a:latin typeface="+mn-ea"/>
              </a:endParaRPr>
            </a:p>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dirty="0">
                  <a:latin typeface="+mn-ea"/>
                </a:rPr>
                <a:t>　　　　　　　　　　　　［問５］</a:t>
              </a:r>
              <a:r>
                <a:rPr kumimoji="1" lang="ja-JP" altLang="en-US" sz="1050" b="0" i="0" u="none" strike="noStrike" cap="none" normalizeH="0" baseline="0" dirty="0">
                  <a:ln>
                    <a:noFill/>
                  </a:ln>
                  <a:solidFill>
                    <a:schemeClr val="tx1"/>
                  </a:solidFill>
                  <a:effectLst/>
                  <a:latin typeface="+mn-ea"/>
                  <a:ea typeface="+mn-ea"/>
                </a:rPr>
                <a:t>⑩⑪道府県民税、事業税など（Ｐ３参照）</a:t>
              </a:r>
              <a:endParaRPr kumimoji="1" lang="en-US" altLang="ja-JP" sz="1050" b="0" i="0" u="none" strike="noStrike" cap="none" normalizeH="0" baseline="0" dirty="0">
                <a:ln>
                  <a:noFill/>
                </a:ln>
                <a:solidFill>
                  <a:schemeClr val="tx1"/>
                </a:solidFill>
                <a:effectLst/>
                <a:latin typeface="+mn-ea"/>
                <a:ea typeface="+mn-ea"/>
              </a:endParaRPr>
            </a:p>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b="0" i="0" u="none" strike="noStrike" cap="none" normalizeH="0" baseline="0" dirty="0">
                  <a:ln>
                    <a:noFill/>
                  </a:ln>
                  <a:solidFill>
                    <a:schemeClr val="tx1"/>
                  </a:solidFill>
                  <a:effectLst/>
                  <a:latin typeface="+mn-ea"/>
                  <a:ea typeface="+mn-ea"/>
                </a:rPr>
                <a:t>　　クイズ </a:t>
              </a:r>
              <a:r>
                <a:rPr kumimoji="1" lang="en-US" altLang="ja-JP" sz="1050" b="0" i="0" u="none" strike="noStrike" cap="none" normalizeH="0" baseline="0" dirty="0">
                  <a:ln>
                    <a:noFill/>
                  </a:ln>
                  <a:solidFill>
                    <a:schemeClr val="tx1"/>
                  </a:solidFill>
                  <a:effectLst/>
                  <a:latin typeface="+mn-ea"/>
                  <a:ea typeface="+mn-ea"/>
                </a:rPr>
                <a:t>…</a:t>
              </a:r>
              <a:r>
                <a:rPr kumimoji="1" lang="ja-JP" altLang="en-US" sz="1050" b="0" i="0" u="none" strike="noStrike" cap="none" normalizeH="0" baseline="0" dirty="0">
                  <a:ln>
                    <a:noFill/>
                  </a:ln>
                  <a:solidFill>
                    <a:schemeClr val="tx1"/>
                  </a:solidFill>
                  <a:effectLst/>
                  <a:latin typeface="+mn-ea"/>
                  <a:ea typeface="+mn-ea"/>
                </a:rPr>
                <a:t> ［問１］②約</a:t>
              </a:r>
              <a:r>
                <a:rPr kumimoji="1" lang="en-US" altLang="ja-JP" sz="1050" b="0" i="0" u="none" strike="noStrike" cap="none" normalizeH="0" baseline="0" dirty="0">
                  <a:ln>
                    <a:noFill/>
                  </a:ln>
                  <a:solidFill>
                    <a:schemeClr val="tx1"/>
                  </a:solidFill>
                  <a:effectLst/>
                  <a:latin typeface="+mn-ea"/>
                  <a:ea typeface="+mn-ea"/>
                </a:rPr>
                <a:t>50</a:t>
              </a:r>
              <a:r>
                <a:rPr kumimoji="1" lang="ja-JP" altLang="en-US" sz="1050" b="0" i="0" u="none" strike="noStrike" cap="none" normalizeH="0" baseline="0" dirty="0">
                  <a:ln>
                    <a:noFill/>
                  </a:ln>
                  <a:solidFill>
                    <a:schemeClr val="tx1"/>
                  </a:solidFill>
                  <a:effectLst/>
                  <a:latin typeface="+mn-ea"/>
                  <a:ea typeface="+mn-ea"/>
                </a:rPr>
                <a:t>種類　［問２］③クイズの懸賞金　［問３］②スペードのエース　［問４］③国会　［問５］②かえる税</a:t>
              </a:r>
            </a:p>
          </p:txBody>
        </p:sp>
        <p:sp>
          <p:nvSpPr>
            <p:cNvPr id="32" name="正方形/長方形 31">
              <a:extLst>
                <a:ext uri="{FF2B5EF4-FFF2-40B4-BE49-F238E27FC236}">
                  <a16:creationId xmlns:a16="http://schemas.microsoft.com/office/drawing/2014/main" id="{F88DDDCA-3BCD-4294-A1E3-1D854BF10A40}"/>
                </a:ext>
              </a:extLst>
            </p:cNvPr>
            <p:cNvSpPr/>
            <p:nvPr/>
          </p:nvSpPr>
          <p:spPr bwMode="auto">
            <a:xfrm>
              <a:off x="-1333500" y="3637600"/>
              <a:ext cx="8437378" cy="514989"/>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grpSp>
        <p:nvGrpSpPr>
          <p:cNvPr id="3" name="グループ化 2">
            <a:extLst>
              <a:ext uri="{FF2B5EF4-FFF2-40B4-BE49-F238E27FC236}">
                <a16:creationId xmlns:a16="http://schemas.microsoft.com/office/drawing/2014/main" id="{B880D74A-2F04-4453-9349-C1D2BD58DE17}"/>
              </a:ext>
            </a:extLst>
          </p:cNvPr>
          <p:cNvGrpSpPr/>
          <p:nvPr userDrawn="1"/>
        </p:nvGrpSpPr>
        <p:grpSpPr>
          <a:xfrm>
            <a:off x="190151" y="266710"/>
            <a:ext cx="8763698" cy="971520"/>
            <a:chOff x="322211" y="6432958"/>
            <a:chExt cx="8532000" cy="233001"/>
          </a:xfrm>
        </p:grpSpPr>
        <p:sp>
          <p:nvSpPr>
            <p:cNvPr id="4" name="正方形/長方形 3">
              <a:extLst>
                <a:ext uri="{FF2B5EF4-FFF2-40B4-BE49-F238E27FC236}">
                  <a16:creationId xmlns:a16="http://schemas.microsoft.com/office/drawing/2014/main" id="{98AD1B1C-C368-4CA5-A0A3-F7E176FFAE7F}"/>
                </a:ext>
              </a:extLst>
            </p:cNvPr>
            <p:cNvSpPr/>
            <p:nvPr/>
          </p:nvSpPr>
          <p:spPr bwMode="auto">
            <a:xfrm>
              <a:off x="322211" y="6432958"/>
              <a:ext cx="8532000" cy="233001"/>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5" name="正方形/長方形 4">
              <a:extLst>
                <a:ext uri="{FF2B5EF4-FFF2-40B4-BE49-F238E27FC236}">
                  <a16:creationId xmlns:a16="http://schemas.microsoft.com/office/drawing/2014/main" id="{7D088CD5-0FDA-464F-B3D6-C7CA9D243376}"/>
                </a:ext>
              </a:extLst>
            </p:cNvPr>
            <p:cNvSpPr/>
            <p:nvPr/>
          </p:nvSpPr>
          <p:spPr bwMode="auto">
            <a:xfrm>
              <a:off x="384373" y="6449705"/>
              <a:ext cx="8389132" cy="199620"/>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6" name="テキスト ボックス 5">
            <a:extLst>
              <a:ext uri="{FF2B5EF4-FFF2-40B4-BE49-F238E27FC236}">
                <a16:creationId xmlns:a16="http://schemas.microsoft.com/office/drawing/2014/main" id="{21CBEC8D-EC3D-456E-AC4E-0CF71D49567F}"/>
              </a:ext>
            </a:extLst>
          </p:cNvPr>
          <p:cNvSpPr txBox="1"/>
          <p:nvPr userDrawn="1"/>
        </p:nvSpPr>
        <p:spPr>
          <a:xfrm>
            <a:off x="5157183" y="765131"/>
            <a:ext cx="2998716" cy="276999"/>
          </a:xfrm>
          <a:prstGeom prst="rect">
            <a:avLst/>
          </a:prstGeom>
          <a:noFill/>
        </p:spPr>
        <p:txBody>
          <a:bodyPr wrap="square" lIns="0" rIns="0" rtlCol="0">
            <a:spAutoFit/>
          </a:bodyPr>
          <a:lstStyle/>
          <a:p>
            <a:r>
              <a:rPr kumimoji="1" lang="en-US" altLang="ja-JP" sz="120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https://www.nta.go.jp/taxes/kids/index.htm</a:t>
            </a:r>
            <a:endParaRPr kumimoji="1" lang="en-US" altLang="ja-JP" sz="1200" dirty="0">
              <a:latin typeface="Arial" panose="020B0604020202020204" pitchFamily="34" charset="0"/>
              <a:cs typeface="Arial" panose="020B0604020202020204" pitchFamily="34" charset="0"/>
            </a:endParaRPr>
          </a:p>
        </p:txBody>
      </p:sp>
      <p:sp>
        <p:nvSpPr>
          <p:cNvPr id="7" name="Text Box 12">
            <a:extLst>
              <a:ext uri="{FF2B5EF4-FFF2-40B4-BE49-F238E27FC236}">
                <a16:creationId xmlns:a16="http://schemas.microsoft.com/office/drawing/2014/main" id="{78428D88-34A4-4AF5-9DA0-D90D2C05F33D}"/>
              </a:ext>
            </a:extLst>
          </p:cNvPr>
          <p:cNvSpPr txBox="1">
            <a:spLocks noChangeArrowheads="1"/>
          </p:cNvSpPr>
          <p:nvPr userDrawn="1"/>
        </p:nvSpPr>
        <p:spPr bwMode="auto">
          <a:xfrm>
            <a:off x="312587" y="344089"/>
            <a:ext cx="4844596" cy="724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eaLnBrk="1" hangingPunct="1">
              <a:lnSpc>
                <a:spcPct val="130000"/>
              </a:lnSpc>
              <a:spcBef>
                <a:spcPct val="0"/>
              </a:spcBef>
              <a:buNone/>
            </a:pPr>
            <a:r>
              <a:rPr lang="ja-JP" altLang="en-US" sz="1700" dirty="0">
                <a:solidFill>
                  <a:srgbClr val="005BAD"/>
                </a:solidFill>
                <a:latin typeface="HGPｺﾞｼｯｸE" panose="020B0900000000000000" pitchFamily="50" charset="-128"/>
                <a:ea typeface="HGPｺﾞｼｯｸE" panose="020B0900000000000000" pitchFamily="50" charset="-128"/>
              </a:rPr>
              <a:t>税金についてもっと詳しく知りたい人は、</a:t>
            </a:r>
            <a:endParaRPr lang="en-US" altLang="ja-JP" sz="1700" dirty="0">
              <a:solidFill>
                <a:srgbClr val="005BAD"/>
              </a:solidFill>
              <a:latin typeface="HGPｺﾞｼｯｸE" panose="020B0900000000000000" pitchFamily="50" charset="-128"/>
              <a:ea typeface="HGPｺﾞｼｯｸE" panose="020B0900000000000000" pitchFamily="50" charset="-128"/>
            </a:endParaRPr>
          </a:p>
          <a:p>
            <a:pPr eaLnBrk="1" hangingPunct="1">
              <a:lnSpc>
                <a:spcPct val="130000"/>
              </a:lnSpc>
              <a:spcBef>
                <a:spcPct val="0"/>
              </a:spcBef>
              <a:buNone/>
            </a:pPr>
            <a:r>
              <a:rPr lang="ja-JP" altLang="en-US" sz="1700" dirty="0">
                <a:solidFill>
                  <a:srgbClr val="005BAD"/>
                </a:solidFill>
                <a:latin typeface="HGPｺﾞｼｯｸE" panose="020B0900000000000000" pitchFamily="50" charset="-128"/>
                <a:ea typeface="HGPｺﾞｼｯｸE" panose="020B0900000000000000" pitchFamily="50" charset="-128"/>
              </a:rPr>
              <a:t>　　　国税庁ホームページの「税の学習コーナー」へ</a:t>
            </a:r>
          </a:p>
        </p:txBody>
      </p:sp>
      <p:pic>
        <p:nvPicPr>
          <p:cNvPr id="8" name="図 7">
            <a:extLst>
              <a:ext uri="{FF2B5EF4-FFF2-40B4-BE49-F238E27FC236}">
                <a16:creationId xmlns:a16="http://schemas.microsoft.com/office/drawing/2014/main" id="{1B368F36-B3C6-4A6E-A5EB-B20855DD7CA7}"/>
              </a:ext>
            </a:extLst>
          </p:cNvPr>
          <p:cNvPicPr>
            <a:picLocks noChangeAspect="1"/>
          </p:cNvPicPr>
          <p:nvPr userDrawn="1"/>
        </p:nvPicPr>
        <p:blipFill>
          <a:blip r:embed="rId3"/>
          <a:stretch>
            <a:fillRect/>
          </a:stretch>
        </p:blipFill>
        <p:spPr>
          <a:xfrm>
            <a:off x="8163868" y="451435"/>
            <a:ext cx="606279" cy="602069"/>
          </a:xfrm>
          <a:prstGeom prst="rect">
            <a:avLst/>
          </a:prstGeom>
        </p:spPr>
      </p:pic>
      <p:grpSp>
        <p:nvGrpSpPr>
          <p:cNvPr id="9" name="グループ化 8">
            <a:extLst>
              <a:ext uri="{FF2B5EF4-FFF2-40B4-BE49-F238E27FC236}">
                <a16:creationId xmlns:a16="http://schemas.microsoft.com/office/drawing/2014/main" id="{C4EBE130-13B2-4CDA-A249-33130D79A785}"/>
              </a:ext>
            </a:extLst>
          </p:cNvPr>
          <p:cNvGrpSpPr/>
          <p:nvPr userDrawn="1"/>
        </p:nvGrpSpPr>
        <p:grpSpPr>
          <a:xfrm>
            <a:off x="1318210" y="1342106"/>
            <a:ext cx="6507580" cy="3673477"/>
            <a:chOff x="408221" y="1492804"/>
            <a:chExt cx="8332652" cy="4703715"/>
          </a:xfrm>
        </p:grpSpPr>
        <p:grpSp>
          <p:nvGrpSpPr>
            <p:cNvPr id="10" name="グループ化 9">
              <a:extLst>
                <a:ext uri="{FF2B5EF4-FFF2-40B4-BE49-F238E27FC236}">
                  <a16:creationId xmlns:a16="http://schemas.microsoft.com/office/drawing/2014/main" id="{08729E7B-26B8-4ED0-970C-9E30E2D0C7BC}"/>
                </a:ext>
              </a:extLst>
            </p:cNvPr>
            <p:cNvGrpSpPr/>
            <p:nvPr/>
          </p:nvGrpSpPr>
          <p:grpSpPr>
            <a:xfrm>
              <a:off x="408221" y="4787785"/>
              <a:ext cx="2006355" cy="1408734"/>
              <a:chOff x="276126" y="4999439"/>
              <a:chExt cx="2070467" cy="1453749"/>
            </a:xfrm>
          </p:grpSpPr>
          <p:pic>
            <p:nvPicPr>
              <p:cNvPr id="14" name="図 13" descr="コンピュータ が含まれている画像&#10;&#10;自動的に生成された説明">
                <a:extLst>
                  <a:ext uri="{FF2B5EF4-FFF2-40B4-BE49-F238E27FC236}">
                    <a16:creationId xmlns:a16="http://schemas.microsoft.com/office/drawing/2014/main" id="{E388252C-2217-47FC-9338-EDF9B724BC5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6126" y="4999439"/>
                <a:ext cx="2070467" cy="1453749"/>
              </a:xfrm>
              <a:prstGeom prst="rect">
                <a:avLst/>
              </a:prstGeom>
            </p:spPr>
          </p:pic>
          <p:pic>
            <p:nvPicPr>
              <p:cNvPr id="15" name="図 14">
                <a:extLst>
                  <a:ext uri="{FF2B5EF4-FFF2-40B4-BE49-F238E27FC236}">
                    <a16:creationId xmlns:a16="http://schemas.microsoft.com/office/drawing/2014/main" id="{C733740A-B503-4CF6-AB13-C126AD90886E}"/>
                  </a:ext>
                </a:extLst>
              </p:cNvPr>
              <p:cNvPicPr>
                <a:picLocks noChangeAspect="1"/>
              </p:cNvPicPr>
              <p:nvPr/>
            </p:nvPicPr>
            <p:blipFill>
              <a:blip r:embed="rId5"/>
              <a:stretch>
                <a:fillRect/>
              </a:stretch>
            </p:blipFill>
            <p:spPr>
              <a:xfrm>
                <a:off x="1217079" y="5450114"/>
                <a:ext cx="548824" cy="413743"/>
              </a:xfrm>
              <a:prstGeom prst="rect">
                <a:avLst/>
              </a:prstGeom>
              <a:ln w="28575">
                <a:noFill/>
              </a:ln>
            </p:spPr>
          </p:pic>
        </p:grpSp>
        <p:grpSp>
          <p:nvGrpSpPr>
            <p:cNvPr id="11" name="グループ化 10">
              <a:extLst>
                <a:ext uri="{FF2B5EF4-FFF2-40B4-BE49-F238E27FC236}">
                  <a16:creationId xmlns:a16="http://schemas.microsoft.com/office/drawing/2014/main" id="{D884296C-0EAC-4FE4-8746-502D2F68B8A1}"/>
                </a:ext>
              </a:extLst>
            </p:cNvPr>
            <p:cNvGrpSpPr/>
            <p:nvPr/>
          </p:nvGrpSpPr>
          <p:grpSpPr>
            <a:xfrm>
              <a:off x="1332596" y="1492804"/>
              <a:ext cx="7408277" cy="4473133"/>
              <a:chOff x="1222872" y="1553378"/>
              <a:chExt cx="7645002" cy="4616068"/>
            </a:xfrm>
          </p:grpSpPr>
          <p:sp>
            <p:nvSpPr>
              <p:cNvPr id="12" name="フリーフォーム: 図形 11">
                <a:extLst>
                  <a:ext uri="{FF2B5EF4-FFF2-40B4-BE49-F238E27FC236}">
                    <a16:creationId xmlns:a16="http://schemas.microsoft.com/office/drawing/2014/main" id="{BDE659F0-C4AD-4331-BBA3-A5F8CA472322}"/>
                  </a:ext>
                </a:extLst>
              </p:cNvPr>
              <p:cNvSpPr/>
              <p:nvPr/>
            </p:nvSpPr>
            <p:spPr bwMode="auto">
              <a:xfrm>
                <a:off x="1222872" y="1553378"/>
                <a:ext cx="1575412" cy="4616068"/>
              </a:xfrm>
              <a:custGeom>
                <a:avLst/>
                <a:gdLst>
                  <a:gd name="connsiteX0" fmla="*/ 1553379 w 1575412"/>
                  <a:gd name="connsiteY0" fmla="*/ 0 h 4616068"/>
                  <a:gd name="connsiteX1" fmla="*/ 0 w 1575412"/>
                  <a:gd name="connsiteY1" fmla="*/ 3888955 h 4616068"/>
                  <a:gd name="connsiteX2" fmla="*/ 0 w 1575412"/>
                  <a:gd name="connsiteY2" fmla="*/ 4318612 h 4616068"/>
                  <a:gd name="connsiteX3" fmla="*/ 550844 w 1575412"/>
                  <a:gd name="connsiteY3" fmla="*/ 4329629 h 4616068"/>
                  <a:gd name="connsiteX4" fmla="*/ 1575412 w 1575412"/>
                  <a:gd name="connsiteY4" fmla="*/ 4616068 h 4616068"/>
                  <a:gd name="connsiteX5" fmla="*/ 1553379 w 1575412"/>
                  <a:gd name="connsiteY5" fmla="*/ 66102 h 4616068"/>
                  <a:gd name="connsiteX6" fmla="*/ 1553379 w 1575412"/>
                  <a:gd name="connsiteY6" fmla="*/ 0 h 4616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75412" h="4616068">
                    <a:moveTo>
                      <a:pt x="1553379" y="0"/>
                    </a:moveTo>
                    <a:lnTo>
                      <a:pt x="0" y="3888955"/>
                    </a:lnTo>
                    <a:lnTo>
                      <a:pt x="0" y="4318612"/>
                    </a:lnTo>
                    <a:lnTo>
                      <a:pt x="550844" y="4329629"/>
                    </a:lnTo>
                    <a:lnTo>
                      <a:pt x="1575412" y="4616068"/>
                    </a:lnTo>
                    <a:lnTo>
                      <a:pt x="1553379" y="66102"/>
                    </a:lnTo>
                    <a:lnTo>
                      <a:pt x="1553379" y="0"/>
                    </a:lnTo>
                    <a:close/>
                  </a:path>
                </a:pathLst>
              </a:custGeom>
              <a:solidFill>
                <a:srgbClr val="AFF0FF">
                  <a:alpha val="40000"/>
                </a:srgbClr>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pic>
            <p:nvPicPr>
              <p:cNvPr id="13" name="図 12">
                <a:extLst>
                  <a:ext uri="{FF2B5EF4-FFF2-40B4-BE49-F238E27FC236}">
                    <a16:creationId xmlns:a16="http://schemas.microsoft.com/office/drawing/2014/main" id="{23D6C638-B1C6-4F7E-97FC-B5DD425876E4}"/>
                  </a:ext>
                </a:extLst>
              </p:cNvPr>
              <p:cNvPicPr>
                <a:picLocks noChangeAspect="1"/>
              </p:cNvPicPr>
              <p:nvPr/>
            </p:nvPicPr>
            <p:blipFill>
              <a:blip r:embed="rId5"/>
              <a:stretch>
                <a:fillRect/>
              </a:stretch>
            </p:blipFill>
            <p:spPr>
              <a:xfrm>
                <a:off x="2787267" y="1572532"/>
                <a:ext cx="6080607" cy="4584012"/>
              </a:xfrm>
              <a:prstGeom prst="rect">
                <a:avLst/>
              </a:prstGeom>
              <a:ln w="28575">
                <a:solidFill>
                  <a:schemeClr val="tx1"/>
                </a:solidFill>
              </a:ln>
            </p:spPr>
          </p:pic>
        </p:grpSp>
      </p:grpSp>
      <p:sp>
        <p:nvSpPr>
          <p:cNvPr id="16" name="テキスト ボックス 15">
            <a:extLst>
              <a:ext uri="{FF2B5EF4-FFF2-40B4-BE49-F238E27FC236}">
                <a16:creationId xmlns:a16="http://schemas.microsoft.com/office/drawing/2014/main" id="{36564F05-E0B1-43AB-B345-29E93A4DAD41}"/>
              </a:ext>
            </a:extLst>
          </p:cNvPr>
          <p:cNvSpPr txBox="1"/>
          <p:nvPr userDrawn="1"/>
        </p:nvSpPr>
        <p:spPr>
          <a:xfrm>
            <a:off x="443521" y="5755571"/>
            <a:ext cx="3966554" cy="288147"/>
          </a:xfrm>
          <a:prstGeom prst="rect">
            <a:avLst/>
          </a:prstGeom>
          <a:noFill/>
        </p:spPr>
        <p:txBody>
          <a:bodyPr vert="horz" wrap="square" tIns="36000" bIns="36000" rtlCol="0">
            <a:spAutoFit/>
          </a:bodyPr>
          <a:lstStyle/>
          <a:p>
            <a:pPr algn="l"/>
            <a:r>
              <a:rPr lang="ja-JP" altLang="en-US" sz="1400" spc="-10" dirty="0">
                <a:solidFill>
                  <a:schemeClr val="tx1"/>
                </a:solidFill>
                <a:latin typeface="+mn-ea"/>
                <a:ea typeface="+mn-ea"/>
              </a:rPr>
              <a:t>（編集・発行） 大阪府租税教育推進連絡協議会</a:t>
            </a:r>
            <a:endParaRPr lang="en-US" altLang="ja-JP" sz="1400" spc="-10" dirty="0">
              <a:solidFill>
                <a:schemeClr val="tx1"/>
              </a:solidFill>
              <a:latin typeface="+mn-ea"/>
              <a:ea typeface="+mn-ea"/>
            </a:endParaRPr>
          </a:p>
        </p:txBody>
      </p:sp>
      <p:sp>
        <p:nvSpPr>
          <p:cNvPr id="17" name="テキスト ボックス 16">
            <a:extLst>
              <a:ext uri="{FF2B5EF4-FFF2-40B4-BE49-F238E27FC236}">
                <a16:creationId xmlns:a16="http://schemas.microsoft.com/office/drawing/2014/main" id="{2AFBF715-CB9A-4A81-A042-833127108978}"/>
              </a:ext>
            </a:extLst>
          </p:cNvPr>
          <p:cNvSpPr txBox="1"/>
          <p:nvPr userDrawn="1"/>
        </p:nvSpPr>
        <p:spPr>
          <a:xfrm>
            <a:off x="1367446" y="6041585"/>
            <a:ext cx="6433775" cy="257369"/>
          </a:xfrm>
          <a:prstGeom prst="rect">
            <a:avLst/>
          </a:prstGeom>
          <a:noFill/>
        </p:spPr>
        <p:txBody>
          <a:bodyPr vert="horz" wrap="square" tIns="36000" bIns="36000" rtlCol="0">
            <a:spAutoFit/>
          </a:bodyPr>
          <a:lstStyle/>
          <a:p>
            <a:pPr algn="l"/>
            <a:r>
              <a:rPr lang="ja-JP" altLang="en-US" sz="1200" spc="-10" dirty="0">
                <a:solidFill>
                  <a:schemeClr val="tx1"/>
                </a:solidFill>
                <a:latin typeface="+mn-ea"/>
                <a:ea typeface="+mn-ea"/>
              </a:rPr>
              <a:t>　〒５４０－８５５７　大阪市中央区大手前１－５－６３　大阪合同庁舎第３号館　東税務署内</a:t>
            </a:r>
            <a:endParaRPr lang="en-US" altLang="ja-JP" sz="1200" spc="-10" dirty="0">
              <a:solidFill>
                <a:schemeClr val="tx1"/>
              </a:solidFill>
              <a:latin typeface="+mn-ea"/>
              <a:ea typeface="+mn-ea"/>
            </a:endParaRPr>
          </a:p>
        </p:txBody>
      </p:sp>
      <p:cxnSp>
        <p:nvCxnSpPr>
          <p:cNvPr id="18" name="直線コネクタ 17">
            <a:extLst>
              <a:ext uri="{FF2B5EF4-FFF2-40B4-BE49-F238E27FC236}">
                <a16:creationId xmlns:a16="http://schemas.microsoft.com/office/drawing/2014/main" id="{A5C10CF3-BE13-4EFF-BA34-54E6251FF16A}"/>
              </a:ext>
            </a:extLst>
          </p:cNvPr>
          <p:cNvCxnSpPr>
            <a:cxnSpLocks/>
          </p:cNvCxnSpPr>
          <p:nvPr userDrawn="1"/>
        </p:nvCxnSpPr>
        <p:spPr>
          <a:xfrm>
            <a:off x="0" y="5712022"/>
            <a:ext cx="9144000" cy="0"/>
          </a:xfrm>
          <a:prstGeom prst="line">
            <a:avLst/>
          </a:prstGeom>
          <a:ln w="25400" cmpd="dbl">
            <a:solidFill>
              <a:srgbClr val="005BAD"/>
            </a:solidFill>
          </a:ln>
        </p:spPr>
        <p:style>
          <a:lnRef idx="2">
            <a:schemeClr val="accent1"/>
          </a:lnRef>
          <a:fillRef idx="0">
            <a:schemeClr val="accent1"/>
          </a:fillRef>
          <a:effectRef idx="1">
            <a:schemeClr val="accent1"/>
          </a:effectRef>
          <a:fontRef idx="minor">
            <a:schemeClr val="tx1"/>
          </a:fontRef>
        </p:style>
      </p:cxnSp>
      <p:sp>
        <p:nvSpPr>
          <p:cNvPr id="20" name="テキスト ボックス 19">
            <a:extLst>
              <a:ext uri="{FF2B5EF4-FFF2-40B4-BE49-F238E27FC236}">
                <a16:creationId xmlns:a16="http://schemas.microsoft.com/office/drawing/2014/main" id="{7043FB30-706C-4CED-B18C-45E202AC8F7A}"/>
              </a:ext>
            </a:extLst>
          </p:cNvPr>
          <p:cNvSpPr txBox="1"/>
          <p:nvPr userDrawn="1"/>
        </p:nvSpPr>
        <p:spPr>
          <a:xfrm>
            <a:off x="1601666" y="6395330"/>
            <a:ext cx="5940669" cy="380480"/>
          </a:xfrm>
          <a:prstGeom prst="rect">
            <a:avLst/>
          </a:prstGeom>
          <a:noFill/>
        </p:spPr>
        <p:txBody>
          <a:bodyPr vert="horz" wrap="square" tIns="36000" bIns="36000" rtlCol="0">
            <a:spAutoFit/>
          </a:bodyPr>
          <a:lstStyle/>
          <a:p>
            <a:pPr algn="l"/>
            <a:r>
              <a:rPr lang="ja-JP" altLang="en-US" sz="1000" spc="-10" dirty="0">
                <a:solidFill>
                  <a:schemeClr val="tx1"/>
                </a:solidFill>
                <a:latin typeface="+mn-ea"/>
                <a:ea typeface="+mn-ea"/>
              </a:rPr>
              <a:t>大阪府租税教育推進連絡協議会は、大阪府内の教育委員会や小学校・中学校・高等学校の教育関係者と、国・府・市町村の税務関係者が協力して、租税教育の推進を図るために設けられた組織です。</a:t>
            </a:r>
            <a:endParaRPr lang="en-US" altLang="ja-JP" sz="1000" spc="-10" dirty="0">
              <a:solidFill>
                <a:schemeClr val="tx1"/>
              </a:solidFill>
              <a:latin typeface="+mn-ea"/>
              <a:ea typeface="+mn-ea"/>
            </a:endParaRPr>
          </a:p>
        </p:txBody>
      </p:sp>
      <p:grpSp>
        <p:nvGrpSpPr>
          <p:cNvPr id="27" name="グループ化 26">
            <a:extLst>
              <a:ext uri="{FF2B5EF4-FFF2-40B4-BE49-F238E27FC236}">
                <a16:creationId xmlns:a16="http://schemas.microsoft.com/office/drawing/2014/main" id="{96F665B1-3C1C-4237-92F4-CD786D174B20}"/>
              </a:ext>
            </a:extLst>
          </p:cNvPr>
          <p:cNvGrpSpPr/>
          <p:nvPr userDrawn="1"/>
        </p:nvGrpSpPr>
        <p:grpSpPr>
          <a:xfrm>
            <a:off x="-32814" y="4950492"/>
            <a:ext cx="832606" cy="749281"/>
            <a:chOff x="-35154" y="5996309"/>
            <a:chExt cx="945432" cy="850816"/>
          </a:xfrm>
        </p:grpSpPr>
        <p:sp>
          <p:nvSpPr>
            <p:cNvPr id="28" name="フリーフォーム: 図形 27">
              <a:extLst>
                <a:ext uri="{FF2B5EF4-FFF2-40B4-BE49-F238E27FC236}">
                  <a16:creationId xmlns:a16="http://schemas.microsoft.com/office/drawing/2014/main" id="{14422674-E5F4-44A6-B394-3CCE213BF662}"/>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29" name="フリーフォーム: 図形 28">
              <a:extLst>
                <a:ext uri="{FF2B5EF4-FFF2-40B4-BE49-F238E27FC236}">
                  <a16:creationId xmlns:a16="http://schemas.microsoft.com/office/drawing/2014/main" id="{56EE06C5-F07B-41AA-A3ED-F62E845E8DA9}"/>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30" name="テキスト ボックス 29">
              <a:extLst>
                <a:ext uri="{FF2B5EF4-FFF2-40B4-BE49-F238E27FC236}">
                  <a16:creationId xmlns:a16="http://schemas.microsoft.com/office/drawing/2014/main" id="{0A2051C8-396C-4E13-AF76-CB881EAC6BC8}"/>
                </a:ext>
              </a:extLst>
            </p:cNvPr>
            <p:cNvSpPr txBox="1"/>
            <p:nvPr userDrawn="1"/>
          </p:nvSpPr>
          <p:spPr>
            <a:xfrm>
              <a:off x="-35154" y="6181034"/>
              <a:ext cx="825671" cy="584775"/>
            </a:xfrm>
            <a:prstGeom prst="rect">
              <a:avLst/>
            </a:prstGeom>
            <a:noFill/>
          </p:spPr>
          <p:txBody>
            <a:bodyPr wrap="square" rtlCol="0" anchor="ctr" anchorCtr="0">
              <a:noAutofit/>
            </a:bodyPr>
            <a:lstStyle/>
            <a:p>
              <a:pPr algn="ctr"/>
              <a:r>
                <a:rPr lang="ja-JP" altLang="en-US" sz="1200" b="1" spc="50" dirty="0">
                  <a:solidFill>
                    <a:srgbClr val="005BAD"/>
                  </a:solidFill>
                  <a:latin typeface="ＭＳ Ｐゴシック" panose="020B0600070205080204" pitchFamily="50" charset="-128"/>
                  <a:ea typeface="ＭＳ Ｐゴシック" panose="020B0600070205080204" pitchFamily="50" charset="-128"/>
                </a:rPr>
                <a:t>Ｐ</a:t>
              </a:r>
              <a:r>
                <a:rPr lang="en-US" altLang="ja-JP" sz="1200" b="1" spc="50" dirty="0">
                  <a:solidFill>
                    <a:srgbClr val="005BAD"/>
                  </a:solidFill>
                  <a:latin typeface="ＭＳ Ｐゴシック" panose="020B0600070205080204" pitchFamily="50" charset="-128"/>
                  <a:ea typeface="ＭＳ Ｐゴシック" panose="020B0600070205080204" pitchFamily="50" charset="-128"/>
                </a:rPr>
                <a:t>27</a:t>
              </a:r>
              <a:r>
                <a:rPr lang="ja-JP" altLang="en-US" sz="1200" b="1" spc="50" dirty="0">
                  <a:solidFill>
                    <a:srgbClr val="005BAD"/>
                  </a:solidFill>
                  <a:latin typeface="ＭＳ Ｐゴシック" panose="020B0600070205080204" pitchFamily="50" charset="-128"/>
                  <a:ea typeface="ＭＳ Ｐゴシック" panose="020B0600070205080204" pitchFamily="50" charset="-128"/>
                </a:rPr>
                <a:t>・</a:t>
              </a:r>
              <a:r>
                <a:rPr lang="en-US" altLang="ja-JP" sz="1200" b="1" spc="50" dirty="0">
                  <a:solidFill>
                    <a:srgbClr val="005BAD"/>
                  </a:solidFill>
                  <a:latin typeface="ＭＳ Ｐゴシック" panose="020B0600070205080204" pitchFamily="50" charset="-128"/>
                  <a:ea typeface="ＭＳ Ｐゴシック" panose="020B0600070205080204" pitchFamily="50" charset="-128"/>
                </a:rPr>
                <a:t>28</a:t>
              </a:r>
              <a:r>
                <a:rPr lang="ja-JP" altLang="en-US" sz="1200" b="1" spc="50" dirty="0">
                  <a:solidFill>
                    <a:srgbClr val="005BAD"/>
                  </a:solidFill>
                  <a:latin typeface="ＭＳ Ｐゴシック" panose="020B0600070205080204" pitchFamily="50" charset="-128"/>
                  <a:ea typeface="ＭＳ Ｐゴシック" panose="020B0600070205080204" pitchFamily="50" charset="-128"/>
                </a:rPr>
                <a:t>の答え</a:t>
              </a:r>
              <a:endParaRPr kumimoji="1" lang="ja-JP" altLang="en-US" sz="12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Tree>
    <p:extLst>
      <p:ext uri="{BB962C8B-B14F-4D97-AF65-F5344CB8AC3E}">
        <p14:creationId xmlns:p14="http://schemas.microsoft.com/office/powerpoint/2010/main" val="38218567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ユーザー設定レイアウト">
    <p:spTree>
      <p:nvGrpSpPr>
        <p:cNvPr id="1" name=""/>
        <p:cNvGrpSpPr/>
        <p:nvPr/>
      </p:nvGrpSpPr>
      <p:grpSpPr>
        <a:xfrm>
          <a:off x="0" y="0"/>
          <a:ext cx="0" cy="0"/>
          <a:chOff x="0" y="0"/>
          <a:chExt cx="0" cy="0"/>
        </a:xfrm>
      </p:grpSpPr>
      <p:sp>
        <p:nvSpPr>
          <p:cNvPr id="26" name="正方形/長方形 25">
            <a:extLst>
              <a:ext uri="{FF2B5EF4-FFF2-40B4-BE49-F238E27FC236}">
                <a16:creationId xmlns:a16="http://schemas.microsoft.com/office/drawing/2014/main" id="{4877938D-8F1A-49C1-8C3F-E5F7D17E804D}"/>
              </a:ext>
            </a:extLst>
          </p:cNvPr>
          <p:cNvSpPr/>
          <p:nvPr userDrawn="1"/>
        </p:nvSpPr>
        <p:spPr bwMode="auto">
          <a:xfrm>
            <a:off x="0" y="4996066"/>
            <a:ext cx="9144000" cy="710808"/>
          </a:xfrm>
          <a:prstGeom prst="rect">
            <a:avLst/>
          </a:prstGeom>
          <a:solidFill>
            <a:srgbClr val="F0F9FF"/>
          </a:solidFill>
          <a:ln w="6350" cap="flat" cmpd="sng" algn="ctr">
            <a:noFill/>
            <a:prstDash val="solid"/>
            <a:round/>
            <a:headEnd type="none" w="med" len="med"/>
            <a:tailEnd type="none" w="med" len="med"/>
          </a:ln>
          <a:effectLst/>
        </p:spPr>
        <p:txBody>
          <a:bodyPr vert="horz" wrap="square" lIns="91440" tIns="0" rIns="91440" bIns="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en-US" altLang="ja-JP"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P27</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a:t>
            </a:r>
            <a:r>
              <a:rPr kumimoji="1" lang="en-US" altLang="ja-JP"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28</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の答え］</a:t>
            </a:r>
            <a:endParaRPr kumimoji="1" lang="en-US" altLang="ja-JP"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endParaRPr>
          </a:p>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穴埋め問題 </a:t>
            </a:r>
            <a:r>
              <a:rPr kumimoji="1" lang="en-US" altLang="ja-JP"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［問１］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①納税</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1" dirty="0">
                <a:solidFill>
                  <a:srgbClr val="005BAD"/>
                </a:solidFill>
                <a:latin typeface="HGPｺﾞｼｯｸE" panose="020B0900000000000000" pitchFamily="50" charset="-128"/>
                <a:ea typeface="HGPｺﾞｼｯｸE" panose="020B0900000000000000" pitchFamily="50" charset="-128"/>
              </a:rPr>
              <a:t>［問２］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②水平</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③垂直</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1" dirty="0">
                <a:solidFill>
                  <a:srgbClr val="005BAD"/>
                </a:solidFill>
                <a:latin typeface="HGPｺﾞｼｯｸE" panose="020B0900000000000000" pitchFamily="50" charset="-128"/>
                <a:ea typeface="HGPｺﾞｼｯｸE" panose="020B0900000000000000" pitchFamily="50" charset="-128"/>
              </a:rPr>
              <a:t>［問３］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④国民</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⑤国会議員</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1" dirty="0">
                <a:solidFill>
                  <a:srgbClr val="005BAD"/>
                </a:solidFill>
                <a:latin typeface="HGPｺﾞｼｯｸE" panose="020B0900000000000000" pitchFamily="50" charset="-128"/>
                <a:ea typeface="HGPｺﾞｼｯｸE" panose="020B0900000000000000" pitchFamily="50" charset="-128"/>
              </a:rPr>
              <a:t>［問４］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⑥社会保障関係　⑦国債　⑧税収　⑨公債金（借金）</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endParaRPr kumimoji="1" lang="en-US" altLang="ja-JP" sz="1050" dirty="0">
              <a:solidFill>
                <a:srgbClr val="005BAD"/>
              </a:solidFill>
              <a:latin typeface="HGPｺﾞｼｯｸE" panose="020B0900000000000000" pitchFamily="50" charset="-128"/>
              <a:ea typeface="HGPｺﾞｼｯｸE" panose="020B0900000000000000" pitchFamily="50" charset="-128"/>
            </a:endParaRPr>
          </a:p>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1" dirty="0">
                <a:solidFill>
                  <a:srgbClr val="005BAD"/>
                </a:solidFill>
                <a:latin typeface="HGPｺﾞｼｯｸE" panose="020B0900000000000000" pitchFamily="50" charset="-128"/>
                <a:ea typeface="HGPｺﾞｼｯｸE" panose="020B0900000000000000" pitchFamily="50" charset="-128"/>
              </a:rPr>
              <a:t>［問５］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⑩ ⑪道府県民税、事業税など（Ｐ３参照）</a:t>
            </a:r>
            <a:endParaRPr kumimoji="1" lang="en-US" altLang="ja-JP"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endParaRPr>
          </a:p>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クイズ</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en-US" altLang="ja-JP"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［問１］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②約</a:t>
            </a:r>
            <a:r>
              <a:rPr kumimoji="1" lang="en-US" altLang="ja-JP"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50</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種類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［問２］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③クイズの懸賞金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［問３］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②スペードのエース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［問４］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③国会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［問５］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②かえる税</a:t>
            </a:r>
          </a:p>
        </p:txBody>
      </p:sp>
      <p:grpSp>
        <p:nvGrpSpPr>
          <p:cNvPr id="3" name="グループ化 2">
            <a:extLst>
              <a:ext uri="{FF2B5EF4-FFF2-40B4-BE49-F238E27FC236}">
                <a16:creationId xmlns:a16="http://schemas.microsoft.com/office/drawing/2014/main" id="{B880D74A-2F04-4453-9349-C1D2BD58DE17}"/>
              </a:ext>
            </a:extLst>
          </p:cNvPr>
          <p:cNvGrpSpPr/>
          <p:nvPr userDrawn="1"/>
        </p:nvGrpSpPr>
        <p:grpSpPr>
          <a:xfrm>
            <a:off x="190151" y="266710"/>
            <a:ext cx="8763698" cy="971520"/>
            <a:chOff x="322211" y="6432958"/>
            <a:chExt cx="8532000" cy="233001"/>
          </a:xfrm>
        </p:grpSpPr>
        <p:sp>
          <p:nvSpPr>
            <p:cNvPr id="4" name="正方形/長方形 3">
              <a:extLst>
                <a:ext uri="{FF2B5EF4-FFF2-40B4-BE49-F238E27FC236}">
                  <a16:creationId xmlns:a16="http://schemas.microsoft.com/office/drawing/2014/main" id="{98AD1B1C-C368-4CA5-A0A3-F7E176FFAE7F}"/>
                </a:ext>
              </a:extLst>
            </p:cNvPr>
            <p:cNvSpPr/>
            <p:nvPr/>
          </p:nvSpPr>
          <p:spPr bwMode="auto">
            <a:xfrm>
              <a:off x="322211" y="6432958"/>
              <a:ext cx="8532000" cy="233001"/>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5" name="正方形/長方形 4">
              <a:extLst>
                <a:ext uri="{FF2B5EF4-FFF2-40B4-BE49-F238E27FC236}">
                  <a16:creationId xmlns:a16="http://schemas.microsoft.com/office/drawing/2014/main" id="{7D088CD5-0FDA-464F-B3D6-C7CA9D243376}"/>
                </a:ext>
              </a:extLst>
            </p:cNvPr>
            <p:cNvSpPr/>
            <p:nvPr/>
          </p:nvSpPr>
          <p:spPr bwMode="auto">
            <a:xfrm>
              <a:off x="384373" y="6449705"/>
              <a:ext cx="8389132" cy="199620"/>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7" name="Text Box 12">
            <a:extLst>
              <a:ext uri="{FF2B5EF4-FFF2-40B4-BE49-F238E27FC236}">
                <a16:creationId xmlns:a16="http://schemas.microsoft.com/office/drawing/2014/main" id="{78428D88-34A4-4AF5-9DA0-D90D2C05F33D}"/>
              </a:ext>
            </a:extLst>
          </p:cNvPr>
          <p:cNvSpPr txBox="1">
            <a:spLocks noChangeArrowheads="1"/>
          </p:cNvSpPr>
          <p:nvPr userDrawn="1"/>
        </p:nvSpPr>
        <p:spPr bwMode="auto">
          <a:xfrm>
            <a:off x="312587" y="344089"/>
            <a:ext cx="4844596" cy="724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eaLnBrk="1" hangingPunct="1">
              <a:lnSpc>
                <a:spcPct val="130000"/>
              </a:lnSpc>
              <a:spcBef>
                <a:spcPct val="0"/>
              </a:spcBef>
              <a:buNone/>
            </a:pPr>
            <a:r>
              <a:rPr lang="ja-JP" altLang="en-US" sz="1700" dirty="0">
                <a:solidFill>
                  <a:srgbClr val="005BAD"/>
                </a:solidFill>
                <a:latin typeface="HGPｺﾞｼｯｸE" panose="020B0900000000000000" pitchFamily="50" charset="-128"/>
                <a:ea typeface="HGPｺﾞｼｯｸE" panose="020B0900000000000000" pitchFamily="50" charset="-128"/>
              </a:rPr>
              <a:t>税金についてもっと詳しく知りたい人は、</a:t>
            </a:r>
            <a:endParaRPr lang="en-US" altLang="ja-JP" sz="1700" dirty="0">
              <a:solidFill>
                <a:srgbClr val="005BAD"/>
              </a:solidFill>
              <a:latin typeface="HGPｺﾞｼｯｸE" panose="020B0900000000000000" pitchFamily="50" charset="-128"/>
              <a:ea typeface="HGPｺﾞｼｯｸE" panose="020B0900000000000000" pitchFamily="50" charset="-128"/>
            </a:endParaRPr>
          </a:p>
          <a:p>
            <a:pPr eaLnBrk="1" hangingPunct="1">
              <a:lnSpc>
                <a:spcPct val="130000"/>
              </a:lnSpc>
              <a:spcBef>
                <a:spcPct val="0"/>
              </a:spcBef>
              <a:buNone/>
            </a:pPr>
            <a:r>
              <a:rPr lang="ja-JP" altLang="en-US" sz="1700" dirty="0">
                <a:solidFill>
                  <a:srgbClr val="005BAD"/>
                </a:solidFill>
                <a:latin typeface="HGPｺﾞｼｯｸE" panose="020B0900000000000000" pitchFamily="50" charset="-128"/>
                <a:ea typeface="HGPｺﾞｼｯｸE" panose="020B0900000000000000" pitchFamily="50" charset="-128"/>
              </a:rPr>
              <a:t>　　　国税庁ホームページの「税の学習コーナー」へ</a:t>
            </a:r>
          </a:p>
        </p:txBody>
      </p:sp>
      <p:grpSp>
        <p:nvGrpSpPr>
          <p:cNvPr id="9" name="グループ化 8">
            <a:extLst>
              <a:ext uri="{FF2B5EF4-FFF2-40B4-BE49-F238E27FC236}">
                <a16:creationId xmlns:a16="http://schemas.microsoft.com/office/drawing/2014/main" id="{C4EBE130-13B2-4CDA-A249-33130D79A785}"/>
              </a:ext>
            </a:extLst>
          </p:cNvPr>
          <p:cNvGrpSpPr/>
          <p:nvPr userDrawn="1"/>
        </p:nvGrpSpPr>
        <p:grpSpPr>
          <a:xfrm>
            <a:off x="1318210" y="1342107"/>
            <a:ext cx="6483011" cy="3659608"/>
            <a:chOff x="408221" y="1492804"/>
            <a:chExt cx="8332652" cy="4703715"/>
          </a:xfrm>
        </p:grpSpPr>
        <p:grpSp>
          <p:nvGrpSpPr>
            <p:cNvPr id="10" name="グループ化 9">
              <a:extLst>
                <a:ext uri="{FF2B5EF4-FFF2-40B4-BE49-F238E27FC236}">
                  <a16:creationId xmlns:a16="http://schemas.microsoft.com/office/drawing/2014/main" id="{08729E7B-26B8-4ED0-970C-9E30E2D0C7BC}"/>
                </a:ext>
              </a:extLst>
            </p:cNvPr>
            <p:cNvGrpSpPr/>
            <p:nvPr/>
          </p:nvGrpSpPr>
          <p:grpSpPr>
            <a:xfrm>
              <a:off x="408221" y="4787785"/>
              <a:ext cx="2006355" cy="1408734"/>
              <a:chOff x="276126" y="4999439"/>
              <a:chExt cx="2070467" cy="1453749"/>
            </a:xfrm>
          </p:grpSpPr>
          <p:pic>
            <p:nvPicPr>
              <p:cNvPr id="14" name="図 13" descr="コンピュータ が含まれている画像&#10;&#10;自動的に生成された説明">
                <a:extLst>
                  <a:ext uri="{FF2B5EF4-FFF2-40B4-BE49-F238E27FC236}">
                    <a16:creationId xmlns:a16="http://schemas.microsoft.com/office/drawing/2014/main" id="{E388252C-2217-47FC-9338-EDF9B724BC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6126" y="4999439"/>
                <a:ext cx="2070467" cy="1453749"/>
              </a:xfrm>
              <a:prstGeom prst="rect">
                <a:avLst/>
              </a:prstGeom>
            </p:spPr>
          </p:pic>
          <p:pic>
            <p:nvPicPr>
              <p:cNvPr id="15" name="図 14">
                <a:extLst>
                  <a:ext uri="{FF2B5EF4-FFF2-40B4-BE49-F238E27FC236}">
                    <a16:creationId xmlns:a16="http://schemas.microsoft.com/office/drawing/2014/main" id="{C733740A-B503-4CF6-AB13-C126AD90886E}"/>
                  </a:ext>
                </a:extLst>
              </p:cNvPr>
              <p:cNvPicPr>
                <a:picLocks noChangeAspect="1"/>
              </p:cNvPicPr>
              <p:nvPr/>
            </p:nvPicPr>
            <p:blipFill>
              <a:blip r:embed="rId3"/>
              <a:stretch>
                <a:fillRect/>
              </a:stretch>
            </p:blipFill>
            <p:spPr>
              <a:xfrm>
                <a:off x="1217079" y="5450114"/>
                <a:ext cx="548824" cy="413743"/>
              </a:xfrm>
              <a:prstGeom prst="rect">
                <a:avLst/>
              </a:prstGeom>
              <a:ln w="28575">
                <a:noFill/>
              </a:ln>
            </p:spPr>
          </p:pic>
        </p:grpSp>
        <p:grpSp>
          <p:nvGrpSpPr>
            <p:cNvPr id="11" name="グループ化 10">
              <a:extLst>
                <a:ext uri="{FF2B5EF4-FFF2-40B4-BE49-F238E27FC236}">
                  <a16:creationId xmlns:a16="http://schemas.microsoft.com/office/drawing/2014/main" id="{D884296C-0EAC-4FE4-8746-502D2F68B8A1}"/>
                </a:ext>
              </a:extLst>
            </p:cNvPr>
            <p:cNvGrpSpPr/>
            <p:nvPr/>
          </p:nvGrpSpPr>
          <p:grpSpPr>
            <a:xfrm>
              <a:off x="1332596" y="1492804"/>
              <a:ext cx="7408277" cy="4473133"/>
              <a:chOff x="1222872" y="1553378"/>
              <a:chExt cx="7645002" cy="4616068"/>
            </a:xfrm>
          </p:grpSpPr>
          <p:sp>
            <p:nvSpPr>
              <p:cNvPr id="12" name="フリーフォーム: 図形 11">
                <a:extLst>
                  <a:ext uri="{FF2B5EF4-FFF2-40B4-BE49-F238E27FC236}">
                    <a16:creationId xmlns:a16="http://schemas.microsoft.com/office/drawing/2014/main" id="{BDE659F0-C4AD-4331-BBA3-A5F8CA472322}"/>
                  </a:ext>
                </a:extLst>
              </p:cNvPr>
              <p:cNvSpPr/>
              <p:nvPr/>
            </p:nvSpPr>
            <p:spPr bwMode="auto">
              <a:xfrm>
                <a:off x="1222872" y="1553378"/>
                <a:ext cx="1575412" cy="4616068"/>
              </a:xfrm>
              <a:custGeom>
                <a:avLst/>
                <a:gdLst>
                  <a:gd name="connsiteX0" fmla="*/ 1553379 w 1575412"/>
                  <a:gd name="connsiteY0" fmla="*/ 0 h 4616068"/>
                  <a:gd name="connsiteX1" fmla="*/ 0 w 1575412"/>
                  <a:gd name="connsiteY1" fmla="*/ 3888955 h 4616068"/>
                  <a:gd name="connsiteX2" fmla="*/ 0 w 1575412"/>
                  <a:gd name="connsiteY2" fmla="*/ 4318612 h 4616068"/>
                  <a:gd name="connsiteX3" fmla="*/ 550844 w 1575412"/>
                  <a:gd name="connsiteY3" fmla="*/ 4329629 h 4616068"/>
                  <a:gd name="connsiteX4" fmla="*/ 1575412 w 1575412"/>
                  <a:gd name="connsiteY4" fmla="*/ 4616068 h 4616068"/>
                  <a:gd name="connsiteX5" fmla="*/ 1553379 w 1575412"/>
                  <a:gd name="connsiteY5" fmla="*/ 66102 h 4616068"/>
                  <a:gd name="connsiteX6" fmla="*/ 1553379 w 1575412"/>
                  <a:gd name="connsiteY6" fmla="*/ 0 h 4616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75412" h="4616068">
                    <a:moveTo>
                      <a:pt x="1553379" y="0"/>
                    </a:moveTo>
                    <a:lnTo>
                      <a:pt x="0" y="3888955"/>
                    </a:lnTo>
                    <a:lnTo>
                      <a:pt x="0" y="4318612"/>
                    </a:lnTo>
                    <a:lnTo>
                      <a:pt x="550844" y="4329629"/>
                    </a:lnTo>
                    <a:lnTo>
                      <a:pt x="1575412" y="4616068"/>
                    </a:lnTo>
                    <a:lnTo>
                      <a:pt x="1553379" y="66102"/>
                    </a:lnTo>
                    <a:lnTo>
                      <a:pt x="1553379" y="0"/>
                    </a:lnTo>
                    <a:close/>
                  </a:path>
                </a:pathLst>
              </a:custGeom>
              <a:solidFill>
                <a:srgbClr val="AFF0FF">
                  <a:alpha val="40000"/>
                </a:srgbClr>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pic>
            <p:nvPicPr>
              <p:cNvPr id="13" name="図 12">
                <a:extLst>
                  <a:ext uri="{FF2B5EF4-FFF2-40B4-BE49-F238E27FC236}">
                    <a16:creationId xmlns:a16="http://schemas.microsoft.com/office/drawing/2014/main" id="{23D6C638-B1C6-4F7E-97FC-B5DD425876E4}"/>
                  </a:ext>
                </a:extLst>
              </p:cNvPr>
              <p:cNvPicPr>
                <a:picLocks noChangeAspect="1"/>
              </p:cNvPicPr>
              <p:nvPr/>
            </p:nvPicPr>
            <p:blipFill>
              <a:blip r:embed="rId3"/>
              <a:stretch>
                <a:fillRect/>
              </a:stretch>
            </p:blipFill>
            <p:spPr>
              <a:xfrm>
                <a:off x="2787267" y="1572532"/>
                <a:ext cx="6080607" cy="4584012"/>
              </a:xfrm>
              <a:prstGeom prst="rect">
                <a:avLst/>
              </a:prstGeom>
              <a:ln w="28575">
                <a:solidFill>
                  <a:schemeClr val="tx1"/>
                </a:solidFill>
              </a:ln>
            </p:spPr>
          </p:pic>
        </p:grpSp>
      </p:grpSp>
      <p:sp>
        <p:nvSpPr>
          <p:cNvPr id="16" name="テキスト ボックス 15">
            <a:extLst>
              <a:ext uri="{FF2B5EF4-FFF2-40B4-BE49-F238E27FC236}">
                <a16:creationId xmlns:a16="http://schemas.microsoft.com/office/drawing/2014/main" id="{36564F05-E0B1-43AB-B345-29E93A4DAD41}"/>
              </a:ext>
            </a:extLst>
          </p:cNvPr>
          <p:cNvSpPr txBox="1"/>
          <p:nvPr userDrawn="1"/>
        </p:nvSpPr>
        <p:spPr>
          <a:xfrm>
            <a:off x="443521" y="5755571"/>
            <a:ext cx="3966554" cy="288147"/>
          </a:xfrm>
          <a:prstGeom prst="rect">
            <a:avLst/>
          </a:prstGeom>
          <a:noFill/>
        </p:spPr>
        <p:txBody>
          <a:bodyPr vert="horz" wrap="square" tIns="36000" bIns="36000" rtlCol="0">
            <a:spAutoFit/>
          </a:bodyPr>
          <a:lstStyle/>
          <a:p>
            <a:pPr algn="l"/>
            <a:r>
              <a:rPr lang="ja-JP" altLang="en-US" sz="1400" spc="-10" dirty="0">
                <a:solidFill>
                  <a:schemeClr val="tx1"/>
                </a:solidFill>
                <a:latin typeface="+mn-ea"/>
                <a:ea typeface="+mn-ea"/>
              </a:rPr>
              <a:t>（編集・発行） 大阪府租税教育推進連絡協議会</a:t>
            </a:r>
            <a:endParaRPr lang="en-US" altLang="ja-JP" sz="1400" spc="-10" dirty="0">
              <a:solidFill>
                <a:schemeClr val="tx1"/>
              </a:solidFill>
              <a:latin typeface="+mn-ea"/>
              <a:ea typeface="+mn-ea"/>
            </a:endParaRPr>
          </a:p>
        </p:txBody>
      </p:sp>
      <p:sp>
        <p:nvSpPr>
          <p:cNvPr id="17" name="テキスト ボックス 16">
            <a:extLst>
              <a:ext uri="{FF2B5EF4-FFF2-40B4-BE49-F238E27FC236}">
                <a16:creationId xmlns:a16="http://schemas.microsoft.com/office/drawing/2014/main" id="{2AFBF715-CB9A-4A81-A042-833127108978}"/>
              </a:ext>
            </a:extLst>
          </p:cNvPr>
          <p:cNvSpPr txBox="1"/>
          <p:nvPr userDrawn="1"/>
        </p:nvSpPr>
        <p:spPr>
          <a:xfrm>
            <a:off x="1466506" y="6018725"/>
            <a:ext cx="6433775" cy="442035"/>
          </a:xfrm>
          <a:prstGeom prst="rect">
            <a:avLst/>
          </a:prstGeom>
          <a:noFill/>
        </p:spPr>
        <p:txBody>
          <a:bodyPr vert="horz" wrap="square" tIns="36000" bIns="36000" rtlCol="0">
            <a:spAutoFit/>
          </a:bodyPr>
          <a:lstStyle/>
          <a:p>
            <a:pPr algn="l"/>
            <a:r>
              <a:rPr lang="ja-JP" altLang="en-US" sz="1200" spc="-10" dirty="0">
                <a:solidFill>
                  <a:schemeClr val="tx1"/>
                </a:solidFill>
                <a:latin typeface="+mn-ea"/>
                <a:ea typeface="+mn-ea"/>
              </a:rPr>
              <a:t>〒５４０－８５５７　大阪市中央区大手前１－５－６３　大阪合同庁舎第３号館　東税務署内</a:t>
            </a:r>
            <a:endParaRPr lang="en-US" altLang="ja-JP" sz="1200" spc="-10" dirty="0">
              <a:solidFill>
                <a:schemeClr val="tx1"/>
              </a:solidFill>
              <a:latin typeface="+mn-ea"/>
              <a:ea typeface="+mn-ea"/>
            </a:endParaRPr>
          </a:p>
          <a:p>
            <a:pPr algn="l"/>
            <a:r>
              <a:rPr lang="ja-JP" altLang="en-US" sz="1200" spc="-10" dirty="0">
                <a:solidFill>
                  <a:schemeClr val="tx1"/>
                </a:solidFill>
                <a:latin typeface="+mn-ea"/>
                <a:ea typeface="+mn-ea"/>
              </a:rPr>
              <a:t>電話　</a:t>
            </a:r>
            <a:r>
              <a:rPr lang="en-US" altLang="ja-JP" sz="1200" spc="-10" dirty="0">
                <a:solidFill>
                  <a:schemeClr val="tx1"/>
                </a:solidFill>
                <a:latin typeface="+mn-ea"/>
                <a:ea typeface="+mn-ea"/>
              </a:rPr>
              <a:t>06-6942-1101</a:t>
            </a:r>
            <a:r>
              <a:rPr lang="ja-JP" altLang="en-US" sz="1200" spc="-10" dirty="0">
                <a:solidFill>
                  <a:schemeClr val="tx1"/>
                </a:solidFill>
                <a:latin typeface="+mn-ea"/>
                <a:ea typeface="+mn-ea"/>
              </a:rPr>
              <a:t>（代）</a:t>
            </a:r>
            <a:endParaRPr lang="en-US" altLang="ja-JP" sz="1200" spc="-10" dirty="0">
              <a:solidFill>
                <a:schemeClr val="tx1"/>
              </a:solidFill>
              <a:latin typeface="+mn-ea"/>
              <a:ea typeface="+mn-ea"/>
            </a:endParaRPr>
          </a:p>
        </p:txBody>
      </p:sp>
      <p:cxnSp>
        <p:nvCxnSpPr>
          <p:cNvPr id="18" name="直線コネクタ 17">
            <a:extLst>
              <a:ext uri="{FF2B5EF4-FFF2-40B4-BE49-F238E27FC236}">
                <a16:creationId xmlns:a16="http://schemas.microsoft.com/office/drawing/2014/main" id="{A5C10CF3-BE13-4EFF-BA34-54E6251FF16A}"/>
              </a:ext>
            </a:extLst>
          </p:cNvPr>
          <p:cNvCxnSpPr>
            <a:cxnSpLocks/>
          </p:cNvCxnSpPr>
          <p:nvPr userDrawn="1"/>
        </p:nvCxnSpPr>
        <p:spPr>
          <a:xfrm>
            <a:off x="0" y="5712022"/>
            <a:ext cx="9144000" cy="0"/>
          </a:xfrm>
          <a:prstGeom prst="line">
            <a:avLst/>
          </a:prstGeom>
          <a:ln w="25400" cmpd="dbl">
            <a:solidFill>
              <a:srgbClr val="005BAD"/>
            </a:solidFill>
          </a:ln>
        </p:spPr>
        <p:style>
          <a:lnRef idx="2">
            <a:schemeClr val="accent1"/>
          </a:lnRef>
          <a:fillRef idx="0">
            <a:schemeClr val="accent1"/>
          </a:fillRef>
          <a:effectRef idx="1">
            <a:schemeClr val="accent1"/>
          </a:effectRef>
          <a:fontRef idx="minor">
            <a:schemeClr val="tx1"/>
          </a:fontRef>
        </p:style>
      </p:cxnSp>
      <p:sp>
        <p:nvSpPr>
          <p:cNvPr id="20" name="テキスト ボックス 19">
            <a:extLst>
              <a:ext uri="{FF2B5EF4-FFF2-40B4-BE49-F238E27FC236}">
                <a16:creationId xmlns:a16="http://schemas.microsoft.com/office/drawing/2014/main" id="{7043FB30-706C-4CED-B18C-45E202AC8F7A}"/>
              </a:ext>
            </a:extLst>
          </p:cNvPr>
          <p:cNvSpPr txBox="1"/>
          <p:nvPr userDrawn="1"/>
        </p:nvSpPr>
        <p:spPr>
          <a:xfrm>
            <a:off x="1601665" y="6432702"/>
            <a:ext cx="5940669" cy="380480"/>
          </a:xfrm>
          <a:prstGeom prst="rect">
            <a:avLst/>
          </a:prstGeom>
          <a:noFill/>
        </p:spPr>
        <p:txBody>
          <a:bodyPr vert="horz" wrap="square" tIns="36000" bIns="36000" rtlCol="0">
            <a:spAutoFit/>
          </a:bodyPr>
          <a:lstStyle/>
          <a:p>
            <a:pPr algn="l"/>
            <a:r>
              <a:rPr lang="ja-JP" altLang="en-US" sz="1000" spc="-10" dirty="0">
                <a:solidFill>
                  <a:schemeClr val="tx1"/>
                </a:solidFill>
                <a:latin typeface="+mn-ea"/>
                <a:ea typeface="+mn-ea"/>
              </a:rPr>
              <a:t>大阪府租税教育推進連絡協議会は、大阪府内の教育委員会や小学校・中学校・高等学校の教育関係者と、国・府・市町村の税務関係者が協力して、租税教育の推進を図るために設けられた組織です。</a:t>
            </a:r>
            <a:endParaRPr lang="en-US" altLang="ja-JP" sz="1000" spc="-10" dirty="0">
              <a:solidFill>
                <a:schemeClr val="tx1"/>
              </a:solidFill>
              <a:latin typeface="+mn-ea"/>
              <a:ea typeface="+mn-ea"/>
            </a:endParaRPr>
          </a:p>
        </p:txBody>
      </p:sp>
    </p:spTree>
    <p:extLst>
      <p:ext uri="{BB962C8B-B14F-4D97-AF65-F5344CB8AC3E}">
        <p14:creationId xmlns:p14="http://schemas.microsoft.com/office/powerpoint/2010/main" val="1285595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2206178"/>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61" r:id="rId10"/>
    <p:sldLayoutId id="2147483665" r:id="rId11"/>
    <p:sldLayoutId id="2147483666" r:id="rId12"/>
    <p:sldLayoutId id="2147483667" r:id="rId13"/>
    <p:sldLayoutId id="2147483669" r:id="rId14"/>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notesSlide" Target="../notesSlides/notesSlide1.xml"/><Relationship Id="rId7" Type="http://schemas.openxmlformats.org/officeDocument/2006/relationships/image" Target="../media/image8.png"/><Relationship Id="rId2" Type="http://schemas.openxmlformats.org/officeDocument/2006/relationships/slideLayout" Target="../slideLayouts/slideLayout4.xml"/><Relationship Id="rId1" Type="http://schemas.openxmlformats.org/officeDocument/2006/relationships/tags" Target="../tags/tag1.xml"/><Relationship Id="rId6" Type="http://schemas.openxmlformats.org/officeDocument/2006/relationships/image" Target="../media/image7.png"/><Relationship Id="rId5" Type="http://schemas.openxmlformats.org/officeDocument/2006/relationships/hyperlink" Target="https://www.mof.go.jp/tax_information/index.html" TargetMode="External"/><Relationship Id="rId4" Type="http://schemas.openxmlformats.org/officeDocument/2006/relationships/image" Target="../media/image6.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4.xml"/><Relationship Id="rId1" Type="http://schemas.openxmlformats.org/officeDocument/2006/relationships/tags" Target="../tags/tag2.xml"/><Relationship Id="rId4" Type="http://schemas.openxmlformats.org/officeDocument/2006/relationships/hyperlink" Target="https://www.nta.go.jp/taxes/kids/hatten/page02.htm"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5.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4.xml"/><Relationship Id="rId6" Type="http://schemas.openxmlformats.org/officeDocument/2006/relationships/image" Target="../media/image26.sv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s>
</file>

<file path=ppt/slides/_rels/slide6.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5.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slideLayout" Target="../slideLayouts/slideLayout4.xml"/><Relationship Id="rId1" Type="http://schemas.openxmlformats.org/officeDocument/2006/relationships/tags" Target="../tags/tag3.xml"/><Relationship Id="rId5" Type="http://schemas.openxmlformats.org/officeDocument/2006/relationships/image" Target="../media/image39.png"/><Relationship Id="rId4" Type="http://schemas.openxmlformats.org/officeDocument/2006/relationships/image" Target="../media/image38.png"/></Relationships>
</file>

<file path=ppt/slides/_rels/slide8.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png"/><Relationship Id="rId1" Type="http://schemas.openxmlformats.org/officeDocument/2006/relationships/slideLayout" Target="../slideLayouts/slideLayout4.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9.xml.rels><?xml version="1.0" encoding="UTF-8" standalone="yes"?>
<Relationships xmlns="http://schemas.openxmlformats.org/package/2006/relationships"><Relationship Id="rId3" Type="http://schemas.openxmlformats.org/officeDocument/2006/relationships/hyperlink" Target="https://www.nta.go.jp/taxes/kids/hatten/page14.htm"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48.png"/><Relationship Id="rId4" Type="http://schemas.openxmlformats.org/officeDocument/2006/relationships/image" Target="../media/image4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https://www.nichizeiren.or.jp/taxaccount/education/sozei_nichizei/" TargetMode="External"/></Relationships>
</file>

<file path=ppt/slides/_rels/slide13.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hyperlink" Target="https://www.nta.go.jp/taxes/kids/oyo/page08.htm" TargetMode="External"/><Relationship Id="rId7" Type="http://schemas.openxmlformats.org/officeDocument/2006/relationships/image" Target="../media/image53.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1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57.png"/></Relationships>
</file>

<file path=ppt/slides/_rels/slide1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2.xml"/></Relationships>
</file>

<file path=ppt/slides/_rels/slide1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58.png"/></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sVKTluQsCEs" TargetMode="External"/><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55.png"/></Relationships>
</file>

<file path=ppt/slides/_rels/slide2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sVKTluQsCEs"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60.png"/></Relationships>
</file>

<file path=ppt/slides/_rels/slide2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notesSlide" Target="../notesSlides/notesSlide14.xml"/><Relationship Id="rId7" Type="http://schemas.openxmlformats.org/officeDocument/2006/relationships/chart" Target="../charts/chart3.xml"/><Relationship Id="rId2" Type="http://schemas.openxmlformats.org/officeDocument/2006/relationships/slideLayout" Target="../slideLayouts/slideLayout4.xml"/><Relationship Id="rId1" Type="http://schemas.openxmlformats.org/officeDocument/2006/relationships/tags" Target="../tags/tag4.xml"/><Relationship Id="rId6" Type="http://schemas.openxmlformats.org/officeDocument/2006/relationships/hyperlink" Target="https://www.pref.osaka.lg.jp/o050030/zei/alacarte/list.html" TargetMode="External"/><Relationship Id="rId5" Type="http://schemas.microsoft.com/office/2007/relationships/hdphoto" Target="../media/hdphoto1.wdp"/><Relationship Id="rId4" Type="http://schemas.openxmlformats.org/officeDocument/2006/relationships/image" Target="../media/image61.png"/></Relationships>
</file>

<file path=ppt/slides/_rels/slide2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slideLayout" Target="../slideLayouts/slideLayout4.xml"/><Relationship Id="rId1" Type="http://schemas.openxmlformats.org/officeDocument/2006/relationships/tags" Target="../tags/tag5.xml"/><Relationship Id="rId6" Type="http://schemas.openxmlformats.org/officeDocument/2006/relationships/image" Target="../media/image63.JPG"/><Relationship Id="rId5" Type="http://schemas.openxmlformats.org/officeDocument/2006/relationships/image" Target="../media/image62.png"/><Relationship Id="rId4" Type="http://schemas.microsoft.com/office/2007/relationships/hdphoto" Target="../media/hdphoto1.wdp"/></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xml"/><Relationship Id="rId1" Type="http://schemas.openxmlformats.org/officeDocument/2006/relationships/tags" Target="../tags/tag6.xml"/><Relationship Id="rId5" Type="http://schemas.microsoft.com/office/2007/relationships/hdphoto" Target="../media/hdphoto1.wdp"/><Relationship Id="rId4" Type="http://schemas.openxmlformats.org/officeDocument/2006/relationships/image" Target="../media/image61.png"/></Relationships>
</file>

<file path=ppt/slides/_rels/slide25.xml.rels><?xml version="1.0" encoding="UTF-8" standalone="yes"?>
<Relationships xmlns="http://schemas.openxmlformats.org/package/2006/relationships"><Relationship Id="rId8" Type="http://schemas.openxmlformats.org/officeDocument/2006/relationships/image" Target="../media/image65.emf"/><Relationship Id="rId3" Type="http://schemas.openxmlformats.org/officeDocument/2006/relationships/notesSlide" Target="../notesSlides/notesSlide16.xml"/><Relationship Id="rId7" Type="http://schemas.openxmlformats.org/officeDocument/2006/relationships/image" Target="../media/image64.emf"/><Relationship Id="rId12" Type="http://schemas.openxmlformats.org/officeDocument/2006/relationships/image" Target="../media/image69.emf"/><Relationship Id="rId2" Type="http://schemas.openxmlformats.org/officeDocument/2006/relationships/slideLayout" Target="../slideLayouts/slideLayout4.xml"/><Relationship Id="rId1" Type="http://schemas.openxmlformats.org/officeDocument/2006/relationships/tags" Target="../tags/tag7.xml"/><Relationship Id="rId6" Type="http://schemas.microsoft.com/office/2007/relationships/hdphoto" Target="../media/hdphoto1.wdp"/><Relationship Id="rId11" Type="http://schemas.openxmlformats.org/officeDocument/2006/relationships/image" Target="../media/image68.emf"/><Relationship Id="rId5" Type="http://schemas.openxmlformats.org/officeDocument/2006/relationships/image" Target="../media/image61.png"/><Relationship Id="rId10" Type="http://schemas.openxmlformats.org/officeDocument/2006/relationships/image" Target="../media/image67.emf"/><Relationship Id="rId4" Type="http://schemas.openxmlformats.org/officeDocument/2006/relationships/hyperlink" Target="https://www.pref.osaka.lg.jp/o070070/toshimiryoku/syukuhakuzei/index.html" TargetMode="External"/><Relationship Id="rId9" Type="http://schemas.openxmlformats.org/officeDocument/2006/relationships/image" Target="../media/image66.emf"/></Relationships>
</file>

<file path=ppt/slides/_rels/slide26.xml.rels><?xml version="1.0" encoding="UTF-8" standalone="yes"?>
<Relationships xmlns="http://schemas.openxmlformats.org/package/2006/relationships"><Relationship Id="rId13" Type="http://schemas.openxmlformats.org/officeDocument/2006/relationships/hyperlink" Target="https://www.city.suita.osaka.jp/" TargetMode="External"/><Relationship Id="rId18" Type="http://schemas.openxmlformats.org/officeDocument/2006/relationships/hyperlink" Target="https://www.city.yao.osaka.jp/" TargetMode="External"/><Relationship Id="rId26" Type="http://schemas.openxmlformats.org/officeDocument/2006/relationships/hyperlink" Target="https://www.city.osakasayama.osaka.jp/" TargetMode="External"/><Relationship Id="rId39" Type="http://schemas.openxmlformats.org/officeDocument/2006/relationships/hyperlink" Target="https://www.city.hannan.lg.jp/" TargetMode="External"/><Relationship Id="rId21" Type="http://schemas.openxmlformats.org/officeDocument/2006/relationships/hyperlink" Target="https://www.city.tondabayashi.lg.jp/" TargetMode="External"/><Relationship Id="rId34" Type="http://schemas.openxmlformats.org/officeDocument/2006/relationships/hyperlink" Target="https://www.town.tadaoka.osaka.jp/" TargetMode="External"/><Relationship Id="rId42" Type="http://schemas.openxmlformats.org/officeDocument/2006/relationships/hyperlink" Target="https://www.town.misaki.osaka.jp/" TargetMode="External"/><Relationship Id="rId47" Type="http://schemas.openxmlformats.org/officeDocument/2006/relationships/hyperlink" Target="https://www.city.kadoma.osaka.jp/" TargetMode="External"/><Relationship Id="rId50" Type="http://schemas.openxmlformats.org/officeDocument/2006/relationships/hyperlink" Target="https://www.city.osaka.lg.jp/" TargetMode="External"/><Relationship Id="rId7" Type="http://schemas.openxmlformats.org/officeDocument/2006/relationships/hyperlink" Target="https://www.masse.or.jp/material/files/group/3/R7sityousonhando.pdf" TargetMode="External"/><Relationship Id="rId2" Type="http://schemas.openxmlformats.org/officeDocument/2006/relationships/slideLayout" Target="../slideLayouts/slideLayout4.xml"/><Relationship Id="rId16" Type="http://schemas.openxmlformats.org/officeDocument/2006/relationships/hyperlink" Target="https://www.city.settsu.osaka.jp/" TargetMode="External"/><Relationship Id="rId29" Type="http://schemas.openxmlformats.org/officeDocument/2006/relationships/hyperlink" Target="https://www.vill.chihayaakasaka.osaka.jp/" TargetMode="External"/><Relationship Id="rId11" Type="http://schemas.openxmlformats.org/officeDocument/2006/relationships/hyperlink" Target="https://www.town.toyono.osaka.jp/" TargetMode="External"/><Relationship Id="rId24" Type="http://schemas.openxmlformats.org/officeDocument/2006/relationships/hyperlink" Target="https://www.city.habikino.lg.jp/" TargetMode="External"/><Relationship Id="rId32" Type="http://schemas.openxmlformats.org/officeDocument/2006/relationships/hyperlink" Target="https://www.city.osaka-izumi.lg.jp/" TargetMode="External"/><Relationship Id="rId37" Type="http://schemas.openxmlformats.org/officeDocument/2006/relationships/hyperlink" Target="https://www.city.izumisano.lg.jp/" TargetMode="External"/><Relationship Id="rId40" Type="http://schemas.openxmlformats.org/officeDocument/2006/relationships/hyperlink" Target="https://www.town.kumatori.lg.jp/" TargetMode="External"/><Relationship Id="rId45" Type="http://schemas.openxmlformats.org/officeDocument/2006/relationships/hyperlink" Target="https://www.city.neyagawa.osaka.jp/" TargetMode="External"/><Relationship Id="rId5" Type="http://schemas.openxmlformats.org/officeDocument/2006/relationships/image" Target="../media/image61.png"/><Relationship Id="rId15" Type="http://schemas.openxmlformats.org/officeDocument/2006/relationships/hyperlink" Target="https://www.city.ibaraki.osaka.jp/" TargetMode="External"/><Relationship Id="rId23" Type="http://schemas.openxmlformats.org/officeDocument/2006/relationships/hyperlink" Target="https://www.city.matsubara.lg.jp/docs/page4751.html" TargetMode="External"/><Relationship Id="rId28" Type="http://schemas.openxmlformats.org/officeDocument/2006/relationships/hyperlink" Target="https://www.town.kanan.osaka.jp/" TargetMode="External"/><Relationship Id="rId36" Type="http://schemas.openxmlformats.org/officeDocument/2006/relationships/hyperlink" Target="https://www.city.kaizuka.lg.jp/" TargetMode="External"/><Relationship Id="rId49" Type="http://schemas.openxmlformats.org/officeDocument/2006/relationships/hyperlink" Target="https://www.city.katano.osaka.jp/" TargetMode="External"/><Relationship Id="rId10" Type="http://schemas.openxmlformats.org/officeDocument/2006/relationships/hyperlink" Target="https://www.city.minoh.lg.jp/" TargetMode="External"/><Relationship Id="rId19" Type="http://schemas.openxmlformats.org/officeDocument/2006/relationships/hyperlink" Target="https://www.city.kashiwara.lg.jp/" TargetMode="External"/><Relationship Id="rId31" Type="http://schemas.openxmlformats.org/officeDocument/2006/relationships/hyperlink" Target="https://www.city.izumiotsu.lg.jp/" TargetMode="External"/><Relationship Id="rId44" Type="http://schemas.openxmlformats.org/officeDocument/2006/relationships/hyperlink" Target="https://www.city.hirakata.osaka.jp/front.html" TargetMode="External"/><Relationship Id="rId4" Type="http://schemas.openxmlformats.org/officeDocument/2006/relationships/image" Target="../media/image70.png"/><Relationship Id="rId9" Type="http://schemas.openxmlformats.org/officeDocument/2006/relationships/hyperlink" Target="https://www.city.ikeda.osaka.jp/" TargetMode="External"/><Relationship Id="rId14" Type="http://schemas.openxmlformats.org/officeDocument/2006/relationships/hyperlink" Target="https://www.city.takatsuki.osaka.jp/" TargetMode="External"/><Relationship Id="rId22" Type="http://schemas.openxmlformats.org/officeDocument/2006/relationships/hyperlink" Target="https://www.city.kawachinagano.lg.jp/" TargetMode="External"/><Relationship Id="rId27" Type="http://schemas.openxmlformats.org/officeDocument/2006/relationships/hyperlink" Target="https://www.town.taishi.osaka.jp/index.html" TargetMode="External"/><Relationship Id="rId30" Type="http://schemas.openxmlformats.org/officeDocument/2006/relationships/hyperlink" Target="https://www.city.sakai.lg.jp/" TargetMode="External"/><Relationship Id="rId35" Type="http://schemas.openxmlformats.org/officeDocument/2006/relationships/hyperlink" Target="https://www.city.kishiwada.lg.jp/" TargetMode="External"/><Relationship Id="rId43" Type="http://schemas.openxmlformats.org/officeDocument/2006/relationships/hyperlink" Target="https://www.city.moriguchi.osaka.jp/" TargetMode="External"/><Relationship Id="rId48" Type="http://schemas.openxmlformats.org/officeDocument/2006/relationships/hyperlink" Target="https://www.city.shijonawate.lg.jp/" TargetMode="External"/><Relationship Id="rId8" Type="http://schemas.openxmlformats.org/officeDocument/2006/relationships/hyperlink" Target="https://www.city.toyonaka.osaka.jp/" TargetMode="External"/><Relationship Id="rId3" Type="http://schemas.openxmlformats.org/officeDocument/2006/relationships/notesSlide" Target="../notesSlides/notesSlide17.xml"/><Relationship Id="rId12" Type="http://schemas.openxmlformats.org/officeDocument/2006/relationships/hyperlink" Target="https://www.town.nose.osaka.jp/" TargetMode="External"/><Relationship Id="rId17" Type="http://schemas.openxmlformats.org/officeDocument/2006/relationships/hyperlink" Target="https://www.town.shimamoto.lg.jp/" TargetMode="External"/><Relationship Id="rId25" Type="http://schemas.openxmlformats.org/officeDocument/2006/relationships/hyperlink" Target="https://www.city.fujiidera.lg.jp/" TargetMode="External"/><Relationship Id="rId33" Type="http://schemas.openxmlformats.org/officeDocument/2006/relationships/hyperlink" Target="https://www.city.takaishi.lg.jp/" TargetMode="External"/><Relationship Id="rId38" Type="http://schemas.openxmlformats.org/officeDocument/2006/relationships/hyperlink" Target="https://www.city.sennan.lg.jp/" TargetMode="External"/><Relationship Id="rId46" Type="http://schemas.openxmlformats.org/officeDocument/2006/relationships/hyperlink" Target="https://www.city.daito.lg.jp/" TargetMode="External"/><Relationship Id="rId20" Type="http://schemas.openxmlformats.org/officeDocument/2006/relationships/hyperlink" Target="https://www.city.higashiosaka.lg.jp/" TargetMode="External"/><Relationship Id="rId41" Type="http://schemas.openxmlformats.org/officeDocument/2006/relationships/hyperlink" Target="https://www.town.tajiri.osaka.jp/" TargetMode="External"/><Relationship Id="rId1" Type="http://schemas.openxmlformats.org/officeDocument/2006/relationships/tags" Target="../tags/tag8.xml"/><Relationship Id="rId6" Type="http://schemas.microsoft.com/office/2007/relationships/hdphoto" Target="../media/hdphoto1.wdp"/></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tags" Target="../tags/tag9.xml"/><Relationship Id="rId4" Type="http://schemas.openxmlformats.org/officeDocument/2006/relationships/image" Target="../media/image71.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4.xml"/><Relationship Id="rId1" Type="http://schemas.openxmlformats.org/officeDocument/2006/relationships/tags" Target="../tags/tag10.xml"/><Relationship Id="rId5" Type="http://schemas.openxmlformats.org/officeDocument/2006/relationships/hyperlink" Target="https://zaimusho.quizknock.com/" TargetMode="External"/><Relationship Id="rId4" Type="http://schemas.openxmlformats.org/officeDocument/2006/relationships/image" Target="../media/image71.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4.xml"/><Relationship Id="rId1" Type="http://schemas.openxmlformats.org/officeDocument/2006/relationships/tags" Target="../tags/tag11.xml"/><Relationship Id="rId4" Type="http://schemas.openxmlformats.org/officeDocument/2006/relationships/image" Target="../media/image72.png"/></Relationships>
</file>

<file path=ppt/slides/_rels/slide3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hyperlink" Target="https://www.nta.go.jp/taxes/kids/index.htm" TargetMode="External"/><Relationship Id="rId7" Type="http://schemas.openxmlformats.org/officeDocument/2006/relationships/image" Target="../media/image74.pn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正方形/長方形 9">
            <a:extLst>
              <a:ext uri="{FF2B5EF4-FFF2-40B4-BE49-F238E27FC236}">
                <a16:creationId xmlns:a16="http://schemas.microsoft.com/office/drawing/2014/main" id="{ED398D3E-4F28-40C4-8129-C2E04351739C}"/>
              </a:ext>
            </a:extLst>
          </p:cNvPr>
          <p:cNvSpPr/>
          <p:nvPr/>
        </p:nvSpPr>
        <p:spPr>
          <a:xfrm>
            <a:off x="0" y="6572250"/>
            <a:ext cx="9144000" cy="285750"/>
          </a:xfrm>
          <a:prstGeom prst="rect">
            <a:avLst/>
          </a:prstGeom>
          <a:solidFill>
            <a:srgbClr val="005B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a:extLst>
              <a:ext uri="{FF2B5EF4-FFF2-40B4-BE49-F238E27FC236}">
                <a16:creationId xmlns:a16="http://schemas.microsoft.com/office/drawing/2014/main" id="{CDF60530-579F-4FE7-AFE5-401E285EEA8D}"/>
              </a:ext>
            </a:extLst>
          </p:cNvPr>
          <p:cNvSpPr txBox="1"/>
          <p:nvPr/>
        </p:nvSpPr>
        <p:spPr>
          <a:xfrm>
            <a:off x="5410200" y="6080462"/>
            <a:ext cx="3147060" cy="330860"/>
          </a:xfrm>
          <a:prstGeom prst="rect">
            <a:avLst/>
          </a:prstGeom>
          <a:noFill/>
        </p:spPr>
        <p:txBody>
          <a:bodyPr vert="horz" wrap="square" lIns="72000" rIns="72000" rtlCol="0">
            <a:spAutoFit/>
          </a:bodyPr>
          <a:lstStyle/>
          <a:p>
            <a:pPr algn="dist"/>
            <a:r>
              <a:rPr kumimoji="1" lang="ja-JP" altLang="en-US" sz="1550" spc="-10" dirty="0">
                <a:solidFill>
                  <a:srgbClr val="005BAD"/>
                </a:solidFill>
                <a:latin typeface="HGP創英角ｺﾞｼｯｸUB" panose="020B0900000000000000" pitchFamily="50" charset="-128"/>
                <a:ea typeface="HGP創英角ｺﾞｼｯｸUB" panose="020B0900000000000000" pitchFamily="50" charset="-128"/>
              </a:rPr>
              <a:t>中学生用租税教育教材</a:t>
            </a:r>
          </a:p>
        </p:txBody>
      </p:sp>
      <p:sp>
        <p:nvSpPr>
          <p:cNvPr id="8" name="テキスト ボックス 7">
            <a:extLst>
              <a:ext uri="{FF2B5EF4-FFF2-40B4-BE49-F238E27FC236}">
                <a16:creationId xmlns:a16="http://schemas.microsoft.com/office/drawing/2014/main" id="{87F44D7D-AE1B-44B4-BC2C-83A7A7B521D8}"/>
              </a:ext>
            </a:extLst>
          </p:cNvPr>
          <p:cNvSpPr txBox="1"/>
          <p:nvPr/>
        </p:nvSpPr>
        <p:spPr>
          <a:xfrm>
            <a:off x="5410200" y="4534857"/>
            <a:ext cx="3147060" cy="311230"/>
          </a:xfrm>
          <a:prstGeom prst="rect">
            <a:avLst/>
          </a:prstGeom>
          <a:noFill/>
        </p:spPr>
        <p:txBody>
          <a:bodyPr vert="horz" wrap="square" lIns="252000" tIns="36000" rIns="252000" bIns="36000" rtlCol="0">
            <a:spAutoFit/>
          </a:bodyPr>
          <a:lstStyle/>
          <a:p>
            <a:pPr algn="dist"/>
            <a:r>
              <a:rPr lang="ja-JP" altLang="en-US" sz="1550" spc="-10" dirty="0">
                <a:solidFill>
                  <a:srgbClr val="005BAD"/>
                </a:solidFill>
                <a:latin typeface="HGP創英角ｺﾞｼｯｸUB" panose="020B0900000000000000" pitchFamily="50" charset="-128"/>
                <a:ea typeface="HGP創英角ｺﾞｼｯｸUB" panose="020B0900000000000000" pitchFamily="50" charset="-128"/>
              </a:rPr>
              <a:t>－ 令和８年度・大阪府版 －</a:t>
            </a:r>
            <a:endParaRPr lang="en-US" altLang="ja-JP" sz="1550" spc="-10" dirty="0">
              <a:solidFill>
                <a:srgbClr val="005BAD"/>
              </a:solidFill>
              <a:latin typeface="HGP創英角ｺﾞｼｯｸUB" panose="020B0900000000000000" pitchFamily="50" charset="-128"/>
              <a:ea typeface="HGP創英角ｺﾞｼｯｸUB" panose="020B0900000000000000" pitchFamily="50" charset="-128"/>
            </a:endParaRPr>
          </a:p>
        </p:txBody>
      </p:sp>
      <p:sp>
        <p:nvSpPr>
          <p:cNvPr id="9" name="テキスト ボックス 8">
            <a:extLst>
              <a:ext uri="{FF2B5EF4-FFF2-40B4-BE49-F238E27FC236}">
                <a16:creationId xmlns:a16="http://schemas.microsoft.com/office/drawing/2014/main" id="{44CA1D2C-731C-40AA-9159-932A7601CEFD}"/>
              </a:ext>
            </a:extLst>
          </p:cNvPr>
          <p:cNvSpPr txBox="1"/>
          <p:nvPr/>
        </p:nvSpPr>
        <p:spPr>
          <a:xfrm>
            <a:off x="5410200" y="6577692"/>
            <a:ext cx="3147060" cy="288147"/>
          </a:xfrm>
          <a:prstGeom prst="rect">
            <a:avLst/>
          </a:prstGeom>
          <a:noFill/>
        </p:spPr>
        <p:txBody>
          <a:bodyPr vert="horz" wrap="square" lIns="72000" tIns="36000" rIns="72000" bIns="36000" rtlCol="0">
            <a:spAutoFit/>
          </a:bodyPr>
          <a:lstStyle/>
          <a:p>
            <a:pPr algn="dist"/>
            <a:r>
              <a:rPr lang="ja-JP" altLang="en-US" sz="1400" spc="-10">
                <a:solidFill>
                  <a:schemeClr val="bg1"/>
                </a:solidFill>
                <a:latin typeface="HGP創英角ｺﾞｼｯｸUB" panose="020B0900000000000000" pitchFamily="50" charset="-128"/>
                <a:ea typeface="HGP創英角ｺﾞｼｯｸUB" panose="020B0900000000000000" pitchFamily="50" charset="-128"/>
              </a:rPr>
              <a:t>大阪府</a:t>
            </a:r>
            <a:r>
              <a:rPr lang="ja-JP" altLang="en-US" sz="1400" spc="-10" dirty="0">
                <a:solidFill>
                  <a:schemeClr val="bg1"/>
                </a:solidFill>
                <a:latin typeface="HGP創英角ｺﾞｼｯｸUB" panose="020B0900000000000000" pitchFamily="50" charset="-128"/>
                <a:ea typeface="HGP創英角ｺﾞｼｯｸUB" panose="020B0900000000000000" pitchFamily="50" charset="-128"/>
              </a:rPr>
              <a:t>租税教育推進連絡協議会</a:t>
            </a:r>
            <a:endParaRPr lang="en-US" altLang="ja-JP" sz="1400" spc="-10" dirty="0">
              <a:solidFill>
                <a:schemeClr val="bg1"/>
              </a:solidFill>
              <a:latin typeface="HGP創英角ｺﾞｼｯｸUB" panose="020B0900000000000000" pitchFamily="50" charset="-128"/>
              <a:ea typeface="HGP創英角ｺﾞｼｯｸUB" panose="020B0900000000000000" pitchFamily="50" charset="-128"/>
            </a:endParaRPr>
          </a:p>
        </p:txBody>
      </p:sp>
    </p:spTree>
    <p:extLst>
      <p:ext uri="{BB962C8B-B14F-4D97-AF65-F5344CB8AC3E}">
        <p14:creationId xmlns:p14="http://schemas.microsoft.com/office/powerpoint/2010/main" val="3904071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グループ化 51">
            <a:extLst>
              <a:ext uri="{FF2B5EF4-FFF2-40B4-BE49-F238E27FC236}">
                <a16:creationId xmlns:a16="http://schemas.microsoft.com/office/drawing/2014/main" id="{2021CB70-9A6D-443D-B615-A7D0E79258F5}"/>
              </a:ext>
            </a:extLst>
          </p:cNvPr>
          <p:cNvGrpSpPr/>
          <p:nvPr/>
        </p:nvGrpSpPr>
        <p:grpSpPr>
          <a:xfrm>
            <a:off x="287921" y="6410880"/>
            <a:ext cx="7960460" cy="374400"/>
            <a:chOff x="322211" y="6410880"/>
            <a:chExt cx="8532000" cy="374400"/>
          </a:xfrm>
        </p:grpSpPr>
        <p:sp>
          <p:nvSpPr>
            <p:cNvPr id="53" name="正方形/長方形 52">
              <a:extLst>
                <a:ext uri="{FF2B5EF4-FFF2-40B4-BE49-F238E27FC236}">
                  <a16:creationId xmlns:a16="http://schemas.microsoft.com/office/drawing/2014/main" id="{670E22B0-018A-42F6-991E-DC3D5E98049E}"/>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54" name="正方形/長方形 53">
              <a:extLst>
                <a:ext uri="{FF2B5EF4-FFF2-40B4-BE49-F238E27FC236}">
                  <a16:creationId xmlns:a16="http://schemas.microsoft.com/office/drawing/2014/main" id="{0044478B-C343-4248-8903-0903A16725F7}"/>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pic>
        <p:nvPicPr>
          <p:cNvPr id="8195" name="図 8194">
            <a:extLst>
              <a:ext uri="{FF2B5EF4-FFF2-40B4-BE49-F238E27FC236}">
                <a16:creationId xmlns:a16="http://schemas.microsoft.com/office/drawing/2014/main" id="{94C4052A-96A3-0470-E435-2B4B81929D3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0031" y="882587"/>
            <a:ext cx="8571030" cy="5060737"/>
          </a:xfrm>
          <a:prstGeom prst="rect">
            <a:avLst/>
          </a:prstGeom>
        </p:spPr>
      </p:pic>
      <p:sp>
        <p:nvSpPr>
          <p:cNvPr id="8197" name="Line 48">
            <a:hlinkClick r:id="" action="ppaction://hlinkshowjump?jump=previousslide"/>
          </p:cNvPr>
          <p:cNvSpPr>
            <a:spLocks noChangeShapeType="1"/>
          </p:cNvSpPr>
          <p:nvPr/>
        </p:nvSpPr>
        <p:spPr bwMode="auto">
          <a:xfrm>
            <a:off x="8458200" y="228600"/>
            <a:ext cx="228600" cy="0"/>
          </a:xfrm>
          <a:prstGeom prst="line">
            <a:avLst/>
          </a:prstGeom>
          <a:noFill/>
          <a:ln w="50800">
            <a:solidFill>
              <a:srgbClr val="FFFFFF"/>
            </a:solidFill>
            <a:round/>
            <a:headEnd type="triangle" w="med" len="sm"/>
            <a:tailEnd/>
          </a:ln>
          <a:extLst>
            <a:ext uri="{909E8E84-426E-40DD-AFC4-6F175D3DCCD1}">
              <a14:hiddenFill xmlns:a14="http://schemas.microsoft.com/office/drawing/2010/main">
                <a:noFill/>
              </a14:hiddenFill>
            </a:ext>
          </a:extLst>
        </p:spPr>
        <p:txBody>
          <a:bodyPr/>
          <a:lstStyle/>
          <a:p>
            <a:endParaRPr lang="ja-JP" altLang="en-US" dirty="0">
              <a:latin typeface="HGPｺﾞｼｯｸE" panose="020B0900000000000000" pitchFamily="50" charset="-128"/>
            </a:endParaRPr>
          </a:p>
        </p:txBody>
      </p:sp>
      <p:sp>
        <p:nvSpPr>
          <p:cNvPr id="8198" name="Line 49">
            <a:hlinkClick r:id="" action="ppaction://hlinkshowjump?jump=nextslide"/>
          </p:cNvPr>
          <p:cNvSpPr>
            <a:spLocks noChangeShapeType="1"/>
          </p:cNvSpPr>
          <p:nvPr/>
        </p:nvSpPr>
        <p:spPr bwMode="auto">
          <a:xfrm>
            <a:off x="8763000" y="228600"/>
            <a:ext cx="228600" cy="0"/>
          </a:xfrm>
          <a:prstGeom prst="line">
            <a:avLst/>
          </a:prstGeom>
          <a:noFill/>
          <a:ln w="50800">
            <a:solidFill>
              <a:srgbClr val="FFFFFF"/>
            </a:solidFill>
            <a:round/>
            <a:headEnd type="none" w="med" len="sm"/>
            <a:tailEnd type="triangle" w="med" len="sm"/>
          </a:ln>
          <a:extLst>
            <a:ext uri="{909E8E84-426E-40DD-AFC4-6F175D3DCCD1}">
              <a14:hiddenFill xmlns:a14="http://schemas.microsoft.com/office/drawing/2010/main">
                <a:noFill/>
              </a14:hiddenFill>
            </a:ext>
          </a:extLst>
        </p:spPr>
        <p:txBody>
          <a:bodyPr/>
          <a:lstStyle/>
          <a:p>
            <a:endParaRPr lang="ja-JP" altLang="en-US" dirty="0">
              <a:latin typeface="HGPｺﾞｼｯｸE" panose="020B0900000000000000" pitchFamily="50" charset="-128"/>
            </a:endParaRPr>
          </a:p>
        </p:txBody>
      </p:sp>
      <p:sp>
        <p:nvSpPr>
          <p:cNvPr id="4" name="テキスト ボックス 3">
            <a:extLst>
              <a:ext uri="{FF2B5EF4-FFF2-40B4-BE49-F238E27FC236}">
                <a16:creationId xmlns:a16="http://schemas.microsoft.com/office/drawing/2014/main" id="{3C3765E1-DB81-8015-D62B-103E8C8AA7F9}"/>
              </a:ext>
            </a:extLst>
          </p:cNvPr>
          <p:cNvSpPr txBox="1"/>
          <p:nvPr/>
        </p:nvSpPr>
        <p:spPr>
          <a:xfrm>
            <a:off x="803549" y="6483360"/>
            <a:ext cx="6029081"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身近な税金をもっと調べよう</a:t>
            </a:r>
            <a:r>
              <a:rPr lang="ja-JP" altLang="en-US" sz="1100" b="1" dirty="0">
                <a:solidFill>
                  <a:srgbClr val="005BAD"/>
                </a:solidFill>
                <a:latin typeface="ＭＳ Ｐゴシック" panose="020B0600070205080204" pitchFamily="50" charset="-128"/>
                <a:ea typeface="ＭＳ Ｐゴシック" panose="020B0600070205080204" pitchFamily="50" charset="-128"/>
              </a:rPr>
              <a:t>　</a:t>
            </a:r>
            <a:r>
              <a:rPr kumimoji="1" lang="en-US" altLang="ja-JP" sz="1100" dirty="0">
                <a:latin typeface="HGPGothicE" panose="020B0900000000000000" pitchFamily="34" charset="-128"/>
                <a:cs typeface="Arial" panose="020B0604020202020204" pitchFamily="34" charset="0"/>
                <a:hlinkClick r:id="rId5">
                  <a:extLst>
                    <a:ext uri="{A12FA001-AC4F-418D-AE19-62706E023703}">
                      <ahyp:hlinkClr xmlns:ahyp="http://schemas.microsoft.com/office/drawing/2018/hyperlinkcolor" val="tx"/>
                    </a:ext>
                  </a:extLst>
                </a:hlinkClick>
              </a:rPr>
              <a:t>https://www.mof.go.jp/tax_information/index.html </a:t>
            </a:r>
            <a:r>
              <a:rPr kumimoji="1" lang="en-US" altLang="ja-JP" sz="1000" dirty="0">
                <a:latin typeface="ＭＳ Ｐゴシック" panose="020B0600070205080204" pitchFamily="50" charset="-128"/>
                <a:ea typeface="ＭＳ Ｐゴシック" panose="020B0600070205080204" pitchFamily="50" charset="-128"/>
              </a:rPr>
              <a:t>(</a:t>
            </a:r>
            <a:r>
              <a:rPr kumimoji="1" lang="ja-JP" altLang="en-US" sz="1000" dirty="0">
                <a:latin typeface="ＭＳ Ｐゴシック" panose="020B0600070205080204" pitchFamily="50" charset="-128"/>
                <a:ea typeface="ＭＳ Ｐゴシック" panose="020B0600070205080204" pitchFamily="50" charset="-128"/>
              </a:rPr>
              <a:t>財務省</a:t>
            </a:r>
            <a:r>
              <a:rPr kumimoji="1" lang="en-US" altLang="ja-JP" sz="1000" dirty="0">
                <a:latin typeface="ＭＳ Ｐゴシック" panose="020B0600070205080204" pitchFamily="50" charset="-128"/>
                <a:ea typeface="ＭＳ Ｐゴシック" panose="020B0600070205080204" pitchFamily="50" charset="-128"/>
              </a:rPr>
              <a:t>HP</a:t>
            </a:r>
            <a:r>
              <a:rPr lang="ja-JP" altLang="en-US" sz="1000" dirty="0">
                <a:latin typeface="ＭＳ Ｐゴシック" panose="020B0600070205080204" pitchFamily="50" charset="-128"/>
                <a:ea typeface="ＭＳ Ｐゴシック" panose="020B0600070205080204" pitchFamily="50" charset="-128"/>
              </a:rPr>
              <a:t>）</a:t>
            </a:r>
            <a:endParaRPr lang="ja-JP" altLang="en-US" sz="1100" dirty="0">
              <a:latin typeface="ＭＳ Ｐゴシック" panose="020B0600070205080204" pitchFamily="50" charset="-128"/>
              <a:ea typeface="ＭＳ Ｐゴシック" panose="020B0600070205080204" pitchFamily="50" charset="-128"/>
            </a:endParaRPr>
          </a:p>
        </p:txBody>
      </p:sp>
      <p:sp>
        <p:nvSpPr>
          <p:cNvPr id="3" name="Rectangle 14">
            <a:extLst>
              <a:ext uri="{FF2B5EF4-FFF2-40B4-BE49-F238E27FC236}">
                <a16:creationId xmlns:a16="http://schemas.microsoft.com/office/drawing/2014/main" id="{44CF30C8-9FAC-AC6D-8177-527DD9A4D0D0}"/>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 </a:t>
            </a:r>
          </a:p>
        </p:txBody>
      </p:sp>
      <p:grpSp>
        <p:nvGrpSpPr>
          <p:cNvPr id="5" name="グループ化 4">
            <a:extLst>
              <a:ext uri="{FF2B5EF4-FFF2-40B4-BE49-F238E27FC236}">
                <a16:creationId xmlns:a16="http://schemas.microsoft.com/office/drawing/2014/main" id="{D765EC00-A491-1384-1250-6279AA2F125C}"/>
              </a:ext>
            </a:extLst>
          </p:cNvPr>
          <p:cNvGrpSpPr/>
          <p:nvPr/>
        </p:nvGrpSpPr>
        <p:grpSpPr>
          <a:xfrm>
            <a:off x="-29057" y="6108720"/>
            <a:ext cx="832606" cy="749284"/>
            <a:chOff x="-35154" y="5996308"/>
            <a:chExt cx="945432" cy="850819"/>
          </a:xfrm>
        </p:grpSpPr>
        <p:sp>
          <p:nvSpPr>
            <p:cNvPr id="7" name="フリーフォーム: 図形 6">
              <a:extLst>
                <a:ext uri="{FF2B5EF4-FFF2-40B4-BE49-F238E27FC236}">
                  <a16:creationId xmlns:a16="http://schemas.microsoft.com/office/drawing/2014/main" id="{A6E43E3D-7E63-A881-30BF-DADD09673E77}"/>
                </a:ext>
              </a:extLst>
            </p:cNvPr>
            <p:cNvSpPr/>
            <p:nvPr userDrawn="1"/>
          </p:nvSpPr>
          <p:spPr>
            <a:xfrm rot="5400000">
              <a:off x="29731" y="6013482"/>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latin typeface="HGPGothicE" panose="020B0900000000000000" pitchFamily="34" charset="-128"/>
              </a:endParaRPr>
            </a:p>
          </p:txBody>
        </p:sp>
        <p:sp>
          <p:nvSpPr>
            <p:cNvPr id="9" name="フリーフォーム: 図形 8">
              <a:extLst>
                <a:ext uri="{FF2B5EF4-FFF2-40B4-BE49-F238E27FC236}">
                  <a16:creationId xmlns:a16="http://schemas.microsoft.com/office/drawing/2014/main" id="{FA937CC1-6989-5468-E08A-A913C470570D}"/>
                </a:ext>
              </a:extLst>
            </p:cNvPr>
            <p:cNvSpPr/>
            <p:nvPr userDrawn="1"/>
          </p:nvSpPr>
          <p:spPr>
            <a:xfrm rot="5400000">
              <a:off x="29731" y="5966577"/>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latin typeface="HGPGothicE" panose="020B0900000000000000" pitchFamily="34" charset="-128"/>
              </a:endParaRPr>
            </a:p>
          </p:txBody>
        </p:sp>
        <p:sp>
          <p:nvSpPr>
            <p:cNvPr id="11" name="テキスト ボックス 10">
              <a:extLst>
                <a:ext uri="{FF2B5EF4-FFF2-40B4-BE49-F238E27FC236}">
                  <a16:creationId xmlns:a16="http://schemas.microsoft.com/office/drawing/2014/main" id="{81FBA09C-AA3E-67BA-292F-88B6268341EA}"/>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grpSp>
        <p:nvGrpSpPr>
          <p:cNvPr id="22" name="グループ化 21" hidden="1">
            <a:extLst>
              <a:ext uri="{FF2B5EF4-FFF2-40B4-BE49-F238E27FC236}">
                <a16:creationId xmlns:a16="http://schemas.microsoft.com/office/drawing/2014/main" id="{43BF6865-4DD2-14CC-3FE6-2FBAB4D14DD5}"/>
              </a:ext>
            </a:extLst>
          </p:cNvPr>
          <p:cNvGrpSpPr/>
          <p:nvPr/>
        </p:nvGrpSpPr>
        <p:grpSpPr>
          <a:xfrm>
            <a:off x="5806112" y="3466667"/>
            <a:ext cx="1837201" cy="623485"/>
            <a:chOff x="5806112" y="3466667"/>
            <a:chExt cx="1837201" cy="623485"/>
          </a:xfrm>
        </p:grpSpPr>
        <p:pic>
          <p:nvPicPr>
            <p:cNvPr id="8" name="図 7" descr="図形&#10;&#10;自動的に生成された説明">
              <a:extLst>
                <a:ext uri="{FF2B5EF4-FFF2-40B4-BE49-F238E27FC236}">
                  <a16:creationId xmlns:a16="http://schemas.microsoft.com/office/drawing/2014/main" id="{1011A783-3ED0-4A38-E22E-A4830C5A0A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06112" y="3466667"/>
              <a:ext cx="1837201" cy="623485"/>
            </a:xfrm>
            <a:prstGeom prst="rect">
              <a:avLst/>
            </a:prstGeom>
          </p:spPr>
        </p:pic>
        <p:sp>
          <p:nvSpPr>
            <p:cNvPr id="8237" name="テキスト ボックス 8236">
              <a:extLst>
                <a:ext uri="{FF2B5EF4-FFF2-40B4-BE49-F238E27FC236}">
                  <a16:creationId xmlns:a16="http://schemas.microsoft.com/office/drawing/2014/main" id="{4B95457D-0D8D-D534-F223-C557E1E36BF8}"/>
                </a:ext>
              </a:extLst>
            </p:cNvPr>
            <p:cNvSpPr txBox="1"/>
            <p:nvPr/>
          </p:nvSpPr>
          <p:spPr>
            <a:xfrm>
              <a:off x="6402870" y="3493544"/>
              <a:ext cx="646331" cy="369332"/>
            </a:xfrm>
            <a:prstGeom prst="rect">
              <a:avLst/>
            </a:prstGeom>
            <a:noFill/>
          </p:spPr>
          <p:txBody>
            <a:bodyPr wrap="none" rtlCol="0" anchor="ctr" anchorCtr="0">
              <a:spAutoFit/>
            </a:bodyPr>
            <a:lstStyle/>
            <a:p>
              <a:pPr algn="ctr"/>
              <a:r>
                <a:rPr kumimoji="1" lang="ja-JP" altLang="en-US" sz="1800" dirty="0">
                  <a:solidFill>
                    <a:schemeClr val="bg1"/>
                  </a:solidFill>
                  <a:latin typeface="+mj-ea"/>
                  <a:ea typeface="+mj-ea"/>
                </a:rPr>
                <a:t>退社</a:t>
              </a:r>
            </a:p>
          </p:txBody>
        </p:sp>
      </p:grpSp>
      <p:grpSp>
        <p:nvGrpSpPr>
          <p:cNvPr id="24" name="グループ化 23" hidden="1">
            <a:extLst>
              <a:ext uri="{FF2B5EF4-FFF2-40B4-BE49-F238E27FC236}">
                <a16:creationId xmlns:a16="http://schemas.microsoft.com/office/drawing/2014/main" id="{5C7EB213-4817-41D8-35BA-D94DC9064D98}"/>
              </a:ext>
            </a:extLst>
          </p:cNvPr>
          <p:cNvGrpSpPr/>
          <p:nvPr/>
        </p:nvGrpSpPr>
        <p:grpSpPr>
          <a:xfrm>
            <a:off x="4388314" y="1321158"/>
            <a:ext cx="705018" cy="1845514"/>
            <a:chOff x="4388314" y="1321158"/>
            <a:chExt cx="705018" cy="1845514"/>
          </a:xfrm>
        </p:grpSpPr>
        <p:pic>
          <p:nvPicPr>
            <p:cNvPr id="21" name="図 20" descr="黒い背景に白い文字がある&#10;&#10;低い精度で自動的に生成された説明">
              <a:extLst>
                <a:ext uri="{FF2B5EF4-FFF2-40B4-BE49-F238E27FC236}">
                  <a16:creationId xmlns:a16="http://schemas.microsoft.com/office/drawing/2014/main" id="{5426AB65-FA93-85E7-DAC6-54A63B83375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65691" y="1321158"/>
              <a:ext cx="627641" cy="1845514"/>
            </a:xfrm>
            <a:prstGeom prst="rect">
              <a:avLst/>
            </a:prstGeom>
          </p:spPr>
        </p:pic>
        <p:sp>
          <p:nvSpPr>
            <p:cNvPr id="27" name="テキスト ボックス 26">
              <a:extLst>
                <a:ext uri="{FF2B5EF4-FFF2-40B4-BE49-F238E27FC236}">
                  <a16:creationId xmlns:a16="http://schemas.microsoft.com/office/drawing/2014/main" id="{B8E8B221-9F91-B55F-667F-9A26FD3A58BB}"/>
                </a:ext>
              </a:extLst>
            </p:cNvPr>
            <p:cNvSpPr txBox="1"/>
            <p:nvPr/>
          </p:nvSpPr>
          <p:spPr>
            <a:xfrm>
              <a:off x="4388314" y="2036948"/>
              <a:ext cx="646331" cy="369332"/>
            </a:xfrm>
            <a:prstGeom prst="rect">
              <a:avLst/>
            </a:prstGeom>
            <a:noFill/>
          </p:spPr>
          <p:txBody>
            <a:bodyPr wrap="none" rtlCol="0" anchor="ctr" anchorCtr="0">
              <a:spAutoFit/>
            </a:bodyPr>
            <a:lstStyle/>
            <a:p>
              <a:pPr algn="ctr"/>
              <a:r>
                <a:rPr lang="ja-JP" altLang="en-US" sz="1800" dirty="0">
                  <a:solidFill>
                    <a:schemeClr val="bg1"/>
                  </a:solidFill>
                  <a:latin typeface="+mj-ea"/>
                  <a:ea typeface="+mj-ea"/>
                </a:rPr>
                <a:t>出社</a:t>
              </a:r>
            </a:p>
          </p:txBody>
        </p:sp>
      </p:grpSp>
      <p:grpSp>
        <p:nvGrpSpPr>
          <p:cNvPr id="16" name="グループ化 15" hidden="1">
            <a:extLst>
              <a:ext uri="{FF2B5EF4-FFF2-40B4-BE49-F238E27FC236}">
                <a16:creationId xmlns:a16="http://schemas.microsoft.com/office/drawing/2014/main" id="{F4B75B61-8CDB-4E5C-DE65-D9BF2AB2208A}"/>
              </a:ext>
            </a:extLst>
          </p:cNvPr>
          <p:cNvGrpSpPr/>
          <p:nvPr/>
        </p:nvGrpSpPr>
        <p:grpSpPr>
          <a:xfrm>
            <a:off x="1476728" y="2963205"/>
            <a:ext cx="1837201" cy="623485"/>
            <a:chOff x="1476728" y="2963205"/>
            <a:chExt cx="1837201" cy="623485"/>
          </a:xfrm>
        </p:grpSpPr>
        <p:pic>
          <p:nvPicPr>
            <p:cNvPr id="8199" name="図 8198" descr="図形&#10;&#10;自動的に生成された説明">
              <a:extLst>
                <a:ext uri="{FF2B5EF4-FFF2-40B4-BE49-F238E27FC236}">
                  <a16:creationId xmlns:a16="http://schemas.microsoft.com/office/drawing/2014/main" id="{EB49B0F4-0209-E140-2093-BAE1FB4A27D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76728" y="2963205"/>
              <a:ext cx="1837201" cy="623485"/>
            </a:xfrm>
            <a:prstGeom prst="rect">
              <a:avLst/>
            </a:prstGeom>
          </p:spPr>
        </p:pic>
        <p:sp>
          <p:nvSpPr>
            <p:cNvPr id="25" name="テキスト ボックス 24">
              <a:extLst>
                <a:ext uri="{FF2B5EF4-FFF2-40B4-BE49-F238E27FC236}">
                  <a16:creationId xmlns:a16="http://schemas.microsoft.com/office/drawing/2014/main" id="{6B1A40EB-992E-900B-F56F-D628CF389CC2}"/>
                </a:ext>
              </a:extLst>
            </p:cNvPr>
            <p:cNvSpPr txBox="1"/>
            <p:nvPr/>
          </p:nvSpPr>
          <p:spPr>
            <a:xfrm>
              <a:off x="2058207" y="3169896"/>
              <a:ext cx="646331" cy="369332"/>
            </a:xfrm>
            <a:prstGeom prst="rect">
              <a:avLst/>
            </a:prstGeom>
            <a:noFill/>
          </p:spPr>
          <p:txBody>
            <a:bodyPr wrap="none" rtlCol="0" anchor="ctr" anchorCtr="0">
              <a:spAutoFit/>
            </a:bodyPr>
            <a:lstStyle/>
            <a:p>
              <a:pPr algn="ctr"/>
              <a:r>
                <a:rPr lang="ja-JP" altLang="en-US" sz="1800" dirty="0">
                  <a:solidFill>
                    <a:schemeClr val="bg1"/>
                  </a:solidFill>
                  <a:latin typeface="+mj-ea"/>
                  <a:ea typeface="+mj-ea"/>
                </a:rPr>
                <a:t>起床</a:t>
              </a:r>
              <a:endParaRPr kumimoji="1" lang="ja-JP" altLang="en-US" sz="1800" dirty="0">
                <a:solidFill>
                  <a:schemeClr val="bg1"/>
                </a:solidFill>
                <a:latin typeface="+mj-ea"/>
                <a:ea typeface="+mj-ea"/>
              </a:endParaRPr>
            </a:p>
          </p:txBody>
        </p:sp>
      </p:grpSp>
      <p:grpSp>
        <p:nvGrpSpPr>
          <p:cNvPr id="20" name="グループ化 19" hidden="1">
            <a:extLst>
              <a:ext uri="{FF2B5EF4-FFF2-40B4-BE49-F238E27FC236}">
                <a16:creationId xmlns:a16="http://schemas.microsoft.com/office/drawing/2014/main" id="{A629049F-8F54-968B-A6A2-B23AC5C2C138}"/>
              </a:ext>
            </a:extLst>
          </p:cNvPr>
          <p:cNvGrpSpPr/>
          <p:nvPr/>
        </p:nvGrpSpPr>
        <p:grpSpPr>
          <a:xfrm>
            <a:off x="4019602" y="3915011"/>
            <a:ext cx="697432" cy="1837201"/>
            <a:chOff x="4019602" y="3915011"/>
            <a:chExt cx="697432" cy="1837201"/>
          </a:xfrm>
        </p:grpSpPr>
        <p:pic>
          <p:nvPicPr>
            <p:cNvPr id="23" name="図 22" descr="黒い背景に白い文字がある&#10;&#10;中程度の精度で自動的に生成された説明">
              <a:extLst>
                <a:ext uri="{FF2B5EF4-FFF2-40B4-BE49-F238E27FC236}">
                  <a16:creationId xmlns:a16="http://schemas.microsoft.com/office/drawing/2014/main" id="{89A80474-DFFD-D215-7F57-DE0199049F4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019602" y="3915011"/>
              <a:ext cx="623485" cy="1837201"/>
            </a:xfrm>
            <a:prstGeom prst="rect">
              <a:avLst/>
            </a:prstGeom>
          </p:spPr>
        </p:pic>
        <p:sp>
          <p:nvSpPr>
            <p:cNvPr id="8240" name="テキスト ボックス 8239">
              <a:extLst>
                <a:ext uri="{FF2B5EF4-FFF2-40B4-BE49-F238E27FC236}">
                  <a16:creationId xmlns:a16="http://schemas.microsoft.com/office/drawing/2014/main" id="{6A5C6234-B004-8165-8ED0-2FC6C66C0676}"/>
                </a:ext>
              </a:extLst>
            </p:cNvPr>
            <p:cNvSpPr txBox="1"/>
            <p:nvPr/>
          </p:nvSpPr>
          <p:spPr>
            <a:xfrm>
              <a:off x="4070703" y="4621081"/>
              <a:ext cx="646331" cy="369332"/>
            </a:xfrm>
            <a:prstGeom prst="rect">
              <a:avLst/>
            </a:prstGeom>
            <a:noFill/>
          </p:spPr>
          <p:txBody>
            <a:bodyPr wrap="none" rtlCol="0" anchor="ctr" anchorCtr="0">
              <a:spAutoFit/>
            </a:bodyPr>
            <a:lstStyle/>
            <a:p>
              <a:pPr algn="ctr"/>
              <a:r>
                <a:rPr lang="ja-JP" altLang="en-US" sz="1800" dirty="0">
                  <a:solidFill>
                    <a:schemeClr val="bg1"/>
                  </a:solidFill>
                  <a:latin typeface="+mj-ea"/>
                  <a:ea typeface="+mj-ea"/>
                </a:rPr>
                <a:t>帰宅</a:t>
              </a:r>
            </a:p>
          </p:txBody>
        </p:sp>
      </p:grpSp>
      <p:grpSp>
        <p:nvGrpSpPr>
          <p:cNvPr id="2" name="グループ化 1">
            <a:extLst>
              <a:ext uri="{FF2B5EF4-FFF2-40B4-BE49-F238E27FC236}">
                <a16:creationId xmlns:a16="http://schemas.microsoft.com/office/drawing/2014/main" id="{B2507B08-F858-E997-3DBE-16BB179BF33C}"/>
              </a:ext>
            </a:extLst>
          </p:cNvPr>
          <p:cNvGrpSpPr/>
          <p:nvPr/>
        </p:nvGrpSpPr>
        <p:grpSpPr>
          <a:xfrm>
            <a:off x="543947" y="1116027"/>
            <a:ext cx="2160591" cy="792000"/>
            <a:chOff x="543947" y="1116027"/>
            <a:chExt cx="2160591" cy="792000"/>
          </a:xfrm>
        </p:grpSpPr>
        <p:grpSp>
          <p:nvGrpSpPr>
            <p:cNvPr id="8208" name="グループ化 8207">
              <a:extLst>
                <a:ext uri="{FF2B5EF4-FFF2-40B4-BE49-F238E27FC236}">
                  <a16:creationId xmlns:a16="http://schemas.microsoft.com/office/drawing/2014/main" id="{C29AEBF0-76FC-9740-0940-6B59A33349C1}"/>
                </a:ext>
              </a:extLst>
            </p:cNvPr>
            <p:cNvGrpSpPr/>
            <p:nvPr/>
          </p:nvGrpSpPr>
          <p:grpSpPr>
            <a:xfrm>
              <a:off x="543947" y="1116027"/>
              <a:ext cx="2160591" cy="792000"/>
              <a:chOff x="403588" y="1116027"/>
              <a:chExt cx="2160591" cy="792000"/>
            </a:xfrm>
          </p:grpSpPr>
          <p:sp>
            <p:nvSpPr>
              <p:cNvPr id="8216" name="正方形/長方形 8215">
                <a:extLst>
                  <a:ext uri="{FF2B5EF4-FFF2-40B4-BE49-F238E27FC236}">
                    <a16:creationId xmlns:a16="http://schemas.microsoft.com/office/drawing/2014/main" id="{48C271E2-5D32-B50F-FC70-C69B14508A5A}"/>
                  </a:ext>
                </a:extLst>
              </p:cNvPr>
              <p:cNvSpPr/>
              <p:nvPr/>
            </p:nvSpPr>
            <p:spPr bwMode="auto">
              <a:xfrm>
                <a:off x="403588" y="1116027"/>
                <a:ext cx="2160591" cy="792000"/>
              </a:xfrm>
              <a:prstGeom prst="rect">
                <a:avLst/>
              </a:prstGeom>
              <a:solidFill>
                <a:schemeClr val="bg1">
                  <a:alpha val="90000"/>
                </a:schemeClr>
              </a:solidFill>
              <a:ln w="19050" cap="flat" cmpd="sng" algn="ctr">
                <a:solidFill>
                  <a:srgbClr val="005BAD"/>
                </a:solidFill>
                <a:prstDash val="solid"/>
                <a:round/>
                <a:headEnd type="none" w="med" len="med"/>
                <a:tailEnd type="none" w="med" len="med"/>
              </a:ln>
              <a:effectLst/>
            </p:spPr>
            <p:txBody>
              <a:bodyPr vert="horz" wrap="square" lIns="36000" tIns="0" rIns="0" bIns="36000" numCol="1" rtlCol="0" anchor="ctr"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lang="ja-JP" altLang="en-US" dirty="0">
                    <a:solidFill>
                      <a:srgbClr val="005BAD"/>
                    </a:solidFill>
                    <a:latin typeface="HGP創英角ｺﾞｼｯｸUB" panose="020B0900000000000000" pitchFamily="50" charset="-128"/>
                    <a:ea typeface="HGP創英角ｺﾞｼｯｸUB" panose="020B0900000000000000" pitchFamily="50" charset="-128"/>
                  </a:rPr>
                  <a:t> </a:t>
                </a:r>
                <a:r>
                  <a:rPr kumimoji="1" lang="ja-JP" altLang="en-US" b="0" i="0" u="none" strike="noStrike" cap="none" normalizeH="0" baseline="0" dirty="0">
                    <a:ln>
                      <a:noFill/>
                    </a:ln>
                    <a:solidFill>
                      <a:srgbClr val="005BAD"/>
                    </a:solidFill>
                    <a:effectLst/>
                    <a:latin typeface="HGP創英角ｺﾞｼｯｸUB" panose="020B0900000000000000" pitchFamily="50" charset="-128"/>
                    <a:ea typeface="HGP創英角ｺﾞｼｯｸUB" panose="020B0900000000000000" pitchFamily="50" charset="-128"/>
                  </a:rPr>
                  <a:t>家</a:t>
                </a:r>
                <a:endParaRPr kumimoji="1" lang="ja-JP" altLang="en-US" sz="2400" b="0" i="0" u="none" strike="noStrike" cap="none" normalizeH="0" baseline="0" dirty="0">
                  <a:ln>
                    <a:noFill/>
                  </a:ln>
                  <a:solidFill>
                    <a:srgbClr val="005BAD"/>
                  </a:solidFill>
                  <a:effectLst/>
                  <a:latin typeface="HGP創英角ｺﾞｼｯｸUB" panose="020B0900000000000000" pitchFamily="50" charset="-128"/>
                  <a:ea typeface="HGP創英角ｺﾞｼｯｸUB" panose="020B0900000000000000" pitchFamily="50" charset="-128"/>
                </a:endParaRPr>
              </a:p>
            </p:txBody>
          </p:sp>
          <p:cxnSp>
            <p:nvCxnSpPr>
              <p:cNvPr id="8219" name="直線コネクタ 8218">
                <a:extLst>
                  <a:ext uri="{FF2B5EF4-FFF2-40B4-BE49-F238E27FC236}">
                    <a16:creationId xmlns:a16="http://schemas.microsoft.com/office/drawing/2014/main" id="{A3DAB29F-F52E-B95D-897E-78FAE1606348}"/>
                  </a:ext>
                </a:extLst>
              </p:cNvPr>
              <p:cNvCxnSpPr>
                <a:cxnSpLocks/>
              </p:cNvCxnSpPr>
              <p:nvPr/>
            </p:nvCxnSpPr>
            <p:spPr bwMode="auto">
              <a:xfrm>
                <a:off x="920691" y="1242027"/>
                <a:ext cx="0" cy="540000"/>
              </a:xfrm>
              <a:prstGeom prst="line">
                <a:avLst/>
              </a:prstGeom>
              <a:noFill/>
              <a:ln w="22225" cap="flat" cmpd="sng" algn="ctr">
                <a:solidFill>
                  <a:srgbClr val="005BAD"/>
                </a:solidFill>
                <a:prstDash val="solid"/>
                <a:round/>
                <a:headEnd type="none" w="med" len="med"/>
                <a:tailEnd type="none" w="med" len="med"/>
              </a:ln>
              <a:effectLst/>
            </p:spPr>
          </p:cxnSp>
        </p:grpSp>
        <p:grpSp>
          <p:nvGrpSpPr>
            <p:cNvPr id="14" name="グループ化 13">
              <a:extLst>
                <a:ext uri="{FF2B5EF4-FFF2-40B4-BE49-F238E27FC236}">
                  <a16:creationId xmlns:a16="http://schemas.microsoft.com/office/drawing/2014/main" id="{E2B971C7-18F5-6945-8E1F-4DC8E5122026}"/>
                </a:ext>
              </a:extLst>
            </p:cNvPr>
            <p:cNvGrpSpPr/>
            <p:nvPr/>
          </p:nvGrpSpPr>
          <p:grpSpPr>
            <a:xfrm>
              <a:off x="1009534" y="1170278"/>
              <a:ext cx="1627369" cy="683498"/>
              <a:chOff x="897608" y="1223729"/>
              <a:chExt cx="1627369" cy="683498"/>
            </a:xfrm>
          </p:grpSpPr>
          <p:sp>
            <p:nvSpPr>
              <p:cNvPr id="8223" name="テキスト ボックス 8222">
                <a:extLst>
                  <a:ext uri="{FF2B5EF4-FFF2-40B4-BE49-F238E27FC236}">
                    <a16:creationId xmlns:a16="http://schemas.microsoft.com/office/drawing/2014/main" id="{F0294FEC-4923-56D7-A6C6-F6E1644B5E7B}"/>
                  </a:ext>
                </a:extLst>
              </p:cNvPr>
              <p:cNvSpPr txBox="1"/>
              <p:nvPr/>
            </p:nvSpPr>
            <p:spPr>
              <a:xfrm>
                <a:off x="897608" y="1223729"/>
                <a:ext cx="1165704" cy="369332"/>
              </a:xfrm>
              <a:prstGeom prst="rect">
                <a:avLst/>
              </a:prstGeom>
              <a:noFill/>
            </p:spPr>
            <p:txBody>
              <a:bodyPr wrap="none" rtlCol="0">
                <a:spAutoFit/>
              </a:bodyPr>
              <a:lstStyle/>
              <a:p>
                <a:pPr marL="285750" indent="-180000">
                  <a:buSzPct val="120000"/>
                  <a:buFont typeface="Arial" panose="020B0604020202020204" pitchFamily="34" charset="0"/>
                  <a:buChar char="•"/>
                </a:pPr>
                <a:r>
                  <a:rPr lang="ja-JP" altLang="en-US" sz="1800" dirty="0">
                    <a:solidFill>
                      <a:srgbClr val="005BAD"/>
                    </a:solidFill>
                    <a:latin typeface="HGPｺﾞｼｯｸE" panose="020B0900000000000000" pitchFamily="50" charset="-128"/>
                    <a:ea typeface="HGPｺﾞｼｯｸE" panose="020B0900000000000000" pitchFamily="50" charset="-128"/>
                  </a:rPr>
                  <a:t>住民税</a:t>
                </a:r>
              </a:p>
            </p:txBody>
          </p:sp>
          <p:sp>
            <p:nvSpPr>
              <p:cNvPr id="8227" name="テキスト ボックス 8226">
                <a:extLst>
                  <a:ext uri="{FF2B5EF4-FFF2-40B4-BE49-F238E27FC236}">
                    <a16:creationId xmlns:a16="http://schemas.microsoft.com/office/drawing/2014/main" id="{0D445153-94D6-9528-3159-D3551CE0156B}"/>
                  </a:ext>
                </a:extLst>
              </p:cNvPr>
              <p:cNvSpPr txBox="1"/>
              <p:nvPr/>
            </p:nvSpPr>
            <p:spPr>
              <a:xfrm>
                <a:off x="897608" y="1537895"/>
                <a:ext cx="1627369" cy="369332"/>
              </a:xfrm>
              <a:prstGeom prst="rect">
                <a:avLst/>
              </a:prstGeom>
              <a:noFill/>
            </p:spPr>
            <p:txBody>
              <a:bodyPr wrap="none" rtlCol="0">
                <a:spAutoFit/>
              </a:bodyPr>
              <a:lstStyle>
                <a:defPPr>
                  <a:defRPr lang="ja-JP"/>
                </a:defPPr>
                <a:lvl1pPr marL="285750" indent="-180000">
                  <a:buSzPct val="120000"/>
                  <a:buFont typeface="Arial" panose="020B0604020202020204" pitchFamily="34" charset="0"/>
                  <a:buChar char="•"/>
                  <a:defRPr sz="1800">
                    <a:solidFill>
                      <a:srgbClr val="005BAD"/>
                    </a:solidFill>
                    <a:latin typeface="HGPｺﾞｼｯｸE" panose="020B0900000000000000" pitchFamily="50" charset="-128"/>
                    <a:ea typeface="HGPｺﾞｼｯｸE" panose="020B0900000000000000" pitchFamily="50" charset="-128"/>
                  </a:defRPr>
                </a:lvl1pPr>
              </a:lstStyle>
              <a:p>
                <a:r>
                  <a:rPr lang="ja-JP" altLang="en-US" dirty="0"/>
                  <a:t>固定資産税</a:t>
                </a:r>
              </a:p>
            </p:txBody>
          </p:sp>
        </p:grpSp>
      </p:grpSp>
      <p:grpSp>
        <p:nvGrpSpPr>
          <p:cNvPr id="10" name="グループ化 9">
            <a:extLst>
              <a:ext uri="{FF2B5EF4-FFF2-40B4-BE49-F238E27FC236}">
                <a16:creationId xmlns:a16="http://schemas.microsoft.com/office/drawing/2014/main" id="{6A7419E1-7CBF-93BC-4D00-69C834A666C1}"/>
              </a:ext>
            </a:extLst>
          </p:cNvPr>
          <p:cNvGrpSpPr/>
          <p:nvPr/>
        </p:nvGrpSpPr>
        <p:grpSpPr>
          <a:xfrm>
            <a:off x="4970206" y="1116027"/>
            <a:ext cx="2373906" cy="791657"/>
            <a:chOff x="4970206" y="1164174"/>
            <a:chExt cx="2373906" cy="791657"/>
          </a:xfrm>
        </p:grpSpPr>
        <p:grpSp>
          <p:nvGrpSpPr>
            <p:cNvPr id="8211" name="グループ化 8210">
              <a:extLst>
                <a:ext uri="{FF2B5EF4-FFF2-40B4-BE49-F238E27FC236}">
                  <a16:creationId xmlns:a16="http://schemas.microsoft.com/office/drawing/2014/main" id="{75A55564-41A9-A6CC-D759-0DBF649FF023}"/>
                </a:ext>
              </a:extLst>
            </p:cNvPr>
            <p:cNvGrpSpPr/>
            <p:nvPr/>
          </p:nvGrpSpPr>
          <p:grpSpPr>
            <a:xfrm>
              <a:off x="4970206" y="1164174"/>
              <a:ext cx="2315497" cy="791657"/>
              <a:chOff x="6297163" y="2594917"/>
              <a:chExt cx="2315497" cy="791657"/>
            </a:xfrm>
          </p:grpSpPr>
          <p:sp>
            <p:nvSpPr>
              <p:cNvPr id="8217" name="正方形/長方形 8216">
                <a:extLst>
                  <a:ext uri="{FF2B5EF4-FFF2-40B4-BE49-F238E27FC236}">
                    <a16:creationId xmlns:a16="http://schemas.microsoft.com/office/drawing/2014/main" id="{F22A48AA-CB50-D766-7CDB-C75CEEDFAC69}"/>
                  </a:ext>
                </a:extLst>
              </p:cNvPr>
              <p:cNvSpPr/>
              <p:nvPr/>
            </p:nvSpPr>
            <p:spPr bwMode="auto">
              <a:xfrm>
                <a:off x="6297163" y="2594917"/>
                <a:ext cx="2315497" cy="791657"/>
              </a:xfrm>
              <a:prstGeom prst="rect">
                <a:avLst/>
              </a:prstGeom>
              <a:solidFill>
                <a:schemeClr val="bg1">
                  <a:alpha val="95000"/>
                </a:schemeClr>
              </a:solidFill>
              <a:ln w="19050" cap="flat" cmpd="sng" algn="ctr">
                <a:solidFill>
                  <a:srgbClr val="005BAD"/>
                </a:solidFill>
                <a:prstDash val="solid"/>
                <a:round/>
                <a:headEnd type="none" w="med" len="med"/>
                <a:tailEnd type="none" w="med" len="med"/>
              </a:ln>
              <a:effectLst/>
            </p:spPr>
            <p:txBody>
              <a:bodyPr vert="horz" wrap="square" lIns="36000" tIns="0" rIns="0" bIns="36000" numCol="1" rtlCol="0" anchor="ctr" anchorCtr="0" compatLnSpc="1">
                <a:prstTxWarp prst="textNoShape">
                  <a:avLst/>
                </a:prstTxWarp>
              </a:bodyPr>
              <a:lstStyle/>
              <a:p>
                <a:pPr eaLnBrk="1" hangingPunct="1"/>
                <a:r>
                  <a:rPr lang="ja-JP" altLang="en-US"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1800" dirty="0">
                    <a:solidFill>
                      <a:srgbClr val="005BAD"/>
                    </a:solidFill>
                    <a:latin typeface="HGP創英角ｺﾞｼｯｸUB" panose="020B0900000000000000" pitchFamily="50" charset="-128"/>
                    <a:ea typeface="HGP創英角ｺﾞｼｯｸUB" panose="020B0900000000000000" pitchFamily="50" charset="-128"/>
                  </a:rPr>
                  <a:t>会社</a:t>
                </a:r>
                <a:endParaRPr lang="ja-JP" altLang="en-US" dirty="0">
                  <a:solidFill>
                    <a:srgbClr val="005BAD"/>
                  </a:solidFill>
                  <a:latin typeface="HGP創英角ｺﾞｼｯｸUB" panose="020B0900000000000000" pitchFamily="50" charset="-128"/>
                  <a:ea typeface="HGP創英角ｺﾞｼｯｸUB" panose="020B0900000000000000" pitchFamily="50" charset="-128"/>
                </a:endParaRPr>
              </a:p>
            </p:txBody>
          </p:sp>
          <p:cxnSp>
            <p:nvCxnSpPr>
              <p:cNvPr id="8224" name="直線コネクタ 8223">
                <a:extLst>
                  <a:ext uri="{FF2B5EF4-FFF2-40B4-BE49-F238E27FC236}">
                    <a16:creationId xmlns:a16="http://schemas.microsoft.com/office/drawing/2014/main" id="{C1559CF7-9DC8-7853-DF2C-FEC3087EF03B}"/>
                  </a:ext>
                </a:extLst>
              </p:cNvPr>
              <p:cNvCxnSpPr>
                <a:cxnSpLocks/>
              </p:cNvCxnSpPr>
              <p:nvPr/>
            </p:nvCxnSpPr>
            <p:spPr bwMode="auto">
              <a:xfrm>
                <a:off x="6989438" y="2720745"/>
                <a:ext cx="0" cy="540000"/>
              </a:xfrm>
              <a:prstGeom prst="line">
                <a:avLst/>
              </a:prstGeom>
              <a:noFill/>
              <a:ln w="22225" cap="flat" cmpd="sng" algn="ctr">
                <a:solidFill>
                  <a:srgbClr val="005BAD"/>
                </a:solidFill>
                <a:prstDash val="solid"/>
                <a:round/>
                <a:headEnd type="none" w="med" len="med"/>
                <a:tailEnd type="none" w="med" len="med"/>
              </a:ln>
              <a:effectLst/>
            </p:spPr>
          </p:cxnSp>
        </p:grpSp>
        <p:grpSp>
          <p:nvGrpSpPr>
            <p:cNvPr id="8213" name="グループ化 8212">
              <a:extLst>
                <a:ext uri="{FF2B5EF4-FFF2-40B4-BE49-F238E27FC236}">
                  <a16:creationId xmlns:a16="http://schemas.microsoft.com/office/drawing/2014/main" id="{95C2517E-EFF0-7E44-7F59-970D8AB93439}"/>
                </a:ext>
              </a:extLst>
            </p:cNvPr>
            <p:cNvGrpSpPr/>
            <p:nvPr/>
          </p:nvGrpSpPr>
          <p:grpSpPr>
            <a:xfrm>
              <a:off x="5553237" y="1221775"/>
              <a:ext cx="1790875" cy="676454"/>
              <a:chOff x="6929462" y="2642814"/>
              <a:chExt cx="1790875" cy="676454"/>
            </a:xfrm>
          </p:grpSpPr>
          <p:sp>
            <p:nvSpPr>
              <p:cNvPr id="8225" name="テキスト ボックス 8224">
                <a:extLst>
                  <a:ext uri="{FF2B5EF4-FFF2-40B4-BE49-F238E27FC236}">
                    <a16:creationId xmlns:a16="http://schemas.microsoft.com/office/drawing/2014/main" id="{3F9BC289-59AE-300C-BF15-57C0136F9ECE}"/>
                  </a:ext>
                </a:extLst>
              </p:cNvPr>
              <p:cNvSpPr txBox="1"/>
              <p:nvPr/>
            </p:nvSpPr>
            <p:spPr>
              <a:xfrm>
                <a:off x="6929462" y="2642814"/>
                <a:ext cx="1165704" cy="369332"/>
              </a:xfrm>
              <a:prstGeom prst="rect">
                <a:avLst/>
              </a:prstGeom>
              <a:noFill/>
            </p:spPr>
            <p:txBody>
              <a:bodyPr wrap="none" rtlCol="0">
                <a:spAutoFit/>
              </a:bodyPr>
              <a:lstStyle/>
              <a:p>
                <a:pPr marL="285750" indent="-180000">
                  <a:buSzPct val="120000"/>
                  <a:buFont typeface="Arial" panose="020B0604020202020204" pitchFamily="34" charset="0"/>
                  <a:buChar char="•"/>
                </a:pPr>
                <a:r>
                  <a:rPr lang="ja-JP" altLang="en-US" sz="1800" dirty="0">
                    <a:solidFill>
                      <a:srgbClr val="005BAD"/>
                    </a:solidFill>
                    <a:latin typeface="HGPｺﾞｼｯｸE" panose="020B0900000000000000" pitchFamily="50" charset="-128"/>
                    <a:ea typeface="HGPｺﾞｼｯｸE" panose="020B0900000000000000" pitchFamily="50" charset="-128"/>
                  </a:rPr>
                  <a:t>法人税</a:t>
                </a:r>
              </a:p>
            </p:txBody>
          </p:sp>
          <p:sp>
            <p:nvSpPr>
              <p:cNvPr id="8226" name="テキスト ボックス 8225">
                <a:extLst>
                  <a:ext uri="{FF2B5EF4-FFF2-40B4-BE49-F238E27FC236}">
                    <a16:creationId xmlns:a16="http://schemas.microsoft.com/office/drawing/2014/main" id="{0C129613-0DA1-0D28-4403-5D941D68D455}"/>
                  </a:ext>
                </a:extLst>
              </p:cNvPr>
              <p:cNvSpPr txBox="1"/>
              <p:nvPr/>
            </p:nvSpPr>
            <p:spPr>
              <a:xfrm>
                <a:off x="6929462" y="2949936"/>
                <a:ext cx="1790875" cy="369332"/>
              </a:xfrm>
              <a:prstGeom prst="rect">
                <a:avLst/>
              </a:prstGeom>
              <a:noFill/>
            </p:spPr>
            <p:txBody>
              <a:bodyPr wrap="none" rtlCol="0">
                <a:spAutoFit/>
              </a:bodyPr>
              <a:lstStyle/>
              <a:p>
                <a:pPr marL="285750" indent="-180000">
                  <a:buSzPct val="120000"/>
                  <a:buFont typeface="Arial" panose="020B0604020202020204" pitchFamily="34" charset="0"/>
                  <a:buChar char="•"/>
                </a:pPr>
                <a:r>
                  <a:rPr lang="ja-JP" altLang="en-US" sz="1800" dirty="0">
                    <a:solidFill>
                      <a:srgbClr val="005BAD"/>
                    </a:solidFill>
                    <a:latin typeface="HGPｺﾞｼｯｸE" panose="020B0900000000000000" pitchFamily="50" charset="-128"/>
                    <a:ea typeface="HGPｺﾞｼｯｸE" panose="020B0900000000000000" pitchFamily="50" charset="-128"/>
                  </a:rPr>
                  <a:t>所得税</a:t>
                </a:r>
                <a:r>
                  <a:rPr lang="en-US" altLang="ja-JP" sz="1600" dirty="0">
                    <a:solidFill>
                      <a:srgbClr val="005BAD"/>
                    </a:solidFill>
                    <a:latin typeface="HGPｺﾞｼｯｸE" panose="020B0900000000000000" pitchFamily="50" charset="-128"/>
                    <a:ea typeface="HGPｺﾞｼｯｸE" panose="020B0900000000000000" pitchFamily="50" charset="-128"/>
                  </a:rPr>
                  <a:t>(</a:t>
                </a:r>
                <a:r>
                  <a:rPr lang="ja-JP" altLang="en-US" sz="1600" dirty="0">
                    <a:solidFill>
                      <a:srgbClr val="005BAD"/>
                    </a:solidFill>
                    <a:latin typeface="HGPｺﾞｼｯｸE" panose="020B0900000000000000" pitchFamily="50" charset="-128"/>
                    <a:ea typeface="HGPｺﾞｼｯｸE" panose="020B0900000000000000" pitchFamily="50" charset="-128"/>
                  </a:rPr>
                  <a:t>給料</a:t>
                </a:r>
                <a:r>
                  <a:rPr lang="en-US" altLang="ja-JP" sz="1600" dirty="0">
                    <a:solidFill>
                      <a:srgbClr val="005BAD"/>
                    </a:solidFill>
                    <a:latin typeface="HGPｺﾞｼｯｸE" panose="020B0900000000000000" pitchFamily="50" charset="-128"/>
                    <a:ea typeface="HGPｺﾞｼｯｸE" panose="020B0900000000000000" pitchFamily="50" charset="-128"/>
                  </a:rPr>
                  <a:t>)</a:t>
                </a:r>
                <a:endParaRPr lang="ja-JP" altLang="en-US" sz="1800" dirty="0">
                  <a:solidFill>
                    <a:srgbClr val="005BAD"/>
                  </a:solidFill>
                  <a:latin typeface="HGPｺﾞｼｯｸE" panose="020B0900000000000000" pitchFamily="50" charset="-128"/>
                  <a:ea typeface="HGPｺﾞｼｯｸE" panose="020B0900000000000000" pitchFamily="50" charset="-128"/>
                </a:endParaRPr>
              </a:p>
            </p:txBody>
          </p:sp>
        </p:grpSp>
      </p:grpSp>
      <p:grpSp>
        <p:nvGrpSpPr>
          <p:cNvPr id="12" name="グループ化 11">
            <a:extLst>
              <a:ext uri="{FF2B5EF4-FFF2-40B4-BE49-F238E27FC236}">
                <a16:creationId xmlns:a16="http://schemas.microsoft.com/office/drawing/2014/main" id="{EABC54D1-31A7-DF57-FB52-F9232DBEAC47}"/>
              </a:ext>
            </a:extLst>
          </p:cNvPr>
          <p:cNvGrpSpPr/>
          <p:nvPr/>
        </p:nvGrpSpPr>
        <p:grpSpPr>
          <a:xfrm>
            <a:off x="1259502" y="5556178"/>
            <a:ext cx="6624996" cy="499594"/>
            <a:chOff x="1374709" y="5556178"/>
            <a:chExt cx="6624996" cy="499594"/>
          </a:xfrm>
        </p:grpSpPr>
        <p:grpSp>
          <p:nvGrpSpPr>
            <p:cNvPr id="8210" name="グループ化 8209">
              <a:extLst>
                <a:ext uri="{FF2B5EF4-FFF2-40B4-BE49-F238E27FC236}">
                  <a16:creationId xmlns:a16="http://schemas.microsoft.com/office/drawing/2014/main" id="{EE5211C2-9FCA-25CC-CA81-1BABDDA36BCF}"/>
                </a:ext>
              </a:extLst>
            </p:cNvPr>
            <p:cNvGrpSpPr/>
            <p:nvPr/>
          </p:nvGrpSpPr>
          <p:grpSpPr>
            <a:xfrm>
              <a:off x="1374709" y="5556178"/>
              <a:ext cx="6624994" cy="499594"/>
              <a:chOff x="5697778" y="4643078"/>
              <a:chExt cx="3595339" cy="1277643"/>
            </a:xfrm>
          </p:grpSpPr>
          <p:sp>
            <p:nvSpPr>
              <p:cNvPr id="8228" name="正方形/長方形 8227">
                <a:extLst>
                  <a:ext uri="{FF2B5EF4-FFF2-40B4-BE49-F238E27FC236}">
                    <a16:creationId xmlns:a16="http://schemas.microsoft.com/office/drawing/2014/main" id="{D25B3324-F9E5-D4A4-0277-C19629F69D64}"/>
                  </a:ext>
                </a:extLst>
              </p:cNvPr>
              <p:cNvSpPr/>
              <p:nvPr/>
            </p:nvSpPr>
            <p:spPr bwMode="auto">
              <a:xfrm>
                <a:off x="5697778" y="4643078"/>
                <a:ext cx="3595339" cy="1277643"/>
              </a:xfrm>
              <a:prstGeom prst="rect">
                <a:avLst/>
              </a:prstGeom>
              <a:solidFill>
                <a:schemeClr val="bg1">
                  <a:alpha val="80000"/>
                </a:schemeClr>
              </a:solidFill>
              <a:ln w="19050" cap="flat" cmpd="sng" algn="ctr">
                <a:solidFill>
                  <a:srgbClr val="005BAD"/>
                </a:solidFill>
                <a:prstDash val="solid"/>
                <a:round/>
                <a:headEnd type="none" w="med" len="med"/>
                <a:tailEnd type="none" w="med" len="med"/>
              </a:ln>
              <a:effectLst/>
            </p:spPr>
            <p:txBody>
              <a:bodyPr vert="horz" wrap="square" lIns="0" tIns="0" rIns="0" bIns="36000" numCol="1" rtlCol="0" anchor="ctr" anchorCtr="0" compatLnSpc="1">
                <a:prstTxWarp prst="textNoShape">
                  <a:avLst/>
                </a:prstTxWarp>
              </a:bodyPr>
              <a:lstStyle/>
              <a:p>
                <a:pPr eaLnBrk="1" hangingPunct="1"/>
                <a:r>
                  <a:rPr lang="ja-JP" altLang="en-US"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1800" dirty="0">
                    <a:solidFill>
                      <a:srgbClr val="005BAD"/>
                    </a:solidFill>
                    <a:latin typeface="HGP創英角ｺﾞｼｯｸUB" panose="020B0900000000000000" pitchFamily="50" charset="-128"/>
                    <a:ea typeface="HGP創英角ｺﾞｼｯｸUB" panose="020B0900000000000000" pitchFamily="50" charset="-128"/>
                  </a:rPr>
                  <a:t>外出先</a:t>
                </a:r>
                <a:endParaRPr lang="ja-JP" altLang="en-US" dirty="0">
                  <a:solidFill>
                    <a:srgbClr val="005BAD"/>
                  </a:solidFill>
                  <a:latin typeface="HGP創英角ｺﾞｼｯｸUB" panose="020B0900000000000000" pitchFamily="50" charset="-128"/>
                  <a:ea typeface="HGP創英角ｺﾞｼｯｸUB" panose="020B0900000000000000" pitchFamily="50" charset="-128"/>
                </a:endParaRPr>
              </a:p>
            </p:txBody>
          </p:sp>
          <p:cxnSp>
            <p:nvCxnSpPr>
              <p:cNvPr id="8229" name="直線コネクタ 8228">
                <a:extLst>
                  <a:ext uri="{FF2B5EF4-FFF2-40B4-BE49-F238E27FC236}">
                    <a16:creationId xmlns:a16="http://schemas.microsoft.com/office/drawing/2014/main" id="{F8B24710-C74F-3EDE-F8FF-DF64E7CD7E22}"/>
                  </a:ext>
                </a:extLst>
              </p:cNvPr>
              <p:cNvCxnSpPr>
                <a:cxnSpLocks/>
              </p:cNvCxnSpPr>
              <p:nvPr/>
            </p:nvCxnSpPr>
            <p:spPr bwMode="auto">
              <a:xfrm>
                <a:off x="6161167" y="4770744"/>
                <a:ext cx="0" cy="1022313"/>
              </a:xfrm>
              <a:prstGeom prst="line">
                <a:avLst/>
              </a:prstGeom>
              <a:noFill/>
              <a:ln w="22225" cap="flat" cmpd="sng" algn="ctr">
                <a:solidFill>
                  <a:srgbClr val="005BAD"/>
                </a:solidFill>
                <a:prstDash val="solid"/>
                <a:round/>
                <a:headEnd type="none" w="med" len="med"/>
                <a:tailEnd type="none" w="med" len="med"/>
              </a:ln>
              <a:effectLst/>
            </p:spPr>
          </p:cxnSp>
        </p:grpSp>
        <p:grpSp>
          <p:nvGrpSpPr>
            <p:cNvPr id="8200" name="グループ化 8199">
              <a:extLst>
                <a:ext uri="{FF2B5EF4-FFF2-40B4-BE49-F238E27FC236}">
                  <a16:creationId xmlns:a16="http://schemas.microsoft.com/office/drawing/2014/main" id="{B972046B-E68C-9ED0-E3BD-4C005B9E4473}"/>
                </a:ext>
              </a:extLst>
            </p:cNvPr>
            <p:cNvGrpSpPr/>
            <p:nvPr/>
          </p:nvGrpSpPr>
          <p:grpSpPr>
            <a:xfrm>
              <a:off x="2245245" y="5621309"/>
              <a:ext cx="5754460" cy="369332"/>
              <a:chOff x="2442079" y="5549752"/>
              <a:chExt cx="5754460" cy="369332"/>
            </a:xfrm>
          </p:grpSpPr>
          <p:sp>
            <p:nvSpPr>
              <p:cNvPr id="8230" name="テキスト ボックス 8229">
                <a:extLst>
                  <a:ext uri="{FF2B5EF4-FFF2-40B4-BE49-F238E27FC236}">
                    <a16:creationId xmlns:a16="http://schemas.microsoft.com/office/drawing/2014/main" id="{96B0215A-A37E-DF86-C09B-CD930D92AD31}"/>
                  </a:ext>
                </a:extLst>
              </p:cNvPr>
              <p:cNvSpPr txBox="1"/>
              <p:nvPr/>
            </p:nvSpPr>
            <p:spPr>
              <a:xfrm>
                <a:off x="6415282" y="5549752"/>
                <a:ext cx="1781257" cy="369332"/>
              </a:xfrm>
              <a:prstGeom prst="rect">
                <a:avLst/>
              </a:prstGeom>
              <a:noFill/>
            </p:spPr>
            <p:txBody>
              <a:bodyPr wrap="none" rtlCol="0">
                <a:spAutoFit/>
              </a:bodyPr>
              <a:lstStyle/>
              <a:p>
                <a:pPr marL="285750" indent="-180000">
                  <a:buSzPct val="120000"/>
                  <a:buFont typeface="Arial" panose="020B0604020202020204" pitchFamily="34" charset="0"/>
                  <a:buChar char="•"/>
                </a:pPr>
                <a:r>
                  <a:rPr lang="ja-JP" altLang="en-US" sz="1800" dirty="0">
                    <a:solidFill>
                      <a:srgbClr val="005BAD"/>
                    </a:solidFill>
                    <a:latin typeface="HGPｺﾞｼｯｸE" panose="020B0900000000000000" pitchFamily="50" charset="-128"/>
                    <a:ea typeface="HGPｺﾞｼｯｸE" panose="020B0900000000000000" pitchFamily="50" charset="-128"/>
                  </a:rPr>
                  <a:t>入湯税</a:t>
                </a:r>
                <a:r>
                  <a:rPr lang="ja-JP" altLang="en-US" sz="1600" dirty="0">
                    <a:solidFill>
                      <a:srgbClr val="005BAD"/>
                    </a:solidFill>
                    <a:latin typeface="HGPｺﾞｼｯｸE" panose="020B0900000000000000" pitchFamily="50" charset="-128"/>
                    <a:ea typeface="HGPｺﾞｼｯｸE" panose="020B0900000000000000" pitchFamily="50" charset="-128"/>
                  </a:rPr>
                  <a:t>（温泉）</a:t>
                </a:r>
                <a:endParaRPr lang="ja-JP" altLang="en-US" sz="1800" dirty="0">
                  <a:solidFill>
                    <a:srgbClr val="005BAD"/>
                  </a:solidFill>
                  <a:latin typeface="HGPｺﾞｼｯｸE" panose="020B0900000000000000" pitchFamily="50" charset="-128"/>
                  <a:ea typeface="HGPｺﾞｼｯｸE" panose="020B0900000000000000" pitchFamily="50" charset="-128"/>
                </a:endParaRPr>
              </a:p>
            </p:txBody>
          </p:sp>
          <p:sp>
            <p:nvSpPr>
              <p:cNvPr id="8231" name="テキスト ボックス 8230">
                <a:extLst>
                  <a:ext uri="{FF2B5EF4-FFF2-40B4-BE49-F238E27FC236}">
                    <a16:creationId xmlns:a16="http://schemas.microsoft.com/office/drawing/2014/main" id="{7AA30773-9C56-1D69-E715-7625A8419D1D}"/>
                  </a:ext>
                </a:extLst>
              </p:cNvPr>
              <p:cNvSpPr txBox="1"/>
              <p:nvPr/>
            </p:nvSpPr>
            <p:spPr>
              <a:xfrm>
                <a:off x="4700342" y="5549752"/>
                <a:ext cx="1915909" cy="369332"/>
              </a:xfrm>
              <a:prstGeom prst="rect">
                <a:avLst/>
              </a:prstGeom>
              <a:noFill/>
            </p:spPr>
            <p:txBody>
              <a:bodyPr wrap="none" rtlCol="0">
                <a:spAutoFit/>
              </a:bodyPr>
              <a:lstStyle/>
              <a:p>
                <a:pPr marL="285750" indent="-180000">
                  <a:buSzPct val="120000"/>
                  <a:buFont typeface="Arial" panose="020B0604020202020204" pitchFamily="34" charset="0"/>
                  <a:buChar char="•"/>
                </a:pPr>
                <a:r>
                  <a:rPr lang="ja-JP" altLang="en-US" sz="1800" dirty="0">
                    <a:solidFill>
                      <a:srgbClr val="005BAD"/>
                    </a:solidFill>
                    <a:latin typeface="HGPｺﾞｼｯｸE" panose="020B0900000000000000" pitchFamily="50" charset="-128"/>
                    <a:ea typeface="HGPｺﾞｼｯｸE" panose="020B0900000000000000" pitchFamily="50" charset="-128"/>
                  </a:rPr>
                  <a:t>消費税</a:t>
                </a:r>
                <a:r>
                  <a:rPr lang="en-US" altLang="ja-JP" sz="1600" dirty="0">
                    <a:solidFill>
                      <a:srgbClr val="005BAD"/>
                    </a:solidFill>
                    <a:latin typeface="HGPｺﾞｼｯｸE" panose="020B0900000000000000" pitchFamily="50" charset="-128"/>
                    <a:ea typeface="HGPｺﾞｼｯｸE" panose="020B0900000000000000" pitchFamily="50" charset="-128"/>
                  </a:rPr>
                  <a:t>(</a:t>
                </a:r>
                <a:r>
                  <a:rPr lang="ja-JP" altLang="en-US" sz="1600" dirty="0">
                    <a:solidFill>
                      <a:srgbClr val="005BAD"/>
                    </a:solidFill>
                    <a:latin typeface="HGPｺﾞｼｯｸE" panose="020B0900000000000000" pitchFamily="50" charset="-128"/>
                    <a:ea typeface="HGPｺﾞｼｯｸE" panose="020B0900000000000000" pitchFamily="50" charset="-128"/>
                  </a:rPr>
                  <a:t>買い物</a:t>
                </a:r>
                <a:r>
                  <a:rPr lang="en-US" altLang="ja-JP" sz="1600" dirty="0">
                    <a:solidFill>
                      <a:srgbClr val="005BAD"/>
                    </a:solidFill>
                    <a:latin typeface="HGPｺﾞｼｯｸE" panose="020B0900000000000000" pitchFamily="50" charset="-128"/>
                    <a:ea typeface="HGPｺﾞｼｯｸE" panose="020B0900000000000000" pitchFamily="50" charset="-128"/>
                  </a:rPr>
                  <a:t>)</a:t>
                </a:r>
                <a:endParaRPr lang="ja-JP" altLang="en-US" sz="1800" dirty="0">
                  <a:solidFill>
                    <a:srgbClr val="005BAD"/>
                  </a:solidFill>
                  <a:latin typeface="HGPｺﾞｼｯｸE" panose="020B0900000000000000" pitchFamily="50" charset="-128"/>
                  <a:ea typeface="HGPｺﾞｼｯｸE" panose="020B0900000000000000" pitchFamily="50" charset="-128"/>
                </a:endParaRPr>
              </a:p>
            </p:txBody>
          </p:sp>
          <p:sp>
            <p:nvSpPr>
              <p:cNvPr id="30" name="テキスト ボックス 29">
                <a:extLst>
                  <a:ext uri="{FF2B5EF4-FFF2-40B4-BE49-F238E27FC236}">
                    <a16:creationId xmlns:a16="http://schemas.microsoft.com/office/drawing/2014/main" id="{E1BF19EE-B396-D458-DCBF-FE52D39A135C}"/>
                  </a:ext>
                </a:extLst>
              </p:cNvPr>
              <p:cNvSpPr txBox="1"/>
              <p:nvPr/>
            </p:nvSpPr>
            <p:spPr>
              <a:xfrm>
                <a:off x="2442079" y="5549752"/>
                <a:ext cx="2501006" cy="369332"/>
              </a:xfrm>
              <a:prstGeom prst="rect">
                <a:avLst/>
              </a:prstGeom>
              <a:noFill/>
            </p:spPr>
            <p:txBody>
              <a:bodyPr wrap="none" rtlCol="0">
                <a:spAutoFit/>
              </a:bodyPr>
              <a:lstStyle/>
              <a:p>
                <a:pPr marL="285750" indent="-180000">
                  <a:buSzPct val="120000"/>
                  <a:buFont typeface="Arial" panose="020B0604020202020204" pitchFamily="34" charset="0"/>
                  <a:buChar char="•"/>
                </a:pPr>
                <a:r>
                  <a:rPr lang="ja-JP" altLang="en-US" sz="1800" dirty="0">
                    <a:solidFill>
                      <a:srgbClr val="005BAD"/>
                    </a:solidFill>
                    <a:latin typeface="HGPｺﾞｼｯｸE" panose="020B0900000000000000" pitchFamily="50" charset="-128"/>
                    <a:ea typeface="HGPｺﾞｼｯｸE" panose="020B0900000000000000" pitchFamily="50" charset="-128"/>
                  </a:rPr>
                  <a:t>揮発油税</a:t>
                </a:r>
                <a:r>
                  <a:rPr lang="ja-JP" altLang="en-US" sz="1600" dirty="0">
                    <a:solidFill>
                      <a:srgbClr val="005BAD"/>
                    </a:solidFill>
                    <a:latin typeface="HGPｺﾞｼｯｸE" panose="020B0900000000000000" pitchFamily="50" charset="-128"/>
                    <a:ea typeface="HGPｺﾞｼｯｸE" panose="020B0900000000000000" pitchFamily="50" charset="-128"/>
                  </a:rPr>
                  <a:t>（ガソリン税）</a:t>
                </a:r>
                <a:endParaRPr lang="ja-JP" altLang="en-US" sz="1800" dirty="0">
                  <a:solidFill>
                    <a:srgbClr val="005BAD"/>
                  </a:solidFill>
                  <a:latin typeface="HGPｺﾞｼｯｸE" panose="020B0900000000000000" pitchFamily="50" charset="-128"/>
                  <a:ea typeface="HGPｺﾞｼｯｸE" panose="020B0900000000000000" pitchFamily="50" charset="-128"/>
                </a:endParaRPr>
              </a:p>
            </p:txBody>
          </p:sp>
        </p:grpSp>
      </p:grpSp>
      <p:sp>
        <p:nvSpPr>
          <p:cNvPr id="13" name="スライド番号プレースホルダー 8">
            <a:extLst>
              <a:ext uri="{FF2B5EF4-FFF2-40B4-BE49-F238E27FC236}">
                <a16:creationId xmlns:a16="http://schemas.microsoft.com/office/drawing/2014/main" id="{18CC130E-8F7B-DE0F-E92F-AB6C4AF36DEC}"/>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a:t>
            </a:fld>
            <a:endParaRPr lang="en-US" altLang="ja-JP" dirty="0">
              <a:latin typeface="+mn-ea"/>
              <a:ea typeface="+mn-ea"/>
            </a:endParaRPr>
          </a:p>
        </p:txBody>
      </p:sp>
    </p:spTree>
    <p:custDataLst>
      <p:tags r:id="rId1"/>
    </p:custDataLst>
    <p:extLst>
      <p:ext uri="{BB962C8B-B14F-4D97-AF65-F5344CB8AC3E}">
        <p14:creationId xmlns:p14="http://schemas.microsoft.com/office/powerpoint/2010/main" val="1811183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fade">
                                      <p:cBhvr>
                                        <p:cTn id="7" dur="500"/>
                                        <p:tgtEl>
                                          <p:spTgt spid="819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9">
            <a:extLst>
              <a:ext uri="{FF2B5EF4-FFF2-40B4-BE49-F238E27FC236}">
                <a16:creationId xmlns:a16="http://schemas.microsoft.com/office/drawing/2014/main" id="{A8E93FE8-9E08-DB23-8A1A-F5B6D990BB2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562755" y="773687"/>
            <a:ext cx="1216876" cy="1451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表 2">
            <a:extLst>
              <a:ext uri="{FF2B5EF4-FFF2-40B4-BE49-F238E27FC236}">
                <a16:creationId xmlns:a16="http://schemas.microsoft.com/office/drawing/2014/main" id="{166D73D6-7840-E4FC-BFC3-5F7278F706A7}"/>
              </a:ext>
            </a:extLst>
          </p:cNvPr>
          <p:cNvGraphicFramePr>
            <a:graphicFrameLocks noGrp="1"/>
          </p:cNvGraphicFramePr>
          <p:nvPr/>
        </p:nvGraphicFramePr>
        <p:xfrm>
          <a:off x="322211" y="1088711"/>
          <a:ext cx="8497741" cy="3677759"/>
        </p:xfrm>
        <a:graphic>
          <a:graphicData uri="http://schemas.openxmlformats.org/drawingml/2006/table">
            <a:tbl>
              <a:tblPr firstRow="1" bandRow="1">
                <a:tableStyleId>{00A15C55-8517-42AA-B614-E9B94910E393}</a:tableStyleId>
              </a:tblPr>
              <a:tblGrid>
                <a:gridCol w="1660415">
                  <a:extLst>
                    <a:ext uri="{9D8B030D-6E8A-4147-A177-3AD203B41FA5}">
                      <a16:colId xmlns:a16="http://schemas.microsoft.com/office/drawing/2014/main" val="1384209715"/>
                    </a:ext>
                  </a:extLst>
                </a:gridCol>
                <a:gridCol w="3418663">
                  <a:extLst>
                    <a:ext uri="{9D8B030D-6E8A-4147-A177-3AD203B41FA5}">
                      <a16:colId xmlns:a16="http://schemas.microsoft.com/office/drawing/2014/main" val="2515404064"/>
                    </a:ext>
                  </a:extLst>
                </a:gridCol>
                <a:gridCol w="3418663">
                  <a:extLst>
                    <a:ext uri="{9D8B030D-6E8A-4147-A177-3AD203B41FA5}">
                      <a16:colId xmlns:a16="http://schemas.microsoft.com/office/drawing/2014/main" val="757528786"/>
                    </a:ext>
                  </a:extLst>
                </a:gridCol>
              </a:tblGrid>
              <a:tr h="1051178">
                <a:tc>
                  <a:txBody>
                    <a:bodyPr/>
                    <a:lstStyle/>
                    <a:p>
                      <a:pPr algn="ctr"/>
                      <a:endParaRPr kumimoji="1" lang="ja-JP" altLang="en-US" b="0" i="0" dirty="0">
                        <a:latin typeface="HGPGothicE" panose="020B0900000000000000" pitchFamily="34" charset="-128"/>
                      </a:endParaRPr>
                    </a:p>
                  </a:txBody>
                  <a:tcPr anchor="ctr">
                    <a:lnL w="19050" cap="flat" cmpd="sng" algn="ctr">
                      <a:no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noFill/>
                  </a:tcPr>
                </a:tc>
                <a:tc>
                  <a:txBody>
                    <a:bodyPr/>
                    <a:lstStyle/>
                    <a:p>
                      <a:pPr algn="ctr">
                        <a:lnSpc>
                          <a:spcPct val="125000"/>
                        </a:lnSpc>
                      </a:pPr>
                      <a:endParaRPr kumimoji="1" lang="ja-JP" altLang="en-US" sz="1400" b="0" i="0" dirty="0">
                        <a:solidFill>
                          <a:srgbClr val="FFB64B"/>
                        </a:solidFill>
                        <a:latin typeface="HGPGothicE" panose="020B0900000000000000" pitchFamily="34" charset="-128"/>
                      </a:endParaRPr>
                    </a:p>
                  </a:txBody>
                  <a:tcPr marL="108000" marR="108000" marT="72000" marB="72000"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B64B"/>
                    </a:solidFill>
                  </a:tcPr>
                </a:tc>
                <a:tc>
                  <a:txBody>
                    <a:bodyPr/>
                    <a:lstStyle/>
                    <a:p>
                      <a:pPr marL="0" algn="ctr" defTabSz="914400" rtl="0" eaLnBrk="1" latinLnBrk="0" hangingPunct="1">
                        <a:lnSpc>
                          <a:spcPct val="125000"/>
                        </a:lnSpc>
                      </a:pPr>
                      <a:endParaRPr kumimoji="1" lang="ja-JP" altLang="en-US" sz="1400" b="0" i="0" kern="1200" dirty="0">
                        <a:solidFill>
                          <a:schemeClr val="tx1"/>
                        </a:solidFill>
                        <a:latin typeface="HGPGothicE" panose="020B0900000000000000" pitchFamily="34" charset="-128"/>
                        <a:ea typeface="+mn-ea"/>
                        <a:cs typeface="+mn-cs"/>
                      </a:endParaRPr>
                    </a:p>
                  </a:txBody>
                  <a:tcPr marL="108000" marR="108000" marT="72000" marB="72000" anchor="ctr">
                    <a:lnL w="1270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D935A"/>
                    </a:solidFill>
                  </a:tcPr>
                </a:tc>
                <a:extLst>
                  <a:ext uri="{0D108BD9-81ED-4DB2-BD59-A6C34878D82A}">
                    <a16:rowId xmlns:a16="http://schemas.microsoft.com/office/drawing/2014/main" val="3427912983"/>
                  </a:ext>
                </a:extLst>
              </a:tr>
              <a:tr h="875527">
                <a:tc>
                  <a:txBody>
                    <a:bodyPr/>
                    <a:lstStyle/>
                    <a:p>
                      <a:pPr algn="ctr"/>
                      <a:r>
                        <a:rPr kumimoji="1" lang="ja-JP" altLang="en-US" b="0" i="0" dirty="0">
                          <a:latin typeface="HGPGothicE" panose="020B0900000000000000" pitchFamily="34" charset="-128"/>
                        </a:rPr>
                        <a:t>国　　　税</a:t>
                      </a:r>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solidFill>
                      <a:srgbClr val="F6EA94"/>
                    </a:solidFill>
                  </a:tcPr>
                </a:tc>
                <a:tc>
                  <a:txBody>
                    <a:bodyPr/>
                    <a:lstStyle/>
                    <a:p>
                      <a:pPr marL="0" algn="ctr" defTabSz="914400" rtl="0" eaLnBrk="1" latinLnBrk="0" hangingPunct="1"/>
                      <a:r>
                        <a:rPr kumimoji="1" lang="ja-JP" altLang="en-US" sz="1800" b="0" i="0" kern="1200" dirty="0">
                          <a:solidFill>
                            <a:srgbClr val="E38013"/>
                          </a:solidFill>
                          <a:latin typeface="HGPGothicE" panose="020B0900000000000000" pitchFamily="34" charset="-128"/>
                          <a:ea typeface="+mn-ea"/>
                          <a:cs typeface="+mn-cs"/>
                        </a:rPr>
                        <a:t>所得税・法人税・相続税・贈与税</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defTabSz="914400" rtl="0" eaLnBrk="1" latinLnBrk="0" hangingPunct="1"/>
                      <a:r>
                        <a:rPr kumimoji="1" lang="ja-JP" altLang="en-US" sz="1800" b="0" i="0" kern="1200" dirty="0">
                          <a:solidFill>
                            <a:srgbClr val="3D935A"/>
                          </a:solidFill>
                          <a:latin typeface="HGPGothicE" panose="020B0900000000000000" pitchFamily="34" charset="-128"/>
                          <a:ea typeface="+mn-ea"/>
                          <a:cs typeface="+mn-cs"/>
                        </a:rPr>
                        <a:t>消費税・酒税・たばこ税</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18391416"/>
                  </a:ext>
                </a:extLst>
              </a:tr>
              <a:tr h="875527">
                <a:tc>
                  <a:txBody>
                    <a:bodyPr/>
                    <a:lstStyle/>
                    <a:p>
                      <a:pPr algn="ctr"/>
                      <a:r>
                        <a:rPr kumimoji="1" lang="zh-CN" altLang="en-US" b="0" i="0" dirty="0">
                          <a:latin typeface="HGPGothicE" panose="020B0900000000000000" pitchFamily="34" charset="-128"/>
                        </a:rPr>
                        <a:t>地方税</a:t>
                      </a:r>
                      <a:endParaRPr kumimoji="1" lang="en-US" altLang="zh-CN" dirty="0"/>
                    </a:p>
                    <a:p>
                      <a:pPr algn="ctr"/>
                      <a:r>
                        <a:rPr kumimoji="1" lang="zh-CN" altLang="en-US" sz="1500" dirty="0"/>
                        <a:t>（道府県税）</a:t>
                      </a:r>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solidFill>
                      <a:srgbClr val="9ADFF8"/>
                    </a:solidFill>
                  </a:tcPr>
                </a:tc>
                <a:tc>
                  <a:txBody>
                    <a:bodyPr/>
                    <a:lstStyle/>
                    <a:p>
                      <a:pPr marL="0" algn="ctr" defTabSz="914400" rtl="0" eaLnBrk="1" latinLnBrk="0" hangingPunct="1"/>
                      <a:r>
                        <a:rPr kumimoji="1" lang="ja-JP" altLang="en-US" sz="1800" b="0" i="0" kern="1200" dirty="0">
                          <a:solidFill>
                            <a:srgbClr val="E38013"/>
                          </a:solidFill>
                          <a:latin typeface="HGPGothicE" panose="020B0900000000000000" pitchFamily="34" charset="-128"/>
                          <a:ea typeface="+mn-ea"/>
                          <a:cs typeface="+mn-cs"/>
                        </a:rPr>
                        <a:t>道府県民税・事業税・</a:t>
                      </a:r>
                    </a:p>
                    <a:p>
                      <a:pPr marL="0" algn="ctr" defTabSz="914400" rtl="0" eaLnBrk="1" latinLnBrk="0" hangingPunct="1"/>
                      <a:r>
                        <a:rPr kumimoji="1" lang="ja-JP" altLang="en-US" sz="1800" b="0" i="0" kern="1200" dirty="0">
                          <a:solidFill>
                            <a:srgbClr val="E38013"/>
                          </a:solidFill>
                          <a:latin typeface="HGPGothicE" panose="020B0900000000000000" pitchFamily="34" charset="-128"/>
                          <a:ea typeface="+mn-ea"/>
                          <a:cs typeface="+mn-cs"/>
                        </a:rPr>
                        <a:t>自動車税（種別割）</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defTabSz="914400" rtl="0" eaLnBrk="1" latinLnBrk="0" hangingPunct="1"/>
                      <a:r>
                        <a:rPr kumimoji="1" lang="ja-JP" altLang="en-US" sz="1800" b="0" i="0" kern="1200" dirty="0">
                          <a:solidFill>
                            <a:srgbClr val="3D935A"/>
                          </a:solidFill>
                          <a:latin typeface="HGPGothicE" panose="020B0900000000000000" pitchFamily="34" charset="-128"/>
                          <a:ea typeface="+mn-ea"/>
                          <a:cs typeface="+mn-cs"/>
                        </a:rPr>
                        <a:t>地方消費税・道府県たばこ税・</a:t>
                      </a:r>
                    </a:p>
                    <a:p>
                      <a:pPr marL="0" algn="ctr" defTabSz="914400" rtl="0" eaLnBrk="1" latinLnBrk="0" hangingPunct="1"/>
                      <a:r>
                        <a:rPr kumimoji="1" lang="ja-JP" altLang="en-US" sz="1800" b="0" i="0" kern="1200" dirty="0">
                          <a:solidFill>
                            <a:srgbClr val="3D935A"/>
                          </a:solidFill>
                          <a:latin typeface="HGPGothicE" panose="020B0900000000000000" pitchFamily="34" charset="-128"/>
                          <a:ea typeface="+mn-ea"/>
                          <a:cs typeface="+mn-cs"/>
                        </a:rPr>
                        <a:t>ゴルフ場利用税</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98689427"/>
                  </a:ext>
                </a:extLst>
              </a:tr>
              <a:tr h="875527">
                <a:tc>
                  <a:txBody>
                    <a:bodyPr/>
                    <a:lstStyle/>
                    <a:p>
                      <a:pPr algn="ctr"/>
                      <a:r>
                        <a:rPr kumimoji="1" lang="zh-CN" altLang="en-US" b="0" i="0" dirty="0">
                          <a:latin typeface="HGPGothicE" panose="020B0900000000000000" pitchFamily="34" charset="-128"/>
                        </a:rPr>
                        <a:t>地方税</a:t>
                      </a:r>
                      <a:endParaRPr kumimoji="1" lang="en-US" altLang="zh-CN" dirty="0"/>
                    </a:p>
                    <a:p>
                      <a:pPr algn="ctr"/>
                      <a:r>
                        <a:rPr kumimoji="1" lang="zh-CN" altLang="en-US" sz="1500" dirty="0"/>
                        <a:t>（市町村税）</a:t>
                      </a:r>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rgbClr val="BFBFF3"/>
                    </a:solidFill>
                  </a:tcPr>
                </a:tc>
                <a:tc>
                  <a:txBody>
                    <a:bodyPr/>
                    <a:lstStyle/>
                    <a:p>
                      <a:pPr marL="0" algn="ctr" defTabSz="914400" rtl="0" eaLnBrk="1" latinLnBrk="0" hangingPunct="1"/>
                      <a:r>
                        <a:rPr kumimoji="1" lang="ja-JP" altLang="en-US" sz="1800" b="0" i="0" kern="1200" dirty="0">
                          <a:solidFill>
                            <a:srgbClr val="E38013"/>
                          </a:solidFill>
                          <a:latin typeface="HGPGothicE" panose="020B0900000000000000" pitchFamily="34" charset="-128"/>
                          <a:ea typeface="+mn-ea"/>
                          <a:cs typeface="+mn-cs"/>
                        </a:rPr>
                        <a:t>市町村民税・固定資産税</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ja-JP" altLang="en-US" sz="1800" b="0" i="0" kern="1200" dirty="0">
                          <a:solidFill>
                            <a:srgbClr val="3D935A"/>
                          </a:solidFill>
                          <a:latin typeface="HGPGothicE" panose="020B0900000000000000" pitchFamily="34" charset="-128"/>
                          <a:ea typeface="+mn-ea"/>
                          <a:cs typeface="+mn-cs"/>
                        </a:rPr>
                        <a:t>市町村たばこ税・入湯税</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91341676"/>
                  </a:ext>
                </a:extLst>
              </a:tr>
            </a:tbl>
          </a:graphicData>
        </a:graphic>
      </p:graphicFrame>
      <p:sp>
        <p:nvSpPr>
          <p:cNvPr id="8197" name="Line 48">
            <a:hlinkClick r:id="" action="ppaction://hlinkshowjump?jump=previousslide"/>
          </p:cNvPr>
          <p:cNvSpPr>
            <a:spLocks noChangeShapeType="1"/>
          </p:cNvSpPr>
          <p:nvPr/>
        </p:nvSpPr>
        <p:spPr bwMode="auto">
          <a:xfrm>
            <a:off x="8458200" y="228600"/>
            <a:ext cx="228600" cy="0"/>
          </a:xfrm>
          <a:prstGeom prst="line">
            <a:avLst/>
          </a:prstGeom>
          <a:noFill/>
          <a:ln w="50800">
            <a:solidFill>
              <a:srgbClr val="FFFFFF"/>
            </a:solidFill>
            <a:round/>
            <a:headEnd type="triangle" w="med" len="sm"/>
            <a:tailEnd/>
          </a:ln>
          <a:extLst>
            <a:ext uri="{909E8E84-426E-40DD-AFC4-6F175D3DCCD1}">
              <a14:hiddenFill xmlns:a14="http://schemas.microsoft.com/office/drawing/2010/main">
                <a:noFill/>
              </a14:hiddenFill>
            </a:ext>
          </a:extLst>
        </p:spPr>
        <p:txBody>
          <a:bodyPr/>
          <a:lstStyle/>
          <a:p>
            <a:endParaRPr lang="ja-JP" altLang="en-US" dirty="0">
              <a:latin typeface="HGPｺﾞｼｯｸE" panose="020B0900000000000000" pitchFamily="50" charset="-128"/>
            </a:endParaRPr>
          </a:p>
        </p:txBody>
      </p:sp>
      <p:sp>
        <p:nvSpPr>
          <p:cNvPr id="8198" name="Line 49">
            <a:hlinkClick r:id="" action="ppaction://hlinkshowjump?jump=nextslide"/>
          </p:cNvPr>
          <p:cNvSpPr>
            <a:spLocks noChangeShapeType="1"/>
          </p:cNvSpPr>
          <p:nvPr/>
        </p:nvSpPr>
        <p:spPr bwMode="auto">
          <a:xfrm>
            <a:off x="8763000" y="228600"/>
            <a:ext cx="228600" cy="0"/>
          </a:xfrm>
          <a:prstGeom prst="line">
            <a:avLst/>
          </a:prstGeom>
          <a:noFill/>
          <a:ln w="50800">
            <a:solidFill>
              <a:srgbClr val="FFFFFF"/>
            </a:solidFill>
            <a:round/>
            <a:headEnd type="none" w="med" len="sm"/>
            <a:tailEnd type="triangle" w="med" len="sm"/>
          </a:ln>
          <a:extLst>
            <a:ext uri="{909E8E84-426E-40DD-AFC4-6F175D3DCCD1}">
              <a14:hiddenFill xmlns:a14="http://schemas.microsoft.com/office/drawing/2010/main">
                <a:noFill/>
              </a14:hiddenFill>
            </a:ext>
          </a:extLst>
        </p:spPr>
        <p:txBody>
          <a:bodyPr/>
          <a:lstStyle/>
          <a:p>
            <a:endParaRPr lang="ja-JP" altLang="en-US" dirty="0">
              <a:latin typeface="HGPｺﾞｼｯｸE" panose="020B0900000000000000" pitchFamily="50" charset="-128"/>
            </a:endParaRPr>
          </a:p>
        </p:txBody>
      </p:sp>
      <p:sp>
        <p:nvSpPr>
          <p:cNvPr id="33" name="正方形/長方形 32">
            <a:extLst>
              <a:ext uri="{FF2B5EF4-FFF2-40B4-BE49-F238E27FC236}">
                <a16:creationId xmlns:a16="http://schemas.microsoft.com/office/drawing/2014/main" id="{F643AA56-8552-4656-AF43-C5B84FF1F8FD}"/>
              </a:ext>
            </a:extLst>
          </p:cNvPr>
          <p:cNvSpPr/>
          <p:nvPr/>
        </p:nvSpPr>
        <p:spPr>
          <a:xfrm>
            <a:off x="181334" y="4924698"/>
            <a:ext cx="8638620" cy="1253741"/>
          </a:xfrm>
          <a:prstGeom prst="rect">
            <a:avLst/>
          </a:prstGeom>
        </p:spPr>
        <p:txBody>
          <a:bodyPr wrap="square">
            <a:spAutoFit/>
          </a:bodyPr>
          <a:lstStyle/>
          <a:p>
            <a:pPr marL="285750" indent="-216000">
              <a:lnSpc>
                <a:spcPct val="140000"/>
              </a:lnSpc>
              <a:buClr>
                <a:srgbClr val="005BAD"/>
              </a:buClr>
              <a:buFont typeface="Wingdings" panose="05000000000000000000" pitchFamily="2" charset="2"/>
              <a:buChar char="l"/>
            </a:pPr>
            <a:r>
              <a:rPr lang="ja-JP" altLang="en-US" sz="1400" dirty="0">
                <a:latin typeface="HGPｺﾞｼｯｸM" panose="020B0600000000000000" pitchFamily="50" charset="-128"/>
                <a:ea typeface="HGPｺﾞｼｯｸM" panose="020B0600000000000000" pitchFamily="50" charset="-128"/>
              </a:rPr>
              <a:t>国に納める税金を「</a:t>
            </a:r>
            <a:r>
              <a:rPr lang="ja-JP" altLang="en-US" sz="1400" dirty="0">
                <a:solidFill>
                  <a:srgbClr val="005BAD"/>
                </a:solidFill>
                <a:latin typeface="HGPｺﾞｼｯｸE" panose="020B0900000000000000" pitchFamily="50" charset="-128"/>
                <a:ea typeface="HGPｺﾞｼｯｸE" panose="020B0900000000000000" pitchFamily="50" charset="-128"/>
              </a:rPr>
              <a:t>国税</a:t>
            </a:r>
            <a:r>
              <a:rPr lang="ja-JP" altLang="en-US" sz="1400" dirty="0">
                <a:latin typeface="HGPｺﾞｼｯｸM" panose="020B0600000000000000" pitchFamily="50" charset="-128"/>
                <a:ea typeface="HGPｺﾞｼｯｸM" panose="020B0600000000000000" pitchFamily="50" charset="-128"/>
              </a:rPr>
              <a:t>」、地方公共団体に納める税金を「</a:t>
            </a:r>
            <a:r>
              <a:rPr lang="ja-JP" altLang="en-US" sz="1400" dirty="0">
                <a:solidFill>
                  <a:srgbClr val="005BAD"/>
                </a:solidFill>
                <a:latin typeface="+mn-ea"/>
                <a:ea typeface="+mn-ea"/>
              </a:rPr>
              <a:t>地方税</a:t>
            </a:r>
            <a:r>
              <a:rPr lang="ja-JP" altLang="en-US" sz="1400" dirty="0">
                <a:latin typeface="HGPｺﾞｼｯｸM" panose="020B0600000000000000" pitchFamily="50" charset="-128"/>
                <a:ea typeface="HGPｺﾞｼｯｸM" panose="020B0600000000000000" pitchFamily="50" charset="-128"/>
              </a:rPr>
              <a:t>」といい、地方税はさらに「</a:t>
            </a:r>
            <a:r>
              <a:rPr lang="ja-JP" altLang="en-US" sz="1400" b="1" dirty="0">
                <a:solidFill>
                  <a:srgbClr val="0070C0"/>
                </a:solidFill>
                <a:latin typeface="+mn-ea"/>
                <a:ea typeface="+mn-ea"/>
              </a:rPr>
              <a:t>道府県税</a:t>
            </a:r>
            <a:r>
              <a:rPr lang="ja-JP" altLang="en-US" sz="1400" dirty="0">
                <a:latin typeface="HGPｺﾞｼｯｸM" panose="020B0600000000000000" pitchFamily="50" charset="-128"/>
                <a:ea typeface="HGPｺﾞｼｯｸM" panose="020B0600000000000000" pitchFamily="50" charset="-128"/>
              </a:rPr>
              <a:t>」と</a:t>
            </a:r>
            <a:endParaRPr lang="en-US" altLang="ja-JP" sz="1400" dirty="0">
              <a:latin typeface="HGPｺﾞｼｯｸM" panose="020B0600000000000000" pitchFamily="50" charset="-128"/>
              <a:ea typeface="HGPｺﾞｼｯｸM" panose="020B0600000000000000" pitchFamily="50" charset="-128"/>
            </a:endParaRPr>
          </a:p>
          <a:p>
            <a:pPr marL="69750">
              <a:lnSpc>
                <a:spcPct val="140000"/>
              </a:lnSpc>
              <a:buClr>
                <a:srgbClr val="005BAD"/>
              </a:buClr>
            </a:pPr>
            <a:r>
              <a:rPr lang="en-US" altLang="ja-JP" sz="1400" dirty="0">
                <a:latin typeface="HGPｺﾞｼｯｸM" panose="020B0600000000000000" pitchFamily="50" charset="-128"/>
                <a:ea typeface="HGPｺﾞｼｯｸM" panose="020B0600000000000000" pitchFamily="50" charset="-128"/>
              </a:rPr>
              <a:t>    </a:t>
            </a:r>
            <a:r>
              <a:rPr lang="ja-JP" altLang="en-US" sz="1400" dirty="0">
                <a:latin typeface="HGPｺﾞｼｯｸM" panose="020B0600000000000000" pitchFamily="50" charset="-128"/>
                <a:ea typeface="HGPｺﾞｼｯｸM" panose="020B0600000000000000" pitchFamily="50" charset="-128"/>
              </a:rPr>
              <a:t>「</a:t>
            </a:r>
            <a:r>
              <a:rPr lang="ja-JP" altLang="en-US" sz="1400" dirty="0">
                <a:solidFill>
                  <a:srgbClr val="005BAD"/>
                </a:solidFill>
                <a:latin typeface="+mn-ea"/>
                <a:ea typeface="+mn-ea"/>
              </a:rPr>
              <a:t>市町村税</a:t>
            </a:r>
            <a:r>
              <a:rPr lang="ja-JP" altLang="en-US" sz="1400" dirty="0">
                <a:latin typeface="HGPｺﾞｼｯｸM" panose="020B0600000000000000" pitchFamily="50" charset="-128"/>
                <a:ea typeface="HGPｺﾞｼｯｸM" panose="020B0600000000000000" pitchFamily="50" charset="-128"/>
              </a:rPr>
              <a:t>」に分けられます。</a:t>
            </a:r>
            <a:endParaRPr lang="ja-JP" altLang="en-US" sz="1400" dirty="0">
              <a:solidFill>
                <a:srgbClr val="7030A0"/>
              </a:solidFill>
              <a:latin typeface="HGPｺﾞｼｯｸM" panose="020B0600000000000000" pitchFamily="50" charset="-128"/>
              <a:ea typeface="HGPｺﾞｼｯｸM" panose="020B0600000000000000" pitchFamily="50" charset="-128"/>
            </a:endParaRPr>
          </a:p>
          <a:p>
            <a:pPr marL="285750" indent="-216000">
              <a:lnSpc>
                <a:spcPct val="140000"/>
              </a:lnSpc>
              <a:buClr>
                <a:srgbClr val="005BAD"/>
              </a:buClr>
              <a:buFont typeface="Wingdings" panose="05000000000000000000" pitchFamily="2" charset="2"/>
              <a:buChar char="l"/>
            </a:pPr>
            <a:r>
              <a:rPr lang="ja-JP" altLang="en-US" sz="1400" dirty="0">
                <a:latin typeface="HGPｺﾞｼｯｸM" panose="020B0600000000000000" pitchFamily="50" charset="-128"/>
                <a:ea typeface="HGPｺﾞｼｯｸM" panose="020B0600000000000000" pitchFamily="50" charset="-128"/>
              </a:rPr>
              <a:t>税金を納める人と負担する人が同じ税金を「</a:t>
            </a:r>
            <a:r>
              <a:rPr lang="ja-JP" altLang="en-US" sz="1400" dirty="0">
                <a:solidFill>
                  <a:srgbClr val="005BAD"/>
                </a:solidFill>
                <a:latin typeface="+mn-ea"/>
                <a:ea typeface="+mn-ea"/>
              </a:rPr>
              <a:t>直接税</a:t>
            </a:r>
            <a:r>
              <a:rPr lang="ja-JP" altLang="en-US" sz="1400" dirty="0">
                <a:latin typeface="HGPｺﾞｼｯｸM" panose="020B0600000000000000" pitchFamily="50" charset="-128"/>
                <a:ea typeface="HGPｺﾞｼｯｸM" panose="020B0600000000000000" pitchFamily="50" charset="-128"/>
              </a:rPr>
              <a:t>」といい、税金を納める人と負担する人が異なる税金を</a:t>
            </a:r>
            <a:endParaRPr lang="en-US" altLang="ja-JP" sz="1400" dirty="0">
              <a:latin typeface="HGPｺﾞｼｯｸM" panose="020B0600000000000000" pitchFamily="50" charset="-128"/>
              <a:ea typeface="HGPｺﾞｼｯｸM" panose="020B0600000000000000" pitchFamily="50" charset="-128"/>
            </a:endParaRPr>
          </a:p>
          <a:p>
            <a:pPr marL="69750">
              <a:lnSpc>
                <a:spcPct val="140000"/>
              </a:lnSpc>
              <a:buClr>
                <a:srgbClr val="005BAD"/>
              </a:buClr>
            </a:pPr>
            <a:r>
              <a:rPr lang="ja-JP" altLang="en-US" sz="1400" dirty="0">
                <a:latin typeface="HGPｺﾞｼｯｸM" panose="020B0600000000000000" pitchFamily="50" charset="-128"/>
                <a:ea typeface="HGPｺﾞｼｯｸM" panose="020B0600000000000000" pitchFamily="50" charset="-128"/>
              </a:rPr>
              <a:t>    「</a:t>
            </a:r>
            <a:r>
              <a:rPr lang="ja-JP" altLang="en-US" sz="1400" dirty="0">
                <a:solidFill>
                  <a:srgbClr val="005BAD"/>
                </a:solidFill>
                <a:latin typeface="+mn-ea"/>
                <a:ea typeface="+mn-ea"/>
              </a:rPr>
              <a:t>間接税</a:t>
            </a:r>
            <a:r>
              <a:rPr lang="ja-JP" altLang="en-US" sz="1400" dirty="0">
                <a:latin typeface="HGPｺﾞｼｯｸM" panose="020B0600000000000000" pitchFamily="50" charset="-128"/>
                <a:ea typeface="HGPｺﾞｼｯｸM" panose="020B0600000000000000" pitchFamily="50" charset="-128"/>
              </a:rPr>
              <a:t>」といいます。たとえば、消費税は、消費者が負担し、事業者が納めるため、間接税に分類されます。</a:t>
            </a:r>
          </a:p>
        </p:txBody>
      </p:sp>
      <p:grpSp>
        <p:nvGrpSpPr>
          <p:cNvPr id="17" name="グループ化 16">
            <a:extLst>
              <a:ext uri="{FF2B5EF4-FFF2-40B4-BE49-F238E27FC236}">
                <a16:creationId xmlns:a16="http://schemas.microsoft.com/office/drawing/2014/main" id="{2F432AC7-ACD7-AFD4-7D3C-A7E66B135717}"/>
              </a:ext>
            </a:extLst>
          </p:cNvPr>
          <p:cNvGrpSpPr/>
          <p:nvPr/>
        </p:nvGrpSpPr>
        <p:grpSpPr>
          <a:xfrm>
            <a:off x="287921" y="6410880"/>
            <a:ext cx="7960460" cy="374400"/>
            <a:chOff x="322211" y="6410880"/>
            <a:chExt cx="8532000" cy="374400"/>
          </a:xfrm>
        </p:grpSpPr>
        <p:sp>
          <p:nvSpPr>
            <p:cNvPr id="16" name="正方形/長方形 15">
              <a:extLst>
                <a:ext uri="{FF2B5EF4-FFF2-40B4-BE49-F238E27FC236}">
                  <a16:creationId xmlns:a16="http://schemas.microsoft.com/office/drawing/2014/main" id="{1196B3F1-C6BC-2BE0-7FDC-15732B211876}"/>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6" name="正方形/長方形 5">
              <a:extLst>
                <a:ext uri="{FF2B5EF4-FFF2-40B4-BE49-F238E27FC236}">
                  <a16:creationId xmlns:a16="http://schemas.microsoft.com/office/drawing/2014/main" id="{EDD4CA67-8015-CE17-AF07-0B5DA3FF8904}"/>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7" name="テキスト ボックス 6">
            <a:extLst>
              <a:ext uri="{FF2B5EF4-FFF2-40B4-BE49-F238E27FC236}">
                <a16:creationId xmlns:a16="http://schemas.microsoft.com/office/drawing/2014/main" id="{4D5357BA-F1EC-65FA-7AF9-18D061428AC1}"/>
              </a:ext>
            </a:extLst>
          </p:cNvPr>
          <p:cNvSpPr txBox="1"/>
          <p:nvPr/>
        </p:nvSpPr>
        <p:spPr>
          <a:xfrm>
            <a:off x="762244" y="6473251"/>
            <a:ext cx="5739072"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税金の種類をもっと詳しく見てみよう</a:t>
            </a:r>
            <a:r>
              <a:rPr lang="ja-JP" altLang="en-US" sz="1100" b="1" dirty="0">
                <a:solidFill>
                  <a:srgbClr val="005BAD"/>
                </a:solidFill>
                <a:latin typeface="ＭＳ Ｐゴシック" panose="020B0600070205080204" pitchFamily="50" charset="-128"/>
                <a:ea typeface="ＭＳ Ｐゴシック" panose="020B0600070205080204" pitchFamily="50" charset="-128"/>
              </a:rPr>
              <a:t>　</a:t>
            </a:r>
            <a:r>
              <a:rPr kumimoji="1" lang="en-US" altLang="ja-JP" sz="1100" dirty="0">
                <a:latin typeface="HGPGothicE" panose="020B0900000000000000" pitchFamily="34" charset="-128"/>
                <a:cs typeface="Arial" panose="020B0604020202020204" pitchFamily="34" charset="0"/>
                <a:hlinkClick r:id="rId4">
                  <a:extLst>
                    <a:ext uri="{A12FA001-AC4F-418D-AE19-62706E023703}">
                      <ahyp:hlinkClr xmlns:ahyp="http://schemas.microsoft.com/office/drawing/2018/hyperlinkcolor" val="tx"/>
                    </a:ext>
                  </a:extLst>
                </a:hlinkClick>
              </a:rPr>
              <a:t>https://www.nta.go.jp/taxes/kids/hatten/page02.htm</a:t>
            </a:r>
            <a:endParaRPr kumimoji="1" lang="en-US" altLang="ja-JP" sz="1100" dirty="0">
              <a:latin typeface="HGPGothicE" panose="020B0900000000000000" pitchFamily="34" charset="-128"/>
              <a:cs typeface="Arial" panose="020B0604020202020204" pitchFamily="34" charset="0"/>
            </a:endParaRPr>
          </a:p>
        </p:txBody>
      </p:sp>
      <p:sp>
        <p:nvSpPr>
          <p:cNvPr id="2" name="Rectangle 14">
            <a:extLst>
              <a:ext uri="{FF2B5EF4-FFF2-40B4-BE49-F238E27FC236}">
                <a16:creationId xmlns:a16="http://schemas.microsoft.com/office/drawing/2014/main" id="{63299375-C3F3-E852-100A-922641C97D7A}"/>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 </a:t>
            </a:r>
          </a:p>
        </p:txBody>
      </p:sp>
      <p:sp>
        <p:nvSpPr>
          <p:cNvPr id="13" name="正方形/長方形 12">
            <a:extLst>
              <a:ext uri="{FF2B5EF4-FFF2-40B4-BE49-F238E27FC236}">
                <a16:creationId xmlns:a16="http://schemas.microsoft.com/office/drawing/2014/main" id="{4E1A8872-E6EA-C9F7-289C-7ABD96C9EB84}"/>
              </a:ext>
            </a:extLst>
          </p:cNvPr>
          <p:cNvSpPr/>
          <p:nvPr/>
        </p:nvSpPr>
        <p:spPr bwMode="auto">
          <a:xfrm>
            <a:off x="2522184" y="1558010"/>
            <a:ext cx="2257832" cy="520338"/>
          </a:xfrm>
          <a:prstGeom prst="rect">
            <a:avLst/>
          </a:prstGeom>
          <a:solidFill>
            <a:srgbClr val="FBE6B3"/>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1" name="テキスト ボックス 10">
            <a:extLst>
              <a:ext uri="{FF2B5EF4-FFF2-40B4-BE49-F238E27FC236}">
                <a16:creationId xmlns:a16="http://schemas.microsoft.com/office/drawing/2014/main" id="{F7AD2524-3AAD-2469-20D3-AC6EEE4139EF}"/>
              </a:ext>
            </a:extLst>
          </p:cNvPr>
          <p:cNvSpPr txBox="1"/>
          <p:nvPr/>
        </p:nvSpPr>
        <p:spPr>
          <a:xfrm>
            <a:off x="2697413" y="1125538"/>
            <a:ext cx="1904689" cy="987258"/>
          </a:xfrm>
          <a:prstGeom prst="rect">
            <a:avLst/>
          </a:prstGeom>
          <a:noFill/>
        </p:spPr>
        <p:txBody>
          <a:bodyPr wrap="none" rtlCol="0">
            <a:spAutoFit/>
          </a:bodyPr>
          <a:lstStyle/>
          <a:p>
            <a:pPr algn="ctr" eaLnBrk="1" hangingPunct="1">
              <a:lnSpc>
                <a:spcPct val="125000"/>
              </a:lnSpc>
            </a:pPr>
            <a:r>
              <a:rPr lang="ja-JP" altLang="en-US" sz="2000" dirty="0">
                <a:latin typeface="HGPGothicE" panose="020B0900000000000000" pitchFamily="34" charset="-128"/>
                <a:ea typeface="+mn-ea"/>
              </a:rPr>
              <a:t>直　接　税</a:t>
            </a:r>
          </a:p>
          <a:p>
            <a:pPr algn="ctr" eaLnBrk="1" hangingPunct="1">
              <a:lnSpc>
                <a:spcPct val="125000"/>
              </a:lnSpc>
            </a:pPr>
            <a:r>
              <a:rPr lang="ja-JP" altLang="en-US" sz="1400" dirty="0">
                <a:latin typeface="HGPGothicE" panose="020B0900000000000000" pitchFamily="34" charset="-128"/>
                <a:ea typeface="+mn-ea"/>
              </a:rPr>
              <a:t>税金を納める人と</a:t>
            </a:r>
            <a:endParaRPr lang="en-US" altLang="ja-JP" sz="1400" dirty="0">
              <a:latin typeface="HGPGothicE" panose="020B0900000000000000" pitchFamily="34" charset="-128"/>
              <a:ea typeface="+mn-ea"/>
            </a:endParaRPr>
          </a:p>
          <a:p>
            <a:pPr algn="ctr" eaLnBrk="1" hangingPunct="1">
              <a:lnSpc>
                <a:spcPct val="125000"/>
              </a:lnSpc>
            </a:pPr>
            <a:r>
              <a:rPr lang="ja-JP" altLang="en-US" sz="1400" dirty="0">
                <a:latin typeface="HGPGothicE" panose="020B0900000000000000" pitchFamily="34" charset="-128"/>
                <a:ea typeface="+mn-ea"/>
              </a:rPr>
              <a:t>負担する人が同じ税金</a:t>
            </a:r>
          </a:p>
        </p:txBody>
      </p:sp>
      <p:sp>
        <p:nvSpPr>
          <p:cNvPr id="14" name="正方形/長方形 13">
            <a:extLst>
              <a:ext uri="{FF2B5EF4-FFF2-40B4-BE49-F238E27FC236}">
                <a16:creationId xmlns:a16="http://schemas.microsoft.com/office/drawing/2014/main" id="{F1726494-A59B-C716-AD4C-D9F2363EFB1A}"/>
              </a:ext>
            </a:extLst>
          </p:cNvPr>
          <p:cNvSpPr/>
          <p:nvPr/>
        </p:nvSpPr>
        <p:spPr bwMode="auto">
          <a:xfrm>
            <a:off x="5990549" y="1558010"/>
            <a:ext cx="2257832" cy="520338"/>
          </a:xfrm>
          <a:prstGeom prst="rect">
            <a:avLst/>
          </a:prstGeom>
          <a:solidFill>
            <a:srgbClr val="88CE78"/>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2" name="テキスト ボックス 11">
            <a:extLst>
              <a:ext uri="{FF2B5EF4-FFF2-40B4-BE49-F238E27FC236}">
                <a16:creationId xmlns:a16="http://schemas.microsoft.com/office/drawing/2014/main" id="{F8672C75-52C9-86C7-D39C-780A5E10BB93}"/>
              </a:ext>
            </a:extLst>
          </p:cNvPr>
          <p:cNvSpPr txBox="1"/>
          <p:nvPr/>
        </p:nvSpPr>
        <p:spPr>
          <a:xfrm>
            <a:off x="6071743" y="1125538"/>
            <a:ext cx="2095445" cy="987258"/>
          </a:xfrm>
          <a:prstGeom prst="rect">
            <a:avLst/>
          </a:prstGeom>
          <a:noFill/>
        </p:spPr>
        <p:txBody>
          <a:bodyPr wrap="none" rtlCol="0">
            <a:spAutoFit/>
          </a:bodyPr>
          <a:lstStyle/>
          <a:p>
            <a:pPr algn="ctr" eaLnBrk="1" hangingPunct="1">
              <a:lnSpc>
                <a:spcPct val="125000"/>
              </a:lnSpc>
            </a:pPr>
            <a:r>
              <a:rPr lang="ja-JP" altLang="en-US" sz="2000" dirty="0">
                <a:latin typeface="HGPGothicE" panose="020B0900000000000000" pitchFamily="34" charset="-128"/>
                <a:ea typeface="+mn-ea"/>
              </a:rPr>
              <a:t>間　接　税</a:t>
            </a:r>
          </a:p>
          <a:p>
            <a:pPr algn="ctr" eaLnBrk="1" hangingPunct="1">
              <a:lnSpc>
                <a:spcPct val="125000"/>
              </a:lnSpc>
            </a:pPr>
            <a:r>
              <a:rPr lang="ja-JP" altLang="en-US" sz="1400" dirty="0">
                <a:latin typeface="HGPGothicE" panose="020B0900000000000000" pitchFamily="34" charset="-128"/>
                <a:ea typeface="+mn-ea"/>
              </a:rPr>
              <a:t>税金を納める人と</a:t>
            </a:r>
          </a:p>
          <a:p>
            <a:pPr algn="ctr" eaLnBrk="1" hangingPunct="1">
              <a:lnSpc>
                <a:spcPct val="110000"/>
              </a:lnSpc>
            </a:pPr>
            <a:r>
              <a:rPr lang="ja-JP" altLang="en-US" sz="1400" dirty="0">
                <a:latin typeface="HGPGothicE" panose="020B0900000000000000" pitchFamily="34" charset="-128"/>
                <a:ea typeface="+mn-ea"/>
              </a:rPr>
              <a:t>負担する人が異なる税金</a:t>
            </a:r>
          </a:p>
        </p:txBody>
      </p:sp>
      <p:grpSp>
        <p:nvGrpSpPr>
          <p:cNvPr id="4" name="グループ化 3">
            <a:extLst>
              <a:ext uri="{FF2B5EF4-FFF2-40B4-BE49-F238E27FC236}">
                <a16:creationId xmlns:a16="http://schemas.microsoft.com/office/drawing/2014/main" id="{6CA838FC-E7DE-47E7-168E-F313030DD7E2}"/>
              </a:ext>
            </a:extLst>
          </p:cNvPr>
          <p:cNvGrpSpPr/>
          <p:nvPr/>
        </p:nvGrpSpPr>
        <p:grpSpPr>
          <a:xfrm>
            <a:off x="-29057" y="6108719"/>
            <a:ext cx="832606" cy="749281"/>
            <a:chOff x="-35154" y="5996309"/>
            <a:chExt cx="945432" cy="850816"/>
          </a:xfrm>
        </p:grpSpPr>
        <p:sp>
          <p:nvSpPr>
            <p:cNvPr id="8" name="フリーフォーム: 図形 7">
              <a:extLst>
                <a:ext uri="{FF2B5EF4-FFF2-40B4-BE49-F238E27FC236}">
                  <a16:creationId xmlns:a16="http://schemas.microsoft.com/office/drawing/2014/main" id="{AD61701D-876B-0DC9-53C1-432F064506D3}"/>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latin typeface="HGPGothicE" panose="020B0900000000000000" pitchFamily="34" charset="-128"/>
              </a:endParaRPr>
            </a:p>
          </p:txBody>
        </p:sp>
        <p:sp>
          <p:nvSpPr>
            <p:cNvPr id="9" name="フリーフォーム: 図形 8">
              <a:extLst>
                <a:ext uri="{FF2B5EF4-FFF2-40B4-BE49-F238E27FC236}">
                  <a16:creationId xmlns:a16="http://schemas.microsoft.com/office/drawing/2014/main" id="{56507152-4CD5-71F6-410D-A55102422BD1}"/>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latin typeface="HGPGothicE" panose="020B0900000000000000" pitchFamily="34" charset="-128"/>
              </a:endParaRPr>
            </a:p>
          </p:txBody>
        </p:sp>
        <p:sp>
          <p:nvSpPr>
            <p:cNvPr id="10" name="テキスト ボックス 9">
              <a:extLst>
                <a:ext uri="{FF2B5EF4-FFF2-40B4-BE49-F238E27FC236}">
                  <a16:creationId xmlns:a16="http://schemas.microsoft.com/office/drawing/2014/main" id="{FE54DCFA-36A5-89B4-5A84-CFE850CE4A66}"/>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
        <p:nvSpPr>
          <p:cNvPr id="5" name="スライド番号プレースホルダー 8">
            <a:extLst>
              <a:ext uri="{FF2B5EF4-FFF2-40B4-BE49-F238E27FC236}">
                <a16:creationId xmlns:a16="http://schemas.microsoft.com/office/drawing/2014/main" id="{F2216F25-F9C9-53A7-CE9F-DF11F37EFC47}"/>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3</a:t>
            </a:fld>
            <a:endParaRPr lang="en-US" altLang="ja-JP" dirty="0">
              <a:latin typeface="+mn-ea"/>
              <a:ea typeface="+mn-ea"/>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600"/>
                                        <p:tgtEl>
                                          <p:spTgt spid="15"/>
                                        </p:tgtEl>
                                      </p:cBhvr>
                                    </p:animEffect>
                                    <p:anim calcmode="lin" valueType="num">
                                      <p:cBhvr>
                                        <p:cTn id="25" dur="600" fill="hold"/>
                                        <p:tgtEl>
                                          <p:spTgt spid="15"/>
                                        </p:tgtEl>
                                        <p:attrNameLst>
                                          <p:attrName>ppt_x</p:attrName>
                                        </p:attrNameLst>
                                      </p:cBhvr>
                                      <p:tavLst>
                                        <p:tav tm="0">
                                          <p:val>
                                            <p:strVal val="#ppt_x"/>
                                          </p:val>
                                        </p:tav>
                                        <p:tav tm="100000">
                                          <p:val>
                                            <p:strVal val="#ppt_x"/>
                                          </p:val>
                                        </p:tav>
                                      </p:tavLst>
                                    </p:anim>
                                    <p:anim calcmode="lin" valueType="num">
                                      <p:cBhvr>
                                        <p:cTn id="26" dur="6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33">
                                            <p:txEl>
                                              <p:pRg st="0" end="0"/>
                                            </p:txEl>
                                          </p:spTgt>
                                        </p:tgtEl>
                                        <p:attrNameLst>
                                          <p:attrName>style.visibility</p:attrName>
                                        </p:attrNameLst>
                                      </p:cBhvr>
                                      <p:to>
                                        <p:strVal val="visible"/>
                                      </p:to>
                                    </p:set>
                                    <p:animEffect transition="in" filter="wipe(left)">
                                      <p:cBhvr>
                                        <p:cTn id="31" dur="1750"/>
                                        <p:tgtEl>
                                          <p:spTgt spid="33">
                                            <p:txEl>
                                              <p:pRg st="0" end="0"/>
                                            </p:txEl>
                                          </p:spTgt>
                                        </p:tgtEl>
                                      </p:cBhvr>
                                    </p:animEffect>
                                  </p:childTnLst>
                                </p:cTn>
                              </p:par>
                            </p:childTnLst>
                          </p:cTn>
                        </p:par>
                        <p:par>
                          <p:cTn id="32" fill="hold">
                            <p:stCondLst>
                              <p:cond delay="1750"/>
                            </p:stCondLst>
                            <p:childTnLst>
                              <p:par>
                                <p:cTn id="33" presetID="22" presetClass="entr" presetSubtype="8" fill="hold" nodeType="afterEffect">
                                  <p:stCondLst>
                                    <p:cond delay="0"/>
                                  </p:stCondLst>
                                  <p:childTnLst>
                                    <p:set>
                                      <p:cBhvr>
                                        <p:cTn id="34" dur="1" fill="hold">
                                          <p:stCondLst>
                                            <p:cond delay="0"/>
                                          </p:stCondLst>
                                        </p:cTn>
                                        <p:tgtEl>
                                          <p:spTgt spid="33">
                                            <p:txEl>
                                              <p:pRg st="1" end="1"/>
                                            </p:txEl>
                                          </p:spTgt>
                                        </p:tgtEl>
                                        <p:attrNameLst>
                                          <p:attrName>style.visibility</p:attrName>
                                        </p:attrNameLst>
                                      </p:cBhvr>
                                      <p:to>
                                        <p:strVal val="visible"/>
                                      </p:to>
                                    </p:set>
                                    <p:animEffect transition="in" filter="wipe(left)">
                                      <p:cBhvr>
                                        <p:cTn id="35" dur="900"/>
                                        <p:tgtEl>
                                          <p:spTgt spid="33">
                                            <p:txEl>
                                              <p:pRg st="1" end="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33">
                                            <p:txEl>
                                              <p:pRg st="2" end="2"/>
                                            </p:txEl>
                                          </p:spTgt>
                                        </p:tgtEl>
                                        <p:attrNameLst>
                                          <p:attrName>style.visibility</p:attrName>
                                        </p:attrNameLst>
                                      </p:cBhvr>
                                      <p:to>
                                        <p:strVal val="visible"/>
                                      </p:to>
                                    </p:set>
                                    <p:animEffect transition="in" filter="wipe(left)">
                                      <p:cBhvr>
                                        <p:cTn id="40" dur="2100"/>
                                        <p:tgtEl>
                                          <p:spTgt spid="33">
                                            <p:txEl>
                                              <p:pRg st="2" end="2"/>
                                            </p:txEl>
                                          </p:spTgt>
                                        </p:tgtEl>
                                      </p:cBhvr>
                                    </p:animEffect>
                                  </p:childTnLst>
                                </p:cTn>
                              </p:par>
                            </p:childTnLst>
                          </p:cTn>
                        </p:par>
                        <p:par>
                          <p:cTn id="41" fill="hold">
                            <p:stCondLst>
                              <p:cond delay="2100"/>
                            </p:stCondLst>
                            <p:childTnLst>
                              <p:par>
                                <p:cTn id="42" presetID="22" presetClass="entr" presetSubtype="8" fill="hold" nodeType="afterEffect">
                                  <p:stCondLst>
                                    <p:cond delay="0"/>
                                  </p:stCondLst>
                                  <p:childTnLst>
                                    <p:set>
                                      <p:cBhvr>
                                        <p:cTn id="43" dur="1" fill="hold">
                                          <p:stCondLst>
                                            <p:cond delay="0"/>
                                          </p:stCondLst>
                                        </p:cTn>
                                        <p:tgtEl>
                                          <p:spTgt spid="33">
                                            <p:txEl>
                                              <p:pRg st="3" end="3"/>
                                            </p:txEl>
                                          </p:spTgt>
                                        </p:tgtEl>
                                        <p:attrNameLst>
                                          <p:attrName>style.visibility</p:attrName>
                                        </p:attrNameLst>
                                      </p:cBhvr>
                                      <p:to>
                                        <p:strVal val="visible"/>
                                      </p:to>
                                    </p:set>
                                    <p:animEffect transition="in" filter="wipe(left)">
                                      <p:cBhvr>
                                        <p:cTn id="44" dur="2200"/>
                                        <p:tgtEl>
                                          <p:spTgt spid="3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1" grpId="0"/>
      <p:bldP spid="14"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グループ化 3">
            <a:extLst>
              <a:ext uri="{FF2B5EF4-FFF2-40B4-BE49-F238E27FC236}">
                <a16:creationId xmlns:a16="http://schemas.microsoft.com/office/drawing/2014/main" id="{D99F5906-829A-2E6D-655A-49AE5F2A4058}"/>
              </a:ext>
            </a:extLst>
          </p:cNvPr>
          <p:cNvGrpSpPr/>
          <p:nvPr/>
        </p:nvGrpSpPr>
        <p:grpSpPr>
          <a:xfrm>
            <a:off x="250825" y="1400548"/>
            <a:ext cx="2181719" cy="2601618"/>
            <a:chOff x="250825" y="1066180"/>
            <a:chExt cx="2181719" cy="2601618"/>
          </a:xfrm>
        </p:grpSpPr>
        <p:sp>
          <p:nvSpPr>
            <p:cNvPr id="96" name="正方形/長方形 95">
              <a:extLst>
                <a:ext uri="{FF2B5EF4-FFF2-40B4-BE49-F238E27FC236}">
                  <a16:creationId xmlns:a16="http://schemas.microsoft.com/office/drawing/2014/main" id="{F781A3F7-CC93-2A11-8B82-22D67569380D}"/>
                </a:ext>
              </a:extLst>
            </p:cNvPr>
            <p:cNvSpPr/>
            <p:nvPr/>
          </p:nvSpPr>
          <p:spPr>
            <a:xfrm>
              <a:off x="250825" y="1066180"/>
              <a:ext cx="2181719" cy="2601618"/>
            </a:xfrm>
            <a:prstGeom prst="rect">
              <a:avLst/>
            </a:prstGeom>
            <a:solidFill>
              <a:srgbClr val="D4ECFC"/>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a:latin typeface="HGPGothicE" panose="020B0900000000000000" pitchFamily="34" charset="-128"/>
              </a:endParaRPr>
            </a:p>
          </p:txBody>
        </p:sp>
        <p:sp>
          <p:nvSpPr>
            <p:cNvPr id="97" name="正方形/長方形 96">
              <a:extLst>
                <a:ext uri="{FF2B5EF4-FFF2-40B4-BE49-F238E27FC236}">
                  <a16:creationId xmlns:a16="http://schemas.microsoft.com/office/drawing/2014/main" id="{FF8CB23A-5BAA-CBFC-DF77-BB3FE68975A0}"/>
                </a:ext>
              </a:extLst>
            </p:cNvPr>
            <p:cNvSpPr/>
            <p:nvPr/>
          </p:nvSpPr>
          <p:spPr bwMode="auto">
            <a:xfrm>
              <a:off x="250825" y="1066181"/>
              <a:ext cx="2181719"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chemeClr val="bg1"/>
                  </a:solidFill>
                  <a:latin typeface="HGPｺﾞｼｯｸE" panose="020B0900000000000000" pitchFamily="50" charset="-128"/>
                  <a:ea typeface="HGPｺﾞｼｯｸE" panose="020B0900000000000000" pitchFamily="50" charset="-128"/>
                </a:rPr>
                <a:t>消費者</a:t>
              </a:r>
            </a:p>
          </p:txBody>
        </p:sp>
        <p:sp>
          <p:nvSpPr>
            <p:cNvPr id="101" name="テキスト ボックス 100">
              <a:extLst>
                <a:ext uri="{FF2B5EF4-FFF2-40B4-BE49-F238E27FC236}">
                  <a16:creationId xmlns:a16="http://schemas.microsoft.com/office/drawing/2014/main" id="{03595052-07FF-8ED9-C794-566F3C2F0A6C}"/>
                </a:ext>
              </a:extLst>
            </p:cNvPr>
            <p:cNvSpPr txBox="1"/>
            <p:nvPr/>
          </p:nvSpPr>
          <p:spPr>
            <a:xfrm>
              <a:off x="321212" y="2896382"/>
              <a:ext cx="2040943" cy="662041"/>
            </a:xfrm>
            <a:prstGeom prst="rect">
              <a:avLst/>
            </a:prstGeom>
            <a:noFill/>
          </p:spPr>
          <p:txBody>
            <a:bodyPr wrap="none" rtlCol="0">
              <a:spAutoFit/>
            </a:bodyPr>
            <a:lstStyle/>
            <a:p>
              <a:pPr rtl="0">
                <a:lnSpc>
                  <a:spcPct val="110000"/>
                </a:lnSpc>
                <a:spcBef>
                  <a:spcPts val="0"/>
                </a:spcBef>
                <a:spcAft>
                  <a:spcPts val="0"/>
                </a:spcAft>
              </a:pPr>
              <a:r>
                <a:rPr lang="ja-JP" altLang="en-US" sz="1200" b="0" i="0" u="none" strike="noStrike" dirty="0">
                  <a:effectLst/>
                  <a:latin typeface="HGPｺﾞｼｯｸE" panose="020B0900000000000000" pitchFamily="50" charset="-128"/>
                  <a:ea typeface="HGPｺﾞｼｯｸE" panose="020B0900000000000000" pitchFamily="50" charset="-128"/>
                </a:rPr>
                <a:t>品物の金額</a:t>
              </a:r>
              <a:r>
                <a:rPr lang="en-US" altLang="ja-JP" sz="1200" b="0" i="0" u="none" strike="noStrike" dirty="0">
                  <a:effectLst/>
                  <a:latin typeface="HGPｺﾞｼｯｸE" panose="020B0900000000000000" pitchFamily="50" charset="-128"/>
                  <a:ea typeface="HGPｺﾞｼｯｸE" panose="020B0900000000000000" pitchFamily="50" charset="-128"/>
                </a:rPr>
                <a:t>1,000</a:t>
              </a:r>
              <a:r>
                <a:rPr lang="ja-JP" altLang="en-US" sz="1200" b="0" i="0" u="none" strike="noStrike" dirty="0">
                  <a:effectLst/>
                  <a:latin typeface="HGPｺﾞｼｯｸE" panose="020B0900000000000000" pitchFamily="50" charset="-128"/>
                  <a:ea typeface="HGPｺﾞｼｯｸE" panose="020B0900000000000000" pitchFamily="50" charset="-128"/>
                </a:rPr>
                <a:t>円と一緒に</a:t>
              </a:r>
              <a:endParaRPr lang="en-US" altLang="ja-JP" sz="1200" b="0" i="0" u="none" strike="noStrike" dirty="0">
                <a:effectLst/>
                <a:latin typeface="HGPｺﾞｼｯｸE" panose="020B0900000000000000" pitchFamily="50" charset="-128"/>
                <a:ea typeface="HGPｺﾞｼｯｸE" panose="020B0900000000000000" pitchFamily="50" charset="-128"/>
              </a:endParaRPr>
            </a:p>
            <a:p>
              <a:pPr rtl="0">
                <a:lnSpc>
                  <a:spcPct val="110000"/>
                </a:lnSpc>
                <a:spcBef>
                  <a:spcPts val="0"/>
                </a:spcBef>
                <a:spcAft>
                  <a:spcPts val="0"/>
                </a:spcAft>
              </a:pPr>
              <a:r>
                <a:rPr lang="ja-JP" altLang="en-US" sz="1200" b="0" i="0" u="none" strike="noStrike" dirty="0">
                  <a:effectLst/>
                  <a:latin typeface="HGPｺﾞｼｯｸE" panose="020B0900000000000000" pitchFamily="50" charset="-128"/>
                  <a:ea typeface="HGPｺﾞｼｯｸE" panose="020B0900000000000000" pitchFamily="50" charset="-128"/>
                </a:rPr>
                <a:t>消費税</a:t>
              </a:r>
              <a:r>
                <a:rPr lang="en-US" altLang="ja-JP" sz="1200" b="0" i="0" u="none" strike="noStrike" dirty="0">
                  <a:effectLst/>
                  <a:latin typeface="HGPｺﾞｼｯｸE" panose="020B0900000000000000" pitchFamily="50" charset="-128"/>
                  <a:ea typeface="HGPｺﾞｼｯｸE" panose="020B0900000000000000" pitchFamily="50" charset="-128"/>
                </a:rPr>
                <a:t>100</a:t>
              </a:r>
              <a:r>
                <a:rPr lang="ja-JP" altLang="en-US" sz="1200" b="0" i="0" u="none" strike="noStrike" dirty="0">
                  <a:effectLst/>
                  <a:latin typeface="HGPｺﾞｼｯｸE" panose="020B0900000000000000" pitchFamily="50" charset="-128"/>
                  <a:ea typeface="HGPｺﾞｼｯｸE" panose="020B0900000000000000" pitchFamily="50" charset="-128"/>
                </a:rPr>
                <a:t>円を</a:t>
              </a:r>
              <a:r>
                <a:rPr lang="ja-JP" altLang="en-US" sz="1200" dirty="0">
                  <a:latin typeface="HGPｺﾞｼｯｸE" panose="020B0900000000000000" pitchFamily="50" charset="-128"/>
                  <a:ea typeface="HGPｺﾞｼｯｸE" panose="020B0900000000000000" pitchFamily="50" charset="-128"/>
                </a:rPr>
                <a:t>支払う</a:t>
              </a:r>
              <a:r>
                <a:rPr lang="ja-JP" altLang="en-US" sz="1200" b="0" i="0" u="none" strike="noStrike" dirty="0">
                  <a:effectLst/>
                  <a:latin typeface="HGPｺﾞｼｯｸE" panose="020B0900000000000000" pitchFamily="50" charset="-128"/>
                  <a:ea typeface="HGPｺﾞｼｯｸE" panose="020B0900000000000000" pitchFamily="50" charset="-128"/>
                </a:rPr>
                <a:t>。</a:t>
              </a:r>
              <a:endParaRPr lang="en-US" altLang="ja-JP" sz="1200" b="0" i="0" u="none" strike="noStrike" dirty="0">
                <a:effectLst/>
                <a:latin typeface="HGPｺﾞｼｯｸE" panose="020B0900000000000000" pitchFamily="50" charset="-128"/>
                <a:ea typeface="HGPｺﾞｼｯｸE" panose="020B0900000000000000" pitchFamily="50" charset="-128"/>
              </a:endParaRPr>
            </a:p>
            <a:p>
              <a:pPr rtl="0">
                <a:lnSpc>
                  <a:spcPct val="110000"/>
                </a:lnSpc>
                <a:spcBef>
                  <a:spcPts val="0"/>
                </a:spcBef>
                <a:spcAft>
                  <a:spcPts val="0"/>
                </a:spcAft>
              </a:pPr>
              <a:r>
                <a:rPr lang="en-US" altLang="ja-JP" sz="1100" b="0" i="0" u="none" strike="noStrike" dirty="0">
                  <a:effectLst/>
                  <a:latin typeface="HGPｺﾞｼｯｸE" panose="020B0900000000000000" pitchFamily="50" charset="-128"/>
                  <a:ea typeface="HGPｺﾞｼｯｸE" panose="020B0900000000000000" pitchFamily="50" charset="-128"/>
                </a:rPr>
                <a:t>(</a:t>
              </a:r>
              <a:r>
                <a:rPr lang="ja-JP" altLang="en-US" sz="1100" b="0" i="0" u="none" strike="noStrike" dirty="0">
                  <a:effectLst/>
                  <a:latin typeface="HGPｺﾞｼｯｸE" panose="020B0900000000000000" pitchFamily="50" charset="-128"/>
                  <a:ea typeface="HGPｺﾞｼｯｸE" panose="020B0900000000000000" pitchFamily="50" charset="-128"/>
                </a:rPr>
                <a:t>消費税を</a:t>
              </a:r>
              <a:r>
                <a:rPr lang="ja-JP" altLang="en-US" sz="1100" dirty="0">
                  <a:latin typeface="HGPｺﾞｼｯｸE" panose="020B0900000000000000" pitchFamily="50" charset="-128"/>
                  <a:ea typeface="HGPｺﾞｼｯｸE" panose="020B0900000000000000" pitchFamily="50" charset="-128"/>
                </a:rPr>
                <a:t>負担する</a:t>
              </a:r>
              <a:r>
                <a:rPr lang="en-US" altLang="ja-JP" sz="1100" b="0" i="0" u="none" strike="noStrike" dirty="0">
                  <a:effectLst/>
                  <a:latin typeface="HGPｺﾞｼｯｸE" panose="020B0900000000000000" pitchFamily="50" charset="-128"/>
                  <a:ea typeface="HGPｺﾞｼｯｸE" panose="020B0900000000000000" pitchFamily="50" charset="-128"/>
                </a:rPr>
                <a:t>)</a:t>
              </a:r>
              <a:endParaRPr lang="ja-JP" altLang="en-US" sz="1100" b="0" dirty="0">
                <a:effectLst/>
                <a:latin typeface="HGPｺﾞｼｯｸE" panose="020B0900000000000000" pitchFamily="50" charset="-128"/>
                <a:ea typeface="HGPｺﾞｼｯｸE" panose="020B0900000000000000" pitchFamily="50" charset="-128"/>
              </a:endParaRPr>
            </a:p>
          </p:txBody>
        </p:sp>
        <p:pic>
          <p:nvPicPr>
            <p:cNvPr id="98" name="図 97">
              <a:extLst>
                <a:ext uri="{FF2B5EF4-FFF2-40B4-BE49-F238E27FC236}">
                  <a16:creationId xmlns:a16="http://schemas.microsoft.com/office/drawing/2014/main" id="{A4CC9879-96D9-23E3-E7B2-EDDC4EA8F3C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5141" y="1498016"/>
              <a:ext cx="1042898" cy="1362795"/>
            </a:xfrm>
            <a:prstGeom prst="rect">
              <a:avLst/>
            </a:prstGeom>
          </p:spPr>
        </p:pic>
      </p:grpSp>
      <p:sp>
        <p:nvSpPr>
          <p:cNvPr id="3" name="Rectangle 14">
            <a:extLst>
              <a:ext uri="{FF2B5EF4-FFF2-40B4-BE49-F238E27FC236}">
                <a16:creationId xmlns:a16="http://schemas.microsoft.com/office/drawing/2014/main" id="{44C58116-E4DC-434F-A621-C242A6B032A1}"/>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a:t>
            </a:r>
          </a:p>
        </p:txBody>
      </p:sp>
      <p:pic>
        <p:nvPicPr>
          <p:cNvPr id="94" name="図 93">
            <a:extLst>
              <a:ext uri="{FF2B5EF4-FFF2-40B4-BE49-F238E27FC236}">
                <a16:creationId xmlns:a16="http://schemas.microsoft.com/office/drawing/2014/main" id="{35F17327-8FD4-A602-5993-6D07A2DED19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30063" y="5106433"/>
            <a:ext cx="1308244" cy="1515967"/>
          </a:xfrm>
          <a:prstGeom prst="rect">
            <a:avLst/>
          </a:prstGeom>
        </p:spPr>
      </p:pic>
      <p:sp>
        <p:nvSpPr>
          <p:cNvPr id="103" name="矢印: 下 102">
            <a:extLst>
              <a:ext uri="{FF2B5EF4-FFF2-40B4-BE49-F238E27FC236}">
                <a16:creationId xmlns:a16="http://schemas.microsoft.com/office/drawing/2014/main" id="{E89E4FCF-3D62-16D1-600B-B760748B9802}"/>
              </a:ext>
            </a:extLst>
          </p:cNvPr>
          <p:cNvSpPr/>
          <p:nvPr/>
        </p:nvSpPr>
        <p:spPr>
          <a:xfrm>
            <a:off x="5919612" y="2092545"/>
            <a:ext cx="259687" cy="390662"/>
          </a:xfrm>
          <a:prstGeom prst="downArrow">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grpSp>
        <p:nvGrpSpPr>
          <p:cNvPr id="6" name="グループ化 5">
            <a:extLst>
              <a:ext uri="{FF2B5EF4-FFF2-40B4-BE49-F238E27FC236}">
                <a16:creationId xmlns:a16="http://schemas.microsoft.com/office/drawing/2014/main" id="{5AFF56A1-DC9F-CBBC-C149-E1BB08B50BF9}"/>
              </a:ext>
            </a:extLst>
          </p:cNvPr>
          <p:cNvGrpSpPr/>
          <p:nvPr/>
        </p:nvGrpSpPr>
        <p:grpSpPr>
          <a:xfrm>
            <a:off x="5326437" y="2072885"/>
            <a:ext cx="439544" cy="373627"/>
            <a:chOff x="5326437" y="2072885"/>
            <a:chExt cx="439544" cy="373627"/>
          </a:xfrm>
        </p:grpSpPr>
        <p:pic>
          <p:nvPicPr>
            <p:cNvPr id="112" name="図 111">
              <a:extLst>
                <a:ext uri="{FF2B5EF4-FFF2-40B4-BE49-F238E27FC236}">
                  <a16:creationId xmlns:a16="http://schemas.microsoft.com/office/drawing/2014/main" id="{AE1F6B86-D150-D8EE-0B50-757DDD26D44B}"/>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5359396" y="2072885"/>
              <a:ext cx="373627" cy="373627"/>
            </a:xfrm>
            <a:prstGeom prst="rect">
              <a:avLst/>
            </a:prstGeom>
          </p:spPr>
        </p:pic>
        <p:sp>
          <p:nvSpPr>
            <p:cNvPr id="113" name="テキスト ボックス 112">
              <a:extLst>
                <a:ext uri="{FF2B5EF4-FFF2-40B4-BE49-F238E27FC236}">
                  <a16:creationId xmlns:a16="http://schemas.microsoft.com/office/drawing/2014/main" id="{B3526B60-EB3D-7C37-90AA-449606C0AC08}"/>
                </a:ext>
              </a:extLst>
            </p:cNvPr>
            <p:cNvSpPr txBox="1"/>
            <p:nvPr/>
          </p:nvSpPr>
          <p:spPr>
            <a:xfrm>
              <a:off x="5326437" y="2126998"/>
              <a:ext cx="439544" cy="261610"/>
            </a:xfrm>
            <a:prstGeom prst="rect">
              <a:avLst/>
            </a:prstGeom>
            <a:noFill/>
          </p:spPr>
          <p:txBody>
            <a:bodyPr wrap="none" rtlCol="0">
              <a:spAutoFit/>
            </a:bodyPr>
            <a:lstStyle/>
            <a:p>
              <a:r>
                <a:rPr kumimoji="1" lang="ja-JP" altLang="en-US" sz="1100" kern="0" spc="-150" dirty="0">
                  <a:solidFill>
                    <a:schemeClr val="bg1"/>
                  </a:solidFill>
                  <a:latin typeface="HGPｺﾞｼｯｸE" panose="020B0900000000000000" pitchFamily="50" charset="-128"/>
                  <a:ea typeface="HGPｺﾞｼｯｸE" panose="020B0900000000000000" pitchFamily="50" charset="-128"/>
                </a:rPr>
                <a:t>１</a:t>
              </a:r>
              <a:r>
                <a:rPr kumimoji="1" lang="ja-JP" altLang="en-US" sz="1100" dirty="0">
                  <a:solidFill>
                    <a:schemeClr val="bg1"/>
                  </a:solidFill>
                  <a:latin typeface="HGPｺﾞｼｯｸE" panose="020B0900000000000000" pitchFamily="50" charset="-128"/>
                  <a:ea typeface="HGPｺﾞｼｯｸE" panose="020B0900000000000000" pitchFamily="50" charset="-128"/>
                </a:rPr>
                <a:t>００</a:t>
              </a:r>
            </a:p>
          </p:txBody>
        </p:sp>
      </p:grpSp>
      <p:sp>
        <p:nvSpPr>
          <p:cNvPr id="114" name="矢印: 右 113">
            <a:extLst>
              <a:ext uri="{FF2B5EF4-FFF2-40B4-BE49-F238E27FC236}">
                <a16:creationId xmlns:a16="http://schemas.microsoft.com/office/drawing/2014/main" id="{453B4202-183E-5220-C65D-4FD4D5CD04A1}"/>
              </a:ext>
            </a:extLst>
          </p:cNvPr>
          <p:cNvSpPr/>
          <p:nvPr/>
        </p:nvSpPr>
        <p:spPr>
          <a:xfrm>
            <a:off x="2510313" y="1420637"/>
            <a:ext cx="592659" cy="279958"/>
          </a:xfrm>
          <a:prstGeom prst="rightArrow">
            <a:avLst>
              <a:gd name="adj1" fmla="val 46058"/>
              <a:gd name="adj2" fmla="val 49840"/>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a:latin typeface="HGPGothicE" panose="020B0900000000000000" pitchFamily="34" charset="-128"/>
            </a:endParaRPr>
          </a:p>
        </p:txBody>
      </p:sp>
      <p:sp>
        <p:nvSpPr>
          <p:cNvPr id="115" name="矢印: 上 114">
            <a:extLst>
              <a:ext uri="{FF2B5EF4-FFF2-40B4-BE49-F238E27FC236}">
                <a16:creationId xmlns:a16="http://schemas.microsoft.com/office/drawing/2014/main" id="{EAB8D181-3CCE-3839-5AEF-29F12DB2AE7A}"/>
              </a:ext>
            </a:extLst>
          </p:cNvPr>
          <p:cNvSpPr/>
          <p:nvPr/>
        </p:nvSpPr>
        <p:spPr>
          <a:xfrm rot="10800000">
            <a:off x="5916539" y="3468590"/>
            <a:ext cx="265834" cy="419218"/>
          </a:xfrm>
          <a:prstGeom prst="upArrow">
            <a:avLst>
              <a:gd name="adj1" fmla="val 55085"/>
              <a:gd name="adj2" fmla="val 55021"/>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grpSp>
        <p:nvGrpSpPr>
          <p:cNvPr id="14" name="グループ化 13">
            <a:extLst>
              <a:ext uri="{FF2B5EF4-FFF2-40B4-BE49-F238E27FC236}">
                <a16:creationId xmlns:a16="http://schemas.microsoft.com/office/drawing/2014/main" id="{77861F56-DEA4-3C7A-286D-F3E8E3944FCC}"/>
              </a:ext>
            </a:extLst>
          </p:cNvPr>
          <p:cNvGrpSpPr/>
          <p:nvPr/>
        </p:nvGrpSpPr>
        <p:grpSpPr>
          <a:xfrm>
            <a:off x="5326437" y="3468591"/>
            <a:ext cx="439544" cy="373627"/>
            <a:chOff x="5326437" y="3468591"/>
            <a:chExt cx="439544" cy="373627"/>
          </a:xfrm>
        </p:grpSpPr>
        <p:pic>
          <p:nvPicPr>
            <p:cNvPr id="117" name="図 116">
              <a:extLst>
                <a:ext uri="{FF2B5EF4-FFF2-40B4-BE49-F238E27FC236}">
                  <a16:creationId xmlns:a16="http://schemas.microsoft.com/office/drawing/2014/main" id="{FEE1983F-9633-AB6E-C902-C745A408E2C7}"/>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5359396" y="3468591"/>
              <a:ext cx="373627" cy="373627"/>
            </a:xfrm>
            <a:prstGeom prst="rect">
              <a:avLst/>
            </a:prstGeom>
          </p:spPr>
        </p:pic>
        <p:sp>
          <p:nvSpPr>
            <p:cNvPr id="118" name="テキスト ボックス 117">
              <a:extLst>
                <a:ext uri="{FF2B5EF4-FFF2-40B4-BE49-F238E27FC236}">
                  <a16:creationId xmlns:a16="http://schemas.microsoft.com/office/drawing/2014/main" id="{B33C0B9C-341F-A42F-77D6-D52532B426A3}"/>
                </a:ext>
              </a:extLst>
            </p:cNvPr>
            <p:cNvSpPr txBox="1"/>
            <p:nvPr/>
          </p:nvSpPr>
          <p:spPr>
            <a:xfrm>
              <a:off x="5326437" y="3522704"/>
              <a:ext cx="439544" cy="261610"/>
            </a:xfrm>
            <a:prstGeom prst="rect">
              <a:avLst/>
            </a:prstGeom>
            <a:noFill/>
          </p:spPr>
          <p:txBody>
            <a:bodyPr wrap="none" rtlCol="0">
              <a:spAutoFit/>
            </a:bodyPr>
            <a:lstStyle/>
            <a:p>
              <a:r>
                <a:rPr kumimoji="1" lang="ja-JP" altLang="en-US" sz="1100" kern="0" spc="-150" dirty="0">
                  <a:solidFill>
                    <a:schemeClr val="bg1"/>
                  </a:solidFill>
                  <a:latin typeface="HGPｺﾞｼｯｸE" panose="020B0900000000000000" pitchFamily="50" charset="-128"/>
                  <a:ea typeface="HGPｺﾞｼｯｸE" panose="020B0900000000000000" pitchFamily="50" charset="-128"/>
                </a:rPr>
                <a:t>１</a:t>
              </a:r>
              <a:r>
                <a:rPr kumimoji="1" lang="ja-JP" altLang="en-US" sz="1100" dirty="0">
                  <a:solidFill>
                    <a:schemeClr val="bg1"/>
                  </a:solidFill>
                  <a:latin typeface="HGPｺﾞｼｯｸE" panose="020B0900000000000000" pitchFamily="50" charset="-128"/>
                  <a:ea typeface="HGPｺﾞｼｯｸE" panose="020B0900000000000000" pitchFamily="50" charset="-128"/>
                </a:rPr>
                <a:t>００</a:t>
              </a:r>
            </a:p>
          </p:txBody>
        </p:sp>
      </p:grpSp>
      <p:grpSp>
        <p:nvGrpSpPr>
          <p:cNvPr id="11" name="グループ化 10">
            <a:extLst>
              <a:ext uri="{FF2B5EF4-FFF2-40B4-BE49-F238E27FC236}">
                <a16:creationId xmlns:a16="http://schemas.microsoft.com/office/drawing/2014/main" id="{287438EA-99E0-9A61-6C70-1F795DAD8B02}"/>
              </a:ext>
            </a:extLst>
          </p:cNvPr>
          <p:cNvGrpSpPr/>
          <p:nvPr/>
        </p:nvGrpSpPr>
        <p:grpSpPr>
          <a:xfrm>
            <a:off x="3188677" y="3882453"/>
            <a:ext cx="5631474" cy="927245"/>
            <a:chOff x="3188676" y="3882453"/>
            <a:chExt cx="5775937" cy="927245"/>
          </a:xfrm>
        </p:grpSpPr>
        <p:sp>
          <p:nvSpPr>
            <p:cNvPr id="120" name="正方形/長方形 119">
              <a:extLst>
                <a:ext uri="{FF2B5EF4-FFF2-40B4-BE49-F238E27FC236}">
                  <a16:creationId xmlns:a16="http://schemas.microsoft.com/office/drawing/2014/main" id="{F3DB039A-98B0-4571-C2AD-F5C251998923}"/>
                </a:ext>
              </a:extLst>
            </p:cNvPr>
            <p:cNvSpPr/>
            <p:nvPr/>
          </p:nvSpPr>
          <p:spPr bwMode="auto">
            <a:xfrm>
              <a:off x="3188676" y="3909698"/>
              <a:ext cx="5775937" cy="900000"/>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sp>
          <p:nvSpPr>
            <p:cNvPr id="121" name="正方形/長方形 120">
              <a:extLst>
                <a:ext uri="{FF2B5EF4-FFF2-40B4-BE49-F238E27FC236}">
                  <a16:creationId xmlns:a16="http://schemas.microsoft.com/office/drawing/2014/main" id="{313956CA-CA53-570F-7D0E-5AFCAFF16B2C}"/>
                </a:ext>
              </a:extLst>
            </p:cNvPr>
            <p:cNvSpPr/>
            <p:nvPr/>
          </p:nvSpPr>
          <p:spPr bwMode="auto">
            <a:xfrm>
              <a:off x="3188676" y="3909698"/>
              <a:ext cx="1262017"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72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chemeClr val="bg1"/>
                  </a:solidFill>
                  <a:latin typeface="HGPｺﾞｼｯｸE" panose="020B0900000000000000" pitchFamily="50" charset="-128"/>
                  <a:ea typeface="HGPｺﾞｼｯｸE" panose="020B0900000000000000" pitchFamily="50" charset="-128"/>
                </a:rPr>
                <a:t>日本銀行</a:t>
              </a:r>
            </a:p>
          </p:txBody>
        </p:sp>
        <p:sp>
          <p:nvSpPr>
            <p:cNvPr id="122" name="テキスト ボックス 121">
              <a:extLst>
                <a:ext uri="{FF2B5EF4-FFF2-40B4-BE49-F238E27FC236}">
                  <a16:creationId xmlns:a16="http://schemas.microsoft.com/office/drawing/2014/main" id="{4674A1CC-7219-48CF-052F-99721948FCE3}"/>
                </a:ext>
              </a:extLst>
            </p:cNvPr>
            <p:cNvSpPr txBox="1"/>
            <p:nvPr/>
          </p:nvSpPr>
          <p:spPr>
            <a:xfrm>
              <a:off x="3204878" y="4386091"/>
              <a:ext cx="3796232" cy="276999"/>
            </a:xfrm>
            <a:prstGeom prst="rect">
              <a:avLst/>
            </a:prstGeom>
            <a:noFill/>
          </p:spPr>
          <p:txBody>
            <a:bodyPr wrap="none" rtlCol="0">
              <a:spAutoFit/>
            </a:bodyPr>
            <a:lstStyle/>
            <a:p>
              <a:pPr rtl="0">
                <a:spcBef>
                  <a:spcPts val="0"/>
                </a:spcBef>
                <a:spcAft>
                  <a:spcPts val="500"/>
                </a:spcAft>
              </a:pPr>
              <a:r>
                <a:rPr lang="ja-JP" altLang="en-US" sz="1200" b="0" i="0" u="none" strike="noStrike" dirty="0">
                  <a:effectLst/>
                  <a:latin typeface="HGPｺﾞｼｯｸE" panose="020B0900000000000000" pitchFamily="50" charset="-128"/>
                  <a:ea typeface="HGPｺﾞｼｯｸE" panose="020B0900000000000000" pitchFamily="50" charset="-128"/>
                </a:rPr>
                <a:t>預けられた消費税を国のお金 </a:t>
              </a:r>
              <a:r>
                <a:rPr lang="en-US" altLang="ja-JP" sz="1100" b="0" i="0" u="none" strike="noStrike" dirty="0">
                  <a:effectLst/>
                  <a:latin typeface="HGPｺﾞｼｯｸE" panose="020B0900000000000000" pitchFamily="50" charset="-128"/>
                  <a:ea typeface="HGPｺﾞｼｯｸE" panose="020B0900000000000000" pitchFamily="50" charset="-128"/>
                </a:rPr>
                <a:t>(</a:t>
              </a:r>
              <a:r>
                <a:rPr lang="ja-JP" altLang="en-US" sz="1100" b="0" i="0" u="none" strike="noStrike" dirty="0">
                  <a:effectLst/>
                  <a:latin typeface="HGPｺﾞｼｯｸE" panose="020B0900000000000000" pitchFamily="50" charset="-128"/>
                  <a:ea typeface="HGPｺﾞｼｯｸE" panose="020B0900000000000000" pitchFamily="50" charset="-128"/>
                </a:rPr>
                <a:t>国庫金</a:t>
              </a:r>
              <a:r>
                <a:rPr lang="en-US" altLang="ja-JP" sz="1100" b="0" i="0" u="none" strike="noStrike" dirty="0">
                  <a:effectLst/>
                  <a:latin typeface="HGPｺﾞｼｯｸE" panose="020B0900000000000000" pitchFamily="50" charset="-128"/>
                  <a:ea typeface="HGPｺﾞｼｯｸE" panose="020B0900000000000000" pitchFamily="50" charset="-128"/>
                </a:rPr>
                <a:t>)</a:t>
              </a:r>
              <a:r>
                <a:rPr lang="en-US" altLang="ja-JP" sz="1200" b="0" i="0" u="none" strike="noStrike" dirty="0">
                  <a:effectLst/>
                  <a:latin typeface="HGPｺﾞｼｯｸE" panose="020B0900000000000000" pitchFamily="50" charset="-128"/>
                  <a:ea typeface="HGPｺﾞｼｯｸE" panose="020B0900000000000000" pitchFamily="50" charset="-128"/>
                </a:rPr>
                <a:t> </a:t>
              </a:r>
              <a:r>
                <a:rPr lang="ja-JP" altLang="en-US" sz="1200" b="0" i="0" u="none" strike="noStrike" dirty="0">
                  <a:effectLst/>
                  <a:latin typeface="HGPｺﾞｼｯｸE" panose="020B0900000000000000" pitchFamily="50" charset="-128"/>
                  <a:ea typeface="HGPｺﾞｼｯｸE" panose="020B0900000000000000" pitchFamily="50" charset="-128"/>
                </a:rPr>
                <a:t>として保管する。</a:t>
              </a:r>
              <a:endParaRPr lang="en-US" altLang="ja-JP" sz="1200" b="0" i="0" u="none" strike="noStrike" dirty="0">
                <a:effectLst/>
                <a:latin typeface="HGPｺﾞｼｯｸE" panose="020B0900000000000000" pitchFamily="50" charset="-128"/>
                <a:ea typeface="HGPｺﾞｼｯｸE" panose="020B0900000000000000" pitchFamily="50" charset="-128"/>
              </a:endParaRPr>
            </a:p>
          </p:txBody>
        </p:sp>
        <p:sp>
          <p:nvSpPr>
            <p:cNvPr id="17" name="正方形/長方形 16">
              <a:extLst>
                <a:ext uri="{FF2B5EF4-FFF2-40B4-BE49-F238E27FC236}">
                  <a16:creationId xmlns:a16="http://schemas.microsoft.com/office/drawing/2014/main" id="{42B75AA8-755C-25E2-6A5C-E1C6F1EAA978}"/>
                </a:ext>
              </a:extLst>
            </p:cNvPr>
            <p:cNvSpPr/>
            <p:nvPr/>
          </p:nvSpPr>
          <p:spPr bwMode="auto">
            <a:xfrm>
              <a:off x="3405568" y="3882453"/>
              <a:ext cx="431090" cy="169277"/>
            </a:xfrm>
            <a:prstGeom prst="rect">
              <a:avLst/>
            </a:prstGeom>
            <a:noFill/>
          </p:spPr>
          <p:txBody>
            <a:bodyPr wrap="none" rtlCol="0">
              <a:spAutoFit/>
            </a:bodyPr>
            <a:lstStyle/>
            <a:p>
              <a:pPr>
                <a:spcBef>
                  <a:spcPts val="0"/>
                </a:spcBef>
                <a:spcAft>
                  <a:spcPts val="500"/>
                </a:spcAft>
              </a:pPr>
              <a:r>
                <a:rPr lang="ja-JP" altLang="en-US" sz="500" dirty="0">
                  <a:solidFill>
                    <a:schemeClr val="bg1"/>
                  </a:solidFill>
                  <a:latin typeface="HGPｺﾞｼｯｸE" panose="020B0900000000000000" pitchFamily="50" charset="-128"/>
                  <a:ea typeface="HGPｺﾞｼｯｸE" panose="020B0900000000000000" pitchFamily="50" charset="-128"/>
                </a:rPr>
                <a:t>にっぽん</a:t>
              </a:r>
            </a:p>
          </p:txBody>
        </p:sp>
      </p:grpSp>
      <p:sp>
        <p:nvSpPr>
          <p:cNvPr id="123" name="矢印: 上 122">
            <a:extLst>
              <a:ext uri="{FF2B5EF4-FFF2-40B4-BE49-F238E27FC236}">
                <a16:creationId xmlns:a16="http://schemas.microsoft.com/office/drawing/2014/main" id="{BA4618EB-70D8-388C-D35A-7C94ECB8EAE5}"/>
              </a:ext>
            </a:extLst>
          </p:cNvPr>
          <p:cNvSpPr/>
          <p:nvPr/>
        </p:nvSpPr>
        <p:spPr>
          <a:xfrm rot="10800000">
            <a:off x="4543549" y="4870454"/>
            <a:ext cx="298495" cy="578982"/>
          </a:xfrm>
          <a:prstGeom prst="upArrow">
            <a:avLst>
              <a:gd name="adj1" fmla="val 59510"/>
              <a:gd name="adj2" fmla="val 46830"/>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grpSp>
        <p:nvGrpSpPr>
          <p:cNvPr id="15" name="グループ化 14">
            <a:extLst>
              <a:ext uri="{FF2B5EF4-FFF2-40B4-BE49-F238E27FC236}">
                <a16:creationId xmlns:a16="http://schemas.microsoft.com/office/drawing/2014/main" id="{9C405EF0-D82B-4E10-7080-0D6AEA907723}"/>
              </a:ext>
            </a:extLst>
          </p:cNvPr>
          <p:cNvGrpSpPr/>
          <p:nvPr/>
        </p:nvGrpSpPr>
        <p:grpSpPr>
          <a:xfrm>
            <a:off x="3544755" y="4870455"/>
            <a:ext cx="863837" cy="519561"/>
            <a:chOff x="3544755" y="4870455"/>
            <a:chExt cx="863837" cy="519561"/>
          </a:xfrm>
        </p:grpSpPr>
        <p:sp>
          <p:nvSpPr>
            <p:cNvPr id="125" name="楕円 124">
              <a:extLst>
                <a:ext uri="{FF2B5EF4-FFF2-40B4-BE49-F238E27FC236}">
                  <a16:creationId xmlns:a16="http://schemas.microsoft.com/office/drawing/2014/main" id="{206C52B9-BABE-BEE6-5AEF-819526A2BBBF}"/>
                </a:ext>
              </a:extLst>
            </p:cNvPr>
            <p:cNvSpPr/>
            <p:nvPr/>
          </p:nvSpPr>
          <p:spPr>
            <a:xfrm>
              <a:off x="3544755" y="4870455"/>
              <a:ext cx="863837" cy="519561"/>
            </a:xfrm>
            <a:prstGeom prst="ellipse">
              <a:avLst/>
            </a:prstGeom>
            <a:solidFill>
              <a:srgbClr val="E3F2F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a:latin typeface="HGPGothicE" panose="020B0900000000000000" pitchFamily="34" charset="-128"/>
              </a:endParaRPr>
            </a:p>
          </p:txBody>
        </p:sp>
        <p:pic>
          <p:nvPicPr>
            <p:cNvPr id="126" name="図 125">
              <a:extLst>
                <a:ext uri="{FF2B5EF4-FFF2-40B4-BE49-F238E27FC236}">
                  <a16:creationId xmlns:a16="http://schemas.microsoft.com/office/drawing/2014/main" id="{BEC0D212-0254-CA1F-AB3E-D158DDE5230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638286" y="4943421"/>
              <a:ext cx="373627" cy="373627"/>
            </a:xfrm>
            <a:prstGeom prst="rect">
              <a:avLst/>
            </a:prstGeom>
          </p:spPr>
        </p:pic>
        <p:pic>
          <p:nvPicPr>
            <p:cNvPr id="127" name="図 126">
              <a:extLst>
                <a:ext uri="{FF2B5EF4-FFF2-40B4-BE49-F238E27FC236}">
                  <a16:creationId xmlns:a16="http://schemas.microsoft.com/office/drawing/2014/main" id="{75A944D8-17F6-9B3F-EFC0-82C59B492073}"/>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773244" y="4943421"/>
              <a:ext cx="373627" cy="373627"/>
            </a:xfrm>
            <a:prstGeom prst="rect">
              <a:avLst/>
            </a:prstGeom>
          </p:spPr>
        </p:pic>
        <p:pic>
          <p:nvPicPr>
            <p:cNvPr id="128" name="図 127">
              <a:extLst>
                <a:ext uri="{FF2B5EF4-FFF2-40B4-BE49-F238E27FC236}">
                  <a16:creationId xmlns:a16="http://schemas.microsoft.com/office/drawing/2014/main" id="{6E964183-DE1E-70B2-5485-5AAD5F513606}"/>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941433" y="4944063"/>
              <a:ext cx="373627" cy="372343"/>
            </a:xfrm>
            <a:prstGeom prst="rect">
              <a:avLst/>
            </a:prstGeom>
          </p:spPr>
        </p:pic>
        <p:sp>
          <p:nvSpPr>
            <p:cNvPr id="129" name="テキスト ボックス 128">
              <a:extLst>
                <a:ext uri="{FF2B5EF4-FFF2-40B4-BE49-F238E27FC236}">
                  <a16:creationId xmlns:a16="http://schemas.microsoft.com/office/drawing/2014/main" id="{C4285CDB-CB6A-6881-20C2-D38FE9DECB05}"/>
                </a:ext>
              </a:extLst>
            </p:cNvPr>
            <p:cNvSpPr txBox="1"/>
            <p:nvPr/>
          </p:nvSpPr>
          <p:spPr>
            <a:xfrm>
              <a:off x="3656042" y="4956331"/>
              <a:ext cx="655949" cy="338554"/>
            </a:xfrm>
            <a:prstGeom prst="rect">
              <a:avLst/>
            </a:prstGeom>
            <a:noFill/>
          </p:spPr>
          <p:txBody>
            <a:bodyPr wrap="none" rtlCol="0">
              <a:spAutoFit/>
            </a:bodyPr>
            <a:lstStyle/>
            <a:p>
              <a:r>
                <a:rPr lang="ja-JP" altLang="en-US" sz="1600" dirty="0">
                  <a:solidFill>
                    <a:schemeClr val="bg1"/>
                  </a:solidFill>
                  <a:effectLst>
                    <a:glow rad="101600">
                      <a:srgbClr val="888888"/>
                    </a:glow>
                  </a:effectLst>
                  <a:latin typeface="HGPｺﾞｼｯｸE" panose="020B0900000000000000" pitchFamily="50" charset="-128"/>
                  <a:ea typeface="HGPｺﾞｼｯｸE" panose="020B0900000000000000" pitchFamily="50" charset="-128"/>
                </a:rPr>
                <a:t>７８円</a:t>
              </a:r>
              <a:endParaRPr kumimoji="1" lang="ja-JP" altLang="en-US" sz="1600" dirty="0">
                <a:solidFill>
                  <a:schemeClr val="bg1"/>
                </a:solidFill>
                <a:effectLst>
                  <a:glow rad="101600">
                    <a:srgbClr val="888888"/>
                  </a:glow>
                </a:effectLst>
                <a:latin typeface="HGPｺﾞｼｯｸE" panose="020B0900000000000000" pitchFamily="50" charset="-128"/>
                <a:ea typeface="HGPｺﾞｼｯｸE" panose="020B0900000000000000" pitchFamily="50" charset="-128"/>
              </a:endParaRPr>
            </a:p>
          </p:txBody>
        </p:sp>
      </p:grpSp>
      <p:grpSp>
        <p:nvGrpSpPr>
          <p:cNvPr id="21" name="グループ化 20">
            <a:extLst>
              <a:ext uri="{FF2B5EF4-FFF2-40B4-BE49-F238E27FC236}">
                <a16:creationId xmlns:a16="http://schemas.microsoft.com/office/drawing/2014/main" id="{5D885052-D3C1-2FD2-9698-5E0B79E248EF}"/>
              </a:ext>
            </a:extLst>
          </p:cNvPr>
          <p:cNvGrpSpPr/>
          <p:nvPr/>
        </p:nvGrpSpPr>
        <p:grpSpPr>
          <a:xfrm>
            <a:off x="6741856" y="4870455"/>
            <a:ext cx="863837" cy="519561"/>
            <a:chOff x="6741856" y="4870455"/>
            <a:chExt cx="863837" cy="519561"/>
          </a:xfrm>
        </p:grpSpPr>
        <p:sp>
          <p:nvSpPr>
            <p:cNvPr id="132" name="楕円 131">
              <a:extLst>
                <a:ext uri="{FF2B5EF4-FFF2-40B4-BE49-F238E27FC236}">
                  <a16:creationId xmlns:a16="http://schemas.microsoft.com/office/drawing/2014/main" id="{B828E7FF-4893-F8D1-33EA-F58D9C532AC5}"/>
                </a:ext>
              </a:extLst>
            </p:cNvPr>
            <p:cNvSpPr/>
            <p:nvPr/>
          </p:nvSpPr>
          <p:spPr>
            <a:xfrm>
              <a:off x="6741856" y="4870455"/>
              <a:ext cx="863837" cy="519561"/>
            </a:xfrm>
            <a:prstGeom prst="ellipse">
              <a:avLst/>
            </a:prstGeom>
            <a:solidFill>
              <a:srgbClr val="E3F2F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a:latin typeface="HGPGothicE" panose="020B0900000000000000" pitchFamily="34" charset="-128"/>
              </a:endParaRPr>
            </a:p>
          </p:txBody>
        </p:sp>
        <p:grpSp>
          <p:nvGrpSpPr>
            <p:cNvPr id="20" name="グループ化 19">
              <a:extLst>
                <a:ext uri="{FF2B5EF4-FFF2-40B4-BE49-F238E27FC236}">
                  <a16:creationId xmlns:a16="http://schemas.microsoft.com/office/drawing/2014/main" id="{FFF14E53-A86E-39C4-9A0E-CD232EED7A46}"/>
                </a:ext>
              </a:extLst>
            </p:cNvPr>
            <p:cNvGrpSpPr/>
            <p:nvPr/>
          </p:nvGrpSpPr>
          <p:grpSpPr>
            <a:xfrm>
              <a:off x="6842206" y="4943421"/>
              <a:ext cx="681052" cy="373627"/>
              <a:chOff x="6842206" y="4943421"/>
              <a:chExt cx="681052" cy="373627"/>
            </a:xfrm>
          </p:grpSpPr>
          <p:pic>
            <p:nvPicPr>
              <p:cNvPr id="133" name="図 132">
                <a:extLst>
                  <a:ext uri="{FF2B5EF4-FFF2-40B4-BE49-F238E27FC236}">
                    <a16:creationId xmlns:a16="http://schemas.microsoft.com/office/drawing/2014/main" id="{4F5C96FD-9FD0-E7C8-F071-7CF3078A7A8A}"/>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6842206" y="4943421"/>
                <a:ext cx="373627" cy="373627"/>
              </a:xfrm>
              <a:prstGeom prst="rect">
                <a:avLst/>
              </a:prstGeom>
            </p:spPr>
          </p:pic>
          <p:pic>
            <p:nvPicPr>
              <p:cNvPr id="134" name="図 133">
                <a:extLst>
                  <a:ext uri="{FF2B5EF4-FFF2-40B4-BE49-F238E27FC236}">
                    <a16:creationId xmlns:a16="http://schemas.microsoft.com/office/drawing/2014/main" id="{03EF6914-1102-959D-746A-B493E63C8EFB}"/>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6977164" y="4944063"/>
                <a:ext cx="373627" cy="372343"/>
              </a:xfrm>
              <a:prstGeom prst="rect">
                <a:avLst/>
              </a:prstGeom>
            </p:spPr>
          </p:pic>
          <p:pic>
            <p:nvPicPr>
              <p:cNvPr id="135" name="図 134">
                <a:extLst>
                  <a:ext uri="{FF2B5EF4-FFF2-40B4-BE49-F238E27FC236}">
                    <a16:creationId xmlns:a16="http://schemas.microsoft.com/office/drawing/2014/main" id="{F878543F-1647-BC4B-A9F7-23889DBCA4EB}"/>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7145353" y="4944063"/>
                <a:ext cx="373627" cy="372343"/>
              </a:xfrm>
              <a:prstGeom prst="rect">
                <a:avLst/>
              </a:prstGeom>
            </p:spPr>
          </p:pic>
          <p:sp>
            <p:nvSpPr>
              <p:cNvPr id="136" name="テキスト ボックス 135">
                <a:extLst>
                  <a:ext uri="{FF2B5EF4-FFF2-40B4-BE49-F238E27FC236}">
                    <a16:creationId xmlns:a16="http://schemas.microsoft.com/office/drawing/2014/main" id="{AFC03A04-9DCC-592C-16C4-171AFCA31A12}"/>
                  </a:ext>
                </a:extLst>
              </p:cNvPr>
              <p:cNvSpPr txBox="1"/>
              <p:nvPr/>
            </p:nvSpPr>
            <p:spPr>
              <a:xfrm>
                <a:off x="6867309" y="4947089"/>
                <a:ext cx="655949" cy="338554"/>
              </a:xfrm>
              <a:prstGeom prst="rect">
                <a:avLst/>
              </a:prstGeom>
              <a:noFill/>
            </p:spPr>
            <p:txBody>
              <a:bodyPr wrap="none" rtlCol="0">
                <a:spAutoFit/>
              </a:bodyPr>
              <a:lstStyle/>
              <a:p>
                <a:r>
                  <a:rPr lang="ja-JP" altLang="en-US" sz="1600" dirty="0">
                    <a:solidFill>
                      <a:schemeClr val="bg1"/>
                    </a:solidFill>
                    <a:effectLst>
                      <a:glow rad="101600">
                        <a:srgbClr val="888888"/>
                      </a:glow>
                    </a:effectLst>
                    <a:latin typeface="HGPｺﾞｼｯｸE" panose="020B0900000000000000" pitchFamily="50" charset="-128"/>
                    <a:ea typeface="HGPｺﾞｼｯｸE" panose="020B0900000000000000" pitchFamily="50" charset="-128"/>
                  </a:rPr>
                  <a:t>２２円</a:t>
                </a:r>
                <a:endParaRPr kumimoji="1" lang="ja-JP" altLang="en-US" sz="1600" dirty="0">
                  <a:solidFill>
                    <a:schemeClr val="bg1"/>
                  </a:solidFill>
                  <a:effectLst>
                    <a:glow rad="101600">
                      <a:srgbClr val="888888"/>
                    </a:glow>
                  </a:effectLst>
                  <a:latin typeface="HGPｺﾞｼｯｸE" panose="020B0900000000000000" pitchFamily="50" charset="-128"/>
                  <a:ea typeface="HGPｺﾞｼｯｸE" panose="020B0900000000000000" pitchFamily="50" charset="-128"/>
                </a:endParaRPr>
              </a:p>
            </p:txBody>
          </p:sp>
        </p:grpSp>
      </p:grpSp>
      <p:grpSp>
        <p:nvGrpSpPr>
          <p:cNvPr id="12" name="グループ化 11">
            <a:extLst>
              <a:ext uri="{FF2B5EF4-FFF2-40B4-BE49-F238E27FC236}">
                <a16:creationId xmlns:a16="http://schemas.microsoft.com/office/drawing/2014/main" id="{15C3F862-0613-A5E5-9E3D-ECC7179915FC}"/>
              </a:ext>
            </a:extLst>
          </p:cNvPr>
          <p:cNvGrpSpPr/>
          <p:nvPr/>
        </p:nvGrpSpPr>
        <p:grpSpPr>
          <a:xfrm>
            <a:off x="3188676" y="5493830"/>
            <a:ext cx="2823484" cy="815490"/>
            <a:chOff x="3188676" y="5493830"/>
            <a:chExt cx="2823484" cy="815490"/>
          </a:xfrm>
        </p:grpSpPr>
        <p:sp>
          <p:nvSpPr>
            <p:cNvPr id="138" name="正方形/長方形 137">
              <a:extLst>
                <a:ext uri="{FF2B5EF4-FFF2-40B4-BE49-F238E27FC236}">
                  <a16:creationId xmlns:a16="http://schemas.microsoft.com/office/drawing/2014/main" id="{4430DAF4-195A-A5B4-DCAC-28B5C6E24D9B}"/>
                </a:ext>
              </a:extLst>
            </p:cNvPr>
            <p:cNvSpPr/>
            <p:nvPr/>
          </p:nvSpPr>
          <p:spPr bwMode="auto">
            <a:xfrm>
              <a:off x="3188676" y="5494198"/>
              <a:ext cx="2823484" cy="815122"/>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sp>
          <p:nvSpPr>
            <p:cNvPr id="139" name="正方形/長方形 138">
              <a:extLst>
                <a:ext uri="{FF2B5EF4-FFF2-40B4-BE49-F238E27FC236}">
                  <a16:creationId xmlns:a16="http://schemas.microsoft.com/office/drawing/2014/main" id="{0EF1FF4D-F650-1472-07E0-A8B04E075E2F}"/>
                </a:ext>
              </a:extLst>
            </p:cNvPr>
            <p:cNvSpPr/>
            <p:nvPr/>
          </p:nvSpPr>
          <p:spPr bwMode="auto">
            <a:xfrm>
              <a:off x="3188676" y="5493830"/>
              <a:ext cx="2823484"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chemeClr val="bg1"/>
                  </a:solidFill>
                  <a:latin typeface="HGPｺﾞｼｯｸE" panose="020B0900000000000000" pitchFamily="50" charset="-128"/>
                  <a:ea typeface="HGPｺﾞｼｯｸE" panose="020B0900000000000000" pitchFamily="50" charset="-128"/>
                </a:rPr>
                <a:t>国　（国税）</a:t>
              </a:r>
              <a:endParaRPr lang="en-US" altLang="ja-JP" sz="1600" dirty="0">
                <a:solidFill>
                  <a:schemeClr val="bg1"/>
                </a:solidFill>
                <a:latin typeface="HGPｺﾞｼｯｸE" panose="020B0900000000000000" pitchFamily="50" charset="-128"/>
                <a:ea typeface="HGPｺﾞｼｯｸE" panose="020B0900000000000000" pitchFamily="50" charset="-128"/>
              </a:endParaRPr>
            </a:p>
          </p:txBody>
        </p:sp>
        <p:sp>
          <p:nvSpPr>
            <p:cNvPr id="140" name="テキスト ボックス 139">
              <a:extLst>
                <a:ext uri="{FF2B5EF4-FFF2-40B4-BE49-F238E27FC236}">
                  <a16:creationId xmlns:a16="http://schemas.microsoft.com/office/drawing/2014/main" id="{02266900-A961-C600-EFA7-7898845042BA}"/>
                </a:ext>
              </a:extLst>
            </p:cNvPr>
            <p:cNvSpPr txBox="1"/>
            <p:nvPr/>
          </p:nvSpPr>
          <p:spPr>
            <a:xfrm>
              <a:off x="4243590" y="5920259"/>
              <a:ext cx="713657" cy="307777"/>
            </a:xfrm>
            <a:prstGeom prst="rect">
              <a:avLst/>
            </a:prstGeom>
            <a:noFill/>
          </p:spPr>
          <p:txBody>
            <a:bodyPr wrap="none" rtlCol="0">
              <a:spAutoFit/>
            </a:bodyPr>
            <a:lstStyle/>
            <a:p>
              <a:pPr rtl="0">
                <a:spcBef>
                  <a:spcPts val="0"/>
                </a:spcBef>
                <a:spcAft>
                  <a:spcPts val="500"/>
                </a:spcAft>
              </a:pPr>
              <a:r>
                <a:rPr lang="ja-JP" altLang="en-US" sz="1400" b="0" i="0" u="none" strike="noStrike" dirty="0">
                  <a:effectLst/>
                  <a:latin typeface="HGPｺﾞｼｯｸE" panose="020B0900000000000000" pitchFamily="50" charset="-128"/>
                  <a:ea typeface="HGPｺﾞｼｯｸE" panose="020B0900000000000000" pitchFamily="50" charset="-128"/>
                </a:rPr>
                <a:t>７．８％</a:t>
              </a:r>
              <a:endParaRPr lang="en-US" altLang="ja-JP" sz="1400" b="0" i="0" u="none" strike="noStrike" dirty="0">
                <a:effectLst/>
                <a:latin typeface="HGPｺﾞｼｯｸE" panose="020B0900000000000000" pitchFamily="50" charset="-128"/>
                <a:ea typeface="HGPｺﾞｼｯｸE" panose="020B0900000000000000" pitchFamily="50" charset="-128"/>
              </a:endParaRPr>
            </a:p>
          </p:txBody>
        </p:sp>
      </p:grpSp>
      <p:grpSp>
        <p:nvGrpSpPr>
          <p:cNvPr id="13" name="グループ化 12">
            <a:extLst>
              <a:ext uri="{FF2B5EF4-FFF2-40B4-BE49-F238E27FC236}">
                <a16:creationId xmlns:a16="http://schemas.microsoft.com/office/drawing/2014/main" id="{743F1719-39D0-CFA9-54DE-5E503A01F604}"/>
              </a:ext>
            </a:extLst>
          </p:cNvPr>
          <p:cNvGrpSpPr/>
          <p:nvPr/>
        </p:nvGrpSpPr>
        <p:grpSpPr>
          <a:xfrm>
            <a:off x="6213137" y="5493830"/>
            <a:ext cx="2751476" cy="815490"/>
            <a:chOff x="6213137" y="5493830"/>
            <a:chExt cx="2751476" cy="815490"/>
          </a:xfrm>
        </p:grpSpPr>
        <p:sp>
          <p:nvSpPr>
            <p:cNvPr id="142" name="正方形/長方形 141">
              <a:extLst>
                <a:ext uri="{FF2B5EF4-FFF2-40B4-BE49-F238E27FC236}">
                  <a16:creationId xmlns:a16="http://schemas.microsoft.com/office/drawing/2014/main" id="{95F5A0A8-CB6C-E7D9-8A18-F258EA92C68F}"/>
                </a:ext>
              </a:extLst>
            </p:cNvPr>
            <p:cNvSpPr/>
            <p:nvPr/>
          </p:nvSpPr>
          <p:spPr bwMode="auto">
            <a:xfrm>
              <a:off x="6213137" y="5494198"/>
              <a:ext cx="2751476" cy="815122"/>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sp>
          <p:nvSpPr>
            <p:cNvPr id="143" name="正方形/長方形 142">
              <a:extLst>
                <a:ext uri="{FF2B5EF4-FFF2-40B4-BE49-F238E27FC236}">
                  <a16:creationId xmlns:a16="http://schemas.microsoft.com/office/drawing/2014/main" id="{B9D0335A-1A0F-BDDE-10F2-76DE765E8DB3}"/>
                </a:ext>
              </a:extLst>
            </p:cNvPr>
            <p:cNvSpPr/>
            <p:nvPr/>
          </p:nvSpPr>
          <p:spPr bwMode="auto">
            <a:xfrm>
              <a:off x="6221609" y="5493830"/>
              <a:ext cx="2743004"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chemeClr val="bg1"/>
                  </a:solidFill>
                  <a:latin typeface="HGPｺﾞｼｯｸE" panose="020B0900000000000000" pitchFamily="50" charset="-128"/>
                  <a:ea typeface="HGPｺﾞｼｯｸE" panose="020B0900000000000000" pitchFamily="50" charset="-128"/>
                </a:rPr>
                <a:t>地方　（地方税）</a:t>
              </a:r>
            </a:p>
          </p:txBody>
        </p:sp>
        <p:sp>
          <p:nvSpPr>
            <p:cNvPr id="144" name="テキスト ボックス 143">
              <a:extLst>
                <a:ext uri="{FF2B5EF4-FFF2-40B4-BE49-F238E27FC236}">
                  <a16:creationId xmlns:a16="http://schemas.microsoft.com/office/drawing/2014/main" id="{3324D612-086F-5692-9204-05F60A2C14AC}"/>
                </a:ext>
              </a:extLst>
            </p:cNvPr>
            <p:cNvSpPr txBox="1"/>
            <p:nvPr/>
          </p:nvSpPr>
          <p:spPr>
            <a:xfrm>
              <a:off x="7232047" y="5920259"/>
              <a:ext cx="713657" cy="307777"/>
            </a:xfrm>
            <a:prstGeom prst="rect">
              <a:avLst/>
            </a:prstGeom>
            <a:noFill/>
          </p:spPr>
          <p:txBody>
            <a:bodyPr wrap="none" rtlCol="0">
              <a:spAutoFit/>
            </a:bodyPr>
            <a:lstStyle/>
            <a:p>
              <a:pPr rtl="0">
                <a:spcBef>
                  <a:spcPts val="0"/>
                </a:spcBef>
                <a:spcAft>
                  <a:spcPts val="500"/>
                </a:spcAft>
              </a:pPr>
              <a:r>
                <a:rPr lang="ja-JP" altLang="en-US" sz="1400" dirty="0">
                  <a:latin typeface="HGPｺﾞｼｯｸE" panose="020B0900000000000000" pitchFamily="50" charset="-128"/>
                  <a:ea typeface="HGPｺﾞｼｯｸE" panose="020B0900000000000000" pitchFamily="50" charset="-128"/>
                </a:rPr>
                <a:t>２</a:t>
              </a:r>
              <a:r>
                <a:rPr lang="ja-JP" altLang="en-US" sz="1400" b="0" i="0" u="none" strike="noStrike" dirty="0">
                  <a:effectLst/>
                  <a:latin typeface="HGPｺﾞｼｯｸE" panose="020B0900000000000000" pitchFamily="50" charset="-128"/>
                  <a:ea typeface="HGPｺﾞｼｯｸE" panose="020B0900000000000000" pitchFamily="50" charset="-128"/>
                </a:rPr>
                <a:t>．２％</a:t>
              </a:r>
              <a:endParaRPr lang="en-US" altLang="ja-JP" sz="1400" b="0" i="0" u="none" strike="noStrike" dirty="0">
                <a:effectLst/>
                <a:latin typeface="HGPｺﾞｼｯｸE" panose="020B0900000000000000" pitchFamily="50" charset="-128"/>
                <a:ea typeface="HGPｺﾞｼｯｸE" panose="020B0900000000000000" pitchFamily="50" charset="-128"/>
              </a:endParaRPr>
            </a:p>
          </p:txBody>
        </p:sp>
      </p:grpSp>
      <p:grpSp>
        <p:nvGrpSpPr>
          <p:cNvPr id="22" name="グループ化 21">
            <a:extLst>
              <a:ext uri="{FF2B5EF4-FFF2-40B4-BE49-F238E27FC236}">
                <a16:creationId xmlns:a16="http://schemas.microsoft.com/office/drawing/2014/main" id="{79902AC5-E08B-397C-615D-627C1F25973D}"/>
              </a:ext>
            </a:extLst>
          </p:cNvPr>
          <p:cNvGrpSpPr/>
          <p:nvPr/>
        </p:nvGrpSpPr>
        <p:grpSpPr>
          <a:xfrm>
            <a:off x="806814" y="4287053"/>
            <a:ext cx="2181719" cy="870352"/>
            <a:chOff x="806814" y="4287053"/>
            <a:chExt cx="2181719" cy="870352"/>
          </a:xfrm>
        </p:grpSpPr>
        <p:sp>
          <p:nvSpPr>
            <p:cNvPr id="146" name="吹き出し: 円形 145">
              <a:extLst>
                <a:ext uri="{FF2B5EF4-FFF2-40B4-BE49-F238E27FC236}">
                  <a16:creationId xmlns:a16="http://schemas.microsoft.com/office/drawing/2014/main" id="{C64630BD-947B-8F3B-96AD-EB17B77E81FE}"/>
                </a:ext>
              </a:extLst>
            </p:cNvPr>
            <p:cNvSpPr/>
            <p:nvPr/>
          </p:nvSpPr>
          <p:spPr>
            <a:xfrm>
              <a:off x="806814" y="4287053"/>
              <a:ext cx="2181719" cy="870352"/>
            </a:xfrm>
            <a:prstGeom prst="wedgeEllipseCallout">
              <a:avLst>
                <a:gd name="adj1" fmla="val -32959"/>
                <a:gd name="adj2" fmla="val 56807"/>
              </a:avLst>
            </a:prstGeom>
            <a:solidFill>
              <a:schemeClr val="bg1"/>
            </a:solid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sp>
          <p:nvSpPr>
            <p:cNvPr id="148" name="テキスト ボックス 147">
              <a:extLst>
                <a:ext uri="{FF2B5EF4-FFF2-40B4-BE49-F238E27FC236}">
                  <a16:creationId xmlns:a16="http://schemas.microsoft.com/office/drawing/2014/main" id="{AA7A8FD7-42B2-4A4F-6C5E-27A3745866C3}"/>
                </a:ext>
              </a:extLst>
            </p:cNvPr>
            <p:cNvSpPr txBox="1"/>
            <p:nvPr/>
          </p:nvSpPr>
          <p:spPr>
            <a:xfrm>
              <a:off x="982205" y="4482923"/>
              <a:ext cx="1853392" cy="495007"/>
            </a:xfrm>
            <a:prstGeom prst="rect">
              <a:avLst/>
            </a:prstGeom>
            <a:noFill/>
          </p:spPr>
          <p:txBody>
            <a:bodyPr wrap="none" rtlCol="0">
              <a:spAutoFit/>
            </a:bodyPr>
            <a:lstStyle/>
            <a:p>
              <a:pPr rtl="0">
                <a:spcBef>
                  <a:spcPts val="0"/>
                </a:spcBef>
                <a:spcAft>
                  <a:spcPts val="500"/>
                </a:spcAft>
              </a:pPr>
              <a:r>
                <a:rPr lang="ja-JP" altLang="en-US" sz="1100" b="0" i="0" u="none" strike="noStrike" dirty="0">
                  <a:effectLst/>
                  <a:latin typeface="HGPｺﾞｼｯｸE" panose="020B0900000000000000" pitchFamily="50" charset="-128"/>
                  <a:ea typeface="HGPｺﾞｼｯｸE" panose="020B0900000000000000" pitchFamily="50" charset="-128"/>
                </a:rPr>
                <a:t>お店は、 消費税を預かって</a:t>
              </a:r>
              <a:endParaRPr lang="en-US" altLang="ja-JP" sz="1100" b="0" i="0" u="none" strike="noStrike" dirty="0">
                <a:effectLst/>
                <a:latin typeface="HGPｺﾞｼｯｸE" panose="020B0900000000000000" pitchFamily="50" charset="-128"/>
                <a:ea typeface="HGPｺﾞｼｯｸE" panose="020B0900000000000000" pitchFamily="50" charset="-128"/>
              </a:endParaRPr>
            </a:p>
            <a:p>
              <a:pPr rtl="0">
                <a:spcBef>
                  <a:spcPts val="0"/>
                </a:spcBef>
                <a:spcAft>
                  <a:spcPts val="500"/>
                </a:spcAft>
              </a:pPr>
              <a:r>
                <a:rPr lang="ja-JP" altLang="en-US" sz="1100" b="0" i="0" u="none" strike="noStrike" dirty="0">
                  <a:effectLst/>
                  <a:latin typeface="HGPｺﾞｼｯｸE" panose="020B0900000000000000" pitchFamily="50" charset="-128"/>
                  <a:ea typeface="HGPｺﾞｼｯｸE" panose="020B0900000000000000" pitchFamily="50" charset="-128"/>
                </a:rPr>
                <a:t>まとめて納めているんだね。</a:t>
              </a:r>
              <a:endParaRPr lang="ja-JP" altLang="en-US" sz="1050" b="0" dirty="0">
                <a:effectLst/>
                <a:latin typeface="HGPｺﾞｼｯｸE" panose="020B0900000000000000" pitchFamily="50" charset="-128"/>
                <a:ea typeface="HGPｺﾞｼｯｸE" panose="020B0900000000000000" pitchFamily="50" charset="-128"/>
              </a:endParaRPr>
            </a:p>
          </p:txBody>
        </p:sp>
      </p:grpSp>
      <p:grpSp>
        <p:nvGrpSpPr>
          <p:cNvPr id="10" name="グループ化 9">
            <a:extLst>
              <a:ext uri="{FF2B5EF4-FFF2-40B4-BE49-F238E27FC236}">
                <a16:creationId xmlns:a16="http://schemas.microsoft.com/office/drawing/2014/main" id="{87A2CB89-7E97-AEFC-A1FF-7EDCBD94C141}"/>
              </a:ext>
            </a:extLst>
          </p:cNvPr>
          <p:cNvGrpSpPr/>
          <p:nvPr/>
        </p:nvGrpSpPr>
        <p:grpSpPr>
          <a:xfrm>
            <a:off x="3188676" y="2525899"/>
            <a:ext cx="5631475" cy="900000"/>
            <a:chOff x="3188676" y="2525899"/>
            <a:chExt cx="5631475" cy="900000"/>
          </a:xfrm>
        </p:grpSpPr>
        <p:sp>
          <p:nvSpPr>
            <p:cNvPr id="151" name="正方形/長方形 150">
              <a:extLst>
                <a:ext uri="{FF2B5EF4-FFF2-40B4-BE49-F238E27FC236}">
                  <a16:creationId xmlns:a16="http://schemas.microsoft.com/office/drawing/2014/main" id="{C2698C01-A0B1-ECD3-07DA-EF7527AB3EBB}"/>
                </a:ext>
              </a:extLst>
            </p:cNvPr>
            <p:cNvSpPr/>
            <p:nvPr/>
          </p:nvSpPr>
          <p:spPr bwMode="auto">
            <a:xfrm>
              <a:off x="3188677" y="2525899"/>
              <a:ext cx="5631474" cy="900000"/>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sp>
          <p:nvSpPr>
            <p:cNvPr id="152" name="正方形/長方形 151">
              <a:extLst>
                <a:ext uri="{FF2B5EF4-FFF2-40B4-BE49-F238E27FC236}">
                  <a16:creationId xmlns:a16="http://schemas.microsoft.com/office/drawing/2014/main" id="{C1CF0B65-1F72-C3FC-5D52-E55896CC59B2}"/>
                </a:ext>
              </a:extLst>
            </p:cNvPr>
            <p:cNvSpPr/>
            <p:nvPr/>
          </p:nvSpPr>
          <p:spPr bwMode="auto">
            <a:xfrm>
              <a:off x="3188676" y="2525899"/>
              <a:ext cx="1262017"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chemeClr val="bg1"/>
                  </a:solidFill>
                  <a:latin typeface="HGPｺﾞｼｯｸE" panose="020B0900000000000000" pitchFamily="50" charset="-128"/>
                  <a:ea typeface="HGPｺﾞｼｯｸE" panose="020B0900000000000000" pitchFamily="50" charset="-128"/>
                </a:rPr>
                <a:t>税務署</a:t>
              </a:r>
            </a:p>
          </p:txBody>
        </p:sp>
        <p:sp>
          <p:nvSpPr>
            <p:cNvPr id="154" name="テキスト ボックス 153">
              <a:extLst>
                <a:ext uri="{FF2B5EF4-FFF2-40B4-BE49-F238E27FC236}">
                  <a16:creationId xmlns:a16="http://schemas.microsoft.com/office/drawing/2014/main" id="{29280401-26C9-1893-2B3B-5DC0D49977C8}"/>
                </a:ext>
              </a:extLst>
            </p:cNvPr>
            <p:cNvSpPr txBox="1"/>
            <p:nvPr/>
          </p:nvSpPr>
          <p:spPr>
            <a:xfrm>
              <a:off x="3204878" y="2995835"/>
              <a:ext cx="2848857" cy="276999"/>
            </a:xfrm>
            <a:prstGeom prst="rect">
              <a:avLst/>
            </a:prstGeom>
            <a:noFill/>
          </p:spPr>
          <p:txBody>
            <a:bodyPr wrap="none" rtlCol="0">
              <a:spAutoFit/>
            </a:bodyPr>
            <a:lstStyle/>
            <a:p>
              <a:pPr rtl="0">
                <a:spcBef>
                  <a:spcPts val="0"/>
                </a:spcBef>
                <a:spcAft>
                  <a:spcPts val="500"/>
                </a:spcAft>
              </a:pPr>
              <a:r>
                <a:rPr lang="ja-JP" altLang="en-US" sz="1200" b="0" i="0" u="none" strike="noStrike" dirty="0">
                  <a:effectLst/>
                  <a:latin typeface="HGPｺﾞｼｯｸE" panose="020B0900000000000000" pitchFamily="50" charset="-128"/>
                  <a:ea typeface="HGPｺﾞｼｯｸE" panose="020B0900000000000000" pitchFamily="50" charset="-128"/>
                </a:rPr>
                <a:t>納められた消費税を日本銀行に預ける。</a:t>
              </a:r>
            </a:p>
          </p:txBody>
        </p:sp>
      </p:grpSp>
      <p:grpSp>
        <p:nvGrpSpPr>
          <p:cNvPr id="9" name="グループ化 8">
            <a:extLst>
              <a:ext uri="{FF2B5EF4-FFF2-40B4-BE49-F238E27FC236}">
                <a16:creationId xmlns:a16="http://schemas.microsoft.com/office/drawing/2014/main" id="{4579631C-84C5-EB2F-8383-266008BC2E3C}"/>
              </a:ext>
            </a:extLst>
          </p:cNvPr>
          <p:cNvGrpSpPr/>
          <p:nvPr/>
        </p:nvGrpSpPr>
        <p:grpSpPr>
          <a:xfrm>
            <a:off x="5390701" y="1116218"/>
            <a:ext cx="1660098" cy="846530"/>
            <a:chOff x="5390701" y="1116218"/>
            <a:chExt cx="1660098" cy="846530"/>
          </a:xfrm>
        </p:grpSpPr>
        <p:sp>
          <p:nvSpPr>
            <p:cNvPr id="166" name="正方形/長方形 165">
              <a:extLst>
                <a:ext uri="{FF2B5EF4-FFF2-40B4-BE49-F238E27FC236}">
                  <a16:creationId xmlns:a16="http://schemas.microsoft.com/office/drawing/2014/main" id="{B69F1D12-A352-87B0-67C3-3A6D0491268B}"/>
                </a:ext>
              </a:extLst>
            </p:cNvPr>
            <p:cNvSpPr/>
            <p:nvPr/>
          </p:nvSpPr>
          <p:spPr>
            <a:xfrm>
              <a:off x="5410911" y="1144731"/>
              <a:ext cx="1639888" cy="818017"/>
            </a:xfrm>
            <a:prstGeom prst="rect">
              <a:avLst/>
            </a:prstGeom>
            <a:solidFill>
              <a:srgbClr val="E3F2F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sp>
          <p:nvSpPr>
            <p:cNvPr id="167" name="テキスト ボックス 166">
              <a:extLst>
                <a:ext uri="{FF2B5EF4-FFF2-40B4-BE49-F238E27FC236}">
                  <a16:creationId xmlns:a16="http://schemas.microsoft.com/office/drawing/2014/main" id="{64A6A31A-8093-62E4-6270-98D44C1AB9AE}"/>
                </a:ext>
              </a:extLst>
            </p:cNvPr>
            <p:cNvSpPr txBox="1"/>
            <p:nvPr/>
          </p:nvSpPr>
          <p:spPr>
            <a:xfrm>
              <a:off x="5390701" y="1116218"/>
              <a:ext cx="938077" cy="276999"/>
            </a:xfrm>
            <a:prstGeom prst="rect">
              <a:avLst/>
            </a:prstGeom>
            <a:noFill/>
          </p:spPr>
          <p:txBody>
            <a:bodyPr wrap="none" rtlCol="0">
              <a:spAutoFit/>
            </a:bodyPr>
            <a:lstStyle/>
            <a:p>
              <a:pPr rtl="0">
                <a:spcBef>
                  <a:spcPts val="0"/>
                </a:spcBef>
                <a:spcAft>
                  <a:spcPts val="500"/>
                </a:spcAft>
              </a:pPr>
              <a:r>
                <a:rPr lang="ja-JP" altLang="en-US" sz="1200" b="0" i="0" u="none" strike="noStrike" dirty="0">
                  <a:solidFill>
                    <a:srgbClr val="005BAD"/>
                  </a:solidFill>
                  <a:effectLst/>
                  <a:latin typeface="HGPｺﾞｼｯｸE" panose="020B0900000000000000" pitchFamily="50" charset="-128"/>
                  <a:ea typeface="HGPｺﾞｼｯｸE" panose="020B0900000000000000" pitchFamily="50" charset="-128"/>
                </a:rPr>
                <a:t>お店の売上</a:t>
              </a:r>
              <a:endParaRPr lang="ja-JP" altLang="en-US" sz="1100" b="0" dirty="0">
                <a:solidFill>
                  <a:srgbClr val="005BAD"/>
                </a:solidFill>
                <a:effectLst/>
                <a:latin typeface="HGPｺﾞｼｯｸE" panose="020B0900000000000000" pitchFamily="50" charset="-128"/>
                <a:ea typeface="HGPｺﾞｼｯｸE" panose="020B0900000000000000" pitchFamily="50" charset="-128"/>
              </a:endParaRPr>
            </a:p>
          </p:txBody>
        </p:sp>
        <p:grpSp>
          <p:nvGrpSpPr>
            <p:cNvPr id="168" name="グループ化 167">
              <a:extLst>
                <a:ext uri="{FF2B5EF4-FFF2-40B4-BE49-F238E27FC236}">
                  <a16:creationId xmlns:a16="http://schemas.microsoft.com/office/drawing/2014/main" id="{B386BD7B-A08B-090F-7153-338EB263F99F}"/>
                </a:ext>
              </a:extLst>
            </p:cNvPr>
            <p:cNvGrpSpPr/>
            <p:nvPr/>
          </p:nvGrpSpPr>
          <p:grpSpPr>
            <a:xfrm>
              <a:off x="5817922" y="1419772"/>
              <a:ext cx="825867" cy="408386"/>
              <a:chOff x="2078852" y="2232915"/>
              <a:chExt cx="997926" cy="493469"/>
            </a:xfrm>
          </p:grpSpPr>
          <p:pic>
            <p:nvPicPr>
              <p:cNvPr id="169" name="図 168" descr="図形&#10;&#10;自動的に生成された説明">
                <a:extLst>
                  <a:ext uri="{FF2B5EF4-FFF2-40B4-BE49-F238E27FC236}">
                    <a16:creationId xmlns:a16="http://schemas.microsoft.com/office/drawing/2014/main" id="{37CE357B-9F1C-4A01-91F8-BD116295D32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78852" y="2236872"/>
                <a:ext cx="991148" cy="489512"/>
              </a:xfrm>
              <a:prstGeom prst="rect">
                <a:avLst/>
              </a:prstGeom>
            </p:spPr>
          </p:pic>
          <p:sp>
            <p:nvSpPr>
              <p:cNvPr id="170" name="テキスト ボックス 169">
                <a:extLst>
                  <a:ext uri="{FF2B5EF4-FFF2-40B4-BE49-F238E27FC236}">
                    <a16:creationId xmlns:a16="http://schemas.microsoft.com/office/drawing/2014/main" id="{5C60ABC6-FEE6-2688-C789-7E394528592D}"/>
                  </a:ext>
                </a:extLst>
              </p:cNvPr>
              <p:cNvSpPr txBox="1"/>
              <p:nvPr/>
            </p:nvSpPr>
            <p:spPr>
              <a:xfrm>
                <a:off x="2078852" y="2232915"/>
                <a:ext cx="997926" cy="483468"/>
              </a:xfrm>
              <a:prstGeom prst="rect">
                <a:avLst/>
              </a:prstGeom>
              <a:noFill/>
            </p:spPr>
            <p:txBody>
              <a:bodyPr wrap="none" rtlCol="0">
                <a:spAutoFit/>
              </a:bodyPr>
              <a:lstStyle/>
              <a:p>
                <a:r>
                  <a:rPr lang="ja-JP" altLang="en-US" sz="2000" kern="0" spc="-150" dirty="0">
                    <a:solidFill>
                      <a:schemeClr val="bg1"/>
                    </a:solidFill>
                    <a:latin typeface="HGPｺﾞｼｯｸE" panose="020B0900000000000000" pitchFamily="50" charset="-128"/>
                    <a:ea typeface="HGPｺﾞｼｯｸE" panose="020B0900000000000000" pitchFamily="50" charset="-128"/>
                  </a:rPr>
                  <a:t>１</a:t>
                </a:r>
                <a:r>
                  <a:rPr kumimoji="1" lang="ja-JP" altLang="en-US" sz="2000" dirty="0">
                    <a:solidFill>
                      <a:schemeClr val="bg1"/>
                    </a:solidFill>
                    <a:latin typeface="HGPｺﾞｼｯｸE" panose="020B0900000000000000" pitchFamily="50" charset="-128"/>
                    <a:ea typeface="HGPｺﾞｼｯｸE" panose="020B0900000000000000" pitchFamily="50" charset="-128"/>
                  </a:rPr>
                  <a:t>０００</a:t>
                </a:r>
              </a:p>
            </p:txBody>
          </p:sp>
        </p:grpSp>
      </p:grpSp>
      <p:grpSp>
        <p:nvGrpSpPr>
          <p:cNvPr id="8" name="グループ化 7">
            <a:extLst>
              <a:ext uri="{FF2B5EF4-FFF2-40B4-BE49-F238E27FC236}">
                <a16:creationId xmlns:a16="http://schemas.microsoft.com/office/drawing/2014/main" id="{B5D30D73-CAA4-C65E-C602-95D1509327D9}"/>
              </a:ext>
            </a:extLst>
          </p:cNvPr>
          <p:cNvGrpSpPr/>
          <p:nvPr/>
        </p:nvGrpSpPr>
        <p:grpSpPr>
          <a:xfrm>
            <a:off x="3165967" y="1065378"/>
            <a:ext cx="5654183" cy="976722"/>
            <a:chOff x="3165967" y="1065378"/>
            <a:chExt cx="5654183" cy="976722"/>
          </a:xfrm>
        </p:grpSpPr>
        <p:sp>
          <p:nvSpPr>
            <p:cNvPr id="160" name="正方形/長方形 159">
              <a:extLst>
                <a:ext uri="{FF2B5EF4-FFF2-40B4-BE49-F238E27FC236}">
                  <a16:creationId xmlns:a16="http://schemas.microsoft.com/office/drawing/2014/main" id="{B2CE6652-8853-A793-E2FD-ADE7A37CCFB3}"/>
                </a:ext>
              </a:extLst>
            </p:cNvPr>
            <p:cNvSpPr/>
            <p:nvPr/>
          </p:nvSpPr>
          <p:spPr bwMode="auto">
            <a:xfrm>
              <a:off x="3165967" y="1065378"/>
              <a:ext cx="5654183" cy="976722"/>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grpSp>
          <p:nvGrpSpPr>
            <p:cNvPr id="7" name="グループ化 6">
              <a:extLst>
                <a:ext uri="{FF2B5EF4-FFF2-40B4-BE49-F238E27FC236}">
                  <a16:creationId xmlns:a16="http://schemas.microsoft.com/office/drawing/2014/main" id="{A83D414A-CB2D-99D7-6BAA-5B6FA89FBF83}"/>
                </a:ext>
              </a:extLst>
            </p:cNvPr>
            <p:cNvGrpSpPr/>
            <p:nvPr/>
          </p:nvGrpSpPr>
          <p:grpSpPr>
            <a:xfrm>
              <a:off x="3165967" y="1066181"/>
              <a:ext cx="2233743" cy="903661"/>
              <a:chOff x="3165967" y="1066181"/>
              <a:chExt cx="2233743" cy="903661"/>
            </a:xfrm>
          </p:grpSpPr>
          <p:sp>
            <p:nvSpPr>
              <p:cNvPr id="161" name="正方形/長方形 160">
                <a:extLst>
                  <a:ext uri="{FF2B5EF4-FFF2-40B4-BE49-F238E27FC236}">
                    <a16:creationId xmlns:a16="http://schemas.microsoft.com/office/drawing/2014/main" id="{44D4C6F9-43CF-47E2-03AD-B9EADEFED560}"/>
                  </a:ext>
                </a:extLst>
              </p:cNvPr>
              <p:cNvSpPr/>
              <p:nvPr/>
            </p:nvSpPr>
            <p:spPr bwMode="auto">
              <a:xfrm>
                <a:off x="3165967" y="1066181"/>
                <a:ext cx="1262017"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chemeClr val="bg1"/>
                    </a:solidFill>
                    <a:latin typeface="HGPｺﾞｼｯｸE" panose="020B0900000000000000" pitchFamily="50" charset="-128"/>
                    <a:ea typeface="HGPｺﾞｼｯｸE" panose="020B0900000000000000" pitchFamily="50" charset="-128"/>
                  </a:rPr>
                  <a:t>お店</a:t>
                </a:r>
              </a:p>
            </p:txBody>
          </p:sp>
          <p:sp>
            <p:nvSpPr>
              <p:cNvPr id="164" name="テキスト ボックス 163">
                <a:extLst>
                  <a:ext uri="{FF2B5EF4-FFF2-40B4-BE49-F238E27FC236}">
                    <a16:creationId xmlns:a16="http://schemas.microsoft.com/office/drawing/2014/main" id="{B412A46F-5B23-4E15-348B-4D2B34398D17}"/>
                  </a:ext>
                </a:extLst>
              </p:cNvPr>
              <p:cNvSpPr txBox="1"/>
              <p:nvPr/>
            </p:nvSpPr>
            <p:spPr>
              <a:xfrm>
                <a:off x="3204878" y="1444057"/>
                <a:ext cx="2194832" cy="525785"/>
              </a:xfrm>
              <a:prstGeom prst="rect">
                <a:avLst/>
              </a:prstGeom>
              <a:noFill/>
            </p:spPr>
            <p:txBody>
              <a:bodyPr wrap="none" rtlCol="0">
                <a:spAutoFit/>
              </a:bodyPr>
              <a:lstStyle/>
              <a:p>
                <a:pPr rtl="0">
                  <a:spcBef>
                    <a:spcPts val="0"/>
                  </a:spcBef>
                  <a:spcAft>
                    <a:spcPts val="500"/>
                  </a:spcAft>
                </a:pPr>
                <a:r>
                  <a:rPr lang="ja-JP" altLang="en-US" sz="1200" b="0" i="0" u="none" strike="noStrike" dirty="0">
                    <a:effectLst/>
                    <a:latin typeface="HGPｺﾞｼｯｸE" panose="020B0900000000000000" pitchFamily="50" charset="-128"/>
                    <a:ea typeface="HGPｺﾞｼｯｸE" panose="020B0900000000000000" pitchFamily="50" charset="-128"/>
                  </a:rPr>
                  <a:t>消費者から預かった</a:t>
                </a:r>
                <a:endParaRPr lang="en-US" altLang="ja-JP" sz="1200" b="0" i="0" u="none" strike="noStrike" dirty="0">
                  <a:effectLst/>
                  <a:latin typeface="HGPｺﾞｼｯｸE" panose="020B0900000000000000" pitchFamily="50" charset="-128"/>
                  <a:ea typeface="HGPｺﾞｼｯｸE" panose="020B0900000000000000" pitchFamily="50" charset="-128"/>
                </a:endParaRPr>
              </a:p>
              <a:p>
                <a:pPr rtl="0">
                  <a:spcBef>
                    <a:spcPts val="0"/>
                  </a:spcBef>
                  <a:spcAft>
                    <a:spcPts val="500"/>
                  </a:spcAft>
                </a:pPr>
                <a:r>
                  <a:rPr lang="ja-JP" altLang="en-US" sz="1200" b="0" i="0" u="none" strike="noStrike" dirty="0">
                    <a:effectLst/>
                    <a:latin typeface="HGPｺﾞｼｯｸE" panose="020B0900000000000000" pitchFamily="50" charset="-128"/>
                    <a:ea typeface="HGPｺﾞｼｯｸE" panose="020B0900000000000000" pitchFamily="50" charset="-128"/>
                  </a:rPr>
                  <a:t>消費税の額を計算して納める。</a:t>
                </a:r>
                <a:endParaRPr lang="ja-JP" altLang="en-US" sz="1100" b="0" dirty="0">
                  <a:effectLst/>
                  <a:latin typeface="HGPｺﾞｼｯｸE" panose="020B0900000000000000" pitchFamily="50" charset="-128"/>
                  <a:ea typeface="HGPｺﾞｼｯｸE" panose="020B0900000000000000" pitchFamily="50" charset="-128"/>
                </a:endParaRPr>
              </a:p>
            </p:txBody>
          </p:sp>
        </p:grpSp>
      </p:grpSp>
      <p:sp>
        <p:nvSpPr>
          <p:cNvPr id="171" name="角丸四角形 15">
            <a:extLst>
              <a:ext uri="{FF2B5EF4-FFF2-40B4-BE49-F238E27FC236}">
                <a16:creationId xmlns:a16="http://schemas.microsoft.com/office/drawing/2014/main" id="{54893164-C9A2-EE98-1F6B-4FAACEB501A0}"/>
              </a:ext>
            </a:extLst>
          </p:cNvPr>
          <p:cNvSpPr/>
          <p:nvPr/>
        </p:nvSpPr>
        <p:spPr>
          <a:xfrm>
            <a:off x="3102973" y="6432897"/>
            <a:ext cx="5281871" cy="132175"/>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en-US" altLang="ja-JP" sz="800" dirty="0">
                <a:solidFill>
                  <a:schemeClr val="tx1"/>
                </a:solidFill>
                <a:latin typeface="+mn-ea"/>
              </a:rPr>
              <a:t>※</a:t>
            </a:r>
            <a:r>
              <a:rPr lang="ja-JP" altLang="en-US" sz="800" dirty="0">
                <a:solidFill>
                  <a:schemeClr val="tx1"/>
                </a:solidFill>
                <a:latin typeface="+mn-ea"/>
              </a:rPr>
              <a:t>消費税は国税（消費税）と地方税（地方消費税）に分かれていて</a:t>
            </a:r>
            <a:r>
              <a:rPr lang="en-US" altLang="ja-JP" sz="800" dirty="0">
                <a:solidFill>
                  <a:schemeClr val="tx1"/>
                </a:solidFill>
                <a:latin typeface="+mn-ea"/>
              </a:rPr>
              <a:t>10%</a:t>
            </a:r>
            <a:r>
              <a:rPr lang="ja-JP" altLang="en-US" sz="800" dirty="0">
                <a:solidFill>
                  <a:schemeClr val="tx1"/>
                </a:solidFill>
                <a:latin typeface="+mn-ea"/>
              </a:rPr>
              <a:t>のうち</a:t>
            </a:r>
            <a:r>
              <a:rPr lang="en-US" altLang="ja-JP" sz="800" dirty="0">
                <a:solidFill>
                  <a:schemeClr val="tx1"/>
                </a:solidFill>
                <a:latin typeface="+mn-ea"/>
              </a:rPr>
              <a:t>7.8%</a:t>
            </a:r>
            <a:r>
              <a:rPr lang="ja-JP" altLang="en-US" sz="800" dirty="0">
                <a:solidFill>
                  <a:schemeClr val="tx1"/>
                </a:solidFill>
                <a:latin typeface="+mn-ea"/>
              </a:rPr>
              <a:t>が国税、</a:t>
            </a:r>
            <a:r>
              <a:rPr lang="en-US" altLang="ja-JP" sz="800" dirty="0">
                <a:solidFill>
                  <a:schemeClr val="tx1"/>
                </a:solidFill>
                <a:latin typeface="+mn-ea"/>
              </a:rPr>
              <a:t>2.2</a:t>
            </a:r>
            <a:r>
              <a:rPr lang="ja-JP" altLang="en-US" sz="800" dirty="0">
                <a:solidFill>
                  <a:schemeClr val="tx1"/>
                </a:solidFill>
                <a:latin typeface="+mn-ea"/>
              </a:rPr>
              <a:t>％が地方税です。</a:t>
            </a:r>
          </a:p>
        </p:txBody>
      </p:sp>
      <p:pic>
        <p:nvPicPr>
          <p:cNvPr id="172" name="図 171">
            <a:extLst>
              <a:ext uri="{FF2B5EF4-FFF2-40B4-BE49-F238E27FC236}">
                <a16:creationId xmlns:a16="http://schemas.microsoft.com/office/drawing/2014/main" id="{B8472064-5DCA-25E7-880C-FCCDDA307790}"/>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7239352" y="1029349"/>
            <a:ext cx="1654829" cy="1069432"/>
          </a:xfrm>
          <a:prstGeom prst="rect">
            <a:avLst/>
          </a:prstGeom>
        </p:spPr>
      </p:pic>
      <p:pic>
        <p:nvPicPr>
          <p:cNvPr id="173" name="図 172">
            <a:extLst>
              <a:ext uri="{FF2B5EF4-FFF2-40B4-BE49-F238E27FC236}">
                <a16:creationId xmlns:a16="http://schemas.microsoft.com/office/drawing/2014/main" id="{B0D47E3C-E9BD-9C87-DDA7-9CDC4C168B2A}"/>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7285826" y="2233915"/>
            <a:ext cx="1473744" cy="1433883"/>
          </a:xfrm>
          <a:prstGeom prst="rect">
            <a:avLst/>
          </a:prstGeom>
        </p:spPr>
      </p:pic>
      <p:pic>
        <p:nvPicPr>
          <p:cNvPr id="174" name="図 173">
            <a:extLst>
              <a:ext uri="{FF2B5EF4-FFF2-40B4-BE49-F238E27FC236}">
                <a16:creationId xmlns:a16="http://schemas.microsoft.com/office/drawing/2014/main" id="{C902C530-2227-B036-67D6-168E1F24BD65}"/>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p:blipFill>
        <p:spPr>
          <a:xfrm>
            <a:off x="7034127" y="3865094"/>
            <a:ext cx="1977142" cy="956682"/>
          </a:xfrm>
          <a:prstGeom prst="rect">
            <a:avLst/>
          </a:prstGeom>
        </p:spPr>
      </p:pic>
      <p:grpSp>
        <p:nvGrpSpPr>
          <p:cNvPr id="5" name="グループ化 4">
            <a:extLst>
              <a:ext uri="{FF2B5EF4-FFF2-40B4-BE49-F238E27FC236}">
                <a16:creationId xmlns:a16="http://schemas.microsoft.com/office/drawing/2014/main" id="{ED964FA1-8EEC-D6BF-04BC-810203C85FD6}"/>
              </a:ext>
            </a:extLst>
          </p:cNvPr>
          <p:cNvGrpSpPr/>
          <p:nvPr/>
        </p:nvGrpSpPr>
        <p:grpSpPr>
          <a:xfrm>
            <a:off x="2262331" y="1884469"/>
            <a:ext cx="825867" cy="910293"/>
            <a:chOff x="2262331" y="1697320"/>
            <a:chExt cx="825867" cy="910293"/>
          </a:xfrm>
        </p:grpSpPr>
        <p:grpSp>
          <p:nvGrpSpPr>
            <p:cNvPr id="107" name="グループ化 106">
              <a:extLst>
                <a:ext uri="{FF2B5EF4-FFF2-40B4-BE49-F238E27FC236}">
                  <a16:creationId xmlns:a16="http://schemas.microsoft.com/office/drawing/2014/main" id="{88CF2ED9-0C3F-6DB2-F1AD-DA22D1EB866D}"/>
                </a:ext>
              </a:extLst>
            </p:cNvPr>
            <p:cNvGrpSpPr/>
            <p:nvPr/>
          </p:nvGrpSpPr>
          <p:grpSpPr>
            <a:xfrm>
              <a:off x="2262331" y="1697320"/>
              <a:ext cx="825867" cy="408386"/>
              <a:chOff x="2078852" y="2232915"/>
              <a:chExt cx="997926" cy="493469"/>
            </a:xfrm>
          </p:grpSpPr>
          <p:pic>
            <p:nvPicPr>
              <p:cNvPr id="109" name="図 108" descr="図形&#10;&#10;自動的に生成された説明">
                <a:extLst>
                  <a:ext uri="{FF2B5EF4-FFF2-40B4-BE49-F238E27FC236}">
                    <a16:creationId xmlns:a16="http://schemas.microsoft.com/office/drawing/2014/main" id="{63D93899-2B64-65B8-80B9-D5CD2F229DC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78852" y="2236872"/>
                <a:ext cx="991148" cy="489512"/>
              </a:xfrm>
              <a:prstGeom prst="rect">
                <a:avLst/>
              </a:prstGeom>
            </p:spPr>
          </p:pic>
          <p:sp>
            <p:nvSpPr>
              <p:cNvPr id="110" name="テキスト ボックス 109">
                <a:extLst>
                  <a:ext uri="{FF2B5EF4-FFF2-40B4-BE49-F238E27FC236}">
                    <a16:creationId xmlns:a16="http://schemas.microsoft.com/office/drawing/2014/main" id="{67112D5F-F529-D69C-6E1F-827988DCDEF0}"/>
                  </a:ext>
                </a:extLst>
              </p:cNvPr>
              <p:cNvSpPr txBox="1"/>
              <p:nvPr/>
            </p:nvSpPr>
            <p:spPr>
              <a:xfrm>
                <a:off x="2078852" y="2232915"/>
                <a:ext cx="997926" cy="483468"/>
              </a:xfrm>
              <a:prstGeom prst="rect">
                <a:avLst/>
              </a:prstGeom>
              <a:noFill/>
            </p:spPr>
            <p:txBody>
              <a:bodyPr wrap="none" rtlCol="0">
                <a:spAutoFit/>
              </a:bodyPr>
              <a:lstStyle/>
              <a:p>
                <a:r>
                  <a:rPr lang="ja-JP" altLang="en-US" sz="2000" kern="0" spc="-150" dirty="0">
                    <a:solidFill>
                      <a:schemeClr val="bg1"/>
                    </a:solidFill>
                    <a:latin typeface="HGPｺﾞｼｯｸE" panose="020B0900000000000000" pitchFamily="50" charset="-128"/>
                    <a:ea typeface="HGPｺﾞｼｯｸE" panose="020B0900000000000000" pitchFamily="50" charset="-128"/>
                  </a:rPr>
                  <a:t>１</a:t>
                </a:r>
                <a:r>
                  <a:rPr kumimoji="1" lang="ja-JP" altLang="en-US" sz="2000" dirty="0">
                    <a:solidFill>
                      <a:schemeClr val="bg1"/>
                    </a:solidFill>
                    <a:latin typeface="HGPｺﾞｼｯｸE" panose="020B0900000000000000" pitchFamily="50" charset="-128"/>
                    <a:ea typeface="HGPｺﾞｼｯｸE" panose="020B0900000000000000" pitchFamily="50" charset="-128"/>
                  </a:rPr>
                  <a:t>０００</a:t>
                </a:r>
              </a:p>
            </p:txBody>
          </p:sp>
        </p:grpSp>
        <p:grpSp>
          <p:nvGrpSpPr>
            <p:cNvPr id="175" name="グループ化 174">
              <a:extLst>
                <a:ext uri="{FF2B5EF4-FFF2-40B4-BE49-F238E27FC236}">
                  <a16:creationId xmlns:a16="http://schemas.microsoft.com/office/drawing/2014/main" id="{65D414BE-C32A-865E-AB31-4BBED59A4369}"/>
                </a:ext>
              </a:extLst>
            </p:cNvPr>
            <p:cNvGrpSpPr/>
            <p:nvPr/>
          </p:nvGrpSpPr>
          <p:grpSpPr>
            <a:xfrm>
              <a:off x="2424952" y="2162039"/>
              <a:ext cx="511679" cy="445574"/>
              <a:chOff x="1704581" y="1628189"/>
              <a:chExt cx="511679" cy="445574"/>
            </a:xfrm>
          </p:grpSpPr>
          <p:pic>
            <p:nvPicPr>
              <p:cNvPr id="105" name="図 104">
                <a:extLst>
                  <a:ext uri="{FF2B5EF4-FFF2-40B4-BE49-F238E27FC236}">
                    <a16:creationId xmlns:a16="http://schemas.microsoft.com/office/drawing/2014/main" id="{BD90660E-E9ED-14F0-75BC-875B705D412E}"/>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1739131" y="1628189"/>
                <a:ext cx="445574" cy="445574"/>
              </a:xfrm>
              <a:prstGeom prst="rect">
                <a:avLst/>
              </a:prstGeom>
            </p:spPr>
          </p:pic>
          <p:sp>
            <p:nvSpPr>
              <p:cNvPr id="108" name="テキスト ボックス 107">
                <a:extLst>
                  <a:ext uri="{FF2B5EF4-FFF2-40B4-BE49-F238E27FC236}">
                    <a16:creationId xmlns:a16="http://schemas.microsoft.com/office/drawing/2014/main" id="{22604DB2-9BFA-50F1-F139-CE9B7E6450D7}"/>
                  </a:ext>
                </a:extLst>
              </p:cNvPr>
              <p:cNvSpPr txBox="1"/>
              <p:nvPr/>
            </p:nvSpPr>
            <p:spPr>
              <a:xfrm>
                <a:off x="1704581" y="1692722"/>
                <a:ext cx="511679" cy="307777"/>
              </a:xfrm>
              <a:prstGeom prst="rect">
                <a:avLst/>
              </a:prstGeom>
              <a:noFill/>
            </p:spPr>
            <p:txBody>
              <a:bodyPr wrap="none" rtlCol="0">
                <a:spAutoFit/>
              </a:bodyPr>
              <a:lstStyle/>
              <a:p>
                <a:r>
                  <a:rPr kumimoji="1" lang="ja-JP" altLang="en-US" sz="1400" kern="0" spc="-150" dirty="0">
                    <a:solidFill>
                      <a:schemeClr val="bg1"/>
                    </a:solidFill>
                    <a:latin typeface="HGPｺﾞｼｯｸE" panose="020B0900000000000000" pitchFamily="50" charset="-128"/>
                    <a:ea typeface="HGPｺﾞｼｯｸE" panose="020B0900000000000000" pitchFamily="50" charset="-128"/>
                  </a:rPr>
                  <a:t>１</a:t>
                </a:r>
                <a:r>
                  <a:rPr kumimoji="1" lang="ja-JP" altLang="en-US" sz="1400" dirty="0">
                    <a:solidFill>
                      <a:schemeClr val="bg1"/>
                    </a:solidFill>
                    <a:latin typeface="HGPｺﾞｼｯｸE" panose="020B0900000000000000" pitchFamily="50" charset="-128"/>
                    <a:ea typeface="HGPｺﾞｼｯｸE" panose="020B0900000000000000" pitchFamily="50" charset="-128"/>
                  </a:rPr>
                  <a:t>００</a:t>
                </a:r>
              </a:p>
            </p:txBody>
          </p:sp>
        </p:grpSp>
      </p:grpSp>
      <p:sp>
        <p:nvSpPr>
          <p:cNvPr id="23" name="矢印: 上 22">
            <a:extLst>
              <a:ext uri="{FF2B5EF4-FFF2-40B4-BE49-F238E27FC236}">
                <a16:creationId xmlns:a16="http://schemas.microsoft.com/office/drawing/2014/main" id="{C12F3FBA-4924-7B42-7878-CACB4942C411}"/>
              </a:ext>
            </a:extLst>
          </p:cNvPr>
          <p:cNvSpPr/>
          <p:nvPr/>
        </p:nvSpPr>
        <p:spPr>
          <a:xfrm rot="10800000">
            <a:off x="7707471" y="4870454"/>
            <a:ext cx="298495" cy="578982"/>
          </a:xfrm>
          <a:prstGeom prst="upArrow">
            <a:avLst>
              <a:gd name="adj1" fmla="val 59510"/>
              <a:gd name="adj2" fmla="val 46830"/>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sp>
        <p:nvSpPr>
          <p:cNvPr id="16" name="テキスト ボックス 15">
            <a:extLst>
              <a:ext uri="{FF2B5EF4-FFF2-40B4-BE49-F238E27FC236}">
                <a16:creationId xmlns:a16="http://schemas.microsoft.com/office/drawing/2014/main" id="{B3FC43CA-E89C-001F-090D-477648100987}"/>
              </a:ext>
            </a:extLst>
          </p:cNvPr>
          <p:cNvSpPr txBox="1"/>
          <p:nvPr/>
        </p:nvSpPr>
        <p:spPr>
          <a:xfrm>
            <a:off x="194203" y="957280"/>
            <a:ext cx="2425664" cy="369332"/>
          </a:xfrm>
          <a:prstGeom prst="rect">
            <a:avLst/>
          </a:prstGeom>
          <a:noFill/>
        </p:spPr>
        <p:txBody>
          <a:bodyPr wrap="none" rtlCol="0">
            <a:spAutoFit/>
          </a:bodyPr>
          <a:lstStyle/>
          <a:p>
            <a:pPr>
              <a:spcBef>
                <a:spcPts val="0"/>
              </a:spcBef>
              <a:spcAft>
                <a:spcPts val="500"/>
              </a:spcAft>
            </a:pPr>
            <a:r>
              <a:rPr lang="ja-JP" altLang="en-US" sz="1800" dirty="0">
                <a:latin typeface="HGPｺﾞｼｯｸE" panose="020B0900000000000000" pitchFamily="50" charset="-128"/>
                <a:ea typeface="HGPｺﾞｼｯｸE" panose="020B0900000000000000" pitchFamily="50" charset="-128"/>
              </a:rPr>
              <a:t>消費税についての説明</a:t>
            </a:r>
          </a:p>
        </p:txBody>
      </p:sp>
      <p:sp>
        <p:nvSpPr>
          <p:cNvPr id="77" name="テキスト ボックス 76">
            <a:extLst>
              <a:ext uri="{FF2B5EF4-FFF2-40B4-BE49-F238E27FC236}">
                <a16:creationId xmlns:a16="http://schemas.microsoft.com/office/drawing/2014/main" id="{661B186C-0036-4820-ADE7-B60E8D075464}"/>
              </a:ext>
            </a:extLst>
          </p:cNvPr>
          <p:cNvSpPr txBox="1"/>
          <p:nvPr/>
        </p:nvSpPr>
        <p:spPr>
          <a:xfrm>
            <a:off x="4552454" y="2941162"/>
            <a:ext cx="420308" cy="169277"/>
          </a:xfrm>
          <a:prstGeom prst="rect">
            <a:avLst/>
          </a:prstGeom>
          <a:noFill/>
        </p:spPr>
        <p:txBody>
          <a:bodyPr wrap="none" rtlCol="0">
            <a:spAutoFit/>
          </a:bodyPr>
          <a:lstStyle>
            <a:defPPr>
              <a:defRPr lang="ja-JP"/>
            </a:defPPr>
            <a:lvl1pPr>
              <a:spcBef>
                <a:spcPts val="0"/>
              </a:spcBef>
              <a:spcAft>
                <a:spcPts val="500"/>
              </a:spcAft>
              <a:defRPr sz="500">
                <a:latin typeface="HGPｺﾞｼｯｸE" panose="020B0900000000000000" pitchFamily="50" charset="-128"/>
                <a:ea typeface="HGPｺﾞｼｯｸE" panose="020B0900000000000000" pitchFamily="50" charset="-128"/>
              </a:defRPr>
            </a:lvl1pPr>
          </a:lstStyle>
          <a:p>
            <a:r>
              <a:rPr lang="ja-JP" altLang="en-US" dirty="0"/>
              <a:t>にっぽん</a:t>
            </a:r>
          </a:p>
        </p:txBody>
      </p:sp>
      <p:sp>
        <p:nvSpPr>
          <p:cNvPr id="2" name="スライド番号プレースホルダー 8">
            <a:extLst>
              <a:ext uri="{FF2B5EF4-FFF2-40B4-BE49-F238E27FC236}">
                <a16:creationId xmlns:a16="http://schemas.microsoft.com/office/drawing/2014/main" id="{A5B37A0E-949B-85EF-3FB6-A7CBBB91B177}"/>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4</a:t>
            </a:fld>
            <a:endParaRPr lang="en-US" altLang="ja-JP" dirty="0">
              <a:latin typeface="+mn-ea"/>
              <a:ea typeface="+mn-ea"/>
            </a:endParaRPr>
          </a:p>
        </p:txBody>
      </p:sp>
    </p:spTree>
    <p:extLst>
      <p:ext uri="{BB962C8B-B14F-4D97-AF65-F5344CB8AC3E}">
        <p14:creationId xmlns:p14="http://schemas.microsoft.com/office/powerpoint/2010/main" val="2883005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14"/>
                                        </p:tgtEl>
                                        <p:attrNameLst>
                                          <p:attrName>style.visibility</p:attrName>
                                        </p:attrNameLst>
                                      </p:cBhvr>
                                      <p:to>
                                        <p:strVal val="visible"/>
                                      </p:to>
                                    </p:set>
                                    <p:animEffect transition="in" filter="wipe(left)">
                                      <p:cBhvr>
                                        <p:cTn id="21" dur="500"/>
                                        <p:tgtEl>
                                          <p:spTgt spid="11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72"/>
                                        </p:tgtEl>
                                        <p:attrNameLst>
                                          <p:attrName>style.visibility</p:attrName>
                                        </p:attrNameLst>
                                      </p:cBhvr>
                                      <p:to>
                                        <p:strVal val="visible"/>
                                      </p:to>
                                    </p:set>
                                    <p:animEffect transition="in" filter="fade">
                                      <p:cBhvr>
                                        <p:cTn id="34" dur="500"/>
                                        <p:tgtEl>
                                          <p:spTgt spid="172"/>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par>
                          <p:cTn id="40" fill="hold">
                            <p:stCondLst>
                              <p:cond delay="500"/>
                            </p:stCondLst>
                            <p:childTnLst>
                              <p:par>
                                <p:cTn id="41" presetID="22" presetClass="entr" presetSubtype="1" fill="hold" grpId="0" nodeType="afterEffect">
                                  <p:stCondLst>
                                    <p:cond delay="0"/>
                                  </p:stCondLst>
                                  <p:childTnLst>
                                    <p:set>
                                      <p:cBhvr>
                                        <p:cTn id="42" dur="1" fill="hold">
                                          <p:stCondLst>
                                            <p:cond delay="0"/>
                                          </p:stCondLst>
                                        </p:cTn>
                                        <p:tgtEl>
                                          <p:spTgt spid="103"/>
                                        </p:tgtEl>
                                        <p:attrNameLst>
                                          <p:attrName>style.visibility</p:attrName>
                                        </p:attrNameLst>
                                      </p:cBhvr>
                                      <p:to>
                                        <p:strVal val="visible"/>
                                      </p:to>
                                    </p:set>
                                    <p:animEffect transition="in" filter="wipe(up)">
                                      <p:cBhvr>
                                        <p:cTn id="43" dur="500"/>
                                        <p:tgtEl>
                                          <p:spTgt spid="103"/>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500"/>
                                        <p:tgtEl>
                                          <p:spTgt spid="1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77"/>
                                        </p:tgtEl>
                                        <p:attrNameLst>
                                          <p:attrName>style.visibility</p:attrName>
                                        </p:attrNameLst>
                                      </p:cBhvr>
                                      <p:to>
                                        <p:strVal val="visible"/>
                                      </p:to>
                                    </p:set>
                                    <p:animEffect transition="in" filter="fade">
                                      <p:cBhvr>
                                        <p:cTn id="51" dur="500"/>
                                        <p:tgtEl>
                                          <p:spTgt spid="77"/>
                                        </p:tgtEl>
                                      </p:cBhvr>
                                    </p:animEffect>
                                  </p:childTnLst>
                                </p:cTn>
                              </p:par>
                            </p:childTnLst>
                          </p:cTn>
                        </p:par>
                        <p:par>
                          <p:cTn id="52" fill="hold">
                            <p:stCondLst>
                              <p:cond delay="500"/>
                            </p:stCondLst>
                            <p:childTnLst>
                              <p:par>
                                <p:cTn id="53" presetID="10" presetClass="entr" presetSubtype="0" fill="hold" nodeType="afterEffect">
                                  <p:stCondLst>
                                    <p:cond delay="0"/>
                                  </p:stCondLst>
                                  <p:childTnLst>
                                    <p:set>
                                      <p:cBhvr>
                                        <p:cTn id="54" dur="1" fill="hold">
                                          <p:stCondLst>
                                            <p:cond delay="0"/>
                                          </p:stCondLst>
                                        </p:cTn>
                                        <p:tgtEl>
                                          <p:spTgt spid="173"/>
                                        </p:tgtEl>
                                        <p:attrNameLst>
                                          <p:attrName>style.visibility</p:attrName>
                                        </p:attrNameLst>
                                      </p:cBhvr>
                                      <p:to>
                                        <p:strVal val="visible"/>
                                      </p:to>
                                    </p:set>
                                    <p:animEffect transition="in" filter="fade">
                                      <p:cBhvr>
                                        <p:cTn id="55" dur="500"/>
                                        <p:tgtEl>
                                          <p:spTgt spid="173"/>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fade">
                                      <p:cBhvr>
                                        <p:cTn id="60" dur="500"/>
                                        <p:tgtEl>
                                          <p:spTgt spid="14"/>
                                        </p:tgtEl>
                                      </p:cBhvr>
                                    </p:animEffect>
                                  </p:childTnLst>
                                </p:cTn>
                              </p:par>
                            </p:childTnLst>
                          </p:cTn>
                        </p:par>
                        <p:par>
                          <p:cTn id="61" fill="hold">
                            <p:stCondLst>
                              <p:cond delay="500"/>
                            </p:stCondLst>
                            <p:childTnLst>
                              <p:par>
                                <p:cTn id="62" presetID="22" presetClass="entr" presetSubtype="1" fill="hold" grpId="0" nodeType="afterEffect">
                                  <p:stCondLst>
                                    <p:cond delay="0"/>
                                  </p:stCondLst>
                                  <p:childTnLst>
                                    <p:set>
                                      <p:cBhvr>
                                        <p:cTn id="63" dur="1" fill="hold">
                                          <p:stCondLst>
                                            <p:cond delay="0"/>
                                          </p:stCondLst>
                                        </p:cTn>
                                        <p:tgtEl>
                                          <p:spTgt spid="115"/>
                                        </p:tgtEl>
                                        <p:attrNameLst>
                                          <p:attrName>style.visibility</p:attrName>
                                        </p:attrNameLst>
                                      </p:cBhvr>
                                      <p:to>
                                        <p:strVal val="visible"/>
                                      </p:to>
                                    </p:set>
                                    <p:animEffect transition="in" filter="wipe(up)">
                                      <p:cBhvr>
                                        <p:cTn id="64" dur="500"/>
                                        <p:tgtEl>
                                          <p:spTgt spid="115"/>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500"/>
                                        <p:tgtEl>
                                          <p:spTgt spid="11"/>
                                        </p:tgtEl>
                                      </p:cBhvr>
                                    </p:animEffect>
                                  </p:childTnLst>
                                </p:cTn>
                              </p:par>
                            </p:childTnLst>
                          </p:cTn>
                        </p:par>
                        <p:par>
                          <p:cTn id="70" fill="hold">
                            <p:stCondLst>
                              <p:cond delay="500"/>
                            </p:stCondLst>
                            <p:childTnLst>
                              <p:par>
                                <p:cTn id="71" presetID="10" presetClass="entr" presetSubtype="0" fill="hold" nodeType="afterEffect">
                                  <p:stCondLst>
                                    <p:cond delay="0"/>
                                  </p:stCondLst>
                                  <p:childTnLst>
                                    <p:set>
                                      <p:cBhvr>
                                        <p:cTn id="72" dur="1" fill="hold">
                                          <p:stCondLst>
                                            <p:cond delay="0"/>
                                          </p:stCondLst>
                                        </p:cTn>
                                        <p:tgtEl>
                                          <p:spTgt spid="174"/>
                                        </p:tgtEl>
                                        <p:attrNameLst>
                                          <p:attrName>style.visibility</p:attrName>
                                        </p:attrNameLst>
                                      </p:cBhvr>
                                      <p:to>
                                        <p:strVal val="visible"/>
                                      </p:to>
                                    </p:set>
                                    <p:animEffect transition="in" filter="fade">
                                      <p:cBhvr>
                                        <p:cTn id="73" dur="500"/>
                                        <p:tgtEl>
                                          <p:spTgt spid="174"/>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nodeType="clickEffect">
                                  <p:stCondLst>
                                    <p:cond delay="0"/>
                                  </p:stCondLst>
                                  <p:childTnLst>
                                    <p:set>
                                      <p:cBhvr>
                                        <p:cTn id="77" dur="1" fill="hold">
                                          <p:stCondLst>
                                            <p:cond delay="0"/>
                                          </p:stCondLst>
                                        </p:cTn>
                                        <p:tgtEl>
                                          <p:spTgt spid="15"/>
                                        </p:tgtEl>
                                        <p:attrNameLst>
                                          <p:attrName>style.visibility</p:attrName>
                                        </p:attrNameLst>
                                      </p:cBhvr>
                                      <p:to>
                                        <p:strVal val="visible"/>
                                      </p:to>
                                    </p:set>
                                    <p:animEffect transition="in" filter="fade">
                                      <p:cBhvr>
                                        <p:cTn id="78" dur="500"/>
                                        <p:tgtEl>
                                          <p:spTgt spid="15"/>
                                        </p:tgtEl>
                                      </p:cBhvr>
                                    </p:animEffect>
                                  </p:childTnLst>
                                </p:cTn>
                              </p:par>
                              <p:par>
                                <p:cTn id="79" presetID="10" presetClass="entr" presetSubtype="0"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500"/>
                                        <p:tgtEl>
                                          <p:spTgt spid="21"/>
                                        </p:tgtEl>
                                      </p:cBhvr>
                                    </p:animEffect>
                                  </p:childTnLst>
                                </p:cTn>
                              </p:par>
                            </p:childTnLst>
                          </p:cTn>
                        </p:par>
                        <p:par>
                          <p:cTn id="82" fill="hold">
                            <p:stCondLst>
                              <p:cond delay="500"/>
                            </p:stCondLst>
                            <p:childTnLst>
                              <p:par>
                                <p:cTn id="83" presetID="22" presetClass="entr" presetSubtype="1"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wipe(up)">
                                      <p:cBhvr>
                                        <p:cTn id="85" dur="500"/>
                                        <p:tgtEl>
                                          <p:spTgt spid="23"/>
                                        </p:tgtEl>
                                      </p:cBhvr>
                                    </p:animEffect>
                                  </p:childTnLst>
                                </p:cTn>
                              </p:par>
                              <p:par>
                                <p:cTn id="86" presetID="22" presetClass="entr" presetSubtype="1" fill="hold" grpId="0" nodeType="withEffect">
                                  <p:stCondLst>
                                    <p:cond delay="0"/>
                                  </p:stCondLst>
                                  <p:childTnLst>
                                    <p:set>
                                      <p:cBhvr>
                                        <p:cTn id="87" dur="1" fill="hold">
                                          <p:stCondLst>
                                            <p:cond delay="0"/>
                                          </p:stCondLst>
                                        </p:cTn>
                                        <p:tgtEl>
                                          <p:spTgt spid="123"/>
                                        </p:tgtEl>
                                        <p:attrNameLst>
                                          <p:attrName>style.visibility</p:attrName>
                                        </p:attrNameLst>
                                      </p:cBhvr>
                                      <p:to>
                                        <p:strVal val="visible"/>
                                      </p:to>
                                    </p:set>
                                    <p:animEffect transition="in" filter="wipe(up)">
                                      <p:cBhvr>
                                        <p:cTn id="88" dur="500"/>
                                        <p:tgtEl>
                                          <p:spTgt spid="123"/>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nodeType="click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fade">
                                      <p:cBhvr>
                                        <p:cTn id="93" dur="500"/>
                                        <p:tgtEl>
                                          <p:spTgt spid="12"/>
                                        </p:tgtEl>
                                      </p:cBhvr>
                                    </p:animEffect>
                                  </p:childTnLst>
                                </p:cTn>
                              </p:par>
                              <p:par>
                                <p:cTn id="94" presetID="10" presetClass="entr" presetSubtype="0" fill="hold" nodeType="withEffect">
                                  <p:stCondLst>
                                    <p:cond delay="0"/>
                                  </p:stCondLst>
                                  <p:childTnLst>
                                    <p:set>
                                      <p:cBhvr>
                                        <p:cTn id="95" dur="1" fill="hold">
                                          <p:stCondLst>
                                            <p:cond delay="0"/>
                                          </p:stCondLst>
                                        </p:cTn>
                                        <p:tgtEl>
                                          <p:spTgt spid="13"/>
                                        </p:tgtEl>
                                        <p:attrNameLst>
                                          <p:attrName>style.visibility</p:attrName>
                                        </p:attrNameLst>
                                      </p:cBhvr>
                                      <p:to>
                                        <p:strVal val="visible"/>
                                      </p:to>
                                    </p:set>
                                    <p:animEffect transition="in" filter="fade">
                                      <p:cBhvr>
                                        <p:cTn id="96" dur="500"/>
                                        <p:tgtEl>
                                          <p:spTgt spid="13"/>
                                        </p:tgtEl>
                                      </p:cBhvr>
                                    </p:animEffect>
                                  </p:childTnLst>
                                </p:cTn>
                              </p:par>
                              <p:par>
                                <p:cTn id="97" presetID="10" presetClass="entr" presetSubtype="0" fill="hold" grpId="0" nodeType="withEffect">
                                  <p:stCondLst>
                                    <p:cond delay="500"/>
                                  </p:stCondLst>
                                  <p:childTnLst>
                                    <p:set>
                                      <p:cBhvr>
                                        <p:cTn id="98" dur="1" fill="hold">
                                          <p:stCondLst>
                                            <p:cond delay="0"/>
                                          </p:stCondLst>
                                        </p:cTn>
                                        <p:tgtEl>
                                          <p:spTgt spid="171"/>
                                        </p:tgtEl>
                                        <p:attrNameLst>
                                          <p:attrName>style.visibility</p:attrName>
                                        </p:attrNameLst>
                                      </p:cBhvr>
                                      <p:to>
                                        <p:strVal val="visible"/>
                                      </p:to>
                                    </p:set>
                                    <p:animEffect transition="in" filter="fade">
                                      <p:cBhvr>
                                        <p:cTn id="99" dur="500"/>
                                        <p:tgtEl>
                                          <p:spTgt spid="171"/>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nodeType="clickEffect">
                                  <p:stCondLst>
                                    <p:cond delay="0"/>
                                  </p:stCondLst>
                                  <p:childTnLst>
                                    <p:set>
                                      <p:cBhvr>
                                        <p:cTn id="103" dur="1" fill="hold">
                                          <p:stCondLst>
                                            <p:cond delay="0"/>
                                          </p:stCondLst>
                                        </p:cTn>
                                        <p:tgtEl>
                                          <p:spTgt spid="94"/>
                                        </p:tgtEl>
                                        <p:attrNameLst>
                                          <p:attrName>style.visibility</p:attrName>
                                        </p:attrNameLst>
                                      </p:cBhvr>
                                      <p:to>
                                        <p:strVal val="visible"/>
                                      </p:to>
                                    </p:set>
                                    <p:animEffect transition="in" filter="fade">
                                      <p:cBhvr>
                                        <p:cTn id="104" dur="500"/>
                                        <p:tgtEl>
                                          <p:spTgt spid="94"/>
                                        </p:tgtEl>
                                      </p:cBhvr>
                                    </p:animEffect>
                                  </p:childTnLst>
                                </p:cTn>
                              </p:par>
                            </p:childTnLst>
                          </p:cTn>
                        </p:par>
                        <p:par>
                          <p:cTn id="105" fill="hold">
                            <p:stCondLst>
                              <p:cond delay="500"/>
                            </p:stCondLst>
                            <p:childTnLst>
                              <p:par>
                                <p:cTn id="106" presetID="10" presetClass="entr" presetSubtype="0" fill="hold" nodeType="after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fade">
                                      <p:cBhvr>
                                        <p:cTn id="10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114" grpId="0" animBg="1"/>
      <p:bldP spid="115" grpId="0" animBg="1"/>
      <p:bldP spid="123" grpId="0" animBg="1"/>
      <p:bldP spid="171" grpId="0"/>
      <p:bldP spid="23" grpId="0" animBg="1"/>
      <p:bldP spid="16" grpId="0"/>
      <p:bldP spid="7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グループ化 32">
            <a:extLst>
              <a:ext uri="{FF2B5EF4-FFF2-40B4-BE49-F238E27FC236}">
                <a16:creationId xmlns:a16="http://schemas.microsoft.com/office/drawing/2014/main" id="{EAAD62DD-3AC7-EF71-93EA-1638EF25801A}"/>
              </a:ext>
            </a:extLst>
          </p:cNvPr>
          <p:cNvGrpSpPr/>
          <p:nvPr/>
        </p:nvGrpSpPr>
        <p:grpSpPr>
          <a:xfrm>
            <a:off x="1435943" y="2832623"/>
            <a:ext cx="6266532" cy="468000"/>
            <a:chOff x="1435943" y="2544991"/>
            <a:chExt cx="6266532" cy="468000"/>
          </a:xfrm>
        </p:grpSpPr>
        <p:sp>
          <p:nvSpPr>
            <p:cNvPr id="27" name="矢印: 下 26">
              <a:extLst>
                <a:ext uri="{FF2B5EF4-FFF2-40B4-BE49-F238E27FC236}">
                  <a16:creationId xmlns:a16="http://schemas.microsoft.com/office/drawing/2014/main" id="{48D82840-187F-3CB0-966F-7A3E72D7598A}"/>
                </a:ext>
              </a:extLst>
            </p:cNvPr>
            <p:cNvSpPr/>
            <p:nvPr/>
          </p:nvSpPr>
          <p:spPr>
            <a:xfrm>
              <a:off x="4485755" y="2544991"/>
              <a:ext cx="238718" cy="468000"/>
            </a:xfrm>
            <a:prstGeom prst="downArrow">
              <a:avLst>
                <a:gd name="adj1" fmla="val 55548"/>
                <a:gd name="adj2" fmla="val 55947"/>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sp>
          <p:nvSpPr>
            <p:cNvPr id="71" name="矢印: 下 70">
              <a:extLst>
                <a:ext uri="{FF2B5EF4-FFF2-40B4-BE49-F238E27FC236}">
                  <a16:creationId xmlns:a16="http://schemas.microsoft.com/office/drawing/2014/main" id="{1DCF960F-1CFC-7DA9-4038-B31CAD46B627}"/>
                </a:ext>
              </a:extLst>
            </p:cNvPr>
            <p:cNvSpPr/>
            <p:nvPr/>
          </p:nvSpPr>
          <p:spPr>
            <a:xfrm>
              <a:off x="1435943" y="2544991"/>
              <a:ext cx="238718" cy="468000"/>
            </a:xfrm>
            <a:prstGeom prst="downArrow">
              <a:avLst>
                <a:gd name="adj1" fmla="val 55548"/>
                <a:gd name="adj2" fmla="val 55947"/>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latin typeface="HGPGothicE" panose="020B0900000000000000" pitchFamily="34" charset="-128"/>
              </a:endParaRPr>
            </a:p>
          </p:txBody>
        </p:sp>
        <p:sp>
          <p:nvSpPr>
            <p:cNvPr id="31" name="矢印: 下 30">
              <a:extLst>
                <a:ext uri="{FF2B5EF4-FFF2-40B4-BE49-F238E27FC236}">
                  <a16:creationId xmlns:a16="http://schemas.microsoft.com/office/drawing/2014/main" id="{5827F6A3-6FBC-061C-E24F-38B48743EAC1}"/>
                </a:ext>
              </a:extLst>
            </p:cNvPr>
            <p:cNvSpPr/>
            <p:nvPr/>
          </p:nvSpPr>
          <p:spPr>
            <a:xfrm>
              <a:off x="7463757" y="2544991"/>
              <a:ext cx="238718" cy="468000"/>
            </a:xfrm>
            <a:prstGeom prst="downArrow">
              <a:avLst>
                <a:gd name="adj1" fmla="val 55548"/>
                <a:gd name="adj2" fmla="val 55947"/>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grpSp>
      <p:grpSp>
        <p:nvGrpSpPr>
          <p:cNvPr id="12" name="グループ化 11">
            <a:extLst>
              <a:ext uri="{FF2B5EF4-FFF2-40B4-BE49-F238E27FC236}">
                <a16:creationId xmlns:a16="http://schemas.microsoft.com/office/drawing/2014/main" id="{21D18A8F-60BB-DB25-7859-AFE50AF34B1F}"/>
              </a:ext>
            </a:extLst>
          </p:cNvPr>
          <p:cNvGrpSpPr/>
          <p:nvPr/>
        </p:nvGrpSpPr>
        <p:grpSpPr>
          <a:xfrm>
            <a:off x="578819" y="4734156"/>
            <a:ext cx="1487626" cy="507254"/>
            <a:chOff x="578819" y="4380422"/>
            <a:chExt cx="1487626" cy="507254"/>
          </a:xfrm>
        </p:grpSpPr>
        <p:sp>
          <p:nvSpPr>
            <p:cNvPr id="61" name="正方形/長方形 60">
              <a:extLst>
                <a:ext uri="{FF2B5EF4-FFF2-40B4-BE49-F238E27FC236}">
                  <a16:creationId xmlns:a16="http://schemas.microsoft.com/office/drawing/2014/main" id="{3356F76A-8337-C422-DD76-BC71CD47F6FE}"/>
                </a:ext>
              </a:extLst>
            </p:cNvPr>
            <p:cNvSpPr/>
            <p:nvPr/>
          </p:nvSpPr>
          <p:spPr bwMode="auto">
            <a:xfrm>
              <a:off x="578819" y="4455628"/>
              <a:ext cx="1487626" cy="432048"/>
            </a:xfrm>
            <a:prstGeom prst="rect">
              <a:avLst/>
            </a:prstGeom>
            <a:no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2100" dirty="0">
                  <a:solidFill>
                    <a:srgbClr val="39B10F"/>
                  </a:solidFill>
                  <a:latin typeface="HGPｺﾞｼｯｸE" panose="020B0900000000000000" pitchFamily="50" charset="-128"/>
                  <a:ea typeface="HGPｺﾞｼｯｸE" panose="020B0900000000000000" pitchFamily="50" charset="-128"/>
                </a:rPr>
                <a:t>消費税</a:t>
              </a:r>
            </a:p>
          </p:txBody>
        </p:sp>
        <p:sp>
          <p:nvSpPr>
            <p:cNvPr id="74" name="矢印: 上 73">
              <a:extLst>
                <a:ext uri="{FF2B5EF4-FFF2-40B4-BE49-F238E27FC236}">
                  <a16:creationId xmlns:a16="http://schemas.microsoft.com/office/drawing/2014/main" id="{91290737-A8C4-2C9C-9F86-F19591946960}"/>
                </a:ext>
              </a:extLst>
            </p:cNvPr>
            <p:cNvSpPr/>
            <p:nvPr/>
          </p:nvSpPr>
          <p:spPr>
            <a:xfrm rot="10800000">
              <a:off x="1802375" y="4380422"/>
              <a:ext cx="237600" cy="468000"/>
            </a:xfrm>
            <a:prstGeom prst="upArrow">
              <a:avLst/>
            </a:prstGeom>
            <a:solidFill>
              <a:srgbClr val="45B21E"/>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a:latin typeface="HGPGothicE" panose="020B0900000000000000" pitchFamily="34" charset="-128"/>
              </a:endParaRPr>
            </a:p>
          </p:txBody>
        </p:sp>
      </p:grpSp>
      <p:grpSp>
        <p:nvGrpSpPr>
          <p:cNvPr id="50" name="グループ化 49">
            <a:extLst>
              <a:ext uri="{FF2B5EF4-FFF2-40B4-BE49-F238E27FC236}">
                <a16:creationId xmlns:a16="http://schemas.microsoft.com/office/drawing/2014/main" id="{5EFE61AD-73F3-62DE-6197-05FF32C5EBF6}"/>
              </a:ext>
            </a:extLst>
          </p:cNvPr>
          <p:cNvGrpSpPr/>
          <p:nvPr/>
        </p:nvGrpSpPr>
        <p:grpSpPr>
          <a:xfrm>
            <a:off x="2428593" y="4624919"/>
            <a:ext cx="6112692" cy="604694"/>
            <a:chOff x="1935846" y="4624919"/>
            <a:chExt cx="6112692" cy="604694"/>
          </a:xfrm>
        </p:grpSpPr>
        <p:sp>
          <p:nvSpPr>
            <p:cNvPr id="48" name="フリーフォーム: 図形 47">
              <a:extLst>
                <a:ext uri="{FF2B5EF4-FFF2-40B4-BE49-F238E27FC236}">
                  <a16:creationId xmlns:a16="http://schemas.microsoft.com/office/drawing/2014/main" id="{2E5BBD77-C74F-43ED-203F-7DFA6A15ADFE}"/>
                </a:ext>
              </a:extLst>
            </p:cNvPr>
            <p:cNvSpPr/>
            <p:nvPr/>
          </p:nvSpPr>
          <p:spPr bwMode="auto">
            <a:xfrm>
              <a:off x="3214281" y="4624919"/>
              <a:ext cx="3659416" cy="563125"/>
            </a:xfrm>
            <a:custGeom>
              <a:avLst/>
              <a:gdLst>
                <a:gd name="connsiteX0" fmla="*/ 1980982 w 3362951"/>
                <a:gd name="connsiteY0" fmla="*/ 0 h 563125"/>
                <a:gd name="connsiteX1" fmla="*/ 2124982 w 3362951"/>
                <a:gd name="connsiteY1" fmla="*/ 0 h 563125"/>
                <a:gd name="connsiteX2" fmla="*/ 2124982 w 3362951"/>
                <a:gd name="connsiteY2" fmla="*/ 237297 h 563125"/>
                <a:gd name="connsiteX3" fmla="*/ 3301294 w 3362951"/>
                <a:gd name="connsiteY3" fmla="*/ 237297 h 563125"/>
                <a:gd name="connsiteX4" fmla="*/ 3301294 w 3362951"/>
                <a:gd name="connsiteY4" fmla="*/ 316984 h 563125"/>
                <a:gd name="connsiteX5" fmla="*/ 3303551 w 3362951"/>
                <a:gd name="connsiteY5" fmla="*/ 316984 h 563125"/>
                <a:gd name="connsiteX6" fmla="*/ 3303551 w 3362951"/>
                <a:gd name="connsiteY6" fmla="*/ 444325 h 563125"/>
                <a:gd name="connsiteX7" fmla="*/ 3362951 w 3362951"/>
                <a:gd name="connsiteY7" fmla="*/ 444325 h 563125"/>
                <a:gd name="connsiteX8" fmla="*/ 3244151 w 3362951"/>
                <a:gd name="connsiteY8" fmla="*/ 563125 h 563125"/>
                <a:gd name="connsiteX9" fmla="*/ 3125350 w 3362951"/>
                <a:gd name="connsiteY9" fmla="*/ 444325 h 563125"/>
                <a:gd name="connsiteX10" fmla="*/ 3184750 w 3362951"/>
                <a:gd name="connsiteY10" fmla="*/ 444325 h 563125"/>
                <a:gd name="connsiteX11" fmla="*/ 3184750 w 3362951"/>
                <a:gd name="connsiteY11" fmla="*/ 347942 h 563125"/>
                <a:gd name="connsiteX12" fmla="*/ 178201 w 3362951"/>
                <a:gd name="connsiteY12" fmla="*/ 347942 h 563125"/>
                <a:gd name="connsiteX13" fmla="*/ 178201 w 3362951"/>
                <a:gd name="connsiteY13" fmla="*/ 444325 h 563125"/>
                <a:gd name="connsiteX14" fmla="*/ 237601 w 3362951"/>
                <a:gd name="connsiteY14" fmla="*/ 444325 h 563125"/>
                <a:gd name="connsiteX15" fmla="*/ 118801 w 3362951"/>
                <a:gd name="connsiteY15" fmla="*/ 563125 h 563125"/>
                <a:gd name="connsiteX16" fmla="*/ 0 w 3362951"/>
                <a:gd name="connsiteY16" fmla="*/ 444325 h 563125"/>
                <a:gd name="connsiteX17" fmla="*/ 59400 w 3362951"/>
                <a:gd name="connsiteY17" fmla="*/ 444325 h 563125"/>
                <a:gd name="connsiteX18" fmla="*/ 59400 w 3362951"/>
                <a:gd name="connsiteY18" fmla="*/ 347942 h 563125"/>
                <a:gd name="connsiteX19" fmla="*/ 57956 w 3362951"/>
                <a:gd name="connsiteY19" fmla="*/ 347942 h 563125"/>
                <a:gd name="connsiteX20" fmla="*/ 57956 w 3362951"/>
                <a:gd name="connsiteY20" fmla="*/ 237297 h 563125"/>
                <a:gd name="connsiteX21" fmla="*/ 1980982 w 3362951"/>
                <a:gd name="connsiteY21" fmla="*/ 237297 h 563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362951" h="563125">
                  <a:moveTo>
                    <a:pt x="1980982" y="0"/>
                  </a:moveTo>
                  <a:lnTo>
                    <a:pt x="2124982" y="0"/>
                  </a:lnTo>
                  <a:lnTo>
                    <a:pt x="2124982" y="237297"/>
                  </a:lnTo>
                  <a:lnTo>
                    <a:pt x="3301294" y="237297"/>
                  </a:lnTo>
                  <a:lnTo>
                    <a:pt x="3301294" y="316984"/>
                  </a:lnTo>
                  <a:lnTo>
                    <a:pt x="3303551" y="316984"/>
                  </a:lnTo>
                  <a:lnTo>
                    <a:pt x="3303551" y="444325"/>
                  </a:lnTo>
                  <a:lnTo>
                    <a:pt x="3362951" y="444325"/>
                  </a:lnTo>
                  <a:lnTo>
                    <a:pt x="3244151" y="563125"/>
                  </a:lnTo>
                  <a:lnTo>
                    <a:pt x="3125350" y="444325"/>
                  </a:lnTo>
                  <a:lnTo>
                    <a:pt x="3184750" y="444325"/>
                  </a:lnTo>
                  <a:lnTo>
                    <a:pt x="3184750" y="347942"/>
                  </a:lnTo>
                  <a:lnTo>
                    <a:pt x="178201" y="347942"/>
                  </a:lnTo>
                  <a:lnTo>
                    <a:pt x="178201" y="444325"/>
                  </a:lnTo>
                  <a:lnTo>
                    <a:pt x="237601" y="444325"/>
                  </a:lnTo>
                  <a:lnTo>
                    <a:pt x="118801" y="563125"/>
                  </a:lnTo>
                  <a:lnTo>
                    <a:pt x="0" y="444325"/>
                  </a:lnTo>
                  <a:lnTo>
                    <a:pt x="59400" y="444325"/>
                  </a:lnTo>
                  <a:lnTo>
                    <a:pt x="59400" y="347942"/>
                  </a:lnTo>
                  <a:lnTo>
                    <a:pt x="57956" y="347942"/>
                  </a:lnTo>
                  <a:lnTo>
                    <a:pt x="57956" y="237297"/>
                  </a:lnTo>
                  <a:lnTo>
                    <a:pt x="1980982" y="237297"/>
                  </a:lnTo>
                  <a:close/>
                </a:path>
              </a:pathLst>
            </a:custGeom>
            <a:solidFill>
              <a:srgbClr val="9374D2"/>
            </a:solidFill>
            <a:ln w="190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ja-JP" altLang="en-US" dirty="0">
                <a:latin typeface="HGPGothicE" panose="020B0900000000000000" pitchFamily="34" charset="-128"/>
              </a:endParaRPr>
            </a:p>
          </p:txBody>
        </p:sp>
        <p:sp>
          <p:nvSpPr>
            <p:cNvPr id="17" name="正方形/長方形 16">
              <a:extLst>
                <a:ext uri="{FF2B5EF4-FFF2-40B4-BE49-F238E27FC236}">
                  <a16:creationId xmlns:a16="http://schemas.microsoft.com/office/drawing/2014/main" id="{B27425D1-0565-830B-A2D7-0BEC204DF7C8}"/>
                </a:ext>
              </a:extLst>
            </p:cNvPr>
            <p:cNvSpPr/>
            <p:nvPr/>
          </p:nvSpPr>
          <p:spPr bwMode="auto">
            <a:xfrm>
              <a:off x="1935846" y="4797565"/>
              <a:ext cx="1487626" cy="432048"/>
            </a:xfrm>
            <a:prstGeom prst="rect">
              <a:avLst/>
            </a:prstGeom>
            <a:no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2100" dirty="0">
                  <a:solidFill>
                    <a:srgbClr val="805BC9"/>
                  </a:solidFill>
                  <a:latin typeface="HGPｺﾞｼｯｸE" panose="020B0900000000000000" pitchFamily="50" charset="-128"/>
                  <a:ea typeface="HGPｺﾞｼｯｸE" panose="020B0900000000000000" pitchFamily="50" charset="-128"/>
                </a:rPr>
                <a:t>所得税</a:t>
              </a:r>
            </a:p>
          </p:txBody>
        </p:sp>
        <p:sp>
          <p:nvSpPr>
            <p:cNvPr id="14" name="正方形/長方形 13">
              <a:extLst>
                <a:ext uri="{FF2B5EF4-FFF2-40B4-BE49-F238E27FC236}">
                  <a16:creationId xmlns:a16="http://schemas.microsoft.com/office/drawing/2014/main" id="{FE407F90-DD29-437E-40F9-485D08AF5AB6}"/>
                </a:ext>
              </a:extLst>
            </p:cNvPr>
            <p:cNvSpPr/>
            <p:nvPr/>
          </p:nvSpPr>
          <p:spPr bwMode="auto">
            <a:xfrm>
              <a:off x="6560912" y="4787328"/>
              <a:ext cx="1487626" cy="432048"/>
            </a:xfrm>
            <a:prstGeom prst="rect">
              <a:avLst/>
            </a:prstGeom>
            <a:no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2100" dirty="0">
                  <a:solidFill>
                    <a:srgbClr val="805BC9"/>
                  </a:solidFill>
                  <a:latin typeface="HGPｺﾞｼｯｸE" panose="020B0900000000000000" pitchFamily="50" charset="-128"/>
                  <a:ea typeface="HGPｺﾞｼｯｸE" panose="020B0900000000000000" pitchFamily="50" charset="-128"/>
                </a:rPr>
                <a:t>住民税</a:t>
              </a:r>
            </a:p>
          </p:txBody>
        </p:sp>
      </p:grpSp>
      <p:sp>
        <p:nvSpPr>
          <p:cNvPr id="3" name="Rectangle 14">
            <a:extLst>
              <a:ext uri="{FF2B5EF4-FFF2-40B4-BE49-F238E27FC236}">
                <a16:creationId xmlns:a16="http://schemas.microsoft.com/office/drawing/2014/main" id="{44C58116-E4DC-434F-A621-C242A6B032A1}"/>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a:t>
            </a:r>
          </a:p>
        </p:txBody>
      </p:sp>
      <p:grpSp>
        <p:nvGrpSpPr>
          <p:cNvPr id="5" name="グループ化 4">
            <a:extLst>
              <a:ext uri="{FF2B5EF4-FFF2-40B4-BE49-F238E27FC236}">
                <a16:creationId xmlns:a16="http://schemas.microsoft.com/office/drawing/2014/main" id="{C05F90AF-3738-4212-2B1A-E26FBC2C7C5B}"/>
              </a:ext>
            </a:extLst>
          </p:cNvPr>
          <p:cNvGrpSpPr/>
          <p:nvPr/>
        </p:nvGrpSpPr>
        <p:grpSpPr>
          <a:xfrm>
            <a:off x="3276624" y="1397881"/>
            <a:ext cx="2592001" cy="1447719"/>
            <a:chOff x="3276624" y="1066181"/>
            <a:chExt cx="2592001" cy="1447719"/>
          </a:xfrm>
        </p:grpSpPr>
        <p:sp>
          <p:nvSpPr>
            <p:cNvPr id="28" name="正方形/長方形 27">
              <a:extLst>
                <a:ext uri="{FF2B5EF4-FFF2-40B4-BE49-F238E27FC236}">
                  <a16:creationId xmlns:a16="http://schemas.microsoft.com/office/drawing/2014/main" id="{1A43CDC7-CACA-ABFD-3D8E-002C8F432487}"/>
                </a:ext>
              </a:extLst>
            </p:cNvPr>
            <p:cNvSpPr/>
            <p:nvPr/>
          </p:nvSpPr>
          <p:spPr bwMode="auto">
            <a:xfrm>
              <a:off x="3276625" y="1073900"/>
              <a:ext cx="2592000" cy="1440000"/>
            </a:xfrm>
            <a:prstGeom prst="rect">
              <a:avLst/>
            </a:prstGeom>
            <a:solidFill>
              <a:schemeClr val="bg1"/>
            </a:solid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pic>
          <p:nvPicPr>
            <p:cNvPr id="29" name="図 28">
              <a:extLst>
                <a:ext uri="{FF2B5EF4-FFF2-40B4-BE49-F238E27FC236}">
                  <a16:creationId xmlns:a16="http://schemas.microsoft.com/office/drawing/2014/main" id="{5E4FCD3F-57DB-C60F-A072-40FB6A71153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001050" y="1466301"/>
              <a:ext cx="843389" cy="1035662"/>
            </a:xfrm>
            <a:prstGeom prst="rect">
              <a:avLst/>
            </a:prstGeom>
          </p:spPr>
        </p:pic>
        <p:sp>
          <p:nvSpPr>
            <p:cNvPr id="30" name="正方形/長方形 29">
              <a:extLst>
                <a:ext uri="{FF2B5EF4-FFF2-40B4-BE49-F238E27FC236}">
                  <a16:creationId xmlns:a16="http://schemas.microsoft.com/office/drawing/2014/main" id="{1F05B907-49F7-8DC2-8D9D-49210F77249E}"/>
                </a:ext>
              </a:extLst>
            </p:cNvPr>
            <p:cNvSpPr/>
            <p:nvPr/>
          </p:nvSpPr>
          <p:spPr bwMode="auto">
            <a:xfrm>
              <a:off x="3276625" y="1066181"/>
              <a:ext cx="2592000"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ja-JP" altLang="en-US" sz="1600" dirty="0">
                  <a:solidFill>
                    <a:schemeClr val="bg1"/>
                  </a:solidFill>
                  <a:latin typeface="HGPｺﾞｼｯｸE" panose="020B0900000000000000" pitchFamily="50" charset="-128"/>
                  <a:ea typeface="HGPｺﾞｼｯｸE" panose="020B0900000000000000" pitchFamily="50" charset="-128"/>
                </a:rPr>
                <a:t>自分で商売をしている場合</a:t>
              </a:r>
            </a:p>
          </p:txBody>
        </p:sp>
        <p:sp>
          <p:nvSpPr>
            <p:cNvPr id="32" name="テキスト ボックス 31">
              <a:extLst>
                <a:ext uri="{FF2B5EF4-FFF2-40B4-BE49-F238E27FC236}">
                  <a16:creationId xmlns:a16="http://schemas.microsoft.com/office/drawing/2014/main" id="{E812F88B-DDAE-928B-0F63-A2E585E05585}"/>
                </a:ext>
              </a:extLst>
            </p:cNvPr>
            <p:cNvSpPr txBox="1"/>
            <p:nvPr/>
          </p:nvSpPr>
          <p:spPr>
            <a:xfrm>
              <a:off x="3276624" y="1460682"/>
              <a:ext cx="1696298" cy="1015663"/>
            </a:xfrm>
            <a:prstGeom prst="rect">
              <a:avLst/>
            </a:prstGeom>
            <a:noFill/>
          </p:spPr>
          <p:txBody>
            <a:bodyPr wrap="none" rtlCol="0">
              <a:spAutoFit/>
            </a:bodyPr>
            <a:lstStyle/>
            <a:p>
              <a:pPr>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ＹｏｕＴｕｂｅｒや大工さん</a:t>
              </a:r>
            </a:p>
            <a:p>
              <a:pPr>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など自分で商売を</a:t>
              </a:r>
              <a:endParaRPr lang="en-US" altLang="ja-JP" sz="1200" dirty="0">
                <a:latin typeface="HGPｺﾞｼｯｸE" panose="020B0900000000000000" pitchFamily="50" charset="-128"/>
                <a:ea typeface="HGPｺﾞｼｯｸE" panose="020B0900000000000000" pitchFamily="50" charset="-128"/>
              </a:endParaRPr>
            </a:p>
            <a:p>
              <a:pPr>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している方は</a:t>
              </a:r>
            </a:p>
            <a:p>
              <a:pPr>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確定申告で税金を</a:t>
              </a:r>
            </a:p>
            <a:p>
              <a:pPr>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納めています。</a:t>
              </a:r>
            </a:p>
          </p:txBody>
        </p:sp>
      </p:grpSp>
      <p:grpSp>
        <p:nvGrpSpPr>
          <p:cNvPr id="6" name="グループ化 5">
            <a:extLst>
              <a:ext uri="{FF2B5EF4-FFF2-40B4-BE49-F238E27FC236}">
                <a16:creationId xmlns:a16="http://schemas.microsoft.com/office/drawing/2014/main" id="{7AE87038-9C71-BD07-2462-92A1ACB7BD45}"/>
              </a:ext>
            </a:extLst>
          </p:cNvPr>
          <p:cNvGrpSpPr/>
          <p:nvPr/>
        </p:nvGrpSpPr>
        <p:grpSpPr>
          <a:xfrm>
            <a:off x="6177892" y="1397881"/>
            <a:ext cx="2592001" cy="1447719"/>
            <a:chOff x="6177892" y="1066181"/>
            <a:chExt cx="2592001" cy="1447719"/>
          </a:xfrm>
        </p:grpSpPr>
        <p:sp>
          <p:nvSpPr>
            <p:cNvPr id="35" name="正方形/長方形 34">
              <a:extLst>
                <a:ext uri="{FF2B5EF4-FFF2-40B4-BE49-F238E27FC236}">
                  <a16:creationId xmlns:a16="http://schemas.microsoft.com/office/drawing/2014/main" id="{F7477CF4-8291-DE14-B8D4-BA8C16FE93A3}"/>
                </a:ext>
              </a:extLst>
            </p:cNvPr>
            <p:cNvSpPr/>
            <p:nvPr/>
          </p:nvSpPr>
          <p:spPr bwMode="auto">
            <a:xfrm>
              <a:off x="6177892" y="1073900"/>
              <a:ext cx="2592000" cy="1440000"/>
            </a:xfrm>
            <a:prstGeom prst="rect">
              <a:avLst/>
            </a:prstGeom>
            <a:solidFill>
              <a:schemeClr val="bg1"/>
            </a:solid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sp>
          <p:nvSpPr>
            <p:cNvPr id="37" name="正方形/長方形 36">
              <a:extLst>
                <a:ext uri="{FF2B5EF4-FFF2-40B4-BE49-F238E27FC236}">
                  <a16:creationId xmlns:a16="http://schemas.microsoft.com/office/drawing/2014/main" id="{8432BC26-E718-3179-0964-12D49004E7DD}"/>
                </a:ext>
              </a:extLst>
            </p:cNvPr>
            <p:cNvSpPr/>
            <p:nvPr/>
          </p:nvSpPr>
          <p:spPr bwMode="auto">
            <a:xfrm>
              <a:off x="6177892" y="1066181"/>
              <a:ext cx="2592000"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ja-JP" altLang="en-US" sz="1600" dirty="0">
                  <a:solidFill>
                    <a:schemeClr val="bg1"/>
                  </a:solidFill>
                  <a:latin typeface="HGPｺﾞｼｯｸE" panose="020B0900000000000000" pitchFamily="50" charset="-128"/>
                  <a:ea typeface="HGPｺﾞｼｯｸE" panose="020B0900000000000000" pitchFamily="50" charset="-128"/>
                </a:rPr>
                <a:t>会社などに勤めている場合</a:t>
              </a:r>
            </a:p>
          </p:txBody>
        </p:sp>
        <p:sp>
          <p:nvSpPr>
            <p:cNvPr id="38" name="テキスト ボックス 37">
              <a:extLst>
                <a:ext uri="{FF2B5EF4-FFF2-40B4-BE49-F238E27FC236}">
                  <a16:creationId xmlns:a16="http://schemas.microsoft.com/office/drawing/2014/main" id="{73E790D6-2D5A-C05D-F457-4D42C35A5C39}"/>
                </a:ext>
              </a:extLst>
            </p:cNvPr>
            <p:cNvSpPr txBox="1"/>
            <p:nvPr/>
          </p:nvSpPr>
          <p:spPr>
            <a:xfrm>
              <a:off x="6180616" y="1466301"/>
              <a:ext cx="1784463" cy="880049"/>
            </a:xfrm>
            <a:prstGeom prst="rect">
              <a:avLst/>
            </a:prstGeom>
            <a:noFill/>
          </p:spPr>
          <p:txBody>
            <a:bodyPr wrap="none" rtlCol="0">
              <a:spAutoFit/>
            </a:bodyPr>
            <a:lstStyle/>
            <a:p>
              <a:pPr rtl="0">
                <a:lnSpc>
                  <a:spcPct val="110000"/>
                </a:lnSpc>
                <a:spcBef>
                  <a:spcPts val="0"/>
                </a:spcBef>
                <a:spcAft>
                  <a:spcPts val="0"/>
                </a:spcAft>
              </a:pPr>
              <a:r>
                <a:rPr lang="ja-JP" altLang="en-US" sz="1200" b="0" i="0" u="none" strike="noStrike" dirty="0">
                  <a:effectLst/>
                  <a:latin typeface="HGPｺﾞｼｯｸE" panose="020B0900000000000000" pitchFamily="50" charset="-128"/>
                  <a:ea typeface="HGPｺﾞｼｯｸE" panose="020B0900000000000000" pitchFamily="50" charset="-128"/>
                </a:rPr>
                <a:t>会社員は</a:t>
              </a:r>
              <a:r>
                <a:rPr lang="ja-JP" altLang="en-US" sz="1200" dirty="0">
                  <a:latin typeface="HGPｺﾞｼｯｸE" panose="020B0900000000000000" pitchFamily="50" charset="-128"/>
                  <a:ea typeface="HGPｺﾞｼｯｸE" panose="020B0900000000000000" pitchFamily="50" charset="-128"/>
                </a:rPr>
                <a:t>、</a:t>
              </a:r>
              <a:r>
                <a:rPr lang="ja-JP" altLang="en-US" sz="1200" b="0" i="0" u="none" strike="noStrike" dirty="0">
                  <a:effectLst/>
                  <a:latin typeface="HGPｺﾞｼｯｸE" panose="020B0900000000000000" pitchFamily="50" charset="-128"/>
                  <a:ea typeface="HGPｺﾞｼｯｸE" panose="020B0900000000000000" pitchFamily="50" charset="-128"/>
                </a:rPr>
                <a:t>毎月会社から</a:t>
              </a:r>
              <a:endParaRPr lang="en-US" altLang="ja-JP" sz="1200" b="0" i="0" u="none" strike="noStrike" dirty="0">
                <a:effectLst/>
                <a:latin typeface="HGPｺﾞｼｯｸE" panose="020B0900000000000000" pitchFamily="50" charset="-128"/>
                <a:ea typeface="HGPｺﾞｼｯｸE" panose="020B0900000000000000" pitchFamily="50" charset="-128"/>
              </a:endParaRPr>
            </a:p>
            <a:p>
              <a:pPr rtl="0">
                <a:lnSpc>
                  <a:spcPct val="110000"/>
                </a:lnSpc>
                <a:spcBef>
                  <a:spcPts val="0"/>
                </a:spcBef>
                <a:spcAft>
                  <a:spcPts val="0"/>
                </a:spcAft>
              </a:pPr>
              <a:r>
                <a:rPr lang="ja-JP" altLang="en-US" sz="1200" b="0" i="0" u="none" strike="noStrike" dirty="0">
                  <a:effectLst/>
                  <a:latin typeface="HGPｺﾞｼｯｸE" panose="020B0900000000000000" pitchFamily="50" charset="-128"/>
                  <a:ea typeface="HGPｺﾞｼｯｸE" panose="020B0900000000000000" pitchFamily="50" charset="-128"/>
                </a:rPr>
                <a:t>払われる給料の中から、</a:t>
              </a:r>
              <a:endParaRPr lang="en-US" altLang="ja-JP" sz="1200" b="0" i="0" u="none" strike="noStrike" dirty="0">
                <a:effectLst/>
                <a:latin typeface="HGPｺﾞｼｯｸE" panose="020B0900000000000000" pitchFamily="50" charset="-128"/>
                <a:ea typeface="HGPｺﾞｼｯｸE" panose="020B0900000000000000" pitchFamily="50" charset="-128"/>
              </a:endParaRPr>
            </a:p>
            <a:p>
              <a:pPr rtl="0">
                <a:lnSpc>
                  <a:spcPct val="110000"/>
                </a:lnSpc>
                <a:spcBef>
                  <a:spcPts val="0"/>
                </a:spcBef>
                <a:spcAft>
                  <a:spcPts val="0"/>
                </a:spcAft>
              </a:pPr>
              <a:r>
                <a:rPr lang="ja-JP" altLang="en-US" sz="1200" b="0" i="0" u="none" strike="noStrike" dirty="0">
                  <a:effectLst/>
                  <a:latin typeface="HGPｺﾞｼｯｸE" panose="020B0900000000000000" pitchFamily="50" charset="-128"/>
                  <a:ea typeface="HGPｺﾞｼｯｸE" panose="020B0900000000000000" pitchFamily="50" charset="-128"/>
                </a:rPr>
                <a:t>税金</a:t>
              </a:r>
              <a:r>
                <a:rPr lang="en-US" altLang="ja-JP" sz="1100" b="0" i="0" u="none" strike="noStrike" dirty="0">
                  <a:effectLst/>
                  <a:latin typeface="HGPｺﾞｼｯｸE" panose="020B0900000000000000" pitchFamily="50" charset="-128"/>
                  <a:ea typeface="HGPｺﾞｼｯｸE" panose="020B0900000000000000" pitchFamily="50" charset="-128"/>
                </a:rPr>
                <a:t>(</a:t>
              </a:r>
              <a:r>
                <a:rPr lang="ja-JP" altLang="en-US" sz="1100" b="0" i="0" u="none" strike="noStrike" dirty="0">
                  <a:effectLst/>
                  <a:latin typeface="HGPｺﾞｼｯｸE" panose="020B0900000000000000" pitchFamily="50" charset="-128"/>
                  <a:ea typeface="HGPｺﾞｼｯｸE" panose="020B0900000000000000" pitchFamily="50" charset="-128"/>
                </a:rPr>
                <a:t>所得税・住民税</a:t>
              </a:r>
              <a:r>
                <a:rPr lang="en-US" altLang="ja-JP" sz="1100" b="0" i="0" u="none" strike="noStrike" dirty="0">
                  <a:effectLst/>
                  <a:latin typeface="HGPｺﾞｼｯｸE" panose="020B0900000000000000" pitchFamily="50" charset="-128"/>
                  <a:ea typeface="HGPｺﾞｼｯｸE" panose="020B0900000000000000" pitchFamily="50" charset="-128"/>
                </a:rPr>
                <a:t>)</a:t>
              </a:r>
              <a:r>
                <a:rPr lang="ja-JP" altLang="en-US" sz="1200" b="0" i="0" u="none" strike="noStrike" dirty="0">
                  <a:effectLst/>
                  <a:latin typeface="HGPｺﾞｼｯｸE" panose="020B0900000000000000" pitchFamily="50" charset="-128"/>
                  <a:ea typeface="HGPｺﾞｼｯｸE" panose="020B0900000000000000" pitchFamily="50" charset="-128"/>
                </a:rPr>
                <a:t>が</a:t>
              </a:r>
              <a:endParaRPr lang="en-US" altLang="ja-JP" sz="1200" b="0" i="0" u="none" strike="noStrike" dirty="0">
                <a:effectLst/>
                <a:latin typeface="HGPｺﾞｼｯｸE" panose="020B0900000000000000" pitchFamily="50" charset="-128"/>
                <a:ea typeface="HGPｺﾞｼｯｸE" panose="020B0900000000000000" pitchFamily="50" charset="-128"/>
              </a:endParaRPr>
            </a:p>
            <a:p>
              <a:pPr rtl="0">
                <a:lnSpc>
                  <a:spcPct val="110000"/>
                </a:lnSpc>
                <a:spcBef>
                  <a:spcPts val="0"/>
                </a:spcBef>
                <a:spcAft>
                  <a:spcPts val="0"/>
                </a:spcAft>
              </a:pPr>
              <a:r>
                <a:rPr lang="ja-JP" altLang="en-US" sz="1200" b="0" i="0" u="none" strike="noStrike" dirty="0">
                  <a:effectLst/>
                  <a:latin typeface="HGPｺﾞｼｯｸE" panose="020B0900000000000000" pitchFamily="50" charset="-128"/>
                  <a:ea typeface="HGPｺﾞｼｯｸE" panose="020B0900000000000000" pitchFamily="50" charset="-128"/>
                </a:rPr>
                <a:t>差し引かれています。</a:t>
              </a:r>
              <a:endParaRPr lang="en-US" altLang="ja-JP" sz="1200" b="0" i="0" u="none" strike="noStrike" dirty="0">
                <a:effectLst/>
                <a:latin typeface="HGPｺﾞｼｯｸE" panose="020B0900000000000000" pitchFamily="50" charset="-128"/>
                <a:ea typeface="HGPｺﾞｼｯｸE" panose="020B0900000000000000" pitchFamily="50" charset="-128"/>
              </a:endParaRPr>
            </a:p>
          </p:txBody>
        </p:sp>
        <p:pic>
          <p:nvPicPr>
            <p:cNvPr id="36" name="図 35">
              <a:extLst>
                <a:ext uri="{FF2B5EF4-FFF2-40B4-BE49-F238E27FC236}">
                  <a16:creationId xmlns:a16="http://schemas.microsoft.com/office/drawing/2014/main" id="{DFFDAFDE-B723-CE09-54A8-372EF7E93E2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702475" y="1660318"/>
              <a:ext cx="1067418" cy="852403"/>
            </a:xfrm>
            <a:prstGeom prst="rect">
              <a:avLst/>
            </a:prstGeom>
          </p:spPr>
        </p:pic>
      </p:grpSp>
      <p:grpSp>
        <p:nvGrpSpPr>
          <p:cNvPr id="9" name="グループ化 8">
            <a:extLst>
              <a:ext uri="{FF2B5EF4-FFF2-40B4-BE49-F238E27FC236}">
                <a16:creationId xmlns:a16="http://schemas.microsoft.com/office/drawing/2014/main" id="{3190AD2A-D30D-AC0D-F5D7-17F1729C4736}"/>
              </a:ext>
            </a:extLst>
          </p:cNvPr>
          <p:cNvGrpSpPr/>
          <p:nvPr/>
        </p:nvGrpSpPr>
        <p:grpSpPr>
          <a:xfrm>
            <a:off x="3276000" y="3303310"/>
            <a:ext cx="5636733" cy="1485812"/>
            <a:chOff x="3276000" y="2971610"/>
            <a:chExt cx="5636733" cy="1485812"/>
          </a:xfrm>
        </p:grpSpPr>
        <p:sp>
          <p:nvSpPr>
            <p:cNvPr id="40" name="正方形/長方形 39">
              <a:extLst>
                <a:ext uri="{FF2B5EF4-FFF2-40B4-BE49-F238E27FC236}">
                  <a16:creationId xmlns:a16="http://schemas.microsoft.com/office/drawing/2014/main" id="{C55BEE94-6ABF-90FA-941E-56CBD16C1337}"/>
                </a:ext>
              </a:extLst>
            </p:cNvPr>
            <p:cNvSpPr/>
            <p:nvPr/>
          </p:nvSpPr>
          <p:spPr bwMode="auto">
            <a:xfrm>
              <a:off x="3276000" y="2971610"/>
              <a:ext cx="5544150" cy="1440000"/>
            </a:xfrm>
            <a:prstGeom prst="rect">
              <a:avLst/>
            </a:prstGeom>
            <a:solidFill>
              <a:schemeClr val="bg1"/>
            </a:solidFill>
            <a:ln w="12700">
              <a:gradFill flip="none" rotWithShape="1">
                <a:gsLst>
                  <a:gs pos="48200">
                    <a:srgbClr val="B474CE"/>
                  </a:gs>
                  <a:gs pos="37000">
                    <a:srgbClr val="22B6E7"/>
                  </a:gs>
                  <a:gs pos="0">
                    <a:srgbClr val="11BAEF"/>
                  </a:gs>
                  <a:gs pos="94215">
                    <a:srgbClr val="F38585"/>
                  </a:gs>
                  <a:gs pos="57000">
                    <a:srgbClr val="F38585"/>
                  </a:gs>
                </a:gsLst>
                <a:lin ang="0" scaled="1"/>
                <a:tileRect/>
              </a:gra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pic>
          <p:nvPicPr>
            <p:cNvPr id="41" name="図 40">
              <a:extLst>
                <a:ext uri="{FF2B5EF4-FFF2-40B4-BE49-F238E27FC236}">
                  <a16:creationId xmlns:a16="http://schemas.microsoft.com/office/drawing/2014/main" id="{0D13822A-4A0B-FF74-EEEB-12336439A69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350438" y="3429158"/>
              <a:ext cx="1562295" cy="1028264"/>
            </a:xfrm>
            <a:prstGeom prst="rect">
              <a:avLst/>
            </a:prstGeom>
          </p:spPr>
        </p:pic>
        <p:sp>
          <p:nvSpPr>
            <p:cNvPr id="42" name="四角形: 角を丸くする 41">
              <a:extLst>
                <a:ext uri="{FF2B5EF4-FFF2-40B4-BE49-F238E27FC236}">
                  <a16:creationId xmlns:a16="http://schemas.microsoft.com/office/drawing/2014/main" id="{9D7C3A53-4869-9C8A-CA57-B9C06C6509A6}"/>
                </a:ext>
              </a:extLst>
            </p:cNvPr>
            <p:cNvSpPr/>
            <p:nvPr/>
          </p:nvSpPr>
          <p:spPr bwMode="auto">
            <a:xfrm>
              <a:off x="6157530" y="3058461"/>
              <a:ext cx="945835" cy="259745"/>
            </a:xfrm>
            <a:prstGeom prst="roundRect">
              <a:avLst>
                <a:gd name="adj" fmla="val 50000"/>
              </a:avLst>
            </a:prstGeom>
            <a:solidFill>
              <a:srgbClr val="DE5C5C"/>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algn="ctr"/>
              <a:r>
                <a:rPr lang="ja-JP" altLang="en-US" sz="1200" dirty="0">
                  <a:solidFill>
                    <a:schemeClr val="bg1"/>
                  </a:solidFill>
                  <a:latin typeface="HGPｺﾞｼｯｸE" panose="020B0900000000000000" pitchFamily="50" charset="-128"/>
                  <a:ea typeface="HGPｺﾞｼｯｸE" panose="020B0900000000000000" pitchFamily="50" charset="-128"/>
                </a:rPr>
                <a:t>会社</a:t>
              </a:r>
            </a:p>
          </p:txBody>
        </p:sp>
        <p:pic>
          <p:nvPicPr>
            <p:cNvPr id="43" name="図 42">
              <a:extLst>
                <a:ext uri="{FF2B5EF4-FFF2-40B4-BE49-F238E27FC236}">
                  <a16:creationId xmlns:a16="http://schemas.microsoft.com/office/drawing/2014/main" id="{148F644B-8FA5-6116-C583-B655E266E6B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828181" y="3265682"/>
              <a:ext cx="1088211" cy="1014561"/>
            </a:xfrm>
            <a:prstGeom prst="rect">
              <a:avLst/>
            </a:prstGeom>
          </p:spPr>
        </p:pic>
        <p:sp>
          <p:nvSpPr>
            <p:cNvPr id="44" name="四角形: 角を丸くする 43">
              <a:extLst>
                <a:ext uri="{FF2B5EF4-FFF2-40B4-BE49-F238E27FC236}">
                  <a16:creationId xmlns:a16="http://schemas.microsoft.com/office/drawing/2014/main" id="{16E12664-4484-2BDB-6A45-E16846E0BE9F}"/>
                </a:ext>
              </a:extLst>
            </p:cNvPr>
            <p:cNvSpPr/>
            <p:nvPr/>
          </p:nvSpPr>
          <p:spPr bwMode="auto">
            <a:xfrm>
              <a:off x="3362469" y="3058461"/>
              <a:ext cx="1152128" cy="259745"/>
            </a:xfrm>
            <a:prstGeom prst="roundRect">
              <a:avLst>
                <a:gd name="adj" fmla="val 50000"/>
              </a:avLst>
            </a:prstGeom>
            <a:solidFill>
              <a:srgbClr val="0FBEE7"/>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algn="ctr"/>
              <a:r>
                <a:rPr lang="ja-JP" altLang="en-US" sz="1200" dirty="0">
                  <a:solidFill>
                    <a:schemeClr val="bg1"/>
                  </a:solidFill>
                  <a:latin typeface="HGPｺﾞｼｯｸE" panose="020B0900000000000000" pitchFamily="50" charset="-128"/>
                  <a:ea typeface="HGPｺﾞｼｯｸE" panose="020B0900000000000000" pitchFamily="50" charset="-128"/>
                </a:rPr>
                <a:t>個人事業主</a:t>
              </a:r>
            </a:p>
          </p:txBody>
        </p:sp>
        <p:sp>
          <p:nvSpPr>
            <p:cNvPr id="49" name="テキスト ボックス 48">
              <a:extLst>
                <a:ext uri="{FF2B5EF4-FFF2-40B4-BE49-F238E27FC236}">
                  <a16:creationId xmlns:a16="http://schemas.microsoft.com/office/drawing/2014/main" id="{F6734E0A-D90F-765B-42EE-5FA4210C4EF0}"/>
                </a:ext>
              </a:extLst>
            </p:cNvPr>
            <p:cNvSpPr txBox="1"/>
            <p:nvPr/>
          </p:nvSpPr>
          <p:spPr>
            <a:xfrm>
              <a:off x="3277622" y="3405887"/>
              <a:ext cx="1648208" cy="880049"/>
            </a:xfrm>
            <a:prstGeom prst="rect">
              <a:avLst/>
            </a:prstGeom>
            <a:noFill/>
          </p:spPr>
          <p:txBody>
            <a:bodyPr wrap="none" rtlCol="0">
              <a:spAutoFit/>
            </a:bodyPr>
            <a:lstStyle/>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自分で税金を計算して</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税務署に申告</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en-US" altLang="ja-JP" sz="1200" dirty="0">
                  <a:latin typeface="HGPｺﾞｼｯｸE" panose="020B0900000000000000" pitchFamily="50" charset="-128"/>
                  <a:ea typeface="HGPｺﾞｼｯｸE" panose="020B0900000000000000" pitchFamily="50" charset="-128"/>
                </a:rPr>
                <a:t>(</a:t>
              </a:r>
              <a:r>
                <a:rPr lang="ja-JP" altLang="en-US" sz="1200" dirty="0">
                  <a:latin typeface="HGPｺﾞｼｯｸE" panose="020B0900000000000000" pitchFamily="50" charset="-128"/>
                  <a:ea typeface="HGPｺﾞｼｯｸE" panose="020B0900000000000000" pitchFamily="50" charset="-128"/>
                </a:rPr>
                <a:t>申し出ること）し、</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納めます </a:t>
              </a:r>
              <a:r>
                <a:rPr lang="en-US" altLang="ja-JP" sz="1200" dirty="0">
                  <a:latin typeface="HGPｺﾞｼｯｸE" panose="020B0900000000000000" pitchFamily="50" charset="-128"/>
                  <a:ea typeface="HGPｺﾞｼｯｸE" panose="020B0900000000000000" pitchFamily="50" charset="-128"/>
                </a:rPr>
                <a:t>(</a:t>
              </a:r>
              <a:r>
                <a:rPr lang="ja-JP" altLang="en-US" sz="1200" dirty="0">
                  <a:latin typeface="HGPｺﾞｼｯｸE" panose="020B0900000000000000" pitchFamily="50" charset="-128"/>
                  <a:ea typeface="HGPｺﾞｼｯｸE" panose="020B0900000000000000" pitchFamily="50" charset="-128"/>
                </a:rPr>
                <a:t>確定申告</a:t>
              </a:r>
              <a:r>
                <a:rPr lang="en-US" altLang="ja-JP" sz="1200" dirty="0">
                  <a:latin typeface="HGPｺﾞｼｯｸE" panose="020B0900000000000000" pitchFamily="50" charset="-128"/>
                  <a:ea typeface="HGPｺﾞｼｯｸE" panose="020B0900000000000000" pitchFamily="50" charset="-128"/>
                </a:rPr>
                <a:t>)</a:t>
              </a:r>
              <a:r>
                <a:rPr lang="ja-JP" altLang="en-US" sz="1200" dirty="0">
                  <a:latin typeface="HGPｺﾞｼｯｸE" panose="020B0900000000000000" pitchFamily="50" charset="-128"/>
                  <a:ea typeface="HGPｺﾞｼｯｸE" panose="020B0900000000000000" pitchFamily="50" charset="-128"/>
                </a:rPr>
                <a:t>。</a:t>
              </a:r>
              <a:endParaRPr lang="en-US" altLang="ja-JP" sz="1200" dirty="0">
                <a:latin typeface="HGPｺﾞｼｯｸE" panose="020B0900000000000000" pitchFamily="50" charset="-128"/>
                <a:ea typeface="HGPｺﾞｼｯｸE" panose="020B0900000000000000" pitchFamily="50" charset="-128"/>
              </a:endParaRPr>
            </a:p>
          </p:txBody>
        </p:sp>
        <p:sp>
          <p:nvSpPr>
            <p:cNvPr id="47" name="テキスト ボックス 46">
              <a:extLst>
                <a:ext uri="{FF2B5EF4-FFF2-40B4-BE49-F238E27FC236}">
                  <a16:creationId xmlns:a16="http://schemas.microsoft.com/office/drawing/2014/main" id="{1860FED4-E4F6-55A1-A245-FC59CEE6003E}"/>
                </a:ext>
              </a:extLst>
            </p:cNvPr>
            <p:cNvSpPr txBox="1"/>
            <p:nvPr/>
          </p:nvSpPr>
          <p:spPr>
            <a:xfrm>
              <a:off x="6081549" y="3405887"/>
              <a:ext cx="1329210" cy="880049"/>
            </a:xfrm>
            <a:prstGeom prst="rect">
              <a:avLst/>
            </a:prstGeom>
            <a:noFill/>
          </p:spPr>
          <p:txBody>
            <a:bodyPr wrap="none" rtlCol="0">
              <a:spAutoFit/>
            </a:bodyPr>
            <a:lstStyle/>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会社は、社員から</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預かった税金を</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まとめて納めます</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（源泉徴収）。</a:t>
              </a:r>
            </a:p>
          </p:txBody>
        </p:sp>
      </p:grpSp>
      <p:grpSp>
        <p:nvGrpSpPr>
          <p:cNvPr id="11" name="グループ化 10">
            <a:extLst>
              <a:ext uri="{FF2B5EF4-FFF2-40B4-BE49-F238E27FC236}">
                <a16:creationId xmlns:a16="http://schemas.microsoft.com/office/drawing/2014/main" id="{BB4665ED-58DF-C42F-E1CC-C4EDF4F0DD5A}"/>
              </a:ext>
            </a:extLst>
          </p:cNvPr>
          <p:cNvGrpSpPr/>
          <p:nvPr/>
        </p:nvGrpSpPr>
        <p:grpSpPr>
          <a:xfrm>
            <a:off x="5039206" y="5201020"/>
            <a:ext cx="2592000" cy="1440000"/>
            <a:chOff x="5039206" y="4869320"/>
            <a:chExt cx="2592000" cy="1440000"/>
          </a:xfrm>
        </p:grpSpPr>
        <p:sp>
          <p:nvSpPr>
            <p:cNvPr id="54" name="正方形/長方形 53">
              <a:extLst>
                <a:ext uri="{FF2B5EF4-FFF2-40B4-BE49-F238E27FC236}">
                  <a16:creationId xmlns:a16="http://schemas.microsoft.com/office/drawing/2014/main" id="{9803752F-9EC3-3443-E15C-35CF6E0E7AA9}"/>
                </a:ext>
              </a:extLst>
            </p:cNvPr>
            <p:cNvSpPr/>
            <p:nvPr/>
          </p:nvSpPr>
          <p:spPr bwMode="auto">
            <a:xfrm>
              <a:off x="5039206" y="4869320"/>
              <a:ext cx="2592000" cy="1440000"/>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sp>
          <p:nvSpPr>
            <p:cNvPr id="56" name="正方形/長方形 55">
              <a:extLst>
                <a:ext uri="{FF2B5EF4-FFF2-40B4-BE49-F238E27FC236}">
                  <a16:creationId xmlns:a16="http://schemas.microsoft.com/office/drawing/2014/main" id="{2C00E939-2CDC-CD2E-C95E-DB1F25ADEC4C}"/>
                </a:ext>
              </a:extLst>
            </p:cNvPr>
            <p:cNvSpPr/>
            <p:nvPr/>
          </p:nvSpPr>
          <p:spPr bwMode="auto">
            <a:xfrm>
              <a:off x="5091569" y="4948063"/>
              <a:ext cx="1487626" cy="818832"/>
            </a:xfrm>
            <a:prstGeom prst="rect">
              <a:avLst/>
            </a:prstGeom>
            <a:no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rgbClr val="005BAD"/>
                  </a:solidFill>
                  <a:latin typeface="HGPｺﾞｼｯｸE" panose="020B0900000000000000" pitchFamily="50" charset="-128"/>
                  <a:ea typeface="HGPｺﾞｼｯｸE" panose="020B0900000000000000" pitchFamily="50" charset="-128"/>
                </a:rPr>
                <a:t>都道府県</a:t>
              </a:r>
              <a:endParaRPr lang="en-US" altLang="ja-JP" sz="1600" dirty="0">
                <a:solidFill>
                  <a:srgbClr val="005BAD"/>
                </a:solidFill>
                <a:latin typeface="HGPｺﾞｼｯｸE" panose="020B0900000000000000" pitchFamily="50" charset="-128"/>
                <a:ea typeface="HGPｺﾞｼｯｸE" panose="020B0900000000000000" pitchFamily="50" charset="-128"/>
              </a:endParaRPr>
            </a:p>
            <a:p>
              <a:pPr marL="0" marR="0" indent="0" algn="ctr" defTabSz="914400" latinLnBrk="0">
                <a:lnSpc>
                  <a:spcPct val="100000"/>
                </a:lnSpc>
                <a:buClrTx/>
                <a:buSzTx/>
                <a:buFontTx/>
                <a:buNone/>
                <a:tabLst/>
              </a:pPr>
              <a:r>
                <a:rPr lang="ja-JP" altLang="en-US" sz="1600" dirty="0">
                  <a:solidFill>
                    <a:srgbClr val="005BAD"/>
                  </a:solidFill>
                  <a:latin typeface="HGPｺﾞｼｯｸE" panose="020B0900000000000000" pitchFamily="50" charset="-128"/>
                  <a:ea typeface="HGPｺﾞｼｯｸE" panose="020B0900000000000000" pitchFamily="50" charset="-128"/>
                </a:rPr>
                <a:t>市区町村</a:t>
              </a:r>
              <a:endParaRPr lang="en-US" altLang="ja-JP" sz="1600" dirty="0">
                <a:solidFill>
                  <a:srgbClr val="005BAD"/>
                </a:solidFill>
                <a:latin typeface="HGPｺﾞｼｯｸE" panose="020B0900000000000000" pitchFamily="50" charset="-128"/>
                <a:ea typeface="HGPｺﾞｼｯｸE" panose="020B0900000000000000" pitchFamily="50" charset="-128"/>
              </a:endParaRPr>
            </a:p>
          </p:txBody>
        </p:sp>
        <p:pic>
          <p:nvPicPr>
            <p:cNvPr id="57" name="グラフィックス 56">
              <a:extLst>
                <a:ext uri="{FF2B5EF4-FFF2-40B4-BE49-F238E27FC236}">
                  <a16:creationId xmlns:a16="http://schemas.microsoft.com/office/drawing/2014/main" id="{5C508F82-9849-F298-84EE-9EB1A7DDA50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16200000">
              <a:off x="5726826" y="5206539"/>
              <a:ext cx="217112" cy="1184009"/>
            </a:xfrm>
            <a:prstGeom prst="rect">
              <a:avLst/>
            </a:prstGeom>
          </p:spPr>
        </p:pic>
        <p:sp>
          <p:nvSpPr>
            <p:cNvPr id="58" name="正方形/長方形 57">
              <a:extLst>
                <a:ext uri="{FF2B5EF4-FFF2-40B4-BE49-F238E27FC236}">
                  <a16:creationId xmlns:a16="http://schemas.microsoft.com/office/drawing/2014/main" id="{B886C409-79B9-3120-5F02-3D9E0D047811}"/>
                </a:ext>
              </a:extLst>
            </p:cNvPr>
            <p:cNvSpPr/>
            <p:nvPr/>
          </p:nvSpPr>
          <p:spPr bwMode="auto">
            <a:xfrm>
              <a:off x="5091569" y="5936248"/>
              <a:ext cx="1487626" cy="288357"/>
            </a:xfrm>
            <a:prstGeom prst="rect">
              <a:avLst/>
            </a:prstGeom>
            <a:no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400" dirty="0">
                  <a:solidFill>
                    <a:srgbClr val="005BAD"/>
                  </a:solidFill>
                  <a:latin typeface="HGPｺﾞｼｯｸE" panose="020B0900000000000000" pitchFamily="50" charset="-128"/>
                  <a:ea typeface="HGPｺﾞｼｯｸE" panose="020B0900000000000000" pitchFamily="50" charset="-128"/>
                </a:rPr>
                <a:t>（地方公共団体）</a:t>
              </a:r>
            </a:p>
          </p:txBody>
        </p:sp>
      </p:grpSp>
      <p:grpSp>
        <p:nvGrpSpPr>
          <p:cNvPr id="10" name="グループ化 9">
            <a:extLst>
              <a:ext uri="{FF2B5EF4-FFF2-40B4-BE49-F238E27FC236}">
                <a16:creationId xmlns:a16="http://schemas.microsoft.com/office/drawing/2014/main" id="{E4900BE6-7261-4520-4675-CA951C41D8CB}"/>
              </a:ext>
            </a:extLst>
          </p:cNvPr>
          <p:cNvGrpSpPr/>
          <p:nvPr/>
        </p:nvGrpSpPr>
        <p:grpSpPr>
          <a:xfrm>
            <a:off x="1428224" y="5201020"/>
            <a:ext cx="2676570" cy="1440000"/>
            <a:chOff x="1428224" y="4869320"/>
            <a:chExt cx="2676570" cy="1440000"/>
          </a:xfrm>
        </p:grpSpPr>
        <p:sp>
          <p:nvSpPr>
            <p:cNvPr id="63" name="正方形/長方形 62">
              <a:extLst>
                <a:ext uri="{FF2B5EF4-FFF2-40B4-BE49-F238E27FC236}">
                  <a16:creationId xmlns:a16="http://schemas.microsoft.com/office/drawing/2014/main" id="{D712D98F-E607-8BFF-A424-73C2FC87A58B}"/>
                </a:ext>
              </a:extLst>
            </p:cNvPr>
            <p:cNvSpPr/>
            <p:nvPr/>
          </p:nvSpPr>
          <p:spPr bwMode="auto">
            <a:xfrm>
              <a:off x="1512794" y="4869320"/>
              <a:ext cx="2592000" cy="1440000"/>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sp>
          <p:nvSpPr>
            <p:cNvPr id="64" name="正方形/長方形 63">
              <a:extLst>
                <a:ext uri="{FF2B5EF4-FFF2-40B4-BE49-F238E27FC236}">
                  <a16:creationId xmlns:a16="http://schemas.microsoft.com/office/drawing/2014/main" id="{9E612FD1-CA30-7124-B669-2293A1206EE2}"/>
                </a:ext>
              </a:extLst>
            </p:cNvPr>
            <p:cNvSpPr/>
            <p:nvPr/>
          </p:nvSpPr>
          <p:spPr bwMode="auto">
            <a:xfrm>
              <a:off x="1428224" y="5327483"/>
              <a:ext cx="1487626" cy="576533"/>
            </a:xfrm>
            <a:prstGeom prst="rect">
              <a:avLst/>
            </a:prstGeom>
            <a:no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2000" dirty="0">
                  <a:solidFill>
                    <a:srgbClr val="005BAD"/>
                  </a:solidFill>
                  <a:latin typeface="HGPｺﾞｼｯｸE" panose="020B0900000000000000" pitchFamily="50" charset="-128"/>
                  <a:ea typeface="HGPｺﾞｼｯｸE" panose="020B0900000000000000" pitchFamily="50" charset="-128"/>
                </a:rPr>
                <a:t>税務署</a:t>
              </a:r>
              <a:endParaRPr lang="en-US" altLang="ja-JP" sz="2000" dirty="0">
                <a:solidFill>
                  <a:srgbClr val="005BAD"/>
                </a:solidFill>
                <a:latin typeface="HGPｺﾞｼｯｸE" panose="020B0900000000000000" pitchFamily="50" charset="-128"/>
                <a:ea typeface="HGPｺﾞｼｯｸE" panose="020B0900000000000000" pitchFamily="50" charset="-128"/>
              </a:endParaRPr>
            </a:p>
            <a:p>
              <a:pPr marL="0" marR="0" indent="0" algn="ctr" defTabSz="914400" latinLnBrk="0">
                <a:lnSpc>
                  <a:spcPct val="100000"/>
                </a:lnSpc>
                <a:buClrTx/>
                <a:buSzTx/>
                <a:buFontTx/>
                <a:buNone/>
                <a:tabLst/>
              </a:pPr>
              <a:r>
                <a:rPr lang="ja-JP" altLang="en-US" dirty="0">
                  <a:solidFill>
                    <a:srgbClr val="005BAD"/>
                  </a:solidFill>
                  <a:latin typeface="HGPｺﾞｼｯｸE" panose="020B0900000000000000" pitchFamily="50" charset="-128"/>
                  <a:ea typeface="HGPｺﾞｼｯｸE" panose="020B0900000000000000" pitchFamily="50" charset="-128"/>
                </a:rPr>
                <a:t>（国）</a:t>
              </a:r>
            </a:p>
          </p:txBody>
        </p:sp>
      </p:grpSp>
      <p:grpSp>
        <p:nvGrpSpPr>
          <p:cNvPr id="8" name="グループ化 7">
            <a:extLst>
              <a:ext uri="{FF2B5EF4-FFF2-40B4-BE49-F238E27FC236}">
                <a16:creationId xmlns:a16="http://schemas.microsoft.com/office/drawing/2014/main" id="{A83F03DB-A5CD-7F99-F02D-32EE59DBB391}"/>
              </a:ext>
            </a:extLst>
          </p:cNvPr>
          <p:cNvGrpSpPr/>
          <p:nvPr/>
        </p:nvGrpSpPr>
        <p:grpSpPr>
          <a:xfrm>
            <a:off x="250337" y="3303310"/>
            <a:ext cx="2592000" cy="1440000"/>
            <a:chOff x="259302" y="2971610"/>
            <a:chExt cx="2592000" cy="1440000"/>
          </a:xfrm>
        </p:grpSpPr>
        <p:sp>
          <p:nvSpPr>
            <p:cNvPr id="67" name="正方形/長方形 66">
              <a:extLst>
                <a:ext uri="{FF2B5EF4-FFF2-40B4-BE49-F238E27FC236}">
                  <a16:creationId xmlns:a16="http://schemas.microsoft.com/office/drawing/2014/main" id="{5655544B-FACD-0B40-1D37-43BF5D6400AC}"/>
                </a:ext>
              </a:extLst>
            </p:cNvPr>
            <p:cNvSpPr/>
            <p:nvPr/>
          </p:nvSpPr>
          <p:spPr bwMode="auto">
            <a:xfrm>
              <a:off x="259302" y="2971610"/>
              <a:ext cx="2592000" cy="1440000"/>
            </a:xfrm>
            <a:prstGeom prst="rect">
              <a:avLst/>
            </a:prstGeom>
            <a:noFill/>
            <a:ln w="12700">
              <a:solidFill>
                <a:srgbClr val="45B21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sp>
          <p:nvSpPr>
            <p:cNvPr id="68" name="四角形: 角を丸くする 67">
              <a:extLst>
                <a:ext uri="{FF2B5EF4-FFF2-40B4-BE49-F238E27FC236}">
                  <a16:creationId xmlns:a16="http://schemas.microsoft.com/office/drawing/2014/main" id="{6E5D0FE3-0496-6C0F-5B5D-9AAAEEE6E5CE}"/>
                </a:ext>
              </a:extLst>
            </p:cNvPr>
            <p:cNvSpPr/>
            <p:nvPr/>
          </p:nvSpPr>
          <p:spPr bwMode="auto">
            <a:xfrm>
              <a:off x="311150" y="3045761"/>
              <a:ext cx="945835" cy="259745"/>
            </a:xfrm>
            <a:prstGeom prst="roundRect">
              <a:avLst>
                <a:gd name="adj" fmla="val 50000"/>
              </a:avLst>
            </a:prstGeom>
            <a:solidFill>
              <a:srgbClr val="39B10F"/>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200" dirty="0">
                  <a:solidFill>
                    <a:schemeClr val="bg1"/>
                  </a:solidFill>
                  <a:latin typeface="HGPｺﾞｼｯｸE" panose="020B0900000000000000" pitchFamily="50" charset="-128"/>
                  <a:ea typeface="HGPｺﾞｼｯｸE" panose="020B0900000000000000" pitchFamily="50" charset="-128"/>
                </a:rPr>
                <a:t>お店</a:t>
              </a:r>
            </a:p>
          </p:txBody>
        </p:sp>
        <p:sp>
          <p:nvSpPr>
            <p:cNvPr id="69" name="テキスト ボックス 68">
              <a:extLst>
                <a:ext uri="{FF2B5EF4-FFF2-40B4-BE49-F238E27FC236}">
                  <a16:creationId xmlns:a16="http://schemas.microsoft.com/office/drawing/2014/main" id="{CC480ED9-04DD-6FFA-BC74-BC02474FB75B}"/>
                </a:ext>
              </a:extLst>
            </p:cNvPr>
            <p:cNvSpPr txBox="1"/>
            <p:nvPr/>
          </p:nvSpPr>
          <p:spPr>
            <a:xfrm>
              <a:off x="259803" y="3405887"/>
              <a:ext cx="1431802" cy="676917"/>
            </a:xfrm>
            <a:prstGeom prst="rect">
              <a:avLst/>
            </a:prstGeom>
            <a:noFill/>
          </p:spPr>
          <p:txBody>
            <a:bodyPr wrap="none" rtlCol="0">
              <a:spAutoFit/>
            </a:bodyPr>
            <a:lstStyle/>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お店は、預かった</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消費税を</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まとめて納めます。</a:t>
              </a:r>
              <a:endParaRPr lang="en-US" altLang="ja-JP" sz="1200" dirty="0">
                <a:latin typeface="HGPｺﾞｼｯｸE" panose="020B0900000000000000" pitchFamily="50" charset="-128"/>
                <a:ea typeface="HGPｺﾞｼｯｸE" panose="020B0900000000000000" pitchFamily="50" charset="-128"/>
              </a:endParaRPr>
            </a:p>
          </p:txBody>
        </p:sp>
      </p:grpSp>
      <p:pic>
        <p:nvPicPr>
          <p:cNvPr id="70" name="図 69">
            <a:extLst>
              <a:ext uri="{FF2B5EF4-FFF2-40B4-BE49-F238E27FC236}">
                <a16:creationId xmlns:a16="http://schemas.microsoft.com/office/drawing/2014/main" id="{80B1157B-30E2-EBB6-4002-C6283C7D4E63}"/>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1680491" y="3832707"/>
            <a:ext cx="1420909" cy="918260"/>
          </a:xfrm>
          <a:prstGeom prst="rect">
            <a:avLst/>
          </a:prstGeom>
        </p:spPr>
      </p:pic>
      <p:pic>
        <p:nvPicPr>
          <p:cNvPr id="55" name="図 54">
            <a:extLst>
              <a:ext uri="{FF2B5EF4-FFF2-40B4-BE49-F238E27FC236}">
                <a16:creationId xmlns:a16="http://schemas.microsoft.com/office/drawing/2014/main" id="{E2AE49B3-DC13-4F74-7AFB-123D5F2D42A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6672589" y="5571855"/>
            <a:ext cx="1968252" cy="1090108"/>
          </a:xfrm>
          <a:prstGeom prst="rect">
            <a:avLst/>
          </a:prstGeom>
        </p:spPr>
      </p:pic>
      <p:pic>
        <p:nvPicPr>
          <p:cNvPr id="65" name="図 64" descr="ダイアグラム&#10;&#10;自動的に生成された説明">
            <a:extLst>
              <a:ext uri="{FF2B5EF4-FFF2-40B4-BE49-F238E27FC236}">
                <a16:creationId xmlns:a16="http://schemas.microsoft.com/office/drawing/2014/main" id="{D99A4918-07B2-B585-C80C-863EBDED840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40564" y="5344876"/>
            <a:ext cx="1335625" cy="1299499"/>
          </a:xfrm>
          <a:prstGeom prst="rect">
            <a:avLst/>
          </a:prstGeom>
        </p:spPr>
      </p:pic>
      <p:sp>
        <p:nvSpPr>
          <p:cNvPr id="7" name="テキスト ボックス 6">
            <a:extLst>
              <a:ext uri="{FF2B5EF4-FFF2-40B4-BE49-F238E27FC236}">
                <a16:creationId xmlns:a16="http://schemas.microsoft.com/office/drawing/2014/main" id="{854B59B9-9D80-5691-BB24-9F4D6282473B}"/>
              </a:ext>
            </a:extLst>
          </p:cNvPr>
          <p:cNvSpPr txBox="1"/>
          <p:nvPr/>
        </p:nvSpPr>
        <p:spPr>
          <a:xfrm>
            <a:off x="194203" y="957280"/>
            <a:ext cx="2196435" cy="369332"/>
          </a:xfrm>
          <a:prstGeom prst="rect">
            <a:avLst/>
          </a:prstGeom>
          <a:noFill/>
        </p:spPr>
        <p:txBody>
          <a:bodyPr wrap="none" rtlCol="0">
            <a:spAutoFit/>
          </a:bodyPr>
          <a:lstStyle/>
          <a:p>
            <a:pPr>
              <a:spcBef>
                <a:spcPts val="0"/>
              </a:spcBef>
              <a:spcAft>
                <a:spcPts val="500"/>
              </a:spcAft>
            </a:pPr>
            <a:r>
              <a:rPr lang="ja-JP" altLang="en-US" sz="1800" dirty="0">
                <a:latin typeface="HGPｺﾞｼｯｸE" panose="020B0900000000000000" pitchFamily="50" charset="-128"/>
                <a:ea typeface="HGPｺﾞｼｯｸE" panose="020B0900000000000000" pitchFamily="50" charset="-128"/>
              </a:rPr>
              <a:t>税金の流れと納め方</a:t>
            </a:r>
          </a:p>
        </p:txBody>
      </p:sp>
      <p:grpSp>
        <p:nvGrpSpPr>
          <p:cNvPr id="4" name="グループ化 3">
            <a:extLst>
              <a:ext uri="{FF2B5EF4-FFF2-40B4-BE49-F238E27FC236}">
                <a16:creationId xmlns:a16="http://schemas.microsoft.com/office/drawing/2014/main" id="{1CEFA275-8E84-D727-0254-6043D31AA59D}"/>
              </a:ext>
            </a:extLst>
          </p:cNvPr>
          <p:cNvGrpSpPr/>
          <p:nvPr/>
        </p:nvGrpSpPr>
        <p:grpSpPr>
          <a:xfrm>
            <a:off x="250337" y="1397881"/>
            <a:ext cx="2604659" cy="1447719"/>
            <a:chOff x="259302" y="1066181"/>
            <a:chExt cx="2604659" cy="1447719"/>
          </a:xfrm>
        </p:grpSpPr>
        <p:sp>
          <p:nvSpPr>
            <p:cNvPr id="23" name="正方形/長方形 22">
              <a:extLst>
                <a:ext uri="{FF2B5EF4-FFF2-40B4-BE49-F238E27FC236}">
                  <a16:creationId xmlns:a16="http://schemas.microsoft.com/office/drawing/2014/main" id="{7DC845E0-A1A2-89AF-9D90-308D0C36D056}"/>
                </a:ext>
              </a:extLst>
            </p:cNvPr>
            <p:cNvSpPr/>
            <p:nvPr/>
          </p:nvSpPr>
          <p:spPr bwMode="auto">
            <a:xfrm>
              <a:off x="259302" y="1073900"/>
              <a:ext cx="2592000" cy="1440000"/>
            </a:xfrm>
            <a:prstGeom prst="rect">
              <a:avLst/>
            </a:prstGeom>
            <a:solidFill>
              <a:schemeClr val="bg1"/>
            </a:solid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pic>
          <p:nvPicPr>
            <p:cNvPr id="24" name="図 23">
              <a:extLst>
                <a:ext uri="{FF2B5EF4-FFF2-40B4-BE49-F238E27FC236}">
                  <a16:creationId xmlns:a16="http://schemas.microsoft.com/office/drawing/2014/main" id="{2EF3EFF6-3CF4-CB32-AF6E-8D90FFB8ABAA}"/>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1485547" y="1530517"/>
              <a:ext cx="1378414" cy="976685"/>
            </a:xfrm>
            <a:prstGeom prst="rect">
              <a:avLst/>
            </a:prstGeom>
          </p:spPr>
        </p:pic>
        <p:sp>
          <p:nvSpPr>
            <p:cNvPr id="25" name="正方形/長方形 24">
              <a:extLst>
                <a:ext uri="{FF2B5EF4-FFF2-40B4-BE49-F238E27FC236}">
                  <a16:creationId xmlns:a16="http://schemas.microsoft.com/office/drawing/2014/main" id="{AC5DA8BE-9346-3C20-C3BB-9458415E9731}"/>
                </a:ext>
              </a:extLst>
            </p:cNvPr>
            <p:cNvSpPr/>
            <p:nvPr/>
          </p:nvSpPr>
          <p:spPr bwMode="auto">
            <a:xfrm>
              <a:off x="259302" y="1066181"/>
              <a:ext cx="2592000"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ja-JP" altLang="en-US" sz="1600" dirty="0">
                  <a:solidFill>
                    <a:schemeClr val="bg1"/>
                  </a:solidFill>
                  <a:latin typeface="HGPｺﾞｼｯｸE" panose="020B0900000000000000" pitchFamily="50" charset="-128"/>
                  <a:ea typeface="HGPｺﾞｼｯｸE" panose="020B0900000000000000" pitchFamily="50" charset="-128"/>
                </a:rPr>
                <a:t>商品を買った場合</a:t>
              </a:r>
            </a:p>
          </p:txBody>
        </p:sp>
        <p:sp>
          <p:nvSpPr>
            <p:cNvPr id="26" name="テキスト ボックス 25">
              <a:extLst>
                <a:ext uri="{FF2B5EF4-FFF2-40B4-BE49-F238E27FC236}">
                  <a16:creationId xmlns:a16="http://schemas.microsoft.com/office/drawing/2014/main" id="{A69F3B75-DEE7-820E-5347-656A915606BC}"/>
                </a:ext>
              </a:extLst>
            </p:cNvPr>
            <p:cNvSpPr txBox="1"/>
            <p:nvPr/>
          </p:nvSpPr>
          <p:spPr>
            <a:xfrm>
              <a:off x="259803" y="1466301"/>
              <a:ext cx="1871025" cy="880049"/>
            </a:xfrm>
            <a:prstGeom prst="rect">
              <a:avLst/>
            </a:prstGeom>
            <a:noFill/>
          </p:spPr>
          <p:txBody>
            <a:bodyPr wrap="none" rtlCol="0">
              <a:spAutoFit/>
            </a:bodyPr>
            <a:lstStyle/>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お店で商品を買いました。</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代金 </a:t>
              </a:r>
              <a:r>
                <a:rPr lang="en-US" altLang="ja-JP" sz="1200" dirty="0">
                  <a:latin typeface="HGPｺﾞｼｯｸE" panose="020B0900000000000000" pitchFamily="50" charset="-128"/>
                  <a:ea typeface="HGPｺﾞｼｯｸE" panose="020B0900000000000000" pitchFamily="50" charset="-128"/>
                </a:rPr>
                <a:t>1,000</a:t>
              </a:r>
              <a:r>
                <a:rPr lang="ja-JP" altLang="en-US" sz="1200" dirty="0">
                  <a:latin typeface="HGPｺﾞｼｯｸE" panose="020B0900000000000000" pitchFamily="50" charset="-128"/>
                  <a:ea typeface="HGPｺﾞｼｯｸE" panose="020B0900000000000000" pitchFamily="50" charset="-128"/>
                </a:rPr>
                <a:t>円と、</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税金</a:t>
              </a:r>
              <a:r>
                <a:rPr lang="en-US" altLang="ja-JP" sz="1200" dirty="0">
                  <a:latin typeface="HGPｺﾞｼｯｸE" panose="020B0900000000000000" pitchFamily="50" charset="-128"/>
                  <a:ea typeface="HGPｺﾞｼｯｸE" panose="020B0900000000000000" pitchFamily="50" charset="-128"/>
                </a:rPr>
                <a:t>100</a:t>
              </a:r>
              <a:r>
                <a:rPr lang="ja-JP" altLang="en-US" sz="1200" dirty="0">
                  <a:latin typeface="HGPｺﾞｼｯｸE" panose="020B0900000000000000" pitchFamily="50" charset="-128"/>
                  <a:ea typeface="HGPｺﾞｼｯｸE" panose="020B0900000000000000" pitchFamily="50" charset="-128"/>
                </a:rPr>
                <a:t>円を</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支払いました。</a:t>
              </a:r>
              <a:endParaRPr lang="en-US" altLang="ja-JP" sz="1200" dirty="0">
                <a:latin typeface="HGPｺﾞｼｯｸE" panose="020B0900000000000000" pitchFamily="50" charset="-128"/>
                <a:ea typeface="HGPｺﾞｼｯｸE" panose="020B0900000000000000" pitchFamily="50" charset="-128"/>
              </a:endParaRPr>
            </a:p>
          </p:txBody>
        </p:sp>
      </p:grpSp>
      <p:sp>
        <p:nvSpPr>
          <p:cNvPr id="2" name="スライド番号プレースホルダー 8">
            <a:extLst>
              <a:ext uri="{FF2B5EF4-FFF2-40B4-BE49-F238E27FC236}">
                <a16:creationId xmlns:a16="http://schemas.microsoft.com/office/drawing/2014/main" id="{4E3C0ABC-7686-2AFF-9D2A-8913411857D8}"/>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5</a:t>
            </a:fld>
            <a:endParaRPr lang="en-US" altLang="ja-JP" dirty="0">
              <a:latin typeface="+mn-ea"/>
              <a:ea typeface="+mn-ea"/>
            </a:endParaRPr>
          </a:p>
        </p:txBody>
      </p:sp>
    </p:spTree>
    <p:extLst>
      <p:ext uri="{BB962C8B-B14F-4D97-AF65-F5344CB8AC3E}">
        <p14:creationId xmlns:p14="http://schemas.microsoft.com/office/powerpoint/2010/main" val="1371250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up)">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nodeType="with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fade">
                                      <p:cBhvr>
                                        <p:cTn id="35" dur="500"/>
                                        <p:tgtEl>
                                          <p:spTgt spid="70"/>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up)">
                                      <p:cBhvr>
                                        <p:cTn id="45" dur="500"/>
                                        <p:tgtEl>
                                          <p:spTgt spid="12"/>
                                        </p:tgtEl>
                                      </p:cBhvr>
                                    </p:animEffect>
                                  </p:childTnLst>
                                </p:cTn>
                              </p:par>
                              <p:par>
                                <p:cTn id="46" presetID="22" presetClass="entr" presetSubtype="1" fill="hold" nodeType="withEffect">
                                  <p:stCondLst>
                                    <p:cond delay="0"/>
                                  </p:stCondLst>
                                  <p:childTnLst>
                                    <p:set>
                                      <p:cBhvr>
                                        <p:cTn id="47" dur="1" fill="hold">
                                          <p:stCondLst>
                                            <p:cond delay="0"/>
                                          </p:stCondLst>
                                        </p:cTn>
                                        <p:tgtEl>
                                          <p:spTgt spid="50"/>
                                        </p:tgtEl>
                                        <p:attrNameLst>
                                          <p:attrName>style.visibility</p:attrName>
                                        </p:attrNameLst>
                                      </p:cBhvr>
                                      <p:to>
                                        <p:strVal val="visible"/>
                                      </p:to>
                                    </p:set>
                                    <p:animEffect transition="in" filter="wipe(up)">
                                      <p:cBhvr>
                                        <p:cTn id="48" dur="500"/>
                                        <p:tgtEl>
                                          <p:spTgt spid="50"/>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500"/>
                                        <p:tgtEl>
                                          <p:spTgt spid="10"/>
                                        </p:tgtEl>
                                      </p:cBhvr>
                                    </p:animEffect>
                                  </p:childTnLst>
                                </p:cTn>
                              </p:par>
                              <p:par>
                                <p:cTn id="54" presetID="10" presetClass="entr" presetSubtype="0" fill="hold" nodeType="withEffect">
                                  <p:stCondLst>
                                    <p:cond delay="0"/>
                                  </p:stCondLst>
                                  <p:childTnLst>
                                    <p:set>
                                      <p:cBhvr>
                                        <p:cTn id="55" dur="1" fill="hold">
                                          <p:stCondLst>
                                            <p:cond delay="0"/>
                                          </p:stCondLst>
                                        </p:cTn>
                                        <p:tgtEl>
                                          <p:spTgt spid="65"/>
                                        </p:tgtEl>
                                        <p:attrNameLst>
                                          <p:attrName>style.visibility</p:attrName>
                                        </p:attrNameLst>
                                      </p:cBhvr>
                                      <p:to>
                                        <p:strVal val="visible"/>
                                      </p:to>
                                    </p:set>
                                    <p:animEffect transition="in" filter="fade">
                                      <p:cBhvr>
                                        <p:cTn id="56" dur="500"/>
                                        <p:tgtEl>
                                          <p:spTgt spid="65"/>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fade">
                                      <p:cBhvr>
                                        <p:cTn id="61" dur="500"/>
                                        <p:tgtEl>
                                          <p:spTgt spid="11"/>
                                        </p:tgtEl>
                                      </p:cBhvr>
                                    </p:animEffect>
                                  </p:childTnLst>
                                </p:cTn>
                              </p:par>
                              <p:par>
                                <p:cTn id="62" presetID="10" presetClass="entr" presetSubtype="0" fill="hold" nodeType="with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fade">
                                      <p:cBhvr>
                                        <p:cTn id="64"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四角形: 角を丸くする 17">
            <a:extLst>
              <a:ext uri="{FF2B5EF4-FFF2-40B4-BE49-F238E27FC236}">
                <a16:creationId xmlns:a16="http://schemas.microsoft.com/office/drawing/2014/main" id="{ECC342F5-9775-59B4-543A-3464224FEAB0}"/>
              </a:ext>
            </a:extLst>
          </p:cNvPr>
          <p:cNvSpPr/>
          <p:nvPr/>
        </p:nvSpPr>
        <p:spPr bwMode="auto">
          <a:xfrm>
            <a:off x="326210" y="1105052"/>
            <a:ext cx="8493939" cy="1136017"/>
          </a:xfrm>
          <a:prstGeom prst="roundRect">
            <a:avLst>
              <a:gd name="adj" fmla="val 2377"/>
            </a:avLst>
          </a:prstGeom>
          <a:no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n-ea"/>
              <a:ea typeface="+mn-ea"/>
              <a:cs typeface="+mn-cs"/>
            </a:endParaRPr>
          </a:p>
        </p:txBody>
      </p:sp>
      <p:pic>
        <p:nvPicPr>
          <p:cNvPr id="6182" name="Picture 2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p:blipFill>
        <p:spPr bwMode="auto">
          <a:xfrm>
            <a:off x="7188401" y="773011"/>
            <a:ext cx="1375366" cy="155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80" name="Rectangle 26"/>
          <p:cNvSpPr>
            <a:spLocks noChangeArrowheads="1"/>
          </p:cNvSpPr>
          <p:nvPr/>
        </p:nvSpPr>
        <p:spPr bwMode="white">
          <a:xfrm>
            <a:off x="335573" y="1327348"/>
            <a:ext cx="8320360" cy="809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marL="0" marR="0" lvl="0" indent="0" algn="l" defTabSz="914400" rtl="0" eaLnBrk="1" fontAlgn="base" latinLnBrk="0" hangingPunct="1">
              <a:lnSpc>
                <a:spcPct val="110000"/>
              </a:lnSpc>
              <a:spcBef>
                <a:spcPct val="0"/>
              </a:spcBef>
              <a:spcAft>
                <a:spcPct val="0"/>
              </a:spcAft>
              <a:buClrTx/>
              <a:buSzTx/>
              <a:buFontTx/>
              <a:buNone/>
              <a:tabLst/>
              <a:defRPr/>
            </a:pPr>
            <a:r>
              <a:rPr kumimoji="1" lang="ja-JP" altLang="en-US" sz="1600" i="0" u="none" strike="noStrike" kern="1200" cap="none" spc="0" normalizeH="0" baseline="0" noProof="0" dirty="0">
                <a:ln>
                  <a:noFill/>
                </a:ln>
                <a:solidFill>
                  <a:srgbClr val="005BAD"/>
                </a:solidFill>
                <a:effectLst/>
                <a:uLnTx/>
                <a:uFillTx/>
                <a:latin typeface="HGPｺﾞｼｯｸE" panose="020B0900000000000000" pitchFamily="50" charset="-128"/>
                <a:ea typeface="HGPｺﾞｼｯｸE" panose="020B0900000000000000" pitchFamily="50" charset="-128"/>
                <a:cs typeface="+mn-cs"/>
              </a:rPr>
              <a:t>皆さんは「税金」にどのようなイメージを持っていますか？</a:t>
            </a:r>
            <a:endParaRPr kumimoji="1" lang="en-US" altLang="ja-JP" sz="1600" i="0" u="none" strike="noStrike" kern="1200" cap="none" spc="0" normalizeH="0" baseline="0" noProof="0" dirty="0">
              <a:ln>
                <a:noFill/>
              </a:ln>
              <a:solidFill>
                <a:srgbClr val="005BAD"/>
              </a:solidFill>
              <a:effectLst/>
              <a:uLnTx/>
              <a:uFillTx/>
              <a:latin typeface="HGPｺﾞｼｯｸE" panose="020B0900000000000000" pitchFamily="50" charset="-128"/>
              <a:ea typeface="HGPｺﾞｼｯｸE" panose="020B0900000000000000" pitchFamily="50" charset="-128"/>
              <a:cs typeface="+mn-cs"/>
            </a:endParaRPr>
          </a:p>
          <a:p>
            <a:pPr marL="0" marR="0" lvl="0" indent="0" algn="l" defTabSz="914400" rtl="0" eaLnBrk="1" fontAlgn="base" latinLnBrk="0" hangingPunct="1">
              <a:spcBef>
                <a:spcPct val="0"/>
              </a:spcBef>
              <a:spcAft>
                <a:spcPct val="0"/>
              </a:spcAft>
              <a:buClrTx/>
              <a:buSzTx/>
              <a:buFontTx/>
              <a:buNone/>
              <a:tabLst/>
              <a:defRPr/>
            </a:pPr>
            <a:r>
              <a:rPr kumimoji="1" lang="ja-JP" altLang="en-US" sz="1450" i="0" u="none" strike="noStrike" kern="1200" cap="none" spc="0" normalizeH="0" baseline="0" noProof="0" dirty="0">
                <a:ln>
                  <a:noFill/>
                </a:ln>
                <a:solidFill>
                  <a:srgbClr val="000000"/>
                </a:solidFill>
                <a:effectLst/>
                <a:uLnTx/>
                <a:uFillTx/>
                <a:latin typeface="HGPｺﾞｼｯｸE" panose="020B0900000000000000" pitchFamily="50" charset="-128"/>
                <a:ea typeface="HGPｺﾞｼｯｸE" panose="020B0900000000000000" pitchFamily="50" charset="-128"/>
              </a:rPr>
              <a:t>わたしたちの身の回りには、国や地方公共団体による「公共サービス」や</a:t>
            </a:r>
            <a:endParaRPr lang="en-US" altLang="ja-JP" sz="1450" dirty="0">
              <a:solidFill>
                <a:srgbClr val="000000"/>
              </a:solidFill>
              <a:latin typeface="HGPｺﾞｼｯｸE" panose="020B0900000000000000" pitchFamily="50" charset="-128"/>
              <a:ea typeface="HGPｺﾞｼｯｸE" panose="020B0900000000000000" pitchFamily="50" charset="-128"/>
            </a:endParaRPr>
          </a:p>
          <a:p>
            <a:pPr marL="0" marR="0" lvl="0" indent="0" algn="l" defTabSz="914400" rtl="0" eaLnBrk="1" fontAlgn="base" latinLnBrk="0" hangingPunct="1">
              <a:spcBef>
                <a:spcPct val="0"/>
              </a:spcBef>
              <a:spcAft>
                <a:spcPct val="0"/>
              </a:spcAft>
              <a:buClrTx/>
              <a:buSzTx/>
              <a:buFontTx/>
              <a:buNone/>
              <a:tabLst/>
              <a:defRPr/>
            </a:pPr>
            <a:r>
              <a:rPr kumimoji="1" lang="ja-JP" altLang="en-US" sz="1450" i="0" u="none" strike="noStrike" kern="1200" cap="none" spc="0" normalizeH="0" baseline="0" noProof="0" dirty="0">
                <a:ln>
                  <a:noFill/>
                </a:ln>
                <a:solidFill>
                  <a:srgbClr val="000000"/>
                </a:solidFill>
                <a:effectLst/>
                <a:uLnTx/>
                <a:uFillTx/>
                <a:latin typeface="HGPｺﾞｼｯｸE" panose="020B0900000000000000" pitchFamily="50" charset="-128"/>
                <a:ea typeface="HGPｺﾞｼｯｸE" panose="020B0900000000000000" pitchFamily="50" charset="-128"/>
              </a:rPr>
              <a:t>「公共施設」があります。</a:t>
            </a:r>
          </a:p>
        </p:txBody>
      </p:sp>
      <p:sp>
        <p:nvSpPr>
          <p:cNvPr id="4" name="Rectangle 14">
            <a:extLst>
              <a:ext uri="{FF2B5EF4-FFF2-40B4-BE49-F238E27FC236}">
                <a16:creationId xmlns:a16="http://schemas.microsoft.com/office/drawing/2014/main" id="{D9EE3754-C97B-926F-BD9B-95A71B250DE9}"/>
              </a:ext>
            </a:extLst>
          </p:cNvPr>
          <p:cNvSpPr txBox="1">
            <a:spLocks noChangeArrowheads="1"/>
          </p:cNvSpPr>
          <p:nvPr/>
        </p:nvSpPr>
        <p:spPr bwMode="auto">
          <a:xfrm>
            <a:off x="335573" y="915637"/>
            <a:ext cx="591282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3600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en-US" altLang="ja-JP" sz="1700" b="1" dirty="0">
                <a:solidFill>
                  <a:schemeClr val="tx1"/>
                </a:solidFill>
                <a:latin typeface="HGPｺﾞｼｯｸE" panose="020B0900000000000000" pitchFamily="50" charset="-128"/>
                <a:ea typeface="HGPｺﾞｼｯｸE" panose="020B0900000000000000" pitchFamily="50" charset="-128"/>
                <a:cs typeface="+mn-cs"/>
              </a:rPr>
              <a:t> </a:t>
            </a:r>
            <a:r>
              <a:rPr lang="ja-JP" altLang="en-US" sz="1700" b="1" dirty="0">
                <a:solidFill>
                  <a:schemeClr val="tx1"/>
                </a:solidFill>
                <a:latin typeface="HGPｺﾞｼｯｸE" panose="020B0900000000000000" pitchFamily="50" charset="-128"/>
                <a:ea typeface="HGPｺﾞｼｯｸE" panose="020B0900000000000000" pitchFamily="50" charset="-128"/>
                <a:cs typeface="+mn-cs"/>
              </a:rPr>
              <a:t>税金は何のためにあるのだろうか</a:t>
            </a:r>
          </a:p>
        </p:txBody>
      </p:sp>
      <p:sp>
        <p:nvSpPr>
          <p:cNvPr id="34" name="Rectangle 14">
            <a:extLst>
              <a:ext uri="{FF2B5EF4-FFF2-40B4-BE49-F238E27FC236}">
                <a16:creationId xmlns:a16="http://schemas.microsoft.com/office/drawing/2014/main" id="{E8B07BD5-8EF9-48AB-B5C8-90A9FCAFC38D}"/>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a:t>
            </a:r>
          </a:p>
        </p:txBody>
      </p:sp>
      <p:sp>
        <p:nvSpPr>
          <p:cNvPr id="10" name="四角形: 角を丸くする 11">
            <a:extLst>
              <a:ext uri="{FF2B5EF4-FFF2-40B4-BE49-F238E27FC236}">
                <a16:creationId xmlns:a16="http://schemas.microsoft.com/office/drawing/2014/main" id="{7F34CBB0-50C6-E059-3F03-DB8FCD0DD25C}"/>
              </a:ext>
            </a:extLst>
          </p:cNvPr>
          <p:cNvSpPr/>
          <p:nvPr/>
        </p:nvSpPr>
        <p:spPr bwMode="auto">
          <a:xfrm>
            <a:off x="5457555" y="2623432"/>
            <a:ext cx="3362596" cy="3713140"/>
          </a:xfrm>
          <a:prstGeom prst="roundRect">
            <a:avLst>
              <a:gd name="adj" fmla="val 0"/>
            </a:avLst>
          </a:prstGeom>
          <a:solidFill>
            <a:srgbClr val="AEDAF8"/>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a:ln>
                <a:noFill/>
              </a:ln>
              <a:solidFill>
                <a:srgbClr val="000000"/>
              </a:solidFill>
              <a:effectLst/>
              <a:uLnTx/>
              <a:uFillTx/>
              <a:latin typeface="+mn-ea"/>
              <a:ea typeface="+mn-ea"/>
              <a:cs typeface="+mn-cs"/>
            </a:endParaRPr>
          </a:p>
        </p:txBody>
      </p:sp>
      <p:sp>
        <p:nvSpPr>
          <p:cNvPr id="14" name="正方形/長方形 13">
            <a:extLst>
              <a:ext uri="{FF2B5EF4-FFF2-40B4-BE49-F238E27FC236}">
                <a16:creationId xmlns:a16="http://schemas.microsoft.com/office/drawing/2014/main" id="{1F99312C-59AB-12A4-90DB-DE9E5EBE09A0}"/>
              </a:ext>
            </a:extLst>
          </p:cNvPr>
          <p:cNvSpPr/>
          <p:nvPr/>
        </p:nvSpPr>
        <p:spPr bwMode="auto">
          <a:xfrm>
            <a:off x="5592624" y="3347160"/>
            <a:ext cx="3092459" cy="2818767"/>
          </a:xfrm>
          <a:prstGeom prst="rect">
            <a:avLst/>
          </a:prstGeom>
          <a:solidFill>
            <a:schemeClr val="bg1"/>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a:ln>
                <a:noFill/>
              </a:ln>
              <a:solidFill>
                <a:srgbClr val="000000"/>
              </a:solidFill>
              <a:effectLst/>
              <a:uLnTx/>
              <a:uFillTx/>
              <a:latin typeface="+mn-ea"/>
              <a:ea typeface="+mn-ea"/>
              <a:cs typeface="+mn-cs"/>
            </a:endParaRPr>
          </a:p>
        </p:txBody>
      </p:sp>
      <p:sp>
        <p:nvSpPr>
          <p:cNvPr id="15" name="四角形: 角を丸くする 10">
            <a:extLst>
              <a:ext uri="{FF2B5EF4-FFF2-40B4-BE49-F238E27FC236}">
                <a16:creationId xmlns:a16="http://schemas.microsoft.com/office/drawing/2014/main" id="{EA952C75-6770-DFA7-557D-87D0461E85D5}"/>
              </a:ext>
            </a:extLst>
          </p:cNvPr>
          <p:cNvSpPr/>
          <p:nvPr/>
        </p:nvSpPr>
        <p:spPr bwMode="auto">
          <a:xfrm>
            <a:off x="326409" y="2623432"/>
            <a:ext cx="5033559" cy="3704763"/>
          </a:xfrm>
          <a:prstGeom prst="roundRect">
            <a:avLst>
              <a:gd name="adj" fmla="val 0"/>
            </a:avLst>
          </a:prstGeom>
          <a:solidFill>
            <a:srgbClr val="AEDAF8"/>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n-ea"/>
              <a:ea typeface="+mn-ea"/>
              <a:cs typeface="+mn-cs"/>
            </a:endParaRPr>
          </a:p>
        </p:txBody>
      </p:sp>
      <p:sp>
        <p:nvSpPr>
          <p:cNvPr id="16" name="正方形/長方形 15">
            <a:extLst>
              <a:ext uri="{FF2B5EF4-FFF2-40B4-BE49-F238E27FC236}">
                <a16:creationId xmlns:a16="http://schemas.microsoft.com/office/drawing/2014/main" id="{F694E2C6-4067-BD39-931A-0AA011CC8350}"/>
              </a:ext>
            </a:extLst>
          </p:cNvPr>
          <p:cNvSpPr/>
          <p:nvPr/>
        </p:nvSpPr>
        <p:spPr bwMode="auto">
          <a:xfrm>
            <a:off x="476026" y="3347160"/>
            <a:ext cx="4744911" cy="2818767"/>
          </a:xfrm>
          <a:prstGeom prst="rect">
            <a:avLst/>
          </a:prstGeom>
          <a:solidFill>
            <a:schemeClr val="bg1"/>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a:ln>
                <a:noFill/>
              </a:ln>
              <a:solidFill>
                <a:srgbClr val="000000"/>
              </a:solidFill>
              <a:effectLst/>
              <a:uLnTx/>
              <a:uFillTx/>
              <a:latin typeface="+mn-ea"/>
              <a:ea typeface="+mn-ea"/>
              <a:cs typeface="+mn-cs"/>
            </a:endParaRPr>
          </a:p>
        </p:txBody>
      </p:sp>
      <p:grpSp>
        <p:nvGrpSpPr>
          <p:cNvPr id="19" name="グループ化 18">
            <a:extLst>
              <a:ext uri="{FF2B5EF4-FFF2-40B4-BE49-F238E27FC236}">
                <a16:creationId xmlns:a16="http://schemas.microsoft.com/office/drawing/2014/main" id="{B1919F74-6A7D-ED32-0B6D-AC5AB9E779CC}"/>
              </a:ext>
            </a:extLst>
          </p:cNvPr>
          <p:cNvGrpSpPr/>
          <p:nvPr/>
        </p:nvGrpSpPr>
        <p:grpSpPr>
          <a:xfrm>
            <a:off x="6090723" y="2739419"/>
            <a:ext cx="2281056" cy="547009"/>
            <a:chOff x="6299670" y="2713461"/>
            <a:chExt cx="2281056" cy="547009"/>
          </a:xfrm>
        </p:grpSpPr>
        <p:sp>
          <p:nvSpPr>
            <p:cNvPr id="21" name="Rectangle 56">
              <a:extLst>
                <a:ext uri="{FF2B5EF4-FFF2-40B4-BE49-F238E27FC236}">
                  <a16:creationId xmlns:a16="http://schemas.microsoft.com/office/drawing/2014/main" id="{5124EFC3-356E-19B6-4A37-F5B2406CE094}"/>
                </a:ext>
              </a:extLst>
            </p:cNvPr>
            <p:cNvSpPr>
              <a:spLocks noChangeArrowheads="1"/>
            </p:cNvSpPr>
            <p:nvPr/>
          </p:nvSpPr>
          <p:spPr bwMode="auto">
            <a:xfrm>
              <a:off x="7563893" y="2713461"/>
              <a:ext cx="1016833" cy="547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marL="0" marR="0" lvl="0" indent="0" algn="l" defTabSz="914400" rtl="0" eaLnBrk="1" fontAlgn="base" latinLnBrk="0" hangingPunct="1">
                <a:lnSpc>
                  <a:spcPct val="110000"/>
                </a:lnSpc>
                <a:spcBef>
                  <a:spcPct val="0"/>
                </a:spcBef>
                <a:spcAft>
                  <a:spcPct val="0"/>
                </a:spcAft>
                <a:buClrTx/>
                <a:buSzTx/>
                <a:buFontTx/>
                <a:buNone/>
                <a:tabLst/>
                <a:defRPr/>
              </a:pPr>
              <a:r>
                <a:rPr kumimoji="1" lang="ja-JP" altLang="en-US" sz="1400" b="0" i="0" u="none" strike="noStrike" kern="1200" cap="none" spc="0" normalizeH="0" baseline="0" noProof="0" dirty="0">
                  <a:ln>
                    <a:noFill/>
                  </a:ln>
                  <a:solidFill>
                    <a:srgbClr val="000000"/>
                  </a:solidFill>
                  <a:effectLst/>
                  <a:uLnTx/>
                  <a:uFillTx/>
                  <a:latin typeface="HGPｺﾞｼｯｸE" panose="020B0900000000000000" pitchFamily="50" charset="-128"/>
                  <a:ea typeface="HGPｺﾞｼｯｸE" panose="020B0900000000000000" pitchFamily="50" charset="-128"/>
                  <a:cs typeface="+mn-cs"/>
                </a:rPr>
                <a:t>道路、学校、公園 など</a:t>
              </a:r>
            </a:p>
          </p:txBody>
        </p:sp>
        <p:sp>
          <p:nvSpPr>
            <p:cNvPr id="22" name="Text Box 23">
              <a:extLst>
                <a:ext uri="{FF2B5EF4-FFF2-40B4-BE49-F238E27FC236}">
                  <a16:creationId xmlns:a16="http://schemas.microsoft.com/office/drawing/2014/main" id="{01BE2212-29FC-0C6A-D374-FFF4D626D3C0}"/>
                </a:ext>
              </a:extLst>
            </p:cNvPr>
            <p:cNvSpPr txBox="1">
              <a:spLocks noChangeArrowheads="1"/>
            </p:cNvSpPr>
            <p:nvPr/>
          </p:nvSpPr>
          <p:spPr bwMode="auto">
            <a:xfrm>
              <a:off x="6299670" y="2786910"/>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ja-JP" altLang="en-US" sz="20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公共施設</a:t>
              </a:r>
            </a:p>
          </p:txBody>
        </p:sp>
      </p:grpSp>
      <p:grpSp>
        <p:nvGrpSpPr>
          <p:cNvPr id="23" name="グループ化 22">
            <a:extLst>
              <a:ext uri="{FF2B5EF4-FFF2-40B4-BE49-F238E27FC236}">
                <a16:creationId xmlns:a16="http://schemas.microsoft.com/office/drawing/2014/main" id="{E0E3AB54-5651-3682-7A86-7C90E064AE04}"/>
              </a:ext>
            </a:extLst>
          </p:cNvPr>
          <p:cNvGrpSpPr/>
          <p:nvPr/>
        </p:nvGrpSpPr>
        <p:grpSpPr>
          <a:xfrm>
            <a:off x="649926" y="2812868"/>
            <a:ext cx="4576619" cy="400110"/>
            <a:chOff x="843630" y="2786910"/>
            <a:chExt cx="4576619" cy="400110"/>
          </a:xfrm>
        </p:grpSpPr>
        <p:sp>
          <p:nvSpPr>
            <p:cNvPr id="24" name="Rectangle 45">
              <a:extLst>
                <a:ext uri="{FF2B5EF4-FFF2-40B4-BE49-F238E27FC236}">
                  <a16:creationId xmlns:a16="http://schemas.microsoft.com/office/drawing/2014/main" id="{595FCE1A-318D-137F-94CC-538207AED009}"/>
                </a:ext>
              </a:extLst>
            </p:cNvPr>
            <p:cNvSpPr>
              <a:spLocks noChangeArrowheads="1"/>
            </p:cNvSpPr>
            <p:nvPr/>
          </p:nvSpPr>
          <p:spPr bwMode="auto">
            <a:xfrm>
              <a:off x="2514082" y="2831955"/>
              <a:ext cx="2906167" cy="310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marL="0" marR="0" lvl="0" indent="0" algn="l" defTabSz="914400" rtl="0" eaLnBrk="1" fontAlgn="base" latinLnBrk="0" hangingPunct="1">
                <a:lnSpc>
                  <a:spcPct val="110000"/>
                </a:lnSpc>
                <a:spcBef>
                  <a:spcPct val="0"/>
                </a:spcBef>
                <a:spcAft>
                  <a:spcPct val="0"/>
                </a:spcAft>
                <a:buClrTx/>
                <a:buSzTx/>
                <a:buFontTx/>
                <a:buNone/>
                <a:tabLst/>
                <a:defRPr/>
              </a:pPr>
              <a:r>
                <a:rPr kumimoji="1" lang="ja-JP" altLang="en-US" sz="1400" b="0" i="0" u="none" strike="noStrike" kern="1200" cap="none" spc="0" normalizeH="0" baseline="0" noProof="0" dirty="0">
                  <a:ln>
                    <a:noFill/>
                  </a:ln>
                  <a:solidFill>
                    <a:srgbClr val="000000"/>
                  </a:solidFill>
                  <a:effectLst/>
                  <a:uLnTx/>
                  <a:uFillTx/>
                  <a:latin typeface="HGPｺﾞｼｯｸE" panose="020B0900000000000000" pitchFamily="50" charset="-128"/>
                  <a:ea typeface="HGPｺﾞｼｯｸE" panose="020B0900000000000000" pitchFamily="50" charset="-128"/>
                  <a:cs typeface="+mn-cs"/>
                </a:rPr>
                <a:t>警察、消防、ごみ収集、福祉 など</a:t>
              </a:r>
            </a:p>
          </p:txBody>
        </p:sp>
        <p:sp>
          <p:nvSpPr>
            <p:cNvPr id="25" name="Text Box 22">
              <a:extLst>
                <a:ext uri="{FF2B5EF4-FFF2-40B4-BE49-F238E27FC236}">
                  <a16:creationId xmlns:a16="http://schemas.microsoft.com/office/drawing/2014/main" id="{4C01901A-47D6-74EB-BBBD-21C9DCBCB09B}"/>
                </a:ext>
              </a:extLst>
            </p:cNvPr>
            <p:cNvSpPr txBox="1">
              <a:spLocks noChangeArrowheads="1"/>
            </p:cNvSpPr>
            <p:nvPr/>
          </p:nvSpPr>
          <p:spPr bwMode="auto">
            <a:xfrm>
              <a:off x="843630" y="2786910"/>
              <a:ext cx="15728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ja-JP" altLang="en-US" sz="20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公共サービス</a:t>
              </a:r>
            </a:p>
          </p:txBody>
        </p:sp>
      </p:grpSp>
      <p:grpSp>
        <p:nvGrpSpPr>
          <p:cNvPr id="26" name="グループ化 25">
            <a:extLst>
              <a:ext uri="{FF2B5EF4-FFF2-40B4-BE49-F238E27FC236}">
                <a16:creationId xmlns:a16="http://schemas.microsoft.com/office/drawing/2014/main" id="{7353E65F-D988-2A1A-49BE-6A0362E7CB41}"/>
              </a:ext>
            </a:extLst>
          </p:cNvPr>
          <p:cNvGrpSpPr/>
          <p:nvPr/>
        </p:nvGrpSpPr>
        <p:grpSpPr>
          <a:xfrm>
            <a:off x="2040979" y="3669522"/>
            <a:ext cx="1582061" cy="2301821"/>
            <a:chOff x="452034" y="3669522"/>
            <a:chExt cx="1582061" cy="2301821"/>
          </a:xfrm>
        </p:grpSpPr>
        <p:sp>
          <p:nvSpPr>
            <p:cNvPr id="27" name="正方形/長方形 26">
              <a:extLst>
                <a:ext uri="{FF2B5EF4-FFF2-40B4-BE49-F238E27FC236}">
                  <a16:creationId xmlns:a16="http://schemas.microsoft.com/office/drawing/2014/main" id="{0D662696-9DF9-E171-EA19-06E7D69B8890}"/>
                </a:ext>
              </a:extLst>
            </p:cNvPr>
            <p:cNvSpPr/>
            <p:nvPr/>
          </p:nvSpPr>
          <p:spPr bwMode="auto">
            <a:xfrm>
              <a:off x="452034" y="4482915"/>
              <a:ext cx="1582061" cy="1488428"/>
            </a:xfrm>
            <a:prstGeom prst="rect">
              <a:avLst/>
            </a:prstGeom>
            <a:noFill/>
            <a:ln w="15875" cap="rnd" cmpd="sng" algn="ctr">
              <a:noFill/>
              <a:prstDash val="solid"/>
              <a:round/>
              <a:headEnd type="none" w="med" len="med"/>
              <a:tailEnd type="none" w="med" len="med"/>
              <a:extLst>
                <a:ext uri="{C807C97D-BFC1-408E-A445-0C87EB9F89A2}">
                  <ask:lineSketchStyleProps xmlns:ask="http://schemas.microsoft.com/office/drawing/2018/sketchyshapes" sd="1219033472">
                    <a:custGeom>
                      <a:avLst/>
                      <a:gdLst>
                        <a:gd name="connsiteX0" fmla="*/ 0 w 1211263"/>
                        <a:gd name="connsiteY0" fmla="*/ 0 h 2624110"/>
                        <a:gd name="connsiteX1" fmla="*/ 1211263 w 1211263"/>
                        <a:gd name="connsiteY1" fmla="*/ 0 h 2624110"/>
                        <a:gd name="connsiteX2" fmla="*/ 1211263 w 1211263"/>
                        <a:gd name="connsiteY2" fmla="*/ 2099288 h 2624110"/>
                        <a:gd name="connsiteX3" fmla="*/ 605631 w 1211263"/>
                        <a:gd name="connsiteY3" fmla="*/ 2624110 h 2624110"/>
                        <a:gd name="connsiteX4" fmla="*/ 0 w 1211263"/>
                        <a:gd name="connsiteY4" fmla="*/ 2099288 h 2624110"/>
                        <a:gd name="connsiteX5" fmla="*/ 0 w 1211263"/>
                        <a:gd name="connsiteY5" fmla="*/ 0 h 2624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1263" h="2624110" fill="none" extrusionOk="0">
                          <a:moveTo>
                            <a:pt x="0" y="0"/>
                          </a:moveTo>
                          <a:cubicBezTo>
                            <a:pt x="232634" y="-67934"/>
                            <a:pt x="665737" y="97290"/>
                            <a:pt x="1211263" y="0"/>
                          </a:cubicBezTo>
                          <a:cubicBezTo>
                            <a:pt x="1163032" y="543323"/>
                            <a:pt x="1295718" y="1462834"/>
                            <a:pt x="1211263" y="2099288"/>
                          </a:cubicBezTo>
                          <a:cubicBezTo>
                            <a:pt x="1030875" y="2206430"/>
                            <a:pt x="774250" y="2555893"/>
                            <a:pt x="605631" y="2624110"/>
                          </a:cubicBezTo>
                          <a:cubicBezTo>
                            <a:pt x="420511" y="2380457"/>
                            <a:pt x="164996" y="2190916"/>
                            <a:pt x="0" y="2099288"/>
                          </a:cubicBezTo>
                          <a:cubicBezTo>
                            <a:pt x="130954" y="1865938"/>
                            <a:pt x="43574" y="843411"/>
                            <a:pt x="0" y="0"/>
                          </a:cubicBezTo>
                          <a:close/>
                        </a:path>
                        <a:path w="1211263" h="2624110" stroke="0" extrusionOk="0">
                          <a:moveTo>
                            <a:pt x="0" y="0"/>
                          </a:moveTo>
                          <a:cubicBezTo>
                            <a:pt x="335964" y="87192"/>
                            <a:pt x="761896" y="38081"/>
                            <a:pt x="1211263" y="0"/>
                          </a:cubicBezTo>
                          <a:cubicBezTo>
                            <a:pt x="1078381" y="984501"/>
                            <a:pt x="1296214" y="1754749"/>
                            <a:pt x="1211263" y="2099288"/>
                          </a:cubicBezTo>
                          <a:cubicBezTo>
                            <a:pt x="914132" y="2354604"/>
                            <a:pt x="705801" y="2518241"/>
                            <a:pt x="605631" y="2624110"/>
                          </a:cubicBezTo>
                          <a:cubicBezTo>
                            <a:pt x="335906" y="2465582"/>
                            <a:pt x="113316" y="2180152"/>
                            <a:pt x="0" y="2099288"/>
                          </a:cubicBezTo>
                          <a:cubicBezTo>
                            <a:pt x="-49533" y="1816693"/>
                            <a:pt x="-14809" y="370816"/>
                            <a:pt x="0" y="0"/>
                          </a:cubicBezTo>
                          <a:close/>
                        </a:path>
                      </a:pathLst>
                    </a:custGeom>
                    <ask:type>
                      <ask:lineSketchNone/>
                    </ask:type>
                  </ask:lineSketchStyleProps>
                </a:ext>
              </a:extLst>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lang="ja-JP" altLang="en-US" sz="1300" dirty="0">
                  <a:solidFill>
                    <a:srgbClr val="005BAD"/>
                  </a:solidFill>
                  <a:latin typeface="HGP創英角ｺﾞｼｯｸUB" panose="020B0900000000000000" pitchFamily="50" charset="-128"/>
                  <a:ea typeface="HGP創英角ｺﾞｼｯｸUB" panose="020B0900000000000000" pitchFamily="50" charset="-128"/>
                </a:rPr>
                <a:t>ごみ</a:t>
              </a:r>
              <a:r>
                <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処理費用</a:t>
              </a: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（令和６年度）</a:t>
              </a:r>
            </a:p>
            <a:p>
              <a:pPr marL="0" marR="0" lvl="0" indent="0" algn="ctr" defTabSz="914400" rtl="0" eaLnBrk="1" fontAlgn="base" latinLnBrk="0" hangingPunct="1">
                <a:lnSpc>
                  <a:spcPct val="50000"/>
                </a:lnSpc>
                <a:spcBef>
                  <a:spcPct val="0"/>
                </a:spcBef>
                <a:spcAft>
                  <a:spcPct val="0"/>
                </a:spcAft>
                <a:buClrTx/>
                <a:buSzTx/>
                <a:buFontTx/>
                <a:buNone/>
                <a:tabLst/>
                <a:defRPr/>
              </a:pPr>
              <a:endPar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zh-TW"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2</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兆</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9,285</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億円</a:t>
              </a:r>
              <a:r>
                <a:rPr kumimoji="1" lang="en-US" altLang="ja-JP"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a:t>
              </a:r>
              <a:r>
                <a:rPr kumimoji="1" lang="ja-JP" altLang="en-US"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２</a:t>
              </a:r>
              <a:endParaRPr kumimoji="1" lang="ja-JP" altLang="en-US" sz="13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国民１人当たり</a:t>
              </a:r>
              <a:endParaRPr kumimoji="1" lang="en-US" altLang="ja-JP"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23,655</a:t>
              </a: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円</a:t>
              </a:r>
            </a:p>
          </p:txBody>
        </p:sp>
        <p:pic>
          <p:nvPicPr>
            <p:cNvPr id="28" name="Picture 35">
              <a:extLst>
                <a:ext uri="{FF2B5EF4-FFF2-40B4-BE49-F238E27FC236}">
                  <a16:creationId xmlns:a16="http://schemas.microsoft.com/office/drawing/2014/main" id="{B34FB75C-77D3-B0E5-3862-CC754E9D1ED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596286" y="3669522"/>
              <a:ext cx="1142290" cy="644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 name="グループ化 29">
            <a:extLst>
              <a:ext uri="{FF2B5EF4-FFF2-40B4-BE49-F238E27FC236}">
                <a16:creationId xmlns:a16="http://schemas.microsoft.com/office/drawing/2014/main" id="{09CAD79E-3941-7780-B5F1-747DABD7404D}"/>
              </a:ext>
            </a:extLst>
          </p:cNvPr>
          <p:cNvGrpSpPr/>
          <p:nvPr/>
        </p:nvGrpSpPr>
        <p:grpSpPr>
          <a:xfrm>
            <a:off x="3594441" y="3669522"/>
            <a:ext cx="1694094" cy="2387099"/>
            <a:chOff x="3594441" y="3669522"/>
            <a:chExt cx="1694094" cy="2387099"/>
          </a:xfrm>
        </p:grpSpPr>
        <p:sp>
          <p:nvSpPr>
            <p:cNvPr id="31" name="正方形/長方形 30">
              <a:extLst>
                <a:ext uri="{FF2B5EF4-FFF2-40B4-BE49-F238E27FC236}">
                  <a16:creationId xmlns:a16="http://schemas.microsoft.com/office/drawing/2014/main" id="{A19FEBE0-4273-E654-725B-3A0CF212B6D4}"/>
                </a:ext>
              </a:extLst>
            </p:cNvPr>
            <p:cNvSpPr/>
            <p:nvPr/>
          </p:nvSpPr>
          <p:spPr bwMode="auto">
            <a:xfrm>
              <a:off x="3594441" y="4482915"/>
              <a:ext cx="1694094" cy="1573706"/>
            </a:xfrm>
            <a:prstGeom prst="rect">
              <a:avLst/>
            </a:prstGeom>
            <a:noFill/>
            <a:ln w="15875" cap="rnd" cmpd="sng" algn="ctr">
              <a:noFill/>
              <a:prstDash val="solid"/>
              <a:round/>
              <a:headEnd type="none" w="med" len="med"/>
              <a:tailEnd type="none" w="med" len="med"/>
              <a:extLst>
                <a:ext uri="{C807C97D-BFC1-408E-A445-0C87EB9F89A2}">
                  <ask:lineSketchStyleProps xmlns:ask="http://schemas.microsoft.com/office/drawing/2018/sketchyshapes" sd="1219033472">
                    <a:custGeom>
                      <a:avLst/>
                      <a:gdLst>
                        <a:gd name="connsiteX0" fmla="*/ 0 w 1211263"/>
                        <a:gd name="connsiteY0" fmla="*/ 0 h 2624110"/>
                        <a:gd name="connsiteX1" fmla="*/ 1211263 w 1211263"/>
                        <a:gd name="connsiteY1" fmla="*/ 0 h 2624110"/>
                        <a:gd name="connsiteX2" fmla="*/ 1211263 w 1211263"/>
                        <a:gd name="connsiteY2" fmla="*/ 2099288 h 2624110"/>
                        <a:gd name="connsiteX3" fmla="*/ 605631 w 1211263"/>
                        <a:gd name="connsiteY3" fmla="*/ 2624110 h 2624110"/>
                        <a:gd name="connsiteX4" fmla="*/ 0 w 1211263"/>
                        <a:gd name="connsiteY4" fmla="*/ 2099288 h 2624110"/>
                        <a:gd name="connsiteX5" fmla="*/ 0 w 1211263"/>
                        <a:gd name="connsiteY5" fmla="*/ 0 h 2624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1263" h="2624110" fill="none" extrusionOk="0">
                          <a:moveTo>
                            <a:pt x="0" y="0"/>
                          </a:moveTo>
                          <a:cubicBezTo>
                            <a:pt x="232634" y="-67934"/>
                            <a:pt x="665737" y="97290"/>
                            <a:pt x="1211263" y="0"/>
                          </a:cubicBezTo>
                          <a:cubicBezTo>
                            <a:pt x="1163032" y="543323"/>
                            <a:pt x="1295718" y="1462834"/>
                            <a:pt x="1211263" y="2099288"/>
                          </a:cubicBezTo>
                          <a:cubicBezTo>
                            <a:pt x="1030875" y="2206430"/>
                            <a:pt x="774250" y="2555893"/>
                            <a:pt x="605631" y="2624110"/>
                          </a:cubicBezTo>
                          <a:cubicBezTo>
                            <a:pt x="420511" y="2380457"/>
                            <a:pt x="164996" y="2190916"/>
                            <a:pt x="0" y="2099288"/>
                          </a:cubicBezTo>
                          <a:cubicBezTo>
                            <a:pt x="130954" y="1865938"/>
                            <a:pt x="43574" y="843411"/>
                            <a:pt x="0" y="0"/>
                          </a:cubicBezTo>
                          <a:close/>
                        </a:path>
                        <a:path w="1211263" h="2624110" stroke="0" extrusionOk="0">
                          <a:moveTo>
                            <a:pt x="0" y="0"/>
                          </a:moveTo>
                          <a:cubicBezTo>
                            <a:pt x="335964" y="87192"/>
                            <a:pt x="761896" y="38081"/>
                            <a:pt x="1211263" y="0"/>
                          </a:cubicBezTo>
                          <a:cubicBezTo>
                            <a:pt x="1078381" y="984501"/>
                            <a:pt x="1296214" y="1754749"/>
                            <a:pt x="1211263" y="2099288"/>
                          </a:cubicBezTo>
                          <a:cubicBezTo>
                            <a:pt x="914132" y="2354604"/>
                            <a:pt x="705801" y="2518241"/>
                            <a:pt x="605631" y="2624110"/>
                          </a:cubicBezTo>
                          <a:cubicBezTo>
                            <a:pt x="335906" y="2465582"/>
                            <a:pt x="113316" y="2180152"/>
                            <a:pt x="0" y="2099288"/>
                          </a:cubicBezTo>
                          <a:cubicBezTo>
                            <a:pt x="-49533" y="1816693"/>
                            <a:pt x="-14809" y="370816"/>
                            <a:pt x="0" y="0"/>
                          </a:cubicBezTo>
                          <a:close/>
                        </a:path>
                      </a:pathLst>
                    </a:custGeom>
                    <ask:type>
                      <ask:lineSketchNone/>
                    </ask:type>
                  </ask:lineSketchStyleProps>
                </a:ext>
              </a:extLst>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国民医療費の</a:t>
              </a:r>
              <a:endParaRPr kumimoji="1" lang="en-US" altLang="ja-JP"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公費負担額</a:t>
              </a: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（令和５年度）</a:t>
              </a:r>
            </a:p>
            <a:p>
              <a:pPr marL="0" marR="0" lvl="0" indent="0" algn="ctr" defTabSz="914400" rtl="0" eaLnBrk="1" fontAlgn="base" latinLnBrk="0" hangingPunct="1">
                <a:lnSpc>
                  <a:spcPct val="50000"/>
                </a:lnSpc>
                <a:spcBef>
                  <a:spcPct val="0"/>
                </a:spcBef>
                <a:spcAft>
                  <a:spcPct val="0"/>
                </a:spcAft>
                <a:buClrTx/>
                <a:buSzTx/>
                <a:buFontTx/>
                <a:buNone/>
                <a:tabLst/>
                <a:defRPr/>
              </a:pPr>
              <a:endPar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zh-TW"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1</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8</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兆</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331</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億円</a:t>
              </a:r>
              <a:r>
                <a:rPr kumimoji="1" lang="en-US" altLang="ja-JP"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a:t>
              </a:r>
              <a:r>
                <a:rPr lang="en-US" altLang="ja-JP" sz="1100" b="1" baseline="30000" dirty="0">
                  <a:solidFill>
                    <a:srgbClr val="000000"/>
                  </a:solidFill>
                  <a:latin typeface="HGPｺﾞｼｯｸM" panose="020B0600000000000000" pitchFamily="50" charset="-128"/>
                  <a:ea typeface="HGPｺﾞｼｯｸM" panose="020B0600000000000000" pitchFamily="50" charset="-128"/>
                </a:rPr>
                <a:t>3</a:t>
              </a:r>
              <a:endParaRPr kumimoji="1" lang="ja-JP" altLang="en-US" sz="13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国民１人当たり</a:t>
              </a:r>
              <a:endParaRPr kumimoji="1" lang="en-US" altLang="ja-JP"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145,017</a:t>
              </a: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円</a:t>
              </a:r>
            </a:p>
          </p:txBody>
        </p:sp>
        <p:pic>
          <p:nvPicPr>
            <p:cNvPr id="32" name="Picture 36">
              <a:extLst>
                <a:ext uri="{FF2B5EF4-FFF2-40B4-BE49-F238E27FC236}">
                  <a16:creationId xmlns:a16="http://schemas.microsoft.com/office/drawing/2014/main" id="{EAD3706A-1DCC-2C61-EE80-0E1BD2A462E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4024466" y="3669522"/>
              <a:ext cx="900264" cy="641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 name="グループ化 32">
            <a:extLst>
              <a:ext uri="{FF2B5EF4-FFF2-40B4-BE49-F238E27FC236}">
                <a16:creationId xmlns:a16="http://schemas.microsoft.com/office/drawing/2014/main" id="{6D666263-8896-B3E0-07C0-BDA2ADC609D4}"/>
              </a:ext>
            </a:extLst>
          </p:cNvPr>
          <p:cNvGrpSpPr/>
          <p:nvPr/>
        </p:nvGrpSpPr>
        <p:grpSpPr>
          <a:xfrm>
            <a:off x="420558" y="3669522"/>
            <a:ext cx="1611939" cy="2301821"/>
            <a:chOff x="1989757" y="3669522"/>
            <a:chExt cx="1611939" cy="2301821"/>
          </a:xfrm>
        </p:grpSpPr>
        <p:sp>
          <p:nvSpPr>
            <p:cNvPr id="35" name="正方形/長方形 34">
              <a:extLst>
                <a:ext uri="{FF2B5EF4-FFF2-40B4-BE49-F238E27FC236}">
                  <a16:creationId xmlns:a16="http://schemas.microsoft.com/office/drawing/2014/main" id="{5A878BF7-B318-B7C9-D070-E8AA23110801}"/>
                </a:ext>
              </a:extLst>
            </p:cNvPr>
            <p:cNvSpPr/>
            <p:nvPr/>
          </p:nvSpPr>
          <p:spPr bwMode="auto">
            <a:xfrm>
              <a:off x="1989757" y="4482915"/>
              <a:ext cx="1611939" cy="1488428"/>
            </a:xfrm>
            <a:prstGeom prst="rect">
              <a:avLst/>
            </a:prstGeom>
            <a:noFill/>
            <a:ln w="15875" cap="rnd" cmpd="sng" algn="ctr">
              <a:noFill/>
              <a:prstDash val="solid"/>
              <a:round/>
              <a:headEnd type="none" w="med" len="med"/>
              <a:tailEnd type="none" w="med" len="med"/>
              <a:extLst>
                <a:ext uri="{C807C97D-BFC1-408E-A445-0C87EB9F89A2}">
                  <ask:lineSketchStyleProps xmlns:ask="http://schemas.microsoft.com/office/drawing/2018/sketchyshapes" sd="1219033472">
                    <a:custGeom>
                      <a:avLst/>
                      <a:gdLst>
                        <a:gd name="connsiteX0" fmla="*/ 0 w 1211263"/>
                        <a:gd name="connsiteY0" fmla="*/ 0 h 2624110"/>
                        <a:gd name="connsiteX1" fmla="*/ 1211263 w 1211263"/>
                        <a:gd name="connsiteY1" fmla="*/ 0 h 2624110"/>
                        <a:gd name="connsiteX2" fmla="*/ 1211263 w 1211263"/>
                        <a:gd name="connsiteY2" fmla="*/ 2099288 h 2624110"/>
                        <a:gd name="connsiteX3" fmla="*/ 605631 w 1211263"/>
                        <a:gd name="connsiteY3" fmla="*/ 2624110 h 2624110"/>
                        <a:gd name="connsiteX4" fmla="*/ 0 w 1211263"/>
                        <a:gd name="connsiteY4" fmla="*/ 2099288 h 2624110"/>
                        <a:gd name="connsiteX5" fmla="*/ 0 w 1211263"/>
                        <a:gd name="connsiteY5" fmla="*/ 0 h 2624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1263" h="2624110" fill="none" extrusionOk="0">
                          <a:moveTo>
                            <a:pt x="0" y="0"/>
                          </a:moveTo>
                          <a:cubicBezTo>
                            <a:pt x="232634" y="-67934"/>
                            <a:pt x="665737" y="97290"/>
                            <a:pt x="1211263" y="0"/>
                          </a:cubicBezTo>
                          <a:cubicBezTo>
                            <a:pt x="1163032" y="543323"/>
                            <a:pt x="1295718" y="1462834"/>
                            <a:pt x="1211263" y="2099288"/>
                          </a:cubicBezTo>
                          <a:cubicBezTo>
                            <a:pt x="1030875" y="2206430"/>
                            <a:pt x="774250" y="2555893"/>
                            <a:pt x="605631" y="2624110"/>
                          </a:cubicBezTo>
                          <a:cubicBezTo>
                            <a:pt x="420511" y="2380457"/>
                            <a:pt x="164996" y="2190916"/>
                            <a:pt x="0" y="2099288"/>
                          </a:cubicBezTo>
                          <a:cubicBezTo>
                            <a:pt x="130954" y="1865938"/>
                            <a:pt x="43574" y="843411"/>
                            <a:pt x="0" y="0"/>
                          </a:cubicBezTo>
                          <a:close/>
                        </a:path>
                        <a:path w="1211263" h="2624110" stroke="0" extrusionOk="0">
                          <a:moveTo>
                            <a:pt x="0" y="0"/>
                          </a:moveTo>
                          <a:cubicBezTo>
                            <a:pt x="335964" y="87192"/>
                            <a:pt x="761896" y="38081"/>
                            <a:pt x="1211263" y="0"/>
                          </a:cubicBezTo>
                          <a:cubicBezTo>
                            <a:pt x="1078381" y="984501"/>
                            <a:pt x="1296214" y="1754749"/>
                            <a:pt x="1211263" y="2099288"/>
                          </a:cubicBezTo>
                          <a:cubicBezTo>
                            <a:pt x="914132" y="2354604"/>
                            <a:pt x="705801" y="2518241"/>
                            <a:pt x="605631" y="2624110"/>
                          </a:cubicBezTo>
                          <a:cubicBezTo>
                            <a:pt x="335906" y="2465582"/>
                            <a:pt x="113316" y="2180152"/>
                            <a:pt x="0" y="2099288"/>
                          </a:cubicBezTo>
                          <a:cubicBezTo>
                            <a:pt x="-49533" y="1816693"/>
                            <a:pt x="-14809" y="370816"/>
                            <a:pt x="0" y="0"/>
                          </a:cubicBezTo>
                          <a:close/>
                        </a:path>
                      </a:pathLst>
                    </a:custGeom>
                    <ask:type>
                      <ask:lineSketchNone/>
                    </ask:type>
                  </ask:lineSketchStyleProps>
                </a:ext>
              </a:extLst>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警察費・消防費</a:t>
              </a:r>
              <a:endParaRPr kumimoji="1" lang="en-US" altLang="ja-JP"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（令和６年度）</a:t>
              </a:r>
            </a:p>
            <a:p>
              <a:pPr marL="0" marR="0" lvl="0" indent="0" algn="ctr" defTabSz="914400" rtl="0" eaLnBrk="1" fontAlgn="base" latinLnBrk="0" hangingPunct="1">
                <a:lnSpc>
                  <a:spcPct val="50000"/>
                </a:lnSpc>
                <a:spcBef>
                  <a:spcPct val="0"/>
                </a:spcBef>
                <a:spcAft>
                  <a:spcPct val="0"/>
                </a:spcAft>
                <a:buClrTx/>
                <a:buSzTx/>
                <a:buFontTx/>
                <a:buNone/>
                <a:tabLst/>
                <a:defRPr/>
              </a:pPr>
              <a:endPar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zh-TW"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5</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兆</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8,081</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億円</a:t>
              </a:r>
              <a:r>
                <a:rPr kumimoji="1" lang="en-US" altLang="ja-JP"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a:t>
              </a:r>
              <a:r>
                <a:rPr kumimoji="1" lang="ja-JP" altLang="en-US"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１</a:t>
              </a:r>
              <a:endParaRPr kumimoji="1" lang="ja-JP" altLang="en-US" sz="13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国民１人当たり</a:t>
              </a:r>
              <a:endParaRPr kumimoji="1" lang="en-US" altLang="ja-JP"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ja-JP" sz="1300" b="1" i="0" u="none" strike="noStrike" kern="1200" cap="none" spc="0" normalizeH="0" baseline="0" noProof="0" dirty="0">
                  <a:ln>
                    <a:noFill/>
                  </a:ln>
                  <a:effectLst/>
                  <a:uLnTx/>
                  <a:uFillTx/>
                  <a:latin typeface="HGPｺﾞｼｯｸM" panose="020B0600000000000000" pitchFamily="50" charset="-128"/>
                  <a:ea typeface="HGPｺﾞｼｯｸM" panose="020B0600000000000000" pitchFamily="50" charset="-128"/>
                </a:rPr>
                <a:t>46,914</a:t>
              </a:r>
              <a:r>
                <a:rPr kumimoji="1" lang="ja-JP" altLang="en-US" sz="1300" b="1" i="0" u="none" strike="noStrike" kern="1200" cap="none" spc="0" normalizeH="0" baseline="0" noProof="0" dirty="0">
                  <a:ln>
                    <a:noFill/>
                  </a:ln>
                  <a:effectLst/>
                  <a:uLnTx/>
                  <a:uFillTx/>
                  <a:latin typeface="HGPｺﾞｼｯｸM" panose="020B0600000000000000" pitchFamily="50" charset="-128"/>
                  <a:ea typeface="HGPｺﾞｼｯｸM" panose="020B0600000000000000" pitchFamily="50" charset="-128"/>
                </a:rPr>
                <a:t>円</a:t>
              </a:r>
            </a:p>
          </p:txBody>
        </p:sp>
        <p:pic>
          <p:nvPicPr>
            <p:cNvPr id="36" name="Picture 50">
              <a:extLst>
                <a:ext uri="{FF2B5EF4-FFF2-40B4-BE49-F238E27FC236}">
                  <a16:creationId xmlns:a16="http://schemas.microsoft.com/office/drawing/2014/main" id="{8C9112F0-4FC1-8F78-2A93-9DCB30CE7A1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tretch/>
          </p:blipFill>
          <p:spPr bwMode="auto">
            <a:xfrm>
              <a:off x="2369456" y="3669522"/>
              <a:ext cx="906271" cy="652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7" name="グループ化 36">
            <a:extLst>
              <a:ext uri="{FF2B5EF4-FFF2-40B4-BE49-F238E27FC236}">
                <a16:creationId xmlns:a16="http://schemas.microsoft.com/office/drawing/2014/main" id="{F89ADF54-8803-6B59-DCB0-B5BB55BB9FAE}"/>
              </a:ext>
            </a:extLst>
          </p:cNvPr>
          <p:cNvGrpSpPr/>
          <p:nvPr/>
        </p:nvGrpSpPr>
        <p:grpSpPr>
          <a:xfrm>
            <a:off x="5609265" y="3669522"/>
            <a:ext cx="1579136" cy="1853119"/>
            <a:chOff x="5609265" y="3669522"/>
            <a:chExt cx="1579136" cy="1853119"/>
          </a:xfrm>
        </p:grpSpPr>
        <p:sp>
          <p:nvSpPr>
            <p:cNvPr id="38" name="正方形/長方形 37">
              <a:extLst>
                <a:ext uri="{FF2B5EF4-FFF2-40B4-BE49-F238E27FC236}">
                  <a16:creationId xmlns:a16="http://schemas.microsoft.com/office/drawing/2014/main" id="{26576FBB-A6D2-19A6-499F-D800C0FD702B}"/>
                </a:ext>
              </a:extLst>
            </p:cNvPr>
            <p:cNvSpPr/>
            <p:nvPr/>
          </p:nvSpPr>
          <p:spPr bwMode="auto">
            <a:xfrm>
              <a:off x="5609265" y="4482915"/>
              <a:ext cx="1579136" cy="1039726"/>
            </a:xfrm>
            <a:prstGeom prst="rect">
              <a:avLst/>
            </a:prstGeom>
            <a:noFill/>
            <a:ln w="15875" cap="rnd" cmpd="sng" algn="ctr">
              <a:noFill/>
              <a:prstDash val="solid"/>
              <a:round/>
              <a:headEnd type="none" w="med" len="med"/>
              <a:tailEnd type="none" w="med" len="med"/>
              <a:extLst>
                <a:ext uri="{C807C97D-BFC1-408E-A445-0C87EB9F89A2}">
                  <ask:lineSketchStyleProps xmlns:ask="http://schemas.microsoft.com/office/drawing/2018/sketchyshapes" sd="1219033472">
                    <a:custGeom>
                      <a:avLst/>
                      <a:gdLst>
                        <a:gd name="connsiteX0" fmla="*/ 0 w 1211263"/>
                        <a:gd name="connsiteY0" fmla="*/ 0 h 2624110"/>
                        <a:gd name="connsiteX1" fmla="*/ 1211263 w 1211263"/>
                        <a:gd name="connsiteY1" fmla="*/ 0 h 2624110"/>
                        <a:gd name="connsiteX2" fmla="*/ 1211263 w 1211263"/>
                        <a:gd name="connsiteY2" fmla="*/ 2099288 h 2624110"/>
                        <a:gd name="connsiteX3" fmla="*/ 605631 w 1211263"/>
                        <a:gd name="connsiteY3" fmla="*/ 2624110 h 2624110"/>
                        <a:gd name="connsiteX4" fmla="*/ 0 w 1211263"/>
                        <a:gd name="connsiteY4" fmla="*/ 2099288 h 2624110"/>
                        <a:gd name="connsiteX5" fmla="*/ 0 w 1211263"/>
                        <a:gd name="connsiteY5" fmla="*/ 0 h 2624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1263" h="2624110" fill="none" extrusionOk="0">
                          <a:moveTo>
                            <a:pt x="0" y="0"/>
                          </a:moveTo>
                          <a:cubicBezTo>
                            <a:pt x="232634" y="-67934"/>
                            <a:pt x="665737" y="97290"/>
                            <a:pt x="1211263" y="0"/>
                          </a:cubicBezTo>
                          <a:cubicBezTo>
                            <a:pt x="1163032" y="543323"/>
                            <a:pt x="1295718" y="1462834"/>
                            <a:pt x="1211263" y="2099288"/>
                          </a:cubicBezTo>
                          <a:cubicBezTo>
                            <a:pt x="1030875" y="2206430"/>
                            <a:pt x="774250" y="2555893"/>
                            <a:pt x="605631" y="2624110"/>
                          </a:cubicBezTo>
                          <a:cubicBezTo>
                            <a:pt x="420511" y="2380457"/>
                            <a:pt x="164996" y="2190916"/>
                            <a:pt x="0" y="2099288"/>
                          </a:cubicBezTo>
                          <a:cubicBezTo>
                            <a:pt x="130954" y="1865938"/>
                            <a:pt x="43574" y="843411"/>
                            <a:pt x="0" y="0"/>
                          </a:cubicBezTo>
                          <a:close/>
                        </a:path>
                        <a:path w="1211263" h="2624110" stroke="0" extrusionOk="0">
                          <a:moveTo>
                            <a:pt x="0" y="0"/>
                          </a:moveTo>
                          <a:cubicBezTo>
                            <a:pt x="335964" y="87192"/>
                            <a:pt x="761896" y="38081"/>
                            <a:pt x="1211263" y="0"/>
                          </a:cubicBezTo>
                          <a:cubicBezTo>
                            <a:pt x="1078381" y="984501"/>
                            <a:pt x="1296214" y="1754749"/>
                            <a:pt x="1211263" y="2099288"/>
                          </a:cubicBezTo>
                          <a:cubicBezTo>
                            <a:pt x="914132" y="2354604"/>
                            <a:pt x="705801" y="2518241"/>
                            <a:pt x="605631" y="2624110"/>
                          </a:cubicBezTo>
                          <a:cubicBezTo>
                            <a:pt x="335906" y="2465582"/>
                            <a:pt x="113316" y="2180152"/>
                            <a:pt x="0" y="2099288"/>
                          </a:cubicBezTo>
                          <a:cubicBezTo>
                            <a:pt x="-49533" y="1816693"/>
                            <a:pt x="-14809" y="370816"/>
                            <a:pt x="0" y="0"/>
                          </a:cubicBezTo>
                          <a:close/>
                        </a:path>
                      </a:pathLst>
                    </a:custGeom>
                    <ask:type>
                      <ask:lineSketchNone/>
                    </ask:type>
                  </ask:lineSketchStyleProps>
                </a:ext>
              </a:extLst>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道路整備事業費</a:t>
              </a:r>
              <a:endParaRPr kumimoji="1" lang="en-US" altLang="zh-TW"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（令和</a:t>
              </a:r>
              <a:r>
                <a:rPr kumimoji="1" lang="ja-JP"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８</a:t>
              </a:r>
              <a:r>
                <a:rPr kumimoji="1" lang="zh-TW"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年度）</a:t>
              </a:r>
            </a:p>
            <a:p>
              <a:pPr marL="0" marR="0" lvl="0" indent="0" algn="ctr" defTabSz="914400" rtl="0" eaLnBrk="1" fontAlgn="base" latinLnBrk="0" hangingPunct="1">
                <a:lnSpc>
                  <a:spcPct val="50000"/>
                </a:lnSpc>
                <a:spcBef>
                  <a:spcPct val="0"/>
                </a:spcBef>
                <a:spcAft>
                  <a:spcPct val="0"/>
                </a:spcAft>
                <a:buClrTx/>
                <a:buSzTx/>
                <a:buFontTx/>
                <a:buNone/>
                <a:tabLst/>
                <a:defRPr/>
              </a:pPr>
              <a:endPar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zh-TW"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1</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兆</a:t>
              </a:r>
              <a:r>
                <a:rPr kumimoji="1" lang="en-US" altLang="zh-TW"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6,7</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83</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億円</a:t>
              </a:r>
              <a:r>
                <a:rPr kumimoji="1" lang="en-US" altLang="ja-JP"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a:t>
              </a:r>
              <a:r>
                <a:rPr lang="en-US" altLang="zh-TW" sz="1100" b="1" baseline="30000" dirty="0">
                  <a:solidFill>
                    <a:srgbClr val="000000"/>
                  </a:solidFill>
                  <a:latin typeface="HGPｺﾞｼｯｸM" panose="020B0600000000000000" pitchFamily="50" charset="-128"/>
                  <a:ea typeface="HGPｺﾞｼｯｸM" panose="020B0600000000000000" pitchFamily="50" charset="-128"/>
                </a:rPr>
                <a:t>4</a:t>
              </a:r>
              <a:endParaRPr kumimoji="1" lang="zh-TW" altLang="en-US" sz="13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p:txBody>
        </p:sp>
        <p:pic>
          <p:nvPicPr>
            <p:cNvPr id="39" name="Picture 51">
              <a:extLst>
                <a:ext uri="{FF2B5EF4-FFF2-40B4-BE49-F238E27FC236}">
                  <a16:creationId xmlns:a16="http://schemas.microsoft.com/office/drawing/2014/main" id="{5B0D92C2-A512-A21A-CCFE-E2A6F3DEDC3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p:blipFill>
          <p:spPr bwMode="auto">
            <a:xfrm>
              <a:off x="5811320" y="3669522"/>
              <a:ext cx="922786" cy="650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0" name="グループ化 39">
            <a:extLst>
              <a:ext uri="{FF2B5EF4-FFF2-40B4-BE49-F238E27FC236}">
                <a16:creationId xmlns:a16="http://schemas.microsoft.com/office/drawing/2014/main" id="{76152323-DEF3-1D14-7698-A29CA5F6965B}"/>
              </a:ext>
            </a:extLst>
          </p:cNvPr>
          <p:cNvGrpSpPr/>
          <p:nvPr/>
        </p:nvGrpSpPr>
        <p:grpSpPr>
          <a:xfrm>
            <a:off x="7188402" y="3669522"/>
            <a:ext cx="1549281" cy="2301821"/>
            <a:chOff x="7188402" y="3669522"/>
            <a:chExt cx="1549281" cy="2301821"/>
          </a:xfrm>
        </p:grpSpPr>
        <p:sp>
          <p:nvSpPr>
            <p:cNvPr id="41" name="正方形/長方形 40">
              <a:extLst>
                <a:ext uri="{FF2B5EF4-FFF2-40B4-BE49-F238E27FC236}">
                  <a16:creationId xmlns:a16="http://schemas.microsoft.com/office/drawing/2014/main" id="{17974D87-924B-6B1F-62B0-7BE98F83BAA4}"/>
                </a:ext>
              </a:extLst>
            </p:cNvPr>
            <p:cNvSpPr/>
            <p:nvPr/>
          </p:nvSpPr>
          <p:spPr bwMode="auto">
            <a:xfrm>
              <a:off x="7188402" y="4482915"/>
              <a:ext cx="1549281" cy="1488428"/>
            </a:xfrm>
            <a:prstGeom prst="rect">
              <a:avLst/>
            </a:prstGeom>
            <a:noFill/>
            <a:ln w="15875" cap="rnd" cmpd="sng" algn="ctr">
              <a:noFill/>
              <a:prstDash val="solid"/>
              <a:round/>
              <a:headEnd type="none" w="med" len="med"/>
              <a:tailEnd type="none" w="med" len="med"/>
              <a:extLst>
                <a:ext uri="{C807C97D-BFC1-408E-A445-0C87EB9F89A2}">
                  <ask:lineSketchStyleProps xmlns:ask="http://schemas.microsoft.com/office/drawing/2018/sketchyshapes" sd="1219033472">
                    <a:custGeom>
                      <a:avLst/>
                      <a:gdLst>
                        <a:gd name="connsiteX0" fmla="*/ 0 w 1211263"/>
                        <a:gd name="connsiteY0" fmla="*/ 0 h 2624110"/>
                        <a:gd name="connsiteX1" fmla="*/ 1211263 w 1211263"/>
                        <a:gd name="connsiteY1" fmla="*/ 0 h 2624110"/>
                        <a:gd name="connsiteX2" fmla="*/ 1211263 w 1211263"/>
                        <a:gd name="connsiteY2" fmla="*/ 2099288 h 2624110"/>
                        <a:gd name="connsiteX3" fmla="*/ 605631 w 1211263"/>
                        <a:gd name="connsiteY3" fmla="*/ 2624110 h 2624110"/>
                        <a:gd name="connsiteX4" fmla="*/ 0 w 1211263"/>
                        <a:gd name="connsiteY4" fmla="*/ 2099288 h 2624110"/>
                        <a:gd name="connsiteX5" fmla="*/ 0 w 1211263"/>
                        <a:gd name="connsiteY5" fmla="*/ 0 h 2624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1263" h="2624110" fill="none" extrusionOk="0">
                          <a:moveTo>
                            <a:pt x="0" y="0"/>
                          </a:moveTo>
                          <a:cubicBezTo>
                            <a:pt x="232634" y="-67934"/>
                            <a:pt x="665737" y="97290"/>
                            <a:pt x="1211263" y="0"/>
                          </a:cubicBezTo>
                          <a:cubicBezTo>
                            <a:pt x="1163032" y="543323"/>
                            <a:pt x="1295718" y="1462834"/>
                            <a:pt x="1211263" y="2099288"/>
                          </a:cubicBezTo>
                          <a:cubicBezTo>
                            <a:pt x="1030875" y="2206430"/>
                            <a:pt x="774250" y="2555893"/>
                            <a:pt x="605631" y="2624110"/>
                          </a:cubicBezTo>
                          <a:cubicBezTo>
                            <a:pt x="420511" y="2380457"/>
                            <a:pt x="164996" y="2190916"/>
                            <a:pt x="0" y="2099288"/>
                          </a:cubicBezTo>
                          <a:cubicBezTo>
                            <a:pt x="130954" y="1865938"/>
                            <a:pt x="43574" y="843411"/>
                            <a:pt x="0" y="0"/>
                          </a:cubicBezTo>
                          <a:close/>
                        </a:path>
                        <a:path w="1211263" h="2624110" stroke="0" extrusionOk="0">
                          <a:moveTo>
                            <a:pt x="0" y="0"/>
                          </a:moveTo>
                          <a:cubicBezTo>
                            <a:pt x="335964" y="87192"/>
                            <a:pt x="761896" y="38081"/>
                            <a:pt x="1211263" y="0"/>
                          </a:cubicBezTo>
                          <a:cubicBezTo>
                            <a:pt x="1078381" y="984501"/>
                            <a:pt x="1296214" y="1754749"/>
                            <a:pt x="1211263" y="2099288"/>
                          </a:cubicBezTo>
                          <a:cubicBezTo>
                            <a:pt x="914132" y="2354604"/>
                            <a:pt x="705801" y="2518241"/>
                            <a:pt x="605631" y="2624110"/>
                          </a:cubicBezTo>
                          <a:cubicBezTo>
                            <a:pt x="335906" y="2465582"/>
                            <a:pt x="113316" y="2180152"/>
                            <a:pt x="0" y="2099288"/>
                          </a:cubicBezTo>
                          <a:cubicBezTo>
                            <a:pt x="-49533" y="1816693"/>
                            <a:pt x="-14809" y="370816"/>
                            <a:pt x="0" y="0"/>
                          </a:cubicBezTo>
                          <a:close/>
                        </a:path>
                      </a:pathLst>
                    </a:custGeom>
                    <ask:type>
                      <ask:lineSketchNone/>
                    </ask:type>
                  </ask:lineSketchStyleProps>
                </a:ext>
              </a:extLst>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校舎・体育館</a:t>
              </a:r>
              <a:endParaRPr kumimoji="1" lang="en-US" altLang="ja-JP"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などの建設費用</a:t>
              </a:r>
              <a:endParaRPr kumimoji="1" lang="en-US" altLang="ja-JP"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（令和８年度）</a:t>
              </a:r>
            </a:p>
            <a:p>
              <a:pPr marL="0" marR="0" lvl="0" indent="0" algn="ctr" defTabSz="914400" rtl="0" eaLnBrk="1" fontAlgn="base" latinLnBrk="0" hangingPunct="1">
                <a:lnSpc>
                  <a:spcPct val="50000"/>
                </a:lnSpc>
                <a:spcBef>
                  <a:spcPct val="0"/>
                </a:spcBef>
                <a:spcAft>
                  <a:spcPct val="0"/>
                </a:spcAft>
                <a:buClrTx/>
                <a:buSzTx/>
                <a:buFontTx/>
                <a:buNone/>
                <a:tabLst/>
                <a:defRPr/>
              </a:pPr>
              <a:endPar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zh-TW"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7</a:t>
              </a:r>
              <a:r>
                <a:rPr kumimoji="1" lang="en-US" altLang="ja-JP"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12</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億円</a:t>
              </a:r>
              <a:r>
                <a:rPr kumimoji="1" lang="en-US" altLang="zh-TW"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※5</a:t>
              </a:r>
              <a:endParaRPr kumimoji="1" lang="ja-JP" altLang="en-US" sz="13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p:txBody>
        </p:sp>
        <p:pic>
          <p:nvPicPr>
            <p:cNvPr id="42" name="Picture 34">
              <a:extLst>
                <a:ext uri="{FF2B5EF4-FFF2-40B4-BE49-F238E27FC236}">
                  <a16:creationId xmlns:a16="http://schemas.microsoft.com/office/drawing/2014/main" id="{5E57A495-AB36-BE59-A5A6-C89CA9C6792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p:blipFill>
          <p:spPr bwMode="auto">
            <a:xfrm>
              <a:off x="7381633" y="3669522"/>
              <a:ext cx="1162819" cy="73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44" name="直線コネクタ 43">
            <a:extLst>
              <a:ext uri="{FF2B5EF4-FFF2-40B4-BE49-F238E27FC236}">
                <a16:creationId xmlns:a16="http://schemas.microsoft.com/office/drawing/2014/main" id="{7BC7BA72-0779-B429-7194-0E2AE20F9240}"/>
              </a:ext>
            </a:extLst>
          </p:cNvPr>
          <p:cNvCxnSpPr>
            <a:cxnSpLocks/>
          </p:cNvCxnSpPr>
          <p:nvPr/>
        </p:nvCxnSpPr>
        <p:spPr bwMode="auto">
          <a:xfrm>
            <a:off x="2003895" y="3500386"/>
            <a:ext cx="0" cy="2497947"/>
          </a:xfrm>
          <a:prstGeom prst="line">
            <a:avLst/>
          </a:prstGeom>
          <a:noFill/>
          <a:ln w="6350" cap="flat" cmpd="sng" algn="ctr">
            <a:solidFill>
              <a:srgbClr val="005BAD"/>
            </a:solidFill>
            <a:prstDash val="solid"/>
            <a:round/>
            <a:headEnd type="none" w="med" len="med"/>
            <a:tailEnd type="none" w="med" len="med"/>
          </a:ln>
          <a:effectLst/>
        </p:spPr>
      </p:cxnSp>
      <p:cxnSp>
        <p:nvCxnSpPr>
          <p:cNvPr id="45" name="直線コネクタ 44">
            <a:extLst>
              <a:ext uri="{FF2B5EF4-FFF2-40B4-BE49-F238E27FC236}">
                <a16:creationId xmlns:a16="http://schemas.microsoft.com/office/drawing/2014/main" id="{C9D69CC5-BDCB-0638-E4D7-D8CE2D4E3E9E}"/>
              </a:ext>
            </a:extLst>
          </p:cNvPr>
          <p:cNvCxnSpPr>
            <a:cxnSpLocks/>
          </p:cNvCxnSpPr>
          <p:nvPr/>
        </p:nvCxnSpPr>
        <p:spPr bwMode="auto">
          <a:xfrm>
            <a:off x="3598068" y="3500386"/>
            <a:ext cx="0" cy="2497947"/>
          </a:xfrm>
          <a:prstGeom prst="line">
            <a:avLst/>
          </a:prstGeom>
          <a:noFill/>
          <a:ln w="6350" cap="flat" cmpd="sng" algn="ctr">
            <a:solidFill>
              <a:srgbClr val="005BAD"/>
            </a:solidFill>
            <a:prstDash val="solid"/>
            <a:round/>
            <a:headEnd type="none" w="med" len="med"/>
            <a:tailEnd type="none" w="med" len="med"/>
          </a:ln>
          <a:effectLst/>
        </p:spPr>
      </p:cxnSp>
      <p:cxnSp>
        <p:nvCxnSpPr>
          <p:cNvPr id="46" name="直線コネクタ 45">
            <a:extLst>
              <a:ext uri="{FF2B5EF4-FFF2-40B4-BE49-F238E27FC236}">
                <a16:creationId xmlns:a16="http://schemas.microsoft.com/office/drawing/2014/main" id="{29F3D6E7-DA7A-02CC-3CFA-B16BA84530B6}"/>
              </a:ext>
            </a:extLst>
          </p:cNvPr>
          <p:cNvCxnSpPr>
            <a:cxnSpLocks/>
          </p:cNvCxnSpPr>
          <p:nvPr/>
        </p:nvCxnSpPr>
        <p:spPr bwMode="auto">
          <a:xfrm>
            <a:off x="7144638" y="3500386"/>
            <a:ext cx="0" cy="2497947"/>
          </a:xfrm>
          <a:prstGeom prst="line">
            <a:avLst/>
          </a:prstGeom>
          <a:noFill/>
          <a:ln w="6350" cap="flat" cmpd="sng" algn="ctr">
            <a:solidFill>
              <a:srgbClr val="005BAD"/>
            </a:solidFill>
            <a:prstDash val="solid"/>
            <a:round/>
            <a:headEnd type="none" w="med" len="med"/>
            <a:tailEnd type="none" w="med" len="med"/>
          </a:ln>
          <a:effectLst/>
        </p:spPr>
      </p:cxnSp>
      <p:sp>
        <p:nvSpPr>
          <p:cNvPr id="47" name="四角形: 角を丸くする 6193">
            <a:extLst>
              <a:ext uri="{FF2B5EF4-FFF2-40B4-BE49-F238E27FC236}">
                <a16:creationId xmlns:a16="http://schemas.microsoft.com/office/drawing/2014/main" id="{89A14FB4-736D-EFAB-D0BF-4C76F98F38FC}"/>
              </a:ext>
            </a:extLst>
          </p:cNvPr>
          <p:cNvSpPr/>
          <p:nvPr/>
        </p:nvSpPr>
        <p:spPr>
          <a:xfrm>
            <a:off x="326408" y="2210313"/>
            <a:ext cx="8493741" cy="452493"/>
          </a:xfrm>
          <a:prstGeom prst="roundRect">
            <a:avLst>
              <a:gd name="adj" fmla="val 0"/>
            </a:avLst>
          </a:prstGeom>
          <a:solidFill>
            <a:srgbClr val="005BAD"/>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2052" dirty="0">
              <a:latin typeface="HGPGothicE" panose="020B0900000000000000" pitchFamily="34" charset="-128"/>
            </a:endParaRPr>
          </a:p>
        </p:txBody>
      </p:sp>
      <p:sp>
        <p:nvSpPr>
          <p:cNvPr id="48" name="正方形/長方形 47">
            <a:extLst>
              <a:ext uri="{FF2B5EF4-FFF2-40B4-BE49-F238E27FC236}">
                <a16:creationId xmlns:a16="http://schemas.microsoft.com/office/drawing/2014/main" id="{67614BCD-5086-3118-C465-DCC8ABCA0D27}"/>
              </a:ext>
            </a:extLst>
          </p:cNvPr>
          <p:cNvSpPr/>
          <p:nvPr/>
        </p:nvSpPr>
        <p:spPr>
          <a:xfrm>
            <a:off x="2886567" y="2217635"/>
            <a:ext cx="3369512" cy="4308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t" anchorCtr="0">
            <a:spAutoFit/>
          </a:bodyPr>
          <a:lstStyle/>
          <a:p>
            <a:pPr algn="ctr">
              <a:spcBef>
                <a:spcPct val="0"/>
              </a:spcBef>
            </a:pPr>
            <a:r>
              <a:rPr lang="ja-JP" altLang="en-US" sz="2800" dirty="0">
                <a:solidFill>
                  <a:srgbClr val="FDC741"/>
                </a:solidFill>
                <a:latin typeface="+mn-ea"/>
              </a:rPr>
              <a:t>「税金」</a:t>
            </a:r>
            <a:r>
              <a:rPr lang="ja-JP" altLang="en-US" sz="2800" kern="0" spc="-1000" dirty="0">
                <a:solidFill>
                  <a:srgbClr val="FDC741"/>
                </a:solidFill>
                <a:latin typeface="+mn-ea"/>
              </a:rPr>
              <a:t>　</a:t>
            </a:r>
            <a:r>
              <a:rPr lang="ja-JP" altLang="en-US" sz="1710" dirty="0">
                <a:solidFill>
                  <a:schemeClr val="bg1"/>
                </a:solidFill>
                <a:latin typeface="+mn-ea"/>
              </a:rPr>
              <a:t>により賄われています。</a:t>
            </a:r>
            <a:endParaRPr lang="ja-JP" altLang="en-US" sz="2052" dirty="0">
              <a:solidFill>
                <a:schemeClr val="bg1"/>
              </a:solidFill>
              <a:latin typeface="+mn-ea"/>
            </a:endParaRPr>
          </a:p>
        </p:txBody>
      </p:sp>
      <p:grpSp>
        <p:nvGrpSpPr>
          <p:cNvPr id="49" name="グループ化 48">
            <a:extLst>
              <a:ext uri="{FF2B5EF4-FFF2-40B4-BE49-F238E27FC236}">
                <a16:creationId xmlns:a16="http://schemas.microsoft.com/office/drawing/2014/main" id="{8A812917-F7CC-30C4-52E6-180FC4424E42}"/>
              </a:ext>
            </a:extLst>
          </p:cNvPr>
          <p:cNvGrpSpPr/>
          <p:nvPr/>
        </p:nvGrpSpPr>
        <p:grpSpPr>
          <a:xfrm>
            <a:off x="327394" y="6346082"/>
            <a:ext cx="6651884" cy="348032"/>
            <a:chOff x="327394" y="6346082"/>
            <a:chExt cx="6651884" cy="348032"/>
          </a:xfrm>
        </p:grpSpPr>
        <p:sp>
          <p:nvSpPr>
            <p:cNvPr id="50" name="角丸四角形 15">
              <a:extLst>
                <a:ext uri="{FF2B5EF4-FFF2-40B4-BE49-F238E27FC236}">
                  <a16:creationId xmlns:a16="http://schemas.microsoft.com/office/drawing/2014/main" id="{54384BFF-6B48-C2FF-4D1A-18F8CB89C275}"/>
                </a:ext>
              </a:extLst>
            </p:cNvPr>
            <p:cNvSpPr/>
            <p:nvPr/>
          </p:nvSpPr>
          <p:spPr>
            <a:xfrm>
              <a:off x="327394" y="6346082"/>
              <a:ext cx="3207410" cy="348032"/>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en-US" altLang="ja-JP" sz="800" dirty="0">
                  <a:solidFill>
                    <a:schemeClr val="tx1"/>
                  </a:solidFill>
                  <a:latin typeface="+mn-ea"/>
                </a:rPr>
                <a:t>※</a:t>
              </a:r>
              <a:r>
                <a:rPr lang="ja-JP" altLang="en-US" sz="800" dirty="0">
                  <a:solidFill>
                    <a:schemeClr val="tx1"/>
                  </a:solidFill>
                  <a:latin typeface="+mn-ea"/>
                </a:rPr>
                <a:t>１・２　出所：総務省「令和８年版地方財政白書」　　　</a:t>
              </a:r>
              <a:endParaRPr lang="en-US" altLang="ja-JP" sz="800" dirty="0">
                <a:solidFill>
                  <a:schemeClr val="tx1"/>
                </a:solidFill>
                <a:latin typeface="+mn-ea"/>
              </a:endParaRPr>
            </a:p>
            <a:p>
              <a:pPr>
                <a:lnSpc>
                  <a:spcPct val="130000"/>
                </a:lnSpc>
              </a:pPr>
              <a:r>
                <a:rPr lang="en-US" altLang="ja-JP" sz="800" dirty="0">
                  <a:solidFill>
                    <a:schemeClr val="tx1"/>
                  </a:solidFill>
                  <a:latin typeface="+mn-ea"/>
                </a:rPr>
                <a:t>※</a:t>
              </a:r>
              <a:r>
                <a:rPr lang="ja-JP" altLang="en-US" sz="800" dirty="0">
                  <a:solidFill>
                    <a:schemeClr val="tx1"/>
                  </a:solidFill>
                  <a:latin typeface="+mn-ea"/>
                </a:rPr>
                <a:t>３　出所：厚生労働省「令和５（</a:t>
              </a:r>
              <a:r>
                <a:rPr lang="en-US" altLang="ja-JP" sz="800" dirty="0">
                  <a:solidFill>
                    <a:schemeClr val="tx1"/>
                  </a:solidFill>
                  <a:latin typeface="+mn-ea"/>
                </a:rPr>
                <a:t>2023</a:t>
              </a:r>
              <a:r>
                <a:rPr lang="ja-JP" altLang="en-US" sz="800" dirty="0">
                  <a:solidFill>
                    <a:schemeClr val="tx1"/>
                  </a:solidFill>
                  <a:latin typeface="+mn-ea"/>
                </a:rPr>
                <a:t>）年度国民医療費の概況」</a:t>
              </a:r>
            </a:p>
          </p:txBody>
        </p:sp>
        <p:sp>
          <p:nvSpPr>
            <p:cNvPr id="51" name="角丸四角形 40">
              <a:extLst>
                <a:ext uri="{FF2B5EF4-FFF2-40B4-BE49-F238E27FC236}">
                  <a16:creationId xmlns:a16="http://schemas.microsoft.com/office/drawing/2014/main" id="{EE93629F-5A2D-F6C0-B7A0-E89AB6EDC90C}"/>
                </a:ext>
              </a:extLst>
            </p:cNvPr>
            <p:cNvSpPr/>
            <p:nvPr/>
          </p:nvSpPr>
          <p:spPr>
            <a:xfrm>
              <a:off x="3240998" y="6346082"/>
              <a:ext cx="3738280" cy="15610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0000"/>
                </a:lnSpc>
              </a:pPr>
              <a:r>
                <a:rPr lang="en-US" altLang="ja-JP" sz="800" dirty="0">
                  <a:solidFill>
                    <a:schemeClr val="tx1"/>
                  </a:solidFill>
                  <a:latin typeface="+mn-ea"/>
                </a:rPr>
                <a:t>※</a:t>
              </a:r>
              <a:r>
                <a:rPr lang="ja-JP" altLang="en-US" sz="800" dirty="0">
                  <a:solidFill>
                    <a:schemeClr val="tx1"/>
                  </a:solidFill>
                  <a:latin typeface="+mn-ea"/>
                </a:rPr>
                <a:t>４・５　出所：財務省</a:t>
              </a:r>
              <a:r>
                <a:rPr lang="en-US" altLang="ja-JP" sz="800" dirty="0">
                  <a:solidFill>
                    <a:schemeClr val="tx1"/>
                  </a:solidFill>
                  <a:latin typeface="+mn-ea"/>
                </a:rPr>
                <a:t>｢</a:t>
              </a:r>
              <a:r>
                <a:rPr lang="ja-JP" altLang="en-US" sz="800" dirty="0">
                  <a:solidFill>
                    <a:schemeClr val="tx1"/>
                  </a:solidFill>
                  <a:latin typeface="+mn-ea"/>
                </a:rPr>
                <a:t>令和８年度予算及び財政投融資計画の説明」　　　</a:t>
              </a:r>
            </a:p>
          </p:txBody>
        </p:sp>
      </p:grpSp>
      <p:sp>
        <p:nvSpPr>
          <p:cNvPr id="3" name="スライド番号プレースホルダー 8">
            <a:extLst>
              <a:ext uri="{FF2B5EF4-FFF2-40B4-BE49-F238E27FC236}">
                <a16:creationId xmlns:a16="http://schemas.microsoft.com/office/drawing/2014/main" id="{243D6333-471E-AFD9-B3C5-911ADE6662C1}"/>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6</a:t>
            </a:fld>
            <a:endParaRPr lang="en-US" altLang="ja-JP" dirty="0">
              <a:latin typeface="+mn-ea"/>
              <a:ea typeface="+mn-ea"/>
            </a:endParaRPr>
          </a:p>
        </p:txBody>
      </p:sp>
    </p:spTree>
    <p:extLst>
      <p:ext uri="{BB962C8B-B14F-4D97-AF65-F5344CB8AC3E}">
        <p14:creationId xmlns:p14="http://schemas.microsoft.com/office/powerpoint/2010/main" val="958585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180">
                                            <p:txEl>
                                              <p:pRg st="0" end="0"/>
                                            </p:txEl>
                                          </p:spTgt>
                                        </p:tgtEl>
                                        <p:attrNameLst>
                                          <p:attrName>style.visibility</p:attrName>
                                        </p:attrNameLst>
                                      </p:cBhvr>
                                      <p:to>
                                        <p:strVal val="visible"/>
                                      </p:to>
                                    </p:set>
                                    <p:animEffect transition="in" filter="fade">
                                      <p:cBhvr>
                                        <p:cTn id="12" dur="500"/>
                                        <p:tgtEl>
                                          <p:spTgt spid="6180">
                                            <p:txEl>
                                              <p:pRg st="0" end="0"/>
                                            </p:txEl>
                                          </p:spTgt>
                                        </p:tgtEl>
                                      </p:cBhvr>
                                    </p:animEffect>
                                  </p:childTnLst>
                                </p:cTn>
                              </p:par>
                              <p:par>
                                <p:cTn id="13" presetID="22" presetClass="entr" presetSubtype="8" fill="hold" nodeType="withEffect">
                                  <p:stCondLst>
                                    <p:cond delay="500"/>
                                  </p:stCondLst>
                                  <p:childTnLst>
                                    <p:set>
                                      <p:cBhvr>
                                        <p:cTn id="14" dur="1" fill="hold">
                                          <p:stCondLst>
                                            <p:cond delay="0"/>
                                          </p:stCondLst>
                                        </p:cTn>
                                        <p:tgtEl>
                                          <p:spTgt spid="6180">
                                            <p:txEl>
                                              <p:pRg st="1" end="1"/>
                                            </p:txEl>
                                          </p:spTgt>
                                        </p:tgtEl>
                                        <p:attrNameLst>
                                          <p:attrName>style.visibility</p:attrName>
                                        </p:attrNameLst>
                                      </p:cBhvr>
                                      <p:to>
                                        <p:strVal val="visible"/>
                                      </p:to>
                                    </p:set>
                                    <p:animEffect transition="in" filter="wipe(left)">
                                      <p:cBhvr>
                                        <p:cTn id="15" dur="1250"/>
                                        <p:tgtEl>
                                          <p:spTgt spid="6180">
                                            <p:txEl>
                                              <p:pRg st="1" end="1"/>
                                            </p:txEl>
                                          </p:spTgt>
                                        </p:tgtEl>
                                      </p:cBhvr>
                                    </p:animEffect>
                                  </p:childTnLst>
                                </p:cTn>
                              </p:par>
                            </p:childTnLst>
                          </p:cTn>
                        </p:par>
                        <p:par>
                          <p:cTn id="16" fill="hold">
                            <p:stCondLst>
                              <p:cond delay="1750"/>
                            </p:stCondLst>
                            <p:childTnLst>
                              <p:par>
                                <p:cTn id="17" presetID="22" presetClass="entr" presetSubtype="8" fill="hold" nodeType="afterEffect">
                                  <p:stCondLst>
                                    <p:cond delay="0"/>
                                  </p:stCondLst>
                                  <p:childTnLst>
                                    <p:set>
                                      <p:cBhvr>
                                        <p:cTn id="18" dur="1" fill="hold">
                                          <p:stCondLst>
                                            <p:cond delay="0"/>
                                          </p:stCondLst>
                                        </p:cTn>
                                        <p:tgtEl>
                                          <p:spTgt spid="6180">
                                            <p:txEl>
                                              <p:pRg st="2" end="2"/>
                                            </p:txEl>
                                          </p:spTgt>
                                        </p:tgtEl>
                                        <p:attrNameLst>
                                          <p:attrName>style.visibility</p:attrName>
                                        </p:attrNameLst>
                                      </p:cBhvr>
                                      <p:to>
                                        <p:strVal val="visible"/>
                                      </p:to>
                                    </p:set>
                                    <p:animEffect transition="in" filter="wipe(left)">
                                      <p:cBhvr>
                                        <p:cTn id="19" dur="750"/>
                                        <p:tgtEl>
                                          <p:spTgt spid="6180">
                                            <p:txEl>
                                              <p:pRg st="2" end="2"/>
                                            </p:txEl>
                                          </p:spTgt>
                                        </p:tgtEl>
                                      </p:cBhvr>
                                    </p:animEffect>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6182"/>
                                        </p:tgtEl>
                                        <p:attrNameLst>
                                          <p:attrName>style.visibility</p:attrName>
                                        </p:attrNameLst>
                                      </p:cBhvr>
                                      <p:to>
                                        <p:strVal val="visible"/>
                                      </p:to>
                                    </p:set>
                                    <p:animEffect transition="in" filter="fade">
                                      <p:cBhvr>
                                        <p:cTn id="23" dur="600"/>
                                        <p:tgtEl>
                                          <p:spTgt spid="6182"/>
                                        </p:tgtEl>
                                      </p:cBhvr>
                                    </p:animEffect>
                                    <p:anim calcmode="lin" valueType="num">
                                      <p:cBhvr>
                                        <p:cTn id="24" dur="600" fill="hold"/>
                                        <p:tgtEl>
                                          <p:spTgt spid="6182"/>
                                        </p:tgtEl>
                                        <p:attrNameLst>
                                          <p:attrName>ppt_x</p:attrName>
                                        </p:attrNameLst>
                                      </p:cBhvr>
                                      <p:tavLst>
                                        <p:tav tm="0">
                                          <p:val>
                                            <p:strVal val="#ppt_x"/>
                                          </p:val>
                                        </p:tav>
                                        <p:tav tm="100000">
                                          <p:val>
                                            <p:strVal val="#ppt_x"/>
                                          </p:val>
                                        </p:tav>
                                      </p:tavLst>
                                    </p:anim>
                                    <p:anim calcmode="lin" valueType="num">
                                      <p:cBhvr>
                                        <p:cTn id="25" dur="600" fill="hold"/>
                                        <p:tgtEl>
                                          <p:spTgt spid="6182"/>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fade">
                                      <p:cBhvr>
                                        <p:cTn id="30" dur="500"/>
                                        <p:tgtEl>
                                          <p:spTgt spid="4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8"/>
                                        </p:tgtEl>
                                        <p:attrNameLst>
                                          <p:attrName>style.visibility</p:attrName>
                                        </p:attrNameLst>
                                      </p:cBhvr>
                                      <p:to>
                                        <p:strVal val="visible"/>
                                      </p:to>
                                    </p:set>
                                    <p:animEffect transition="in" filter="fade">
                                      <p:cBhvr>
                                        <p:cTn id="33" dur="500"/>
                                        <p:tgtEl>
                                          <p:spTgt spid="48"/>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par>
                          <p:cTn id="39" fill="hold">
                            <p:stCondLst>
                              <p:cond delay="500"/>
                            </p:stCondLst>
                            <p:childTnLst>
                              <p:par>
                                <p:cTn id="40" presetID="22" presetClass="entr" presetSubtype="8"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left)">
                                      <p:cBhvr>
                                        <p:cTn id="42" dur="1250"/>
                                        <p:tgtEl>
                                          <p:spTgt spid="2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500"/>
                                        <p:tgtEl>
                                          <p:spTgt spid="33"/>
                                        </p:tgtEl>
                                      </p:cBhvr>
                                    </p:animEffect>
                                  </p:childTnLst>
                                </p:cTn>
                              </p:par>
                            </p:childTnLst>
                          </p:cTn>
                        </p:par>
                        <p:par>
                          <p:cTn id="48" fill="hold">
                            <p:stCondLst>
                              <p:cond delay="500"/>
                            </p:stCondLst>
                            <p:childTnLst>
                              <p:par>
                                <p:cTn id="49" presetID="10" presetClass="entr" presetSubtype="0" fill="hold" nodeType="after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500"/>
                                        <p:tgtEl>
                                          <p:spTgt spid="44"/>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par>
                          <p:cTn id="57" fill="hold">
                            <p:stCondLst>
                              <p:cond delay="500"/>
                            </p:stCondLst>
                            <p:childTnLst>
                              <p:par>
                                <p:cTn id="58" presetID="10" presetClass="entr" presetSubtype="0" fill="hold" nodeType="afterEffect">
                                  <p:stCondLst>
                                    <p:cond delay="0"/>
                                  </p:stCondLst>
                                  <p:childTnLst>
                                    <p:set>
                                      <p:cBhvr>
                                        <p:cTn id="59" dur="1" fill="hold">
                                          <p:stCondLst>
                                            <p:cond delay="0"/>
                                          </p:stCondLst>
                                        </p:cTn>
                                        <p:tgtEl>
                                          <p:spTgt spid="45"/>
                                        </p:tgtEl>
                                        <p:attrNameLst>
                                          <p:attrName>style.visibility</p:attrName>
                                        </p:attrNameLst>
                                      </p:cBhvr>
                                      <p:to>
                                        <p:strVal val="visible"/>
                                      </p:to>
                                    </p:set>
                                    <p:animEffect transition="in" filter="fade">
                                      <p:cBhvr>
                                        <p:cTn id="60" dur="500"/>
                                        <p:tgtEl>
                                          <p:spTgt spid="45"/>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fade">
                                      <p:cBhvr>
                                        <p:cTn id="70" dur="500"/>
                                        <p:tgtEl>
                                          <p:spTgt spid="10"/>
                                        </p:tgtEl>
                                      </p:cBhvr>
                                    </p:animEffect>
                                  </p:childTnLst>
                                </p:cTn>
                              </p:par>
                            </p:childTnLst>
                          </p:cTn>
                        </p:par>
                        <p:par>
                          <p:cTn id="71" fill="hold">
                            <p:stCondLst>
                              <p:cond delay="500"/>
                            </p:stCondLst>
                            <p:childTnLst>
                              <p:par>
                                <p:cTn id="72" presetID="22" presetClass="entr" presetSubtype="8" fill="hold"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left)">
                                      <p:cBhvr>
                                        <p:cTn id="74" dur="900"/>
                                        <p:tgtEl>
                                          <p:spTgt spid="19"/>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nodeType="clickEffect">
                                  <p:stCondLst>
                                    <p:cond delay="0"/>
                                  </p:stCondLst>
                                  <p:childTnLst>
                                    <p:set>
                                      <p:cBhvr>
                                        <p:cTn id="78" dur="1" fill="hold">
                                          <p:stCondLst>
                                            <p:cond delay="0"/>
                                          </p:stCondLst>
                                        </p:cTn>
                                        <p:tgtEl>
                                          <p:spTgt spid="37"/>
                                        </p:tgtEl>
                                        <p:attrNameLst>
                                          <p:attrName>style.visibility</p:attrName>
                                        </p:attrNameLst>
                                      </p:cBhvr>
                                      <p:to>
                                        <p:strVal val="visible"/>
                                      </p:to>
                                    </p:set>
                                    <p:animEffect transition="in" filter="fade">
                                      <p:cBhvr>
                                        <p:cTn id="79" dur="500"/>
                                        <p:tgtEl>
                                          <p:spTgt spid="37"/>
                                        </p:tgtEl>
                                      </p:cBhvr>
                                    </p:animEffect>
                                  </p:childTnLst>
                                </p:cTn>
                              </p:par>
                            </p:childTnLst>
                          </p:cTn>
                        </p:par>
                        <p:par>
                          <p:cTn id="80" fill="hold">
                            <p:stCondLst>
                              <p:cond delay="500"/>
                            </p:stCondLst>
                            <p:childTnLst>
                              <p:par>
                                <p:cTn id="81" presetID="10" presetClass="entr" presetSubtype="0" fill="hold" nodeType="afterEffect">
                                  <p:stCondLst>
                                    <p:cond delay="0"/>
                                  </p:stCondLst>
                                  <p:childTnLst>
                                    <p:set>
                                      <p:cBhvr>
                                        <p:cTn id="82" dur="1" fill="hold">
                                          <p:stCondLst>
                                            <p:cond delay="0"/>
                                          </p:stCondLst>
                                        </p:cTn>
                                        <p:tgtEl>
                                          <p:spTgt spid="46"/>
                                        </p:tgtEl>
                                        <p:attrNameLst>
                                          <p:attrName>style.visibility</p:attrName>
                                        </p:attrNameLst>
                                      </p:cBhvr>
                                      <p:to>
                                        <p:strVal val="visible"/>
                                      </p:to>
                                    </p:set>
                                    <p:animEffect transition="in" filter="fade">
                                      <p:cBhvr>
                                        <p:cTn id="83" dur="500"/>
                                        <p:tgtEl>
                                          <p:spTgt spid="46"/>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nodeType="click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fade">
                                      <p:cBhvr>
                                        <p:cTn id="88" dur="500"/>
                                        <p:tgtEl>
                                          <p:spTgt spid="40"/>
                                        </p:tgtEl>
                                      </p:cBhvr>
                                    </p:animEffect>
                                  </p:childTnLst>
                                </p:cTn>
                              </p:par>
                            </p:childTnLst>
                          </p:cTn>
                        </p:par>
                        <p:par>
                          <p:cTn id="89" fill="hold">
                            <p:stCondLst>
                              <p:cond delay="500"/>
                            </p:stCondLst>
                            <p:childTnLst>
                              <p:par>
                                <p:cTn id="90" presetID="10" presetClass="entr" presetSubtype="0" fill="hold" nodeType="afterEffect">
                                  <p:stCondLst>
                                    <p:cond delay="0"/>
                                  </p:stCondLst>
                                  <p:childTnLst>
                                    <p:set>
                                      <p:cBhvr>
                                        <p:cTn id="91" dur="1" fill="hold">
                                          <p:stCondLst>
                                            <p:cond delay="0"/>
                                          </p:stCondLst>
                                        </p:cTn>
                                        <p:tgtEl>
                                          <p:spTgt spid="49"/>
                                        </p:tgtEl>
                                        <p:attrNameLst>
                                          <p:attrName>style.visibility</p:attrName>
                                        </p:attrNameLst>
                                      </p:cBhvr>
                                      <p:to>
                                        <p:strVal val="visible"/>
                                      </p:to>
                                    </p:set>
                                    <p:animEffect transition="in" filter="fade">
                                      <p:cBhvr>
                                        <p:cTn id="9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animBg="1"/>
      <p:bldP spid="15" grpId="0" animBg="1"/>
      <p:bldP spid="47" grpId="0" animBg="1"/>
      <p:bldP spid="4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正方形/長方形 44">
            <a:extLst>
              <a:ext uri="{FF2B5EF4-FFF2-40B4-BE49-F238E27FC236}">
                <a16:creationId xmlns:a16="http://schemas.microsoft.com/office/drawing/2014/main" id="{737A4112-39AD-4CB4-820A-956FF4C3C72E}"/>
              </a:ext>
            </a:extLst>
          </p:cNvPr>
          <p:cNvSpPr/>
          <p:nvPr/>
        </p:nvSpPr>
        <p:spPr>
          <a:xfrm>
            <a:off x="342377" y="1698405"/>
            <a:ext cx="8477773" cy="4654897"/>
          </a:xfrm>
          <a:prstGeom prst="rect">
            <a:avLst/>
          </a:prstGeom>
          <a:solidFill>
            <a:srgbClr val="CEECFE"/>
          </a:solidFill>
          <a:ln>
            <a:noFill/>
          </a:ln>
          <a:effectLst/>
        </p:spPr>
        <p:txBody>
          <a:bodyPr wrap="none" anchor="ctr"/>
          <a:lstStyle/>
          <a:p>
            <a:pPr defTabSz="838413" eaLnBrk="1" hangingPunct="1">
              <a:spcBef>
                <a:spcPct val="20000"/>
              </a:spcBef>
              <a:buFont typeface="Arial" charset="0"/>
              <a:buChar char="•"/>
            </a:pPr>
            <a:endParaRPr lang="ja-JP" altLang="en-US" sz="2567" dirty="0">
              <a:solidFill>
                <a:prstClr val="black"/>
              </a:solidFill>
              <a:latin typeface="HGPｺﾞｼｯｸE" panose="020B0900000000000000" pitchFamily="50" charset="-128"/>
              <a:ea typeface="HGPｺﾞｼｯｸE" panose="020B0900000000000000" pitchFamily="50" charset="-128"/>
            </a:endParaRPr>
          </a:p>
        </p:txBody>
      </p:sp>
      <p:sp>
        <p:nvSpPr>
          <p:cNvPr id="9" name="正方形/長方形 8">
            <a:extLst>
              <a:ext uri="{FF2B5EF4-FFF2-40B4-BE49-F238E27FC236}">
                <a16:creationId xmlns:a16="http://schemas.microsoft.com/office/drawing/2014/main" id="{E7C64E19-C7C6-765A-F8C6-6EB8B06C5FD4}"/>
              </a:ext>
            </a:extLst>
          </p:cNvPr>
          <p:cNvSpPr/>
          <p:nvPr/>
        </p:nvSpPr>
        <p:spPr bwMode="auto">
          <a:xfrm>
            <a:off x="601839" y="2080128"/>
            <a:ext cx="7958848" cy="4003148"/>
          </a:xfrm>
          <a:prstGeom prst="rect">
            <a:avLst/>
          </a:prstGeom>
          <a:solidFill>
            <a:schemeClr val="bg1"/>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46" name="テキスト ボックス 45">
            <a:extLst>
              <a:ext uri="{FF2B5EF4-FFF2-40B4-BE49-F238E27FC236}">
                <a16:creationId xmlns:a16="http://schemas.microsoft.com/office/drawing/2014/main" id="{2B888AFC-B9D5-4A6A-BB97-507695A1D5B2}"/>
              </a:ext>
            </a:extLst>
          </p:cNvPr>
          <p:cNvSpPr txBox="1"/>
          <p:nvPr/>
        </p:nvSpPr>
        <p:spPr>
          <a:xfrm>
            <a:off x="599238" y="1750457"/>
            <a:ext cx="1074332" cy="246221"/>
          </a:xfrm>
          <a:prstGeom prst="rect">
            <a:avLst/>
          </a:prstGeom>
          <a:noFill/>
        </p:spPr>
        <p:txBody>
          <a:bodyPr wrap="square" lIns="0" tIns="0" rIns="0" bIns="0" rtlCol="0">
            <a:spAutoFit/>
          </a:bodyPr>
          <a:lstStyle/>
          <a:p>
            <a:pPr>
              <a:spcAft>
                <a:spcPts val="200"/>
              </a:spcAft>
            </a:pPr>
            <a:r>
              <a:rPr kumimoji="1" lang="ja-JP" altLang="en-US" sz="1600" dirty="0">
                <a:latin typeface="+mn-ea"/>
                <a:ea typeface="+mn-ea"/>
              </a:rPr>
              <a:t>（全国平均）</a:t>
            </a:r>
          </a:p>
        </p:txBody>
      </p:sp>
      <p:grpSp>
        <p:nvGrpSpPr>
          <p:cNvPr id="6" name="グループ化 5">
            <a:extLst>
              <a:ext uri="{FF2B5EF4-FFF2-40B4-BE49-F238E27FC236}">
                <a16:creationId xmlns:a16="http://schemas.microsoft.com/office/drawing/2014/main" id="{2B358F46-7D81-EA32-9F35-EC065A6CD191}"/>
              </a:ext>
            </a:extLst>
          </p:cNvPr>
          <p:cNvGrpSpPr/>
          <p:nvPr/>
        </p:nvGrpSpPr>
        <p:grpSpPr>
          <a:xfrm>
            <a:off x="6074925" y="1738614"/>
            <a:ext cx="2247847" cy="4224353"/>
            <a:chOff x="6074925" y="1738614"/>
            <a:chExt cx="2247847" cy="4224353"/>
          </a:xfrm>
        </p:grpSpPr>
        <p:pic>
          <p:nvPicPr>
            <p:cNvPr id="31" name="図 30">
              <a:extLst>
                <a:ext uri="{FF2B5EF4-FFF2-40B4-BE49-F238E27FC236}">
                  <a16:creationId xmlns:a16="http://schemas.microsoft.com/office/drawing/2014/main" id="{52BD340C-9BC8-4717-8094-CC276A1D2D0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686064" y="1738614"/>
              <a:ext cx="1025567" cy="3291876"/>
            </a:xfrm>
            <a:prstGeom prst="rect">
              <a:avLst/>
            </a:prstGeom>
          </p:spPr>
        </p:pic>
        <p:sp>
          <p:nvSpPr>
            <p:cNvPr id="41" name="四角形: 角を丸くする 40">
              <a:extLst>
                <a:ext uri="{FF2B5EF4-FFF2-40B4-BE49-F238E27FC236}">
                  <a16:creationId xmlns:a16="http://schemas.microsoft.com/office/drawing/2014/main" id="{C4F93FDC-F2F6-4E3F-A02B-E2DFB68EC8D0}"/>
                </a:ext>
              </a:extLst>
            </p:cNvPr>
            <p:cNvSpPr/>
            <p:nvPr/>
          </p:nvSpPr>
          <p:spPr>
            <a:xfrm>
              <a:off x="6074925" y="5013083"/>
              <a:ext cx="2247847" cy="408687"/>
            </a:xfrm>
            <a:prstGeom prst="roundRect">
              <a:avLst>
                <a:gd name="adj" fmla="val 5296"/>
              </a:avLst>
            </a:prstGeom>
            <a:solidFill>
              <a:srgbClr val="005B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000" dirty="0">
                  <a:latin typeface="HGPGothicE" panose="020B0900000000000000" pitchFamily="34" charset="-128"/>
                </a:rPr>
                <a:t>高校生</a:t>
              </a:r>
              <a:r>
                <a:rPr kumimoji="1" lang="ja-JP" altLang="en-US" sz="1600" dirty="0">
                  <a:latin typeface="HGPGothicE" panose="020B0900000000000000" pitchFamily="34" charset="-128"/>
                </a:rPr>
                <a:t>（全日制）</a:t>
              </a:r>
              <a:endParaRPr kumimoji="1" lang="ja-JP" altLang="en-US" sz="2000" dirty="0">
                <a:latin typeface="HGPGothicE" panose="020B0900000000000000" pitchFamily="34" charset="-128"/>
              </a:endParaRPr>
            </a:p>
          </p:txBody>
        </p:sp>
        <p:sp>
          <p:nvSpPr>
            <p:cNvPr id="42" name="テキスト ボックス 41">
              <a:extLst>
                <a:ext uri="{FF2B5EF4-FFF2-40B4-BE49-F238E27FC236}">
                  <a16:creationId xmlns:a16="http://schemas.microsoft.com/office/drawing/2014/main" id="{F14E59E5-602E-4310-AB75-69702115C6B5}"/>
                </a:ext>
              </a:extLst>
            </p:cNvPr>
            <p:cNvSpPr txBox="1"/>
            <p:nvPr/>
          </p:nvSpPr>
          <p:spPr>
            <a:xfrm>
              <a:off x="6115601" y="5554281"/>
              <a:ext cx="2166495" cy="408686"/>
            </a:xfrm>
            <a:prstGeom prst="rect">
              <a:avLst/>
            </a:prstGeom>
            <a:noFill/>
          </p:spPr>
          <p:txBody>
            <a:bodyPr wrap="square" lIns="0" tIns="0" rIns="0" bIns="0" rtlCol="0">
              <a:noAutofit/>
            </a:bodyPr>
            <a:lstStyle/>
            <a:p>
              <a:pPr algn="ctr">
                <a:spcAft>
                  <a:spcPts val="700"/>
                </a:spcAft>
              </a:pPr>
              <a:r>
                <a:rPr kumimoji="1" lang="zh-TW" altLang="en-US" sz="2000" spc="-30" dirty="0">
                  <a:latin typeface="+mn-ea"/>
                  <a:ea typeface="+mn-ea"/>
                </a:rPr>
                <a:t>約</a:t>
              </a:r>
              <a:r>
                <a:rPr kumimoji="1" lang="en-US" altLang="zh-TW" sz="2600" spc="-30" dirty="0">
                  <a:latin typeface="+mn-ea"/>
                  <a:ea typeface="+mn-ea"/>
                </a:rPr>
                <a:t>1,</a:t>
              </a:r>
              <a:r>
                <a:rPr kumimoji="1" lang="en-US" altLang="ja-JP" sz="2600" spc="-30" dirty="0">
                  <a:latin typeface="+mn-ea"/>
                  <a:ea typeface="+mn-ea"/>
                </a:rPr>
                <a:t>064</a:t>
              </a:r>
              <a:r>
                <a:rPr kumimoji="1" lang="en-US" altLang="zh-TW" sz="2600" spc="-30" dirty="0">
                  <a:latin typeface="+mn-ea"/>
                  <a:ea typeface="+mn-ea"/>
                </a:rPr>
                <a:t>,000</a:t>
              </a:r>
              <a:r>
                <a:rPr kumimoji="1" lang="zh-TW" altLang="en-US" sz="2000" spc="-30" dirty="0">
                  <a:latin typeface="+mn-ea"/>
                  <a:ea typeface="+mn-ea"/>
                </a:rPr>
                <a:t>円</a:t>
              </a:r>
              <a:endParaRPr kumimoji="1" lang="zh-TW" altLang="en-US" sz="2200" spc="-30" dirty="0">
                <a:latin typeface="+mn-ea"/>
                <a:ea typeface="+mn-ea"/>
              </a:endParaRPr>
            </a:p>
          </p:txBody>
        </p:sp>
      </p:grpSp>
      <p:grpSp>
        <p:nvGrpSpPr>
          <p:cNvPr id="5" name="グループ化 4">
            <a:extLst>
              <a:ext uri="{FF2B5EF4-FFF2-40B4-BE49-F238E27FC236}">
                <a16:creationId xmlns:a16="http://schemas.microsoft.com/office/drawing/2014/main" id="{6DA4C0FE-8D6B-65D5-F398-8C17E4E0B162}"/>
              </a:ext>
            </a:extLst>
          </p:cNvPr>
          <p:cNvGrpSpPr/>
          <p:nvPr/>
        </p:nvGrpSpPr>
        <p:grpSpPr>
          <a:xfrm>
            <a:off x="3424782" y="2121440"/>
            <a:ext cx="2247847" cy="3841526"/>
            <a:chOff x="3424782" y="2121440"/>
            <a:chExt cx="2247847" cy="3841526"/>
          </a:xfrm>
        </p:grpSpPr>
        <p:pic>
          <p:nvPicPr>
            <p:cNvPr id="29" name="図 28">
              <a:extLst>
                <a:ext uri="{FF2B5EF4-FFF2-40B4-BE49-F238E27FC236}">
                  <a16:creationId xmlns:a16="http://schemas.microsoft.com/office/drawing/2014/main" id="{8EC0C208-EFD1-43D5-85DC-AB335851BB2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082230" y="2121440"/>
              <a:ext cx="932951" cy="2878478"/>
            </a:xfrm>
            <a:prstGeom prst="rect">
              <a:avLst/>
            </a:prstGeom>
          </p:spPr>
        </p:pic>
        <p:sp>
          <p:nvSpPr>
            <p:cNvPr id="38" name="四角形: 角を丸くする 37">
              <a:extLst>
                <a:ext uri="{FF2B5EF4-FFF2-40B4-BE49-F238E27FC236}">
                  <a16:creationId xmlns:a16="http://schemas.microsoft.com/office/drawing/2014/main" id="{46D2EDD9-84F4-4A4F-8082-A4402AF60502}"/>
                </a:ext>
              </a:extLst>
            </p:cNvPr>
            <p:cNvSpPr/>
            <p:nvPr/>
          </p:nvSpPr>
          <p:spPr>
            <a:xfrm>
              <a:off x="3424782" y="5013083"/>
              <a:ext cx="2247847" cy="408687"/>
            </a:xfrm>
            <a:prstGeom prst="roundRect">
              <a:avLst>
                <a:gd name="adj" fmla="val 8320"/>
              </a:avLst>
            </a:prstGeom>
            <a:solidFill>
              <a:srgbClr val="0984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000" dirty="0">
                  <a:latin typeface="HGPGothicE" panose="020B0900000000000000" pitchFamily="34" charset="-128"/>
                </a:rPr>
                <a:t>中学生</a:t>
              </a:r>
            </a:p>
          </p:txBody>
        </p:sp>
        <p:sp>
          <p:nvSpPr>
            <p:cNvPr id="39" name="テキスト ボックス 38">
              <a:extLst>
                <a:ext uri="{FF2B5EF4-FFF2-40B4-BE49-F238E27FC236}">
                  <a16:creationId xmlns:a16="http://schemas.microsoft.com/office/drawing/2014/main" id="{2D311BA4-C219-40FF-A7B1-BCD6A3899448}"/>
                </a:ext>
              </a:extLst>
            </p:cNvPr>
            <p:cNvSpPr txBox="1"/>
            <p:nvPr/>
          </p:nvSpPr>
          <p:spPr>
            <a:xfrm>
              <a:off x="3465458" y="5554281"/>
              <a:ext cx="2166495" cy="408685"/>
            </a:xfrm>
            <a:prstGeom prst="rect">
              <a:avLst/>
            </a:prstGeom>
            <a:noFill/>
          </p:spPr>
          <p:txBody>
            <a:bodyPr wrap="square" lIns="0" tIns="0" rIns="0" bIns="0" rtlCol="0">
              <a:noAutofit/>
            </a:bodyPr>
            <a:lstStyle/>
            <a:p>
              <a:pPr algn="ctr">
                <a:spcAft>
                  <a:spcPts val="700"/>
                </a:spcAft>
              </a:pPr>
              <a:r>
                <a:rPr kumimoji="1" lang="zh-TW" altLang="en-US" sz="2000" spc="-30" dirty="0">
                  <a:latin typeface="+mn-ea"/>
                  <a:ea typeface="+mn-ea"/>
                </a:rPr>
                <a:t>約</a:t>
              </a:r>
              <a:r>
                <a:rPr kumimoji="1" lang="en-US" altLang="zh-TW" sz="2600" spc="-30" dirty="0">
                  <a:latin typeface="+mn-ea"/>
                  <a:ea typeface="+mn-ea"/>
                </a:rPr>
                <a:t>1,</a:t>
              </a:r>
              <a:r>
                <a:rPr kumimoji="1" lang="en-US" altLang="ja-JP" sz="2600" spc="-30" dirty="0">
                  <a:latin typeface="+mn-ea"/>
                </a:rPr>
                <a:t>083</a:t>
              </a:r>
              <a:r>
                <a:rPr kumimoji="1" lang="en-US" altLang="zh-TW" sz="2600" spc="-30" dirty="0">
                  <a:latin typeface="+mn-ea"/>
                  <a:ea typeface="+mn-ea"/>
                </a:rPr>
                <a:t>,000</a:t>
              </a:r>
              <a:r>
                <a:rPr kumimoji="1" lang="zh-TW" altLang="en-US" sz="2000" spc="-30" dirty="0">
                  <a:latin typeface="+mn-ea"/>
                  <a:ea typeface="+mn-ea"/>
                </a:rPr>
                <a:t>円</a:t>
              </a:r>
              <a:endParaRPr kumimoji="1" lang="zh-TW" altLang="en-US" sz="2200" spc="-30" dirty="0">
                <a:latin typeface="+mn-ea"/>
                <a:ea typeface="+mn-ea"/>
              </a:endParaRPr>
            </a:p>
          </p:txBody>
        </p:sp>
      </p:grpSp>
      <p:grpSp>
        <p:nvGrpSpPr>
          <p:cNvPr id="3" name="グループ化 2">
            <a:extLst>
              <a:ext uri="{FF2B5EF4-FFF2-40B4-BE49-F238E27FC236}">
                <a16:creationId xmlns:a16="http://schemas.microsoft.com/office/drawing/2014/main" id="{11FF8DD2-6987-B6E2-F8A2-765EA4FB2630}"/>
              </a:ext>
            </a:extLst>
          </p:cNvPr>
          <p:cNvGrpSpPr/>
          <p:nvPr/>
        </p:nvGrpSpPr>
        <p:grpSpPr>
          <a:xfrm>
            <a:off x="774639" y="2843304"/>
            <a:ext cx="2247847" cy="3119664"/>
            <a:chOff x="774639" y="2843304"/>
            <a:chExt cx="2247847" cy="3119664"/>
          </a:xfrm>
        </p:grpSpPr>
        <p:pic>
          <p:nvPicPr>
            <p:cNvPr id="28" name="図 27">
              <a:extLst>
                <a:ext uri="{FF2B5EF4-FFF2-40B4-BE49-F238E27FC236}">
                  <a16:creationId xmlns:a16="http://schemas.microsoft.com/office/drawing/2014/main" id="{31C07AF2-1867-4826-A245-C54B1DF48DD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1471756" y="2843304"/>
              <a:ext cx="853613" cy="2169751"/>
            </a:xfrm>
            <a:prstGeom prst="rect">
              <a:avLst/>
            </a:prstGeom>
          </p:spPr>
        </p:pic>
        <p:sp>
          <p:nvSpPr>
            <p:cNvPr id="35" name="四角形: 角を丸くする 34">
              <a:extLst>
                <a:ext uri="{FF2B5EF4-FFF2-40B4-BE49-F238E27FC236}">
                  <a16:creationId xmlns:a16="http://schemas.microsoft.com/office/drawing/2014/main" id="{A61605D8-4C1A-4B73-AE46-520C3E9785BD}"/>
                </a:ext>
              </a:extLst>
            </p:cNvPr>
            <p:cNvSpPr/>
            <p:nvPr/>
          </p:nvSpPr>
          <p:spPr>
            <a:xfrm>
              <a:off x="774639" y="5013083"/>
              <a:ext cx="2247847" cy="408687"/>
            </a:xfrm>
            <a:prstGeom prst="roundRect">
              <a:avLst>
                <a:gd name="adj" fmla="val 7312"/>
              </a:avLst>
            </a:prstGeom>
            <a:solidFill>
              <a:srgbClr val="1AB7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000" dirty="0">
                  <a:latin typeface="HGPGothicE" panose="020B0900000000000000" pitchFamily="34" charset="-128"/>
                </a:rPr>
                <a:t>小学生</a:t>
              </a:r>
            </a:p>
          </p:txBody>
        </p:sp>
        <p:sp>
          <p:nvSpPr>
            <p:cNvPr id="36" name="テキスト ボックス 35">
              <a:extLst>
                <a:ext uri="{FF2B5EF4-FFF2-40B4-BE49-F238E27FC236}">
                  <a16:creationId xmlns:a16="http://schemas.microsoft.com/office/drawing/2014/main" id="{CB738748-681B-44B0-BD8C-C3720D185CF3}"/>
                </a:ext>
              </a:extLst>
            </p:cNvPr>
            <p:cNvSpPr txBox="1"/>
            <p:nvPr/>
          </p:nvSpPr>
          <p:spPr>
            <a:xfrm>
              <a:off x="815315" y="5554281"/>
              <a:ext cx="2166495" cy="408687"/>
            </a:xfrm>
            <a:prstGeom prst="rect">
              <a:avLst/>
            </a:prstGeom>
            <a:noFill/>
          </p:spPr>
          <p:txBody>
            <a:bodyPr wrap="square" lIns="0" tIns="0" rIns="0" bIns="0" rtlCol="0">
              <a:noAutofit/>
            </a:bodyPr>
            <a:lstStyle/>
            <a:p>
              <a:pPr algn="ctr">
                <a:spcAft>
                  <a:spcPts val="700"/>
                </a:spcAft>
              </a:pPr>
              <a:r>
                <a:rPr kumimoji="1" lang="zh-TW" altLang="en-US" sz="2000" spc="-30" dirty="0">
                  <a:latin typeface="+mn-ea"/>
                  <a:ea typeface="+mn-ea"/>
                </a:rPr>
                <a:t>約</a:t>
              </a:r>
              <a:r>
                <a:rPr kumimoji="1" lang="en-US" altLang="ja-JP" sz="2600" spc="-30" dirty="0">
                  <a:latin typeface="+mn-ea"/>
                  <a:ea typeface="+mn-ea"/>
                </a:rPr>
                <a:t>968</a:t>
              </a:r>
              <a:r>
                <a:rPr kumimoji="1" lang="en-US" altLang="zh-TW" sz="2600" spc="-30" dirty="0">
                  <a:latin typeface="+mn-ea"/>
                  <a:ea typeface="+mn-ea"/>
                </a:rPr>
                <a:t>,000</a:t>
              </a:r>
              <a:r>
                <a:rPr kumimoji="1" lang="zh-TW" altLang="en-US" sz="2000" spc="-30" dirty="0">
                  <a:latin typeface="+mn-ea"/>
                  <a:ea typeface="+mn-ea"/>
                </a:rPr>
                <a:t>円</a:t>
              </a:r>
              <a:endParaRPr kumimoji="1" lang="zh-TW" altLang="en-US" sz="2200" spc="-30" dirty="0">
                <a:latin typeface="+mn-ea"/>
                <a:ea typeface="+mn-ea"/>
              </a:endParaRPr>
            </a:p>
          </p:txBody>
        </p:sp>
      </p:grpSp>
      <p:sp>
        <p:nvSpPr>
          <p:cNvPr id="10" name="正方形/長方形 9">
            <a:extLst>
              <a:ext uri="{FF2B5EF4-FFF2-40B4-BE49-F238E27FC236}">
                <a16:creationId xmlns:a16="http://schemas.microsoft.com/office/drawing/2014/main" id="{5F2C0224-C078-04AC-0AA9-E2A098B3953B}"/>
              </a:ext>
            </a:extLst>
          </p:cNvPr>
          <p:cNvSpPr/>
          <p:nvPr/>
        </p:nvSpPr>
        <p:spPr bwMode="auto">
          <a:xfrm>
            <a:off x="322213" y="1029065"/>
            <a:ext cx="8477773" cy="404274"/>
          </a:xfrm>
          <a:prstGeom prst="rect">
            <a:avLst/>
          </a:prstGeom>
          <a:noFill/>
          <a:ln w="190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1" name="テキスト ボックス 10">
            <a:extLst>
              <a:ext uri="{FF2B5EF4-FFF2-40B4-BE49-F238E27FC236}">
                <a16:creationId xmlns:a16="http://schemas.microsoft.com/office/drawing/2014/main" id="{BFD61CF4-FCF6-62B3-F8D8-09EE70ED5868}"/>
              </a:ext>
            </a:extLst>
          </p:cNvPr>
          <p:cNvSpPr txBox="1"/>
          <p:nvPr/>
        </p:nvSpPr>
        <p:spPr>
          <a:xfrm>
            <a:off x="1484776" y="1052765"/>
            <a:ext cx="6152646" cy="353943"/>
          </a:xfrm>
          <a:prstGeom prst="rect">
            <a:avLst/>
          </a:prstGeom>
          <a:noFill/>
        </p:spPr>
        <p:txBody>
          <a:bodyPr wrap="none" rtlCol="0">
            <a:spAutoFit/>
          </a:bodyPr>
          <a:lstStyle/>
          <a:p>
            <a:r>
              <a:rPr lang="ja-JP" altLang="en-US" sz="1700" dirty="0">
                <a:latin typeface="HGPｺﾞｼｯｸE" panose="020B0900000000000000" pitchFamily="50" charset="-128"/>
                <a:ea typeface="HGPｺﾞｼｯｸE" panose="020B0900000000000000" pitchFamily="50" charset="-128"/>
              </a:rPr>
              <a:t>公立学校の児童・生徒１人当たりの公費負担教育費（令和５年度）</a:t>
            </a:r>
          </a:p>
        </p:txBody>
      </p:sp>
      <p:sp>
        <p:nvSpPr>
          <p:cNvPr id="4" name="Rectangle 14">
            <a:extLst>
              <a:ext uri="{FF2B5EF4-FFF2-40B4-BE49-F238E27FC236}">
                <a16:creationId xmlns:a16="http://schemas.microsoft.com/office/drawing/2014/main" id="{3366463E-6A27-2D0A-91FA-F4CACA006595}"/>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a:t>
            </a:r>
          </a:p>
        </p:txBody>
      </p:sp>
      <p:sp>
        <p:nvSpPr>
          <p:cNvPr id="12" name="角丸四角形 15">
            <a:extLst>
              <a:ext uri="{FF2B5EF4-FFF2-40B4-BE49-F238E27FC236}">
                <a16:creationId xmlns:a16="http://schemas.microsoft.com/office/drawing/2014/main" id="{8357D1D5-7A12-B34B-DDF6-380BEAC75114}"/>
              </a:ext>
            </a:extLst>
          </p:cNvPr>
          <p:cNvSpPr/>
          <p:nvPr/>
        </p:nvSpPr>
        <p:spPr>
          <a:xfrm>
            <a:off x="327393" y="6346082"/>
            <a:ext cx="3423075" cy="348032"/>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en-US" altLang="ja-JP" sz="800" dirty="0">
                <a:solidFill>
                  <a:schemeClr val="tx1"/>
                </a:solidFill>
                <a:latin typeface="+mn-ea"/>
              </a:rPr>
              <a:t>※</a:t>
            </a:r>
            <a:r>
              <a:rPr lang="ja-JP" altLang="en-US" sz="800" dirty="0">
                <a:solidFill>
                  <a:schemeClr val="tx1"/>
                </a:solidFill>
                <a:latin typeface="+mn-ea"/>
              </a:rPr>
              <a:t>　出所：文部科学省「令和６年度地方教育費調査（令和５会計年度）」　　　</a:t>
            </a:r>
            <a:endParaRPr lang="en-US" altLang="ja-JP" sz="800" dirty="0">
              <a:solidFill>
                <a:schemeClr val="tx1"/>
              </a:solidFill>
              <a:latin typeface="+mn-ea"/>
            </a:endParaRPr>
          </a:p>
        </p:txBody>
      </p:sp>
      <p:sp>
        <p:nvSpPr>
          <p:cNvPr id="2" name="スライド番号プレースホルダー 8">
            <a:extLst>
              <a:ext uri="{FF2B5EF4-FFF2-40B4-BE49-F238E27FC236}">
                <a16:creationId xmlns:a16="http://schemas.microsoft.com/office/drawing/2014/main" id="{46B54EFC-8299-58F9-BACC-98F77A28F7D5}"/>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7</a:t>
            </a:fld>
            <a:endParaRPr lang="en-US" altLang="ja-JP" dirty="0">
              <a:latin typeface="+mn-ea"/>
              <a:ea typeface="+mn-ea"/>
            </a:endParaRPr>
          </a:p>
        </p:txBody>
      </p:sp>
    </p:spTree>
    <p:custDataLst>
      <p:tags r:id="rId1"/>
    </p:custDataLst>
    <p:extLst>
      <p:ext uri="{BB962C8B-B14F-4D97-AF65-F5344CB8AC3E}">
        <p14:creationId xmlns:p14="http://schemas.microsoft.com/office/powerpoint/2010/main" val="548951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fade">
                                      <p:cBhvr>
                                        <p:cTn id="15" dur="500"/>
                                        <p:tgtEl>
                                          <p:spTgt spid="4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p:bldP spid="10" grpId="0" animBg="1"/>
      <p:bldP spid="11"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フリーフォーム: 図形 5">
            <a:extLst>
              <a:ext uri="{FF2B5EF4-FFF2-40B4-BE49-F238E27FC236}">
                <a16:creationId xmlns:a16="http://schemas.microsoft.com/office/drawing/2014/main" id="{D2AFDEB5-D229-717A-ECF8-3B8453A7555D}"/>
              </a:ext>
            </a:extLst>
          </p:cNvPr>
          <p:cNvSpPr/>
          <p:nvPr/>
        </p:nvSpPr>
        <p:spPr bwMode="auto">
          <a:xfrm>
            <a:off x="2164035" y="1954306"/>
            <a:ext cx="1789539" cy="2105808"/>
          </a:xfrm>
          <a:custGeom>
            <a:avLst/>
            <a:gdLst>
              <a:gd name="connsiteX0" fmla="*/ 0 w 1613647"/>
              <a:gd name="connsiteY0" fmla="*/ 2008094 h 2008094"/>
              <a:gd name="connsiteX1" fmla="*/ 0 w 1613647"/>
              <a:gd name="connsiteY1" fmla="*/ 0 h 2008094"/>
              <a:gd name="connsiteX2" fmla="*/ 1613647 w 1613647"/>
              <a:gd name="connsiteY2" fmla="*/ 0 h 2008094"/>
            </a:gdLst>
            <a:ahLst/>
            <a:cxnLst>
              <a:cxn ang="0">
                <a:pos x="connsiteX0" y="connsiteY0"/>
              </a:cxn>
              <a:cxn ang="0">
                <a:pos x="connsiteX1" y="connsiteY1"/>
              </a:cxn>
              <a:cxn ang="0">
                <a:pos x="connsiteX2" y="connsiteY2"/>
              </a:cxn>
            </a:cxnLst>
            <a:rect l="l" t="t" r="r" b="b"/>
            <a:pathLst>
              <a:path w="1613647" h="2008094">
                <a:moveTo>
                  <a:pt x="0" y="2008094"/>
                </a:moveTo>
                <a:lnTo>
                  <a:pt x="0" y="0"/>
                </a:lnTo>
                <a:lnTo>
                  <a:pt x="1613647" y="0"/>
                </a:lnTo>
              </a:path>
            </a:pathLst>
          </a:custGeom>
          <a:noFill/>
          <a:ln w="123825" cap="flat" cmpd="sng" algn="ctr">
            <a:gradFill flip="none" rotWithShape="1">
              <a:gsLst>
                <a:gs pos="0">
                  <a:srgbClr val="005BAD"/>
                </a:gs>
                <a:gs pos="11000">
                  <a:srgbClr val="005BAD"/>
                </a:gs>
                <a:gs pos="100000">
                  <a:srgbClr val="E5F3FF"/>
                </a:gs>
                <a:gs pos="78000">
                  <a:srgbClr val="A7D5FF"/>
                </a:gs>
              </a:gsLst>
              <a:lin ang="8100000" scaled="1"/>
              <a:tileRect/>
            </a:gradFill>
            <a:prstDash val="solid"/>
            <a:round/>
            <a:headEnd type="none" w="med" len="med"/>
            <a:tailEnd type="triangle" w="med" len="sm"/>
          </a:ln>
          <a:effectLst/>
        </p:spPr>
        <p:txBody>
          <a:bodyPr vert="horz" wrap="square" lIns="91440" tIns="45720" rIns="91440" bIns="45720" numCol="1" rtlCol="0" anchor="t" anchorCtr="0" compatLnSpc="1">
            <a:prstTxWarp prst="textNoShape">
              <a:avLst/>
            </a:prstTxWarp>
          </a:bodyPr>
          <a:lstStyle/>
          <a:p>
            <a:pPr eaLnBrk="1" hangingPunct="1"/>
            <a:endParaRPr lang="ja-JP" altLang="en-US" dirty="0">
              <a:latin typeface="HGPｺﾞｼｯｸE" panose="020B0900000000000000" pitchFamily="50" charset="-128"/>
            </a:endParaRPr>
          </a:p>
        </p:txBody>
      </p:sp>
      <p:sp>
        <p:nvSpPr>
          <p:cNvPr id="142" name="フリーフォーム: 図形 141">
            <a:extLst>
              <a:ext uri="{FF2B5EF4-FFF2-40B4-BE49-F238E27FC236}">
                <a16:creationId xmlns:a16="http://schemas.microsoft.com/office/drawing/2014/main" id="{B4B06202-ADCC-8523-F5EC-78A341ECA15C}"/>
              </a:ext>
            </a:extLst>
          </p:cNvPr>
          <p:cNvSpPr/>
          <p:nvPr/>
        </p:nvSpPr>
        <p:spPr bwMode="auto">
          <a:xfrm rot="10800000" flipV="1">
            <a:off x="3159433" y="4918385"/>
            <a:ext cx="923792" cy="45719"/>
          </a:xfrm>
          <a:custGeom>
            <a:avLst/>
            <a:gdLst>
              <a:gd name="connsiteX0" fmla="*/ 0 w 750277"/>
              <a:gd name="connsiteY0" fmla="*/ 0 h 0"/>
              <a:gd name="connsiteX1" fmla="*/ 750277 w 750277"/>
              <a:gd name="connsiteY1" fmla="*/ 0 h 0"/>
            </a:gdLst>
            <a:ahLst/>
            <a:cxnLst>
              <a:cxn ang="0">
                <a:pos x="connsiteX0" y="connsiteY0"/>
              </a:cxn>
              <a:cxn ang="0">
                <a:pos x="connsiteX1" y="connsiteY1"/>
              </a:cxn>
            </a:cxnLst>
            <a:rect l="l" t="t" r="r" b="b"/>
            <a:pathLst>
              <a:path w="750277">
                <a:moveTo>
                  <a:pt x="0" y="0"/>
                </a:moveTo>
                <a:lnTo>
                  <a:pt x="750277" y="0"/>
                </a:lnTo>
              </a:path>
            </a:pathLst>
          </a:custGeom>
          <a:noFill/>
          <a:ln w="123825" cap="flat" cmpd="sng" algn="ctr">
            <a:solidFill>
              <a:srgbClr val="005BAD"/>
            </a:solidFill>
            <a:prstDash val="solid"/>
            <a:round/>
            <a:headEnd type="none" w="med" len="med"/>
            <a:tailEnd type="triangle" w="med"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41" name="フリーフォーム: 図形 140">
            <a:extLst>
              <a:ext uri="{FF2B5EF4-FFF2-40B4-BE49-F238E27FC236}">
                <a16:creationId xmlns:a16="http://schemas.microsoft.com/office/drawing/2014/main" id="{B8E18F4E-AF96-9CC8-C807-AAC0F8CC30F6}"/>
              </a:ext>
            </a:extLst>
          </p:cNvPr>
          <p:cNvSpPr/>
          <p:nvPr/>
        </p:nvSpPr>
        <p:spPr bwMode="auto">
          <a:xfrm rot="10800000" flipV="1">
            <a:off x="5913757" y="4918385"/>
            <a:ext cx="923792" cy="45719"/>
          </a:xfrm>
          <a:custGeom>
            <a:avLst/>
            <a:gdLst>
              <a:gd name="connsiteX0" fmla="*/ 0 w 750277"/>
              <a:gd name="connsiteY0" fmla="*/ 0 h 0"/>
              <a:gd name="connsiteX1" fmla="*/ 750277 w 750277"/>
              <a:gd name="connsiteY1" fmla="*/ 0 h 0"/>
            </a:gdLst>
            <a:ahLst/>
            <a:cxnLst>
              <a:cxn ang="0">
                <a:pos x="connsiteX0" y="connsiteY0"/>
              </a:cxn>
              <a:cxn ang="0">
                <a:pos x="connsiteX1" y="connsiteY1"/>
              </a:cxn>
            </a:cxnLst>
            <a:rect l="l" t="t" r="r" b="b"/>
            <a:pathLst>
              <a:path w="750277">
                <a:moveTo>
                  <a:pt x="0" y="0"/>
                </a:moveTo>
                <a:lnTo>
                  <a:pt x="750277" y="0"/>
                </a:lnTo>
              </a:path>
            </a:pathLst>
          </a:custGeom>
          <a:noFill/>
          <a:ln w="123825" cap="flat" cmpd="sng" algn="ctr">
            <a:solidFill>
              <a:srgbClr val="005BAD"/>
            </a:solidFill>
            <a:prstDash val="solid"/>
            <a:round/>
            <a:headEnd type="none" w="med" len="med"/>
            <a:tailEnd type="triangle" w="med"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40" name="フリーフォーム: 図形 139">
            <a:extLst>
              <a:ext uri="{FF2B5EF4-FFF2-40B4-BE49-F238E27FC236}">
                <a16:creationId xmlns:a16="http://schemas.microsoft.com/office/drawing/2014/main" id="{93816D68-8574-B572-BF72-9DB8F6AF90D1}"/>
              </a:ext>
            </a:extLst>
          </p:cNvPr>
          <p:cNvSpPr/>
          <p:nvPr/>
        </p:nvSpPr>
        <p:spPr bwMode="auto">
          <a:xfrm>
            <a:off x="8427904" y="1938810"/>
            <a:ext cx="396607" cy="2996588"/>
          </a:xfrm>
          <a:custGeom>
            <a:avLst/>
            <a:gdLst>
              <a:gd name="connsiteX0" fmla="*/ 0 w 396607"/>
              <a:gd name="connsiteY0" fmla="*/ 0 h 2996588"/>
              <a:gd name="connsiteX1" fmla="*/ 396607 w 396607"/>
              <a:gd name="connsiteY1" fmla="*/ 0 h 2996588"/>
              <a:gd name="connsiteX2" fmla="*/ 396607 w 396607"/>
              <a:gd name="connsiteY2" fmla="*/ 2996588 h 2996588"/>
              <a:gd name="connsiteX3" fmla="*/ 77118 w 396607"/>
              <a:gd name="connsiteY3" fmla="*/ 2996588 h 2996588"/>
            </a:gdLst>
            <a:ahLst/>
            <a:cxnLst>
              <a:cxn ang="0">
                <a:pos x="connsiteX0" y="connsiteY0"/>
              </a:cxn>
              <a:cxn ang="0">
                <a:pos x="connsiteX1" y="connsiteY1"/>
              </a:cxn>
              <a:cxn ang="0">
                <a:pos x="connsiteX2" y="connsiteY2"/>
              </a:cxn>
              <a:cxn ang="0">
                <a:pos x="connsiteX3" y="connsiteY3"/>
              </a:cxn>
            </a:cxnLst>
            <a:rect l="l" t="t" r="r" b="b"/>
            <a:pathLst>
              <a:path w="396607" h="2996588">
                <a:moveTo>
                  <a:pt x="0" y="0"/>
                </a:moveTo>
                <a:lnTo>
                  <a:pt x="396607" y="0"/>
                </a:lnTo>
                <a:lnTo>
                  <a:pt x="396607" y="2996588"/>
                </a:lnTo>
                <a:lnTo>
                  <a:pt x="77118" y="2996588"/>
                </a:lnTo>
              </a:path>
            </a:pathLst>
          </a:custGeom>
          <a:noFill/>
          <a:ln w="123825" cap="flat" cmpd="sng" algn="ctr">
            <a:solidFill>
              <a:srgbClr val="005BAD"/>
            </a:solidFill>
            <a:prstDash val="solid"/>
            <a:round/>
            <a:headEnd type="none" w="med" len="med"/>
            <a:tailEnd type="triangle" w="med" len="sm"/>
          </a:ln>
          <a:effectLst/>
        </p:spPr>
        <p:txBody>
          <a:bodyPr vert="horz" wrap="square" lIns="91440" tIns="45720" rIns="91440" bIns="45720" numCol="1" rtlCol="0" anchor="t" anchorCtr="0" compatLnSpc="1">
            <a:prstTxWarp prst="textNoShape">
              <a:avLst/>
            </a:prstTxWarp>
          </a:bodyPr>
          <a:lstStyle/>
          <a:p>
            <a:pPr eaLnBrk="1" hangingPunct="1"/>
            <a:endParaRPr lang="ja-JP" altLang="en-US" dirty="0">
              <a:latin typeface="HGPｺﾞｼｯｸE" panose="020B0900000000000000" pitchFamily="50" charset="-128"/>
            </a:endParaRPr>
          </a:p>
        </p:txBody>
      </p:sp>
      <p:sp>
        <p:nvSpPr>
          <p:cNvPr id="139" name="フリーフォーム: 図形 138">
            <a:extLst>
              <a:ext uri="{FF2B5EF4-FFF2-40B4-BE49-F238E27FC236}">
                <a16:creationId xmlns:a16="http://schemas.microsoft.com/office/drawing/2014/main" id="{61E7941E-A90B-C595-BE80-8B4541DF4BE1}"/>
              </a:ext>
            </a:extLst>
          </p:cNvPr>
          <p:cNvSpPr/>
          <p:nvPr/>
        </p:nvSpPr>
        <p:spPr bwMode="auto">
          <a:xfrm flipV="1">
            <a:off x="5663082" y="1910571"/>
            <a:ext cx="923792" cy="45719"/>
          </a:xfrm>
          <a:custGeom>
            <a:avLst/>
            <a:gdLst>
              <a:gd name="connsiteX0" fmla="*/ 0 w 750277"/>
              <a:gd name="connsiteY0" fmla="*/ 0 h 0"/>
              <a:gd name="connsiteX1" fmla="*/ 750277 w 750277"/>
              <a:gd name="connsiteY1" fmla="*/ 0 h 0"/>
            </a:gdLst>
            <a:ahLst/>
            <a:cxnLst>
              <a:cxn ang="0">
                <a:pos x="connsiteX0" y="connsiteY0"/>
              </a:cxn>
              <a:cxn ang="0">
                <a:pos x="connsiteX1" y="connsiteY1"/>
              </a:cxn>
            </a:cxnLst>
            <a:rect l="l" t="t" r="r" b="b"/>
            <a:pathLst>
              <a:path w="750277">
                <a:moveTo>
                  <a:pt x="0" y="0"/>
                </a:moveTo>
                <a:lnTo>
                  <a:pt x="750277" y="0"/>
                </a:lnTo>
              </a:path>
            </a:pathLst>
          </a:custGeom>
          <a:noFill/>
          <a:ln w="123825" cap="flat" cmpd="sng" algn="ctr">
            <a:solidFill>
              <a:srgbClr val="005BAD"/>
            </a:solidFill>
            <a:prstDash val="solid"/>
            <a:round/>
            <a:headEnd type="none" w="med" len="med"/>
            <a:tailEnd type="triangle" w="med"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pic>
        <p:nvPicPr>
          <p:cNvPr id="16" name="図 15" descr="シャツ, 時計 が含まれている画像&#10;&#10;自動的に生成された説明">
            <a:extLst>
              <a:ext uri="{FF2B5EF4-FFF2-40B4-BE49-F238E27FC236}">
                <a16:creationId xmlns:a16="http://schemas.microsoft.com/office/drawing/2014/main" id="{DC4109C5-FF16-2958-AA3E-7C57F9238A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23590" y="2256843"/>
            <a:ext cx="1321155" cy="1387800"/>
          </a:xfrm>
          <a:prstGeom prst="rect">
            <a:avLst/>
          </a:prstGeom>
        </p:spPr>
      </p:pic>
      <p:pic>
        <p:nvPicPr>
          <p:cNvPr id="18" name="図 17" descr="挿絵, らくがき が含まれている画像&#10;&#10;自動的に生成された説明">
            <a:extLst>
              <a:ext uri="{FF2B5EF4-FFF2-40B4-BE49-F238E27FC236}">
                <a16:creationId xmlns:a16="http://schemas.microsoft.com/office/drawing/2014/main" id="{717C111A-8BF0-A0DF-4113-B7BEA3284D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3985" y="2410296"/>
            <a:ext cx="931361" cy="1234347"/>
          </a:xfrm>
          <a:prstGeom prst="rect">
            <a:avLst/>
          </a:prstGeom>
        </p:spPr>
      </p:pic>
      <p:pic>
        <p:nvPicPr>
          <p:cNvPr id="106" name="図 105">
            <a:extLst>
              <a:ext uri="{FF2B5EF4-FFF2-40B4-BE49-F238E27FC236}">
                <a16:creationId xmlns:a16="http://schemas.microsoft.com/office/drawing/2014/main" id="{930C6FDA-66CE-AB5C-5963-DF64ABC2D2D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6622338" y="1027651"/>
            <a:ext cx="1906702" cy="1904196"/>
          </a:xfrm>
          <a:prstGeom prst="rect">
            <a:avLst/>
          </a:prstGeom>
        </p:spPr>
      </p:pic>
      <p:sp>
        <p:nvSpPr>
          <p:cNvPr id="111" name="テキスト ボックス 110">
            <a:extLst>
              <a:ext uri="{FF2B5EF4-FFF2-40B4-BE49-F238E27FC236}">
                <a16:creationId xmlns:a16="http://schemas.microsoft.com/office/drawing/2014/main" id="{BD62581C-F472-716A-F091-FE33F2575E06}"/>
              </a:ext>
            </a:extLst>
          </p:cNvPr>
          <p:cNvSpPr txBox="1"/>
          <p:nvPr/>
        </p:nvSpPr>
        <p:spPr>
          <a:xfrm>
            <a:off x="7216424" y="2934093"/>
            <a:ext cx="718531" cy="369332"/>
          </a:xfrm>
          <a:prstGeom prst="rect">
            <a:avLst/>
          </a:prstGeom>
          <a:noFill/>
        </p:spPr>
        <p:txBody>
          <a:bodyPr wrap="square" rtlCol="0">
            <a:spAutoFit/>
          </a:bodyPr>
          <a:lstStyle/>
          <a:p>
            <a:pPr algn="ctr"/>
            <a:r>
              <a:rPr lang="ja-JP" altLang="en-US" sz="1800" dirty="0">
                <a:solidFill>
                  <a:srgbClr val="005BAD"/>
                </a:solidFill>
                <a:latin typeface="+mn-ea"/>
                <a:ea typeface="+mn-ea"/>
              </a:rPr>
              <a:t>授業</a:t>
            </a:r>
          </a:p>
        </p:txBody>
      </p:sp>
      <p:sp>
        <p:nvSpPr>
          <p:cNvPr id="112" name="テキスト ボックス 111">
            <a:extLst>
              <a:ext uri="{FF2B5EF4-FFF2-40B4-BE49-F238E27FC236}">
                <a16:creationId xmlns:a16="http://schemas.microsoft.com/office/drawing/2014/main" id="{A2D9E4B5-6227-EB46-894C-ED6C063D4C23}"/>
              </a:ext>
            </a:extLst>
          </p:cNvPr>
          <p:cNvSpPr txBox="1"/>
          <p:nvPr/>
        </p:nvSpPr>
        <p:spPr>
          <a:xfrm>
            <a:off x="6367888" y="3236036"/>
            <a:ext cx="2415602" cy="492443"/>
          </a:xfrm>
          <a:prstGeom prst="rect">
            <a:avLst/>
          </a:prstGeom>
          <a:noFill/>
        </p:spPr>
        <p:txBody>
          <a:bodyPr wrap="square" rtlCol="0">
            <a:spAutoFit/>
          </a:bodyPr>
          <a:lstStyle/>
          <a:p>
            <a:pPr algn="ctr"/>
            <a:r>
              <a:rPr lang="ja-JP" altLang="en-US" sz="1300" dirty="0">
                <a:latin typeface="+mn-ea"/>
                <a:ea typeface="+mn-ea"/>
              </a:rPr>
              <a:t>学校など教育施設の建設や、</a:t>
            </a:r>
            <a:endParaRPr lang="en-US" altLang="ja-JP" sz="1300" dirty="0">
              <a:latin typeface="+mn-ea"/>
              <a:ea typeface="+mn-ea"/>
            </a:endParaRPr>
          </a:p>
          <a:p>
            <a:pPr algn="ctr"/>
            <a:r>
              <a:rPr lang="ja-JP" altLang="en-US" sz="1300" dirty="0">
                <a:latin typeface="+mn-ea"/>
                <a:ea typeface="+mn-ea"/>
              </a:rPr>
              <a:t>机・椅子・教科書の購入に</a:t>
            </a:r>
          </a:p>
        </p:txBody>
      </p:sp>
      <p:pic>
        <p:nvPicPr>
          <p:cNvPr id="100" name="図 99" descr="ウィンドウ が含まれている画像&#10;&#10;自動的に生成された説明">
            <a:extLst>
              <a:ext uri="{FF2B5EF4-FFF2-40B4-BE49-F238E27FC236}">
                <a16:creationId xmlns:a16="http://schemas.microsoft.com/office/drawing/2014/main" id="{4068BAC1-4F00-8055-B6D9-8521E2BD4FB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22338" y="3902450"/>
            <a:ext cx="1906702" cy="1906702"/>
          </a:xfrm>
          <a:prstGeom prst="rect">
            <a:avLst/>
          </a:prstGeom>
        </p:spPr>
      </p:pic>
      <p:sp>
        <p:nvSpPr>
          <p:cNvPr id="113" name="テキスト ボックス 112">
            <a:extLst>
              <a:ext uri="{FF2B5EF4-FFF2-40B4-BE49-F238E27FC236}">
                <a16:creationId xmlns:a16="http://schemas.microsoft.com/office/drawing/2014/main" id="{A3DF4D97-E8CB-541F-5139-61303DC2ECB4}"/>
              </a:ext>
            </a:extLst>
          </p:cNvPr>
          <p:cNvSpPr txBox="1"/>
          <p:nvPr/>
        </p:nvSpPr>
        <p:spPr>
          <a:xfrm>
            <a:off x="7114090" y="5874208"/>
            <a:ext cx="923199" cy="369332"/>
          </a:xfrm>
          <a:prstGeom prst="rect">
            <a:avLst/>
          </a:prstGeom>
          <a:noFill/>
        </p:spPr>
        <p:txBody>
          <a:bodyPr wrap="square" rtlCol="0">
            <a:spAutoFit/>
          </a:bodyPr>
          <a:lstStyle/>
          <a:p>
            <a:pPr algn="ctr"/>
            <a:r>
              <a:rPr lang="ja-JP" altLang="en-US" sz="1800" dirty="0">
                <a:solidFill>
                  <a:srgbClr val="005BAD"/>
                </a:solidFill>
                <a:latin typeface="+mn-ea"/>
                <a:ea typeface="+mn-ea"/>
              </a:rPr>
              <a:t>部活動</a:t>
            </a:r>
          </a:p>
        </p:txBody>
      </p:sp>
      <p:sp>
        <p:nvSpPr>
          <p:cNvPr id="114" name="テキスト ボックス 113">
            <a:extLst>
              <a:ext uri="{FF2B5EF4-FFF2-40B4-BE49-F238E27FC236}">
                <a16:creationId xmlns:a16="http://schemas.microsoft.com/office/drawing/2014/main" id="{6A0A1817-0A89-6C99-0AD9-040F6E3A906B}"/>
              </a:ext>
            </a:extLst>
          </p:cNvPr>
          <p:cNvSpPr txBox="1"/>
          <p:nvPr/>
        </p:nvSpPr>
        <p:spPr>
          <a:xfrm>
            <a:off x="6093743" y="6176151"/>
            <a:ext cx="2963892" cy="492443"/>
          </a:xfrm>
          <a:prstGeom prst="rect">
            <a:avLst/>
          </a:prstGeom>
          <a:noFill/>
        </p:spPr>
        <p:txBody>
          <a:bodyPr wrap="square" rtlCol="0">
            <a:spAutoFit/>
          </a:bodyPr>
          <a:lstStyle/>
          <a:p>
            <a:pPr algn="ctr"/>
            <a:r>
              <a:rPr lang="ja-JP" altLang="en-US" sz="1300" dirty="0">
                <a:latin typeface="+mn-ea"/>
                <a:ea typeface="+mn-ea"/>
              </a:rPr>
              <a:t>大会やコンクールなどが行われる</a:t>
            </a:r>
            <a:endParaRPr lang="en-US" altLang="ja-JP" sz="1300" dirty="0">
              <a:latin typeface="+mn-ea"/>
              <a:ea typeface="+mn-ea"/>
            </a:endParaRPr>
          </a:p>
          <a:p>
            <a:pPr algn="ctr"/>
            <a:r>
              <a:rPr lang="ja-JP" altLang="en-US" sz="1300" dirty="0">
                <a:latin typeface="+mn-ea"/>
                <a:ea typeface="+mn-ea"/>
              </a:rPr>
              <a:t>競技場や公会堂などの施設づくりに</a:t>
            </a:r>
          </a:p>
        </p:txBody>
      </p:sp>
      <p:pic>
        <p:nvPicPr>
          <p:cNvPr id="108" name="図 107" descr="ロゴ が含まれている画像&#10;&#10;自動的に生成された説明">
            <a:extLst>
              <a:ext uri="{FF2B5EF4-FFF2-40B4-BE49-F238E27FC236}">
                <a16:creationId xmlns:a16="http://schemas.microsoft.com/office/drawing/2014/main" id="{1F4EF9FD-0CEF-B108-61FA-473A86FD825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63774" y="1026398"/>
            <a:ext cx="1906702" cy="1906702"/>
          </a:xfrm>
          <a:prstGeom prst="rect">
            <a:avLst/>
          </a:prstGeom>
        </p:spPr>
      </p:pic>
      <p:sp>
        <p:nvSpPr>
          <p:cNvPr id="109" name="テキスト ボックス 108">
            <a:extLst>
              <a:ext uri="{FF2B5EF4-FFF2-40B4-BE49-F238E27FC236}">
                <a16:creationId xmlns:a16="http://schemas.microsoft.com/office/drawing/2014/main" id="{6EA24989-B7B0-BDC8-61B0-1D3AA23EE3FB}"/>
              </a:ext>
            </a:extLst>
          </p:cNvPr>
          <p:cNvSpPr txBox="1"/>
          <p:nvPr/>
        </p:nvSpPr>
        <p:spPr>
          <a:xfrm>
            <a:off x="4557860" y="2934093"/>
            <a:ext cx="718531" cy="369332"/>
          </a:xfrm>
          <a:prstGeom prst="rect">
            <a:avLst/>
          </a:prstGeom>
          <a:noFill/>
        </p:spPr>
        <p:txBody>
          <a:bodyPr wrap="square" rtlCol="0">
            <a:spAutoFit/>
          </a:bodyPr>
          <a:lstStyle/>
          <a:p>
            <a:pPr algn="ctr"/>
            <a:r>
              <a:rPr lang="ja-JP" altLang="en-US" sz="1800" dirty="0">
                <a:solidFill>
                  <a:srgbClr val="005BAD"/>
                </a:solidFill>
                <a:latin typeface="+mn-ea"/>
                <a:ea typeface="+mn-ea"/>
              </a:rPr>
              <a:t>通学</a:t>
            </a:r>
          </a:p>
        </p:txBody>
      </p:sp>
      <p:sp>
        <p:nvSpPr>
          <p:cNvPr id="110" name="テキスト ボックス 109">
            <a:extLst>
              <a:ext uri="{FF2B5EF4-FFF2-40B4-BE49-F238E27FC236}">
                <a16:creationId xmlns:a16="http://schemas.microsoft.com/office/drawing/2014/main" id="{F2FE097F-287B-1C58-CB0C-3D3CF56B0EFA}"/>
              </a:ext>
            </a:extLst>
          </p:cNvPr>
          <p:cNvSpPr txBox="1"/>
          <p:nvPr/>
        </p:nvSpPr>
        <p:spPr>
          <a:xfrm>
            <a:off x="3832399" y="3236036"/>
            <a:ext cx="2169452" cy="492443"/>
          </a:xfrm>
          <a:prstGeom prst="rect">
            <a:avLst/>
          </a:prstGeom>
          <a:noFill/>
        </p:spPr>
        <p:txBody>
          <a:bodyPr wrap="square" rtlCol="0">
            <a:spAutoFit/>
          </a:bodyPr>
          <a:lstStyle/>
          <a:p>
            <a:pPr algn="ctr"/>
            <a:r>
              <a:rPr lang="ja-JP" altLang="en-US" sz="1300" dirty="0">
                <a:latin typeface="+mn-ea"/>
                <a:ea typeface="+mn-ea"/>
              </a:rPr>
              <a:t>学校へ安全に通うための</a:t>
            </a:r>
            <a:endParaRPr lang="en-US" altLang="ja-JP" sz="1300" dirty="0">
              <a:latin typeface="+mn-ea"/>
              <a:ea typeface="+mn-ea"/>
            </a:endParaRPr>
          </a:p>
          <a:p>
            <a:pPr algn="ctr"/>
            <a:r>
              <a:rPr lang="ja-JP" altLang="en-US" sz="1300" dirty="0">
                <a:latin typeface="+mn-ea"/>
                <a:ea typeface="+mn-ea"/>
              </a:rPr>
              <a:t>道路や信号などに</a:t>
            </a:r>
          </a:p>
        </p:txBody>
      </p:sp>
      <p:pic>
        <p:nvPicPr>
          <p:cNvPr id="104" name="図 103" descr="ロゴ が含まれている画像&#10;&#10;自動的に生成された説明">
            <a:extLst>
              <a:ext uri="{FF2B5EF4-FFF2-40B4-BE49-F238E27FC236}">
                <a16:creationId xmlns:a16="http://schemas.microsoft.com/office/drawing/2014/main" id="{EF8473F5-A3C8-895E-F1AE-084BCD79E7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64562" y="3960304"/>
            <a:ext cx="1905127" cy="1905127"/>
          </a:xfrm>
          <a:prstGeom prst="rect">
            <a:avLst/>
          </a:prstGeom>
        </p:spPr>
      </p:pic>
      <p:sp>
        <p:nvSpPr>
          <p:cNvPr id="115" name="テキスト ボックス 114">
            <a:extLst>
              <a:ext uri="{FF2B5EF4-FFF2-40B4-BE49-F238E27FC236}">
                <a16:creationId xmlns:a16="http://schemas.microsoft.com/office/drawing/2014/main" id="{BE757522-E75E-B060-14D2-F2CAF72D44BB}"/>
              </a:ext>
            </a:extLst>
          </p:cNvPr>
          <p:cNvSpPr txBox="1"/>
          <p:nvPr/>
        </p:nvSpPr>
        <p:spPr>
          <a:xfrm>
            <a:off x="4557860" y="5874208"/>
            <a:ext cx="718531" cy="369332"/>
          </a:xfrm>
          <a:prstGeom prst="rect">
            <a:avLst/>
          </a:prstGeom>
          <a:noFill/>
        </p:spPr>
        <p:txBody>
          <a:bodyPr wrap="square" rtlCol="0">
            <a:spAutoFit/>
          </a:bodyPr>
          <a:lstStyle/>
          <a:p>
            <a:pPr algn="ctr"/>
            <a:r>
              <a:rPr lang="ja-JP" altLang="en-US" sz="1800" dirty="0">
                <a:solidFill>
                  <a:srgbClr val="005BAD"/>
                </a:solidFill>
                <a:latin typeface="+mn-ea"/>
                <a:ea typeface="+mn-ea"/>
              </a:rPr>
              <a:t>夕食</a:t>
            </a:r>
          </a:p>
        </p:txBody>
      </p:sp>
      <p:sp>
        <p:nvSpPr>
          <p:cNvPr id="116" name="テキスト ボックス 115">
            <a:extLst>
              <a:ext uri="{FF2B5EF4-FFF2-40B4-BE49-F238E27FC236}">
                <a16:creationId xmlns:a16="http://schemas.microsoft.com/office/drawing/2014/main" id="{6C161998-7512-8505-0ED3-2BA3F25C2E29}"/>
              </a:ext>
            </a:extLst>
          </p:cNvPr>
          <p:cNvSpPr txBox="1"/>
          <p:nvPr/>
        </p:nvSpPr>
        <p:spPr>
          <a:xfrm>
            <a:off x="3832399" y="6176151"/>
            <a:ext cx="2169452" cy="523220"/>
          </a:xfrm>
          <a:prstGeom prst="rect">
            <a:avLst/>
          </a:prstGeom>
          <a:noFill/>
        </p:spPr>
        <p:txBody>
          <a:bodyPr wrap="square" rtlCol="0">
            <a:spAutoFit/>
          </a:bodyPr>
          <a:lstStyle/>
          <a:p>
            <a:pPr algn="ctr"/>
            <a:r>
              <a:rPr lang="ja-JP" altLang="en-US" sz="1400" dirty="0">
                <a:latin typeface="+mn-ea"/>
                <a:ea typeface="+mn-ea"/>
              </a:rPr>
              <a:t>安全な食品を作るための</a:t>
            </a:r>
            <a:endParaRPr lang="en-US" altLang="ja-JP" sz="1400" dirty="0">
              <a:latin typeface="+mn-ea"/>
              <a:ea typeface="+mn-ea"/>
            </a:endParaRPr>
          </a:p>
          <a:p>
            <a:pPr algn="ctr"/>
            <a:r>
              <a:rPr lang="ja-JP" altLang="en-US" sz="1400" dirty="0">
                <a:latin typeface="+mn-ea"/>
                <a:ea typeface="+mn-ea"/>
              </a:rPr>
              <a:t>農業・漁業の支援に</a:t>
            </a:r>
          </a:p>
        </p:txBody>
      </p:sp>
      <p:pic>
        <p:nvPicPr>
          <p:cNvPr id="102" name="図 101">
            <a:extLst>
              <a:ext uri="{FF2B5EF4-FFF2-40B4-BE49-F238E27FC236}">
                <a16:creationId xmlns:a16="http://schemas.microsoft.com/office/drawing/2014/main" id="{86033B8A-2061-E77E-D5C2-46A51CD452E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1252283" y="3958729"/>
            <a:ext cx="1905126" cy="1906702"/>
          </a:xfrm>
          <a:prstGeom prst="rect">
            <a:avLst/>
          </a:prstGeom>
        </p:spPr>
      </p:pic>
      <p:sp>
        <p:nvSpPr>
          <p:cNvPr id="117" name="テキスト ボックス 116">
            <a:extLst>
              <a:ext uri="{FF2B5EF4-FFF2-40B4-BE49-F238E27FC236}">
                <a16:creationId xmlns:a16="http://schemas.microsoft.com/office/drawing/2014/main" id="{5B3FC3E2-0D71-7F26-BBA0-5EDEA48931AE}"/>
              </a:ext>
            </a:extLst>
          </p:cNvPr>
          <p:cNvSpPr txBox="1"/>
          <p:nvPr/>
        </p:nvSpPr>
        <p:spPr>
          <a:xfrm>
            <a:off x="1330876" y="5874208"/>
            <a:ext cx="1747941" cy="369332"/>
          </a:xfrm>
          <a:prstGeom prst="rect">
            <a:avLst/>
          </a:prstGeom>
          <a:noFill/>
        </p:spPr>
        <p:txBody>
          <a:bodyPr wrap="square" rtlCol="0">
            <a:spAutoFit/>
          </a:bodyPr>
          <a:lstStyle/>
          <a:p>
            <a:pPr algn="ctr"/>
            <a:r>
              <a:rPr lang="ja-JP" altLang="en-US" sz="1800" dirty="0">
                <a:solidFill>
                  <a:srgbClr val="005BAD"/>
                </a:solidFill>
                <a:latin typeface="+mn-ea"/>
                <a:ea typeface="+mn-ea"/>
              </a:rPr>
              <a:t>勉強のあと就寝</a:t>
            </a:r>
          </a:p>
        </p:txBody>
      </p:sp>
      <p:sp>
        <p:nvSpPr>
          <p:cNvPr id="118" name="テキスト ボックス 117">
            <a:extLst>
              <a:ext uri="{FF2B5EF4-FFF2-40B4-BE49-F238E27FC236}">
                <a16:creationId xmlns:a16="http://schemas.microsoft.com/office/drawing/2014/main" id="{019718BD-0D55-9929-8D0D-D3BBA31DF3D4}"/>
              </a:ext>
            </a:extLst>
          </p:cNvPr>
          <p:cNvSpPr txBox="1"/>
          <p:nvPr/>
        </p:nvSpPr>
        <p:spPr>
          <a:xfrm>
            <a:off x="1120120" y="6176151"/>
            <a:ext cx="2169452" cy="523220"/>
          </a:xfrm>
          <a:prstGeom prst="rect">
            <a:avLst/>
          </a:prstGeom>
          <a:noFill/>
        </p:spPr>
        <p:txBody>
          <a:bodyPr wrap="square" rtlCol="0">
            <a:spAutoFit/>
          </a:bodyPr>
          <a:lstStyle/>
          <a:p>
            <a:pPr algn="ctr"/>
            <a:r>
              <a:rPr lang="ja-JP" altLang="en-US" sz="1400" dirty="0">
                <a:latin typeface="+mn-ea"/>
                <a:ea typeface="+mn-ea"/>
              </a:rPr>
              <a:t>安心な夜、日々の安全を</a:t>
            </a:r>
            <a:endParaRPr lang="en-US" altLang="ja-JP" sz="1400" dirty="0">
              <a:latin typeface="+mn-ea"/>
              <a:ea typeface="+mn-ea"/>
            </a:endParaRPr>
          </a:p>
          <a:p>
            <a:pPr algn="ctr"/>
            <a:r>
              <a:rPr lang="ja-JP" altLang="en-US" sz="1400" dirty="0">
                <a:latin typeface="+mn-ea"/>
                <a:ea typeface="+mn-ea"/>
              </a:rPr>
              <a:t>守る警察や消防に</a:t>
            </a:r>
          </a:p>
        </p:txBody>
      </p:sp>
      <p:grpSp>
        <p:nvGrpSpPr>
          <p:cNvPr id="155" name="グループ化 154">
            <a:extLst>
              <a:ext uri="{FF2B5EF4-FFF2-40B4-BE49-F238E27FC236}">
                <a16:creationId xmlns:a16="http://schemas.microsoft.com/office/drawing/2014/main" id="{934C8FA5-BF7C-1A81-42E1-5411A3AF1E30}"/>
              </a:ext>
            </a:extLst>
          </p:cNvPr>
          <p:cNvGrpSpPr/>
          <p:nvPr/>
        </p:nvGrpSpPr>
        <p:grpSpPr>
          <a:xfrm>
            <a:off x="1824106" y="1458215"/>
            <a:ext cx="1465466" cy="821924"/>
            <a:chOff x="1824106" y="1238551"/>
            <a:chExt cx="1465466" cy="821924"/>
          </a:xfrm>
        </p:grpSpPr>
        <p:sp>
          <p:nvSpPr>
            <p:cNvPr id="153" name="フリーフォーム: 図形 152">
              <a:extLst>
                <a:ext uri="{FF2B5EF4-FFF2-40B4-BE49-F238E27FC236}">
                  <a16:creationId xmlns:a16="http://schemas.microsoft.com/office/drawing/2014/main" id="{738A462D-6CCE-A4D3-1AD9-80EC347E2C07}"/>
                </a:ext>
              </a:extLst>
            </p:cNvPr>
            <p:cNvSpPr/>
            <p:nvPr/>
          </p:nvSpPr>
          <p:spPr bwMode="auto">
            <a:xfrm>
              <a:off x="1824106" y="1238551"/>
              <a:ext cx="1465466" cy="821924"/>
            </a:xfrm>
            <a:custGeom>
              <a:avLst/>
              <a:gdLst>
                <a:gd name="connsiteX0" fmla="*/ 16722 w 1465466"/>
                <a:gd name="connsiteY0" fmla="*/ 0 h 821924"/>
                <a:gd name="connsiteX1" fmla="*/ 1448744 w 1465466"/>
                <a:gd name="connsiteY1" fmla="*/ 0 h 821924"/>
                <a:gd name="connsiteX2" fmla="*/ 1465466 w 1465466"/>
                <a:gd name="connsiteY2" fmla="*/ 16722 h 821924"/>
                <a:gd name="connsiteX3" fmla="*/ 1465466 w 1465466"/>
                <a:gd name="connsiteY3" fmla="*/ 668872 h 821924"/>
                <a:gd name="connsiteX4" fmla="*/ 1448744 w 1465466"/>
                <a:gd name="connsiteY4" fmla="*/ 685594 h 821924"/>
                <a:gd name="connsiteX5" fmla="*/ 729773 w 1465466"/>
                <a:gd name="connsiteY5" fmla="*/ 685594 h 821924"/>
                <a:gd name="connsiteX6" fmla="*/ 586924 w 1465466"/>
                <a:gd name="connsiteY6" fmla="*/ 821924 h 821924"/>
                <a:gd name="connsiteX7" fmla="*/ 583910 w 1465466"/>
                <a:gd name="connsiteY7" fmla="*/ 685594 h 821924"/>
                <a:gd name="connsiteX8" fmla="*/ 16722 w 1465466"/>
                <a:gd name="connsiteY8" fmla="*/ 685594 h 821924"/>
                <a:gd name="connsiteX9" fmla="*/ 0 w 1465466"/>
                <a:gd name="connsiteY9" fmla="*/ 668872 h 821924"/>
                <a:gd name="connsiteX10" fmla="*/ 0 w 1465466"/>
                <a:gd name="connsiteY10" fmla="*/ 16722 h 821924"/>
                <a:gd name="connsiteX11" fmla="*/ 16722 w 1465466"/>
                <a:gd name="connsiteY11" fmla="*/ 0 h 821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5466" h="821924">
                  <a:moveTo>
                    <a:pt x="16722" y="0"/>
                  </a:moveTo>
                  <a:lnTo>
                    <a:pt x="1448744" y="0"/>
                  </a:lnTo>
                  <a:cubicBezTo>
                    <a:pt x="1457979" y="0"/>
                    <a:pt x="1465466" y="7487"/>
                    <a:pt x="1465466" y="16722"/>
                  </a:cubicBezTo>
                  <a:lnTo>
                    <a:pt x="1465466" y="668872"/>
                  </a:lnTo>
                  <a:cubicBezTo>
                    <a:pt x="1465466" y="678107"/>
                    <a:pt x="1457979" y="685594"/>
                    <a:pt x="1448744" y="685594"/>
                  </a:cubicBezTo>
                  <a:lnTo>
                    <a:pt x="729773" y="685594"/>
                  </a:lnTo>
                  <a:lnTo>
                    <a:pt x="586924" y="821924"/>
                  </a:lnTo>
                  <a:lnTo>
                    <a:pt x="583910" y="685594"/>
                  </a:lnTo>
                  <a:lnTo>
                    <a:pt x="16722" y="685594"/>
                  </a:lnTo>
                  <a:cubicBezTo>
                    <a:pt x="7487" y="685594"/>
                    <a:pt x="0" y="678107"/>
                    <a:pt x="0" y="668872"/>
                  </a:cubicBezTo>
                  <a:lnTo>
                    <a:pt x="0" y="16722"/>
                  </a:lnTo>
                  <a:cubicBezTo>
                    <a:pt x="0" y="7487"/>
                    <a:pt x="7487" y="0"/>
                    <a:pt x="16722" y="0"/>
                  </a:cubicBezTo>
                  <a:close/>
                </a:path>
              </a:pathLst>
            </a:custGeom>
            <a:solidFill>
              <a:schemeClr val="bg1"/>
            </a:solid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sp>
          <p:nvSpPr>
            <p:cNvPr id="130" name="テキスト ボックス 129">
              <a:extLst>
                <a:ext uri="{FF2B5EF4-FFF2-40B4-BE49-F238E27FC236}">
                  <a16:creationId xmlns:a16="http://schemas.microsoft.com/office/drawing/2014/main" id="{63721823-E7C8-CD54-7FC3-777A04A5B0C5}"/>
                </a:ext>
              </a:extLst>
            </p:cNvPr>
            <p:cNvSpPr txBox="1"/>
            <p:nvPr/>
          </p:nvSpPr>
          <p:spPr>
            <a:xfrm>
              <a:off x="1824106" y="1374881"/>
              <a:ext cx="1465466" cy="412934"/>
            </a:xfrm>
            <a:prstGeom prst="rect">
              <a:avLst/>
            </a:prstGeom>
            <a:noFill/>
          </p:spPr>
          <p:txBody>
            <a:bodyPr wrap="none" rtlCol="0">
              <a:spAutoFit/>
            </a:bodyPr>
            <a:lstStyle/>
            <a:p>
              <a:pPr>
                <a:spcBef>
                  <a:spcPts val="0"/>
                </a:spcBef>
                <a:spcAft>
                  <a:spcPts val="100"/>
                </a:spcAft>
              </a:pPr>
              <a:r>
                <a:rPr lang="ja-JP" altLang="en-US" sz="1000" dirty="0">
                  <a:latin typeface="HGPｺﾞｼｯｸE" panose="020B0900000000000000" pitchFamily="50" charset="-128"/>
                  <a:ea typeface="HGPｺﾞｼｯｸE" panose="020B0900000000000000" pitchFamily="50" charset="-128"/>
                </a:rPr>
                <a:t>いろんなところで税金が</a:t>
              </a:r>
              <a:endParaRPr lang="en-US" altLang="ja-JP" sz="1000" dirty="0">
                <a:latin typeface="HGPｺﾞｼｯｸE" panose="020B0900000000000000" pitchFamily="50" charset="-128"/>
                <a:ea typeface="HGPｺﾞｼｯｸE" panose="020B0900000000000000" pitchFamily="50" charset="-128"/>
              </a:endParaRPr>
            </a:p>
            <a:p>
              <a:pPr>
                <a:spcBef>
                  <a:spcPts val="0"/>
                </a:spcBef>
                <a:spcAft>
                  <a:spcPts val="100"/>
                </a:spcAft>
              </a:pPr>
              <a:r>
                <a:rPr lang="ja-JP" altLang="en-US" sz="1000" dirty="0">
                  <a:latin typeface="HGPｺﾞｼｯｸE" panose="020B0900000000000000" pitchFamily="50" charset="-128"/>
                  <a:ea typeface="HGPｺﾞｼｯｸE" panose="020B0900000000000000" pitchFamily="50" charset="-128"/>
                </a:rPr>
                <a:t>使われているんだね。</a:t>
              </a:r>
            </a:p>
          </p:txBody>
        </p:sp>
      </p:grpSp>
      <p:grpSp>
        <p:nvGrpSpPr>
          <p:cNvPr id="154" name="グループ化 153">
            <a:extLst>
              <a:ext uri="{FF2B5EF4-FFF2-40B4-BE49-F238E27FC236}">
                <a16:creationId xmlns:a16="http://schemas.microsoft.com/office/drawing/2014/main" id="{9B3C64DD-6897-6D2C-C64C-95F34248AE69}"/>
              </a:ext>
            </a:extLst>
          </p:cNvPr>
          <p:cNvGrpSpPr/>
          <p:nvPr/>
        </p:nvGrpSpPr>
        <p:grpSpPr>
          <a:xfrm>
            <a:off x="240030" y="1458215"/>
            <a:ext cx="1465466" cy="821924"/>
            <a:chOff x="240030" y="1238551"/>
            <a:chExt cx="1465466" cy="821924"/>
          </a:xfrm>
        </p:grpSpPr>
        <p:sp>
          <p:nvSpPr>
            <p:cNvPr id="152" name="フリーフォーム: 図形 151">
              <a:extLst>
                <a:ext uri="{FF2B5EF4-FFF2-40B4-BE49-F238E27FC236}">
                  <a16:creationId xmlns:a16="http://schemas.microsoft.com/office/drawing/2014/main" id="{D912AF1B-CA01-87AD-CBF8-564296651E80}"/>
                </a:ext>
              </a:extLst>
            </p:cNvPr>
            <p:cNvSpPr/>
            <p:nvPr/>
          </p:nvSpPr>
          <p:spPr bwMode="auto">
            <a:xfrm>
              <a:off x="240030" y="1238551"/>
              <a:ext cx="1465466" cy="821924"/>
            </a:xfrm>
            <a:custGeom>
              <a:avLst/>
              <a:gdLst>
                <a:gd name="connsiteX0" fmla="*/ 16722 w 1465466"/>
                <a:gd name="connsiteY0" fmla="*/ 0 h 821924"/>
                <a:gd name="connsiteX1" fmla="*/ 1448744 w 1465466"/>
                <a:gd name="connsiteY1" fmla="*/ 0 h 821924"/>
                <a:gd name="connsiteX2" fmla="*/ 1465466 w 1465466"/>
                <a:gd name="connsiteY2" fmla="*/ 16722 h 821924"/>
                <a:gd name="connsiteX3" fmla="*/ 1465466 w 1465466"/>
                <a:gd name="connsiteY3" fmla="*/ 668872 h 821924"/>
                <a:gd name="connsiteX4" fmla="*/ 1448744 w 1465466"/>
                <a:gd name="connsiteY4" fmla="*/ 685594 h 821924"/>
                <a:gd name="connsiteX5" fmla="*/ 951160 w 1465466"/>
                <a:gd name="connsiteY5" fmla="*/ 685594 h 821924"/>
                <a:gd name="connsiteX6" fmla="*/ 808311 w 1465466"/>
                <a:gd name="connsiteY6" fmla="*/ 821924 h 821924"/>
                <a:gd name="connsiteX7" fmla="*/ 805297 w 1465466"/>
                <a:gd name="connsiteY7" fmla="*/ 685594 h 821924"/>
                <a:gd name="connsiteX8" fmla="*/ 16722 w 1465466"/>
                <a:gd name="connsiteY8" fmla="*/ 685594 h 821924"/>
                <a:gd name="connsiteX9" fmla="*/ 0 w 1465466"/>
                <a:gd name="connsiteY9" fmla="*/ 668872 h 821924"/>
                <a:gd name="connsiteX10" fmla="*/ 0 w 1465466"/>
                <a:gd name="connsiteY10" fmla="*/ 16722 h 821924"/>
                <a:gd name="connsiteX11" fmla="*/ 16722 w 1465466"/>
                <a:gd name="connsiteY11" fmla="*/ 0 h 821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5466" h="821924">
                  <a:moveTo>
                    <a:pt x="16722" y="0"/>
                  </a:moveTo>
                  <a:lnTo>
                    <a:pt x="1448744" y="0"/>
                  </a:lnTo>
                  <a:cubicBezTo>
                    <a:pt x="1457979" y="0"/>
                    <a:pt x="1465466" y="7487"/>
                    <a:pt x="1465466" y="16722"/>
                  </a:cubicBezTo>
                  <a:lnTo>
                    <a:pt x="1465466" y="668872"/>
                  </a:lnTo>
                  <a:cubicBezTo>
                    <a:pt x="1465466" y="678107"/>
                    <a:pt x="1457979" y="685594"/>
                    <a:pt x="1448744" y="685594"/>
                  </a:cubicBezTo>
                  <a:lnTo>
                    <a:pt x="951160" y="685594"/>
                  </a:lnTo>
                  <a:lnTo>
                    <a:pt x="808311" y="821924"/>
                  </a:lnTo>
                  <a:lnTo>
                    <a:pt x="805297" y="685594"/>
                  </a:lnTo>
                  <a:lnTo>
                    <a:pt x="16722" y="685594"/>
                  </a:lnTo>
                  <a:cubicBezTo>
                    <a:pt x="7487" y="685594"/>
                    <a:pt x="0" y="678107"/>
                    <a:pt x="0" y="668872"/>
                  </a:cubicBezTo>
                  <a:lnTo>
                    <a:pt x="0" y="16722"/>
                  </a:lnTo>
                  <a:cubicBezTo>
                    <a:pt x="0" y="7487"/>
                    <a:pt x="7487" y="0"/>
                    <a:pt x="16722" y="0"/>
                  </a:cubicBezTo>
                  <a:close/>
                </a:path>
              </a:pathLst>
            </a:custGeom>
            <a:solidFill>
              <a:schemeClr val="bg1"/>
            </a:solid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sp>
          <p:nvSpPr>
            <p:cNvPr id="135" name="テキスト ボックス 134">
              <a:extLst>
                <a:ext uri="{FF2B5EF4-FFF2-40B4-BE49-F238E27FC236}">
                  <a16:creationId xmlns:a16="http://schemas.microsoft.com/office/drawing/2014/main" id="{733F5ECC-CBAA-8079-0BD9-4C0061D49699}"/>
                </a:ext>
              </a:extLst>
            </p:cNvPr>
            <p:cNvSpPr txBox="1"/>
            <p:nvPr/>
          </p:nvSpPr>
          <p:spPr>
            <a:xfrm>
              <a:off x="279304" y="1291525"/>
              <a:ext cx="1386918" cy="579646"/>
            </a:xfrm>
            <a:prstGeom prst="rect">
              <a:avLst/>
            </a:prstGeom>
            <a:noFill/>
          </p:spPr>
          <p:txBody>
            <a:bodyPr wrap="none" rtlCol="0">
              <a:spAutoFit/>
            </a:bodyPr>
            <a:lstStyle/>
            <a:p>
              <a:pPr>
                <a:spcBef>
                  <a:spcPts val="0"/>
                </a:spcBef>
                <a:spcAft>
                  <a:spcPts val="100"/>
                </a:spcAft>
              </a:pPr>
              <a:r>
                <a:rPr lang="ja-JP" altLang="en-US" sz="1000" dirty="0">
                  <a:latin typeface="HGPｺﾞｼｯｸE" panose="020B0900000000000000" pitchFamily="50" charset="-128"/>
                  <a:ea typeface="HGPｺﾞｼｯｸE" panose="020B0900000000000000" pitchFamily="50" charset="-128"/>
                </a:rPr>
                <a:t>税金って本当に</a:t>
              </a:r>
              <a:endParaRPr lang="en-US" altLang="ja-JP" sz="1000" dirty="0">
                <a:latin typeface="HGPｺﾞｼｯｸE" panose="020B0900000000000000" pitchFamily="50" charset="-128"/>
                <a:ea typeface="HGPｺﾞｼｯｸE" panose="020B0900000000000000" pitchFamily="50" charset="-128"/>
              </a:endParaRPr>
            </a:p>
            <a:p>
              <a:pPr>
                <a:spcBef>
                  <a:spcPts val="0"/>
                </a:spcBef>
                <a:spcAft>
                  <a:spcPts val="100"/>
                </a:spcAft>
              </a:pPr>
              <a:r>
                <a:rPr lang="ja-JP" altLang="en-US" sz="1000" dirty="0">
                  <a:latin typeface="HGPｺﾞｼｯｸE" panose="020B0900000000000000" pitchFamily="50" charset="-128"/>
                  <a:ea typeface="HGPｺﾞｼｯｸE" panose="020B0900000000000000" pitchFamily="50" charset="-128"/>
                </a:rPr>
                <a:t>わたしたちの生活には</a:t>
              </a:r>
              <a:endParaRPr lang="en-US" altLang="ja-JP" sz="1000" dirty="0">
                <a:latin typeface="HGPｺﾞｼｯｸE" panose="020B0900000000000000" pitchFamily="50" charset="-128"/>
                <a:ea typeface="HGPｺﾞｼｯｸE" panose="020B0900000000000000" pitchFamily="50" charset="-128"/>
              </a:endParaRPr>
            </a:p>
            <a:p>
              <a:pPr>
                <a:spcBef>
                  <a:spcPts val="0"/>
                </a:spcBef>
                <a:spcAft>
                  <a:spcPts val="100"/>
                </a:spcAft>
              </a:pPr>
              <a:r>
                <a:rPr lang="ja-JP" altLang="en-US" sz="1000" dirty="0">
                  <a:latin typeface="HGPｺﾞｼｯｸE" panose="020B0900000000000000" pitchFamily="50" charset="-128"/>
                  <a:ea typeface="HGPｺﾞｼｯｸE" panose="020B0900000000000000" pitchFamily="50" charset="-128"/>
                </a:rPr>
                <a:t>欠かせないのね。</a:t>
              </a:r>
            </a:p>
          </p:txBody>
        </p:sp>
      </p:grpSp>
      <p:sp>
        <p:nvSpPr>
          <p:cNvPr id="4" name="Rectangle 14">
            <a:extLst>
              <a:ext uri="{FF2B5EF4-FFF2-40B4-BE49-F238E27FC236}">
                <a16:creationId xmlns:a16="http://schemas.microsoft.com/office/drawing/2014/main" id="{F4C4D48B-5EE1-A522-FFEA-A0D53FFF5531}"/>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a:t>
            </a:r>
          </a:p>
        </p:txBody>
      </p:sp>
      <p:sp>
        <p:nvSpPr>
          <p:cNvPr id="5" name="テキスト ボックス 4">
            <a:extLst>
              <a:ext uri="{FF2B5EF4-FFF2-40B4-BE49-F238E27FC236}">
                <a16:creationId xmlns:a16="http://schemas.microsoft.com/office/drawing/2014/main" id="{A4512E22-171E-6BD0-5B24-4B36320ECD51}"/>
              </a:ext>
            </a:extLst>
          </p:cNvPr>
          <p:cNvSpPr txBox="1"/>
          <p:nvPr/>
        </p:nvSpPr>
        <p:spPr>
          <a:xfrm>
            <a:off x="194203" y="957280"/>
            <a:ext cx="2710999" cy="369332"/>
          </a:xfrm>
          <a:prstGeom prst="rect">
            <a:avLst/>
          </a:prstGeom>
          <a:noFill/>
        </p:spPr>
        <p:txBody>
          <a:bodyPr wrap="none" rtlCol="0">
            <a:spAutoFit/>
          </a:bodyPr>
          <a:lstStyle/>
          <a:p>
            <a:pPr>
              <a:spcBef>
                <a:spcPts val="0"/>
              </a:spcBef>
              <a:spcAft>
                <a:spcPts val="500"/>
              </a:spcAft>
            </a:pPr>
            <a:r>
              <a:rPr lang="ja-JP" altLang="en-US" sz="1800" dirty="0">
                <a:latin typeface="HGPｺﾞｼｯｸE" panose="020B0900000000000000" pitchFamily="50" charset="-128"/>
                <a:ea typeface="HGPｺﾞｼｯｸE" panose="020B0900000000000000" pitchFamily="50" charset="-128"/>
              </a:rPr>
              <a:t>わたしたちと税金の関わり</a:t>
            </a:r>
          </a:p>
        </p:txBody>
      </p:sp>
      <p:sp>
        <p:nvSpPr>
          <p:cNvPr id="2" name="スライド番号プレースホルダー 8">
            <a:extLst>
              <a:ext uri="{FF2B5EF4-FFF2-40B4-BE49-F238E27FC236}">
                <a16:creationId xmlns:a16="http://schemas.microsoft.com/office/drawing/2014/main" id="{BEDA5C86-1AAC-9FE8-A918-E3E9F6993203}"/>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8</a:t>
            </a:fld>
            <a:endParaRPr lang="en-US" altLang="ja-JP" dirty="0">
              <a:latin typeface="+mn-ea"/>
              <a:ea typeface="+mn-ea"/>
            </a:endParaRPr>
          </a:p>
        </p:txBody>
      </p:sp>
    </p:spTree>
    <p:extLst>
      <p:ext uri="{BB962C8B-B14F-4D97-AF65-F5344CB8AC3E}">
        <p14:creationId xmlns:p14="http://schemas.microsoft.com/office/powerpoint/2010/main" val="4112117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8"/>
                                        </p:tgtEl>
                                        <p:attrNameLst>
                                          <p:attrName>style.visibility</p:attrName>
                                        </p:attrNameLst>
                                      </p:cBhvr>
                                      <p:to>
                                        <p:strVal val="visible"/>
                                      </p:to>
                                    </p:set>
                                    <p:animEffect transition="in" filter="fade">
                                      <p:cBhvr>
                                        <p:cTn id="12" dur="500"/>
                                        <p:tgtEl>
                                          <p:spTgt spid="10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9"/>
                                        </p:tgtEl>
                                        <p:attrNameLst>
                                          <p:attrName>style.visibility</p:attrName>
                                        </p:attrNameLst>
                                      </p:cBhvr>
                                      <p:to>
                                        <p:strVal val="visible"/>
                                      </p:to>
                                    </p:set>
                                    <p:animEffect transition="in" filter="fade">
                                      <p:cBhvr>
                                        <p:cTn id="15" dur="500"/>
                                        <p:tgtEl>
                                          <p:spTgt spid="109"/>
                                        </p:tgtEl>
                                      </p:cBhvr>
                                    </p:animEffect>
                                  </p:childTnLst>
                                </p:cTn>
                              </p:par>
                              <p:par>
                                <p:cTn id="16" presetID="10" presetClass="entr" presetSubtype="0" fill="hold" nodeType="withEffect">
                                  <p:stCondLst>
                                    <p:cond delay="0"/>
                                  </p:stCondLst>
                                  <p:childTnLst>
                                    <p:set>
                                      <p:cBhvr>
                                        <p:cTn id="17" dur="1" fill="hold">
                                          <p:stCondLst>
                                            <p:cond delay="0"/>
                                          </p:stCondLst>
                                        </p:cTn>
                                        <p:tgtEl>
                                          <p:spTgt spid="110">
                                            <p:txEl>
                                              <p:pRg st="0" end="0"/>
                                            </p:txEl>
                                          </p:spTgt>
                                        </p:tgtEl>
                                        <p:attrNameLst>
                                          <p:attrName>style.visibility</p:attrName>
                                        </p:attrNameLst>
                                      </p:cBhvr>
                                      <p:to>
                                        <p:strVal val="visible"/>
                                      </p:to>
                                    </p:set>
                                    <p:animEffect transition="in" filter="fade">
                                      <p:cBhvr>
                                        <p:cTn id="18" dur="500"/>
                                        <p:tgtEl>
                                          <p:spTgt spid="110">
                                            <p:txEl>
                                              <p:pRg st="0" end="0"/>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110">
                                            <p:txEl>
                                              <p:pRg st="1" end="1"/>
                                            </p:txEl>
                                          </p:spTgt>
                                        </p:tgtEl>
                                        <p:attrNameLst>
                                          <p:attrName>style.visibility</p:attrName>
                                        </p:attrNameLst>
                                      </p:cBhvr>
                                      <p:to>
                                        <p:strVal val="visible"/>
                                      </p:to>
                                    </p:set>
                                    <p:animEffect transition="in" filter="fade">
                                      <p:cBhvr>
                                        <p:cTn id="21" dur="500"/>
                                        <p:tgtEl>
                                          <p:spTgt spid="110">
                                            <p:txEl>
                                              <p:pRg st="1" end="1"/>
                                            </p:txEl>
                                          </p:spTgt>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139"/>
                                        </p:tgtEl>
                                        <p:attrNameLst>
                                          <p:attrName>style.visibility</p:attrName>
                                        </p:attrNameLst>
                                      </p:cBhvr>
                                      <p:to>
                                        <p:strVal val="visible"/>
                                      </p:to>
                                    </p:set>
                                    <p:animEffect transition="in" filter="wipe(left)">
                                      <p:cBhvr>
                                        <p:cTn id="25" dur="550"/>
                                        <p:tgtEl>
                                          <p:spTgt spid="13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6"/>
                                        </p:tgtEl>
                                        <p:attrNameLst>
                                          <p:attrName>style.visibility</p:attrName>
                                        </p:attrNameLst>
                                      </p:cBhvr>
                                      <p:to>
                                        <p:strVal val="visible"/>
                                      </p:to>
                                    </p:set>
                                    <p:animEffect transition="in" filter="fade">
                                      <p:cBhvr>
                                        <p:cTn id="30" dur="500"/>
                                        <p:tgtEl>
                                          <p:spTgt spid="10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11"/>
                                        </p:tgtEl>
                                        <p:attrNameLst>
                                          <p:attrName>style.visibility</p:attrName>
                                        </p:attrNameLst>
                                      </p:cBhvr>
                                      <p:to>
                                        <p:strVal val="visible"/>
                                      </p:to>
                                    </p:set>
                                    <p:animEffect transition="in" filter="fade">
                                      <p:cBhvr>
                                        <p:cTn id="33" dur="500"/>
                                        <p:tgtEl>
                                          <p:spTgt spid="11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12"/>
                                        </p:tgtEl>
                                        <p:attrNameLst>
                                          <p:attrName>style.visibility</p:attrName>
                                        </p:attrNameLst>
                                      </p:cBhvr>
                                      <p:to>
                                        <p:strVal val="visible"/>
                                      </p:to>
                                    </p:set>
                                    <p:animEffect transition="in" filter="fade">
                                      <p:cBhvr>
                                        <p:cTn id="36" dur="500"/>
                                        <p:tgtEl>
                                          <p:spTgt spid="112"/>
                                        </p:tgtEl>
                                      </p:cBhvr>
                                    </p:animEffect>
                                  </p:childTnLst>
                                </p:cTn>
                              </p:par>
                            </p:childTnLst>
                          </p:cTn>
                        </p:par>
                        <p:par>
                          <p:cTn id="37" fill="hold">
                            <p:stCondLst>
                              <p:cond delay="500"/>
                            </p:stCondLst>
                            <p:childTnLst>
                              <p:par>
                                <p:cTn id="38" presetID="22" presetClass="entr" presetSubtype="1" fill="hold" grpId="0" nodeType="afterEffect">
                                  <p:stCondLst>
                                    <p:cond delay="0"/>
                                  </p:stCondLst>
                                  <p:childTnLst>
                                    <p:set>
                                      <p:cBhvr>
                                        <p:cTn id="39" dur="1" fill="hold">
                                          <p:stCondLst>
                                            <p:cond delay="0"/>
                                          </p:stCondLst>
                                        </p:cTn>
                                        <p:tgtEl>
                                          <p:spTgt spid="140"/>
                                        </p:tgtEl>
                                        <p:attrNameLst>
                                          <p:attrName>style.visibility</p:attrName>
                                        </p:attrNameLst>
                                      </p:cBhvr>
                                      <p:to>
                                        <p:strVal val="visible"/>
                                      </p:to>
                                    </p:set>
                                    <p:animEffect transition="in" filter="wipe(up)">
                                      <p:cBhvr>
                                        <p:cTn id="40" dur="650"/>
                                        <p:tgtEl>
                                          <p:spTgt spid="140"/>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13"/>
                                        </p:tgtEl>
                                        <p:attrNameLst>
                                          <p:attrName>style.visibility</p:attrName>
                                        </p:attrNameLst>
                                      </p:cBhvr>
                                      <p:to>
                                        <p:strVal val="visible"/>
                                      </p:to>
                                    </p:set>
                                    <p:animEffect transition="in" filter="fade">
                                      <p:cBhvr>
                                        <p:cTn id="48" dur="500"/>
                                        <p:tgtEl>
                                          <p:spTgt spid="11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14"/>
                                        </p:tgtEl>
                                        <p:attrNameLst>
                                          <p:attrName>style.visibility</p:attrName>
                                        </p:attrNameLst>
                                      </p:cBhvr>
                                      <p:to>
                                        <p:strVal val="visible"/>
                                      </p:to>
                                    </p:set>
                                    <p:animEffect transition="in" filter="fade">
                                      <p:cBhvr>
                                        <p:cTn id="51" dur="500"/>
                                        <p:tgtEl>
                                          <p:spTgt spid="114"/>
                                        </p:tgtEl>
                                      </p:cBhvr>
                                    </p:animEffect>
                                  </p:childTnLst>
                                </p:cTn>
                              </p:par>
                            </p:childTnLst>
                          </p:cTn>
                        </p:par>
                        <p:par>
                          <p:cTn id="52" fill="hold">
                            <p:stCondLst>
                              <p:cond delay="500"/>
                            </p:stCondLst>
                            <p:childTnLst>
                              <p:par>
                                <p:cTn id="53" presetID="22" presetClass="entr" presetSubtype="2" fill="hold" grpId="0" nodeType="afterEffect">
                                  <p:stCondLst>
                                    <p:cond delay="0"/>
                                  </p:stCondLst>
                                  <p:childTnLst>
                                    <p:set>
                                      <p:cBhvr>
                                        <p:cTn id="54" dur="1" fill="hold">
                                          <p:stCondLst>
                                            <p:cond delay="0"/>
                                          </p:stCondLst>
                                        </p:cTn>
                                        <p:tgtEl>
                                          <p:spTgt spid="141"/>
                                        </p:tgtEl>
                                        <p:attrNameLst>
                                          <p:attrName>style.visibility</p:attrName>
                                        </p:attrNameLst>
                                      </p:cBhvr>
                                      <p:to>
                                        <p:strVal val="visible"/>
                                      </p:to>
                                    </p:set>
                                    <p:animEffect transition="in" filter="wipe(right)">
                                      <p:cBhvr>
                                        <p:cTn id="55" dur="550"/>
                                        <p:tgtEl>
                                          <p:spTgt spid="141"/>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104"/>
                                        </p:tgtEl>
                                        <p:attrNameLst>
                                          <p:attrName>style.visibility</p:attrName>
                                        </p:attrNameLst>
                                      </p:cBhvr>
                                      <p:to>
                                        <p:strVal val="visible"/>
                                      </p:to>
                                    </p:set>
                                    <p:animEffect transition="in" filter="fade">
                                      <p:cBhvr>
                                        <p:cTn id="60" dur="500"/>
                                        <p:tgtEl>
                                          <p:spTgt spid="10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15"/>
                                        </p:tgtEl>
                                        <p:attrNameLst>
                                          <p:attrName>style.visibility</p:attrName>
                                        </p:attrNameLst>
                                      </p:cBhvr>
                                      <p:to>
                                        <p:strVal val="visible"/>
                                      </p:to>
                                    </p:set>
                                    <p:animEffect transition="in" filter="fade">
                                      <p:cBhvr>
                                        <p:cTn id="63" dur="500"/>
                                        <p:tgtEl>
                                          <p:spTgt spid="11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16"/>
                                        </p:tgtEl>
                                        <p:attrNameLst>
                                          <p:attrName>style.visibility</p:attrName>
                                        </p:attrNameLst>
                                      </p:cBhvr>
                                      <p:to>
                                        <p:strVal val="visible"/>
                                      </p:to>
                                    </p:set>
                                    <p:animEffect transition="in" filter="fade">
                                      <p:cBhvr>
                                        <p:cTn id="66" dur="500"/>
                                        <p:tgtEl>
                                          <p:spTgt spid="116"/>
                                        </p:tgtEl>
                                      </p:cBhvr>
                                    </p:animEffect>
                                  </p:childTnLst>
                                </p:cTn>
                              </p:par>
                            </p:childTnLst>
                          </p:cTn>
                        </p:par>
                        <p:par>
                          <p:cTn id="67" fill="hold">
                            <p:stCondLst>
                              <p:cond delay="500"/>
                            </p:stCondLst>
                            <p:childTnLst>
                              <p:par>
                                <p:cTn id="68" presetID="22" presetClass="entr" presetSubtype="2" fill="hold" grpId="0" nodeType="afterEffect">
                                  <p:stCondLst>
                                    <p:cond delay="0"/>
                                  </p:stCondLst>
                                  <p:childTnLst>
                                    <p:set>
                                      <p:cBhvr>
                                        <p:cTn id="69" dur="1" fill="hold">
                                          <p:stCondLst>
                                            <p:cond delay="0"/>
                                          </p:stCondLst>
                                        </p:cTn>
                                        <p:tgtEl>
                                          <p:spTgt spid="142"/>
                                        </p:tgtEl>
                                        <p:attrNameLst>
                                          <p:attrName>style.visibility</p:attrName>
                                        </p:attrNameLst>
                                      </p:cBhvr>
                                      <p:to>
                                        <p:strVal val="visible"/>
                                      </p:to>
                                    </p:set>
                                    <p:animEffect transition="in" filter="wipe(right)">
                                      <p:cBhvr>
                                        <p:cTn id="70" dur="550"/>
                                        <p:tgtEl>
                                          <p:spTgt spid="142"/>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102"/>
                                        </p:tgtEl>
                                        <p:attrNameLst>
                                          <p:attrName>style.visibility</p:attrName>
                                        </p:attrNameLst>
                                      </p:cBhvr>
                                      <p:to>
                                        <p:strVal val="visible"/>
                                      </p:to>
                                    </p:set>
                                    <p:animEffect transition="in" filter="fade">
                                      <p:cBhvr>
                                        <p:cTn id="75" dur="500"/>
                                        <p:tgtEl>
                                          <p:spTgt spid="102"/>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117"/>
                                        </p:tgtEl>
                                        <p:attrNameLst>
                                          <p:attrName>style.visibility</p:attrName>
                                        </p:attrNameLst>
                                      </p:cBhvr>
                                      <p:to>
                                        <p:strVal val="visible"/>
                                      </p:to>
                                    </p:set>
                                    <p:animEffect transition="in" filter="fade">
                                      <p:cBhvr>
                                        <p:cTn id="78" dur="500"/>
                                        <p:tgtEl>
                                          <p:spTgt spid="117"/>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118"/>
                                        </p:tgtEl>
                                        <p:attrNameLst>
                                          <p:attrName>style.visibility</p:attrName>
                                        </p:attrNameLst>
                                      </p:cBhvr>
                                      <p:to>
                                        <p:strVal val="visible"/>
                                      </p:to>
                                    </p:set>
                                    <p:animEffect transition="in" filter="fade">
                                      <p:cBhvr>
                                        <p:cTn id="81" dur="500"/>
                                        <p:tgtEl>
                                          <p:spTgt spid="118"/>
                                        </p:tgtEl>
                                      </p:cBhvr>
                                    </p:animEffect>
                                  </p:childTnLst>
                                </p:cTn>
                              </p:par>
                            </p:childTnLst>
                          </p:cTn>
                        </p:par>
                        <p:par>
                          <p:cTn id="82" fill="hold">
                            <p:stCondLst>
                              <p:cond delay="500"/>
                            </p:stCondLst>
                            <p:childTnLst>
                              <p:par>
                                <p:cTn id="83" presetID="22" presetClass="entr" presetSubtype="4" fill="hold" grpId="0" nodeType="after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wipe(down)">
                                      <p:cBhvr>
                                        <p:cTn id="85" dur="650"/>
                                        <p:tgtEl>
                                          <p:spTgt spid="6"/>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nodeType="clickEffect">
                                  <p:stCondLst>
                                    <p:cond delay="0"/>
                                  </p:stCondLst>
                                  <p:childTnLst>
                                    <p:set>
                                      <p:cBhvr>
                                        <p:cTn id="89" dur="1" fill="hold">
                                          <p:stCondLst>
                                            <p:cond delay="0"/>
                                          </p:stCondLst>
                                        </p:cTn>
                                        <p:tgtEl>
                                          <p:spTgt spid="18"/>
                                        </p:tgtEl>
                                        <p:attrNameLst>
                                          <p:attrName>style.visibility</p:attrName>
                                        </p:attrNameLst>
                                      </p:cBhvr>
                                      <p:to>
                                        <p:strVal val="visible"/>
                                      </p:to>
                                    </p:set>
                                    <p:animEffect transition="in" filter="fade">
                                      <p:cBhvr>
                                        <p:cTn id="90" dur="500"/>
                                        <p:tgtEl>
                                          <p:spTgt spid="18"/>
                                        </p:tgtEl>
                                      </p:cBhvr>
                                    </p:animEffect>
                                  </p:childTnLst>
                                </p:cTn>
                              </p:par>
                              <p:par>
                                <p:cTn id="91" presetID="10" presetClass="entr" presetSubtype="0"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fade">
                                      <p:cBhvr>
                                        <p:cTn id="93" dur="500"/>
                                        <p:tgtEl>
                                          <p:spTgt spid="16"/>
                                        </p:tgtEl>
                                      </p:cBhvr>
                                    </p:animEffect>
                                  </p:childTnLst>
                                </p:cTn>
                              </p:par>
                            </p:childTnLst>
                          </p:cTn>
                        </p:par>
                        <p:par>
                          <p:cTn id="94" fill="hold">
                            <p:stCondLst>
                              <p:cond delay="500"/>
                            </p:stCondLst>
                            <p:childTnLst>
                              <p:par>
                                <p:cTn id="95" presetID="10" presetClass="entr" presetSubtype="0" fill="hold" nodeType="afterEffect">
                                  <p:stCondLst>
                                    <p:cond delay="0"/>
                                  </p:stCondLst>
                                  <p:childTnLst>
                                    <p:set>
                                      <p:cBhvr>
                                        <p:cTn id="96" dur="1" fill="hold">
                                          <p:stCondLst>
                                            <p:cond delay="0"/>
                                          </p:stCondLst>
                                        </p:cTn>
                                        <p:tgtEl>
                                          <p:spTgt spid="154"/>
                                        </p:tgtEl>
                                        <p:attrNameLst>
                                          <p:attrName>style.visibility</p:attrName>
                                        </p:attrNameLst>
                                      </p:cBhvr>
                                      <p:to>
                                        <p:strVal val="visible"/>
                                      </p:to>
                                    </p:set>
                                    <p:animEffect transition="in" filter="fade">
                                      <p:cBhvr>
                                        <p:cTn id="97" dur="500"/>
                                        <p:tgtEl>
                                          <p:spTgt spid="154"/>
                                        </p:tgtEl>
                                      </p:cBhvr>
                                    </p:animEffect>
                                  </p:childTnLst>
                                </p:cTn>
                              </p:par>
                              <p:par>
                                <p:cTn id="98" presetID="10" presetClass="entr" presetSubtype="0" fill="hold" nodeType="withEffect">
                                  <p:stCondLst>
                                    <p:cond delay="0"/>
                                  </p:stCondLst>
                                  <p:childTnLst>
                                    <p:set>
                                      <p:cBhvr>
                                        <p:cTn id="99" dur="1" fill="hold">
                                          <p:stCondLst>
                                            <p:cond delay="0"/>
                                          </p:stCondLst>
                                        </p:cTn>
                                        <p:tgtEl>
                                          <p:spTgt spid="155"/>
                                        </p:tgtEl>
                                        <p:attrNameLst>
                                          <p:attrName>style.visibility</p:attrName>
                                        </p:attrNameLst>
                                      </p:cBhvr>
                                      <p:to>
                                        <p:strVal val="visible"/>
                                      </p:to>
                                    </p:set>
                                    <p:animEffect transition="in" filter="fade">
                                      <p:cBhvr>
                                        <p:cTn id="100" dur="500"/>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42" grpId="0" animBg="1"/>
      <p:bldP spid="141" grpId="0" animBg="1"/>
      <p:bldP spid="140" grpId="0" animBg="1"/>
      <p:bldP spid="139" grpId="0" animBg="1"/>
      <p:bldP spid="111" grpId="0"/>
      <p:bldP spid="112" grpId="0"/>
      <p:bldP spid="113" grpId="0"/>
      <p:bldP spid="114" grpId="0"/>
      <p:bldP spid="109" grpId="0"/>
      <p:bldP spid="115" grpId="0"/>
      <p:bldP spid="116" grpId="0"/>
      <p:bldP spid="117" grpId="0"/>
      <p:bldP spid="118"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グループ化 17">
            <a:extLst>
              <a:ext uri="{FF2B5EF4-FFF2-40B4-BE49-F238E27FC236}">
                <a16:creationId xmlns:a16="http://schemas.microsoft.com/office/drawing/2014/main" id="{5144676A-67A3-DC02-5C4D-853BF9DE7B90}"/>
              </a:ext>
            </a:extLst>
          </p:cNvPr>
          <p:cNvGrpSpPr/>
          <p:nvPr/>
        </p:nvGrpSpPr>
        <p:grpSpPr>
          <a:xfrm>
            <a:off x="287921" y="6410880"/>
            <a:ext cx="7967079" cy="374400"/>
            <a:chOff x="322211" y="6410880"/>
            <a:chExt cx="8532000" cy="374400"/>
          </a:xfrm>
        </p:grpSpPr>
        <p:sp>
          <p:nvSpPr>
            <p:cNvPr id="20" name="正方形/長方形 19">
              <a:extLst>
                <a:ext uri="{FF2B5EF4-FFF2-40B4-BE49-F238E27FC236}">
                  <a16:creationId xmlns:a16="http://schemas.microsoft.com/office/drawing/2014/main" id="{1966F72D-B3C3-AC29-E746-14877385F5EB}"/>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2" name="正方形/長方形 21">
              <a:extLst>
                <a:ext uri="{FF2B5EF4-FFF2-40B4-BE49-F238E27FC236}">
                  <a16:creationId xmlns:a16="http://schemas.microsoft.com/office/drawing/2014/main" id="{E3DE0916-6FF1-0F31-0489-03BFA03BB585}"/>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2291" name="テキスト ボックス 18"/>
          <p:cNvSpPr txBox="1">
            <a:spLocks noChangeArrowheads="1"/>
          </p:cNvSpPr>
          <p:nvPr/>
        </p:nvSpPr>
        <p:spPr bwMode="auto">
          <a:xfrm>
            <a:off x="0" y="1049238"/>
            <a:ext cx="9144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50"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5pPr>
            <a:lvl6pPr marL="25146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6pPr>
            <a:lvl7pPr marL="29718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7pPr>
            <a:lvl8pPr marL="34290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8pPr>
            <a:lvl9pPr marL="38862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9pPr>
          </a:lstStyle>
          <a:p>
            <a:pPr algn="ctr" defTabSz="419207" eaLnBrk="1" hangingPunct="1">
              <a:spcBef>
                <a:spcPct val="0"/>
              </a:spcBef>
              <a:buNone/>
            </a:pPr>
            <a:r>
              <a:rPr lang="ja-JP" altLang="en-US" sz="2000" dirty="0">
                <a:solidFill>
                  <a:prstClr val="black"/>
                </a:solidFill>
                <a:latin typeface="+mn-ea"/>
                <a:ea typeface="+mn-ea"/>
              </a:rPr>
              <a:t>納税の義務は憲法で定められています。</a:t>
            </a:r>
          </a:p>
        </p:txBody>
      </p:sp>
      <p:sp>
        <p:nvSpPr>
          <p:cNvPr id="5" name="テキスト ボックス 4">
            <a:extLst>
              <a:ext uri="{FF2B5EF4-FFF2-40B4-BE49-F238E27FC236}">
                <a16:creationId xmlns:a16="http://schemas.microsoft.com/office/drawing/2014/main" id="{5A3D6501-0290-F086-25D2-6B8B3B3AF2B7}"/>
              </a:ext>
            </a:extLst>
          </p:cNvPr>
          <p:cNvSpPr txBox="1"/>
          <p:nvPr/>
        </p:nvSpPr>
        <p:spPr>
          <a:xfrm>
            <a:off x="762245" y="6473251"/>
            <a:ext cx="7171520"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調べてみよう </a:t>
            </a:r>
            <a:r>
              <a:rPr lang="ja-JP" altLang="en-US" sz="1100" b="1" dirty="0">
                <a:solidFill>
                  <a:srgbClr val="005BAD"/>
                </a:solidFill>
                <a:latin typeface="+mj-ea"/>
                <a:ea typeface="+mj-ea"/>
              </a:rPr>
              <a:t>： </a:t>
            </a:r>
            <a:r>
              <a:rPr lang="ja-JP" altLang="en-US" sz="1100" b="1" dirty="0">
                <a:solidFill>
                  <a:srgbClr val="005BAD"/>
                </a:solidFill>
                <a:latin typeface="ＭＳ Ｐゴシック" panose="020B0600070205080204" pitchFamily="50" charset="-128"/>
                <a:ea typeface="ＭＳ Ｐゴシック" panose="020B0600070205080204" pitchFamily="50" charset="-128"/>
              </a:rPr>
              <a:t>納税の義務</a:t>
            </a:r>
            <a:r>
              <a:rPr lang="ja-JP" altLang="en-US" sz="1100" b="1" spc="-150" dirty="0">
                <a:latin typeface="+mj-ea"/>
                <a:ea typeface="+mj-ea"/>
              </a:rPr>
              <a:t>　</a:t>
            </a:r>
            <a:r>
              <a:rPr kumimoji="1" lang="en-US" altLang="ja-JP" sz="1100" dirty="0">
                <a:latin typeface="HGPGothicE" panose="020B0900000000000000" pitchFamily="34" charset="-128"/>
                <a:cs typeface="Arial" panose="020B0604020202020204" pitchFamily="34" charset="0"/>
                <a:hlinkClick r:id="rId3">
                  <a:extLst>
                    <a:ext uri="{A12FA001-AC4F-418D-AE19-62706E023703}">
                      <ahyp:hlinkClr xmlns:ahyp="http://schemas.microsoft.com/office/drawing/2018/hyperlinkcolor" val="tx"/>
                    </a:ext>
                  </a:extLst>
                </a:hlinkClick>
              </a:rPr>
              <a:t>https://www.nta.go.jp/taxes/kids/hatten/page14.htm</a:t>
            </a:r>
            <a:endParaRPr lang="ja-JP" altLang="en-US" sz="1100" dirty="0">
              <a:latin typeface="ＭＳ Ｐゴシック" panose="020B0600070205080204" pitchFamily="50" charset="-128"/>
              <a:ea typeface="ＭＳ Ｐゴシック" panose="020B0600070205080204" pitchFamily="50" charset="-128"/>
            </a:endParaRPr>
          </a:p>
        </p:txBody>
      </p:sp>
      <p:grpSp>
        <p:nvGrpSpPr>
          <p:cNvPr id="3" name="グループ化 2">
            <a:extLst>
              <a:ext uri="{FF2B5EF4-FFF2-40B4-BE49-F238E27FC236}">
                <a16:creationId xmlns:a16="http://schemas.microsoft.com/office/drawing/2014/main" id="{92A03DDB-CE3E-07ED-75BF-5961CC08483C}"/>
              </a:ext>
            </a:extLst>
          </p:cNvPr>
          <p:cNvGrpSpPr/>
          <p:nvPr/>
        </p:nvGrpSpPr>
        <p:grpSpPr>
          <a:xfrm>
            <a:off x="323849" y="1511737"/>
            <a:ext cx="8506443" cy="639767"/>
            <a:chOff x="323849" y="1511737"/>
            <a:chExt cx="8506443" cy="639767"/>
          </a:xfrm>
        </p:grpSpPr>
        <p:sp>
          <p:nvSpPr>
            <p:cNvPr id="16" name="正方形/長方形 15">
              <a:extLst>
                <a:ext uri="{FF2B5EF4-FFF2-40B4-BE49-F238E27FC236}">
                  <a16:creationId xmlns:a16="http://schemas.microsoft.com/office/drawing/2014/main" id="{F19718F4-CCB5-7925-7F41-CBF1C444D58B}"/>
                </a:ext>
              </a:extLst>
            </p:cNvPr>
            <p:cNvSpPr/>
            <p:nvPr/>
          </p:nvSpPr>
          <p:spPr bwMode="auto">
            <a:xfrm>
              <a:off x="323849" y="1511737"/>
              <a:ext cx="8506443" cy="639766"/>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7" name="正方形/長方形 16">
              <a:extLst>
                <a:ext uri="{FF2B5EF4-FFF2-40B4-BE49-F238E27FC236}">
                  <a16:creationId xmlns:a16="http://schemas.microsoft.com/office/drawing/2014/main" id="{E0F14D9F-CB8A-794A-BAE9-BB0208041198}"/>
                </a:ext>
              </a:extLst>
            </p:cNvPr>
            <p:cNvSpPr/>
            <p:nvPr/>
          </p:nvSpPr>
          <p:spPr bwMode="auto">
            <a:xfrm>
              <a:off x="323850" y="1511737"/>
              <a:ext cx="2019701" cy="639767"/>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dirty="0">
                  <a:solidFill>
                    <a:schemeClr val="bg1"/>
                  </a:solidFill>
                  <a:latin typeface="+mn-ea"/>
                  <a:ea typeface="+mn-ea"/>
                </a:rPr>
                <a:t>日本国憲法</a:t>
              </a:r>
              <a:endParaRPr lang="en-US" altLang="ja-JP" sz="1800" spc="120" dirty="0">
                <a:solidFill>
                  <a:schemeClr val="bg1"/>
                </a:solidFill>
                <a:latin typeface="+mn-ea"/>
                <a:ea typeface="+mn-ea"/>
              </a:endParaRPr>
            </a:p>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600" b="0" i="0" u="none" strike="noStrike" cap="none" spc="120" normalizeH="0" baseline="0" dirty="0">
                  <a:ln>
                    <a:noFill/>
                  </a:ln>
                  <a:solidFill>
                    <a:schemeClr val="bg1"/>
                  </a:solidFill>
                  <a:effectLst/>
                  <a:latin typeface="+mn-ea"/>
                  <a:ea typeface="+mn-ea"/>
                </a:rPr>
                <a:t>第</a:t>
              </a:r>
              <a:r>
                <a:rPr kumimoji="1" lang="ja-JP" altLang="en-US" sz="1800" b="0" i="0" u="none" strike="noStrike" cap="none" spc="120" normalizeH="0" baseline="0" dirty="0">
                  <a:ln>
                    <a:noFill/>
                  </a:ln>
                  <a:solidFill>
                    <a:schemeClr val="bg1"/>
                  </a:solidFill>
                  <a:effectLst/>
                  <a:latin typeface="+mn-ea"/>
                  <a:ea typeface="+mn-ea"/>
                </a:rPr>
                <a:t>３０</a:t>
              </a:r>
              <a:r>
                <a:rPr kumimoji="1" lang="ja-JP" altLang="en-US" sz="1600" b="0" i="0" u="none" strike="noStrike" cap="none" spc="120" normalizeH="0" baseline="0" dirty="0">
                  <a:ln>
                    <a:noFill/>
                  </a:ln>
                  <a:solidFill>
                    <a:schemeClr val="bg1"/>
                  </a:solidFill>
                  <a:effectLst/>
                  <a:latin typeface="+mn-ea"/>
                  <a:ea typeface="+mn-ea"/>
                </a:rPr>
                <a:t>条</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19" name="Rectangle 36">
            <a:extLst>
              <a:ext uri="{FF2B5EF4-FFF2-40B4-BE49-F238E27FC236}">
                <a16:creationId xmlns:a16="http://schemas.microsoft.com/office/drawing/2014/main" id="{0416F083-34C9-81D2-28BC-6A6402D051EE}"/>
              </a:ext>
            </a:extLst>
          </p:cNvPr>
          <p:cNvSpPr>
            <a:spLocks noChangeArrowheads="1"/>
          </p:cNvSpPr>
          <p:nvPr/>
        </p:nvSpPr>
        <p:spPr bwMode="auto">
          <a:xfrm>
            <a:off x="2494445" y="1633717"/>
            <a:ext cx="622638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defTabSz="838413" eaLnBrk="1" hangingPunct="1">
              <a:defRPr/>
            </a:pPr>
            <a:r>
              <a:rPr lang="ja-JP" altLang="en-US" sz="2000" dirty="0">
                <a:solidFill>
                  <a:srgbClr val="005BAD"/>
                </a:solidFill>
                <a:latin typeface="+mn-ea"/>
                <a:ea typeface="+mn-ea"/>
              </a:rPr>
              <a:t>国民は、法律の定めるところにより、納税の義務を</a:t>
            </a:r>
            <a:r>
              <a:rPr lang="ja-JP" altLang="en-US" sz="2000" dirty="0" err="1">
                <a:solidFill>
                  <a:srgbClr val="005BAD"/>
                </a:solidFill>
                <a:latin typeface="+mn-ea"/>
                <a:ea typeface="+mn-ea"/>
              </a:rPr>
              <a:t>負ふ</a:t>
            </a:r>
            <a:r>
              <a:rPr lang="ja-JP" altLang="en-US" sz="2000" dirty="0">
                <a:solidFill>
                  <a:srgbClr val="005BAD"/>
                </a:solidFill>
                <a:latin typeface="+mn-ea"/>
                <a:ea typeface="+mn-ea"/>
              </a:rPr>
              <a:t>。</a:t>
            </a:r>
          </a:p>
        </p:txBody>
      </p:sp>
      <p:sp>
        <p:nvSpPr>
          <p:cNvPr id="2" name="Rectangle 14">
            <a:extLst>
              <a:ext uri="{FF2B5EF4-FFF2-40B4-BE49-F238E27FC236}">
                <a16:creationId xmlns:a16="http://schemas.microsoft.com/office/drawing/2014/main" id="{24E4F9A0-B4C5-ACD3-67AB-CE6A97734CBE}"/>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２</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納税の義務と公平な税金</a:t>
            </a:r>
          </a:p>
        </p:txBody>
      </p:sp>
      <p:grpSp>
        <p:nvGrpSpPr>
          <p:cNvPr id="10" name="グループ化 9">
            <a:extLst>
              <a:ext uri="{FF2B5EF4-FFF2-40B4-BE49-F238E27FC236}">
                <a16:creationId xmlns:a16="http://schemas.microsoft.com/office/drawing/2014/main" id="{956FBB79-15B9-22D9-AA7D-88DC10FD7C8D}"/>
              </a:ext>
            </a:extLst>
          </p:cNvPr>
          <p:cNvGrpSpPr/>
          <p:nvPr/>
        </p:nvGrpSpPr>
        <p:grpSpPr>
          <a:xfrm>
            <a:off x="-29057" y="6108718"/>
            <a:ext cx="832606" cy="749280"/>
            <a:chOff x="-35154" y="5996309"/>
            <a:chExt cx="945432" cy="850815"/>
          </a:xfrm>
        </p:grpSpPr>
        <p:sp>
          <p:nvSpPr>
            <p:cNvPr id="11" name="フリーフォーム: 図形 10">
              <a:extLst>
                <a:ext uri="{FF2B5EF4-FFF2-40B4-BE49-F238E27FC236}">
                  <a16:creationId xmlns:a16="http://schemas.microsoft.com/office/drawing/2014/main" id="{4E7BC00A-5B05-844E-1D0A-DF39A0DF4032}"/>
                </a:ext>
              </a:extLst>
            </p:cNvPr>
            <p:cNvSpPr/>
            <p:nvPr userDrawn="1"/>
          </p:nvSpPr>
          <p:spPr>
            <a:xfrm rot="5400000">
              <a:off x="29731" y="6013480"/>
              <a:ext cx="803910"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latin typeface="HGPGothicE" panose="020B0900000000000000" pitchFamily="34" charset="-128"/>
              </a:endParaRPr>
            </a:p>
          </p:txBody>
        </p:sp>
        <p:sp>
          <p:nvSpPr>
            <p:cNvPr id="14" name="フリーフォーム: 図形 13">
              <a:extLst>
                <a:ext uri="{FF2B5EF4-FFF2-40B4-BE49-F238E27FC236}">
                  <a16:creationId xmlns:a16="http://schemas.microsoft.com/office/drawing/2014/main" id="{4F7BC0B6-AC13-00AC-2B2C-8D337085D010}"/>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latin typeface="HGPGothicE" panose="020B0900000000000000" pitchFamily="34" charset="-128"/>
              </a:endParaRPr>
            </a:p>
          </p:txBody>
        </p:sp>
        <p:sp>
          <p:nvSpPr>
            <p:cNvPr id="15" name="テキスト ボックス 14">
              <a:extLst>
                <a:ext uri="{FF2B5EF4-FFF2-40B4-BE49-F238E27FC236}">
                  <a16:creationId xmlns:a16="http://schemas.microsoft.com/office/drawing/2014/main" id="{BECF111A-5B32-31BD-8E1F-45B9B286F003}"/>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pic>
        <p:nvPicPr>
          <p:cNvPr id="4" name="Picture 29">
            <a:extLst>
              <a:ext uri="{FF2B5EF4-FFF2-40B4-BE49-F238E27FC236}">
                <a16:creationId xmlns:a16="http://schemas.microsoft.com/office/drawing/2014/main" id="{5C77E564-670F-097E-F4DF-D2832137B38D}"/>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354"/>
          <a:stretch/>
        </p:blipFill>
        <p:spPr bwMode="auto">
          <a:xfrm>
            <a:off x="7053799" y="2633382"/>
            <a:ext cx="1522642" cy="1652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正方形/長方形 5">
            <a:extLst>
              <a:ext uri="{FF2B5EF4-FFF2-40B4-BE49-F238E27FC236}">
                <a16:creationId xmlns:a16="http://schemas.microsoft.com/office/drawing/2014/main" id="{C2036ED9-75DB-90BD-464A-87108865CEA0}"/>
              </a:ext>
            </a:extLst>
          </p:cNvPr>
          <p:cNvSpPr/>
          <p:nvPr/>
        </p:nvSpPr>
        <p:spPr bwMode="auto">
          <a:xfrm>
            <a:off x="4152738" y="5470644"/>
            <a:ext cx="4858294" cy="639766"/>
          </a:xfrm>
          <a:prstGeom prst="rect">
            <a:avLst/>
          </a:prstGeom>
          <a:noFill/>
          <a:ln>
            <a:noFill/>
          </a:ln>
          <a:effectLst/>
        </p:spPr>
        <p:txBody>
          <a:bodyPr wrap="none" anchor="ctr"/>
          <a:lstStyle/>
          <a:p>
            <a:pPr algn="ctr">
              <a:spcBef>
                <a:spcPts val="0"/>
              </a:spcBef>
              <a:spcAft>
                <a:spcPts val="500"/>
              </a:spcAft>
            </a:pPr>
            <a:r>
              <a:rPr lang="ja-JP" altLang="en-US" sz="1800" dirty="0">
                <a:solidFill>
                  <a:srgbClr val="005BAD"/>
                </a:solidFill>
                <a:latin typeface="HGPｺﾞｼｯｸE" panose="020B0900000000000000" pitchFamily="50" charset="-128"/>
                <a:ea typeface="HGPｺﾞｼｯｸE" panose="020B0900000000000000" pitchFamily="50" charset="-128"/>
              </a:rPr>
              <a:t>⇒ワークに取り組んで考えてみよう！</a:t>
            </a:r>
          </a:p>
        </p:txBody>
      </p:sp>
      <p:pic>
        <p:nvPicPr>
          <p:cNvPr id="9" name="図 8" descr="挿絵 が含まれている画像&#10;&#10;自動的に生成された説明">
            <a:extLst>
              <a:ext uri="{FF2B5EF4-FFF2-40B4-BE49-F238E27FC236}">
                <a16:creationId xmlns:a16="http://schemas.microsoft.com/office/drawing/2014/main" id="{DDC07CFA-AD97-0287-180E-D66127F1658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8081" y="4306503"/>
            <a:ext cx="1824426" cy="1184508"/>
          </a:xfrm>
          <a:prstGeom prst="rect">
            <a:avLst/>
          </a:prstGeom>
        </p:spPr>
      </p:pic>
      <p:grpSp>
        <p:nvGrpSpPr>
          <p:cNvPr id="23" name="グループ化 22">
            <a:extLst>
              <a:ext uri="{FF2B5EF4-FFF2-40B4-BE49-F238E27FC236}">
                <a16:creationId xmlns:a16="http://schemas.microsoft.com/office/drawing/2014/main" id="{D4542E86-1146-EEBB-4B87-253481BB5AE3}"/>
              </a:ext>
            </a:extLst>
          </p:cNvPr>
          <p:cNvGrpSpPr/>
          <p:nvPr/>
        </p:nvGrpSpPr>
        <p:grpSpPr>
          <a:xfrm>
            <a:off x="818081" y="2655421"/>
            <a:ext cx="6052981" cy="1423960"/>
            <a:chOff x="818081" y="2552178"/>
            <a:chExt cx="6052981" cy="1423960"/>
          </a:xfrm>
        </p:grpSpPr>
        <p:sp>
          <p:nvSpPr>
            <p:cNvPr id="32" name="四角形: 角を丸くする 31">
              <a:extLst>
                <a:ext uri="{FF2B5EF4-FFF2-40B4-BE49-F238E27FC236}">
                  <a16:creationId xmlns:a16="http://schemas.microsoft.com/office/drawing/2014/main" id="{6F45DED2-FCAB-417D-8742-560F58EA20F9}"/>
                </a:ext>
              </a:extLst>
            </p:cNvPr>
            <p:cNvSpPr/>
            <p:nvPr/>
          </p:nvSpPr>
          <p:spPr bwMode="auto">
            <a:xfrm>
              <a:off x="818081" y="2552178"/>
              <a:ext cx="6052981" cy="1034979"/>
            </a:xfrm>
            <a:prstGeom prst="roundRect">
              <a:avLst>
                <a:gd name="adj" fmla="val 9305"/>
              </a:avLst>
            </a:prstGeom>
            <a:solidFill>
              <a:srgbClr val="CEECFE"/>
            </a:solidFill>
            <a:ln>
              <a:noFill/>
            </a:ln>
            <a:effectLst/>
          </p:spPr>
          <p:txBody>
            <a:bodyPr wrap="none" anchor="ctr"/>
            <a:lstStyle/>
            <a:p>
              <a:pPr algn="ctr">
                <a:spcBef>
                  <a:spcPts val="0"/>
                </a:spcBef>
                <a:spcAft>
                  <a:spcPts val="500"/>
                </a:spcAft>
              </a:pPr>
              <a:r>
                <a:rPr lang="ja-JP" altLang="en-US" sz="1900" dirty="0">
                  <a:latin typeface="HGPｺﾞｼｯｸE" panose="020B0900000000000000" pitchFamily="50" charset="-128"/>
                  <a:ea typeface="HGPｺﾞｼｯｸE" panose="020B0900000000000000" pitchFamily="50" charset="-128"/>
                </a:rPr>
                <a:t>納税の義務を果たしてもらうためには、</a:t>
              </a:r>
              <a:endParaRPr lang="en-US" altLang="ja-JP" sz="1900" dirty="0">
                <a:latin typeface="HGPｺﾞｼｯｸE" panose="020B0900000000000000" pitchFamily="50" charset="-128"/>
                <a:ea typeface="HGPｺﾞｼｯｸE" panose="020B0900000000000000" pitchFamily="50" charset="-128"/>
              </a:endParaRPr>
            </a:p>
            <a:p>
              <a:pPr algn="ctr">
                <a:spcBef>
                  <a:spcPts val="0"/>
                </a:spcBef>
                <a:spcAft>
                  <a:spcPts val="500"/>
                </a:spcAft>
              </a:pPr>
              <a:r>
                <a:rPr lang="ja-JP" altLang="en-US" sz="1900" dirty="0">
                  <a:latin typeface="HGPｺﾞｼｯｸE" panose="020B0900000000000000" pitchFamily="50" charset="-128"/>
                  <a:ea typeface="HGPｺﾞｼｯｸE" panose="020B0900000000000000" pitchFamily="50" charset="-128"/>
                </a:rPr>
                <a:t>国民の</a:t>
              </a:r>
              <a:r>
                <a:rPr lang="ja-JP" altLang="en-US" sz="2300" dirty="0">
                  <a:solidFill>
                    <a:srgbClr val="005BAD"/>
                  </a:solidFill>
                  <a:latin typeface="HGPｺﾞｼｯｸE" panose="020B0900000000000000" pitchFamily="50" charset="-128"/>
                  <a:ea typeface="HGPｺﾞｼｯｸE" panose="020B0900000000000000" pitchFamily="50" charset="-128"/>
                </a:rPr>
                <a:t>公平感（納得感）</a:t>
              </a:r>
              <a:r>
                <a:rPr lang="ja-JP" altLang="en-US" sz="1900" dirty="0">
                  <a:latin typeface="HGPｺﾞｼｯｸE" panose="020B0900000000000000" pitchFamily="50" charset="-128"/>
                  <a:ea typeface="HGPｺﾞｼｯｸE" panose="020B0900000000000000" pitchFamily="50" charset="-128"/>
                </a:rPr>
                <a:t>が必要です。</a:t>
              </a:r>
            </a:p>
          </p:txBody>
        </p:sp>
        <p:sp>
          <p:nvSpPr>
            <p:cNvPr id="12" name="フリーフォーム: 図形 11">
              <a:extLst>
                <a:ext uri="{FF2B5EF4-FFF2-40B4-BE49-F238E27FC236}">
                  <a16:creationId xmlns:a16="http://schemas.microsoft.com/office/drawing/2014/main" id="{40367F71-6AE6-23DB-9FC0-91783ABC214E}"/>
                </a:ext>
              </a:extLst>
            </p:cNvPr>
            <p:cNvSpPr/>
            <p:nvPr/>
          </p:nvSpPr>
          <p:spPr bwMode="auto">
            <a:xfrm>
              <a:off x="5939793" y="3433527"/>
              <a:ext cx="693337" cy="542611"/>
            </a:xfrm>
            <a:custGeom>
              <a:avLst/>
              <a:gdLst>
                <a:gd name="connsiteX0" fmla="*/ 0 w 693337"/>
                <a:gd name="connsiteY0" fmla="*/ 145701 h 542611"/>
                <a:gd name="connsiteX1" fmla="*/ 0 w 693337"/>
                <a:gd name="connsiteY1" fmla="*/ 145701 h 542611"/>
                <a:gd name="connsiteX2" fmla="*/ 693337 w 693337"/>
                <a:gd name="connsiteY2" fmla="*/ 542611 h 542611"/>
                <a:gd name="connsiteX3" fmla="*/ 567732 w 693337"/>
                <a:gd name="connsiteY3" fmla="*/ 0 h 542611"/>
                <a:gd name="connsiteX4" fmla="*/ 0 w 693337"/>
                <a:gd name="connsiteY4" fmla="*/ 145701 h 5426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337" h="542611">
                  <a:moveTo>
                    <a:pt x="0" y="145701"/>
                  </a:moveTo>
                  <a:lnTo>
                    <a:pt x="0" y="145701"/>
                  </a:lnTo>
                  <a:lnTo>
                    <a:pt x="693337" y="542611"/>
                  </a:lnTo>
                  <a:lnTo>
                    <a:pt x="567732" y="0"/>
                  </a:lnTo>
                  <a:lnTo>
                    <a:pt x="0" y="145701"/>
                  </a:lnTo>
                  <a:close/>
                </a:path>
              </a:pathLst>
            </a:custGeom>
            <a:solidFill>
              <a:srgbClr val="CEECFE"/>
            </a:solidFill>
            <a:ln>
              <a:noFill/>
            </a:ln>
            <a:effectLst/>
          </p:spPr>
          <p:txBody>
            <a:bodyPr wrap="none" anchor="ctr"/>
            <a:lstStyle/>
            <a:p>
              <a:pPr algn="ctr">
                <a:spcBef>
                  <a:spcPts val="0"/>
                </a:spcBef>
                <a:spcAft>
                  <a:spcPts val="500"/>
                </a:spcAft>
              </a:pPr>
              <a:endParaRPr lang="ja-JP" altLang="en-US" sz="1900">
                <a:latin typeface="HGPｺﾞｼｯｸE" panose="020B0900000000000000" pitchFamily="50" charset="-128"/>
                <a:ea typeface="HGPｺﾞｼｯｸE" panose="020B0900000000000000" pitchFamily="50" charset="-128"/>
              </a:endParaRPr>
            </a:p>
          </p:txBody>
        </p:sp>
      </p:grpSp>
      <p:grpSp>
        <p:nvGrpSpPr>
          <p:cNvPr id="21" name="グループ化 20">
            <a:extLst>
              <a:ext uri="{FF2B5EF4-FFF2-40B4-BE49-F238E27FC236}">
                <a16:creationId xmlns:a16="http://schemas.microsoft.com/office/drawing/2014/main" id="{13ACF762-BE14-2D74-5FD0-0E7DD216990E}"/>
              </a:ext>
            </a:extLst>
          </p:cNvPr>
          <p:cNvGrpSpPr/>
          <p:nvPr/>
        </p:nvGrpSpPr>
        <p:grpSpPr>
          <a:xfrm>
            <a:off x="2842617" y="4519039"/>
            <a:ext cx="4676479" cy="851784"/>
            <a:chOff x="2575220" y="4314812"/>
            <a:chExt cx="4676479" cy="851784"/>
          </a:xfrm>
        </p:grpSpPr>
        <p:sp>
          <p:nvSpPr>
            <p:cNvPr id="33" name="四角形: 角を丸くする 32">
              <a:extLst>
                <a:ext uri="{FF2B5EF4-FFF2-40B4-BE49-F238E27FC236}">
                  <a16:creationId xmlns:a16="http://schemas.microsoft.com/office/drawing/2014/main" id="{F39B3E08-0D7C-4AFD-8529-17382ED684FC}"/>
                </a:ext>
              </a:extLst>
            </p:cNvPr>
            <p:cNvSpPr/>
            <p:nvPr/>
          </p:nvSpPr>
          <p:spPr bwMode="auto">
            <a:xfrm>
              <a:off x="2575220" y="4314812"/>
              <a:ext cx="4676479" cy="618347"/>
            </a:xfrm>
            <a:prstGeom prst="roundRect">
              <a:avLst/>
            </a:prstGeom>
            <a:solidFill>
              <a:srgbClr val="CEECFE"/>
            </a:solidFill>
            <a:ln>
              <a:noFill/>
            </a:ln>
            <a:effectLst/>
          </p:spPr>
          <p:txBody>
            <a:bodyPr wrap="none" anchor="ctr"/>
            <a:lstStyle/>
            <a:p>
              <a:pPr algn="ctr">
                <a:spcBef>
                  <a:spcPts val="0"/>
                </a:spcBef>
                <a:spcAft>
                  <a:spcPts val="500"/>
                </a:spcAft>
              </a:pPr>
              <a:r>
                <a:rPr lang="ja-JP" altLang="en-US" sz="1900" dirty="0">
                  <a:latin typeface="HGPｺﾞｼｯｸE" panose="020B0900000000000000" pitchFamily="50" charset="-128"/>
                  <a:ea typeface="HGPｺﾞｼｯｸE" panose="020B0900000000000000" pitchFamily="50" charset="-128"/>
                </a:rPr>
                <a:t>公平感とは？？</a:t>
              </a:r>
              <a:endParaRPr lang="en-US" altLang="ja-JP" sz="1900" dirty="0">
                <a:latin typeface="HGPｺﾞｼｯｸE" panose="020B0900000000000000" pitchFamily="50" charset="-128"/>
                <a:ea typeface="HGPｺﾞｼｯｸE" panose="020B0900000000000000" pitchFamily="50" charset="-128"/>
              </a:endParaRPr>
            </a:p>
          </p:txBody>
        </p:sp>
        <p:sp>
          <p:nvSpPr>
            <p:cNvPr id="13" name="フリーフォーム: 図形 12">
              <a:extLst>
                <a:ext uri="{FF2B5EF4-FFF2-40B4-BE49-F238E27FC236}">
                  <a16:creationId xmlns:a16="http://schemas.microsoft.com/office/drawing/2014/main" id="{19D0B15B-F021-E6FB-F108-D405A30D3D19}"/>
                </a:ext>
              </a:extLst>
            </p:cNvPr>
            <p:cNvSpPr/>
            <p:nvPr/>
          </p:nvSpPr>
          <p:spPr bwMode="auto">
            <a:xfrm flipH="1">
              <a:off x="2705985" y="4623985"/>
              <a:ext cx="693337" cy="542611"/>
            </a:xfrm>
            <a:custGeom>
              <a:avLst/>
              <a:gdLst>
                <a:gd name="connsiteX0" fmla="*/ 0 w 693337"/>
                <a:gd name="connsiteY0" fmla="*/ 145701 h 542611"/>
                <a:gd name="connsiteX1" fmla="*/ 0 w 693337"/>
                <a:gd name="connsiteY1" fmla="*/ 145701 h 542611"/>
                <a:gd name="connsiteX2" fmla="*/ 693337 w 693337"/>
                <a:gd name="connsiteY2" fmla="*/ 542611 h 542611"/>
                <a:gd name="connsiteX3" fmla="*/ 567732 w 693337"/>
                <a:gd name="connsiteY3" fmla="*/ 0 h 542611"/>
                <a:gd name="connsiteX4" fmla="*/ 0 w 693337"/>
                <a:gd name="connsiteY4" fmla="*/ 145701 h 5426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337" h="542611">
                  <a:moveTo>
                    <a:pt x="0" y="145701"/>
                  </a:moveTo>
                  <a:lnTo>
                    <a:pt x="0" y="145701"/>
                  </a:lnTo>
                  <a:lnTo>
                    <a:pt x="693337" y="542611"/>
                  </a:lnTo>
                  <a:lnTo>
                    <a:pt x="567732" y="0"/>
                  </a:lnTo>
                  <a:lnTo>
                    <a:pt x="0" y="145701"/>
                  </a:lnTo>
                  <a:close/>
                </a:path>
              </a:pathLst>
            </a:custGeom>
            <a:solidFill>
              <a:srgbClr val="CEECFE"/>
            </a:solidFill>
            <a:ln>
              <a:noFill/>
            </a:ln>
            <a:effectLst/>
          </p:spPr>
          <p:txBody>
            <a:bodyPr wrap="none" anchor="ctr"/>
            <a:lstStyle/>
            <a:p>
              <a:pPr algn="ctr">
                <a:spcBef>
                  <a:spcPts val="0"/>
                </a:spcBef>
                <a:spcAft>
                  <a:spcPts val="500"/>
                </a:spcAft>
              </a:pPr>
              <a:endParaRPr lang="ja-JP" altLang="en-US" sz="1900">
                <a:latin typeface="HGPｺﾞｼｯｸE" panose="020B0900000000000000" pitchFamily="50" charset="-128"/>
                <a:ea typeface="HGPｺﾞｼｯｸE" panose="020B0900000000000000" pitchFamily="50" charset="-128"/>
              </a:endParaRPr>
            </a:p>
          </p:txBody>
        </p:sp>
      </p:grpSp>
      <p:sp>
        <p:nvSpPr>
          <p:cNvPr id="8" name="スライド番号プレースホルダー 8">
            <a:extLst>
              <a:ext uri="{FF2B5EF4-FFF2-40B4-BE49-F238E27FC236}">
                <a16:creationId xmlns:a16="http://schemas.microsoft.com/office/drawing/2014/main" id="{C09EF75C-98C0-78A4-10A2-A2C4CB494DAC}"/>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9</a:t>
            </a:fld>
            <a:endParaRPr lang="en-US" altLang="ja-JP" dirty="0">
              <a:latin typeface="+mn-ea"/>
              <a:ea typeface="+mn-ea"/>
            </a:endParaRPr>
          </a:p>
        </p:txBody>
      </p:sp>
    </p:spTree>
    <p:extLst>
      <p:ext uri="{BB962C8B-B14F-4D97-AF65-F5344CB8AC3E}">
        <p14:creationId xmlns:p14="http://schemas.microsoft.com/office/powerpoint/2010/main" val="3774892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fade">
                                      <p:cBhvr>
                                        <p:cTn id="7" dur="500"/>
                                        <p:tgtEl>
                                          <p:spTgt spid="1229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8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600"/>
                                        <p:tgtEl>
                                          <p:spTgt spid="4"/>
                                        </p:tgtEl>
                                      </p:cBhvr>
                                    </p:animEffect>
                                    <p:anim calcmode="lin" valueType="num">
                                      <p:cBhvr>
                                        <p:cTn id="23" dur="600" fill="hold"/>
                                        <p:tgtEl>
                                          <p:spTgt spid="4"/>
                                        </p:tgtEl>
                                        <p:attrNameLst>
                                          <p:attrName>ppt_x</p:attrName>
                                        </p:attrNameLst>
                                      </p:cBhvr>
                                      <p:tavLst>
                                        <p:tav tm="0">
                                          <p:val>
                                            <p:strVal val="#ppt_x"/>
                                          </p:val>
                                        </p:tav>
                                        <p:tav tm="100000">
                                          <p:val>
                                            <p:strVal val="#ppt_x"/>
                                          </p:val>
                                        </p:tav>
                                      </p:tavLst>
                                    </p:anim>
                                    <p:anim calcmode="lin" valueType="num">
                                      <p:cBhvr>
                                        <p:cTn id="24" dur="600" fill="hold"/>
                                        <p:tgtEl>
                                          <p:spTgt spid="4"/>
                                        </p:tgtEl>
                                        <p:attrNameLst>
                                          <p:attrName>ppt_y</p:attrName>
                                        </p:attrNameLst>
                                      </p:cBhvr>
                                      <p:tavLst>
                                        <p:tav tm="0">
                                          <p:val>
                                            <p:strVal val="#ppt_y+.1"/>
                                          </p:val>
                                        </p:tav>
                                        <p:tav tm="100000">
                                          <p:val>
                                            <p:strVal val="#ppt_y"/>
                                          </p:val>
                                        </p:tav>
                                      </p:tavLst>
                                    </p:anim>
                                  </p:childTnLst>
                                </p:cTn>
                              </p:par>
                            </p:childTnLst>
                          </p:cTn>
                        </p:par>
                        <p:par>
                          <p:cTn id="25" fill="hold">
                            <p:stCondLst>
                              <p:cond delay="600"/>
                            </p:stCondLst>
                            <p:childTnLst>
                              <p:par>
                                <p:cTn id="26" presetID="10" presetClass="entr" presetSubtype="0"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750"/>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600"/>
                                        <p:tgtEl>
                                          <p:spTgt spid="9"/>
                                        </p:tgtEl>
                                      </p:cBhvr>
                                    </p:animEffect>
                                    <p:anim calcmode="lin" valueType="num">
                                      <p:cBhvr>
                                        <p:cTn id="34" dur="600" fill="hold"/>
                                        <p:tgtEl>
                                          <p:spTgt spid="9"/>
                                        </p:tgtEl>
                                        <p:attrNameLst>
                                          <p:attrName>ppt_x</p:attrName>
                                        </p:attrNameLst>
                                      </p:cBhvr>
                                      <p:tavLst>
                                        <p:tav tm="0">
                                          <p:val>
                                            <p:strVal val="#ppt_x"/>
                                          </p:val>
                                        </p:tav>
                                        <p:tav tm="100000">
                                          <p:val>
                                            <p:strVal val="#ppt_x"/>
                                          </p:val>
                                        </p:tav>
                                      </p:tavLst>
                                    </p:anim>
                                    <p:anim calcmode="lin" valueType="num">
                                      <p:cBhvr>
                                        <p:cTn id="35" dur="600" fill="hold"/>
                                        <p:tgtEl>
                                          <p:spTgt spid="9"/>
                                        </p:tgtEl>
                                        <p:attrNameLst>
                                          <p:attrName>ppt_y</p:attrName>
                                        </p:attrNameLst>
                                      </p:cBhvr>
                                      <p:tavLst>
                                        <p:tav tm="0">
                                          <p:val>
                                            <p:strVal val="#ppt_y+.1"/>
                                          </p:val>
                                        </p:tav>
                                        <p:tav tm="100000">
                                          <p:val>
                                            <p:strVal val="#ppt_y"/>
                                          </p:val>
                                        </p:tav>
                                      </p:tavLst>
                                    </p:anim>
                                  </p:childTnLst>
                                </p:cTn>
                              </p:par>
                            </p:childTnLst>
                          </p:cTn>
                        </p:par>
                        <p:par>
                          <p:cTn id="36" fill="hold">
                            <p:stCondLst>
                              <p:cond delay="600"/>
                            </p:stCondLst>
                            <p:childTnLst>
                              <p:par>
                                <p:cTn id="37" presetID="10" presetClass="entr" presetSubtype="0"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par>
                          <p:cTn id="40" fill="hold">
                            <p:stCondLst>
                              <p:cond delay="1100"/>
                            </p:stCondLst>
                            <p:childTnLst>
                              <p:par>
                                <p:cTn id="41" presetID="32" presetClass="emph" presetSubtype="0" fill="hold" nodeType="afterEffect">
                                  <p:stCondLst>
                                    <p:cond delay="0"/>
                                  </p:stCondLst>
                                  <p:childTnLst>
                                    <p:animRot by="120000">
                                      <p:cBhvr>
                                        <p:cTn id="42" dur="50" fill="hold">
                                          <p:stCondLst>
                                            <p:cond delay="0"/>
                                          </p:stCondLst>
                                        </p:cTn>
                                        <p:tgtEl>
                                          <p:spTgt spid="9"/>
                                        </p:tgtEl>
                                        <p:attrNameLst>
                                          <p:attrName>r</p:attrName>
                                        </p:attrNameLst>
                                      </p:cBhvr>
                                    </p:animRot>
                                    <p:animRot by="-240000">
                                      <p:cBhvr>
                                        <p:cTn id="43" dur="100" fill="hold">
                                          <p:stCondLst>
                                            <p:cond delay="100"/>
                                          </p:stCondLst>
                                        </p:cTn>
                                        <p:tgtEl>
                                          <p:spTgt spid="9"/>
                                        </p:tgtEl>
                                        <p:attrNameLst>
                                          <p:attrName>r</p:attrName>
                                        </p:attrNameLst>
                                      </p:cBhvr>
                                    </p:animRot>
                                    <p:animRot by="240000">
                                      <p:cBhvr>
                                        <p:cTn id="44" dur="100" fill="hold">
                                          <p:stCondLst>
                                            <p:cond delay="200"/>
                                          </p:stCondLst>
                                        </p:cTn>
                                        <p:tgtEl>
                                          <p:spTgt spid="9"/>
                                        </p:tgtEl>
                                        <p:attrNameLst>
                                          <p:attrName>r</p:attrName>
                                        </p:attrNameLst>
                                      </p:cBhvr>
                                    </p:animRot>
                                    <p:animRot by="-240000">
                                      <p:cBhvr>
                                        <p:cTn id="45" dur="100" fill="hold">
                                          <p:stCondLst>
                                            <p:cond delay="300"/>
                                          </p:stCondLst>
                                        </p:cTn>
                                        <p:tgtEl>
                                          <p:spTgt spid="9"/>
                                        </p:tgtEl>
                                        <p:attrNameLst>
                                          <p:attrName>r</p:attrName>
                                        </p:attrNameLst>
                                      </p:cBhvr>
                                    </p:animRot>
                                    <p:animRot by="120000">
                                      <p:cBhvr>
                                        <p:cTn id="46" dur="100" fill="hold">
                                          <p:stCondLst>
                                            <p:cond delay="400"/>
                                          </p:stCondLst>
                                        </p:cTn>
                                        <p:tgtEl>
                                          <p:spTgt spid="9"/>
                                        </p:tgtEl>
                                        <p:attrNameLst>
                                          <p:attrName>r</p:attrName>
                                        </p:attrNameLst>
                                      </p:cBhvr>
                                    </p:animRo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1" nodeType="click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500"/>
                                        <p:tgtEl>
                                          <p:spTgt spid="6"/>
                                        </p:tgtEl>
                                      </p:cBhvr>
                                    </p:animEffect>
                                  </p:childTnLst>
                                </p:cTn>
                              </p:par>
                            </p:childTnLst>
                          </p:cTn>
                        </p:par>
                        <p:par>
                          <p:cTn id="52" fill="hold">
                            <p:stCondLst>
                              <p:cond delay="500"/>
                            </p:stCondLst>
                            <p:childTnLst>
                              <p:par>
                                <p:cTn id="53" presetID="26" presetClass="emph" presetSubtype="0" fill="hold" grpId="0" nodeType="afterEffect">
                                  <p:stCondLst>
                                    <p:cond delay="300"/>
                                  </p:stCondLst>
                                  <p:childTnLst>
                                    <p:animEffect transition="out" filter="fade">
                                      <p:cBhvr>
                                        <p:cTn id="54" dur="600" tmFilter="0, 0; .2, .5; .8, .5; 1, 0"/>
                                        <p:tgtEl>
                                          <p:spTgt spid="6"/>
                                        </p:tgtEl>
                                      </p:cBhvr>
                                    </p:animEffect>
                                    <p:animScale>
                                      <p:cBhvr>
                                        <p:cTn id="55" dur="30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9" grpId="0"/>
      <p:bldP spid="6" grpId="0"/>
      <p:bldP spid="6"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テキスト プレースホルダー 31">
            <a:extLst>
              <a:ext uri="{FF2B5EF4-FFF2-40B4-BE49-F238E27FC236}">
                <a16:creationId xmlns:a16="http://schemas.microsoft.com/office/drawing/2014/main" id="{5EE55142-2A13-164E-AB42-633ACF27A4C5}"/>
              </a:ext>
            </a:extLst>
          </p:cNvPr>
          <p:cNvSpPr>
            <a:spLocks noGrp="1"/>
          </p:cNvSpPr>
          <p:nvPr>
            <p:ph type="body" sz="quarter" idx="30"/>
          </p:nvPr>
        </p:nvSpPr>
        <p:spPr/>
        <p:txBody>
          <a:bodyPr/>
          <a:lstStyle/>
          <a:p>
            <a:endParaRPr lang="ja-JP" altLang="en-US" dirty="0"/>
          </a:p>
        </p:txBody>
      </p:sp>
      <p:sp>
        <p:nvSpPr>
          <p:cNvPr id="33" name="テキスト プレースホルダー 32">
            <a:extLst>
              <a:ext uri="{FF2B5EF4-FFF2-40B4-BE49-F238E27FC236}">
                <a16:creationId xmlns:a16="http://schemas.microsoft.com/office/drawing/2014/main" id="{D1C06893-8B00-E9AA-4244-A23E42AF5E47}"/>
              </a:ext>
            </a:extLst>
          </p:cNvPr>
          <p:cNvSpPr>
            <a:spLocks noGrp="1"/>
          </p:cNvSpPr>
          <p:nvPr>
            <p:ph type="body" sz="quarter" idx="38"/>
          </p:nvPr>
        </p:nvSpPr>
        <p:spPr/>
        <p:txBody>
          <a:bodyPr/>
          <a:lstStyle/>
          <a:p>
            <a:endParaRPr lang="ja-JP" altLang="en-US" dirty="0"/>
          </a:p>
        </p:txBody>
      </p:sp>
      <p:sp>
        <p:nvSpPr>
          <p:cNvPr id="34" name="テキスト プレースホルダー 33">
            <a:extLst>
              <a:ext uri="{FF2B5EF4-FFF2-40B4-BE49-F238E27FC236}">
                <a16:creationId xmlns:a16="http://schemas.microsoft.com/office/drawing/2014/main" id="{47A61600-9944-274A-5CE0-856DAD3CD013}"/>
              </a:ext>
            </a:extLst>
          </p:cNvPr>
          <p:cNvSpPr>
            <a:spLocks noGrp="1"/>
          </p:cNvSpPr>
          <p:nvPr>
            <p:ph type="body" sz="quarter" idx="39"/>
          </p:nvPr>
        </p:nvSpPr>
        <p:spPr/>
        <p:txBody>
          <a:bodyPr/>
          <a:lstStyle/>
          <a:p>
            <a:endParaRPr lang="ja-JP" altLang="en-US" dirty="0"/>
          </a:p>
        </p:txBody>
      </p:sp>
      <p:sp>
        <p:nvSpPr>
          <p:cNvPr id="35" name="テキスト プレースホルダー 34">
            <a:extLst>
              <a:ext uri="{FF2B5EF4-FFF2-40B4-BE49-F238E27FC236}">
                <a16:creationId xmlns:a16="http://schemas.microsoft.com/office/drawing/2014/main" id="{1E77F666-2EFD-C072-994B-2A47ED5112AF}"/>
              </a:ext>
            </a:extLst>
          </p:cNvPr>
          <p:cNvSpPr>
            <a:spLocks noGrp="1"/>
          </p:cNvSpPr>
          <p:nvPr>
            <p:ph type="body" sz="quarter" idx="40"/>
          </p:nvPr>
        </p:nvSpPr>
        <p:spPr/>
        <p:txBody>
          <a:bodyPr/>
          <a:lstStyle/>
          <a:p>
            <a:endParaRPr lang="ja-JP" altLang="en-US" dirty="0"/>
          </a:p>
        </p:txBody>
      </p:sp>
      <p:sp>
        <p:nvSpPr>
          <p:cNvPr id="6" name="Rectangle 14">
            <a:extLst>
              <a:ext uri="{FF2B5EF4-FFF2-40B4-BE49-F238E27FC236}">
                <a16:creationId xmlns:a16="http://schemas.microsoft.com/office/drawing/2014/main" id="{FF67C1FE-341F-4369-3836-2C45D4B38C5F}"/>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２</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納税の義務と公平な税金</a:t>
            </a:r>
          </a:p>
        </p:txBody>
      </p:sp>
      <p:sp>
        <p:nvSpPr>
          <p:cNvPr id="2" name="スライド番号プレースホルダー 8">
            <a:extLst>
              <a:ext uri="{FF2B5EF4-FFF2-40B4-BE49-F238E27FC236}">
                <a16:creationId xmlns:a16="http://schemas.microsoft.com/office/drawing/2014/main" id="{744C8A7A-F59E-8108-8022-54D33AE6ECD1}"/>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10</a:t>
            </a:fld>
            <a:endParaRPr lang="en-US" altLang="ja-JP" dirty="0">
              <a:latin typeface="+mn-ea"/>
              <a:ea typeface="+mn-ea"/>
            </a:endParaRPr>
          </a:p>
        </p:txBody>
      </p:sp>
    </p:spTree>
    <p:extLst>
      <p:ext uri="{BB962C8B-B14F-4D97-AF65-F5344CB8AC3E}">
        <p14:creationId xmlns:p14="http://schemas.microsoft.com/office/powerpoint/2010/main" val="2960403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テキスト プレースホルダー 4">
            <a:extLst>
              <a:ext uri="{FF2B5EF4-FFF2-40B4-BE49-F238E27FC236}">
                <a16:creationId xmlns:a16="http://schemas.microsoft.com/office/drawing/2014/main" id="{F61FF0A0-85B8-6A6E-BAA9-35A008B239AC}"/>
              </a:ext>
            </a:extLst>
          </p:cNvPr>
          <p:cNvSpPr>
            <a:spLocks noGrp="1"/>
          </p:cNvSpPr>
          <p:nvPr>
            <p:ph type="body" sz="quarter" idx="30"/>
          </p:nvPr>
        </p:nvSpPr>
        <p:spPr/>
        <p:txBody>
          <a:bodyPr/>
          <a:lstStyle/>
          <a:p>
            <a:endParaRPr lang="ja-JP" altLang="en-US" dirty="0"/>
          </a:p>
        </p:txBody>
      </p:sp>
      <p:sp>
        <p:nvSpPr>
          <p:cNvPr id="6" name="テキスト プレースホルダー 5">
            <a:extLst>
              <a:ext uri="{FF2B5EF4-FFF2-40B4-BE49-F238E27FC236}">
                <a16:creationId xmlns:a16="http://schemas.microsoft.com/office/drawing/2014/main" id="{72A38951-856A-F8D4-6545-96F0E5A8C0E2}"/>
              </a:ext>
            </a:extLst>
          </p:cNvPr>
          <p:cNvSpPr>
            <a:spLocks noGrp="1"/>
          </p:cNvSpPr>
          <p:nvPr>
            <p:ph type="body" sz="quarter" idx="38"/>
          </p:nvPr>
        </p:nvSpPr>
        <p:spPr/>
        <p:txBody>
          <a:bodyPr/>
          <a:lstStyle/>
          <a:p>
            <a:endParaRPr lang="ja-JP" altLang="en-US" dirty="0"/>
          </a:p>
        </p:txBody>
      </p:sp>
      <p:sp>
        <p:nvSpPr>
          <p:cNvPr id="7" name="テキスト プレースホルダー 6">
            <a:extLst>
              <a:ext uri="{FF2B5EF4-FFF2-40B4-BE49-F238E27FC236}">
                <a16:creationId xmlns:a16="http://schemas.microsoft.com/office/drawing/2014/main" id="{7E31BE11-38A7-21A2-BE44-1CDDEDDB1D5E}"/>
              </a:ext>
            </a:extLst>
          </p:cNvPr>
          <p:cNvSpPr>
            <a:spLocks noGrp="1"/>
          </p:cNvSpPr>
          <p:nvPr>
            <p:ph type="body" sz="quarter" idx="39"/>
          </p:nvPr>
        </p:nvSpPr>
        <p:spPr/>
        <p:txBody>
          <a:bodyPr/>
          <a:lstStyle/>
          <a:p>
            <a:endParaRPr lang="ja-JP" altLang="en-US"/>
          </a:p>
        </p:txBody>
      </p:sp>
      <p:sp>
        <p:nvSpPr>
          <p:cNvPr id="8" name="テキスト プレースホルダー 7">
            <a:extLst>
              <a:ext uri="{FF2B5EF4-FFF2-40B4-BE49-F238E27FC236}">
                <a16:creationId xmlns:a16="http://schemas.microsoft.com/office/drawing/2014/main" id="{A1AE4D4F-8FB1-F800-5C46-9DA2CF360B9F}"/>
              </a:ext>
            </a:extLst>
          </p:cNvPr>
          <p:cNvSpPr>
            <a:spLocks noGrp="1"/>
          </p:cNvSpPr>
          <p:nvPr>
            <p:ph type="body" sz="quarter" idx="40"/>
          </p:nvPr>
        </p:nvSpPr>
        <p:spPr/>
        <p:txBody>
          <a:bodyPr/>
          <a:lstStyle/>
          <a:p>
            <a:endParaRPr lang="ja-JP" altLang="en-US"/>
          </a:p>
        </p:txBody>
      </p:sp>
      <p:sp>
        <p:nvSpPr>
          <p:cNvPr id="3" name="Rectangle 14">
            <a:extLst>
              <a:ext uri="{FF2B5EF4-FFF2-40B4-BE49-F238E27FC236}">
                <a16:creationId xmlns:a16="http://schemas.microsoft.com/office/drawing/2014/main" id="{6FED8FA0-D1E3-41D2-B334-696704B3F558}"/>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２</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納税の義務と公平な税金</a:t>
            </a:r>
          </a:p>
        </p:txBody>
      </p:sp>
      <p:sp>
        <p:nvSpPr>
          <p:cNvPr id="18" name="星: 5 pt 17">
            <a:extLst>
              <a:ext uri="{FF2B5EF4-FFF2-40B4-BE49-F238E27FC236}">
                <a16:creationId xmlns:a16="http://schemas.microsoft.com/office/drawing/2014/main" id="{FFA5EC8B-688A-F3AE-DF5E-DD02F5031F76}"/>
              </a:ext>
            </a:extLst>
          </p:cNvPr>
          <p:cNvSpPr/>
          <p:nvPr/>
        </p:nvSpPr>
        <p:spPr bwMode="auto">
          <a:xfrm>
            <a:off x="7715903" y="5453095"/>
            <a:ext cx="274177" cy="274177"/>
          </a:xfrm>
          <a:prstGeom prst="star5">
            <a:avLst/>
          </a:prstGeom>
          <a:solidFill>
            <a:srgbClr val="E3B303"/>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rgbClr val="FFC000"/>
              </a:solidFill>
              <a:effectLst/>
              <a:latin typeface="+mn-ea"/>
            </a:endParaRPr>
          </a:p>
        </p:txBody>
      </p:sp>
      <p:sp>
        <p:nvSpPr>
          <p:cNvPr id="2" name="スライド番号プレースホルダー 8">
            <a:extLst>
              <a:ext uri="{FF2B5EF4-FFF2-40B4-BE49-F238E27FC236}">
                <a16:creationId xmlns:a16="http://schemas.microsoft.com/office/drawing/2014/main" id="{1A718F10-5CF7-C504-19A7-B5A6FCBF2DCA}"/>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11</a:t>
            </a:fld>
            <a:endParaRPr lang="en-US" altLang="ja-JP" dirty="0">
              <a:latin typeface="+mn-ea"/>
              <a:ea typeface="+mn-ea"/>
            </a:endParaRPr>
          </a:p>
        </p:txBody>
      </p:sp>
    </p:spTree>
    <p:extLst>
      <p:ext uri="{BB962C8B-B14F-4D97-AF65-F5344CB8AC3E}">
        <p14:creationId xmlns:p14="http://schemas.microsoft.com/office/powerpoint/2010/main" val="2735778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9">
            <a:extLst>
              <a:ext uri="{FF2B5EF4-FFF2-40B4-BE49-F238E27FC236}">
                <a16:creationId xmlns:a16="http://schemas.microsoft.com/office/drawing/2014/main" id="{4DEFC44E-E68F-12B6-5CD9-759ECACC448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7652290" y="898047"/>
            <a:ext cx="1190694" cy="1349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AutoShape 3">
            <a:extLst>
              <a:ext uri="{FF2B5EF4-FFF2-40B4-BE49-F238E27FC236}">
                <a16:creationId xmlns:a16="http://schemas.microsoft.com/office/drawing/2014/main" id="{0B596E19-037D-2DE3-0612-E934F7FF6DC0}"/>
              </a:ext>
            </a:extLst>
          </p:cNvPr>
          <p:cNvSpPr>
            <a:spLocks noChangeAspect="1" noChangeArrowheads="1" noTextEdit="1"/>
          </p:cNvSpPr>
          <p:nvPr/>
        </p:nvSpPr>
        <p:spPr bwMode="auto">
          <a:xfrm>
            <a:off x="283086" y="2144962"/>
            <a:ext cx="8507412" cy="416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19" name="Rectangle 5">
            <a:extLst>
              <a:ext uri="{FF2B5EF4-FFF2-40B4-BE49-F238E27FC236}">
                <a16:creationId xmlns:a16="http://schemas.microsoft.com/office/drawing/2014/main" id="{28C163EA-4F14-9FE0-9850-773B5EE3B8FA}"/>
              </a:ext>
            </a:extLst>
          </p:cNvPr>
          <p:cNvSpPr>
            <a:spLocks noChangeArrowheads="1"/>
          </p:cNvSpPr>
          <p:nvPr/>
        </p:nvSpPr>
        <p:spPr bwMode="auto">
          <a:xfrm>
            <a:off x="289436" y="2151312"/>
            <a:ext cx="1533525" cy="485775"/>
          </a:xfrm>
          <a:prstGeom prst="rect">
            <a:avLst/>
          </a:prstGeom>
          <a:solidFill>
            <a:srgbClr val="4EB7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0" name="Rectangle 6">
            <a:extLst>
              <a:ext uri="{FF2B5EF4-FFF2-40B4-BE49-F238E27FC236}">
                <a16:creationId xmlns:a16="http://schemas.microsoft.com/office/drawing/2014/main" id="{4675BF73-C644-942F-F36B-543C5432B1D0}"/>
              </a:ext>
            </a:extLst>
          </p:cNvPr>
          <p:cNvSpPr>
            <a:spLocks noChangeArrowheads="1"/>
          </p:cNvSpPr>
          <p:nvPr/>
        </p:nvSpPr>
        <p:spPr bwMode="auto">
          <a:xfrm>
            <a:off x="1822961" y="2151312"/>
            <a:ext cx="6954837" cy="485775"/>
          </a:xfrm>
          <a:prstGeom prst="rect">
            <a:avLst/>
          </a:prstGeom>
          <a:solidFill>
            <a:srgbClr val="005BA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1" name="Rectangle 7">
            <a:extLst>
              <a:ext uri="{FF2B5EF4-FFF2-40B4-BE49-F238E27FC236}">
                <a16:creationId xmlns:a16="http://schemas.microsoft.com/office/drawing/2014/main" id="{C836789E-BFE1-53B1-C81A-A121B5F0B16E}"/>
              </a:ext>
            </a:extLst>
          </p:cNvPr>
          <p:cNvSpPr>
            <a:spLocks noChangeArrowheads="1"/>
          </p:cNvSpPr>
          <p:nvPr/>
        </p:nvSpPr>
        <p:spPr bwMode="auto">
          <a:xfrm>
            <a:off x="289436" y="2637087"/>
            <a:ext cx="1533525" cy="731838"/>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2" name="Rectangle 8">
            <a:extLst>
              <a:ext uri="{FF2B5EF4-FFF2-40B4-BE49-F238E27FC236}">
                <a16:creationId xmlns:a16="http://schemas.microsoft.com/office/drawing/2014/main" id="{D851DADF-60C5-D809-0191-30DE465B4D16}"/>
              </a:ext>
            </a:extLst>
          </p:cNvPr>
          <p:cNvSpPr>
            <a:spLocks noChangeArrowheads="1"/>
          </p:cNvSpPr>
          <p:nvPr/>
        </p:nvSpPr>
        <p:spPr bwMode="auto">
          <a:xfrm>
            <a:off x="1822961" y="2637087"/>
            <a:ext cx="6954837" cy="7318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3" name="Rectangle 9">
            <a:extLst>
              <a:ext uri="{FF2B5EF4-FFF2-40B4-BE49-F238E27FC236}">
                <a16:creationId xmlns:a16="http://schemas.microsoft.com/office/drawing/2014/main" id="{1F3E2EAD-D10C-4E6E-E493-A436D1DA3411}"/>
              </a:ext>
            </a:extLst>
          </p:cNvPr>
          <p:cNvSpPr>
            <a:spLocks noChangeArrowheads="1"/>
          </p:cNvSpPr>
          <p:nvPr/>
        </p:nvSpPr>
        <p:spPr bwMode="auto">
          <a:xfrm>
            <a:off x="289436" y="3368925"/>
            <a:ext cx="1533525" cy="731838"/>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4" name="Rectangle 10">
            <a:extLst>
              <a:ext uri="{FF2B5EF4-FFF2-40B4-BE49-F238E27FC236}">
                <a16:creationId xmlns:a16="http://schemas.microsoft.com/office/drawing/2014/main" id="{F3B9F37D-8C88-2CB2-740E-D614D04A3C70}"/>
              </a:ext>
            </a:extLst>
          </p:cNvPr>
          <p:cNvSpPr>
            <a:spLocks noChangeArrowheads="1"/>
          </p:cNvSpPr>
          <p:nvPr/>
        </p:nvSpPr>
        <p:spPr bwMode="auto">
          <a:xfrm>
            <a:off x="1822961" y="3368925"/>
            <a:ext cx="6954837" cy="7318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5" name="Rectangle 11">
            <a:extLst>
              <a:ext uri="{FF2B5EF4-FFF2-40B4-BE49-F238E27FC236}">
                <a16:creationId xmlns:a16="http://schemas.microsoft.com/office/drawing/2014/main" id="{D5687247-8665-4FAF-788A-BE3AB321B9B2}"/>
              </a:ext>
            </a:extLst>
          </p:cNvPr>
          <p:cNvSpPr>
            <a:spLocks noChangeArrowheads="1"/>
          </p:cNvSpPr>
          <p:nvPr/>
        </p:nvSpPr>
        <p:spPr bwMode="auto">
          <a:xfrm>
            <a:off x="289436" y="4100762"/>
            <a:ext cx="1533525" cy="733425"/>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6" name="Rectangle 12">
            <a:extLst>
              <a:ext uri="{FF2B5EF4-FFF2-40B4-BE49-F238E27FC236}">
                <a16:creationId xmlns:a16="http://schemas.microsoft.com/office/drawing/2014/main" id="{507E1775-7AEC-F24A-C202-BF1CBD31189D}"/>
              </a:ext>
            </a:extLst>
          </p:cNvPr>
          <p:cNvSpPr>
            <a:spLocks noChangeArrowheads="1"/>
          </p:cNvSpPr>
          <p:nvPr/>
        </p:nvSpPr>
        <p:spPr bwMode="auto">
          <a:xfrm>
            <a:off x="1822961" y="4100762"/>
            <a:ext cx="6954837" cy="7334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7" name="Rectangle 13">
            <a:extLst>
              <a:ext uri="{FF2B5EF4-FFF2-40B4-BE49-F238E27FC236}">
                <a16:creationId xmlns:a16="http://schemas.microsoft.com/office/drawing/2014/main" id="{040EBA88-443A-4F4C-29F9-924DCDDC0FD8}"/>
              </a:ext>
            </a:extLst>
          </p:cNvPr>
          <p:cNvSpPr>
            <a:spLocks noChangeArrowheads="1"/>
          </p:cNvSpPr>
          <p:nvPr/>
        </p:nvSpPr>
        <p:spPr bwMode="auto">
          <a:xfrm>
            <a:off x="289436" y="4834187"/>
            <a:ext cx="1533525" cy="731838"/>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8" name="Rectangle 14">
            <a:extLst>
              <a:ext uri="{FF2B5EF4-FFF2-40B4-BE49-F238E27FC236}">
                <a16:creationId xmlns:a16="http://schemas.microsoft.com/office/drawing/2014/main" id="{6BB6E519-DACA-6882-B641-011049FCE449}"/>
              </a:ext>
            </a:extLst>
          </p:cNvPr>
          <p:cNvSpPr>
            <a:spLocks noChangeArrowheads="1"/>
          </p:cNvSpPr>
          <p:nvPr/>
        </p:nvSpPr>
        <p:spPr bwMode="auto">
          <a:xfrm>
            <a:off x="1822961" y="4834187"/>
            <a:ext cx="6954837" cy="7318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9" name="Rectangle 15">
            <a:extLst>
              <a:ext uri="{FF2B5EF4-FFF2-40B4-BE49-F238E27FC236}">
                <a16:creationId xmlns:a16="http://schemas.microsoft.com/office/drawing/2014/main" id="{109EAC32-103D-231D-FCF5-77D4E800E669}"/>
              </a:ext>
            </a:extLst>
          </p:cNvPr>
          <p:cNvSpPr>
            <a:spLocks noChangeArrowheads="1"/>
          </p:cNvSpPr>
          <p:nvPr/>
        </p:nvSpPr>
        <p:spPr bwMode="auto">
          <a:xfrm>
            <a:off x="289436" y="5566025"/>
            <a:ext cx="1533525" cy="731838"/>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0" name="Rectangle 16">
            <a:extLst>
              <a:ext uri="{FF2B5EF4-FFF2-40B4-BE49-F238E27FC236}">
                <a16:creationId xmlns:a16="http://schemas.microsoft.com/office/drawing/2014/main" id="{69D4E3E6-1A2E-BDDA-82F8-277B42C1E30A}"/>
              </a:ext>
            </a:extLst>
          </p:cNvPr>
          <p:cNvSpPr>
            <a:spLocks noChangeArrowheads="1"/>
          </p:cNvSpPr>
          <p:nvPr/>
        </p:nvSpPr>
        <p:spPr bwMode="auto">
          <a:xfrm>
            <a:off x="1822961" y="5566025"/>
            <a:ext cx="6954837" cy="7318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1" name="Line 17">
            <a:extLst>
              <a:ext uri="{FF2B5EF4-FFF2-40B4-BE49-F238E27FC236}">
                <a16:creationId xmlns:a16="http://schemas.microsoft.com/office/drawing/2014/main" id="{D41C8C9B-BBF0-BDC2-95AC-577E842EA032}"/>
              </a:ext>
            </a:extLst>
          </p:cNvPr>
          <p:cNvSpPr>
            <a:spLocks noChangeShapeType="1"/>
          </p:cNvSpPr>
          <p:nvPr/>
        </p:nvSpPr>
        <p:spPr bwMode="auto">
          <a:xfrm>
            <a:off x="1822961" y="2144962"/>
            <a:ext cx="0" cy="4159250"/>
          </a:xfrm>
          <a:prstGeom prst="line">
            <a:avLst/>
          </a:prstGeom>
          <a:noFill/>
          <a:ln w="12700"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2" name="Line 18">
            <a:extLst>
              <a:ext uri="{FF2B5EF4-FFF2-40B4-BE49-F238E27FC236}">
                <a16:creationId xmlns:a16="http://schemas.microsoft.com/office/drawing/2014/main" id="{7D8F7459-62B1-ECD3-A87D-AAB8F3A0D195}"/>
              </a:ext>
            </a:extLst>
          </p:cNvPr>
          <p:cNvSpPr>
            <a:spLocks noChangeShapeType="1"/>
          </p:cNvSpPr>
          <p:nvPr/>
        </p:nvSpPr>
        <p:spPr bwMode="auto">
          <a:xfrm>
            <a:off x="284673" y="2637087"/>
            <a:ext cx="8499475" cy="0"/>
          </a:xfrm>
          <a:prstGeom prst="line">
            <a:avLst/>
          </a:prstGeom>
          <a:noFill/>
          <a:ln w="12700"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3" name="Line 19">
            <a:extLst>
              <a:ext uri="{FF2B5EF4-FFF2-40B4-BE49-F238E27FC236}">
                <a16:creationId xmlns:a16="http://schemas.microsoft.com/office/drawing/2014/main" id="{BCC57683-6D8B-AF00-26FF-E0328AC5BCC7}"/>
              </a:ext>
            </a:extLst>
          </p:cNvPr>
          <p:cNvSpPr>
            <a:spLocks noChangeShapeType="1"/>
          </p:cNvSpPr>
          <p:nvPr/>
        </p:nvSpPr>
        <p:spPr bwMode="auto">
          <a:xfrm>
            <a:off x="284673" y="3368925"/>
            <a:ext cx="8499475" cy="0"/>
          </a:xfrm>
          <a:prstGeom prst="line">
            <a:avLst/>
          </a:prstGeom>
          <a:noFill/>
          <a:ln w="9525"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4" name="Line 20">
            <a:extLst>
              <a:ext uri="{FF2B5EF4-FFF2-40B4-BE49-F238E27FC236}">
                <a16:creationId xmlns:a16="http://schemas.microsoft.com/office/drawing/2014/main" id="{A2DF7E88-D031-2EB6-079F-6D844B0FF065}"/>
              </a:ext>
            </a:extLst>
          </p:cNvPr>
          <p:cNvSpPr>
            <a:spLocks noChangeShapeType="1"/>
          </p:cNvSpPr>
          <p:nvPr/>
        </p:nvSpPr>
        <p:spPr bwMode="auto">
          <a:xfrm>
            <a:off x="284673" y="4100762"/>
            <a:ext cx="8499475" cy="0"/>
          </a:xfrm>
          <a:prstGeom prst="line">
            <a:avLst/>
          </a:prstGeom>
          <a:noFill/>
          <a:ln w="9525"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5" name="Line 21">
            <a:extLst>
              <a:ext uri="{FF2B5EF4-FFF2-40B4-BE49-F238E27FC236}">
                <a16:creationId xmlns:a16="http://schemas.microsoft.com/office/drawing/2014/main" id="{C5215FD9-4DD9-2850-50BA-0B94CFCB8600}"/>
              </a:ext>
            </a:extLst>
          </p:cNvPr>
          <p:cNvSpPr>
            <a:spLocks noChangeShapeType="1"/>
          </p:cNvSpPr>
          <p:nvPr/>
        </p:nvSpPr>
        <p:spPr bwMode="auto">
          <a:xfrm>
            <a:off x="284673" y="4834187"/>
            <a:ext cx="8499475" cy="0"/>
          </a:xfrm>
          <a:prstGeom prst="line">
            <a:avLst/>
          </a:prstGeom>
          <a:noFill/>
          <a:ln w="9525"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6" name="Line 22">
            <a:extLst>
              <a:ext uri="{FF2B5EF4-FFF2-40B4-BE49-F238E27FC236}">
                <a16:creationId xmlns:a16="http://schemas.microsoft.com/office/drawing/2014/main" id="{F2629122-A56E-95D6-82E8-91EB22D7421C}"/>
              </a:ext>
            </a:extLst>
          </p:cNvPr>
          <p:cNvSpPr>
            <a:spLocks noChangeShapeType="1"/>
          </p:cNvSpPr>
          <p:nvPr/>
        </p:nvSpPr>
        <p:spPr bwMode="auto">
          <a:xfrm>
            <a:off x="284673" y="5566025"/>
            <a:ext cx="8499475" cy="0"/>
          </a:xfrm>
          <a:prstGeom prst="line">
            <a:avLst/>
          </a:prstGeom>
          <a:noFill/>
          <a:ln w="9525"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7" name="Line 23">
            <a:extLst>
              <a:ext uri="{FF2B5EF4-FFF2-40B4-BE49-F238E27FC236}">
                <a16:creationId xmlns:a16="http://schemas.microsoft.com/office/drawing/2014/main" id="{5F2BC9C4-F4B7-F932-FE1F-C8D2B39B3B8B}"/>
              </a:ext>
            </a:extLst>
          </p:cNvPr>
          <p:cNvSpPr>
            <a:spLocks noChangeShapeType="1"/>
          </p:cNvSpPr>
          <p:nvPr/>
        </p:nvSpPr>
        <p:spPr bwMode="auto">
          <a:xfrm>
            <a:off x="289436" y="2144962"/>
            <a:ext cx="0" cy="4159250"/>
          </a:xfrm>
          <a:prstGeom prst="line">
            <a:avLst/>
          </a:prstGeom>
          <a:noFill/>
          <a:ln w="12700"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8" name="Line 24">
            <a:extLst>
              <a:ext uri="{FF2B5EF4-FFF2-40B4-BE49-F238E27FC236}">
                <a16:creationId xmlns:a16="http://schemas.microsoft.com/office/drawing/2014/main" id="{15B721CC-7841-6C44-8AB5-2E98629D20E6}"/>
              </a:ext>
            </a:extLst>
          </p:cNvPr>
          <p:cNvSpPr>
            <a:spLocks noChangeShapeType="1"/>
          </p:cNvSpPr>
          <p:nvPr/>
        </p:nvSpPr>
        <p:spPr bwMode="auto">
          <a:xfrm>
            <a:off x="8777798" y="2146550"/>
            <a:ext cx="0" cy="4157663"/>
          </a:xfrm>
          <a:prstGeom prst="line">
            <a:avLst/>
          </a:prstGeom>
          <a:noFill/>
          <a:ln w="12700"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9" name="Line 25">
            <a:extLst>
              <a:ext uri="{FF2B5EF4-FFF2-40B4-BE49-F238E27FC236}">
                <a16:creationId xmlns:a16="http://schemas.microsoft.com/office/drawing/2014/main" id="{6AC7FFFC-E4C9-997E-5B84-A20F82B7E867}"/>
              </a:ext>
            </a:extLst>
          </p:cNvPr>
          <p:cNvSpPr>
            <a:spLocks noChangeShapeType="1"/>
          </p:cNvSpPr>
          <p:nvPr/>
        </p:nvSpPr>
        <p:spPr bwMode="auto">
          <a:xfrm>
            <a:off x="284673" y="2151312"/>
            <a:ext cx="8499475" cy="0"/>
          </a:xfrm>
          <a:prstGeom prst="line">
            <a:avLst/>
          </a:prstGeom>
          <a:noFill/>
          <a:ln w="12700"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40" name="Line 26">
            <a:extLst>
              <a:ext uri="{FF2B5EF4-FFF2-40B4-BE49-F238E27FC236}">
                <a16:creationId xmlns:a16="http://schemas.microsoft.com/office/drawing/2014/main" id="{2246E34E-7485-B1B9-7C9B-52F77F415D90}"/>
              </a:ext>
            </a:extLst>
          </p:cNvPr>
          <p:cNvSpPr>
            <a:spLocks noChangeShapeType="1"/>
          </p:cNvSpPr>
          <p:nvPr/>
        </p:nvSpPr>
        <p:spPr bwMode="auto">
          <a:xfrm>
            <a:off x="284673" y="6297862"/>
            <a:ext cx="8499475" cy="0"/>
          </a:xfrm>
          <a:prstGeom prst="line">
            <a:avLst/>
          </a:prstGeom>
          <a:noFill/>
          <a:ln w="12700"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41" name="Rectangle 27">
            <a:extLst>
              <a:ext uri="{FF2B5EF4-FFF2-40B4-BE49-F238E27FC236}">
                <a16:creationId xmlns:a16="http://schemas.microsoft.com/office/drawing/2014/main" id="{9CFAB9CE-957F-308A-2501-B99469C70EF7}"/>
              </a:ext>
            </a:extLst>
          </p:cNvPr>
          <p:cNvSpPr>
            <a:spLocks noChangeArrowheads="1"/>
          </p:cNvSpPr>
          <p:nvPr/>
        </p:nvSpPr>
        <p:spPr bwMode="auto">
          <a:xfrm>
            <a:off x="4583623" y="2267200"/>
            <a:ext cx="2667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2000" b="0" i="0" u="none" strike="noStrike" cap="none" normalizeH="0" baseline="0">
                <a:ln>
                  <a:noFill/>
                </a:ln>
                <a:solidFill>
                  <a:srgbClr val="FFFFFF"/>
                </a:solidFill>
                <a:effectLst/>
                <a:latin typeface="HGPｺﾞｼｯｸE" panose="020B0900000000000000" pitchFamily="50" charset="-128"/>
                <a:ea typeface="HGPｺﾞｼｯｸE" panose="020B0900000000000000" pitchFamily="50" charset="-128"/>
              </a:rPr>
              <a:t>内</a:t>
            </a:r>
            <a:endParaRPr kumimoji="0" lang="ja-JP" altLang="ja-JP" sz="1800" u="none" strike="noStrike" cap="none" normalizeH="0" baseline="0">
              <a:ln>
                <a:noFill/>
              </a:ln>
              <a:solidFill>
                <a:schemeClr val="tx1"/>
              </a:solidFill>
              <a:effectLst/>
              <a:latin typeface="HGPGothicE" panose="020B0900000000000000" pitchFamily="34" charset="-128"/>
            </a:endParaRPr>
          </a:p>
        </p:txBody>
      </p:sp>
      <p:sp>
        <p:nvSpPr>
          <p:cNvPr id="42" name="Rectangle 28">
            <a:extLst>
              <a:ext uri="{FF2B5EF4-FFF2-40B4-BE49-F238E27FC236}">
                <a16:creationId xmlns:a16="http://schemas.microsoft.com/office/drawing/2014/main" id="{1E030FD9-37E6-367C-B2FA-CA484591BDF7}"/>
              </a:ext>
            </a:extLst>
          </p:cNvPr>
          <p:cNvSpPr>
            <a:spLocks noChangeArrowheads="1"/>
          </p:cNvSpPr>
          <p:nvPr/>
        </p:nvSpPr>
        <p:spPr bwMode="auto">
          <a:xfrm>
            <a:off x="5005898" y="2267200"/>
            <a:ext cx="2667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2000" b="0" i="0" u="none" strike="noStrike" cap="none" normalizeH="0" baseline="0">
                <a:ln>
                  <a:noFill/>
                </a:ln>
                <a:solidFill>
                  <a:srgbClr val="FFFFFF"/>
                </a:solidFill>
                <a:effectLst/>
                <a:latin typeface="HGPｺﾞｼｯｸE" panose="020B0900000000000000" pitchFamily="50" charset="-128"/>
                <a:ea typeface="HGPｺﾞｼｯｸE" panose="020B0900000000000000" pitchFamily="50" charset="-128"/>
              </a:rPr>
              <a:t>容</a:t>
            </a:r>
            <a:endParaRPr kumimoji="0" lang="ja-JP" altLang="ja-JP" sz="1800" u="none" strike="noStrike" cap="none" normalizeH="0" baseline="0">
              <a:ln>
                <a:noFill/>
              </a:ln>
              <a:solidFill>
                <a:schemeClr val="tx1"/>
              </a:solidFill>
              <a:effectLst/>
              <a:latin typeface="HGPGothicE" panose="020B0900000000000000" pitchFamily="34" charset="-128"/>
            </a:endParaRPr>
          </a:p>
        </p:txBody>
      </p:sp>
      <p:sp>
        <p:nvSpPr>
          <p:cNvPr id="43" name="Rectangle 29">
            <a:extLst>
              <a:ext uri="{FF2B5EF4-FFF2-40B4-BE49-F238E27FC236}">
                <a16:creationId xmlns:a16="http://schemas.microsoft.com/office/drawing/2014/main" id="{E45E12B4-6317-4FC3-6E4D-FF063E445BAC}"/>
              </a:ext>
            </a:extLst>
          </p:cNvPr>
          <p:cNvSpPr>
            <a:spLocks noChangeArrowheads="1"/>
          </p:cNvSpPr>
          <p:nvPr/>
        </p:nvSpPr>
        <p:spPr bwMode="auto">
          <a:xfrm>
            <a:off x="459298" y="2308475"/>
            <a:ext cx="1210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FFFFFF"/>
                </a:solidFill>
                <a:effectLst/>
                <a:latin typeface="HGPｺﾞｼｯｸE" panose="020B0900000000000000" pitchFamily="50" charset="-128"/>
                <a:ea typeface="HGPｺﾞｼｯｸE" panose="020B0900000000000000" pitchFamily="50" charset="-128"/>
              </a:rPr>
              <a:t>公平の考え方</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44" name="Rectangle 30">
            <a:extLst>
              <a:ext uri="{FF2B5EF4-FFF2-40B4-BE49-F238E27FC236}">
                <a16:creationId xmlns:a16="http://schemas.microsoft.com/office/drawing/2014/main" id="{F1EBFBE4-CAF5-2F63-99DD-1766938041D4}"/>
              </a:ext>
            </a:extLst>
          </p:cNvPr>
          <p:cNvSpPr>
            <a:spLocks noChangeArrowheads="1"/>
          </p:cNvSpPr>
          <p:nvPr/>
        </p:nvSpPr>
        <p:spPr bwMode="auto">
          <a:xfrm>
            <a:off x="2037273" y="2887912"/>
            <a:ext cx="287418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0000"/>
                </a:solidFill>
                <a:effectLst/>
                <a:latin typeface="HGPｺﾞｼｯｸE" panose="020B0900000000000000" pitchFamily="50" charset="-128"/>
                <a:ea typeface="HGPｺﾞｼｯｸE" panose="020B0900000000000000" pitchFamily="50" charset="-128"/>
              </a:rPr>
              <a:t>各自の能力に応じて負担すること</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45" name="Rectangle 31">
            <a:extLst>
              <a:ext uri="{FF2B5EF4-FFF2-40B4-BE49-F238E27FC236}">
                <a16:creationId xmlns:a16="http://schemas.microsoft.com/office/drawing/2014/main" id="{15003C39-54B1-14A7-8BFC-561BDE6A6A91}"/>
              </a:ext>
            </a:extLst>
          </p:cNvPr>
          <p:cNvSpPr>
            <a:spLocks noChangeArrowheads="1"/>
          </p:cNvSpPr>
          <p:nvPr/>
        </p:nvSpPr>
        <p:spPr bwMode="auto">
          <a:xfrm>
            <a:off x="651386" y="2887912"/>
            <a:ext cx="8207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応能負担</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46" name="Rectangle 32">
            <a:extLst>
              <a:ext uri="{FF2B5EF4-FFF2-40B4-BE49-F238E27FC236}">
                <a16:creationId xmlns:a16="http://schemas.microsoft.com/office/drawing/2014/main" id="{90D7794E-AE5D-22E2-E880-ED1F5F0249FD}"/>
              </a:ext>
            </a:extLst>
          </p:cNvPr>
          <p:cNvSpPr>
            <a:spLocks noChangeArrowheads="1"/>
          </p:cNvSpPr>
          <p:nvPr/>
        </p:nvSpPr>
        <p:spPr bwMode="auto">
          <a:xfrm>
            <a:off x="2037273" y="3619750"/>
            <a:ext cx="401231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0000"/>
                </a:solidFill>
                <a:effectLst/>
                <a:latin typeface="HGPｺﾞｼｯｸE" panose="020B0900000000000000" pitchFamily="50" charset="-128"/>
                <a:ea typeface="HGPｺﾞｼｯｸE" panose="020B0900000000000000" pitchFamily="50" charset="-128"/>
              </a:rPr>
              <a:t>自分が受けた利益に応じたものを負担すること</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47" name="Rectangle 33">
            <a:extLst>
              <a:ext uri="{FF2B5EF4-FFF2-40B4-BE49-F238E27FC236}">
                <a16:creationId xmlns:a16="http://schemas.microsoft.com/office/drawing/2014/main" id="{312FE791-AAA3-AC85-C3DC-65625F1EC93F}"/>
              </a:ext>
            </a:extLst>
          </p:cNvPr>
          <p:cNvSpPr>
            <a:spLocks noChangeArrowheads="1"/>
          </p:cNvSpPr>
          <p:nvPr/>
        </p:nvSpPr>
        <p:spPr bwMode="auto">
          <a:xfrm>
            <a:off x="651386" y="3619750"/>
            <a:ext cx="8207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応益負担</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48" name="Rectangle 34">
            <a:extLst>
              <a:ext uri="{FF2B5EF4-FFF2-40B4-BE49-F238E27FC236}">
                <a16:creationId xmlns:a16="http://schemas.microsoft.com/office/drawing/2014/main" id="{8F3D4266-B2AA-C280-169A-ABB9D4C12899}"/>
              </a:ext>
            </a:extLst>
          </p:cNvPr>
          <p:cNvSpPr>
            <a:spLocks noChangeArrowheads="1"/>
          </p:cNvSpPr>
          <p:nvPr/>
        </p:nvSpPr>
        <p:spPr bwMode="auto">
          <a:xfrm>
            <a:off x="2037273" y="4352380"/>
            <a:ext cx="576439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0000"/>
                </a:solidFill>
                <a:effectLst/>
                <a:latin typeface="HGPｺﾞｼｯｸE" panose="020B0900000000000000" pitchFamily="50" charset="-128"/>
                <a:ea typeface="HGPｺﾞｼｯｸE" panose="020B0900000000000000" pitchFamily="50" charset="-128"/>
              </a:rPr>
              <a:t>「負担能力が同じ人には、同じ負担を求めるのが公平」という考え方</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49" name="Rectangle 35">
            <a:extLst>
              <a:ext uri="{FF2B5EF4-FFF2-40B4-BE49-F238E27FC236}">
                <a16:creationId xmlns:a16="http://schemas.microsoft.com/office/drawing/2014/main" id="{2F5BB867-D6DA-8B0B-F209-2B4D3FBB7385}"/>
              </a:ext>
            </a:extLst>
          </p:cNvPr>
          <p:cNvSpPr>
            <a:spLocks noChangeArrowheads="1"/>
          </p:cNvSpPr>
          <p:nvPr/>
        </p:nvSpPr>
        <p:spPr bwMode="auto">
          <a:xfrm>
            <a:off x="551373" y="4352380"/>
            <a:ext cx="10259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水平的公平</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50" name="Rectangle 36">
            <a:extLst>
              <a:ext uri="{FF2B5EF4-FFF2-40B4-BE49-F238E27FC236}">
                <a16:creationId xmlns:a16="http://schemas.microsoft.com/office/drawing/2014/main" id="{76A9B42F-2DDF-9B67-6FDF-EAB1A4ADDE4B}"/>
              </a:ext>
            </a:extLst>
          </p:cNvPr>
          <p:cNvSpPr>
            <a:spLocks noChangeArrowheads="1"/>
          </p:cNvSpPr>
          <p:nvPr/>
        </p:nvSpPr>
        <p:spPr bwMode="auto">
          <a:xfrm>
            <a:off x="2037273" y="5085012"/>
            <a:ext cx="635109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0000"/>
                </a:solidFill>
                <a:effectLst/>
                <a:latin typeface="HGPｺﾞｼｯｸE" panose="020B0900000000000000" pitchFamily="50" charset="-128"/>
                <a:ea typeface="HGPｺﾞｼｯｸE" panose="020B0900000000000000" pitchFamily="50" charset="-128"/>
              </a:rPr>
              <a:t>「負担能力が高い人には、より大きな負担を求めるのが公平」という考え方</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51" name="Rectangle 37">
            <a:extLst>
              <a:ext uri="{FF2B5EF4-FFF2-40B4-BE49-F238E27FC236}">
                <a16:creationId xmlns:a16="http://schemas.microsoft.com/office/drawing/2014/main" id="{BDE77E00-BFA4-FB94-2A7F-5175B487FA8E}"/>
              </a:ext>
            </a:extLst>
          </p:cNvPr>
          <p:cNvSpPr>
            <a:spLocks noChangeArrowheads="1"/>
          </p:cNvSpPr>
          <p:nvPr/>
        </p:nvSpPr>
        <p:spPr bwMode="auto">
          <a:xfrm>
            <a:off x="551373" y="5085012"/>
            <a:ext cx="10259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垂直的公平</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52" name="Rectangle 38">
            <a:extLst>
              <a:ext uri="{FF2B5EF4-FFF2-40B4-BE49-F238E27FC236}">
                <a16:creationId xmlns:a16="http://schemas.microsoft.com/office/drawing/2014/main" id="{DDA76CBA-653C-27A7-230C-216C1C3496E3}"/>
              </a:ext>
            </a:extLst>
          </p:cNvPr>
          <p:cNvSpPr>
            <a:spLocks noChangeArrowheads="1"/>
          </p:cNvSpPr>
          <p:nvPr/>
        </p:nvSpPr>
        <p:spPr bwMode="auto">
          <a:xfrm>
            <a:off x="2037273" y="5816850"/>
            <a:ext cx="581729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0000"/>
                </a:solidFill>
                <a:effectLst/>
                <a:latin typeface="HGPｺﾞｼｯｸE" panose="020B0900000000000000" pitchFamily="50" charset="-128"/>
                <a:ea typeface="HGPｺﾞｼｯｸE" panose="020B0900000000000000" pitchFamily="50" charset="-128"/>
              </a:rPr>
              <a:t>「現役世代と将来世代の受益と負担のバランスを保つ」という考え方</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53" name="Rectangle 39">
            <a:extLst>
              <a:ext uri="{FF2B5EF4-FFF2-40B4-BE49-F238E27FC236}">
                <a16:creationId xmlns:a16="http://schemas.microsoft.com/office/drawing/2014/main" id="{4BC1A6A6-518C-B5A2-3E80-F510734E44AC}"/>
              </a:ext>
            </a:extLst>
          </p:cNvPr>
          <p:cNvSpPr>
            <a:spLocks noChangeArrowheads="1"/>
          </p:cNvSpPr>
          <p:nvPr/>
        </p:nvSpPr>
        <p:spPr bwMode="auto">
          <a:xfrm>
            <a:off x="451361" y="5816850"/>
            <a:ext cx="122629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世代間の公平</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grpSp>
        <p:nvGrpSpPr>
          <p:cNvPr id="10" name="グループ化 9">
            <a:extLst>
              <a:ext uri="{FF2B5EF4-FFF2-40B4-BE49-F238E27FC236}">
                <a16:creationId xmlns:a16="http://schemas.microsoft.com/office/drawing/2014/main" id="{D52CBC96-4CB8-CD91-EA22-6AB9BFB89590}"/>
              </a:ext>
            </a:extLst>
          </p:cNvPr>
          <p:cNvGrpSpPr/>
          <p:nvPr/>
        </p:nvGrpSpPr>
        <p:grpSpPr>
          <a:xfrm>
            <a:off x="287921" y="6410880"/>
            <a:ext cx="7941679" cy="374400"/>
            <a:chOff x="322211" y="6410880"/>
            <a:chExt cx="8532000" cy="374400"/>
          </a:xfrm>
        </p:grpSpPr>
        <p:sp>
          <p:nvSpPr>
            <p:cNvPr id="13" name="正方形/長方形 12">
              <a:extLst>
                <a:ext uri="{FF2B5EF4-FFF2-40B4-BE49-F238E27FC236}">
                  <a16:creationId xmlns:a16="http://schemas.microsoft.com/office/drawing/2014/main" id="{5A10F919-57CA-BAEF-A0FA-95C3C7471275}"/>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4" name="正方形/長方形 13">
              <a:extLst>
                <a:ext uri="{FF2B5EF4-FFF2-40B4-BE49-F238E27FC236}">
                  <a16:creationId xmlns:a16="http://schemas.microsoft.com/office/drawing/2014/main" id="{F36D47DC-1A01-0E8E-940E-7984EEA9E5C8}"/>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2" name="テキスト ボックス 11">
            <a:extLst>
              <a:ext uri="{FF2B5EF4-FFF2-40B4-BE49-F238E27FC236}">
                <a16:creationId xmlns:a16="http://schemas.microsoft.com/office/drawing/2014/main" id="{897C553D-213B-A4C9-F19D-5D03F02B4A46}"/>
              </a:ext>
            </a:extLst>
          </p:cNvPr>
          <p:cNvSpPr txBox="1"/>
          <p:nvPr/>
        </p:nvSpPr>
        <p:spPr>
          <a:xfrm>
            <a:off x="332797" y="1316298"/>
            <a:ext cx="5618846" cy="369332"/>
          </a:xfrm>
          <a:prstGeom prst="rect">
            <a:avLst/>
          </a:prstGeom>
          <a:noFill/>
        </p:spPr>
        <p:txBody>
          <a:bodyPr wrap="none" rtlCol="0">
            <a:spAutoFit/>
          </a:bodyPr>
          <a:lstStyle/>
          <a:p>
            <a:r>
              <a:rPr kumimoji="1" lang="ja-JP" altLang="en-US" sz="1800" dirty="0">
                <a:solidFill>
                  <a:srgbClr val="005BAD"/>
                </a:solidFill>
                <a:latin typeface="+mj-ea"/>
                <a:ea typeface="+mj-ea"/>
              </a:rPr>
              <a:t>税金には、みんながより公平だと思える仕組みが必要！</a:t>
            </a:r>
          </a:p>
        </p:txBody>
      </p:sp>
      <p:grpSp>
        <p:nvGrpSpPr>
          <p:cNvPr id="5" name="グループ化 4">
            <a:extLst>
              <a:ext uri="{FF2B5EF4-FFF2-40B4-BE49-F238E27FC236}">
                <a16:creationId xmlns:a16="http://schemas.microsoft.com/office/drawing/2014/main" id="{20B3B7F3-B77F-012D-B33C-25EB805C2C11}"/>
              </a:ext>
            </a:extLst>
          </p:cNvPr>
          <p:cNvGrpSpPr/>
          <p:nvPr/>
        </p:nvGrpSpPr>
        <p:grpSpPr>
          <a:xfrm>
            <a:off x="-29057" y="6108719"/>
            <a:ext cx="832606" cy="749281"/>
            <a:chOff x="-35154" y="5996309"/>
            <a:chExt cx="945432" cy="850816"/>
          </a:xfrm>
        </p:grpSpPr>
        <p:sp>
          <p:nvSpPr>
            <p:cNvPr id="6" name="フリーフォーム: 図形 5">
              <a:extLst>
                <a:ext uri="{FF2B5EF4-FFF2-40B4-BE49-F238E27FC236}">
                  <a16:creationId xmlns:a16="http://schemas.microsoft.com/office/drawing/2014/main" id="{1751F53D-53D4-EF64-7BB2-E7BE338C01DB}"/>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latin typeface="HGPGothicE" panose="020B0900000000000000" pitchFamily="34" charset="-128"/>
              </a:endParaRPr>
            </a:p>
          </p:txBody>
        </p:sp>
        <p:sp>
          <p:nvSpPr>
            <p:cNvPr id="7" name="フリーフォーム: 図形 6">
              <a:extLst>
                <a:ext uri="{FF2B5EF4-FFF2-40B4-BE49-F238E27FC236}">
                  <a16:creationId xmlns:a16="http://schemas.microsoft.com/office/drawing/2014/main" id="{26AC96E9-F2B9-EDD8-951A-4A70BAA47323}"/>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latin typeface="HGPGothicE" panose="020B0900000000000000" pitchFamily="34" charset="-128"/>
              </a:endParaRPr>
            </a:p>
          </p:txBody>
        </p:sp>
        <p:sp>
          <p:nvSpPr>
            <p:cNvPr id="8" name="テキスト ボックス 7">
              <a:extLst>
                <a:ext uri="{FF2B5EF4-FFF2-40B4-BE49-F238E27FC236}">
                  <a16:creationId xmlns:a16="http://schemas.microsoft.com/office/drawing/2014/main" id="{5F121D28-F028-E48F-F579-4B3C6521FCE2}"/>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
        <p:nvSpPr>
          <p:cNvPr id="16" name="Rectangle 14">
            <a:extLst>
              <a:ext uri="{FF2B5EF4-FFF2-40B4-BE49-F238E27FC236}">
                <a16:creationId xmlns:a16="http://schemas.microsoft.com/office/drawing/2014/main" id="{589B3916-8C64-42BB-9F2F-5A9AA94183E3}"/>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２</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納税の義務と公平な税金</a:t>
            </a:r>
          </a:p>
        </p:txBody>
      </p:sp>
      <p:sp>
        <p:nvSpPr>
          <p:cNvPr id="17" name="テキスト ボックス 16">
            <a:extLst>
              <a:ext uri="{FF2B5EF4-FFF2-40B4-BE49-F238E27FC236}">
                <a16:creationId xmlns:a16="http://schemas.microsoft.com/office/drawing/2014/main" id="{3E6E3A23-C1A9-43A5-B3CA-E4DD417AFC5A}"/>
              </a:ext>
            </a:extLst>
          </p:cNvPr>
          <p:cNvSpPr txBox="1"/>
          <p:nvPr/>
        </p:nvSpPr>
        <p:spPr>
          <a:xfrm>
            <a:off x="839467" y="6461424"/>
            <a:ext cx="7212333" cy="261610"/>
          </a:xfrm>
          <a:prstGeom prst="rect">
            <a:avLst/>
          </a:prstGeom>
          <a:noFill/>
        </p:spPr>
        <p:txBody>
          <a:bodyPr wrap="square" rtlCol="0">
            <a:spAutoFit/>
          </a:bodyPr>
          <a:lstStyle/>
          <a:p>
            <a:r>
              <a:rPr lang="ja-JP" altLang="en-US" sz="1100" b="1" dirty="0">
                <a:solidFill>
                  <a:srgbClr val="005BAD"/>
                </a:solidFill>
                <a:latin typeface="ＭＳ Ｐゴシック" panose="020B0600070205080204" pitchFamily="50" charset="-128"/>
                <a:ea typeface="ＭＳ Ｐゴシック" panose="020B0600070205080204" pitchFamily="50" charset="-128"/>
              </a:rPr>
              <a:t>調べてみよう ： </a:t>
            </a:r>
            <a:r>
              <a:rPr kumimoji="1" lang="en-US" altLang="ja-JP" sz="1100" dirty="0">
                <a:latin typeface="HGPGothicE" panose="020B0900000000000000" pitchFamily="34" charset="-128"/>
                <a:cs typeface="Arial" panose="020B0604020202020204" pitchFamily="34" charset="0"/>
                <a:hlinkClick r:id="rId4">
                  <a:extLst>
                    <a:ext uri="{A12FA001-AC4F-418D-AE19-62706E023703}">
                      <ahyp:hlinkClr xmlns:ahyp="http://schemas.microsoft.com/office/drawing/2018/hyperlinkcolor" val="tx"/>
                    </a:ext>
                  </a:extLst>
                </a:hlinkClick>
              </a:rPr>
              <a:t>https://www.nichizeiren.or.jp/taxaccount/education/sozei_nichizei/</a:t>
            </a:r>
            <a:r>
              <a:rPr kumimoji="1" lang="en-US" altLang="ja-JP" sz="1100" dirty="0">
                <a:latin typeface="HGPGothicE" panose="020B0900000000000000" pitchFamily="34" charset="-128"/>
                <a:cs typeface="Arial" panose="020B0604020202020204" pitchFamily="34" charset="0"/>
              </a:rPr>
              <a:t>  </a:t>
            </a:r>
            <a:r>
              <a:rPr kumimoji="1" lang="ja-JP" altLang="en-US" sz="1000" dirty="0">
                <a:latin typeface="ＭＳ Ｐゴシック" panose="020B0600070205080204" pitchFamily="50" charset="-128"/>
                <a:ea typeface="ＭＳ Ｐゴシック" panose="020B0600070205080204" pitchFamily="50" charset="-128"/>
                <a:cs typeface="Arial" panose="020B0604020202020204" pitchFamily="34" charset="0"/>
              </a:rPr>
              <a:t>（</a:t>
            </a:r>
            <a:r>
              <a:rPr lang="ja-JP" altLang="en-US" sz="1000" dirty="0">
                <a:latin typeface="ＭＳ Ｐゴシック" panose="020B0600070205080204" pitchFamily="50" charset="-128"/>
                <a:ea typeface="ＭＳ Ｐゴシック" panose="020B0600070205080204" pitchFamily="50" charset="-128"/>
                <a:cs typeface="Arial" panose="020B0604020202020204" pitchFamily="34" charset="0"/>
              </a:rPr>
              <a:t>日本税理士会連合会</a:t>
            </a:r>
            <a:r>
              <a:rPr lang="en-US" altLang="ja-JP" sz="1000" dirty="0">
                <a:latin typeface="ＭＳ Ｐゴシック" panose="020B0600070205080204" pitchFamily="50" charset="-128"/>
                <a:ea typeface="ＭＳ Ｐゴシック" panose="020B0600070205080204" pitchFamily="50" charset="-128"/>
                <a:cs typeface="Arial" panose="020B0604020202020204" pitchFamily="34" charset="0"/>
              </a:rPr>
              <a:t>HP</a:t>
            </a:r>
            <a:r>
              <a:rPr lang="ja-JP" altLang="en-US" sz="1000" dirty="0">
                <a:latin typeface="ＭＳ Ｐゴシック" panose="020B0600070205080204" pitchFamily="50" charset="-128"/>
                <a:ea typeface="ＭＳ Ｐゴシック" panose="020B0600070205080204" pitchFamily="50" charset="-128"/>
                <a:cs typeface="Arial" panose="020B0604020202020204" pitchFamily="34" charset="0"/>
              </a:rPr>
              <a:t>）</a:t>
            </a:r>
            <a:endParaRPr lang="ja-JP" altLang="en-US" sz="1100" dirty="0">
              <a:latin typeface="ＭＳ Ｐゴシック" panose="020B0600070205080204" pitchFamily="50" charset="-128"/>
              <a:ea typeface="ＭＳ Ｐゴシック" panose="020B0600070205080204" pitchFamily="50" charset="-128"/>
            </a:endParaRPr>
          </a:p>
        </p:txBody>
      </p:sp>
      <p:sp>
        <p:nvSpPr>
          <p:cNvPr id="2" name="スライド番号プレースホルダー 8">
            <a:extLst>
              <a:ext uri="{FF2B5EF4-FFF2-40B4-BE49-F238E27FC236}">
                <a16:creationId xmlns:a16="http://schemas.microsoft.com/office/drawing/2014/main" id="{88F49A5F-0756-D22B-B834-7A4CD761A084}"/>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12</a:t>
            </a:fld>
            <a:endParaRPr lang="en-US" altLang="ja-JP" dirty="0">
              <a:latin typeface="+mn-ea"/>
              <a:ea typeface="+mn-ea"/>
            </a:endParaRPr>
          </a:p>
        </p:txBody>
      </p:sp>
    </p:spTree>
    <p:extLst>
      <p:ext uri="{BB962C8B-B14F-4D97-AF65-F5344CB8AC3E}">
        <p14:creationId xmlns:p14="http://schemas.microsoft.com/office/powerpoint/2010/main" val="3444297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nodePh="1">
                                  <p:stCondLst>
                                    <p:cond delay="0"/>
                                  </p:stCondLst>
                                  <p:endCondLst>
                                    <p:cond evt="begin" delay="0">
                                      <p:tn val="10"/>
                                    </p:cond>
                                  </p:end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fade">
                                      <p:cBhvr>
                                        <p:cTn id="30" dur="500"/>
                                        <p:tgtEl>
                                          <p:spTgt spid="2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500"/>
                                        <p:tgtEl>
                                          <p:spTgt spid="3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4"/>
                                        </p:tgtEl>
                                        <p:attrNameLst>
                                          <p:attrName>style.visibility</p:attrName>
                                        </p:attrNameLst>
                                      </p:cBhvr>
                                      <p:to>
                                        <p:strVal val="visible"/>
                                      </p:to>
                                    </p:set>
                                    <p:animEffect transition="in" filter="fade">
                                      <p:cBhvr>
                                        <p:cTn id="60" dur="500"/>
                                        <p:tgtEl>
                                          <p:spTgt spid="3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500"/>
                                        <p:tgtEl>
                                          <p:spTgt spid="3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fade">
                                      <p:cBhvr>
                                        <p:cTn id="66" dur="500"/>
                                        <p:tgtEl>
                                          <p:spTgt spid="36"/>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fade">
                                      <p:cBhvr>
                                        <p:cTn id="69" dur="500"/>
                                        <p:tgtEl>
                                          <p:spTgt spid="37"/>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fade">
                                      <p:cBhvr>
                                        <p:cTn id="72" dur="500"/>
                                        <p:tgtEl>
                                          <p:spTgt spid="3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fade">
                                      <p:cBhvr>
                                        <p:cTn id="75" dur="500"/>
                                        <p:tgtEl>
                                          <p:spTgt spid="39"/>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500"/>
                                        <p:tgtEl>
                                          <p:spTgt spid="40"/>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fade">
                                      <p:cBhvr>
                                        <p:cTn id="81" dur="500"/>
                                        <p:tgtEl>
                                          <p:spTgt spid="41"/>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42"/>
                                        </p:tgtEl>
                                        <p:attrNameLst>
                                          <p:attrName>style.visibility</p:attrName>
                                        </p:attrNameLst>
                                      </p:cBhvr>
                                      <p:to>
                                        <p:strVal val="visible"/>
                                      </p:to>
                                    </p:set>
                                    <p:animEffect transition="in" filter="fade">
                                      <p:cBhvr>
                                        <p:cTn id="84" dur="500"/>
                                        <p:tgtEl>
                                          <p:spTgt spid="42"/>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500"/>
                                        <p:tgtEl>
                                          <p:spTgt spid="43"/>
                                        </p:tgtEl>
                                      </p:cBhvr>
                                    </p:animEffect>
                                  </p:childTnLst>
                                </p:cTn>
                              </p:par>
                            </p:childTnLst>
                          </p:cTn>
                        </p:par>
                        <p:par>
                          <p:cTn id="88" fill="hold">
                            <p:stCondLst>
                              <p:cond delay="500"/>
                            </p:stCondLst>
                            <p:childTnLst>
                              <p:par>
                                <p:cTn id="89" presetID="42" presetClass="entr" presetSubtype="0" fill="hold" nodeType="after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fade">
                                      <p:cBhvr>
                                        <p:cTn id="91" dur="600"/>
                                        <p:tgtEl>
                                          <p:spTgt spid="11"/>
                                        </p:tgtEl>
                                      </p:cBhvr>
                                    </p:animEffect>
                                    <p:anim calcmode="lin" valueType="num">
                                      <p:cBhvr>
                                        <p:cTn id="92" dur="600" fill="hold"/>
                                        <p:tgtEl>
                                          <p:spTgt spid="11"/>
                                        </p:tgtEl>
                                        <p:attrNameLst>
                                          <p:attrName>ppt_x</p:attrName>
                                        </p:attrNameLst>
                                      </p:cBhvr>
                                      <p:tavLst>
                                        <p:tav tm="0">
                                          <p:val>
                                            <p:strVal val="#ppt_x"/>
                                          </p:val>
                                        </p:tav>
                                        <p:tav tm="100000">
                                          <p:val>
                                            <p:strVal val="#ppt_x"/>
                                          </p:val>
                                        </p:tav>
                                      </p:tavLst>
                                    </p:anim>
                                    <p:anim calcmode="lin" valueType="num">
                                      <p:cBhvr>
                                        <p:cTn id="93" dur="6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10" presetClass="entr" presetSubtype="0" fill="hold" nodeType="clickEffect">
                                  <p:stCondLst>
                                    <p:cond delay="0"/>
                                  </p:stCondLst>
                                  <p:childTnLst>
                                    <p:set>
                                      <p:cBhvr>
                                        <p:cTn id="97" dur="1" fill="hold">
                                          <p:stCondLst>
                                            <p:cond delay="0"/>
                                          </p:stCondLst>
                                        </p:cTn>
                                        <p:tgtEl>
                                          <p:spTgt spid="45">
                                            <p:txEl>
                                              <p:pRg st="0" end="0"/>
                                            </p:txEl>
                                          </p:spTgt>
                                        </p:tgtEl>
                                        <p:attrNameLst>
                                          <p:attrName>style.visibility</p:attrName>
                                        </p:attrNameLst>
                                      </p:cBhvr>
                                      <p:to>
                                        <p:strVal val="visible"/>
                                      </p:to>
                                    </p:set>
                                    <p:animEffect transition="in" filter="fade">
                                      <p:cBhvr>
                                        <p:cTn id="98" dur="500"/>
                                        <p:tgtEl>
                                          <p:spTgt spid="45">
                                            <p:txEl>
                                              <p:pRg st="0" end="0"/>
                                            </p:txEl>
                                          </p:spTgt>
                                        </p:tgtEl>
                                      </p:cBhvr>
                                    </p:animEffect>
                                  </p:childTnLst>
                                </p:cTn>
                              </p:par>
                            </p:childTnLst>
                          </p:cTn>
                        </p:par>
                        <p:par>
                          <p:cTn id="99" fill="hold">
                            <p:stCondLst>
                              <p:cond delay="500"/>
                            </p:stCondLst>
                            <p:childTnLst>
                              <p:par>
                                <p:cTn id="100" presetID="22" presetClass="entr" presetSubtype="8" fill="hold" nodeType="afterEffect">
                                  <p:stCondLst>
                                    <p:cond delay="0"/>
                                  </p:stCondLst>
                                  <p:childTnLst>
                                    <p:set>
                                      <p:cBhvr>
                                        <p:cTn id="101" dur="1" fill="hold">
                                          <p:stCondLst>
                                            <p:cond delay="0"/>
                                          </p:stCondLst>
                                        </p:cTn>
                                        <p:tgtEl>
                                          <p:spTgt spid="44">
                                            <p:txEl>
                                              <p:pRg st="0" end="0"/>
                                            </p:txEl>
                                          </p:spTgt>
                                        </p:tgtEl>
                                        <p:attrNameLst>
                                          <p:attrName>style.visibility</p:attrName>
                                        </p:attrNameLst>
                                      </p:cBhvr>
                                      <p:to>
                                        <p:strVal val="visible"/>
                                      </p:to>
                                    </p:set>
                                    <p:animEffect transition="in" filter="wipe(left)">
                                      <p:cBhvr>
                                        <p:cTn id="102" dur="1000"/>
                                        <p:tgtEl>
                                          <p:spTgt spid="44">
                                            <p:txEl>
                                              <p:pRg st="0" end="0"/>
                                            </p:txEl>
                                          </p:spTgt>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47"/>
                                        </p:tgtEl>
                                        <p:attrNameLst>
                                          <p:attrName>style.visibility</p:attrName>
                                        </p:attrNameLst>
                                      </p:cBhvr>
                                      <p:to>
                                        <p:strVal val="visible"/>
                                      </p:to>
                                    </p:set>
                                    <p:animEffect transition="in" filter="fade">
                                      <p:cBhvr>
                                        <p:cTn id="107" dur="500"/>
                                        <p:tgtEl>
                                          <p:spTgt spid="47"/>
                                        </p:tgtEl>
                                      </p:cBhvr>
                                    </p:animEffect>
                                  </p:childTnLst>
                                </p:cTn>
                              </p:par>
                            </p:childTnLst>
                          </p:cTn>
                        </p:par>
                        <p:par>
                          <p:cTn id="108" fill="hold">
                            <p:stCondLst>
                              <p:cond delay="500"/>
                            </p:stCondLst>
                            <p:childTnLst>
                              <p:par>
                                <p:cTn id="109" presetID="22" presetClass="entr" presetSubtype="8" fill="hold" grpId="0" nodeType="after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wipe(left)">
                                      <p:cBhvr>
                                        <p:cTn id="111" dur="1300"/>
                                        <p:tgtEl>
                                          <p:spTgt spid="46"/>
                                        </p:tgtEl>
                                      </p:cBhvr>
                                    </p:animEffect>
                                  </p:childTnLst>
                                </p:cTn>
                              </p:par>
                            </p:childTnLst>
                          </p:cTn>
                        </p:par>
                      </p:childTnLst>
                    </p:cTn>
                  </p:par>
                  <p:par>
                    <p:cTn id="112" fill="hold">
                      <p:stCondLst>
                        <p:cond delay="indefinite"/>
                      </p:stCondLst>
                      <p:childTnLst>
                        <p:par>
                          <p:cTn id="113" fill="hold">
                            <p:stCondLst>
                              <p:cond delay="0"/>
                            </p:stCondLst>
                            <p:childTnLst>
                              <p:par>
                                <p:cTn id="114" presetID="10" presetClass="entr" presetSubtype="0" fill="hold" grpId="0" nodeType="clickEffect">
                                  <p:stCondLst>
                                    <p:cond delay="0"/>
                                  </p:stCondLst>
                                  <p:childTnLst>
                                    <p:set>
                                      <p:cBhvr>
                                        <p:cTn id="115" dur="1" fill="hold">
                                          <p:stCondLst>
                                            <p:cond delay="0"/>
                                          </p:stCondLst>
                                        </p:cTn>
                                        <p:tgtEl>
                                          <p:spTgt spid="49"/>
                                        </p:tgtEl>
                                        <p:attrNameLst>
                                          <p:attrName>style.visibility</p:attrName>
                                        </p:attrNameLst>
                                      </p:cBhvr>
                                      <p:to>
                                        <p:strVal val="visible"/>
                                      </p:to>
                                    </p:set>
                                    <p:animEffect transition="in" filter="fade">
                                      <p:cBhvr>
                                        <p:cTn id="116" dur="500"/>
                                        <p:tgtEl>
                                          <p:spTgt spid="49"/>
                                        </p:tgtEl>
                                      </p:cBhvr>
                                    </p:animEffect>
                                  </p:childTnLst>
                                </p:cTn>
                              </p:par>
                            </p:childTnLst>
                          </p:cTn>
                        </p:par>
                        <p:par>
                          <p:cTn id="117" fill="hold">
                            <p:stCondLst>
                              <p:cond delay="500"/>
                            </p:stCondLst>
                            <p:childTnLst>
                              <p:par>
                                <p:cTn id="118" presetID="22" presetClass="entr" presetSubtype="8" fill="hold" grpId="0" nodeType="afterEffect">
                                  <p:stCondLst>
                                    <p:cond delay="0"/>
                                  </p:stCondLst>
                                  <p:childTnLst>
                                    <p:set>
                                      <p:cBhvr>
                                        <p:cTn id="119" dur="1" fill="hold">
                                          <p:stCondLst>
                                            <p:cond delay="0"/>
                                          </p:stCondLst>
                                        </p:cTn>
                                        <p:tgtEl>
                                          <p:spTgt spid="48"/>
                                        </p:tgtEl>
                                        <p:attrNameLst>
                                          <p:attrName>style.visibility</p:attrName>
                                        </p:attrNameLst>
                                      </p:cBhvr>
                                      <p:to>
                                        <p:strVal val="visible"/>
                                      </p:to>
                                    </p:set>
                                    <p:animEffect transition="in" filter="wipe(left)">
                                      <p:cBhvr>
                                        <p:cTn id="120" dur="1700"/>
                                        <p:tgtEl>
                                          <p:spTgt spid="48"/>
                                        </p:tgtEl>
                                      </p:cBhvr>
                                    </p:animEffect>
                                  </p:childTnLst>
                                </p:cTn>
                              </p:par>
                            </p:childTnLst>
                          </p:cTn>
                        </p:par>
                      </p:childTnLst>
                    </p:cTn>
                  </p:par>
                  <p:par>
                    <p:cTn id="121" fill="hold">
                      <p:stCondLst>
                        <p:cond delay="indefinite"/>
                      </p:stCondLst>
                      <p:childTnLst>
                        <p:par>
                          <p:cTn id="122" fill="hold">
                            <p:stCondLst>
                              <p:cond delay="0"/>
                            </p:stCondLst>
                            <p:childTnLst>
                              <p:par>
                                <p:cTn id="123" presetID="10" presetClass="entr" presetSubtype="0" fill="hold" grpId="0" nodeType="clickEffect">
                                  <p:stCondLst>
                                    <p:cond delay="0"/>
                                  </p:stCondLst>
                                  <p:childTnLst>
                                    <p:set>
                                      <p:cBhvr>
                                        <p:cTn id="124" dur="1" fill="hold">
                                          <p:stCondLst>
                                            <p:cond delay="0"/>
                                          </p:stCondLst>
                                        </p:cTn>
                                        <p:tgtEl>
                                          <p:spTgt spid="51"/>
                                        </p:tgtEl>
                                        <p:attrNameLst>
                                          <p:attrName>style.visibility</p:attrName>
                                        </p:attrNameLst>
                                      </p:cBhvr>
                                      <p:to>
                                        <p:strVal val="visible"/>
                                      </p:to>
                                    </p:set>
                                    <p:animEffect transition="in" filter="fade">
                                      <p:cBhvr>
                                        <p:cTn id="125" dur="500"/>
                                        <p:tgtEl>
                                          <p:spTgt spid="51"/>
                                        </p:tgtEl>
                                      </p:cBhvr>
                                    </p:animEffect>
                                  </p:childTnLst>
                                </p:cTn>
                              </p:par>
                            </p:childTnLst>
                          </p:cTn>
                        </p:par>
                        <p:par>
                          <p:cTn id="126" fill="hold">
                            <p:stCondLst>
                              <p:cond delay="500"/>
                            </p:stCondLst>
                            <p:childTnLst>
                              <p:par>
                                <p:cTn id="127" presetID="22" presetClass="entr" presetSubtype="8" fill="hold" grpId="0" nodeType="afterEffect">
                                  <p:stCondLst>
                                    <p:cond delay="0"/>
                                  </p:stCondLst>
                                  <p:childTnLst>
                                    <p:set>
                                      <p:cBhvr>
                                        <p:cTn id="128" dur="1" fill="hold">
                                          <p:stCondLst>
                                            <p:cond delay="0"/>
                                          </p:stCondLst>
                                        </p:cTn>
                                        <p:tgtEl>
                                          <p:spTgt spid="50"/>
                                        </p:tgtEl>
                                        <p:attrNameLst>
                                          <p:attrName>style.visibility</p:attrName>
                                        </p:attrNameLst>
                                      </p:cBhvr>
                                      <p:to>
                                        <p:strVal val="visible"/>
                                      </p:to>
                                    </p:set>
                                    <p:animEffect transition="in" filter="wipe(left)">
                                      <p:cBhvr>
                                        <p:cTn id="129" dur="1750"/>
                                        <p:tgtEl>
                                          <p:spTgt spid="50"/>
                                        </p:tgtEl>
                                      </p:cBhvr>
                                    </p:animEffec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grpId="0" nodeType="clickEffect">
                                  <p:stCondLst>
                                    <p:cond delay="0"/>
                                  </p:stCondLst>
                                  <p:childTnLst>
                                    <p:set>
                                      <p:cBhvr>
                                        <p:cTn id="133" dur="1" fill="hold">
                                          <p:stCondLst>
                                            <p:cond delay="0"/>
                                          </p:stCondLst>
                                        </p:cTn>
                                        <p:tgtEl>
                                          <p:spTgt spid="53"/>
                                        </p:tgtEl>
                                        <p:attrNameLst>
                                          <p:attrName>style.visibility</p:attrName>
                                        </p:attrNameLst>
                                      </p:cBhvr>
                                      <p:to>
                                        <p:strVal val="visible"/>
                                      </p:to>
                                    </p:set>
                                    <p:animEffect transition="in" filter="fade">
                                      <p:cBhvr>
                                        <p:cTn id="134" dur="500"/>
                                        <p:tgtEl>
                                          <p:spTgt spid="53"/>
                                        </p:tgtEl>
                                      </p:cBhvr>
                                    </p:animEffect>
                                  </p:childTnLst>
                                </p:cTn>
                              </p:par>
                            </p:childTnLst>
                          </p:cTn>
                        </p:par>
                        <p:par>
                          <p:cTn id="135" fill="hold">
                            <p:stCondLst>
                              <p:cond delay="500"/>
                            </p:stCondLst>
                            <p:childTnLst>
                              <p:par>
                                <p:cTn id="136" presetID="22" presetClass="entr" presetSubtype="8" fill="hold" grpId="0" nodeType="afterEffect">
                                  <p:stCondLst>
                                    <p:cond delay="0"/>
                                  </p:stCondLst>
                                  <p:childTnLst>
                                    <p:set>
                                      <p:cBhvr>
                                        <p:cTn id="137" dur="1" fill="hold">
                                          <p:stCondLst>
                                            <p:cond delay="0"/>
                                          </p:stCondLst>
                                        </p:cTn>
                                        <p:tgtEl>
                                          <p:spTgt spid="52"/>
                                        </p:tgtEl>
                                        <p:attrNameLst>
                                          <p:attrName>style.visibility</p:attrName>
                                        </p:attrNameLst>
                                      </p:cBhvr>
                                      <p:to>
                                        <p:strVal val="visible"/>
                                      </p:to>
                                    </p:set>
                                    <p:animEffect transition="in" filter="wipe(left)">
                                      <p:cBhvr>
                                        <p:cTn id="138" dur="17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p:bldP spid="42" grpId="0"/>
      <p:bldP spid="43" grpId="0"/>
      <p:bldP spid="46" grpId="0"/>
      <p:bldP spid="47" grpId="0"/>
      <p:bldP spid="48" grpId="0"/>
      <p:bldP spid="49" grpId="0"/>
      <p:bldP spid="50" grpId="0"/>
      <p:bldP spid="51" grpId="0"/>
      <p:bldP spid="52" grpId="0"/>
      <p:bldP spid="53"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7FBA04-BAE2-0962-72DE-8526C1DD3C2A}"/>
            </a:ext>
          </a:extLst>
        </p:cNvPr>
        <p:cNvGrpSpPr/>
        <p:nvPr/>
      </p:nvGrpSpPr>
      <p:grpSpPr>
        <a:xfrm>
          <a:off x="0" y="0"/>
          <a:ext cx="0" cy="0"/>
          <a:chOff x="0" y="0"/>
          <a:chExt cx="0" cy="0"/>
        </a:xfrm>
      </p:grpSpPr>
      <p:grpSp>
        <p:nvGrpSpPr>
          <p:cNvPr id="18" name="グループ化 17">
            <a:extLst>
              <a:ext uri="{FF2B5EF4-FFF2-40B4-BE49-F238E27FC236}">
                <a16:creationId xmlns:a16="http://schemas.microsoft.com/office/drawing/2014/main" id="{AA65B57C-0EBB-D27F-5CA4-C6CC734CD489}"/>
              </a:ext>
            </a:extLst>
          </p:cNvPr>
          <p:cNvGrpSpPr/>
          <p:nvPr/>
        </p:nvGrpSpPr>
        <p:grpSpPr>
          <a:xfrm>
            <a:off x="287921" y="6410880"/>
            <a:ext cx="7935329" cy="374400"/>
            <a:chOff x="322211" y="6410880"/>
            <a:chExt cx="8532000" cy="374400"/>
          </a:xfrm>
        </p:grpSpPr>
        <p:sp>
          <p:nvSpPr>
            <p:cNvPr id="20" name="正方形/長方形 19">
              <a:extLst>
                <a:ext uri="{FF2B5EF4-FFF2-40B4-BE49-F238E27FC236}">
                  <a16:creationId xmlns:a16="http://schemas.microsoft.com/office/drawing/2014/main" id="{FC4BDEE6-C78E-3933-D12A-210781583C65}"/>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2" name="正方形/長方形 21">
              <a:extLst>
                <a:ext uri="{FF2B5EF4-FFF2-40B4-BE49-F238E27FC236}">
                  <a16:creationId xmlns:a16="http://schemas.microsoft.com/office/drawing/2014/main" id="{C3721483-EB9D-46F8-1E43-63B6E50FEBC2}"/>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2306" name="テキスト ボックス 18">
            <a:extLst>
              <a:ext uri="{FF2B5EF4-FFF2-40B4-BE49-F238E27FC236}">
                <a16:creationId xmlns:a16="http://schemas.microsoft.com/office/drawing/2014/main" id="{5CD793AB-40B0-0E36-09DB-4C4F46290BBA}"/>
              </a:ext>
            </a:extLst>
          </p:cNvPr>
          <p:cNvSpPr txBox="1">
            <a:spLocks noChangeArrowheads="1"/>
          </p:cNvSpPr>
          <p:nvPr/>
        </p:nvSpPr>
        <p:spPr bwMode="auto">
          <a:xfrm>
            <a:off x="126088" y="926930"/>
            <a:ext cx="9017912" cy="349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50"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5pPr>
            <a:lvl6pPr marL="25146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6pPr>
            <a:lvl7pPr marL="29718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7pPr>
            <a:lvl8pPr marL="34290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8pPr>
            <a:lvl9pPr marL="38862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9pPr>
          </a:lstStyle>
          <a:p>
            <a:pPr algn="ctr" defTabSz="419207" eaLnBrk="1" hangingPunct="1">
              <a:lnSpc>
                <a:spcPct val="130000"/>
              </a:lnSpc>
              <a:spcBef>
                <a:spcPct val="0"/>
              </a:spcBef>
              <a:buNone/>
            </a:pPr>
            <a:r>
              <a:rPr lang="ja-JP" altLang="en-US" sz="1500" b="1" dirty="0">
                <a:solidFill>
                  <a:prstClr val="black"/>
                </a:solidFill>
                <a:latin typeface="HGPｺﾞｼｯｸM" panose="020B0600000000000000" pitchFamily="50" charset="-128"/>
                <a:ea typeface="HGPｺﾞｼｯｸM" panose="020B0600000000000000" pitchFamily="50" charset="-128"/>
              </a:rPr>
              <a:t>国の税金に関する法律</a:t>
            </a:r>
            <a:r>
              <a:rPr lang="ja-JP" altLang="en-US" sz="1200" b="1" dirty="0">
                <a:solidFill>
                  <a:prstClr val="black"/>
                </a:solidFill>
                <a:latin typeface="HGPｺﾞｼｯｸM" panose="020B0600000000000000" pitchFamily="50" charset="-128"/>
                <a:ea typeface="HGPｺﾞｼｯｸM" panose="020B0600000000000000" pitchFamily="50" charset="-128"/>
              </a:rPr>
              <a:t>（税負担の方法）</a:t>
            </a:r>
            <a:r>
              <a:rPr lang="ja-JP" altLang="en-US" sz="1500" b="1" dirty="0">
                <a:solidFill>
                  <a:prstClr val="black"/>
                </a:solidFill>
                <a:latin typeface="HGPｺﾞｼｯｸM" panose="020B0600000000000000" pitchFamily="50" charset="-128"/>
                <a:ea typeface="HGPｺﾞｼｯｸM" panose="020B0600000000000000" pitchFamily="50" charset="-128"/>
              </a:rPr>
              <a:t>と税金の使いみち</a:t>
            </a:r>
            <a:r>
              <a:rPr lang="ja-JP" altLang="en-US" sz="1200" b="1" dirty="0">
                <a:solidFill>
                  <a:prstClr val="black"/>
                </a:solidFill>
                <a:latin typeface="HGPｺﾞｼｯｸM" panose="020B0600000000000000" pitchFamily="50" charset="-128"/>
                <a:ea typeface="HGPｺﾞｼｯｸM" panose="020B0600000000000000" pitchFamily="50" charset="-128"/>
              </a:rPr>
              <a:t>（予算）</a:t>
            </a:r>
            <a:r>
              <a:rPr lang="ja-JP" altLang="en-US" sz="1500" b="1" dirty="0">
                <a:solidFill>
                  <a:prstClr val="black"/>
                </a:solidFill>
                <a:latin typeface="HGPｺﾞｼｯｸM" panose="020B0600000000000000" pitchFamily="50" charset="-128"/>
                <a:ea typeface="HGPｺﾞｼｯｸM" panose="020B0600000000000000" pitchFamily="50" charset="-128"/>
              </a:rPr>
              <a:t>は、国民の代表者である国会議員が決めています。</a:t>
            </a:r>
          </a:p>
        </p:txBody>
      </p:sp>
      <p:sp>
        <p:nvSpPr>
          <p:cNvPr id="5" name="テキスト ボックス 4">
            <a:extLst>
              <a:ext uri="{FF2B5EF4-FFF2-40B4-BE49-F238E27FC236}">
                <a16:creationId xmlns:a16="http://schemas.microsoft.com/office/drawing/2014/main" id="{99827725-142B-22B1-486C-3CAC0C4A50BD}"/>
              </a:ext>
            </a:extLst>
          </p:cNvPr>
          <p:cNvSpPr txBox="1"/>
          <p:nvPr/>
        </p:nvSpPr>
        <p:spPr>
          <a:xfrm>
            <a:off x="843890" y="6473251"/>
            <a:ext cx="6711455"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調べてみよう </a:t>
            </a:r>
            <a:r>
              <a:rPr lang="ja-JP" altLang="en-US" sz="1100" b="1" dirty="0">
                <a:solidFill>
                  <a:srgbClr val="005BAD"/>
                </a:solidFill>
                <a:latin typeface="+mj-ea"/>
                <a:ea typeface="+mj-ea"/>
              </a:rPr>
              <a:t>： </a:t>
            </a:r>
            <a:r>
              <a:rPr lang="ja-JP" altLang="en-US" sz="1100" b="1" dirty="0">
                <a:solidFill>
                  <a:srgbClr val="005BAD"/>
                </a:solidFill>
                <a:latin typeface="ＭＳ Ｐゴシック" panose="020B0600070205080204" pitchFamily="50" charset="-128"/>
                <a:ea typeface="ＭＳ Ｐゴシック" panose="020B0600070205080204" pitchFamily="50" charset="-128"/>
              </a:rPr>
              <a:t>税の決定者：</a:t>
            </a:r>
            <a:r>
              <a:rPr lang="ja-JP" altLang="en-US" sz="1100" b="1" spc="-150" dirty="0">
                <a:solidFill>
                  <a:srgbClr val="005BAD"/>
                </a:solidFill>
                <a:latin typeface="+mj-ea"/>
                <a:ea typeface="+mj-ea"/>
              </a:rPr>
              <a:t>　</a:t>
            </a:r>
            <a:r>
              <a:rPr kumimoji="1" lang="en-US" altLang="ja-JP" sz="1100" dirty="0">
                <a:latin typeface="HGPGothicE" panose="020B0900000000000000" pitchFamily="34" charset="-128"/>
                <a:cs typeface="Arial" panose="020B0604020202020204" pitchFamily="34" charset="0"/>
                <a:hlinkClick r:id="rId3">
                  <a:extLst>
                    <a:ext uri="{A12FA001-AC4F-418D-AE19-62706E023703}">
                      <ahyp:hlinkClr xmlns:ahyp="http://schemas.microsoft.com/office/drawing/2018/hyperlinkcolor" val="tx"/>
                    </a:ext>
                  </a:extLst>
                </a:hlinkClick>
              </a:rPr>
              <a:t>https://www.nta.go.jp/taxes/kids/oyo/page08.htm</a:t>
            </a:r>
            <a:endParaRPr lang="ja-JP" altLang="en-US" sz="1100" dirty="0">
              <a:latin typeface="ＭＳ Ｐゴシック" panose="020B0600070205080204" pitchFamily="50" charset="-128"/>
              <a:ea typeface="ＭＳ Ｐゴシック" panose="020B0600070205080204" pitchFamily="50" charset="-128"/>
            </a:endParaRPr>
          </a:p>
        </p:txBody>
      </p:sp>
      <p:grpSp>
        <p:nvGrpSpPr>
          <p:cNvPr id="3" name="グループ化 2">
            <a:extLst>
              <a:ext uri="{FF2B5EF4-FFF2-40B4-BE49-F238E27FC236}">
                <a16:creationId xmlns:a16="http://schemas.microsoft.com/office/drawing/2014/main" id="{A00A4C9F-3364-3325-A85E-E7C0A0DCA16C}"/>
              </a:ext>
            </a:extLst>
          </p:cNvPr>
          <p:cNvGrpSpPr/>
          <p:nvPr/>
        </p:nvGrpSpPr>
        <p:grpSpPr>
          <a:xfrm>
            <a:off x="6136099" y="1358233"/>
            <a:ext cx="2699421" cy="4250369"/>
            <a:chOff x="6265192" y="1052509"/>
            <a:chExt cx="2699421" cy="4250369"/>
          </a:xfrm>
        </p:grpSpPr>
        <p:sp>
          <p:nvSpPr>
            <p:cNvPr id="6" name="正方形/長方形 5">
              <a:extLst>
                <a:ext uri="{FF2B5EF4-FFF2-40B4-BE49-F238E27FC236}">
                  <a16:creationId xmlns:a16="http://schemas.microsoft.com/office/drawing/2014/main" id="{D88CE2A4-DCB0-627C-8EC4-6E61DB086FD1}"/>
                </a:ext>
              </a:extLst>
            </p:cNvPr>
            <p:cNvSpPr/>
            <p:nvPr/>
          </p:nvSpPr>
          <p:spPr bwMode="auto">
            <a:xfrm>
              <a:off x="6265192" y="1052509"/>
              <a:ext cx="2697447" cy="4250369"/>
            </a:xfrm>
            <a:prstGeom prst="rect">
              <a:avLst/>
            </a:prstGeom>
            <a:solidFill>
              <a:srgbClr val="D3F1F5"/>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1" hangingPunct="1"/>
              <a:endParaRPr lang="ja-JP" altLang="en-US" sz="2400" dirty="0">
                <a:latin typeface="+mn-ea"/>
              </a:endParaRPr>
            </a:p>
          </p:txBody>
        </p:sp>
        <p:sp>
          <p:nvSpPr>
            <p:cNvPr id="7" name="正方形/長方形 6">
              <a:extLst>
                <a:ext uri="{FF2B5EF4-FFF2-40B4-BE49-F238E27FC236}">
                  <a16:creationId xmlns:a16="http://schemas.microsoft.com/office/drawing/2014/main" id="{4D55EC2C-28B8-D250-6782-0E20D06ABFD4}"/>
                </a:ext>
              </a:extLst>
            </p:cNvPr>
            <p:cNvSpPr/>
            <p:nvPr/>
          </p:nvSpPr>
          <p:spPr bwMode="auto">
            <a:xfrm>
              <a:off x="6267166" y="1064068"/>
              <a:ext cx="2697447" cy="359818"/>
            </a:xfrm>
            <a:prstGeom prst="rect">
              <a:avLst/>
            </a:prstGeom>
            <a:solidFill>
              <a:srgbClr val="36BFD2"/>
            </a:solidFill>
            <a:ln w="635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spcBef>
                  <a:spcPts val="0"/>
                </a:spcBef>
                <a:spcAft>
                  <a:spcPts val="0"/>
                </a:spcAft>
              </a:pPr>
              <a:r>
                <a:rPr lang="ja-JP" altLang="en-US" sz="2000" dirty="0">
                  <a:solidFill>
                    <a:schemeClr val="bg1"/>
                  </a:solidFill>
                  <a:latin typeface="HGPｺﾞｼｯｸE" panose="020B0900000000000000" pitchFamily="50" charset="-128"/>
                  <a:ea typeface="HGPｺﾞｼｯｸE" panose="020B0900000000000000" pitchFamily="50" charset="-128"/>
                </a:rPr>
                <a:t>都道府県・市区町村</a:t>
              </a:r>
            </a:p>
          </p:txBody>
        </p:sp>
      </p:grpSp>
      <p:grpSp>
        <p:nvGrpSpPr>
          <p:cNvPr id="4" name="グループ化 3">
            <a:extLst>
              <a:ext uri="{FF2B5EF4-FFF2-40B4-BE49-F238E27FC236}">
                <a16:creationId xmlns:a16="http://schemas.microsoft.com/office/drawing/2014/main" id="{79FA54E3-765E-D1F9-A88A-01E80224C93F}"/>
              </a:ext>
            </a:extLst>
          </p:cNvPr>
          <p:cNvGrpSpPr/>
          <p:nvPr/>
        </p:nvGrpSpPr>
        <p:grpSpPr>
          <a:xfrm>
            <a:off x="328341" y="1358233"/>
            <a:ext cx="2697447" cy="4224635"/>
            <a:chOff x="328341" y="1358233"/>
            <a:chExt cx="2697447" cy="4224635"/>
          </a:xfrm>
        </p:grpSpPr>
        <p:sp>
          <p:nvSpPr>
            <p:cNvPr id="12" name="正方形/長方形 11">
              <a:extLst>
                <a:ext uri="{FF2B5EF4-FFF2-40B4-BE49-F238E27FC236}">
                  <a16:creationId xmlns:a16="http://schemas.microsoft.com/office/drawing/2014/main" id="{35961F1D-BE55-C590-16FF-8BC6956CD05A}"/>
                </a:ext>
              </a:extLst>
            </p:cNvPr>
            <p:cNvSpPr/>
            <p:nvPr/>
          </p:nvSpPr>
          <p:spPr bwMode="auto">
            <a:xfrm>
              <a:off x="328341" y="1373398"/>
              <a:ext cx="2697447" cy="4209470"/>
            </a:xfrm>
            <a:prstGeom prst="rect">
              <a:avLst/>
            </a:prstGeom>
            <a:solidFill>
              <a:srgbClr val="EBFAE6"/>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3" name="正方形/長方形 12">
              <a:extLst>
                <a:ext uri="{FF2B5EF4-FFF2-40B4-BE49-F238E27FC236}">
                  <a16:creationId xmlns:a16="http://schemas.microsoft.com/office/drawing/2014/main" id="{11130020-7684-9363-6163-B8860F012EAB}"/>
                </a:ext>
              </a:extLst>
            </p:cNvPr>
            <p:cNvSpPr/>
            <p:nvPr/>
          </p:nvSpPr>
          <p:spPr bwMode="auto">
            <a:xfrm>
              <a:off x="328341" y="1358233"/>
              <a:ext cx="2697447" cy="359818"/>
            </a:xfrm>
            <a:prstGeom prst="rect">
              <a:avLst/>
            </a:prstGeom>
            <a:solidFill>
              <a:srgbClr val="92D050"/>
            </a:solidFill>
            <a:ln w="635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spcBef>
                  <a:spcPts val="0"/>
                </a:spcBef>
                <a:spcAft>
                  <a:spcPts val="0"/>
                </a:spcAft>
              </a:pPr>
              <a:r>
                <a:rPr lang="ja-JP" altLang="en-US" sz="2000" dirty="0">
                  <a:solidFill>
                    <a:schemeClr val="bg1"/>
                  </a:solidFill>
                  <a:latin typeface="HGPｺﾞｼｯｸE" panose="020B0900000000000000" pitchFamily="50" charset="-128"/>
                  <a:ea typeface="HGPｺﾞｼｯｸE" panose="020B0900000000000000" pitchFamily="50" charset="-128"/>
                </a:rPr>
                <a:t>国</a:t>
              </a:r>
            </a:p>
          </p:txBody>
        </p:sp>
      </p:grpSp>
      <p:grpSp>
        <p:nvGrpSpPr>
          <p:cNvPr id="9" name="グループ化 8">
            <a:extLst>
              <a:ext uri="{FF2B5EF4-FFF2-40B4-BE49-F238E27FC236}">
                <a16:creationId xmlns:a16="http://schemas.microsoft.com/office/drawing/2014/main" id="{ADEA4334-2137-36D7-2550-744F18A76738}"/>
              </a:ext>
            </a:extLst>
          </p:cNvPr>
          <p:cNvGrpSpPr/>
          <p:nvPr/>
        </p:nvGrpSpPr>
        <p:grpSpPr>
          <a:xfrm>
            <a:off x="658264" y="1847090"/>
            <a:ext cx="2037600" cy="1275464"/>
            <a:chOff x="658264" y="1847090"/>
            <a:chExt cx="2037600" cy="1275464"/>
          </a:xfrm>
        </p:grpSpPr>
        <p:sp>
          <p:nvSpPr>
            <p:cNvPr id="16" name="四角形: 角を丸くする 15">
              <a:extLst>
                <a:ext uri="{FF2B5EF4-FFF2-40B4-BE49-F238E27FC236}">
                  <a16:creationId xmlns:a16="http://schemas.microsoft.com/office/drawing/2014/main" id="{C9E38346-5BDE-2538-25EE-CB068C2B2B11}"/>
                </a:ext>
              </a:extLst>
            </p:cNvPr>
            <p:cNvSpPr/>
            <p:nvPr/>
          </p:nvSpPr>
          <p:spPr bwMode="auto">
            <a:xfrm>
              <a:off x="658264" y="1847090"/>
              <a:ext cx="2037600" cy="216000"/>
            </a:xfrm>
            <a:prstGeom prst="roundRect">
              <a:avLst>
                <a:gd name="adj" fmla="val 50000"/>
              </a:avLst>
            </a:prstGeom>
            <a:solidFill>
              <a:srgbClr val="92D050"/>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r>
                <a:rPr lang="ja-JP" altLang="en-US" sz="1200" dirty="0">
                  <a:solidFill>
                    <a:schemeClr val="bg1"/>
                  </a:solidFill>
                  <a:latin typeface="+mn-ea"/>
                  <a:ea typeface="+mn-ea"/>
                </a:rPr>
                <a:t>内　閣</a:t>
              </a:r>
            </a:p>
          </p:txBody>
        </p:sp>
        <p:pic>
          <p:nvPicPr>
            <p:cNvPr id="12295" name="図 12294" descr="建物, 障子, ウィンドウ, 時計 が含まれている画像&#10;&#10;自動的に生成された説明">
              <a:extLst>
                <a:ext uri="{FF2B5EF4-FFF2-40B4-BE49-F238E27FC236}">
                  <a16:creationId xmlns:a16="http://schemas.microsoft.com/office/drawing/2014/main" id="{847023B8-5307-43D5-4C96-AE70388FF0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2621" y="2147788"/>
              <a:ext cx="1333388" cy="974766"/>
            </a:xfrm>
            <a:prstGeom prst="rect">
              <a:avLst/>
            </a:prstGeom>
          </p:spPr>
        </p:pic>
      </p:grpSp>
      <p:sp>
        <p:nvSpPr>
          <p:cNvPr id="12296" name="矢印: 折線 12295">
            <a:extLst>
              <a:ext uri="{FF2B5EF4-FFF2-40B4-BE49-F238E27FC236}">
                <a16:creationId xmlns:a16="http://schemas.microsoft.com/office/drawing/2014/main" id="{6595105C-3F86-2AE8-E328-B0C66EF21DD3}"/>
              </a:ext>
            </a:extLst>
          </p:cNvPr>
          <p:cNvSpPr/>
          <p:nvPr/>
        </p:nvSpPr>
        <p:spPr>
          <a:xfrm flipH="1">
            <a:off x="3090505" y="3655354"/>
            <a:ext cx="1196161" cy="1332513"/>
          </a:xfrm>
          <a:prstGeom prst="bentArrow">
            <a:avLst>
              <a:gd name="adj1" fmla="val 12284"/>
              <a:gd name="adj2" fmla="val 12419"/>
              <a:gd name="adj3" fmla="val 16066"/>
              <a:gd name="adj4" fmla="val 13849"/>
            </a:avLst>
          </a:prstGeom>
          <a:solidFill>
            <a:srgbClr val="F0A620"/>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grpSp>
        <p:nvGrpSpPr>
          <p:cNvPr id="17" name="グループ化 16">
            <a:extLst>
              <a:ext uri="{FF2B5EF4-FFF2-40B4-BE49-F238E27FC236}">
                <a16:creationId xmlns:a16="http://schemas.microsoft.com/office/drawing/2014/main" id="{5E21B778-4AFE-B3FB-DF12-F7338C3A1296}"/>
              </a:ext>
            </a:extLst>
          </p:cNvPr>
          <p:cNvGrpSpPr/>
          <p:nvPr/>
        </p:nvGrpSpPr>
        <p:grpSpPr>
          <a:xfrm>
            <a:off x="6466951" y="1847090"/>
            <a:ext cx="2035742" cy="1245954"/>
            <a:chOff x="6466951" y="1847090"/>
            <a:chExt cx="2035742" cy="1245954"/>
          </a:xfrm>
        </p:grpSpPr>
        <p:sp>
          <p:nvSpPr>
            <p:cNvPr id="12300" name="四角形: 角を丸くする 12299">
              <a:extLst>
                <a:ext uri="{FF2B5EF4-FFF2-40B4-BE49-F238E27FC236}">
                  <a16:creationId xmlns:a16="http://schemas.microsoft.com/office/drawing/2014/main" id="{D138C670-5F35-152B-CB81-4ED325078E91}"/>
                </a:ext>
              </a:extLst>
            </p:cNvPr>
            <p:cNvSpPr/>
            <p:nvPr/>
          </p:nvSpPr>
          <p:spPr bwMode="auto">
            <a:xfrm>
              <a:off x="6466951" y="1847090"/>
              <a:ext cx="2035742" cy="217276"/>
            </a:xfrm>
            <a:prstGeom prst="roundRect">
              <a:avLst>
                <a:gd name="adj" fmla="val 50000"/>
              </a:avLst>
            </a:prstGeom>
            <a:solidFill>
              <a:srgbClr val="36BFD2"/>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200" dirty="0">
                  <a:solidFill>
                    <a:schemeClr val="bg1"/>
                  </a:solidFill>
                  <a:latin typeface="+mn-ea"/>
                  <a:ea typeface="+mn-ea"/>
                </a:rPr>
                <a:t>都道府県知事・市区町村長</a:t>
              </a:r>
              <a:endParaRPr kumimoji="1" lang="ja-JP" altLang="en-US" sz="1200" b="0" i="0" u="none" strike="noStrike" cap="none" normalizeH="0" baseline="0" dirty="0">
                <a:ln>
                  <a:noFill/>
                </a:ln>
                <a:solidFill>
                  <a:schemeClr val="bg1"/>
                </a:solidFill>
                <a:effectLst/>
                <a:latin typeface="+mn-ea"/>
                <a:ea typeface="+mn-ea"/>
              </a:endParaRPr>
            </a:p>
          </p:txBody>
        </p:sp>
        <p:pic>
          <p:nvPicPr>
            <p:cNvPr id="12301" name="図 12300">
              <a:extLst>
                <a:ext uri="{FF2B5EF4-FFF2-40B4-BE49-F238E27FC236}">
                  <a16:creationId xmlns:a16="http://schemas.microsoft.com/office/drawing/2014/main" id="{A21D852B-073D-4B2B-14E2-FBB0048C2671}"/>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6677461" y="2164738"/>
              <a:ext cx="1676109" cy="928306"/>
            </a:xfrm>
            <a:prstGeom prst="rect">
              <a:avLst/>
            </a:prstGeom>
          </p:spPr>
        </p:pic>
      </p:grpSp>
      <p:sp>
        <p:nvSpPr>
          <p:cNvPr id="12302" name="二等辺三角形 12301">
            <a:extLst>
              <a:ext uri="{FF2B5EF4-FFF2-40B4-BE49-F238E27FC236}">
                <a16:creationId xmlns:a16="http://schemas.microsoft.com/office/drawing/2014/main" id="{5FA63486-8411-1996-C36C-0F5F35780B7A}"/>
              </a:ext>
            </a:extLst>
          </p:cNvPr>
          <p:cNvSpPr/>
          <p:nvPr/>
        </p:nvSpPr>
        <p:spPr>
          <a:xfrm rot="10800000">
            <a:off x="1363045" y="5257872"/>
            <a:ext cx="628038" cy="204009"/>
          </a:xfrm>
          <a:prstGeom prst="triangle">
            <a:avLst/>
          </a:prstGeom>
          <a:gradFill>
            <a:gsLst>
              <a:gs pos="0">
                <a:srgbClr val="78B832"/>
              </a:gs>
              <a:gs pos="100000">
                <a:srgbClr val="B8E08C">
                  <a:alpha val="0"/>
                </a:srgbClr>
              </a:gs>
            </a:gsLst>
            <a:lin ang="5400000" scaled="1"/>
          </a:gra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sp>
        <p:nvSpPr>
          <p:cNvPr id="12305" name="テキスト ボックス 12304">
            <a:extLst>
              <a:ext uri="{FF2B5EF4-FFF2-40B4-BE49-F238E27FC236}">
                <a16:creationId xmlns:a16="http://schemas.microsoft.com/office/drawing/2014/main" id="{6A23DC6F-6F02-FACF-2271-B24178C4CF3D}"/>
              </a:ext>
            </a:extLst>
          </p:cNvPr>
          <p:cNvSpPr txBox="1"/>
          <p:nvPr/>
        </p:nvSpPr>
        <p:spPr>
          <a:xfrm>
            <a:off x="1125471" y="3201573"/>
            <a:ext cx="1103187" cy="270652"/>
          </a:xfrm>
          <a:prstGeom prst="rect">
            <a:avLst/>
          </a:prstGeom>
          <a:noFill/>
        </p:spPr>
        <p:txBody>
          <a:bodyPr wrap="none" rtlCol="0">
            <a:spAutoFit/>
          </a:bodyPr>
          <a:lstStyle/>
          <a:p>
            <a:pPr>
              <a:lnSpc>
                <a:spcPct val="110000"/>
              </a:lnSpc>
              <a:spcBef>
                <a:spcPts val="0"/>
              </a:spcBef>
              <a:spcAft>
                <a:spcPts val="0"/>
              </a:spcAft>
            </a:pPr>
            <a:r>
              <a:rPr lang="ja-JP" altLang="en-US" sz="1200" dirty="0">
                <a:solidFill>
                  <a:srgbClr val="6BA42C"/>
                </a:solidFill>
                <a:latin typeface="HGPｺﾞｼｯｸE" panose="020B0900000000000000" pitchFamily="50" charset="-128"/>
                <a:ea typeface="HGPｺﾞｼｯｸE" panose="020B0900000000000000" pitchFamily="50" charset="-128"/>
              </a:rPr>
              <a:t>予算案の提出</a:t>
            </a:r>
            <a:endParaRPr lang="en-US" altLang="ja-JP" sz="1200" dirty="0">
              <a:solidFill>
                <a:srgbClr val="6BA42C"/>
              </a:solidFill>
              <a:latin typeface="HGPｺﾞｼｯｸE" panose="020B0900000000000000" pitchFamily="50" charset="-128"/>
              <a:ea typeface="HGPｺﾞｼｯｸE" panose="020B0900000000000000" pitchFamily="50" charset="-128"/>
            </a:endParaRPr>
          </a:p>
        </p:txBody>
      </p:sp>
      <p:sp>
        <p:nvSpPr>
          <p:cNvPr id="12308" name="矢印: 折線 12307">
            <a:extLst>
              <a:ext uri="{FF2B5EF4-FFF2-40B4-BE49-F238E27FC236}">
                <a16:creationId xmlns:a16="http://schemas.microsoft.com/office/drawing/2014/main" id="{C9675C4D-08D0-4DD7-6494-689D313CCEEB}"/>
              </a:ext>
            </a:extLst>
          </p:cNvPr>
          <p:cNvSpPr/>
          <p:nvPr/>
        </p:nvSpPr>
        <p:spPr>
          <a:xfrm>
            <a:off x="4849049" y="2190065"/>
            <a:ext cx="1269165" cy="2786748"/>
          </a:xfrm>
          <a:prstGeom prst="bentArrow">
            <a:avLst>
              <a:gd name="adj1" fmla="val 13557"/>
              <a:gd name="adj2" fmla="val 13199"/>
              <a:gd name="adj3" fmla="val 19573"/>
              <a:gd name="adj4" fmla="val 17833"/>
            </a:avLst>
          </a:prstGeom>
          <a:solidFill>
            <a:srgbClr val="F0A620"/>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grpSp>
        <p:nvGrpSpPr>
          <p:cNvPr id="12313" name="グループ化 12312">
            <a:extLst>
              <a:ext uri="{FF2B5EF4-FFF2-40B4-BE49-F238E27FC236}">
                <a16:creationId xmlns:a16="http://schemas.microsoft.com/office/drawing/2014/main" id="{810C1AB5-C4F9-5206-DEF9-3E263033F8F4}"/>
              </a:ext>
            </a:extLst>
          </p:cNvPr>
          <p:cNvGrpSpPr/>
          <p:nvPr/>
        </p:nvGrpSpPr>
        <p:grpSpPr>
          <a:xfrm>
            <a:off x="328341" y="5578914"/>
            <a:ext cx="2697447" cy="637215"/>
            <a:chOff x="274551" y="5671510"/>
            <a:chExt cx="2697447" cy="637215"/>
          </a:xfrm>
        </p:grpSpPr>
        <p:sp>
          <p:nvSpPr>
            <p:cNvPr id="12314" name="正方形/長方形 12313">
              <a:extLst>
                <a:ext uri="{FF2B5EF4-FFF2-40B4-BE49-F238E27FC236}">
                  <a16:creationId xmlns:a16="http://schemas.microsoft.com/office/drawing/2014/main" id="{D7A8F478-9150-FA81-1A63-8E61E3D02074}"/>
                </a:ext>
              </a:extLst>
            </p:cNvPr>
            <p:cNvSpPr/>
            <p:nvPr/>
          </p:nvSpPr>
          <p:spPr bwMode="auto">
            <a:xfrm>
              <a:off x="274551" y="5671510"/>
              <a:ext cx="2697447" cy="637215"/>
            </a:xfrm>
            <a:prstGeom prst="rect">
              <a:avLst/>
            </a:prstGeom>
            <a:solidFill>
              <a:srgbClr val="EBFAE6"/>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2315" name="正方形/長方形 12314">
              <a:extLst>
                <a:ext uri="{FF2B5EF4-FFF2-40B4-BE49-F238E27FC236}">
                  <a16:creationId xmlns:a16="http://schemas.microsoft.com/office/drawing/2014/main" id="{CA279C5F-4A77-F595-5B99-7A9EC8B0513E}"/>
                </a:ext>
              </a:extLst>
            </p:cNvPr>
            <p:cNvSpPr/>
            <p:nvPr/>
          </p:nvSpPr>
          <p:spPr bwMode="auto">
            <a:xfrm>
              <a:off x="274551" y="5682870"/>
              <a:ext cx="2697447" cy="261950"/>
            </a:xfrm>
            <a:prstGeom prst="rect">
              <a:avLst/>
            </a:prstGeom>
            <a:solidFill>
              <a:srgbClr val="92D050"/>
            </a:solidFill>
            <a:ln w="635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spcBef>
                  <a:spcPts val="0"/>
                </a:spcBef>
                <a:spcAft>
                  <a:spcPts val="0"/>
                </a:spcAft>
              </a:pPr>
              <a:r>
                <a:rPr lang="ja-JP" altLang="en-US" sz="1400" dirty="0">
                  <a:solidFill>
                    <a:schemeClr val="bg1"/>
                  </a:solidFill>
                  <a:latin typeface="HGPｺﾞｼｯｸE" panose="020B0900000000000000" pitchFamily="50" charset="-128"/>
                  <a:ea typeface="HGPｺﾞｼｯｸE" panose="020B0900000000000000" pitchFamily="50" charset="-128"/>
                </a:rPr>
                <a:t>議決</a:t>
              </a:r>
            </a:p>
          </p:txBody>
        </p:sp>
        <p:sp>
          <p:nvSpPr>
            <p:cNvPr id="12316" name="テキスト ボックス 12315">
              <a:extLst>
                <a:ext uri="{FF2B5EF4-FFF2-40B4-BE49-F238E27FC236}">
                  <a16:creationId xmlns:a16="http://schemas.microsoft.com/office/drawing/2014/main" id="{49EBC512-389F-99F2-B499-A06AB0DC0424}"/>
                </a:ext>
              </a:extLst>
            </p:cNvPr>
            <p:cNvSpPr txBox="1"/>
            <p:nvPr/>
          </p:nvSpPr>
          <p:spPr>
            <a:xfrm>
              <a:off x="318269" y="5981062"/>
              <a:ext cx="2610010" cy="270652"/>
            </a:xfrm>
            <a:prstGeom prst="rect">
              <a:avLst/>
            </a:prstGeom>
            <a:noFill/>
          </p:spPr>
          <p:txBody>
            <a:bodyPr wrap="none" rtlCol="0">
              <a:spAutoFit/>
            </a:bodyPr>
            <a:lstStyle/>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国会の話し合いで予算が決まります。</a:t>
              </a:r>
              <a:endParaRPr lang="en-US" altLang="ja-JP" sz="1200" dirty="0">
                <a:latin typeface="HGPｺﾞｼｯｸE" panose="020B0900000000000000" pitchFamily="50" charset="-128"/>
                <a:ea typeface="HGPｺﾞｼｯｸE" panose="020B0900000000000000" pitchFamily="50" charset="-128"/>
              </a:endParaRPr>
            </a:p>
          </p:txBody>
        </p:sp>
      </p:grpSp>
      <p:grpSp>
        <p:nvGrpSpPr>
          <p:cNvPr id="12317" name="グループ化 12316">
            <a:extLst>
              <a:ext uri="{FF2B5EF4-FFF2-40B4-BE49-F238E27FC236}">
                <a16:creationId xmlns:a16="http://schemas.microsoft.com/office/drawing/2014/main" id="{71928FA4-69D3-E6DF-3128-B478518F20CD}"/>
              </a:ext>
            </a:extLst>
          </p:cNvPr>
          <p:cNvGrpSpPr/>
          <p:nvPr/>
        </p:nvGrpSpPr>
        <p:grpSpPr>
          <a:xfrm>
            <a:off x="6134125" y="5578914"/>
            <a:ext cx="2697447" cy="637215"/>
            <a:chOff x="6263218" y="5671510"/>
            <a:chExt cx="2697447" cy="637215"/>
          </a:xfrm>
        </p:grpSpPr>
        <p:sp>
          <p:nvSpPr>
            <p:cNvPr id="12318" name="正方形/長方形 12317">
              <a:extLst>
                <a:ext uri="{FF2B5EF4-FFF2-40B4-BE49-F238E27FC236}">
                  <a16:creationId xmlns:a16="http://schemas.microsoft.com/office/drawing/2014/main" id="{DDFBE273-D560-193F-F375-A58D2B14A94C}"/>
                </a:ext>
              </a:extLst>
            </p:cNvPr>
            <p:cNvSpPr/>
            <p:nvPr/>
          </p:nvSpPr>
          <p:spPr bwMode="auto">
            <a:xfrm>
              <a:off x="6263218" y="5671510"/>
              <a:ext cx="2697447" cy="637215"/>
            </a:xfrm>
            <a:prstGeom prst="rect">
              <a:avLst/>
            </a:prstGeom>
            <a:solidFill>
              <a:srgbClr val="D3F1F5"/>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1" hangingPunct="1"/>
              <a:endParaRPr lang="ja-JP" altLang="en-US" sz="2400" dirty="0">
                <a:latin typeface="+mn-ea"/>
              </a:endParaRPr>
            </a:p>
          </p:txBody>
        </p:sp>
        <p:sp>
          <p:nvSpPr>
            <p:cNvPr id="12319" name="正方形/長方形 12318">
              <a:extLst>
                <a:ext uri="{FF2B5EF4-FFF2-40B4-BE49-F238E27FC236}">
                  <a16:creationId xmlns:a16="http://schemas.microsoft.com/office/drawing/2014/main" id="{13086BAB-F98E-14CF-362A-DD0DD73DC806}"/>
                </a:ext>
              </a:extLst>
            </p:cNvPr>
            <p:cNvSpPr/>
            <p:nvPr/>
          </p:nvSpPr>
          <p:spPr bwMode="auto">
            <a:xfrm>
              <a:off x="6263218" y="5682870"/>
              <a:ext cx="2697447" cy="261950"/>
            </a:xfrm>
            <a:prstGeom prst="rect">
              <a:avLst/>
            </a:prstGeom>
            <a:solidFill>
              <a:srgbClr val="36BFD2"/>
            </a:solidFill>
            <a:ln w="635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spcBef>
                  <a:spcPts val="0"/>
                </a:spcBef>
                <a:spcAft>
                  <a:spcPts val="0"/>
                </a:spcAft>
              </a:pPr>
              <a:r>
                <a:rPr lang="ja-JP" altLang="en-US" sz="1400" dirty="0">
                  <a:solidFill>
                    <a:schemeClr val="bg1"/>
                  </a:solidFill>
                  <a:latin typeface="HGPｺﾞｼｯｸE" panose="020B0900000000000000" pitchFamily="50" charset="-128"/>
                  <a:ea typeface="HGPｺﾞｼｯｸE" panose="020B0900000000000000" pitchFamily="50" charset="-128"/>
                </a:rPr>
                <a:t>議決</a:t>
              </a:r>
            </a:p>
          </p:txBody>
        </p:sp>
        <p:sp>
          <p:nvSpPr>
            <p:cNvPr id="12320" name="テキスト ボックス 12319">
              <a:extLst>
                <a:ext uri="{FF2B5EF4-FFF2-40B4-BE49-F238E27FC236}">
                  <a16:creationId xmlns:a16="http://schemas.microsoft.com/office/drawing/2014/main" id="{BD5A66D1-C864-0F0A-1DB7-BC62B941F111}"/>
                </a:ext>
              </a:extLst>
            </p:cNvPr>
            <p:cNvSpPr txBox="1"/>
            <p:nvPr/>
          </p:nvSpPr>
          <p:spPr>
            <a:xfrm>
              <a:off x="6306936" y="5981062"/>
              <a:ext cx="2610010" cy="270652"/>
            </a:xfrm>
            <a:prstGeom prst="rect">
              <a:avLst/>
            </a:prstGeom>
            <a:noFill/>
          </p:spPr>
          <p:txBody>
            <a:bodyPr wrap="none" rtlCol="0">
              <a:spAutoFit/>
            </a:bodyPr>
            <a:lstStyle/>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議会の話し合いで予算が決まります。</a:t>
              </a:r>
              <a:endParaRPr lang="en-US" altLang="ja-JP" sz="1200" dirty="0">
                <a:latin typeface="HGPｺﾞｼｯｸE" panose="020B0900000000000000" pitchFamily="50" charset="-128"/>
                <a:ea typeface="HGPｺﾞｼｯｸE" panose="020B0900000000000000" pitchFamily="50" charset="-128"/>
              </a:endParaRPr>
            </a:p>
          </p:txBody>
        </p:sp>
      </p:grpSp>
      <p:grpSp>
        <p:nvGrpSpPr>
          <p:cNvPr id="12321" name="グループ化 12320">
            <a:extLst>
              <a:ext uri="{FF2B5EF4-FFF2-40B4-BE49-F238E27FC236}">
                <a16:creationId xmlns:a16="http://schemas.microsoft.com/office/drawing/2014/main" id="{477344B4-A7F1-B2D4-6078-3EB165E1277C}"/>
              </a:ext>
            </a:extLst>
          </p:cNvPr>
          <p:cNvGrpSpPr/>
          <p:nvPr/>
        </p:nvGrpSpPr>
        <p:grpSpPr>
          <a:xfrm>
            <a:off x="3111614" y="3004534"/>
            <a:ext cx="1196161" cy="631408"/>
            <a:chOff x="3051223" y="3743701"/>
            <a:chExt cx="1196161" cy="631408"/>
          </a:xfrm>
        </p:grpSpPr>
        <p:sp>
          <p:nvSpPr>
            <p:cNvPr id="12322" name="テキスト ボックス 12321">
              <a:extLst>
                <a:ext uri="{FF2B5EF4-FFF2-40B4-BE49-F238E27FC236}">
                  <a16:creationId xmlns:a16="http://schemas.microsoft.com/office/drawing/2014/main" id="{F60726A0-5B0B-C11F-2C31-B7B80030060B}"/>
                </a:ext>
              </a:extLst>
            </p:cNvPr>
            <p:cNvSpPr txBox="1"/>
            <p:nvPr/>
          </p:nvSpPr>
          <p:spPr>
            <a:xfrm>
              <a:off x="3377434" y="3743701"/>
              <a:ext cx="543739" cy="300403"/>
            </a:xfrm>
            <a:prstGeom prst="rect">
              <a:avLst/>
            </a:prstGeom>
            <a:noFill/>
          </p:spPr>
          <p:txBody>
            <a:bodyPr wrap="square" rtlCol="0">
              <a:spAutoFit/>
            </a:bodyPr>
            <a:lstStyle/>
            <a:p>
              <a:pPr>
                <a:lnSpc>
                  <a:spcPct val="110000"/>
                </a:lnSpc>
                <a:spcBef>
                  <a:spcPts val="0"/>
                </a:spcBef>
                <a:spcAft>
                  <a:spcPts val="0"/>
                </a:spcAft>
              </a:pPr>
              <a:r>
                <a:rPr lang="ja-JP" altLang="en-US" sz="1400" dirty="0">
                  <a:solidFill>
                    <a:srgbClr val="DB920F"/>
                  </a:solidFill>
                  <a:latin typeface="HGPｺﾞｼｯｸE" panose="020B0900000000000000" pitchFamily="50" charset="-128"/>
                  <a:ea typeface="HGPｺﾞｼｯｸE" panose="020B0900000000000000" pitchFamily="50" charset="-128"/>
                </a:rPr>
                <a:t>選挙</a:t>
              </a:r>
              <a:endParaRPr lang="en-US" altLang="ja-JP" sz="1400" dirty="0">
                <a:solidFill>
                  <a:srgbClr val="DB920F"/>
                </a:solidFill>
                <a:latin typeface="HGPｺﾞｼｯｸE" panose="020B0900000000000000" pitchFamily="50" charset="-128"/>
                <a:ea typeface="HGPｺﾞｼｯｸE" panose="020B0900000000000000" pitchFamily="50" charset="-128"/>
              </a:endParaRPr>
            </a:p>
          </p:txBody>
        </p:sp>
        <p:sp>
          <p:nvSpPr>
            <p:cNvPr id="12323" name="テキスト ボックス 12322">
              <a:extLst>
                <a:ext uri="{FF2B5EF4-FFF2-40B4-BE49-F238E27FC236}">
                  <a16:creationId xmlns:a16="http://schemas.microsoft.com/office/drawing/2014/main" id="{292DAEBA-8546-D6BE-3B91-C8FFB4359717}"/>
                </a:ext>
              </a:extLst>
            </p:cNvPr>
            <p:cNvSpPr txBox="1"/>
            <p:nvPr/>
          </p:nvSpPr>
          <p:spPr>
            <a:xfrm>
              <a:off x="3051223" y="3996672"/>
              <a:ext cx="1196161" cy="378437"/>
            </a:xfrm>
            <a:prstGeom prst="rect">
              <a:avLst/>
            </a:prstGeom>
            <a:noFill/>
          </p:spPr>
          <p:txBody>
            <a:bodyPr wrap="none" rtlCol="0">
              <a:spAutoFit/>
            </a:bodyPr>
            <a:lstStyle/>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国民の代表である</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国会議員を選びます</a:t>
              </a:r>
              <a:endParaRPr lang="en-US" altLang="ja-JP" sz="900" dirty="0">
                <a:latin typeface="HGPｺﾞｼｯｸE" panose="020B0900000000000000" pitchFamily="50" charset="-128"/>
                <a:ea typeface="HGPｺﾞｼｯｸE" panose="020B0900000000000000" pitchFamily="50" charset="-128"/>
              </a:endParaRPr>
            </a:p>
          </p:txBody>
        </p:sp>
      </p:grpSp>
      <p:grpSp>
        <p:nvGrpSpPr>
          <p:cNvPr id="12324" name="グループ化 12323">
            <a:extLst>
              <a:ext uri="{FF2B5EF4-FFF2-40B4-BE49-F238E27FC236}">
                <a16:creationId xmlns:a16="http://schemas.microsoft.com/office/drawing/2014/main" id="{E2380FDA-8BC2-A6BC-3E81-9905594BF0A0}"/>
              </a:ext>
            </a:extLst>
          </p:cNvPr>
          <p:cNvGrpSpPr/>
          <p:nvPr/>
        </p:nvGrpSpPr>
        <p:grpSpPr>
          <a:xfrm>
            <a:off x="5038096" y="3950360"/>
            <a:ext cx="1072730" cy="930713"/>
            <a:chOff x="5189574" y="3749095"/>
            <a:chExt cx="1072730" cy="930713"/>
          </a:xfrm>
        </p:grpSpPr>
        <p:sp>
          <p:nvSpPr>
            <p:cNvPr id="12325" name="テキスト ボックス 12324">
              <a:extLst>
                <a:ext uri="{FF2B5EF4-FFF2-40B4-BE49-F238E27FC236}">
                  <a16:creationId xmlns:a16="http://schemas.microsoft.com/office/drawing/2014/main" id="{B0CE5D6B-7361-85DB-AA9C-7574AE6F71E7}"/>
                </a:ext>
              </a:extLst>
            </p:cNvPr>
            <p:cNvSpPr txBox="1"/>
            <p:nvPr/>
          </p:nvSpPr>
          <p:spPr>
            <a:xfrm>
              <a:off x="5421485" y="3749095"/>
              <a:ext cx="543739" cy="300403"/>
            </a:xfrm>
            <a:prstGeom prst="rect">
              <a:avLst/>
            </a:prstGeom>
            <a:noFill/>
          </p:spPr>
          <p:txBody>
            <a:bodyPr wrap="none" rtlCol="0">
              <a:spAutoFit/>
            </a:bodyPr>
            <a:lstStyle/>
            <a:p>
              <a:pPr>
                <a:lnSpc>
                  <a:spcPct val="110000"/>
                </a:lnSpc>
                <a:spcBef>
                  <a:spcPts val="0"/>
                </a:spcBef>
                <a:spcAft>
                  <a:spcPts val="0"/>
                </a:spcAft>
              </a:pPr>
              <a:r>
                <a:rPr lang="ja-JP" altLang="en-US" sz="1400" dirty="0">
                  <a:solidFill>
                    <a:srgbClr val="DB920F"/>
                  </a:solidFill>
                  <a:latin typeface="HGPｺﾞｼｯｸE" panose="020B0900000000000000" pitchFamily="50" charset="-128"/>
                  <a:ea typeface="HGPｺﾞｼｯｸE" panose="020B0900000000000000" pitchFamily="50" charset="-128"/>
                </a:rPr>
                <a:t>選挙</a:t>
              </a:r>
              <a:endParaRPr lang="en-US" altLang="ja-JP" sz="1400" dirty="0">
                <a:solidFill>
                  <a:srgbClr val="DB920F"/>
                </a:solidFill>
                <a:latin typeface="HGPｺﾞｼｯｸE" panose="020B0900000000000000" pitchFamily="50" charset="-128"/>
                <a:ea typeface="HGPｺﾞｼｯｸE" panose="020B0900000000000000" pitchFamily="50" charset="-128"/>
              </a:endParaRPr>
            </a:p>
          </p:txBody>
        </p:sp>
        <p:sp>
          <p:nvSpPr>
            <p:cNvPr id="12326" name="テキスト ボックス 12325">
              <a:extLst>
                <a:ext uri="{FF2B5EF4-FFF2-40B4-BE49-F238E27FC236}">
                  <a16:creationId xmlns:a16="http://schemas.microsoft.com/office/drawing/2014/main" id="{09D13067-9CF4-BFD8-ED50-2EB37A2EDEF9}"/>
                </a:ext>
              </a:extLst>
            </p:cNvPr>
            <p:cNvSpPr txBox="1"/>
            <p:nvPr/>
          </p:nvSpPr>
          <p:spPr>
            <a:xfrm>
              <a:off x="5189574" y="3996672"/>
              <a:ext cx="1072730" cy="683136"/>
            </a:xfrm>
            <a:prstGeom prst="rect">
              <a:avLst/>
            </a:prstGeom>
            <a:noFill/>
          </p:spPr>
          <p:txBody>
            <a:bodyPr wrap="none" rtlCol="0">
              <a:spAutoFit/>
            </a:bodyPr>
            <a:lstStyle/>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住民の代表である</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都道府県・</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市区町村議会</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議員を選びます</a:t>
              </a:r>
              <a:endParaRPr lang="en-US" altLang="ja-JP" sz="900" dirty="0">
                <a:latin typeface="HGPｺﾞｼｯｸE" panose="020B0900000000000000" pitchFamily="50" charset="-128"/>
                <a:ea typeface="HGPｺﾞｼｯｸE" panose="020B0900000000000000" pitchFamily="50" charset="-128"/>
              </a:endParaRPr>
            </a:p>
          </p:txBody>
        </p:sp>
      </p:grpSp>
      <p:grpSp>
        <p:nvGrpSpPr>
          <p:cNvPr id="12327" name="グループ化 12326">
            <a:extLst>
              <a:ext uri="{FF2B5EF4-FFF2-40B4-BE49-F238E27FC236}">
                <a16:creationId xmlns:a16="http://schemas.microsoft.com/office/drawing/2014/main" id="{5115B2AB-E9A6-0B58-3722-FCBA41B5CC1D}"/>
              </a:ext>
            </a:extLst>
          </p:cNvPr>
          <p:cNvGrpSpPr/>
          <p:nvPr/>
        </p:nvGrpSpPr>
        <p:grpSpPr>
          <a:xfrm>
            <a:off x="5045101" y="2530582"/>
            <a:ext cx="1072730" cy="935579"/>
            <a:chOff x="5189574" y="2180717"/>
            <a:chExt cx="1072730" cy="935579"/>
          </a:xfrm>
        </p:grpSpPr>
        <p:sp>
          <p:nvSpPr>
            <p:cNvPr id="12328" name="テキスト ボックス 12327">
              <a:extLst>
                <a:ext uri="{FF2B5EF4-FFF2-40B4-BE49-F238E27FC236}">
                  <a16:creationId xmlns:a16="http://schemas.microsoft.com/office/drawing/2014/main" id="{0D0978C7-995B-4C40-7BC5-1121110D0037}"/>
                </a:ext>
              </a:extLst>
            </p:cNvPr>
            <p:cNvSpPr txBox="1"/>
            <p:nvPr/>
          </p:nvSpPr>
          <p:spPr>
            <a:xfrm>
              <a:off x="5426090" y="2180717"/>
              <a:ext cx="543739" cy="300403"/>
            </a:xfrm>
            <a:prstGeom prst="rect">
              <a:avLst/>
            </a:prstGeom>
            <a:noFill/>
          </p:spPr>
          <p:txBody>
            <a:bodyPr wrap="none" rtlCol="0">
              <a:spAutoFit/>
            </a:bodyPr>
            <a:lstStyle/>
            <a:p>
              <a:pPr>
                <a:lnSpc>
                  <a:spcPct val="110000"/>
                </a:lnSpc>
                <a:spcBef>
                  <a:spcPts val="0"/>
                </a:spcBef>
                <a:spcAft>
                  <a:spcPts val="0"/>
                </a:spcAft>
              </a:pPr>
              <a:r>
                <a:rPr lang="ja-JP" altLang="en-US" sz="1400" dirty="0">
                  <a:solidFill>
                    <a:srgbClr val="DB920F"/>
                  </a:solidFill>
                  <a:latin typeface="HGPｺﾞｼｯｸE" panose="020B0900000000000000" pitchFamily="50" charset="-128"/>
                  <a:ea typeface="HGPｺﾞｼｯｸE" panose="020B0900000000000000" pitchFamily="50" charset="-128"/>
                </a:rPr>
                <a:t>選挙</a:t>
              </a:r>
              <a:endParaRPr lang="en-US" altLang="ja-JP" sz="1400" dirty="0">
                <a:solidFill>
                  <a:srgbClr val="DB920F"/>
                </a:solidFill>
                <a:latin typeface="HGPｺﾞｼｯｸE" panose="020B0900000000000000" pitchFamily="50" charset="-128"/>
                <a:ea typeface="HGPｺﾞｼｯｸE" panose="020B0900000000000000" pitchFamily="50" charset="-128"/>
              </a:endParaRPr>
            </a:p>
          </p:txBody>
        </p:sp>
        <p:sp>
          <p:nvSpPr>
            <p:cNvPr id="12329" name="テキスト ボックス 12328">
              <a:extLst>
                <a:ext uri="{FF2B5EF4-FFF2-40B4-BE49-F238E27FC236}">
                  <a16:creationId xmlns:a16="http://schemas.microsoft.com/office/drawing/2014/main" id="{77BB4221-40A5-DF3E-D5FB-09A61C7AB00B}"/>
                </a:ext>
              </a:extLst>
            </p:cNvPr>
            <p:cNvSpPr txBox="1"/>
            <p:nvPr/>
          </p:nvSpPr>
          <p:spPr>
            <a:xfrm>
              <a:off x="5189574" y="2433160"/>
              <a:ext cx="1072730" cy="683136"/>
            </a:xfrm>
            <a:prstGeom prst="rect">
              <a:avLst/>
            </a:prstGeom>
            <a:noFill/>
          </p:spPr>
          <p:txBody>
            <a:bodyPr wrap="none" rtlCol="0">
              <a:spAutoFit/>
            </a:bodyPr>
            <a:lstStyle/>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住民の代表である</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都道府県知事・</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市区町村長</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を選びます</a:t>
              </a:r>
              <a:endParaRPr lang="en-US" altLang="ja-JP" sz="900" dirty="0">
                <a:latin typeface="HGPｺﾞｼｯｸE" panose="020B0900000000000000" pitchFamily="50" charset="-128"/>
                <a:ea typeface="HGPｺﾞｼｯｸE" panose="020B0900000000000000" pitchFamily="50" charset="-128"/>
              </a:endParaRPr>
            </a:p>
          </p:txBody>
        </p:sp>
      </p:grpSp>
      <p:sp>
        <p:nvSpPr>
          <p:cNvPr id="12330" name="テキスト ボックス 12329">
            <a:extLst>
              <a:ext uri="{FF2B5EF4-FFF2-40B4-BE49-F238E27FC236}">
                <a16:creationId xmlns:a16="http://schemas.microsoft.com/office/drawing/2014/main" id="{DF564F5A-AB77-253B-23DA-97F2F0191C49}"/>
              </a:ext>
            </a:extLst>
          </p:cNvPr>
          <p:cNvSpPr txBox="1"/>
          <p:nvPr/>
        </p:nvSpPr>
        <p:spPr>
          <a:xfrm>
            <a:off x="3299404" y="1743780"/>
            <a:ext cx="796033" cy="507639"/>
          </a:xfrm>
          <a:prstGeom prst="rect">
            <a:avLst/>
          </a:prstGeom>
          <a:noFill/>
        </p:spPr>
        <p:txBody>
          <a:bodyPr wrap="square" rtlCol="0">
            <a:spAutoFit/>
          </a:bodyPr>
          <a:lstStyle/>
          <a:p>
            <a:pPr algn="ctr">
              <a:spcBef>
                <a:spcPts val="0"/>
              </a:spcBef>
              <a:spcAft>
                <a:spcPts val="0"/>
              </a:spcAft>
            </a:pPr>
            <a:r>
              <a:rPr lang="ja-JP" altLang="en-US" sz="1400" dirty="0">
                <a:solidFill>
                  <a:srgbClr val="6BA42C"/>
                </a:solidFill>
                <a:latin typeface="HGPｺﾞｼｯｸE" panose="020B0900000000000000" pitchFamily="50" charset="-128"/>
                <a:ea typeface="HGPｺﾞｼｯｸE" panose="020B0900000000000000" pitchFamily="50" charset="-128"/>
              </a:rPr>
              <a:t>税金</a:t>
            </a:r>
            <a:endParaRPr lang="en-US" altLang="ja-JP" sz="1400" dirty="0">
              <a:solidFill>
                <a:srgbClr val="6BA42C"/>
              </a:solidFill>
              <a:latin typeface="HGPｺﾞｼｯｸE" panose="020B0900000000000000" pitchFamily="50" charset="-128"/>
              <a:ea typeface="HGPｺﾞｼｯｸE" panose="020B0900000000000000" pitchFamily="50" charset="-128"/>
            </a:endParaRPr>
          </a:p>
          <a:p>
            <a:pPr algn="ctr">
              <a:spcBef>
                <a:spcPts val="0"/>
              </a:spcBef>
              <a:spcAft>
                <a:spcPts val="0"/>
              </a:spcAft>
            </a:pPr>
            <a:r>
              <a:rPr lang="ja-JP" altLang="en-US" sz="1200" dirty="0">
                <a:solidFill>
                  <a:srgbClr val="6BA42C"/>
                </a:solidFill>
                <a:latin typeface="HGPｺﾞｼｯｸE" panose="020B0900000000000000" pitchFamily="50" charset="-128"/>
                <a:ea typeface="HGPｺﾞｼｯｸE" panose="020B0900000000000000" pitchFamily="50" charset="-128"/>
              </a:rPr>
              <a:t>（国税）</a:t>
            </a:r>
            <a:endParaRPr lang="en-US" altLang="ja-JP" sz="1200" dirty="0">
              <a:solidFill>
                <a:srgbClr val="6BA42C"/>
              </a:solidFill>
              <a:latin typeface="HGPｺﾞｼｯｸE" panose="020B0900000000000000" pitchFamily="50" charset="-128"/>
              <a:ea typeface="HGPｺﾞｼｯｸE" panose="020B0900000000000000" pitchFamily="50" charset="-128"/>
            </a:endParaRPr>
          </a:p>
        </p:txBody>
      </p:sp>
      <p:sp>
        <p:nvSpPr>
          <p:cNvPr id="12331" name="テキスト ボックス 12330">
            <a:extLst>
              <a:ext uri="{FF2B5EF4-FFF2-40B4-BE49-F238E27FC236}">
                <a16:creationId xmlns:a16="http://schemas.microsoft.com/office/drawing/2014/main" id="{4B367FF0-5886-3E05-76A1-66A093B52C6E}"/>
              </a:ext>
            </a:extLst>
          </p:cNvPr>
          <p:cNvSpPr txBox="1"/>
          <p:nvPr/>
        </p:nvSpPr>
        <p:spPr>
          <a:xfrm>
            <a:off x="4971119" y="1743780"/>
            <a:ext cx="796033" cy="507639"/>
          </a:xfrm>
          <a:prstGeom prst="rect">
            <a:avLst/>
          </a:prstGeom>
          <a:noFill/>
        </p:spPr>
        <p:txBody>
          <a:bodyPr wrap="square" rtlCol="0">
            <a:spAutoFit/>
          </a:bodyPr>
          <a:lstStyle/>
          <a:p>
            <a:pPr algn="ctr">
              <a:spcBef>
                <a:spcPts val="0"/>
              </a:spcBef>
              <a:spcAft>
                <a:spcPts val="0"/>
              </a:spcAft>
            </a:pPr>
            <a:r>
              <a:rPr lang="ja-JP" altLang="en-US" sz="1400" dirty="0">
                <a:solidFill>
                  <a:srgbClr val="1F7EA9"/>
                </a:solidFill>
                <a:latin typeface="HGPｺﾞｼｯｸE" panose="020B0900000000000000" pitchFamily="50" charset="-128"/>
                <a:ea typeface="HGPｺﾞｼｯｸE" panose="020B0900000000000000" pitchFamily="50" charset="-128"/>
              </a:rPr>
              <a:t>税金</a:t>
            </a:r>
            <a:endParaRPr lang="en-US" altLang="ja-JP" sz="1400" dirty="0">
              <a:solidFill>
                <a:srgbClr val="1F7EA9"/>
              </a:solidFill>
              <a:latin typeface="HGPｺﾞｼｯｸE" panose="020B0900000000000000" pitchFamily="50" charset="-128"/>
              <a:ea typeface="HGPｺﾞｼｯｸE" panose="020B0900000000000000" pitchFamily="50" charset="-128"/>
            </a:endParaRPr>
          </a:p>
          <a:p>
            <a:pPr algn="ctr">
              <a:spcBef>
                <a:spcPts val="0"/>
              </a:spcBef>
              <a:spcAft>
                <a:spcPts val="0"/>
              </a:spcAft>
            </a:pPr>
            <a:r>
              <a:rPr lang="ja-JP" altLang="en-US" sz="1200" dirty="0">
                <a:solidFill>
                  <a:srgbClr val="1F7EA9"/>
                </a:solidFill>
                <a:latin typeface="HGPｺﾞｼｯｸE" panose="020B0900000000000000" pitchFamily="50" charset="-128"/>
                <a:ea typeface="HGPｺﾞｼｯｸE" panose="020B0900000000000000" pitchFamily="50" charset="-128"/>
              </a:rPr>
              <a:t>（地方税）</a:t>
            </a:r>
            <a:endParaRPr lang="en-US" altLang="ja-JP" sz="1200" dirty="0">
              <a:solidFill>
                <a:srgbClr val="1F7EA9"/>
              </a:solidFill>
              <a:latin typeface="HGPｺﾞｼｯｸE" panose="020B0900000000000000" pitchFamily="50" charset="-128"/>
              <a:ea typeface="HGPｺﾞｼｯｸE" panose="020B0900000000000000" pitchFamily="50" charset="-128"/>
            </a:endParaRPr>
          </a:p>
        </p:txBody>
      </p:sp>
      <p:grpSp>
        <p:nvGrpSpPr>
          <p:cNvPr id="10" name="グループ化 9">
            <a:extLst>
              <a:ext uri="{FF2B5EF4-FFF2-40B4-BE49-F238E27FC236}">
                <a16:creationId xmlns:a16="http://schemas.microsoft.com/office/drawing/2014/main" id="{34823C51-FF6F-9EBA-F8B5-7901BE70CAF0}"/>
              </a:ext>
            </a:extLst>
          </p:cNvPr>
          <p:cNvGrpSpPr/>
          <p:nvPr/>
        </p:nvGrpSpPr>
        <p:grpSpPr>
          <a:xfrm>
            <a:off x="-29057" y="6108718"/>
            <a:ext cx="832606" cy="749280"/>
            <a:chOff x="-35154" y="5996309"/>
            <a:chExt cx="945432" cy="850815"/>
          </a:xfrm>
        </p:grpSpPr>
        <p:sp>
          <p:nvSpPr>
            <p:cNvPr id="11" name="フリーフォーム: 図形 10">
              <a:extLst>
                <a:ext uri="{FF2B5EF4-FFF2-40B4-BE49-F238E27FC236}">
                  <a16:creationId xmlns:a16="http://schemas.microsoft.com/office/drawing/2014/main" id="{07ECC775-802B-BAAF-0AAE-F48F4C961CA9}"/>
                </a:ext>
              </a:extLst>
            </p:cNvPr>
            <p:cNvSpPr/>
            <p:nvPr userDrawn="1"/>
          </p:nvSpPr>
          <p:spPr>
            <a:xfrm rot="5400000">
              <a:off x="29731" y="6013480"/>
              <a:ext cx="803910"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latin typeface="HGPGothicE" panose="020B0900000000000000" pitchFamily="34" charset="-128"/>
              </a:endParaRPr>
            </a:p>
          </p:txBody>
        </p:sp>
        <p:sp>
          <p:nvSpPr>
            <p:cNvPr id="14" name="フリーフォーム: 図形 13">
              <a:extLst>
                <a:ext uri="{FF2B5EF4-FFF2-40B4-BE49-F238E27FC236}">
                  <a16:creationId xmlns:a16="http://schemas.microsoft.com/office/drawing/2014/main" id="{01555A36-F5A3-7DD1-697E-450A5DC21734}"/>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latin typeface="HGPGothicE" panose="020B0900000000000000" pitchFamily="34" charset="-128"/>
              </a:endParaRPr>
            </a:p>
          </p:txBody>
        </p:sp>
        <p:sp>
          <p:nvSpPr>
            <p:cNvPr id="15" name="テキスト ボックス 14">
              <a:extLst>
                <a:ext uri="{FF2B5EF4-FFF2-40B4-BE49-F238E27FC236}">
                  <a16:creationId xmlns:a16="http://schemas.microsoft.com/office/drawing/2014/main" id="{854336E6-DEEF-EECF-64E1-74BEA8128D52}"/>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
        <p:nvSpPr>
          <p:cNvPr id="12387" name="二等辺三角形 12386">
            <a:extLst>
              <a:ext uri="{FF2B5EF4-FFF2-40B4-BE49-F238E27FC236}">
                <a16:creationId xmlns:a16="http://schemas.microsoft.com/office/drawing/2014/main" id="{AFB5B66F-72B8-7D8D-2E8F-A3D6D8A4C3D2}"/>
              </a:ext>
            </a:extLst>
          </p:cNvPr>
          <p:cNvSpPr/>
          <p:nvPr/>
        </p:nvSpPr>
        <p:spPr>
          <a:xfrm rot="10800000">
            <a:off x="1363045" y="3451346"/>
            <a:ext cx="628038" cy="204009"/>
          </a:xfrm>
          <a:prstGeom prst="triangle">
            <a:avLst/>
          </a:prstGeom>
          <a:gradFill>
            <a:gsLst>
              <a:gs pos="0">
                <a:srgbClr val="78B832"/>
              </a:gs>
              <a:gs pos="100000">
                <a:srgbClr val="B8E08C">
                  <a:alpha val="0"/>
                </a:srgbClr>
              </a:gs>
            </a:gsLst>
            <a:lin ang="5400000" scaled="1"/>
          </a:gra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grpSp>
        <p:nvGrpSpPr>
          <p:cNvPr id="23" name="グループ化 22">
            <a:extLst>
              <a:ext uri="{FF2B5EF4-FFF2-40B4-BE49-F238E27FC236}">
                <a16:creationId xmlns:a16="http://schemas.microsoft.com/office/drawing/2014/main" id="{85DD1DDA-708E-CF39-42AD-7A4889AF8384}"/>
              </a:ext>
            </a:extLst>
          </p:cNvPr>
          <p:cNvGrpSpPr/>
          <p:nvPr/>
        </p:nvGrpSpPr>
        <p:grpSpPr>
          <a:xfrm>
            <a:off x="6232922" y="3715330"/>
            <a:ext cx="2599637" cy="1512077"/>
            <a:chOff x="6232922" y="3715330"/>
            <a:chExt cx="2599637" cy="1512077"/>
          </a:xfrm>
        </p:grpSpPr>
        <p:sp>
          <p:nvSpPr>
            <p:cNvPr id="12291" name="四角形: 角を丸くする 12290">
              <a:extLst>
                <a:ext uri="{FF2B5EF4-FFF2-40B4-BE49-F238E27FC236}">
                  <a16:creationId xmlns:a16="http://schemas.microsoft.com/office/drawing/2014/main" id="{8F7C84A7-A0E1-BF60-C77C-828928FC25BF}"/>
                </a:ext>
              </a:extLst>
            </p:cNvPr>
            <p:cNvSpPr/>
            <p:nvPr/>
          </p:nvSpPr>
          <p:spPr bwMode="auto">
            <a:xfrm>
              <a:off x="6471852" y="3715330"/>
              <a:ext cx="2035742" cy="217276"/>
            </a:xfrm>
            <a:prstGeom prst="roundRect">
              <a:avLst>
                <a:gd name="adj" fmla="val 50000"/>
              </a:avLst>
            </a:prstGeom>
            <a:solidFill>
              <a:srgbClr val="36BFD2"/>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200" dirty="0">
                  <a:solidFill>
                    <a:schemeClr val="bg1"/>
                  </a:solidFill>
                  <a:latin typeface="+mn-ea"/>
                  <a:ea typeface="+mn-ea"/>
                </a:rPr>
                <a:t>都道府県・市区町村の議会</a:t>
              </a:r>
              <a:endParaRPr kumimoji="1" lang="ja-JP" altLang="en-US" sz="1200" b="0" i="0" u="none" strike="noStrike" cap="none" normalizeH="0" baseline="0" dirty="0">
                <a:ln>
                  <a:noFill/>
                </a:ln>
                <a:solidFill>
                  <a:schemeClr val="bg1"/>
                </a:solidFill>
                <a:effectLst/>
                <a:latin typeface="+mn-ea"/>
                <a:ea typeface="+mn-ea"/>
              </a:endParaRPr>
            </a:p>
          </p:txBody>
        </p:sp>
        <p:pic>
          <p:nvPicPr>
            <p:cNvPr id="12388" name="図 12387">
              <a:extLst>
                <a:ext uri="{FF2B5EF4-FFF2-40B4-BE49-F238E27FC236}">
                  <a16:creationId xmlns:a16="http://schemas.microsoft.com/office/drawing/2014/main" id="{D2D3156E-7067-36EC-696D-646744BEE82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6232922" y="4014778"/>
              <a:ext cx="2599637" cy="1212629"/>
            </a:xfrm>
            <a:prstGeom prst="rect">
              <a:avLst/>
            </a:prstGeom>
          </p:spPr>
        </p:pic>
      </p:grpSp>
      <p:grpSp>
        <p:nvGrpSpPr>
          <p:cNvPr id="21" name="グループ化 20">
            <a:extLst>
              <a:ext uri="{FF2B5EF4-FFF2-40B4-BE49-F238E27FC236}">
                <a16:creationId xmlns:a16="http://schemas.microsoft.com/office/drawing/2014/main" id="{0F943795-E427-1DDB-0B85-B662ECFB961D}"/>
              </a:ext>
            </a:extLst>
          </p:cNvPr>
          <p:cNvGrpSpPr/>
          <p:nvPr/>
        </p:nvGrpSpPr>
        <p:grpSpPr>
          <a:xfrm>
            <a:off x="659193" y="3715330"/>
            <a:ext cx="2035742" cy="1506300"/>
            <a:chOff x="659193" y="3715330"/>
            <a:chExt cx="2035742" cy="1506300"/>
          </a:xfrm>
        </p:grpSpPr>
        <p:sp>
          <p:nvSpPr>
            <p:cNvPr id="12294" name="四角形: 角を丸くする 12293">
              <a:extLst>
                <a:ext uri="{FF2B5EF4-FFF2-40B4-BE49-F238E27FC236}">
                  <a16:creationId xmlns:a16="http://schemas.microsoft.com/office/drawing/2014/main" id="{6868D2FF-A401-84C9-22FB-072A192A72A6}"/>
                </a:ext>
              </a:extLst>
            </p:cNvPr>
            <p:cNvSpPr/>
            <p:nvPr/>
          </p:nvSpPr>
          <p:spPr bwMode="auto">
            <a:xfrm>
              <a:off x="659193" y="3715330"/>
              <a:ext cx="2035742" cy="217276"/>
            </a:xfrm>
            <a:prstGeom prst="roundRect">
              <a:avLst>
                <a:gd name="adj" fmla="val 50000"/>
              </a:avLst>
            </a:prstGeom>
            <a:solidFill>
              <a:srgbClr val="92D050"/>
            </a:solidFill>
            <a:ln w="6350" cap="flat" cmpd="sng" algn="ctr">
              <a:noFill/>
              <a:prstDash val="solid"/>
              <a:round/>
              <a:headEnd type="none" w="med" len="med"/>
              <a:tailEnd type="none" w="med" len="med"/>
            </a:ln>
            <a:effectLst/>
          </p:spPr>
          <p:txBody>
            <a:bodyPr vert="horz" wrap="square" lIns="91440" tIns="0" rIns="91440" bIns="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200" b="0" i="0" u="none" strike="noStrike" cap="none" normalizeH="0" baseline="0" dirty="0">
                  <a:ln>
                    <a:noFill/>
                  </a:ln>
                  <a:solidFill>
                    <a:schemeClr val="bg1"/>
                  </a:solidFill>
                  <a:effectLst/>
                  <a:latin typeface="+mn-ea"/>
                  <a:ea typeface="+mn-ea"/>
                </a:rPr>
                <a:t>国会</a:t>
              </a:r>
            </a:p>
          </p:txBody>
        </p:sp>
        <p:pic>
          <p:nvPicPr>
            <p:cNvPr id="12389" name="図 12388">
              <a:extLst>
                <a:ext uri="{FF2B5EF4-FFF2-40B4-BE49-F238E27FC236}">
                  <a16:creationId xmlns:a16="http://schemas.microsoft.com/office/drawing/2014/main" id="{B9E344A8-436D-BF86-51BD-63CEA6D69889}"/>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766485" y="4014778"/>
              <a:ext cx="1821158" cy="1206852"/>
            </a:xfrm>
            <a:prstGeom prst="rect">
              <a:avLst/>
            </a:prstGeom>
          </p:spPr>
        </p:pic>
      </p:grpSp>
      <p:grpSp>
        <p:nvGrpSpPr>
          <p:cNvPr id="19" name="グループ化 18">
            <a:extLst>
              <a:ext uri="{FF2B5EF4-FFF2-40B4-BE49-F238E27FC236}">
                <a16:creationId xmlns:a16="http://schemas.microsoft.com/office/drawing/2014/main" id="{E219B6A8-3243-B69D-6506-891A738FC16E}"/>
              </a:ext>
            </a:extLst>
          </p:cNvPr>
          <p:cNvGrpSpPr/>
          <p:nvPr/>
        </p:nvGrpSpPr>
        <p:grpSpPr>
          <a:xfrm>
            <a:off x="6931254" y="3201573"/>
            <a:ext cx="1103187" cy="453782"/>
            <a:chOff x="6931254" y="3201573"/>
            <a:chExt cx="1103187" cy="453782"/>
          </a:xfrm>
        </p:grpSpPr>
        <p:sp>
          <p:nvSpPr>
            <p:cNvPr id="12312" name="テキスト ボックス 12311">
              <a:extLst>
                <a:ext uri="{FF2B5EF4-FFF2-40B4-BE49-F238E27FC236}">
                  <a16:creationId xmlns:a16="http://schemas.microsoft.com/office/drawing/2014/main" id="{437FA3C0-4E11-77F0-ACB1-5674064BC69F}"/>
                </a:ext>
              </a:extLst>
            </p:cNvPr>
            <p:cNvSpPr txBox="1"/>
            <p:nvPr/>
          </p:nvSpPr>
          <p:spPr>
            <a:xfrm>
              <a:off x="6931254" y="3201573"/>
              <a:ext cx="1103187" cy="270652"/>
            </a:xfrm>
            <a:prstGeom prst="rect">
              <a:avLst/>
            </a:prstGeom>
            <a:noFill/>
          </p:spPr>
          <p:txBody>
            <a:bodyPr wrap="none" rtlCol="0">
              <a:spAutoFit/>
            </a:bodyPr>
            <a:lstStyle/>
            <a:p>
              <a:pPr>
                <a:lnSpc>
                  <a:spcPct val="110000"/>
                </a:lnSpc>
                <a:spcBef>
                  <a:spcPts val="0"/>
                </a:spcBef>
                <a:spcAft>
                  <a:spcPts val="0"/>
                </a:spcAft>
              </a:pPr>
              <a:r>
                <a:rPr lang="ja-JP" altLang="en-US" sz="1200" dirty="0">
                  <a:solidFill>
                    <a:srgbClr val="1F7EA9"/>
                  </a:solidFill>
                  <a:latin typeface="HGPｺﾞｼｯｸE" panose="020B0900000000000000" pitchFamily="50" charset="-128"/>
                  <a:ea typeface="HGPｺﾞｼｯｸE" panose="020B0900000000000000" pitchFamily="50" charset="-128"/>
                </a:rPr>
                <a:t>予算案の提出</a:t>
              </a:r>
              <a:endParaRPr lang="en-US" altLang="ja-JP" sz="1200" dirty="0">
                <a:solidFill>
                  <a:srgbClr val="1F7EA9"/>
                </a:solidFill>
                <a:latin typeface="HGPｺﾞｼｯｸE" panose="020B0900000000000000" pitchFamily="50" charset="-128"/>
                <a:ea typeface="HGPｺﾞｼｯｸE" panose="020B0900000000000000" pitchFamily="50" charset="-128"/>
              </a:endParaRPr>
            </a:p>
          </p:txBody>
        </p:sp>
        <p:sp>
          <p:nvSpPr>
            <p:cNvPr id="12392" name="二等辺三角形 12391">
              <a:extLst>
                <a:ext uri="{FF2B5EF4-FFF2-40B4-BE49-F238E27FC236}">
                  <a16:creationId xmlns:a16="http://schemas.microsoft.com/office/drawing/2014/main" id="{93CEB8C1-13F2-EB05-6559-1426726657AB}"/>
                </a:ext>
              </a:extLst>
            </p:cNvPr>
            <p:cNvSpPr/>
            <p:nvPr/>
          </p:nvSpPr>
          <p:spPr>
            <a:xfrm rot="10800000">
              <a:off x="7159044" y="3451346"/>
              <a:ext cx="628038" cy="204009"/>
            </a:xfrm>
            <a:prstGeom prst="triangle">
              <a:avLst/>
            </a:prstGeom>
            <a:gradFill>
              <a:gsLst>
                <a:gs pos="0">
                  <a:srgbClr val="2BA3D9"/>
                </a:gs>
                <a:gs pos="100000">
                  <a:srgbClr val="A0D6EE">
                    <a:alpha val="0"/>
                  </a:srgbClr>
                </a:gs>
              </a:gsLst>
              <a:lin ang="5400000" scaled="1"/>
            </a:gra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grpSp>
      <p:sp>
        <p:nvSpPr>
          <p:cNvPr id="12393" name="二等辺三角形 12392">
            <a:extLst>
              <a:ext uri="{FF2B5EF4-FFF2-40B4-BE49-F238E27FC236}">
                <a16:creationId xmlns:a16="http://schemas.microsoft.com/office/drawing/2014/main" id="{911ABF65-E4D3-52AA-4620-0F74EDECF12C}"/>
              </a:ext>
            </a:extLst>
          </p:cNvPr>
          <p:cNvSpPr/>
          <p:nvPr/>
        </p:nvSpPr>
        <p:spPr>
          <a:xfrm rot="10800000">
            <a:off x="7218721" y="5257872"/>
            <a:ext cx="628038" cy="204009"/>
          </a:xfrm>
          <a:prstGeom prst="triangle">
            <a:avLst/>
          </a:prstGeom>
          <a:gradFill>
            <a:gsLst>
              <a:gs pos="0">
                <a:srgbClr val="2BA3D9"/>
              </a:gs>
              <a:gs pos="100000">
                <a:srgbClr val="A0D6EE">
                  <a:alpha val="0"/>
                </a:srgbClr>
              </a:gs>
            </a:gsLst>
            <a:lin ang="5400000" scaled="1"/>
          </a:gra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sp>
        <p:nvSpPr>
          <p:cNvPr id="12297" name="矢印: 折線 12296">
            <a:extLst>
              <a:ext uri="{FF2B5EF4-FFF2-40B4-BE49-F238E27FC236}">
                <a16:creationId xmlns:a16="http://schemas.microsoft.com/office/drawing/2014/main" id="{ACDEDA1E-3616-43ED-C1E9-C56A10E3656E}"/>
              </a:ext>
            </a:extLst>
          </p:cNvPr>
          <p:cNvSpPr/>
          <p:nvPr/>
        </p:nvSpPr>
        <p:spPr>
          <a:xfrm>
            <a:off x="4597273" y="1416426"/>
            <a:ext cx="1543726" cy="3571442"/>
          </a:xfrm>
          <a:prstGeom prst="bentArrow">
            <a:avLst>
              <a:gd name="adj1" fmla="val 11677"/>
              <a:gd name="adj2" fmla="val 11675"/>
              <a:gd name="adj3" fmla="val 16276"/>
              <a:gd name="adj4" fmla="val 19948"/>
            </a:avLst>
          </a:prstGeom>
          <a:solidFill>
            <a:srgbClr val="69CFD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spcBef>
                <a:spcPts val="0"/>
              </a:spcBef>
              <a:spcAft>
                <a:spcPts val="0"/>
              </a:spcAft>
            </a:pPr>
            <a:endParaRPr lang="ja-JP" altLang="en-US" sz="2000">
              <a:solidFill>
                <a:schemeClr val="bg1"/>
              </a:solidFill>
              <a:latin typeface="HGPｺﾞｼｯｸE" panose="020B0900000000000000" pitchFamily="50" charset="-128"/>
              <a:ea typeface="HGPｺﾞｼｯｸE" panose="020B0900000000000000" pitchFamily="50" charset="-128"/>
            </a:endParaRPr>
          </a:p>
        </p:txBody>
      </p:sp>
      <p:sp>
        <p:nvSpPr>
          <p:cNvPr id="12394" name="矢印: 折線 12393">
            <a:extLst>
              <a:ext uri="{FF2B5EF4-FFF2-40B4-BE49-F238E27FC236}">
                <a16:creationId xmlns:a16="http://schemas.microsoft.com/office/drawing/2014/main" id="{0BE8F179-B2C9-B42A-CEC1-E5697CDE62F8}"/>
              </a:ext>
            </a:extLst>
          </p:cNvPr>
          <p:cNvSpPr/>
          <p:nvPr/>
        </p:nvSpPr>
        <p:spPr>
          <a:xfrm flipH="1">
            <a:off x="3043321" y="1416426"/>
            <a:ext cx="1503406" cy="3571442"/>
          </a:xfrm>
          <a:prstGeom prst="bentArrow">
            <a:avLst>
              <a:gd name="adj1" fmla="val 12609"/>
              <a:gd name="adj2" fmla="val 12377"/>
              <a:gd name="adj3" fmla="val 14932"/>
              <a:gd name="adj4" fmla="val 17609"/>
            </a:avLst>
          </a:prstGeom>
          <a:solidFill>
            <a:srgbClr val="92D050"/>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spcBef>
                <a:spcPts val="0"/>
              </a:spcBef>
              <a:spcAft>
                <a:spcPts val="0"/>
              </a:spcAft>
            </a:pPr>
            <a:endParaRPr lang="ja-JP" altLang="en-US" sz="2000">
              <a:solidFill>
                <a:schemeClr val="bg1"/>
              </a:solidFill>
              <a:latin typeface="HGPｺﾞｼｯｸE" panose="020B0900000000000000" pitchFamily="50" charset="-128"/>
              <a:ea typeface="HGPｺﾞｼｯｸE" panose="020B0900000000000000" pitchFamily="50" charset="-128"/>
            </a:endParaRPr>
          </a:p>
        </p:txBody>
      </p:sp>
      <p:sp>
        <p:nvSpPr>
          <p:cNvPr id="12397" name="矢印: 折線 12396">
            <a:extLst>
              <a:ext uri="{FF2B5EF4-FFF2-40B4-BE49-F238E27FC236}">
                <a16:creationId xmlns:a16="http://schemas.microsoft.com/office/drawing/2014/main" id="{7FBCAC7B-ACBB-0D8C-C270-1CB078A822F6}"/>
              </a:ext>
            </a:extLst>
          </p:cNvPr>
          <p:cNvSpPr/>
          <p:nvPr/>
        </p:nvSpPr>
        <p:spPr>
          <a:xfrm>
            <a:off x="4852330" y="3655354"/>
            <a:ext cx="1271006" cy="1332513"/>
          </a:xfrm>
          <a:prstGeom prst="bentArrow">
            <a:avLst>
              <a:gd name="adj1" fmla="val 12284"/>
              <a:gd name="adj2" fmla="val 12419"/>
              <a:gd name="adj3" fmla="val 16066"/>
              <a:gd name="adj4" fmla="val 13849"/>
            </a:avLst>
          </a:prstGeom>
          <a:solidFill>
            <a:srgbClr val="F0A620"/>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grpSp>
        <p:nvGrpSpPr>
          <p:cNvPr id="12396" name="グループ化 12395">
            <a:extLst>
              <a:ext uri="{FF2B5EF4-FFF2-40B4-BE49-F238E27FC236}">
                <a16:creationId xmlns:a16="http://schemas.microsoft.com/office/drawing/2014/main" id="{6BEEDA63-CAB9-A2A9-EB1E-AC95B308A09E}"/>
              </a:ext>
            </a:extLst>
          </p:cNvPr>
          <p:cNvGrpSpPr/>
          <p:nvPr/>
        </p:nvGrpSpPr>
        <p:grpSpPr>
          <a:xfrm>
            <a:off x="3344844" y="4771999"/>
            <a:ext cx="2454312" cy="1453558"/>
            <a:chOff x="3344844" y="4762571"/>
            <a:chExt cx="2454312" cy="1453558"/>
          </a:xfrm>
        </p:grpSpPr>
        <p:pic>
          <p:nvPicPr>
            <p:cNvPr id="12385" name="図 12384">
              <a:extLst>
                <a:ext uri="{FF2B5EF4-FFF2-40B4-BE49-F238E27FC236}">
                  <a16:creationId xmlns:a16="http://schemas.microsoft.com/office/drawing/2014/main" id="{08574FB3-BB49-B27F-5C6D-4BC98C4916D9}"/>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693230" y="4762571"/>
              <a:ext cx="1757540" cy="1210660"/>
            </a:xfrm>
            <a:prstGeom prst="rect">
              <a:avLst/>
            </a:prstGeom>
          </p:spPr>
        </p:pic>
        <p:sp>
          <p:nvSpPr>
            <p:cNvPr id="12386" name="四角形: 角を丸くする 12385">
              <a:extLst>
                <a:ext uri="{FF2B5EF4-FFF2-40B4-BE49-F238E27FC236}">
                  <a16:creationId xmlns:a16="http://schemas.microsoft.com/office/drawing/2014/main" id="{6F869E7A-D828-654E-E2B5-03BA18595E36}"/>
                </a:ext>
              </a:extLst>
            </p:cNvPr>
            <p:cNvSpPr/>
            <p:nvPr/>
          </p:nvSpPr>
          <p:spPr bwMode="auto">
            <a:xfrm>
              <a:off x="3344844" y="5954179"/>
              <a:ext cx="2454312" cy="261950"/>
            </a:xfrm>
            <a:prstGeom prst="roundRect">
              <a:avLst>
                <a:gd name="adj" fmla="val 50000"/>
              </a:avLst>
            </a:prstGeom>
            <a:solidFill>
              <a:srgbClr val="F0A620"/>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150" dirty="0">
                  <a:solidFill>
                    <a:schemeClr val="bg1"/>
                  </a:solidFill>
                  <a:latin typeface="+mn-ea"/>
                  <a:ea typeface="+mn-ea"/>
                </a:rPr>
                <a:t>国　民</a:t>
              </a:r>
              <a:endParaRPr kumimoji="1" lang="ja-JP" altLang="en-US" sz="1150" i="0" u="none" strike="noStrike" cap="none" normalizeH="0" baseline="0" dirty="0">
                <a:ln>
                  <a:noFill/>
                </a:ln>
                <a:solidFill>
                  <a:schemeClr val="bg1"/>
                </a:solidFill>
                <a:effectLst/>
                <a:latin typeface="+mn-ea"/>
                <a:ea typeface="+mn-ea"/>
              </a:endParaRPr>
            </a:p>
          </p:txBody>
        </p:sp>
      </p:grpSp>
      <p:sp>
        <p:nvSpPr>
          <p:cNvPr id="24" name="Rectangle 14">
            <a:extLst>
              <a:ext uri="{FF2B5EF4-FFF2-40B4-BE49-F238E27FC236}">
                <a16:creationId xmlns:a16="http://schemas.microsoft.com/office/drawing/2014/main" id="{FBE93CA3-0086-4011-9EF4-37C37BE19424}"/>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２</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納税の義務と公平な税金</a:t>
            </a:r>
          </a:p>
        </p:txBody>
      </p:sp>
      <p:sp>
        <p:nvSpPr>
          <p:cNvPr id="8" name="スライド番号プレースホルダー 8">
            <a:extLst>
              <a:ext uri="{FF2B5EF4-FFF2-40B4-BE49-F238E27FC236}">
                <a16:creationId xmlns:a16="http://schemas.microsoft.com/office/drawing/2014/main" id="{E0EB334B-5F63-D99A-FC92-7829C6B0F54B}"/>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13</a:t>
            </a:fld>
            <a:endParaRPr lang="en-US" altLang="ja-JP" dirty="0">
              <a:latin typeface="+mn-ea"/>
              <a:ea typeface="+mn-ea"/>
            </a:endParaRPr>
          </a:p>
        </p:txBody>
      </p:sp>
    </p:spTree>
    <p:extLst>
      <p:ext uri="{BB962C8B-B14F-4D97-AF65-F5344CB8AC3E}">
        <p14:creationId xmlns:p14="http://schemas.microsoft.com/office/powerpoint/2010/main" val="1442618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306">
                                            <p:txEl>
                                              <p:pRg st="0" end="0"/>
                                            </p:txEl>
                                          </p:spTgt>
                                        </p:tgtEl>
                                        <p:attrNameLst>
                                          <p:attrName>style.visibility</p:attrName>
                                        </p:attrNameLst>
                                      </p:cBhvr>
                                      <p:to>
                                        <p:strVal val="visible"/>
                                      </p:to>
                                    </p:set>
                                    <p:animEffect transition="in" filter="wipe(left)">
                                      <p:cBhvr>
                                        <p:cTn id="7" dur="1750"/>
                                        <p:tgtEl>
                                          <p:spTgt spid="1230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396"/>
                                        </p:tgtEl>
                                        <p:attrNameLst>
                                          <p:attrName>style.visibility</p:attrName>
                                        </p:attrNameLst>
                                      </p:cBhvr>
                                      <p:to>
                                        <p:strVal val="visible"/>
                                      </p:to>
                                    </p:set>
                                    <p:animEffect transition="in" filter="fade">
                                      <p:cBhvr>
                                        <p:cTn id="12" dur="500"/>
                                        <p:tgtEl>
                                          <p:spTgt spid="12396"/>
                                        </p:tgtEl>
                                      </p:cBhvr>
                                    </p:animEffect>
                                  </p:childTnLst>
                                </p:cTn>
                              </p:par>
                              <p:par>
                                <p:cTn id="13" presetID="1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2394"/>
                                        </p:tgtEl>
                                        <p:attrNameLst>
                                          <p:attrName>style.visibility</p:attrName>
                                        </p:attrNameLst>
                                      </p:cBhvr>
                                      <p:to>
                                        <p:strVal val="visible"/>
                                      </p:to>
                                    </p:set>
                                    <p:animEffect transition="in" filter="fade">
                                      <p:cBhvr>
                                        <p:cTn id="21" dur="500"/>
                                        <p:tgtEl>
                                          <p:spTgt spid="1239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2330"/>
                                        </p:tgtEl>
                                        <p:attrNameLst>
                                          <p:attrName>style.visibility</p:attrName>
                                        </p:attrNameLst>
                                      </p:cBhvr>
                                      <p:to>
                                        <p:strVal val="visible"/>
                                      </p:to>
                                    </p:set>
                                    <p:animEffect transition="in" filter="fade">
                                      <p:cBhvr>
                                        <p:cTn id="24" dur="500"/>
                                        <p:tgtEl>
                                          <p:spTgt spid="1233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2297"/>
                                        </p:tgtEl>
                                        <p:attrNameLst>
                                          <p:attrName>style.visibility</p:attrName>
                                        </p:attrNameLst>
                                      </p:cBhvr>
                                      <p:to>
                                        <p:strVal val="visible"/>
                                      </p:to>
                                    </p:set>
                                    <p:animEffect transition="in" filter="fade">
                                      <p:cBhvr>
                                        <p:cTn id="27" dur="500"/>
                                        <p:tgtEl>
                                          <p:spTgt spid="1229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331"/>
                                        </p:tgtEl>
                                        <p:attrNameLst>
                                          <p:attrName>style.visibility</p:attrName>
                                        </p:attrNameLst>
                                      </p:cBhvr>
                                      <p:to>
                                        <p:strVal val="visible"/>
                                      </p:to>
                                    </p:set>
                                    <p:animEffect transition="in" filter="fade">
                                      <p:cBhvr>
                                        <p:cTn id="30" dur="500"/>
                                        <p:tgtEl>
                                          <p:spTgt spid="12331"/>
                                        </p:tgtEl>
                                      </p:cBhvr>
                                    </p:animEffect>
                                  </p:childTnLst>
                                </p:cTn>
                              </p:par>
                              <p:par>
                                <p:cTn id="31" presetID="10"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2308"/>
                                        </p:tgtEl>
                                        <p:attrNameLst>
                                          <p:attrName>style.visibility</p:attrName>
                                        </p:attrNameLst>
                                      </p:cBhvr>
                                      <p:to>
                                        <p:strVal val="visible"/>
                                      </p:to>
                                    </p:set>
                                    <p:animEffect transition="in" filter="fade">
                                      <p:cBhvr>
                                        <p:cTn id="39" dur="500"/>
                                        <p:tgtEl>
                                          <p:spTgt spid="12308"/>
                                        </p:tgtEl>
                                      </p:cBhvr>
                                    </p:animEffect>
                                  </p:childTnLst>
                                </p:cTn>
                              </p:par>
                              <p:par>
                                <p:cTn id="40" presetID="10" presetClass="entr" presetSubtype="0" fill="hold" nodeType="withEffect">
                                  <p:stCondLst>
                                    <p:cond delay="0"/>
                                  </p:stCondLst>
                                  <p:childTnLst>
                                    <p:set>
                                      <p:cBhvr>
                                        <p:cTn id="41" dur="1" fill="hold">
                                          <p:stCondLst>
                                            <p:cond delay="0"/>
                                          </p:stCondLst>
                                        </p:cTn>
                                        <p:tgtEl>
                                          <p:spTgt spid="12327"/>
                                        </p:tgtEl>
                                        <p:attrNameLst>
                                          <p:attrName>style.visibility</p:attrName>
                                        </p:attrNameLst>
                                      </p:cBhvr>
                                      <p:to>
                                        <p:strVal val="visible"/>
                                      </p:to>
                                    </p:set>
                                    <p:animEffect transition="in" filter="fade">
                                      <p:cBhvr>
                                        <p:cTn id="42" dur="500"/>
                                        <p:tgtEl>
                                          <p:spTgt spid="12327"/>
                                        </p:tgtEl>
                                      </p:cBhvr>
                                    </p:animEffect>
                                  </p:childTnLst>
                                </p:cTn>
                              </p:par>
                              <p:par>
                                <p:cTn id="43" presetID="10" presetClass="entr" presetSubtype="0"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fade">
                                      <p:cBhvr>
                                        <p:cTn id="45" dur="500"/>
                                        <p:tgtEl>
                                          <p:spTgt spid="2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2296"/>
                                        </p:tgtEl>
                                        <p:attrNameLst>
                                          <p:attrName>style.visibility</p:attrName>
                                        </p:attrNameLst>
                                      </p:cBhvr>
                                      <p:to>
                                        <p:strVal val="visible"/>
                                      </p:to>
                                    </p:set>
                                    <p:animEffect transition="in" filter="fade">
                                      <p:cBhvr>
                                        <p:cTn id="48" dur="500"/>
                                        <p:tgtEl>
                                          <p:spTgt spid="12296"/>
                                        </p:tgtEl>
                                      </p:cBhvr>
                                    </p:animEffect>
                                  </p:childTnLst>
                                </p:cTn>
                              </p:par>
                              <p:par>
                                <p:cTn id="49" presetID="10" presetClass="entr" presetSubtype="0" fill="hold" nodeType="withEffect">
                                  <p:stCondLst>
                                    <p:cond delay="0"/>
                                  </p:stCondLst>
                                  <p:childTnLst>
                                    <p:set>
                                      <p:cBhvr>
                                        <p:cTn id="50" dur="1" fill="hold">
                                          <p:stCondLst>
                                            <p:cond delay="0"/>
                                          </p:stCondLst>
                                        </p:cTn>
                                        <p:tgtEl>
                                          <p:spTgt spid="12321"/>
                                        </p:tgtEl>
                                        <p:attrNameLst>
                                          <p:attrName>style.visibility</p:attrName>
                                        </p:attrNameLst>
                                      </p:cBhvr>
                                      <p:to>
                                        <p:strVal val="visible"/>
                                      </p:to>
                                    </p:set>
                                    <p:animEffect transition="in" filter="fade">
                                      <p:cBhvr>
                                        <p:cTn id="51" dur="500"/>
                                        <p:tgtEl>
                                          <p:spTgt spid="12321"/>
                                        </p:tgtEl>
                                      </p:cBhvr>
                                    </p:animEffect>
                                  </p:childTnLst>
                                </p:cTn>
                              </p:par>
                              <p:par>
                                <p:cTn id="52" presetID="10" presetClass="entr" presetSubtype="0" fill="hold" nodeType="with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fade">
                                      <p:cBhvr>
                                        <p:cTn id="54" dur="500"/>
                                        <p:tgtEl>
                                          <p:spTgt spid="23"/>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2397"/>
                                        </p:tgtEl>
                                        <p:attrNameLst>
                                          <p:attrName>style.visibility</p:attrName>
                                        </p:attrNameLst>
                                      </p:cBhvr>
                                      <p:to>
                                        <p:strVal val="visible"/>
                                      </p:to>
                                    </p:set>
                                    <p:animEffect transition="in" filter="fade">
                                      <p:cBhvr>
                                        <p:cTn id="57" dur="500"/>
                                        <p:tgtEl>
                                          <p:spTgt spid="12397"/>
                                        </p:tgtEl>
                                      </p:cBhvr>
                                    </p:animEffect>
                                  </p:childTnLst>
                                </p:cTn>
                              </p:par>
                              <p:par>
                                <p:cTn id="58" presetID="10" presetClass="entr" presetSubtype="0" fill="hold" nodeType="withEffect">
                                  <p:stCondLst>
                                    <p:cond delay="0"/>
                                  </p:stCondLst>
                                  <p:childTnLst>
                                    <p:set>
                                      <p:cBhvr>
                                        <p:cTn id="59" dur="1" fill="hold">
                                          <p:stCondLst>
                                            <p:cond delay="0"/>
                                          </p:stCondLst>
                                        </p:cTn>
                                        <p:tgtEl>
                                          <p:spTgt spid="12324"/>
                                        </p:tgtEl>
                                        <p:attrNameLst>
                                          <p:attrName>style.visibility</p:attrName>
                                        </p:attrNameLst>
                                      </p:cBhvr>
                                      <p:to>
                                        <p:strVal val="visible"/>
                                      </p:to>
                                    </p:set>
                                    <p:animEffect transition="in" filter="fade">
                                      <p:cBhvr>
                                        <p:cTn id="60" dur="500"/>
                                        <p:tgtEl>
                                          <p:spTgt spid="1232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2305"/>
                                        </p:tgtEl>
                                        <p:attrNameLst>
                                          <p:attrName>style.visibility</p:attrName>
                                        </p:attrNameLst>
                                      </p:cBhvr>
                                      <p:to>
                                        <p:strVal val="visible"/>
                                      </p:to>
                                    </p:set>
                                    <p:animEffect transition="in" filter="fade">
                                      <p:cBhvr>
                                        <p:cTn id="63" dur="500"/>
                                        <p:tgtEl>
                                          <p:spTgt spid="1230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2387"/>
                                        </p:tgtEl>
                                        <p:attrNameLst>
                                          <p:attrName>style.visibility</p:attrName>
                                        </p:attrNameLst>
                                      </p:cBhvr>
                                      <p:to>
                                        <p:strVal val="visible"/>
                                      </p:to>
                                    </p:set>
                                    <p:animEffect transition="in" filter="fade">
                                      <p:cBhvr>
                                        <p:cTn id="66" dur="500"/>
                                        <p:tgtEl>
                                          <p:spTgt spid="12387"/>
                                        </p:tgtEl>
                                      </p:cBhvr>
                                    </p:animEffect>
                                  </p:childTnLst>
                                </p:cTn>
                              </p:par>
                              <p:par>
                                <p:cTn id="67" presetID="10" presetClass="entr" presetSubtype="0"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fade">
                                      <p:cBhvr>
                                        <p:cTn id="69" dur="500"/>
                                        <p:tgtEl>
                                          <p:spTgt spid="19"/>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2302"/>
                                        </p:tgtEl>
                                        <p:attrNameLst>
                                          <p:attrName>style.visibility</p:attrName>
                                        </p:attrNameLst>
                                      </p:cBhvr>
                                      <p:to>
                                        <p:strVal val="visible"/>
                                      </p:to>
                                    </p:set>
                                    <p:animEffect transition="in" filter="fade">
                                      <p:cBhvr>
                                        <p:cTn id="72" dur="500"/>
                                        <p:tgtEl>
                                          <p:spTgt spid="12302"/>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12393"/>
                                        </p:tgtEl>
                                        <p:attrNameLst>
                                          <p:attrName>style.visibility</p:attrName>
                                        </p:attrNameLst>
                                      </p:cBhvr>
                                      <p:to>
                                        <p:strVal val="visible"/>
                                      </p:to>
                                    </p:set>
                                    <p:animEffect transition="in" filter="fade">
                                      <p:cBhvr>
                                        <p:cTn id="75" dur="500"/>
                                        <p:tgtEl>
                                          <p:spTgt spid="12393"/>
                                        </p:tgtEl>
                                      </p:cBhvr>
                                    </p:animEffect>
                                  </p:childTnLst>
                                </p:cTn>
                              </p:par>
                              <p:par>
                                <p:cTn id="76" presetID="10" presetClass="entr" presetSubtype="0" fill="hold" nodeType="withEffect">
                                  <p:stCondLst>
                                    <p:cond delay="0"/>
                                  </p:stCondLst>
                                  <p:childTnLst>
                                    <p:set>
                                      <p:cBhvr>
                                        <p:cTn id="77" dur="1" fill="hold">
                                          <p:stCondLst>
                                            <p:cond delay="0"/>
                                          </p:stCondLst>
                                        </p:cTn>
                                        <p:tgtEl>
                                          <p:spTgt spid="12313"/>
                                        </p:tgtEl>
                                        <p:attrNameLst>
                                          <p:attrName>style.visibility</p:attrName>
                                        </p:attrNameLst>
                                      </p:cBhvr>
                                      <p:to>
                                        <p:strVal val="visible"/>
                                      </p:to>
                                    </p:set>
                                    <p:animEffect transition="in" filter="fade">
                                      <p:cBhvr>
                                        <p:cTn id="78" dur="500"/>
                                        <p:tgtEl>
                                          <p:spTgt spid="12313"/>
                                        </p:tgtEl>
                                      </p:cBhvr>
                                    </p:animEffect>
                                  </p:childTnLst>
                                </p:cTn>
                              </p:par>
                              <p:par>
                                <p:cTn id="79" presetID="10" presetClass="entr" presetSubtype="0" fill="hold" nodeType="withEffect">
                                  <p:stCondLst>
                                    <p:cond delay="0"/>
                                  </p:stCondLst>
                                  <p:childTnLst>
                                    <p:set>
                                      <p:cBhvr>
                                        <p:cTn id="80" dur="1" fill="hold">
                                          <p:stCondLst>
                                            <p:cond delay="0"/>
                                          </p:stCondLst>
                                        </p:cTn>
                                        <p:tgtEl>
                                          <p:spTgt spid="12317"/>
                                        </p:tgtEl>
                                        <p:attrNameLst>
                                          <p:attrName>style.visibility</p:attrName>
                                        </p:attrNameLst>
                                      </p:cBhvr>
                                      <p:to>
                                        <p:strVal val="visible"/>
                                      </p:to>
                                    </p:set>
                                    <p:animEffect transition="in" filter="fade">
                                      <p:cBhvr>
                                        <p:cTn id="81" dur="500"/>
                                        <p:tgtEl>
                                          <p:spTgt spid="12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6" grpId="0" animBg="1"/>
      <p:bldP spid="12302" grpId="0" animBg="1"/>
      <p:bldP spid="12305" grpId="0"/>
      <p:bldP spid="12308" grpId="0" animBg="1"/>
      <p:bldP spid="12330" grpId="0"/>
      <p:bldP spid="12331" grpId="0"/>
      <p:bldP spid="12387" grpId="0" animBg="1"/>
      <p:bldP spid="12393" grpId="0" animBg="1"/>
      <p:bldP spid="12297" grpId="0" animBg="1"/>
      <p:bldP spid="12394" grpId="0" animBg="1"/>
      <p:bldP spid="1239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AutoShape 353">
            <a:extLst>
              <a:ext uri="{FF2B5EF4-FFF2-40B4-BE49-F238E27FC236}">
                <a16:creationId xmlns:a16="http://schemas.microsoft.com/office/drawing/2014/main" id="{FFB3A0D5-964F-CE78-D0A3-7DA89FA6488E}"/>
              </a:ext>
            </a:extLst>
          </p:cNvPr>
          <p:cNvSpPr>
            <a:spLocks noChangeArrowheads="1"/>
          </p:cNvSpPr>
          <p:nvPr/>
        </p:nvSpPr>
        <p:spPr bwMode="auto">
          <a:xfrm>
            <a:off x="323851" y="1085670"/>
            <a:ext cx="8519134" cy="827030"/>
          </a:xfrm>
          <a:prstGeom prst="roundRect">
            <a:avLst>
              <a:gd name="adj" fmla="val 0"/>
            </a:avLst>
          </a:prstGeom>
          <a:solidFill>
            <a:srgbClr val="CEECFE"/>
          </a:solidFill>
          <a:ln>
            <a:noFill/>
          </a:ln>
          <a:effectLst/>
        </p:spPr>
        <p:txBody>
          <a:bodyPr wrap="none" anchor="ctr"/>
          <a:lstStyle/>
          <a:p>
            <a:pPr defTabSz="838413" eaLnBrk="1" hangingPunct="1">
              <a:spcBef>
                <a:spcPct val="20000"/>
              </a:spcBef>
              <a:buFont typeface="Arial" charset="0"/>
              <a:buChar char="•"/>
              <a:defRPr/>
            </a:pPr>
            <a:endParaRPr lang="ja-JP" altLang="en-US" sz="2567" dirty="0">
              <a:solidFill>
                <a:prstClr val="black"/>
              </a:solidFill>
              <a:latin typeface="HGPｺﾞｼｯｸE" panose="020B0900000000000000" pitchFamily="50" charset="-128"/>
              <a:ea typeface="HGPｺﾞｼｯｸE" panose="020B0900000000000000" pitchFamily="50" charset="-128"/>
            </a:endParaRPr>
          </a:p>
        </p:txBody>
      </p:sp>
      <p:sp>
        <p:nvSpPr>
          <p:cNvPr id="18" name="テキスト ボックス 17">
            <a:extLst>
              <a:ext uri="{FF2B5EF4-FFF2-40B4-BE49-F238E27FC236}">
                <a16:creationId xmlns:a16="http://schemas.microsoft.com/office/drawing/2014/main" id="{BFC59406-BE32-0A1E-EB10-9B231ABF7CF4}"/>
              </a:ext>
            </a:extLst>
          </p:cNvPr>
          <p:cNvSpPr txBox="1"/>
          <p:nvPr/>
        </p:nvSpPr>
        <p:spPr>
          <a:xfrm>
            <a:off x="340205" y="2438019"/>
            <a:ext cx="8479945" cy="3691319"/>
          </a:xfrm>
          <a:prstGeom prst="rect">
            <a:avLst/>
          </a:prstGeom>
          <a:noFill/>
        </p:spPr>
        <p:txBody>
          <a:bodyPr wrap="square" rtlCol="0">
            <a:noAutofit/>
          </a:bodyPr>
          <a:lstStyle/>
          <a:p>
            <a:pPr marL="252000" indent="-252000">
              <a:lnSpc>
                <a:spcPct val="110000"/>
              </a:lnSpc>
              <a:spcBef>
                <a:spcPts val="600"/>
              </a:spcBef>
              <a:buClr>
                <a:srgbClr val="005BAD"/>
              </a:buClr>
              <a:buFont typeface="Wingdings" panose="05000000000000000000" pitchFamily="2" charset="2"/>
              <a:buChar char="l"/>
            </a:pPr>
            <a:r>
              <a:rPr kumimoji="1" lang="en-US" altLang="ja-JP" sz="1700" dirty="0">
                <a:latin typeface="+mn-ea"/>
                <a:ea typeface="+mn-ea"/>
              </a:rPr>
              <a:t>2026</a:t>
            </a:r>
            <a:r>
              <a:rPr kumimoji="1" lang="ja-JP" altLang="en-US" sz="1700" dirty="0">
                <a:latin typeface="+mn-ea"/>
                <a:ea typeface="+mn-ea"/>
              </a:rPr>
              <a:t>年度（令和８年度）予算の国の一般会計歳出</a:t>
            </a:r>
            <a:r>
              <a:rPr kumimoji="1" lang="en-US" altLang="ja-JP" sz="2000" dirty="0">
                <a:solidFill>
                  <a:srgbClr val="005BAD"/>
                </a:solidFill>
                <a:latin typeface="+mn-ea"/>
                <a:ea typeface="+mn-ea"/>
              </a:rPr>
              <a:t>122.3</a:t>
            </a:r>
            <a:r>
              <a:rPr kumimoji="1" lang="ja-JP" altLang="en-US" sz="2000" dirty="0">
                <a:solidFill>
                  <a:srgbClr val="005BAD"/>
                </a:solidFill>
                <a:latin typeface="+mn-ea"/>
                <a:ea typeface="+mn-ea"/>
              </a:rPr>
              <a:t>兆円</a:t>
            </a:r>
            <a:r>
              <a:rPr kumimoji="1" lang="ja-JP" altLang="en-US" sz="1700" dirty="0">
                <a:latin typeface="+mn-ea"/>
                <a:ea typeface="+mn-ea"/>
              </a:rPr>
              <a:t>は、主に、</a:t>
            </a:r>
            <a:r>
              <a:rPr kumimoji="1" lang="ja-JP" altLang="en-US" sz="2000" dirty="0">
                <a:solidFill>
                  <a:srgbClr val="005BAD"/>
                </a:solidFill>
                <a:latin typeface="+mn-ea"/>
                <a:ea typeface="+mn-ea"/>
              </a:rPr>
              <a:t>①社会保障、</a:t>
            </a:r>
            <a:endParaRPr kumimoji="1" lang="en-US" altLang="ja-JP" sz="2000" dirty="0">
              <a:solidFill>
                <a:srgbClr val="005BAD"/>
              </a:solidFill>
              <a:latin typeface="+mn-ea"/>
              <a:ea typeface="+mn-ea"/>
            </a:endParaRPr>
          </a:p>
          <a:p>
            <a:pPr>
              <a:lnSpc>
                <a:spcPct val="110000"/>
              </a:lnSpc>
              <a:spcBef>
                <a:spcPts val="0"/>
              </a:spcBef>
              <a:buClr>
                <a:srgbClr val="005BAD"/>
              </a:buClr>
            </a:pPr>
            <a:r>
              <a:rPr lang="en-US" altLang="ja-JP" sz="2000" dirty="0">
                <a:solidFill>
                  <a:srgbClr val="005BAD"/>
                </a:solidFill>
                <a:latin typeface="+mn-ea"/>
                <a:ea typeface="+mn-ea"/>
              </a:rPr>
              <a:t>   </a:t>
            </a:r>
            <a:r>
              <a:rPr kumimoji="1" lang="ja-JP" altLang="en-US" sz="2000" dirty="0">
                <a:solidFill>
                  <a:srgbClr val="005BAD"/>
                </a:solidFill>
                <a:latin typeface="+mn-ea"/>
                <a:ea typeface="+mn-ea"/>
              </a:rPr>
              <a:t>②国債費、③地方交付税交付金等に使われており、これらで約</a:t>
            </a:r>
            <a:r>
              <a:rPr kumimoji="1" lang="en-US" altLang="ja-JP" sz="2000" dirty="0">
                <a:solidFill>
                  <a:srgbClr val="005BAD"/>
                </a:solidFill>
                <a:latin typeface="+mn-ea"/>
                <a:ea typeface="+mn-ea"/>
              </a:rPr>
              <a:t>3/</a:t>
            </a:r>
            <a:r>
              <a:rPr lang="en-US" altLang="ja-JP" sz="2000" dirty="0">
                <a:solidFill>
                  <a:srgbClr val="005BAD"/>
                </a:solidFill>
                <a:latin typeface="+mn-ea"/>
                <a:ea typeface="+mn-ea"/>
              </a:rPr>
              <a:t>4</a:t>
            </a:r>
          </a:p>
          <a:p>
            <a:pPr>
              <a:lnSpc>
                <a:spcPct val="110000"/>
              </a:lnSpc>
              <a:spcBef>
                <a:spcPts val="0"/>
              </a:spcBef>
              <a:buClr>
                <a:srgbClr val="005BAD"/>
              </a:buClr>
            </a:pPr>
            <a:r>
              <a:rPr kumimoji="1" lang="en-US" altLang="ja-JP" sz="2000" dirty="0">
                <a:solidFill>
                  <a:srgbClr val="005BAD"/>
                </a:solidFill>
                <a:latin typeface="+mn-ea"/>
                <a:ea typeface="+mn-ea"/>
              </a:rPr>
              <a:t>   </a:t>
            </a:r>
            <a:r>
              <a:rPr kumimoji="1" lang="ja-JP" altLang="en-US" sz="1700" dirty="0">
                <a:latin typeface="+mn-ea"/>
                <a:ea typeface="+mn-ea"/>
              </a:rPr>
              <a:t>を占めています。</a:t>
            </a:r>
          </a:p>
          <a:p>
            <a:pPr marL="252000" indent="-252000">
              <a:lnSpc>
                <a:spcPct val="110000"/>
              </a:lnSpc>
              <a:spcBef>
                <a:spcPts val="1800"/>
              </a:spcBef>
              <a:buClr>
                <a:srgbClr val="005BAD"/>
              </a:buClr>
              <a:buFont typeface="Wingdings" panose="05000000000000000000" pitchFamily="2" charset="2"/>
              <a:buChar char="l"/>
            </a:pPr>
            <a:r>
              <a:rPr kumimoji="1" lang="en-US" altLang="ja-JP" sz="1700" dirty="0">
                <a:latin typeface="+mn-ea"/>
                <a:ea typeface="+mn-ea"/>
              </a:rPr>
              <a:t>2026</a:t>
            </a:r>
            <a:r>
              <a:rPr kumimoji="1" lang="ja-JP" altLang="en-US" sz="1700" dirty="0">
                <a:latin typeface="+mn-ea"/>
                <a:ea typeface="+mn-ea"/>
              </a:rPr>
              <a:t>年度（令和８年度）予算の国の一般会計歳入</a:t>
            </a:r>
            <a:r>
              <a:rPr kumimoji="1" lang="en-US" altLang="ja-JP" sz="2000" dirty="0">
                <a:solidFill>
                  <a:srgbClr val="005BAD"/>
                </a:solidFill>
                <a:latin typeface="+mn-ea"/>
                <a:ea typeface="+mn-ea"/>
              </a:rPr>
              <a:t>122.3</a:t>
            </a:r>
            <a:r>
              <a:rPr kumimoji="1" lang="ja-JP" altLang="en-US" sz="2000" dirty="0">
                <a:solidFill>
                  <a:srgbClr val="005BAD"/>
                </a:solidFill>
                <a:latin typeface="+mn-ea"/>
                <a:ea typeface="+mn-ea"/>
              </a:rPr>
              <a:t>兆円は、</a:t>
            </a:r>
            <a:endParaRPr kumimoji="1" lang="en-US" altLang="ja-JP" sz="2000" dirty="0">
              <a:solidFill>
                <a:srgbClr val="005BAD"/>
              </a:solidFill>
              <a:latin typeface="+mn-ea"/>
              <a:ea typeface="+mn-ea"/>
            </a:endParaRPr>
          </a:p>
          <a:p>
            <a:pPr>
              <a:lnSpc>
                <a:spcPct val="110000"/>
              </a:lnSpc>
              <a:spcBef>
                <a:spcPts val="0"/>
              </a:spcBef>
              <a:buClr>
                <a:srgbClr val="005BAD"/>
              </a:buClr>
            </a:pPr>
            <a:r>
              <a:rPr lang="en-US" altLang="ja-JP" sz="2000" dirty="0">
                <a:solidFill>
                  <a:srgbClr val="005BAD"/>
                </a:solidFill>
                <a:latin typeface="+mn-ea"/>
                <a:ea typeface="+mn-ea"/>
              </a:rPr>
              <a:t>   </a:t>
            </a:r>
            <a:r>
              <a:rPr kumimoji="1" lang="ja-JP" altLang="en-US" sz="2000" dirty="0">
                <a:solidFill>
                  <a:srgbClr val="005BAD"/>
                </a:solidFill>
                <a:latin typeface="+mn-ea"/>
                <a:ea typeface="+mn-ea"/>
              </a:rPr>
              <a:t>税収等と公債金（借金）で構成</a:t>
            </a:r>
            <a:r>
              <a:rPr kumimoji="1" lang="ja-JP" altLang="en-US" sz="1700" dirty="0">
                <a:latin typeface="+mn-ea"/>
                <a:ea typeface="+mn-ea"/>
              </a:rPr>
              <a:t>されています。</a:t>
            </a:r>
          </a:p>
          <a:p>
            <a:pPr marL="252000" indent="-252000">
              <a:lnSpc>
                <a:spcPct val="110000"/>
              </a:lnSpc>
              <a:spcBef>
                <a:spcPts val="1800"/>
              </a:spcBef>
              <a:buClr>
                <a:srgbClr val="005BAD"/>
              </a:buClr>
              <a:buFont typeface="Wingdings" panose="05000000000000000000" pitchFamily="2" charset="2"/>
              <a:buChar char="l"/>
            </a:pPr>
            <a:r>
              <a:rPr kumimoji="1" lang="ja-JP" altLang="en-US" sz="1700" dirty="0">
                <a:latin typeface="+mn-ea"/>
                <a:ea typeface="+mn-ea"/>
              </a:rPr>
              <a:t>現在、</a:t>
            </a:r>
            <a:r>
              <a:rPr kumimoji="1" lang="ja-JP" altLang="en-US" sz="2000" dirty="0">
                <a:solidFill>
                  <a:srgbClr val="005BAD"/>
                </a:solidFill>
                <a:latin typeface="+mn-ea"/>
                <a:ea typeface="+mn-ea"/>
              </a:rPr>
              <a:t>税収等では歳出全体の約</a:t>
            </a:r>
            <a:r>
              <a:rPr kumimoji="1" lang="en-US" altLang="ja-JP" sz="2000" dirty="0">
                <a:solidFill>
                  <a:srgbClr val="005BAD"/>
                </a:solidFill>
                <a:latin typeface="+mn-ea"/>
                <a:ea typeface="+mn-ea"/>
              </a:rPr>
              <a:t>3/</a:t>
            </a:r>
            <a:r>
              <a:rPr lang="en-US" altLang="ja-JP" sz="2000" dirty="0">
                <a:solidFill>
                  <a:srgbClr val="005BAD"/>
                </a:solidFill>
                <a:latin typeface="+mn-ea"/>
                <a:ea typeface="+mn-ea"/>
              </a:rPr>
              <a:t>4</a:t>
            </a:r>
            <a:r>
              <a:rPr kumimoji="1" lang="ja-JP" altLang="en-US" sz="2000" dirty="0">
                <a:solidFill>
                  <a:srgbClr val="005BAD"/>
                </a:solidFill>
                <a:latin typeface="+mn-ea"/>
                <a:ea typeface="+mn-ea"/>
              </a:rPr>
              <a:t>しか賄えておらず、</a:t>
            </a:r>
            <a:endParaRPr lang="en-US" altLang="ja-JP" sz="2000" dirty="0">
              <a:solidFill>
                <a:srgbClr val="005BAD"/>
              </a:solidFill>
              <a:latin typeface="+mn-ea"/>
              <a:ea typeface="+mn-ea"/>
            </a:endParaRPr>
          </a:p>
          <a:p>
            <a:pPr>
              <a:lnSpc>
                <a:spcPct val="110000"/>
              </a:lnSpc>
              <a:spcBef>
                <a:spcPts val="0"/>
              </a:spcBef>
              <a:buClr>
                <a:srgbClr val="005BAD"/>
              </a:buClr>
            </a:pPr>
            <a:r>
              <a:rPr kumimoji="1" lang="ja-JP" altLang="en-US" sz="2000" dirty="0">
                <a:solidFill>
                  <a:srgbClr val="005BAD"/>
                </a:solidFill>
                <a:latin typeface="+mn-ea"/>
                <a:ea typeface="+mn-ea"/>
              </a:rPr>
              <a:t> </a:t>
            </a:r>
            <a:r>
              <a:rPr kumimoji="1" lang="ja-JP" altLang="en-US" sz="2000" spc="100" dirty="0">
                <a:solidFill>
                  <a:srgbClr val="005BAD"/>
                </a:solidFill>
                <a:latin typeface="+mn-ea"/>
                <a:ea typeface="+mn-ea"/>
              </a:rPr>
              <a:t> </a:t>
            </a:r>
            <a:r>
              <a:rPr kumimoji="1" lang="ja-JP" altLang="en-US" sz="2000" dirty="0">
                <a:solidFill>
                  <a:srgbClr val="005BAD"/>
                </a:solidFill>
                <a:latin typeface="+mn-ea"/>
                <a:ea typeface="+mn-ea"/>
              </a:rPr>
              <a:t>残りの約</a:t>
            </a:r>
            <a:r>
              <a:rPr kumimoji="1" lang="en-US" altLang="ja-JP" sz="2000" dirty="0">
                <a:solidFill>
                  <a:srgbClr val="005BAD"/>
                </a:solidFill>
                <a:latin typeface="+mn-ea"/>
                <a:ea typeface="+mn-ea"/>
              </a:rPr>
              <a:t>1/</a:t>
            </a:r>
            <a:r>
              <a:rPr lang="en-US" altLang="ja-JP" sz="2000" dirty="0">
                <a:solidFill>
                  <a:srgbClr val="005BAD"/>
                </a:solidFill>
                <a:latin typeface="+mn-ea"/>
                <a:ea typeface="+mn-ea"/>
              </a:rPr>
              <a:t>4</a:t>
            </a:r>
            <a:r>
              <a:rPr kumimoji="1" lang="ja-JP" altLang="en-US" sz="2000" dirty="0">
                <a:solidFill>
                  <a:srgbClr val="005BAD"/>
                </a:solidFill>
                <a:latin typeface="+mn-ea"/>
                <a:ea typeface="+mn-ea"/>
              </a:rPr>
              <a:t>は公債金（借金）に依存</a:t>
            </a:r>
            <a:r>
              <a:rPr kumimoji="1" lang="ja-JP" altLang="en-US" sz="1700" dirty="0">
                <a:latin typeface="+mn-ea"/>
                <a:ea typeface="+mn-ea"/>
              </a:rPr>
              <a:t>しています。</a:t>
            </a:r>
            <a:endParaRPr kumimoji="1" lang="en-US" altLang="ja-JP" sz="1700" dirty="0">
              <a:latin typeface="+mn-ea"/>
              <a:ea typeface="+mn-ea"/>
            </a:endParaRPr>
          </a:p>
          <a:p>
            <a:pPr marL="252000" indent="-252000">
              <a:lnSpc>
                <a:spcPct val="110000"/>
              </a:lnSpc>
              <a:spcBef>
                <a:spcPts val="0"/>
              </a:spcBef>
              <a:buClr>
                <a:srgbClr val="005BAD"/>
              </a:buClr>
            </a:pPr>
            <a:r>
              <a:rPr kumimoji="1" lang="ja-JP" altLang="en-US" sz="1700" dirty="0">
                <a:latin typeface="+mn-ea"/>
                <a:ea typeface="+mn-ea"/>
              </a:rPr>
              <a:t>  </a:t>
            </a:r>
            <a:r>
              <a:rPr kumimoji="1" lang="ja-JP" altLang="en-US" sz="1700" spc="100" dirty="0">
                <a:latin typeface="+mn-ea"/>
                <a:ea typeface="+mn-ea"/>
              </a:rPr>
              <a:t> </a:t>
            </a:r>
            <a:r>
              <a:rPr kumimoji="1" lang="ja-JP" altLang="en-US" sz="1700" dirty="0">
                <a:latin typeface="+mn-ea"/>
                <a:ea typeface="+mn-ea"/>
              </a:rPr>
              <a:t>この借金の返済には将来世代の税収等が充てられることになるため、</a:t>
            </a:r>
            <a:endParaRPr kumimoji="1" lang="en-US" altLang="ja-JP" sz="1700" dirty="0">
              <a:latin typeface="+mn-ea"/>
              <a:ea typeface="+mn-ea"/>
            </a:endParaRPr>
          </a:p>
          <a:p>
            <a:pPr marL="252000" indent="-252000">
              <a:lnSpc>
                <a:spcPct val="110000"/>
              </a:lnSpc>
              <a:spcBef>
                <a:spcPts val="0"/>
              </a:spcBef>
              <a:buClr>
                <a:srgbClr val="005BAD"/>
              </a:buClr>
            </a:pPr>
            <a:r>
              <a:rPr lang="en-US" altLang="ja-JP" sz="1700" dirty="0">
                <a:latin typeface="+mn-ea"/>
                <a:ea typeface="+mn-ea"/>
              </a:rPr>
              <a:t>   </a:t>
            </a:r>
            <a:r>
              <a:rPr kumimoji="1" lang="ja-JP" altLang="en-US" sz="1700" dirty="0">
                <a:latin typeface="+mn-ea"/>
                <a:ea typeface="+mn-ea"/>
              </a:rPr>
              <a:t>将来世代へ負担を先送りしていることになります。</a:t>
            </a:r>
          </a:p>
        </p:txBody>
      </p:sp>
      <p:sp>
        <p:nvSpPr>
          <p:cNvPr id="9" name="Rectangle 14">
            <a:extLst>
              <a:ext uri="{FF2B5EF4-FFF2-40B4-BE49-F238E27FC236}">
                <a16:creationId xmlns:a16="http://schemas.microsoft.com/office/drawing/2014/main" id="{931F0B08-317A-2D55-BC27-CC07FFE4E9EB}"/>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国の財政をみてみよう①</a:t>
            </a:r>
          </a:p>
        </p:txBody>
      </p:sp>
      <p:sp>
        <p:nvSpPr>
          <p:cNvPr id="29" name="テキスト ボックス 28">
            <a:extLst>
              <a:ext uri="{FF2B5EF4-FFF2-40B4-BE49-F238E27FC236}">
                <a16:creationId xmlns:a16="http://schemas.microsoft.com/office/drawing/2014/main" id="{B5474C34-E7D0-560E-068B-A76B94D84366}"/>
              </a:ext>
            </a:extLst>
          </p:cNvPr>
          <p:cNvSpPr txBox="1"/>
          <p:nvPr/>
        </p:nvSpPr>
        <p:spPr>
          <a:xfrm>
            <a:off x="340205" y="1176020"/>
            <a:ext cx="6050656" cy="646331"/>
          </a:xfrm>
          <a:prstGeom prst="rect">
            <a:avLst/>
          </a:prstGeom>
          <a:noFill/>
        </p:spPr>
        <p:txBody>
          <a:bodyPr wrap="square" rtlCol="0">
            <a:spAutoFit/>
          </a:bodyPr>
          <a:lstStyle/>
          <a:p>
            <a:r>
              <a:rPr kumimoji="1" lang="en-US" altLang="ja-JP" sz="1800" dirty="0">
                <a:latin typeface="+mn-ea"/>
                <a:ea typeface="+mn-ea"/>
              </a:rPr>
              <a:t>1</a:t>
            </a:r>
            <a:r>
              <a:rPr kumimoji="1" lang="ja-JP" altLang="en-US" sz="1800" dirty="0">
                <a:latin typeface="+mn-ea"/>
                <a:ea typeface="+mn-ea"/>
              </a:rPr>
              <a:t>年間に得た国の収入を「歳入」、支出を「歳出」といい、</a:t>
            </a:r>
          </a:p>
          <a:p>
            <a:r>
              <a:rPr kumimoji="1" lang="ja-JP" altLang="en-US" sz="1800" dirty="0">
                <a:latin typeface="+mn-ea"/>
                <a:ea typeface="+mn-ea"/>
              </a:rPr>
              <a:t>国や地方公共団体が行う経済活動を「財政」といいます。</a:t>
            </a:r>
          </a:p>
        </p:txBody>
      </p:sp>
      <p:pic>
        <p:nvPicPr>
          <p:cNvPr id="2" name="Picture 29">
            <a:extLst>
              <a:ext uri="{FF2B5EF4-FFF2-40B4-BE49-F238E27FC236}">
                <a16:creationId xmlns:a16="http://schemas.microsoft.com/office/drawing/2014/main" id="{0755A79A-3DF9-A2AE-1126-9EB6C3E6D78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7601021" y="811947"/>
            <a:ext cx="1323956" cy="15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スライド番号プレースホルダー 8">
            <a:extLst>
              <a:ext uri="{FF2B5EF4-FFF2-40B4-BE49-F238E27FC236}">
                <a16:creationId xmlns:a16="http://schemas.microsoft.com/office/drawing/2014/main" id="{6A2831FF-8A87-D063-11F0-E90FD7B3E735}"/>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14</a:t>
            </a:fld>
            <a:endParaRPr lang="en-US" altLang="ja-JP" dirty="0">
              <a:latin typeface="+mn-ea"/>
              <a:ea typeface="+mn-ea"/>
            </a:endParaRPr>
          </a:p>
        </p:txBody>
      </p:sp>
    </p:spTree>
    <p:extLst>
      <p:ext uri="{BB962C8B-B14F-4D97-AF65-F5344CB8AC3E}">
        <p14:creationId xmlns:p14="http://schemas.microsoft.com/office/powerpoint/2010/main" val="3761694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600"/>
                                        <p:tgtEl>
                                          <p:spTgt spid="2"/>
                                        </p:tgtEl>
                                      </p:cBhvr>
                                    </p:animEffect>
                                    <p:anim calcmode="lin" valueType="num">
                                      <p:cBhvr>
                                        <p:cTn id="12" dur="600" fill="hold"/>
                                        <p:tgtEl>
                                          <p:spTgt spid="2"/>
                                        </p:tgtEl>
                                        <p:attrNameLst>
                                          <p:attrName>ppt_x</p:attrName>
                                        </p:attrNameLst>
                                      </p:cBhvr>
                                      <p:tavLst>
                                        <p:tav tm="0">
                                          <p:val>
                                            <p:strVal val="#ppt_x"/>
                                          </p:val>
                                        </p:tav>
                                        <p:tav tm="100000">
                                          <p:val>
                                            <p:strVal val="#ppt_x"/>
                                          </p:val>
                                        </p:tav>
                                      </p:tavLst>
                                    </p:anim>
                                    <p:anim calcmode="lin" valueType="num">
                                      <p:cBhvr>
                                        <p:cTn id="13" dur="600" fill="hold"/>
                                        <p:tgtEl>
                                          <p:spTgt spid="2"/>
                                        </p:tgtEl>
                                        <p:attrNameLst>
                                          <p:attrName>ppt_y</p:attrName>
                                        </p:attrNameLst>
                                      </p:cBhvr>
                                      <p:tavLst>
                                        <p:tav tm="0">
                                          <p:val>
                                            <p:strVal val="#ppt_y+.1"/>
                                          </p:val>
                                        </p:tav>
                                        <p:tav tm="100000">
                                          <p:val>
                                            <p:strVal val="#ppt_y"/>
                                          </p:val>
                                        </p:tav>
                                      </p:tavLst>
                                    </p:anim>
                                  </p:childTnLst>
                                </p:cTn>
                              </p:par>
                              <p:par>
                                <p:cTn id="14" presetID="10" presetClass="entr" presetSubtype="0"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8">
                                            <p:txEl>
                                              <p:pRg st="0" end="0"/>
                                            </p:txEl>
                                          </p:spTgt>
                                        </p:tgtEl>
                                        <p:attrNameLst>
                                          <p:attrName>style.visibility</p:attrName>
                                        </p:attrNameLst>
                                      </p:cBhvr>
                                      <p:to>
                                        <p:strVal val="visible"/>
                                      </p:to>
                                    </p:set>
                                    <p:animEffect transition="in" filter="wipe(left)">
                                      <p:cBhvr>
                                        <p:cTn id="21" dur="1750"/>
                                        <p:tgtEl>
                                          <p:spTgt spid="18">
                                            <p:txEl>
                                              <p:pRg st="0" end="0"/>
                                            </p:txEl>
                                          </p:spTgt>
                                        </p:tgtEl>
                                      </p:cBhvr>
                                    </p:animEffect>
                                  </p:childTnLst>
                                </p:cTn>
                              </p:par>
                            </p:childTnLst>
                          </p:cTn>
                        </p:par>
                        <p:par>
                          <p:cTn id="22" fill="hold">
                            <p:stCondLst>
                              <p:cond delay="1750"/>
                            </p:stCondLst>
                            <p:childTnLst>
                              <p:par>
                                <p:cTn id="23" presetID="22" presetClass="entr" presetSubtype="8" fill="hold" nodeType="afterEffect">
                                  <p:stCondLst>
                                    <p:cond delay="0"/>
                                  </p:stCondLst>
                                  <p:childTnLst>
                                    <p:set>
                                      <p:cBhvr>
                                        <p:cTn id="24" dur="1" fill="hold">
                                          <p:stCondLst>
                                            <p:cond delay="0"/>
                                          </p:stCondLst>
                                        </p:cTn>
                                        <p:tgtEl>
                                          <p:spTgt spid="18">
                                            <p:txEl>
                                              <p:pRg st="1" end="1"/>
                                            </p:txEl>
                                          </p:spTgt>
                                        </p:tgtEl>
                                        <p:attrNameLst>
                                          <p:attrName>style.visibility</p:attrName>
                                        </p:attrNameLst>
                                      </p:cBhvr>
                                      <p:to>
                                        <p:strVal val="visible"/>
                                      </p:to>
                                    </p:set>
                                    <p:animEffect transition="in" filter="wipe(left)">
                                      <p:cBhvr>
                                        <p:cTn id="25" dur="1700"/>
                                        <p:tgtEl>
                                          <p:spTgt spid="18">
                                            <p:txEl>
                                              <p:pRg st="1" end="1"/>
                                            </p:txEl>
                                          </p:spTgt>
                                        </p:tgtEl>
                                      </p:cBhvr>
                                    </p:animEffect>
                                  </p:childTnLst>
                                </p:cTn>
                              </p:par>
                            </p:childTnLst>
                          </p:cTn>
                        </p:par>
                        <p:par>
                          <p:cTn id="26" fill="hold">
                            <p:stCondLst>
                              <p:cond delay="3450"/>
                            </p:stCondLst>
                            <p:childTnLst>
                              <p:par>
                                <p:cTn id="27" presetID="22" presetClass="entr" presetSubtype="8" fill="hold" nodeType="afterEffect">
                                  <p:stCondLst>
                                    <p:cond delay="0"/>
                                  </p:stCondLst>
                                  <p:childTnLst>
                                    <p:set>
                                      <p:cBhvr>
                                        <p:cTn id="28" dur="1" fill="hold">
                                          <p:stCondLst>
                                            <p:cond delay="0"/>
                                          </p:stCondLst>
                                        </p:cTn>
                                        <p:tgtEl>
                                          <p:spTgt spid="18">
                                            <p:txEl>
                                              <p:pRg st="2" end="2"/>
                                            </p:txEl>
                                          </p:spTgt>
                                        </p:tgtEl>
                                        <p:attrNameLst>
                                          <p:attrName>style.visibility</p:attrName>
                                        </p:attrNameLst>
                                      </p:cBhvr>
                                      <p:to>
                                        <p:strVal val="visible"/>
                                      </p:to>
                                    </p:set>
                                    <p:animEffect transition="in" filter="wipe(left)">
                                      <p:cBhvr>
                                        <p:cTn id="29" dur="750"/>
                                        <p:tgtEl>
                                          <p:spTgt spid="18">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18">
                                            <p:txEl>
                                              <p:pRg st="3" end="3"/>
                                            </p:txEl>
                                          </p:spTgt>
                                        </p:tgtEl>
                                        <p:attrNameLst>
                                          <p:attrName>style.visibility</p:attrName>
                                        </p:attrNameLst>
                                      </p:cBhvr>
                                      <p:to>
                                        <p:strVal val="visible"/>
                                      </p:to>
                                    </p:set>
                                    <p:animEffect transition="in" filter="wipe(left)">
                                      <p:cBhvr>
                                        <p:cTn id="34" dur="1700"/>
                                        <p:tgtEl>
                                          <p:spTgt spid="18">
                                            <p:txEl>
                                              <p:pRg st="3" end="3"/>
                                            </p:txEl>
                                          </p:spTgt>
                                        </p:tgtEl>
                                      </p:cBhvr>
                                    </p:animEffect>
                                  </p:childTnLst>
                                </p:cTn>
                              </p:par>
                            </p:childTnLst>
                          </p:cTn>
                        </p:par>
                        <p:par>
                          <p:cTn id="35" fill="hold">
                            <p:stCondLst>
                              <p:cond delay="1700"/>
                            </p:stCondLst>
                            <p:childTnLst>
                              <p:par>
                                <p:cTn id="36" presetID="22" presetClass="entr" presetSubtype="8" fill="hold" nodeType="afterEffect">
                                  <p:stCondLst>
                                    <p:cond delay="0"/>
                                  </p:stCondLst>
                                  <p:childTnLst>
                                    <p:set>
                                      <p:cBhvr>
                                        <p:cTn id="37" dur="1" fill="hold">
                                          <p:stCondLst>
                                            <p:cond delay="0"/>
                                          </p:stCondLst>
                                        </p:cTn>
                                        <p:tgtEl>
                                          <p:spTgt spid="18">
                                            <p:txEl>
                                              <p:pRg st="4" end="4"/>
                                            </p:txEl>
                                          </p:spTgt>
                                        </p:tgtEl>
                                        <p:attrNameLst>
                                          <p:attrName>style.visibility</p:attrName>
                                        </p:attrNameLst>
                                      </p:cBhvr>
                                      <p:to>
                                        <p:strVal val="visible"/>
                                      </p:to>
                                    </p:set>
                                    <p:animEffect transition="in" filter="wipe(left)">
                                      <p:cBhvr>
                                        <p:cTn id="38" dur="1650"/>
                                        <p:tgtEl>
                                          <p:spTgt spid="18">
                                            <p:txEl>
                                              <p:pRg st="4" end="4"/>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18">
                                            <p:txEl>
                                              <p:pRg st="5" end="5"/>
                                            </p:txEl>
                                          </p:spTgt>
                                        </p:tgtEl>
                                        <p:attrNameLst>
                                          <p:attrName>style.visibility</p:attrName>
                                        </p:attrNameLst>
                                      </p:cBhvr>
                                      <p:to>
                                        <p:strVal val="visible"/>
                                      </p:to>
                                    </p:set>
                                    <p:animEffect transition="in" filter="wipe(left)">
                                      <p:cBhvr>
                                        <p:cTn id="43" dur="1750"/>
                                        <p:tgtEl>
                                          <p:spTgt spid="18">
                                            <p:txEl>
                                              <p:pRg st="5" end="5"/>
                                            </p:txEl>
                                          </p:spTgt>
                                        </p:tgtEl>
                                      </p:cBhvr>
                                    </p:animEffect>
                                  </p:childTnLst>
                                </p:cTn>
                              </p:par>
                            </p:childTnLst>
                          </p:cTn>
                        </p:par>
                        <p:par>
                          <p:cTn id="44" fill="hold">
                            <p:stCondLst>
                              <p:cond delay="1750"/>
                            </p:stCondLst>
                            <p:childTnLst>
                              <p:par>
                                <p:cTn id="45" presetID="22" presetClass="entr" presetSubtype="8" fill="hold" nodeType="afterEffect">
                                  <p:stCondLst>
                                    <p:cond delay="0"/>
                                  </p:stCondLst>
                                  <p:childTnLst>
                                    <p:set>
                                      <p:cBhvr>
                                        <p:cTn id="46" dur="1" fill="hold">
                                          <p:stCondLst>
                                            <p:cond delay="0"/>
                                          </p:stCondLst>
                                        </p:cTn>
                                        <p:tgtEl>
                                          <p:spTgt spid="18">
                                            <p:txEl>
                                              <p:pRg st="6" end="6"/>
                                            </p:txEl>
                                          </p:spTgt>
                                        </p:tgtEl>
                                        <p:attrNameLst>
                                          <p:attrName>style.visibility</p:attrName>
                                        </p:attrNameLst>
                                      </p:cBhvr>
                                      <p:to>
                                        <p:strVal val="visible"/>
                                      </p:to>
                                    </p:set>
                                    <p:animEffect transition="in" filter="wipe(left)">
                                      <p:cBhvr>
                                        <p:cTn id="47" dur="1650"/>
                                        <p:tgtEl>
                                          <p:spTgt spid="18">
                                            <p:txEl>
                                              <p:pRg st="6" end="6"/>
                                            </p:txEl>
                                          </p:spTgt>
                                        </p:tgtEl>
                                      </p:cBhvr>
                                    </p:animEffect>
                                  </p:childTnLst>
                                </p:cTn>
                              </p:par>
                            </p:childTnLst>
                          </p:cTn>
                        </p:par>
                        <p:par>
                          <p:cTn id="48" fill="hold">
                            <p:stCondLst>
                              <p:cond delay="3400"/>
                            </p:stCondLst>
                            <p:childTnLst>
                              <p:par>
                                <p:cTn id="49" presetID="22" presetClass="entr" presetSubtype="8" fill="hold" nodeType="afterEffect">
                                  <p:stCondLst>
                                    <p:cond delay="0"/>
                                  </p:stCondLst>
                                  <p:childTnLst>
                                    <p:set>
                                      <p:cBhvr>
                                        <p:cTn id="50" dur="1" fill="hold">
                                          <p:stCondLst>
                                            <p:cond delay="0"/>
                                          </p:stCondLst>
                                        </p:cTn>
                                        <p:tgtEl>
                                          <p:spTgt spid="18">
                                            <p:txEl>
                                              <p:pRg st="7" end="7"/>
                                            </p:txEl>
                                          </p:spTgt>
                                        </p:tgtEl>
                                        <p:attrNameLst>
                                          <p:attrName>style.visibility</p:attrName>
                                        </p:attrNameLst>
                                      </p:cBhvr>
                                      <p:to>
                                        <p:strVal val="visible"/>
                                      </p:to>
                                    </p:set>
                                    <p:animEffect transition="in" filter="wipe(left)">
                                      <p:cBhvr>
                                        <p:cTn id="51" dur="1700"/>
                                        <p:tgtEl>
                                          <p:spTgt spid="18">
                                            <p:txEl>
                                              <p:pRg st="7" end="7"/>
                                            </p:txEl>
                                          </p:spTgt>
                                        </p:tgtEl>
                                      </p:cBhvr>
                                    </p:animEffect>
                                  </p:childTnLst>
                                </p:cTn>
                              </p:par>
                            </p:childTnLst>
                          </p:cTn>
                        </p:par>
                        <p:par>
                          <p:cTn id="52" fill="hold">
                            <p:stCondLst>
                              <p:cond delay="5100"/>
                            </p:stCondLst>
                            <p:childTnLst>
                              <p:par>
                                <p:cTn id="53" presetID="22" presetClass="entr" presetSubtype="8" fill="hold" nodeType="afterEffect">
                                  <p:stCondLst>
                                    <p:cond delay="0"/>
                                  </p:stCondLst>
                                  <p:childTnLst>
                                    <p:set>
                                      <p:cBhvr>
                                        <p:cTn id="54" dur="1" fill="hold">
                                          <p:stCondLst>
                                            <p:cond delay="0"/>
                                          </p:stCondLst>
                                        </p:cTn>
                                        <p:tgtEl>
                                          <p:spTgt spid="18">
                                            <p:txEl>
                                              <p:pRg st="8" end="8"/>
                                            </p:txEl>
                                          </p:spTgt>
                                        </p:tgtEl>
                                        <p:attrNameLst>
                                          <p:attrName>style.visibility</p:attrName>
                                        </p:attrNameLst>
                                      </p:cBhvr>
                                      <p:to>
                                        <p:strVal val="visible"/>
                                      </p:to>
                                    </p:set>
                                    <p:animEffect transition="in" filter="wipe(left)">
                                      <p:cBhvr>
                                        <p:cTn id="55" dur="1200"/>
                                        <p:tgtEl>
                                          <p:spTgt spid="1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4ED7F-441D-4531-1DDA-E709F7E13E9F}"/>
            </a:ext>
          </a:extLst>
        </p:cNvPr>
        <p:cNvGrpSpPr/>
        <p:nvPr/>
      </p:nvGrpSpPr>
      <p:grpSpPr>
        <a:xfrm>
          <a:off x="0" y="0"/>
          <a:ext cx="0" cy="0"/>
          <a:chOff x="0" y="0"/>
          <a:chExt cx="0" cy="0"/>
        </a:xfrm>
      </p:grpSpPr>
      <p:sp>
        <p:nvSpPr>
          <p:cNvPr id="9" name="Rectangle 14">
            <a:extLst>
              <a:ext uri="{FF2B5EF4-FFF2-40B4-BE49-F238E27FC236}">
                <a16:creationId xmlns:a16="http://schemas.microsoft.com/office/drawing/2014/main" id="{1CCFF2A7-4910-2786-0D1B-9F0757D96D70}"/>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国の財政をみてみよう①</a:t>
            </a:r>
          </a:p>
        </p:txBody>
      </p:sp>
      <p:sp>
        <p:nvSpPr>
          <p:cNvPr id="39" name="テキスト ボックス 38">
            <a:extLst>
              <a:ext uri="{FF2B5EF4-FFF2-40B4-BE49-F238E27FC236}">
                <a16:creationId xmlns:a16="http://schemas.microsoft.com/office/drawing/2014/main" id="{BA993332-4B3C-44F8-A340-6E66947FF544}"/>
              </a:ext>
            </a:extLst>
          </p:cNvPr>
          <p:cNvSpPr txBox="1"/>
          <p:nvPr/>
        </p:nvSpPr>
        <p:spPr>
          <a:xfrm>
            <a:off x="139768" y="942237"/>
            <a:ext cx="3531736" cy="430887"/>
          </a:xfrm>
          <a:prstGeom prst="rect">
            <a:avLst/>
          </a:prstGeom>
          <a:noFill/>
        </p:spPr>
        <p:txBody>
          <a:bodyPr wrap="none" rtlCol="0">
            <a:spAutoFit/>
          </a:bodyPr>
          <a:lstStyle/>
          <a:p>
            <a:r>
              <a:rPr lang="ja-JP" altLang="en-US" sz="2200" dirty="0">
                <a:latin typeface="HGPｺﾞｼｯｸE" panose="020B0900000000000000" pitchFamily="50" charset="-128"/>
                <a:ea typeface="HGPｺﾞｼｯｸE" panose="020B0900000000000000" pitchFamily="50" charset="-128"/>
              </a:rPr>
              <a:t>国の予算</a:t>
            </a:r>
            <a:r>
              <a:rPr lang="zh-CN" altLang="en-US" dirty="0">
                <a:latin typeface="HGPｺﾞｼｯｸE" panose="020B0900000000000000" pitchFamily="50" charset="-128"/>
                <a:ea typeface="HGPｺﾞｼｯｸE" panose="020B0900000000000000" pitchFamily="50" charset="-128"/>
              </a:rPr>
              <a:t>（令和</a:t>
            </a:r>
            <a:r>
              <a:rPr lang="ja-JP" altLang="en-US" dirty="0">
                <a:latin typeface="HGPｺﾞｼｯｸE" panose="020B0900000000000000" pitchFamily="50" charset="-128"/>
                <a:ea typeface="HGPｺﾞｼｯｸE" panose="020B0900000000000000" pitchFamily="50" charset="-128"/>
              </a:rPr>
              <a:t>８</a:t>
            </a:r>
            <a:r>
              <a:rPr lang="zh-CN" altLang="en-US" dirty="0">
                <a:latin typeface="HGPｺﾞｼｯｸE" panose="020B0900000000000000" pitchFamily="50" charset="-128"/>
                <a:ea typeface="HGPｺﾞｼｯｸE" panose="020B0900000000000000" pitchFamily="50" charset="-128"/>
              </a:rPr>
              <a:t>年度当初予算）</a:t>
            </a:r>
          </a:p>
        </p:txBody>
      </p:sp>
      <p:grpSp>
        <p:nvGrpSpPr>
          <p:cNvPr id="3" name="グループ化 2">
            <a:extLst>
              <a:ext uri="{FF2B5EF4-FFF2-40B4-BE49-F238E27FC236}">
                <a16:creationId xmlns:a16="http://schemas.microsoft.com/office/drawing/2014/main" id="{621A7E9B-2D94-792F-A5B8-66676F2BF4AC}"/>
              </a:ext>
            </a:extLst>
          </p:cNvPr>
          <p:cNvGrpSpPr/>
          <p:nvPr/>
        </p:nvGrpSpPr>
        <p:grpSpPr>
          <a:xfrm>
            <a:off x="286410" y="1980000"/>
            <a:ext cx="3922222" cy="3754608"/>
            <a:chOff x="286410" y="1980000"/>
            <a:chExt cx="3922222" cy="3754608"/>
          </a:xfrm>
        </p:grpSpPr>
        <p:pic>
          <p:nvPicPr>
            <p:cNvPr id="2" name="Picture 1">
              <a:extLst>
                <a:ext uri="{FF2B5EF4-FFF2-40B4-BE49-F238E27FC236}">
                  <a16:creationId xmlns:a16="http://schemas.microsoft.com/office/drawing/2014/main" id="{33FEC35C-87FE-FA40-630F-385E320129AC}"/>
                </a:ext>
              </a:extLst>
            </p:cNvPr>
            <p:cNvPicPr>
              <a:picLocks noChangeAspect="1"/>
            </p:cNvPicPr>
            <p:nvPr/>
          </p:nvPicPr>
          <p:blipFill>
            <a:blip r:embed="rId3"/>
            <a:srcRect l="5605" t="6679" r="3878" b="5175"/>
            <a:stretch>
              <a:fillRect/>
            </a:stretch>
          </p:blipFill>
          <p:spPr>
            <a:xfrm>
              <a:off x="286410" y="1982906"/>
              <a:ext cx="3922222" cy="3751702"/>
            </a:xfrm>
            <a:prstGeom prst="rect">
              <a:avLst/>
            </a:prstGeom>
          </p:spPr>
        </p:pic>
        <p:grpSp>
          <p:nvGrpSpPr>
            <p:cNvPr id="22" name="グループ化 21">
              <a:extLst>
                <a:ext uri="{FF2B5EF4-FFF2-40B4-BE49-F238E27FC236}">
                  <a16:creationId xmlns:a16="http://schemas.microsoft.com/office/drawing/2014/main" id="{78FE59C7-19D9-6866-51EC-03689BFA1DC2}"/>
                </a:ext>
              </a:extLst>
            </p:cNvPr>
            <p:cNvGrpSpPr/>
            <p:nvPr/>
          </p:nvGrpSpPr>
          <p:grpSpPr>
            <a:xfrm>
              <a:off x="287373" y="1980000"/>
              <a:ext cx="828219" cy="284403"/>
              <a:chOff x="4781156" y="2669544"/>
              <a:chExt cx="828219" cy="284403"/>
            </a:xfrm>
          </p:grpSpPr>
          <p:sp>
            <p:nvSpPr>
              <p:cNvPr id="10" name="object 21">
                <a:extLst>
                  <a:ext uri="{FF2B5EF4-FFF2-40B4-BE49-F238E27FC236}">
                    <a16:creationId xmlns:a16="http://schemas.microsoft.com/office/drawing/2014/main" id="{914BFF45-2A52-DF66-AE38-B35D87C523E2}"/>
                  </a:ext>
                </a:extLst>
              </p:cNvPr>
              <p:cNvSpPr txBox="1"/>
              <p:nvPr/>
            </p:nvSpPr>
            <p:spPr>
              <a:xfrm>
                <a:off x="4855347" y="2679703"/>
                <a:ext cx="679837" cy="230832"/>
              </a:xfrm>
              <a:prstGeom prst="rect">
                <a:avLst/>
              </a:prstGeom>
            </p:spPr>
            <p:txBody>
              <a:bodyPr vert="horz" wrap="square" lIns="0" tIns="0" rIns="0" bIns="0" rtlCol="0">
                <a:spAutoFit/>
              </a:bodyPr>
              <a:lstStyle/>
              <a:p>
                <a:pPr marL="11723" algn="ctr" defTabSz="844083" eaLnBrk="1" fontAlgn="auto" hangingPunct="1">
                  <a:spcBef>
                    <a:spcPts val="0"/>
                  </a:spcBef>
                  <a:spcAft>
                    <a:spcPts val="0"/>
                  </a:spcAft>
                  <a:defRPr/>
                </a:pPr>
                <a:r>
                  <a:rPr lang="ja-JP" altLang="en-US" sz="1500" spc="18" dirty="0">
                    <a:solidFill>
                      <a:srgbClr val="231916"/>
                    </a:solidFill>
                    <a:latin typeface="+mn-ea"/>
                    <a:ea typeface="+mn-ea"/>
                    <a:cs typeface="Meiryo"/>
                  </a:rPr>
                  <a:t>歳 入</a:t>
                </a:r>
                <a:endParaRPr sz="1500" dirty="0">
                  <a:solidFill>
                    <a:prstClr val="black"/>
                  </a:solidFill>
                  <a:latin typeface="+mn-ea"/>
                  <a:ea typeface="+mn-ea"/>
                  <a:cs typeface="Meiryo"/>
                </a:endParaRPr>
              </a:p>
            </p:txBody>
          </p:sp>
          <p:sp>
            <p:nvSpPr>
              <p:cNvPr id="21" name="正方形/長方形 20">
                <a:extLst>
                  <a:ext uri="{FF2B5EF4-FFF2-40B4-BE49-F238E27FC236}">
                    <a16:creationId xmlns:a16="http://schemas.microsoft.com/office/drawing/2014/main" id="{F2934427-BF98-FB0B-B4D1-CCCBC91A599A}"/>
                  </a:ext>
                </a:extLst>
              </p:cNvPr>
              <p:cNvSpPr/>
              <p:nvPr/>
            </p:nvSpPr>
            <p:spPr bwMode="auto">
              <a:xfrm>
                <a:off x="4781156" y="2669544"/>
                <a:ext cx="828219" cy="284403"/>
              </a:xfrm>
              <a:prstGeom prst="rect">
                <a:avLst/>
              </a:prstGeom>
              <a:noFill/>
              <a:ln w="19050" cap="flat" cmpd="sng" algn="ctr">
                <a:solidFill>
                  <a:srgbClr val="00488A"/>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grpSp>
      <p:grpSp>
        <p:nvGrpSpPr>
          <p:cNvPr id="6" name="グループ化 5">
            <a:extLst>
              <a:ext uri="{FF2B5EF4-FFF2-40B4-BE49-F238E27FC236}">
                <a16:creationId xmlns:a16="http://schemas.microsoft.com/office/drawing/2014/main" id="{8A438E0A-654A-33BA-679B-BC8F4504F707}"/>
              </a:ext>
            </a:extLst>
          </p:cNvPr>
          <p:cNvGrpSpPr/>
          <p:nvPr/>
        </p:nvGrpSpPr>
        <p:grpSpPr>
          <a:xfrm>
            <a:off x="4729442" y="1977278"/>
            <a:ext cx="4220249" cy="3753164"/>
            <a:chOff x="4729442" y="1977278"/>
            <a:chExt cx="4220249" cy="3753164"/>
          </a:xfrm>
        </p:grpSpPr>
        <p:pic>
          <p:nvPicPr>
            <p:cNvPr id="4" name="Picture 3">
              <a:extLst>
                <a:ext uri="{FF2B5EF4-FFF2-40B4-BE49-F238E27FC236}">
                  <a16:creationId xmlns:a16="http://schemas.microsoft.com/office/drawing/2014/main" id="{4222EB13-7E53-E729-F9B8-B2C9083A3E7D}"/>
                </a:ext>
              </a:extLst>
            </p:cNvPr>
            <p:cNvPicPr>
              <a:picLocks noChangeAspect="1"/>
            </p:cNvPicPr>
            <p:nvPr/>
          </p:nvPicPr>
          <p:blipFill>
            <a:blip r:embed="rId4"/>
            <a:srcRect l="4171" t="6324" r="5931" b="-172"/>
            <a:stretch>
              <a:fillRect/>
            </a:stretch>
          </p:blipFill>
          <p:spPr>
            <a:xfrm>
              <a:off x="4729442" y="1977278"/>
              <a:ext cx="4220249" cy="3753164"/>
            </a:xfrm>
            <a:prstGeom prst="rect">
              <a:avLst/>
            </a:prstGeom>
          </p:spPr>
        </p:pic>
        <p:grpSp>
          <p:nvGrpSpPr>
            <p:cNvPr id="23" name="グループ化 22">
              <a:extLst>
                <a:ext uri="{FF2B5EF4-FFF2-40B4-BE49-F238E27FC236}">
                  <a16:creationId xmlns:a16="http://schemas.microsoft.com/office/drawing/2014/main" id="{B75CCE71-0210-8549-A1D2-7452FA490A52}"/>
                </a:ext>
              </a:extLst>
            </p:cNvPr>
            <p:cNvGrpSpPr/>
            <p:nvPr/>
          </p:nvGrpSpPr>
          <p:grpSpPr>
            <a:xfrm>
              <a:off x="4752000" y="1990159"/>
              <a:ext cx="828219" cy="284403"/>
              <a:chOff x="4781156" y="2669544"/>
              <a:chExt cx="828219" cy="284403"/>
            </a:xfrm>
          </p:grpSpPr>
          <p:sp>
            <p:nvSpPr>
              <p:cNvPr id="24" name="object 21">
                <a:extLst>
                  <a:ext uri="{FF2B5EF4-FFF2-40B4-BE49-F238E27FC236}">
                    <a16:creationId xmlns:a16="http://schemas.microsoft.com/office/drawing/2014/main" id="{B7681F03-7B32-8EA2-2C5F-C5E1FFE65781}"/>
                  </a:ext>
                </a:extLst>
              </p:cNvPr>
              <p:cNvSpPr txBox="1"/>
              <p:nvPr/>
            </p:nvSpPr>
            <p:spPr>
              <a:xfrm>
                <a:off x="4855347" y="2679703"/>
                <a:ext cx="679837" cy="230832"/>
              </a:xfrm>
              <a:prstGeom prst="rect">
                <a:avLst/>
              </a:prstGeom>
            </p:spPr>
            <p:txBody>
              <a:bodyPr vert="horz" wrap="square" lIns="0" tIns="0" rIns="0" bIns="0" rtlCol="0">
                <a:spAutoFit/>
              </a:bodyPr>
              <a:lstStyle/>
              <a:p>
                <a:pPr marL="11723" algn="ctr" defTabSz="844083" eaLnBrk="1" fontAlgn="auto" hangingPunct="1">
                  <a:spcBef>
                    <a:spcPts val="0"/>
                  </a:spcBef>
                  <a:spcAft>
                    <a:spcPts val="0"/>
                  </a:spcAft>
                  <a:defRPr/>
                </a:pPr>
                <a:r>
                  <a:rPr lang="ja-JP" altLang="en-US" sz="1500" spc="18" dirty="0">
                    <a:solidFill>
                      <a:srgbClr val="231916"/>
                    </a:solidFill>
                    <a:latin typeface="+mn-ea"/>
                    <a:ea typeface="+mn-ea"/>
                    <a:cs typeface="Meiryo"/>
                  </a:rPr>
                  <a:t>歳 出</a:t>
                </a:r>
                <a:endParaRPr sz="1500" dirty="0">
                  <a:solidFill>
                    <a:prstClr val="black"/>
                  </a:solidFill>
                  <a:latin typeface="+mn-ea"/>
                  <a:ea typeface="+mn-ea"/>
                  <a:cs typeface="Meiryo"/>
                </a:endParaRPr>
              </a:p>
            </p:txBody>
          </p:sp>
          <p:sp>
            <p:nvSpPr>
              <p:cNvPr id="25" name="正方形/長方形 24">
                <a:extLst>
                  <a:ext uri="{FF2B5EF4-FFF2-40B4-BE49-F238E27FC236}">
                    <a16:creationId xmlns:a16="http://schemas.microsoft.com/office/drawing/2014/main" id="{4484938D-D69E-3AB2-DB51-6EE1FC34D865}"/>
                  </a:ext>
                </a:extLst>
              </p:cNvPr>
              <p:cNvSpPr/>
              <p:nvPr/>
            </p:nvSpPr>
            <p:spPr bwMode="auto">
              <a:xfrm>
                <a:off x="4781156" y="2669544"/>
                <a:ext cx="828219" cy="284403"/>
              </a:xfrm>
              <a:prstGeom prst="rect">
                <a:avLst/>
              </a:prstGeom>
              <a:noFill/>
              <a:ln w="19050" cap="flat" cmpd="sng" algn="ctr">
                <a:solidFill>
                  <a:srgbClr val="00488A"/>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grpSp>
      <p:sp>
        <p:nvSpPr>
          <p:cNvPr id="47" name="角丸四角形 31">
            <a:extLst>
              <a:ext uri="{FF2B5EF4-FFF2-40B4-BE49-F238E27FC236}">
                <a16:creationId xmlns:a16="http://schemas.microsoft.com/office/drawing/2014/main" id="{1140AE1F-96D4-457A-AC8A-A4211C812392}"/>
              </a:ext>
            </a:extLst>
          </p:cNvPr>
          <p:cNvSpPr/>
          <p:nvPr/>
        </p:nvSpPr>
        <p:spPr>
          <a:xfrm>
            <a:off x="5313931" y="6336023"/>
            <a:ext cx="3506219" cy="3480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ja-JP" altLang="en-US" sz="850" dirty="0">
                <a:solidFill>
                  <a:schemeClr val="tx1"/>
                </a:solidFill>
              </a:rPr>
              <a:t>出典：財務省「これからの日本のために財政を考える」（令和８年４月）</a:t>
            </a:r>
            <a:endParaRPr lang="en-US" altLang="ja-JP" sz="855" dirty="0">
              <a:solidFill>
                <a:schemeClr val="tx1"/>
              </a:solidFill>
              <a:cs typeface="Arial"/>
            </a:endParaRPr>
          </a:p>
        </p:txBody>
      </p:sp>
      <p:sp>
        <p:nvSpPr>
          <p:cNvPr id="5" name="スライド番号プレースホルダー 8">
            <a:extLst>
              <a:ext uri="{FF2B5EF4-FFF2-40B4-BE49-F238E27FC236}">
                <a16:creationId xmlns:a16="http://schemas.microsoft.com/office/drawing/2014/main" id="{8ED06DA9-A86D-B0DA-1B2A-A07CF5370967}"/>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15</a:t>
            </a:fld>
            <a:endParaRPr lang="en-US" altLang="ja-JP" dirty="0">
              <a:latin typeface="+mn-ea"/>
              <a:ea typeface="+mn-ea"/>
            </a:endParaRPr>
          </a:p>
        </p:txBody>
      </p:sp>
    </p:spTree>
    <p:extLst>
      <p:ext uri="{BB962C8B-B14F-4D97-AF65-F5344CB8AC3E}">
        <p14:creationId xmlns:p14="http://schemas.microsoft.com/office/powerpoint/2010/main" val="550847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fade">
                                      <p:cBhvr>
                                        <p:cTn id="20"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
            <a:extLst>
              <a:ext uri="{FF2B5EF4-FFF2-40B4-BE49-F238E27FC236}">
                <a16:creationId xmlns:a16="http://schemas.microsoft.com/office/drawing/2014/main" id="{EF8168C4-4C75-E748-BEB5-5AB574AC8AC4}"/>
              </a:ext>
            </a:extLst>
          </p:cNvPr>
          <p:cNvGrpSpPr/>
          <p:nvPr/>
        </p:nvGrpSpPr>
        <p:grpSpPr>
          <a:xfrm>
            <a:off x="323851" y="1085670"/>
            <a:ext cx="8519134" cy="827030"/>
            <a:chOff x="323851" y="1085670"/>
            <a:chExt cx="8519134" cy="827030"/>
          </a:xfrm>
        </p:grpSpPr>
        <p:sp>
          <p:nvSpPr>
            <p:cNvPr id="28" name="AutoShape 353">
              <a:extLst>
                <a:ext uri="{FF2B5EF4-FFF2-40B4-BE49-F238E27FC236}">
                  <a16:creationId xmlns:a16="http://schemas.microsoft.com/office/drawing/2014/main" id="{F8279F98-163D-B9A7-F081-520483C90710}"/>
                </a:ext>
              </a:extLst>
            </p:cNvPr>
            <p:cNvSpPr>
              <a:spLocks noChangeArrowheads="1"/>
            </p:cNvSpPr>
            <p:nvPr/>
          </p:nvSpPr>
          <p:spPr bwMode="auto">
            <a:xfrm>
              <a:off x="323851" y="1085670"/>
              <a:ext cx="8519134" cy="827030"/>
            </a:xfrm>
            <a:prstGeom prst="roundRect">
              <a:avLst>
                <a:gd name="adj" fmla="val 0"/>
              </a:avLst>
            </a:prstGeom>
            <a:solidFill>
              <a:srgbClr val="CEECFE"/>
            </a:solidFill>
            <a:ln>
              <a:noFill/>
            </a:ln>
            <a:effectLst/>
          </p:spPr>
          <p:txBody>
            <a:bodyPr wrap="none" anchor="ctr"/>
            <a:lstStyle/>
            <a:p>
              <a:pPr defTabSz="838413" eaLnBrk="1" hangingPunct="1">
                <a:spcBef>
                  <a:spcPct val="20000"/>
                </a:spcBef>
                <a:buFont typeface="Arial" charset="0"/>
                <a:buChar char="•"/>
                <a:defRPr/>
              </a:pPr>
              <a:endParaRPr lang="ja-JP" altLang="en-US" sz="2567" dirty="0">
                <a:solidFill>
                  <a:prstClr val="black"/>
                </a:solidFill>
                <a:latin typeface="HGPｺﾞｼｯｸE" panose="020B0900000000000000" pitchFamily="50" charset="-128"/>
                <a:ea typeface="HGPｺﾞｼｯｸE" panose="020B0900000000000000" pitchFamily="50" charset="-128"/>
              </a:endParaRPr>
            </a:p>
          </p:txBody>
        </p:sp>
        <p:sp>
          <p:nvSpPr>
            <p:cNvPr id="22" name="テキスト ボックス 21">
              <a:extLst>
                <a:ext uri="{FF2B5EF4-FFF2-40B4-BE49-F238E27FC236}">
                  <a16:creationId xmlns:a16="http://schemas.microsoft.com/office/drawing/2014/main" id="{CA2EB194-2126-941B-9F43-963B999CC2DF}"/>
                </a:ext>
              </a:extLst>
            </p:cNvPr>
            <p:cNvSpPr txBox="1"/>
            <p:nvPr/>
          </p:nvSpPr>
          <p:spPr>
            <a:xfrm>
              <a:off x="340205" y="1314519"/>
              <a:ext cx="5420516" cy="369332"/>
            </a:xfrm>
            <a:prstGeom prst="rect">
              <a:avLst/>
            </a:prstGeom>
            <a:noFill/>
          </p:spPr>
          <p:txBody>
            <a:bodyPr wrap="square" rtlCol="0">
              <a:spAutoFit/>
            </a:bodyPr>
            <a:lstStyle/>
            <a:p>
              <a:r>
                <a:rPr kumimoji="1" lang="ja-JP" altLang="en-US" sz="1800" dirty="0">
                  <a:latin typeface="+mn-ea"/>
                  <a:ea typeface="+mn-ea"/>
                </a:rPr>
                <a:t>なぜ財政は悪化したのか（財政構造の変化）</a:t>
              </a:r>
            </a:p>
          </p:txBody>
        </p:sp>
      </p:grpSp>
      <p:sp>
        <p:nvSpPr>
          <p:cNvPr id="8" name="Rectangle 14">
            <a:extLst>
              <a:ext uri="{FF2B5EF4-FFF2-40B4-BE49-F238E27FC236}">
                <a16:creationId xmlns:a16="http://schemas.microsoft.com/office/drawing/2014/main" id="{FBD99C1E-F22A-1D44-E2B6-8D570433373F}"/>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国の財政をみてみよう②</a:t>
            </a:r>
          </a:p>
        </p:txBody>
      </p:sp>
      <p:sp>
        <p:nvSpPr>
          <p:cNvPr id="19" name="テキスト ボックス 18">
            <a:extLst>
              <a:ext uri="{FF2B5EF4-FFF2-40B4-BE49-F238E27FC236}">
                <a16:creationId xmlns:a16="http://schemas.microsoft.com/office/drawing/2014/main" id="{42A22258-102B-3FBE-4D4B-F8BB01F34D9F}"/>
              </a:ext>
            </a:extLst>
          </p:cNvPr>
          <p:cNvSpPr txBox="1"/>
          <p:nvPr/>
        </p:nvSpPr>
        <p:spPr>
          <a:xfrm>
            <a:off x="340205" y="2420937"/>
            <a:ext cx="8479945" cy="2707653"/>
          </a:xfrm>
          <a:prstGeom prst="rect">
            <a:avLst/>
          </a:prstGeom>
          <a:noFill/>
        </p:spPr>
        <p:txBody>
          <a:bodyPr wrap="square" rtlCol="0">
            <a:noAutofit/>
          </a:bodyPr>
          <a:lstStyle/>
          <a:p>
            <a:pPr marL="252000" indent="-252000">
              <a:lnSpc>
                <a:spcPct val="110000"/>
              </a:lnSpc>
              <a:spcBef>
                <a:spcPts val="600"/>
              </a:spcBef>
              <a:buClr>
                <a:srgbClr val="005BAD"/>
              </a:buClr>
              <a:buFont typeface="Wingdings" panose="05000000000000000000" pitchFamily="2" charset="2"/>
              <a:buChar char="l"/>
            </a:pPr>
            <a:r>
              <a:rPr kumimoji="1" lang="en-US" altLang="ja-JP" sz="1700" dirty="0">
                <a:latin typeface="+mn-ea"/>
                <a:ea typeface="+mn-ea"/>
              </a:rPr>
              <a:t>1990</a:t>
            </a:r>
            <a:r>
              <a:rPr kumimoji="1" lang="ja-JP" altLang="en-US" sz="1700" dirty="0">
                <a:latin typeface="+mn-ea"/>
                <a:ea typeface="+mn-ea"/>
              </a:rPr>
              <a:t>年度（平成２年度）と現在の歳出を比較すると、</a:t>
            </a:r>
            <a:r>
              <a:rPr kumimoji="1" lang="ja-JP" altLang="en-US" sz="2000" dirty="0">
                <a:solidFill>
                  <a:srgbClr val="005BAD"/>
                </a:solidFill>
                <a:latin typeface="+mn-ea"/>
                <a:ea typeface="+mn-ea"/>
              </a:rPr>
              <a:t>社会保障関係費や国債費が</a:t>
            </a:r>
            <a:endParaRPr kumimoji="1" lang="en-US" altLang="ja-JP" sz="2000" dirty="0">
              <a:solidFill>
                <a:srgbClr val="005BAD"/>
              </a:solidFill>
              <a:latin typeface="+mn-ea"/>
              <a:ea typeface="+mn-ea"/>
            </a:endParaRPr>
          </a:p>
          <a:p>
            <a:pPr>
              <a:lnSpc>
                <a:spcPct val="110000"/>
              </a:lnSpc>
              <a:spcBef>
                <a:spcPts val="0"/>
              </a:spcBef>
              <a:buClr>
                <a:srgbClr val="005BAD"/>
              </a:buClr>
            </a:pPr>
            <a:r>
              <a:rPr lang="en-US" altLang="ja-JP" sz="2000" dirty="0">
                <a:solidFill>
                  <a:srgbClr val="005BAD"/>
                </a:solidFill>
                <a:latin typeface="+mn-ea"/>
                <a:ea typeface="+mn-ea"/>
              </a:rPr>
              <a:t>   </a:t>
            </a:r>
            <a:r>
              <a:rPr kumimoji="1" lang="ja-JP" altLang="en-US" sz="2000" dirty="0">
                <a:solidFill>
                  <a:srgbClr val="005BAD"/>
                </a:solidFill>
                <a:latin typeface="+mn-ea"/>
                <a:ea typeface="+mn-ea"/>
              </a:rPr>
              <a:t>大きく伸びて</a:t>
            </a:r>
            <a:r>
              <a:rPr kumimoji="1" lang="ja-JP" altLang="en-US" sz="1700" dirty="0">
                <a:latin typeface="+mn-ea"/>
                <a:ea typeface="+mn-ea"/>
              </a:rPr>
              <a:t>います。特に社会保障は、</a:t>
            </a:r>
            <a:r>
              <a:rPr lang="ja-JP" altLang="en-US" sz="1800" dirty="0">
                <a:solidFill>
                  <a:srgbClr val="005BAD"/>
                </a:solidFill>
                <a:latin typeface="+mn-ea"/>
                <a:ea typeface="+mn-ea"/>
              </a:rPr>
              <a:t>年金、医療、介護、こども・子育て</a:t>
            </a:r>
            <a:r>
              <a:rPr kumimoji="1" lang="ja-JP" altLang="en-US" sz="1700" dirty="0">
                <a:latin typeface="+mn-ea"/>
                <a:ea typeface="+mn-ea"/>
              </a:rPr>
              <a:t>などの</a:t>
            </a:r>
            <a:endParaRPr kumimoji="1" lang="en-US" altLang="ja-JP" sz="1700" dirty="0">
              <a:latin typeface="+mn-ea"/>
              <a:ea typeface="+mn-ea"/>
            </a:endParaRPr>
          </a:p>
          <a:p>
            <a:pPr>
              <a:lnSpc>
                <a:spcPct val="110000"/>
              </a:lnSpc>
              <a:spcBef>
                <a:spcPts val="0"/>
              </a:spcBef>
              <a:buClr>
                <a:srgbClr val="005BAD"/>
              </a:buClr>
            </a:pPr>
            <a:r>
              <a:rPr lang="en-US" altLang="ja-JP" sz="1700" dirty="0">
                <a:latin typeface="+mn-ea"/>
                <a:ea typeface="+mn-ea"/>
              </a:rPr>
              <a:t>  </a:t>
            </a:r>
            <a:r>
              <a:rPr lang="en-US" altLang="ja-JP" sz="1700" spc="200" dirty="0">
                <a:latin typeface="+mn-ea"/>
                <a:ea typeface="+mn-ea"/>
              </a:rPr>
              <a:t> </a:t>
            </a:r>
            <a:r>
              <a:rPr kumimoji="1" lang="ja-JP" altLang="en-US" sz="1700" dirty="0">
                <a:latin typeface="+mn-ea"/>
                <a:ea typeface="+mn-ea"/>
              </a:rPr>
              <a:t>分野に分けられ、</a:t>
            </a:r>
            <a:r>
              <a:rPr lang="ja-JP" altLang="en-US" sz="2000" dirty="0">
                <a:solidFill>
                  <a:srgbClr val="005BAD"/>
                </a:solidFill>
                <a:latin typeface="+mn-ea"/>
                <a:ea typeface="+mn-ea"/>
              </a:rPr>
              <a:t>国の一般会計歳出の約</a:t>
            </a:r>
            <a:r>
              <a:rPr lang="en-US" altLang="ja-JP" sz="2000" dirty="0">
                <a:solidFill>
                  <a:srgbClr val="005BAD"/>
                </a:solidFill>
                <a:latin typeface="+mn-ea"/>
                <a:ea typeface="+mn-ea"/>
              </a:rPr>
              <a:t>1/3</a:t>
            </a:r>
            <a:r>
              <a:rPr kumimoji="1" lang="ja-JP" altLang="en-US" sz="1700" dirty="0">
                <a:latin typeface="+mn-ea"/>
                <a:ea typeface="+mn-ea"/>
              </a:rPr>
              <a:t>を占める</a:t>
            </a:r>
            <a:endParaRPr kumimoji="1" lang="en-US" altLang="ja-JP" sz="1700" dirty="0">
              <a:latin typeface="+mn-ea"/>
              <a:ea typeface="+mn-ea"/>
            </a:endParaRPr>
          </a:p>
          <a:p>
            <a:pPr>
              <a:lnSpc>
                <a:spcPct val="110000"/>
              </a:lnSpc>
              <a:spcBef>
                <a:spcPts val="0"/>
              </a:spcBef>
              <a:buClr>
                <a:srgbClr val="005BAD"/>
              </a:buClr>
            </a:pPr>
            <a:r>
              <a:rPr lang="en-US" altLang="ja-JP" sz="1700" dirty="0">
                <a:latin typeface="+mn-ea"/>
                <a:ea typeface="+mn-ea"/>
              </a:rPr>
              <a:t>  </a:t>
            </a:r>
            <a:r>
              <a:rPr lang="en-US" altLang="ja-JP" sz="1700" spc="200" dirty="0">
                <a:latin typeface="+mn-ea"/>
                <a:ea typeface="+mn-ea"/>
              </a:rPr>
              <a:t> </a:t>
            </a:r>
            <a:r>
              <a:rPr kumimoji="1" lang="ja-JP" altLang="en-US" sz="1700" dirty="0">
                <a:latin typeface="+mn-ea"/>
                <a:ea typeface="+mn-ea"/>
              </a:rPr>
              <a:t>最大の支出項目となっています。</a:t>
            </a:r>
          </a:p>
          <a:p>
            <a:pPr marL="252000" indent="-252000">
              <a:lnSpc>
                <a:spcPct val="110000"/>
              </a:lnSpc>
              <a:spcBef>
                <a:spcPts val="1800"/>
              </a:spcBef>
              <a:buClr>
                <a:srgbClr val="005BAD"/>
              </a:buClr>
              <a:buFont typeface="Wingdings" panose="05000000000000000000" pitchFamily="2" charset="2"/>
              <a:buChar char="l"/>
            </a:pPr>
            <a:r>
              <a:rPr kumimoji="1" lang="ja-JP" altLang="en-US" sz="1700" dirty="0">
                <a:latin typeface="+mn-ea"/>
                <a:ea typeface="+mn-ea"/>
              </a:rPr>
              <a:t>歳出の増加に対し歳入は、経済成長の停滞などが影響して</a:t>
            </a:r>
            <a:endParaRPr lang="en-US" altLang="ja-JP" sz="1700" dirty="0">
              <a:latin typeface="+mn-ea"/>
              <a:ea typeface="+mn-ea"/>
            </a:endParaRPr>
          </a:p>
          <a:p>
            <a:pPr>
              <a:lnSpc>
                <a:spcPct val="110000"/>
              </a:lnSpc>
              <a:spcBef>
                <a:spcPts val="0"/>
              </a:spcBef>
              <a:buClr>
                <a:srgbClr val="005BAD"/>
              </a:buClr>
            </a:pPr>
            <a:r>
              <a:rPr lang="ja-JP" altLang="en-US" sz="2000" dirty="0">
                <a:solidFill>
                  <a:srgbClr val="005BAD"/>
                </a:solidFill>
                <a:latin typeface="+mn-ea"/>
                <a:ea typeface="+mn-ea"/>
              </a:rPr>
              <a:t>  </a:t>
            </a:r>
            <a:r>
              <a:rPr lang="ja-JP" altLang="en-US" sz="2000" spc="-200" dirty="0">
                <a:solidFill>
                  <a:srgbClr val="005BAD"/>
                </a:solidFill>
                <a:latin typeface="+mn-ea"/>
                <a:ea typeface="+mn-ea"/>
              </a:rPr>
              <a:t> </a:t>
            </a:r>
            <a:r>
              <a:rPr lang="ja-JP" altLang="en-US" sz="2000" dirty="0">
                <a:solidFill>
                  <a:srgbClr val="005BAD"/>
                </a:solidFill>
                <a:latin typeface="+mn-ea"/>
                <a:ea typeface="+mn-ea"/>
              </a:rPr>
              <a:t>税収の伸びが見合っておらず、不足分を借金に頼っている</a:t>
            </a:r>
            <a:r>
              <a:rPr kumimoji="1" lang="ja-JP" altLang="en-US" sz="1700" dirty="0">
                <a:latin typeface="+mn-ea"/>
                <a:ea typeface="+mn-ea"/>
              </a:rPr>
              <a:t>ため、</a:t>
            </a:r>
            <a:endParaRPr kumimoji="1" lang="en-US" altLang="ja-JP" sz="1700" dirty="0">
              <a:latin typeface="+mn-ea"/>
              <a:ea typeface="+mn-ea"/>
            </a:endParaRPr>
          </a:p>
          <a:p>
            <a:pPr>
              <a:lnSpc>
                <a:spcPct val="110000"/>
              </a:lnSpc>
              <a:spcBef>
                <a:spcPts val="0"/>
              </a:spcBef>
              <a:buClr>
                <a:srgbClr val="005BAD"/>
              </a:buClr>
            </a:pPr>
            <a:r>
              <a:rPr lang="en-US" altLang="ja-JP" sz="1700" dirty="0">
                <a:latin typeface="+mn-ea"/>
                <a:ea typeface="+mn-ea"/>
              </a:rPr>
              <a:t>   </a:t>
            </a:r>
            <a:r>
              <a:rPr kumimoji="1" lang="ja-JP" altLang="en-US" sz="1700" dirty="0">
                <a:latin typeface="+mn-ea"/>
                <a:ea typeface="+mn-ea"/>
              </a:rPr>
              <a:t>公債金は約５倍と大幅に増加しています。</a:t>
            </a:r>
          </a:p>
        </p:txBody>
      </p:sp>
      <p:pic>
        <p:nvPicPr>
          <p:cNvPr id="4" name="Picture 29">
            <a:extLst>
              <a:ext uri="{FF2B5EF4-FFF2-40B4-BE49-F238E27FC236}">
                <a16:creationId xmlns:a16="http://schemas.microsoft.com/office/drawing/2014/main" id="{3843A247-C382-6F48-D7E6-EEE0551587A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7601021" y="811947"/>
            <a:ext cx="1323956" cy="15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スライド番号プレースホルダー 8">
            <a:extLst>
              <a:ext uri="{FF2B5EF4-FFF2-40B4-BE49-F238E27FC236}">
                <a16:creationId xmlns:a16="http://schemas.microsoft.com/office/drawing/2014/main" id="{58550116-8656-85C4-EDF7-F99D9AFE9213}"/>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16</a:t>
            </a:fld>
            <a:endParaRPr lang="en-US" altLang="ja-JP" dirty="0">
              <a:latin typeface="+mn-ea"/>
              <a:ea typeface="+mn-ea"/>
            </a:endParaRPr>
          </a:p>
        </p:txBody>
      </p:sp>
    </p:spTree>
    <p:extLst>
      <p:ext uri="{BB962C8B-B14F-4D97-AF65-F5344CB8AC3E}">
        <p14:creationId xmlns:p14="http://schemas.microsoft.com/office/powerpoint/2010/main" val="2368448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600"/>
                                        <p:tgtEl>
                                          <p:spTgt spid="4"/>
                                        </p:tgtEl>
                                      </p:cBhvr>
                                    </p:animEffect>
                                    <p:anim calcmode="lin" valueType="num">
                                      <p:cBhvr>
                                        <p:cTn id="12" dur="600" fill="hold"/>
                                        <p:tgtEl>
                                          <p:spTgt spid="4"/>
                                        </p:tgtEl>
                                        <p:attrNameLst>
                                          <p:attrName>ppt_x</p:attrName>
                                        </p:attrNameLst>
                                      </p:cBhvr>
                                      <p:tavLst>
                                        <p:tav tm="0">
                                          <p:val>
                                            <p:strVal val="#ppt_x"/>
                                          </p:val>
                                        </p:tav>
                                        <p:tav tm="100000">
                                          <p:val>
                                            <p:strVal val="#ppt_x"/>
                                          </p:val>
                                        </p:tav>
                                      </p:tavLst>
                                    </p:anim>
                                    <p:anim calcmode="lin" valueType="num">
                                      <p:cBhvr>
                                        <p:cTn id="13" dur="6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19">
                                            <p:txEl>
                                              <p:pRg st="0" end="0"/>
                                            </p:txEl>
                                          </p:spTgt>
                                        </p:tgtEl>
                                        <p:attrNameLst>
                                          <p:attrName>style.visibility</p:attrName>
                                        </p:attrNameLst>
                                      </p:cBhvr>
                                      <p:to>
                                        <p:strVal val="visible"/>
                                      </p:to>
                                    </p:set>
                                    <p:animEffect transition="in" filter="wipe(left)">
                                      <p:cBhvr>
                                        <p:cTn id="18" dur="1750"/>
                                        <p:tgtEl>
                                          <p:spTgt spid="19">
                                            <p:txEl>
                                              <p:pRg st="0" end="0"/>
                                            </p:txEl>
                                          </p:spTgt>
                                        </p:tgtEl>
                                      </p:cBhvr>
                                    </p:animEffect>
                                  </p:childTnLst>
                                </p:cTn>
                              </p:par>
                            </p:childTnLst>
                          </p:cTn>
                        </p:par>
                        <p:par>
                          <p:cTn id="19" fill="hold">
                            <p:stCondLst>
                              <p:cond delay="1750"/>
                            </p:stCondLst>
                            <p:childTnLst>
                              <p:par>
                                <p:cTn id="20" presetID="22" presetClass="entr" presetSubtype="8" fill="hold" nodeType="afterEffect">
                                  <p:stCondLst>
                                    <p:cond delay="0"/>
                                  </p:stCondLst>
                                  <p:childTnLst>
                                    <p:set>
                                      <p:cBhvr>
                                        <p:cTn id="21" dur="1" fill="hold">
                                          <p:stCondLst>
                                            <p:cond delay="0"/>
                                          </p:stCondLst>
                                        </p:cTn>
                                        <p:tgtEl>
                                          <p:spTgt spid="19">
                                            <p:txEl>
                                              <p:pRg st="1" end="1"/>
                                            </p:txEl>
                                          </p:spTgt>
                                        </p:tgtEl>
                                        <p:attrNameLst>
                                          <p:attrName>style.visibility</p:attrName>
                                        </p:attrNameLst>
                                      </p:cBhvr>
                                      <p:to>
                                        <p:strVal val="visible"/>
                                      </p:to>
                                    </p:set>
                                    <p:animEffect transition="in" filter="wipe(left)">
                                      <p:cBhvr>
                                        <p:cTn id="22" dur="1780"/>
                                        <p:tgtEl>
                                          <p:spTgt spid="19">
                                            <p:txEl>
                                              <p:pRg st="1" end="1"/>
                                            </p:txEl>
                                          </p:spTgt>
                                        </p:tgtEl>
                                      </p:cBhvr>
                                    </p:animEffect>
                                  </p:childTnLst>
                                </p:cTn>
                              </p:par>
                            </p:childTnLst>
                          </p:cTn>
                        </p:par>
                        <p:par>
                          <p:cTn id="23" fill="hold">
                            <p:stCondLst>
                              <p:cond delay="3530"/>
                            </p:stCondLst>
                            <p:childTnLst>
                              <p:par>
                                <p:cTn id="24" presetID="22" presetClass="entr" presetSubtype="8" fill="hold" nodeType="afterEffect">
                                  <p:stCondLst>
                                    <p:cond delay="0"/>
                                  </p:stCondLst>
                                  <p:childTnLst>
                                    <p:set>
                                      <p:cBhvr>
                                        <p:cTn id="25" dur="1" fill="hold">
                                          <p:stCondLst>
                                            <p:cond delay="0"/>
                                          </p:stCondLst>
                                        </p:cTn>
                                        <p:tgtEl>
                                          <p:spTgt spid="19">
                                            <p:txEl>
                                              <p:pRg st="2" end="2"/>
                                            </p:txEl>
                                          </p:spTgt>
                                        </p:tgtEl>
                                        <p:attrNameLst>
                                          <p:attrName>style.visibility</p:attrName>
                                        </p:attrNameLst>
                                      </p:cBhvr>
                                      <p:to>
                                        <p:strVal val="visible"/>
                                      </p:to>
                                    </p:set>
                                    <p:animEffect transition="in" filter="wipe(left)">
                                      <p:cBhvr>
                                        <p:cTn id="26" dur="1650"/>
                                        <p:tgtEl>
                                          <p:spTgt spid="19">
                                            <p:txEl>
                                              <p:pRg st="2" end="2"/>
                                            </p:txEl>
                                          </p:spTgt>
                                        </p:tgtEl>
                                      </p:cBhvr>
                                    </p:animEffect>
                                  </p:childTnLst>
                                </p:cTn>
                              </p:par>
                            </p:childTnLst>
                          </p:cTn>
                        </p:par>
                        <p:par>
                          <p:cTn id="27" fill="hold">
                            <p:stCondLst>
                              <p:cond delay="5180"/>
                            </p:stCondLst>
                            <p:childTnLst>
                              <p:par>
                                <p:cTn id="28" presetID="22" presetClass="entr" presetSubtype="8" fill="hold" nodeType="afterEffect">
                                  <p:stCondLst>
                                    <p:cond delay="0"/>
                                  </p:stCondLst>
                                  <p:childTnLst>
                                    <p:set>
                                      <p:cBhvr>
                                        <p:cTn id="29" dur="1" fill="hold">
                                          <p:stCondLst>
                                            <p:cond delay="0"/>
                                          </p:stCondLst>
                                        </p:cTn>
                                        <p:tgtEl>
                                          <p:spTgt spid="19">
                                            <p:txEl>
                                              <p:pRg st="3" end="3"/>
                                            </p:txEl>
                                          </p:spTgt>
                                        </p:tgtEl>
                                        <p:attrNameLst>
                                          <p:attrName>style.visibility</p:attrName>
                                        </p:attrNameLst>
                                      </p:cBhvr>
                                      <p:to>
                                        <p:strVal val="visible"/>
                                      </p:to>
                                    </p:set>
                                    <p:animEffect transition="in" filter="wipe(left)">
                                      <p:cBhvr>
                                        <p:cTn id="30" dur="1300"/>
                                        <p:tgtEl>
                                          <p:spTgt spid="19">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19">
                                            <p:txEl>
                                              <p:pRg st="4" end="4"/>
                                            </p:txEl>
                                          </p:spTgt>
                                        </p:tgtEl>
                                        <p:attrNameLst>
                                          <p:attrName>style.visibility</p:attrName>
                                        </p:attrNameLst>
                                      </p:cBhvr>
                                      <p:to>
                                        <p:strVal val="visible"/>
                                      </p:to>
                                    </p:set>
                                    <p:animEffect transition="in" filter="wipe(left)">
                                      <p:cBhvr>
                                        <p:cTn id="35" dur="1650"/>
                                        <p:tgtEl>
                                          <p:spTgt spid="19">
                                            <p:txEl>
                                              <p:pRg st="4" end="4"/>
                                            </p:txEl>
                                          </p:spTgt>
                                        </p:tgtEl>
                                      </p:cBhvr>
                                    </p:animEffect>
                                  </p:childTnLst>
                                </p:cTn>
                              </p:par>
                            </p:childTnLst>
                          </p:cTn>
                        </p:par>
                        <p:par>
                          <p:cTn id="36" fill="hold">
                            <p:stCondLst>
                              <p:cond delay="1650"/>
                            </p:stCondLst>
                            <p:childTnLst>
                              <p:par>
                                <p:cTn id="37" presetID="22" presetClass="entr" presetSubtype="8" fill="hold" nodeType="afterEffect">
                                  <p:stCondLst>
                                    <p:cond delay="0"/>
                                  </p:stCondLst>
                                  <p:childTnLst>
                                    <p:set>
                                      <p:cBhvr>
                                        <p:cTn id="38" dur="1" fill="hold">
                                          <p:stCondLst>
                                            <p:cond delay="0"/>
                                          </p:stCondLst>
                                        </p:cTn>
                                        <p:tgtEl>
                                          <p:spTgt spid="19">
                                            <p:txEl>
                                              <p:pRg st="5" end="5"/>
                                            </p:txEl>
                                          </p:spTgt>
                                        </p:tgtEl>
                                        <p:attrNameLst>
                                          <p:attrName>style.visibility</p:attrName>
                                        </p:attrNameLst>
                                      </p:cBhvr>
                                      <p:to>
                                        <p:strVal val="visible"/>
                                      </p:to>
                                    </p:set>
                                    <p:animEffect transition="in" filter="wipe(left)">
                                      <p:cBhvr>
                                        <p:cTn id="39" dur="1690"/>
                                        <p:tgtEl>
                                          <p:spTgt spid="19">
                                            <p:txEl>
                                              <p:pRg st="5" end="5"/>
                                            </p:txEl>
                                          </p:spTgt>
                                        </p:tgtEl>
                                      </p:cBhvr>
                                    </p:animEffect>
                                  </p:childTnLst>
                                </p:cTn>
                              </p:par>
                            </p:childTnLst>
                          </p:cTn>
                        </p:par>
                        <p:par>
                          <p:cTn id="40" fill="hold">
                            <p:stCondLst>
                              <p:cond delay="3340"/>
                            </p:stCondLst>
                            <p:childTnLst>
                              <p:par>
                                <p:cTn id="41" presetID="22" presetClass="entr" presetSubtype="8" fill="hold" nodeType="afterEffect">
                                  <p:stCondLst>
                                    <p:cond delay="0"/>
                                  </p:stCondLst>
                                  <p:childTnLst>
                                    <p:set>
                                      <p:cBhvr>
                                        <p:cTn id="42" dur="1" fill="hold">
                                          <p:stCondLst>
                                            <p:cond delay="0"/>
                                          </p:stCondLst>
                                        </p:cTn>
                                        <p:tgtEl>
                                          <p:spTgt spid="19">
                                            <p:txEl>
                                              <p:pRg st="6" end="6"/>
                                            </p:txEl>
                                          </p:spTgt>
                                        </p:tgtEl>
                                        <p:attrNameLst>
                                          <p:attrName>style.visibility</p:attrName>
                                        </p:attrNameLst>
                                      </p:cBhvr>
                                      <p:to>
                                        <p:strVal val="visible"/>
                                      </p:to>
                                    </p:set>
                                    <p:animEffect transition="in" filter="wipe(left)">
                                      <p:cBhvr>
                                        <p:cTn id="43" dur="1500"/>
                                        <p:tgtEl>
                                          <p:spTgt spid="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62F8D-7E00-5E24-FE47-4AF25414C37E}"/>
            </a:ext>
          </a:extLst>
        </p:cNvPr>
        <p:cNvGrpSpPr/>
        <p:nvPr/>
      </p:nvGrpSpPr>
      <p:grpSpPr>
        <a:xfrm>
          <a:off x="0" y="0"/>
          <a:ext cx="0" cy="0"/>
          <a:chOff x="0" y="0"/>
          <a:chExt cx="0" cy="0"/>
        </a:xfrm>
      </p:grpSpPr>
      <p:sp>
        <p:nvSpPr>
          <p:cNvPr id="8" name="Rectangle 14">
            <a:extLst>
              <a:ext uri="{FF2B5EF4-FFF2-40B4-BE49-F238E27FC236}">
                <a16:creationId xmlns:a16="http://schemas.microsoft.com/office/drawing/2014/main" id="{E4133E53-7739-0816-3638-C0A98A0FD731}"/>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国の財政をみてみよう②</a:t>
            </a:r>
          </a:p>
        </p:txBody>
      </p:sp>
      <p:grpSp>
        <p:nvGrpSpPr>
          <p:cNvPr id="6" name="グループ化 5">
            <a:extLst>
              <a:ext uri="{FF2B5EF4-FFF2-40B4-BE49-F238E27FC236}">
                <a16:creationId xmlns:a16="http://schemas.microsoft.com/office/drawing/2014/main" id="{E1C808ED-F900-7193-9C11-DC6A4AB1A3B1}"/>
              </a:ext>
            </a:extLst>
          </p:cNvPr>
          <p:cNvGrpSpPr/>
          <p:nvPr/>
        </p:nvGrpSpPr>
        <p:grpSpPr>
          <a:xfrm>
            <a:off x="251722" y="540000"/>
            <a:ext cx="3960000" cy="5167043"/>
            <a:chOff x="4527724" y="1207262"/>
            <a:chExt cx="3960000" cy="5167043"/>
          </a:xfrm>
        </p:grpSpPr>
        <p:grpSp>
          <p:nvGrpSpPr>
            <p:cNvPr id="139" name="グループ化 138">
              <a:extLst>
                <a:ext uri="{FF2B5EF4-FFF2-40B4-BE49-F238E27FC236}">
                  <a16:creationId xmlns:a16="http://schemas.microsoft.com/office/drawing/2014/main" id="{6EBE00C2-3924-2A93-BA40-1784F1C44145}"/>
                </a:ext>
              </a:extLst>
            </p:cNvPr>
            <p:cNvGrpSpPr>
              <a:grpSpLocks/>
            </p:cNvGrpSpPr>
            <p:nvPr/>
          </p:nvGrpSpPr>
          <p:grpSpPr>
            <a:xfrm>
              <a:off x="4527724" y="1207262"/>
              <a:ext cx="3960000" cy="4648372"/>
              <a:chOff x="4527724" y="2423028"/>
              <a:chExt cx="3960000" cy="3744000"/>
            </a:xfrm>
          </p:grpSpPr>
          <p:graphicFrame>
            <p:nvGraphicFramePr>
              <p:cNvPr id="135" name="グラフ 134">
                <a:extLst>
                  <a:ext uri="{FF2B5EF4-FFF2-40B4-BE49-F238E27FC236}">
                    <a16:creationId xmlns:a16="http://schemas.microsoft.com/office/drawing/2014/main" id="{414BED73-23C7-8192-190B-1874F4451F87}"/>
                  </a:ext>
                </a:extLst>
              </p:cNvPr>
              <p:cNvGraphicFramePr>
                <a:graphicFrameLocks/>
              </p:cNvGraphicFramePr>
              <p:nvPr/>
            </p:nvGraphicFramePr>
            <p:xfrm>
              <a:off x="4527724" y="2423028"/>
              <a:ext cx="3960000" cy="3744000"/>
            </p:xfrm>
            <a:graphic>
              <a:graphicData uri="http://schemas.openxmlformats.org/drawingml/2006/chart">
                <c:chart xmlns:c="http://schemas.openxmlformats.org/drawingml/2006/chart" xmlns:r="http://schemas.openxmlformats.org/officeDocument/2006/relationships" r:id="rId3"/>
              </a:graphicData>
            </a:graphic>
          </p:graphicFrame>
          <p:cxnSp>
            <p:nvCxnSpPr>
              <p:cNvPr id="137" name="直線コネクタ 136">
                <a:extLst>
                  <a:ext uri="{FF2B5EF4-FFF2-40B4-BE49-F238E27FC236}">
                    <a16:creationId xmlns:a16="http://schemas.microsoft.com/office/drawing/2014/main" id="{B9446D6C-55A1-BE0F-FE2B-6FE1B985B016}"/>
                  </a:ext>
                </a:extLst>
              </p:cNvPr>
              <p:cNvCxnSpPr>
                <a:cxnSpLocks/>
              </p:cNvCxnSpPr>
              <p:nvPr/>
            </p:nvCxnSpPr>
            <p:spPr bwMode="auto">
              <a:xfrm>
                <a:off x="4812790" y="6041566"/>
                <a:ext cx="3389868" cy="0"/>
              </a:xfrm>
              <a:prstGeom prst="line">
                <a:avLst/>
              </a:prstGeom>
              <a:noFill/>
              <a:ln w="19050" cap="flat" cmpd="sng" algn="ctr">
                <a:solidFill>
                  <a:schemeClr val="tx1">
                    <a:lumMod val="65000"/>
                    <a:lumOff val="35000"/>
                  </a:schemeClr>
                </a:solidFill>
                <a:prstDash val="sysDash"/>
                <a:round/>
                <a:headEnd type="none" w="med" len="med"/>
                <a:tailEnd type="none" w="med" len="med"/>
              </a:ln>
              <a:effectLst/>
            </p:spPr>
          </p:cxnSp>
        </p:grpSp>
        <p:grpSp>
          <p:nvGrpSpPr>
            <p:cNvPr id="5" name="グループ化 4">
              <a:extLst>
                <a:ext uri="{FF2B5EF4-FFF2-40B4-BE49-F238E27FC236}">
                  <a16:creationId xmlns:a16="http://schemas.microsoft.com/office/drawing/2014/main" id="{E38C7A32-F33F-9E9A-018B-DCCE65592A5F}"/>
                </a:ext>
              </a:extLst>
            </p:cNvPr>
            <p:cNvGrpSpPr/>
            <p:nvPr/>
          </p:nvGrpSpPr>
          <p:grpSpPr>
            <a:xfrm>
              <a:off x="4781156" y="1879576"/>
              <a:ext cx="3198787" cy="4494729"/>
              <a:chOff x="4781156" y="1879576"/>
              <a:chExt cx="3198787" cy="4494729"/>
            </a:xfrm>
          </p:grpSpPr>
          <p:sp>
            <p:nvSpPr>
              <p:cNvPr id="114" name="テキスト ボックス 113">
                <a:extLst>
                  <a:ext uri="{FF2B5EF4-FFF2-40B4-BE49-F238E27FC236}">
                    <a16:creationId xmlns:a16="http://schemas.microsoft.com/office/drawing/2014/main" id="{B6B5C4FB-35B9-8C1B-216F-626E448C55DB}"/>
                  </a:ext>
                </a:extLst>
              </p:cNvPr>
              <p:cNvSpPr txBox="1">
                <a:spLocks/>
              </p:cNvSpPr>
              <p:nvPr/>
            </p:nvSpPr>
            <p:spPr>
              <a:xfrm>
                <a:off x="5002050" y="4482574"/>
                <a:ext cx="1141658" cy="427168"/>
              </a:xfrm>
              <a:prstGeom prst="rect">
                <a:avLst/>
              </a:prstGeom>
              <a:noFill/>
            </p:spPr>
            <p:txBody>
              <a:bodyPr wrap="none" rtlCol="0">
                <a:spAutoFit/>
              </a:bodyPr>
              <a:lstStyle/>
              <a:p>
                <a:pPr algn="ctr">
                  <a:lnSpc>
                    <a:spcPct val="105000"/>
                  </a:lnSpc>
                </a:pPr>
                <a:r>
                  <a:rPr kumimoji="1" lang="ja-JP" altLang="en-US" sz="1100" kern="0" dirty="0">
                    <a:latin typeface="+mn-ea"/>
                    <a:ea typeface="+mn-ea"/>
                  </a:rPr>
                  <a:t>税収などの収入</a:t>
                </a:r>
                <a:endParaRPr kumimoji="1" lang="en-US" altLang="ja-JP" sz="1100" kern="0" dirty="0">
                  <a:latin typeface="+mn-ea"/>
                  <a:ea typeface="+mn-ea"/>
                </a:endParaRPr>
              </a:p>
              <a:p>
                <a:pPr algn="ctr">
                  <a:lnSpc>
                    <a:spcPct val="105000"/>
                  </a:lnSpc>
                </a:pPr>
                <a:r>
                  <a:rPr kumimoji="1" lang="en-US" altLang="ja-JP" sz="1050" kern="0" dirty="0">
                    <a:latin typeface="+mn-ea"/>
                    <a:ea typeface="+mn-ea"/>
                  </a:rPr>
                  <a:t>60.6</a:t>
                </a:r>
                <a:r>
                  <a:rPr kumimoji="1" lang="ja-JP" altLang="en-US" sz="1050" kern="0" dirty="0">
                    <a:latin typeface="+mn-ea"/>
                    <a:ea typeface="+mn-ea"/>
                  </a:rPr>
                  <a:t>兆円</a:t>
                </a:r>
                <a:endParaRPr kumimoji="1" lang="zh-CN" altLang="en-US" sz="1050" kern="0" dirty="0">
                  <a:latin typeface="+mn-ea"/>
                  <a:ea typeface="+mn-ea"/>
                </a:endParaRPr>
              </a:p>
            </p:txBody>
          </p:sp>
          <p:sp>
            <p:nvSpPr>
              <p:cNvPr id="117" name="テキスト ボックス 116">
                <a:extLst>
                  <a:ext uri="{FF2B5EF4-FFF2-40B4-BE49-F238E27FC236}">
                    <a16:creationId xmlns:a16="http://schemas.microsoft.com/office/drawing/2014/main" id="{63B13439-C81D-54E9-1D1C-BAD78DD48A18}"/>
                  </a:ext>
                </a:extLst>
              </p:cNvPr>
              <p:cNvSpPr txBox="1">
                <a:spLocks/>
              </p:cNvSpPr>
              <p:nvPr/>
            </p:nvSpPr>
            <p:spPr>
              <a:xfrm>
                <a:off x="6838285" y="3996622"/>
                <a:ext cx="1141658" cy="427168"/>
              </a:xfrm>
              <a:prstGeom prst="rect">
                <a:avLst/>
              </a:prstGeom>
              <a:noFill/>
            </p:spPr>
            <p:txBody>
              <a:bodyPr wrap="none" rtlCol="0">
                <a:spAutoFit/>
              </a:bodyPr>
              <a:lstStyle/>
              <a:p>
                <a:pPr algn="ctr">
                  <a:lnSpc>
                    <a:spcPct val="105000"/>
                  </a:lnSpc>
                </a:pPr>
                <a:r>
                  <a:rPr kumimoji="1" lang="ja-JP" altLang="en-US" sz="1100" kern="0" dirty="0">
                    <a:latin typeface="+mn-ea"/>
                    <a:ea typeface="+mn-ea"/>
                  </a:rPr>
                  <a:t>税収などの収入</a:t>
                </a:r>
                <a:endParaRPr kumimoji="1" lang="en-US" altLang="ja-JP" sz="1100" kern="0" dirty="0">
                  <a:latin typeface="+mn-ea"/>
                  <a:ea typeface="+mn-ea"/>
                </a:endParaRPr>
              </a:p>
              <a:p>
                <a:pPr algn="ctr">
                  <a:lnSpc>
                    <a:spcPct val="105000"/>
                  </a:lnSpc>
                </a:pPr>
                <a:r>
                  <a:rPr kumimoji="1" lang="en-US" altLang="ja-JP" sz="1050" kern="0" dirty="0">
                    <a:latin typeface="+mn-ea"/>
                    <a:ea typeface="+mn-ea"/>
                  </a:rPr>
                  <a:t>92.7</a:t>
                </a:r>
                <a:r>
                  <a:rPr kumimoji="1" lang="ja-JP" altLang="en-US" sz="1050" kern="0" dirty="0">
                    <a:latin typeface="+mn-ea"/>
                    <a:ea typeface="+mn-ea"/>
                  </a:rPr>
                  <a:t>兆円</a:t>
                </a:r>
                <a:endParaRPr kumimoji="1" lang="zh-CN" altLang="en-US" sz="1050" kern="0" dirty="0">
                  <a:latin typeface="+mn-ea"/>
                  <a:ea typeface="+mn-ea"/>
                </a:endParaRPr>
              </a:p>
            </p:txBody>
          </p:sp>
          <p:sp>
            <p:nvSpPr>
              <p:cNvPr id="118" name="矢印: 右 117">
                <a:extLst>
                  <a:ext uri="{FF2B5EF4-FFF2-40B4-BE49-F238E27FC236}">
                    <a16:creationId xmlns:a16="http://schemas.microsoft.com/office/drawing/2014/main" id="{E0ABABA4-EE1C-FD84-BB2B-FB5B4DC69705}"/>
                  </a:ext>
                </a:extLst>
              </p:cNvPr>
              <p:cNvSpPr>
                <a:spLocks/>
              </p:cNvSpPr>
              <p:nvPr/>
            </p:nvSpPr>
            <p:spPr bwMode="auto">
              <a:xfrm rot="19572920">
                <a:off x="6115037" y="4663216"/>
                <a:ext cx="773009" cy="116996"/>
              </a:xfrm>
              <a:prstGeom prst="rightArrow">
                <a:avLst>
                  <a:gd name="adj1" fmla="val 31772"/>
                  <a:gd name="adj2" fmla="val 65569"/>
                </a:avLst>
              </a:prstGeom>
              <a:solidFill>
                <a:srgbClr val="5394E3"/>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19" name="テキスト ボックス 118">
                <a:extLst>
                  <a:ext uri="{FF2B5EF4-FFF2-40B4-BE49-F238E27FC236}">
                    <a16:creationId xmlns:a16="http://schemas.microsoft.com/office/drawing/2014/main" id="{539CC568-6C15-DAA3-EB66-E4AF72537CF2}"/>
                  </a:ext>
                </a:extLst>
              </p:cNvPr>
              <p:cNvSpPr txBox="1">
                <a:spLocks/>
              </p:cNvSpPr>
              <p:nvPr/>
            </p:nvSpPr>
            <p:spPr>
              <a:xfrm>
                <a:off x="6159607" y="4931464"/>
                <a:ext cx="752129" cy="246221"/>
              </a:xfrm>
              <a:prstGeom prst="rect">
                <a:avLst/>
              </a:prstGeom>
              <a:noFill/>
            </p:spPr>
            <p:txBody>
              <a:bodyPr wrap="none" rtlCol="0">
                <a:spAutoFit/>
              </a:bodyPr>
              <a:lstStyle/>
              <a:p>
                <a:r>
                  <a:rPr lang="en-US" altLang="ja-JP" sz="1000" b="1" dirty="0">
                    <a:solidFill>
                      <a:srgbClr val="216FCD"/>
                    </a:solidFill>
                    <a:latin typeface="+mn-ea"/>
                    <a:ea typeface="+mn-ea"/>
                  </a:rPr>
                  <a:t>+</a:t>
                </a:r>
                <a:r>
                  <a:rPr kumimoji="1" lang="en-US" altLang="ja-JP" sz="1000" b="1" dirty="0">
                    <a:solidFill>
                      <a:srgbClr val="216FCD"/>
                    </a:solidFill>
                    <a:latin typeface="+mn-ea"/>
                    <a:ea typeface="+mn-ea"/>
                  </a:rPr>
                  <a:t>32.1</a:t>
                </a:r>
                <a:r>
                  <a:rPr kumimoji="1" lang="ja-JP" altLang="en-US" sz="1000" b="1" dirty="0">
                    <a:solidFill>
                      <a:srgbClr val="216FCD"/>
                    </a:solidFill>
                    <a:latin typeface="+mn-ea"/>
                    <a:ea typeface="+mn-ea"/>
                  </a:rPr>
                  <a:t>兆円</a:t>
                </a:r>
              </a:p>
            </p:txBody>
          </p:sp>
          <p:sp>
            <p:nvSpPr>
              <p:cNvPr id="121" name="テキスト ボックス 120">
                <a:extLst>
                  <a:ext uri="{FF2B5EF4-FFF2-40B4-BE49-F238E27FC236}">
                    <a16:creationId xmlns:a16="http://schemas.microsoft.com/office/drawing/2014/main" id="{335438F0-2ECE-EC85-A564-71F1643CAA23}"/>
                  </a:ext>
                </a:extLst>
              </p:cNvPr>
              <p:cNvSpPr txBox="1">
                <a:spLocks/>
              </p:cNvSpPr>
              <p:nvPr/>
            </p:nvSpPr>
            <p:spPr>
              <a:xfrm>
                <a:off x="6938433" y="2127318"/>
                <a:ext cx="954108" cy="420051"/>
              </a:xfrm>
              <a:prstGeom prst="rect">
                <a:avLst/>
              </a:prstGeom>
              <a:noFill/>
            </p:spPr>
            <p:txBody>
              <a:bodyPr wrap="none" rtlCol="0">
                <a:spAutoFit/>
              </a:bodyPr>
              <a:lstStyle/>
              <a:p>
                <a:pPr algn="ctr">
                  <a:lnSpc>
                    <a:spcPct val="105000"/>
                  </a:lnSpc>
                </a:pPr>
                <a:r>
                  <a:rPr kumimoji="1" lang="zh-TW" altLang="en-US" sz="1100" kern="0" dirty="0">
                    <a:solidFill>
                      <a:srgbClr val="EA5050"/>
                    </a:solidFill>
                    <a:latin typeface="+mn-ea"/>
                    <a:ea typeface="+mn-ea"/>
                  </a:rPr>
                  <a:t>公債金</a:t>
                </a:r>
                <a:r>
                  <a:rPr kumimoji="1" lang="zh-TW" altLang="en-US" sz="900" kern="0" dirty="0">
                    <a:solidFill>
                      <a:srgbClr val="EA5050"/>
                    </a:solidFill>
                    <a:latin typeface="+mn-ea"/>
                    <a:ea typeface="+mn-ea"/>
                  </a:rPr>
                  <a:t>（借金）</a:t>
                </a:r>
                <a:endParaRPr kumimoji="1" lang="en-US" altLang="zh-TW" sz="900" kern="0" dirty="0">
                  <a:solidFill>
                    <a:srgbClr val="EA5050"/>
                  </a:solidFill>
                  <a:latin typeface="+mn-ea"/>
                  <a:ea typeface="+mn-ea"/>
                </a:endParaRPr>
              </a:p>
              <a:p>
                <a:pPr algn="ctr">
                  <a:lnSpc>
                    <a:spcPct val="105000"/>
                  </a:lnSpc>
                </a:pPr>
                <a:r>
                  <a:rPr kumimoji="1" lang="en-US" altLang="ja-JP" sz="1050" kern="0" dirty="0">
                    <a:solidFill>
                      <a:srgbClr val="EA5050"/>
                    </a:solidFill>
                    <a:latin typeface="+mn-ea"/>
                  </a:rPr>
                  <a:t>29.6</a:t>
                </a:r>
                <a:r>
                  <a:rPr kumimoji="1" lang="zh-TW" altLang="en-US" sz="1050" kern="0" dirty="0">
                    <a:solidFill>
                      <a:srgbClr val="EA5050"/>
                    </a:solidFill>
                    <a:latin typeface="+mn-ea"/>
                    <a:ea typeface="+mn-ea"/>
                  </a:rPr>
                  <a:t>兆円</a:t>
                </a:r>
                <a:endParaRPr kumimoji="1" lang="zh-CN" altLang="en-US" sz="1050" kern="0" dirty="0">
                  <a:solidFill>
                    <a:srgbClr val="EA5050"/>
                  </a:solidFill>
                  <a:latin typeface="+mn-ea"/>
                  <a:ea typeface="+mn-ea"/>
                </a:endParaRPr>
              </a:p>
            </p:txBody>
          </p:sp>
          <p:sp>
            <p:nvSpPr>
              <p:cNvPr id="150" name="テキスト ボックス 149">
                <a:extLst>
                  <a:ext uri="{FF2B5EF4-FFF2-40B4-BE49-F238E27FC236}">
                    <a16:creationId xmlns:a16="http://schemas.microsoft.com/office/drawing/2014/main" id="{7031F8E0-B231-EB25-C039-12EFA2B1B001}"/>
                  </a:ext>
                </a:extLst>
              </p:cNvPr>
              <p:cNvSpPr txBox="1">
                <a:spLocks/>
              </p:cNvSpPr>
              <p:nvPr/>
            </p:nvSpPr>
            <p:spPr>
              <a:xfrm>
                <a:off x="5115713" y="5751057"/>
                <a:ext cx="980397" cy="623248"/>
              </a:xfrm>
              <a:prstGeom prst="rect">
                <a:avLst/>
              </a:prstGeom>
              <a:noFill/>
            </p:spPr>
            <p:txBody>
              <a:bodyPr wrap="none" rtlCol="0">
                <a:spAutoFit/>
              </a:bodyPr>
              <a:lstStyle/>
              <a:p>
                <a:pPr algn="ctr"/>
                <a:r>
                  <a:rPr kumimoji="1" lang="en-US" altLang="ja-JP" sz="1200" kern="0" spc="40" dirty="0">
                    <a:latin typeface="+mn-ea"/>
                    <a:ea typeface="+mn-ea"/>
                  </a:rPr>
                  <a:t>1990</a:t>
                </a:r>
                <a:r>
                  <a:rPr kumimoji="1" lang="ja-JP" altLang="en-US" sz="1200" kern="0" spc="40" dirty="0">
                    <a:latin typeface="+mn-ea"/>
                    <a:ea typeface="+mn-ea"/>
                  </a:rPr>
                  <a:t>年度</a:t>
                </a:r>
                <a:endParaRPr kumimoji="1" lang="en-US" altLang="ja-JP" sz="1200" kern="0" spc="40" dirty="0">
                  <a:latin typeface="+mn-ea"/>
                  <a:ea typeface="+mn-ea"/>
                </a:endParaRPr>
              </a:p>
              <a:p>
                <a:pPr algn="ctr"/>
                <a:r>
                  <a:rPr kumimoji="1" lang="ja-JP" altLang="en-US" sz="1050" kern="0" spc="40" dirty="0">
                    <a:latin typeface="+mn-ea"/>
                  </a:rPr>
                  <a:t>（平成２年度）</a:t>
                </a:r>
                <a:endParaRPr kumimoji="1" lang="en-US" altLang="ja-JP" sz="1050" kern="0" spc="40" dirty="0">
                  <a:latin typeface="+mn-ea"/>
                  <a:ea typeface="+mn-ea"/>
                </a:endParaRPr>
              </a:p>
              <a:p>
                <a:pPr algn="ctr"/>
                <a:r>
                  <a:rPr kumimoji="1" lang="en-US" altLang="ja-JP" sz="1200" kern="0" spc="40" dirty="0">
                    <a:latin typeface="+mn-ea"/>
                    <a:ea typeface="+mn-ea"/>
                  </a:rPr>
                  <a:t>66.2</a:t>
                </a:r>
                <a:r>
                  <a:rPr kumimoji="1" lang="ja-JP" altLang="en-US" sz="1200" kern="0" spc="40" dirty="0">
                    <a:latin typeface="+mn-ea"/>
                    <a:ea typeface="+mn-ea"/>
                  </a:rPr>
                  <a:t>兆円</a:t>
                </a:r>
              </a:p>
            </p:txBody>
          </p:sp>
          <p:sp>
            <p:nvSpPr>
              <p:cNvPr id="151" name="テキスト ボックス 150">
                <a:extLst>
                  <a:ext uri="{FF2B5EF4-FFF2-40B4-BE49-F238E27FC236}">
                    <a16:creationId xmlns:a16="http://schemas.microsoft.com/office/drawing/2014/main" id="{D7BD5F3F-A1D5-D0DE-0F29-B37AAF6CB27F}"/>
                  </a:ext>
                </a:extLst>
              </p:cNvPr>
              <p:cNvSpPr txBox="1">
                <a:spLocks/>
              </p:cNvSpPr>
              <p:nvPr/>
            </p:nvSpPr>
            <p:spPr>
              <a:xfrm>
                <a:off x="6961706" y="5751057"/>
                <a:ext cx="980397" cy="623248"/>
              </a:xfrm>
              <a:prstGeom prst="rect">
                <a:avLst/>
              </a:prstGeom>
              <a:noFill/>
            </p:spPr>
            <p:txBody>
              <a:bodyPr wrap="none" rtlCol="0">
                <a:spAutoFit/>
              </a:bodyPr>
              <a:lstStyle/>
              <a:p>
                <a:pPr algn="ctr"/>
                <a:r>
                  <a:rPr lang="en-US" altLang="ja-JP" sz="1200" kern="0" spc="40" dirty="0">
                    <a:latin typeface="+mn-ea"/>
                    <a:ea typeface="+mn-ea"/>
                  </a:rPr>
                  <a:t>2026</a:t>
                </a:r>
                <a:r>
                  <a:rPr kumimoji="1" lang="ja-JP" altLang="en-US" sz="1200" kern="0" spc="40" dirty="0">
                    <a:latin typeface="+mn-ea"/>
                    <a:ea typeface="+mn-ea"/>
                  </a:rPr>
                  <a:t>年度</a:t>
                </a:r>
                <a:endParaRPr kumimoji="1" lang="en-US" altLang="ja-JP" sz="1200" kern="0" spc="40" dirty="0">
                  <a:latin typeface="+mn-ea"/>
                  <a:ea typeface="+mn-ea"/>
                </a:endParaRPr>
              </a:p>
              <a:p>
                <a:pPr algn="ctr"/>
                <a:r>
                  <a:rPr lang="ja-JP" altLang="en-US" sz="1050" kern="0" spc="40" dirty="0">
                    <a:latin typeface="+mn-ea"/>
                    <a:ea typeface="+mn-ea"/>
                  </a:rPr>
                  <a:t>（令和８年度）</a:t>
                </a:r>
                <a:endParaRPr kumimoji="1" lang="en-US" altLang="ja-JP" sz="1050" kern="0" spc="40" dirty="0">
                  <a:latin typeface="+mn-ea"/>
                  <a:ea typeface="+mn-ea"/>
                </a:endParaRPr>
              </a:p>
              <a:p>
                <a:pPr algn="ctr"/>
                <a:r>
                  <a:rPr kumimoji="1" lang="en-US" altLang="ja-JP" sz="1200" kern="0" spc="40" dirty="0">
                    <a:latin typeface="+mn-ea"/>
                    <a:ea typeface="+mn-ea"/>
                  </a:rPr>
                  <a:t>122.3</a:t>
                </a:r>
                <a:r>
                  <a:rPr kumimoji="1" lang="ja-JP" altLang="en-US" sz="1200" kern="0" spc="40" dirty="0">
                    <a:latin typeface="+mn-ea"/>
                    <a:ea typeface="+mn-ea"/>
                  </a:rPr>
                  <a:t>兆円</a:t>
                </a:r>
              </a:p>
            </p:txBody>
          </p:sp>
          <p:cxnSp>
            <p:nvCxnSpPr>
              <p:cNvPr id="153" name="直線コネクタ 152">
                <a:extLst>
                  <a:ext uri="{FF2B5EF4-FFF2-40B4-BE49-F238E27FC236}">
                    <a16:creationId xmlns:a16="http://schemas.microsoft.com/office/drawing/2014/main" id="{89640CF2-7C0B-979B-B167-374C4D234608}"/>
                  </a:ext>
                </a:extLst>
              </p:cNvPr>
              <p:cNvCxnSpPr>
                <a:cxnSpLocks/>
              </p:cNvCxnSpPr>
              <p:nvPr/>
            </p:nvCxnSpPr>
            <p:spPr bwMode="auto">
              <a:xfrm flipH="1" flipV="1">
                <a:off x="5461923" y="3329585"/>
                <a:ext cx="79875" cy="379352"/>
              </a:xfrm>
              <a:prstGeom prst="line">
                <a:avLst/>
              </a:prstGeom>
              <a:noFill/>
              <a:ln w="15875" cap="flat" cmpd="sng" algn="ctr">
                <a:solidFill>
                  <a:schemeClr val="tx1"/>
                </a:solidFill>
                <a:prstDash val="solid"/>
                <a:round/>
                <a:headEnd type="none" w="med" len="med"/>
                <a:tailEnd type="none" w="med" len="med"/>
              </a:ln>
              <a:effectLst/>
            </p:spPr>
          </p:cxnSp>
          <p:sp>
            <p:nvSpPr>
              <p:cNvPr id="159" name="テキスト ボックス 158">
                <a:extLst>
                  <a:ext uri="{FF2B5EF4-FFF2-40B4-BE49-F238E27FC236}">
                    <a16:creationId xmlns:a16="http://schemas.microsoft.com/office/drawing/2014/main" id="{4C4719D4-336C-87BB-BBA6-85D2DCB552D5}"/>
                  </a:ext>
                </a:extLst>
              </p:cNvPr>
              <p:cNvSpPr txBox="1">
                <a:spLocks/>
              </p:cNvSpPr>
              <p:nvPr/>
            </p:nvSpPr>
            <p:spPr>
              <a:xfrm>
                <a:off x="6186304" y="3544291"/>
                <a:ext cx="752129" cy="246221"/>
              </a:xfrm>
              <a:prstGeom prst="rect">
                <a:avLst/>
              </a:prstGeom>
              <a:noFill/>
            </p:spPr>
            <p:txBody>
              <a:bodyPr wrap="none" rtlCol="0">
                <a:spAutoFit/>
              </a:bodyPr>
              <a:lstStyle/>
              <a:p>
                <a:r>
                  <a:rPr kumimoji="1" lang="en-US" altLang="ja-JP" sz="1000" b="1" dirty="0">
                    <a:solidFill>
                      <a:srgbClr val="EA5050"/>
                    </a:solidFill>
                    <a:latin typeface="+mn-ea"/>
                    <a:ea typeface="+mn-ea"/>
                  </a:rPr>
                  <a:t>+</a:t>
                </a:r>
                <a:r>
                  <a:rPr kumimoji="1" lang="en-US" altLang="ja-JP" sz="1000" b="1" dirty="0">
                    <a:solidFill>
                      <a:srgbClr val="EA5050"/>
                    </a:solidFill>
                    <a:latin typeface="+mn-ea"/>
                  </a:rPr>
                  <a:t>24.0</a:t>
                </a:r>
                <a:r>
                  <a:rPr kumimoji="1" lang="ja-JP" altLang="en-US" sz="1000" b="1" dirty="0">
                    <a:solidFill>
                      <a:srgbClr val="EA5050"/>
                    </a:solidFill>
                    <a:latin typeface="+mn-ea"/>
                    <a:ea typeface="+mn-ea"/>
                  </a:rPr>
                  <a:t>兆円</a:t>
                </a:r>
              </a:p>
            </p:txBody>
          </p:sp>
          <p:grpSp>
            <p:nvGrpSpPr>
              <p:cNvPr id="161" name="グループ化 160">
                <a:extLst>
                  <a:ext uri="{FF2B5EF4-FFF2-40B4-BE49-F238E27FC236}">
                    <a16:creationId xmlns:a16="http://schemas.microsoft.com/office/drawing/2014/main" id="{02D90C89-0AE2-4D5B-1DCC-E1FB25FA547D}"/>
                  </a:ext>
                </a:extLst>
              </p:cNvPr>
              <p:cNvGrpSpPr>
                <a:grpSpLocks/>
              </p:cNvGrpSpPr>
              <p:nvPr/>
            </p:nvGrpSpPr>
            <p:grpSpPr>
              <a:xfrm>
                <a:off x="4905242" y="2909534"/>
                <a:ext cx="1123559" cy="421633"/>
                <a:chOff x="4834843" y="3601937"/>
                <a:chExt cx="1123559" cy="421633"/>
              </a:xfrm>
            </p:grpSpPr>
            <p:sp>
              <p:nvSpPr>
                <p:cNvPr id="120" name="テキスト ボックス 119">
                  <a:extLst>
                    <a:ext uri="{FF2B5EF4-FFF2-40B4-BE49-F238E27FC236}">
                      <a16:creationId xmlns:a16="http://schemas.microsoft.com/office/drawing/2014/main" id="{C121DE90-5B05-4A80-802C-1543AE2CFB99}"/>
                    </a:ext>
                  </a:extLst>
                </p:cNvPr>
                <p:cNvSpPr txBox="1">
                  <a:spLocks/>
                </p:cNvSpPr>
                <p:nvPr/>
              </p:nvSpPr>
              <p:spPr>
                <a:xfrm>
                  <a:off x="4834843" y="3601937"/>
                  <a:ext cx="1123559" cy="420051"/>
                </a:xfrm>
                <a:prstGeom prst="rect">
                  <a:avLst/>
                </a:prstGeom>
                <a:noFill/>
              </p:spPr>
              <p:txBody>
                <a:bodyPr wrap="square" rtlCol="0">
                  <a:spAutoFit/>
                </a:bodyPr>
                <a:lstStyle/>
                <a:p>
                  <a:pPr algn="ctr">
                    <a:lnSpc>
                      <a:spcPct val="105000"/>
                    </a:lnSpc>
                  </a:pPr>
                  <a:r>
                    <a:rPr kumimoji="1" lang="zh-TW" altLang="en-US" sz="1100" kern="0" dirty="0">
                      <a:solidFill>
                        <a:srgbClr val="EA5050"/>
                      </a:solidFill>
                      <a:latin typeface="+mn-ea"/>
                      <a:ea typeface="+mn-ea"/>
                    </a:rPr>
                    <a:t>公債金</a:t>
                  </a:r>
                  <a:r>
                    <a:rPr kumimoji="1" lang="zh-TW" altLang="en-US" sz="900" kern="0" dirty="0">
                      <a:solidFill>
                        <a:srgbClr val="EA5050"/>
                      </a:solidFill>
                      <a:latin typeface="+mn-ea"/>
                      <a:ea typeface="+mn-ea"/>
                    </a:rPr>
                    <a:t>（借金）</a:t>
                  </a:r>
                  <a:endParaRPr kumimoji="1" lang="en-US" altLang="zh-TW" sz="900" kern="0" dirty="0">
                    <a:solidFill>
                      <a:srgbClr val="EA5050"/>
                    </a:solidFill>
                    <a:latin typeface="+mn-ea"/>
                    <a:ea typeface="+mn-ea"/>
                  </a:endParaRPr>
                </a:p>
                <a:p>
                  <a:pPr algn="ctr">
                    <a:lnSpc>
                      <a:spcPct val="105000"/>
                    </a:lnSpc>
                  </a:pPr>
                  <a:r>
                    <a:rPr kumimoji="1" lang="en-US" altLang="zh-TW" sz="1050" kern="0" dirty="0">
                      <a:solidFill>
                        <a:srgbClr val="EA5050"/>
                      </a:solidFill>
                      <a:latin typeface="+mn-ea"/>
                      <a:ea typeface="+mn-ea"/>
                    </a:rPr>
                    <a:t>5.6</a:t>
                  </a:r>
                  <a:r>
                    <a:rPr kumimoji="1" lang="zh-TW" altLang="en-US" sz="1050" kern="0" dirty="0">
                      <a:solidFill>
                        <a:srgbClr val="EA5050"/>
                      </a:solidFill>
                      <a:latin typeface="+mn-ea"/>
                      <a:ea typeface="+mn-ea"/>
                    </a:rPr>
                    <a:t>兆円</a:t>
                  </a:r>
                  <a:endParaRPr kumimoji="1" lang="zh-CN" altLang="en-US" sz="1050" kern="0" dirty="0">
                    <a:solidFill>
                      <a:srgbClr val="EA5050"/>
                    </a:solidFill>
                    <a:latin typeface="+mn-ea"/>
                    <a:ea typeface="+mn-ea"/>
                  </a:endParaRPr>
                </a:p>
              </p:txBody>
            </p:sp>
            <p:sp>
              <p:nvSpPr>
                <p:cNvPr id="160" name="正方形/長方形 159">
                  <a:extLst>
                    <a:ext uri="{FF2B5EF4-FFF2-40B4-BE49-F238E27FC236}">
                      <a16:creationId xmlns:a16="http://schemas.microsoft.com/office/drawing/2014/main" id="{DD7C60A0-D0C1-512E-AB83-2BCF33BDA456}"/>
                    </a:ext>
                  </a:extLst>
                </p:cNvPr>
                <p:cNvSpPr>
                  <a:spLocks/>
                </p:cNvSpPr>
                <p:nvPr/>
              </p:nvSpPr>
              <p:spPr bwMode="auto">
                <a:xfrm>
                  <a:off x="4966423" y="3607056"/>
                  <a:ext cx="860400" cy="416514"/>
                </a:xfrm>
                <a:prstGeom prst="rect">
                  <a:avLst/>
                </a:prstGeom>
                <a:noFill/>
                <a:ln w="15875" cap="flat" cmpd="sng" algn="ctr">
                  <a:solidFill>
                    <a:srgbClr val="EA5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63" name="正方形/長方形 162">
                <a:extLst>
                  <a:ext uri="{FF2B5EF4-FFF2-40B4-BE49-F238E27FC236}">
                    <a16:creationId xmlns:a16="http://schemas.microsoft.com/office/drawing/2014/main" id="{BEC68C2D-5D57-4023-501A-3CBC58F22E4C}"/>
                  </a:ext>
                </a:extLst>
              </p:cNvPr>
              <p:cNvSpPr>
                <a:spLocks/>
              </p:cNvSpPr>
              <p:nvPr/>
            </p:nvSpPr>
            <p:spPr bwMode="auto">
              <a:xfrm>
                <a:off x="6978566" y="2123306"/>
                <a:ext cx="861096" cy="427168"/>
              </a:xfrm>
              <a:prstGeom prst="rect">
                <a:avLst/>
              </a:prstGeom>
              <a:noFill/>
              <a:ln w="15875" cap="flat" cmpd="sng" algn="ctr">
                <a:solidFill>
                  <a:srgbClr val="EA5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6" name="矢印: 右 15">
                <a:extLst>
                  <a:ext uri="{FF2B5EF4-FFF2-40B4-BE49-F238E27FC236}">
                    <a16:creationId xmlns:a16="http://schemas.microsoft.com/office/drawing/2014/main" id="{6B7B385A-C4D6-6C8D-39A3-F3C3753627C0}"/>
                  </a:ext>
                </a:extLst>
              </p:cNvPr>
              <p:cNvSpPr>
                <a:spLocks/>
              </p:cNvSpPr>
              <p:nvPr/>
            </p:nvSpPr>
            <p:spPr bwMode="auto">
              <a:xfrm rot="18274761">
                <a:off x="5927227" y="3207121"/>
                <a:ext cx="1089186" cy="128386"/>
              </a:xfrm>
              <a:prstGeom prst="rightArrow">
                <a:avLst>
                  <a:gd name="adj1" fmla="val 27833"/>
                  <a:gd name="adj2" fmla="val 64874"/>
                </a:avLst>
              </a:prstGeom>
              <a:solidFill>
                <a:srgbClr val="EE6E6E"/>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nvGrpSpPr>
              <p:cNvPr id="9" name="グループ化 8">
                <a:extLst>
                  <a:ext uri="{FF2B5EF4-FFF2-40B4-BE49-F238E27FC236}">
                    <a16:creationId xmlns:a16="http://schemas.microsoft.com/office/drawing/2014/main" id="{CE9C983E-5DDA-0963-F5B8-8747C8B5C8AD}"/>
                  </a:ext>
                </a:extLst>
              </p:cNvPr>
              <p:cNvGrpSpPr/>
              <p:nvPr/>
            </p:nvGrpSpPr>
            <p:grpSpPr>
              <a:xfrm>
                <a:off x="4781156" y="1879576"/>
                <a:ext cx="828219" cy="284403"/>
                <a:chOff x="4781156" y="2669544"/>
                <a:chExt cx="828219" cy="284403"/>
              </a:xfrm>
            </p:grpSpPr>
            <p:sp>
              <p:nvSpPr>
                <p:cNvPr id="12" name="object 21">
                  <a:extLst>
                    <a:ext uri="{FF2B5EF4-FFF2-40B4-BE49-F238E27FC236}">
                      <a16:creationId xmlns:a16="http://schemas.microsoft.com/office/drawing/2014/main" id="{22F27C77-2D58-E0FA-944E-BC58E6A9BC3F}"/>
                    </a:ext>
                  </a:extLst>
                </p:cNvPr>
                <p:cNvSpPr txBox="1"/>
                <p:nvPr/>
              </p:nvSpPr>
              <p:spPr>
                <a:xfrm>
                  <a:off x="4855347" y="2679703"/>
                  <a:ext cx="679837" cy="230832"/>
                </a:xfrm>
                <a:prstGeom prst="rect">
                  <a:avLst/>
                </a:prstGeom>
              </p:spPr>
              <p:txBody>
                <a:bodyPr vert="horz" wrap="square" lIns="0" tIns="0" rIns="0" bIns="0" rtlCol="0">
                  <a:spAutoFit/>
                </a:bodyPr>
                <a:lstStyle/>
                <a:p>
                  <a:pPr marL="11723" algn="ctr" defTabSz="844083" eaLnBrk="1" fontAlgn="auto" hangingPunct="1">
                    <a:spcBef>
                      <a:spcPts val="0"/>
                    </a:spcBef>
                    <a:spcAft>
                      <a:spcPts val="0"/>
                    </a:spcAft>
                    <a:defRPr/>
                  </a:pPr>
                  <a:r>
                    <a:rPr lang="ja-JP" altLang="en-US" sz="1500" spc="18" dirty="0">
                      <a:solidFill>
                        <a:srgbClr val="231916"/>
                      </a:solidFill>
                      <a:latin typeface="+mn-ea"/>
                      <a:ea typeface="+mn-ea"/>
                      <a:cs typeface="Meiryo"/>
                    </a:rPr>
                    <a:t>歳 入</a:t>
                  </a:r>
                  <a:endParaRPr sz="1500" dirty="0">
                    <a:solidFill>
                      <a:prstClr val="black"/>
                    </a:solidFill>
                    <a:latin typeface="+mn-ea"/>
                    <a:ea typeface="+mn-ea"/>
                    <a:cs typeface="Meiryo"/>
                  </a:endParaRPr>
                </a:p>
              </p:txBody>
            </p:sp>
            <p:sp>
              <p:nvSpPr>
                <p:cNvPr id="13" name="正方形/長方形 12">
                  <a:extLst>
                    <a:ext uri="{FF2B5EF4-FFF2-40B4-BE49-F238E27FC236}">
                      <a16:creationId xmlns:a16="http://schemas.microsoft.com/office/drawing/2014/main" id="{85E490C2-BE3A-2311-50E3-1B747CE28228}"/>
                    </a:ext>
                  </a:extLst>
                </p:cNvPr>
                <p:cNvSpPr/>
                <p:nvPr/>
              </p:nvSpPr>
              <p:spPr bwMode="auto">
                <a:xfrm>
                  <a:off x="4781156" y="2669544"/>
                  <a:ext cx="828219" cy="284403"/>
                </a:xfrm>
                <a:prstGeom prst="rect">
                  <a:avLst/>
                </a:prstGeom>
                <a:noFill/>
                <a:ln w="19050" cap="flat" cmpd="sng" algn="ctr">
                  <a:solidFill>
                    <a:srgbClr val="00488A"/>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grpSp>
      </p:grpSp>
      <p:grpSp>
        <p:nvGrpSpPr>
          <p:cNvPr id="4" name="グループ化 3">
            <a:extLst>
              <a:ext uri="{FF2B5EF4-FFF2-40B4-BE49-F238E27FC236}">
                <a16:creationId xmlns:a16="http://schemas.microsoft.com/office/drawing/2014/main" id="{BD716D72-CE49-57A2-3053-231A63EDFE26}"/>
              </a:ext>
            </a:extLst>
          </p:cNvPr>
          <p:cNvGrpSpPr/>
          <p:nvPr/>
        </p:nvGrpSpPr>
        <p:grpSpPr>
          <a:xfrm>
            <a:off x="4644510" y="540000"/>
            <a:ext cx="4159662" cy="5173794"/>
            <a:chOff x="323850" y="1200511"/>
            <a:chExt cx="4159662" cy="5173794"/>
          </a:xfrm>
        </p:grpSpPr>
        <p:grpSp>
          <p:nvGrpSpPr>
            <p:cNvPr id="138" name="グループ化 137">
              <a:extLst>
                <a:ext uri="{FF2B5EF4-FFF2-40B4-BE49-F238E27FC236}">
                  <a16:creationId xmlns:a16="http://schemas.microsoft.com/office/drawing/2014/main" id="{CD0CAF0C-40D7-06E5-98B5-44C00B57BCDA}"/>
                </a:ext>
              </a:extLst>
            </p:cNvPr>
            <p:cNvGrpSpPr>
              <a:grpSpLocks/>
            </p:cNvGrpSpPr>
            <p:nvPr/>
          </p:nvGrpSpPr>
          <p:grpSpPr>
            <a:xfrm>
              <a:off x="522895" y="1200511"/>
              <a:ext cx="3960617" cy="4649268"/>
              <a:chOff x="522895" y="2416451"/>
              <a:chExt cx="3960617" cy="3744722"/>
            </a:xfrm>
          </p:grpSpPr>
          <p:graphicFrame>
            <p:nvGraphicFramePr>
              <p:cNvPr id="130" name="グラフ 129">
                <a:extLst>
                  <a:ext uri="{FF2B5EF4-FFF2-40B4-BE49-F238E27FC236}">
                    <a16:creationId xmlns:a16="http://schemas.microsoft.com/office/drawing/2014/main" id="{53B51F48-6909-59D9-5D2D-4179A8022B14}"/>
                  </a:ext>
                </a:extLst>
              </p:cNvPr>
              <p:cNvGraphicFramePr>
                <a:graphicFrameLocks/>
              </p:cNvGraphicFramePr>
              <p:nvPr/>
            </p:nvGraphicFramePr>
            <p:xfrm>
              <a:off x="522895" y="2416451"/>
              <a:ext cx="3960617" cy="3744722"/>
            </p:xfrm>
            <a:graphic>
              <a:graphicData uri="http://schemas.openxmlformats.org/drawingml/2006/chart">
                <c:chart xmlns:c="http://schemas.openxmlformats.org/drawingml/2006/chart" xmlns:r="http://schemas.openxmlformats.org/officeDocument/2006/relationships" r:id="rId4"/>
              </a:graphicData>
            </a:graphic>
          </p:graphicFrame>
          <p:cxnSp>
            <p:nvCxnSpPr>
              <p:cNvPr id="136" name="直線コネクタ 135">
                <a:extLst>
                  <a:ext uri="{FF2B5EF4-FFF2-40B4-BE49-F238E27FC236}">
                    <a16:creationId xmlns:a16="http://schemas.microsoft.com/office/drawing/2014/main" id="{CB4D172D-C309-FB8C-A92A-4B7E4D63A507}"/>
                  </a:ext>
                </a:extLst>
              </p:cNvPr>
              <p:cNvCxnSpPr>
                <a:cxnSpLocks/>
              </p:cNvCxnSpPr>
              <p:nvPr/>
            </p:nvCxnSpPr>
            <p:spPr bwMode="auto">
              <a:xfrm>
                <a:off x="808269" y="6041566"/>
                <a:ext cx="3389868" cy="0"/>
              </a:xfrm>
              <a:prstGeom prst="line">
                <a:avLst/>
              </a:prstGeom>
              <a:noFill/>
              <a:ln w="19050" cap="flat" cmpd="sng" algn="ctr">
                <a:solidFill>
                  <a:schemeClr val="tx1">
                    <a:lumMod val="65000"/>
                    <a:lumOff val="35000"/>
                  </a:schemeClr>
                </a:solidFill>
                <a:prstDash val="sysDash"/>
                <a:round/>
                <a:headEnd type="none" w="med" len="med"/>
                <a:tailEnd type="none" w="med" len="med"/>
              </a:ln>
              <a:effectLst/>
            </p:spPr>
          </p:cxnSp>
        </p:grpSp>
        <p:sp>
          <p:nvSpPr>
            <p:cNvPr id="42" name="テキスト ボックス 41">
              <a:extLst>
                <a:ext uri="{FF2B5EF4-FFF2-40B4-BE49-F238E27FC236}">
                  <a16:creationId xmlns:a16="http://schemas.microsoft.com/office/drawing/2014/main" id="{6D1A125D-48F4-9893-EE2D-29909D0E6A70}"/>
                </a:ext>
              </a:extLst>
            </p:cNvPr>
            <p:cNvSpPr txBox="1">
              <a:spLocks/>
            </p:cNvSpPr>
            <p:nvPr/>
          </p:nvSpPr>
          <p:spPr>
            <a:xfrm>
              <a:off x="1114528" y="5751057"/>
              <a:ext cx="980397" cy="623248"/>
            </a:xfrm>
            <a:prstGeom prst="rect">
              <a:avLst/>
            </a:prstGeom>
            <a:noFill/>
          </p:spPr>
          <p:txBody>
            <a:bodyPr wrap="none" rtlCol="0">
              <a:spAutoFit/>
            </a:bodyPr>
            <a:lstStyle/>
            <a:p>
              <a:pPr algn="ctr"/>
              <a:r>
                <a:rPr kumimoji="1" lang="en-US" altLang="ja-JP" sz="1200" kern="0" spc="40" dirty="0">
                  <a:latin typeface="+mn-ea"/>
                  <a:ea typeface="+mn-ea"/>
                </a:rPr>
                <a:t>1990</a:t>
              </a:r>
              <a:r>
                <a:rPr kumimoji="1" lang="ja-JP" altLang="en-US" sz="1200" kern="0" spc="40" dirty="0">
                  <a:latin typeface="+mn-ea"/>
                  <a:ea typeface="+mn-ea"/>
                </a:rPr>
                <a:t>年度</a:t>
              </a:r>
              <a:endParaRPr kumimoji="1" lang="en-US" altLang="ja-JP" sz="1200" kern="0" spc="40" dirty="0">
                <a:latin typeface="+mn-ea"/>
                <a:ea typeface="+mn-ea"/>
              </a:endParaRPr>
            </a:p>
            <a:p>
              <a:pPr algn="ctr"/>
              <a:r>
                <a:rPr kumimoji="1" lang="ja-JP" altLang="en-US" sz="1050" kern="0" spc="40" dirty="0">
                  <a:latin typeface="+mn-ea"/>
                </a:rPr>
                <a:t>（平成２年度）</a:t>
              </a:r>
              <a:endParaRPr kumimoji="1" lang="en-US" altLang="ja-JP" sz="1050" kern="0" spc="40" dirty="0">
                <a:latin typeface="+mn-ea"/>
                <a:ea typeface="+mn-ea"/>
              </a:endParaRPr>
            </a:p>
            <a:p>
              <a:pPr algn="ctr"/>
              <a:r>
                <a:rPr kumimoji="1" lang="en-US" altLang="ja-JP" sz="1200" kern="0" spc="40" dirty="0">
                  <a:latin typeface="+mn-ea"/>
                  <a:ea typeface="+mn-ea"/>
                </a:rPr>
                <a:t>66.2</a:t>
              </a:r>
              <a:r>
                <a:rPr kumimoji="1" lang="ja-JP" altLang="en-US" sz="1200" kern="0" spc="40" dirty="0">
                  <a:latin typeface="+mn-ea"/>
                  <a:ea typeface="+mn-ea"/>
                </a:rPr>
                <a:t>兆円</a:t>
              </a:r>
            </a:p>
          </p:txBody>
        </p:sp>
        <p:sp>
          <p:nvSpPr>
            <p:cNvPr id="45" name="テキスト ボックス 44">
              <a:extLst>
                <a:ext uri="{FF2B5EF4-FFF2-40B4-BE49-F238E27FC236}">
                  <a16:creationId xmlns:a16="http://schemas.microsoft.com/office/drawing/2014/main" id="{697D0D1C-A01E-6188-2B92-9C485AC81085}"/>
                </a:ext>
              </a:extLst>
            </p:cNvPr>
            <p:cNvSpPr txBox="1">
              <a:spLocks/>
            </p:cNvSpPr>
            <p:nvPr/>
          </p:nvSpPr>
          <p:spPr>
            <a:xfrm>
              <a:off x="2925352" y="5751057"/>
              <a:ext cx="980398" cy="623248"/>
            </a:xfrm>
            <a:prstGeom prst="rect">
              <a:avLst/>
            </a:prstGeom>
            <a:noFill/>
          </p:spPr>
          <p:txBody>
            <a:bodyPr wrap="none" rtlCol="0">
              <a:spAutoFit/>
            </a:bodyPr>
            <a:lstStyle/>
            <a:p>
              <a:pPr algn="ctr"/>
              <a:r>
                <a:rPr lang="en-US" altLang="ja-JP" sz="1200" kern="0" spc="40" dirty="0">
                  <a:latin typeface="+mn-ea"/>
                </a:rPr>
                <a:t>2026</a:t>
              </a:r>
              <a:r>
                <a:rPr kumimoji="1" lang="ja-JP" altLang="en-US" sz="1200" kern="0" spc="40" dirty="0">
                  <a:latin typeface="+mn-ea"/>
                </a:rPr>
                <a:t>年度</a:t>
              </a:r>
              <a:endParaRPr kumimoji="1" lang="en-US" altLang="ja-JP" sz="1200" kern="0" spc="40" dirty="0">
                <a:latin typeface="+mn-ea"/>
              </a:endParaRPr>
            </a:p>
            <a:p>
              <a:pPr algn="ctr"/>
              <a:r>
                <a:rPr lang="ja-JP" altLang="en-US" sz="1050" kern="0" spc="40" dirty="0">
                  <a:latin typeface="+mn-ea"/>
                </a:rPr>
                <a:t>（令和８年度）</a:t>
              </a:r>
              <a:endParaRPr kumimoji="1" lang="en-US" altLang="ja-JP" sz="1050" kern="0" spc="40" dirty="0">
                <a:latin typeface="+mn-ea"/>
              </a:endParaRPr>
            </a:p>
            <a:p>
              <a:pPr algn="ctr"/>
              <a:r>
                <a:rPr kumimoji="1" lang="en-US" altLang="ja-JP" sz="1200" kern="0" spc="40" dirty="0">
                  <a:latin typeface="+mn-ea"/>
                </a:rPr>
                <a:t>122.3</a:t>
              </a:r>
              <a:r>
                <a:rPr kumimoji="1" lang="ja-JP" altLang="en-US" sz="1200" kern="0" spc="40" dirty="0">
                  <a:latin typeface="+mn-ea"/>
                </a:rPr>
                <a:t>兆円</a:t>
              </a:r>
            </a:p>
          </p:txBody>
        </p:sp>
        <p:sp>
          <p:nvSpPr>
            <p:cNvPr id="47" name="テキスト ボックス 46">
              <a:extLst>
                <a:ext uri="{FF2B5EF4-FFF2-40B4-BE49-F238E27FC236}">
                  <a16:creationId xmlns:a16="http://schemas.microsoft.com/office/drawing/2014/main" id="{8E253A08-3496-7E9B-7F12-3F9DC6AC5DD7}"/>
                </a:ext>
              </a:extLst>
            </p:cNvPr>
            <p:cNvSpPr txBox="1">
              <a:spLocks/>
            </p:cNvSpPr>
            <p:nvPr/>
          </p:nvSpPr>
          <p:spPr>
            <a:xfrm>
              <a:off x="2828996" y="4905257"/>
              <a:ext cx="1217000" cy="600164"/>
            </a:xfrm>
            <a:prstGeom prst="rect">
              <a:avLst/>
            </a:prstGeom>
            <a:noFill/>
          </p:spPr>
          <p:txBody>
            <a:bodyPr wrap="none" rtlCol="0">
              <a:spAutoFit/>
            </a:bodyPr>
            <a:lstStyle/>
            <a:p>
              <a:pPr algn="ctr">
                <a:lnSpc>
                  <a:spcPct val="105000"/>
                </a:lnSpc>
              </a:pPr>
              <a:r>
                <a:rPr kumimoji="1" lang="ja-JP" altLang="en-US" sz="1100" kern="0" dirty="0">
                  <a:latin typeface="+mn-ea"/>
                  <a:ea typeface="+mn-ea"/>
                </a:rPr>
                <a:t>公共事業、教育、</a:t>
              </a:r>
              <a:endParaRPr kumimoji="1" lang="en-US" altLang="ja-JP" sz="1100" kern="0" dirty="0">
                <a:latin typeface="+mn-ea"/>
                <a:ea typeface="+mn-ea"/>
              </a:endParaRPr>
            </a:p>
            <a:p>
              <a:pPr algn="ctr">
                <a:lnSpc>
                  <a:spcPct val="105000"/>
                </a:lnSpc>
              </a:pPr>
              <a:r>
                <a:rPr kumimoji="1" lang="ja-JP" altLang="en-US" sz="1100" kern="0" dirty="0">
                  <a:latin typeface="+mn-ea"/>
                  <a:ea typeface="+mn-ea"/>
                </a:rPr>
                <a:t>防衛など</a:t>
              </a:r>
              <a:endParaRPr kumimoji="1" lang="en-US" altLang="ja-JP" sz="1100" kern="0" dirty="0">
                <a:latin typeface="+mn-ea"/>
                <a:ea typeface="+mn-ea"/>
              </a:endParaRPr>
            </a:p>
            <a:p>
              <a:pPr algn="ctr">
                <a:lnSpc>
                  <a:spcPct val="105000"/>
                </a:lnSpc>
              </a:pPr>
              <a:r>
                <a:rPr kumimoji="1" lang="en-US" altLang="ja-JP" sz="1050" kern="0" dirty="0">
                  <a:latin typeface="+mn-ea"/>
                </a:rPr>
                <a:t>31.1</a:t>
              </a:r>
              <a:r>
                <a:rPr kumimoji="1" lang="ja-JP" altLang="en-US" sz="1050" kern="0" dirty="0">
                  <a:latin typeface="+mn-ea"/>
                  <a:ea typeface="+mn-ea"/>
                </a:rPr>
                <a:t>兆円</a:t>
              </a:r>
            </a:p>
          </p:txBody>
        </p:sp>
        <p:sp>
          <p:nvSpPr>
            <p:cNvPr id="50" name="矢印: 右 49">
              <a:extLst>
                <a:ext uri="{FF2B5EF4-FFF2-40B4-BE49-F238E27FC236}">
                  <a16:creationId xmlns:a16="http://schemas.microsoft.com/office/drawing/2014/main" id="{9AA45F38-54C6-34FE-E1CA-77929828F634}"/>
                </a:ext>
              </a:extLst>
            </p:cNvPr>
            <p:cNvSpPr>
              <a:spLocks/>
            </p:cNvSpPr>
            <p:nvPr/>
          </p:nvSpPr>
          <p:spPr bwMode="auto">
            <a:xfrm rot="21290028">
              <a:off x="2124076" y="5218784"/>
              <a:ext cx="733767" cy="116996"/>
            </a:xfrm>
            <a:prstGeom prst="rightArrow">
              <a:avLst>
                <a:gd name="adj1" fmla="val 38545"/>
                <a:gd name="adj2" fmla="val 65569"/>
              </a:avLst>
            </a:prstGeom>
            <a:solidFill>
              <a:srgbClr val="A6A6A6"/>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1" i="0" u="none" strike="noStrike" cap="none" normalizeH="0" baseline="0" dirty="0">
                <a:ln>
                  <a:noFill/>
                </a:ln>
                <a:solidFill>
                  <a:schemeClr val="tx1"/>
                </a:solidFill>
                <a:effectLst/>
                <a:latin typeface="+mn-ea"/>
              </a:endParaRPr>
            </a:p>
          </p:txBody>
        </p:sp>
        <p:sp>
          <p:nvSpPr>
            <p:cNvPr id="51" name="テキスト ボックス 50">
              <a:extLst>
                <a:ext uri="{FF2B5EF4-FFF2-40B4-BE49-F238E27FC236}">
                  <a16:creationId xmlns:a16="http://schemas.microsoft.com/office/drawing/2014/main" id="{D9804FC6-48E3-C31F-C54D-E175D40EF81E}"/>
                </a:ext>
              </a:extLst>
            </p:cNvPr>
            <p:cNvSpPr txBox="1">
              <a:spLocks/>
            </p:cNvSpPr>
            <p:nvPr/>
          </p:nvSpPr>
          <p:spPr>
            <a:xfrm>
              <a:off x="2157868" y="5295226"/>
              <a:ext cx="681597" cy="246221"/>
            </a:xfrm>
            <a:prstGeom prst="rect">
              <a:avLst/>
            </a:prstGeom>
            <a:noFill/>
          </p:spPr>
          <p:txBody>
            <a:bodyPr wrap="none" rtlCol="0">
              <a:spAutoFit/>
            </a:bodyPr>
            <a:lstStyle/>
            <a:p>
              <a:r>
                <a:rPr kumimoji="1" lang="en-US" altLang="ja-JP" sz="1000" b="1" dirty="0">
                  <a:solidFill>
                    <a:schemeClr val="tx1">
                      <a:lumMod val="75000"/>
                      <a:lumOff val="25000"/>
                    </a:schemeClr>
                  </a:solidFill>
                  <a:latin typeface="+mn-ea"/>
                  <a:ea typeface="+mn-ea"/>
                </a:rPr>
                <a:t>+6.0</a:t>
              </a:r>
              <a:r>
                <a:rPr kumimoji="1" lang="ja-JP" altLang="en-US" sz="1000" b="1" dirty="0">
                  <a:solidFill>
                    <a:schemeClr val="tx1">
                      <a:lumMod val="75000"/>
                      <a:lumOff val="25000"/>
                    </a:schemeClr>
                  </a:solidFill>
                  <a:latin typeface="+mn-ea"/>
                  <a:ea typeface="+mn-ea"/>
                </a:rPr>
                <a:t>兆円</a:t>
              </a:r>
            </a:p>
          </p:txBody>
        </p:sp>
        <p:grpSp>
          <p:nvGrpSpPr>
            <p:cNvPr id="140" name="グループ化 139">
              <a:extLst>
                <a:ext uri="{FF2B5EF4-FFF2-40B4-BE49-F238E27FC236}">
                  <a16:creationId xmlns:a16="http://schemas.microsoft.com/office/drawing/2014/main" id="{51D75D1A-66B7-60E9-A8F3-0CA2653EEF98}"/>
                </a:ext>
              </a:extLst>
            </p:cNvPr>
            <p:cNvGrpSpPr>
              <a:grpSpLocks/>
            </p:cNvGrpSpPr>
            <p:nvPr/>
          </p:nvGrpSpPr>
          <p:grpSpPr>
            <a:xfrm>
              <a:off x="2078811" y="5858032"/>
              <a:ext cx="825255" cy="356522"/>
              <a:chOff x="2085845" y="6241617"/>
              <a:chExt cx="825255" cy="356522"/>
            </a:xfrm>
          </p:grpSpPr>
          <p:sp>
            <p:nvSpPr>
              <p:cNvPr id="52" name="矢印: 右 51">
                <a:extLst>
                  <a:ext uri="{FF2B5EF4-FFF2-40B4-BE49-F238E27FC236}">
                    <a16:creationId xmlns:a16="http://schemas.microsoft.com/office/drawing/2014/main" id="{6CB493E2-92C6-6D42-530B-0323708ED050}"/>
                  </a:ext>
                </a:extLst>
              </p:cNvPr>
              <p:cNvSpPr>
                <a:spLocks/>
              </p:cNvSpPr>
              <p:nvPr/>
            </p:nvSpPr>
            <p:spPr bwMode="auto">
              <a:xfrm>
                <a:off x="2102308" y="6241617"/>
                <a:ext cx="808792" cy="116996"/>
              </a:xfrm>
              <a:prstGeom prst="rightArrow">
                <a:avLst>
                  <a:gd name="adj1" fmla="val 40412"/>
                  <a:gd name="adj2" fmla="val 68684"/>
                </a:avLst>
              </a:prstGeom>
              <a:solidFill>
                <a:srgbClr val="EE6E6E"/>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1" i="0" u="none" strike="noStrike" cap="none" normalizeH="0" baseline="0" dirty="0">
                  <a:ln>
                    <a:noFill/>
                  </a:ln>
                  <a:solidFill>
                    <a:schemeClr val="tx1"/>
                  </a:solidFill>
                  <a:effectLst/>
                  <a:latin typeface="+mn-ea"/>
                </a:endParaRPr>
              </a:p>
            </p:txBody>
          </p:sp>
          <p:sp>
            <p:nvSpPr>
              <p:cNvPr id="53" name="テキスト ボックス 52">
                <a:extLst>
                  <a:ext uri="{FF2B5EF4-FFF2-40B4-BE49-F238E27FC236}">
                    <a16:creationId xmlns:a16="http://schemas.microsoft.com/office/drawing/2014/main" id="{2F24B769-E223-D9D3-C778-31C6BBC8CE50}"/>
                  </a:ext>
                </a:extLst>
              </p:cNvPr>
              <p:cNvSpPr txBox="1">
                <a:spLocks/>
              </p:cNvSpPr>
              <p:nvPr/>
            </p:nvSpPr>
            <p:spPr>
              <a:xfrm>
                <a:off x="2085845" y="6351918"/>
                <a:ext cx="752129" cy="246221"/>
              </a:xfrm>
              <a:prstGeom prst="rect">
                <a:avLst/>
              </a:prstGeom>
              <a:noFill/>
            </p:spPr>
            <p:txBody>
              <a:bodyPr wrap="none" rtlCol="0">
                <a:spAutoFit/>
              </a:bodyPr>
              <a:lstStyle/>
              <a:p>
                <a:r>
                  <a:rPr kumimoji="1" lang="en-US" altLang="ja-JP" sz="1000" b="1" dirty="0">
                    <a:solidFill>
                      <a:srgbClr val="EA5050"/>
                    </a:solidFill>
                    <a:latin typeface="+mn-ea"/>
                    <a:ea typeface="+mn-ea"/>
                  </a:rPr>
                  <a:t>+</a:t>
                </a:r>
                <a:r>
                  <a:rPr kumimoji="1" lang="en-US" altLang="ja-JP" sz="1000" b="1" dirty="0">
                    <a:solidFill>
                      <a:srgbClr val="EA5050"/>
                    </a:solidFill>
                    <a:latin typeface="+mn-ea"/>
                  </a:rPr>
                  <a:t>56.1</a:t>
                </a:r>
                <a:r>
                  <a:rPr kumimoji="1" lang="ja-JP" altLang="en-US" sz="1000" b="1" dirty="0">
                    <a:solidFill>
                      <a:srgbClr val="EA5050"/>
                    </a:solidFill>
                    <a:latin typeface="+mn-ea"/>
                    <a:ea typeface="+mn-ea"/>
                  </a:rPr>
                  <a:t>兆円</a:t>
                </a:r>
              </a:p>
            </p:txBody>
          </p:sp>
        </p:grpSp>
        <p:sp>
          <p:nvSpPr>
            <p:cNvPr id="55" name="矢印: 右 54">
              <a:extLst>
                <a:ext uri="{FF2B5EF4-FFF2-40B4-BE49-F238E27FC236}">
                  <a16:creationId xmlns:a16="http://schemas.microsoft.com/office/drawing/2014/main" id="{D8D49A2A-B3A9-D55A-4B85-818B75239959}"/>
                </a:ext>
              </a:extLst>
            </p:cNvPr>
            <p:cNvSpPr>
              <a:spLocks/>
            </p:cNvSpPr>
            <p:nvPr/>
          </p:nvSpPr>
          <p:spPr bwMode="auto">
            <a:xfrm rot="19104277">
              <a:off x="2028700" y="4427800"/>
              <a:ext cx="828391" cy="116996"/>
            </a:xfrm>
            <a:prstGeom prst="rightArrow">
              <a:avLst>
                <a:gd name="adj1" fmla="val 31464"/>
                <a:gd name="adj2" fmla="val 65569"/>
              </a:avLst>
            </a:prstGeom>
            <a:solidFill>
              <a:srgbClr val="009E47"/>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56" name="テキスト ボックス 55">
              <a:extLst>
                <a:ext uri="{FF2B5EF4-FFF2-40B4-BE49-F238E27FC236}">
                  <a16:creationId xmlns:a16="http://schemas.microsoft.com/office/drawing/2014/main" id="{92E2678D-97DF-237E-5C82-61102223B4C1}"/>
                </a:ext>
              </a:extLst>
            </p:cNvPr>
            <p:cNvSpPr txBox="1">
              <a:spLocks/>
            </p:cNvSpPr>
            <p:nvPr/>
          </p:nvSpPr>
          <p:spPr>
            <a:xfrm>
              <a:off x="2180505" y="4590226"/>
              <a:ext cx="725199" cy="246221"/>
            </a:xfrm>
            <a:prstGeom prst="rect">
              <a:avLst/>
            </a:prstGeom>
            <a:noFill/>
          </p:spPr>
          <p:txBody>
            <a:bodyPr wrap="none" rtlCol="0">
              <a:spAutoFit/>
            </a:bodyPr>
            <a:lstStyle/>
            <a:p>
              <a:r>
                <a:rPr kumimoji="1" lang="en-US" altLang="ja-JP" sz="1000" b="1" kern="0" spc="-30" dirty="0">
                  <a:solidFill>
                    <a:srgbClr val="009E47"/>
                  </a:solidFill>
                  <a:latin typeface="+mn-ea"/>
                  <a:ea typeface="+mn-ea"/>
                </a:rPr>
                <a:t>+27.4</a:t>
              </a:r>
              <a:r>
                <a:rPr kumimoji="1" lang="ja-JP" altLang="en-US" sz="1000" b="1" kern="0" spc="-30" dirty="0">
                  <a:solidFill>
                    <a:srgbClr val="009E47"/>
                  </a:solidFill>
                  <a:latin typeface="+mn-ea"/>
                  <a:ea typeface="+mn-ea"/>
                </a:rPr>
                <a:t>兆円</a:t>
              </a:r>
            </a:p>
          </p:txBody>
        </p:sp>
        <p:sp>
          <p:nvSpPr>
            <p:cNvPr id="57" name="矢印: 右 56">
              <a:extLst>
                <a:ext uri="{FF2B5EF4-FFF2-40B4-BE49-F238E27FC236}">
                  <a16:creationId xmlns:a16="http://schemas.microsoft.com/office/drawing/2014/main" id="{03BFB879-9AA9-31D1-AE46-DDFB45F9D22D}"/>
                </a:ext>
              </a:extLst>
            </p:cNvPr>
            <p:cNvSpPr>
              <a:spLocks/>
            </p:cNvSpPr>
            <p:nvPr/>
          </p:nvSpPr>
          <p:spPr bwMode="auto">
            <a:xfrm rot="18188065">
              <a:off x="1842827" y="3805625"/>
              <a:ext cx="1199353" cy="116996"/>
            </a:xfrm>
            <a:prstGeom prst="rightArrow">
              <a:avLst>
                <a:gd name="adj1" fmla="val 31630"/>
                <a:gd name="adj2" fmla="val 65569"/>
              </a:avLst>
            </a:prstGeom>
            <a:solidFill>
              <a:srgbClr val="EEC92E"/>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73" name="テキスト ボックス 72">
              <a:extLst>
                <a:ext uri="{FF2B5EF4-FFF2-40B4-BE49-F238E27FC236}">
                  <a16:creationId xmlns:a16="http://schemas.microsoft.com/office/drawing/2014/main" id="{AE762718-3F8D-6CE6-EC26-834363A46106}"/>
                </a:ext>
              </a:extLst>
            </p:cNvPr>
            <p:cNvSpPr txBox="1">
              <a:spLocks/>
            </p:cNvSpPr>
            <p:nvPr/>
          </p:nvSpPr>
          <p:spPr>
            <a:xfrm>
              <a:off x="2134626" y="3972300"/>
              <a:ext cx="681597" cy="246221"/>
            </a:xfrm>
            <a:prstGeom prst="rect">
              <a:avLst/>
            </a:prstGeom>
            <a:noFill/>
          </p:spPr>
          <p:txBody>
            <a:bodyPr wrap="none" rtlCol="0">
              <a:spAutoFit/>
            </a:bodyPr>
            <a:lstStyle/>
            <a:p>
              <a:r>
                <a:rPr lang="en-US" altLang="ja-JP" sz="1000" b="1" dirty="0">
                  <a:solidFill>
                    <a:srgbClr val="AE900E"/>
                  </a:solidFill>
                  <a:effectLst>
                    <a:glow rad="63500">
                      <a:schemeClr val="bg1">
                        <a:alpha val="80000"/>
                      </a:schemeClr>
                    </a:glow>
                  </a:effectLst>
                  <a:latin typeface="+mn-ea"/>
                  <a:ea typeface="+mn-ea"/>
                </a:rPr>
                <a:t>+</a:t>
              </a:r>
              <a:r>
                <a:rPr lang="en-US" altLang="ja-JP" sz="1000" b="1" dirty="0">
                  <a:solidFill>
                    <a:srgbClr val="AE900E"/>
                  </a:solidFill>
                  <a:effectLst>
                    <a:glow rad="63500">
                      <a:schemeClr val="bg1">
                        <a:alpha val="80000"/>
                      </a:schemeClr>
                    </a:glow>
                  </a:effectLst>
                  <a:latin typeface="+mn-ea"/>
                </a:rPr>
                <a:t>5.6</a:t>
              </a:r>
              <a:r>
                <a:rPr kumimoji="1" lang="ja-JP" altLang="en-US" sz="1000" b="1" dirty="0">
                  <a:solidFill>
                    <a:srgbClr val="AE900E"/>
                  </a:solidFill>
                  <a:effectLst>
                    <a:glow rad="63500">
                      <a:schemeClr val="bg1">
                        <a:alpha val="80000"/>
                      </a:schemeClr>
                    </a:glow>
                  </a:effectLst>
                  <a:latin typeface="+mn-ea"/>
                  <a:ea typeface="+mn-ea"/>
                </a:rPr>
                <a:t>兆円</a:t>
              </a:r>
            </a:p>
          </p:txBody>
        </p:sp>
        <p:sp>
          <p:nvSpPr>
            <p:cNvPr id="74" name="矢印: 右 73">
              <a:extLst>
                <a:ext uri="{FF2B5EF4-FFF2-40B4-BE49-F238E27FC236}">
                  <a16:creationId xmlns:a16="http://schemas.microsoft.com/office/drawing/2014/main" id="{8DFAAD40-4A76-F898-0A72-146F54ADC9A7}"/>
                </a:ext>
              </a:extLst>
            </p:cNvPr>
            <p:cNvSpPr>
              <a:spLocks/>
            </p:cNvSpPr>
            <p:nvPr/>
          </p:nvSpPr>
          <p:spPr bwMode="auto">
            <a:xfrm rot="18077574">
              <a:off x="1844657" y="3214775"/>
              <a:ext cx="1231656" cy="116996"/>
            </a:xfrm>
            <a:prstGeom prst="rightArrow">
              <a:avLst>
                <a:gd name="adj1" fmla="val 27833"/>
                <a:gd name="adj2" fmla="val 64874"/>
              </a:avLst>
            </a:prstGeom>
            <a:solidFill>
              <a:srgbClr val="EE6E6E"/>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77" name="テキスト ボックス 76">
              <a:extLst>
                <a:ext uri="{FF2B5EF4-FFF2-40B4-BE49-F238E27FC236}">
                  <a16:creationId xmlns:a16="http://schemas.microsoft.com/office/drawing/2014/main" id="{0A1931BE-BCF3-FDC9-C4CD-8901A3559F81}"/>
                </a:ext>
              </a:extLst>
            </p:cNvPr>
            <p:cNvSpPr txBox="1">
              <a:spLocks/>
            </p:cNvSpPr>
            <p:nvPr/>
          </p:nvSpPr>
          <p:spPr>
            <a:xfrm>
              <a:off x="1831574" y="2935382"/>
              <a:ext cx="752129" cy="246221"/>
            </a:xfrm>
            <a:prstGeom prst="rect">
              <a:avLst/>
            </a:prstGeom>
            <a:noFill/>
          </p:spPr>
          <p:txBody>
            <a:bodyPr wrap="none" rtlCol="0">
              <a:spAutoFit/>
            </a:bodyPr>
            <a:lstStyle/>
            <a:p>
              <a:r>
                <a:rPr kumimoji="1" lang="en-US" altLang="ja-JP" sz="1000" b="1" dirty="0">
                  <a:solidFill>
                    <a:srgbClr val="EA5050"/>
                  </a:solidFill>
                  <a:latin typeface="+mn-ea"/>
                  <a:ea typeface="+mn-ea"/>
                </a:rPr>
                <a:t>+17.0</a:t>
              </a:r>
              <a:r>
                <a:rPr kumimoji="1" lang="ja-JP" altLang="en-US" sz="1000" b="1" dirty="0">
                  <a:solidFill>
                    <a:srgbClr val="EA5050"/>
                  </a:solidFill>
                  <a:latin typeface="+mn-ea"/>
                  <a:ea typeface="+mn-ea"/>
                </a:rPr>
                <a:t>兆円</a:t>
              </a:r>
            </a:p>
          </p:txBody>
        </p:sp>
        <p:sp>
          <p:nvSpPr>
            <p:cNvPr id="80" name="テキスト ボックス 79">
              <a:extLst>
                <a:ext uri="{FF2B5EF4-FFF2-40B4-BE49-F238E27FC236}">
                  <a16:creationId xmlns:a16="http://schemas.microsoft.com/office/drawing/2014/main" id="{59F078BC-8041-87BF-E854-CC0464CC88BC}"/>
                </a:ext>
              </a:extLst>
            </p:cNvPr>
            <p:cNvSpPr txBox="1">
              <a:spLocks/>
            </p:cNvSpPr>
            <p:nvPr/>
          </p:nvSpPr>
          <p:spPr>
            <a:xfrm>
              <a:off x="950113" y="4594752"/>
              <a:ext cx="1259960" cy="249427"/>
            </a:xfrm>
            <a:prstGeom prst="rect">
              <a:avLst/>
            </a:prstGeom>
            <a:noFill/>
            <a:ln w="15875">
              <a:noFill/>
            </a:ln>
          </p:spPr>
          <p:txBody>
            <a:bodyPr wrap="none" rtlCol="0">
              <a:spAutoFit/>
            </a:bodyPr>
            <a:lstStyle/>
            <a:p>
              <a:pPr algn="ctr">
                <a:lnSpc>
                  <a:spcPct val="105000"/>
                </a:lnSpc>
              </a:pPr>
              <a:r>
                <a:rPr kumimoji="1" lang="zh-CN" altLang="en-US" sz="1100" kern="0" spc="-40" dirty="0">
                  <a:latin typeface="+mn-ea"/>
                  <a:ea typeface="+mn-ea"/>
                </a:rPr>
                <a:t>社会保障</a:t>
              </a:r>
              <a:r>
                <a:rPr lang="en-US" altLang="zh-CN" sz="1100" kern="0" spc="-40" dirty="0">
                  <a:latin typeface="+mn-ea"/>
                  <a:ea typeface="+mn-ea"/>
                </a:rPr>
                <a:t> </a:t>
              </a:r>
              <a:r>
                <a:rPr kumimoji="1" lang="en-US" altLang="zh-CN" sz="1050" kern="0" spc="-40" dirty="0">
                  <a:latin typeface="+mn-ea"/>
                  <a:ea typeface="+mn-ea"/>
                </a:rPr>
                <a:t>11.6</a:t>
              </a:r>
              <a:r>
                <a:rPr kumimoji="1" lang="zh-CN" altLang="en-US" sz="1050" kern="0" spc="-40" dirty="0">
                  <a:latin typeface="+mn-ea"/>
                  <a:ea typeface="+mn-ea"/>
                </a:rPr>
                <a:t>兆円</a:t>
              </a:r>
            </a:p>
          </p:txBody>
        </p:sp>
        <p:sp>
          <p:nvSpPr>
            <p:cNvPr id="81" name="テキスト ボックス 80">
              <a:extLst>
                <a:ext uri="{FF2B5EF4-FFF2-40B4-BE49-F238E27FC236}">
                  <a16:creationId xmlns:a16="http://schemas.microsoft.com/office/drawing/2014/main" id="{37C2D94B-4C93-9280-F6DC-444782C3B8FB}"/>
                </a:ext>
              </a:extLst>
            </p:cNvPr>
            <p:cNvSpPr txBox="1">
              <a:spLocks/>
            </p:cNvSpPr>
            <p:nvPr/>
          </p:nvSpPr>
          <p:spPr>
            <a:xfrm>
              <a:off x="918110" y="4072447"/>
              <a:ext cx="1293944" cy="427168"/>
            </a:xfrm>
            <a:prstGeom prst="rect">
              <a:avLst/>
            </a:prstGeom>
            <a:noFill/>
          </p:spPr>
          <p:txBody>
            <a:bodyPr wrap="square" rtlCol="0">
              <a:spAutoFit/>
            </a:bodyPr>
            <a:lstStyle/>
            <a:p>
              <a:pPr algn="ctr">
                <a:lnSpc>
                  <a:spcPct val="105000"/>
                </a:lnSpc>
              </a:pPr>
              <a:r>
                <a:rPr kumimoji="1" lang="zh-CN" altLang="en-US" sz="1100" kern="0" spc="-30" dirty="0">
                  <a:latin typeface="+mn-ea"/>
                  <a:ea typeface="+mn-ea"/>
                </a:rPr>
                <a:t>地方交付税</a:t>
              </a:r>
              <a:endParaRPr kumimoji="1" lang="en-US" altLang="zh-CN" sz="1100" kern="0" spc="-30" dirty="0">
                <a:latin typeface="+mn-ea"/>
                <a:ea typeface="+mn-ea"/>
              </a:endParaRPr>
            </a:p>
            <a:p>
              <a:pPr algn="ctr">
                <a:lnSpc>
                  <a:spcPct val="105000"/>
                </a:lnSpc>
              </a:pPr>
              <a:r>
                <a:rPr kumimoji="1" lang="zh-CN" altLang="en-US" sz="1100" kern="0" spc="-30" dirty="0">
                  <a:latin typeface="+mn-ea"/>
                  <a:ea typeface="+mn-ea"/>
                </a:rPr>
                <a:t>交付金等</a:t>
              </a:r>
              <a:r>
                <a:rPr kumimoji="1" lang="en-US" altLang="zh-CN" sz="1050" kern="0" spc="-30" dirty="0">
                  <a:latin typeface="+mn-ea"/>
                  <a:ea typeface="+mn-ea"/>
                </a:rPr>
                <a:t>15.3</a:t>
              </a:r>
              <a:r>
                <a:rPr kumimoji="1" lang="zh-CN" altLang="en-US" sz="1050" kern="0" spc="-30" dirty="0">
                  <a:latin typeface="+mn-ea"/>
                  <a:ea typeface="+mn-ea"/>
                </a:rPr>
                <a:t>兆円</a:t>
              </a:r>
              <a:endParaRPr kumimoji="1" lang="ja-JP" altLang="en-US" sz="1050" kern="0" spc="-30" dirty="0">
                <a:latin typeface="+mn-ea"/>
                <a:ea typeface="+mn-ea"/>
              </a:endParaRPr>
            </a:p>
          </p:txBody>
        </p:sp>
        <p:sp>
          <p:nvSpPr>
            <p:cNvPr id="87" name="テキスト ボックス 86">
              <a:extLst>
                <a:ext uri="{FF2B5EF4-FFF2-40B4-BE49-F238E27FC236}">
                  <a16:creationId xmlns:a16="http://schemas.microsoft.com/office/drawing/2014/main" id="{8210EFCC-BCD8-38A7-6E22-184B7AE35CFF}"/>
                </a:ext>
              </a:extLst>
            </p:cNvPr>
            <p:cNvSpPr txBox="1">
              <a:spLocks/>
            </p:cNvSpPr>
            <p:nvPr/>
          </p:nvSpPr>
          <p:spPr>
            <a:xfrm>
              <a:off x="2995708" y="1985609"/>
              <a:ext cx="883575" cy="710900"/>
            </a:xfrm>
            <a:prstGeom prst="rect">
              <a:avLst/>
            </a:prstGeom>
            <a:noFill/>
          </p:spPr>
          <p:txBody>
            <a:bodyPr wrap="none" rtlCol="0">
              <a:spAutoFit/>
            </a:bodyPr>
            <a:lstStyle/>
            <a:p>
              <a:pPr algn="ctr">
                <a:lnSpc>
                  <a:spcPct val="105000"/>
                </a:lnSpc>
              </a:pPr>
              <a:r>
                <a:rPr kumimoji="1" lang="ja-JP" altLang="en-US" sz="1100" kern="0" dirty="0">
                  <a:latin typeface="+mn-ea"/>
                  <a:ea typeface="+mn-ea"/>
                </a:rPr>
                <a:t>国債費</a:t>
              </a:r>
              <a:endParaRPr kumimoji="1" lang="en-US" altLang="ja-JP" sz="1100" kern="0" dirty="0">
                <a:latin typeface="+mn-ea"/>
                <a:ea typeface="+mn-ea"/>
              </a:endParaRPr>
            </a:p>
            <a:p>
              <a:pPr algn="ctr">
                <a:lnSpc>
                  <a:spcPct val="105000"/>
                </a:lnSpc>
              </a:pPr>
              <a:r>
                <a:rPr kumimoji="1" lang="ja-JP" altLang="en-US" sz="900" kern="0" spc="-50" dirty="0">
                  <a:latin typeface="+mn-ea"/>
                  <a:ea typeface="+mn-ea"/>
                </a:rPr>
                <a:t>（過去の借金の</a:t>
              </a:r>
              <a:endParaRPr kumimoji="1" lang="en-US" altLang="ja-JP" sz="900" kern="0" spc="-50" dirty="0">
                <a:latin typeface="+mn-ea"/>
                <a:ea typeface="+mn-ea"/>
              </a:endParaRPr>
            </a:p>
            <a:p>
              <a:pPr algn="ctr">
                <a:lnSpc>
                  <a:spcPct val="105000"/>
                </a:lnSpc>
              </a:pPr>
              <a:r>
                <a:rPr kumimoji="1" lang="ja-JP" altLang="en-US" sz="900" kern="0" spc="-50" dirty="0">
                  <a:latin typeface="+mn-ea"/>
                  <a:ea typeface="+mn-ea"/>
                </a:rPr>
                <a:t>返済と利息）</a:t>
              </a:r>
              <a:endParaRPr kumimoji="1" lang="en-US" altLang="ja-JP" sz="900" kern="0" spc="-50" dirty="0">
                <a:latin typeface="+mn-ea"/>
                <a:ea typeface="+mn-ea"/>
              </a:endParaRPr>
            </a:p>
            <a:p>
              <a:pPr algn="ctr">
                <a:lnSpc>
                  <a:spcPct val="105000"/>
                </a:lnSpc>
              </a:pPr>
              <a:r>
                <a:rPr kumimoji="1" lang="en-US" altLang="ja-JP" sz="1050" kern="0" dirty="0">
                  <a:latin typeface="+mn-ea"/>
                  <a:ea typeface="+mn-ea"/>
                </a:rPr>
                <a:t>31.3</a:t>
              </a:r>
              <a:r>
                <a:rPr kumimoji="1" lang="ja-JP" altLang="en-US" sz="1050" kern="0" dirty="0">
                  <a:latin typeface="+mn-ea"/>
                  <a:ea typeface="+mn-ea"/>
                </a:rPr>
                <a:t>兆円</a:t>
              </a:r>
            </a:p>
          </p:txBody>
        </p:sp>
        <p:sp>
          <p:nvSpPr>
            <p:cNvPr id="93" name="テキスト ボックス 92">
              <a:extLst>
                <a:ext uri="{FF2B5EF4-FFF2-40B4-BE49-F238E27FC236}">
                  <a16:creationId xmlns:a16="http://schemas.microsoft.com/office/drawing/2014/main" id="{84443C1D-5126-DBD0-CF74-3B046E3931EB}"/>
                </a:ext>
              </a:extLst>
            </p:cNvPr>
            <p:cNvSpPr txBox="1">
              <a:spLocks/>
            </p:cNvSpPr>
            <p:nvPr/>
          </p:nvSpPr>
          <p:spPr>
            <a:xfrm>
              <a:off x="2798722" y="2928558"/>
              <a:ext cx="1231427" cy="427168"/>
            </a:xfrm>
            <a:prstGeom prst="rect">
              <a:avLst/>
            </a:prstGeom>
            <a:noFill/>
          </p:spPr>
          <p:txBody>
            <a:bodyPr wrap="none" rtlCol="0">
              <a:spAutoFit/>
            </a:bodyPr>
            <a:lstStyle/>
            <a:p>
              <a:pPr algn="ctr">
                <a:lnSpc>
                  <a:spcPct val="105000"/>
                </a:lnSpc>
              </a:pPr>
              <a:r>
                <a:rPr lang="zh-CN" altLang="en-US" sz="1100" kern="0" spc="-30" dirty="0">
                  <a:latin typeface="+mn-ea"/>
                  <a:ea typeface="+mn-ea"/>
                </a:rPr>
                <a:t>地方交付税</a:t>
              </a:r>
              <a:endParaRPr lang="en-US" altLang="zh-CN" sz="1100" kern="0" spc="-30" dirty="0">
                <a:latin typeface="+mn-ea"/>
                <a:ea typeface="+mn-ea"/>
              </a:endParaRPr>
            </a:p>
            <a:p>
              <a:pPr algn="ctr">
                <a:lnSpc>
                  <a:spcPct val="105000"/>
                </a:lnSpc>
              </a:pPr>
              <a:r>
                <a:rPr lang="zh-CN" altLang="en-US" sz="1100" kern="0" spc="-30" dirty="0">
                  <a:latin typeface="+mn-ea"/>
                  <a:ea typeface="+mn-ea"/>
                </a:rPr>
                <a:t>交付金等</a:t>
              </a:r>
              <a:r>
                <a:rPr lang="en-US" altLang="ja-JP" sz="1050" kern="0" spc="-30" dirty="0">
                  <a:latin typeface="+mn-ea"/>
                  <a:ea typeface="+mn-ea"/>
                </a:rPr>
                <a:t>20.9</a:t>
              </a:r>
              <a:r>
                <a:rPr lang="zh-CN" altLang="en-US" sz="1050" kern="0" spc="-30" dirty="0">
                  <a:latin typeface="+mn-ea"/>
                  <a:ea typeface="+mn-ea"/>
                </a:rPr>
                <a:t>兆円</a:t>
              </a:r>
              <a:endParaRPr lang="ja-JP" altLang="en-US" sz="1050" kern="0" spc="-30" dirty="0">
                <a:latin typeface="+mn-ea"/>
                <a:ea typeface="+mn-ea"/>
              </a:endParaRPr>
            </a:p>
          </p:txBody>
        </p:sp>
        <p:sp>
          <p:nvSpPr>
            <p:cNvPr id="94" name="テキスト ボックス 93">
              <a:extLst>
                <a:ext uri="{FF2B5EF4-FFF2-40B4-BE49-F238E27FC236}">
                  <a16:creationId xmlns:a16="http://schemas.microsoft.com/office/drawing/2014/main" id="{99FA5610-B81B-50F2-172E-5DE70D6455CA}"/>
                </a:ext>
              </a:extLst>
            </p:cNvPr>
            <p:cNvSpPr txBox="1">
              <a:spLocks/>
            </p:cNvSpPr>
            <p:nvPr/>
          </p:nvSpPr>
          <p:spPr>
            <a:xfrm>
              <a:off x="550063" y="2892116"/>
              <a:ext cx="1469313" cy="565476"/>
            </a:xfrm>
            <a:prstGeom prst="rect">
              <a:avLst/>
            </a:prstGeom>
            <a:noFill/>
          </p:spPr>
          <p:txBody>
            <a:bodyPr wrap="none" rtlCol="0">
              <a:spAutoFit/>
            </a:bodyPr>
            <a:lstStyle/>
            <a:p>
              <a:pPr algn="ctr">
                <a:lnSpc>
                  <a:spcPct val="105000"/>
                </a:lnSpc>
              </a:pPr>
              <a:r>
                <a:rPr kumimoji="1" lang="ja-JP" altLang="en-US" sz="1100" kern="0" dirty="0">
                  <a:latin typeface="+mn-ea"/>
                  <a:ea typeface="+mn-ea"/>
                </a:rPr>
                <a:t>国債費</a:t>
              </a:r>
              <a:endParaRPr kumimoji="1" lang="en-US" altLang="ja-JP" sz="1100" kern="0" dirty="0">
                <a:latin typeface="+mn-ea"/>
                <a:ea typeface="+mn-ea"/>
              </a:endParaRPr>
            </a:p>
            <a:p>
              <a:pPr algn="ctr">
                <a:lnSpc>
                  <a:spcPct val="105000"/>
                </a:lnSpc>
              </a:pPr>
              <a:r>
                <a:rPr kumimoji="1" lang="ja-JP" altLang="en-US" sz="900" kern="0" spc="-40" dirty="0">
                  <a:latin typeface="+mn-ea"/>
                  <a:ea typeface="+mn-ea"/>
                </a:rPr>
                <a:t>（過去の借金の返済と利息）</a:t>
              </a:r>
              <a:endParaRPr kumimoji="1" lang="en-US" altLang="ja-JP" sz="900" kern="0" spc="-40" dirty="0">
                <a:latin typeface="+mn-ea"/>
                <a:ea typeface="+mn-ea"/>
              </a:endParaRPr>
            </a:p>
            <a:p>
              <a:pPr algn="ctr">
                <a:lnSpc>
                  <a:spcPct val="105000"/>
                </a:lnSpc>
              </a:pPr>
              <a:r>
                <a:rPr kumimoji="1" lang="en-US" altLang="ja-JP" sz="1050" kern="0" dirty="0">
                  <a:latin typeface="+mn-ea"/>
                  <a:ea typeface="+mn-ea"/>
                </a:rPr>
                <a:t>14.3</a:t>
              </a:r>
              <a:r>
                <a:rPr kumimoji="1" lang="ja-JP" altLang="en-US" sz="1050" kern="0" dirty="0">
                  <a:latin typeface="+mn-ea"/>
                  <a:ea typeface="+mn-ea"/>
                </a:rPr>
                <a:t>兆円</a:t>
              </a:r>
            </a:p>
          </p:txBody>
        </p:sp>
        <p:cxnSp>
          <p:nvCxnSpPr>
            <p:cNvPr id="99" name="直線コネクタ 98">
              <a:extLst>
                <a:ext uri="{FF2B5EF4-FFF2-40B4-BE49-F238E27FC236}">
                  <a16:creationId xmlns:a16="http://schemas.microsoft.com/office/drawing/2014/main" id="{C639B91C-3DFC-C861-ADA0-1131638723C6}"/>
                </a:ext>
              </a:extLst>
            </p:cNvPr>
            <p:cNvCxnSpPr>
              <a:cxnSpLocks/>
            </p:cNvCxnSpPr>
            <p:nvPr/>
          </p:nvCxnSpPr>
          <p:spPr bwMode="auto">
            <a:xfrm flipH="1" flipV="1">
              <a:off x="1536820" y="3417267"/>
              <a:ext cx="106050" cy="297966"/>
            </a:xfrm>
            <a:prstGeom prst="line">
              <a:avLst/>
            </a:prstGeom>
            <a:noFill/>
            <a:ln w="15875" cap="flat" cmpd="sng" algn="ctr">
              <a:solidFill>
                <a:schemeClr val="tx1"/>
              </a:solidFill>
              <a:prstDash val="solid"/>
              <a:round/>
              <a:headEnd type="none" w="med" len="med"/>
              <a:tailEnd type="none" w="med" len="med"/>
            </a:ln>
            <a:effectLst/>
          </p:spPr>
        </p:cxnSp>
        <p:sp>
          <p:nvSpPr>
            <p:cNvPr id="113" name="テキスト ボックス 112">
              <a:extLst>
                <a:ext uri="{FF2B5EF4-FFF2-40B4-BE49-F238E27FC236}">
                  <a16:creationId xmlns:a16="http://schemas.microsoft.com/office/drawing/2014/main" id="{35600262-1F85-8770-9507-C0FD1D2994EC}"/>
                </a:ext>
              </a:extLst>
            </p:cNvPr>
            <p:cNvSpPr txBox="1">
              <a:spLocks/>
            </p:cNvSpPr>
            <p:nvPr/>
          </p:nvSpPr>
          <p:spPr>
            <a:xfrm>
              <a:off x="2761990" y="3978278"/>
              <a:ext cx="1284006" cy="249427"/>
            </a:xfrm>
            <a:prstGeom prst="rect">
              <a:avLst/>
            </a:prstGeom>
            <a:noFill/>
          </p:spPr>
          <p:txBody>
            <a:bodyPr wrap="square" rtlCol="0">
              <a:spAutoFit/>
            </a:bodyPr>
            <a:lstStyle/>
            <a:p>
              <a:pPr algn="ctr">
                <a:lnSpc>
                  <a:spcPct val="105000"/>
                </a:lnSpc>
              </a:pPr>
              <a:r>
                <a:rPr kumimoji="1" lang="zh-CN" altLang="en-US" sz="1100" kern="0" spc="-50" dirty="0">
                  <a:latin typeface="+mn-ea"/>
                  <a:ea typeface="+mn-ea"/>
                </a:rPr>
                <a:t>社会保障</a:t>
              </a:r>
              <a:r>
                <a:rPr lang="ja-JP" altLang="en-US" sz="1100" kern="0" spc="-50" dirty="0">
                  <a:latin typeface="+mn-ea"/>
                  <a:ea typeface="+mn-ea"/>
                </a:rPr>
                <a:t> </a:t>
              </a:r>
              <a:r>
                <a:rPr kumimoji="1" lang="en-US" altLang="ja-JP" sz="1050" kern="0" spc="-50" dirty="0">
                  <a:latin typeface="+mn-ea"/>
                </a:rPr>
                <a:t>39.1</a:t>
              </a:r>
              <a:r>
                <a:rPr kumimoji="1" lang="zh-CN" altLang="en-US" sz="1050" kern="0" spc="-50" dirty="0">
                  <a:latin typeface="+mn-ea"/>
                  <a:ea typeface="+mn-ea"/>
                </a:rPr>
                <a:t>兆円</a:t>
              </a:r>
              <a:endParaRPr kumimoji="1" lang="ja-JP" altLang="en-US" sz="1050" kern="0" spc="-50" dirty="0">
                <a:latin typeface="+mn-ea"/>
                <a:ea typeface="+mn-ea"/>
              </a:endParaRPr>
            </a:p>
          </p:txBody>
        </p:sp>
        <p:sp>
          <p:nvSpPr>
            <p:cNvPr id="116" name="正方形/長方形 115">
              <a:extLst>
                <a:ext uri="{FF2B5EF4-FFF2-40B4-BE49-F238E27FC236}">
                  <a16:creationId xmlns:a16="http://schemas.microsoft.com/office/drawing/2014/main" id="{7EC82E39-8A0A-A518-9471-CB9EED6E1606}"/>
                </a:ext>
              </a:extLst>
            </p:cNvPr>
            <p:cNvSpPr>
              <a:spLocks/>
            </p:cNvSpPr>
            <p:nvPr/>
          </p:nvSpPr>
          <p:spPr bwMode="auto">
            <a:xfrm>
              <a:off x="2866810" y="3991233"/>
              <a:ext cx="1094681" cy="213987"/>
            </a:xfrm>
            <a:prstGeom prst="rect">
              <a:avLst/>
            </a:prstGeom>
            <a:noFill/>
            <a:ln w="15875" cap="flat" cmpd="sng" algn="ctr">
              <a:solidFill>
                <a:srgbClr val="00EE6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46" name="テキスト ボックス 45">
              <a:extLst>
                <a:ext uri="{FF2B5EF4-FFF2-40B4-BE49-F238E27FC236}">
                  <a16:creationId xmlns:a16="http://schemas.microsoft.com/office/drawing/2014/main" id="{30FB8DF0-DC88-76B3-225A-6400185AE873}"/>
                </a:ext>
              </a:extLst>
            </p:cNvPr>
            <p:cNvSpPr txBox="1">
              <a:spLocks/>
            </p:cNvSpPr>
            <p:nvPr/>
          </p:nvSpPr>
          <p:spPr>
            <a:xfrm>
              <a:off x="996225" y="4953936"/>
              <a:ext cx="1217000" cy="600164"/>
            </a:xfrm>
            <a:prstGeom prst="rect">
              <a:avLst/>
            </a:prstGeom>
            <a:noFill/>
          </p:spPr>
          <p:txBody>
            <a:bodyPr wrap="none" rtlCol="0">
              <a:spAutoFit/>
            </a:bodyPr>
            <a:lstStyle/>
            <a:p>
              <a:pPr algn="ctr">
                <a:lnSpc>
                  <a:spcPct val="105000"/>
                </a:lnSpc>
              </a:pPr>
              <a:r>
                <a:rPr kumimoji="1" lang="ja-JP" altLang="en-US" sz="1100" kern="0" dirty="0">
                  <a:latin typeface="+mn-ea"/>
                  <a:ea typeface="+mn-ea"/>
                </a:rPr>
                <a:t>公共事業、教育、</a:t>
              </a:r>
              <a:endParaRPr kumimoji="1" lang="en-US" altLang="ja-JP" sz="1100" kern="0" dirty="0">
                <a:latin typeface="+mn-ea"/>
                <a:ea typeface="+mn-ea"/>
              </a:endParaRPr>
            </a:p>
            <a:p>
              <a:pPr algn="ctr">
                <a:lnSpc>
                  <a:spcPct val="105000"/>
                </a:lnSpc>
              </a:pPr>
              <a:r>
                <a:rPr kumimoji="1" lang="ja-JP" altLang="en-US" sz="1100" kern="0" dirty="0">
                  <a:latin typeface="+mn-ea"/>
                  <a:ea typeface="+mn-ea"/>
                </a:rPr>
                <a:t>防衛など</a:t>
              </a:r>
              <a:endParaRPr kumimoji="1" lang="en-US" altLang="ja-JP" sz="1100" kern="0" dirty="0">
                <a:latin typeface="+mn-ea"/>
                <a:ea typeface="+mn-ea"/>
              </a:endParaRPr>
            </a:p>
            <a:p>
              <a:pPr algn="ctr">
                <a:lnSpc>
                  <a:spcPct val="105000"/>
                </a:lnSpc>
              </a:pPr>
              <a:r>
                <a:rPr kumimoji="1" lang="en-US" altLang="ja-JP" sz="1050" kern="0" dirty="0">
                  <a:latin typeface="+mn-ea"/>
                  <a:ea typeface="+mn-ea"/>
                </a:rPr>
                <a:t>25.1</a:t>
              </a:r>
              <a:r>
                <a:rPr kumimoji="1" lang="ja-JP" altLang="en-US" sz="1050" kern="0" dirty="0">
                  <a:latin typeface="+mn-ea"/>
                  <a:ea typeface="+mn-ea"/>
                </a:rPr>
                <a:t>兆円</a:t>
              </a:r>
            </a:p>
          </p:txBody>
        </p:sp>
        <p:sp>
          <p:nvSpPr>
            <p:cNvPr id="147" name="正方形/長方形 146">
              <a:extLst>
                <a:ext uri="{FF2B5EF4-FFF2-40B4-BE49-F238E27FC236}">
                  <a16:creationId xmlns:a16="http://schemas.microsoft.com/office/drawing/2014/main" id="{1BCF1068-2D3F-484F-B6BF-2796E0C1A03A}"/>
                </a:ext>
              </a:extLst>
            </p:cNvPr>
            <p:cNvSpPr>
              <a:spLocks/>
            </p:cNvSpPr>
            <p:nvPr/>
          </p:nvSpPr>
          <p:spPr bwMode="auto">
            <a:xfrm>
              <a:off x="1027705" y="4608308"/>
              <a:ext cx="1106921" cy="213987"/>
            </a:xfrm>
            <a:prstGeom prst="rect">
              <a:avLst/>
            </a:prstGeom>
            <a:noFill/>
            <a:ln w="15875" cap="flat" cmpd="sng" algn="ctr">
              <a:solidFill>
                <a:srgbClr val="00EE6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nvGrpSpPr>
            <p:cNvPr id="15" name="グループ化 14">
              <a:extLst>
                <a:ext uri="{FF2B5EF4-FFF2-40B4-BE49-F238E27FC236}">
                  <a16:creationId xmlns:a16="http://schemas.microsoft.com/office/drawing/2014/main" id="{BF16D924-6889-C015-CADB-768EA7A30EAE}"/>
                </a:ext>
              </a:extLst>
            </p:cNvPr>
            <p:cNvGrpSpPr/>
            <p:nvPr/>
          </p:nvGrpSpPr>
          <p:grpSpPr>
            <a:xfrm>
              <a:off x="323850" y="1879576"/>
              <a:ext cx="828219" cy="284403"/>
              <a:chOff x="4781156" y="2669544"/>
              <a:chExt cx="828219" cy="284403"/>
            </a:xfrm>
          </p:grpSpPr>
          <p:sp>
            <p:nvSpPr>
              <p:cNvPr id="17" name="object 21">
                <a:extLst>
                  <a:ext uri="{FF2B5EF4-FFF2-40B4-BE49-F238E27FC236}">
                    <a16:creationId xmlns:a16="http://schemas.microsoft.com/office/drawing/2014/main" id="{3B408E0B-84B7-C55F-D3D1-F257F040A33A}"/>
                  </a:ext>
                </a:extLst>
              </p:cNvPr>
              <p:cNvSpPr txBox="1"/>
              <p:nvPr/>
            </p:nvSpPr>
            <p:spPr>
              <a:xfrm>
                <a:off x="4855347" y="2679703"/>
                <a:ext cx="679837" cy="230832"/>
              </a:xfrm>
              <a:prstGeom prst="rect">
                <a:avLst/>
              </a:prstGeom>
            </p:spPr>
            <p:txBody>
              <a:bodyPr vert="horz" wrap="square" lIns="0" tIns="0" rIns="0" bIns="0" rtlCol="0">
                <a:spAutoFit/>
              </a:bodyPr>
              <a:lstStyle/>
              <a:p>
                <a:pPr marL="11723" algn="ctr" defTabSz="844083" eaLnBrk="1" fontAlgn="auto" hangingPunct="1">
                  <a:spcBef>
                    <a:spcPts val="0"/>
                  </a:spcBef>
                  <a:spcAft>
                    <a:spcPts val="0"/>
                  </a:spcAft>
                  <a:defRPr/>
                </a:pPr>
                <a:r>
                  <a:rPr lang="ja-JP" altLang="en-US" sz="1500" spc="18" dirty="0">
                    <a:solidFill>
                      <a:srgbClr val="231916"/>
                    </a:solidFill>
                    <a:latin typeface="+mn-ea"/>
                    <a:ea typeface="+mn-ea"/>
                    <a:cs typeface="Meiryo"/>
                  </a:rPr>
                  <a:t>歳 出</a:t>
                </a:r>
                <a:endParaRPr sz="1500" dirty="0">
                  <a:solidFill>
                    <a:prstClr val="black"/>
                  </a:solidFill>
                  <a:latin typeface="+mn-ea"/>
                  <a:ea typeface="+mn-ea"/>
                  <a:cs typeface="Meiryo"/>
                </a:endParaRPr>
              </a:p>
            </p:txBody>
          </p:sp>
          <p:sp>
            <p:nvSpPr>
              <p:cNvPr id="18" name="正方形/長方形 17">
                <a:extLst>
                  <a:ext uri="{FF2B5EF4-FFF2-40B4-BE49-F238E27FC236}">
                    <a16:creationId xmlns:a16="http://schemas.microsoft.com/office/drawing/2014/main" id="{D93B78F4-A0CA-761A-49EE-7CAA7AF786A0}"/>
                  </a:ext>
                </a:extLst>
              </p:cNvPr>
              <p:cNvSpPr/>
              <p:nvPr/>
            </p:nvSpPr>
            <p:spPr bwMode="auto">
              <a:xfrm>
                <a:off x="4781156" y="2669544"/>
                <a:ext cx="828219" cy="284403"/>
              </a:xfrm>
              <a:prstGeom prst="rect">
                <a:avLst/>
              </a:prstGeom>
              <a:noFill/>
              <a:ln w="19050" cap="flat" cmpd="sng" algn="ctr">
                <a:solidFill>
                  <a:srgbClr val="00488A"/>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grpSp>
      <p:sp>
        <p:nvSpPr>
          <p:cNvPr id="58" name="object 66">
            <a:extLst>
              <a:ext uri="{FF2B5EF4-FFF2-40B4-BE49-F238E27FC236}">
                <a16:creationId xmlns:a16="http://schemas.microsoft.com/office/drawing/2014/main" id="{2F9534CF-E00B-4590-AA09-C07961BAA76D}"/>
              </a:ext>
            </a:extLst>
          </p:cNvPr>
          <p:cNvSpPr txBox="1"/>
          <p:nvPr/>
        </p:nvSpPr>
        <p:spPr>
          <a:xfrm>
            <a:off x="720000" y="5832000"/>
            <a:ext cx="5400000" cy="171650"/>
          </a:xfrm>
          <a:prstGeom prst="rect">
            <a:avLst/>
          </a:prstGeom>
        </p:spPr>
        <p:txBody>
          <a:bodyPr vert="horz" wrap="square" lIns="0" tIns="0" rIns="0" bIns="0" rtlCol="0" anchor="ctr">
            <a:spAutoFit/>
          </a:bodyPr>
          <a:lstStyle/>
          <a:p>
            <a:pPr marL="11723" defTabSz="844083">
              <a:lnSpc>
                <a:spcPct val="130000"/>
              </a:lnSpc>
              <a:defRPr/>
            </a:pPr>
            <a:r>
              <a:rPr lang="ja-JP" altLang="en-US" sz="1000" dirty="0">
                <a:latin typeface="+mn-ea"/>
              </a:rPr>
              <a:t>（注）</a:t>
            </a:r>
            <a:r>
              <a:rPr lang="ja-JP" altLang="en-US" sz="1000" dirty="0">
                <a:latin typeface="+mn-ea"/>
                <a:ea typeface="+mn-ea"/>
              </a:rPr>
              <a:t>当初予算ベース。</a:t>
            </a:r>
            <a:endParaRPr lang="en-US" altLang="ja-JP" sz="1000" dirty="0">
              <a:latin typeface="+mn-ea"/>
              <a:ea typeface="+mn-ea"/>
            </a:endParaRPr>
          </a:p>
        </p:txBody>
      </p:sp>
      <p:sp>
        <p:nvSpPr>
          <p:cNvPr id="59" name="object 66">
            <a:extLst>
              <a:ext uri="{FF2B5EF4-FFF2-40B4-BE49-F238E27FC236}">
                <a16:creationId xmlns:a16="http://schemas.microsoft.com/office/drawing/2014/main" id="{B2A864DF-7AAB-4329-A436-E3B7A7C6A221}"/>
              </a:ext>
            </a:extLst>
          </p:cNvPr>
          <p:cNvSpPr txBox="1"/>
          <p:nvPr/>
        </p:nvSpPr>
        <p:spPr>
          <a:xfrm>
            <a:off x="752234" y="6070787"/>
            <a:ext cx="5400000" cy="171650"/>
          </a:xfrm>
          <a:prstGeom prst="rect">
            <a:avLst/>
          </a:prstGeom>
        </p:spPr>
        <p:txBody>
          <a:bodyPr vert="horz" wrap="square" lIns="0" tIns="0" rIns="0" bIns="0" rtlCol="0" anchor="ctr">
            <a:spAutoFit/>
          </a:bodyPr>
          <a:lstStyle/>
          <a:p>
            <a:pPr marL="11723" defTabSz="844083">
              <a:lnSpc>
                <a:spcPct val="130000"/>
              </a:lnSpc>
              <a:defRPr/>
            </a:pPr>
            <a:r>
              <a:rPr lang="ja-JP" altLang="en-US" sz="1000" dirty="0">
                <a:latin typeface="+mn-ea"/>
              </a:rPr>
              <a:t>出所：財務省「これからの日本のために財政を考える」（令和８年４月）</a:t>
            </a:r>
            <a:endParaRPr lang="en-US" altLang="ja-JP" sz="1000" dirty="0">
              <a:latin typeface="+mn-ea"/>
              <a:ea typeface="+mn-ea"/>
            </a:endParaRPr>
          </a:p>
        </p:txBody>
      </p:sp>
      <p:sp>
        <p:nvSpPr>
          <p:cNvPr id="2" name="スライド番号プレースホルダー 8">
            <a:extLst>
              <a:ext uri="{FF2B5EF4-FFF2-40B4-BE49-F238E27FC236}">
                <a16:creationId xmlns:a16="http://schemas.microsoft.com/office/drawing/2014/main" id="{7CC6E559-BE47-B250-61B4-23678B1C30A2}"/>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17</a:t>
            </a:fld>
            <a:endParaRPr lang="en-US" altLang="ja-JP" dirty="0">
              <a:latin typeface="+mn-ea"/>
              <a:ea typeface="+mn-ea"/>
            </a:endParaRPr>
          </a:p>
        </p:txBody>
      </p:sp>
    </p:spTree>
    <p:extLst>
      <p:ext uri="{BB962C8B-B14F-4D97-AF65-F5344CB8AC3E}">
        <p14:creationId xmlns:p14="http://schemas.microsoft.com/office/powerpoint/2010/main" val="1195946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58"/>
                                        </p:tgtEl>
                                        <p:attrNameLst>
                                          <p:attrName>style.visibility</p:attrName>
                                        </p:attrNameLst>
                                      </p:cBhvr>
                                      <p:to>
                                        <p:strVal val="visible"/>
                                      </p:to>
                                    </p:set>
                                    <p:animEffect transition="in" filter="fade">
                                      <p:cBhvr>
                                        <p:cTn id="20" dur="500"/>
                                        <p:tgtEl>
                                          <p:spTgt spid="58"/>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59"/>
                                        </p:tgtEl>
                                        <p:attrNameLst>
                                          <p:attrName>style.visibility</p:attrName>
                                        </p:attrNameLst>
                                      </p:cBhvr>
                                      <p:to>
                                        <p:strVal val="visible"/>
                                      </p:to>
                                    </p:set>
                                    <p:animEffect transition="in" filter="fade">
                                      <p:cBhvr>
                                        <p:cTn id="24"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5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
            <a:extLst>
              <a:ext uri="{FF2B5EF4-FFF2-40B4-BE49-F238E27FC236}">
                <a16:creationId xmlns:a16="http://schemas.microsoft.com/office/drawing/2014/main" id="{E0C6F68B-640A-A226-11C5-6BD0440BF758}"/>
              </a:ext>
            </a:extLst>
          </p:cNvPr>
          <p:cNvGrpSpPr/>
          <p:nvPr/>
        </p:nvGrpSpPr>
        <p:grpSpPr>
          <a:xfrm>
            <a:off x="323851" y="1085670"/>
            <a:ext cx="8519134" cy="827030"/>
            <a:chOff x="323851" y="1085670"/>
            <a:chExt cx="8519134" cy="827030"/>
          </a:xfrm>
        </p:grpSpPr>
        <p:sp>
          <p:nvSpPr>
            <p:cNvPr id="140" name="AutoShape 353">
              <a:extLst>
                <a:ext uri="{FF2B5EF4-FFF2-40B4-BE49-F238E27FC236}">
                  <a16:creationId xmlns:a16="http://schemas.microsoft.com/office/drawing/2014/main" id="{05D734D1-4ECC-32A3-71C3-322AD88A624A}"/>
                </a:ext>
              </a:extLst>
            </p:cNvPr>
            <p:cNvSpPr>
              <a:spLocks noChangeArrowheads="1"/>
            </p:cNvSpPr>
            <p:nvPr/>
          </p:nvSpPr>
          <p:spPr bwMode="auto">
            <a:xfrm>
              <a:off x="323851" y="1085670"/>
              <a:ext cx="8519134" cy="827030"/>
            </a:xfrm>
            <a:prstGeom prst="roundRect">
              <a:avLst>
                <a:gd name="adj" fmla="val 0"/>
              </a:avLst>
            </a:prstGeom>
            <a:solidFill>
              <a:srgbClr val="CEECFE"/>
            </a:solidFill>
            <a:ln>
              <a:noFill/>
            </a:ln>
            <a:effectLst/>
          </p:spPr>
          <p:txBody>
            <a:bodyPr wrap="none" anchor="ctr"/>
            <a:lstStyle/>
            <a:p>
              <a:pPr defTabSz="838413" eaLnBrk="1" hangingPunct="1">
                <a:spcBef>
                  <a:spcPct val="20000"/>
                </a:spcBef>
                <a:buFont typeface="Arial" charset="0"/>
                <a:buChar char="•"/>
                <a:defRPr/>
              </a:pPr>
              <a:endParaRPr lang="ja-JP" altLang="en-US" sz="2567" dirty="0">
                <a:solidFill>
                  <a:prstClr val="black"/>
                </a:solidFill>
                <a:latin typeface="HGPｺﾞｼｯｸE" panose="020B0900000000000000" pitchFamily="50" charset="-128"/>
                <a:ea typeface="HGPｺﾞｼｯｸE" panose="020B0900000000000000" pitchFamily="50" charset="-128"/>
              </a:endParaRPr>
            </a:p>
          </p:txBody>
        </p:sp>
        <p:sp>
          <p:nvSpPr>
            <p:cNvPr id="136" name="テキスト ボックス 135">
              <a:extLst>
                <a:ext uri="{FF2B5EF4-FFF2-40B4-BE49-F238E27FC236}">
                  <a16:creationId xmlns:a16="http://schemas.microsoft.com/office/drawing/2014/main" id="{3599C78E-C02B-8236-59A1-84780BBD05C2}"/>
                </a:ext>
              </a:extLst>
            </p:cNvPr>
            <p:cNvSpPr txBox="1"/>
            <p:nvPr/>
          </p:nvSpPr>
          <p:spPr>
            <a:xfrm>
              <a:off x="340205" y="1314519"/>
              <a:ext cx="5420516" cy="369332"/>
            </a:xfrm>
            <a:prstGeom prst="rect">
              <a:avLst/>
            </a:prstGeom>
            <a:noFill/>
          </p:spPr>
          <p:txBody>
            <a:bodyPr wrap="square" rtlCol="0">
              <a:spAutoFit/>
            </a:bodyPr>
            <a:lstStyle/>
            <a:p>
              <a:r>
                <a:rPr kumimoji="1" lang="ja-JP" altLang="en-US" sz="1800" dirty="0">
                  <a:latin typeface="+mn-ea"/>
                  <a:ea typeface="+mn-ea"/>
                </a:rPr>
                <a:t>社会保障関係費は今後も増えるのか</a:t>
              </a:r>
            </a:p>
          </p:txBody>
        </p:sp>
      </p:grpSp>
      <p:sp>
        <p:nvSpPr>
          <p:cNvPr id="9" name="Rectangle 14">
            <a:extLst>
              <a:ext uri="{FF2B5EF4-FFF2-40B4-BE49-F238E27FC236}">
                <a16:creationId xmlns:a16="http://schemas.microsoft.com/office/drawing/2014/main" id="{AEBA2F07-A9F5-0DD8-BCD2-DC76F682CB4C}"/>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国の財政をみてみよう③</a:t>
            </a:r>
          </a:p>
        </p:txBody>
      </p:sp>
      <p:sp>
        <p:nvSpPr>
          <p:cNvPr id="132" name="テキスト ボックス 131">
            <a:extLst>
              <a:ext uri="{FF2B5EF4-FFF2-40B4-BE49-F238E27FC236}">
                <a16:creationId xmlns:a16="http://schemas.microsoft.com/office/drawing/2014/main" id="{511F9FB5-6A30-28E0-D77E-F1A4FED7C125}"/>
              </a:ext>
            </a:extLst>
          </p:cNvPr>
          <p:cNvSpPr txBox="1"/>
          <p:nvPr/>
        </p:nvSpPr>
        <p:spPr>
          <a:xfrm>
            <a:off x="323851" y="2312276"/>
            <a:ext cx="5099134" cy="4248000"/>
          </a:xfrm>
          <a:prstGeom prst="rect">
            <a:avLst/>
          </a:prstGeom>
          <a:noFill/>
        </p:spPr>
        <p:txBody>
          <a:bodyPr wrap="square" lIns="0" rIns="0" rtlCol="0">
            <a:noAutofit/>
          </a:bodyPr>
          <a:lstStyle/>
          <a:p>
            <a:pPr marL="227013" indent="-227013" algn="just">
              <a:spcBef>
                <a:spcPts val="600"/>
              </a:spcBef>
              <a:buClr>
                <a:srgbClr val="005BAD"/>
              </a:buClr>
              <a:buFont typeface="Wingdings" panose="05000000000000000000" pitchFamily="2" charset="2"/>
              <a:buChar char="l"/>
            </a:pPr>
            <a:r>
              <a:rPr kumimoji="1" lang="ja-JP" altLang="en-US" sz="1700">
                <a:latin typeface="+mn-ea"/>
                <a:ea typeface="+mn-ea"/>
              </a:rPr>
              <a:t>日本</a:t>
            </a:r>
            <a:r>
              <a:rPr kumimoji="1" lang="ja-JP" altLang="en-US" sz="1700" dirty="0">
                <a:latin typeface="+mn-ea"/>
                <a:ea typeface="+mn-ea"/>
              </a:rPr>
              <a:t>は、他国に類をみない速度で高齢化</a:t>
            </a:r>
            <a:r>
              <a:rPr kumimoji="1" lang="ja-JP" altLang="en-US" sz="1700">
                <a:latin typeface="+mn-ea"/>
                <a:ea typeface="+mn-ea"/>
              </a:rPr>
              <a:t>が進んで</a:t>
            </a:r>
            <a:endParaRPr kumimoji="1" lang="en-US" altLang="ja-JP" sz="1700" dirty="0">
              <a:latin typeface="+mn-ea"/>
              <a:ea typeface="+mn-ea"/>
            </a:endParaRPr>
          </a:p>
          <a:p>
            <a:pPr marL="227013" algn="just">
              <a:spcBef>
                <a:spcPts val="600"/>
              </a:spcBef>
              <a:buClr>
                <a:srgbClr val="005BAD"/>
              </a:buClr>
            </a:pPr>
            <a:r>
              <a:rPr kumimoji="1" lang="ja-JP" altLang="en-US" sz="1700">
                <a:latin typeface="+mn-ea"/>
                <a:ea typeface="+mn-ea"/>
              </a:rPr>
              <a:t>います。近年は、後期高齢者（７５歳以上）の人口が</a:t>
            </a:r>
            <a:endParaRPr kumimoji="1" lang="en-US" altLang="ja-JP" sz="1700" dirty="0">
              <a:latin typeface="+mn-ea"/>
              <a:ea typeface="+mn-ea"/>
            </a:endParaRPr>
          </a:p>
          <a:p>
            <a:pPr marL="227013" algn="just">
              <a:spcBef>
                <a:spcPts val="600"/>
              </a:spcBef>
              <a:buClr>
                <a:srgbClr val="005BAD"/>
              </a:buClr>
            </a:pPr>
            <a:r>
              <a:rPr kumimoji="1" lang="ja-JP" altLang="en-US" sz="1700">
                <a:latin typeface="+mn-ea"/>
                <a:ea typeface="+mn-ea"/>
              </a:rPr>
              <a:t>速いスピードで増加してきており、今後も増加が続く</a:t>
            </a:r>
            <a:endParaRPr kumimoji="1" lang="en-US" altLang="ja-JP" sz="1700" dirty="0">
              <a:latin typeface="+mn-ea"/>
              <a:ea typeface="+mn-ea"/>
            </a:endParaRPr>
          </a:p>
          <a:p>
            <a:pPr marL="227013" algn="just">
              <a:spcBef>
                <a:spcPts val="600"/>
              </a:spcBef>
              <a:buClr>
                <a:srgbClr val="005BAD"/>
              </a:buClr>
            </a:pPr>
            <a:r>
              <a:rPr kumimoji="1" lang="ja-JP" altLang="en-US" sz="1700">
                <a:latin typeface="+mn-ea"/>
                <a:ea typeface="+mn-ea"/>
              </a:rPr>
              <a:t>見込み</a:t>
            </a:r>
            <a:r>
              <a:rPr kumimoji="1" lang="ja-JP" altLang="en-US" sz="1700" dirty="0">
                <a:latin typeface="+mn-ea"/>
                <a:ea typeface="+mn-ea"/>
              </a:rPr>
              <a:t>です。</a:t>
            </a:r>
            <a:r>
              <a:rPr lang="ja-JP" altLang="en-US" sz="2000" dirty="0">
                <a:solidFill>
                  <a:srgbClr val="005BAD"/>
                </a:solidFill>
                <a:latin typeface="+mn-ea"/>
                <a:ea typeface="+mn-ea"/>
              </a:rPr>
              <a:t>７５歳以上になると、</a:t>
            </a:r>
            <a:r>
              <a:rPr lang="en-US" altLang="ja-JP" sz="2000" dirty="0">
                <a:solidFill>
                  <a:srgbClr val="005BAD"/>
                </a:solidFill>
                <a:latin typeface="+mn-ea"/>
                <a:ea typeface="+mn-ea"/>
              </a:rPr>
              <a:t>1</a:t>
            </a:r>
            <a:r>
              <a:rPr lang="ja-JP" altLang="en-US" sz="2000">
                <a:solidFill>
                  <a:srgbClr val="005BAD"/>
                </a:solidFill>
                <a:latin typeface="+mn-ea"/>
                <a:ea typeface="+mn-ea"/>
              </a:rPr>
              <a:t>人当たりの</a:t>
            </a:r>
            <a:endParaRPr lang="en-US" altLang="ja-JP" sz="2000" dirty="0">
              <a:solidFill>
                <a:srgbClr val="005BAD"/>
              </a:solidFill>
              <a:latin typeface="+mn-ea"/>
              <a:ea typeface="+mn-ea"/>
            </a:endParaRPr>
          </a:p>
          <a:p>
            <a:pPr marL="227013" algn="just">
              <a:spcBef>
                <a:spcPts val="600"/>
              </a:spcBef>
              <a:buClr>
                <a:srgbClr val="005BAD"/>
              </a:buClr>
            </a:pPr>
            <a:r>
              <a:rPr lang="ja-JP" altLang="en-US" sz="2000">
                <a:solidFill>
                  <a:srgbClr val="005BAD"/>
                </a:solidFill>
                <a:latin typeface="+mn-ea"/>
                <a:ea typeface="+mn-ea"/>
              </a:rPr>
              <a:t>医療</a:t>
            </a:r>
            <a:r>
              <a:rPr lang="ja-JP" altLang="en-US" sz="2000" dirty="0">
                <a:solidFill>
                  <a:srgbClr val="005BAD"/>
                </a:solidFill>
                <a:latin typeface="+mn-ea"/>
                <a:ea typeface="+mn-ea"/>
              </a:rPr>
              <a:t>や介護の費用は急増</a:t>
            </a:r>
            <a:r>
              <a:rPr kumimoji="1" lang="ja-JP" altLang="en-US" sz="1700" dirty="0">
                <a:latin typeface="+mn-ea"/>
                <a:ea typeface="+mn-ea"/>
              </a:rPr>
              <a:t>します。</a:t>
            </a:r>
            <a:endParaRPr lang="en-US" altLang="ja-JP" sz="1700" dirty="0">
              <a:latin typeface="+mn-ea"/>
            </a:endParaRPr>
          </a:p>
          <a:p>
            <a:pPr marL="792000" indent="-396000" algn="just">
              <a:spcBef>
                <a:spcPts val="600"/>
              </a:spcBef>
              <a:buClr>
                <a:srgbClr val="005BAD"/>
              </a:buClr>
            </a:pPr>
            <a:endParaRPr kumimoji="1" lang="ja-JP" altLang="en-US" sz="1700" dirty="0">
              <a:latin typeface="+mn-ea"/>
              <a:ea typeface="+mn-ea"/>
            </a:endParaRPr>
          </a:p>
          <a:p>
            <a:pPr indent="-180000" algn="just">
              <a:spcBef>
                <a:spcPts val="600"/>
              </a:spcBef>
              <a:buClr>
                <a:srgbClr val="005BAD"/>
              </a:buClr>
              <a:buSzPct val="100000"/>
              <a:buFont typeface="Wingdings" panose="05000000000000000000" pitchFamily="2" charset="2"/>
              <a:buChar char="l"/>
            </a:pPr>
            <a:r>
              <a:rPr lang="ja-JP" altLang="en-US" sz="1700" dirty="0">
                <a:solidFill>
                  <a:prstClr val="black"/>
                </a:solidFill>
                <a:latin typeface="+mn-ea"/>
              </a:rPr>
              <a:t>さらに、これまでの推計よりも相当程度早く</a:t>
            </a:r>
            <a:r>
              <a:rPr lang="ja-JP" altLang="en-US" sz="1700">
                <a:solidFill>
                  <a:prstClr val="black"/>
                </a:solidFill>
                <a:latin typeface="+mn-ea"/>
              </a:rPr>
              <a:t>少子化が</a:t>
            </a:r>
            <a:endParaRPr lang="en-US" altLang="ja-JP" sz="1700" dirty="0">
              <a:solidFill>
                <a:prstClr val="black"/>
              </a:solidFill>
              <a:latin typeface="+mn-ea"/>
            </a:endParaRPr>
          </a:p>
          <a:p>
            <a:pPr marL="180000" algn="just">
              <a:spcBef>
                <a:spcPts val="600"/>
              </a:spcBef>
              <a:buClr>
                <a:srgbClr val="005BAD"/>
              </a:buClr>
              <a:buSzPct val="85000"/>
            </a:pPr>
            <a:r>
              <a:rPr lang="ja-JP" altLang="en-US" sz="1700">
                <a:solidFill>
                  <a:prstClr val="black"/>
                </a:solidFill>
                <a:latin typeface="+mn-ea"/>
              </a:rPr>
              <a:t>進行しており、</a:t>
            </a:r>
            <a:r>
              <a:rPr lang="ja-JP" altLang="en-US" sz="2000">
                <a:solidFill>
                  <a:srgbClr val="005BAD"/>
                </a:solidFill>
                <a:latin typeface="+mn-ea"/>
              </a:rPr>
              <a:t>社会保障制度の支え手である</a:t>
            </a:r>
            <a:endParaRPr lang="en-US" altLang="ja-JP" sz="2000" dirty="0">
              <a:solidFill>
                <a:srgbClr val="005BAD"/>
              </a:solidFill>
              <a:latin typeface="+mn-ea"/>
            </a:endParaRPr>
          </a:p>
          <a:p>
            <a:pPr marL="180000" algn="just">
              <a:spcBef>
                <a:spcPts val="600"/>
              </a:spcBef>
              <a:buClr>
                <a:srgbClr val="005BAD"/>
              </a:buClr>
              <a:buSzPct val="85000"/>
            </a:pPr>
            <a:r>
              <a:rPr lang="ja-JP" altLang="en-US" sz="2000">
                <a:solidFill>
                  <a:srgbClr val="005BAD"/>
                </a:solidFill>
                <a:latin typeface="+mn-ea"/>
              </a:rPr>
              <a:t>現役</a:t>
            </a:r>
            <a:r>
              <a:rPr lang="ja-JP" altLang="en-US" sz="2000" dirty="0">
                <a:solidFill>
                  <a:srgbClr val="005BAD"/>
                </a:solidFill>
                <a:latin typeface="+mn-ea"/>
              </a:rPr>
              <a:t>世代の人口が減少し負担がより重くなる</a:t>
            </a:r>
            <a:endParaRPr lang="en-US" altLang="ja-JP" sz="2000" dirty="0">
              <a:solidFill>
                <a:srgbClr val="005BAD"/>
              </a:solidFill>
              <a:latin typeface="+mn-ea"/>
            </a:endParaRPr>
          </a:p>
          <a:p>
            <a:pPr marL="180000" algn="just">
              <a:spcBef>
                <a:spcPts val="600"/>
              </a:spcBef>
              <a:buClr>
                <a:srgbClr val="005BAD"/>
              </a:buClr>
              <a:buSzPct val="85000"/>
            </a:pPr>
            <a:r>
              <a:rPr lang="ja-JP" altLang="en-US" sz="1700" dirty="0">
                <a:solidFill>
                  <a:prstClr val="black"/>
                </a:solidFill>
              </a:rPr>
              <a:t>ことが見込まれます。</a:t>
            </a:r>
            <a:endParaRPr kumimoji="1" lang="ja-JP" altLang="en-US" sz="1700" dirty="0">
              <a:latin typeface="+mn-ea"/>
            </a:endParaRPr>
          </a:p>
        </p:txBody>
      </p:sp>
      <p:pic>
        <p:nvPicPr>
          <p:cNvPr id="4" name="Picture 29">
            <a:extLst>
              <a:ext uri="{FF2B5EF4-FFF2-40B4-BE49-F238E27FC236}">
                <a16:creationId xmlns:a16="http://schemas.microsoft.com/office/drawing/2014/main" id="{F121C140-897A-4A51-7B38-71F273B0A8F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7601021" y="811947"/>
            <a:ext cx="1323956" cy="15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角丸四角形 31">
            <a:extLst>
              <a:ext uri="{FF2B5EF4-FFF2-40B4-BE49-F238E27FC236}">
                <a16:creationId xmlns:a16="http://schemas.microsoft.com/office/drawing/2014/main" id="{4907EEE9-8619-4F1F-B61E-4F2402DE4570}"/>
              </a:ext>
            </a:extLst>
          </p:cNvPr>
          <p:cNvSpPr/>
          <p:nvPr/>
        </p:nvSpPr>
        <p:spPr>
          <a:xfrm>
            <a:off x="5438886" y="5926844"/>
            <a:ext cx="3600000" cy="3480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US" altLang="ja-JP" sz="900" dirty="0">
                <a:solidFill>
                  <a:schemeClr val="tx1"/>
                </a:solidFill>
                <a:latin typeface="+mn-ea"/>
              </a:rPr>
              <a:t>※</a:t>
            </a:r>
            <a:r>
              <a:rPr lang="ja-JP" altLang="en-US" sz="900" dirty="0">
                <a:solidFill>
                  <a:schemeClr val="tx1"/>
                </a:solidFill>
                <a:latin typeface="+mn-ea"/>
              </a:rPr>
              <a:t>出典：財務省「これからの日本のために財政を考える」（令和８年４月）</a:t>
            </a:r>
            <a:endParaRPr lang="en-US" altLang="ja-JP" sz="900" dirty="0">
              <a:solidFill>
                <a:schemeClr val="tx1"/>
              </a:solidFill>
              <a:latin typeface="+mn-ea"/>
            </a:endParaRPr>
          </a:p>
        </p:txBody>
      </p:sp>
      <p:grpSp>
        <p:nvGrpSpPr>
          <p:cNvPr id="3" name="グループ化 2">
            <a:extLst>
              <a:ext uri="{FF2B5EF4-FFF2-40B4-BE49-F238E27FC236}">
                <a16:creationId xmlns:a16="http://schemas.microsoft.com/office/drawing/2014/main" id="{70384C4F-DDC9-4911-B014-DDFF12AFB9E3}"/>
              </a:ext>
            </a:extLst>
          </p:cNvPr>
          <p:cNvGrpSpPr/>
          <p:nvPr/>
        </p:nvGrpSpPr>
        <p:grpSpPr>
          <a:xfrm>
            <a:off x="5422985" y="2421257"/>
            <a:ext cx="3420000" cy="3505587"/>
            <a:chOff x="5400000" y="2520000"/>
            <a:chExt cx="3420000" cy="3505587"/>
          </a:xfrm>
        </p:grpSpPr>
        <p:pic>
          <p:nvPicPr>
            <p:cNvPr id="5" name="図 4">
              <a:extLst>
                <a:ext uri="{FF2B5EF4-FFF2-40B4-BE49-F238E27FC236}">
                  <a16:creationId xmlns:a16="http://schemas.microsoft.com/office/drawing/2014/main" id="{530303DA-E1D6-46CA-ACEE-627C6FB9E98F}"/>
                </a:ext>
              </a:extLst>
            </p:cNvPr>
            <p:cNvPicPr>
              <a:picLocks noChangeAspect="1"/>
            </p:cNvPicPr>
            <p:nvPr/>
          </p:nvPicPr>
          <p:blipFill rotWithShape="1">
            <a:blip r:embed="rId4"/>
            <a:srcRect t="3061" r="51330" b="57667"/>
            <a:stretch/>
          </p:blipFill>
          <p:spPr>
            <a:xfrm>
              <a:off x="5400000" y="2880000"/>
              <a:ext cx="3420000" cy="3145587"/>
            </a:xfrm>
            <a:prstGeom prst="rect">
              <a:avLst/>
            </a:prstGeom>
          </p:spPr>
        </p:pic>
        <p:sp>
          <p:nvSpPr>
            <p:cNvPr id="12" name="object 131">
              <a:extLst>
                <a:ext uri="{FF2B5EF4-FFF2-40B4-BE49-F238E27FC236}">
                  <a16:creationId xmlns:a16="http://schemas.microsoft.com/office/drawing/2014/main" id="{31EEDA89-FB0B-4E22-A5C5-7E60CBB32B10}"/>
                </a:ext>
              </a:extLst>
            </p:cNvPr>
            <p:cNvSpPr txBox="1"/>
            <p:nvPr/>
          </p:nvSpPr>
          <p:spPr>
            <a:xfrm>
              <a:off x="5400000" y="2520000"/>
              <a:ext cx="3420000" cy="252000"/>
            </a:xfrm>
            <a:prstGeom prst="rect">
              <a:avLst/>
            </a:prstGeom>
          </p:spPr>
          <p:txBody>
            <a:bodyPr vert="horz" wrap="square" lIns="0" tIns="0" rIns="0" bIns="0" rtlCol="0">
              <a:spAutoFit/>
            </a:bodyPr>
            <a:lstStyle/>
            <a:p>
              <a:pPr marL="185815" marR="4689" indent="-174678" algn="ctr" defTabSz="844007" eaLnBrk="1" fontAlgn="auto" hangingPunct="1">
                <a:lnSpc>
                  <a:spcPct val="113999"/>
                </a:lnSpc>
                <a:spcBef>
                  <a:spcPts val="0"/>
                </a:spcBef>
                <a:spcAft>
                  <a:spcPts val="0"/>
                </a:spcAft>
                <a:defRPr/>
              </a:pPr>
              <a:r>
                <a:rPr sz="1500" spc="32" dirty="0" err="1">
                  <a:solidFill>
                    <a:srgbClr val="231916"/>
                  </a:solidFill>
                  <a:latin typeface="+mn-ea"/>
                  <a:ea typeface="+mn-ea"/>
                </a:rPr>
                <a:t>日本の高齢化率</a:t>
              </a:r>
              <a:endParaRPr sz="1500" spc="32" dirty="0">
                <a:solidFill>
                  <a:srgbClr val="231916"/>
                </a:solidFill>
                <a:latin typeface="+mn-ea"/>
                <a:ea typeface="+mn-ea"/>
              </a:endParaRPr>
            </a:p>
          </p:txBody>
        </p:sp>
      </p:grpSp>
      <p:sp>
        <p:nvSpPr>
          <p:cNvPr id="6" name="スライド番号プレースホルダー 8">
            <a:extLst>
              <a:ext uri="{FF2B5EF4-FFF2-40B4-BE49-F238E27FC236}">
                <a16:creationId xmlns:a16="http://schemas.microsoft.com/office/drawing/2014/main" id="{7DF3AE86-009F-8D39-0245-F5DD50A3DFFE}"/>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18</a:t>
            </a:fld>
            <a:endParaRPr lang="en-US" altLang="ja-JP" dirty="0">
              <a:latin typeface="+mn-ea"/>
              <a:ea typeface="+mn-ea"/>
            </a:endParaRPr>
          </a:p>
        </p:txBody>
      </p:sp>
    </p:spTree>
    <p:extLst>
      <p:ext uri="{BB962C8B-B14F-4D97-AF65-F5344CB8AC3E}">
        <p14:creationId xmlns:p14="http://schemas.microsoft.com/office/powerpoint/2010/main" val="3125743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600"/>
                                        <p:tgtEl>
                                          <p:spTgt spid="4"/>
                                        </p:tgtEl>
                                      </p:cBhvr>
                                    </p:animEffect>
                                    <p:anim calcmode="lin" valueType="num">
                                      <p:cBhvr>
                                        <p:cTn id="12" dur="600" fill="hold"/>
                                        <p:tgtEl>
                                          <p:spTgt spid="4"/>
                                        </p:tgtEl>
                                        <p:attrNameLst>
                                          <p:attrName>ppt_x</p:attrName>
                                        </p:attrNameLst>
                                      </p:cBhvr>
                                      <p:tavLst>
                                        <p:tav tm="0">
                                          <p:val>
                                            <p:strVal val="#ppt_x"/>
                                          </p:val>
                                        </p:tav>
                                        <p:tav tm="100000">
                                          <p:val>
                                            <p:strVal val="#ppt_x"/>
                                          </p:val>
                                        </p:tav>
                                      </p:tavLst>
                                    </p:anim>
                                    <p:anim calcmode="lin" valueType="num">
                                      <p:cBhvr>
                                        <p:cTn id="13" dur="6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32">
                                            <p:txEl>
                                              <p:pRg st="0" end="0"/>
                                            </p:txEl>
                                          </p:spTgt>
                                        </p:tgtEl>
                                        <p:attrNameLst>
                                          <p:attrName>style.visibility</p:attrName>
                                        </p:attrNameLst>
                                      </p:cBhvr>
                                      <p:to>
                                        <p:strVal val="visible"/>
                                      </p:to>
                                    </p:set>
                                    <p:animEffect transition="in" filter="wipe(left)">
                                      <p:cBhvr>
                                        <p:cTn id="18" dur="2000"/>
                                        <p:tgtEl>
                                          <p:spTgt spid="132">
                                            <p:txEl>
                                              <p:pRg st="0" end="0"/>
                                            </p:txEl>
                                          </p:spTgt>
                                        </p:tgtEl>
                                      </p:cBhvr>
                                    </p:animEffect>
                                  </p:childTnLst>
                                </p:cTn>
                              </p:par>
                            </p:childTnLst>
                          </p:cTn>
                        </p:par>
                        <p:par>
                          <p:cTn id="19" fill="hold">
                            <p:stCondLst>
                              <p:cond delay="2000"/>
                            </p:stCondLst>
                            <p:childTnLst>
                              <p:par>
                                <p:cTn id="20" presetID="22" presetClass="entr" presetSubtype="8" fill="hold" grpId="0" nodeType="afterEffect">
                                  <p:stCondLst>
                                    <p:cond delay="0"/>
                                  </p:stCondLst>
                                  <p:childTnLst>
                                    <p:set>
                                      <p:cBhvr>
                                        <p:cTn id="21" dur="1" fill="hold">
                                          <p:stCondLst>
                                            <p:cond delay="0"/>
                                          </p:stCondLst>
                                        </p:cTn>
                                        <p:tgtEl>
                                          <p:spTgt spid="132">
                                            <p:txEl>
                                              <p:pRg st="1" end="1"/>
                                            </p:txEl>
                                          </p:spTgt>
                                        </p:tgtEl>
                                        <p:attrNameLst>
                                          <p:attrName>style.visibility</p:attrName>
                                        </p:attrNameLst>
                                      </p:cBhvr>
                                      <p:to>
                                        <p:strVal val="visible"/>
                                      </p:to>
                                    </p:set>
                                    <p:animEffect transition="in" filter="wipe(left)">
                                      <p:cBhvr>
                                        <p:cTn id="22" dur="2000"/>
                                        <p:tgtEl>
                                          <p:spTgt spid="132">
                                            <p:txEl>
                                              <p:pRg st="1" end="1"/>
                                            </p:txEl>
                                          </p:spTgt>
                                        </p:tgtEl>
                                      </p:cBhvr>
                                    </p:animEffect>
                                  </p:childTnLst>
                                </p:cTn>
                              </p:par>
                            </p:childTnLst>
                          </p:cTn>
                        </p:par>
                        <p:par>
                          <p:cTn id="23" fill="hold">
                            <p:stCondLst>
                              <p:cond delay="4000"/>
                            </p:stCondLst>
                            <p:childTnLst>
                              <p:par>
                                <p:cTn id="24" presetID="22" presetClass="entr" presetSubtype="8" fill="hold" grpId="0" nodeType="afterEffect">
                                  <p:stCondLst>
                                    <p:cond delay="0"/>
                                  </p:stCondLst>
                                  <p:childTnLst>
                                    <p:set>
                                      <p:cBhvr>
                                        <p:cTn id="25" dur="1" fill="hold">
                                          <p:stCondLst>
                                            <p:cond delay="0"/>
                                          </p:stCondLst>
                                        </p:cTn>
                                        <p:tgtEl>
                                          <p:spTgt spid="132">
                                            <p:txEl>
                                              <p:pRg st="2" end="2"/>
                                            </p:txEl>
                                          </p:spTgt>
                                        </p:tgtEl>
                                        <p:attrNameLst>
                                          <p:attrName>style.visibility</p:attrName>
                                        </p:attrNameLst>
                                      </p:cBhvr>
                                      <p:to>
                                        <p:strVal val="visible"/>
                                      </p:to>
                                    </p:set>
                                    <p:animEffect transition="in" filter="wipe(left)">
                                      <p:cBhvr>
                                        <p:cTn id="26" dur="2000"/>
                                        <p:tgtEl>
                                          <p:spTgt spid="132">
                                            <p:txEl>
                                              <p:pRg st="2" end="2"/>
                                            </p:txEl>
                                          </p:spTgt>
                                        </p:tgtEl>
                                      </p:cBhvr>
                                    </p:animEffect>
                                  </p:childTnLst>
                                </p:cTn>
                              </p:par>
                            </p:childTnLst>
                          </p:cTn>
                        </p:par>
                        <p:par>
                          <p:cTn id="27" fill="hold">
                            <p:stCondLst>
                              <p:cond delay="6000"/>
                            </p:stCondLst>
                            <p:childTnLst>
                              <p:par>
                                <p:cTn id="28" presetID="22" presetClass="entr" presetSubtype="8" fill="hold" grpId="0" nodeType="afterEffect">
                                  <p:stCondLst>
                                    <p:cond delay="0"/>
                                  </p:stCondLst>
                                  <p:childTnLst>
                                    <p:set>
                                      <p:cBhvr>
                                        <p:cTn id="29" dur="1" fill="hold">
                                          <p:stCondLst>
                                            <p:cond delay="0"/>
                                          </p:stCondLst>
                                        </p:cTn>
                                        <p:tgtEl>
                                          <p:spTgt spid="132">
                                            <p:txEl>
                                              <p:pRg st="3" end="3"/>
                                            </p:txEl>
                                          </p:spTgt>
                                        </p:tgtEl>
                                        <p:attrNameLst>
                                          <p:attrName>style.visibility</p:attrName>
                                        </p:attrNameLst>
                                      </p:cBhvr>
                                      <p:to>
                                        <p:strVal val="visible"/>
                                      </p:to>
                                    </p:set>
                                    <p:animEffect transition="in" filter="wipe(left)">
                                      <p:cBhvr>
                                        <p:cTn id="30" dur="2000"/>
                                        <p:tgtEl>
                                          <p:spTgt spid="132">
                                            <p:txEl>
                                              <p:pRg st="3" end="3"/>
                                            </p:txEl>
                                          </p:spTgt>
                                        </p:tgtEl>
                                      </p:cBhvr>
                                    </p:animEffect>
                                  </p:childTnLst>
                                </p:cTn>
                              </p:par>
                            </p:childTnLst>
                          </p:cTn>
                        </p:par>
                        <p:par>
                          <p:cTn id="31" fill="hold">
                            <p:stCondLst>
                              <p:cond delay="8000"/>
                            </p:stCondLst>
                            <p:childTnLst>
                              <p:par>
                                <p:cTn id="32" presetID="22" presetClass="entr" presetSubtype="8" fill="hold" grpId="0" nodeType="afterEffect">
                                  <p:stCondLst>
                                    <p:cond delay="0"/>
                                  </p:stCondLst>
                                  <p:childTnLst>
                                    <p:set>
                                      <p:cBhvr>
                                        <p:cTn id="33" dur="1" fill="hold">
                                          <p:stCondLst>
                                            <p:cond delay="0"/>
                                          </p:stCondLst>
                                        </p:cTn>
                                        <p:tgtEl>
                                          <p:spTgt spid="132">
                                            <p:txEl>
                                              <p:pRg st="4" end="4"/>
                                            </p:txEl>
                                          </p:spTgt>
                                        </p:tgtEl>
                                        <p:attrNameLst>
                                          <p:attrName>style.visibility</p:attrName>
                                        </p:attrNameLst>
                                      </p:cBhvr>
                                      <p:to>
                                        <p:strVal val="visible"/>
                                      </p:to>
                                    </p:set>
                                    <p:animEffect transition="in" filter="wipe(left)">
                                      <p:cBhvr>
                                        <p:cTn id="34" dur="2000"/>
                                        <p:tgtEl>
                                          <p:spTgt spid="132">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132">
                                            <p:txEl>
                                              <p:pRg st="6" end="6"/>
                                            </p:txEl>
                                          </p:spTgt>
                                        </p:tgtEl>
                                        <p:attrNameLst>
                                          <p:attrName>style.visibility</p:attrName>
                                        </p:attrNameLst>
                                      </p:cBhvr>
                                      <p:to>
                                        <p:strVal val="visible"/>
                                      </p:to>
                                    </p:set>
                                    <p:animEffect transition="in" filter="wipe(left)">
                                      <p:cBhvr>
                                        <p:cTn id="39" dur="2000"/>
                                        <p:tgtEl>
                                          <p:spTgt spid="132">
                                            <p:txEl>
                                              <p:pRg st="6" end="6"/>
                                            </p:txEl>
                                          </p:spTgt>
                                        </p:tgtEl>
                                      </p:cBhvr>
                                    </p:animEffect>
                                  </p:childTnLst>
                                </p:cTn>
                              </p:par>
                            </p:childTnLst>
                          </p:cTn>
                        </p:par>
                        <p:par>
                          <p:cTn id="40" fill="hold">
                            <p:stCondLst>
                              <p:cond delay="2000"/>
                            </p:stCondLst>
                            <p:childTnLst>
                              <p:par>
                                <p:cTn id="41" presetID="22" presetClass="entr" presetSubtype="8" fill="hold" grpId="0" nodeType="afterEffect">
                                  <p:stCondLst>
                                    <p:cond delay="0"/>
                                  </p:stCondLst>
                                  <p:childTnLst>
                                    <p:set>
                                      <p:cBhvr>
                                        <p:cTn id="42" dur="1" fill="hold">
                                          <p:stCondLst>
                                            <p:cond delay="0"/>
                                          </p:stCondLst>
                                        </p:cTn>
                                        <p:tgtEl>
                                          <p:spTgt spid="132">
                                            <p:txEl>
                                              <p:pRg st="7" end="7"/>
                                            </p:txEl>
                                          </p:spTgt>
                                        </p:tgtEl>
                                        <p:attrNameLst>
                                          <p:attrName>style.visibility</p:attrName>
                                        </p:attrNameLst>
                                      </p:cBhvr>
                                      <p:to>
                                        <p:strVal val="visible"/>
                                      </p:to>
                                    </p:set>
                                    <p:animEffect transition="in" filter="wipe(left)">
                                      <p:cBhvr>
                                        <p:cTn id="43" dur="2000"/>
                                        <p:tgtEl>
                                          <p:spTgt spid="132">
                                            <p:txEl>
                                              <p:pRg st="7" end="7"/>
                                            </p:txEl>
                                          </p:spTgt>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132">
                                            <p:txEl>
                                              <p:pRg st="8" end="8"/>
                                            </p:txEl>
                                          </p:spTgt>
                                        </p:tgtEl>
                                        <p:attrNameLst>
                                          <p:attrName>style.visibility</p:attrName>
                                        </p:attrNameLst>
                                      </p:cBhvr>
                                      <p:to>
                                        <p:strVal val="visible"/>
                                      </p:to>
                                    </p:set>
                                    <p:animEffect transition="in" filter="wipe(left)">
                                      <p:cBhvr>
                                        <p:cTn id="47" dur="2000"/>
                                        <p:tgtEl>
                                          <p:spTgt spid="132">
                                            <p:txEl>
                                              <p:pRg st="8" end="8"/>
                                            </p:txEl>
                                          </p:spTgt>
                                        </p:tgtEl>
                                      </p:cBhvr>
                                    </p:animEffect>
                                  </p:childTnLst>
                                </p:cTn>
                              </p:par>
                            </p:childTnLst>
                          </p:cTn>
                        </p:par>
                        <p:par>
                          <p:cTn id="48" fill="hold">
                            <p:stCondLst>
                              <p:cond delay="6000"/>
                            </p:stCondLst>
                            <p:childTnLst>
                              <p:par>
                                <p:cTn id="49" presetID="22" presetClass="entr" presetSubtype="8" fill="hold" grpId="0" nodeType="afterEffect">
                                  <p:stCondLst>
                                    <p:cond delay="0"/>
                                  </p:stCondLst>
                                  <p:childTnLst>
                                    <p:set>
                                      <p:cBhvr>
                                        <p:cTn id="50" dur="1" fill="hold">
                                          <p:stCondLst>
                                            <p:cond delay="0"/>
                                          </p:stCondLst>
                                        </p:cTn>
                                        <p:tgtEl>
                                          <p:spTgt spid="132">
                                            <p:txEl>
                                              <p:pRg st="9" end="9"/>
                                            </p:txEl>
                                          </p:spTgt>
                                        </p:tgtEl>
                                        <p:attrNameLst>
                                          <p:attrName>style.visibility</p:attrName>
                                        </p:attrNameLst>
                                      </p:cBhvr>
                                      <p:to>
                                        <p:strVal val="visible"/>
                                      </p:to>
                                    </p:set>
                                    <p:animEffect transition="in" filter="wipe(left)">
                                      <p:cBhvr>
                                        <p:cTn id="51" dur="2000"/>
                                        <p:tgtEl>
                                          <p:spTgt spid="132">
                                            <p:txEl>
                                              <p:pRg st="9" end="9"/>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fade">
                                      <p:cBhvr>
                                        <p:cTn id="56" dur="1000"/>
                                        <p:tgtEl>
                                          <p:spTgt spid="3"/>
                                        </p:tgtEl>
                                      </p:cBhvr>
                                    </p:animEffect>
                                    <p:anim calcmode="lin" valueType="num">
                                      <p:cBhvr>
                                        <p:cTn id="57" dur="1000" fill="hold"/>
                                        <p:tgtEl>
                                          <p:spTgt spid="3"/>
                                        </p:tgtEl>
                                        <p:attrNameLst>
                                          <p:attrName>ppt_x</p:attrName>
                                        </p:attrNameLst>
                                      </p:cBhvr>
                                      <p:tavLst>
                                        <p:tav tm="0">
                                          <p:val>
                                            <p:strVal val="#ppt_x"/>
                                          </p:val>
                                        </p:tav>
                                        <p:tav tm="100000">
                                          <p:val>
                                            <p:strVal val="#ppt_x"/>
                                          </p:val>
                                        </p:tav>
                                      </p:tavLst>
                                    </p:anim>
                                    <p:anim calcmode="lin" valueType="num">
                                      <p:cBhvr>
                                        <p:cTn id="58" dur="1000" fill="hold"/>
                                        <p:tgtEl>
                                          <p:spTgt spid="3"/>
                                        </p:tgtEl>
                                        <p:attrNameLst>
                                          <p:attrName>ppt_y</p:attrName>
                                        </p:attrNameLst>
                                      </p:cBhvr>
                                      <p:tavLst>
                                        <p:tav tm="0">
                                          <p:val>
                                            <p:strVal val="#ppt_y+.1"/>
                                          </p:val>
                                        </p:tav>
                                        <p:tav tm="100000">
                                          <p:val>
                                            <p:strVal val="#ppt_y"/>
                                          </p:val>
                                        </p:tav>
                                      </p:tavLst>
                                    </p:anim>
                                  </p:childTnLst>
                                </p:cTn>
                              </p:par>
                            </p:childTnLst>
                          </p:cTn>
                        </p:par>
                        <p:par>
                          <p:cTn id="59" fill="hold">
                            <p:stCondLst>
                              <p:cond delay="1000"/>
                            </p:stCondLst>
                            <p:childTnLst>
                              <p:par>
                                <p:cTn id="60" presetID="10" presetClass="entr" presetSubtype="0"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 grpId="0" uiExpand="1" build="p"/>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
            <a:extLst>
              <a:ext uri="{FF2B5EF4-FFF2-40B4-BE49-F238E27FC236}">
                <a16:creationId xmlns:a16="http://schemas.microsoft.com/office/drawing/2014/main" id="{23AA016E-2624-4F20-96EB-B5A66010AFE6}"/>
              </a:ext>
            </a:extLst>
          </p:cNvPr>
          <p:cNvGrpSpPr/>
          <p:nvPr/>
        </p:nvGrpSpPr>
        <p:grpSpPr>
          <a:xfrm>
            <a:off x="323851" y="1085670"/>
            <a:ext cx="8519134" cy="827030"/>
            <a:chOff x="323851" y="1085670"/>
            <a:chExt cx="8519134" cy="827030"/>
          </a:xfrm>
        </p:grpSpPr>
        <p:sp>
          <p:nvSpPr>
            <p:cNvPr id="60" name="AutoShape 353">
              <a:extLst>
                <a:ext uri="{FF2B5EF4-FFF2-40B4-BE49-F238E27FC236}">
                  <a16:creationId xmlns:a16="http://schemas.microsoft.com/office/drawing/2014/main" id="{C4CD31EB-70D7-9C57-CDB7-163F5F6F5126}"/>
                </a:ext>
              </a:extLst>
            </p:cNvPr>
            <p:cNvSpPr>
              <a:spLocks noChangeArrowheads="1"/>
            </p:cNvSpPr>
            <p:nvPr/>
          </p:nvSpPr>
          <p:spPr bwMode="auto">
            <a:xfrm>
              <a:off x="323851" y="1085670"/>
              <a:ext cx="8519134" cy="827030"/>
            </a:xfrm>
            <a:prstGeom prst="roundRect">
              <a:avLst>
                <a:gd name="adj" fmla="val 0"/>
              </a:avLst>
            </a:prstGeom>
            <a:solidFill>
              <a:srgbClr val="CEECFE"/>
            </a:solidFill>
            <a:ln>
              <a:noFill/>
            </a:ln>
            <a:effectLst/>
          </p:spPr>
          <p:txBody>
            <a:bodyPr wrap="none" anchor="ctr"/>
            <a:lstStyle/>
            <a:p>
              <a:pPr defTabSz="838413" eaLnBrk="1" hangingPunct="1">
                <a:spcBef>
                  <a:spcPct val="20000"/>
                </a:spcBef>
                <a:buFont typeface="Arial" charset="0"/>
                <a:buChar char="•"/>
                <a:defRPr/>
              </a:pPr>
              <a:endParaRPr lang="ja-JP" altLang="en-US" sz="2567" dirty="0">
                <a:solidFill>
                  <a:prstClr val="black"/>
                </a:solidFill>
                <a:latin typeface="HGPｺﾞｼｯｸE" panose="020B0900000000000000" pitchFamily="50" charset="-128"/>
                <a:ea typeface="HGPｺﾞｼｯｸE" panose="020B0900000000000000" pitchFamily="50" charset="-128"/>
              </a:endParaRPr>
            </a:p>
          </p:txBody>
        </p:sp>
        <p:sp>
          <p:nvSpPr>
            <p:cNvPr id="57" name="テキスト ボックス 56">
              <a:extLst>
                <a:ext uri="{FF2B5EF4-FFF2-40B4-BE49-F238E27FC236}">
                  <a16:creationId xmlns:a16="http://schemas.microsoft.com/office/drawing/2014/main" id="{C0B264B1-BAF6-D79F-B965-760727043382}"/>
                </a:ext>
              </a:extLst>
            </p:cNvPr>
            <p:cNvSpPr txBox="1"/>
            <p:nvPr/>
          </p:nvSpPr>
          <p:spPr>
            <a:xfrm>
              <a:off x="340205" y="1314519"/>
              <a:ext cx="5420516" cy="369332"/>
            </a:xfrm>
            <a:prstGeom prst="rect">
              <a:avLst/>
            </a:prstGeom>
            <a:noFill/>
          </p:spPr>
          <p:txBody>
            <a:bodyPr wrap="square" rtlCol="0">
              <a:spAutoFit/>
            </a:bodyPr>
            <a:lstStyle/>
            <a:p>
              <a:r>
                <a:rPr kumimoji="1" lang="ja-JP" altLang="en-US" sz="1800" dirty="0">
                  <a:latin typeface="+mn-ea"/>
                  <a:ea typeface="+mn-ea"/>
                </a:rPr>
                <a:t>日本の借金の状況</a:t>
              </a:r>
            </a:p>
          </p:txBody>
        </p:sp>
      </p:grpSp>
      <p:grpSp>
        <p:nvGrpSpPr>
          <p:cNvPr id="5" name="グループ化 4">
            <a:extLst>
              <a:ext uri="{FF2B5EF4-FFF2-40B4-BE49-F238E27FC236}">
                <a16:creationId xmlns:a16="http://schemas.microsoft.com/office/drawing/2014/main" id="{6542992E-A4FE-5D8C-1B96-BF8A621D802B}"/>
              </a:ext>
            </a:extLst>
          </p:cNvPr>
          <p:cNvGrpSpPr/>
          <p:nvPr/>
        </p:nvGrpSpPr>
        <p:grpSpPr>
          <a:xfrm>
            <a:off x="287921" y="6410880"/>
            <a:ext cx="8532000" cy="374400"/>
            <a:chOff x="322211" y="6410880"/>
            <a:chExt cx="8532000" cy="374400"/>
          </a:xfrm>
        </p:grpSpPr>
        <p:sp>
          <p:nvSpPr>
            <p:cNvPr id="6" name="正方形/長方形 5">
              <a:extLst>
                <a:ext uri="{FF2B5EF4-FFF2-40B4-BE49-F238E27FC236}">
                  <a16:creationId xmlns:a16="http://schemas.microsoft.com/office/drawing/2014/main" id="{985E36C8-2429-126F-97A3-2B0AB259F57C}"/>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0" name="正方形/長方形 19">
              <a:extLst>
                <a:ext uri="{FF2B5EF4-FFF2-40B4-BE49-F238E27FC236}">
                  <a16:creationId xmlns:a16="http://schemas.microsoft.com/office/drawing/2014/main" id="{45EE1716-E341-D0FD-B596-9B73EED47342}"/>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00" name="テキスト ボックス 99">
            <a:extLst>
              <a:ext uri="{FF2B5EF4-FFF2-40B4-BE49-F238E27FC236}">
                <a16:creationId xmlns:a16="http://schemas.microsoft.com/office/drawing/2014/main" id="{AEA2E2D7-BDD9-93CA-5793-01AC63AF7D59}"/>
              </a:ext>
            </a:extLst>
          </p:cNvPr>
          <p:cNvSpPr txBox="1"/>
          <p:nvPr/>
        </p:nvSpPr>
        <p:spPr>
          <a:xfrm>
            <a:off x="827561" y="6473251"/>
            <a:ext cx="7113394"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動画で学ぼう</a:t>
            </a:r>
            <a:r>
              <a:rPr kumimoji="1" lang="ja-JP" altLang="en-US" sz="1100" b="1" spc="-150" dirty="0">
                <a:solidFill>
                  <a:srgbClr val="005BAD"/>
                </a:solidFill>
                <a:latin typeface="+mj-ea"/>
                <a:ea typeface="+mj-ea"/>
              </a:rPr>
              <a:t> </a:t>
            </a:r>
            <a:r>
              <a:rPr kumimoji="1" lang="ja-JP" altLang="en-US" sz="1100" b="1" dirty="0">
                <a:solidFill>
                  <a:srgbClr val="005BAD"/>
                </a:solidFill>
                <a:latin typeface="+mj-ea"/>
                <a:ea typeface="+mj-ea"/>
              </a:rPr>
              <a:t>：</a:t>
            </a:r>
            <a:r>
              <a:rPr lang="ja-JP" altLang="en-US" sz="1100" b="1" spc="-150" dirty="0">
                <a:solidFill>
                  <a:srgbClr val="005BAD"/>
                </a:solidFill>
                <a:latin typeface="+mj-ea"/>
                <a:ea typeface="+mj-ea"/>
              </a:rPr>
              <a:t> </a:t>
            </a:r>
            <a:r>
              <a:rPr lang="ja-JP" altLang="en-US" sz="1100" b="1" dirty="0">
                <a:solidFill>
                  <a:srgbClr val="005BAD"/>
                </a:solidFill>
                <a:latin typeface="ＭＳ Ｐゴシック" panose="020B0600070205080204" pitchFamily="50" charset="-128"/>
                <a:ea typeface="ＭＳ Ｐゴシック" panose="020B0600070205080204" pitchFamily="50" charset="-128"/>
              </a:rPr>
              <a:t>日本の「財政」を考えよう　</a:t>
            </a:r>
            <a:r>
              <a:rPr kumimoji="1" lang="en-US" altLang="ja-JP" sz="110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https://www.youtube.com/watch?v=sVKTluQsCEs</a:t>
            </a:r>
            <a:r>
              <a:rPr kumimoji="1" lang="ja-JP" altLang="en-US" sz="1000" dirty="0">
                <a:latin typeface="Arial" panose="020B0604020202020204" pitchFamily="34" charset="0"/>
                <a:cs typeface="Arial" panose="020B0604020202020204" pitchFamily="34" charset="0"/>
              </a:rPr>
              <a:t>（財務省作成動画）</a:t>
            </a:r>
            <a:endParaRPr kumimoji="1" lang="ja-JP" altLang="en-US" sz="1100" dirty="0">
              <a:latin typeface="Arial" panose="020B0604020202020204" pitchFamily="34" charset="0"/>
              <a:cs typeface="Arial" panose="020B0604020202020204" pitchFamily="34" charset="0"/>
            </a:endParaRPr>
          </a:p>
        </p:txBody>
      </p:sp>
      <p:sp>
        <p:nvSpPr>
          <p:cNvPr id="7" name="Rectangle 14">
            <a:extLst>
              <a:ext uri="{FF2B5EF4-FFF2-40B4-BE49-F238E27FC236}">
                <a16:creationId xmlns:a16="http://schemas.microsoft.com/office/drawing/2014/main" id="{13CF5482-0152-8D14-6B63-6714105F84B0}"/>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国の財政をみてみよう④</a:t>
            </a:r>
            <a:endParaRPr lang="en-US" altLang="ja-JP" sz="2200" kern="0" dirty="0">
              <a:solidFill>
                <a:schemeClr val="tx1"/>
              </a:solidFill>
              <a:latin typeface="HGP創英角ｺﾞｼｯｸUB" panose="020B0900000000000000" pitchFamily="50" charset="-128"/>
              <a:ea typeface="HGP創英角ｺﾞｼｯｸUB" panose="020B0900000000000000" pitchFamily="50" charset="-128"/>
            </a:endParaRPr>
          </a:p>
        </p:txBody>
      </p:sp>
      <p:grpSp>
        <p:nvGrpSpPr>
          <p:cNvPr id="3" name="グループ化 2">
            <a:extLst>
              <a:ext uri="{FF2B5EF4-FFF2-40B4-BE49-F238E27FC236}">
                <a16:creationId xmlns:a16="http://schemas.microsoft.com/office/drawing/2014/main" id="{8B76692E-CEB2-8E61-3A58-EF731A7A33C1}"/>
              </a:ext>
            </a:extLst>
          </p:cNvPr>
          <p:cNvGrpSpPr/>
          <p:nvPr/>
        </p:nvGrpSpPr>
        <p:grpSpPr>
          <a:xfrm>
            <a:off x="-29057" y="6108719"/>
            <a:ext cx="832606" cy="749281"/>
            <a:chOff x="-35154" y="5996309"/>
            <a:chExt cx="945432" cy="850816"/>
          </a:xfrm>
        </p:grpSpPr>
        <p:sp>
          <p:nvSpPr>
            <p:cNvPr id="13" name="フリーフォーム: 図形 12">
              <a:extLst>
                <a:ext uri="{FF2B5EF4-FFF2-40B4-BE49-F238E27FC236}">
                  <a16:creationId xmlns:a16="http://schemas.microsoft.com/office/drawing/2014/main" id="{962E1824-C8F2-E194-13AB-8AA536039638}"/>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14" name="フリーフォーム: 図形 13">
              <a:extLst>
                <a:ext uri="{FF2B5EF4-FFF2-40B4-BE49-F238E27FC236}">
                  <a16:creationId xmlns:a16="http://schemas.microsoft.com/office/drawing/2014/main" id="{9CF6843B-8B60-7D18-CF33-D6E5C8A8FE10}"/>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17" name="テキスト ボックス 16">
              <a:extLst>
                <a:ext uri="{FF2B5EF4-FFF2-40B4-BE49-F238E27FC236}">
                  <a16:creationId xmlns:a16="http://schemas.microsoft.com/office/drawing/2014/main" id="{53B8E120-551E-F940-20AA-E139B109B17E}"/>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
        <p:nvSpPr>
          <p:cNvPr id="23" name="テキスト ボックス 22">
            <a:extLst>
              <a:ext uri="{FF2B5EF4-FFF2-40B4-BE49-F238E27FC236}">
                <a16:creationId xmlns:a16="http://schemas.microsoft.com/office/drawing/2014/main" id="{3026D49E-D3D3-083E-4A5F-143F17016536}"/>
              </a:ext>
            </a:extLst>
          </p:cNvPr>
          <p:cNvSpPr txBox="1"/>
          <p:nvPr/>
        </p:nvSpPr>
        <p:spPr>
          <a:xfrm>
            <a:off x="236586" y="2422426"/>
            <a:ext cx="8907414" cy="2667920"/>
          </a:xfrm>
          <a:prstGeom prst="rect">
            <a:avLst/>
          </a:prstGeom>
          <a:noFill/>
        </p:spPr>
        <p:txBody>
          <a:bodyPr wrap="square" rtlCol="0">
            <a:noAutofit/>
          </a:bodyPr>
          <a:lstStyle/>
          <a:p>
            <a:pPr marL="252000" indent="-252000">
              <a:spcBef>
                <a:spcPts val="600"/>
              </a:spcBef>
              <a:buClr>
                <a:srgbClr val="005BAD"/>
              </a:buClr>
              <a:buFont typeface="Wingdings" panose="05000000000000000000" pitchFamily="2" charset="2"/>
              <a:buChar char="l"/>
            </a:pPr>
            <a:r>
              <a:rPr kumimoji="1" lang="ja-JP" altLang="en-US" sz="1700" dirty="0">
                <a:latin typeface="+mn-ea"/>
                <a:ea typeface="+mn-ea"/>
              </a:rPr>
              <a:t>普通国債残高は、累増の一途をたどり、</a:t>
            </a:r>
            <a:r>
              <a:rPr kumimoji="1" lang="en-US" altLang="ja-JP" sz="1700" dirty="0">
                <a:latin typeface="+mn-ea"/>
                <a:ea typeface="+mn-ea"/>
              </a:rPr>
              <a:t>2026</a:t>
            </a:r>
            <a:r>
              <a:rPr kumimoji="1" lang="ja-JP" altLang="en-US" sz="1700" dirty="0">
                <a:latin typeface="+mn-ea"/>
                <a:ea typeface="+mn-ea"/>
              </a:rPr>
              <a:t>年度（令和８年度）末には</a:t>
            </a:r>
            <a:r>
              <a:rPr kumimoji="1" lang="en-US" altLang="ja-JP" sz="1700" dirty="0">
                <a:latin typeface="+mn-ea"/>
                <a:ea typeface="+mn-ea"/>
              </a:rPr>
              <a:t>1,145</a:t>
            </a:r>
            <a:r>
              <a:rPr kumimoji="1" lang="ja-JP" altLang="en-US" sz="1700" dirty="0">
                <a:latin typeface="+mn-ea"/>
                <a:ea typeface="+mn-ea"/>
              </a:rPr>
              <a:t>兆円に</a:t>
            </a:r>
            <a:r>
              <a:rPr kumimoji="1" lang="ja-JP" altLang="en-US" sz="1700">
                <a:latin typeface="+mn-ea"/>
                <a:ea typeface="+mn-ea"/>
              </a:rPr>
              <a:t>上ると</a:t>
            </a:r>
            <a:endParaRPr kumimoji="1" lang="en-US" altLang="ja-JP" sz="1700" dirty="0">
              <a:latin typeface="+mn-ea"/>
            </a:endParaRPr>
          </a:p>
          <a:p>
            <a:pPr marL="227013">
              <a:spcBef>
                <a:spcPts val="600"/>
              </a:spcBef>
              <a:buClr>
                <a:srgbClr val="005BAD"/>
              </a:buClr>
            </a:pPr>
            <a:r>
              <a:rPr kumimoji="1" lang="ja-JP" altLang="en-US" sz="1700">
                <a:latin typeface="+mn-ea"/>
                <a:ea typeface="+mn-ea"/>
              </a:rPr>
              <a:t>見込まれています。</a:t>
            </a:r>
            <a:endParaRPr kumimoji="1" lang="en-US" altLang="ja-JP" sz="1700" dirty="0">
              <a:latin typeface="+mn-ea"/>
              <a:ea typeface="+mn-ea"/>
            </a:endParaRPr>
          </a:p>
          <a:p>
            <a:pPr>
              <a:spcBef>
                <a:spcPts val="600"/>
              </a:spcBef>
              <a:buClr>
                <a:srgbClr val="005BAD"/>
              </a:buClr>
            </a:pPr>
            <a:endParaRPr kumimoji="1" lang="ja-JP" altLang="en-US" sz="1700" dirty="0">
              <a:latin typeface="+mn-ea"/>
              <a:ea typeface="+mn-ea"/>
            </a:endParaRPr>
          </a:p>
          <a:p>
            <a:pPr marL="252000" indent="-252000">
              <a:spcBef>
                <a:spcPts val="600"/>
              </a:spcBef>
              <a:buClr>
                <a:srgbClr val="005BAD"/>
              </a:buClr>
              <a:buFont typeface="Wingdings" panose="05000000000000000000" pitchFamily="2" charset="2"/>
              <a:buChar char="l"/>
            </a:pPr>
            <a:r>
              <a:rPr lang="ja-JP" altLang="en-US" sz="1700" dirty="0">
                <a:latin typeface="+mn-ea"/>
                <a:ea typeface="+mn-ea"/>
              </a:rPr>
              <a:t>また、財政の持続可能性を見る上では、国により経済規模は異なるため、ＧＤＰ</a:t>
            </a:r>
            <a:r>
              <a:rPr lang="ja-JP" altLang="en-US" sz="1700">
                <a:latin typeface="+mn-ea"/>
                <a:ea typeface="+mn-ea"/>
              </a:rPr>
              <a:t>に対する</a:t>
            </a:r>
            <a:endParaRPr lang="en-US" altLang="ja-JP" sz="1700" dirty="0">
              <a:latin typeface="+mn-ea"/>
            </a:endParaRPr>
          </a:p>
          <a:p>
            <a:pPr marL="227013">
              <a:spcBef>
                <a:spcPts val="600"/>
              </a:spcBef>
              <a:buClr>
                <a:srgbClr val="005BAD"/>
              </a:buClr>
            </a:pPr>
            <a:r>
              <a:rPr lang="ja-JP" altLang="en-US" sz="1700">
                <a:latin typeface="+mn-ea"/>
                <a:ea typeface="+mn-ea"/>
              </a:rPr>
              <a:t>借金</a:t>
            </a:r>
            <a:r>
              <a:rPr lang="ja-JP" altLang="en-US" sz="1700" dirty="0">
                <a:latin typeface="+mn-ea"/>
                <a:ea typeface="+mn-ea"/>
              </a:rPr>
              <a:t>の総額の割合で比較することが重要です。</a:t>
            </a:r>
            <a:endParaRPr lang="en-US" altLang="ja-JP" sz="1700" dirty="0">
              <a:latin typeface="+mn-ea"/>
              <a:ea typeface="+mn-ea"/>
            </a:endParaRPr>
          </a:p>
          <a:p>
            <a:pPr marL="227013">
              <a:spcBef>
                <a:spcPts val="600"/>
              </a:spcBef>
              <a:buClr>
                <a:srgbClr val="005BAD"/>
              </a:buClr>
            </a:pPr>
            <a:r>
              <a:rPr lang="ja-JP" altLang="en-US" sz="2000">
                <a:solidFill>
                  <a:srgbClr val="005BAD"/>
                </a:solidFill>
                <a:latin typeface="+mn-ea"/>
                <a:ea typeface="+mn-ea"/>
              </a:rPr>
              <a:t>日本</a:t>
            </a:r>
            <a:r>
              <a:rPr lang="ja-JP" altLang="en-US" sz="2000" dirty="0">
                <a:solidFill>
                  <a:srgbClr val="005BAD"/>
                </a:solidFill>
                <a:latin typeface="+mn-ea"/>
                <a:ea typeface="+mn-ea"/>
              </a:rPr>
              <a:t>の債務残高はＧＤＰの２倍を超えており、主要先進国の中で最も高い水準　　　</a:t>
            </a:r>
            <a:endParaRPr lang="en-US" altLang="ja-JP" sz="2000" dirty="0">
              <a:solidFill>
                <a:srgbClr val="005BAD"/>
              </a:solidFill>
              <a:latin typeface="+mn-ea"/>
              <a:ea typeface="+mn-ea"/>
            </a:endParaRPr>
          </a:p>
          <a:p>
            <a:pPr marL="227013">
              <a:spcBef>
                <a:spcPts val="600"/>
              </a:spcBef>
              <a:buClr>
                <a:srgbClr val="005BAD"/>
              </a:buClr>
            </a:pPr>
            <a:r>
              <a:rPr lang="ja-JP" altLang="en-US" sz="1700">
                <a:latin typeface="+mn-ea"/>
                <a:ea typeface="+mn-ea"/>
              </a:rPr>
              <a:t>に</a:t>
            </a:r>
            <a:r>
              <a:rPr lang="ja-JP" altLang="en-US" sz="1700" dirty="0">
                <a:latin typeface="+mn-ea"/>
                <a:ea typeface="+mn-ea"/>
              </a:rPr>
              <a:t>あります。</a:t>
            </a:r>
          </a:p>
        </p:txBody>
      </p:sp>
      <p:pic>
        <p:nvPicPr>
          <p:cNvPr id="8" name="Picture 29">
            <a:extLst>
              <a:ext uri="{FF2B5EF4-FFF2-40B4-BE49-F238E27FC236}">
                <a16:creationId xmlns:a16="http://schemas.microsoft.com/office/drawing/2014/main" id="{0C33A39B-34AF-0111-FF78-A5A7D101365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7601021" y="811947"/>
            <a:ext cx="1323956" cy="15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スライド番号プレースホルダー 8">
            <a:extLst>
              <a:ext uri="{FF2B5EF4-FFF2-40B4-BE49-F238E27FC236}">
                <a16:creationId xmlns:a16="http://schemas.microsoft.com/office/drawing/2014/main" id="{BB581CC2-FC4B-D54C-2364-680EED25E6FF}"/>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19</a:t>
            </a:fld>
            <a:endParaRPr lang="en-US" altLang="ja-JP" dirty="0">
              <a:latin typeface="+mn-ea"/>
              <a:ea typeface="+mn-ea"/>
            </a:endParaRPr>
          </a:p>
        </p:txBody>
      </p:sp>
    </p:spTree>
    <p:extLst>
      <p:ext uri="{BB962C8B-B14F-4D97-AF65-F5344CB8AC3E}">
        <p14:creationId xmlns:p14="http://schemas.microsoft.com/office/powerpoint/2010/main" val="1519860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600"/>
                                        <p:tgtEl>
                                          <p:spTgt spid="8"/>
                                        </p:tgtEl>
                                      </p:cBhvr>
                                    </p:animEffect>
                                    <p:anim calcmode="lin" valueType="num">
                                      <p:cBhvr>
                                        <p:cTn id="12" dur="600" fill="hold"/>
                                        <p:tgtEl>
                                          <p:spTgt spid="8"/>
                                        </p:tgtEl>
                                        <p:attrNameLst>
                                          <p:attrName>ppt_x</p:attrName>
                                        </p:attrNameLst>
                                      </p:cBhvr>
                                      <p:tavLst>
                                        <p:tav tm="0">
                                          <p:val>
                                            <p:strVal val="#ppt_x"/>
                                          </p:val>
                                        </p:tav>
                                        <p:tav tm="100000">
                                          <p:val>
                                            <p:strVal val="#ppt_x"/>
                                          </p:val>
                                        </p:tav>
                                      </p:tavLst>
                                    </p:anim>
                                    <p:anim calcmode="lin" valueType="num">
                                      <p:cBhvr>
                                        <p:cTn id="13" dur="6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23">
                                            <p:txEl>
                                              <p:pRg st="0" end="0"/>
                                            </p:txEl>
                                          </p:spTgt>
                                        </p:tgtEl>
                                        <p:attrNameLst>
                                          <p:attrName>style.visibility</p:attrName>
                                        </p:attrNameLst>
                                      </p:cBhvr>
                                      <p:to>
                                        <p:strVal val="visible"/>
                                      </p:to>
                                    </p:set>
                                    <p:animEffect transition="in" filter="wipe(left)">
                                      <p:cBhvr>
                                        <p:cTn id="18" dur="1600"/>
                                        <p:tgtEl>
                                          <p:spTgt spid="23">
                                            <p:txEl>
                                              <p:pRg st="0" end="0"/>
                                            </p:txEl>
                                          </p:spTgt>
                                        </p:tgtEl>
                                      </p:cBhvr>
                                    </p:animEffect>
                                  </p:childTnLst>
                                </p:cTn>
                              </p:par>
                            </p:childTnLst>
                          </p:cTn>
                        </p:par>
                        <p:par>
                          <p:cTn id="19" fill="hold">
                            <p:stCondLst>
                              <p:cond delay="1600"/>
                            </p:stCondLst>
                            <p:childTnLst>
                              <p:par>
                                <p:cTn id="20" presetID="22" presetClass="entr" presetSubtype="8" fill="hold" nodeType="afterEffect">
                                  <p:stCondLst>
                                    <p:cond delay="0"/>
                                  </p:stCondLst>
                                  <p:childTnLst>
                                    <p:set>
                                      <p:cBhvr>
                                        <p:cTn id="21" dur="1" fill="hold">
                                          <p:stCondLst>
                                            <p:cond delay="0"/>
                                          </p:stCondLst>
                                        </p:cTn>
                                        <p:tgtEl>
                                          <p:spTgt spid="23">
                                            <p:txEl>
                                              <p:pRg st="1" end="1"/>
                                            </p:txEl>
                                          </p:spTgt>
                                        </p:tgtEl>
                                        <p:attrNameLst>
                                          <p:attrName>style.visibility</p:attrName>
                                        </p:attrNameLst>
                                      </p:cBhvr>
                                      <p:to>
                                        <p:strVal val="visible"/>
                                      </p:to>
                                    </p:set>
                                    <p:animEffect transition="in" filter="wipe(left)">
                                      <p:cBhvr>
                                        <p:cTn id="22" dur="1600"/>
                                        <p:tgtEl>
                                          <p:spTgt spid="2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3">
                                            <p:txEl>
                                              <p:pRg st="3" end="3"/>
                                            </p:txEl>
                                          </p:spTgt>
                                        </p:tgtEl>
                                        <p:attrNameLst>
                                          <p:attrName>style.visibility</p:attrName>
                                        </p:attrNameLst>
                                      </p:cBhvr>
                                      <p:to>
                                        <p:strVal val="visible"/>
                                      </p:to>
                                    </p:set>
                                    <p:animEffect transition="in" filter="wipe(left)">
                                      <p:cBhvr>
                                        <p:cTn id="27" dur="1800"/>
                                        <p:tgtEl>
                                          <p:spTgt spid="23">
                                            <p:txEl>
                                              <p:pRg st="3" end="3"/>
                                            </p:txEl>
                                          </p:spTgt>
                                        </p:tgtEl>
                                      </p:cBhvr>
                                    </p:animEffect>
                                  </p:childTnLst>
                                </p:cTn>
                              </p:par>
                            </p:childTnLst>
                          </p:cTn>
                        </p:par>
                        <p:par>
                          <p:cTn id="28" fill="hold">
                            <p:stCondLst>
                              <p:cond delay="1800"/>
                            </p:stCondLst>
                            <p:childTnLst>
                              <p:par>
                                <p:cTn id="29" presetID="22" presetClass="entr" presetSubtype="8" fill="hold" nodeType="afterEffect">
                                  <p:stCondLst>
                                    <p:cond delay="0"/>
                                  </p:stCondLst>
                                  <p:childTnLst>
                                    <p:set>
                                      <p:cBhvr>
                                        <p:cTn id="30" dur="1" fill="hold">
                                          <p:stCondLst>
                                            <p:cond delay="0"/>
                                          </p:stCondLst>
                                        </p:cTn>
                                        <p:tgtEl>
                                          <p:spTgt spid="23">
                                            <p:txEl>
                                              <p:pRg st="4" end="4"/>
                                            </p:txEl>
                                          </p:spTgt>
                                        </p:tgtEl>
                                        <p:attrNameLst>
                                          <p:attrName>style.visibility</p:attrName>
                                        </p:attrNameLst>
                                      </p:cBhvr>
                                      <p:to>
                                        <p:strVal val="visible"/>
                                      </p:to>
                                    </p:set>
                                    <p:animEffect transition="in" filter="wipe(left)">
                                      <p:cBhvr>
                                        <p:cTn id="31" dur="1800"/>
                                        <p:tgtEl>
                                          <p:spTgt spid="23">
                                            <p:txEl>
                                              <p:pRg st="4" end="4"/>
                                            </p:txEl>
                                          </p:spTgt>
                                        </p:tgtEl>
                                      </p:cBhvr>
                                    </p:animEffect>
                                  </p:childTnLst>
                                </p:cTn>
                              </p:par>
                            </p:childTnLst>
                          </p:cTn>
                        </p:par>
                        <p:par>
                          <p:cTn id="32" fill="hold">
                            <p:stCondLst>
                              <p:cond delay="3600"/>
                            </p:stCondLst>
                            <p:childTnLst>
                              <p:par>
                                <p:cTn id="33" presetID="22" presetClass="entr" presetSubtype="8" fill="hold" nodeType="afterEffect">
                                  <p:stCondLst>
                                    <p:cond delay="0"/>
                                  </p:stCondLst>
                                  <p:childTnLst>
                                    <p:set>
                                      <p:cBhvr>
                                        <p:cTn id="34" dur="1" fill="hold">
                                          <p:stCondLst>
                                            <p:cond delay="0"/>
                                          </p:stCondLst>
                                        </p:cTn>
                                        <p:tgtEl>
                                          <p:spTgt spid="23">
                                            <p:txEl>
                                              <p:pRg st="5" end="5"/>
                                            </p:txEl>
                                          </p:spTgt>
                                        </p:tgtEl>
                                        <p:attrNameLst>
                                          <p:attrName>style.visibility</p:attrName>
                                        </p:attrNameLst>
                                      </p:cBhvr>
                                      <p:to>
                                        <p:strVal val="visible"/>
                                      </p:to>
                                    </p:set>
                                    <p:animEffect transition="in" filter="wipe(left)">
                                      <p:cBhvr>
                                        <p:cTn id="35" dur="1750"/>
                                        <p:tgtEl>
                                          <p:spTgt spid="23">
                                            <p:txEl>
                                              <p:pRg st="5" end="5"/>
                                            </p:txEl>
                                          </p:spTgt>
                                        </p:tgtEl>
                                      </p:cBhvr>
                                    </p:animEffect>
                                  </p:childTnLst>
                                </p:cTn>
                              </p:par>
                            </p:childTnLst>
                          </p:cTn>
                        </p:par>
                        <p:par>
                          <p:cTn id="36" fill="hold">
                            <p:stCondLst>
                              <p:cond delay="5350"/>
                            </p:stCondLst>
                            <p:childTnLst>
                              <p:par>
                                <p:cTn id="37" presetID="22" presetClass="entr" presetSubtype="8" fill="hold" nodeType="afterEffect">
                                  <p:stCondLst>
                                    <p:cond delay="0"/>
                                  </p:stCondLst>
                                  <p:childTnLst>
                                    <p:set>
                                      <p:cBhvr>
                                        <p:cTn id="38" dur="1" fill="hold">
                                          <p:stCondLst>
                                            <p:cond delay="0"/>
                                          </p:stCondLst>
                                        </p:cTn>
                                        <p:tgtEl>
                                          <p:spTgt spid="23">
                                            <p:txEl>
                                              <p:pRg st="6" end="6"/>
                                            </p:txEl>
                                          </p:spTgt>
                                        </p:tgtEl>
                                        <p:attrNameLst>
                                          <p:attrName>style.visibility</p:attrName>
                                        </p:attrNameLst>
                                      </p:cBhvr>
                                      <p:to>
                                        <p:strVal val="visible"/>
                                      </p:to>
                                    </p:set>
                                    <p:animEffect transition="in" filter="wipe(left)">
                                      <p:cBhvr>
                                        <p:cTn id="39" dur="500"/>
                                        <p:tgtEl>
                                          <p:spTgt spid="2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D0396A-D2C9-C644-DC14-201DD6E9AB06}"/>
            </a:ext>
          </a:extLst>
        </p:cNvPr>
        <p:cNvGrpSpPr/>
        <p:nvPr/>
      </p:nvGrpSpPr>
      <p:grpSpPr>
        <a:xfrm>
          <a:off x="0" y="0"/>
          <a:ext cx="0" cy="0"/>
          <a:chOff x="0" y="0"/>
          <a:chExt cx="0" cy="0"/>
        </a:xfrm>
      </p:grpSpPr>
      <p:sp>
        <p:nvSpPr>
          <p:cNvPr id="7" name="Rectangle 14">
            <a:extLst>
              <a:ext uri="{FF2B5EF4-FFF2-40B4-BE49-F238E27FC236}">
                <a16:creationId xmlns:a16="http://schemas.microsoft.com/office/drawing/2014/main" id="{E0040E79-9926-2109-D86B-F93F1AA79446}"/>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国の財政をみてみよう④</a:t>
            </a:r>
            <a:endParaRPr lang="en-US" altLang="ja-JP" sz="2200" kern="0" dirty="0">
              <a:solidFill>
                <a:schemeClr val="tx1"/>
              </a:solidFill>
              <a:latin typeface="HGP創英角ｺﾞｼｯｸUB" panose="020B0900000000000000" pitchFamily="50" charset="-128"/>
              <a:ea typeface="HGP創英角ｺﾞｼｯｸUB" panose="020B0900000000000000" pitchFamily="50" charset="-128"/>
            </a:endParaRPr>
          </a:p>
        </p:txBody>
      </p:sp>
      <p:sp>
        <p:nvSpPr>
          <p:cNvPr id="130" name="object 23">
            <a:extLst>
              <a:ext uri="{FF2B5EF4-FFF2-40B4-BE49-F238E27FC236}">
                <a16:creationId xmlns:a16="http://schemas.microsoft.com/office/drawing/2014/main" id="{E6D3C259-7C10-BB44-4E48-072460E97262}"/>
              </a:ext>
            </a:extLst>
          </p:cNvPr>
          <p:cNvSpPr txBox="1"/>
          <p:nvPr/>
        </p:nvSpPr>
        <p:spPr>
          <a:xfrm>
            <a:off x="360000" y="900000"/>
            <a:ext cx="3600000" cy="360000"/>
          </a:xfrm>
          <a:prstGeom prst="rect">
            <a:avLst/>
          </a:prstGeom>
        </p:spPr>
        <p:txBody>
          <a:bodyPr vert="horz" wrap="square" lIns="0" tIns="0" rIns="0" bIns="0" rtlCol="0" anchor="ctr" anchorCtr="0">
            <a:noAutofit/>
          </a:bodyPr>
          <a:lstStyle/>
          <a:p>
            <a:pPr marL="185815" marR="4689" indent="-174678" defTabSz="844007" eaLnBrk="1" fontAlgn="auto" hangingPunct="1">
              <a:lnSpc>
                <a:spcPct val="113999"/>
              </a:lnSpc>
              <a:spcBef>
                <a:spcPts val="0"/>
              </a:spcBef>
              <a:spcAft>
                <a:spcPts val="0"/>
              </a:spcAft>
              <a:defRPr/>
            </a:pPr>
            <a:r>
              <a:rPr lang="ja-JP" altLang="en-US" sz="2000" spc="32" dirty="0">
                <a:solidFill>
                  <a:srgbClr val="231916"/>
                </a:solidFill>
                <a:latin typeface="+mn-ea"/>
                <a:ea typeface="+mn-ea"/>
                <a:cs typeface="Meiryo"/>
              </a:rPr>
              <a:t>日本の普通国債残高の推移</a:t>
            </a:r>
            <a:endParaRPr sz="2000" dirty="0">
              <a:solidFill>
                <a:prstClr val="black"/>
              </a:solidFill>
              <a:latin typeface="+mn-ea"/>
              <a:ea typeface="+mn-ea"/>
              <a:cs typeface="Yu Gothic"/>
            </a:endParaRPr>
          </a:p>
        </p:txBody>
      </p:sp>
      <p:sp>
        <p:nvSpPr>
          <p:cNvPr id="87" name="角丸四角形 31">
            <a:extLst>
              <a:ext uri="{FF2B5EF4-FFF2-40B4-BE49-F238E27FC236}">
                <a16:creationId xmlns:a16="http://schemas.microsoft.com/office/drawing/2014/main" id="{5BACA4CC-7DC9-4D9E-AD9D-4D2C1E64934B}"/>
              </a:ext>
            </a:extLst>
          </p:cNvPr>
          <p:cNvSpPr/>
          <p:nvPr/>
        </p:nvSpPr>
        <p:spPr>
          <a:xfrm>
            <a:off x="3960000" y="5940000"/>
            <a:ext cx="4860000" cy="3480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200" dirty="0">
                <a:solidFill>
                  <a:schemeClr val="tx1"/>
                </a:solidFill>
                <a:latin typeface="+mn-ea"/>
              </a:rPr>
              <a:t>※</a:t>
            </a:r>
            <a:r>
              <a:rPr lang="ja-JP" altLang="en-US" sz="1200" dirty="0">
                <a:solidFill>
                  <a:schemeClr val="tx1"/>
                </a:solidFill>
                <a:latin typeface="+mn-ea"/>
              </a:rPr>
              <a:t>出典：財務省「これからの日本のために財政を考える」（令和８年４月）</a:t>
            </a:r>
            <a:endParaRPr lang="en-US" altLang="ja-JP" sz="1200" dirty="0">
              <a:solidFill>
                <a:schemeClr val="tx1"/>
              </a:solidFill>
              <a:latin typeface="+mn-ea"/>
            </a:endParaRPr>
          </a:p>
        </p:txBody>
      </p:sp>
      <p:pic>
        <p:nvPicPr>
          <p:cNvPr id="3" name="Picture 2">
            <a:extLst>
              <a:ext uri="{FF2B5EF4-FFF2-40B4-BE49-F238E27FC236}">
                <a16:creationId xmlns:a16="http://schemas.microsoft.com/office/drawing/2014/main" id="{85C2BD3F-0505-042C-B6B4-A1231B8FE6DF}"/>
              </a:ext>
            </a:extLst>
          </p:cNvPr>
          <p:cNvPicPr>
            <a:picLocks noChangeAspect="1"/>
          </p:cNvPicPr>
          <p:nvPr/>
        </p:nvPicPr>
        <p:blipFill>
          <a:blip r:embed="rId3"/>
          <a:stretch>
            <a:fillRect/>
          </a:stretch>
        </p:blipFill>
        <p:spPr>
          <a:xfrm>
            <a:off x="385762" y="1450041"/>
            <a:ext cx="8372475" cy="4495800"/>
          </a:xfrm>
          <a:prstGeom prst="rect">
            <a:avLst/>
          </a:prstGeom>
        </p:spPr>
      </p:pic>
      <p:sp>
        <p:nvSpPr>
          <p:cNvPr id="2" name="スライド番号プレースホルダー 8">
            <a:extLst>
              <a:ext uri="{FF2B5EF4-FFF2-40B4-BE49-F238E27FC236}">
                <a16:creationId xmlns:a16="http://schemas.microsoft.com/office/drawing/2014/main" id="{4BC1EB95-3C20-4997-BDDF-4EC963A7FE63}"/>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20</a:t>
            </a:fld>
            <a:endParaRPr lang="en-US" altLang="ja-JP" dirty="0">
              <a:latin typeface="+mn-ea"/>
              <a:ea typeface="+mn-ea"/>
            </a:endParaRPr>
          </a:p>
        </p:txBody>
      </p:sp>
    </p:spTree>
    <p:extLst>
      <p:ext uri="{BB962C8B-B14F-4D97-AF65-F5344CB8AC3E}">
        <p14:creationId xmlns:p14="http://schemas.microsoft.com/office/powerpoint/2010/main" val="1381419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0"/>
                                        </p:tgtEl>
                                        <p:attrNameLst>
                                          <p:attrName>style.visibility</p:attrName>
                                        </p:attrNameLst>
                                      </p:cBhvr>
                                      <p:to>
                                        <p:strVal val="visible"/>
                                      </p:to>
                                    </p:set>
                                    <p:animEffect transition="in" filter="wipe(left)">
                                      <p:cBhvr>
                                        <p:cTn id="7" dur="1200"/>
                                        <p:tgtEl>
                                          <p:spTgt spid="13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grpId="0" nodeType="afterEffect">
                                  <p:stCondLst>
                                    <p:cond delay="500"/>
                                  </p:stCondLst>
                                  <p:childTnLst>
                                    <p:set>
                                      <p:cBhvr>
                                        <p:cTn id="17" dur="1" fill="hold">
                                          <p:stCondLst>
                                            <p:cond delay="0"/>
                                          </p:stCondLst>
                                        </p:cTn>
                                        <p:tgtEl>
                                          <p:spTgt spid="87"/>
                                        </p:tgtEl>
                                        <p:attrNameLst>
                                          <p:attrName>style.visibility</p:attrName>
                                        </p:attrNameLst>
                                      </p:cBhvr>
                                      <p:to>
                                        <p:strVal val="visible"/>
                                      </p:to>
                                    </p:set>
                                    <p:animEffect transition="in" filter="fade">
                                      <p:cBhvr>
                                        <p:cTn id="18" dur="7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P spid="8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D0396A-D2C9-C644-DC14-201DD6E9AB06}"/>
            </a:ext>
          </a:extLst>
        </p:cNvPr>
        <p:cNvGrpSpPr/>
        <p:nvPr/>
      </p:nvGrpSpPr>
      <p:grpSpPr>
        <a:xfrm>
          <a:off x="0" y="0"/>
          <a:ext cx="0" cy="0"/>
          <a:chOff x="0" y="0"/>
          <a:chExt cx="0" cy="0"/>
        </a:xfrm>
      </p:grpSpPr>
      <p:grpSp>
        <p:nvGrpSpPr>
          <p:cNvPr id="5" name="グループ化 4">
            <a:extLst>
              <a:ext uri="{FF2B5EF4-FFF2-40B4-BE49-F238E27FC236}">
                <a16:creationId xmlns:a16="http://schemas.microsoft.com/office/drawing/2014/main" id="{C3522C6D-4CF9-6BB8-CA16-F4A47D9EF2A9}"/>
              </a:ext>
            </a:extLst>
          </p:cNvPr>
          <p:cNvGrpSpPr/>
          <p:nvPr/>
        </p:nvGrpSpPr>
        <p:grpSpPr>
          <a:xfrm>
            <a:off x="287921" y="6410880"/>
            <a:ext cx="8532000" cy="374400"/>
            <a:chOff x="322211" y="6410880"/>
            <a:chExt cx="8532000" cy="374400"/>
          </a:xfrm>
        </p:grpSpPr>
        <p:sp>
          <p:nvSpPr>
            <p:cNvPr id="6" name="正方形/長方形 5">
              <a:extLst>
                <a:ext uri="{FF2B5EF4-FFF2-40B4-BE49-F238E27FC236}">
                  <a16:creationId xmlns:a16="http://schemas.microsoft.com/office/drawing/2014/main" id="{74A4353E-27B7-6E60-CE46-147FF638BABA}"/>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0" name="正方形/長方形 19">
              <a:extLst>
                <a:ext uri="{FF2B5EF4-FFF2-40B4-BE49-F238E27FC236}">
                  <a16:creationId xmlns:a16="http://schemas.microsoft.com/office/drawing/2014/main" id="{5D52DA49-6C33-4DAB-C628-08A90D80A1C5}"/>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00" name="テキスト ボックス 99">
            <a:extLst>
              <a:ext uri="{FF2B5EF4-FFF2-40B4-BE49-F238E27FC236}">
                <a16:creationId xmlns:a16="http://schemas.microsoft.com/office/drawing/2014/main" id="{453984B6-9F56-1849-AEC2-099FE6637A48}"/>
              </a:ext>
            </a:extLst>
          </p:cNvPr>
          <p:cNvSpPr txBox="1"/>
          <p:nvPr/>
        </p:nvSpPr>
        <p:spPr>
          <a:xfrm>
            <a:off x="827561" y="6473251"/>
            <a:ext cx="7113394"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動画で学ぼう</a:t>
            </a:r>
            <a:r>
              <a:rPr kumimoji="1" lang="ja-JP" altLang="en-US" sz="1100" b="1" spc="-150" dirty="0">
                <a:solidFill>
                  <a:srgbClr val="005BAD"/>
                </a:solidFill>
                <a:latin typeface="+mj-ea"/>
                <a:ea typeface="+mj-ea"/>
              </a:rPr>
              <a:t> </a:t>
            </a:r>
            <a:r>
              <a:rPr kumimoji="1" lang="ja-JP" altLang="en-US" sz="1100" b="1" dirty="0">
                <a:solidFill>
                  <a:srgbClr val="005BAD"/>
                </a:solidFill>
                <a:latin typeface="+mj-ea"/>
                <a:ea typeface="+mj-ea"/>
              </a:rPr>
              <a:t>：</a:t>
            </a:r>
            <a:r>
              <a:rPr lang="ja-JP" altLang="en-US" sz="1100" b="1" spc="-150" dirty="0">
                <a:solidFill>
                  <a:srgbClr val="005BAD"/>
                </a:solidFill>
                <a:latin typeface="+mj-ea"/>
                <a:ea typeface="+mj-ea"/>
              </a:rPr>
              <a:t> </a:t>
            </a:r>
            <a:r>
              <a:rPr lang="ja-JP" altLang="en-US" sz="1100" b="1" dirty="0">
                <a:solidFill>
                  <a:srgbClr val="005BAD"/>
                </a:solidFill>
                <a:latin typeface="ＭＳ Ｐゴシック" panose="020B0600070205080204" pitchFamily="50" charset="-128"/>
                <a:ea typeface="ＭＳ Ｐゴシック" panose="020B0600070205080204" pitchFamily="50" charset="-128"/>
              </a:rPr>
              <a:t>日本の「財政」を考えよう　</a:t>
            </a:r>
            <a:r>
              <a:rPr kumimoji="1" lang="en-US" altLang="ja-JP" sz="110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https://www.youtube.com/watch?v=sVKTluQsCEs</a:t>
            </a:r>
            <a:r>
              <a:rPr kumimoji="1" lang="ja-JP" altLang="en-US" sz="1000" dirty="0">
                <a:latin typeface="Arial" panose="020B0604020202020204" pitchFamily="34" charset="0"/>
                <a:cs typeface="Arial" panose="020B0604020202020204" pitchFamily="34" charset="0"/>
              </a:rPr>
              <a:t>（財務省作成動画）</a:t>
            </a:r>
            <a:endParaRPr kumimoji="1" lang="ja-JP" altLang="en-US" sz="1100" dirty="0">
              <a:latin typeface="Arial" panose="020B0604020202020204" pitchFamily="34" charset="0"/>
              <a:cs typeface="Arial" panose="020B0604020202020204" pitchFamily="34" charset="0"/>
            </a:endParaRPr>
          </a:p>
        </p:txBody>
      </p:sp>
      <p:sp>
        <p:nvSpPr>
          <p:cNvPr id="7" name="Rectangle 14">
            <a:extLst>
              <a:ext uri="{FF2B5EF4-FFF2-40B4-BE49-F238E27FC236}">
                <a16:creationId xmlns:a16="http://schemas.microsoft.com/office/drawing/2014/main" id="{E0040E79-9926-2109-D86B-F93F1AA79446}"/>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国の財政をみてみよう④</a:t>
            </a:r>
            <a:endParaRPr lang="en-US" altLang="ja-JP" sz="2200" kern="0" dirty="0">
              <a:solidFill>
                <a:schemeClr val="tx1"/>
              </a:solidFill>
              <a:latin typeface="HGP創英角ｺﾞｼｯｸUB" panose="020B0900000000000000" pitchFamily="50" charset="-128"/>
              <a:ea typeface="HGP創英角ｺﾞｼｯｸUB" panose="020B0900000000000000" pitchFamily="50" charset="-128"/>
            </a:endParaRPr>
          </a:p>
        </p:txBody>
      </p:sp>
      <p:grpSp>
        <p:nvGrpSpPr>
          <p:cNvPr id="3" name="グループ化 2">
            <a:extLst>
              <a:ext uri="{FF2B5EF4-FFF2-40B4-BE49-F238E27FC236}">
                <a16:creationId xmlns:a16="http://schemas.microsoft.com/office/drawing/2014/main" id="{59E037D8-6563-2DAF-0D41-E45B1D24AA67}"/>
              </a:ext>
            </a:extLst>
          </p:cNvPr>
          <p:cNvGrpSpPr/>
          <p:nvPr/>
        </p:nvGrpSpPr>
        <p:grpSpPr>
          <a:xfrm>
            <a:off x="-29057" y="6108719"/>
            <a:ext cx="832606" cy="749281"/>
            <a:chOff x="-35154" y="5996309"/>
            <a:chExt cx="945432" cy="850816"/>
          </a:xfrm>
        </p:grpSpPr>
        <p:sp>
          <p:nvSpPr>
            <p:cNvPr id="13" name="フリーフォーム: 図形 12">
              <a:extLst>
                <a:ext uri="{FF2B5EF4-FFF2-40B4-BE49-F238E27FC236}">
                  <a16:creationId xmlns:a16="http://schemas.microsoft.com/office/drawing/2014/main" id="{151C366B-E49E-75F3-03F1-D32EACD3AEC0}"/>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14" name="フリーフォーム: 図形 13">
              <a:extLst>
                <a:ext uri="{FF2B5EF4-FFF2-40B4-BE49-F238E27FC236}">
                  <a16:creationId xmlns:a16="http://schemas.microsoft.com/office/drawing/2014/main" id="{C9B11546-32BA-FA80-11DB-9DA10405340B}"/>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17" name="テキスト ボックス 16">
              <a:extLst>
                <a:ext uri="{FF2B5EF4-FFF2-40B4-BE49-F238E27FC236}">
                  <a16:creationId xmlns:a16="http://schemas.microsoft.com/office/drawing/2014/main" id="{914DF7C1-522A-0D3C-7453-9F72789BED06}"/>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
        <p:nvSpPr>
          <p:cNvPr id="130" name="object 23">
            <a:extLst>
              <a:ext uri="{FF2B5EF4-FFF2-40B4-BE49-F238E27FC236}">
                <a16:creationId xmlns:a16="http://schemas.microsoft.com/office/drawing/2014/main" id="{E6D3C259-7C10-BB44-4E48-072460E97262}"/>
              </a:ext>
            </a:extLst>
          </p:cNvPr>
          <p:cNvSpPr txBox="1"/>
          <p:nvPr/>
        </p:nvSpPr>
        <p:spPr>
          <a:xfrm>
            <a:off x="360000" y="900000"/>
            <a:ext cx="3600000" cy="360000"/>
          </a:xfrm>
          <a:prstGeom prst="rect">
            <a:avLst/>
          </a:prstGeom>
        </p:spPr>
        <p:txBody>
          <a:bodyPr vert="horz" wrap="square" lIns="0" tIns="0" rIns="0" bIns="0" rtlCol="0" anchor="ctr" anchorCtr="0">
            <a:noAutofit/>
          </a:bodyPr>
          <a:lstStyle/>
          <a:p>
            <a:pPr marL="185815" marR="4689" indent="-174678" defTabSz="844007">
              <a:lnSpc>
                <a:spcPct val="113999"/>
              </a:lnSpc>
              <a:defRPr/>
            </a:pPr>
            <a:r>
              <a:rPr lang="ja-JP" altLang="en-US" sz="2000" spc="32" dirty="0">
                <a:solidFill>
                  <a:srgbClr val="231916"/>
                </a:solidFill>
                <a:latin typeface="+mn-ea"/>
                <a:cs typeface="Meiryo"/>
              </a:rPr>
              <a:t>主な国の債務残高（対ＧＤＰ比）</a:t>
            </a:r>
          </a:p>
        </p:txBody>
      </p:sp>
      <p:sp>
        <p:nvSpPr>
          <p:cNvPr id="87" name="角丸四角形 31">
            <a:extLst>
              <a:ext uri="{FF2B5EF4-FFF2-40B4-BE49-F238E27FC236}">
                <a16:creationId xmlns:a16="http://schemas.microsoft.com/office/drawing/2014/main" id="{5BACA4CC-7DC9-4D9E-AD9D-4D2C1E64934B}"/>
              </a:ext>
            </a:extLst>
          </p:cNvPr>
          <p:cNvSpPr/>
          <p:nvPr/>
        </p:nvSpPr>
        <p:spPr>
          <a:xfrm>
            <a:off x="3780000" y="5976000"/>
            <a:ext cx="4860000" cy="3480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200" dirty="0">
                <a:solidFill>
                  <a:schemeClr val="tx1"/>
                </a:solidFill>
                <a:latin typeface="+mn-ea"/>
              </a:rPr>
              <a:t>※</a:t>
            </a:r>
            <a:r>
              <a:rPr lang="ja-JP" altLang="en-US" sz="1200" dirty="0">
                <a:solidFill>
                  <a:schemeClr val="tx1"/>
                </a:solidFill>
                <a:latin typeface="+mn-ea"/>
              </a:rPr>
              <a:t>出典：財務省「これからの日本のために財政を考える」（令和８年４月）</a:t>
            </a:r>
            <a:endParaRPr lang="en-US" altLang="ja-JP" sz="1200" dirty="0">
              <a:solidFill>
                <a:schemeClr val="tx1"/>
              </a:solidFill>
              <a:latin typeface="+mn-ea"/>
            </a:endParaRPr>
          </a:p>
        </p:txBody>
      </p:sp>
      <p:pic>
        <p:nvPicPr>
          <p:cNvPr id="4" name="Picture 3">
            <a:extLst>
              <a:ext uri="{FF2B5EF4-FFF2-40B4-BE49-F238E27FC236}">
                <a16:creationId xmlns:a16="http://schemas.microsoft.com/office/drawing/2014/main" id="{C4AA7498-8EB5-B52A-8DF2-B8E505A22C82}"/>
              </a:ext>
            </a:extLst>
          </p:cNvPr>
          <p:cNvPicPr>
            <a:picLocks noChangeAspect="1"/>
          </p:cNvPicPr>
          <p:nvPr/>
        </p:nvPicPr>
        <p:blipFill>
          <a:blip r:embed="rId4"/>
          <a:stretch>
            <a:fillRect/>
          </a:stretch>
        </p:blipFill>
        <p:spPr>
          <a:xfrm>
            <a:off x="656796" y="1323443"/>
            <a:ext cx="7823057" cy="4698428"/>
          </a:xfrm>
          <a:prstGeom prst="rect">
            <a:avLst/>
          </a:prstGeom>
        </p:spPr>
      </p:pic>
      <p:sp>
        <p:nvSpPr>
          <p:cNvPr id="2" name="スライド番号プレースホルダー 8">
            <a:extLst>
              <a:ext uri="{FF2B5EF4-FFF2-40B4-BE49-F238E27FC236}">
                <a16:creationId xmlns:a16="http://schemas.microsoft.com/office/drawing/2014/main" id="{DD1FC9B9-2B9E-F59B-C600-472B128EC840}"/>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21</a:t>
            </a:fld>
            <a:endParaRPr lang="en-US" altLang="ja-JP" dirty="0">
              <a:latin typeface="+mn-ea"/>
              <a:ea typeface="+mn-ea"/>
            </a:endParaRPr>
          </a:p>
        </p:txBody>
      </p:sp>
    </p:spTree>
    <p:extLst>
      <p:ext uri="{BB962C8B-B14F-4D97-AF65-F5344CB8AC3E}">
        <p14:creationId xmlns:p14="http://schemas.microsoft.com/office/powerpoint/2010/main" val="121098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0"/>
                                        </p:tgtEl>
                                        <p:attrNameLst>
                                          <p:attrName>style.visibility</p:attrName>
                                        </p:attrNameLst>
                                      </p:cBhvr>
                                      <p:to>
                                        <p:strVal val="visible"/>
                                      </p:to>
                                    </p:set>
                                    <p:animEffect transition="in" filter="wipe(left)">
                                      <p:cBhvr>
                                        <p:cTn id="7" dur="1200"/>
                                        <p:tgtEl>
                                          <p:spTgt spid="13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grpId="0" nodeType="afterEffect">
                                  <p:stCondLst>
                                    <p:cond delay="500"/>
                                  </p:stCondLst>
                                  <p:childTnLst>
                                    <p:set>
                                      <p:cBhvr>
                                        <p:cTn id="17" dur="1" fill="hold">
                                          <p:stCondLst>
                                            <p:cond delay="0"/>
                                          </p:stCondLst>
                                        </p:cTn>
                                        <p:tgtEl>
                                          <p:spTgt spid="87"/>
                                        </p:tgtEl>
                                        <p:attrNameLst>
                                          <p:attrName>style.visibility</p:attrName>
                                        </p:attrNameLst>
                                      </p:cBhvr>
                                      <p:to>
                                        <p:strVal val="visible"/>
                                      </p:to>
                                    </p:set>
                                    <p:animEffect transition="in" filter="fade">
                                      <p:cBhvr>
                                        <p:cTn id="18" dur="7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P spid="8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522780-5CC8-E113-E855-6C190F600A67}"/>
            </a:ext>
          </a:extLst>
        </p:cNvPr>
        <p:cNvGrpSpPr/>
        <p:nvPr/>
      </p:nvGrpSpPr>
      <p:grpSpPr>
        <a:xfrm>
          <a:off x="0" y="0"/>
          <a:ext cx="0" cy="0"/>
          <a:chOff x="0" y="0"/>
          <a:chExt cx="0" cy="0"/>
        </a:xfrm>
      </p:grpSpPr>
      <p:sp>
        <p:nvSpPr>
          <p:cNvPr id="3" name="AutoShape 353">
            <a:extLst>
              <a:ext uri="{FF2B5EF4-FFF2-40B4-BE49-F238E27FC236}">
                <a16:creationId xmlns:a16="http://schemas.microsoft.com/office/drawing/2014/main" id="{C704651C-C907-EAA2-9552-D20A64C34A7F}"/>
              </a:ext>
            </a:extLst>
          </p:cNvPr>
          <p:cNvSpPr>
            <a:spLocks noChangeArrowheads="1"/>
          </p:cNvSpPr>
          <p:nvPr/>
        </p:nvSpPr>
        <p:spPr bwMode="auto">
          <a:xfrm>
            <a:off x="323851" y="863138"/>
            <a:ext cx="8519134" cy="1049562"/>
          </a:xfrm>
          <a:prstGeom prst="roundRect">
            <a:avLst>
              <a:gd name="adj" fmla="val 0"/>
            </a:avLst>
          </a:prstGeom>
          <a:solidFill>
            <a:srgbClr val="CEECFE"/>
          </a:solidFill>
          <a:ln>
            <a:noFill/>
          </a:ln>
          <a:effectLst/>
        </p:spPr>
        <p:txBody>
          <a:bodyPr wrap="none" anchor="ctr"/>
          <a:lstStyle/>
          <a:p>
            <a:pPr defTabSz="838413" eaLnBrk="1" hangingPunct="1">
              <a:lnSpc>
                <a:spcPts val="1800"/>
              </a:lnSpc>
              <a:spcBef>
                <a:spcPct val="20000"/>
              </a:spcBef>
              <a:defRPr/>
            </a:pPr>
            <a:r>
              <a:rPr lang="ja-JP" altLang="en-US" sz="1800" dirty="0">
                <a:solidFill>
                  <a:prstClr val="black"/>
                </a:solidFill>
                <a:latin typeface="+mn-ea"/>
                <a:ea typeface="+mn-ea"/>
              </a:rPr>
              <a:t>国の歳入と同じく租税が地方の財政を支えています。</a:t>
            </a:r>
            <a:endParaRPr lang="en-US" altLang="ja-JP" sz="1800" dirty="0">
              <a:solidFill>
                <a:prstClr val="black"/>
              </a:solidFill>
              <a:latin typeface="+mn-ea"/>
              <a:ea typeface="+mn-ea"/>
            </a:endParaRPr>
          </a:p>
          <a:p>
            <a:pPr defTabSz="838413" eaLnBrk="1" hangingPunct="1">
              <a:lnSpc>
                <a:spcPts val="1800"/>
              </a:lnSpc>
              <a:spcBef>
                <a:spcPct val="20000"/>
              </a:spcBef>
              <a:defRPr/>
            </a:pPr>
            <a:r>
              <a:rPr lang="ja-JP" altLang="en-US" sz="1800" dirty="0">
                <a:solidFill>
                  <a:prstClr val="black"/>
                </a:solidFill>
                <a:latin typeface="+mn-ea"/>
                <a:ea typeface="+mn-ea"/>
              </a:rPr>
              <a:t>地方公共団体は、私たちの普段の暮らしに結びついた公共サービス</a:t>
            </a:r>
            <a:r>
              <a:rPr lang="ja-JP" altLang="en-US" dirty="0">
                <a:solidFill>
                  <a:prstClr val="black"/>
                </a:solidFill>
                <a:latin typeface="+mn-ea"/>
              </a:rPr>
              <a:t>を</a:t>
            </a:r>
            <a:endParaRPr lang="en-US" altLang="ja-JP" dirty="0">
              <a:solidFill>
                <a:prstClr val="black"/>
              </a:solidFill>
              <a:latin typeface="+mn-ea"/>
            </a:endParaRPr>
          </a:p>
          <a:p>
            <a:pPr defTabSz="838413" eaLnBrk="1" hangingPunct="1">
              <a:lnSpc>
                <a:spcPts val="1800"/>
              </a:lnSpc>
              <a:spcBef>
                <a:spcPct val="20000"/>
              </a:spcBef>
              <a:defRPr/>
            </a:pPr>
            <a:r>
              <a:rPr lang="ja-JP" altLang="en-US" dirty="0">
                <a:solidFill>
                  <a:prstClr val="black"/>
                </a:solidFill>
                <a:latin typeface="+mn-ea"/>
              </a:rPr>
              <a:t>提供して</a:t>
            </a:r>
            <a:r>
              <a:rPr lang="ja-JP" altLang="en-US" sz="1800" dirty="0">
                <a:solidFill>
                  <a:prstClr val="black"/>
                </a:solidFill>
                <a:latin typeface="+mn-ea"/>
                <a:ea typeface="+mn-ea"/>
              </a:rPr>
              <a:t>います。</a:t>
            </a:r>
          </a:p>
        </p:txBody>
      </p:sp>
      <p:sp>
        <p:nvSpPr>
          <p:cNvPr id="24" name="Rectangle 8">
            <a:extLst>
              <a:ext uri="{FF2B5EF4-FFF2-40B4-BE49-F238E27FC236}">
                <a16:creationId xmlns:a16="http://schemas.microsoft.com/office/drawing/2014/main" id="{10856A0C-D07D-0B69-D073-D6BAC41A7C2B}"/>
              </a:ext>
            </a:extLst>
          </p:cNvPr>
          <p:cNvSpPr>
            <a:spLocks noChangeArrowheads="1"/>
          </p:cNvSpPr>
          <p:nvPr/>
        </p:nvSpPr>
        <p:spPr bwMode="auto">
          <a:xfrm>
            <a:off x="323852" y="2022767"/>
            <a:ext cx="8519134" cy="360000"/>
          </a:xfrm>
          <a:prstGeom prst="rect">
            <a:avLst/>
          </a:prstGeom>
          <a:solidFill>
            <a:schemeClr val="accent1"/>
          </a:solidFill>
          <a:ln w="19050">
            <a:solidFill>
              <a:schemeClr val="accent1"/>
            </a:solid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600" dirty="0">
                <a:solidFill>
                  <a:schemeClr val="bg1"/>
                </a:solidFill>
                <a:latin typeface="+mn-ea"/>
                <a:ea typeface="+mn-ea"/>
              </a:rPr>
              <a:t>令和８年度　大阪府の歳入歳出当初予算</a:t>
            </a:r>
            <a:endParaRPr kumimoji="1" lang="ja-JP" altLang="en-US" sz="1600" b="0" i="0" u="none" strike="noStrike" cap="none" normalizeH="0" baseline="0" dirty="0">
              <a:ln>
                <a:noFill/>
              </a:ln>
              <a:solidFill>
                <a:schemeClr val="bg1"/>
              </a:solidFill>
              <a:effectLst/>
              <a:latin typeface="+mn-ea"/>
              <a:ea typeface="+mn-ea"/>
            </a:endParaRPr>
          </a:p>
        </p:txBody>
      </p:sp>
      <p:sp>
        <p:nvSpPr>
          <p:cNvPr id="9" name="Rectangle 8">
            <a:extLst>
              <a:ext uri="{FF2B5EF4-FFF2-40B4-BE49-F238E27FC236}">
                <a16:creationId xmlns:a16="http://schemas.microsoft.com/office/drawing/2014/main" id="{D1888794-54D5-D813-64BB-6980CB6200C1}"/>
              </a:ext>
            </a:extLst>
          </p:cNvPr>
          <p:cNvSpPr>
            <a:spLocks noChangeArrowheads="1"/>
          </p:cNvSpPr>
          <p:nvPr/>
        </p:nvSpPr>
        <p:spPr bwMode="auto">
          <a:xfrm>
            <a:off x="1998945" y="801084"/>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800" dirty="0">
                <a:solidFill>
                  <a:srgbClr val="000000"/>
                </a:solidFill>
                <a:latin typeface="+mn-ea"/>
                <a:ea typeface="+mn-ea"/>
                <a:cs typeface="メイリオ" panose="020B0604030504040204" pitchFamily="50" charset="-128"/>
              </a:rPr>
              <a:t>そぜい</a:t>
            </a:r>
          </a:p>
        </p:txBody>
      </p:sp>
      <p:sp>
        <p:nvSpPr>
          <p:cNvPr id="12" name="Rectangle 14">
            <a:extLst>
              <a:ext uri="{FF2B5EF4-FFF2-40B4-BE49-F238E27FC236}">
                <a16:creationId xmlns:a16="http://schemas.microsoft.com/office/drawing/2014/main" id="{0541FB5E-773C-354B-6F69-6E41CDFFD20F}"/>
              </a:ext>
            </a:extLst>
          </p:cNvPr>
          <p:cNvSpPr txBox="1">
            <a:spLocks noChangeArrowheads="1"/>
          </p:cNvSpPr>
          <p:nvPr/>
        </p:nvSpPr>
        <p:spPr bwMode="auto">
          <a:xfrm>
            <a:off x="240030" y="205265"/>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大阪府の財政</a:t>
            </a:r>
            <a:r>
              <a:rPr lang="en-US" altLang="ja-JP" sz="2200" kern="0"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①予算（歳入と歳出）</a:t>
            </a:r>
            <a:endParaRPr lang="en-US" altLang="ja-JP" sz="2200" kern="0" dirty="0">
              <a:solidFill>
                <a:schemeClr val="tx1"/>
              </a:solidFill>
              <a:latin typeface="HGP創英角ｺﾞｼｯｸUB" panose="020B0900000000000000" pitchFamily="50" charset="-128"/>
              <a:ea typeface="HGP創英角ｺﾞｼｯｸUB" panose="020B0900000000000000" pitchFamily="50" charset="-128"/>
            </a:endParaRPr>
          </a:p>
        </p:txBody>
      </p:sp>
      <p:sp>
        <p:nvSpPr>
          <p:cNvPr id="31" name="Rectangle 14">
            <a:extLst>
              <a:ext uri="{FF2B5EF4-FFF2-40B4-BE49-F238E27FC236}">
                <a16:creationId xmlns:a16="http://schemas.microsoft.com/office/drawing/2014/main" id="{8F069413-5417-35D9-14D1-76F3707618B4}"/>
              </a:ext>
            </a:extLst>
          </p:cNvPr>
          <p:cNvSpPr txBox="1">
            <a:spLocks noChangeArrowheads="1"/>
          </p:cNvSpPr>
          <p:nvPr/>
        </p:nvSpPr>
        <p:spPr bwMode="auto">
          <a:xfrm>
            <a:off x="240030" y="52945"/>
            <a:ext cx="7227570" cy="28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もっと税について調べてみよう</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p:txBody>
      </p:sp>
      <p:grpSp>
        <p:nvGrpSpPr>
          <p:cNvPr id="15" name="グループ化 14">
            <a:extLst>
              <a:ext uri="{FF2B5EF4-FFF2-40B4-BE49-F238E27FC236}">
                <a16:creationId xmlns:a16="http://schemas.microsoft.com/office/drawing/2014/main" id="{874321EC-1EC6-9ED6-790F-DD3ED7ACDDE5}"/>
              </a:ext>
            </a:extLst>
          </p:cNvPr>
          <p:cNvGrpSpPr/>
          <p:nvPr/>
        </p:nvGrpSpPr>
        <p:grpSpPr>
          <a:xfrm>
            <a:off x="7296498" y="421338"/>
            <a:ext cx="1485206" cy="1491916"/>
            <a:chOff x="7296860" y="269206"/>
            <a:chExt cx="1485206" cy="1491916"/>
          </a:xfrm>
        </p:grpSpPr>
        <p:pic>
          <p:nvPicPr>
            <p:cNvPr id="50" name="図 49">
              <a:extLst>
                <a:ext uri="{FF2B5EF4-FFF2-40B4-BE49-F238E27FC236}">
                  <a16:creationId xmlns:a16="http://schemas.microsoft.com/office/drawing/2014/main" id="{372E9245-97C1-1D20-06F5-814455FADBC1}"/>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7676" b="97015" l="8539" r="75534">
                          <a14:foregroundMark x1="42365" y1="32623" x2="56979" y2="14072"/>
                          <a14:foregroundMark x1="46634" y1="22388" x2="46634" y2="22388"/>
                          <a14:foregroundMark x1="47126" y1="22814" x2="47126" y2="22814"/>
                          <a14:foregroundMark x1="46962" y1="22814" x2="46962" y2="22814"/>
                          <a14:foregroundMark x1="46634" y1="22814" x2="46634" y2="22814"/>
                          <a14:foregroundMark x1="46634" y1="22814" x2="46634" y2="22814"/>
                          <a14:foregroundMark x1="55665" y1="33475" x2="54844" y2="30490"/>
                          <a14:foregroundMark x1="54844" y1="24307" x2="55829" y2="29638"/>
                          <a14:foregroundMark x1="55172" y1="28145" x2="55665" y2="31770"/>
                          <a14:foregroundMark x1="53695" y1="21962" x2="53695" y2="31130"/>
                          <a14:foregroundMark x1="54680" y1="21748" x2="58292" y2="21109"/>
                          <a14:foregroundMark x1="56814" y1="21748" x2="59934" y2="24733"/>
                          <a14:foregroundMark x1="59606" y1="23241" x2="59606" y2="30064"/>
                          <a14:foregroundMark x1="60099" y1="26013" x2="59934" y2="33049"/>
                          <a14:foregroundMark x1="48440" y1="23667" x2="43678" y2="21535"/>
                          <a14:foregroundMark x1="40722" y1="21322" x2="42036" y2="27292"/>
                          <a14:foregroundMark x1="40887" y1="25160" x2="42200" y2="31983"/>
                          <a14:foregroundMark x1="42529" y1="35394" x2="40558" y2="28998"/>
                          <a14:foregroundMark x1="38752" y1="66525" x2="44663" y2="66525"/>
                          <a14:foregroundMark x1="44663" y1="69296" x2="46305" y2="62473"/>
                          <a14:foregroundMark x1="49097" y1="81876" x2="49754" y2="63753"/>
                          <a14:foregroundMark x1="52874" y1="81023" x2="52217" y2="68870"/>
                          <a14:foregroundMark x1="55172" y1="80171" x2="54516" y2="69936"/>
                          <a14:foregroundMark x1="56979" y1="79957" x2="56486" y2="65458"/>
                          <a14:foregroundMark x1="57143" y1="78891" x2="59113" y2="61834"/>
                          <a14:foregroundMark x1="64204" y1="79531" x2="55665" y2="65672"/>
                          <a14:foregroundMark x1="59606" y1="67377" x2="41708" y2="67377"/>
                          <a14:foregroundMark x1="45977" y1="86780" x2="46962" y2="68017"/>
                          <a14:foregroundMark x1="44499" y1="84435" x2="45484" y2="68017"/>
                          <a14:foregroundMark x1="42693" y1="84435" x2="41379" y2="67377"/>
                          <a14:foregroundMark x1="40558" y1="86354" x2="39573" y2="69936"/>
                          <a14:foregroundMark x1="40230" y1="84648" x2="40887" y2="64392"/>
                          <a14:foregroundMark x1="45813" y1="15565" x2="51560" y2="12154"/>
                          <a14:foregroundMark x1="48112" y1="11087" x2="49425" y2="11087"/>
                          <a14:foregroundMark x1="33990" y1="92964" x2="48112" y2="92537"/>
                          <a14:foregroundMark x1="41215" y1="38380" x2="52217" y2="34328"/>
                          <a14:foregroundMark x1="57964" y1="39659" x2="53530" y2="28785"/>
                          <a14:foregroundMark x1="49589" y1="38593" x2="47783" y2="26226"/>
                          <a14:foregroundMark x1="61412" y1="66738" x2="66502" y2="66311"/>
                          <a14:foregroundMark x1="63875" y1="65032" x2="64532" y2="64606"/>
                          <a14:foregroundMark x1="72250" y1="67164" x2="73071" y2="67377"/>
                          <a14:foregroundMark x1="48604" y1="7676" x2="50246" y2="7676"/>
                          <a14:foregroundMark x1="32512" y1="97015" x2="39245" y2="95096"/>
                          <a14:foregroundMark x1="75534" y1="68017" x2="75534" y2="68017"/>
                          <a14:foregroundMark x1="43678" y1="28998" x2="43678" y2="28998"/>
                          <a14:foregroundMark x1="43186" y1="27292" x2="43186" y2="27292"/>
                          <a14:foregroundMark x1="44007" y1="28571" x2="43350" y2="28571"/>
                          <a14:foregroundMark x1="40558" y1="24733" x2="40558" y2="24733"/>
                          <a14:foregroundMark x1="39573" y1="23667" x2="39901" y2="23454"/>
                          <a14:foregroundMark x1="39901" y1="23881" x2="41708" y2="27079"/>
                          <a14:foregroundMark x1="39573" y1="24520" x2="40066" y2="25373"/>
                          <a14:foregroundMark x1="42365" y1="27079" x2="42365" y2="27079"/>
                          <a14:foregroundMark x1="41708" y1="26866" x2="40558" y2="25373"/>
                          <a14:foregroundMark x1="42857" y1="28145" x2="42857" y2="28145"/>
                          <a14:foregroundMark x1="41215" y1="26226" x2="41215" y2="25160"/>
                          <a14:foregroundMark x1="39080" y1="21962" x2="40230" y2="26866"/>
                          <a14:foregroundMark x1="40394" y1="24520" x2="41872" y2="21962"/>
                          <a14:foregroundMark x1="40230" y1="28358" x2="41215" y2="24094"/>
                          <a14:foregroundMark x1="12808" y1="24520" x2="8539" y2="18550"/>
                          <a14:foregroundMark x1="56650" y1="54584" x2="56322" y2="50320"/>
                        </a14:backgroundRemoval>
                      </a14:imgEffect>
                    </a14:imgLayer>
                  </a14:imgProps>
                </a:ext>
              </a:extLst>
            </a:blip>
            <a:srcRect l="6047" t="5952" r="20995"/>
            <a:stretch/>
          </p:blipFill>
          <p:spPr>
            <a:xfrm>
              <a:off x="7296860" y="269206"/>
              <a:ext cx="1314466" cy="1304892"/>
            </a:xfrm>
            <a:prstGeom prst="rect">
              <a:avLst/>
            </a:prstGeom>
          </p:spPr>
        </p:pic>
        <p:sp>
          <p:nvSpPr>
            <p:cNvPr id="51" name="テキスト ボックス 50">
              <a:extLst>
                <a:ext uri="{FF2B5EF4-FFF2-40B4-BE49-F238E27FC236}">
                  <a16:creationId xmlns:a16="http://schemas.microsoft.com/office/drawing/2014/main" id="{EBA8E075-1DFB-E69A-A7C9-6E2A45BCF1CF}"/>
                </a:ext>
              </a:extLst>
            </p:cNvPr>
            <p:cNvSpPr txBox="1"/>
            <p:nvPr/>
          </p:nvSpPr>
          <p:spPr>
            <a:xfrm>
              <a:off x="7467600" y="1545678"/>
              <a:ext cx="1314466" cy="215444"/>
            </a:xfrm>
            <a:prstGeom prst="rect">
              <a:avLst/>
            </a:prstGeom>
            <a:noFill/>
          </p:spPr>
          <p:txBody>
            <a:bodyPr wrap="square" rtlCol="0">
              <a:spAutoFit/>
            </a:bodyPr>
            <a:lstStyle/>
            <a:p>
              <a:r>
                <a:rPr kumimoji="1" lang="ja-JP" altLang="en-US" sz="800" dirty="0">
                  <a:latin typeface="+mn-ea"/>
                </a:rPr>
                <a:t>Ⓒ</a:t>
              </a:r>
              <a:r>
                <a:rPr kumimoji="1" lang="en-US" altLang="ja-JP" sz="800" dirty="0">
                  <a:latin typeface="+mn-ea"/>
                </a:rPr>
                <a:t>2014 </a:t>
              </a:r>
              <a:r>
                <a:rPr lang="ja-JP" altLang="en-US" sz="800" dirty="0">
                  <a:latin typeface="+mn-ea"/>
                </a:rPr>
                <a:t>大阪府も</a:t>
              </a:r>
              <a:r>
                <a:rPr lang="ja-JP" altLang="en-US" sz="800" dirty="0" err="1">
                  <a:latin typeface="+mn-ea"/>
                </a:rPr>
                <a:t>ずやん</a:t>
              </a:r>
              <a:endParaRPr kumimoji="1" lang="ja-JP" altLang="en-US" sz="800" dirty="0">
                <a:latin typeface="+mn-ea"/>
              </a:endParaRPr>
            </a:p>
          </p:txBody>
        </p:sp>
      </p:grpSp>
      <p:grpSp>
        <p:nvGrpSpPr>
          <p:cNvPr id="52" name="グループ化 51">
            <a:extLst>
              <a:ext uri="{FF2B5EF4-FFF2-40B4-BE49-F238E27FC236}">
                <a16:creationId xmlns:a16="http://schemas.microsoft.com/office/drawing/2014/main" id="{E48B7A1D-DC9B-C504-7378-87000881D61F}"/>
              </a:ext>
            </a:extLst>
          </p:cNvPr>
          <p:cNvGrpSpPr/>
          <p:nvPr/>
        </p:nvGrpSpPr>
        <p:grpSpPr>
          <a:xfrm>
            <a:off x="287921" y="6410880"/>
            <a:ext cx="7817854" cy="374400"/>
            <a:chOff x="322211" y="6410880"/>
            <a:chExt cx="7817854" cy="374400"/>
          </a:xfrm>
        </p:grpSpPr>
        <p:sp>
          <p:nvSpPr>
            <p:cNvPr id="54" name="正方形/長方形 53">
              <a:extLst>
                <a:ext uri="{FF2B5EF4-FFF2-40B4-BE49-F238E27FC236}">
                  <a16:creationId xmlns:a16="http://schemas.microsoft.com/office/drawing/2014/main" id="{7A47FDBC-9A98-20BC-42CC-8DD77EB17BA8}"/>
                </a:ext>
              </a:extLst>
            </p:cNvPr>
            <p:cNvSpPr/>
            <p:nvPr/>
          </p:nvSpPr>
          <p:spPr bwMode="auto">
            <a:xfrm>
              <a:off x="322211" y="6410880"/>
              <a:ext cx="7817854"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56" name="正方形/長方形 55">
              <a:extLst>
                <a:ext uri="{FF2B5EF4-FFF2-40B4-BE49-F238E27FC236}">
                  <a16:creationId xmlns:a16="http://schemas.microsoft.com/office/drawing/2014/main" id="{D501633E-A3A1-4017-FF19-DE2444706C61}"/>
                </a:ext>
              </a:extLst>
            </p:cNvPr>
            <p:cNvSpPr/>
            <p:nvPr/>
          </p:nvSpPr>
          <p:spPr bwMode="auto">
            <a:xfrm>
              <a:off x="322213" y="6449705"/>
              <a:ext cx="7751178"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grpSp>
        <p:nvGrpSpPr>
          <p:cNvPr id="58" name="グループ化 57">
            <a:extLst>
              <a:ext uri="{FF2B5EF4-FFF2-40B4-BE49-F238E27FC236}">
                <a16:creationId xmlns:a16="http://schemas.microsoft.com/office/drawing/2014/main" id="{1970D42C-6551-7F3A-815A-BCAE1B5C2348}"/>
              </a:ext>
            </a:extLst>
          </p:cNvPr>
          <p:cNvGrpSpPr/>
          <p:nvPr/>
        </p:nvGrpSpPr>
        <p:grpSpPr>
          <a:xfrm>
            <a:off x="-29057" y="6108719"/>
            <a:ext cx="832606" cy="749281"/>
            <a:chOff x="-35154" y="5996309"/>
            <a:chExt cx="945432" cy="850816"/>
          </a:xfrm>
        </p:grpSpPr>
        <p:sp>
          <p:nvSpPr>
            <p:cNvPr id="67" name="フリーフォーム: 図形 68">
              <a:extLst>
                <a:ext uri="{FF2B5EF4-FFF2-40B4-BE49-F238E27FC236}">
                  <a16:creationId xmlns:a16="http://schemas.microsoft.com/office/drawing/2014/main" id="{50EA0B1C-38DC-B107-70BE-CE4F06A13DF6}"/>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68" name="フリーフォーム: 図形 69">
              <a:extLst>
                <a:ext uri="{FF2B5EF4-FFF2-40B4-BE49-F238E27FC236}">
                  <a16:creationId xmlns:a16="http://schemas.microsoft.com/office/drawing/2014/main" id="{3CB49F8C-8AD4-6C67-2C90-7D3A92BB11DE}"/>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69" name="テキスト ボックス 68">
              <a:extLst>
                <a:ext uri="{FF2B5EF4-FFF2-40B4-BE49-F238E27FC236}">
                  <a16:creationId xmlns:a16="http://schemas.microsoft.com/office/drawing/2014/main" id="{8153A390-2874-BB01-3734-4CF7B2187F2F}"/>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
        <p:nvSpPr>
          <p:cNvPr id="70" name="テキスト ボックス 69">
            <a:extLst>
              <a:ext uri="{FF2B5EF4-FFF2-40B4-BE49-F238E27FC236}">
                <a16:creationId xmlns:a16="http://schemas.microsoft.com/office/drawing/2014/main" id="{EDAC7F15-3A0E-E5A7-CC90-FC5AB6549BD3}"/>
              </a:ext>
            </a:extLst>
          </p:cNvPr>
          <p:cNvSpPr txBox="1"/>
          <p:nvPr/>
        </p:nvSpPr>
        <p:spPr>
          <a:xfrm>
            <a:off x="827561" y="6473251"/>
            <a:ext cx="7113394"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「府税のしおり」でもっと詳しく見てみよう</a:t>
            </a:r>
            <a:r>
              <a:rPr lang="ja-JP" altLang="en-US" sz="1100" b="1" dirty="0">
                <a:solidFill>
                  <a:srgbClr val="005BAD"/>
                </a:solidFill>
                <a:latin typeface="ＭＳ Ｐゴシック" panose="020B0600070205080204" pitchFamily="50" charset="-128"/>
                <a:ea typeface="ＭＳ Ｐゴシック" panose="020B0600070205080204" pitchFamily="50" charset="-128"/>
              </a:rPr>
              <a:t>　</a:t>
            </a:r>
            <a:r>
              <a:rPr kumimoji="1" lang="en-US" altLang="ja-JP" sz="1100" dirty="0">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https://www.pref.osaka.lg.jp/o050030/zei/alacarte/list.html</a:t>
            </a:r>
            <a:endParaRPr kumimoji="1" lang="ja-JP" altLang="en-US" sz="1100" dirty="0">
              <a:latin typeface="Arial" panose="020B0604020202020204" pitchFamily="34" charset="0"/>
              <a:cs typeface="Arial" panose="020B0604020202020204" pitchFamily="34" charset="0"/>
            </a:endParaRPr>
          </a:p>
        </p:txBody>
      </p:sp>
      <p:sp>
        <p:nvSpPr>
          <p:cNvPr id="91" name="テキスト ボックス 3">
            <a:extLst>
              <a:ext uri="{FF2B5EF4-FFF2-40B4-BE49-F238E27FC236}">
                <a16:creationId xmlns:a16="http://schemas.microsoft.com/office/drawing/2014/main" id="{8FE4C234-FCE5-B9FF-FB4E-7BD933D298DD}"/>
              </a:ext>
            </a:extLst>
          </p:cNvPr>
          <p:cNvSpPr txBox="1"/>
          <p:nvPr/>
        </p:nvSpPr>
        <p:spPr>
          <a:xfrm>
            <a:off x="556411" y="6079429"/>
            <a:ext cx="3886200" cy="23812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ja-JP" sz="900" kern="100" dirty="0">
                <a:effectLst/>
                <a:latin typeface="+mn-ea"/>
                <a:cs typeface="Times New Roman" panose="02020603050405020304" pitchFamily="18" charset="0"/>
              </a:rPr>
              <a:t>※端数処理の関係上、各項目の合計額が合わないことがあります。</a:t>
            </a:r>
            <a:endParaRPr lang="ja-JP" sz="1050" kern="100" dirty="0">
              <a:effectLst/>
              <a:latin typeface="+mn-ea"/>
              <a:cs typeface="Times New Roman" panose="02020603050405020304" pitchFamily="18" charset="0"/>
            </a:endParaRPr>
          </a:p>
        </p:txBody>
      </p:sp>
      <p:sp>
        <p:nvSpPr>
          <p:cNvPr id="6" name="Rectangle 8">
            <a:extLst>
              <a:ext uri="{FF2B5EF4-FFF2-40B4-BE49-F238E27FC236}">
                <a16:creationId xmlns:a16="http://schemas.microsoft.com/office/drawing/2014/main" id="{EF96E674-0B8F-00F0-B03E-977337FBD0BA}"/>
              </a:ext>
            </a:extLst>
          </p:cNvPr>
          <p:cNvSpPr>
            <a:spLocks noChangeArrowheads="1"/>
          </p:cNvSpPr>
          <p:nvPr/>
        </p:nvSpPr>
        <p:spPr bwMode="auto">
          <a:xfrm>
            <a:off x="3139162" y="111544"/>
            <a:ext cx="505514" cy="243904"/>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800">
                <a:solidFill>
                  <a:srgbClr val="000000"/>
                </a:solidFill>
                <a:latin typeface="+mn-ea"/>
                <a:ea typeface="+mn-ea"/>
                <a:cs typeface="メイリオ" panose="020B0604030504040204" pitchFamily="50" charset="-128"/>
              </a:rPr>
              <a:t>さいにゅう</a:t>
            </a:r>
            <a:endParaRPr lang="ja-JP" altLang="en-US" sz="800" dirty="0">
              <a:solidFill>
                <a:srgbClr val="000000"/>
              </a:solidFill>
              <a:latin typeface="+mn-ea"/>
              <a:ea typeface="+mn-ea"/>
              <a:cs typeface="メイリオ" panose="020B0604030504040204" pitchFamily="50" charset="-128"/>
            </a:endParaRPr>
          </a:p>
        </p:txBody>
      </p:sp>
      <p:sp>
        <p:nvSpPr>
          <p:cNvPr id="7" name="Rectangle 8">
            <a:extLst>
              <a:ext uri="{FF2B5EF4-FFF2-40B4-BE49-F238E27FC236}">
                <a16:creationId xmlns:a16="http://schemas.microsoft.com/office/drawing/2014/main" id="{73D320F6-6123-44B5-12C2-207E7C7A0E3E}"/>
              </a:ext>
            </a:extLst>
          </p:cNvPr>
          <p:cNvSpPr>
            <a:spLocks noChangeArrowheads="1"/>
          </p:cNvSpPr>
          <p:nvPr/>
        </p:nvSpPr>
        <p:spPr bwMode="auto">
          <a:xfrm>
            <a:off x="3960655" y="111544"/>
            <a:ext cx="513529" cy="243904"/>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800">
                <a:solidFill>
                  <a:srgbClr val="000000"/>
                </a:solidFill>
                <a:latin typeface="+mn-ea"/>
                <a:ea typeface="+mn-ea"/>
                <a:cs typeface="メイリオ" panose="020B0604030504040204" pitchFamily="50" charset="-128"/>
              </a:rPr>
              <a:t>さいしゅつ</a:t>
            </a:r>
            <a:endParaRPr lang="ja-JP" altLang="en-US" sz="800" dirty="0">
              <a:solidFill>
                <a:srgbClr val="000000"/>
              </a:solidFill>
              <a:latin typeface="+mn-ea"/>
              <a:ea typeface="+mn-ea"/>
              <a:cs typeface="メイリオ" panose="020B0604030504040204" pitchFamily="50" charset="-128"/>
            </a:endParaRPr>
          </a:p>
        </p:txBody>
      </p:sp>
      <p:sp>
        <p:nvSpPr>
          <p:cNvPr id="62" name="テキスト ボックス 5">
            <a:extLst>
              <a:ext uri="{FF2B5EF4-FFF2-40B4-BE49-F238E27FC236}">
                <a16:creationId xmlns:a16="http://schemas.microsoft.com/office/drawing/2014/main" id="{867360B5-CB8D-4104-B773-8A708628E431}"/>
              </a:ext>
            </a:extLst>
          </p:cNvPr>
          <p:cNvSpPr txBox="1"/>
          <p:nvPr/>
        </p:nvSpPr>
        <p:spPr>
          <a:xfrm>
            <a:off x="7296498" y="6093716"/>
            <a:ext cx="1247140" cy="209550"/>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algn="just">
              <a:lnSpc>
                <a:spcPts val="900"/>
              </a:lnSpc>
            </a:pPr>
            <a:r>
              <a:rPr lang="ja-JP" sz="900" kern="100" dirty="0">
                <a:effectLst/>
                <a:latin typeface="HGPｺﾞｼｯｸE" panose="020B0900000000000000" pitchFamily="50" charset="-128"/>
                <a:ea typeface="HGPｺﾞｼｯｸE" panose="020B0900000000000000" pitchFamily="50" charset="-128"/>
                <a:cs typeface="Times New Roman" panose="02020603050405020304" pitchFamily="18" charset="0"/>
              </a:rPr>
              <a:t>（出所：大阪府</a:t>
            </a:r>
            <a:r>
              <a:rPr lang="en-US" sz="900" kern="100" dirty="0">
                <a:effectLst/>
                <a:latin typeface="HGPｺﾞｼｯｸE" panose="020B0900000000000000" pitchFamily="50" charset="-128"/>
                <a:ea typeface="HGPｺﾞｼｯｸE" panose="020B0900000000000000" pitchFamily="50" charset="-128"/>
                <a:cs typeface="Times New Roman" panose="02020603050405020304" pitchFamily="18" charset="0"/>
              </a:rPr>
              <a:t>HP</a:t>
            </a:r>
            <a:r>
              <a:rPr lang="ja-JP" sz="900" kern="100" dirty="0">
                <a:effectLst/>
                <a:latin typeface="HGPｺﾞｼｯｸE" panose="020B0900000000000000" pitchFamily="50" charset="-128"/>
                <a:ea typeface="HGPｺﾞｼｯｸE" panose="020B0900000000000000" pitchFamily="50" charset="-128"/>
                <a:cs typeface="Times New Roman" panose="02020603050405020304" pitchFamily="18" charset="0"/>
              </a:rPr>
              <a:t>）</a:t>
            </a:r>
            <a:endParaRPr lang="ja-JP" sz="1050" kern="100" dirty="0">
              <a:effectLst/>
              <a:latin typeface="HGPｺﾞｼｯｸE" panose="020B0900000000000000" pitchFamily="50" charset="-128"/>
              <a:ea typeface="HGPｺﾞｼｯｸE" panose="020B0900000000000000" pitchFamily="50" charset="-128"/>
              <a:cs typeface="Times New Roman" panose="02020603050405020304" pitchFamily="18" charset="0"/>
            </a:endParaRPr>
          </a:p>
        </p:txBody>
      </p:sp>
      <p:sp>
        <p:nvSpPr>
          <p:cNvPr id="2" name="スライド番号プレースホルダー 8">
            <a:extLst>
              <a:ext uri="{FF2B5EF4-FFF2-40B4-BE49-F238E27FC236}">
                <a16:creationId xmlns:a16="http://schemas.microsoft.com/office/drawing/2014/main" id="{CB6738E8-1C2C-4FDA-DA77-9C446F5D58C7}"/>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22</a:t>
            </a:fld>
            <a:endParaRPr lang="en-US" altLang="ja-JP" dirty="0">
              <a:latin typeface="+mn-ea"/>
              <a:ea typeface="+mn-ea"/>
            </a:endParaRPr>
          </a:p>
        </p:txBody>
      </p:sp>
      <p:graphicFrame>
        <p:nvGraphicFramePr>
          <p:cNvPr id="64" name="グラフ 63">
            <a:extLst>
              <a:ext uri="{FF2B5EF4-FFF2-40B4-BE49-F238E27FC236}">
                <a16:creationId xmlns:a16="http://schemas.microsoft.com/office/drawing/2014/main" id="{740C6F53-EE88-4772-8795-FB41F44E2942}"/>
              </a:ext>
            </a:extLst>
          </p:cNvPr>
          <p:cNvGraphicFramePr/>
          <p:nvPr>
            <p:extLst>
              <p:ext uri="{D42A27DB-BD31-4B8C-83A1-F6EECF244321}">
                <p14:modId xmlns:p14="http://schemas.microsoft.com/office/powerpoint/2010/main" val="1849339951"/>
              </p:ext>
            </p:extLst>
          </p:nvPr>
        </p:nvGraphicFramePr>
        <p:xfrm>
          <a:off x="-29057" y="2618927"/>
          <a:ext cx="5955583" cy="351155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グラフ 64">
            <a:extLst>
              <a:ext uri="{FF2B5EF4-FFF2-40B4-BE49-F238E27FC236}">
                <a16:creationId xmlns:a16="http://schemas.microsoft.com/office/drawing/2014/main" id="{D29617C3-A6D6-4A5F-B52A-A0CF5BD1024C}"/>
              </a:ext>
            </a:extLst>
          </p:cNvPr>
          <p:cNvGraphicFramePr/>
          <p:nvPr>
            <p:extLst>
              <p:ext uri="{D42A27DB-BD31-4B8C-83A1-F6EECF244321}">
                <p14:modId xmlns:p14="http://schemas.microsoft.com/office/powerpoint/2010/main" val="1194630786"/>
              </p:ext>
            </p:extLst>
          </p:nvPr>
        </p:nvGraphicFramePr>
        <p:xfrm>
          <a:off x="4442611" y="2589618"/>
          <a:ext cx="5547783" cy="3519101"/>
        </p:xfrm>
        <a:graphic>
          <a:graphicData uri="http://schemas.openxmlformats.org/drawingml/2006/chart">
            <c:chart xmlns:c="http://schemas.openxmlformats.org/drawingml/2006/chart" xmlns:r="http://schemas.openxmlformats.org/officeDocument/2006/relationships" r:id="rId8"/>
          </a:graphicData>
        </a:graphic>
      </p:graphicFrame>
      <p:sp>
        <p:nvSpPr>
          <p:cNvPr id="71" name="テキスト ボックス 2">
            <a:extLst>
              <a:ext uri="{FF2B5EF4-FFF2-40B4-BE49-F238E27FC236}">
                <a16:creationId xmlns:a16="http://schemas.microsoft.com/office/drawing/2014/main" id="{7A1B1E4B-F940-491E-9FBE-C5032B8AD656}"/>
              </a:ext>
            </a:extLst>
          </p:cNvPr>
          <p:cNvSpPr txBox="1">
            <a:spLocks noChangeArrowheads="1"/>
          </p:cNvSpPr>
          <p:nvPr/>
        </p:nvSpPr>
        <p:spPr bwMode="auto">
          <a:xfrm>
            <a:off x="2280733" y="4103923"/>
            <a:ext cx="1225837" cy="575632"/>
          </a:xfrm>
          <a:prstGeom prst="rect">
            <a:avLst/>
          </a:prstGeom>
          <a:noFill/>
          <a:ln w="9525">
            <a:noFill/>
            <a:miter lim="800000"/>
            <a:headEnd/>
            <a:tailEnd/>
          </a:ln>
        </p:spPr>
        <p:txBody>
          <a:bodyPr rot="0" vert="horz" wrap="square" lIns="91440" tIns="45720" rIns="91440" bIns="45720" anchor="t" anchorCtr="0">
            <a:noAutofit/>
          </a:bodyPr>
          <a:lstStyle/>
          <a:p>
            <a:pPr algn="ctr">
              <a:lnSpc>
                <a:spcPts val="1500"/>
              </a:lnSpc>
            </a:pPr>
            <a:r>
              <a:rPr lang="ja-JP" sz="1600" kern="100" dirty="0">
                <a:effectLst/>
                <a:latin typeface="HGSｺﾞｼｯｸE" panose="020B0900000000000000" pitchFamily="50" charset="-128"/>
                <a:ea typeface="HGSｺﾞｼｯｸE" panose="020B0900000000000000" pitchFamily="50" charset="-128"/>
                <a:cs typeface="Times New Roman" panose="02020603050405020304" pitchFamily="18" charset="0"/>
              </a:rPr>
              <a:t>歳入</a:t>
            </a:r>
          </a:p>
          <a:p>
            <a:pPr algn="ctr">
              <a:lnSpc>
                <a:spcPts val="1500"/>
              </a:lnSpc>
            </a:pPr>
            <a:r>
              <a:rPr lang="ja-JP" sz="1200" kern="100" dirty="0">
                <a:effectLst/>
                <a:latin typeface="HGSｺﾞｼｯｸE" panose="020B0900000000000000" pitchFamily="50" charset="-128"/>
                <a:ea typeface="HGSｺﾞｼｯｸE" panose="020B0900000000000000" pitchFamily="50" charset="-128"/>
                <a:cs typeface="Times New Roman" panose="02020603050405020304" pitchFamily="18" charset="0"/>
              </a:rPr>
              <a:t>３兆</a:t>
            </a:r>
            <a:r>
              <a:rPr lang="en-US" altLang="ja-JP" sz="1200" kern="100" dirty="0">
                <a:effectLst/>
                <a:latin typeface="HGSｺﾞｼｯｸE" panose="020B0900000000000000" pitchFamily="50" charset="-128"/>
                <a:ea typeface="HGSｺﾞｼｯｸE" panose="020B0900000000000000" pitchFamily="50" charset="-128"/>
                <a:cs typeface="Times New Roman" panose="02020603050405020304" pitchFamily="18" charset="0"/>
              </a:rPr>
              <a:t>9,216</a:t>
            </a:r>
            <a:r>
              <a:rPr lang="ja-JP" sz="1200" kern="100" dirty="0">
                <a:effectLst/>
                <a:latin typeface="HGSｺﾞｼｯｸE" panose="020B0900000000000000" pitchFamily="50" charset="-128"/>
                <a:ea typeface="HGSｺﾞｼｯｸE" panose="020B0900000000000000" pitchFamily="50" charset="-128"/>
                <a:cs typeface="Times New Roman" panose="02020603050405020304" pitchFamily="18" charset="0"/>
              </a:rPr>
              <a:t>億円</a:t>
            </a:r>
          </a:p>
        </p:txBody>
      </p:sp>
      <p:sp>
        <p:nvSpPr>
          <p:cNvPr id="72" name="テキスト ボックス 2">
            <a:extLst>
              <a:ext uri="{FF2B5EF4-FFF2-40B4-BE49-F238E27FC236}">
                <a16:creationId xmlns:a16="http://schemas.microsoft.com/office/drawing/2014/main" id="{0FCDA462-A19F-4793-83FB-E7179FF898D0}"/>
              </a:ext>
            </a:extLst>
          </p:cNvPr>
          <p:cNvSpPr txBox="1">
            <a:spLocks noChangeArrowheads="1"/>
          </p:cNvSpPr>
          <p:nvPr/>
        </p:nvSpPr>
        <p:spPr bwMode="auto">
          <a:xfrm>
            <a:off x="6645002" y="4103923"/>
            <a:ext cx="1143000" cy="404812"/>
          </a:xfrm>
          <a:prstGeom prst="rect">
            <a:avLst/>
          </a:prstGeom>
          <a:noFill/>
          <a:ln w="9525">
            <a:noFill/>
            <a:miter lim="800000"/>
            <a:headEnd/>
            <a:tailEnd/>
          </a:ln>
        </p:spPr>
        <p:txBody>
          <a:bodyPr rot="0" vert="horz" wrap="square" lIns="91440" tIns="45720" rIns="91440" bIns="45720" anchor="t" anchorCtr="0">
            <a:noAutofit/>
          </a:bodyPr>
          <a:lstStyle/>
          <a:p>
            <a:pPr algn="ctr">
              <a:lnSpc>
                <a:spcPts val="1500"/>
              </a:lnSpc>
            </a:pPr>
            <a:r>
              <a:rPr lang="ja-JP" sz="1600" kern="100" dirty="0">
                <a:effectLst/>
                <a:latin typeface="+mn-ea"/>
                <a:cs typeface="Times New Roman" panose="02020603050405020304" pitchFamily="18" charset="0"/>
              </a:rPr>
              <a:t>歳出</a:t>
            </a:r>
          </a:p>
          <a:p>
            <a:pPr algn="ctr">
              <a:lnSpc>
                <a:spcPts val="1500"/>
              </a:lnSpc>
            </a:pPr>
            <a:r>
              <a:rPr lang="ja-JP" sz="1200" kern="100" dirty="0">
                <a:effectLst/>
                <a:latin typeface="+mn-ea"/>
                <a:cs typeface="Times New Roman" panose="02020603050405020304" pitchFamily="18" charset="0"/>
              </a:rPr>
              <a:t>３兆</a:t>
            </a:r>
            <a:r>
              <a:rPr lang="en-US" altLang="ja-JP" sz="1200" kern="100" dirty="0">
                <a:effectLst/>
                <a:latin typeface="+mn-ea"/>
                <a:cs typeface="Times New Roman" panose="02020603050405020304" pitchFamily="18" charset="0"/>
              </a:rPr>
              <a:t>9,216</a:t>
            </a:r>
            <a:r>
              <a:rPr lang="ja-JP" sz="1200" kern="100" dirty="0">
                <a:effectLst/>
                <a:latin typeface="+mn-ea"/>
                <a:cs typeface="Times New Roman" panose="02020603050405020304" pitchFamily="18" charset="0"/>
              </a:rPr>
              <a:t>億円</a:t>
            </a:r>
          </a:p>
        </p:txBody>
      </p:sp>
      <p:sp>
        <p:nvSpPr>
          <p:cNvPr id="32" name="Rectangle 8">
            <a:extLst>
              <a:ext uri="{FF2B5EF4-FFF2-40B4-BE49-F238E27FC236}">
                <a16:creationId xmlns:a16="http://schemas.microsoft.com/office/drawing/2014/main" id="{2BEBC142-DB94-48BF-A688-E634ED2E1DD0}"/>
              </a:ext>
            </a:extLst>
          </p:cNvPr>
          <p:cNvSpPr>
            <a:spLocks noChangeArrowheads="1"/>
          </p:cNvSpPr>
          <p:nvPr/>
        </p:nvSpPr>
        <p:spPr bwMode="auto">
          <a:xfrm>
            <a:off x="132945" y="2967042"/>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dirty="0">
                <a:solidFill>
                  <a:srgbClr val="000000"/>
                </a:solidFill>
                <a:latin typeface="+mn-ea"/>
                <a:ea typeface="+mn-ea"/>
                <a:cs typeface="メイリオ" panose="020B0604030504040204" pitchFamily="50" charset="-128"/>
              </a:rPr>
              <a:t>ふさい</a:t>
            </a:r>
          </a:p>
        </p:txBody>
      </p:sp>
      <p:sp>
        <p:nvSpPr>
          <p:cNvPr id="33" name="Rectangle 8">
            <a:extLst>
              <a:ext uri="{FF2B5EF4-FFF2-40B4-BE49-F238E27FC236}">
                <a16:creationId xmlns:a16="http://schemas.microsoft.com/office/drawing/2014/main" id="{3EE01D07-5520-40DA-B735-18ED7C354AFA}"/>
              </a:ext>
            </a:extLst>
          </p:cNvPr>
          <p:cNvSpPr>
            <a:spLocks noChangeArrowheads="1"/>
          </p:cNvSpPr>
          <p:nvPr/>
        </p:nvSpPr>
        <p:spPr bwMode="auto">
          <a:xfrm>
            <a:off x="609661" y="3572615"/>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dirty="0">
                <a:solidFill>
                  <a:srgbClr val="000000"/>
                </a:solidFill>
                <a:latin typeface="+mn-ea"/>
                <a:ea typeface="+mn-ea"/>
                <a:cs typeface="メイリオ" panose="020B0604030504040204" pitchFamily="50" charset="-128"/>
              </a:rPr>
              <a:t>じょうよ</a:t>
            </a:r>
          </a:p>
        </p:txBody>
      </p:sp>
    </p:spTree>
    <p:custDataLst>
      <p:tags r:id="rId1"/>
    </p:custDataLst>
    <p:extLst>
      <p:ext uri="{BB962C8B-B14F-4D97-AF65-F5344CB8AC3E}">
        <p14:creationId xmlns:p14="http://schemas.microsoft.com/office/powerpoint/2010/main" val="1615460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1"/>
                                        </p:tgtEl>
                                        <p:attrNameLst>
                                          <p:attrName>style.visibility</p:attrName>
                                        </p:attrNameLst>
                                      </p:cBhvr>
                                      <p:to>
                                        <p:strVal val="visible"/>
                                      </p:to>
                                    </p:set>
                                    <p:animEffect transition="in" filter="fade">
                                      <p:cBhvr>
                                        <p:cTn id="21" dur="500"/>
                                        <p:tgtEl>
                                          <p:spTgt spid="9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2"/>
                                        </p:tgtEl>
                                        <p:attrNameLst>
                                          <p:attrName>style.visibility</p:attrName>
                                        </p:attrNameLst>
                                      </p:cBhvr>
                                      <p:to>
                                        <p:strVal val="visible"/>
                                      </p:to>
                                    </p:set>
                                    <p:animEffect transition="in" filter="fade">
                                      <p:cBhvr>
                                        <p:cTn id="24" dur="500"/>
                                        <p:tgtEl>
                                          <p:spTgt spid="6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71"/>
                                        </p:tgtEl>
                                        <p:attrNameLst>
                                          <p:attrName>style.visibility</p:attrName>
                                        </p:attrNameLst>
                                      </p:cBhvr>
                                      <p:to>
                                        <p:strVal val="visible"/>
                                      </p:to>
                                    </p:set>
                                    <p:animEffect transition="in" filter="fade">
                                      <p:cBhvr>
                                        <p:cTn id="27" dur="500"/>
                                        <p:tgtEl>
                                          <p:spTgt spid="7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2"/>
                                        </p:tgtEl>
                                        <p:attrNameLst>
                                          <p:attrName>style.visibility</p:attrName>
                                        </p:attrNameLst>
                                      </p:cBhvr>
                                      <p:to>
                                        <p:strVal val="visible"/>
                                      </p:to>
                                    </p:set>
                                    <p:animEffect transition="in" filter="fade">
                                      <p:cBhvr>
                                        <p:cTn id="30" dur="500"/>
                                        <p:tgtEl>
                                          <p:spTgt spid="7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5"/>
                                        </p:tgtEl>
                                        <p:attrNameLst>
                                          <p:attrName>style.visibility</p:attrName>
                                        </p:attrNameLst>
                                      </p:cBhvr>
                                      <p:to>
                                        <p:strVal val="visible"/>
                                      </p:to>
                                    </p:set>
                                    <p:animEffect transition="in" filter="fade">
                                      <p:cBhvr>
                                        <p:cTn id="39" dur="500"/>
                                        <p:tgtEl>
                                          <p:spTgt spid="6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64"/>
                                        </p:tgtEl>
                                        <p:attrNameLst>
                                          <p:attrName>style.visibility</p:attrName>
                                        </p:attrNameLst>
                                      </p:cBhvr>
                                      <p:to>
                                        <p:strVal val="visible"/>
                                      </p:to>
                                    </p:set>
                                    <p:animEffect transition="in" filter="fade">
                                      <p:cBhvr>
                                        <p:cTn id="42"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4" grpId="0" animBg="1"/>
      <p:bldP spid="9" grpId="0"/>
      <p:bldP spid="91" grpId="0"/>
      <p:bldP spid="62" grpId="0"/>
      <p:bldGraphic spid="64" grpId="0">
        <p:bldAsOne/>
      </p:bldGraphic>
      <p:bldGraphic spid="65" grpId="0">
        <p:bldAsOne/>
      </p:bldGraphic>
      <p:bldP spid="71" grpId="0"/>
      <p:bldP spid="72" grpId="0"/>
      <p:bldP spid="32" grpId="0"/>
      <p:bldP spid="3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53">
            <a:extLst>
              <a:ext uri="{FF2B5EF4-FFF2-40B4-BE49-F238E27FC236}">
                <a16:creationId xmlns:a16="http://schemas.microsoft.com/office/drawing/2014/main" id="{38EDFE98-EDB3-4BE3-A8F3-FAA34019A1DF}"/>
              </a:ext>
            </a:extLst>
          </p:cNvPr>
          <p:cNvSpPr>
            <a:spLocks noChangeArrowheads="1"/>
          </p:cNvSpPr>
          <p:nvPr/>
        </p:nvSpPr>
        <p:spPr bwMode="auto">
          <a:xfrm>
            <a:off x="323851" y="1085670"/>
            <a:ext cx="8519134" cy="827030"/>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sz="1800" dirty="0">
                <a:solidFill>
                  <a:prstClr val="black"/>
                </a:solidFill>
                <a:latin typeface="+mn-ea"/>
                <a:ea typeface="+mn-ea"/>
              </a:rPr>
              <a:t>大阪府民１人当たりの支出額や税金の使われ方をみてみよう。</a:t>
            </a:r>
          </a:p>
        </p:txBody>
      </p:sp>
      <p:sp>
        <p:nvSpPr>
          <p:cNvPr id="13" name="正方形/長方形 12">
            <a:extLst>
              <a:ext uri="{FF2B5EF4-FFF2-40B4-BE49-F238E27FC236}">
                <a16:creationId xmlns:a16="http://schemas.microsoft.com/office/drawing/2014/main" id="{D5BF34A4-2048-487F-8413-BF7024F42773}"/>
              </a:ext>
            </a:extLst>
          </p:cNvPr>
          <p:cNvSpPr/>
          <p:nvPr/>
        </p:nvSpPr>
        <p:spPr bwMode="auto">
          <a:xfrm>
            <a:off x="335731" y="2084190"/>
            <a:ext cx="4255849" cy="360000"/>
          </a:xfrm>
          <a:prstGeom prst="rect">
            <a:avLst/>
          </a:prstGeom>
          <a:solidFill>
            <a:schemeClr val="accent1"/>
          </a:solidFill>
          <a:ln w="19050" cap="flat" cmpd="sng" algn="ctr">
            <a:no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400" dirty="0">
                <a:solidFill>
                  <a:schemeClr val="bg1"/>
                </a:solidFill>
                <a:latin typeface="+mn-ea"/>
                <a:ea typeface="+mn-ea"/>
              </a:rPr>
              <a:t>大阪府民１人当たりの支出額</a:t>
            </a:r>
            <a:endParaRPr kumimoji="1" lang="ja-JP" altLang="en-US" sz="1400" b="0" i="0" u="none" strike="noStrike" cap="none" normalizeH="0" baseline="0" dirty="0">
              <a:ln>
                <a:noFill/>
              </a:ln>
              <a:solidFill>
                <a:schemeClr val="bg1"/>
              </a:solidFill>
              <a:effectLst/>
              <a:latin typeface="+mn-ea"/>
              <a:ea typeface="+mn-ea"/>
            </a:endParaRPr>
          </a:p>
        </p:txBody>
      </p:sp>
      <p:sp>
        <p:nvSpPr>
          <p:cNvPr id="14" name="正方形/長方形 13">
            <a:extLst>
              <a:ext uri="{FF2B5EF4-FFF2-40B4-BE49-F238E27FC236}">
                <a16:creationId xmlns:a16="http://schemas.microsoft.com/office/drawing/2014/main" id="{8C4A5D54-3558-4125-94D6-19C15283C7AD}"/>
              </a:ext>
            </a:extLst>
          </p:cNvPr>
          <p:cNvSpPr/>
          <p:nvPr/>
        </p:nvSpPr>
        <p:spPr bwMode="auto">
          <a:xfrm>
            <a:off x="4991609" y="2084190"/>
            <a:ext cx="3851376" cy="360000"/>
          </a:xfrm>
          <a:prstGeom prst="rect">
            <a:avLst/>
          </a:prstGeom>
          <a:solidFill>
            <a:schemeClr val="accent1"/>
          </a:solidFill>
          <a:ln w="19050" cap="flat" cmpd="sng" algn="ctr">
            <a:no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400">
                <a:solidFill>
                  <a:schemeClr val="bg1"/>
                </a:solidFill>
                <a:latin typeface="+mn-ea"/>
                <a:ea typeface="+mn-ea"/>
              </a:rPr>
              <a:t>大阪府</a:t>
            </a:r>
            <a:r>
              <a:rPr kumimoji="1" lang="ja-JP" altLang="en-US" sz="1400" b="0" i="0" u="none" strike="noStrike" cap="none" normalizeH="0" baseline="0">
                <a:ln>
                  <a:noFill/>
                </a:ln>
                <a:solidFill>
                  <a:schemeClr val="bg1"/>
                </a:solidFill>
                <a:effectLst/>
                <a:latin typeface="+mn-ea"/>
                <a:ea typeface="+mn-ea"/>
              </a:rPr>
              <a:t>の</a:t>
            </a:r>
            <a:r>
              <a:rPr kumimoji="1" lang="ja-JP" altLang="en-US" sz="1400" b="0" i="0" u="none" strike="noStrike" cap="none" normalizeH="0" baseline="0" dirty="0">
                <a:ln>
                  <a:noFill/>
                </a:ln>
                <a:solidFill>
                  <a:schemeClr val="bg1"/>
                </a:solidFill>
                <a:effectLst/>
                <a:latin typeface="+mn-ea"/>
                <a:ea typeface="+mn-ea"/>
              </a:rPr>
              <a:t>税金はこんなところにも使われています</a:t>
            </a:r>
          </a:p>
        </p:txBody>
      </p:sp>
      <p:sp>
        <p:nvSpPr>
          <p:cNvPr id="16" name="Rectangle 8">
            <a:extLst>
              <a:ext uri="{FF2B5EF4-FFF2-40B4-BE49-F238E27FC236}">
                <a16:creationId xmlns:a16="http://schemas.microsoft.com/office/drawing/2014/main" id="{0A3FB61A-D042-4CDD-BFEF-D7A7BE0356FF}"/>
              </a:ext>
            </a:extLst>
          </p:cNvPr>
          <p:cNvSpPr>
            <a:spLocks noChangeArrowheads="1"/>
          </p:cNvSpPr>
          <p:nvPr/>
        </p:nvSpPr>
        <p:spPr bwMode="auto">
          <a:xfrm>
            <a:off x="4991609" y="2445786"/>
            <a:ext cx="2061261" cy="483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eaLnBrk="1" hangingPunct="1">
              <a:spcBef>
                <a:spcPct val="0"/>
              </a:spcBef>
              <a:buFontTx/>
              <a:buNone/>
            </a:pPr>
            <a:r>
              <a:rPr lang="ja-JP" altLang="en-US" sz="1200" dirty="0">
                <a:solidFill>
                  <a:schemeClr val="bg1"/>
                </a:solidFill>
                <a:latin typeface="+mn-ea"/>
                <a:ea typeface="+mn-ea"/>
                <a:cs typeface="メイリオ" panose="020B0604030504040204" pitchFamily="50" charset="-128"/>
              </a:rPr>
              <a:t>京奈和自動車道紀北西道路</a:t>
            </a:r>
            <a:endParaRPr lang="en-US" altLang="ja-JP" sz="1200" dirty="0">
              <a:solidFill>
                <a:schemeClr val="bg1"/>
              </a:solidFill>
              <a:latin typeface="+mn-ea"/>
              <a:ea typeface="+mn-ea"/>
              <a:cs typeface="メイリオ" panose="020B0604030504040204" pitchFamily="50" charset="-128"/>
            </a:endParaRPr>
          </a:p>
          <a:p>
            <a:pPr eaLnBrk="1" hangingPunct="1">
              <a:spcBef>
                <a:spcPct val="0"/>
              </a:spcBef>
              <a:buFontTx/>
              <a:buNone/>
            </a:pPr>
            <a:r>
              <a:rPr lang="ja-JP" altLang="en-US" sz="1000" dirty="0">
                <a:solidFill>
                  <a:schemeClr val="bg1"/>
                </a:solidFill>
                <a:latin typeface="+mn-ea"/>
                <a:ea typeface="+mn-ea"/>
                <a:cs typeface="メイリオ" panose="020B0604030504040204" pitchFamily="50" charset="-128"/>
              </a:rPr>
              <a:t>（平成２９年３月開通）　</a:t>
            </a:r>
            <a:r>
              <a:rPr lang="ja-JP" altLang="en-US" sz="1100" dirty="0">
                <a:solidFill>
                  <a:schemeClr val="bg1"/>
                </a:solidFill>
                <a:latin typeface="+mn-ea"/>
                <a:ea typeface="+mn-ea"/>
                <a:cs typeface="メイリオ" panose="020B0604030504040204" pitchFamily="50" charset="-128"/>
              </a:rPr>
              <a:t>総事業費：約</a:t>
            </a:r>
            <a:r>
              <a:rPr lang="en-US" altLang="ja-JP" sz="1100" dirty="0">
                <a:solidFill>
                  <a:schemeClr val="bg1"/>
                </a:solidFill>
                <a:latin typeface="+mn-ea"/>
                <a:ea typeface="+mn-ea"/>
                <a:cs typeface="メイリオ" panose="020B0604030504040204" pitchFamily="50" charset="-128"/>
              </a:rPr>
              <a:t>1,101</a:t>
            </a:r>
            <a:r>
              <a:rPr lang="ja-JP" altLang="en-US" sz="1100" dirty="0">
                <a:solidFill>
                  <a:schemeClr val="bg1"/>
                </a:solidFill>
                <a:latin typeface="+mn-ea"/>
                <a:ea typeface="+mn-ea"/>
                <a:cs typeface="メイリオ" panose="020B0604030504040204" pitchFamily="50" charset="-128"/>
              </a:rPr>
              <a:t>億円</a:t>
            </a:r>
            <a:endParaRPr lang="en-US" altLang="ja-JP" sz="1100" dirty="0">
              <a:solidFill>
                <a:schemeClr val="bg1"/>
              </a:solidFill>
              <a:latin typeface="+mn-ea"/>
              <a:ea typeface="+mn-ea"/>
              <a:cs typeface="メイリオ" panose="020B0604030504040204" pitchFamily="50" charset="-128"/>
            </a:endParaRPr>
          </a:p>
        </p:txBody>
      </p:sp>
      <p:sp>
        <p:nvSpPr>
          <p:cNvPr id="7" name="正方形/長方形 6">
            <a:extLst>
              <a:ext uri="{FF2B5EF4-FFF2-40B4-BE49-F238E27FC236}">
                <a16:creationId xmlns:a16="http://schemas.microsoft.com/office/drawing/2014/main" id="{3689DA37-3BDB-4037-9A5A-2D3024B73A8C}"/>
              </a:ext>
            </a:extLst>
          </p:cNvPr>
          <p:cNvSpPr/>
          <p:nvPr/>
        </p:nvSpPr>
        <p:spPr>
          <a:xfrm>
            <a:off x="5900453" y="4172863"/>
            <a:ext cx="1961163" cy="314958"/>
          </a:xfrm>
          <a:prstGeom prst="rect">
            <a:avLst/>
          </a:prstGeom>
        </p:spPr>
        <p:txBody>
          <a:bodyPr wrap="square">
            <a:spAutoFit/>
          </a:bodyPr>
          <a:lstStyle/>
          <a:p>
            <a:pPr algn="ctr" eaLnBrk="1" hangingPunct="1">
              <a:spcBef>
                <a:spcPct val="0"/>
              </a:spcBef>
              <a:buFontTx/>
              <a:buNone/>
            </a:pPr>
            <a:r>
              <a:rPr lang="ja-JP" altLang="en-US" sz="1400">
                <a:latin typeface="+mn-ea"/>
                <a:ea typeface="+mn-ea"/>
                <a:cs typeface="メイリオ" panose="020B0604030504040204" pitchFamily="50" charset="-128"/>
              </a:rPr>
              <a:t>大阪府立中央図書館</a:t>
            </a:r>
            <a:endParaRPr lang="en-US" altLang="ja-JP" sz="1400" dirty="0">
              <a:latin typeface="+mn-ea"/>
              <a:ea typeface="+mn-ea"/>
              <a:cs typeface="メイリオ" panose="020B0604030504040204" pitchFamily="50" charset="-128"/>
            </a:endParaRPr>
          </a:p>
        </p:txBody>
      </p:sp>
      <p:sp>
        <p:nvSpPr>
          <p:cNvPr id="8" name="正方形/長方形 7">
            <a:extLst>
              <a:ext uri="{FF2B5EF4-FFF2-40B4-BE49-F238E27FC236}">
                <a16:creationId xmlns:a16="http://schemas.microsoft.com/office/drawing/2014/main" id="{0475463C-082F-440B-85FA-8B1270E99C92}"/>
              </a:ext>
            </a:extLst>
          </p:cNvPr>
          <p:cNvSpPr/>
          <p:nvPr/>
        </p:nvSpPr>
        <p:spPr>
          <a:xfrm>
            <a:off x="5797657" y="6455841"/>
            <a:ext cx="2166755" cy="307777"/>
          </a:xfrm>
          <a:prstGeom prst="rect">
            <a:avLst/>
          </a:prstGeom>
        </p:spPr>
        <p:txBody>
          <a:bodyPr wrap="square">
            <a:spAutoFit/>
          </a:bodyPr>
          <a:lstStyle/>
          <a:p>
            <a:pPr algn="ctr" eaLnBrk="1" hangingPunct="1">
              <a:spcBef>
                <a:spcPct val="0"/>
              </a:spcBef>
              <a:buFontTx/>
              <a:buNone/>
            </a:pPr>
            <a:r>
              <a:rPr lang="ja-JP" altLang="en-US" sz="1400">
                <a:latin typeface="+mn-ea"/>
                <a:ea typeface="+mn-ea"/>
                <a:cs typeface="メイリオ" panose="020B0604030504040204" pitchFamily="50" charset="-128"/>
              </a:rPr>
              <a:t>大阪モノレール</a:t>
            </a:r>
            <a:endParaRPr lang="en-US" altLang="ja-JP" sz="1400" dirty="0">
              <a:latin typeface="+mn-ea"/>
              <a:ea typeface="+mn-ea"/>
              <a:cs typeface="メイリオ" panose="020B0604030504040204" pitchFamily="50" charset="-128"/>
            </a:endParaRPr>
          </a:p>
        </p:txBody>
      </p:sp>
      <p:sp>
        <p:nvSpPr>
          <p:cNvPr id="22" name="Rectangle 14">
            <a:extLst>
              <a:ext uri="{FF2B5EF4-FFF2-40B4-BE49-F238E27FC236}">
                <a16:creationId xmlns:a16="http://schemas.microsoft.com/office/drawing/2014/main" id="{2F3B57ED-1356-6A05-C189-F128066D8518}"/>
              </a:ext>
            </a:extLst>
          </p:cNvPr>
          <p:cNvSpPr txBox="1">
            <a:spLocks noChangeArrowheads="1"/>
          </p:cNvSpPr>
          <p:nvPr/>
        </p:nvSpPr>
        <p:spPr bwMode="auto">
          <a:xfrm>
            <a:off x="240030" y="205265"/>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大阪府の財政</a:t>
            </a:r>
            <a:r>
              <a:rPr lang="en-US" altLang="ja-JP" sz="2200" kern="0"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②１人あたりの予算額</a:t>
            </a:r>
            <a:endParaRPr lang="en-US" altLang="ja-JP" sz="2200" kern="0" dirty="0">
              <a:solidFill>
                <a:schemeClr val="tx1"/>
              </a:solidFill>
              <a:latin typeface="HGP創英角ｺﾞｼｯｸUB" panose="020B0900000000000000" pitchFamily="50" charset="-128"/>
              <a:ea typeface="HGP創英角ｺﾞｼｯｸUB" panose="020B0900000000000000" pitchFamily="50" charset="-128"/>
            </a:endParaRPr>
          </a:p>
        </p:txBody>
      </p:sp>
      <p:sp>
        <p:nvSpPr>
          <p:cNvPr id="24" name="Rectangle 14">
            <a:extLst>
              <a:ext uri="{FF2B5EF4-FFF2-40B4-BE49-F238E27FC236}">
                <a16:creationId xmlns:a16="http://schemas.microsoft.com/office/drawing/2014/main" id="{E109E875-7302-1703-A1E4-992E7ADF8DD3}"/>
              </a:ext>
            </a:extLst>
          </p:cNvPr>
          <p:cNvSpPr txBox="1">
            <a:spLocks noChangeArrowheads="1"/>
          </p:cNvSpPr>
          <p:nvPr/>
        </p:nvSpPr>
        <p:spPr bwMode="auto">
          <a:xfrm>
            <a:off x="240030" y="52945"/>
            <a:ext cx="7227570" cy="28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もっと税について調べてみよう</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p:txBody>
      </p:sp>
      <p:grpSp>
        <p:nvGrpSpPr>
          <p:cNvPr id="5" name="グループ化 4">
            <a:extLst>
              <a:ext uri="{FF2B5EF4-FFF2-40B4-BE49-F238E27FC236}">
                <a16:creationId xmlns:a16="http://schemas.microsoft.com/office/drawing/2014/main" id="{33FEF60C-2BEF-9584-8ED6-11AF093E0C7D}"/>
              </a:ext>
            </a:extLst>
          </p:cNvPr>
          <p:cNvGrpSpPr/>
          <p:nvPr/>
        </p:nvGrpSpPr>
        <p:grpSpPr>
          <a:xfrm>
            <a:off x="7296498" y="421338"/>
            <a:ext cx="1485206" cy="1491916"/>
            <a:chOff x="7296860" y="269206"/>
            <a:chExt cx="1485206" cy="1491916"/>
          </a:xfrm>
        </p:grpSpPr>
        <p:pic>
          <p:nvPicPr>
            <p:cNvPr id="6" name="図 5">
              <a:extLst>
                <a:ext uri="{FF2B5EF4-FFF2-40B4-BE49-F238E27FC236}">
                  <a16:creationId xmlns:a16="http://schemas.microsoft.com/office/drawing/2014/main" id="{9E94CB0F-57C0-6254-8B0B-66E1E6322002}"/>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7676" b="97015" l="8539" r="75534">
                          <a14:foregroundMark x1="42365" y1="32623" x2="56979" y2="14072"/>
                          <a14:foregroundMark x1="46634" y1="22388" x2="46634" y2="22388"/>
                          <a14:foregroundMark x1="47126" y1="22814" x2="47126" y2="22814"/>
                          <a14:foregroundMark x1="46962" y1="22814" x2="46962" y2="22814"/>
                          <a14:foregroundMark x1="46634" y1="22814" x2="46634" y2="22814"/>
                          <a14:foregroundMark x1="46634" y1="22814" x2="46634" y2="22814"/>
                          <a14:foregroundMark x1="55665" y1="33475" x2="54844" y2="30490"/>
                          <a14:foregroundMark x1="54844" y1="24307" x2="55829" y2="29638"/>
                          <a14:foregroundMark x1="55172" y1="28145" x2="55665" y2="31770"/>
                          <a14:foregroundMark x1="53695" y1="21962" x2="53695" y2="31130"/>
                          <a14:foregroundMark x1="54680" y1="21748" x2="58292" y2="21109"/>
                          <a14:foregroundMark x1="56814" y1="21748" x2="59934" y2="24733"/>
                          <a14:foregroundMark x1="59606" y1="23241" x2="59606" y2="30064"/>
                          <a14:foregroundMark x1="60099" y1="26013" x2="59934" y2="33049"/>
                          <a14:foregroundMark x1="48440" y1="23667" x2="43678" y2="21535"/>
                          <a14:foregroundMark x1="40722" y1="21322" x2="42036" y2="27292"/>
                          <a14:foregroundMark x1="40887" y1="25160" x2="42200" y2="31983"/>
                          <a14:foregroundMark x1="42529" y1="35394" x2="40558" y2="28998"/>
                          <a14:foregroundMark x1="38752" y1="66525" x2="44663" y2="66525"/>
                          <a14:foregroundMark x1="44663" y1="69296" x2="46305" y2="62473"/>
                          <a14:foregroundMark x1="49097" y1="81876" x2="49754" y2="63753"/>
                          <a14:foregroundMark x1="52874" y1="81023" x2="52217" y2="68870"/>
                          <a14:foregroundMark x1="55172" y1="80171" x2="54516" y2="69936"/>
                          <a14:foregroundMark x1="56979" y1="79957" x2="56486" y2="65458"/>
                          <a14:foregroundMark x1="57143" y1="78891" x2="59113" y2="61834"/>
                          <a14:foregroundMark x1="64204" y1="79531" x2="55665" y2="65672"/>
                          <a14:foregroundMark x1="59606" y1="67377" x2="41708" y2="67377"/>
                          <a14:foregroundMark x1="45977" y1="86780" x2="46962" y2="68017"/>
                          <a14:foregroundMark x1="44499" y1="84435" x2="45484" y2="68017"/>
                          <a14:foregroundMark x1="42693" y1="84435" x2="41379" y2="67377"/>
                          <a14:foregroundMark x1="40558" y1="86354" x2="39573" y2="69936"/>
                          <a14:foregroundMark x1="40230" y1="84648" x2="40887" y2="64392"/>
                          <a14:foregroundMark x1="45813" y1="15565" x2="51560" y2="12154"/>
                          <a14:foregroundMark x1="48112" y1="11087" x2="49425" y2="11087"/>
                          <a14:foregroundMark x1="33990" y1="92964" x2="48112" y2="92537"/>
                          <a14:foregroundMark x1="41215" y1="38380" x2="52217" y2="34328"/>
                          <a14:foregroundMark x1="57964" y1="39659" x2="53530" y2="28785"/>
                          <a14:foregroundMark x1="49589" y1="38593" x2="47783" y2="26226"/>
                          <a14:foregroundMark x1="61412" y1="66738" x2="66502" y2="66311"/>
                          <a14:foregroundMark x1="63875" y1="65032" x2="64532" y2="64606"/>
                          <a14:foregroundMark x1="72250" y1="67164" x2="73071" y2="67377"/>
                          <a14:foregroundMark x1="48604" y1="7676" x2="50246" y2="7676"/>
                          <a14:foregroundMark x1="32512" y1="97015" x2="39245" y2="95096"/>
                          <a14:foregroundMark x1="75534" y1="68017" x2="75534" y2="68017"/>
                          <a14:foregroundMark x1="43678" y1="28998" x2="43678" y2="28998"/>
                          <a14:foregroundMark x1="43186" y1="27292" x2="43186" y2="27292"/>
                          <a14:foregroundMark x1="44007" y1="28571" x2="43350" y2="28571"/>
                          <a14:foregroundMark x1="40558" y1="24733" x2="40558" y2="24733"/>
                          <a14:foregroundMark x1="39573" y1="23667" x2="39901" y2="23454"/>
                          <a14:foregroundMark x1="39901" y1="23881" x2="41708" y2="27079"/>
                          <a14:foregroundMark x1="39573" y1="24520" x2="40066" y2="25373"/>
                          <a14:foregroundMark x1="42365" y1="27079" x2="42365" y2="27079"/>
                          <a14:foregroundMark x1="41708" y1="26866" x2="40558" y2="25373"/>
                          <a14:foregroundMark x1="42857" y1="28145" x2="42857" y2="28145"/>
                          <a14:foregroundMark x1="41215" y1="26226" x2="41215" y2="25160"/>
                          <a14:foregroundMark x1="39080" y1="21962" x2="40230" y2="26866"/>
                          <a14:foregroundMark x1="40394" y1="24520" x2="41872" y2="21962"/>
                          <a14:foregroundMark x1="40230" y1="28358" x2="41215" y2="24094"/>
                          <a14:foregroundMark x1="12808" y1="24520" x2="8539" y2="18550"/>
                          <a14:foregroundMark x1="56650" y1="54584" x2="56322" y2="50320"/>
                        </a14:backgroundRemoval>
                      </a14:imgEffect>
                    </a14:imgLayer>
                  </a14:imgProps>
                </a:ext>
              </a:extLst>
            </a:blip>
            <a:srcRect l="6047" t="5952" r="20995"/>
            <a:stretch/>
          </p:blipFill>
          <p:spPr>
            <a:xfrm>
              <a:off x="7296860" y="269206"/>
              <a:ext cx="1314466" cy="1304892"/>
            </a:xfrm>
            <a:prstGeom prst="rect">
              <a:avLst/>
            </a:prstGeom>
          </p:spPr>
        </p:pic>
        <p:sp>
          <p:nvSpPr>
            <p:cNvPr id="10" name="テキスト ボックス 9">
              <a:extLst>
                <a:ext uri="{FF2B5EF4-FFF2-40B4-BE49-F238E27FC236}">
                  <a16:creationId xmlns:a16="http://schemas.microsoft.com/office/drawing/2014/main" id="{F9974027-472F-83A1-8C0C-1881462CE7A7}"/>
                </a:ext>
              </a:extLst>
            </p:cNvPr>
            <p:cNvSpPr txBox="1"/>
            <p:nvPr/>
          </p:nvSpPr>
          <p:spPr>
            <a:xfrm>
              <a:off x="7467600" y="1545678"/>
              <a:ext cx="1314466" cy="215444"/>
            </a:xfrm>
            <a:prstGeom prst="rect">
              <a:avLst/>
            </a:prstGeom>
            <a:noFill/>
          </p:spPr>
          <p:txBody>
            <a:bodyPr wrap="square" rtlCol="0">
              <a:spAutoFit/>
            </a:bodyPr>
            <a:lstStyle/>
            <a:p>
              <a:r>
                <a:rPr kumimoji="1" lang="ja-JP" altLang="en-US" sz="800" dirty="0">
                  <a:latin typeface="+mn-ea"/>
                </a:rPr>
                <a:t>Ⓒ</a:t>
              </a:r>
              <a:r>
                <a:rPr kumimoji="1" lang="en-US" altLang="ja-JP" sz="800" dirty="0">
                  <a:latin typeface="+mn-ea"/>
                </a:rPr>
                <a:t>2014 </a:t>
              </a:r>
              <a:r>
                <a:rPr lang="ja-JP" altLang="en-US" sz="800" dirty="0">
                  <a:latin typeface="+mn-ea"/>
                </a:rPr>
                <a:t>大阪府も</a:t>
              </a:r>
              <a:r>
                <a:rPr lang="ja-JP" altLang="en-US" sz="800" dirty="0" err="1">
                  <a:latin typeface="+mn-ea"/>
                </a:rPr>
                <a:t>ずやん</a:t>
              </a:r>
              <a:endParaRPr kumimoji="1" lang="ja-JP" altLang="en-US" sz="800" dirty="0">
                <a:latin typeface="+mn-ea"/>
              </a:endParaRPr>
            </a:p>
          </p:txBody>
        </p:sp>
      </p:grpSp>
      <p:sp>
        <p:nvSpPr>
          <p:cNvPr id="12" name="Rectangle 8">
            <a:extLst>
              <a:ext uri="{FF2B5EF4-FFF2-40B4-BE49-F238E27FC236}">
                <a16:creationId xmlns:a16="http://schemas.microsoft.com/office/drawing/2014/main" id="{83CF432E-2290-149D-B370-189151D7D41B}"/>
              </a:ext>
            </a:extLst>
          </p:cNvPr>
          <p:cNvSpPr>
            <a:spLocks noChangeArrowheads="1"/>
          </p:cNvSpPr>
          <p:nvPr/>
        </p:nvSpPr>
        <p:spPr bwMode="auto">
          <a:xfrm>
            <a:off x="1631178" y="2864153"/>
            <a:ext cx="255446" cy="239608"/>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ふくし</a:t>
            </a:r>
            <a:endParaRPr lang="ja-JP" altLang="en-US" sz="600" dirty="0">
              <a:latin typeface="+mn-ea"/>
              <a:ea typeface="+mn-ea"/>
              <a:cs typeface="メイリオ" panose="020B0604030504040204" pitchFamily="50" charset="-128"/>
            </a:endParaRPr>
          </a:p>
        </p:txBody>
      </p:sp>
      <p:sp>
        <p:nvSpPr>
          <p:cNvPr id="15" name="Rectangle 8">
            <a:extLst>
              <a:ext uri="{FF2B5EF4-FFF2-40B4-BE49-F238E27FC236}">
                <a16:creationId xmlns:a16="http://schemas.microsoft.com/office/drawing/2014/main" id="{BC595D46-F8D0-3ADE-11F7-5D4BCCD44B4C}"/>
              </a:ext>
            </a:extLst>
          </p:cNvPr>
          <p:cNvSpPr>
            <a:spLocks noChangeArrowheads="1"/>
          </p:cNvSpPr>
          <p:nvPr/>
        </p:nvSpPr>
        <p:spPr bwMode="auto">
          <a:xfrm>
            <a:off x="2658620" y="3750541"/>
            <a:ext cx="257049" cy="239544"/>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こよう</a:t>
            </a:r>
            <a:endParaRPr lang="ja-JP" altLang="en-US" sz="600" dirty="0">
              <a:latin typeface="+mn-ea"/>
              <a:ea typeface="+mn-ea"/>
              <a:cs typeface="メイリオ" panose="020B0604030504040204" pitchFamily="50" charset="-128"/>
            </a:endParaRPr>
          </a:p>
        </p:txBody>
      </p:sp>
      <p:sp>
        <p:nvSpPr>
          <p:cNvPr id="2" name="スライド番号プレースホルダー 8">
            <a:extLst>
              <a:ext uri="{FF2B5EF4-FFF2-40B4-BE49-F238E27FC236}">
                <a16:creationId xmlns:a16="http://schemas.microsoft.com/office/drawing/2014/main" id="{157FB78C-E5E6-EF70-8A1C-0D6BFFA97889}"/>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23</a:t>
            </a:fld>
            <a:endParaRPr lang="en-US" altLang="ja-JP" dirty="0">
              <a:latin typeface="+mn-ea"/>
              <a:ea typeface="+mn-ea"/>
            </a:endParaRPr>
          </a:p>
        </p:txBody>
      </p:sp>
      <p:graphicFrame>
        <p:nvGraphicFramePr>
          <p:cNvPr id="25" name="表 24">
            <a:extLst>
              <a:ext uri="{FF2B5EF4-FFF2-40B4-BE49-F238E27FC236}">
                <a16:creationId xmlns:a16="http://schemas.microsoft.com/office/drawing/2014/main" id="{CDD42987-9C64-478B-873F-81CF67C33CAD}"/>
              </a:ext>
            </a:extLst>
          </p:cNvPr>
          <p:cNvGraphicFramePr>
            <a:graphicFrameLocks noGrp="1"/>
          </p:cNvGraphicFramePr>
          <p:nvPr/>
        </p:nvGraphicFramePr>
        <p:xfrm>
          <a:off x="335732" y="2961161"/>
          <a:ext cx="4255850" cy="1173302"/>
        </p:xfrm>
        <a:graphic>
          <a:graphicData uri="http://schemas.openxmlformats.org/drawingml/2006/table">
            <a:tbl>
              <a:tblPr firstRow="1" bandRow="1">
                <a:tableStyleId>{21E4AEA4-8DFA-4A89-87EB-49C32662AFE0}</a:tableStyleId>
              </a:tblPr>
              <a:tblGrid>
                <a:gridCol w="2037477">
                  <a:extLst>
                    <a:ext uri="{9D8B030D-6E8A-4147-A177-3AD203B41FA5}">
                      <a16:colId xmlns:a16="http://schemas.microsoft.com/office/drawing/2014/main" val="1449722871"/>
                    </a:ext>
                  </a:extLst>
                </a:gridCol>
                <a:gridCol w="180896">
                  <a:extLst>
                    <a:ext uri="{9D8B030D-6E8A-4147-A177-3AD203B41FA5}">
                      <a16:colId xmlns:a16="http://schemas.microsoft.com/office/drawing/2014/main" val="2971238289"/>
                    </a:ext>
                  </a:extLst>
                </a:gridCol>
                <a:gridCol w="2037477">
                  <a:extLst>
                    <a:ext uri="{9D8B030D-6E8A-4147-A177-3AD203B41FA5}">
                      <a16:colId xmlns:a16="http://schemas.microsoft.com/office/drawing/2014/main" val="1290654911"/>
                    </a:ext>
                  </a:extLst>
                </a:gridCol>
              </a:tblGrid>
              <a:tr h="267227">
                <a:tc>
                  <a:txBody>
                    <a:bodyPr/>
                    <a:lstStyle/>
                    <a:p>
                      <a:pPr algn="ctr"/>
                      <a:r>
                        <a:rPr kumimoji="1" lang="ja-JP" altLang="en-US" sz="1400" b="0" dirty="0">
                          <a:solidFill>
                            <a:schemeClr val="tx1"/>
                          </a:solidFill>
                          <a:latin typeface="+mn-ea"/>
                          <a:ea typeface="+mn-ea"/>
                        </a:rPr>
                        <a:t>健康医療費・福祉費</a:t>
                      </a: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rgbClr val="CEECFE"/>
                    </a:solidFill>
                  </a:tcPr>
                </a:tc>
                <a:tc>
                  <a:txBody>
                    <a:bodyPr/>
                    <a:lstStyle/>
                    <a:p>
                      <a:pPr algn="ctr"/>
                      <a:endParaRPr kumimoji="1" lang="ja-JP" altLang="en-US" sz="1400" b="0" dirty="0">
                        <a:solidFill>
                          <a:schemeClr val="tx1"/>
                        </a:solidFill>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bg1"/>
                    </a:solidFill>
                  </a:tcPr>
                </a:tc>
                <a:tc>
                  <a:txBody>
                    <a:bodyPr/>
                    <a:lstStyle/>
                    <a:p>
                      <a:pPr algn="ctr"/>
                      <a:r>
                        <a:rPr kumimoji="1" lang="ja-JP" altLang="en-US" sz="1400" b="0">
                          <a:solidFill>
                            <a:schemeClr val="tx1"/>
                          </a:solidFill>
                          <a:latin typeface="+mn-ea"/>
                          <a:ea typeface="+mn-ea"/>
                        </a:rPr>
                        <a:t>商工労働費</a:t>
                      </a:r>
                      <a:endParaRPr kumimoji="1" lang="ja-JP" altLang="en-US" sz="1400" b="0" dirty="0">
                        <a:solidFill>
                          <a:schemeClr val="tx1"/>
                        </a:solidFill>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rgbClr val="CEECFE"/>
                    </a:solidFill>
                  </a:tcPr>
                </a:tc>
                <a:extLst>
                  <a:ext uri="{0D108BD9-81ED-4DB2-BD59-A6C34878D82A}">
                    <a16:rowId xmlns:a16="http://schemas.microsoft.com/office/drawing/2014/main" val="3842127478"/>
                  </a:ext>
                </a:extLst>
              </a:tr>
              <a:tr h="354174">
                <a:tc>
                  <a:txBody>
                    <a:bodyPr/>
                    <a:lstStyle/>
                    <a:p>
                      <a:r>
                        <a:rPr kumimoji="1" lang="en-US" altLang="ja-JP" sz="1400" b="0" dirty="0">
                          <a:solidFill>
                            <a:schemeClr val="tx1"/>
                          </a:solidFill>
                          <a:latin typeface="+mn-ea"/>
                          <a:ea typeface="+mn-ea"/>
                        </a:rPr>
                        <a:t>93,674</a:t>
                      </a:r>
                      <a:r>
                        <a:rPr kumimoji="1" lang="ja-JP" altLang="en-US" sz="1400" b="0" dirty="0">
                          <a:solidFill>
                            <a:schemeClr val="tx1"/>
                          </a:solidFill>
                          <a:latin typeface="+mn-ea"/>
                          <a:ea typeface="+mn-ea"/>
                        </a:rPr>
                        <a:t>円</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kumimoji="1" lang="ja-JP" altLang="en-US" sz="1200" b="0" dirty="0">
                        <a:solidFill>
                          <a:schemeClr val="tx1"/>
                        </a:solidFill>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r>
                        <a:rPr kumimoji="1" lang="en-US" altLang="ja-JP" sz="1400" b="0" dirty="0">
                          <a:solidFill>
                            <a:schemeClr val="tx1"/>
                          </a:solidFill>
                          <a:latin typeface="+mn-ea"/>
                          <a:ea typeface="+mn-ea"/>
                        </a:rPr>
                        <a:t>116,813</a:t>
                      </a:r>
                      <a:r>
                        <a:rPr kumimoji="1" lang="ja-JP" altLang="en-US" sz="1400" b="0" dirty="0">
                          <a:solidFill>
                            <a:schemeClr val="tx1"/>
                          </a:solidFill>
                          <a:latin typeface="+mn-ea"/>
                          <a:ea typeface="+mn-ea"/>
                        </a:rPr>
                        <a:t>円</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86510442"/>
                  </a:ext>
                </a:extLst>
              </a:tr>
              <a:tr h="413223">
                <a:tc>
                  <a:txBody>
                    <a:bodyPr/>
                    <a:lstStyle/>
                    <a:p>
                      <a:pPr>
                        <a:lnSpc>
                          <a:spcPts val="1840"/>
                        </a:lnSpc>
                      </a:pPr>
                      <a:r>
                        <a:rPr kumimoji="1" lang="ja-JP" altLang="en-US" sz="1200" b="0">
                          <a:solidFill>
                            <a:schemeClr val="tx1"/>
                          </a:solidFill>
                          <a:latin typeface="+mn-ea"/>
                          <a:ea typeface="+mn-ea"/>
                        </a:rPr>
                        <a:t>医療費の助成や健康・福祉</a:t>
                      </a:r>
                      <a:endParaRPr kumimoji="1" lang="en-US" altLang="ja-JP" sz="1200" b="0" dirty="0">
                        <a:solidFill>
                          <a:schemeClr val="tx1"/>
                        </a:solidFill>
                        <a:latin typeface="+mn-ea"/>
                        <a:ea typeface="+mn-ea"/>
                      </a:endParaRPr>
                    </a:p>
                    <a:p>
                      <a:pPr>
                        <a:lnSpc>
                          <a:spcPts val="1840"/>
                        </a:lnSpc>
                      </a:pPr>
                      <a:r>
                        <a:rPr kumimoji="1" lang="ja-JP" altLang="en-US" sz="1200" b="0">
                          <a:solidFill>
                            <a:schemeClr val="tx1"/>
                          </a:solidFill>
                          <a:latin typeface="+mn-ea"/>
                          <a:ea typeface="+mn-ea"/>
                        </a:rPr>
                        <a:t>サービスの供給等</a:t>
                      </a:r>
                      <a:endParaRPr kumimoji="1" lang="ja-JP" altLang="en-US" sz="1200" b="0" dirty="0">
                        <a:solidFill>
                          <a:schemeClr val="tx1"/>
                        </a:solidFill>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ts val="1840"/>
                        </a:lnSpc>
                      </a:pPr>
                      <a:endParaRPr kumimoji="1" lang="ja-JP" altLang="en-US" sz="1200" b="0" dirty="0">
                        <a:solidFill>
                          <a:schemeClr val="tx1"/>
                        </a:solidFill>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nSpc>
                          <a:spcPts val="1840"/>
                        </a:lnSpc>
                      </a:pPr>
                      <a:r>
                        <a:rPr kumimoji="1" lang="ja-JP" altLang="en-US" sz="1200" b="0" dirty="0">
                          <a:solidFill>
                            <a:schemeClr val="tx1"/>
                          </a:solidFill>
                          <a:latin typeface="+mn-ea"/>
                          <a:ea typeface="+mn-ea"/>
                        </a:rPr>
                        <a:t>産業振興や中小企業対策、</a:t>
                      </a:r>
                      <a:endParaRPr kumimoji="1" lang="en-US" altLang="ja-JP" sz="1200" b="0" dirty="0">
                        <a:solidFill>
                          <a:schemeClr val="tx1"/>
                        </a:solidFill>
                        <a:latin typeface="+mn-ea"/>
                        <a:ea typeface="+mn-ea"/>
                      </a:endParaRPr>
                    </a:p>
                    <a:p>
                      <a:pPr>
                        <a:lnSpc>
                          <a:spcPts val="1840"/>
                        </a:lnSpc>
                      </a:pPr>
                      <a:r>
                        <a:rPr kumimoji="1" lang="ja-JP" altLang="en-US" sz="1200" b="0" dirty="0">
                          <a:solidFill>
                            <a:schemeClr val="tx1"/>
                          </a:solidFill>
                          <a:latin typeface="+mn-ea"/>
                          <a:ea typeface="+mn-ea"/>
                        </a:rPr>
                        <a:t>雇用対策等</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67876747"/>
                  </a:ext>
                </a:extLst>
              </a:tr>
            </a:tbl>
          </a:graphicData>
        </a:graphic>
      </p:graphicFrame>
      <p:graphicFrame>
        <p:nvGraphicFramePr>
          <p:cNvPr id="26" name="表 25">
            <a:extLst>
              <a:ext uri="{FF2B5EF4-FFF2-40B4-BE49-F238E27FC236}">
                <a16:creationId xmlns:a16="http://schemas.microsoft.com/office/drawing/2014/main" id="{04F4C190-5911-4CDB-8A5E-1DB3E8CBA76C}"/>
              </a:ext>
            </a:extLst>
          </p:cNvPr>
          <p:cNvGraphicFramePr>
            <a:graphicFrameLocks noGrp="1"/>
          </p:cNvGraphicFramePr>
          <p:nvPr/>
        </p:nvGraphicFramePr>
        <p:xfrm>
          <a:off x="335732" y="4224975"/>
          <a:ext cx="4255850" cy="1173302"/>
        </p:xfrm>
        <a:graphic>
          <a:graphicData uri="http://schemas.openxmlformats.org/drawingml/2006/table">
            <a:tbl>
              <a:tblPr firstRow="1" bandRow="1">
                <a:tableStyleId>{21E4AEA4-8DFA-4A89-87EB-49C32662AFE0}</a:tableStyleId>
              </a:tblPr>
              <a:tblGrid>
                <a:gridCol w="2037477">
                  <a:extLst>
                    <a:ext uri="{9D8B030D-6E8A-4147-A177-3AD203B41FA5}">
                      <a16:colId xmlns:a16="http://schemas.microsoft.com/office/drawing/2014/main" val="1449722871"/>
                    </a:ext>
                  </a:extLst>
                </a:gridCol>
                <a:gridCol w="180896">
                  <a:extLst>
                    <a:ext uri="{9D8B030D-6E8A-4147-A177-3AD203B41FA5}">
                      <a16:colId xmlns:a16="http://schemas.microsoft.com/office/drawing/2014/main" val="2971238289"/>
                    </a:ext>
                  </a:extLst>
                </a:gridCol>
                <a:gridCol w="2037477">
                  <a:extLst>
                    <a:ext uri="{9D8B030D-6E8A-4147-A177-3AD203B41FA5}">
                      <a16:colId xmlns:a16="http://schemas.microsoft.com/office/drawing/2014/main" val="1290654911"/>
                    </a:ext>
                  </a:extLst>
                </a:gridCol>
              </a:tblGrid>
              <a:tr h="267227">
                <a:tc>
                  <a:txBody>
                    <a:bodyPr/>
                    <a:lstStyle/>
                    <a:p>
                      <a:pPr algn="ctr"/>
                      <a:r>
                        <a:rPr kumimoji="1" lang="ja-JP" altLang="en-US" sz="1400" b="0">
                          <a:solidFill>
                            <a:schemeClr val="tx1"/>
                          </a:solidFill>
                          <a:latin typeface="+mn-ea"/>
                          <a:ea typeface="+mn-ea"/>
                        </a:rPr>
                        <a:t>教育費</a:t>
                      </a:r>
                      <a:endParaRPr kumimoji="1" lang="ja-JP" altLang="en-US" sz="1400" b="0" dirty="0">
                        <a:solidFill>
                          <a:schemeClr val="tx1"/>
                        </a:solidFill>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rgbClr val="CEECFE"/>
                    </a:solidFill>
                  </a:tcPr>
                </a:tc>
                <a:tc>
                  <a:txBody>
                    <a:bodyPr/>
                    <a:lstStyle/>
                    <a:p>
                      <a:pPr algn="ctr"/>
                      <a:endParaRPr kumimoji="1" lang="ja-JP" altLang="en-US" sz="1200" b="0" dirty="0">
                        <a:solidFill>
                          <a:schemeClr val="tx1"/>
                        </a:solidFill>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bg1"/>
                    </a:solidFill>
                  </a:tcPr>
                </a:tc>
                <a:tc>
                  <a:txBody>
                    <a:bodyPr/>
                    <a:lstStyle/>
                    <a:p>
                      <a:pPr algn="ctr"/>
                      <a:r>
                        <a:rPr kumimoji="1" lang="ja-JP" altLang="en-US" sz="1400" b="0">
                          <a:solidFill>
                            <a:schemeClr val="tx1"/>
                          </a:solidFill>
                          <a:latin typeface="+mn-ea"/>
                          <a:ea typeface="+mn-ea"/>
                        </a:rPr>
                        <a:t>都市整備費・都市計画費</a:t>
                      </a:r>
                      <a:endParaRPr kumimoji="1" lang="ja-JP" altLang="en-US" sz="1400" b="0" dirty="0">
                        <a:solidFill>
                          <a:schemeClr val="tx1"/>
                        </a:solidFill>
                        <a:latin typeface="+mn-ea"/>
                        <a:ea typeface="+mn-ea"/>
                      </a:endParaRPr>
                    </a:p>
                  </a:txBody>
                  <a:tcPr marL="72000" marR="72000" marT="72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rgbClr val="CEECFE"/>
                    </a:solidFill>
                  </a:tcPr>
                </a:tc>
                <a:extLst>
                  <a:ext uri="{0D108BD9-81ED-4DB2-BD59-A6C34878D82A}">
                    <a16:rowId xmlns:a16="http://schemas.microsoft.com/office/drawing/2014/main" val="3842127478"/>
                  </a:ext>
                </a:extLst>
              </a:tr>
              <a:tr h="354174">
                <a:tc>
                  <a:txBody>
                    <a:bodyPr/>
                    <a:lstStyle/>
                    <a:p>
                      <a:r>
                        <a:rPr kumimoji="1" lang="en-US" altLang="ja-JP" sz="1400" b="0" dirty="0">
                          <a:solidFill>
                            <a:schemeClr val="tx1"/>
                          </a:solidFill>
                          <a:latin typeface="+mn-ea"/>
                          <a:ea typeface="+mn-ea"/>
                        </a:rPr>
                        <a:t>81,180</a:t>
                      </a:r>
                      <a:r>
                        <a:rPr kumimoji="1" lang="ja-JP" altLang="en-US" sz="1400" b="0" dirty="0">
                          <a:solidFill>
                            <a:schemeClr val="tx1"/>
                          </a:solidFill>
                          <a:latin typeface="+mn-ea"/>
                          <a:ea typeface="+mn-ea"/>
                        </a:rPr>
                        <a:t>円</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kumimoji="1" lang="ja-JP" altLang="en-US" sz="1200" b="0" dirty="0">
                        <a:solidFill>
                          <a:schemeClr val="tx1"/>
                        </a:solidFill>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r>
                        <a:rPr kumimoji="1" lang="en-US" altLang="ja-JP" sz="1400" b="0" dirty="0">
                          <a:solidFill>
                            <a:schemeClr val="tx1"/>
                          </a:solidFill>
                          <a:latin typeface="+mn-ea"/>
                          <a:ea typeface="+mn-ea"/>
                        </a:rPr>
                        <a:t>21,667</a:t>
                      </a:r>
                      <a:r>
                        <a:rPr kumimoji="1" lang="ja-JP" altLang="en-US" sz="1400" b="0" dirty="0">
                          <a:solidFill>
                            <a:schemeClr val="tx1"/>
                          </a:solidFill>
                          <a:latin typeface="+mn-ea"/>
                          <a:ea typeface="+mn-ea"/>
                        </a:rPr>
                        <a:t>円</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86510442"/>
                  </a:ext>
                </a:extLst>
              </a:tr>
              <a:tr h="413223">
                <a:tc>
                  <a:txBody>
                    <a:bodyPr/>
                    <a:lstStyle/>
                    <a:p>
                      <a:pPr>
                        <a:lnSpc>
                          <a:spcPts val="1840"/>
                        </a:lnSpc>
                      </a:pPr>
                      <a:r>
                        <a:rPr kumimoji="1" lang="ja-JP" altLang="en-US" sz="1200" b="0" dirty="0">
                          <a:solidFill>
                            <a:schemeClr val="tx1"/>
                          </a:solidFill>
                          <a:latin typeface="+mn-ea"/>
                          <a:ea typeface="+mn-ea"/>
                        </a:rPr>
                        <a:t>学校教職員の給与費や</a:t>
                      </a:r>
                      <a:endParaRPr kumimoji="1" lang="en-US" altLang="ja-JP" sz="1200" b="0" dirty="0">
                        <a:solidFill>
                          <a:schemeClr val="tx1"/>
                        </a:solidFill>
                        <a:latin typeface="+mn-ea"/>
                        <a:ea typeface="+mn-ea"/>
                      </a:endParaRPr>
                    </a:p>
                    <a:p>
                      <a:pPr>
                        <a:lnSpc>
                          <a:spcPts val="1840"/>
                        </a:lnSpc>
                      </a:pPr>
                      <a:r>
                        <a:rPr kumimoji="1" lang="ja-JP" altLang="en-US" sz="1200" b="0" dirty="0">
                          <a:solidFill>
                            <a:schemeClr val="tx1"/>
                          </a:solidFill>
                          <a:latin typeface="+mn-ea"/>
                          <a:ea typeface="+mn-ea"/>
                        </a:rPr>
                        <a:t>私立学校の助成費等</a:t>
                      </a:r>
                      <a:endParaRPr kumimoji="1" lang="en-US" altLang="ja-JP" sz="1200" b="0" dirty="0">
                        <a:solidFill>
                          <a:schemeClr val="tx1"/>
                        </a:solidFill>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ts val="1840"/>
                        </a:lnSpc>
                      </a:pPr>
                      <a:endParaRPr kumimoji="1" lang="ja-JP" altLang="en-US" sz="1200" b="0" dirty="0">
                        <a:solidFill>
                          <a:schemeClr val="tx1"/>
                        </a:solidFill>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nSpc>
                          <a:spcPts val="1840"/>
                        </a:lnSpc>
                      </a:pPr>
                      <a:r>
                        <a:rPr kumimoji="1" lang="ja-JP" altLang="en-US" sz="1200" b="0" dirty="0">
                          <a:solidFill>
                            <a:schemeClr val="tx1"/>
                          </a:solidFill>
                          <a:latin typeface="+mn-ea"/>
                          <a:ea typeface="+mn-ea"/>
                        </a:rPr>
                        <a:t>道路、河川、鉄道の整備等</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67876747"/>
                  </a:ext>
                </a:extLst>
              </a:tr>
            </a:tbl>
          </a:graphicData>
        </a:graphic>
      </p:graphicFrame>
      <p:graphicFrame>
        <p:nvGraphicFramePr>
          <p:cNvPr id="28" name="表 27">
            <a:extLst>
              <a:ext uri="{FF2B5EF4-FFF2-40B4-BE49-F238E27FC236}">
                <a16:creationId xmlns:a16="http://schemas.microsoft.com/office/drawing/2014/main" id="{03060C0C-E597-4B95-8ACC-6ED3A0D4866F}"/>
              </a:ext>
            </a:extLst>
          </p:cNvPr>
          <p:cNvGraphicFramePr>
            <a:graphicFrameLocks noGrp="1"/>
          </p:cNvGraphicFramePr>
          <p:nvPr/>
        </p:nvGraphicFramePr>
        <p:xfrm>
          <a:off x="323851" y="5488788"/>
          <a:ext cx="2218373" cy="1172453"/>
        </p:xfrm>
        <a:graphic>
          <a:graphicData uri="http://schemas.openxmlformats.org/drawingml/2006/table">
            <a:tbl>
              <a:tblPr firstRow="1" bandRow="1">
                <a:tableStyleId>{21E4AEA4-8DFA-4A89-87EB-49C32662AFE0}</a:tableStyleId>
              </a:tblPr>
              <a:tblGrid>
                <a:gridCol w="2037477">
                  <a:extLst>
                    <a:ext uri="{9D8B030D-6E8A-4147-A177-3AD203B41FA5}">
                      <a16:colId xmlns:a16="http://schemas.microsoft.com/office/drawing/2014/main" val="1449722871"/>
                    </a:ext>
                  </a:extLst>
                </a:gridCol>
                <a:gridCol w="180896">
                  <a:extLst>
                    <a:ext uri="{9D8B030D-6E8A-4147-A177-3AD203B41FA5}">
                      <a16:colId xmlns:a16="http://schemas.microsoft.com/office/drawing/2014/main" val="2971238289"/>
                    </a:ext>
                  </a:extLst>
                </a:gridCol>
              </a:tblGrid>
              <a:tr h="267227">
                <a:tc>
                  <a:txBody>
                    <a:bodyPr/>
                    <a:lstStyle/>
                    <a:p>
                      <a:pPr algn="ctr"/>
                      <a:r>
                        <a:rPr kumimoji="1" lang="ja-JP" altLang="en-US" sz="1400" b="0" dirty="0">
                          <a:solidFill>
                            <a:schemeClr val="tx1"/>
                          </a:solidFill>
                          <a:latin typeface="+mn-ea"/>
                          <a:ea typeface="+mn-ea"/>
                        </a:rPr>
                        <a:t>警察費</a:t>
                      </a: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rgbClr val="CEECFE"/>
                    </a:solidFill>
                  </a:tcPr>
                </a:tc>
                <a:tc>
                  <a:txBody>
                    <a:bodyPr/>
                    <a:lstStyle/>
                    <a:p>
                      <a:pPr algn="ctr"/>
                      <a:endParaRPr kumimoji="1" lang="ja-JP" altLang="en-US" sz="1200" b="0" dirty="0">
                        <a:solidFill>
                          <a:schemeClr val="tx1"/>
                        </a:solidFill>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42127478"/>
                  </a:ext>
                </a:extLst>
              </a:tr>
              <a:tr h="353325">
                <a:tc>
                  <a:txBody>
                    <a:bodyPr/>
                    <a:lstStyle/>
                    <a:p>
                      <a:r>
                        <a:rPr kumimoji="1" lang="en-US" altLang="ja-JP" sz="1400" b="0" dirty="0">
                          <a:solidFill>
                            <a:schemeClr val="tx1"/>
                          </a:solidFill>
                          <a:latin typeface="+mn-ea"/>
                          <a:ea typeface="+mn-ea"/>
                        </a:rPr>
                        <a:t>36,089</a:t>
                      </a:r>
                      <a:r>
                        <a:rPr kumimoji="1" lang="ja-JP" altLang="en-US" sz="1400" b="0" dirty="0">
                          <a:solidFill>
                            <a:schemeClr val="tx1"/>
                          </a:solidFill>
                          <a:latin typeface="+mn-ea"/>
                          <a:ea typeface="+mn-ea"/>
                        </a:rPr>
                        <a:t>円</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kumimoji="1" lang="ja-JP" altLang="en-US" sz="1200" b="0" dirty="0">
                        <a:solidFill>
                          <a:schemeClr val="tx1"/>
                        </a:solidFill>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86510442"/>
                  </a:ext>
                </a:extLst>
              </a:tr>
              <a:tr h="413223">
                <a:tc>
                  <a:txBody>
                    <a:bodyPr/>
                    <a:lstStyle/>
                    <a:p>
                      <a:pPr>
                        <a:lnSpc>
                          <a:spcPts val="1840"/>
                        </a:lnSpc>
                      </a:pPr>
                      <a:r>
                        <a:rPr kumimoji="1" lang="ja-JP" altLang="en-US" sz="1200" b="0" dirty="0">
                          <a:solidFill>
                            <a:schemeClr val="tx1"/>
                          </a:solidFill>
                          <a:latin typeface="+mn-ea"/>
                          <a:ea typeface="+mn-ea"/>
                        </a:rPr>
                        <a:t>警察官の給与費や</a:t>
                      </a:r>
                      <a:endParaRPr kumimoji="1" lang="en-US" altLang="ja-JP" sz="1200" b="0" dirty="0">
                        <a:solidFill>
                          <a:schemeClr val="tx1"/>
                        </a:solidFill>
                        <a:latin typeface="+mn-ea"/>
                        <a:ea typeface="+mn-ea"/>
                      </a:endParaRPr>
                    </a:p>
                    <a:p>
                      <a:pPr>
                        <a:lnSpc>
                          <a:spcPts val="1840"/>
                        </a:lnSpc>
                      </a:pPr>
                      <a:r>
                        <a:rPr kumimoji="1" lang="ja-JP" altLang="en-US" sz="1200" b="0" dirty="0">
                          <a:solidFill>
                            <a:schemeClr val="tx1"/>
                          </a:solidFill>
                          <a:latin typeface="+mn-ea"/>
                          <a:ea typeface="+mn-ea"/>
                        </a:rPr>
                        <a:t>交通安全施設の整備等</a:t>
                      </a:r>
                      <a:endParaRPr kumimoji="1" lang="en-US" altLang="ja-JP" sz="1200" b="0" dirty="0">
                        <a:solidFill>
                          <a:schemeClr val="tx1"/>
                        </a:solidFill>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ts val="1840"/>
                        </a:lnSpc>
                      </a:pPr>
                      <a:endParaRPr kumimoji="1" lang="ja-JP" altLang="en-US" sz="1200" b="0" dirty="0">
                        <a:solidFill>
                          <a:schemeClr val="tx1"/>
                        </a:solidFill>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67876747"/>
                  </a:ext>
                </a:extLst>
              </a:tr>
            </a:tbl>
          </a:graphicData>
        </a:graphic>
      </p:graphicFrame>
      <p:sp>
        <p:nvSpPr>
          <p:cNvPr id="29" name="Rectangle 8">
            <a:extLst>
              <a:ext uri="{FF2B5EF4-FFF2-40B4-BE49-F238E27FC236}">
                <a16:creationId xmlns:a16="http://schemas.microsoft.com/office/drawing/2014/main" id="{9A397D46-1507-40BE-ADD2-448CDE1AE54B}"/>
              </a:ext>
            </a:extLst>
          </p:cNvPr>
          <p:cNvSpPr>
            <a:spLocks noChangeArrowheads="1"/>
          </p:cNvSpPr>
          <p:nvPr/>
        </p:nvSpPr>
        <p:spPr bwMode="auto">
          <a:xfrm>
            <a:off x="335732" y="2445785"/>
            <a:ext cx="4324200" cy="483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eaLnBrk="1" hangingPunct="1">
              <a:spcBef>
                <a:spcPct val="0"/>
              </a:spcBef>
              <a:buFontTx/>
              <a:buNone/>
            </a:pPr>
            <a:r>
              <a:rPr lang="ja-JP" altLang="en-US" sz="1200" dirty="0">
                <a:latin typeface="+mn-ea"/>
                <a:ea typeface="+mn-ea"/>
                <a:cs typeface="メイリオ" panose="020B0604030504040204" pitchFamily="50" charset="-128"/>
              </a:rPr>
              <a:t>大阪府民の人口で割ると１人当たりの支出額は</a:t>
            </a:r>
            <a:r>
              <a:rPr lang="en-US" altLang="ja-JP" sz="1200" dirty="0">
                <a:latin typeface="+mn-ea"/>
                <a:ea typeface="+mn-ea"/>
                <a:cs typeface="メイリオ" panose="020B0604030504040204" pitchFamily="50" charset="-128"/>
              </a:rPr>
              <a:t>447,443</a:t>
            </a:r>
            <a:r>
              <a:rPr lang="ja-JP" altLang="en-US" sz="1200" dirty="0">
                <a:latin typeface="+mn-ea"/>
                <a:ea typeface="+mn-ea"/>
                <a:cs typeface="メイリオ" panose="020B0604030504040204" pitchFamily="50" charset="-128"/>
              </a:rPr>
              <a:t>円です。</a:t>
            </a:r>
            <a:endParaRPr lang="en-US" altLang="ja-JP" sz="1200" dirty="0">
              <a:latin typeface="+mn-ea"/>
              <a:ea typeface="+mn-ea"/>
              <a:cs typeface="メイリオ" panose="020B0604030504040204" pitchFamily="50" charset="-128"/>
            </a:endParaRPr>
          </a:p>
          <a:p>
            <a:pPr eaLnBrk="1" hangingPunct="1">
              <a:spcBef>
                <a:spcPct val="0"/>
              </a:spcBef>
              <a:buFontTx/>
              <a:buNone/>
            </a:pPr>
            <a:r>
              <a:rPr lang="ja-JP" altLang="en-US" sz="1200" dirty="0">
                <a:latin typeface="+mn-ea"/>
                <a:ea typeface="+mn-ea"/>
                <a:cs typeface="メイリオ" panose="020B0604030504040204" pitchFamily="50" charset="-128"/>
              </a:rPr>
              <a:t>（令和８年３月１日現在人口　</a:t>
            </a:r>
            <a:r>
              <a:rPr lang="en-US" altLang="ja-JP" sz="1200" dirty="0">
                <a:latin typeface="+mn-ea"/>
                <a:ea typeface="+mn-ea"/>
                <a:cs typeface="メイリオ" panose="020B0604030504040204" pitchFamily="50" charset="-128"/>
              </a:rPr>
              <a:t>8,764,462</a:t>
            </a:r>
            <a:r>
              <a:rPr lang="ja-JP" altLang="en-US" sz="1200" dirty="0">
                <a:latin typeface="+mn-ea"/>
                <a:ea typeface="+mn-ea"/>
                <a:cs typeface="メイリオ" panose="020B0604030504040204" pitchFamily="50" charset="-128"/>
              </a:rPr>
              <a:t>人）</a:t>
            </a:r>
            <a:endParaRPr lang="en-US" altLang="ja-JP" sz="1200" dirty="0">
              <a:latin typeface="+mn-ea"/>
              <a:ea typeface="+mn-ea"/>
              <a:cs typeface="メイリオ" panose="020B0604030504040204" pitchFamily="50" charset="-128"/>
            </a:endParaRPr>
          </a:p>
        </p:txBody>
      </p:sp>
      <p:pic>
        <p:nvPicPr>
          <p:cNvPr id="23" name="図 22">
            <a:extLst>
              <a:ext uri="{FF2B5EF4-FFF2-40B4-BE49-F238E27FC236}">
                <a16:creationId xmlns:a16="http://schemas.microsoft.com/office/drawing/2014/main" id="{2C151B30-E0FD-4E25-BC8C-37626898B72C}"/>
              </a:ext>
            </a:extLst>
          </p:cNvPr>
          <p:cNvPicPr>
            <a:picLocks noChangeAspect="1"/>
          </p:cNvPicPr>
          <p:nvPr/>
        </p:nvPicPr>
        <p:blipFill>
          <a:blip r:embed="rId5"/>
          <a:stretch>
            <a:fillRect/>
          </a:stretch>
        </p:blipFill>
        <p:spPr>
          <a:xfrm>
            <a:off x="5369729" y="2526940"/>
            <a:ext cx="2926086" cy="1645923"/>
          </a:xfrm>
          <a:prstGeom prst="rect">
            <a:avLst/>
          </a:prstGeom>
          <a:ln>
            <a:noFill/>
          </a:ln>
          <a:effectLst>
            <a:softEdge rad="0"/>
          </a:effectLst>
        </p:spPr>
      </p:pic>
      <p:pic>
        <p:nvPicPr>
          <p:cNvPr id="30" name="図 29">
            <a:extLst>
              <a:ext uri="{FF2B5EF4-FFF2-40B4-BE49-F238E27FC236}">
                <a16:creationId xmlns:a16="http://schemas.microsoft.com/office/drawing/2014/main" id="{D764F17D-00B1-45BD-896F-FAAC5CD2F833}"/>
              </a:ext>
            </a:extLst>
          </p:cNvPr>
          <p:cNvPicPr>
            <a:picLocks noChangeAspect="1"/>
          </p:cNvPicPr>
          <p:nvPr/>
        </p:nvPicPr>
        <p:blipFill rotWithShape="1">
          <a:blip r:embed="rId6"/>
          <a:srcRect l="25675" t="10638" b="19561"/>
          <a:stretch/>
        </p:blipFill>
        <p:spPr>
          <a:xfrm>
            <a:off x="5417991" y="4637879"/>
            <a:ext cx="2926086" cy="1833968"/>
          </a:xfrm>
          <a:prstGeom prst="rect">
            <a:avLst/>
          </a:prstGeom>
          <a:ln>
            <a:noFill/>
          </a:ln>
          <a:effectLst>
            <a:softEdge rad="0"/>
          </a:effectLst>
        </p:spPr>
      </p:pic>
      <p:sp>
        <p:nvSpPr>
          <p:cNvPr id="3" name="Rectangle 8">
            <a:extLst>
              <a:ext uri="{FF2B5EF4-FFF2-40B4-BE49-F238E27FC236}">
                <a16:creationId xmlns:a16="http://schemas.microsoft.com/office/drawing/2014/main" id="{3EDBCFBC-E9FF-F699-1950-C1E84421C05D}"/>
              </a:ext>
            </a:extLst>
          </p:cNvPr>
          <p:cNvSpPr>
            <a:spLocks noChangeArrowheads="1"/>
          </p:cNvSpPr>
          <p:nvPr/>
        </p:nvSpPr>
        <p:spPr bwMode="auto">
          <a:xfrm>
            <a:off x="1489121" y="2857709"/>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ふくし</a:t>
            </a:r>
            <a:endParaRPr lang="ja-JP" altLang="en-US" sz="700" dirty="0">
              <a:solidFill>
                <a:srgbClr val="000000"/>
              </a:solidFill>
              <a:latin typeface="+mn-ea"/>
              <a:ea typeface="+mn-ea"/>
              <a:cs typeface="メイリオ" panose="020B0604030504040204" pitchFamily="50" charset="-128"/>
            </a:endParaRPr>
          </a:p>
        </p:txBody>
      </p:sp>
      <p:sp>
        <p:nvSpPr>
          <p:cNvPr id="9" name="Rectangle 8">
            <a:extLst>
              <a:ext uri="{FF2B5EF4-FFF2-40B4-BE49-F238E27FC236}">
                <a16:creationId xmlns:a16="http://schemas.microsoft.com/office/drawing/2014/main" id="{42A99781-F80B-A048-D9C6-A32384FC3CD7}"/>
              </a:ext>
            </a:extLst>
          </p:cNvPr>
          <p:cNvSpPr>
            <a:spLocks noChangeArrowheads="1"/>
          </p:cNvSpPr>
          <p:nvPr/>
        </p:nvSpPr>
        <p:spPr bwMode="auto">
          <a:xfrm>
            <a:off x="2517298" y="3747324"/>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こよう</a:t>
            </a:r>
            <a:endParaRPr lang="ja-JP" altLang="en-US" sz="700" dirty="0">
              <a:solidFill>
                <a:srgbClr val="000000"/>
              </a:solidFill>
              <a:latin typeface="+mn-ea"/>
              <a:ea typeface="+mn-ea"/>
              <a:cs typeface="メイリオ" panose="020B0604030504040204" pitchFamily="50" charset="-128"/>
            </a:endParaRPr>
          </a:p>
        </p:txBody>
      </p:sp>
    </p:spTree>
    <p:custDataLst>
      <p:tags r:id="rId1"/>
    </p:custDataLst>
    <p:extLst>
      <p:ext uri="{BB962C8B-B14F-4D97-AF65-F5344CB8AC3E}">
        <p14:creationId xmlns:p14="http://schemas.microsoft.com/office/powerpoint/2010/main" val="13137178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10" presetClass="entr" presetSubtype="0" fill="hold" nodeType="with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par>
                                <p:cTn id="25" presetID="10" presetClass="entr" presetSubtype="0"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nodeType="with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500"/>
                                        <p:tgtEl>
                                          <p:spTgt spid="2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fade">
                                      <p:cBhvr>
                                        <p:cTn id="33" dur="500"/>
                                        <p:tgtEl>
                                          <p:spTgt spid="2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500"/>
                                        <p:tgtEl>
                                          <p:spTgt spid="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500"/>
                                        <p:tgtEl>
                                          <p:spTgt spid="1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fade">
                                      <p:cBhvr>
                                        <p:cTn id="50" dur="500"/>
                                        <p:tgtEl>
                                          <p:spTgt spid="7"/>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fade">
                                      <p:cBhvr>
                                        <p:cTn id="53" dur="500"/>
                                        <p:tgtEl>
                                          <p:spTgt spid="8"/>
                                        </p:tgtEl>
                                      </p:cBhvr>
                                    </p:animEffect>
                                  </p:childTnLst>
                                </p:cTn>
                              </p:par>
                              <p:par>
                                <p:cTn id="54" presetID="10" presetClass="entr" presetSubtype="0" fill="hold" nodeType="with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par>
                                <p:cTn id="57" presetID="10" presetClass="entr" presetSubtype="0" fill="hold" nodeType="with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6" grpId="0"/>
      <p:bldP spid="7" grpId="0"/>
      <p:bldP spid="8" grpId="0"/>
      <p:bldP spid="12" grpId="0"/>
      <p:bldP spid="15" grpId="0"/>
      <p:bldP spid="29" grpId="0"/>
      <p:bldP spid="3"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4">
            <a:extLst>
              <a:ext uri="{FF2B5EF4-FFF2-40B4-BE49-F238E27FC236}">
                <a16:creationId xmlns:a16="http://schemas.microsoft.com/office/drawing/2014/main" id="{BF43DE81-2203-B9E7-0223-B0D121FA00B5}"/>
              </a:ext>
            </a:extLst>
          </p:cNvPr>
          <p:cNvSpPr/>
          <p:nvPr/>
        </p:nvSpPr>
        <p:spPr bwMode="auto">
          <a:xfrm>
            <a:off x="282147" y="2094074"/>
            <a:ext cx="4160335" cy="325322"/>
          </a:xfrm>
          <a:prstGeom prst="rect">
            <a:avLst/>
          </a:prstGeom>
          <a:solidFill>
            <a:schemeClr val="accent1"/>
          </a:solidFill>
          <a:ln w="190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rgbClr val="FF0000"/>
              </a:solidFill>
              <a:effectLst/>
              <a:latin typeface="+mn-ea"/>
            </a:endParaRPr>
          </a:p>
        </p:txBody>
      </p:sp>
      <p:sp>
        <p:nvSpPr>
          <p:cNvPr id="8" name="テキスト ボックス 7">
            <a:extLst>
              <a:ext uri="{FF2B5EF4-FFF2-40B4-BE49-F238E27FC236}">
                <a16:creationId xmlns:a16="http://schemas.microsoft.com/office/drawing/2014/main" id="{81644F67-EFE6-E06F-3F70-A640244943FB}"/>
              </a:ext>
            </a:extLst>
          </p:cNvPr>
          <p:cNvSpPr txBox="1"/>
          <p:nvPr/>
        </p:nvSpPr>
        <p:spPr>
          <a:xfrm>
            <a:off x="-123059" y="2087875"/>
            <a:ext cx="4863095" cy="292388"/>
          </a:xfrm>
          <a:prstGeom prst="rect">
            <a:avLst/>
          </a:prstGeom>
          <a:noFill/>
        </p:spPr>
        <p:txBody>
          <a:bodyPr wrap="square" rtlCol="0">
            <a:spAutoFit/>
          </a:bodyPr>
          <a:lstStyle/>
          <a:p>
            <a:pPr algn="ctr" defTabSz="914400" fontAlgn="base">
              <a:spcBef>
                <a:spcPct val="0"/>
              </a:spcBef>
              <a:spcAft>
                <a:spcPct val="0"/>
              </a:spcAft>
            </a:pPr>
            <a:r>
              <a:rPr lang="ja-JP" altLang="en-US" sz="1300" dirty="0">
                <a:solidFill>
                  <a:schemeClr val="bg1"/>
                </a:solidFill>
                <a:latin typeface="+mn-ea"/>
              </a:rPr>
              <a:t>①万博のレガシーを活かした「副首都・大阪」の早期実現</a:t>
            </a:r>
            <a:endParaRPr kumimoji="1" lang="ja-JP" altLang="en-US" sz="1300" dirty="0">
              <a:solidFill>
                <a:schemeClr val="bg1"/>
              </a:solidFill>
              <a:latin typeface="+mn-ea"/>
            </a:endParaRPr>
          </a:p>
        </p:txBody>
      </p:sp>
      <p:sp>
        <p:nvSpPr>
          <p:cNvPr id="2" name="Rectangle 14">
            <a:extLst>
              <a:ext uri="{FF2B5EF4-FFF2-40B4-BE49-F238E27FC236}">
                <a16:creationId xmlns:a16="http://schemas.microsoft.com/office/drawing/2014/main" id="{5D542A94-B5A5-9EF4-CDAA-4192687231D9}"/>
              </a:ext>
            </a:extLst>
          </p:cNvPr>
          <p:cNvSpPr txBox="1">
            <a:spLocks noChangeArrowheads="1"/>
          </p:cNvSpPr>
          <p:nvPr/>
        </p:nvSpPr>
        <p:spPr bwMode="auto">
          <a:xfrm>
            <a:off x="240030" y="205265"/>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大阪府の財政</a:t>
            </a:r>
            <a:r>
              <a:rPr lang="en-US" altLang="ja-JP" sz="2200" kern="0"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③税金の使われ方</a:t>
            </a:r>
            <a:endParaRPr lang="en-US" altLang="ja-JP" sz="2200" kern="0" dirty="0">
              <a:solidFill>
                <a:schemeClr val="tx1"/>
              </a:solidFill>
              <a:latin typeface="HGP創英角ｺﾞｼｯｸUB" panose="020B0900000000000000" pitchFamily="50" charset="-128"/>
              <a:ea typeface="HGP創英角ｺﾞｼｯｸUB" panose="020B0900000000000000" pitchFamily="50" charset="-128"/>
            </a:endParaRPr>
          </a:p>
        </p:txBody>
      </p:sp>
      <p:sp>
        <p:nvSpPr>
          <p:cNvPr id="4" name="Rectangle 14">
            <a:extLst>
              <a:ext uri="{FF2B5EF4-FFF2-40B4-BE49-F238E27FC236}">
                <a16:creationId xmlns:a16="http://schemas.microsoft.com/office/drawing/2014/main" id="{C9D371C7-58CF-E8D3-D7BE-3C82701D3362}"/>
              </a:ext>
            </a:extLst>
          </p:cNvPr>
          <p:cNvSpPr txBox="1">
            <a:spLocks noChangeArrowheads="1"/>
          </p:cNvSpPr>
          <p:nvPr/>
        </p:nvSpPr>
        <p:spPr bwMode="auto">
          <a:xfrm>
            <a:off x="240030" y="52945"/>
            <a:ext cx="7227570" cy="28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もっと税について調べてみよう</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p:txBody>
      </p:sp>
      <p:sp>
        <p:nvSpPr>
          <p:cNvPr id="20" name="AutoShape 353">
            <a:extLst>
              <a:ext uri="{FF2B5EF4-FFF2-40B4-BE49-F238E27FC236}">
                <a16:creationId xmlns:a16="http://schemas.microsoft.com/office/drawing/2014/main" id="{AE597B46-B009-5205-B9A9-B410355F247A}"/>
              </a:ext>
            </a:extLst>
          </p:cNvPr>
          <p:cNvSpPr>
            <a:spLocks noChangeArrowheads="1"/>
          </p:cNvSpPr>
          <p:nvPr/>
        </p:nvSpPr>
        <p:spPr bwMode="auto">
          <a:xfrm>
            <a:off x="323851" y="1001162"/>
            <a:ext cx="8519134" cy="796013"/>
          </a:xfrm>
          <a:prstGeom prst="roundRect">
            <a:avLst>
              <a:gd name="adj" fmla="val 0"/>
            </a:avLst>
          </a:prstGeom>
          <a:solidFill>
            <a:srgbClr val="CEECFE"/>
          </a:solidFill>
          <a:ln>
            <a:noFill/>
          </a:ln>
          <a:effectLst/>
        </p:spPr>
        <p:txBody>
          <a:bodyPr wrap="none" anchor="ctr"/>
          <a:lstStyle/>
          <a:p>
            <a:pPr defTabSz="838413">
              <a:spcBef>
                <a:spcPct val="20000"/>
              </a:spcBef>
              <a:defRPr/>
            </a:pPr>
            <a:r>
              <a:rPr lang="ja-JP" altLang="en-US" sz="1800" dirty="0">
                <a:solidFill>
                  <a:prstClr val="black"/>
                </a:solidFill>
                <a:latin typeface="+mn-ea"/>
                <a:ea typeface="+mn-ea"/>
              </a:rPr>
              <a:t>「副首都・大阪」の早期実現に向けた取組や、次代を担う子どもたちへの投資</a:t>
            </a:r>
            <a:endParaRPr lang="en-US" altLang="ja-JP" sz="1800" dirty="0">
              <a:solidFill>
                <a:prstClr val="black"/>
              </a:solidFill>
              <a:latin typeface="+mn-ea"/>
              <a:ea typeface="+mn-ea"/>
            </a:endParaRPr>
          </a:p>
          <a:p>
            <a:pPr defTabSz="838413" eaLnBrk="1" hangingPunct="1">
              <a:spcBef>
                <a:spcPct val="20000"/>
              </a:spcBef>
              <a:defRPr/>
            </a:pPr>
            <a:r>
              <a:rPr lang="ja-JP" altLang="en-US" sz="1800" dirty="0">
                <a:solidFill>
                  <a:prstClr val="black"/>
                </a:solidFill>
                <a:latin typeface="+mn-ea"/>
                <a:ea typeface="+mn-ea"/>
              </a:rPr>
              <a:t>に税金が使われています。</a:t>
            </a:r>
            <a:endParaRPr lang="en-US" altLang="ja-JP" sz="1800" dirty="0">
              <a:solidFill>
                <a:prstClr val="black"/>
              </a:solidFill>
              <a:latin typeface="+mn-ea"/>
              <a:ea typeface="+mn-ea"/>
            </a:endParaRPr>
          </a:p>
        </p:txBody>
      </p:sp>
      <p:sp>
        <p:nvSpPr>
          <p:cNvPr id="42" name="正方形/長方形 41">
            <a:extLst>
              <a:ext uri="{FF2B5EF4-FFF2-40B4-BE49-F238E27FC236}">
                <a16:creationId xmlns:a16="http://schemas.microsoft.com/office/drawing/2014/main" id="{44D8B66D-5289-CCBE-10E9-19CE7F9B1A6A}"/>
              </a:ext>
            </a:extLst>
          </p:cNvPr>
          <p:cNvSpPr/>
          <p:nvPr/>
        </p:nvSpPr>
        <p:spPr bwMode="auto">
          <a:xfrm>
            <a:off x="4641819" y="2094075"/>
            <a:ext cx="4160335" cy="325321"/>
          </a:xfrm>
          <a:prstGeom prst="rect">
            <a:avLst/>
          </a:prstGeom>
          <a:solidFill>
            <a:schemeClr val="accent1"/>
          </a:solidFill>
          <a:ln w="190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rgbClr val="FF0000"/>
              </a:solidFill>
              <a:effectLst/>
              <a:latin typeface="+mn-ea"/>
            </a:endParaRPr>
          </a:p>
        </p:txBody>
      </p:sp>
      <p:sp>
        <p:nvSpPr>
          <p:cNvPr id="44" name="テキスト ボックス 43">
            <a:extLst>
              <a:ext uri="{FF2B5EF4-FFF2-40B4-BE49-F238E27FC236}">
                <a16:creationId xmlns:a16="http://schemas.microsoft.com/office/drawing/2014/main" id="{F51EEEB6-9E83-3D2E-B3A6-7284FEC44242}"/>
              </a:ext>
            </a:extLst>
          </p:cNvPr>
          <p:cNvSpPr txBox="1"/>
          <p:nvPr/>
        </p:nvSpPr>
        <p:spPr>
          <a:xfrm>
            <a:off x="282147" y="2526848"/>
            <a:ext cx="4270986" cy="477375"/>
          </a:xfrm>
          <a:prstGeom prst="rect">
            <a:avLst/>
          </a:prstGeom>
          <a:noFill/>
          <a:ln w="28575" cmpd="dbl">
            <a:noFill/>
          </a:ln>
        </p:spPr>
        <p:txBody>
          <a:bodyPr wrap="square" rtlCol="0">
            <a:spAutoFit/>
          </a:bodyPr>
          <a:lstStyle/>
          <a:p>
            <a:pPr algn="just">
              <a:lnSpc>
                <a:spcPts val="1620"/>
              </a:lnSpc>
              <a:buClr>
                <a:schemeClr val="accent1"/>
              </a:buClr>
            </a:pPr>
            <a:r>
              <a:rPr kumimoji="1" lang="ja-JP" altLang="en-US" sz="1200" dirty="0">
                <a:latin typeface="+mn-ea"/>
              </a:rPr>
              <a:t>・・・・・・・・・・・・・・・・・・・・・・・・・・・・・・・・・・・・・・・・・・６２６．４億円</a:t>
            </a:r>
            <a:endParaRPr kumimoji="1" lang="en-US" altLang="ja-JP" sz="1200" dirty="0">
              <a:latin typeface="+mn-ea"/>
            </a:endParaRPr>
          </a:p>
          <a:p>
            <a:pPr algn="just">
              <a:lnSpc>
                <a:spcPts val="1620"/>
              </a:lnSpc>
              <a:buClr>
                <a:schemeClr val="accent1"/>
              </a:buClr>
            </a:pPr>
            <a:endParaRPr kumimoji="1" lang="en-US" altLang="ja-JP" sz="1200" dirty="0">
              <a:latin typeface="+mn-ea"/>
            </a:endParaRPr>
          </a:p>
        </p:txBody>
      </p:sp>
      <p:sp>
        <p:nvSpPr>
          <p:cNvPr id="45" name="テキスト ボックス 44">
            <a:extLst>
              <a:ext uri="{FF2B5EF4-FFF2-40B4-BE49-F238E27FC236}">
                <a16:creationId xmlns:a16="http://schemas.microsoft.com/office/drawing/2014/main" id="{C5B56C6A-FFC8-FB98-C8AE-EF28EE286E73}"/>
              </a:ext>
            </a:extLst>
          </p:cNvPr>
          <p:cNvSpPr txBox="1"/>
          <p:nvPr/>
        </p:nvSpPr>
        <p:spPr>
          <a:xfrm>
            <a:off x="4615710" y="2526848"/>
            <a:ext cx="4225501" cy="272190"/>
          </a:xfrm>
          <a:prstGeom prst="rect">
            <a:avLst/>
          </a:prstGeom>
          <a:noFill/>
          <a:ln w="28575" cmpd="dbl">
            <a:noFill/>
          </a:ln>
        </p:spPr>
        <p:txBody>
          <a:bodyPr wrap="square" rtlCol="0">
            <a:spAutoFit/>
          </a:bodyPr>
          <a:lstStyle/>
          <a:p>
            <a:pPr algn="just">
              <a:lnSpc>
                <a:spcPts val="1620"/>
              </a:lnSpc>
              <a:buClr>
                <a:schemeClr val="accent1"/>
              </a:buClr>
            </a:pPr>
            <a:r>
              <a:rPr kumimoji="1" lang="ja-JP" altLang="en-US" sz="1200" dirty="0">
                <a:latin typeface="+mn-ea"/>
              </a:rPr>
              <a:t>・・・・・・・・・・・・・・・・・・・・・・・・・・・・・・・・・・・・・・・・・・１７３．３億円</a:t>
            </a:r>
            <a:endParaRPr kumimoji="1" lang="en-US" altLang="ja-JP" sz="1200" dirty="0">
              <a:latin typeface="+mn-ea"/>
            </a:endParaRPr>
          </a:p>
        </p:txBody>
      </p:sp>
      <p:sp>
        <p:nvSpPr>
          <p:cNvPr id="51" name="正方形/長方形 50">
            <a:extLst>
              <a:ext uri="{FF2B5EF4-FFF2-40B4-BE49-F238E27FC236}">
                <a16:creationId xmlns:a16="http://schemas.microsoft.com/office/drawing/2014/main" id="{08D94EDA-7C74-7BCE-1F95-39D7204134F0}"/>
              </a:ext>
            </a:extLst>
          </p:cNvPr>
          <p:cNvSpPr/>
          <p:nvPr/>
        </p:nvSpPr>
        <p:spPr bwMode="auto">
          <a:xfrm>
            <a:off x="4649834" y="4747187"/>
            <a:ext cx="4157252" cy="325321"/>
          </a:xfrm>
          <a:prstGeom prst="rect">
            <a:avLst/>
          </a:prstGeom>
          <a:solidFill>
            <a:schemeClr val="accent1"/>
          </a:solidFill>
          <a:ln w="190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rgbClr val="FF0000"/>
              </a:solidFill>
              <a:effectLst/>
              <a:latin typeface="+mn-ea"/>
            </a:endParaRPr>
          </a:p>
        </p:txBody>
      </p:sp>
      <p:sp>
        <p:nvSpPr>
          <p:cNvPr id="52" name="テキスト ボックス 51">
            <a:extLst>
              <a:ext uri="{FF2B5EF4-FFF2-40B4-BE49-F238E27FC236}">
                <a16:creationId xmlns:a16="http://schemas.microsoft.com/office/drawing/2014/main" id="{561F549F-FBA6-031F-5A41-BB7A3DC769B6}"/>
              </a:ext>
            </a:extLst>
          </p:cNvPr>
          <p:cNvSpPr txBox="1"/>
          <p:nvPr/>
        </p:nvSpPr>
        <p:spPr>
          <a:xfrm>
            <a:off x="4569561" y="2094075"/>
            <a:ext cx="3940204" cy="292388"/>
          </a:xfrm>
          <a:prstGeom prst="rect">
            <a:avLst/>
          </a:prstGeom>
          <a:noFill/>
        </p:spPr>
        <p:txBody>
          <a:bodyPr wrap="square" rtlCol="0">
            <a:spAutoFit/>
          </a:bodyPr>
          <a:lstStyle/>
          <a:p>
            <a:pPr algn="ctr" defTabSz="914400" fontAlgn="base">
              <a:spcBef>
                <a:spcPct val="0"/>
              </a:spcBef>
              <a:spcAft>
                <a:spcPct val="0"/>
              </a:spcAft>
            </a:pPr>
            <a:r>
              <a:rPr kumimoji="1" lang="ja-JP" altLang="en-US" sz="1300" dirty="0">
                <a:solidFill>
                  <a:schemeClr val="bg1"/>
                </a:solidFill>
                <a:latin typeface="+mn-ea"/>
              </a:rPr>
              <a:t>②誰もが安全・安心にいきいきと暮らせる社会の実現</a:t>
            </a:r>
          </a:p>
        </p:txBody>
      </p:sp>
      <p:grpSp>
        <p:nvGrpSpPr>
          <p:cNvPr id="3" name="グループ化 2">
            <a:extLst>
              <a:ext uri="{FF2B5EF4-FFF2-40B4-BE49-F238E27FC236}">
                <a16:creationId xmlns:a16="http://schemas.microsoft.com/office/drawing/2014/main" id="{762886D3-3BB7-DA00-5B51-1BB63B8271E6}"/>
              </a:ext>
            </a:extLst>
          </p:cNvPr>
          <p:cNvGrpSpPr/>
          <p:nvPr/>
        </p:nvGrpSpPr>
        <p:grpSpPr>
          <a:xfrm>
            <a:off x="7524406" y="451777"/>
            <a:ext cx="1405442" cy="1325741"/>
            <a:chOff x="7296860" y="269206"/>
            <a:chExt cx="1600156" cy="1509411"/>
          </a:xfrm>
        </p:grpSpPr>
        <p:pic>
          <p:nvPicPr>
            <p:cNvPr id="6" name="図 5">
              <a:extLst>
                <a:ext uri="{FF2B5EF4-FFF2-40B4-BE49-F238E27FC236}">
                  <a16:creationId xmlns:a16="http://schemas.microsoft.com/office/drawing/2014/main" id="{A4AFCFE9-9736-B533-9E7C-7DCC819B0B92}"/>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7676" b="97015" l="8539" r="75534">
                          <a14:foregroundMark x1="42365" y1="32623" x2="56979" y2="14072"/>
                          <a14:foregroundMark x1="46634" y1="22388" x2="46634" y2="22388"/>
                          <a14:foregroundMark x1="47126" y1="22814" x2="47126" y2="22814"/>
                          <a14:foregroundMark x1="46962" y1="22814" x2="46962" y2="22814"/>
                          <a14:foregroundMark x1="46634" y1="22814" x2="46634" y2="22814"/>
                          <a14:foregroundMark x1="46634" y1="22814" x2="46634" y2="22814"/>
                          <a14:foregroundMark x1="55665" y1="33475" x2="54844" y2="30490"/>
                          <a14:foregroundMark x1="54844" y1="24307" x2="55829" y2="29638"/>
                          <a14:foregroundMark x1="55172" y1="28145" x2="55665" y2="31770"/>
                          <a14:foregroundMark x1="53695" y1="21962" x2="53695" y2="31130"/>
                          <a14:foregroundMark x1="54680" y1="21748" x2="58292" y2="21109"/>
                          <a14:foregroundMark x1="56814" y1="21748" x2="59934" y2="24733"/>
                          <a14:foregroundMark x1="59606" y1="23241" x2="59606" y2="30064"/>
                          <a14:foregroundMark x1="60099" y1="26013" x2="59934" y2="33049"/>
                          <a14:foregroundMark x1="48440" y1="23667" x2="43678" y2="21535"/>
                          <a14:foregroundMark x1="40722" y1="21322" x2="42036" y2="27292"/>
                          <a14:foregroundMark x1="40887" y1="25160" x2="42200" y2="31983"/>
                          <a14:foregroundMark x1="42529" y1="35394" x2="40558" y2="28998"/>
                          <a14:foregroundMark x1="38752" y1="66525" x2="44663" y2="66525"/>
                          <a14:foregroundMark x1="44663" y1="69296" x2="46305" y2="62473"/>
                          <a14:foregroundMark x1="49097" y1="81876" x2="49754" y2="63753"/>
                          <a14:foregroundMark x1="52874" y1="81023" x2="52217" y2="68870"/>
                          <a14:foregroundMark x1="55172" y1="80171" x2="54516" y2="69936"/>
                          <a14:foregroundMark x1="56979" y1="79957" x2="56486" y2="65458"/>
                          <a14:foregroundMark x1="57143" y1="78891" x2="59113" y2="61834"/>
                          <a14:foregroundMark x1="64204" y1="79531" x2="55665" y2="65672"/>
                          <a14:foregroundMark x1="59606" y1="67377" x2="41708" y2="67377"/>
                          <a14:foregroundMark x1="45977" y1="86780" x2="46962" y2="68017"/>
                          <a14:foregroundMark x1="44499" y1="84435" x2="45484" y2="68017"/>
                          <a14:foregroundMark x1="42693" y1="84435" x2="41379" y2="67377"/>
                          <a14:foregroundMark x1="40558" y1="86354" x2="39573" y2="69936"/>
                          <a14:foregroundMark x1="40230" y1="84648" x2="40887" y2="64392"/>
                          <a14:foregroundMark x1="45813" y1="15565" x2="51560" y2="12154"/>
                          <a14:foregroundMark x1="48112" y1="11087" x2="49425" y2="11087"/>
                          <a14:foregroundMark x1="33990" y1="92964" x2="48112" y2="92537"/>
                          <a14:foregroundMark x1="41215" y1="38380" x2="52217" y2="34328"/>
                          <a14:foregroundMark x1="57964" y1="39659" x2="53530" y2="28785"/>
                          <a14:foregroundMark x1="49589" y1="38593" x2="47783" y2="26226"/>
                          <a14:foregroundMark x1="61412" y1="66738" x2="66502" y2="66311"/>
                          <a14:foregroundMark x1="63875" y1="65032" x2="64532" y2="64606"/>
                          <a14:foregroundMark x1="72250" y1="67164" x2="73071" y2="67377"/>
                          <a14:foregroundMark x1="48604" y1="7676" x2="50246" y2="7676"/>
                          <a14:foregroundMark x1="32512" y1="97015" x2="39245" y2="95096"/>
                          <a14:foregroundMark x1="75534" y1="68017" x2="75534" y2="68017"/>
                          <a14:foregroundMark x1="43678" y1="28998" x2="43678" y2="28998"/>
                          <a14:foregroundMark x1="43186" y1="27292" x2="43186" y2="27292"/>
                          <a14:foregroundMark x1="44007" y1="28571" x2="43350" y2="28571"/>
                          <a14:foregroundMark x1="40558" y1="24733" x2="40558" y2="24733"/>
                          <a14:foregroundMark x1="39573" y1="23667" x2="39901" y2="23454"/>
                          <a14:foregroundMark x1="39901" y1="23881" x2="41708" y2="27079"/>
                          <a14:foregroundMark x1="39573" y1="24520" x2="40066" y2="25373"/>
                          <a14:foregroundMark x1="42365" y1="27079" x2="42365" y2="27079"/>
                          <a14:foregroundMark x1="41708" y1="26866" x2="40558" y2="25373"/>
                          <a14:foregroundMark x1="42857" y1="28145" x2="42857" y2="28145"/>
                          <a14:foregroundMark x1="41215" y1="26226" x2="41215" y2="25160"/>
                          <a14:foregroundMark x1="39080" y1="21962" x2="40230" y2="26866"/>
                          <a14:foregroundMark x1="40394" y1="24520" x2="41872" y2="21962"/>
                          <a14:foregroundMark x1="40230" y1="28358" x2="41215" y2="24094"/>
                          <a14:foregroundMark x1="12808" y1="24520" x2="8539" y2="18550"/>
                          <a14:foregroundMark x1="56650" y1="54584" x2="56322" y2="50320"/>
                        </a14:backgroundRemoval>
                      </a14:imgEffect>
                    </a14:imgLayer>
                  </a14:imgProps>
                </a:ext>
              </a:extLst>
            </a:blip>
            <a:srcRect l="6047" t="5952" r="20995"/>
            <a:stretch/>
          </p:blipFill>
          <p:spPr>
            <a:xfrm>
              <a:off x="7296860" y="269206"/>
              <a:ext cx="1314466" cy="1304892"/>
            </a:xfrm>
            <a:prstGeom prst="rect">
              <a:avLst/>
            </a:prstGeom>
          </p:spPr>
        </p:pic>
        <p:sp>
          <p:nvSpPr>
            <p:cNvPr id="7" name="テキスト ボックス 6">
              <a:extLst>
                <a:ext uri="{FF2B5EF4-FFF2-40B4-BE49-F238E27FC236}">
                  <a16:creationId xmlns:a16="http://schemas.microsoft.com/office/drawing/2014/main" id="{E78C8011-8BB2-1CF9-943B-ED19A7A833A9}"/>
                </a:ext>
              </a:extLst>
            </p:cNvPr>
            <p:cNvSpPr txBox="1"/>
            <p:nvPr/>
          </p:nvSpPr>
          <p:spPr>
            <a:xfrm>
              <a:off x="7390233" y="1533325"/>
              <a:ext cx="1506783" cy="245292"/>
            </a:xfrm>
            <a:prstGeom prst="rect">
              <a:avLst/>
            </a:prstGeom>
            <a:noFill/>
          </p:spPr>
          <p:txBody>
            <a:bodyPr wrap="square" rtlCol="0">
              <a:spAutoFit/>
            </a:bodyPr>
            <a:lstStyle/>
            <a:p>
              <a:r>
                <a:rPr kumimoji="1" lang="ja-JP" altLang="en-US" sz="800" dirty="0">
                  <a:latin typeface="+mn-ea"/>
                </a:rPr>
                <a:t>Ⓒ</a:t>
              </a:r>
              <a:r>
                <a:rPr kumimoji="1" lang="en-US" altLang="ja-JP" sz="800" dirty="0">
                  <a:latin typeface="+mn-ea"/>
                </a:rPr>
                <a:t>2014 </a:t>
              </a:r>
              <a:r>
                <a:rPr lang="ja-JP" altLang="en-US" sz="800" dirty="0">
                  <a:latin typeface="+mn-ea"/>
                </a:rPr>
                <a:t>大阪府も</a:t>
              </a:r>
              <a:r>
                <a:rPr lang="ja-JP" altLang="en-US" sz="800" dirty="0" err="1">
                  <a:latin typeface="+mn-ea"/>
                </a:rPr>
                <a:t>ずやん</a:t>
              </a:r>
              <a:endParaRPr kumimoji="1" lang="ja-JP" altLang="en-US" sz="800" dirty="0">
                <a:latin typeface="+mn-ea"/>
              </a:endParaRPr>
            </a:p>
          </p:txBody>
        </p:sp>
      </p:grpSp>
      <p:sp>
        <p:nvSpPr>
          <p:cNvPr id="10" name="テキスト ボックス 9">
            <a:extLst>
              <a:ext uri="{FF2B5EF4-FFF2-40B4-BE49-F238E27FC236}">
                <a16:creationId xmlns:a16="http://schemas.microsoft.com/office/drawing/2014/main" id="{45E47C9F-7AF0-2EFE-E3B7-BA1C3BB247BB}"/>
              </a:ext>
            </a:extLst>
          </p:cNvPr>
          <p:cNvSpPr txBox="1"/>
          <p:nvPr/>
        </p:nvSpPr>
        <p:spPr>
          <a:xfrm>
            <a:off x="215620" y="2826710"/>
            <a:ext cx="4086008" cy="3058209"/>
          </a:xfrm>
          <a:prstGeom prst="rect">
            <a:avLst/>
          </a:prstGeom>
          <a:noFill/>
          <a:ln w="28575" cmpd="dbl">
            <a:noFill/>
          </a:ln>
        </p:spPr>
        <p:txBody>
          <a:bodyPr wrap="square" rtlCol="0">
            <a:spAutoFit/>
          </a:bodyPr>
          <a:lstStyle/>
          <a:p>
            <a:pPr marL="171450" indent="-171450">
              <a:spcBef>
                <a:spcPts val="300"/>
              </a:spcBef>
              <a:buClr>
                <a:schemeClr val="accent1"/>
              </a:buClr>
              <a:buFont typeface="Wingdings" pitchFamily="2" charset="2"/>
              <a:buChar char="l"/>
            </a:pPr>
            <a:r>
              <a:rPr kumimoji="1" lang="en-US" altLang="ja-JP" sz="1200" dirty="0">
                <a:latin typeface="+mn-ea"/>
              </a:rPr>
              <a:t> </a:t>
            </a:r>
            <a:r>
              <a:rPr kumimoji="1" lang="ja-JP" altLang="en-US" sz="1200">
                <a:latin typeface="+mn-ea"/>
              </a:rPr>
              <a:t>さら</a:t>
            </a:r>
            <a:r>
              <a:rPr kumimoji="1" lang="ja-JP" altLang="en-US" sz="1200" dirty="0">
                <a:latin typeface="+mn-ea"/>
              </a:rPr>
              <a:t>なる</a:t>
            </a:r>
            <a:r>
              <a:rPr kumimoji="1" lang="ja-JP" altLang="en-US" sz="1200">
                <a:latin typeface="+mn-ea"/>
              </a:rPr>
              <a:t>成長へ</a:t>
            </a:r>
            <a:endParaRPr kumimoji="1" lang="en-US" altLang="ja-JP" sz="1200" dirty="0">
              <a:latin typeface="+mn-ea"/>
            </a:endParaRPr>
          </a:p>
          <a:p>
            <a:pPr>
              <a:spcBef>
                <a:spcPts val="600"/>
              </a:spcBef>
              <a:buClr>
                <a:schemeClr val="accent1"/>
              </a:buClr>
            </a:pPr>
            <a:r>
              <a:rPr kumimoji="1" lang="en-US" altLang="ja-JP" sz="1200" dirty="0">
                <a:latin typeface="+mn-ea"/>
              </a:rPr>
              <a:t> </a:t>
            </a:r>
            <a:r>
              <a:rPr kumimoji="1" lang="ja-JP" altLang="en-US" sz="1200">
                <a:latin typeface="+mn-ea"/>
              </a:rPr>
              <a:t> ・ </a:t>
            </a:r>
            <a:r>
              <a:rPr kumimoji="1" lang="ja-JP" altLang="en-US" sz="1200" dirty="0">
                <a:latin typeface="+mn-ea"/>
              </a:rPr>
              <a:t>最先端技術の実装化の推進、再生医療の産業化の</a:t>
            </a:r>
            <a:r>
              <a:rPr kumimoji="1" lang="ja-JP" altLang="en-US" sz="1200">
                <a:latin typeface="+mn-ea"/>
              </a:rPr>
              <a:t>加速、</a:t>
            </a:r>
            <a:endParaRPr kumimoji="1" lang="en-US" altLang="ja-JP" sz="1200" dirty="0">
              <a:latin typeface="+mn-ea"/>
            </a:endParaRPr>
          </a:p>
          <a:p>
            <a:pPr marL="227013">
              <a:spcBef>
                <a:spcPts val="600"/>
              </a:spcBef>
              <a:buClr>
                <a:schemeClr val="accent1"/>
              </a:buClr>
            </a:pPr>
            <a:r>
              <a:rPr kumimoji="1" lang="ja-JP" altLang="en-US" sz="1200">
                <a:latin typeface="+mn-ea"/>
              </a:rPr>
              <a:t>空</a:t>
            </a:r>
            <a:r>
              <a:rPr kumimoji="1" lang="ja-JP" altLang="en-US" sz="1200" dirty="0">
                <a:latin typeface="+mn-ea"/>
              </a:rPr>
              <a:t>飛ぶクルマの実現に向けた取り組みの推進、国際的な</a:t>
            </a:r>
            <a:endParaRPr kumimoji="1" lang="en-US" altLang="ja-JP" sz="1200" dirty="0">
              <a:latin typeface="+mn-ea"/>
            </a:endParaRPr>
          </a:p>
          <a:p>
            <a:pPr marL="227013">
              <a:lnSpc>
                <a:spcPts val="1500"/>
              </a:lnSpc>
              <a:spcBef>
                <a:spcPts val="600"/>
              </a:spcBef>
              <a:buClr>
                <a:schemeClr val="accent1"/>
              </a:buClr>
            </a:pPr>
            <a:r>
              <a:rPr kumimoji="1" lang="ja-JP" altLang="en-US" sz="1200">
                <a:latin typeface="+mn-ea"/>
              </a:rPr>
              <a:t>スタートアップイベント</a:t>
            </a:r>
            <a:r>
              <a:rPr kumimoji="1" lang="ja-JP" altLang="en-US" sz="1200" dirty="0">
                <a:latin typeface="+mn-ea"/>
              </a:rPr>
              <a:t>の開催 （</a:t>
            </a:r>
            <a:r>
              <a:rPr kumimoji="1" lang="en-US" altLang="ja-JP" sz="1200" dirty="0">
                <a:latin typeface="+mn-ea"/>
              </a:rPr>
              <a:t>GSE2026</a:t>
            </a:r>
            <a:r>
              <a:rPr kumimoji="1" lang="ja-JP" altLang="en-US" sz="1200">
                <a:latin typeface="+mn-ea"/>
              </a:rPr>
              <a:t>）  など</a:t>
            </a:r>
            <a:endParaRPr kumimoji="1" lang="en-US" altLang="ja-JP" sz="1200" dirty="0">
              <a:latin typeface="+mn-ea"/>
            </a:endParaRPr>
          </a:p>
          <a:p>
            <a:pPr>
              <a:spcBef>
                <a:spcPts val="600"/>
              </a:spcBef>
              <a:buClr>
                <a:schemeClr val="accent1"/>
              </a:buClr>
            </a:pPr>
            <a:endParaRPr kumimoji="1" lang="en-US" altLang="ja-JP" sz="1200" dirty="0">
              <a:latin typeface="+mn-ea"/>
            </a:endParaRPr>
          </a:p>
          <a:p>
            <a:pPr marL="171450" indent="-171450">
              <a:spcBef>
                <a:spcPts val="600"/>
              </a:spcBef>
              <a:buClr>
                <a:schemeClr val="accent1"/>
              </a:buClr>
              <a:buFont typeface="Wingdings" pitchFamily="2" charset="2"/>
              <a:buChar char="l"/>
            </a:pPr>
            <a:r>
              <a:rPr kumimoji="1" lang="ja-JP" altLang="en-US" sz="1200" dirty="0">
                <a:latin typeface="+mn-ea"/>
              </a:rPr>
              <a:t> 都市力の向上</a:t>
            </a:r>
            <a:endParaRPr kumimoji="1" lang="en-US" altLang="ja-JP" sz="1200" dirty="0">
              <a:latin typeface="+mn-ea"/>
            </a:endParaRPr>
          </a:p>
          <a:p>
            <a:pPr>
              <a:lnSpc>
                <a:spcPts val="1500"/>
              </a:lnSpc>
              <a:spcBef>
                <a:spcPts val="600"/>
              </a:spcBef>
              <a:buClr>
                <a:schemeClr val="accent1"/>
              </a:buClr>
            </a:pPr>
            <a:r>
              <a:rPr kumimoji="1" lang="en-US" altLang="ja-JP" sz="1200" dirty="0">
                <a:latin typeface="+mn-ea"/>
              </a:rPr>
              <a:t>  </a:t>
            </a:r>
            <a:r>
              <a:rPr kumimoji="1" lang="ja-JP" altLang="en-US" sz="1200">
                <a:latin typeface="+mn-ea"/>
              </a:rPr>
              <a:t>・　</a:t>
            </a:r>
            <a:r>
              <a:rPr kumimoji="1" lang="ja-JP" altLang="en-US" sz="1200" dirty="0">
                <a:latin typeface="+mn-ea"/>
              </a:rPr>
              <a:t>夢洲、大阪城東部地区など成長の拠点となるまちづくり、</a:t>
            </a:r>
            <a:endParaRPr kumimoji="1" lang="en-US" altLang="ja-JP" sz="1200" dirty="0">
              <a:latin typeface="+mn-ea"/>
            </a:endParaRPr>
          </a:p>
          <a:p>
            <a:pPr marL="268288" algn="dist">
              <a:lnSpc>
                <a:spcPts val="1500"/>
              </a:lnSpc>
              <a:spcBef>
                <a:spcPts val="600"/>
              </a:spcBef>
              <a:buClr>
                <a:schemeClr val="accent1"/>
              </a:buClr>
            </a:pPr>
            <a:r>
              <a:rPr kumimoji="1" lang="ja-JP" altLang="en-US" sz="1200">
                <a:latin typeface="+mn-ea"/>
              </a:rPr>
              <a:t>なにわ</a:t>
            </a:r>
            <a:r>
              <a:rPr kumimoji="1" lang="ja-JP" altLang="en-US" sz="1200" dirty="0">
                <a:latin typeface="+mn-ea"/>
              </a:rPr>
              <a:t>筋線など道路・鉄道ネットワーク等の充実強化、</a:t>
            </a:r>
            <a:endParaRPr kumimoji="1" lang="en-US" altLang="ja-JP" sz="1200" dirty="0">
              <a:latin typeface="+mn-ea"/>
            </a:endParaRPr>
          </a:p>
          <a:p>
            <a:pPr marL="268288">
              <a:lnSpc>
                <a:spcPts val="1500"/>
              </a:lnSpc>
              <a:spcBef>
                <a:spcPts val="600"/>
              </a:spcBef>
              <a:buClr>
                <a:schemeClr val="accent1"/>
              </a:buClr>
            </a:pPr>
            <a:r>
              <a:rPr kumimoji="1" lang="ja-JP" altLang="en-US" sz="1200">
                <a:latin typeface="+mn-ea"/>
              </a:rPr>
              <a:t>三</a:t>
            </a:r>
            <a:r>
              <a:rPr kumimoji="1" lang="ja-JP" altLang="en-US" sz="1200" dirty="0">
                <a:latin typeface="+mn-ea"/>
              </a:rPr>
              <a:t>大水門の更新、インフラの老朽化</a:t>
            </a:r>
            <a:r>
              <a:rPr kumimoji="1" lang="ja-JP" altLang="en-US" sz="1200">
                <a:latin typeface="+mn-ea"/>
              </a:rPr>
              <a:t>対策　など</a:t>
            </a:r>
            <a:endParaRPr kumimoji="1" lang="en-US" altLang="ja-JP" sz="1200" dirty="0">
              <a:latin typeface="+mn-ea"/>
            </a:endParaRPr>
          </a:p>
          <a:p>
            <a:pPr>
              <a:lnSpc>
                <a:spcPts val="500"/>
              </a:lnSpc>
              <a:spcBef>
                <a:spcPts val="600"/>
              </a:spcBef>
              <a:buClr>
                <a:schemeClr val="accent1"/>
              </a:buClr>
            </a:pPr>
            <a:endParaRPr kumimoji="1" lang="en-US" altLang="ja-JP" sz="1200" dirty="0">
              <a:latin typeface="+mn-ea"/>
            </a:endParaRPr>
          </a:p>
          <a:p>
            <a:pPr>
              <a:lnSpc>
                <a:spcPts val="1500"/>
              </a:lnSpc>
              <a:spcBef>
                <a:spcPts val="600"/>
              </a:spcBef>
              <a:buClr>
                <a:schemeClr val="accent1"/>
              </a:buClr>
            </a:pPr>
            <a:r>
              <a:rPr kumimoji="1" lang="en-US" altLang="ja-JP" sz="1200" dirty="0">
                <a:latin typeface="+mn-ea"/>
              </a:rPr>
              <a:t>  </a:t>
            </a:r>
            <a:r>
              <a:rPr kumimoji="1" lang="ja-JP" altLang="en-US" sz="1200">
                <a:latin typeface="+mn-ea"/>
              </a:rPr>
              <a:t>・  ＩＲの実現に向けた取り組みの推進、オーバーツーリズム　　</a:t>
            </a:r>
            <a:endParaRPr kumimoji="1" lang="en-US" altLang="ja-JP" sz="1200" dirty="0">
              <a:latin typeface="+mn-ea"/>
            </a:endParaRPr>
          </a:p>
          <a:p>
            <a:pPr marL="268288">
              <a:lnSpc>
                <a:spcPts val="1500"/>
              </a:lnSpc>
              <a:spcBef>
                <a:spcPts val="600"/>
              </a:spcBef>
              <a:buClr>
                <a:schemeClr val="accent1"/>
              </a:buClr>
            </a:pPr>
            <a:r>
              <a:rPr kumimoji="1" lang="ja-JP" altLang="en-US" sz="1200">
                <a:latin typeface="+mn-ea"/>
              </a:rPr>
              <a:t>対策</a:t>
            </a:r>
            <a:r>
              <a:rPr kumimoji="1" lang="ja-JP" altLang="en-US" sz="1200" dirty="0">
                <a:latin typeface="+mn-ea"/>
              </a:rPr>
              <a:t>、世界水準のエンターテイメントの創出　など</a:t>
            </a:r>
            <a:endParaRPr kumimoji="1" lang="en-US" altLang="ja-JP" sz="1200" dirty="0">
              <a:latin typeface="+mn-ea"/>
            </a:endParaRPr>
          </a:p>
        </p:txBody>
      </p:sp>
      <p:sp>
        <p:nvSpPr>
          <p:cNvPr id="12" name="テキスト ボックス 11">
            <a:extLst>
              <a:ext uri="{FF2B5EF4-FFF2-40B4-BE49-F238E27FC236}">
                <a16:creationId xmlns:a16="http://schemas.microsoft.com/office/drawing/2014/main" id="{51BAD577-1AD1-94BA-E38A-A415571266F8}"/>
              </a:ext>
            </a:extLst>
          </p:cNvPr>
          <p:cNvSpPr txBox="1"/>
          <p:nvPr/>
        </p:nvSpPr>
        <p:spPr>
          <a:xfrm>
            <a:off x="4568178" y="5500962"/>
            <a:ext cx="4344962" cy="801181"/>
          </a:xfrm>
          <a:prstGeom prst="rect">
            <a:avLst/>
          </a:prstGeom>
          <a:noFill/>
          <a:ln w="28575" cmpd="dbl">
            <a:noFill/>
          </a:ln>
        </p:spPr>
        <p:txBody>
          <a:bodyPr wrap="square" rtlCol="0">
            <a:spAutoFit/>
          </a:bodyPr>
          <a:lstStyle/>
          <a:p>
            <a:pPr algn="dist">
              <a:lnSpc>
                <a:spcPts val="1500"/>
              </a:lnSpc>
              <a:spcBef>
                <a:spcPts val="600"/>
              </a:spcBef>
              <a:buClr>
                <a:schemeClr val="accent1"/>
              </a:buClr>
            </a:pPr>
            <a:r>
              <a:rPr kumimoji="1" lang="ja-JP" altLang="en-US" sz="1200" dirty="0">
                <a:latin typeface="+mn-ea"/>
              </a:rPr>
              <a:t>・ 高校、大阪公立大学等の授業料等完全無償化、府内高校等の</a:t>
            </a:r>
            <a:endParaRPr kumimoji="1" lang="en-US" altLang="ja-JP" sz="1200" dirty="0">
              <a:latin typeface="+mn-ea"/>
            </a:endParaRPr>
          </a:p>
          <a:p>
            <a:pPr marL="133350" algn="dist">
              <a:lnSpc>
                <a:spcPts val="1500"/>
              </a:lnSpc>
              <a:spcBef>
                <a:spcPts val="600"/>
              </a:spcBef>
              <a:buClr>
                <a:schemeClr val="accent1"/>
              </a:buClr>
            </a:pPr>
            <a:r>
              <a:rPr kumimoji="1" lang="ja-JP" altLang="en-US" sz="1200">
                <a:latin typeface="+mn-ea"/>
              </a:rPr>
              <a:t>内装</a:t>
            </a:r>
            <a:r>
              <a:rPr kumimoji="1" lang="ja-JP" altLang="en-US" sz="1200" dirty="0">
                <a:latin typeface="+mn-ea"/>
              </a:rPr>
              <a:t>リニューアル、グローバル教育の充実、不登校等の児童・</a:t>
            </a:r>
            <a:endParaRPr kumimoji="1" lang="en-US" altLang="ja-JP" sz="1200" dirty="0">
              <a:latin typeface="+mn-ea"/>
            </a:endParaRPr>
          </a:p>
          <a:p>
            <a:pPr marL="133350">
              <a:lnSpc>
                <a:spcPts val="1500"/>
              </a:lnSpc>
              <a:spcBef>
                <a:spcPts val="600"/>
              </a:spcBef>
              <a:buClr>
                <a:schemeClr val="accent1"/>
              </a:buClr>
            </a:pPr>
            <a:r>
              <a:rPr kumimoji="1" lang="ja-JP" altLang="en-US" sz="1200">
                <a:latin typeface="+mn-ea"/>
              </a:rPr>
              <a:t>生徒</a:t>
            </a:r>
            <a:r>
              <a:rPr kumimoji="1" lang="ja-JP" altLang="en-US" sz="1200" dirty="0">
                <a:latin typeface="+mn-ea"/>
              </a:rPr>
              <a:t>への支援の充実　など</a:t>
            </a:r>
          </a:p>
        </p:txBody>
      </p:sp>
      <p:sp>
        <p:nvSpPr>
          <p:cNvPr id="16" name="テキスト ボックス 15">
            <a:extLst>
              <a:ext uri="{FF2B5EF4-FFF2-40B4-BE49-F238E27FC236}">
                <a16:creationId xmlns:a16="http://schemas.microsoft.com/office/drawing/2014/main" id="{336496DE-22B8-C385-79B3-0DB1F3C10F3A}"/>
              </a:ext>
            </a:extLst>
          </p:cNvPr>
          <p:cNvSpPr txBox="1"/>
          <p:nvPr/>
        </p:nvSpPr>
        <p:spPr>
          <a:xfrm>
            <a:off x="4638573" y="5173050"/>
            <a:ext cx="4274567" cy="272190"/>
          </a:xfrm>
          <a:prstGeom prst="rect">
            <a:avLst/>
          </a:prstGeom>
          <a:noFill/>
          <a:ln w="28575" cmpd="dbl">
            <a:noFill/>
          </a:ln>
        </p:spPr>
        <p:txBody>
          <a:bodyPr wrap="square" rtlCol="0">
            <a:spAutoFit/>
          </a:bodyPr>
          <a:lstStyle/>
          <a:p>
            <a:pPr algn="just">
              <a:lnSpc>
                <a:spcPts val="1620"/>
              </a:lnSpc>
              <a:buClr>
                <a:schemeClr val="accent1"/>
              </a:buClr>
            </a:pPr>
            <a:r>
              <a:rPr kumimoji="1" lang="ja-JP" altLang="en-US" sz="1200" dirty="0">
                <a:latin typeface="+mn-ea"/>
              </a:rPr>
              <a:t>・・・・・・・・・・・・・・・・・・・・・・・・・・・・・・・・・・・・・・・・・・３４３．０億円</a:t>
            </a:r>
            <a:endParaRPr kumimoji="1" lang="en-US" altLang="ja-JP" sz="1200" dirty="0">
              <a:latin typeface="+mn-ea"/>
            </a:endParaRPr>
          </a:p>
        </p:txBody>
      </p:sp>
      <p:sp>
        <p:nvSpPr>
          <p:cNvPr id="9" name="スライド番号プレースホルダー 8">
            <a:extLst>
              <a:ext uri="{FF2B5EF4-FFF2-40B4-BE49-F238E27FC236}">
                <a16:creationId xmlns:a16="http://schemas.microsoft.com/office/drawing/2014/main" id="{BD9D7C9E-2F3A-5CE8-0465-EB3F2756DCF9}"/>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24</a:t>
            </a:fld>
            <a:endParaRPr lang="en-US" altLang="ja-JP" dirty="0">
              <a:latin typeface="+mn-ea"/>
              <a:ea typeface="+mn-ea"/>
            </a:endParaRPr>
          </a:p>
        </p:txBody>
      </p:sp>
      <p:sp>
        <p:nvSpPr>
          <p:cNvPr id="35" name="テキスト ボックス 34">
            <a:extLst>
              <a:ext uri="{FF2B5EF4-FFF2-40B4-BE49-F238E27FC236}">
                <a16:creationId xmlns:a16="http://schemas.microsoft.com/office/drawing/2014/main" id="{F1E98A5F-CD50-4B75-8CFC-8642CB9E9876}"/>
              </a:ext>
            </a:extLst>
          </p:cNvPr>
          <p:cNvSpPr txBox="1"/>
          <p:nvPr/>
        </p:nvSpPr>
        <p:spPr>
          <a:xfrm>
            <a:off x="4569561" y="2845400"/>
            <a:ext cx="4441471" cy="2033890"/>
          </a:xfrm>
          <a:prstGeom prst="rect">
            <a:avLst/>
          </a:prstGeom>
          <a:noFill/>
          <a:ln w="28575" cmpd="dbl">
            <a:noFill/>
          </a:ln>
        </p:spPr>
        <p:txBody>
          <a:bodyPr wrap="square" rtlCol="0">
            <a:spAutoFit/>
          </a:bodyPr>
          <a:lstStyle/>
          <a:p>
            <a:pPr algn="dist">
              <a:lnSpc>
                <a:spcPts val="1500"/>
              </a:lnSpc>
              <a:spcBef>
                <a:spcPts val="600"/>
              </a:spcBef>
              <a:buClr>
                <a:schemeClr val="accent1"/>
              </a:buClr>
            </a:pPr>
            <a:r>
              <a:rPr kumimoji="1" lang="ja-JP" altLang="en-US" sz="1200" dirty="0">
                <a:latin typeface="+mn-ea"/>
              </a:rPr>
              <a:t>・ 物価高騰対策 （子育て世帯・大学生等若者へのお米等の</a:t>
            </a:r>
            <a:endParaRPr kumimoji="1" lang="en-US" altLang="ja-JP" sz="1200" dirty="0">
              <a:latin typeface="+mn-ea"/>
            </a:endParaRPr>
          </a:p>
          <a:p>
            <a:pPr marL="185738" algn="dist">
              <a:lnSpc>
                <a:spcPts val="1500"/>
              </a:lnSpc>
              <a:spcBef>
                <a:spcPts val="600"/>
              </a:spcBef>
              <a:buClr>
                <a:schemeClr val="accent1"/>
              </a:buClr>
            </a:pPr>
            <a:r>
              <a:rPr kumimoji="1" lang="ja-JP" altLang="en-US" sz="1200">
                <a:latin typeface="+mn-ea"/>
              </a:rPr>
              <a:t>食費</a:t>
            </a:r>
            <a:r>
              <a:rPr kumimoji="1" lang="ja-JP" altLang="en-US" sz="1200" dirty="0">
                <a:latin typeface="+mn-ea"/>
              </a:rPr>
              <a:t>支援、社会福祉施設等職員へのギフトカード配布、中小</a:t>
            </a:r>
            <a:endParaRPr kumimoji="1" lang="en-US" altLang="ja-JP" sz="1200" dirty="0">
              <a:latin typeface="+mn-ea"/>
            </a:endParaRPr>
          </a:p>
          <a:p>
            <a:pPr marL="185738">
              <a:lnSpc>
                <a:spcPts val="1500"/>
              </a:lnSpc>
              <a:spcBef>
                <a:spcPts val="600"/>
              </a:spcBef>
              <a:buClr>
                <a:schemeClr val="accent1"/>
              </a:buClr>
            </a:pPr>
            <a:r>
              <a:rPr kumimoji="1" lang="ja-JP" altLang="en-US" sz="1200">
                <a:latin typeface="+mn-ea"/>
              </a:rPr>
              <a:t>企業</a:t>
            </a:r>
            <a:r>
              <a:rPr kumimoji="1" lang="ja-JP" altLang="en-US" sz="1200" dirty="0">
                <a:latin typeface="+mn-ea"/>
              </a:rPr>
              <a:t>賃上げパッケージ等）</a:t>
            </a:r>
            <a:endParaRPr kumimoji="1" lang="en-US" altLang="ja-JP" sz="1200" dirty="0">
              <a:latin typeface="+mn-ea"/>
            </a:endParaRPr>
          </a:p>
          <a:p>
            <a:pPr>
              <a:lnSpc>
                <a:spcPts val="500"/>
              </a:lnSpc>
              <a:spcBef>
                <a:spcPts val="600"/>
              </a:spcBef>
              <a:buClr>
                <a:schemeClr val="accent1"/>
              </a:buClr>
            </a:pPr>
            <a:endParaRPr kumimoji="1" lang="en-US" altLang="ja-JP" sz="1200" dirty="0">
              <a:latin typeface="+mn-ea"/>
            </a:endParaRPr>
          </a:p>
          <a:p>
            <a:pPr algn="dist">
              <a:lnSpc>
                <a:spcPts val="1500"/>
              </a:lnSpc>
              <a:spcBef>
                <a:spcPts val="600"/>
              </a:spcBef>
              <a:buClr>
                <a:schemeClr val="accent1"/>
              </a:buClr>
            </a:pPr>
            <a:r>
              <a:rPr kumimoji="1" lang="ja-JP" altLang="en-US" sz="1200" dirty="0">
                <a:latin typeface="+mn-ea"/>
              </a:rPr>
              <a:t>・ 新・地震防災アクションプランの改訂、医療機関等の災害</a:t>
            </a:r>
            <a:endParaRPr kumimoji="1" lang="en-US" altLang="ja-JP" sz="1200" dirty="0">
              <a:latin typeface="+mn-ea"/>
            </a:endParaRPr>
          </a:p>
          <a:p>
            <a:pPr marL="185738">
              <a:lnSpc>
                <a:spcPts val="1500"/>
              </a:lnSpc>
              <a:spcBef>
                <a:spcPts val="600"/>
              </a:spcBef>
              <a:buClr>
                <a:schemeClr val="accent1"/>
              </a:buClr>
            </a:pPr>
            <a:r>
              <a:rPr kumimoji="1" lang="ja-JP" altLang="en-US" sz="1200">
                <a:latin typeface="+mn-ea"/>
              </a:rPr>
              <a:t>対応力</a:t>
            </a:r>
            <a:r>
              <a:rPr kumimoji="1" lang="ja-JP" altLang="en-US" sz="1200" dirty="0">
                <a:latin typeface="+mn-ea"/>
              </a:rPr>
              <a:t>強化、ギャンブル等依存症対策の強化、基礎自治機能</a:t>
            </a:r>
            <a:endParaRPr kumimoji="1" lang="en-US" altLang="ja-JP" sz="1200" dirty="0">
              <a:latin typeface="+mn-ea"/>
            </a:endParaRPr>
          </a:p>
          <a:p>
            <a:pPr marL="185738">
              <a:lnSpc>
                <a:spcPts val="1500"/>
              </a:lnSpc>
              <a:spcBef>
                <a:spcPts val="600"/>
              </a:spcBef>
              <a:buClr>
                <a:schemeClr val="accent1"/>
              </a:buClr>
            </a:pPr>
            <a:r>
              <a:rPr kumimoji="1" lang="ja-JP" altLang="en-US" sz="1200">
                <a:latin typeface="+mn-ea"/>
              </a:rPr>
              <a:t>の</a:t>
            </a:r>
            <a:r>
              <a:rPr kumimoji="1" lang="ja-JP" altLang="en-US" sz="1200" dirty="0">
                <a:latin typeface="+mn-ea"/>
              </a:rPr>
              <a:t>充実・強化　など</a:t>
            </a:r>
            <a:endParaRPr kumimoji="1" lang="en-US" altLang="ja-JP" sz="1200" dirty="0">
              <a:latin typeface="+mn-ea"/>
            </a:endParaRPr>
          </a:p>
          <a:p>
            <a:pPr>
              <a:spcBef>
                <a:spcPts val="600"/>
              </a:spcBef>
              <a:buClr>
                <a:schemeClr val="accent1"/>
              </a:buClr>
            </a:pPr>
            <a:endParaRPr kumimoji="1" lang="ja-JP" altLang="en-US" sz="1200" dirty="0">
              <a:latin typeface="+mn-ea"/>
            </a:endParaRPr>
          </a:p>
        </p:txBody>
      </p:sp>
      <p:sp>
        <p:nvSpPr>
          <p:cNvPr id="43" name="テキスト ボックス 42">
            <a:extLst>
              <a:ext uri="{FF2B5EF4-FFF2-40B4-BE49-F238E27FC236}">
                <a16:creationId xmlns:a16="http://schemas.microsoft.com/office/drawing/2014/main" id="{90EC3F1F-0719-46D2-DCC9-A3DCF68C2189}"/>
              </a:ext>
            </a:extLst>
          </p:cNvPr>
          <p:cNvSpPr txBox="1"/>
          <p:nvPr/>
        </p:nvSpPr>
        <p:spPr>
          <a:xfrm>
            <a:off x="4533678" y="4744596"/>
            <a:ext cx="4400090" cy="492443"/>
          </a:xfrm>
          <a:prstGeom prst="rect">
            <a:avLst/>
          </a:prstGeom>
          <a:noFill/>
        </p:spPr>
        <p:txBody>
          <a:bodyPr wrap="square" rtlCol="0">
            <a:spAutoFit/>
          </a:bodyPr>
          <a:lstStyle/>
          <a:p>
            <a:pPr algn="ctr" defTabSz="914400" fontAlgn="base">
              <a:spcBef>
                <a:spcPct val="0"/>
              </a:spcBef>
              <a:spcAft>
                <a:spcPct val="0"/>
              </a:spcAft>
            </a:pPr>
            <a:r>
              <a:rPr lang="ja-JP" altLang="en-US" sz="1300" dirty="0">
                <a:solidFill>
                  <a:schemeClr val="bg1"/>
                </a:solidFill>
                <a:latin typeface="+mn-ea"/>
              </a:rPr>
              <a:t>③次代を担う子どもたちが可能性を追求できる社会の実現</a:t>
            </a:r>
            <a:endParaRPr kumimoji="1" lang="ja-JP" altLang="en-US" sz="1300" dirty="0">
              <a:solidFill>
                <a:schemeClr val="bg1"/>
              </a:solidFill>
              <a:latin typeface="+mn-ea"/>
            </a:endParaRPr>
          </a:p>
          <a:p>
            <a:pPr algn="ctr" defTabSz="914400" fontAlgn="base">
              <a:spcBef>
                <a:spcPct val="0"/>
              </a:spcBef>
              <a:spcAft>
                <a:spcPct val="0"/>
              </a:spcAft>
            </a:pPr>
            <a:endParaRPr kumimoji="1" lang="ja-JP" altLang="en-US" sz="1300" dirty="0">
              <a:solidFill>
                <a:schemeClr val="bg1"/>
              </a:solidFill>
              <a:latin typeface="+mn-ea"/>
            </a:endParaRPr>
          </a:p>
        </p:txBody>
      </p:sp>
      <p:sp>
        <p:nvSpPr>
          <p:cNvPr id="11" name="Rectangle 8">
            <a:extLst>
              <a:ext uri="{FF2B5EF4-FFF2-40B4-BE49-F238E27FC236}">
                <a16:creationId xmlns:a16="http://schemas.microsoft.com/office/drawing/2014/main" id="{330355F8-7E2F-ECCF-FFBD-6A98B794FE43}"/>
              </a:ext>
            </a:extLst>
          </p:cNvPr>
          <p:cNvSpPr>
            <a:spLocks noChangeArrowheads="1"/>
          </p:cNvSpPr>
          <p:nvPr/>
        </p:nvSpPr>
        <p:spPr bwMode="auto">
          <a:xfrm>
            <a:off x="428409" y="2946765"/>
            <a:ext cx="689788" cy="241660"/>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さいせんたん</a:t>
            </a:r>
            <a:endParaRPr lang="ja-JP" altLang="en-US" sz="700" dirty="0">
              <a:solidFill>
                <a:srgbClr val="000000"/>
              </a:solidFill>
              <a:latin typeface="+mn-ea"/>
              <a:ea typeface="+mn-ea"/>
              <a:cs typeface="メイリオ" panose="020B0604030504040204" pitchFamily="50" charset="-128"/>
            </a:endParaRPr>
          </a:p>
        </p:txBody>
      </p:sp>
      <p:sp>
        <p:nvSpPr>
          <p:cNvPr id="14" name="Rectangle 8">
            <a:extLst>
              <a:ext uri="{FF2B5EF4-FFF2-40B4-BE49-F238E27FC236}">
                <a16:creationId xmlns:a16="http://schemas.microsoft.com/office/drawing/2014/main" id="{B98DC506-2A08-0072-1FB8-47F1416F4340}"/>
              </a:ext>
            </a:extLst>
          </p:cNvPr>
          <p:cNvSpPr>
            <a:spLocks noChangeArrowheads="1"/>
          </p:cNvSpPr>
          <p:nvPr/>
        </p:nvSpPr>
        <p:spPr bwMode="auto">
          <a:xfrm>
            <a:off x="1968062" y="3453101"/>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かいさい</a:t>
            </a:r>
            <a:endParaRPr lang="ja-JP" altLang="en-US" sz="700" dirty="0">
              <a:solidFill>
                <a:srgbClr val="000000"/>
              </a:solidFill>
              <a:latin typeface="+mn-ea"/>
              <a:ea typeface="+mn-ea"/>
              <a:cs typeface="メイリオ" panose="020B0604030504040204" pitchFamily="50" charset="-128"/>
            </a:endParaRPr>
          </a:p>
        </p:txBody>
      </p:sp>
      <p:sp>
        <p:nvSpPr>
          <p:cNvPr id="15" name="Rectangle 8">
            <a:extLst>
              <a:ext uri="{FF2B5EF4-FFF2-40B4-BE49-F238E27FC236}">
                <a16:creationId xmlns:a16="http://schemas.microsoft.com/office/drawing/2014/main" id="{E4BDEBA3-7D0F-EF88-E8B1-421CEF49251A}"/>
              </a:ext>
            </a:extLst>
          </p:cNvPr>
          <p:cNvSpPr>
            <a:spLocks noChangeArrowheads="1"/>
          </p:cNvSpPr>
          <p:nvPr/>
        </p:nvSpPr>
        <p:spPr bwMode="auto">
          <a:xfrm>
            <a:off x="477000" y="4236006"/>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ゆめしま</a:t>
            </a:r>
            <a:endParaRPr lang="ja-JP" altLang="en-US" sz="700" dirty="0">
              <a:solidFill>
                <a:srgbClr val="000000"/>
              </a:solidFill>
              <a:latin typeface="+mn-ea"/>
              <a:ea typeface="+mn-ea"/>
              <a:cs typeface="メイリオ" panose="020B0604030504040204" pitchFamily="50" charset="-128"/>
            </a:endParaRPr>
          </a:p>
        </p:txBody>
      </p:sp>
      <p:sp>
        <p:nvSpPr>
          <p:cNvPr id="17" name="Rectangle 8">
            <a:extLst>
              <a:ext uri="{FF2B5EF4-FFF2-40B4-BE49-F238E27FC236}">
                <a16:creationId xmlns:a16="http://schemas.microsoft.com/office/drawing/2014/main" id="{E38746E3-D4F8-6265-E8FA-B952202150E6}"/>
              </a:ext>
            </a:extLst>
          </p:cNvPr>
          <p:cNvSpPr>
            <a:spLocks noChangeArrowheads="1"/>
          </p:cNvSpPr>
          <p:nvPr/>
        </p:nvSpPr>
        <p:spPr bwMode="auto">
          <a:xfrm>
            <a:off x="2675630" y="4234923"/>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きょてん</a:t>
            </a:r>
            <a:endParaRPr lang="ja-JP" altLang="en-US" sz="700" dirty="0">
              <a:solidFill>
                <a:srgbClr val="000000"/>
              </a:solidFill>
              <a:latin typeface="+mn-ea"/>
              <a:ea typeface="+mn-ea"/>
              <a:cs typeface="メイリオ" panose="020B0604030504040204" pitchFamily="50" charset="-128"/>
            </a:endParaRPr>
          </a:p>
        </p:txBody>
      </p:sp>
      <p:sp>
        <p:nvSpPr>
          <p:cNvPr id="18" name="Rectangle 8">
            <a:extLst>
              <a:ext uri="{FF2B5EF4-FFF2-40B4-BE49-F238E27FC236}">
                <a16:creationId xmlns:a16="http://schemas.microsoft.com/office/drawing/2014/main" id="{0D25B472-F651-E9A6-BBA9-58F70D9AE95F}"/>
              </a:ext>
            </a:extLst>
          </p:cNvPr>
          <p:cNvSpPr>
            <a:spLocks noChangeArrowheads="1"/>
          </p:cNvSpPr>
          <p:nvPr/>
        </p:nvSpPr>
        <p:spPr bwMode="auto">
          <a:xfrm>
            <a:off x="3347196" y="4500692"/>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じゅうじつ</a:t>
            </a:r>
            <a:endParaRPr lang="ja-JP" altLang="en-US" sz="700" dirty="0">
              <a:solidFill>
                <a:srgbClr val="000000"/>
              </a:solidFill>
              <a:latin typeface="+mn-ea"/>
              <a:ea typeface="+mn-ea"/>
              <a:cs typeface="メイリオ" panose="020B0604030504040204" pitchFamily="50" charset="-128"/>
            </a:endParaRPr>
          </a:p>
        </p:txBody>
      </p:sp>
      <p:sp>
        <p:nvSpPr>
          <p:cNvPr id="19" name="Rectangle 8">
            <a:extLst>
              <a:ext uri="{FF2B5EF4-FFF2-40B4-BE49-F238E27FC236}">
                <a16:creationId xmlns:a16="http://schemas.microsoft.com/office/drawing/2014/main" id="{898A9CAA-4DE1-0A96-417C-4F59026B8BF7}"/>
              </a:ext>
            </a:extLst>
          </p:cNvPr>
          <p:cNvSpPr>
            <a:spLocks noChangeArrowheads="1"/>
          </p:cNvSpPr>
          <p:nvPr/>
        </p:nvSpPr>
        <p:spPr bwMode="auto">
          <a:xfrm>
            <a:off x="1197043" y="4756732"/>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こうしん</a:t>
            </a:r>
            <a:endParaRPr lang="ja-JP" altLang="en-US" sz="700" dirty="0">
              <a:solidFill>
                <a:srgbClr val="000000"/>
              </a:solidFill>
              <a:latin typeface="+mn-ea"/>
              <a:ea typeface="+mn-ea"/>
              <a:cs typeface="メイリオ" panose="020B0604030504040204" pitchFamily="50" charset="-128"/>
            </a:endParaRPr>
          </a:p>
        </p:txBody>
      </p:sp>
      <p:sp>
        <p:nvSpPr>
          <p:cNvPr id="21" name="Rectangle 8">
            <a:extLst>
              <a:ext uri="{FF2B5EF4-FFF2-40B4-BE49-F238E27FC236}">
                <a16:creationId xmlns:a16="http://schemas.microsoft.com/office/drawing/2014/main" id="{D84E4DCE-2337-5F7E-360B-ED24DA5224DD}"/>
              </a:ext>
            </a:extLst>
          </p:cNvPr>
          <p:cNvSpPr>
            <a:spLocks noChangeArrowheads="1"/>
          </p:cNvSpPr>
          <p:nvPr/>
        </p:nvSpPr>
        <p:spPr bwMode="auto">
          <a:xfrm>
            <a:off x="2298097" y="4777514"/>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ろうきゅう</a:t>
            </a:r>
            <a:endParaRPr lang="ja-JP" altLang="en-US" sz="700" dirty="0">
              <a:solidFill>
                <a:srgbClr val="000000"/>
              </a:solidFill>
              <a:latin typeface="+mn-ea"/>
              <a:ea typeface="+mn-ea"/>
              <a:cs typeface="メイリオ" panose="020B0604030504040204" pitchFamily="50" charset="-128"/>
            </a:endParaRPr>
          </a:p>
        </p:txBody>
      </p:sp>
      <p:sp>
        <p:nvSpPr>
          <p:cNvPr id="22" name="Rectangle 8">
            <a:extLst>
              <a:ext uri="{FF2B5EF4-FFF2-40B4-BE49-F238E27FC236}">
                <a16:creationId xmlns:a16="http://schemas.microsoft.com/office/drawing/2014/main" id="{5188D1B7-E56F-E5E1-F946-C00793B85A75}"/>
              </a:ext>
            </a:extLst>
          </p:cNvPr>
          <p:cNvSpPr>
            <a:spLocks noChangeArrowheads="1"/>
          </p:cNvSpPr>
          <p:nvPr/>
        </p:nvSpPr>
        <p:spPr bwMode="auto">
          <a:xfrm>
            <a:off x="5065016" y="2684312"/>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こうとう</a:t>
            </a:r>
            <a:endParaRPr lang="ja-JP" altLang="en-US" sz="700" dirty="0">
              <a:solidFill>
                <a:srgbClr val="000000"/>
              </a:solidFill>
              <a:latin typeface="+mn-ea"/>
              <a:ea typeface="+mn-ea"/>
              <a:cs typeface="メイリオ" panose="020B0604030504040204" pitchFamily="50" charset="-128"/>
            </a:endParaRPr>
          </a:p>
        </p:txBody>
      </p:sp>
      <p:sp>
        <p:nvSpPr>
          <p:cNvPr id="29" name="Rectangle 8">
            <a:extLst>
              <a:ext uri="{FF2B5EF4-FFF2-40B4-BE49-F238E27FC236}">
                <a16:creationId xmlns:a16="http://schemas.microsoft.com/office/drawing/2014/main" id="{1AFEA472-ECB1-5EF4-7BD4-861F70D9EA5E}"/>
              </a:ext>
            </a:extLst>
          </p:cNvPr>
          <p:cNvSpPr>
            <a:spLocks noChangeArrowheads="1"/>
          </p:cNvSpPr>
          <p:nvPr/>
        </p:nvSpPr>
        <p:spPr bwMode="auto">
          <a:xfrm>
            <a:off x="7015255" y="3636635"/>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かいてい</a:t>
            </a:r>
            <a:endParaRPr lang="ja-JP" altLang="en-US" sz="700" dirty="0">
              <a:solidFill>
                <a:srgbClr val="000000"/>
              </a:solidFill>
              <a:latin typeface="+mn-ea"/>
              <a:ea typeface="+mn-ea"/>
              <a:cs typeface="メイリオ" panose="020B0604030504040204" pitchFamily="50" charset="-128"/>
            </a:endParaRPr>
          </a:p>
        </p:txBody>
      </p:sp>
      <p:sp>
        <p:nvSpPr>
          <p:cNvPr id="31" name="Rectangle 8">
            <a:extLst>
              <a:ext uri="{FF2B5EF4-FFF2-40B4-BE49-F238E27FC236}">
                <a16:creationId xmlns:a16="http://schemas.microsoft.com/office/drawing/2014/main" id="{0322DD9C-CB4E-39F5-8E4C-1C6914F1AB7C}"/>
              </a:ext>
            </a:extLst>
          </p:cNvPr>
          <p:cNvSpPr>
            <a:spLocks noChangeArrowheads="1"/>
          </p:cNvSpPr>
          <p:nvPr/>
        </p:nvSpPr>
        <p:spPr bwMode="auto">
          <a:xfrm>
            <a:off x="7776113" y="3901321"/>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きそ</a:t>
            </a:r>
            <a:endParaRPr lang="ja-JP" altLang="en-US" sz="700" dirty="0">
              <a:solidFill>
                <a:srgbClr val="000000"/>
              </a:solidFill>
              <a:latin typeface="+mn-ea"/>
              <a:ea typeface="+mn-ea"/>
              <a:cs typeface="メイリオ" panose="020B0604030504040204" pitchFamily="50" charset="-128"/>
            </a:endParaRPr>
          </a:p>
        </p:txBody>
      </p:sp>
      <p:sp>
        <p:nvSpPr>
          <p:cNvPr id="34" name="Rectangle 8">
            <a:extLst>
              <a:ext uri="{FF2B5EF4-FFF2-40B4-BE49-F238E27FC236}">
                <a16:creationId xmlns:a16="http://schemas.microsoft.com/office/drawing/2014/main" id="{5049C6E6-F699-5422-7166-7C77B7C7C77D}"/>
              </a:ext>
            </a:extLst>
          </p:cNvPr>
          <p:cNvSpPr>
            <a:spLocks noChangeArrowheads="1"/>
          </p:cNvSpPr>
          <p:nvPr/>
        </p:nvSpPr>
        <p:spPr bwMode="auto">
          <a:xfrm>
            <a:off x="6541195" y="3910946"/>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いぞんしょう</a:t>
            </a:r>
            <a:endParaRPr lang="ja-JP" altLang="en-US" sz="700" dirty="0">
              <a:solidFill>
                <a:srgbClr val="000000"/>
              </a:solidFill>
              <a:latin typeface="+mn-ea"/>
              <a:ea typeface="+mn-ea"/>
              <a:cs typeface="メイリオ" panose="020B0604030504040204" pitchFamily="50" charset="-128"/>
            </a:endParaRPr>
          </a:p>
        </p:txBody>
      </p:sp>
      <p:sp>
        <p:nvSpPr>
          <p:cNvPr id="36" name="Rectangle 8">
            <a:extLst>
              <a:ext uri="{FF2B5EF4-FFF2-40B4-BE49-F238E27FC236}">
                <a16:creationId xmlns:a16="http://schemas.microsoft.com/office/drawing/2014/main" id="{8CC1FF37-7DD2-D5B5-9380-70A4F832DB22}"/>
              </a:ext>
            </a:extLst>
          </p:cNvPr>
          <p:cNvSpPr>
            <a:spLocks noChangeArrowheads="1"/>
          </p:cNvSpPr>
          <p:nvPr/>
        </p:nvSpPr>
        <p:spPr bwMode="auto">
          <a:xfrm>
            <a:off x="7229844" y="5352835"/>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むしょう</a:t>
            </a:r>
            <a:endParaRPr lang="ja-JP" altLang="en-US" sz="700" dirty="0">
              <a:solidFill>
                <a:srgbClr val="000000"/>
              </a:solidFill>
              <a:latin typeface="+mn-ea"/>
              <a:ea typeface="+mn-ea"/>
              <a:cs typeface="メイリオ" panose="020B0604030504040204" pitchFamily="50" charset="-128"/>
            </a:endParaRPr>
          </a:p>
        </p:txBody>
      </p:sp>
    </p:spTree>
    <p:custDataLst>
      <p:tags r:id="rId1"/>
    </p:custDataLst>
    <p:extLst>
      <p:ext uri="{BB962C8B-B14F-4D97-AF65-F5344CB8AC3E}">
        <p14:creationId xmlns:p14="http://schemas.microsoft.com/office/powerpoint/2010/main" val="668265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fade">
                                      <p:cBhvr>
                                        <p:cTn id="18" dur="500"/>
                                        <p:tgtEl>
                                          <p:spTgt spid="4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500"/>
                                        <p:tgtEl>
                                          <p:spTgt spid="1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500"/>
                                        <p:tgtEl>
                                          <p:spTgt spid="1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45"/>
                                        </p:tgtEl>
                                        <p:attrNameLst>
                                          <p:attrName>style.visibility</p:attrName>
                                        </p:attrNameLst>
                                      </p:cBhvr>
                                      <p:to>
                                        <p:strVal val="visible"/>
                                      </p:to>
                                    </p:set>
                                    <p:animEffect transition="in" filter="fade">
                                      <p:cBhvr>
                                        <p:cTn id="50" dur="500"/>
                                        <p:tgtEl>
                                          <p:spTgt spid="45"/>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2"/>
                                        </p:tgtEl>
                                        <p:attrNameLst>
                                          <p:attrName>style.visibility</p:attrName>
                                        </p:attrNameLst>
                                      </p:cBhvr>
                                      <p:to>
                                        <p:strVal val="visible"/>
                                      </p:to>
                                    </p:set>
                                    <p:animEffect transition="in" filter="fade">
                                      <p:cBhvr>
                                        <p:cTn id="53" dur="500"/>
                                        <p:tgtEl>
                                          <p:spTgt spid="5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5"/>
                                        </p:tgtEl>
                                        <p:attrNameLst>
                                          <p:attrName>style.visibility</p:attrName>
                                        </p:attrNameLst>
                                      </p:cBhvr>
                                      <p:to>
                                        <p:strVal val="visible"/>
                                      </p:to>
                                    </p:set>
                                    <p:animEffect transition="in" filter="fade">
                                      <p:cBhvr>
                                        <p:cTn id="56" dur="500"/>
                                        <p:tgtEl>
                                          <p:spTgt spid="3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4"/>
                                        </p:tgtEl>
                                        <p:attrNameLst>
                                          <p:attrName>style.visibility</p:attrName>
                                        </p:attrNameLst>
                                      </p:cBhvr>
                                      <p:to>
                                        <p:strVal val="visible"/>
                                      </p:to>
                                    </p:set>
                                    <p:animEffect transition="in" filter="fade">
                                      <p:cBhvr>
                                        <p:cTn id="68" dur="500"/>
                                        <p:tgtEl>
                                          <p:spTgt spid="34"/>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fade">
                                      <p:cBhvr>
                                        <p:cTn id="73" dur="500"/>
                                        <p:tgtEl>
                                          <p:spTgt spid="51"/>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fade">
                                      <p:cBhvr>
                                        <p:cTn id="76" dur="500"/>
                                        <p:tgtEl>
                                          <p:spTgt spid="12"/>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fade">
                                      <p:cBhvr>
                                        <p:cTn id="79" dur="500"/>
                                        <p:tgtEl>
                                          <p:spTgt spid="1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6"/>
                                        </p:tgtEl>
                                        <p:attrNameLst>
                                          <p:attrName>style.visibility</p:attrName>
                                        </p:attrNameLst>
                                      </p:cBhvr>
                                      <p:to>
                                        <p:strVal val="visible"/>
                                      </p:to>
                                    </p:set>
                                    <p:animEffect transition="in" filter="fade">
                                      <p:cBhvr>
                                        <p:cTn id="8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0" grpId="0" animBg="1"/>
      <p:bldP spid="42" grpId="0" animBg="1"/>
      <p:bldP spid="44" grpId="0"/>
      <p:bldP spid="45" grpId="0"/>
      <p:bldP spid="51" grpId="0" animBg="1"/>
      <p:bldP spid="52" grpId="0"/>
      <p:bldP spid="10" grpId="0"/>
      <p:bldP spid="12" grpId="0"/>
      <p:bldP spid="16" grpId="0"/>
      <p:bldP spid="35" grpId="0"/>
      <p:bldP spid="11" grpId="0"/>
      <p:bldP spid="14" grpId="0"/>
      <p:bldP spid="15" grpId="0"/>
      <p:bldP spid="17" grpId="0"/>
      <p:bldP spid="18" grpId="0"/>
      <p:bldP spid="19" grpId="0"/>
      <p:bldP spid="21" grpId="0"/>
      <p:bldP spid="22" grpId="0"/>
      <p:bldP spid="29" grpId="0"/>
      <p:bldP spid="31" grpId="0"/>
      <p:bldP spid="34" grpId="0"/>
      <p:bldP spid="3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14">
            <a:extLst>
              <a:ext uri="{FF2B5EF4-FFF2-40B4-BE49-F238E27FC236}">
                <a16:creationId xmlns:a16="http://schemas.microsoft.com/office/drawing/2014/main" id="{9E508C11-547A-4A05-B0AA-1044D5934C58}"/>
              </a:ext>
            </a:extLst>
          </p:cNvPr>
          <p:cNvSpPr txBox="1">
            <a:spLocks noChangeArrowheads="1"/>
          </p:cNvSpPr>
          <p:nvPr/>
        </p:nvSpPr>
        <p:spPr bwMode="auto">
          <a:xfrm>
            <a:off x="240030" y="20371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大阪府の財政</a:t>
            </a:r>
            <a:r>
              <a:rPr lang="en-US" altLang="ja-JP" sz="2200" kern="0"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④知ってる？</a:t>
            </a:r>
            <a:endParaRPr lang="en-US" altLang="ja-JP" sz="2200" kern="0" dirty="0">
              <a:solidFill>
                <a:schemeClr val="tx1"/>
              </a:solidFill>
              <a:latin typeface="HGP創英角ｺﾞｼｯｸUB" panose="020B0900000000000000" pitchFamily="50" charset="-128"/>
              <a:ea typeface="HGP創英角ｺﾞｼｯｸUB" panose="020B0900000000000000" pitchFamily="50" charset="-128"/>
            </a:endParaRPr>
          </a:p>
        </p:txBody>
      </p:sp>
      <p:grpSp>
        <p:nvGrpSpPr>
          <p:cNvPr id="26" name="グループ化 25">
            <a:extLst>
              <a:ext uri="{FF2B5EF4-FFF2-40B4-BE49-F238E27FC236}">
                <a16:creationId xmlns:a16="http://schemas.microsoft.com/office/drawing/2014/main" id="{D9469C78-45E6-4399-B4B4-9D9D2A15F2D2}"/>
              </a:ext>
            </a:extLst>
          </p:cNvPr>
          <p:cNvGrpSpPr/>
          <p:nvPr/>
        </p:nvGrpSpPr>
        <p:grpSpPr>
          <a:xfrm>
            <a:off x="287921" y="6410880"/>
            <a:ext cx="7833729" cy="374400"/>
            <a:chOff x="322211" y="6410880"/>
            <a:chExt cx="7833729" cy="374400"/>
          </a:xfrm>
        </p:grpSpPr>
        <p:sp>
          <p:nvSpPr>
            <p:cNvPr id="27" name="正方形/長方形 26">
              <a:extLst>
                <a:ext uri="{FF2B5EF4-FFF2-40B4-BE49-F238E27FC236}">
                  <a16:creationId xmlns:a16="http://schemas.microsoft.com/office/drawing/2014/main" id="{AFBCF81C-A4C5-446D-8D3D-7E9027ECE633}"/>
                </a:ext>
              </a:extLst>
            </p:cNvPr>
            <p:cNvSpPr/>
            <p:nvPr/>
          </p:nvSpPr>
          <p:spPr bwMode="auto">
            <a:xfrm>
              <a:off x="322211" y="6410880"/>
              <a:ext cx="7833729"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9" name="正方形/長方形 28">
              <a:extLst>
                <a:ext uri="{FF2B5EF4-FFF2-40B4-BE49-F238E27FC236}">
                  <a16:creationId xmlns:a16="http://schemas.microsoft.com/office/drawing/2014/main" id="{72D5EFD0-1F03-408B-83A2-B1FAD8B5FB30}"/>
                </a:ext>
              </a:extLst>
            </p:cNvPr>
            <p:cNvSpPr/>
            <p:nvPr/>
          </p:nvSpPr>
          <p:spPr bwMode="auto">
            <a:xfrm>
              <a:off x="322213" y="6449705"/>
              <a:ext cx="7782928"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grpSp>
        <p:nvGrpSpPr>
          <p:cNvPr id="30" name="グループ化 29">
            <a:extLst>
              <a:ext uri="{FF2B5EF4-FFF2-40B4-BE49-F238E27FC236}">
                <a16:creationId xmlns:a16="http://schemas.microsoft.com/office/drawing/2014/main" id="{E30B2BB6-58D9-4471-AF1B-BBE7B112E759}"/>
              </a:ext>
            </a:extLst>
          </p:cNvPr>
          <p:cNvGrpSpPr/>
          <p:nvPr/>
        </p:nvGrpSpPr>
        <p:grpSpPr>
          <a:xfrm>
            <a:off x="-29057" y="6108719"/>
            <a:ext cx="832606" cy="749281"/>
            <a:chOff x="-35154" y="5996309"/>
            <a:chExt cx="945432" cy="850816"/>
          </a:xfrm>
        </p:grpSpPr>
        <p:sp>
          <p:nvSpPr>
            <p:cNvPr id="31" name="フリーフォーム: 図形 30">
              <a:extLst>
                <a:ext uri="{FF2B5EF4-FFF2-40B4-BE49-F238E27FC236}">
                  <a16:creationId xmlns:a16="http://schemas.microsoft.com/office/drawing/2014/main" id="{6C814488-738A-42AC-A475-BFCF1743FA4A}"/>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32" name="フリーフォーム: 図形 31">
              <a:extLst>
                <a:ext uri="{FF2B5EF4-FFF2-40B4-BE49-F238E27FC236}">
                  <a16:creationId xmlns:a16="http://schemas.microsoft.com/office/drawing/2014/main" id="{8170F012-16C7-4DC7-86F5-0068B692E37F}"/>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33" name="テキスト ボックス 32">
              <a:extLst>
                <a:ext uri="{FF2B5EF4-FFF2-40B4-BE49-F238E27FC236}">
                  <a16:creationId xmlns:a16="http://schemas.microsoft.com/office/drawing/2014/main" id="{75157CF0-60A8-45ED-9C16-8054AD8A281E}"/>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
        <p:nvSpPr>
          <p:cNvPr id="34" name="テキスト ボックス 33">
            <a:extLst>
              <a:ext uri="{FF2B5EF4-FFF2-40B4-BE49-F238E27FC236}">
                <a16:creationId xmlns:a16="http://schemas.microsoft.com/office/drawing/2014/main" id="{C8BC948E-91A0-4424-BDB4-E79D1AD862F2}"/>
              </a:ext>
            </a:extLst>
          </p:cNvPr>
          <p:cNvSpPr txBox="1"/>
          <p:nvPr/>
        </p:nvSpPr>
        <p:spPr>
          <a:xfrm>
            <a:off x="827562" y="6473251"/>
            <a:ext cx="7243288" cy="253916"/>
          </a:xfrm>
          <a:prstGeom prst="rect">
            <a:avLst/>
          </a:prstGeom>
          <a:noFill/>
        </p:spPr>
        <p:txBody>
          <a:bodyPr wrap="square" rtlCol="0">
            <a:spAutoFit/>
          </a:bodyPr>
          <a:lstStyle/>
          <a:p>
            <a:r>
              <a:rPr kumimoji="1" lang="ja-JP" altLang="en-US" sz="1050" b="1" dirty="0">
                <a:solidFill>
                  <a:srgbClr val="005BAD"/>
                </a:solidFill>
                <a:latin typeface="ＭＳ Ｐゴシック" panose="020B0600070205080204" pitchFamily="50" charset="-128"/>
                <a:ea typeface="ＭＳ Ｐゴシック" panose="020B0600070205080204" pitchFamily="50" charset="-128"/>
              </a:rPr>
              <a:t>「大阪府ホームページ」でもっと詳しく</a:t>
            </a:r>
            <a:r>
              <a:rPr kumimoji="1" lang="ja-JP" altLang="en-US" sz="1050" b="1">
                <a:solidFill>
                  <a:srgbClr val="005BAD"/>
                </a:solidFill>
                <a:latin typeface="ＭＳ Ｐゴシック" panose="020B0600070205080204" pitchFamily="50" charset="-128"/>
                <a:ea typeface="ＭＳ Ｐゴシック" panose="020B0600070205080204" pitchFamily="50" charset="-128"/>
              </a:rPr>
              <a:t>見てみよう</a:t>
            </a:r>
            <a:r>
              <a:rPr kumimoji="1" lang="en-US" altLang="ja-JP" sz="1050" b="1" dirty="0">
                <a:solidFill>
                  <a:srgbClr val="005BAD"/>
                </a:solidFill>
                <a:latin typeface="ＭＳ Ｐゴシック" panose="020B0600070205080204" pitchFamily="50" charset="-128"/>
                <a:ea typeface="ＭＳ Ｐゴシック" panose="020B0600070205080204" pitchFamily="50" charset="-128"/>
              </a:rPr>
              <a:t>  </a:t>
            </a:r>
            <a:r>
              <a:rPr kumimoji="1" lang="en-US" altLang="ja-JP" sz="1050" dirty="0">
                <a:latin typeface="ＭＳ Ｐゴシック" panose="020B0600070205080204" pitchFamily="50" charset="-128"/>
                <a:ea typeface="ＭＳ Ｐゴシック" panose="020B0600070205080204" pitchFamily="50" charset="-128"/>
                <a:hlinkClick r:id="rId4">
                  <a:extLst>
                    <a:ext uri="{A12FA001-AC4F-418D-AE19-62706E023703}">
                      <ahyp:hlinkClr xmlns:ahyp="http://schemas.microsoft.com/office/drawing/2018/hyperlinkcolor" val="tx"/>
                    </a:ext>
                  </a:extLst>
                </a:hlinkClick>
              </a:rPr>
              <a:t>https://www.pref.osaka.lg.jp/o070070/toshimiryoku/syukuhakuzei/index.html</a:t>
            </a:r>
            <a:endParaRPr kumimoji="1" lang="ja-JP" altLang="en-US" sz="1050" dirty="0">
              <a:latin typeface="Arial" panose="020B0604020202020204" pitchFamily="34" charset="0"/>
              <a:cs typeface="Arial" panose="020B0604020202020204" pitchFamily="34" charset="0"/>
            </a:endParaRPr>
          </a:p>
        </p:txBody>
      </p:sp>
      <p:sp>
        <p:nvSpPr>
          <p:cNvPr id="47" name="AutoShape 353">
            <a:extLst>
              <a:ext uri="{FF2B5EF4-FFF2-40B4-BE49-F238E27FC236}">
                <a16:creationId xmlns:a16="http://schemas.microsoft.com/office/drawing/2014/main" id="{A6BE5248-5947-5DF8-3F4F-45E2276ED538}"/>
              </a:ext>
            </a:extLst>
          </p:cNvPr>
          <p:cNvSpPr>
            <a:spLocks noChangeArrowheads="1"/>
          </p:cNvSpPr>
          <p:nvPr/>
        </p:nvSpPr>
        <p:spPr bwMode="auto">
          <a:xfrm>
            <a:off x="323851" y="906004"/>
            <a:ext cx="8519134" cy="459596"/>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sz="1800">
                <a:solidFill>
                  <a:prstClr val="black"/>
                </a:solidFill>
                <a:latin typeface="+mn-ea"/>
                <a:ea typeface="+mn-ea"/>
              </a:rPr>
              <a:t>大阪府の取組「宿泊税」って知ってる？</a:t>
            </a:r>
            <a:endParaRPr lang="ja-JP" altLang="en-US" sz="1800" dirty="0">
              <a:solidFill>
                <a:prstClr val="black"/>
              </a:solidFill>
              <a:latin typeface="+mn-ea"/>
              <a:ea typeface="+mn-ea"/>
            </a:endParaRPr>
          </a:p>
        </p:txBody>
      </p:sp>
      <p:sp>
        <p:nvSpPr>
          <p:cNvPr id="54" name="Rectangle 8">
            <a:extLst>
              <a:ext uri="{FF2B5EF4-FFF2-40B4-BE49-F238E27FC236}">
                <a16:creationId xmlns:a16="http://schemas.microsoft.com/office/drawing/2014/main" id="{05466F60-9694-B8DD-DABC-7AE50DA30BF2}"/>
              </a:ext>
            </a:extLst>
          </p:cNvPr>
          <p:cNvSpPr>
            <a:spLocks noChangeArrowheads="1"/>
          </p:cNvSpPr>
          <p:nvPr/>
        </p:nvSpPr>
        <p:spPr bwMode="auto">
          <a:xfrm>
            <a:off x="323850" y="1467159"/>
            <a:ext cx="8329194" cy="1243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36000" rIns="36000" bIns="36000" anchor="t"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buNone/>
            </a:pPr>
            <a:r>
              <a:rPr kumimoji="1" lang="ja-JP" altLang="en-US" sz="1600" dirty="0">
                <a:latin typeface="+mn-ea"/>
                <a:ea typeface="+mn-ea"/>
              </a:rPr>
              <a:t>大阪府では、</a:t>
            </a:r>
            <a:r>
              <a:rPr kumimoji="1" lang="en-US" altLang="ja-JP" sz="1600" dirty="0">
                <a:latin typeface="+mn-ea"/>
                <a:ea typeface="+mn-ea"/>
              </a:rPr>
              <a:t>2017</a:t>
            </a:r>
            <a:r>
              <a:rPr kumimoji="1" lang="ja-JP" altLang="en-US" sz="1600" dirty="0">
                <a:latin typeface="+mn-ea"/>
                <a:ea typeface="+mn-ea"/>
              </a:rPr>
              <a:t>年</a:t>
            </a:r>
            <a:r>
              <a:rPr kumimoji="1" lang="en-US" altLang="ja-JP" sz="1600" dirty="0">
                <a:latin typeface="+mn-ea"/>
                <a:ea typeface="+mn-ea"/>
              </a:rPr>
              <a:t>1</a:t>
            </a:r>
            <a:r>
              <a:rPr kumimoji="1" lang="ja-JP" altLang="en-US" sz="1600" dirty="0">
                <a:latin typeface="+mn-ea"/>
                <a:ea typeface="+mn-ea"/>
              </a:rPr>
              <a:t>月</a:t>
            </a:r>
            <a:r>
              <a:rPr kumimoji="1" lang="en-US" altLang="ja-JP" sz="1600" dirty="0">
                <a:latin typeface="+mn-ea"/>
                <a:ea typeface="+mn-ea"/>
              </a:rPr>
              <a:t>1</a:t>
            </a:r>
            <a:r>
              <a:rPr kumimoji="1" lang="ja-JP" altLang="en-US" sz="1600" dirty="0">
                <a:latin typeface="+mn-ea"/>
                <a:ea typeface="+mn-ea"/>
              </a:rPr>
              <a:t>日から法定外目的税として宿泊税を導入しており、府内の宿泊施設に</a:t>
            </a:r>
            <a:endParaRPr kumimoji="1" lang="en-US" altLang="ja-JP" sz="1600" dirty="0">
              <a:latin typeface="+mn-ea"/>
              <a:ea typeface="+mn-ea"/>
            </a:endParaRPr>
          </a:p>
          <a:p>
            <a:pPr>
              <a:buNone/>
            </a:pPr>
            <a:r>
              <a:rPr kumimoji="1" lang="ja-JP" altLang="en-US" sz="1600" dirty="0">
                <a:latin typeface="+mn-ea"/>
                <a:ea typeface="+mn-ea"/>
              </a:rPr>
              <a:t>宿泊した際、</a:t>
            </a:r>
            <a:r>
              <a:rPr lang="ja-JP" altLang="en-US" sz="1600" dirty="0">
                <a:latin typeface="+mn-ea"/>
                <a:ea typeface="+mn-ea"/>
              </a:rPr>
              <a:t>１</a:t>
            </a:r>
            <a:r>
              <a:rPr kumimoji="1" lang="ja-JP" altLang="en-US" sz="1600" dirty="0">
                <a:latin typeface="+mn-ea"/>
                <a:ea typeface="+mn-ea"/>
              </a:rPr>
              <a:t>人</a:t>
            </a:r>
            <a:r>
              <a:rPr lang="ja-JP" altLang="en-US" sz="1600" dirty="0">
                <a:latin typeface="+mn-ea"/>
                <a:ea typeface="+mn-ea"/>
              </a:rPr>
              <a:t>１</a:t>
            </a:r>
            <a:r>
              <a:rPr kumimoji="1" lang="ja-JP" altLang="en-US" sz="1600" dirty="0">
                <a:latin typeface="+mn-ea"/>
                <a:ea typeface="+mn-ea"/>
              </a:rPr>
              <a:t>泊の宿泊料金が</a:t>
            </a:r>
            <a:r>
              <a:rPr kumimoji="1" lang="en-US" altLang="ja-JP" sz="1600" dirty="0">
                <a:latin typeface="+mn-ea"/>
                <a:ea typeface="+mn-ea"/>
              </a:rPr>
              <a:t>5,000</a:t>
            </a:r>
            <a:r>
              <a:rPr kumimoji="1" lang="ja-JP" altLang="en-US" sz="1600" dirty="0">
                <a:latin typeface="+mn-ea"/>
                <a:ea typeface="+mn-ea"/>
              </a:rPr>
              <a:t>円以上の場合に、</a:t>
            </a:r>
            <a:r>
              <a:rPr kumimoji="1" lang="en-US" altLang="ja-JP" sz="1600" dirty="0">
                <a:latin typeface="+mn-ea"/>
                <a:ea typeface="+mn-ea"/>
              </a:rPr>
              <a:t>200</a:t>
            </a:r>
            <a:r>
              <a:rPr kumimoji="1" lang="ja-JP" altLang="en-US" sz="1600" dirty="0">
                <a:latin typeface="+mn-ea"/>
                <a:ea typeface="+mn-ea"/>
              </a:rPr>
              <a:t>円から</a:t>
            </a:r>
            <a:r>
              <a:rPr kumimoji="1" lang="en-US" altLang="ja-JP" sz="1600" dirty="0">
                <a:latin typeface="+mn-ea"/>
                <a:ea typeface="+mn-ea"/>
              </a:rPr>
              <a:t>500</a:t>
            </a:r>
            <a:r>
              <a:rPr kumimoji="1" lang="ja-JP" altLang="en-US" sz="1600" dirty="0">
                <a:latin typeface="+mn-ea"/>
                <a:ea typeface="+mn-ea"/>
              </a:rPr>
              <a:t>円が課税されます。</a:t>
            </a:r>
            <a:endParaRPr kumimoji="1" lang="en-US" altLang="ja-JP" sz="1600" dirty="0">
              <a:latin typeface="+mn-ea"/>
              <a:ea typeface="+mn-ea"/>
            </a:endParaRPr>
          </a:p>
          <a:p>
            <a:pPr>
              <a:buNone/>
            </a:pPr>
            <a:r>
              <a:rPr kumimoji="1" lang="ja-JP" altLang="en-US" sz="1600" dirty="0">
                <a:latin typeface="+mn-ea"/>
                <a:ea typeface="+mn-ea"/>
              </a:rPr>
              <a:t>宿泊税は、大阪が世界有数の国際都市として発展していくことを</a:t>
            </a:r>
            <a:r>
              <a:rPr lang="ja-JP" altLang="en-US" sz="1600" dirty="0">
                <a:latin typeface="+mn-ea"/>
                <a:ea typeface="+mn-ea"/>
              </a:rPr>
              <a:t>めざ</a:t>
            </a:r>
            <a:r>
              <a:rPr kumimoji="1" lang="ja-JP" altLang="en-US" sz="1600" dirty="0">
                <a:latin typeface="+mn-ea"/>
                <a:ea typeface="+mn-ea"/>
              </a:rPr>
              <a:t>し、都市の魅力を高めるととも</a:t>
            </a:r>
            <a:endParaRPr kumimoji="1" lang="en-US" altLang="ja-JP" sz="1600" dirty="0">
              <a:latin typeface="+mn-ea"/>
              <a:ea typeface="+mn-ea"/>
            </a:endParaRPr>
          </a:p>
          <a:p>
            <a:pPr>
              <a:buNone/>
            </a:pPr>
            <a:r>
              <a:rPr kumimoji="1" lang="ja-JP" altLang="en-US" sz="1600" dirty="0">
                <a:latin typeface="+mn-ea"/>
                <a:ea typeface="+mn-ea"/>
              </a:rPr>
              <a:t>に、観光の振興を図る施策に活用されています。</a:t>
            </a:r>
            <a:endParaRPr kumimoji="1" lang="en-US" altLang="ja-JP" sz="1600" dirty="0">
              <a:latin typeface="+mn-ea"/>
              <a:ea typeface="+mn-ea"/>
            </a:endParaRPr>
          </a:p>
        </p:txBody>
      </p:sp>
      <p:sp>
        <p:nvSpPr>
          <p:cNvPr id="57" name="Rectangle 14">
            <a:extLst>
              <a:ext uri="{FF2B5EF4-FFF2-40B4-BE49-F238E27FC236}">
                <a16:creationId xmlns:a16="http://schemas.microsoft.com/office/drawing/2014/main" id="{A58056A7-DC94-DF00-CF06-7E89347617EF}"/>
              </a:ext>
            </a:extLst>
          </p:cNvPr>
          <p:cNvSpPr txBox="1">
            <a:spLocks noChangeArrowheads="1"/>
          </p:cNvSpPr>
          <p:nvPr/>
        </p:nvSpPr>
        <p:spPr bwMode="auto">
          <a:xfrm>
            <a:off x="240030" y="52945"/>
            <a:ext cx="7227570" cy="28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もっと税について調べてみよう</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p:txBody>
      </p:sp>
      <p:sp>
        <p:nvSpPr>
          <p:cNvPr id="70" name="テキスト ボックス 69">
            <a:extLst>
              <a:ext uri="{FF2B5EF4-FFF2-40B4-BE49-F238E27FC236}">
                <a16:creationId xmlns:a16="http://schemas.microsoft.com/office/drawing/2014/main" id="{FD6117DF-8D28-2D20-631F-46FE3A24B53D}"/>
              </a:ext>
            </a:extLst>
          </p:cNvPr>
          <p:cNvSpPr txBox="1"/>
          <p:nvPr/>
        </p:nvSpPr>
        <p:spPr>
          <a:xfrm>
            <a:off x="322213" y="2720965"/>
            <a:ext cx="8477772" cy="388942"/>
          </a:xfrm>
          <a:prstGeom prst="rect">
            <a:avLst/>
          </a:prstGeom>
          <a:solidFill>
            <a:schemeClr val="accent1"/>
          </a:solidFill>
        </p:spPr>
        <p:txBody>
          <a:bodyPr wrap="square" rtlCol="0" anchor="ctr" anchorCtr="0">
            <a:noAutofit/>
          </a:bodyPr>
          <a:lstStyle/>
          <a:p>
            <a:pPr algn="ctr"/>
            <a:r>
              <a:rPr lang="ja-JP" altLang="en-US" sz="1700">
                <a:solidFill>
                  <a:schemeClr val="bg1"/>
                </a:solidFill>
                <a:latin typeface="HGPｺﾞｼｯｸE" panose="020B0900000000000000" pitchFamily="50" charset="-128"/>
                <a:ea typeface="HGPｺﾞｼｯｸE" panose="020B0900000000000000" pitchFamily="50" charset="-128"/>
              </a:rPr>
              <a:t>宿泊税の使いみち</a:t>
            </a:r>
            <a:endParaRPr lang="ja-JP" altLang="en-US" sz="1700" dirty="0">
              <a:solidFill>
                <a:schemeClr val="bg1"/>
              </a:solidFill>
              <a:latin typeface="HGPｺﾞｼｯｸE" panose="020B0900000000000000" pitchFamily="50" charset="-128"/>
              <a:ea typeface="HGPｺﾞｼｯｸE" panose="020B0900000000000000" pitchFamily="50" charset="-128"/>
            </a:endParaRPr>
          </a:p>
        </p:txBody>
      </p:sp>
      <p:grpSp>
        <p:nvGrpSpPr>
          <p:cNvPr id="3" name="グループ化 2">
            <a:extLst>
              <a:ext uri="{FF2B5EF4-FFF2-40B4-BE49-F238E27FC236}">
                <a16:creationId xmlns:a16="http://schemas.microsoft.com/office/drawing/2014/main" id="{C9F7F0FF-59D7-4EA2-187D-3B3C1AB45430}"/>
              </a:ext>
            </a:extLst>
          </p:cNvPr>
          <p:cNvGrpSpPr/>
          <p:nvPr/>
        </p:nvGrpSpPr>
        <p:grpSpPr>
          <a:xfrm>
            <a:off x="7674585" y="112773"/>
            <a:ext cx="1405442" cy="1325741"/>
            <a:chOff x="7296860" y="269206"/>
            <a:chExt cx="1600156" cy="1509411"/>
          </a:xfrm>
        </p:grpSpPr>
        <p:pic>
          <p:nvPicPr>
            <p:cNvPr id="4" name="図 3">
              <a:extLst>
                <a:ext uri="{FF2B5EF4-FFF2-40B4-BE49-F238E27FC236}">
                  <a16:creationId xmlns:a16="http://schemas.microsoft.com/office/drawing/2014/main" id="{B14653B9-0DA6-2047-FF5D-60D1419BE942}"/>
                </a:ext>
              </a:extLst>
            </p:cNvPr>
            <p:cNvPicPr>
              <a:picLocks noChangeAspect="1"/>
            </p:cNvPicPr>
            <p:nvPr/>
          </p:nvPicPr>
          <p:blipFill rotWithShape="1">
            <a:blip r:embed="rId5">
              <a:extLst>
                <a:ext uri="{BEBA8EAE-BF5A-486C-A8C5-ECC9F3942E4B}">
                  <a14:imgProps xmlns:a14="http://schemas.microsoft.com/office/drawing/2010/main">
                    <a14:imgLayer r:embed="rId6">
                      <a14:imgEffect>
                        <a14:backgroundRemoval t="7676" b="97015" l="8539" r="75534">
                          <a14:foregroundMark x1="42365" y1="32623" x2="56979" y2="14072"/>
                          <a14:foregroundMark x1="46634" y1="22388" x2="46634" y2="22388"/>
                          <a14:foregroundMark x1="47126" y1="22814" x2="47126" y2="22814"/>
                          <a14:foregroundMark x1="46962" y1="22814" x2="46962" y2="22814"/>
                          <a14:foregroundMark x1="46634" y1="22814" x2="46634" y2="22814"/>
                          <a14:foregroundMark x1="46634" y1="22814" x2="46634" y2="22814"/>
                          <a14:foregroundMark x1="55665" y1="33475" x2="54844" y2="30490"/>
                          <a14:foregroundMark x1="54844" y1="24307" x2="55829" y2="29638"/>
                          <a14:foregroundMark x1="55172" y1="28145" x2="55665" y2="31770"/>
                          <a14:foregroundMark x1="53695" y1="21962" x2="53695" y2="31130"/>
                          <a14:foregroundMark x1="54680" y1="21748" x2="58292" y2="21109"/>
                          <a14:foregroundMark x1="56814" y1="21748" x2="59934" y2="24733"/>
                          <a14:foregroundMark x1="59606" y1="23241" x2="59606" y2="30064"/>
                          <a14:foregroundMark x1="60099" y1="26013" x2="59934" y2="33049"/>
                          <a14:foregroundMark x1="48440" y1="23667" x2="43678" y2="21535"/>
                          <a14:foregroundMark x1="40722" y1="21322" x2="42036" y2="27292"/>
                          <a14:foregroundMark x1="40887" y1="25160" x2="42200" y2="31983"/>
                          <a14:foregroundMark x1="42529" y1="35394" x2="40558" y2="28998"/>
                          <a14:foregroundMark x1="38752" y1="66525" x2="44663" y2="66525"/>
                          <a14:foregroundMark x1="44663" y1="69296" x2="46305" y2="62473"/>
                          <a14:foregroundMark x1="49097" y1="81876" x2="49754" y2="63753"/>
                          <a14:foregroundMark x1="52874" y1="81023" x2="52217" y2="68870"/>
                          <a14:foregroundMark x1="55172" y1="80171" x2="54516" y2="69936"/>
                          <a14:foregroundMark x1="56979" y1="79957" x2="56486" y2="65458"/>
                          <a14:foregroundMark x1="57143" y1="78891" x2="59113" y2="61834"/>
                          <a14:foregroundMark x1="64204" y1="79531" x2="55665" y2="65672"/>
                          <a14:foregroundMark x1="59606" y1="67377" x2="41708" y2="67377"/>
                          <a14:foregroundMark x1="45977" y1="86780" x2="46962" y2="68017"/>
                          <a14:foregroundMark x1="44499" y1="84435" x2="45484" y2="68017"/>
                          <a14:foregroundMark x1="42693" y1="84435" x2="41379" y2="67377"/>
                          <a14:foregroundMark x1="40558" y1="86354" x2="39573" y2="69936"/>
                          <a14:foregroundMark x1="40230" y1="84648" x2="40887" y2="64392"/>
                          <a14:foregroundMark x1="45813" y1="15565" x2="51560" y2="12154"/>
                          <a14:foregroundMark x1="48112" y1="11087" x2="49425" y2="11087"/>
                          <a14:foregroundMark x1="33990" y1="92964" x2="48112" y2="92537"/>
                          <a14:foregroundMark x1="41215" y1="38380" x2="52217" y2="34328"/>
                          <a14:foregroundMark x1="57964" y1="39659" x2="53530" y2="28785"/>
                          <a14:foregroundMark x1="49589" y1="38593" x2="47783" y2="26226"/>
                          <a14:foregroundMark x1="61412" y1="66738" x2="66502" y2="66311"/>
                          <a14:foregroundMark x1="63875" y1="65032" x2="64532" y2="64606"/>
                          <a14:foregroundMark x1="72250" y1="67164" x2="73071" y2="67377"/>
                          <a14:foregroundMark x1="48604" y1="7676" x2="50246" y2="7676"/>
                          <a14:foregroundMark x1="32512" y1="97015" x2="39245" y2="95096"/>
                          <a14:foregroundMark x1="75534" y1="68017" x2="75534" y2="68017"/>
                          <a14:foregroundMark x1="43678" y1="28998" x2="43678" y2="28998"/>
                          <a14:foregroundMark x1="43186" y1="27292" x2="43186" y2="27292"/>
                          <a14:foregroundMark x1="44007" y1="28571" x2="43350" y2="28571"/>
                          <a14:foregroundMark x1="40558" y1="24733" x2="40558" y2="24733"/>
                          <a14:foregroundMark x1="39573" y1="23667" x2="39901" y2="23454"/>
                          <a14:foregroundMark x1="39901" y1="23881" x2="41708" y2="27079"/>
                          <a14:foregroundMark x1="39573" y1="24520" x2="40066" y2="25373"/>
                          <a14:foregroundMark x1="42365" y1="27079" x2="42365" y2="27079"/>
                          <a14:foregroundMark x1="41708" y1="26866" x2="40558" y2="25373"/>
                          <a14:foregroundMark x1="42857" y1="28145" x2="42857" y2="28145"/>
                          <a14:foregroundMark x1="41215" y1="26226" x2="41215" y2="25160"/>
                          <a14:foregroundMark x1="39080" y1="21962" x2="40230" y2="26866"/>
                          <a14:foregroundMark x1="40394" y1="24520" x2="41872" y2="21962"/>
                          <a14:foregroundMark x1="40230" y1="28358" x2="41215" y2="24094"/>
                          <a14:foregroundMark x1="12808" y1="24520" x2="8539" y2="18550"/>
                          <a14:foregroundMark x1="56650" y1="54584" x2="56322" y2="50320"/>
                        </a14:backgroundRemoval>
                      </a14:imgEffect>
                    </a14:imgLayer>
                  </a14:imgProps>
                </a:ext>
              </a:extLst>
            </a:blip>
            <a:srcRect l="6047" t="5952" r="20995"/>
            <a:stretch/>
          </p:blipFill>
          <p:spPr>
            <a:xfrm>
              <a:off x="7296860" y="269206"/>
              <a:ext cx="1314466" cy="1304892"/>
            </a:xfrm>
            <a:prstGeom prst="rect">
              <a:avLst/>
            </a:prstGeom>
          </p:spPr>
        </p:pic>
        <p:sp>
          <p:nvSpPr>
            <p:cNvPr id="12" name="テキスト ボックス 11">
              <a:extLst>
                <a:ext uri="{FF2B5EF4-FFF2-40B4-BE49-F238E27FC236}">
                  <a16:creationId xmlns:a16="http://schemas.microsoft.com/office/drawing/2014/main" id="{EA2C92DE-47E5-58BD-5CE9-21142EFCDCAF}"/>
                </a:ext>
              </a:extLst>
            </p:cNvPr>
            <p:cNvSpPr txBox="1"/>
            <p:nvPr/>
          </p:nvSpPr>
          <p:spPr>
            <a:xfrm>
              <a:off x="7390233" y="1533325"/>
              <a:ext cx="1506783" cy="245292"/>
            </a:xfrm>
            <a:prstGeom prst="rect">
              <a:avLst/>
            </a:prstGeom>
            <a:noFill/>
          </p:spPr>
          <p:txBody>
            <a:bodyPr wrap="square" rtlCol="0">
              <a:spAutoFit/>
            </a:bodyPr>
            <a:lstStyle/>
            <a:p>
              <a:r>
                <a:rPr kumimoji="1" lang="ja-JP" altLang="en-US" sz="800" dirty="0">
                  <a:latin typeface="+mn-ea"/>
                </a:rPr>
                <a:t>Ⓒ</a:t>
              </a:r>
              <a:r>
                <a:rPr kumimoji="1" lang="en-US" altLang="ja-JP" sz="800" dirty="0">
                  <a:latin typeface="+mn-ea"/>
                </a:rPr>
                <a:t>2014 </a:t>
              </a:r>
              <a:r>
                <a:rPr lang="ja-JP" altLang="en-US" sz="800" dirty="0">
                  <a:latin typeface="+mn-ea"/>
                </a:rPr>
                <a:t>大阪府も</a:t>
              </a:r>
              <a:r>
                <a:rPr lang="ja-JP" altLang="en-US" sz="800" dirty="0" err="1">
                  <a:latin typeface="+mn-ea"/>
                </a:rPr>
                <a:t>ずやん</a:t>
              </a:r>
              <a:endParaRPr kumimoji="1" lang="ja-JP" altLang="en-US" sz="800" dirty="0">
                <a:latin typeface="+mn-ea"/>
              </a:endParaRPr>
            </a:p>
          </p:txBody>
        </p:sp>
      </p:grpSp>
      <p:sp>
        <p:nvSpPr>
          <p:cNvPr id="9" name="スライド番号プレースホルダー 8">
            <a:extLst>
              <a:ext uri="{FF2B5EF4-FFF2-40B4-BE49-F238E27FC236}">
                <a16:creationId xmlns:a16="http://schemas.microsoft.com/office/drawing/2014/main" id="{DA5A36F2-A888-713C-3FD9-BAAC26BB4DF1}"/>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25</a:t>
            </a:fld>
            <a:endParaRPr lang="en-US" altLang="ja-JP" dirty="0">
              <a:latin typeface="+mn-ea"/>
              <a:ea typeface="+mn-ea"/>
            </a:endParaRPr>
          </a:p>
        </p:txBody>
      </p:sp>
      <p:grpSp>
        <p:nvGrpSpPr>
          <p:cNvPr id="73" name="グループ化 72">
            <a:extLst>
              <a:ext uri="{FF2B5EF4-FFF2-40B4-BE49-F238E27FC236}">
                <a16:creationId xmlns:a16="http://schemas.microsoft.com/office/drawing/2014/main" id="{62217127-78B6-44CE-B969-A66C0BCE0347}"/>
              </a:ext>
            </a:extLst>
          </p:cNvPr>
          <p:cNvGrpSpPr/>
          <p:nvPr/>
        </p:nvGrpSpPr>
        <p:grpSpPr>
          <a:xfrm>
            <a:off x="724303" y="3165349"/>
            <a:ext cx="2082350" cy="1494293"/>
            <a:chOff x="724304" y="3073704"/>
            <a:chExt cx="2082350" cy="1494293"/>
          </a:xfrm>
        </p:grpSpPr>
        <p:pic>
          <p:nvPicPr>
            <p:cNvPr id="74" name="図 73">
              <a:extLst>
                <a:ext uri="{FF2B5EF4-FFF2-40B4-BE49-F238E27FC236}">
                  <a16:creationId xmlns:a16="http://schemas.microsoft.com/office/drawing/2014/main" id="{23437D56-3E23-434D-946D-6C4AC351C371}"/>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724306" y="3073704"/>
              <a:ext cx="2082348" cy="1195626"/>
            </a:xfrm>
            <a:prstGeom prst="rect">
              <a:avLst/>
            </a:prstGeom>
            <a:noFill/>
            <a:ln>
              <a:noFill/>
            </a:ln>
          </p:spPr>
        </p:pic>
        <p:sp>
          <p:nvSpPr>
            <p:cNvPr id="75" name="テキスト ボックス 74">
              <a:extLst>
                <a:ext uri="{FF2B5EF4-FFF2-40B4-BE49-F238E27FC236}">
                  <a16:creationId xmlns:a16="http://schemas.microsoft.com/office/drawing/2014/main" id="{31B34887-D29A-4E56-AD2A-A7EB94EF0B79}"/>
                </a:ext>
              </a:extLst>
            </p:cNvPr>
            <p:cNvSpPr txBox="1"/>
            <p:nvPr/>
          </p:nvSpPr>
          <p:spPr>
            <a:xfrm>
              <a:off x="724304" y="4275609"/>
              <a:ext cx="2054227" cy="292388"/>
            </a:xfrm>
            <a:prstGeom prst="rect">
              <a:avLst/>
            </a:prstGeom>
            <a:noFill/>
            <a:ln w="28575" cmpd="dbl">
              <a:noFill/>
            </a:ln>
          </p:spPr>
          <p:txBody>
            <a:bodyPr wrap="square" rtlCol="0">
              <a:spAutoFit/>
            </a:bodyPr>
            <a:lstStyle/>
            <a:p>
              <a:pPr algn="ctr"/>
              <a:r>
                <a:rPr kumimoji="1" lang="ja-JP" altLang="en-US" sz="1300" dirty="0">
                  <a:latin typeface="+mn-ea"/>
                </a:rPr>
                <a:t>分かりやすい観光案内</a:t>
              </a:r>
              <a:endParaRPr kumimoji="1" lang="en-US" altLang="ja-JP" sz="1300" dirty="0">
                <a:latin typeface="+mn-ea"/>
              </a:endParaRPr>
            </a:p>
          </p:txBody>
        </p:sp>
      </p:grpSp>
      <p:grpSp>
        <p:nvGrpSpPr>
          <p:cNvPr id="76" name="グループ化 75">
            <a:extLst>
              <a:ext uri="{FF2B5EF4-FFF2-40B4-BE49-F238E27FC236}">
                <a16:creationId xmlns:a16="http://schemas.microsoft.com/office/drawing/2014/main" id="{4D6F70C4-7713-4240-97BF-D8E909F2DC8C}"/>
              </a:ext>
            </a:extLst>
          </p:cNvPr>
          <p:cNvGrpSpPr/>
          <p:nvPr/>
        </p:nvGrpSpPr>
        <p:grpSpPr>
          <a:xfrm>
            <a:off x="3530959" y="3165631"/>
            <a:ext cx="2082214" cy="1494011"/>
            <a:chOff x="3530960" y="3073986"/>
            <a:chExt cx="2082214" cy="1494011"/>
          </a:xfrm>
        </p:grpSpPr>
        <p:pic>
          <p:nvPicPr>
            <p:cNvPr id="77" name="図 76">
              <a:extLst>
                <a:ext uri="{FF2B5EF4-FFF2-40B4-BE49-F238E27FC236}">
                  <a16:creationId xmlns:a16="http://schemas.microsoft.com/office/drawing/2014/main" id="{7E9435B6-3179-4B92-B2B1-6434DA5D566E}"/>
                </a:ext>
              </a:extLst>
            </p:cNvPr>
            <p:cNvPicPr/>
            <p:nvPr/>
          </p:nvPicPr>
          <p:blipFill>
            <a:blip r:embed="rId8">
              <a:extLst>
                <a:ext uri="{28A0092B-C50C-407E-A947-70E740481C1C}">
                  <a14:useLocalDpi xmlns:a14="http://schemas.microsoft.com/office/drawing/2010/main" val="0"/>
                </a:ext>
              </a:extLst>
            </a:blip>
            <a:srcRect/>
            <a:stretch>
              <a:fillRect/>
            </a:stretch>
          </p:blipFill>
          <p:spPr bwMode="auto">
            <a:xfrm>
              <a:off x="3530960" y="3073986"/>
              <a:ext cx="2082214" cy="1195063"/>
            </a:xfrm>
            <a:prstGeom prst="rect">
              <a:avLst/>
            </a:prstGeom>
            <a:noFill/>
            <a:ln>
              <a:noFill/>
            </a:ln>
          </p:spPr>
        </p:pic>
        <p:sp>
          <p:nvSpPr>
            <p:cNvPr id="78" name="テキスト ボックス 77">
              <a:extLst>
                <a:ext uri="{FF2B5EF4-FFF2-40B4-BE49-F238E27FC236}">
                  <a16:creationId xmlns:a16="http://schemas.microsoft.com/office/drawing/2014/main" id="{A08114D2-9A6B-46BD-9CD7-245C8B08A0DD}"/>
                </a:ext>
              </a:extLst>
            </p:cNvPr>
            <p:cNvSpPr txBox="1"/>
            <p:nvPr/>
          </p:nvSpPr>
          <p:spPr>
            <a:xfrm>
              <a:off x="3542266" y="4275609"/>
              <a:ext cx="2042919" cy="292388"/>
            </a:xfrm>
            <a:prstGeom prst="rect">
              <a:avLst/>
            </a:prstGeom>
            <a:noFill/>
            <a:ln w="28575" cmpd="dbl">
              <a:noFill/>
            </a:ln>
          </p:spPr>
          <p:txBody>
            <a:bodyPr wrap="square" rtlCol="0">
              <a:spAutoFit/>
            </a:bodyPr>
            <a:lstStyle/>
            <a:p>
              <a:pPr algn="ctr"/>
              <a:r>
                <a:rPr kumimoji="1" lang="ja-JP" altLang="en-US" sz="1300" dirty="0">
                  <a:latin typeface="+mn-ea"/>
                </a:rPr>
                <a:t>観光地の</a:t>
              </a:r>
              <a:r>
                <a:rPr kumimoji="1" lang="en-US" altLang="ja-JP" sz="1300" dirty="0">
                  <a:latin typeface="+mn-ea"/>
                </a:rPr>
                <a:t>Wi-Fi</a:t>
              </a:r>
              <a:r>
                <a:rPr kumimoji="1" lang="ja-JP" altLang="en-US" sz="1300" dirty="0">
                  <a:latin typeface="+mn-ea"/>
                </a:rPr>
                <a:t>整備</a:t>
              </a:r>
              <a:endParaRPr kumimoji="1" lang="en-US" altLang="ja-JP" sz="1300" dirty="0">
                <a:latin typeface="+mn-ea"/>
              </a:endParaRPr>
            </a:p>
          </p:txBody>
        </p:sp>
      </p:grpSp>
      <p:grpSp>
        <p:nvGrpSpPr>
          <p:cNvPr id="79" name="グループ化 78">
            <a:extLst>
              <a:ext uri="{FF2B5EF4-FFF2-40B4-BE49-F238E27FC236}">
                <a16:creationId xmlns:a16="http://schemas.microsoft.com/office/drawing/2014/main" id="{3509F37E-98A8-4344-A662-63664E036BC2}"/>
              </a:ext>
            </a:extLst>
          </p:cNvPr>
          <p:cNvGrpSpPr/>
          <p:nvPr/>
        </p:nvGrpSpPr>
        <p:grpSpPr>
          <a:xfrm>
            <a:off x="6337479" y="3165630"/>
            <a:ext cx="2082215" cy="1494012"/>
            <a:chOff x="6337480" y="3073985"/>
            <a:chExt cx="2082215" cy="1494012"/>
          </a:xfrm>
        </p:grpSpPr>
        <p:pic>
          <p:nvPicPr>
            <p:cNvPr id="80" name="図 79">
              <a:extLst>
                <a:ext uri="{FF2B5EF4-FFF2-40B4-BE49-F238E27FC236}">
                  <a16:creationId xmlns:a16="http://schemas.microsoft.com/office/drawing/2014/main" id="{3BE0164D-7116-4C37-9E11-CED2D235E777}"/>
                </a:ext>
              </a:extLst>
            </p:cNvPr>
            <p:cNvPicPr/>
            <p:nvPr/>
          </p:nvPicPr>
          <p:blipFill>
            <a:blip r:embed="rId9">
              <a:extLst>
                <a:ext uri="{28A0092B-C50C-407E-A947-70E740481C1C}">
                  <a14:useLocalDpi xmlns:a14="http://schemas.microsoft.com/office/drawing/2010/main" val="0"/>
                </a:ext>
              </a:extLst>
            </a:blip>
            <a:srcRect/>
            <a:stretch>
              <a:fillRect/>
            </a:stretch>
          </p:blipFill>
          <p:spPr bwMode="auto">
            <a:xfrm>
              <a:off x="6337480" y="3073985"/>
              <a:ext cx="2082215" cy="1195064"/>
            </a:xfrm>
            <a:prstGeom prst="rect">
              <a:avLst/>
            </a:prstGeom>
            <a:noFill/>
            <a:ln>
              <a:noFill/>
            </a:ln>
          </p:spPr>
        </p:pic>
        <p:sp>
          <p:nvSpPr>
            <p:cNvPr id="81" name="テキスト ボックス 80">
              <a:extLst>
                <a:ext uri="{FF2B5EF4-FFF2-40B4-BE49-F238E27FC236}">
                  <a16:creationId xmlns:a16="http://schemas.microsoft.com/office/drawing/2014/main" id="{F8F6932E-1891-4D19-9581-45E8AD1F34E7}"/>
                </a:ext>
              </a:extLst>
            </p:cNvPr>
            <p:cNvSpPr txBox="1"/>
            <p:nvPr/>
          </p:nvSpPr>
          <p:spPr>
            <a:xfrm>
              <a:off x="6365469" y="4275609"/>
              <a:ext cx="2042918" cy="292388"/>
            </a:xfrm>
            <a:prstGeom prst="rect">
              <a:avLst/>
            </a:prstGeom>
            <a:noFill/>
            <a:ln w="28575" cmpd="dbl">
              <a:noFill/>
            </a:ln>
          </p:spPr>
          <p:txBody>
            <a:bodyPr wrap="square" rtlCol="0">
              <a:spAutoFit/>
            </a:bodyPr>
            <a:lstStyle/>
            <a:p>
              <a:pPr algn="ctr"/>
              <a:r>
                <a:rPr kumimoji="1" lang="ja-JP" altLang="en-US" sz="1300" dirty="0">
                  <a:latin typeface="+mn-ea"/>
                </a:rPr>
                <a:t>トイレの洋式化</a:t>
              </a:r>
              <a:endParaRPr kumimoji="1" lang="en-US" altLang="ja-JP" sz="1300" dirty="0">
                <a:latin typeface="+mn-ea"/>
              </a:endParaRPr>
            </a:p>
          </p:txBody>
        </p:sp>
      </p:grpSp>
      <p:grpSp>
        <p:nvGrpSpPr>
          <p:cNvPr id="82" name="グループ化 81">
            <a:extLst>
              <a:ext uri="{FF2B5EF4-FFF2-40B4-BE49-F238E27FC236}">
                <a16:creationId xmlns:a16="http://schemas.microsoft.com/office/drawing/2014/main" id="{C898E4F5-D87D-43A4-B642-AE3FDE65C2F0}"/>
              </a:ext>
            </a:extLst>
          </p:cNvPr>
          <p:cNvGrpSpPr/>
          <p:nvPr/>
        </p:nvGrpSpPr>
        <p:grpSpPr>
          <a:xfrm>
            <a:off x="3521937" y="4770554"/>
            <a:ext cx="2100125" cy="1561786"/>
            <a:chOff x="3521938" y="4678909"/>
            <a:chExt cx="2100125" cy="1561786"/>
          </a:xfrm>
        </p:grpSpPr>
        <p:sp>
          <p:nvSpPr>
            <p:cNvPr id="83" name="テキスト ボックス 82">
              <a:extLst>
                <a:ext uri="{FF2B5EF4-FFF2-40B4-BE49-F238E27FC236}">
                  <a16:creationId xmlns:a16="http://schemas.microsoft.com/office/drawing/2014/main" id="{25ECF5C9-1B17-4D38-99D3-EAFAEABD45ED}"/>
                </a:ext>
              </a:extLst>
            </p:cNvPr>
            <p:cNvSpPr txBox="1"/>
            <p:nvPr/>
          </p:nvSpPr>
          <p:spPr>
            <a:xfrm>
              <a:off x="3542266" y="5948307"/>
              <a:ext cx="2042919" cy="292388"/>
            </a:xfrm>
            <a:prstGeom prst="rect">
              <a:avLst/>
            </a:prstGeom>
            <a:noFill/>
            <a:ln w="28575" cmpd="dbl">
              <a:noFill/>
            </a:ln>
          </p:spPr>
          <p:txBody>
            <a:bodyPr wrap="square" rtlCol="0">
              <a:spAutoFit/>
            </a:bodyPr>
            <a:lstStyle/>
            <a:p>
              <a:pPr algn="ctr"/>
              <a:r>
                <a:rPr kumimoji="1" lang="ja-JP" altLang="en-US" sz="1300" dirty="0">
                  <a:latin typeface="+mn-ea"/>
                </a:rPr>
                <a:t>国際会議の誘致</a:t>
              </a:r>
              <a:endParaRPr kumimoji="1" lang="en-US" altLang="ja-JP" sz="1300" dirty="0">
                <a:latin typeface="+mn-ea"/>
              </a:endParaRPr>
            </a:p>
          </p:txBody>
        </p:sp>
        <p:pic>
          <p:nvPicPr>
            <p:cNvPr id="84" name="図 83">
              <a:extLst>
                <a:ext uri="{FF2B5EF4-FFF2-40B4-BE49-F238E27FC236}">
                  <a16:creationId xmlns:a16="http://schemas.microsoft.com/office/drawing/2014/main" id="{A78A81FD-679A-46F8-904D-44837E32C9DE}"/>
                </a:ext>
              </a:extLst>
            </p:cNvPr>
            <p:cNvPicPr/>
            <p:nvPr/>
          </p:nvPicPr>
          <p:blipFill>
            <a:blip r:embed="rId10">
              <a:extLst>
                <a:ext uri="{28A0092B-C50C-407E-A947-70E740481C1C}">
                  <a14:useLocalDpi xmlns:a14="http://schemas.microsoft.com/office/drawing/2010/main" val="0"/>
                </a:ext>
              </a:extLst>
            </a:blip>
            <a:srcRect/>
            <a:stretch>
              <a:fillRect/>
            </a:stretch>
          </p:blipFill>
          <p:spPr bwMode="auto">
            <a:xfrm>
              <a:off x="3521938" y="4678909"/>
              <a:ext cx="2100125" cy="1205343"/>
            </a:xfrm>
            <a:prstGeom prst="rect">
              <a:avLst/>
            </a:prstGeom>
            <a:noFill/>
            <a:ln>
              <a:noFill/>
            </a:ln>
          </p:spPr>
        </p:pic>
        <p:sp>
          <p:nvSpPr>
            <p:cNvPr id="85" name="テキスト ボックス 84">
              <a:extLst>
                <a:ext uri="{FF2B5EF4-FFF2-40B4-BE49-F238E27FC236}">
                  <a16:creationId xmlns:a16="http://schemas.microsoft.com/office/drawing/2014/main" id="{1639F4C1-A752-4F61-AB52-A965048AEC9B}"/>
                </a:ext>
              </a:extLst>
            </p:cNvPr>
            <p:cNvSpPr txBox="1"/>
            <p:nvPr/>
          </p:nvSpPr>
          <p:spPr>
            <a:xfrm>
              <a:off x="4776932" y="5871001"/>
              <a:ext cx="489234" cy="184666"/>
            </a:xfrm>
            <a:prstGeom prst="rect">
              <a:avLst/>
            </a:prstGeom>
            <a:noFill/>
          </p:spPr>
          <p:txBody>
            <a:bodyPr wrap="square" rtlCol="0">
              <a:spAutoFit/>
            </a:bodyPr>
            <a:lstStyle/>
            <a:p>
              <a:r>
                <a:rPr kumimoji="1" lang="ja-JP" altLang="en-US" sz="600" dirty="0"/>
                <a:t>ゆうち</a:t>
              </a:r>
            </a:p>
          </p:txBody>
        </p:sp>
      </p:grpSp>
      <p:grpSp>
        <p:nvGrpSpPr>
          <p:cNvPr id="86" name="グループ化 85">
            <a:extLst>
              <a:ext uri="{FF2B5EF4-FFF2-40B4-BE49-F238E27FC236}">
                <a16:creationId xmlns:a16="http://schemas.microsoft.com/office/drawing/2014/main" id="{FCCADF33-E9A3-4031-8A4F-032F6A17B679}"/>
              </a:ext>
            </a:extLst>
          </p:cNvPr>
          <p:cNvGrpSpPr/>
          <p:nvPr/>
        </p:nvGrpSpPr>
        <p:grpSpPr>
          <a:xfrm>
            <a:off x="682715" y="4770554"/>
            <a:ext cx="2197162" cy="1561786"/>
            <a:chOff x="682716" y="4678909"/>
            <a:chExt cx="2197162" cy="1561786"/>
          </a:xfrm>
        </p:grpSpPr>
        <p:sp>
          <p:nvSpPr>
            <p:cNvPr id="87" name="テキスト ボックス 86">
              <a:extLst>
                <a:ext uri="{FF2B5EF4-FFF2-40B4-BE49-F238E27FC236}">
                  <a16:creationId xmlns:a16="http://schemas.microsoft.com/office/drawing/2014/main" id="{B7A61D86-D669-49DE-ABFE-159392E3398B}"/>
                </a:ext>
              </a:extLst>
            </p:cNvPr>
            <p:cNvSpPr txBox="1"/>
            <p:nvPr/>
          </p:nvSpPr>
          <p:spPr>
            <a:xfrm>
              <a:off x="682716" y="5948307"/>
              <a:ext cx="2197162" cy="292388"/>
            </a:xfrm>
            <a:prstGeom prst="rect">
              <a:avLst/>
            </a:prstGeom>
            <a:noFill/>
            <a:ln w="28575" cmpd="dbl">
              <a:noFill/>
            </a:ln>
          </p:spPr>
          <p:txBody>
            <a:bodyPr wrap="square" rtlCol="0">
              <a:spAutoFit/>
            </a:bodyPr>
            <a:lstStyle/>
            <a:p>
              <a:pPr algn="ctr"/>
              <a:r>
                <a:rPr kumimoji="1" lang="ja-JP" altLang="en-US" sz="1300" dirty="0">
                  <a:latin typeface="+mn-ea"/>
                </a:rPr>
                <a:t>人が賑わう大阪の魅力づくり</a:t>
              </a:r>
              <a:endParaRPr kumimoji="1" lang="en-US" altLang="ja-JP" sz="1300" dirty="0">
                <a:latin typeface="+mn-ea"/>
              </a:endParaRPr>
            </a:p>
          </p:txBody>
        </p:sp>
        <p:pic>
          <p:nvPicPr>
            <p:cNvPr id="88" name="図 87">
              <a:extLst>
                <a:ext uri="{FF2B5EF4-FFF2-40B4-BE49-F238E27FC236}">
                  <a16:creationId xmlns:a16="http://schemas.microsoft.com/office/drawing/2014/main" id="{91A17C9B-E54B-4072-A77D-34314A43E960}"/>
                </a:ext>
              </a:extLst>
            </p:cNvPr>
            <p:cNvPicPr/>
            <p:nvPr/>
          </p:nvPicPr>
          <p:blipFill>
            <a:blip r:embed="rId11">
              <a:extLst>
                <a:ext uri="{28A0092B-C50C-407E-A947-70E740481C1C}">
                  <a14:useLocalDpi xmlns:a14="http://schemas.microsoft.com/office/drawing/2010/main" val="0"/>
                </a:ext>
              </a:extLst>
            </a:blip>
            <a:srcRect/>
            <a:stretch>
              <a:fillRect/>
            </a:stretch>
          </p:blipFill>
          <p:spPr bwMode="auto">
            <a:xfrm>
              <a:off x="710907" y="4678909"/>
              <a:ext cx="2100124" cy="1205343"/>
            </a:xfrm>
            <a:prstGeom prst="rect">
              <a:avLst/>
            </a:prstGeom>
            <a:noFill/>
            <a:ln>
              <a:noFill/>
            </a:ln>
          </p:spPr>
        </p:pic>
        <p:sp>
          <p:nvSpPr>
            <p:cNvPr id="90" name="テキスト ボックス 89">
              <a:extLst>
                <a:ext uri="{FF2B5EF4-FFF2-40B4-BE49-F238E27FC236}">
                  <a16:creationId xmlns:a16="http://schemas.microsoft.com/office/drawing/2014/main" id="{C8E66B7E-FCC4-4314-8C00-A4589569D432}"/>
                </a:ext>
              </a:extLst>
            </p:cNvPr>
            <p:cNvSpPr txBox="1"/>
            <p:nvPr/>
          </p:nvSpPr>
          <p:spPr>
            <a:xfrm>
              <a:off x="1032433" y="5889550"/>
              <a:ext cx="489234" cy="184666"/>
            </a:xfrm>
            <a:prstGeom prst="rect">
              <a:avLst/>
            </a:prstGeom>
            <a:noFill/>
          </p:spPr>
          <p:txBody>
            <a:bodyPr wrap="square" rtlCol="0">
              <a:spAutoFit/>
            </a:bodyPr>
            <a:lstStyle/>
            <a:p>
              <a:r>
                <a:rPr kumimoji="1" lang="ja-JP" altLang="en-US" sz="600" dirty="0"/>
                <a:t>にぎ</a:t>
              </a:r>
            </a:p>
          </p:txBody>
        </p:sp>
      </p:grpSp>
      <p:grpSp>
        <p:nvGrpSpPr>
          <p:cNvPr id="91" name="グループ化 90">
            <a:extLst>
              <a:ext uri="{FF2B5EF4-FFF2-40B4-BE49-F238E27FC236}">
                <a16:creationId xmlns:a16="http://schemas.microsoft.com/office/drawing/2014/main" id="{9E6B10E0-11D4-48A6-804E-520071CDB404}"/>
              </a:ext>
            </a:extLst>
          </p:cNvPr>
          <p:cNvGrpSpPr/>
          <p:nvPr/>
        </p:nvGrpSpPr>
        <p:grpSpPr>
          <a:xfrm>
            <a:off x="6332969" y="4770554"/>
            <a:ext cx="2100124" cy="1561786"/>
            <a:chOff x="6332970" y="4678909"/>
            <a:chExt cx="2100124" cy="1561786"/>
          </a:xfrm>
        </p:grpSpPr>
        <p:sp>
          <p:nvSpPr>
            <p:cNvPr id="92" name="テキスト ボックス 91">
              <a:extLst>
                <a:ext uri="{FF2B5EF4-FFF2-40B4-BE49-F238E27FC236}">
                  <a16:creationId xmlns:a16="http://schemas.microsoft.com/office/drawing/2014/main" id="{F0C68146-0655-4EF0-AD2C-284154D396B1}"/>
                </a:ext>
              </a:extLst>
            </p:cNvPr>
            <p:cNvSpPr txBox="1"/>
            <p:nvPr/>
          </p:nvSpPr>
          <p:spPr>
            <a:xfrm>
              <a:off x="6362589" y="5948307"/>
              <a:ext cx="2070504" cy="292388"/>
            </a:xfrm>
            <a:prstGeom prst="rect">
              <a:avLst/>
            </a:prstGeom>
            <a:noFill/>
            <a:ln w="28575" cmpd="dbl">
              <a:noFill/>
            </a:ln>
          </p:spPr>
          <p:txBody>
            <a:bodyPr wrap="square" rtlCol="0">
              <a:spAutoFit/>
            </a:bodyPr>
            <a:lstStyle/>
            <a:p>
              <a:pPr algn="ctr"/>
              <a:r>
                <a:rPr kumimoji="1" lang="ja-JP" altLang="en-US" sz="1300" dirty="0">
                  <a:latin typeface="+mn-ea"/>
                </a:rPr>
                <a:t>大阪の魅力発信</a:t>
              </a:r>
              <a:endParaRPr kumimoji="1" lang="en-US" altLang="ja-JP" sz="1300" dirty="0">
                <a:latin typeface="+mn-ea"/>
              </a:endParaRPr>
            </a:p>
          </p:txBody>
        </p:sp>
        <p:pic>
          <p:nvPicPr>
            <p:cNvPr id="93" name="図 92">
              <a:extLst>
                <a:ext uri="{FF2B5EF4-FFF2-40B4-BE49-F238E27FC236}">
                  <a16:creationId xmlns:a16="http://schemas.microsoft.com/office/drawing/2014/main" id="{754E8647-3972-4902-941C-0AA2B05427A8}"/>
                </a:ext>
              </a:extLst>
            </p:cNvPr>
            <p:cNvPicPr/>
            <p:nvPr/>
          </p:nvPicPr>
          <p:blipFill>
            <a:blip r:embed="rId12">
              <a:extLst>
                <a:ext uri="{28A0092B-C50C-407E-A947-70E740481C1C}">
                  <a14:useLocalDpi xmlns:a14="http://schemas.microsoft.com/office/drawing/2010/main" val="0"/>
                </a:ext>
              </a:extLst>
            </a:blip>
            <a:srcRect/>
            <a:stretch>
              <a:fillRect/>
            </a:stretch>
          </p:blipFill>
          <p:spPr bwMode="auto">
            <a:xfrm>
              <a:off x="6332970" y="4678909"/>
              <a:ext cx="2100124" cy="1205342"/>
            </a:xfrm>
            <a:prstGeom prst="rect">
              <a:avLst/>
            </a:prstGeom>
            <a:noFill/>
            <a:ln>
              <a:noFill/>
            </a:ln>
          </p:spPr>
        </p:pic>
      </p:grpSp>
      <p:sp>
        <p:nvSpPr>
          <p:cNvPr id="5" name="Rectangle 8">
            <a:extLst>
              <a:ext uri="{FF2B5EF4-FFF2-40B4-BE49-F238E27FC236}">
                <a16:creationId xmlns:a16="http://schemas.microsoft.com/office/drawing/2014/main" id="{06696283-0E09-BC45-029B-B6688F1D3675}"/>
              </a:ext>
            </a:extLst>
          </p:cNvPr>
          <p:cNvSpPr>
            <a:spLocks noChangeArrowheads="1"/>
          </p:cNvSpPr>
          <p:nvPr/>
        </p:nvSpPr>
        <p:spPr bwMode="auto">
          <a:xfrm>
            <a:off x="7801070" y="1329812"/>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しせつ</a:t>
            </a:r>
            <a:endParaRPr lang="ja-JP" altLang="en-US" sz="700" dirty="0">
              <a:solidFill>
                <a:srgbClr val="000000"/>
              </a:solidFill>
              <a:latin typeface="+mn-ea"/>
              <a:ea typeface="+mn-ea"/>
              <a:cs typeface="メイリオ" panose="020B0604030504040204" pitchFamily="50" charset="-128"/>
            </a:endParaRPr>
          </a:p>
        </p:txBody>
      </p:sp>
      <p:sp>
        <p:nvSpPr>
          <p:cNvPr id="6" name="Rectangle 8">
            <a:extLst>
              <a:ext uri="{FF2B5EF4-FFF2-40B4-BE49-F238E27FC236}">
                <a16:creationId xmlns:a16="http://schemas.microsoft.com/office/drawing/2014/main" id="{706FA6CA-57DE-C897-8069-D0040D197D22}"/>
              </a:ext>
            </a:extLst>
          </p:cNvPr>
          <p:cNvSpPr>
            <a:spLocks noChangeArrowheads="1"/>
          </p:cNvSpPr>
          <p:nvPr/>
        </p:nvSpPr>
        <p:spPr bwMode="auto">
          <a:xfrm>
            <a:off x="6995243" y="1933870"/>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みりょく</a:t>
            </a:r>
            <a:endParaRPr lang="ja-JP" altLang="en-US" sz="700" dirty="0">
              <a:solidFill>
                <a:srgbClr val="000000"/>
              </a:solidFill>
              <a:latin typeface="+mn-ea"/>
              <a:ea typeface="+mn-ea"/>
              <a:cs typeface="メイリオ" panose="020B0604030504040204" pitchFamily="50" charset="-128"/>
            </a:endParaRPr>
          </a:p>
        </p:txBody>
      </p:sp>
      <p:sp>
        <p:nvSpPr>
          <p:cNvPr id="7" name="Rectangle 8">
            <a:extLst>
              <a:ext uri="{FF2B5EF4-FFF2-40B4-BE49-F238E27FC236}">
                <a16:creationId xmlns:a16="http://schemas.microsoft.com/office/drawing/2014/main" id="{8AD0D8BB-7687-82EE-F8B5-BE4E04005494}"/>
              </a:ext>
            </a:extLst>
          </p:cNvPr>
          <p:cNvSpPr>
            <a:spLocks noChangeArrowheads="1"/>
          </p:cNvSpPr>
          <p:nvPr/>
        </p:nvSpPr>
        <p:spPr bwMode="auto">
          <a:xfrm>
            <a:off x="2168793" y="2221253"/>
            <a:ext cx="539560" cy="24390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しさく</a:t>
            </a:r>
            <a:endParaRPr lang="ja-JP" altLang="en-US" sz="700" dirty="0">
              <a:solidFill>
                <a:srgbClr val="000000"/>
              </a:solidFill>
              <a:latin typeface="+mn-ea"/>
              <a:ea typeface="+mn-ea"/>
              <a:cs typeface="メイリオ" panose="020B0604030504040204" pitchFamily="50" charset="-128"/>
            </a:endParaRPr>
          </a:p>
        </p:txBody>
      </p:sp>
    </p:spTree>
    <p:custDataLst>
      <p:tags r:id="rId1"/>
    </p:custDataLst>
    <p:extLst>
      <p:ext uri="{BB962C8B-B14F-4D97-AF65-F5344CB8AC3E}">
        <p14:creationId xmlns:p14="http://schemas.microsoft.com/office/powerpoint/2010/main" val="3819167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4"/>
                                        </p:tgtEl>
                                        <p:attrNameLst>
                                          <p:attrName>style.visibility</p:attrName>
                                        </p:attrNameLst>
                                      </p:cBhvr>
                                      <p:to>
                                        <p:strVal val="visible"/>
                                      </p:to>
                                    </p:set>
                                    <p:animEffect transition="in" filter="fade">
                                      <p:cBhvr>
                                        <p:cTn id="24" dur="500"/>
                                        <p:tgtEl>
                                          <p:spTgt spid="5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70"/>
                                        </p:tgtEl>
                                        <p:attrNameLst>
                                          <p:attrName>style.visibility</p:attrName>
                                        </p:attrNameLst>
                                      </p:cBhvr>
                                      <p:to>
                                        <p:strVal val="visible"/>
                                      </p:to>
                                    </p:set>
                                    <p:animEffect transition="in" filter="fade">
                                      <p:cBhvr>
                                        <p:cTn id="29" dur="500"/>
                                        <p:tgtEl>
                                          <p:spTgt spid="70"/>
                                        </p:tgtEl>
                                      </p:cBhvr>
                                    </p:animEffect>
                                  </p:childTnLst>
                                </p:cTn>
                              </p:par>
                              <p:par>
                                <p:cTn id="30" presetID="10" presetClass="entr" presetSubtype="0" fill="hold" nodeType="withEffect">
                                  <p:stCondLst>
                                    <p:cond delay="0"/>
                                  </p:stCondLst>
                                  <p:childTnLst>
                                    <p:set>
                                      <p:cBhvr>
                                        <p:cTn id="31" dur="1" fill="hold">
                                          <p:stCondLst>
                                            <p:cond delay="0"/>
                                          </p:stCondLst>
                                        </p:cTn>
                                        <p:tgtEl>
                                          <p:spTgt spid="73"/>
                                        </p:tgtEl>
                                        <p:attrNameLst>
                                          <p:attrName>style.visibility</p:attrName>
                                        </p:attrNameLst>
                                      </p:cBhvr>
                                      <p:to>
                                        <p:strVal val="visible"/>
                                      </p:to>
                                    </p:set>
                                    <p:animEffect transition="in" filter="fade">
                                      <p:cBhvr>
                                        <p:cTn id="32" dur="500"/>
                                        <p:tgtEl>
                                          <p:spTgt spid="73"/>
                                        </p:tgtEl>
                                      </p:cBhvr>
                                    </p:animEffect>
                                  </p:childTnLst>
                                </p:cTn>
                              </p:par>
                              <p:par>
                                <p:cTn id="33" presetID="10" presetClass="entr" presetSubtype="0" fill="hold" nodeType="withEffect">
                                  <p:stCondLst>
                                    <p:cond delay="0"/>
                                  </p:stCondLst>
                                  <p:childTnLst>
                                    <p:set>
                                      <p:cBhvr>
                                        <p:cTn id="34" dur="1" fill="hold">
                                          <p:stCondLst>
                                            <p:cond delay="0"/>
                                          </p:stCondLst>
                                        </p:cTn>
                                        <p:tgtEl>
                                          <p:spTgt spid="76"/>
                                        </p:tgtEl>
                                        <p:attrNameLst>
                                          <p:attrName>style.visibility</p:attrName>
                                        </p:attrNameLst>
                                      </p:cBhvr>
                                      <p:to>
                                        <p:strVal val="visible"/>
                                      </p:to>
                                    </p:set>
                                    <p:animEffect transition="in" filter="fade">
                                      <p:cBhvr>
                                        <p:cTn id="35" dur="500"/>
                                        <p:tgtEl>
                                          <p:spTgt spid="76"/>
                                        </p:tgtEl>
                                      </p:cBhvr>
                                    </p:animEffect>
                                  </p:childTnLst>
                                </p:cTn>
                              </p:par>
                              <p:par>
                                <p:cTn id="36" presetID="10" presetClass="entr" presetSubtype="0" fill="hold" nodeType="withEffect">
                                  <p:stCondLst>
                                    <p:cond delay="0"/>
                                  </p:stCondLst>
                                  <p:childTnLst>
                                    <p:set>
                                      <p:cBhvr>
                                        <p:cTn id="37" dur="1" fill="hold">
                                          <p:stCondLst>
                                            <p:cond delay="0"/>
                                          </p:stCondLst>
                                        </p:cTn>
                                        <p:tgtEl>
                                          <p:spTgt spid="79"/>
                                        </p:tgtEl>
                                        <p:attrNameLst>
                                          <p:attrName>style.visibility</p:attrName>
                                        </p:attrNameLst>
                                      </p:cBhvr>
                                      <p:to>
                                        <p:strVal val="visible"/>
                                      </p:to>
                                    </p:set>
                                    <p:animEffect transition="in" filter="fade">
                                      <p:cBhvr>
                                        <p:cTn id="38" dur="500"/>
                                        <p:tgtEl>
                                          <p:spTgt spid="79"/>
                                        </p:tgtEl>
                                      </p:cBhvr>
                                    </p:animEffect>
                                  </p:childTnLst>
                                </p:cTn>
                              </p:par>
                              <p:par>
                                <p:cTn id="39" presetID="10" presetClass="entr" presetSubtype="0" fill="hold" nodeType="withEffect">
                                  <p:stCondLst>
                                    <p:cond delay="0"/>
                                  </p:stCondLst>
                                  <p:childTnLst>
                                    <p:set>
                                      <p:cBhvr>
                                        <p:cTn id="40" dur="1" fill="hold">
                                          <p:stCondLst>
                                            <p:cond delay="0"/>
                                          </p:stCondLst>
                                        </p:cTn>
                                        <p:tgtEl>
                                          <p:spTgt spid="82"/>
                                        </p:tgtEl>
                                        <p:attrNameLst>
                                          <p:attrName>style.visibility</p:attrName>
                                        </p:attrNameLst>
                                      </p:cBhvr>
                                      <p:to>
                                        <p:strVal val="visible"/>
                                      </p:to>
                                    </p:set>
                                    <p:animEffect transition="in" filter="fade">
                                      <p:cBhvr>
                                        <p:cTn id="41" dur="500"/>
                                        <p:tgtEl>
                                          <p:spTgt spid="82"/>
                                        </p:tgtEl>
                                      </p:cBhvr>
                                    </p:animEffect>
                                  </p:childTnLst>
                                </p:cTn>
                              </p:par>
                              <p:par>
                                <p:cTn id="42" presetID="10" presetClass="entr" presetSubtype="0" fill="hold" nodeType="withEffect">
                                  <p:stCondLst>
                                    <p:cond delay="0"/>
                                  </p:stCondLst>
                                  <p:childTnLst>
                                    <p:set>
                                      <p:cBhvr>
                                        <p:cTn id="43" dur="1" fill="hold">
                                          <p:stCondLst>
                                            <p:cond delay="0"/>
                                          </p:stCondLst>
                                        </p:cTn>
                                        <p:tgtEl>
                                          <p:spTgt spid="86"/>
                                        </p:tgtEl>
                                        <p:attrNameLst>
                                          <p:attrName>style.visibility</p:attrName>
                                        </p:attrNameLst>
                                      </p:cBhvr>
                                      <p:to>
                                        <p:strVal val="visible"/>
                                      </p:to>
                                    </p:set>
                                    <p:animEffect transition="in" filter="fade">
                                      <p:cBhvr>
                                        <p:cTn id="44" dur="500"/>
                                        <p:tgtEl>
                                          <p:spTgt spid="86"/>
                                        </p:tgtEl>
                                      </p:cBhvr>
                                    </p:animEffect>
                                  </p:childTnLst>
                                </p:cTn>
                              </p:par>
                              <p:par>
                                <p:cTn id="45" presetID="10" presetClass="entr" presetSubtype="0" fill="hold" nodeType="withEffect">
                                  <p:stCondLst>
                                    <p:cond delay="0"/>
                                  </p:stCondLst>
                                  <p:childTnLst>
                                    <p:set>
                                      <p:cBhvr>
                                        <p:cTn id="46" dur="1" fill="hold">
                                          <p:stCondLst>
                                            <p:cond delay="0"/>
                                          </p:stCondLst>
                                        </p:cTn>
                                        <p:tgtEl>
                                          <p:spTgt spid="91"/>
                                        </p:tgtEl>
                                        <p:attrNameLst>
                                          <p:attrName>style.visibility</p:attrName>
                                        </p:attrNameLst>
                                      </p:cBhvr>
                                      <p:to>
                                        <p:strVal val="visible"/>
                                      </p:to>
                                    </p:set>
                                    <p:animEffect transition="in" filter="fade">
                                      <p:cBhvr>
                                        <p:cTn id="47"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54" grpId="0"/>
      <p:bldP spid="70" grpId="0" animBg="1"/>
      <p:bldP spid="5" grpId="0"/>
      <p:bldP spid="6"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4">
            <a:extLst>
              <a:ext uri="{FF2B5EF4-FFF2-40B4-BE49-F238E27FC236}">
                <a16:creationId xmlns:a16="http://schemas.microsoft.com/office/drawing/2014/main" id="{68C0AC65-30C0-F01F-DBAD-B2EAB9AB031D}"/>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defTabSz="457200" eaLnBrk="1" hangingPunct="1"/>
            <a:endParaRPr lang="ja-JP" altLang="en-US" sz="2400" kern="0" dirty="0">
              <a:solidFill>
                <a:srgbClr val="000000"/>
              </a:solidFill>
              <a:latin typeface="HGP創英角ｺﾞｼｯｸUB" panose="020B0900000000000000" pitchFamily="50" charset="-128"/>
              <a:ea typeface="HGP創英角ｺﾞｼｯｸUB" panose="020B0900000000000000" pitchFamily="50" charset="-128"/>
            </a:endParaRPr>
          </a:p>
        </p:txBody>
      </p:sp>
      <p:sp>
        <p:nvSpPr>
          <p:cNvPr id="5" name="Rectangle 8">
            <a:extLst>
              <a:ext uri="{FF2B5EF4-FFF2-40B4-BE49-F238E27FC236}">
                <a16:creationId xmlns:a16="http://schemas.microsoft.com/office/drawing/2014/main" id="{31F63F67-19C7-C97C-27B2-CB99A08A14F0}"/>
              </a:ext>
            </a:extLst>
          </p:cNvPr>
          <p:cNvSpPr>
            <a:spLocks noChangeArrowheads="1"/>
          </p:cNvSpPr>
          <p:nvPr/>
        </p:nvSpPr>
        <p:spPr bwMode="auto">
          <a:xfrm>
            <a:off x="323851" y="1335834"/>
            <a:ext cx="8446043" cy="601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36000" rIns="36000" bIns="36000" anchor="t"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defTabSz="457200">
              <a:spcBef>
                <a:spcPct val="0"/>
              </a:spcBef>
              <a:spcAft>
                <a:spcPts val="600"/>
              </a:spcAft>
              <a:buNone/>
            </a:pPr>
            <a:r>
              <a:rPr lang="ja-JP" altLang="en-US" sz="1400" dirty="0">
                <a:solidFill>
                  <a:srgbClr val="000000"/>
                </a:solidFill>
                <a:latin typeface="HGPｺﾞｼｯｸE"/>
                <a:ea typeface="HGPｺﾞｼｯｸE"/>
                <a:cs typeface="メイリオ" panose="020B0604030504040204" pitchFamily="50" charset="-128"/>
              </a:rPr>
              <a:t>これまで見てきたとおり、「税金」はいろいろなところに使われています。みんなが住んでいる地域では</a:t>
            </a:r>
            <a:endParaRPr lang="en-US" altLang="ja-JP" sz="1400" dirty="0">
              <a:solidFill>
                <a:srgbClr val="000000"/>
              </a:solidFill>
              <a:latin typeface="HGPｺﾞｼｯｸE"/>
              <a:ea typeface="HGPｺﾞｼｯｸE"/>
              <a:cs typeface="メイリオ" panose="020B0604030504040204" pitchFamily="50" charset="-128"/>
            </a:endParaRPr>
          </a:p>
          <a:p>
            <a:pPr defTabSz="457200">
              <a:spcBef>
                <a:spcPct val="0"/>
              </a:spcBef>
              <a:spcAft>
                <a:spcPts val="600"/>
              </a:spcAft>
              <a:buNone/>
            </a:pPr>
            <a:r>
              <a:rPr lang="ja-JP" altLang="en-US" sz="1400" dirty="0">
                <a:solidFill>
                  <a:srgbClr val="000000"/>
                </a:solidFill>
                <a:latin typeface="HGPｺﾞｼｯｸE"/>
                <a:ea typeface="HGPｺﾞｼｯｸE"/>
                <a:cs typeface="メイリオ" panose="020B0604030504040204" pitchFamily="50" charset="-128"/>
              </a:rPr>
              <a:t>どのように使われているかな。使われ方を調べて、みんなで話し合ってみよう。</a:t>
            </a:r>
            <a:endParaRPr lang="en-US" altLang="ja-JP" sz="1400" dirty="0">
              <a:solidFill>
                <a:srgbClr val="000000"/>
              </a:solidFill>
              <a:latin typeface="HGPｺﾞｼｯｸE"/>
              <a:ea typeface="HGPｺﾞｼｯｸE"/>
              <a:cs typeface="メイリオ" panose="020B0604030504040204" pitchFamily="50" charset="-128"/>
            </a:endParaRPr>
          </a:p>
        </p:txBody>
      </p:sp>
      <p:sp>
        <p:nvSpPr>
          <p:cNvPr id="7" name="AutoShape 353">
            <a:extLst>
              <a:ext uri="{FF2B5EF4-FFF2-40B4-BE49-F238E27FC236}">
                <a16:creationId xmlns:a16="http://schemas.microsoft.com/office/drawing/2014/main" id="{C2F206CF-2052-2C4F-9B31-7744F8562E64}"/>
              </a:ext>
            </a:extLst>
          </p:cNvPr>
          <p:cNvSpPr>
            <a:spLocks noChangeArrowheads="1"/>
          </p:cNvSpPr>
          <p:nvPr/>
        </p:nvSpPr>
        <p:spPr bwMode="auto">
          <a:xfrm>
            <a:off x="323851" y="900001"/>
            <a:ext cx="8519134" cy="361675"/>
          </a:xfrm>
          <a:prstGeom prst="roundRect">
            <a:avLst>
              <a:gd name="adj" fmla="val 0"/>
            </a:avLst>
          </a:prstGeom>
          <a:solidFill>
            <a:srgbClr val="CEECFE"/>
          </a:solidFill>
          <a:ln>
            <a:noFill/>
          </a:ln>
          <a:effectLst/>
        </p:spPr>
        <p:txBody>
          <a:bodyPr wrap="none" anchor="ctr"/>
          <a:lstStyle/>
          <a:p>
            <a:pPr defTabSz="838413">
              <a:spcBef>
                <a:spcPct val="20000"/>
              </a:spcBef>
              <a:defRPr/>
            </a:pPr>
            <a:r>
              <a:rPr kumimoji="0" lang="ja-JP" altLang="en-US" dirty="0">
                <a:solidFill>
                  <a:prstClr val="black"/>
                </a:solidFill>
                <a:latin typeface="HGPｺﾞｼｯｸE"/>
                <a:ea typeface="HGPｺﾞｼｯｸE"/>
              </a:rPr>
              <a:t>みんなが住んでいる自治体（市町村）の税金の使われ方を調べてみよう。</a:t>
            </a:r>
          </a:p>
        </p:txBody>
      </p:sp>
      <p:pic>
        <p:nvPicPr>
          <p:cNvPr id="16" name="図 15" descr="マップ&#10;&#10;AI によって生成されたコンテンツは間違っている可能性があります。">
            <a:extLst>
              <a:ext uri="{FF2B5EF4-FFF2-40B4-BE49-F238E27FC236}">
                <a16:creationId xmlns:a16="http://schemas.microsoft.com/office/drawing/2014/main" id="{023B8C86-4016-8728-6C78-D4222AA96AA8}"/>
              </a:ext>
            </a:extLst>
          </p:cNvPr>
          <p:cNvPicPr>
            <a:picLocks noChangeAspect="1"/>
          </p:cNvPicPr>
          <p:nvPr/>
        </p:nvPicPr>
        <p:blipFill>
          <a:blip r:embed="rId4"/>
          <a:stretch>
            <a:fillRect/>
          </a:stretch>
        </p:blipFill>
        <p:spPr>
          <a:xfrm>
            <a:off x="5238499" y="1715987"/>
            <a:ext cx="3556936" cy="4709073"/>
          </a:xfrm>
          <a:prstGeom prst="rect">
            <a:avLst/>
          </a:prstGeom>
        </p:spPr>
      </p:pic>
      <p:grpSp>
        <p:nvGrpSpPr>
          <p:cNvPr id="13" name="グループ化 12">
            <a:extLst>
              <a:ext uri="{FF2B5EF4-FFF2-40B4-BE49-F238E27FC236}">
                <a16:creationId xmlns:a16="http://schemas.microsoft.com/office/drawing/2014/main" id="{7D538C19-194B-9E16-9402-779AD0193F65}"/>
              </a:ext>
            </a:extLst>
          </p:cNvPr>
          <p:cNvGrpSpPr/>
          <p:nvPr/>
        </p:nvGrpSpPr>
        <p:grpSpPr>
          <a:xfrm>
            <a:off x="7738558" y="89975"/>
            <a:ext cx="1405442" cy="1325741"/>
            <a:chOff x="7296860" y="269206"/>
            <a:chExt cx="1600156" cy="1509411"/>
          </a:xfrm>
        </p:grpSpPr>
        <p:pic>
          <p:nvPicPr>
            <p:cNvPr id="15" name="図 14">
              <a:extLst>
                <a:ext uri="{FF2B5EF4-FFF2-40B4-BE49-F238E27FC236}">
                  <a16:creationId xmlns:a16="http://schemas.microsoft.com/office/drawing/2014/main" id="{29B79B0E-7152-04FD-B1C7-2900DB893F0D}"/>
                </a:ext>
              </a:extLst>
            </p:cNvPr>
            <p:cNvPicPr>
              <a:picLocks noChangeAspect="1"/>
            </p:cNvPicPr>
            <p:nvPr/>
          </p:nvPicPr>
          <p:blipFill rotWithShape="1">
            <a:blip r:embed="rId5">
              <a:extLst>
                <a:ext uri="{BEBA8EAE-BF5A-486C-A8C5-ECC9F3942E4B}">
                  <a14:imgProps xmlns:a14="http://schemas.microsoft.com/office/drawing/2010/main">
                    <a14:imgLayer r:embed="rId6">
                      <a14:imgEffect>
                        <a14:backgroundRemoval t="7676" b="97015" l="8539" r="75534">
                          <a14:foregroundMark x1="42365" y1="32623" x2="56979" y2="14072"/>
                          <a14:foregroundMark x1="46634" y1="22388" x2="46634" y2="22388"/>
                          <a14:foregroundMark x1="47126" y1="22814" x2="47126" y2="22814"/>
                          <a14:foregroundMark x1="46962" y1="22814" x2="46962" y2="22814"/>
                          <a14:foregroundMark x1="46634" y1="22814" x2="46634" y2="22814"/>
                          <a14:foregroundMark x1="46634" y1="22814" x2="46634" y2="22814"/>
                          <a14:foregroundMark x1="55665" y1="33475" x2="54844" y2="30490"/>
                          <a14:foregroundMark x1="54844" y1="24307" x2="55829" y2="29638"/>
                          <a14:foregroundMark x1="55172" y1="28145" x2="55665" y2="31770"/>
                          <a14:foregroundMark x1="53695" y1="21962" x2="53695" y2="31130"/>
                          <a14:foregroundMark x1="54680" y1="21748" x2="58292" y2="21109"/>
                          <a14:foregroundMark x1="56814" y1="21748" x2="59934" y2="24733"/>
                          <a14:foregroundMark x1="59606" y1="23241" x2="59606" y2="30064"/>
                          <a14:foregroundMark x1="60099" y1="26013" x2="59934" y2="33049"/>
                          <a14:foregroundMark x1="48440" y1="23667" x2="43678" y2="21535"/>
                          <a14:foregroundMark x1="40722" y1="21322" x2="42036" y2="27292"/>
                          <a14:foregroundMark x1="40887" y1="25160" x2="42200" y2="31983"/>
                          <a14:foregroundMark x1="42529" y1="35394" x2="40558" y2="28998"/>
                          <a14:foregroundMark x1="38752" y1="66525" x2="44663" y2="66525"/>
                          <a14:foregroundMark x1="44663" y1="69296" x2="46305" y2="62473"/>
                          <a14:foregroundMark x1="49097" y1="81876" x2="49754" y2="63753"/>
                          <a14:foregroundMark x1="52874" y1="81023" x2="52217" y2="68870"/>
                          <a14:foregroundMark x1="55172" y1="80171" x2="54516" y2="69936"/>
                          <a14:foregroundMark x1="56979" y1="79957" x2="56486" y2="65458"/>
                          <a14:foregroundMark x1="57143" y1="78891" x2="59113" y2="61834"/>
                          <a14:foregroundMark x1="64204" y1="79531" x2="55665" y2="65672"/>
                          <a14:foregroundMark x1="59606" y1="67377" x2="41708" y2="67377"/>
                          <a14:foregroundMark x1="45977" y1="86780" x2="46962" y2="68017"/>
                          <a14:foregroundMark x1="44499" y1="84435" x2="45484" y2="68017"/>
                          <a14:foregroundMark x1="42693" y1="84435" x2="41379" y2="67377"/>
                          <a14:foregroundMark x1="40558" y1="86354" x2="39573" y2="69936"/>
                          <a14:foregroundMark x1="40230" y1="84648" x2="40887" y2="64392"/>
                          <a14:foregroundMark x1="45813" y1="15565" x2="51560" y2="12154"/>
                          <a14:foregroundMark x1="48112" y1="11087" x2="49425" y2="11087"/>
                          <a14:foregroundMark x1="33990" y1="92964" x2="48112" y2="92537"/>
                          <a14:foregroundMark x1="41215" y1="38380" x2="52217" y2="34328"/>
                          <a14:foregroundMark x1="57964" y1="39659" x2="53530" y2="28785"/>
                          <a14:foregroundMark x1="49589" y1="38593" x2="47783" y2="26226"/>
                          <a14:foregroundMark x1="61412" y1="66738" x2="66502" y2="66311"/>
                          <a14:foregroundMark x1="63875" y1="65032" x2="64532" y2="64606"/>
                          <a14:foregroundMark x1="72250" y1="67164" x2="73071" y2="67377"/>
                          <a14:foregroundMark x1="48604" y1="7676" x2="50246" y2="7676"/>
                          <a14:foregroundMark x1="32512" y1="97015" x2="39245" y2="95096"/>
                          <a14:foregroundMark x1="75534" y1="68017" x2="75534" y2="68017"/>
                          <a14:foregroundMark x1="43678" y1="28998" x2="43678" y2="28998"/>
                          <a14:foregroundMark x1="43186" y1="27292" x2="43186" y2="27292"/>
                          <a14:foregroundMark x1="44007" y1="28571" x2="43350" y2="28571"/>
                          <a14:foregroundMark x1="40558" y1="24733" x2="40558" y2="24733"/>
                          <a14:foregroundMark x1="39573" y1="23667" x2="39901" y2="23454"/>
                          <a14:foregroundMark x1="39901" y1="23881" x2="41708" y2="27079"/>
                          <a14:foregroundMark x1="39573" y1="24520" x2="40066" y2="25373"/>
                          <a14:foregroundMark x1="42365" y1="27079" x2="42365" y2="27079"/>
                          <a14:foregroundMark x1="41708" y1="26866" x2="40558" y2="25373"/>
                          <a14:foregroundMark x1="42857" y1="28145" x2="42857" y2="28145"/>
                          <a14:foregroundMark x1="41215" y1="26226" x2="41215" y2="25160"/>
                          <a14:foregroundMark x1="39080" y1="21962" x2="40230" y2="26866"/>
                          <a14:foregroundMark x1="40394" y1="24520" x2="41872" y2="21962"/>
                          <a14:foregroundMark x1="40230" y1="28358" x2="41215" y2="24094"/>
                          <a14:foregroundMark x1="12808" y1="24520" x2="8539" y2="18550"/>
                          <a14:foregroundMark x1="56650" y1="54584" x2="56322" y2="50320"/>
                        </a14:backgroundRemoval>
                      </a14:imgEffect>
                    </a14:imgLayer>
                  </a14:imgProps>
                </a:ext>
              </a:extLst>
            </a:blip>
            <a:srcRect l="6047" t="5952" r="20995"/>
            <a:stretch/>
          </p:blipFill>
          <p:spPr>
            <a:xfrm>
              <a:off x="7296860" y="269206"/>
              <a:ext cx="1314466" cy="1304892"/>
            </a:xfrm>
            <a:prstGeom prst="rect">
              <a:avLst/>
            </a:prstGeom>
          </p:spPr>
        </p:pic>
        <p:sp>
          <p:nvSpPr>
            <p:cNvPr id="17" name="テキスト ボックス 16">
              <a:extLst>
                <a:ext uri="{FF2B5EF4-FFF2-40B4-BE49-F238E27FC236}">
                  <a16:creationId xmlns:a16="http://schemas.microsoft.com/office/drawing/2014/main" id="{3B36BADC-0AB7-FD74-782D-9C31DF4DB2B6}"/>
                </a:ext>
              </a:extLst>
            </p:cNvPr>
            <p:cNvSpPr txBox="1"/>
            <p:nvPr/>
          </p:nvSpPr>
          <p:spPr>
            <a:xfrm>
              <a:off x="7390233" y="1533325"/>
              <a:ext cx="1506783" cy="245292"/>
            </a:xfrm>
            <a:prstGeom prst="rect">
              <a:avLst/>
            </a:prstGeom>
            <a:noFill/>
          </p:spPr>
          <p:txBody>
            <a:bodyPr wrap="square" rtlCol="0">
              <a:spAutoFit/>
            </a:bodyPr>
            <a:lstStyle/>
            <a:p>
              <a:pPr defTabSz="457200"/>
              <a:r>
                <a:rPr lang="ja-JP" altLang="en-US" sz="800" dirty="0">
                  <a:solidFill>
                    <a:srgbClr val="000000"/>
                  </a:solidFill>
                  <a:latin typeface="HGPｺﾞｼｯｸE"/>
                  <a:ea typeface="HGPｺﾞｼｯｸE"/>
                </a:rPr>
                <a:t>Ⓒ</a:t>
              </a:r>
              <a:r>
                <a:rPr lang="en-US" altLang="ja-JP" sz="800" dirty="0">
                  <a:solidFill>
                    <a:srgbClr val="000000"/>
                  </a:solidFill>
                  <a:latin typeface="HGPｺﾞｼｯｸE"/>
                  <a:ea typeface="HGPｺﾞｼｯｸE"/>
                </a:rPr>
                <a:t>2014 </a:t>
              </a:r>
              <a:r>
                <a:rPr kumimoji="0" lang="ja-JP" altLang="en-US" sz="800" dirty="0">
                  <a:solidFill>
                    <a:srgbClr val="000000"/>
                  </a:solidFill>
                  <a:latin typeface="HGPｺﾞｼｯｸE"/>
                  <a:ea typeface="HGPｺﾞｼｯｸE"/>
                </a:rPr>
                <a:t>大阪府も</a:t>
              </a:r>
              <a:r>
                <a:rPr kumimoji="0" lang="ja-JP" altLang="en-US" sz="800" dirty="0" err="1">
                  <a:solidFill>
                    <a:srgbClr val="000000"/>
                  </a:solidFill>
                  <a:latin typeface="HGPｺﾞｼｯｸE"/>
                  <a:ea typeface="HGPｺﾞｼｯｸE"/>
                </a:rPr>
                <a:t>ずやん</a:t>
              </a:r>
              <a:endParaRPr lang="ja-JP" altLang="en-US" sz="800" dirty="0">
                <a:solidFill>
                  <a:srgbClr val="000000"/>
                </a:solidFill>
                <a:latin typeface="HGPｺﾞｼｯｸE"/>
                <a:ea typeface="HGPｺﾞｼｯｸE"/>
              </a:endParaRPr>
            </a:p>
          </p:txBody>
        </p:sp>
      </p:grpSp>
      <p:sp>
        <p:nvSpPr>
          <p:cNvPr id="3" name="Rectangle 14">
            <a:extLst>
              <a:ext uri="{FF2B5EF4-FFF2-40B4-BE49-F238E27FC236}">
                <a16:creationId xmlns:a16="http://schemas.microsoft.com/office/drawing/2014/main" id="{881413DF-64B6-C3EC-9A5A-06DFF75E37F7}"/>
              </a:ext>
            </a:extLst>
          </p:cNvPr>
          <p:cNvSpPr txBox="1">
            <a:spLocks noChangeArrowheads="1"/>
          </p:cNvSpPr>
          <p:nvPr/>
        </p:nvSpPr>
        <p:spPr bwMode="auto">
          <a:xfrm>
            <a:off x="240030" y="20371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defTabSz="457200" eaLnBrk="1" hangingPunct="1"/>
            <a:r>
              <a:rPr lang="ja-JP" altLang="en-US" sz="2200" kern="0">
                <a:solidFill>
                  <a:srgbClr val="000000"/>
                </a:solidFill>
                <a:latin typeface="HGP創英角ｺﾞｼｯｸUB" panose="020B0900000000000000" pitchFamily="50" charset="-128"/>
                <a:ea typeface="HGP創英角ｺﾞｼｯｸUB" panose="020B0900000000000000" pitchFamily="50" charset="-128"/>
              </a:rPr>
              <a:t>大阪府内各市町村での税金の使われ方</a:t>
            </a:r>
          </a:p>
        </p:txBody>
      </p:sp>
      <p:sp>
        <p:nvSpPr>
          <p:cNvPr id="4" name="Rectangle 14">
            <a:extLst>
              <a:ext uri="{FF2B5EF4-FFF2-40B4-BE49-F238E27FC236}">
                <a16:creationId xmlns:a16="http://schemas.microsoft.com/office/drawing/2014/main" id="{C98EB8B8-DB8E-4DF2-EABA-26B14AD7219B}"/>
              </a:ext>
            </a:extLst>
          </p:cNvPr>
          <p:cNvSpPr txBox="1">
            <a:spLocks noChangeArrowheads="1"/>
          </p:cNvSpPr>
          <p:nvPr/>
        </p:nvSpPr>
        <p:spPr bwMode="auto">
          <a:xfrm>
            <a:off x="240030" y="52945"/>
            <a:ext cx="7227570" cy="28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defTabSz="457200"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もっと税について調べてみよう</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p:txBody>
      </p:sp>
      <p:sp>
        <p:nvSpPr>
          <p:cNvPr id="9" name="スライド番号プレースホルダー 8">
            <a:extLst>
              <a:ext uri="{FF2B5EF4-FFF2-40B4-BE49-F238E27FC236}">
                <a16:creationId xmlns:a16="http://schemas.microsoft.com/office/drawing/2014/main" id="{1850399D-A8A9-F826-4FC8-3856BDABF2A7}"/>
              </a:ext>
            </a:extLst>
          </p:cNvPr>
          <p:cNvSpPr>
            <a:spLocks noGrp="1"/>
          </p:cNvSpPr>
          <p:nvPr>
            <p:ph type="sldNum" sz="quarter" idx="12"/>
          </p:nvPr>
        </p:nvSpPr>
        <p:spPr>
          <a:xfrm>
            <a:off x="8769895" y="6443281"/>
            <a:ext cx="374107" cy="298426"/>
          </a:xfrm>
        </p:spPr>
        <p:txBody>
          <a:bodyPr/>
          <a:lstStyle/>
          <a:p>
            <a:pPr defTabSz="457200">
              <a:defRPr/>
            </a:pPr>
            <a:fld id="{40E3B949-1179-4387-B307-F356BE6486A4}" type="slidenum">
              <a:rPr kumimoji="0" lang="en-US" altLang="ja-JP">
                <a:solidFill>
                  <a:srgbClr val="000000"/>
                </a:solidFill>
                <a:latin typeface="HGPｺﾞｼｯｸE"/>
                <a:ea typeface="HGPｺﾞｼｯｸE"/>
              </a:rPr>
              <a:pPr defTabSz="457200">
                <a:defRPr/>
              </a:pPr>
              <a:t>26</a:t>
            </a:fld>
            <a:endParaRPr kumimoji="0" lang="en-US" altLang="ja-JP" dirty="0">
              <a:solidFill>
                <a:srgbClr val="000000"/>
              </a:solidFill>
              <a:latin typeface="HGPｺﾞｼｯｸE"/>
              <a:ea typeface="HGPｺﾞｼｯｸE"/>
            </a:endParaRPr>
          </a:p>
        </p:txBody>
      </p:sp>
      <p:sp>
        <p:nvSpPr>
          <p:cNvPr id="11" name="Rectangle 8">
            <a:extLst>
              <a:ext uri="{FF2B5EF4-FFF2-40B4-BE49-F238E27FC236}">
                <a16:creationId xmlns:a16="http://schemas.microsoft.com/office/drawing/2014/main" id="{00A84EC7-558C-9B79-05EA-EE258B9055CD}"/>
              </a:ext>
            </a:extLst>
          </p:cNvPr>
          <p:cNvSpPr>
            <a:spLocks noChangeArrowheads="1"/>
          </p:cNvSpPr>
          <p:nvPr/>
        </p:nvSpPr>
        <p:spPr bwMode="auto">
          <a:xfrm>
            <a:off x="3934510" y="6321987"/>
            <a:ext cx="4700428" cy="488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t"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defTabSz="457200">
              <a:spcBef>
                <a:spcPct val="0"/>
              </a:spcBef>
              <a:spcAft>
                <a:spcPts val="600"/>
              </a:spcAft>
              <a:buNone/>
            </a:pPr>
            <a:r>
              <a:rPr lang="en-US" altLang="ja-JP" sz="1100" dirty="0">
                <a:solidFill>
                  <a:srgbClr val="000000"/>
                </a:solidFill>
                <a:latin typeface="HGPｺﾞｼｯｸE" panose="020B0900000000000000" pitchFamily="50" charset="-128"/>
                <a:ea typeface="HGPｺﾞｼｯｸE" panose="020B0900000000000000" pitchFamily="50" charset="-128"/>
                <a:cs typeface="メイリオ" panose="020B0604030504040204" pitchFamily="50" charset="-128"/>
              </a:rPr>
              <a:t>※</a:t>
            </a:r>
            <a:r>
              <a:rPr lang="ja-JP" altLang="en-US" sz="1100" dirty="0">
                <a:solidFill>
                  <a:srgbClr val="000000"/>
                </a:solidFill>
                <a:latin typeface="HGPｺﾞｼｯｸE" panose="020B0900000000000000" pitchFamily="50" charset="-128"/>
                <a:ea typeface="HGPｺﾞｼｯｸE" panose="020B0900000000000000" pitchFamily="50" charset="-128"/>
                <a:cs typeface="メイリオ" panose="020B0604030504040204" pitchFamily="50" charset="-128"/>
              </a:rPr>
              <a:t>自治体の名称をクリックすると、自治体のホームページへ移動します。</a:t>
            </a:r>
            <a:endParaRPr lang="en-US" altLang="ja-JP" sz="1100" dirty="0">
              <a:solidFill>
                <a:srgbClr val="000000"/>
              </a:solidFill>
              <a:latin typeface="HGPｺﾞｼｯｸE" panose="020B0900000000000000" pitchFamily="50" charset="-128"/>
              <a:ea typeface="HGPｺﾞｼｯｸE" panose="020B0900000000000000" pitchFamily="50" charset="-128"/>
              <a:cs typeface="メイリオ" panose="020B0604030504040204" pitchFamily="50" charset="-128"/>
            </a:endParaRPr>
          </a:p>
          <a:p>
            <a:pPr defTabSz="457200">
              <a:spcBef>
                <a:spcPct val="0"/>
              </a:spcBef>
              <a:spcAft>
                <a:spcPts val="600"/>
              </a:spcAft>
              <a:buNone/>
            </a:pPr>
            <a:r>
              <a:rPr lang="ja-JP" altLang="en-US" sz="1100" dirty="0">
                <a:solidFill>
                  <a:srgbClr val="000000"/>
                </a:solidFill>
                <a:latin typeface="HGPｺﾞｼｯｸE"/>
                <a:ea typeface="HGPｺﾞｼｯｸE"/>
              </a:rPr>
              <a:t>　 </a:t>
            </a:r>
            <a:r>
              <a:rPr lang="en-US" altLang="ja-JP" sz="1100" dirty="0">
                <a:solidFill>
                  <a:srgbClr val="000000"/>
                </a:solidFill>
                <a:latin typeface="HGPｺﾞｼｯｸE"/>
                <a:ea typeface="HGPｺﾞｼｯｸE"/>
                <a:hlinkClick r:id="rId7">
                  <a:extLst>
                    <a:ext uri="{A12FA001-AC4F-418D-AE19-62706E023703}">
                      <ahyp:hlinkClr xmlns:ahyp="http://schemas.microsoft.com/office/drawing/2018/hyperlinkcolor" val="tx"/>
                    </a:ext>
                  </a:extLst>
                </a:hlinkClick>
              </a:rPr>
              <a:t>【</a:t>
            </a:r>
            <a:r>
              <a:rPr lang="ja-JP" altLang="en-US" sz="1100" dirty="0">
                <a:solidFill>
                  <a:srgbClr val="000000"/>
                </a:solidFill>
                <a:latin typeface="HGPｺﾞｼｯｸE"/>
                <a:ea typeface="HGPｺﾞｼｯｸE"/>
                <a:hlinkClick r:id="rId7">
                  <a:extLst>
                    <a:ext uri="{A12FA001-AC4F-418D-AE19-62706E023703}">
                      <ahyp:hlinkClr xmlns:ahyp="http://schemas.microsoft.com/office/drawing/2018/hyperlinkcolor" val="tx"/>
                    </a:ext>
                  </a:extLst>
                </a:hlinkClick>
              </a:rPr>
              <a:t>参考</a:t>
            </a:r>
            <a:r>
              <a:rPr lang="en-US" altLang="ja-JP" sz="1100" dirty="0">
                <a:solidFill>
                  <a:srgbClr val="000000"/>
                </a:solidFill>
                <a:latin typeface="HGPｺﾞｼｯｸE"/>
                <a:ea typeface="HGPｺﾞｼｯｸE"/>
                <a:hlinkClick r:id="rId7">
                  <a:extLst>
                    <a:ext uri="{A12FA001-AC4F-418D-AE19-62706E023703}">
                      <ahyp:hlinkClr xmlns:ahyp="http://schemas.microsoft.com/office/drawing/2018/hyperlinkcolor" val="tx"/>
                    </a:ext>
                  </a:extLst>
                </a:hlinkClick>
              </a:rPr>
              <a:t>】</a:t>
            </a:r>
            <a:r>
              <a:rPr lang="ja-JP" altLang="en-US" sz="1100" dirty="0">
                <a:solidFill>
                  <a:srgbClr val="000000"/>
                </a:solidFill>
                <a:latin typeface="HGPｺﾞｼｯｸE"/>
                <a:ea typeface="HGPｺﾞｼｯｸE"/>
                <a:hlinkClick r:id="rId7">
                  <a:extLst>
                    <a:ext uri="{A12FA001-AC4F-418D-AE19-62706E023703}">
                      <ahyp:hlinkClr xmlns:ahyp="http://schemas.microsoft.com/office/drawing/2018/hyperlinkcolor" val="tx"/>
                    </a:ext>
                  </a:extLst>
                </a:hlinkClick>
              </a:rPr>
              <a:t>大阪府市町村ハンドブック（令和７年度版）</a:t>
            </a:r>
            <a:endParaRPr lang="ja-JP" altLang="en-US" sz="1100" dirty="0">
              <a:solidFill>
                <a:srgbClr val="000000"/>
              </a:solidFill>
              <a:latin typeface="HGPｺﾞｼｯｸE"/>
              <a:ea typeface="HGPｺﾞｼｯｸE"/>
            </a:endParaRPr>
          </a:p>
        </p:txBody>
      </p:sp>
      <p:graphicFrame>
        <p:nvGraphicFramePr>
          <p:cNvPr id="10" name="表 11">
            <a:extLst>
              <a:ext uri="{FF2B5EF4-FFF2-40B4-BE49-F238E27FC236}">
                <a16:creationId xmlns:a16="http://schemas.microsoft.com/office/drawing/2014/main" id="{A42EEF8C-8DD6-4BD3-B823-70C0E63D274B}"/>
              </a:ext>
            </a:extLst>
          </p:cNvPr>
          <p:cNvGraphicFramePr>
            <a:graphicFrameLocks noGrp="1"/>
          </p:cNvGraphicFramePr>
          <p:nvPr/>
        </p:nvGraphicFramePr>
        <p:xfrm>
          <a:off x="1287632" y="2009862"/>
          <a:ext cx="4140000" cy="548640"/>
        </p:xfrm>
        <a:graphic>
          <a:graphicData uri="http://schemas.openxmlformats.org/drawingml/2006/table">
            <a:tbl>
              <a:tblPr firstRow="1" bandRow="1">
                <a:solidFill>
                  <a:srgbClr val="99FFCC"/>
                </a:solidFill>
                <a:tableStyleId>{5940675A-B579-460E-94D1-54222C63F5DA}</a:tableStyleId>
              </a:tblPr>
              <a:tblGrid>
                <a:gridCol w="828000">
                  <a:extLst>
                    <a:ext uri="{9D8B030D-6E8A-4147-A177-3AD203B41FA5}">
                      <a16:colId xmlns:a16="http://schemas.microsoft.com/office/drawing/2014/main" val="2249222938"/>
                    </a:ext>
                  </a:extLst>
                </a:gridCol>
                <a:gridCol w="828000">
                  <a:extLst>
                    <a:ext uri="{9D8B030D-6E8A-4147-A177-3AD203B41FA5}">
                      <a16:colId xmlns:a16="http://schemas.microsoft.com/office/drawing/2014/main" val="69654758"/>
                    </a:ext>
                  </a:extLst>
                </a:gridCol>
                <a:gridCol w="828000">
                  <a:extLst>
                    <a:ext uri="{9D8B030D-6E8A-4147-A177-3AD203B41FA5}">
                      <a16:colId xmlns:a16="http://schemas.microsoft.com/office/drawing/2014/main" val="3964543386"/>
                    </a:ext>
                  </a:extLst>
                </a:gridCol>
                <a:gridCol w="828000">
                  <a:extLst>
                    <a:ext uri="{9D8B030D-6E8A-4147-A177-3AD203B41FA5}">
                      <a16:colId xmlns:a16="http://schemas.microsoft.com/office/drawing/2014/main" val="305743719"/>
                    </a:ext>
                  </a:extLst>
                </a:gridCol>
                <a:gridCol w="828000">
                  <a:extLst>
                    <a:ext uri="{9D8B030D-6E8A-4147-A177-3AD203B41FA5}">
                      <a16:colId xmlns:a16="http://schemas.microsoft.com/office/drawing/2014/main" val="1921127882"/>
                    </a:ext>
                  </a:extLst>
                </a:gridCol>
              </a:tblGrid>
              <a:tr h="252000">
                <a:tc gridSpan="5">
                  <a:txBody>
                    <a:bodyPr/>
                    <a:lstStyle/>
                    <a:p>
                      <a:r>
                        <a:rPr kumimoji="1" lang="ja-JP" altLang="en-US" sz="1200" dirty="0"/>
                        <a:t>豊能地域</a:t>
                      </a:r>
                    </a:p>
                  </a:txBody>
                  <a:tcPr>
                    <a:solidFill>
                      <a:srgbClr val="ADEBAD"/>
                    </a:solidFill>
                  </a:tcPr>
                </a:tc>
                <a:tc hMerge="1">
                  <a:txBody>
                    <a:bodyPr/>
                    <a:lstStyle/>
                    <a:p>
                      <a:endParaRPr kumimoji="1" lang="ja-JP" altLang="en-US" dirty="0"/>
                    </a:p>
                  </a:txBody>
                  <a:tcPr/>
                </a:tc>
                <a:tc hMerge="1">
                  <a:txBody>
                    <a:bodyPr/>
                    <a:lstStyle/>
                    <a:p>
                      <a:endParaRPr kumimoji="1" lang="ja-JP" altLang="en-US" dirty="0"/>
                    </a:p>
                  </a:txBody>
                  <a:tcPr/>
                </a:tc>
                <a:tc hMerge="1">
                  <a:txBody>
                    <a:bodyPr/>
                    <a:lstStyle/>
                    <a:p>
                      <a:endParaRPr kumimoji="1" lang="ja-JP" altLang="en-US" dirty="0"/>
                    </a:p>
                  </a:txBody>
                  <a:tcPr/>
                </a:tc>
                <a:tc hMerge="1">
                  <a:txBody>
                    <a:bodyPr/>
                    <a:lstStyle/>
                    <a:p>
                      <a:endParaRPr kumimoji="1" lang="ja-JP" altLang="en-US" dirty="0"/>
                    </a:p>
                  </a:txBody>
                  <a:tcPr/>
                </a:tc>
                <a:extLst>
                  <a:ext uri="{0D108BD9-81ED-4DB2-BD59-A6C34878D82A}">
                    <a16:rowId xmlns:a16="http://schemas.microsoft.com/office/drawing/2014/main" val="2337717496"/>
                  </a:ext>
                </a:extLst>
              </a:tr>
              <a:tr h="2679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8">
                            <a:extLst>
                              <a:ext uri="{A12FA001-AC4F-418D-AE19-62706E023703}">
                                <ahyp:hlinkClr xmlns:ahyp="http://schemas.microsoft.com/office/drawing/2018/hyperlinkcolor" val="tx"/>
                              </a:ext>
                            </a:extLst>
                          </a:hlinkClick>
                        </a:rPr>
                        <a:t>豊中市</a:t>
                      </a:r>
                      <a:endParaRPr kumimoji="1" lang="ja-JP" altLang="en-US" sz="1200" dirty="0">
                        <a:solidFill>
                          <a:schemeClr val="tx1"/>
                        </a:solidFill>
                      </a:endParaRPr>
                    </a:p>
                  </a:txBody>
                  <a:tcPr>
                    <a:lnR w="12700" cap="flat" cmpd="sng" algn="ctr">
                      <a:solidFill>
                        <a:schemeClr val="bg1"/>
                      </a:solidFill>
                      <a:prstDash val="solid"/>
                      <a:round/>
                      <a:headEnd type="none" w="med" len="med"/>
                      <a:tailEnd type="none" w="med" len="med"/>
                    </a:ln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9">
                            <a:extLst>
                              <a:ext uri="{A12FA001-AC4F-418D-AE19-62706E023703}">
                                <ahyp:hlinkClr xmlns:ahyp="http://schemas.microsoft.com/office/drawing/2018/hyperlinkcolor" val="tx"/>
                              </a:ext>
                            </a:extLst>
                          </a:hlinkClick>
                        </a:rPr>
                        <a:t>池田市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10">
                            <a:extLst>
                              <a:ext uri="{A12FA001-AC4F-418D-AE19-62706E023703}">
                                <ahyp:hlinkClr xmlns:ahyp="http://schemas.microsoft.com/office/drawing/2018/hyperlinkcolor" val="tx"/>
                              </a:ext>
                            </a:extLst>
                          </a:hlinkClick>
                        </a:rPr>
                        <a:t>箕面市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11">
                            <a:extLst>
                              <a:ext uri="{A12FA001-AC4F-418D-AE19-62706E023703}">
                                <ahyp:hlinkClr xmlns:ahyp="http://schemas.microsoft.com/office/drawing/2018/hyperlinkcolor" val="tx"/>
                              </a:ext>
                            </a:extLst>
                          </a:hlinkClick>
                        </a:rPr>
                        <a:t>豊能町</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12">
                            <a:extLst>
                              <a:ext uri="{A12FA001-AC4F-418D-AE19-62706E023703}">
                                <ahyp:hlinkClr xmlns:ahyp="http://schemas.microsoft.com/office/drawing/2018/hyperlinkcolor" val="tx"/>
                              </a:ext>
                            </a:extLst>
                          </a:hlinkClick>
                        </a:rPr>
                        <a:t>能勢町</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solidFill>
                      <a:schemeClr val="bg1"/>
                    </a:solidFill>
                  </a:tcPr>
                </a:tc>
                <a:extLst>
                  <a:ext uri="{0D108BD9-81ED-4DB2-BD59-A6C34878D82A}">
                    <a16:rowId xmlns:a16="http://schemas.microsoft.com/office/drawing/2014/main" val="1467318520"/>
                  </a:ext>
                </a:extLst>
              </a:tr>
            </a:tbl>
          </a:graphicData>
        </a:graphic>
      </p:graphicFrame>
      <p:graphicFrame>
        <p:nvGraphicFramePr>
          <p:cNvPr id="19" name="表 11">
            <a:extLst>
              <a:ext uri="{FF2B5EF4-FFF2-40B4-BE49-F238E27FC236}">
                <a16:creationId xmlns:a16="http://schemas.microsoft.com/office/drawing/2014/main" id="{DAA69E6D-5B32-4B75-92F0-870C5ED80A8A}"/>
              </a:ext>
            </a:extLst>
          </p:cNvPr>
          <p:cNvGraphicFramePr>
            <a:graphicFrameLocks noGrp="1"/>
          </p:cNvGraphicFramePr>
          <p:nvPr/>
        </p:nvGraphicFramePr>
        <p:xfrm>
          <a:off x="323851" y="2669423"/>
          <a:ext cx="4140000" cy="548640"/>
        </p:xfrm>
        <a:graphic>
          <a:graphicData uri="http://schemas.openxmlformats.org/drawingml/2006/table">
            <a:tbl>
              <a:tblPr firstRow="1" bandRow="1">
                <a:solidFill>
                  <a:srgbClr val="99FFCC"/>
                </a:solidFill>
                <a:tableStyleId>{5940675A-B579-460E-94D1-54222C63F5DA}</a:tableStyleId>
              </a:tblPr>
              <a:tblGrid>
                <a:gridCol w="828000">
                  <a:extLst>
                    <a:ext uri="{9D8B030D-6E8A-4147-A177-3AD203B41FA5}">
                      <a16:colId xmlns:a16="http://schemas.microsoft.com/office/drawing/2014/main" val="2249222938"/>
                    </a:ext>
                  </a:extLst>
                </a:gridCol>
                <a:gridCol w="828000">
                  <a:extLst>
                    <a:ext uri="{9D8B030D-6E8A-4147-A177-3AD203B41FA5}">
                      <a16:colId xmlns:a16="http://schemas.microsoft.com/office/drawing/2014/main" val="69654758"/>
                    </a:ext>
                  </a:extLst>
                </a:gridCol>
                <a:gridCol w="828000">
                  <a:extLst>
                    <a:ext uri="{9D8B030D-6E8A-4147-A177-3AD203B41FA5}">
                      <a16:colId xmlns:a16="http://schemas.microsoft.com/office/drawing/2014/main" val="3964543386"/>
                    </a:ext>
                  </a:extLst>
                </a:gridCol>
                <a:gridCol w="828000">
                  <a:extLst>
                    <a:ext uri="{9D8B030D-6E8A-4147-A177-3AD203B41FA5}">
                      <a16:colId xmlns:a16="http://schemas.microsoft.com/office/drawing/2014/main" val="305743719"/>
                    </a:ext>
                  </a:extLst>
                </a:gridCol>
                <a:gridCol w="828000">
                  <a:extLst>
                    <a:ext uri="{9D8B030D-6E8A-4147-A177-3AD203B41FA5}">
                      <a16:colId xmlns:a16="http://schemas.microsoft.com/office/drawing/2014/main" val="1921127882"/>
                    </a:ext>
                  </a:extLst>
                </a:gridCol>
              </a:tblGrid>
              <a:tr h="272020">
                <a:tc gridSpan="5">
                  <a:txBody>
                    <a:bodyPr/>
                    <a:lstStyle/>
                    <a:p>
                      <a:r>
                        <a:rPr kumimoji="1" lang="ja-JP" altLang="en-US" sz="1200" dirty="0"/>
                        <a:t>三島地域</a:t>
                      </a:r>
                    </a:p>
                  </a:txBody>
                  <a:tcPr>
                    <a:solidFill>
                      <a:schemeClr val="accent1">
                        <a:lumMod val="40000"/>
                        <a:lumOff val="60000"/>
                      </a:schemeClr>
                    </a:solidFill>
                  </a:tcPr>
                </a:tc>
                <a:tc hMerge="1">
                  <a:txBody>
                    <a:bodyPr/>
                    <a:lstStyle/>
                    <a:p>
                      <a:endParaRPr kumimoji="1" lang="ja-JP" altLang="en-US" dirty="0"/>
                    </a:p>
                  </a:txBody>
                  <a:tcPr/>
                </a:tc>
                <a:tc hMerge="1">
                  <a:txBody>
                    <a:bodyPr/>
                    <a:lstStyle/>
                    <a:p>
                      <a:endParaRPr kumimoji="1" lang="ja-JP" altLang="en-US" dirty="0"/>
                    </a:p>
                  </a:txBody>
                  <a:tcPr/>
                </a:tc>
                <a:tc hMerge="1">
                  <a:txBody>
                    <a:bodyPr/>
                    <a:lstStyle/>
                    <a:p>
                      <a:endParaRPr kumimoji="1" lang="ja-JP" altLang="en-US" dirty="0"/>
                    </a:p>
                  </a:txBody>
                  <a:tcPr/>
                </a:tc>
                <a:tc hMerge="1">
                  <a:txBody>
                    <a:bodyPr/>
                    <a:lstStyle/>
                    <a:p>
                      <a:endParaRPr kumimoji="1" lang="ja-JP" altLang="en-US" dirty="0"/>
                    </a:p>
                  </a:txBody>
                  <a:tcPr/>
                </a:tc>
                <a:extLst>
                  <a:ext uri="{0D108BD9-81ED-4DB2-BD59-A6C34878D82A}">
                    <a16:rowId xmlns:a16="http://schemas.microsoft.com/office/drawing/2014/main" val="2337717496"/>
                  </a:ext>
                </a:extLst>
              </a:tr>
              <a:tr h="2679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13">
                            <a:extLst>
                              <a:ext uri="{A12FA001-AC4F-418D-AE19-62706E023703}">
                                <ahyp:hlinkClr xmlns:ahyp="http://schemas.microsoft.com/office/drawing/2018/hyperlinkcolor" val="tx"/>
                              </a:ext>
                            </a:extLst>
                          </a:hlinkClick>
                        </a:rPr>
                        <a:t>吹田市</a:t>
                      </a:r>
                      <a:endParaRPr kumimoji="1" lang="ja-JP" altLang="en-US" sz="1200" dirty="0">
                        <a:solidFill>
                          <a:schemeClr val="tx1"/>
                        </a:solidFill>
                      </a:endParaRPr>
                    </a:p>
                  </a:txBody>
                  <a:tcPr>
                    <a:lnR w="12700" cap="flat" cmpd="sng" algn="ctr">
                      <a:solidFill>
                        <a:schemeClr val="bg1"/>
                      </a:solidFill>
                      <a:prstDash val="solid"/>
                      <a:round/>
                      <a:headEnd type="none" w="med" len="med"/>
                      <a:tailEnd type="none" w="med" len="med"/>
                    </a:ln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14">
                            <a:extLst>
                              <a:ext uri="{A12FA001-AC4F-418D-AE19-62706E023703}">
                                <ahyp:hlinkClr xmlns:ahyp="http://schemas.microsoft.com/office/drawing/2018/hyperlinkcolor" val="tx"/>
                              </a:ext>
                            </a:extLst>
                          </a:hlinkClick>
                        </a:rPr>
                        <a:t>高槻市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15">
                            <a:extLst>
                              <a:ext uri="{A12FA001-AC4F-418D-AE19-62706E023703}">
                                <ahyp:hlinkClr xmlns:ahyp="http://schemas.microsoft.com/office/drawing/2018/hyperlinkcolor" val="tx"/>
                              </a:ext>
                            </a:extLst>
                          </a:hlinkClick>
                        </a:rPr>
                        <a:t>茨木市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16">
                            <a:extLst>
                              <a:ext uri="{A12FA001-AC4F-418D-AE19-62706E023703}">
                                <ahyp:hlinkClr xmlns:ahyp="http://schemas.microsoft.com/office/drawing/2018/hyperlinkcolor" val="tx"/>
                              </a:ext>
                            </a:extLst>
                          </a:hlinkClick>
                        </a:rPr>
                        <a:t>摂津市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17">
                            <a:extLst>
                              <a:ext uri="{A12FA001-AC4F-418D-AE19-62706E023703}">
                                <ahyp:hlinkClr xmlns:ahyp="http://schemas.microsoft.com/office/drawing/2018/hyperlinkcolor" val="tx"/>
                              </a:ext>
                            </a:extLst>
                          </a:hlinkClick>
                        </a:rPr>
                        <a:t>島本町</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solidFill>
                      <a:schemeClr val="bg1"/>
                    </a:solidFill>
                  </a:tcPr>
                </a:tc>
                <a:extLst>
                  <a:ext uri="{0D108BD9-81ED-4DB2-BD59-A6C34878D82A}">
                    <a16:rowId xmlns:a16="http://schemas.microsoft.com/office/drawing/2014/main" val="1467318520"/>
                  </a:ext>
                </a:extLst>
              </a:tr>
            </a:tbl>
          </a:graphicData>
        </a:graphic>
      </p:graphicFrame>
      <p:graphicFrame>
        <p:nvGraphicFramePr>
          <p:cNvPr id="21" name="表 11">
            <a:extLst>
              <a:ext uri="{FF2B5EF4-FFF2-40B4-BE49-F238E27FC236}">
                <a16:creationId xmlns:a16="http://schemas.microsoft.com/office/drawing/2014/main" id="{ABF7A4AE-6498-4C9D-905E-57CC599381A3}"/>
              </a:ext>
            </a:extLst>
          </p:cNvPr>
          <p:cNvGraphicFramePr>
            <a:graphicFrameLocks noGrp="1"/>
          </p:cNvGraphicFramePr>
          <p:nvPr>
            <p:extLst>
              <p:ext uri="{D42A27DB-BD31-4B8C-83A1-F6EECF244321}">
                <p14:modId xmlns:p14="http://schemas.microsoft.com/office/powerpoint/2010/main" val="3386886538"/>
              </p:ext>
            </p:extLst>
          </p:nvPr>
        </p:nvGraphicFramePr>
        <p:xfrm>
          <a:off x="3800724" y="3328731"/>
          <a:ext cx="2484000" cy="548640"/>
        </p:xfrm>
        <a:graphic>
          <a:graphicData uri="http://schemas.openxmlformats.org/drawingml/2006/table">
            <a:tbl>
              <a:tblPr firstRow="1" bandRow="1">
                <a:tableStyleId>{5940675A-B579-460E-94D1-54222C63F5DA}</a:tableStyleId>
              </a:tblPr>
              <a:tblGrid>
                <a:gridCol w="828000">
                  <a:extLst>
                    <a:ext uri="{9D8B030D-6E8A-4147-A177-3AD203B41FA5}">
                      <a16:colId xmlns:a16="http://schemas.microsoft.com/office/drawing/2014/main" val="2249222938"/>
                    </a:ext>
                  </a:extLst>
                </a:gridCol>
                <a:gridCol w="828000">
                  <a:extLst>
                    <a:ext uri="{9D8B030D-6E8A-4147-A177-3AD203B41FA5}">
                      <a16:colId xmlns:a16="http://schemas.microsoft.com/office/drawing/2014/main" val="69654758"/>
                    </a:ext>
                  </a:extLst>
                </a:gridCol>
                <a:gridCol w="828000">
                  <a:extLst>
                    <a:ext uri="{9D8B030D-6E8A-4147-A177-3AD203B41FA5}">
                      <a16:colId xmlns:a16="http://schemas.microsoft.com/office/drawing/2014/main" val="3964543386"/>
                    </a:ext>
                  </a:extLst>
                </a:gridCol>
              </a:tblGrid>
              <a:tr h="272020">
                <a:tc gridSpan="3">
                  <a:txBody>
                    <a:bodyPr/>
                    <a:lstStyle/>
                    <a:p>
                      <a:r>
                        <a:rPr kumimoji="1" lang="ja-JP" altLang="en-US" sz="1200" dirty="0"/>
                        <a:t>中河内地域</a:t>
                      </a:r>
                    </a:p>
                  </a:txBody>
                  <a:tcPr>
                    <a:solidFill>
                      <a:srgbClr val="FFC000"/>
                    </a:solidFill>
                  </a:tcPr>
                </a:tc>
                <a:tc hMerge="1">
                  <a:txBody>
                    <a:bodyPr/>
                    <a:lstStyle/>
                    <a:p>
                      <a:endParaRPr kumimoji="1" lang="ja-JP" altLang="en-US" dirty="0"/>
                    </a:p>
                  </a:txBody>
                  <a:tcPr/>
                </a:tc>
                <a:tc hMerge="1">
                  <a:txBody>
                    <a:bodyPr/>
                    <a:lstStyle/>
                    <a:p>
                      <a:endParaRPr kumimoji="1" lang="ja-JP" altLang="en-US" dirty="0"/>
                    </a:p>
                  </a:txBody>
                  <a:tcPr/>
                </a:tc>
                <a:extLst>
                  <a:ext uri="{0D108BD9-81ED-4DB2-BD59-A6C34878D82A}">
                    <a16:rowId xmlns:a16="http://schemas.microsoft.com/office/drawing/2014/main" val="2337717496"/>
                  </a:ext>
                </a:extLst>
              </a:tr>
              <a:tr h="2679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18">
                            <a:extLst>
                              <a:ext uri="{A12FA001-AC4F-418D-AE19-62706E023703}">
                                <ahyp:hlinkClr xmlns:ahyp="http://schemas.microsoft.com/office/drawing/2018/hyperlinkcolor" val="tx"/>
                              </a:ext>
                            </a:extLst>
                          </a:hlinkClick>
                        </a:rPr>
                        <a:t>八尾市</a:t>
                      </a:r>
                      <a:endParaRPr kumimoji="1" lang="ja-JP" altLang="en-US" sz="1200" dirty="0">
                        <a:solidFill>
                          <a:schemeClr val="tx1"/>
                        </a:solidFill>
                      </a:endParaRPr>
                    </a:p>
                  </a:txBody>
                  <a:tcPr>
                    <a:lnR w="12700" cap="flat" cmpd="sng" algn="ctr">
                      <a:solidFill>
                        <a:schemeClr val="bg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19">
                            <a:extLst>
                              <a:ext uri="{A12FA001-AC4F-418D-AE19-62706E023703}">
                                <ahyp:hlinkClr xmlns:ahyp="http://schemas.microsoft.com/office/drawing/2018/hyperlinkcolor" val="tx"/>
                              </a:ext>
                            </a:extLst>
                          </a:hlinkClick>
                        </a:rPr>
                        <a:t>柏原市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20">
                            <a:extLst>
                              <a:ext uri="{A12FA001-AC4F-418D-AE19-62706E023703}">
                                <ahyp:hlinkClr xmlns:ahyp="http://schemas.microsoft.com/office/drawing/2018/hyperlinkcolor" val="tx"/>
                              </a:ext>
                            </a:extLst>
                          </a:hlinkClick>
                        </a:rPr>
                        <a:t>東大阪市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1467318520"/>
                  </a:ext>
                </a:extLst>
              </a:tr>
            </a:tbl>
          </a:graphicData>
        </a:graphic>
      </p:graphicFrame>
      <p:graphicFrame>
        <p:nvGraphicFramePr>
          <p:cNvPr id="22" name="表 11">
            <a:extLst>
              <a:ext uri="{FF2B5EF4-FFF2-40B4-BE49-F238E27FC236}">
                <a16:creationId xmlns:a16="http://schemas.microsoft.com/office/drawing/2014/main" id="{A9A7B5A7-0763-46C5-8A30-416829529ECE}"/>
              </a:ext>
            </a:extLst>
          </p:cNvPr>
          <p:cNvGraphicFramePr>
            <a:graphicFrameLocks noGrp="1"/>
          </p:cNvGraphicFramePr>
          <p:nvPr>
            <p:extLst>
              <p:ext uri="{D42A27DB-BD31-4B8C-83A1-F6EECF244321}">
                <p14:modId xmlns:p14="http://schemas.microsoft.com/office/powerpoint/2010/main" val="3361429550"/>
              </p:ext>
            </p:extLst>
          </p:nvPr>
        </p:nvGraphicFramePr>
        <p:xfrm>
          <a:off x="323851" y="4276719"/>
          <a:ext cx="4572000" cy="822960"/>
        </p:xfrm>
        <a:graphic>
          <a:graphicData uri="http://schemas.openxmlformats.org/drawingml/2006/table">
            <a:tbl>
              <a:tblPr firstRow="1" bandRow="1">
                <a:solidFill>
                  <a:srgbClr val="99FFCC"/>
                </a:solidFill>
                <a:tableStyleId>{5940675A-B579-460E-94D1-54222C63F5DA}</a:tableStyleId>
              </a:tblPr>
              <a:tblGrid>
                <a:gridCol w="972000">
                  <a:extLst>
                    <a:ext uri="{9D8B030D-6E8A-4147-A177-3AD203B41FA5}">
                      <a16:colId xmlns:a16="http://schemas.microsoft.com/office/drawing/2014/main" val="2249222938"/>
                    </a:ext>
                  </a:extLst>
                </a:gridCol>
                <a:gridCol w="972000">
                  <a:extLst>
                    <a:ext uri="{9D8B030D-6E8A-4147-A177-3AD203B41FA5}">
                      <a16:colId xmlns:a16="http://schemas.microsoft.com/office/drawing/2014/main" val="69654758"/>
                    </a:ext>
                  </a:extLst>
                </a:gridCol>
                <a:gridCol w="828000">
                  <a:extLst>
                    <a:ext uri="{9D8B030D-6E8A-4147-A177-3AD203B41FA5}">
                      <a16:colId xmlns:a16="http://schemas.microsoft.com/office/drawing/2014/main" val="3964543386"/>
                    </a:ext>
                  </a:extLst>
                </a:gridCol>
                <a:gridCol w="972000">
                  <a:extLst>
                    <a:ext uri="{9D8B030D-6E8A-4147-A177-3AD203B41FA5}">
                      <a16:colId xmlns:a16="http://schemas.microsoft.com/office/drawing/2014/main" val="305743719"/>
                    </a:ext>
                  </a:extLst>
                </a:gridCol>
                <a:gridCol w="828000">
                  <a:extLst>
                    <a:ext uri="{9D8B030D-6E8A-4147-A177-3AD203B41FA5}">
                      <a16:colId xmlns:a16="http://schemas.microsoft.com/office/drawing/2014/main" val="1921127882"/>
                    </a:ext>
                  </a:extLst>
                </a:gridCol>
              </a:tblGrid>
              <a:tr h="272020">
                <a:tc gridSpan="5">
                  <a:txBody>
                    <a:bodyPr/>
                    <a:lstStyle/>
                    <a:p>
                      <a:r>
                        <a:rPr kumimoji="1" lang="ja-JP" altLang="en-US" sz="1200" dirty="0"/>
                        <a:t>南河内地域</a:t>
                      </a:r>
                    </a:p>
                  </a:txBody>
                  <a:tcPr>
                    <a:solidFill>
                      <a:schemeClr val="accent6">
                        <a:lumMod val="60000"/>
                        <a:lumOff val="40000"/>
                      </a:schemeClr>
                    </a:solidFill>
                  </a:tcPr>
                </a:tc>
                <a:tc hMerge="1">
                  <a:txBody>
                    <a:bodyPr/>
                    <a:lstStyle/>
                    <a:p>
                      <a:endParaRPr kumimoji="1" lang="ja-JP" altLang="en-US" dirty="0"/>
                    </a:p>
                  </a:txBody>
                  <a:tcPr/>
                </a:tc>
                <a:tc hMerge="1">
                  <a:txBody>
                    <a:bodyPr/>
                    <a:lstStyle/>
                    <a:p>
                      <a:endParaRPr kumimoji="1" lang="ja-JP" altLang="en-US" dirty="0"/>
                    </a:p>
                  </a:txBody>
                  <a:tcPr/>
                </a:tc>
                <a:tc hMerge="1">
                  <a:txBody>
                    <a:bodyPr/>
                    <a:lstStyle/>
                    <a:p>
                      <a:endParaRPr kumimoji="1" lang="ja-JP" altLang="en-US" dirty="0"/>
                    </a:p>
                  </a:txBody>
                  <a:tcPr/>
                </a:tc>
                <a:tc hMerge="1">
                  <a:txBody>
                    <a:bodyPr/>
                    <a:lstStyle/>
                    <a:p>
                      <a:endParaRPr kumimoji="1" lang="ja-JP" altLang="en-US" dirty="0"/>
                    </a:p>
                  </a:txBody>
                  <a:tcPr/>
                </a:tc>
                <a:extLst>
                  <a:ext uri="{0D108BD9-81ED-4DB2-BD59-A6C34878D82A}">
                    <a16:rowId xmlns:a16="http://schemas.microsoft.com/office/drawing/2014/main" val="2337717496"/>
                  </a:ext>
                </a:extLst>
              </a:tr>
              <a:tr h="25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21">
                            <a:extLst>
                              <a:ext uri="{A12FA001-AC4F-418D-AE19-62706E023703}">
                                <ahyp:hlinkClr xmlns:ahyp="http://schemas.microsoft.com/office/drawing/2018/hyperlinkcolor" val="tx"/>
                              </a:ext>
                            </a:extLst>
                          </a:hlinkClick>
                        </a:rPr>
                        <a:t>富田林市</a:t>
                      </a:r>
                      <a:endParaRPr kumimoji="1" lang="ja-JP" altLang="en-US" sz="1200" dirty="0">
                        <a:solidFill>
                          <a:schemeClr val="tx1"/>
                        </a:solidFill>
                      </a:endParaRPr>
                    </a:p>
                  </a:txBody>
                  <a:tcPr>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22">
                            <a:extLst>
                              <a:ext uri="{A12FA001-AC4F-418D-AE19-62706E023703}">
                                <ahyp:hlinkClr xmlns:ahyp="http://schemas.microsoft.com/office/drawing/2018/hyperlinkcolor" val="tx"/>
                              </a:ext>
                            </a:extLst>
                          </a:hlinkClick>
                        </a:rPr>
                        <a:t>河内長野市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23">
                            <a:extLst>
                              <a:ext uri="{A12FA001-AC4F-418D-AE19-62706E023703}">
                                <ahyp:hlinkClr xmlns:ahyp="http://schemas.microsoft.com/office/drawing/2018/hyperlinkcolor" val="tx"/>
                              </a:ext>
                            </a:extLst>
                          </a:hlinkClick>
                        </a:rPr>
                        <a:t>松原市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24">
                            <a:extLst>
                              <a:ext uri="{A12FA001-AC4F-418D-AE19-62706E023703}">
                                <ahyp:hlinkClr xmlns:ahyp="http://schemas.microsoft.com/office/drawing/2018/hyperlinkcolor" val="tx"/>
                              </a:ext>
                            </a:extLst>
                          </a:hlinkClick>
                        </a:rPr>
                        <a:t>羽曳野市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25">
                            <a:extLst>
                              <a:ext uri="{A12FA001-AC4F-418D-AE19-62706E023703}">
                                <ahyp:hlinkClr xmlns:ahyp="http://schemas.microsoft.com/office/drawing/2018/hyperlinkcolor" val="tx"/>
                              </a:ext>
                            </a:extLst>
                          </a:hlinkClick>
                        </a:rPr>
                        <a:t>藤井寺市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B w="1270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467318520"/>
                  </a:ext>
                </a:extLst>
              </a:tr>
              <a:tr h="144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26">
                            <a:extLst>
                              <a:ext uri="{A12FA001-AC4F-418D-AE19-62706E023703}">
                                <ahyp:hlinkClr xmlns:ahyp="http://schemas.microsoft.com/office/drawing/2018/hyperlinkcolor" val="tx"/>
                              </a:ext>
                            </a:extLst>
                          </a:hlinkClick>
                        </a:rPr>
                        <a:t>大阪狭山市</a:t>
                      </a:r>
                      <a:endParaRPr kumimoji="1" lang="ja-JP" altLang="en-US" sz="1200" dirty="0">
                        <a:solidFill>
                          <a:schemeClr val="tx1"/>
                        </a:solidFill>
                      </a:endParaRPr>
                    </a:p>
                  </a:txBody>
                  <a:tcP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27">
                            <a:extLst>
                              <a:ext uri="{A12FA001-AC4F-418D-AE19-62706E023703}">
                                <ahyp:hlinkClr xmlns:ahyp="http://schemas.microsoft.com/office/drawing/2018/hyperlinkcolor" val="tx"/>
                              </a:ext>
                            </a:extLst>
                          </a:hlinkClick>
                        </a:rPr>
                        <a:t>太子町</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28">
                            <a:extLst>
                              <a:ext uri="{A12FA001-AC4F-418D-AE19-62706E023703}">
                                <ahyp:hlinkClr xmlns:ahyp="http://schemas.microsoft.com/office/drawing/2018/hyperlinkcolor" val="tx"/>
                              </a:ext>
                            </a:extLst>
                          </a:hlinkClick>
                        </a:rPr>
                        <a:t>河南町</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29">
                            <a:extLst>
                              <a:ext uri="{A12FA001-AC4F-418D-AE19-62706E023703}">
                                <ahyp:hlinkClr xmlns:ahyp="http://schemas.microsoft.com/office/drawing/2018/hyperlinkcolor" val="tx"/>
                              </a:ext>
                            </a:extLst>
                          </a:hlinkClick>
                        </a:rPr>
                        <a:t>千早赤阪村</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T w="12700" cap="flat" cmpd="sng" algn="ctr">
                      <a:solidFill>
                        <a:schemeClr val="bg1"/>
                      </a:solidFill>
                      <a:prstDash val="solid"/>
                      <a:round/>
                      <a:headEnd type="none" w="med" len="med"/>
                      <a:tailEnd type="none" w="med" len="med"/>
                    </a:lnT>
                    <a:solidFill>
                      <a:schemeClr val="bg1"/>
                    </a:solidFill>
                  </a:tcPr>
                </a:tc>
                <a:extLst>
                  <a:ext uri="{0D108BD9-81ED-4DB2-BD59-A6C34878D82A}">
                    <a16:rowId xmlns:a16="http://schemas.microsoft.com/office/drawing/2014/main" val="1847767567"/>
                  </a:ext>
                </a:extLst>
              </a:tr>
            </a:tbl>
          </a:graphicData>
        </a:graphic>
      </p:graphicFrame>
      <p:graphicFrame>
        <p:nvGraphicFramePr>
          <p:cNvPr id="23" name="表 11">
            <a:extLst>
              <a:ext uri="{FF2B5EF4-FFF2-40B4-BE49-F238E27FC236}">
                <a16:creationId xmlns:a16="http://schemas.microsoft.com/office/drawing/2014/main" id="{26121EF2-3F4B-421A-8272-52A33ED0F324}"/>
              </a:ext>
            </a:extLst>
          </p:cNvPr>
          <p:cNvGraphicFramePr>
            <a:graphicFrameLocks noGrp="1"/>
          </p:cNvGraphicFramePr>
          <p:nvPr/>
        </p:nvGraphicFramePr>
        <p:xfrm>
          <a:off x="323851" y="5241641"/>
          <a:ext cx="4140000" cy="548640"/>
        </p:xfrm>
        <a:graphic>
          <a:graphicData uri="http://schemas.openxmlformats.org/drawingml/2006/table">
            <a:tbl>
              <a:tblPr firstRow="1" bandRow="1">
                <a:solidFill>
                  <a:srgbClr val="99FFCC"/>
                </a:solidFill>
                <a:tableStyleId>{5940675A-B579-460E-94D1-54222C63F5DA}</a:tableStyleId>
              </a:tblPr>
              <a:tblGrid>
                <a:gridCol w="828000">
                  <a:extLst>
                    <a:ext uri="{9D8B030D-6E8A-4147-A177-3AD203B41FA5}">
                      <a16:colId xmlns:a16="http://schemas.microsoft.com/office/drawing/2014/main" val="2249222938"/>
                    </a:ext>
                  </a:extLst>
                </a:gridCol>
                <a:gridCol w="828000">
                  <a:extLst>
                    <a:ext uri="{9D8B030D-6E8A-4147-A177-3AD203B41FA5}">
                      <a16:colId xmlns:a16="http://schemas.microsoft.com/office/drawing/2014/main" val="69654758"/>
                    </a:ext>
                  </a:extLst>
                </a:gridCol>
                <a:gridCol w="828000">
                  <a:extLst>
                    <a:ext uri="{9D8B030D-6E8A-4147-A177-3AD203B41FA5}">
                      <a16:colId xmlns:a16="http://schemas.microsoft.com/office/drawing/2014/main" val="3964543386"/>
                    </a:ext>
                  </a:extLst>
                </a:gridCol>
                <a:gridCol w="828000">
                  <a:extLst>
                    <a:ext uri="{9D8B030D-6E8A-4147-A177-3AD203B41FA5}">
                      <a16:colId xmlns:a16="http://schemas.microsoft.com/office/drawing/2014/main" val="305743719"/>
                    </a:ext>
                  </a:extLst>
                </a:gridCol>
                <a:gridCol w="828000">
                  <a:extLst>
                    <a:ext uri="{9D8B030D-6E8A-4147-A177-3AD203B41FA5}">
                      <a16:colId xmlns:a16="http://schemas.microsoft.com/office/drawing/2014/main" val="1921127882"/>
                    </a:ext>
                  </a:extLst>
                </a:gridCol>
              </a:tblGrid>
              <a:tr h="272020">
                <a:tc gridSpan="5">
                  <a:txBody>
                    <a:bodyPr/>
                    <a:lstStyle/>
                    <a:p>
                      <a:r>
                        <a:rPr kumimoji="1" lang="ja-JP" altLang="en-US" sz="1200" dirty="0"/>
                        <a:t>泉北地域</a:t>
                      </a:r>
                    </a:p>
                  </a:txBody>
                  <a:tcPr>
                    <a:solidFill>
                      <a:schemeClr val="tx2">
                        <a:lumMod val="20000"/>
                        <a:lumOff val="80000"/>
                      </a:schemeClr>
                    </a:solidFill>
                  </a:tcPr>
                </a:tc>
                <a:tc hMerge="1">
                  <a:txBody>
                    <a:bodyPr/>
                    <a:lstStyle/>
                    <a:p>
                      <a:endParaRPr kumimoji="1" lang="ja-JP" altLang="en-US" dirty="0"/>
                    </a:p>
                  </a:txBody>
                  <a:tcPr/>
                </a:tc>
                <a:tc hMerge="1">
                  <a:txBody>
                    <a:bodyPr/>
                    <a:lstStyle/>
                    <a:p>
                      <a:endParaRPr kumimoji="1" lang="ja-JP" altLang="en-US" dirty="0"/>
                    </a:p>
                  </a:txBody>
                  <a:tcPr/>
                </a:tc>
                <a:tc hMerge="1">
                  <a:txBody>
                    <a:bodyPr/>
                    <a:lstStyle/>
                    <a:p>
                      <a:endParaRPr kumimoji="1" lang="ja-JP" altLang="en-US" dirty="0"/>
                    </a:p>
                  </a:txBody>
                  <a:tcPr/>
                </a:tc>
                <a:tc hMerge="1">
                  <a:txBody>
                    <a:bodyPr/>
                    <a:lstStyle/>
                    <a:p>
                      <a:endParaRPr kumimoji="1" lang="ja-JP" altLang="en-US" dirty="0"/>
                    </a:p>
                  </a:txBody>
                  <a:tcPr/>
                </a:tc>
                <a:extLst>
                  <a:ext uri="{0D108BD9-81ED-4DB2-BD59-A6C34878D82A}">
                    <a16:rowId xmlns:a16="http://schemas.microsoft.com/office/drawing/2014/main" val="2337717496"/>
                  </a:ext>
                </a:extLst>
              </a:tr>
              <a:tr h="2679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30">
                            <a:extLst>
                              <a:ext uri="{A12FA001-AC4F-418D-AE19-62706E023703}">
                                <ahyp:hlinkClr xmlns:ahyp="http://schemas.microsoft.com/office/drawing/2018/hyperlinkcolor" val="tx"/>
                              </a:ext>
                            </a:extLst>
                          </a:hlinkClick>
                        </a:rPr>
                        <a:t>堺市</a:t>
                      </a:r>
                      <a:endParaRPr kumimoji="1" lang="ja-JP" altLang="en-US" sz="1200" dirty="0">
                        <a:solidFill>
                          <a:schemeClr val="tx1"/>
                        </a:solidFill>
                      </a:endParaRPr>
                    </a:p>
                  </a:txBody>
                  <a:tcPr>
                    <a:lnR w="12700" cap="flat" cmpd="sng" algn="ctr">
                      <a:solidFill>
                        <a:schemeClr val="bg1"/>
                      </a:solidFill>
                      <a:prstDash val="solid"/>
                      <a:round/>
                      <a:headEnd type="none" w="med" len="med"/>
                      <a:tailEnd type="none" w="med" len="med"/>
                    </a:ln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31">
                            <a:extLst>
                              <a:ext uri="{A12FA001-AC4F-418D-AE19-62706E023703}">
                                <ahyp:hlinkClr xmlns:ahyp="http://schemas.microsoft.com/office/drawing/2018/hyperlinkcolor" val="tx"/>
                              </a:ext>
                            </a:extLst>
                          </a:hlinkClick>
                        </a:rPr>
                        <a:t>泉大津市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32">
                            <a:extLst>
                              <a:ext uri="{A12FA001-AC4F-418D-AE19-62706E023703}">
                                <ahyp:hlinkClr xmlns:ahyp="http://schemas.microsoft.com/office/drawing/2018/hyperlinkcolor" val="tx"/>
                              </a:ext>
                            </a:extLst>
                          </a:hlinkClick>
                        </a:rPr>
                        <a:t>和泉市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33">
                            <a:extLst>
                              <a:ext uri="{A12FA001-AC4F-418D-AE19-62706E023703}">
                                <ahyp:hlinkClr xmlns:ahyp="http://schemas.microsoft.com/office/drawing/2018/hyperlinkcolor" val="tx"/>
                              </a:ext>
                            </a:extLst>
                          </a:hlinkClick>
                        </a:rPr>
                        <a:t>高石市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34">
                            <a:extLst>
                              <a:ext uri="{A12FA001-AC4F-418D-AE19-62706E023703}">
                                <ahyp:hlinkClr xmlns:ahyp="http://schemas.microsoft.com/office/drawing/2018/hyperlinkcolor" val="tx"/>
                              </a:ext>
                            </a:extLst>
                          </a:hlinkClick>
                        </a:rPr>
                        <a:t>忠岡町</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solidFill>
                      <a:schemeClr val="bg1"/>
                    </a:solidFill>
                  </a:tcPr>
                </a:tc>
                <a:extLst>
                  <a:ext uri="{0D108BD9-81ED-4DB2-BD59-A6C34878D82A}">
                    <a16:rowId xmlns:a16="http://schemas.microsoft.com/office/drawing/2014/main" val="1467318520"/>
                  </a:ext>
                </a:extLst>
              </a:tr>
            </a:tbl>
          </a:graphicData>
        </a:graphic>
      </p:graphicFrame>
      <p:graphicFrame>
        <p:nvGraphicFramePr>
          <p:cNvPr id="24" name="表 11">
            <a:extLst>
              <a:ext uri="{FF2B5EF4-FFF2-40B4-BE49-F238E27FC236}">
                <a16:creationId xmlns:a16="http://schemas.microsoft.com/office/drawing/2014/main" id="{3B3CFC19-6F02-4C2C-905A-E1D7AF579286}"/>
              </a:ext>
            </a:extLst>
          </p:cNvPr>
          <p:cNvGraphicFramePr>
            <a:graphicFrameLocks noGrp="1"/>
          </p:cNvGraphicFramePr>
          <p:nvPr/>
        </p:nvGraphicFramePr>
        <p:xfrm>
          <a:off x="339026" y="5898375"/>
          <a:ext cx="3312000" cy="822960"/>
        </p:xfrm>
        <a:graphic>
          <a:graphicData uri="http://schemas.openxmlformats.org/drawingml/2006/table">
            <a:tbl>
              <a:tblPr firstRow="1" bandRow="1">
                <a:tableStyleId>{5940675A-B579-460E-94D1-54222C63F5DA}</a:tableStyleId>
              </a:tblPr>
              <a:tblGrid>
                <a:gridCol w="828000">
                  <a:extLst>
                    <a:ext uri="{9D8B030D-6E8A-4147-A177-3AD203B41FA5}">
                      <a16:colId xmlns:a16="http://schemas.microsoft.com/office/drawing/2014/main" val="2249222938"/>
                    </a:ext>
                  </a:extLst>
                </a:gridCol>
                <a:gridCol w="828000">
                  <a:extLst>
                    <a:ext uri="{9D8B030D-6E8A-4147-A177-3AD203B41FA5}">
                      <a16:colId xmlns:a16="http://schemas.microsoft.com/office/drawing/2014/main" val="69654758"/>
                    </a:ext>
                  </a:extLst>
                </a:gridCol>
                <a:gridCol w="828000">
                  <a:extLst>
                    <a:ext uri="{9D8B030D-6E8A-4147-A177-3AD203B41FA5}">
                      <a16:colId xmlns:a16="http://schemas.microsoft.com/office/drawing/2014/main" val="3964543386"/>
                    </a:ext>
                  </a:extLst>
                </a:gridCol>
                <a:gridCol w="828000">
                  <a:extLst>
                    <a:ext uri="{9D8B030D-6E8A-4147-A177-3AD203B41FA5}">
                      <a16:colId xmlns:a16="http://schemas.microsoft.com/office/drawing/2014/main" val="305743719"/>
                    </a:ext>
                  </a:extLst>
                </a:gridCol>
              </a:tblGrid>
              <a:tr h="272020">
                <a:tc gridSpan="4">
                  <a:txBody>
                    <a:bodyPr/>
                    <a:lstStyle/>
                    <a:p>
                      <a:r>
                        <a:rPr kumimoji="1" lang="ja-JP" altLang="en-US" sz="1200" dirty="0"/>
                        <a:t>泉南地域</a:t>
                      </a:r>
                    </a:p>
                  </a:txBody>
                  <a:tcPr>
                    <a:solidFill>
                      <a:schemeClr val="accent5"/>
                    </a:solidFill>
                  </a:tcPr>
                </a:tc>
                <a:tc hMerge="1">
                  <a:txBody>
                    <a:bodyPr/>
                    <a:lstStyle/>
                    <a:p>
                      <a:endParaRPr kumimoji="1" lang="ja-JP" altLang="en-US" dirty="0"/>
                    </a:p>
                  </a:txBody>
                  <a:tcPr/>
                </a:tc>
                <a:tc hMerge="1">
                  <a:txBody>
                    <a:bodyPr/>
                    <a:lstStyle/>
                    <a:p>
                      <a:endParaRPr kumimoji="1" lang="ja-JP" altLang="en-US" dirty="0"/>
                    </a:p>
                  </a:txBody>
                  <a:tcPr/>
                </a:tc>
                <a:tc hMerge="1">
                  <a:txBody>
                    <a:bodyPr/>
                    <a:lstStyle/>
                    <a:p>
                      <a:endParaRPr kumimoji="1" lang="ja-JP" altLang="en-US" dirty="0"/>
                    </a:p>
                  </a:txBody>
                  <a:tcPr/>
                </a:tc>
                <a:extLst>
                  <a:ext uri="{0D108BD9-81ED-4DB2-BD59-A6C34878D82A}">
                    <a16:rowId xmlns:a16="http://schemas.microsoft.com/office/drawing/2014/main" val="2337717496"/>
                  </a:ext>
                </a:extLst>
              </a:tr>
              <a:tr h="2679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35">
                            <a:extLst>
                              <a:ext uri="{A12FA001-AC4F-418D-AE19-62706E023703}">
                                <ahyp:hlinkClr xmlns:ahyp="http://schemas.microsoft.com/office/drawing/2018/hyperlinkcolor" val="tx"/>
                              </a:ext>
                            </a:extLst>
                          </a:hlinkClick>
                        </a:rPr>
                        <a:t>岸和田市</a:t>
                      </a:r>
                      <a:endParaRPr kumimoji="1" lang="ja-JP" altLang="en-US" sz="1200" dirty="0">
                        <a:solidFill>
                          <a:schemeClr val="tx1"/>
                        </a:solidFill>
                      </a:endParaRPr>
                    </a:p>
                  </a:txBody>
                  <a:tcPr>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36">
                            <a:extLst>
                              <a:ext uri="{A12FA001-AC4F-418D-AE19-62706E023703}">
                                <ahyp:hlinkClr xmlns:ahyp="http://schemas.microsoft.com/office/drawing/2018/hyperlinkcolor" val="tx"/>
                              </a:ext>
                            </a:extLst>
                          </a:hlinkClick>
                        </a:rPr>
                        <a:t>貝塚市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37">
                            <a:extLst>
                              <a:ext uri="{A12FA001-AC4F-418D-AE19-62706E023703}">
                                <ahyp:hlinkClr xmlns:ahyp="http://schemas.microsoft.com/office/drawing/2018/hyperlinkcolor" val="tx"/>
                              </a:ext>
                            </a:extLst>
                          </a:hlinkClick>
                        </a:rPr>
                        <a:t>泉佐野市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38">
                            <a:extLst>
                              <a:ext uri="{A12FA001-AC4F-418D-AE19-62706E023703}">
                                <ahyp:hlinkClr xmlns:ahyp="http://schemas.microsoft.com/office/drawing/2018/hyperlinkcolor" val="tx"/>
                              </a:ext>
                            </a:extLst>
                          </a:hlinkClick>
                        </a:rPr>
                        <a:t>泉南市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B w="1270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467318520"/>
                  </a:ext>
                </a:extLst>
              </a:tr>
              <a:tr h="2679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39">
                            <a:extLst>
                              <a:ext uri="{A12FA001-AC4F-418D-AE19-62706E023703}">
                                <ahyp:hlinkClr xmlns:ahyp="http://schemas.microsoft.com/office/drawing/2018/hyperlinkcolor" val="tx"/>
                              </a:ext>
                            </a:extLst>
                          </a:hlinkClick>
                        </a:rPr>
                        <a:t>阪南市</a:t>
                      </a:r>
                      <a:endParaRPr kumimoji="1" lang="ja-JP" altLang="en-US" sz="1200" dirty="0">
                        <a:solidFill>
                          <a:schemeClr val="tx1"/>
                        </a:solidFill>
                      </a:endParaRPr>
                    </a:p>
                  </a:txBody>
                  <a:tcP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40">
                            <a:extLst>
                              <a:ext uri="{A12FA001-AC4F-418D-AE19-62706E023703}">
                                <ahyp:hlinkClr xmlns:ahyp="http://schemas.microsoft.com/office/drawing/2018/hyperlinkcolor" val="tx"/>
                              </a:ext>
                            </a:extLst>
                          </a:hlinkClick>
                        </a:rPr>
                        <a:t>熊取町</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41">
                            <a:extLst>
                              <a:ext uri="{A12FA001-AC4F-418D-AE19-62706E023703}">
                                <ahyp:hlinkClr xmlns:ahyp="http://schemas.microsoft.com/office/drawing/2018/hyperlinkcolor" val="tx"/>
                              </a:ext>
                            </a:extLst>
                          </a:hlinkClick>
                        </a:rPr>
                        <a:t>田尻町</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42">
                            <a:extLst>
                              <a:ext uri="{A12FA001-AC4F-418D-AE19-62706E023703}">
                                <ahyp:hlinkClr xmlns:ahyp="http://schemas.microsoft.com/office/drawing/2018/hyperlinkcolor" val="tx"/>
                              </a:ext>
                            </a:extLst>
                          </a:hlinkClick>
                        </a:rPr>
                        <a:t>岬町</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T w="12700" cap="flat" cmpd="sng" algn="ctr">
                      <a:solidFill>
                        <a:schemeClr val="bg1"/>
                      </a:solidFill>
                      <a:prstDash val="solid"/>
                      <a:round/>
                      <a:headEnd type="none" w="med" len="med"/>
                      <a:tailEnd type="none" w="med" len="med"/>
                    </a:lnT>
                    <a:solidFill>
                      <a:schemeClr val="bg1"/>
                    </a:solidFill>
                  </a:tcPr>
                </a:tc>
                <a:extLst>
                  <a:ext uri="{0D108BD9-81ED-4DB2-BD59-A6C34878D82A}">
                    <a16:rowId xmlns:a16="http://schemas.microsoft.com/office/drawing/2014/main" val="2708929638"/>
                  </a:ext>
                </a:extLst>
              </a:tr>
            </a:tbl>
          </a:graphicData>
        </a:graphic>
      </p:graphicFrame>
      <p:graphicFrame>
        <p:nvGraphicFramePr>
          <p:cNvPr id="25" name="表 11">
            <a:extLst>
              <a:ext uri="{FF2B5EF4-FFF2-40B4-BE49-F238E27FC236}">
                <a16:creationId xmlns:a16="http://schemas.microsoft.com/office/drawing/2014/main" id="{A64C90F0-7BB0-4602-9BC4-A6ECB50E94D0}"/>
              </a:ext>
            </a:extLst>
          </p:cNvPr>
          <p:cNvGraphicFramePr>
            <a:graphicFrameLocks noGrp="1"/>
          </p:cNvGraphicFramePr>
          <p:nvPr/>
        </p:nvGraphicFramePr>
        <p:xfrm>
          <a:off x="323851" y="3328731"/>
          <a:ext cx="3312000" cy="822960"/>
        </p:xfrm>
        <a:graphic>
          <a:graphicData uri="http://schemas.openxmlformats.org/drawingml/2006/table">
            <a:tbl>
              <a:tblPr firstRow="1" bandRow="1">
                <a:solidFill>
                  <a:srgbClr val="99FFCC"/>
                </a:solidFill>
                <a:tableStyleId>{5940675A-B579-460E-94D1-54222C63F5DA}</a:tableStyleId>
              </a:tblPr>
              <a:tblGrid>
                <a:gridCol w="828000">
                  <a:extLst>
                    <a:ext uri="{9D8B030D-6E8A-4147-A177-3AD203B41FA5}">
                      <a16:colId xmlns:a16="http://schemas.microsoft.com/office/drawing/2014/main" val="2249222938"/>
                    </a:ext>
                  </a:extLst>
                </a:gridCol>
                <a:gridCol w="828000">
                  <a:extLst>
                    <a:ext uri="{9D8B030D-6E8A-4147-A177-3AD203B41FA5}">
                      <a16:colId xmlns:a16="http://schemas.microsoft.com/office/drawing/2014/main" val="69654758"/>
                    </a:ext>
                  </a:extLst>
                </a:gridCol>
                <a:gridCol w="828000">
                  <a:extLst>
                    <a:ext uri="{9D8B030D-6E8A-4147-A177-3AD203B41FA5}">
                      <a16:colId xmlns:a16="http://schemas.microsoft.com/office/drawing/2014/main" val="3964543386"/>
                    </a:ext>
                  </a:extLst>
                </a:gridCol>
                <a:gridCol w="828000">
                  <a:extLst>
                    <a:ext uri="{9D8B030D-6E8A-4147-A177-3AD203B41FA5}">
                      <a16:colId xmlns:a16="http://schemas.microsoft.com/office/drawing/2014/main" val="305743719"/>
                    </a:ext>
                  </a:extLst>
                </a:gridCol>
              </a:tblGrid>
              <a:tr h="272020">
                <a:tc gridSpan="4">
                  <a:txBody>
                    <a:bodyPr/>
                    <a:lstStyle/>
                    <a:p>
                      <a:r>
                        <a:rPr kumimoji="1" lang="ja-JP" altLang="en-US" sz="1200" dirty="0"/>
                        <a:t>北河内地域</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hMerge="1">
                  <a:txBody>
                    <a:bodyPr/>
                    <a:lstStyle/>
                    <a:p>
                      <a:endParaRPr kumimoji="1" lang="ja-JP" altLang="en-US" dirty="0"/>
                    </a:p>
                  </a:txBody>
                  <a:tcPr/>
                </a:tc>
                <a:tc hMerge="1">
                  <a:txBody>
                    <a:bodyPr/>
                    <a:lstStyle/>
                    <a:p>
                      <a:endParaRPr kumimoji="1" lang="ja-JP" altLang="en-US" dirty="0"/>
                    </a:p>
                  </a:txBody>
                  <a:tcPr/>
                </a:tc>
                <a:tc hMerge="1">
                  <a:txBody>
                    <a:bodyPr/>
                    <a:lstStyle/>
                    <a:p>
                      <a:endParaRPr kumimoji="1" lang="ja-JP" altLang="en-US" dirty="0"/>
                    </a:p>
                  </a:txBody>
                  <a:tcPr/>
                </a:tc>
                <a:extLst>
                  <a:ext uri="{0D108BD9-81ED-4DB2-BD59-A6C34878D82A}">
                    <a16:rowId xmlns:a16="http://schemas.microsoft.com/office/drawing/2014/main" val="2337717496"/>
                  </a:ext>
                </a:extLst>
              </a:tr>
              <a:tr h="2456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43">
                            <a:extLst>
                              <a:ext uri="{A12FA001-AC4F-418D-AE19-62706E023703}">
                                <ahyp:hlinkClr xmlns:ahyp="http://schemas.microsoft.com/office/drawing/2018/hyperlinkcolor" val="tx"/>
                              </a:ext>
                            </a:extLst>
                          </a:hlinkClick>
                        </a:rPr>
                        <a:t>守口市</a:t>
                      </a:r>
                      <a:endParaRPr kumimoji="1" lang="ja-JP" altLang="en-US" sz="1200" dirty="0">
                        <a:solidFill>
                          <a:schemeClr val="tx1"/>
                        </a:solidFill>
                      </a:endParaRPr>
                    </a:p>
                  </a:txBody>
                  <a:tcPr>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44">
                            <a:extLst>
                              <a:ext uri="{A12FA001-AC4F-418D-AE19-62706E023703}">
                                <ahyp:hlinkClr xmlns:ahyp="http://schemas.microsoft.com/office/drawing/2018/hyperlinkcolor" val="tx"/>
                              </a:ext>
                            </a:extLst>
                          </a:hlinkClick>
                        </a:rPr>
                        <a:t>枚方市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45">
                            <a:extLst>
                              <a:ext uri="{A12FA001-AC4F-418D-AE19-62706E023703}">
                                <ahyp:hlinkClr xmlns:ahyp="http://schemas.microsoft.com/office/drawing/2018/hyperlinkcolor" val="tx"/>
                              </a:ext>
                            </a:extLst>
                          </a:hlinkClick>
                        </a:rPr>
                        <a:t>寝屋川市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46">
                            <a:extLst>
                              <a:ext uri="{A12FA001-AC4F-418D-AE19-62706E023703}">
                                <ahyp:hlinkClr xmlns:ahyp="http://schemas.microsoft.com/office/drawing/2018/hyperlinkcolor" val="tx"/>
                              </a:ext>
                            </a:extLst>
                          </a:hlinkClick>
                        </a:rPr>
                        <a:t>大東市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467318520"/>
                  </a:ext>
                </a:extLst>
              </a:tr>
              <a:tr h="2679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47">
                            <a:extLst>
                              <a:ext uri="{A12FA001-AC4F-418D-AE19-62706E023703}">
                                <ahyp:hlinkClr xmlns:ahyp="http://schemas.microsoft.com/office/drawing/2018/hyperlinkcolor" val="tx"/>
                              </a:ext>
                            </a:extLst>
                          </a:hlinkClick>
                        </a:rPr>
                        <a:t>門真市</a:t>
                      </a:r>
                      <a:endParaRPr kumimoji="1" lang="ja-JP" altLang="en-US" sz="1200" dirty="0">
                        <a:solidFill>
                          <a:schemeClr val="tx1"/>
                        </a:solidFill>
                      </a:endParaRPr>
                    </a:p>
                  </a:txBody>
                  <a:tcP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48">
                            <a:extLst>
                              <a:ext uri="{A12FA001-AC4F-418D-AE19-62706E023703}">
                                <ahyp:hlinkClr xmlns:ahyp="http://schemas.microsoft.com/office/drawing/2018/hyperlinkcolor" val="tx"/>
                              </a:ext>
                            </a:extLst>
                          </a:hlinkClick>
                        </a:rPr>
                        <a:t>四條畷市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49">
                            <a:extLst>
                              <a:ext uri="{A12FA001-AC4F-418D-AE19-62706E023703}">
                                <ahyp:hlinkClr xmlns:ahyp="http://schemas.microsoft.com/office/drawing/2018/hyperlinkcolor" val="tx"/>
                              </a:ext>
                            </a:extLst>
                          </a:hlinkClick>
                        </a:rPr>
                        <a:t>交野市</a:t>
                      </a: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ja-JP" altLang="en-US" sz="120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31871165"/>
                  </a:ext>
                </a:extLst>
              </a:tr>
            </a:tbl>
          </a:graphicData>
        </a:graphic>
      </p:graphicFrame>
      <p:graphicFrame>
        <p:nvGraphicFramePr>
          <p:cNvPr id="29" name="表 29">
            <a:extLst>
              <a:ext uri="{FF2B5EF4-FFF2-40B4-BE49-F238E27FC236}">
                <a16:creationId xmlns:a16="http://schemas.microsoft.com/office/drawing/2014/main" id="{D292D5AD-CBEF-4359-91DF-6C6F63C6E0F2}"/>
              </a:ext>
            </a:extLst>
          </p:cNvPr>
          <p:cNvGraphicFramePr>
            <a:graphicFrameLocks noGrp="1"/>
          </p:cNvGraphicFramePr>
          <p:nvPr/>
        </p:nvGraphicFramePr>
        <p:xfrm>
          <a:off x="323851" y="2009862"/>
          <a:ext cx="828000" cy="548640"/>
        </p:xfrm>
        <a:graphic>
          <a:graphicData uri="http://schemas.openxmlformats.org/drawingml/2006/table">
            <a:tbl>
              <a:tblPr firstRow="1" bandRow="1">
                <a:tableStyleId>{5940675A-B579-460E-94D1-54222C63F5DA}</a:tableStyleId>
              </a:tblPr>
              <a:tblGrid>
                <a:gridCol w="828000">
                  <a:extLst>
                    <a:ext uri="{9D8B030D-6E8A-4147-A177-3AD203B41FA5}">
                      <a16:colId xmlns:a16="http://schemas.microsoft.com/office/drawing/2014/main" val="2413923695"/>
                    </a:ext>
                  </a:extLst>
                </a:gridCol>
              </a:tblGrid>
              <a:tr h="252000">
                <a:tc>
                  <a:txBody>
                    <a:bodyPr/>
                    <a:lstStyle/>
                    <a:p>
                      <a:r>
                        <a:rPr kumimoji="1" lang="ja-JP" altLang="en-US" sz="1200" dirty="0"/>
                        <a:t>大阪市域</a:t>
                      </a:r>
                    </a:p>
                  </a:txBody>
                  <a:tcPr>
                    <a:solidFill>
                      <a:schemeClr val="accent4">
                        <a:lumMod val="20000"/>
                        <a:lumOff val="80000"/>
                      </a:schemeClr>
                    </a:solidFill>
                  </a:tcPr>
                </a:tc>
                <a:extLst>
                  <a:ext uri="{0D108BD9-81ED-4DB2-BD59-A6C34878D82A}">
                    <a16:rowId xmlns:a16="http://schemas.microsoft.com/office/drawing/2014/main" val="3724398633"/>
                  </a:ext>
                </a:extLst>
              </a:tr>
              <a:tr h="180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hlinkClick r:id="rId50">
                            <a:extLst>
                              <a:ext uri="{A12FA001-AC4F-418D-AE19-62706E023703}">
                                <ahyp:hlinkClr xmlns:ahyp="http://schemas.microsoft.com/office/drawing/2018/hyperlinkcolor" val="tx"/>
                              </a:ext>
                            </a:extLst>
                          </a:hlinkClick>
                        </a:rPr>
                        <a:t>大阪市</a:t>
                      </a:r>
                      <a:endParaRPr kumimoji="1" lang="ja-JP" altLang="en-US" sz="1200" dirty="0">
                        <a:solidFill>
                          <a:schemeClr val="tx1"/>
                        </a:solidFill>
                      </a:endParaRPr>
                    </a:p>
                  </a:txBody>
                  <a:tcPr>
                    <a:solidFill>
                      <a:schemeClr val="bg1"/>
                    </a:solidFill>
                  </a:tcPr>
                </a:tc>
                <a:extLst>
                  <a:ext uri="{0D108BD9-81ED-4DB2-BD59-A6C34878D82A}">
                    <a16:rowId xmlns:a16="http://schemas.microsoft.com/office/drawing/2014/main" val="1872702416"/>
                  </a:ext>
                </a:extLst>
              </a:tr>
            </a:tbl>
          </a:graphicData>
        </a:graphic>
      </p:graphicFrame>
    </p:spTree>
    <p:custDataLst>
      <p:tags r:id="rId1"/>
    </p:custDataLst>
    <p:extLst>
      <p:ext uri="{BB962C8B-B14F-4D97-AF65-F5344CB8AC3E}">
        <p14:creationId xmlns:p14="http://schemas.microsoft.com/office/powerpoint/2010/main" val="2830075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nodeType="with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10" presetClass="entr" presetSubtype="0" fill="hold"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par>
                                <p:cTn id="33" presetID="10" presetClass="entr" presetSubtype="0"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nodeType="with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childTnLst>
                                </p:cTn>
                              </p:par>
                              <p:par>
                                <p:cTn id="39" presetID="10" presetClass="entr" presetSubtype="0" fill="hold"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nodeType="with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fade">
                                      <p:cBhvr>
                                        <p:cTn id="44" dur="500"/>
                                        <p:tgtEl>
                                          <p:spTgt spid="29"/>
                                        </p:tgtEl>
                                      </p:cBhvr>
                                    </p:animEffect>
                                  </p:childTnLst>
                                </p:cTn>
                              </p:par>
                              <p:par>
                                <p:cTn id="45" presetID="10" presetClass="entr" presetSubtype="0"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4">
            <a:extLst>
              <a:ext uri="{FF2B5EF4-FFF2-40B4-BE49-F238E27FC236}">
                <a16:creationId xmlns:a16="http://schemas.microsoft.com/office/drawing/2014/main" id="{68C0AC65-30C0-F01F-DBAD-B2EAB9AB031D}"/>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解いてみよう</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a:p>
            <a:pPr algn="l" eaLnBrk="1" hangingPunct="1"/>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穴埋め問題</a:t>
            </a:r>
          </a:p>
        </p:txBody>
      </p:sp>
      <p:sp>
        <p:nvSpPr>
          <p:cNvPr id="19" name="AutoShape 353">
            <a:extLst>
              <a:ext uri="{FF2B5EF4-FFF2-40B4-BE49-F238E27FC236}">
                <a16:creationId xmlns:a16="http://schemas.microsoft.com/office/drawing/2014/main" id="{FD19DC69-D203-4A8F-B2C6-7E69B303B44D}"/>
              </a:ext>
            </a:extLst>
          </p:cNvPr>
          <p:cNvSpPr>
            <a:spLocks noChangeArrowheads="1"/>
          </p:cNvSpPr>
          <p:nvPr/>
        </p:nvSpPr>
        <p:spPr bwMode="auto">
          <a:xfrm>
            <a:off x="323851" y="1076587"/>
            <a:ext cx="8519134" cy="459596"/>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sz="1800" dirty="0">
                <a:solidFill>
                  <a:prstClr val="black"/>
                </a:solidFill>
                <a:latin typeface="+mn-ea"/>
                <a:ea typeface="+mn-ea"/>
              </a:rPr>
              <a:t>これまでのおさらいとして、問題にチャレンジしてみよう。</a:t>
            </a:r>
          </a:p>
        </p:txBody>
      </p:sp>
      <p:pic>
        <p:nvPicPr>
          <p:cNvPr id="26" name="Picture 29">
            <a:extLst>
              <a:ext uri="{FF2B5EF4-FFF2-40B4-BE49-F238E27FC236}">
                <a16:creationId xmlns:a16="http://schemas.microsoft.com/office/drawing/2014/main" id="{D3B50C1E-A345-4924-A31F-A88710E2EC4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7920434" y="785230"/>
            <a:ext cx="849459" cy="1018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 name="グループ化 20">
            <a:extLst>
              <a:ext uri="{FF2B5EF4-FFF2-40B4-BE49-F238E27FC236}">
                <a16:creationId xmlns:a16="http://schemas.microsoft.com/office/drawing/2014/main" id="{0F426525-A361-3816-47B9-637A22F06677}"/>
              </a:ext>
            </a:extLst>
          </p:cNvPr>
          <p:cNvGrpSpPr/>
          <p:nvPr/>
        </p:nvGrpSpPr>
        <p:grpSpPr>
          <a:xfrm>
            <a:off x="323849" y="1736974"/>
            <a:ext cx="8506443" cy="742510"/>
            <a:chOff x="323849" y="1792402"/>
            <a:chExt cx="8506443" cy="742510"/>
          </a:xfrm>
        </p:grpSpPr>
        <p:grpSp>
          <p:nvGrpSpPr>
            <p:cNvPr id="11" name="グループ化 10">
              <a:extLst>
                <a:ext uri="{FF2B5EF4-FFF2-40B4-BE49-F238E27FC236}">
                  <a16:creationId xmlns:a16="http://schemas.microsoft.com/office/drawing/2014/main" id="{C3BDC450-BDF5-817A-707E-C80819D9FB26}"/>
                </a:ext>
              </a:extLst>
            </p:cNvPr>
            <p:cNvGrpSpPr/>
            <p:nvPr/>
          </p:nvGrpSpPr>
          <p:grpSpPr>
            <a:xfrm>
              <a:off x="323849" y="1803354"/>
              <a:ext cx="8506443" cy="731558"/>
              <a:chOff x="323849" y="1803354"/>
              <a:chExt cx="8506443" cy="731558"/>
            </a:xfrm>
          </p:grpSpPr>
          <p:sp>
            <p:nvSpPr>
              <p:cNvPr id="5" name="正方形/長方形 4">
                <a:extLst>
                  <a:ext uri="{FF2B5EF4-FFF2-40B4-BE49-F238E27FC236}">
                    <a16:creationId xmlns:a16="http://schemas.microsoft.com/office/drawing/2014/main" id="{55AF6436-8D97-B1B4-FF6B-300784F56151}"/>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7" name="正方形/長方形 6">
                <a:extLst>
                  <a:ext uri="{FF2B5EF4-FFF2-40B4-BE49-F238E27FC236}">
                    <a16:creationId xmlns:a16="http://schemas.microsoft.com/office/drawing/2014/main" id="{DF18804C-3A94-4AC3-B1EC-D3DEB625369B}"/>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1</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10" name="Rectangle 36">
              <a:extLst>
                <a:ext uri="{FF2B5EF4-FFF2-40B4-BE49-F238E27FC236}">
                  <a16:creationId xmlns:a16="http://schemas.microsoft.com/office/drawing/2014/main" id="{F41AE482-23DD-AD13-1291-03F5C4EA67F5}"/>
                </a:ext>
              </a:extLst>
            </p:cNvPr>
            <p:cNvSpPr>
              <a:spLocks noChangeArrowheads="1"/>
            </p:cNvSpPr>
            <p:nvPr/>
          </p:nvSpPr>
          <p:spPr bwMode="auto">
            <a:xfrm>
              <a:off x="1257317" y="1792402"/>
              <a:ext cx="6853013" cy="6836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lnSpc>
                  <a:spcPts val="2480"/>
                </a:lnSpc>
              </a:pPr>
              <a:r>
                <a:rPr lang="ja-JP" altLang="en-US" sz="1400">
                  <a:latin typeface="+mn-ea"/>
                  <a:ea typeface="+mn-ea"/>
                </a:rPr>
                <a:t>日本国憲法第３０条では、「国民は、法律の定めるところにより、（①　　）の義務を負ふ。」と定められている。</a:t>
              </a:r>
              <a:endParaRPr lang="en-US" altLang="ja-JP" sz="1400" dirty="0">
                <a:latin typeface="+mn-ea"/>
                <a:ea typeface="+mn-ea"/>
              </a:endParaRPr>
            </a:p>
          </p:txBody>
        </p:sp>
      </p:grpSp>
      <p:grpSp>
        <p:nvGrpSpPr>
          <p:cNvPr id="20" name="グループ化 19">
            <a:extLst>
              <a:ext uri="{FF2B5EF4-FFF2-40B4-BE49-F238E27FC236}">
                <a16:creationId xmlns:a16="http://schemas.microsoft.com/office/drawing/2014/main" id="{3127B951-8E77-B2C7-CF4C-C6F9DB0DB662}"/>
              </a:ext>
            </a:extLst>
          </p:cNvPr>
          <p:cNvGrpSpPr/>
          <p:nvPr/>
        </p:nvGrpSpPr>
        <p:grpSpPr>
          <a:xfrm>
            <a:off x="318778" y="2583011"/>
            <a:ext cx="8506443" cy="1402579"/>
            <a:chOff x="318778" y="2615187"/>
            <a:chExt cx="8506443" cy="1402579"/>
          </a:xfrm>
        </p:grpSpPr>
        <p:grpSp>
          <p:nvGrpSpPr>
            <p:cNvPr id="12" name="グループ化 11">
              <a:extLst>
                <a:ext uri="{FF2B5EF4-FFF2-40B4-BE49-F238E27FC236}">
                  <a16:creationId xmlns:a16="http://schemas.microsoft.com/office/drawing/2014/main" id="{7428A670-872C-3122-374E-F2018ED52000}"/>
                </a:ext>
              </a:extLst>
            </p:cNvPr>
            <p:cNvGrpSpPr/>
            <p:nvPr/>
          </p:nvGrpSpPr>
          <p:grpSpPr>
            <a:xfrm>
              <a:off x="318778" y="2627487"/>
              <a:ext cx="8506443" cy="1390279"/>
              <a:chOff x="323849" y="1803354"/>
              <a:chExt cx="8506443" cy="940749"/>
            </a:xfrm>
          </p:grpSpPr>
          <p:sp>
            <p:nvSpPr>
              <p:cNvPr id="13" name="正方形/長方形 12">
                <a:extLst>
                  <a:ext uri="{FF2B5EF4-FFF2-40B4-BE49-F238E27FC236}">
                    <a16:creationId xmlns:a16="http://schemas.microsoft.com/office/drawing/2014/main" id="{1FD211F1-71B7-A9BD-95D6-F69D4DA70AF0}"/>
                  </a:ext>
                </a:extLst>
              </p:cNvPr>
              <p:cNvSpPr/>
              <p:nvPr/>
            </p:nvSpPr>
            <p:spPr bwMode="auto">
              <a:xfrm>
                <a:off x="323849" y="1803354"/>
                <a:ext cx="8506443" cy="940748"/>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4" name="正方形/長方形 13">
                <a:extLst>
                  <a:ext uri="{FF2B5EF4-FFF2-40B4-BE49-F238E27FC236}">
                    <a16:creationId xmlns:a16="http://schemas.microsoft.com/office/drawing/2014/main" id="{3123E5DA-6838-A470-3634-10EA5FD75CC9}"/>
                  </a:ext>
                </a:extLst>
              </p:cNvPr>
              <p:cNvSpPr/>
              <p:nvPr/>
            </p:nvSpPr>
            <p:spPr bwMode="auto">
              <a:xfrm>
                <a:off x="323851" y="1803354"/>
                <a:ext cx="849460" cy="940749"/>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2</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15" name="Rectangle 36">
              <a:extLst>
                <a:ext uri="{FF2B5EF4-FFF2-40B4-BE49-F238E27FC236}">
                  <a16:creationId xmlns:a16="http://schemas.microsoft.com/office/drawing/2014/main" id="{539CA0CA-F419-4E99-A821-D943DC055D00}"/>
                </a:ext>
              </a:extLst>
            </p:cNvPr>
            <p:cNvSpPr>
              <a:spLocks noChangeArrowheads="1"/>
            </p:cNvSpPr>
            <p:nvPr/>
          </p:nvSpPr>
          <p:spPr bwMode="auto">
            <a:xfrm>
              <a:off x="1287521" y="2615187"/>
              <a:ext cx="7418418" cy="1374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eaLnBrk="1" fontAlgn="t" hangingPunct="1">
                <a:lnSpc>
                  <a:spcPts val="2480"/>
                </a:lnSpc>
              </a:pPr>
              <a:r>
                <a:rPr lang="ja-JP" altLang="ja-JP" sz="1400">
                  <a:latin typeface="+mn-ea"/>
                  <a:ea typeface="+mn-ea"/>
                </a:rPr>
                <a:t>納税の義務を果たしてもらうためには、みんながより公平だと思える仕組みが必要ですが、</a:t>
              </a:r>
              <a:endParaRPr lang="en-US" altLang="ja-JP" sz="1400" dirty="0">
                <a:latin typeface="+mn-ea"/>
                <a:ea typeface="+mn-ea"/>
              </a:endParaRPr>
            </a:p>
            <a:p>
              <a:pPr eaLnBrk="1" fontAlgn="t" hangingPunct="1">
                <a:lnSpc>
                  <a:spcPts val="2480"/>
                </a:lnSpc>
              </a:pPr>
              <a:r>
                <a:rPr lang="ja-JP" altLang="ja-JP" sz="1400">
                  <a:latin typeface="+mn-ea"/>
                  <a:ea typeface="+mn-ea"/>
                </a:rPr>
                <a:t>「公平」の考え方にはいろいろあります。以下は何という公平でしょうか。</a:t>
              </a:r>
            </a:p>
            <a:p>
              <a:pPr eaLnBrk="1" fontAlgn="t" hangingPunct="1">
                <a:lnSpc>
                  <a:spcPts val="2480"/>
                </a:lnSpc>
              </a:pPr>
              <a:r>
                <a:rPr lang="ja-JP" altLang="ja-JP" sz="1400">
                  <a:latin typeface="+mn-ea"/>
                  <a:ea typeface="+mn-ea"/>
                </a:rPr>
                <a:t>（②　　）的公平　・・・　「負担能力が同じ人には、同じ負担を求めるのが公平」という考え方</a:t>
              </a:r>
            </a:p>
            <a:p>
              <a:pPr eaLnBrk="1" fontAlgn="t" hangingPunct="1">
                <a:lnSpc>
                  <a:spcPts val="2480"/>
                </a:lnSpc>
              </a:pPr>
              <a:r>
                <a:rPr lang="ja-JP" altLang="ja-JP" sz="1400">
                  <a:latin typeface="+mn-ea"/>
                  <a:ea typeface="+mn-ea"/>
                </a:rPr>
                <a:t>（③　　）的公平　・・・　「負担能力が高い人には、より大きな負担を求めるのが公平」という考え方</a:t>
              </a:r>
            </a:p>
          </p:txBody>
        </p:sp>
      </p:grpSp>
      <p:grpSp>
        <p:nvGrpSpPr>
          <p:cNvPr id="2" name="グループ化 1">
            <a:extLst>
              <a:ext uri="{FF2B5EF4-FFF2-40B4-BE49-F238E27FC236}">
                <a16:creationId xmlns:a16="http://schemas.microsoft.com/office/drawing/2014/main" id="{205769D9-AA3B-EA21-829B-AD85A725F260}"/>
              </a:ext>
            </a:extLst>
          </p:cNvPr>
          <p:cNvGrpSpPr/>
          <p:nvPr/>
        </p:nvGrpSpPr>
        <p:grpSpPr>
          <a:xfrm>
            <a:off x="318777" y="4089118"/>
            <a:ext cx="8506443" cy="551330"/>
            <a:chOff x="318777" y="3858422"/>
            <a:chExt cx="8506443" cy="551330"/>
          </a:xfrm>
        </p:grpSpPr>
        <p:grpSp>
          <p:nvGrpSpPr>
            <p:cNvPr id="16" name="グループ化 15">
              <a:extLst>
                <a:ext uri="{FF2B5EF4-FFF2-40B4-BE49-F238E27FC236}">
                  <a16:creationId xmlns:a16="http://schemas.microsoft.com/office/drawing/2014/main" id="{17FC0C10-6F0E-89EC-8ECB-72774566D259}"/>
                </a:ext>
              </a:extLst>
            </p:cNvPr>
            <p:cNvGrpSpPr/>
            <p:nvPr/>
          </p:nvGrpSpPr>
          <p:grpSpPr>
            <a:xfrm>
              <a:off x="318777" y="3858422"/>
              <a:ext cx="8506443" cy="551330"/>
              <a:chOff x="323849" y="1803354"/>
              <a:chExt cx="8506443" cy="731558"/>
            </a:xfrm>
          </p:grpSpPr>
          <p:sp>
            <p:nvSpPr>
              <p:cNvPr id="17" name="正方形/長方形 16">
                <a:extLst>
                  <a:ext uri="{FF2B5EF4-FFF2-40B4-BE49-F238E27FC236}">
                    <a16:creationId xmlns:a16="http://schemas.microsoft.com/office/drawing/2014/main" id="{C4196A6F-07BB-CD49-D979-0F59AF782EC9}"/>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8" name="正方形/長方形 17">
                <a:extLst>
                  <a:ext uri="{FF2B5EF4-FFF2-40B4-BE49-F238E27FC236}">
                    <a16:creationId xmlns:a16="http://schemas.microsoft.com/office/drawing/2014/main" id="{2CC2B6E8-1AA7-EE6D-5B3C-25A69DB2D8B2}"/>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3</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23" name="Rectangle 36">
              <a:extLst>
                <a:ext uri="{FF2B5EF4-FFF2-40B4-BE49-F238E27FC236}">
                  <a16:creationId xmlns:a16="http://schemas.microsoft.com/office/drawing/2014/main" id="{27EEA2F5-2694-118D-F23A-5AE87FFEB4D4}"/>
                </a:ext>
              </a:extLst>
            </p:cNvPr>
            <p:cNvSpPr>
              <a:spLocks noChangeArrowheads="1"/>
            </p:cNvSpPr>
            <p:nvPr/>
          </p:nvSpPr>
          <p:spPr bwMode="auto">
            <a:xfrm>
              <a:off x="1252247" y="3932406"/>
              <a:ext cx="7124066" cy="363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nSpc>
                  <a:spcPts val="2480"/>
                </a:lnSpc>
              </a:pPr>
              <a:r>
                <a:rPr lang="ja-JP" altLang="en-US" sz="1400">
                  <a:latin typeface="+mn-ea"/>
                  <a:ea typeface="+mn-ea"/>
                </a:rPr>
                <a:t>国の税金に関する法律と税の使いみちは、（④　　）の代表者である（⑤　　）が決めています。</a:t>
              </a:r>
              <a:endParaRPr lang="en-US" altLang="ja-JP" sz="1400" dirty="0">
                <a:latin typeface="+mn-ea"/>
                <a:ea typeface="+mn-ea"/>
              </a:endParaRPr>
            </a:p>
          </p:txBody>
        </p:sp>
      </p:grpSp>
      <p:grpSp>
        <p:nvGrpSpPr>
          <p:cNvPr id="4" name="グループ化 3">
            <a:extLst>
              <a:ext uri="{FF2B5EF4-FFF2-40B4-BE49-F238E27FC236}">
                <a16:creationId xmlns:a16="http://schemas.microsoft.com/office/drawing/2014/main" id="{C366C397-4639-D87E-81DE-55B1D0E1D06F}"/>
              </a:ext>
            </a:extLst>
          </p:cNvPr>
          <p:cNvGrpSpPr/>
          <p:nvPr/>
        </p:nvGrpSpPr>
        <p:grpSpPr>
          <a:xfrm>
            <a:off x="318777" y="5945849"/>
            <a:ext cx="8506443" cy="561121"/>
            <a:chOff x="318777" y="5781413"/>
            <a:chExt cx="8506443" cy="561121"/>
          </a:xfrm>
        </p:grpSpPr>
        <p:grpSp>
          <p:nvGrpSpPr>
            <p:cNvPr id="29" name="グループ化 28">
              <a:extLst>
                <a:ext uri="{FF2B5EF4-FFF2-40B4-BE49-F238E27FC236}">
                  <a16:creationId xmlns:a16="http://schemas.microsoft.com/office/drawing/2014/main" id="{FC15DCE0-CB08-9733-D6FA-08ACEB459A7B}"/>
                </a:ext>
              </a:extLst>
            </p:cNvPr>
            <p:cNvGrpSpPr/>
            <p:nvPr/>
          </p:nvGrpSpPr>
          <p:grpSpPr>
            <a:xfrm>
              <a:off x="318777" y="5781413"/>
              <a:ext cx="8506443" cy="561121"/>
              <a:chOff x="323849" y="1803354"/>
              <a:chExt cx="8506443" cy="731558"/>
            </a:xfrm>
          </p:grpSpPr>
          <p:sp>
            <p:nvSpPr>
              <p:cNvPr id="30" name="正方形/長方形 29">
                <a:extLst>
                  <a:ext uri="{FF2B5EF4-FFF2-40B4-BE49-F238E27FC236}">
                    <a16:creationId xmlns:a16="http://schemas.microsoft.com/office/drawing/2014/main" id="{B9EE9EA0-92CA-F0BB-6632-5DB081081357}"/>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31" name="正方形/長方形 30">
                <a:extLst>
                  <a:ext uri="{FF2B5EF4-FFF2-40B4-BE49-F238E27FC236}">
                    <a16:creationId xmlns:a16="http://schemas.microsoft.com/office/drawing/2014/main" id="{E9090774-5349-DF40-4565-C11F659296AB}"/>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5</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32" name="Rectangle 36">
              <a:extLst>
                <a:ext uri="{FF2B5EF4-FFF2-40B4-BE49-F238E27FC236}">
                  <a16:creationId xmlns:a16="http://schemas.microsoft.com/office/drawing/2014/main" id="{C569C559-7FF8-0EAF-ECF8-1FF2321DCAE0}"/>
                </a:ext>
              </a:extLst>
            </p:cNvPr>
            <p:cNvSpPr>
              <a:spLocks noChangeArrowheads="1"/>
            </p:cNvSpPr>
            <p:nvPr/>
          </p:nvSpPr>
          <p:spPr bwMode="auto">
            <a:xfrm>
              <a:off x="1252245" y="5870510"/>
              <a:ext cx="4639412" cy="363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nSpc>
                  <a:spcPts val="2480"/>
                </a:lnSpc>
              </a:pPr>
              <a:r>
                <a:rPr lang="ja-JP" altLang="en-US" sz="1400">
                  <a:latin typeface="+mn-ea"/>
                  <a:ea typeface="+mn-ea"/>
                </a:rPr>
                <a:t>地方税の代表的なものには、（⑩　　）、（⑪　　）などがある。</a:t>
              </a:r>
              <a:endParaRPr lang="en-US" altLang="ja-JP" sz="1400" dirty="0">
                <a:latin typeface="+mn-ea"/>
                <a:ea typeface="+mn-ea"/>
              </a:endParaRPr>
            </a:p>
          </p:txBody>
        </p:sp>
      </p:grpSp>
      <p:grpSp>
        <p:nvGrpSpPr>
          <p:cNvPr id="34" name="グループ化 33">
            <a:extLst>
              <a:ext uri="{FF2B5EF4-FFF2-40B4-BE49-F238E27FC236}">
                <a16:creationId xmlns:a16="http://schemas.microsoft.com/office/drawing/2014/main" id="{52EAB5A0-2D1E-2640-40C8-E59FE5292991}"/>
              </a:ext>
            </a:extLst>
          </p:cNvPr>
          <p:cNvGrpSpPr/>
          <p:nvPr/>
        </p:nvGrpSpPr>
        <p:grpSpPr>
          <a:xfrm>
            <a:off x="318777" y="4691438"/>
            <a:ext cx="8506443" cy="1150884"/>
            <a:chOff x="318777" y="4691438"/>
            <a:chExt cx="8506443" cy="1150884"/>
          </a:xfrm>
        </p:grpSpPr>
        <p:grpSp>
          <p:nvGrpSpPr>
            <p:cNvPr id="3" name="グループ化 2">
              <a:extLst>
                <a:ext uri="{FF2B5EF4-FFF2-40B4-BE49-F238E27FC236}">
                  <a16:creationId xmlns:a16="http://schemas.microsoft.com/office/drawing/2014/main" id="{D05A0A3E-3458-A2D3-7A4D-295EAD31BAE7}"/>
                </a:ext>
              </a:extLst>
            </p:cNvPr>
            <p:cNvGrpSpPr/>
            <p:nvPr/>
          </p:nvGrpSpPr>
          <p:grpSpPr>
            <a:xfrm>
              <a:off x="318777" y="4743976"/>
              <a:ext cx="8506443" cy="1098346"/>
              <a:chOff x="318777" y="4579692"/>
              <a:chExt cx="8506443" cy="1098346"/>
            </a:xfrm>
          </p:grpSpPr>
          <p:grpSp>
            <p:nvGrpSpPr>
              <p:cNvPr id="24" name="グループ化 23">
                <a:extLst>
                  <a:ext uri="{FF2B5EF4-FFF2-40B4-BE49-F238E27FC236}">
                    <a16:creationId xmlns:a16="http://schemas.microsoft.com/office/drawing/2014/main" id="{F00EBB11-6D50-D0AC-6D81-222CD101B85F}"/>
                  </a:ext>
                </a:extLst>
              </p:cNvPr>
              <p:cNvGrpSpPr/>
              <p:nvPr/>
            </p:nvGrpSpPr>
            <p:grpSpPr>
              <a:xfrm>
                <a:off x="318777" y="4586340"/>
                <a:ext cx="8506443" cy="1091698"/>
                <a:chOff x="323849" y="1803354"/>
                <a:chExt cx="8506443" cy="773760"/>
              </a:xfrm>
            </p:grpSpPr>
            <p:sp>
              <p:nvSpPr>
                <p:cNvPr id="25" name="正方形/長方形 24">
                  <a:extLst>
                    <a:ext uri="{FF2B5EF4-FFF2-40B4-BE49-F238E27FC236}">
                      <a16:creationId xmlns:a16="http://schemas.microsoft.com/office/drawing/2014/main" id="{824DE7BA-81D4-78B8-E981-5E65CAD6783B}"/>
                    </a:ext>
                  </a:extLst>
                </p:cNvPr>
                <p:cNvSpPr/>
                <p:nvPr/>
              </p:nvSpPr>
              <p:spPr bwMode="auto">
                <a:xfrm>
                  <a:off x="323849" y="1803354"/>
                  <a:ext cx="8506443" cy="773759"/>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7" name="正方形/長方形 26">
                  <a:extLst>
                    <a:ext uri="{FF2B5EF4-FFF2-40B4-BE49-F238E27FC236}">
                      <a16:creationId xmlns:a16="http://schemas.microsoft.com/office/drawing/2014/main" id="{A37D7B89-FB5C-DDCD-C509-474539BCF343}"/>
                    </a:ext>
                  </a:extLst>
                </p:cNvPr>
                <p:cNvSpPr/>
                <p:nvPr/>
              </p:nvSpPr>
              <p:spPr bwMode="auto">
                <a:xfrm>
                  <a:off x="323851" y="1803354"/>
                  <a:ext cx="849460" cy="773760"/>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4</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28" name="Rectangle 36">
                <a:extLst>
                  <a:ext uri="{FF2B5EF4-FFF2-40B4-BE49-F238E27FC236}">
                    <a16:creationId xmlns:a16="http://schemas.microsoft.com/office/drawing/2014/main" id="{966BC418-846E-30C9-AA91-41764B5F4107}"/>
                  </a:ext>
                </a:extLst>
              </p:cNvPr>
              <p:cNvSpPr>
                <a:spLocks noChangeArrowheads="1"/>
              </p:cNvSpPr>
              <p:nvPr/>
            </p:nvSpPr>
            <p:spPr bwMode="auto">
              <a:xfrm>
                <a:off x="1252246" y="4579692"/>
                <a:ext cx="7418418" cy="1054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eaLnBrk="1" fontAlgn="t" hangingPunct="1">
                  <a:lnSpc>
                    <a:spcPts val="2480"/>
                  </a:lnSpc>
                </a:pPr>
                <a:r>
                  <a:rPr lang="ja-JP" altLang="en-US" sz="1400">
                    <a:latin typeface="+mn-ea"/>
                    <a:ea typeface="+mn-ea"/>
                  </a:rPr>
                  <a:t>日本の財政状況について</a:t>
                </a:r>
                <a:r>
                  <a:rPr lang="en-US" altLang="ja-JP" sz="1400" dirty="0">
                    <a:latin typeface="+mn-ea"/>
                    <a:ea typeface="+mn-ea"/>
                  </a:rPr>
                  <a:t>1990</a:t>
                </a:r>
                <a:r>
                  <a:rPr lang="ja-JP" altLang="en-US" sz="1400">
                    <a:latin typeface="+mn-ea"/>
                    <a:ea typeface="+mn-ea"/>
                  </a:rPr>
                  <a:t>年度と現在を比較すると、歳出は、（</a:t>
                </a:r>
                <a:r>
                  <a:rPr lang="en-US" altLang="ja-JP" sz="1400" dirty="0">
                    <a:latin typeface="+mn-ea"/>
                    <a:ea typeface="+mn-ea"/>
                  </a:rPr>
                  <a:t>⑥</a:t>
                </a:r>
                <a:r>
                  <a:rPr lang="ja-JP" altLang="en-US" sz="1400">
                    <a:latin typeface="+mn-ea"/>
                    <a:ea typeface="+mn-ea"/>
                  </a:rPr>
                  <a:t>　　　　　　　　　）費や（</a:t>
                </a:r>
                <a:r>
                  <a:rPr lang="en-US" altLang="ja-JP" sz="1400" dirty="0">
                    <a:latin typeface="+mn-ea"/>
                    <a:ea typeface="+mn-ea"/>
                  </a:rPr>
                  <a:t>⑦</a:t>
                </a:r>
                <a:r>
                  <a:rPr lang="ja-JP" altLang="en-US" sz="1400">
                    <a:latin typeface="+mn-ea"/>
                    <a:ea typeface="+mn-ea"/>
                  </a:rPr>
                  <a:t>　　　　　　　　）費が大きく伸びている。また、歳入は、歳出の増加に対して（</a:t>
                </a:r>
                <a:r>
                  <a:rPr lang="en-US" altLang="ja-JP" sz="1400" dirty="0">
                    <a:latin typeface="+mn-ea"/>
                    <a:ea typeface="+mn-ea"/>
                  </a:rPr>
                  <a:t>⑧</a:t>
                </a:r>
                <a:r>
                  <a:rPr lang="ja-JP" altLang="en-US" sz="1400">
                    <a:latin typeface="+mn-ea"/>
                    <a:ea typeface="+mn-ea"/>
                  </a:rPr>
                  <a:t>　　　　　）の</a:t>
                </a:r>
                <a:endParaRPr lang="en-US" altLang="ja-JP" sz="1400" dirty="0">
                  <a:latin typeface="+mn-ea"/>
                  <a:ea typeface="+mn-ea"/>
                </a:endParaRPr>
              </a:p>
              <a:p>
                <a:pPr eaLnBrk="1" fontAlgn="t" hangingPunct="1">
                  <a:lnSpc>
                    <a:spcPts val="2480"/>
                  </a:lnSpc>
                </a:pPr>
                <a:r>
                  <a:rPr lang="ja-JP" altLang="en-US" sz="1400">
                    <a:latin typeface="+mn-ea"/>
                    <a:ea typeface="+mn-ea"/>
                  </a:rPr>
                  <a:t>伸びが見合っておらず、不足分を（</a:t>
                </a:r>
                <a:r>
                  <a:rPr lang="en-US" altLang="ja-JP" sz="1400" dirty="0">
                    <a:latin typeface="+mn-ea"/>
                    <a:ea typeface="+mn-ea"/>
                  </a:rPr>
                  <a:t>⑨</a:t>
                </a:r>
                <a:r>
                  <a:rPr lang="ja-JP" altLang="en-US" sz="1400">
                    <a:latin typeface="+mn-ea"/>
                    <a:ea typeface="+mn-ea"/>
                  </a:rPr>
                  <a:t>　　　　　　）に頼っている。</a:t>
                </a:r>
                <a:endParaRPr lang="ja-JP" altLang="ja-JP" sz="1400">
                  <a:latin typeface="+mn-ea"/>
                  <a:ea typeface="+mn-ea"/>
                </a:endParaRPr>
              </a:p>
            </p:txBody>
          </p:sp>
        </p:grpSp>
        <p:sp>
          <p:nvSpPr>
            <p:cNvPr id="22" name="Rectangle 8">
              <a:extLst>
                <a:ext uri="{FF2B5EF4-FFF2-40B4-BE49-F238E27FC236}">
                  <a16:creationId xmlns:a16="http://schemas.microsoft.com/office/drawing/2014/main" id="{3F0F4742-A329-34DA-C2AE-DE6CB5E2794D}"/>
                </a:ext>
              </a:extLst>
            </p:cNvPr>
            <p:cNvSpPr>
              <a:spLocks noChangeArrowheads="1"/>
            </p:cNvSpPr>
            <p:nvPr/>
          </p:nvSpPr>
          <p:spPr bwMode="auto">
            <a:xfrm>
              <a:off x="5518756" y="4691438"/>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さいしゅつ</a:t>
              </a:r>
              <a:endParaRPr lang="ja-JP" altLang="en-US" sz="600" dirty="0">
                <a:latin typeface="+mn-ea"/>
                <a:ea typeface="+mn-ea"/>
                <a:cs typeface="メイリオ" panose="020B0604030504040204" pitchFamily="50" charset="-128"/>
              </a:endParaRPr>
            </a:p>
          </p:txBody>
        </p:sp>
        <p:sp>
          <p:nvSpPr>
            <p:cNvPr id="33" name="Rectangle 8">
              <a:extLst>
                <a:ext uri="{FF2B5EF4-FFF2-40B4-BE49-F238E27FC236}">
                  <a16:creationId xmlns:a16="http://schemas.microsoft.com/office/drawing/2014/main" id="{91107FD6-6032-9C3B-0CDA-9E9E0119F164}"/>
                </a:ext>
              </a:extLst>
            </p:cNvPr>
            <p:cNvSpPr>
              <a:spLocks noChangeArrowheads="1"/>
            </p:cNvSpPr>
            <p:nvPr/>
          </p:nvSpPr>
          <p:spPr bwMode="auto">
            <a:xfrm>
              <a:off x="4761448" y="5001556"/>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さいにゅう</a:t>
              </a:r>
              <a:endParaRPr lang="ja-JP" altLang="en-US" sz="600" dirty="0">
                <a:latin typeface="+mn-ea"/>
                <a:ea typeface="+mn-ea"/>
                <a:cs typeface="メイリオ" panose="020B0604030504040204" pitchFamily="50" charset="-128"/>
              </a:endParaRPr>
            </a:p>
          </p:txBody>
        </p:sp>
      </p:grpSp>
      <p:sp>
        <p:nvSpPr>
          <p:cNvPr id="9" name="スライド番号プレースホルダー 8">
            <a:extLst>
              <a:ext uri="{FF2B5EF4-FFF2-40B4-BE49-F238E27FC236}">
                <a16:creationId xmlns:a16="http://schemas.microsoft.com/office/drawing/2014/main" id="{BB3315E0-4AC9-4DEB-0121-F33FC7369C07}"/>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27</a:t>
            </a:fld>
            <a:endParaRPr lang="en-US" altLang="ja-JP" dirty="0">
              <a:latin typeface="+mn-ea"/>
              <a:ea typeface="+mn-ea"/>
            </a:endParaRPr>
          </a:p>
        </p:txBody>
      </p:sp>
    </p:spTree>
    <p:custDataLst>
      <p:tags r:id="rId1"/>
    </p:custDataLst>
    <p:extLst>
      <p:ext uri="{BB962C8B-B14F-4D97-AF65-F5344CB8AC3E}">
        <p14:creationId xmlns:p14="http://schemas.microsoft.com/office/powerpoint/2010/main" val="3108699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fade">
                                      <p:cBhvr>
                                        <p:cTn id="22" dur="500"/>
                                        <p:tgtEl>
                                          <p:spTgt spid="3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4">
            <a:extLst>
              <a:ext uri="{FF2B5EF4-FFF2-40B4-BE49-F238E27FC236}">
                <a16:creationId xmlns:a16="http://schemas.microsoft.com/office/drawing/2014/main" id="{68C0AC65-30C0-F01F-DBAD-B2EAB9AB031D}"/>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ちょっとブレイク</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a:p>
            <a:pPr algn="l" eaLnBrk="1" hangingPunct="1"/>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税金クイズ</a:t>
            </a:r>
          </a:p>
        </p:txBody>
      </p:sp>
      <p:sp>
        <p:nvSpPr>
          <p:cNvPr id="19" name="AutoShape 353">
            <a:extLst>
              <a:ext uri="{FF2B5EF4-FFF2-40B4-BE49-F238E27FC236}">
                <a16:creationId xmlns:a16="http://schemas.microsoft.com/office/drawing/2014/main" id="{FD19DC69-D203-4A8F-B2C6-7E69B303B44D}"/>
              </a:ext>
            </a:extLst>
          </p:cNvPr>
          <p:cNvSpPr>
            <a:spLocks noChangeArrowheads="1"/>
          </p:cNvSpPr>
          <p:nvPr/>
        </p:nvSpPr>
        <p:spPr bwMode="auto">
          <a:xfrm>
            <a:off x="323851" y="1066648"/>
            <a:ext cx="8519134" cy="459596"/>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sz="1800" dirty="0">
                <a:solidFill>
                  <a:prstClr val="black"/>
                </a:solidFill>
                <a:latin typeface="+mn-ea"/>
                <a:ea typeface="+mn-ea"/>
              </a:rPr>
              <a:t>税金に関するクイズです。どれくらいわかりますか？</a:t>
            </a:r>
          </a:p>
        </p:txBody>
      </p:sp>
      <p:pic>
        <p:nvPicPr>
          <p:cNvPr id="26" name="Picture 29">
            <a:extLst>
              <a:ext uri="{FF2B5EF4-FFF2-40B4-BE49-F238E27FC236}">
                <a16:creationId xmlns:a16="http://schemas.microsoft.com/office/drawing/2014/main" id="{D3B50C1E-A345-4924-A31F-A88710E2EC4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7920434" y="785230"/>
            <a:ext cx="849459" cy="1018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グループ化 3">
            <a:extLst>
              <a:ext uri="{FF2B5EF4-FFF2-40B4-BE49-F238E27FC236}">
                <a16:creationId xmlns:a16="http://schemas.microsoft.com/office/drawing/2014/main" id="{6B697713-C6DD-47E7-A83D-BD8AE6492D15}"/>
              </a:ext>
            </a:extLst>
          </p:cNvPr>
          <p:cNvGrpSpPr/>
          <p:nvPr/>
        </p:nvGrpSpPr>
        <p:grpSpPr>
          <a:xfrm>
            <a:off x="287921" y="6410880"/>
            <a:ext cx="7951204" cy="374400"/>
            <a:chOff x="287921" y="6410880"/>
            <a:chExt cx="8532000" cy="374400"/>
          </a:xfrm>
        </p:grpSpPr>
        <p:sp>
          <p:nvSpPr>
            <p:cNvPr id="23" name="正方形/長方形 22">
              <a:extLst>
                <a:ext uri="{FF2B5EF4-FFF2-40B4-BE49-F238E27FC236}">
                  <a16:creationId xmlns:a16="http://schemas.microsoft.com/office/drawing/2014/main" id="{E93468E2-622F-4487-B26E-39F6FD6ED06B}"/>
                </a:ext>
              </a:extLst>
            </p:cNvPr>
            <p:cNvSpPr/>
            <p:nvPr/>
          </p:nvSpPr>
          <p:spPr bwMode="auto">
            <a:xfrm>
              <a:off x="28792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4" name="正方形/長方形 23">
              <a:extLst>
                <a:ext uri="{FF2B5EF4-FFF2-40B4-BE49-F238E27FC236}">
                  <a16:creationId xmlns:a16="http://schemas.microsoft.com/office/drawing/2014/main" id="{51655836-5C6A-4C91-9E78-DEC7D82F25F0}"/>
                </a:ext>
              </a:extLst>
            </p:cNvPr>
            <p:cNvSpPr/>
            <p:nvPr/>
          </p:nvSpPr>
          <p:spPr bwMode="auto">
            <a:xfrm>
              <a:off x="28792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6" name="テキスト ボックス 15">
              <a:extLst>
                <a:ext uri="{FF2B5EF4-FFF2-40B4-BE49-F238E27FC236}">
                  <a16:creationId xmlns:a16="http://schemas.microsoft.com/office/drawing/2014/main" id="{81D2A6CF-911B-42AF-94A8-C07FD234DEF7}"/>
                </a:ext>
              </a:extLst>
            </p:cNvPr>
            <p:cNvSpPr txBox="1"/>
            <p:nvPr/>
          </p:nvSpPr>
          <p:spPr>
            <a:xfrm>
              <a:off x="889138" y="6473251"/>
              <a:ext cx="6833004" cy="261610"/>
            </a:xfrm>
            <a:prstGeom prst="rect">
              <a:avLst/>
            </a:prstGeom>
            <a:noFill/>
          </p:spPr>
          <p:txBody>
            <a:bodyPr wrap="square" rtlCol="0">
              <a:spAutoFit/>
            </a:bodyPr>
            <a:lstStyle/>
            <a:p>
              <a:r>
                <a:rPr lang="ja-JP" altLang="en-US" sz="1100" b="1" dirty="0">
                  <a:solidFill>
                    <a:srgbClr val="005BAD"/>
                  </a:solidFill>
                  <a:latin typeface="ＭＳ Ｐゴシック" panose="020B0600070205080204" pitchFamily="50" charset="-128"/>
                  <a:ea typeface="ＭＳ Ｐゴシック" panose="020B0600070205080204" pitchFamily="50" charset="-128"/>
                </a:rPr>
                <a:t>　財務省</a:t>
              </a:r>
              <a:r>
                <a:rPr lang="en-US" altLang="ja-JP" sz="1100" b="1" dirty="0">
                  <a:solidFill>
                    <a:srgbClr val="005BAD"/>
                  </a:solidFill>
                  <a:latin typeface="ＭＳ Ｐゴシック" panose="020B0600070205080204" pitchFamily="50" charset="-128"/>
                  <a:ea typeface="ＭＳ Ｐゴシック" panose="020B0600070205080204" pitchFamily="50" charset="-128"/>
                </a:rPr>
                <a:t>×</a:t>
              </a:r>
              <a:r>
                <a:rPr lang="en-US" altLang="ja-JP" sz="1100" b="1" dirty="0" err="1">
                  <a:solidFill>
                    <a:srgbClr val="005BAD"/>
                  </a:solidFill>
                  <a:latin typeface="ＭＳ Ｐゴシック" panose="020B0600070205080204" pitchFamily="50" charset="-128"/>
                  <a:ea typeface="ＭＳ Ｐゴシック" panose="020B0600070205080204" pitchFamily="50" charset="-128"/>
                </a:rPr>
                <a:t>QuizKnock</a:t>
              </a:r>
              <a:r>
                <a:rPr lang="ja-JP" altLang="en-US" sz="1100" b="1" dirty="0">
                  <a:solidFill>
                    <a:srgbClr val="005BAD"/>
                  </a:solidFill>
                  <a:latin typeface="ＭＳ Ｐゴシック" panose="020B0600070205080204" pitchFamily="50" charset="-128"/>
                  <a:ea typeface="ＭＳ Ｐゴシック" panose="020B0600070205080204" pitchFamily="50" charset="-128"/>
                </a:rPr>
                <a:t>　クイズで全知全納！？税制マスター　</a:t>
              </a:r>
              <a:r>
                <a:rPr lang="en-US" altLang="ja-JP" sz="1100" dirty="0">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https://zaimusho.quizknock.com</a:t>
              </a:r>
              <a:endParaRPr kumimoji="1" lang="en-US" altLang="ja-JP" sz="1100" dirty="0">
                <a:latin typeface="Arial" panose="020B0604020202020204" pitchFamily="34" charset="0"/>
                <a:cs typeface="Arial" panose="020B0604020202020204" pitchFamily="34" charset="0"/>
              </a:endParaRPr>
            </a:p>
          </p:txBody>
        </p:sp>
      </p:grpSp>
      <p:grpSp>
        <p:nvGrpSpPr>
          <p:cNvPr id="17" name="グループ化 16">
            <a:extLst>
              <a:ext uri="{FF2B5EF4-FFF2-40B4-BE49-F238E27FC236}">
                <a16:creationId xmlns:a16="http://schemas.microsoft.com/office/drawing/2014/main" id="{88A921F1-0606-4B38-88FA-A47623993208}"/>
              </a:ext>
            </a:extLst>
          </p:cNvPr>
          <p:cNvGrpSpPr/>
          <p:nvPr/>
        </p:nvGrpSpPr>
        <p:grpSpPr>
          <a:xfrm>
            <a:off x="-29057" y="6170312"/>
            <a:ext cx="796806" cy="687688"/>
            <a:chOff x="-35154" y="5996309"/>
            <a:chExt cx="945432" cy="850816"/>
          </a:xfrm>
        </p:grpSpPr>
        <p:sp>
          <p:nvSpPr>
            <p:cNvPr id="18" name="フリーフォーム: 図形 17">
              <a:extLst>
                <a:ext uri="{FF2B5EF4-FFF2-40B4-BE49-F238E27FC236}">
                  <a16:creationId xmlns:a16="http://schemas.microsoft.com/office/drawing/2014/main" id="{2AE27FDD-34B1-43DC-8C6B-23BA11FBD909}"/>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20" name="フリーフォーム: 図形 19">
              <a:extLst>
                <a:ext uri="{FF2B5EF4-FFF2-40B4-BE49-F238E27FC236}">
                  <a16:creationId xmlns:a16="http://schemas.microsoft.com/office/drawing/2014/main" id="{B5EEAED1-28D0-4D8E-A911-07DCE255CE6A}"/>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21" name="テキスト ボックス 20">
              <a:extLst>
                <a:ext uri="{FF2B5EF4-FFF2-40B4-BE49-F238E27FC236}">
                  <a16:creationId xmlns:a16="http://schemas.microsoft.com/office/drawing/2014/main" id="{02B9C19D-D048-4472-AE1B-1CC83D8CED69}"/>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他にも</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grpSp>
        <p:nvGrpSpPr>
          <p:cNvPr id="3" name="グループ化 2">
            <a:extLst>
              <a:ext uri="{FF2B5EF4-FFF2-40B4-BE49-F238E27FC236}">
                <a16:creationId xmlns:a16="http://schemas.microsoft.com/office/drawing/2014/main" id="{5C385D97-A41E-08D2-E08B-C639DCAAD135}"/>
              </a:ext>
            </a:extLst>
          </p:cNvPr>
          <p:cNvGrpSpPr/>
          <p:nvPr/>
        </p:nvGrpSpPr>
        <p:grpSpPr>
          <a:xfrm>
            <a:off x="323849" y="1760322"/>
            <a:ext cx="8572098" cy="731558"/>
            <a:chOff x="323849" y="1760322"/>
            <a:chExt cx="8572098" cy="731558"/>
          </a:xfrm>
        </p:grpSpPr>
        <p:grpSp>
          <p:nvGrpSpPr>
            <p:cNvPr id="5" name="グループ化 4">
              <a:extLst>
                <a:ext uri="{FF2B5EF4-FFF2-40B4-BE49-F238E27FC236}">
                  <a16:creationId xmlns:a16="http://schemas.microsoft.com/office/drawing/2014/main" id="{E63C5E0F-1110-50CB-265F-E974B72896B9}"/>
                </a:ext>
              </a:extLst>
            </p:cNvPr>
            <p:cNvGrpSpPr/>
            <p:nvPr/>
          </p:nvGrpSpPr>
          <p:grpSpPr>
            <a:xfrm>
              <a:off x="323849" y="1760322"/>
              <a:ext cx="8506443" cy="731558"/>
              <a:chOff x="323849" y="1803354"/>
              <a:chExt cx="8506443" cy="731558"/>
            </a:xfrm>
          </p:grpSpPr>
          <p:sp>
            <p:nvSpPr>
              <p:cNvPr id="7" name="正方形/長方形 6">
                <a:extLst>
                  <a:ext uri="{FF2B5EF4-FFF2-40B4-BE49-F238E27FC236}">
                    <a16:creationId xmlns:a16="http://schemas.microsoft.com/office/drawing/2014/main" id="{03FAC96A-336C-C8F4-AD15-E9FC2BC0AB2F}"/>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8" name="正方形/長方形 7">
                <a:extLst>
                  <a:ext uri="{FF2B5EF4-FFF2-40B4-BE49-F238E27FC236}">
                    <a16:creationId xmlns:a16="http://schemas.microsoft.com/office/drawing/2014/main" id="{244017DD-8C79-0881-0445-2DF9ACA97552}"/>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1</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10" name="Rectangle 36">
              <a:extLst>
                <a:ext uri="{FF2B5EF4-FFF2-40B4-BE49-F238E27FC236}">
                  <a16:creationId xmlns:a16="http://schemas.microsoft.com/office/drawing/2014/main" id="{4D07C260-B395-E734-7DF3-07E10EBB349A}"/>
                </a:ext>
              </a:extLst>
            </p:cNvPr>
            <p:cNvSpPr>
              <a:spLocks noChangeArrowheads="1"/>
            </p:cNvSpPr>
            <p:nvPr/>
          </p:nvSpPr>
          <p:spPr bwMode="auto">
            <a:xfrm>
              <a:off x="1257317" y="1838371"/>
              <a:ext cx="7638630" cy="580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ja-JP" altLang="en-US" sz="1400">
                  <a:latin typeface="+mn-ea"/>
                  <a:ea typeface="+mn-ea"/>
                </a:rPr>
                <a:t>税金には、いろいろな種類があります。日本で適用されている税金は全部で何種類あるでしょうか？</a:t>
              </a:r>
              <a:endParaRPr lang="en-US" altLang="ja-JP" sz="1400" dirty="0">
                <a:latin typeface="+mn-ea"/>
                <a:ea typeface="+mn-ea"/>
              </a:endParaRPr>
            </a:p>
            <a:p>
              <a:pPr>
                <a:lnSpc>
                  <a:spcPct val="150000"/>
                </a:lnSpc>
              </a:pPr>
              <a:r>
                <a:rPr lang="zh-TW" altLang="en-US" sz="1400" dirty="0">
                  <a:latin typeface="+mn-ea"/>
                  <a:ea typeface="+mn-ea"/>
                </a:rPr>
                <a:t>①</a:t>
              </a:r>
              <a:r>
                <a:rPr lang="en-US" altLang="zh-TW" sz="1400" dirty="0">
                  <a:latin typeface="+mn-ea"/>
                  <a:ea typeface="+mn-ea"/>
                </a:rPr>
                <a:t>25</a:t>
              </a:r>
              <a:r>
                <a:rPr lang="zh-TW" altLang="en-US" sz="1400" dirty="0">
                  <a:latin typeface="+mn-ea"/>
                  <a:ea typeface="+mn-ea"/>
                </a:rPr>
                <a:t>種類　　②約</a:t>
              </a:r>
              <a:r>
                <a:rPr lang="en-US" altLang="zh-TW" sz="1400" dirty="0">
                  <a:latin typeface="+mn-ea"/>
                  <a:ea typeface="+mn-ea"/>
                </a:rPr>
                <a:t>50</a:t>
              </a:r>
              <a:r>
                <a:rPr lang="zh-TW" altLang="en-US" sz="1400" dirty="0">
                  <a:latin typeface="+mn-ea"/>
                  <a:ea typeface="+mn-ea"/>
                </a:rPr>
                <a:t>種類　　③約</a:t>
              </a:r>
              <a:r>
                <a:rPr lang="en-US" altLang="zh-TW" sz="1400" dirty="0">
                  <a:latin typeface="+mn-ea"/>
                  <a:ea typeface="+mn-ea"/>
                </a:rPr>
                <a:t>1,500</a:t>
              </a:r>
              <a:r>
                <a:rPr lang="zh-TW" altLang="en-US" sz="1400" dirty="0">
                  <a:latin typeface="+mn-ea"/>
                  <a:ea typeface="+mn-ea"/>
                </a:rPr>
                <a:t>種類</a:t>
              </a:r>
            </a:p>
          </p:txBody>
        </p:sp>
      </p:grpSp>
      <p:grpSp>
        <p:nvGrpSpPr>
          <p:cNvPr id="12" name="グループ化 11">
            <a:extLst>
              <a:ext uri="{FF2B5EF4-FFF2-40B4-BE49-F238E27FC236}">
                <a16:creationId xmlns:a16="http://schemas.microsoft.com/office/drawing/2014/main" id="{EC4951E6-E907-4F72-F68B-DFFE1C4FFD45}"/>
              </a:ext>
            </a:extLst>
          </p:cNvPr>
          <p:cNvGrpSpPr/>
          <p:nvPr/>
        </p:nvGrpSpPr>
        <p:grpSpPr>
          <a:xfrm>
            <a:off x="318778" y="3402609"/>
            <a:ext cx="8506443" cy="1032156"/>
            <a:chOff x="318778" y="3402609"/>
            <a:chExt cx="8506443" cy="1032156"/>
          </a:xfrm>
        </p:grpSpPr>
        <p:grpSp>
          <p:nvGrpSpPr>
            <p:cNvPr id="29" name="グループ化 28">
              <a:extLst>
                <a:ext uri="{FF2B5EF4-FFF2-40B4-BE49-F238E27FC236}">
                  <a16:creationId xmlns:a16="http://schemas.microsoft.com/office/drawing/2014/main" id="{9955A777-52C6-CACB-FF59-9C0FAFB7CA35}"/>
                </a:ext>
              </a:extLst>
            </p:cNvPr>
            <p:cNvGrpSpPr/>
            <p:nvPr/>
          </p:nvGrpSpPr>
          <p:grpSpPr>
            <a:xfrm>
              <a:off x="318778" y="3402609"/>
              <a:ext cx="8506443" cy="1032156"/>
              <a:chOff x="323849" y="1803354"/>
              <a:chExt cx="8506443" cy="731558"/>
            </a:xfrm>
          </p:grpSpPr>
          <p:sp>
            <p:nvSpPr>
              <p:cNvPr id="30" name="正方形/長方形 29">
                <a:extLst>
                  <a:ext uri="{FF2B5EF4-FFF2-40B4-BE49-F238E27FC236}">
                    <a16:creationId xmlns:a16="http://schemas.microsoft.com/office/drawing/2014/main" id="{4EF4DE68-9A54-1A34-9FCC-6FEF0FD8B2B1}"/>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31" name="正方形/長方形 30">
                <a:extLst>
                  <a:ext uri="{FF2B5EF4-FFF2-40B4-BE49-F238E27FC236}">
                    <a16:creationId xmlns:a16="http://schemas.microsoft.com/office/drawing/2014/main" id="{9C587A51-0A45-0E9F-7607-C6A4E40780B1}"/>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3</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32" name="Rectangle 36">
              <a:extLst>
                <a:ext uri="{FF2B5EF4-FFF2-40B4-BE49-F238E27FC236}">
                  <a16:creationId xmlns:a16="http://schemas.microsoft.com/office/drawing/2014/main" id="{7C2FC50E-CBDD-8BEC-869E-3985F89F885F}"/>
                </a:ext>
              </a:extLst>
            </p:cNvPr>
            <p:cNvSpPr>
              <a:spLocks noChangeArrowheads="1"/>
            </p:cNvSpPr>
            <p:nvPr/>
          </p:nvSpPr>
          <p:spPr bwMode="auto">
            <a:xfrm>
              <a:off x="1257316" y="3513367"/>
              <a:ext cx="6458819" cy="7958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ja-JP" altLang="en-US" sz="1400">
                  <a:latin typeface="+mn-ea"/>
                  <a:ea typeface="+mn-ea"/>
                </a:rPr>
                <a:t>昔、イギリスでトランプに税金がかけられていたとき、税金を納めた証明をトランプに</a:t>
              </a:r>
              <a:endParaRPr lang="en-US" altLang="ja-JP" sz="1400" dirty="0">
                <a:latin typeface="+mn-ea"/>
                <a:ea typeface="+mn-ea"/>
              </a:endParaRPr>
            </a:p>
            <a:p>
              <a:r>
                <a:rPr lang="ja-JP" altLang="en-US" sz="1400">
                  <a:latin typeface="+mn-ea"/>
                  <a:ea typeface="+mn-ea"/>
                </a:rPr>
                <a:t>表示していました。いったいどのマークでしょうか？</a:t>
              </a:r>
            </a:p>
            <a:p>
              <a:pPr>
                <a:lnSpc>
                  <a:spcPct val="150000"/>
                </a:lnSpc>
              </a:pPr>
              <a:r>
                <a:rPr lang="ja-JP" altLang="en-US" sz="1400">
                  <a:latin typeface="+mn-ea"/>
                  <a:ea typeface="+mn-ea"/>
                </a:rPr>
                <a:t>①ジョーカー　　②スペードのエース　　③ハートのキング</a:t>
              </a:r>
              <a:endParaRPr lang="ja-JP" altLang="en-US" sz="1400" dirty="0">
                <a:latin typeface="+mn-ea"/>
                <a:ea typeface="+mn-ea"/>
              </a:endParaRPr>
            </a:p>
          </p:txBody>
        </p:sp>
      </p:grpSp>
      <p:grpSp>
        <p:nvGrpSpPr>
          <p:cNvPr id="33" name="グループ化 32">
            <a:extLst>
              <a:ext uri="{FF2B5EF4-FFF2-40B4-BE49-F238E27FC236}">
                <a16:creationId xmlns:a16="http://schemas.microsoft.com/office/drawing/2014/main" id="{C3299360-6B0A-243D-43F3-95BC214605A2}"/>
              </a:ext>
            </a:extLst>
          </p:cNvPr>
          <p:cNvGrpSpPr/>
          <p:nvPr/>
        </p:nvGrpSpPr>
        <p:grpSpPr>
          <a:xfrm>
            <a:off x="313429" y="5345730"/>
            <a:ext cx="8506443" cy="817435"/>
            <a:chOff x="313429" y="5345729"/>
            <a:chExt cx="8506443" cy="750174"/>
          </a:xfrm>
        </p:grpSpPr>
        <p:grpSp>
          <p:nvGrpSpPr>
            <p:cNvPr id="40" name="グループ化 39">
              <a:extLst>
                <a:ext uri="{FF2B5EF4-FFF2-40B4-BE49-F238E27FC236}">
                  <a16:creationId xmlns:a16="http://schemas.microsoft.com/office/drawing/2014/main" id="{8DF91D81-78F8-B8E0-DBAB-CE2BCCF8537D}"/>
                </a:ext>
              </a:extLst>
            </p:cNvPr>
            <p:cNvGrpSpPr/>
            <p:nvPr/>
          </p:nvGrpSpPr>
          <p:grpSpPr>
            <a:xfrm>
              <a:off x="313429" y="5345729"/>
              <a:ext cx="8506443" cy="731558"/>
              <a:chOff x="323849" y="1803354"/>
              <a:chExt cx="8506443" cy="731558"/>
            </a:xfrm>
          </p:grpSpPr>
          <p:sp>
            <p:nvSpPr>
              <p:cNvPr id="41" name="正方形/長方形 40">
                <a:extLst>
                  <a:ext uri="{FF2B5EF4-FFF2-40B4-BE49-F238E27FC236}">
                    <a16:creationId xmlns:a16="http://schemas.microsoft.com/office/drawing/2014/main" id="{03913C7B-EACE-C41D-795D-E30EB7E22A43}"/>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42" name="正方形/長方形 41">
                <a:extLst>
                  <a:ext uri="{FF2B5EF4-FFF2-40B4-BE49-F238E27FC236}">
                    <a16:creationId xmlns:a16="http://schemas.microsoft.com/office/drawing/2014/main" id="{94987030-EB84-133D-8CD1-6542BACDE5B8}"/>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5</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43" name="Rectangle 36">
              <a:extLst>
                <a:ext uri="{FF2B5EF4-FFF2-40B4-BE49-F238E27FC236}">
                  <a16:creationId xmlns:a16="http://schemas.microsoft.com/office/drawing/2014/main" id="{72CFAED8-A26E-B796-2CCB-E2A4A487B6D8}"/>
                </a:ext>
              </a:extLst>
            </p:cNvPr>
            <p:cNvSpPr>
              <a:spLocks noChangeArrowheads="1"/>
            </p:cNvSpPr>
            <p:nvPr/>
          </p:nvSpPr>
          <p:spPr bwMode="auto">
            <a:xfrm>
              <a:off x="1243354" y="5365470"/>
              <a:ext cx="7184980" cy="730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ja-JP" altLang="en-US" sz="1400">
                  <a:latin typeface="+mn-ea"/>
                  <a:ea typeface="+mn-ea"/>
                </a:rPr>
                <a:t>日本</a:t>
              </a:r>
              <a:r>
                <a:rPr lang="ja-JP" altLang="en-US" sz="1400" dirty="0">
                  <a:latin typeface="+mn-ea"/>
                  <a:ea typeface="+mn-ea"/>
                </a:rPr>
                <a:t>では、救急車を利用しても無料ですが、日本以外で公営の救急車の利用料金が無料の</a:t>
              </a:r>
              <a:endParaRPr lang="en-US" altLang="ja-JP" sz="1400" dirty="0">
                <a:latin typeface="+mn-ea"/>
                <a:ea typeface="+mn-ea"/>
              </a:endParaRPr>
            </a:p>
            <a:p>
              <a:r>
                <a:rPr lang="ja-JP" altLang="en-US" sz="1400" dirty="0">
                  <a:latin typeface="+mn-ea"/>
                  <a:ea typeface="+mn-ea"/>
                </a:rPr>
                <a:t>国（都市）はどこでしょうか？</a:t>
              </a:r>
            </a:p>
            <a:p>
              <a:pPr>
                <a:lnSpc>
                  <a:spcPct val="150000"/>
                </a:lnSpc>
              </a:pPr>
              <a:r>
                <a:rPr lang="ja-JP" altLang="en-US" sz="1400" dirty="0">
                  <a:latin typeface="+mn-ea"/>
                  <a:ea typeface="+mn-ea"/>
                </a:rPr>
                <a:t>①イギリス（ロンドン）　　②アメリカ（ニューヨーク）　　③オーストラリア（シドニー）</a:t>
              </a:r>
            </a:p>
          </p:txBody>
        </p:sp>
      </p:grpSp>
      <p:grpSp>
        <p:nvGrpSpPr>
          <p:cNvPr id="11" name="グループ化 10">
            <a:extLst>
              <a:ext uri="{FF2B5EF4-FFF2-40B4-BE49-F238E27FC236}">
                <a16:creationId xmlns:a16="http://schemas.microsoft.com/office/drawing/2014/main" id="{CE7A06CD-876C-33E5-D5A3-FD1A99B657C0}"/>
              </a:ext>
            </a:extLst>
          </p:cNvPr>
          <p:cNvGrpSpPr/>
          <p:nvPr/>
        </p:nvGrpSpPr>
        <p:grpSpPr>
          <a:xfrm>
            <a:off x="318778" y="2581466"/>
            <a:ext cx="8506443" cy="731558"/>
            <a:chOff x="318778" y="2581466"/>
            <a:chExt cx="8506443" cy="731558"/>
          </a:xfrm>
        </p:grpSpPr>
        <p:grpSp>
          <p:nvGrpSpPr>
            <p:cNvPr id="14" name="グループ化 13">
              <a:extLst>
                <a:ext uri="{FF2B5EF4-FFF2-40B4-BE49-F238E27FC236}">
                  <a16:creationId xmlns:a16="http://schemas.microsoft.com/office/drawing/2014/main" id="{2A3776E5-7B84-9C1F-6B4A-A5950A7FC585}"/>
                </a:ext>
              </a:extLst>
            </p:cNvPr>
            <p:cNvGrpSpPr/>
            <p:nvPr/>
          </p:nvGrpSpPr>
          <p:grpSpPr>
            <a:xfrm>
              <a:off x="318778" y="2581466"/>
              <a:ext cx="8506443" cy="731558"/>
              <a:chOff x="323849" y="1803354"/>
              <a:chExt cx="8506443" cy="731558"/>
            </a:xfrm>
          </p:grpSpPr>
          <p:sp>
            <p:nvSpPr>
              <p:cNvPr id="15" name="正方形/長方形 14">
                <a:extLst>
                  <a:ext uri="{FF2B5EF4-FFF2-40B4-BE49-F238E27FC236}">
                    <a16:creationId xmlns:a16="http://schemas.microsoft.com/office/drawing/2014/main" id="{B4B250E5-7E2B-F5D3-003A-C7C22A33D250}"/>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5" name="正方形/長方形 24">
                <a:extLst>
                  <a:ext uri="{FF2B5EF4-FFF2-40B4-BE49-F238E27FC236}">
                    <a16:creationId xmlns:a16="http://schemas.microsoft.com/office/drawing/2014/main" id="{61CFC416-253D-F9D2-31DD-C3A1CCA8CA91}"/>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2</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28" name="Rectangle 36">
              <a:extLst>
                <a:ext uri="{FF2B5EF4-FFF2-40B4-BE49-F238E27FC236}">
                  <a16:creationId xmlns:a16="http://schemas.microsoft.com/office/drawing/2014/main" id="{711A8BB5-CF4F-E5AB-B5AC-5F17D1BB52B8}"/>
                </a:ext>
              </a:extLst>
            </p:cNvPr>
            <p:cNvSpPr>
              <a:spLocks noChangeArrowheads="1"/>
            </p:cNvSpPr>
            <p:nvPr/>
          </p:nvSpPr>
          <p:spPr bwMode="auto">
            <a:xfrm>
              <a:off x="1257317" y="2663761"/>
              <a:ext cx="5051383" cy="580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ja-JP" altLang="en-US" sz="1400">
                  <a:latin typeface="+mn-ea"/>
                  <a:ea typeface="+mn-ea"/>
                </a:rPr>
                <a:t>税金がかかるものはどれでしょうか？</a:t>
              </a:r>
            </a:p>
            <a:p>
              <a:pPr>
                <a:lnSpc>
                  <a:spcPct val="150000"/>
                </a:lnSpc>
              </a:pPr>
              <a:r>
                <a:rPr lang="ja-JP" altLang="en-US" sz="1400">
                  <a:latin typeface="+mn-ea"/>
                  <a:ea typeface="+mn-ea"/>
                </a:rPr>
                <a:t>①ノーベル賞の賞金　　②宝くじの当せん金　　③クイズの懸賞金</a:t>
              </a:r>
              <a:endParaRPr lang="ja-JP" altLang="en-US" sz="1400" dirty="0">
                <a:latin typeface="+mn-ea"/>
                <a:ea typeface="+mn-ea"/>
              </a:endParaRPr>
            </a:p>
          </p:txBody>
        </p:sp>
        <p:sp>
          <p:nvSpPr>
            <p:cNvPr id="2" name="Rectangle 8">
              <a:extLst>
                <a:ext uri="{FF2B5EF4-FFF2-40B4-BE49-F238E27FC236}">
                  <a16:creationId xmlns:a16="http://schemas.microsoft.com/office/drawing/2014/main" id="{13A9945F-D2DA-E545-FD19-1D5D7AC3C06F}"/>
                </a:ext>
              </a:extLst>
            </p:cNvPr>
            <p:cNvSpPr>
              <a:spLocks noChangeArrowheads="1"/>
            </p:cNvSpPr>
            <p:nvPr/>
          </p:nvSpPr>
          <p:spPr bwMode="auto">
            <a:xfrm>
              <a:off x="5582764" y="2796617"/>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けんしょう</a:t>
              </a:r>
              <a:endParaRPr lang="ja-JP" altLang="en-US" sz="600" dirty="0">
                <a:latin typeface="+mn-ea"/>
                <a:ea typeface="+mn-ea"/>
                <a:cs typeface="メイリオ" panose="020B0604030504040204" pitchFamily="50" charset="-128"/>
              </a:endParaRPr>
            </a:p>
          </p:txBody>
        </p:sp>
      </p:grpSp>
      <p:sp>
        <p:nvSpPr>
          <p:cNvPr id="9" name="スライド番号プレースホルダー 8">
            <a:extLst>
              <a:ext uri="{FF2B5EF4-FFF2-40B4-BE49-F238E27FC236}">
                <a16:creationId xmlns:a16="http://schemas.microsoft.com/office/drawing/2014/main" id="{E45B50B9-7C02-182E-C594-21FF0B2C8984}"/>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28</a:t>
            </a:fld>
            <a:endParaRPr lang="en-US" altLang="ja-JP" dirty="0">
              <a:latin typeface="+mn-ea"/>
              <a:ea typeface="+mn-ea"/>
            </a:endParaRPr>
          </a:p>
        </p:txBody>
      </p:sp>
      <p:grpSp>
        <p:nvGrpSpPr>
          <p:cNvPr id="34" name="グループ化 33">
            <a:extLst>
              <a:ext uri="{FF2B5EF4-FFF2-40B4-BE49-F238E27FC236}">
                <a16:creationId xmlns:a16="http://schemas.microsoft.com/office/drawing/2014/main" id="{05E1FF55-1298-CDBD-0587-5CE72913D22F}"/>
              </a:ext>
            </a:extLst>
          </p:cNvPr>
          <p:cNvGrpSpPr/>
          <p:nvPr/>
        </p:nvGrpSpPr>
        <p:grpSpPr>
          <a:xfrm>
            <a:off x="309886" y="4459369"/>
            <a:ext cx="8506443" cy="799978"/>
            <a:chOff x="309886" y="4459369"/>
            <a:chExt cx="8506443" cy="799978"/>
          </a:xfrm>
        </p:grpSpPr>
        <p:grpSp>
          <p:nvGrpSpPr>
            <p:cNvPr id="13" name="グループ化 12">
              <a:extLst>
                <a:ext uri="{FF2B5EF4-FFF2-40B4-BE49-F238E27FC236}">
                  <a16:creationId xmlns:a16="http://schemas.microsoft.com/office/drawing/2014/main" id="{A4F3637A-D1DB-AAB2-FA1B-48152EE12AD7}"/>
                </a:ext>
              </a:extLst>
            </p:cNvPr>
            <p:cNvGrpSpPr/>
            <p:nvPr/>
          </p:nvGrpSpPr>
          <p:grpSpPr>
            <a:xfrm>
              <a:off x="309886" y="4527789"/>
              <a:ext cx="8506443" cy="731558"/>
              <a:chOff x="309886" y="4527789"/>
              <a:chExt cx="8506443" cy="731558"/>
            </a:xfrm>
          </p:grpSpPr>
          <p:grpSp>
            <p:nvGrpSpPr>
              <p:cNvPr id="36" name="グループ化 35">
                <a:extLst>
                  <a:ext uri="{FF2B5EF4-FFF2-40B4-BE49-F238E27FC236}">
                    <a16:creationId xmlns:a16="http://schemas.microsoft.com/office/drawing/2014/main" id="{6F112132-712A-B8F1-BD7F-31AB520FDA53}"/>
                  </a:ext>
                </a:extLst>
              </p:cNvPr>
              <p:cNvGrpSpPr/>
              <p:nvPr/>
            </p:nvGrpSpPr>
            <p:grpSpPr>
              <a:xfrm>
                <a:off x="309886" y="4527789"/>
                <a:ext cx="8506443" cy="731558"/>
                <a:chOff x="323849" y="1803354"/>
                <a:chExt cx="8506443" cy="731558"/>
              </a:xfrm>
            </p:grpSpPr>
            <p:sp>
              <p:nvSpPr>
                <p:cNvPr id="37" name="正方形/長方形 36">
                  <a:extLst>
                    <a:ext uri="{FF2B5EF4-FFF2-40B4-BE49-F238E27FC236}">
                      <a16:creationId xmlns:a16="http://schemas.microsoft.com/office/drawing/2014/main" id="{AF87C299-6C3B-2A4F-9A3C-58AB54A6248B}"/>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38" name="正方形/長方形 37">
                  <a:extLst>
                    <a:ext uri="{FF2B5EF4-FFF2-40B4-BE49-F238E27FC236}">
                      <a16:creationId xmlns:a16="http://schemas.microsoft.com/office/drawing/2014/main" id="{2158053F-C04F-336F-1B6D-B83BFBD1E1B9}"/>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4</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39" name="Rectangle 36">
                <a:extLst>
                  <a:ext uri="{FF2B5EF4-FFF2-40B4-BE49-F238E27FC236}">
                    <a16:creationId xmlns:a16="http://schemas.microsoft.com/office/drawing/2014/main" id="{FEF52D44-6D14-BFF5-48FA-525E86AA3FE5}"/>
                  </a:ext>
                </a:extLst>
              </p:cNvPr>
              <p:cNvSpPr>
                <a:spLocks noChangeArrowheads="1"/>
              </p:cNvSpPr>
              <p:nvPr/>
            </p:nvSpPr>
            <p:spPr bwMode="auto">
              <a:xfrm>
                <a:off x="1243354" y="4605838"/>
                <a:ext cx="5514651" cy="580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ja-JP" altLang="en-US" sz="1400">
                    <a:latin typeface="+mn-ea"/>
                    <a:ea typeface="+mn-ea"/>
                  </a:rPr>
                  <a:t>税務署が徴収した税金の使いみちはどこで決められているでしょうか？</a:t>
                </a:r>
              </a:p>
              <a:p>
                <a:pPr>
                  <a:lnSpc>
                    <a:spcPct val="150000"/>
                  </a:lnSpc>
                </a:pPr>
                <a:r>
                  <a:rPr lang="ja-JP" altLang="en-US" sz="1400">
                    <a:latin typeface="+mn-ea"/>
                    <a:ea typeface="+mn-ea"/>
                  </a:rPr>
                  <a:t>①税務署　　②内閣　　③国会</a:t>
                </a:r>
                <a:endParaRPr lang="ja-JP" altLang="en-US" sz="1400" dirty="0">
                  <a:latin typeface="+mn-ea"/>
                  <a:ea typeface="+mn-ea"/>
                </a:endParaRPr>
              </a:p>
            </p:txBody>
          </p:sp>
        </p:grpSp>
        <p:sp>
          <p:nvSpPr>
            <p:cNvPr id="27" name="Rectangle 8">
              <a:extLst>
                <a:ext uri="{FF2B5EF4-FFF2-40B4-BE49-F238E27FC236}">
                  <a16:creationId xmlns:a16="http://schemas.microsoft.com/office/drawing/2014/main" id="{182B2D77-258F-B939-058C-1632874C2251}"/>
                </a:ext>
              </a:extLst>
            </p:cNvPr>
            <p:cNvSpPr>
              <a:spLocks noChangeArrowheads="1"/>
            </p:cNvSpPr>
            <p:nvPr/>
          </p:nvSpPr>
          <p:spPr bwMode="auto">
            <a:xfrm>
              <a:off x="1359419" y="4459369"/>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ぜいむしょ</a:t>
              </a:r>
              <a:endParaRPr lang="ja-JP" altLang="en-US" sz="600" dirty="0">
                <a:latin typeface="+mn-ea"/>
                <a:ea typeface="+mn-ea"/>
                <a:cs typeface="メイリオ" panose="020B0604030504040204" pitchFamily="50" charset="-128"/>
              </a:endParaRPr>
            </a:p>
          </p:txBody>
        </p:sp>
      </p:grpSp>
    </p:spTree>
    <p:custDataLst>
      <p:tags r:id="rId1"/>
    </p:custDataLst>
    <p:extLst>
      <p:ext uri="{BB962C8B-B14F-4D97-AF65-F5344CB8AC3E}">
        <p14:creationId xmlns:p14="http://schemas.microsoft.com/office/powerpoint/2010/main" val="340113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fade">
                                      <p:cBhvr>
                                        <p:cTn id="22" dur="500"/>
                                        <p:tgtEl>
                                          <p:spTgt spid="3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4">
            <a:extLst>
              <a:ext uri="{FF2B5EF4-FFF2-40B4-BE49-F238E27FC236}">
                <a16:creationId xmlns:a16="http://schemas.microsoft.com/office/drawing/2014/main" id="{68C0AC65-30C0-F01F-DBAD-B2EAB9AB031D}"/>
              </a:ext>
            </a:extLst>
          </p:cNvPr>
          <p:cNvSpPr txBox="1">
            <a:spLocks noChangeArrowheads="1"/>
          </p:cNvSpPr>
          <p:nvPr/>
        </p:nvSpPr>
        <p:spPr bwMode="auto">
          <a:xfrm>
            <a:off x="232340" y="88858"/>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穴埋め問題の答え、税金クイズの答え＆説明</a:t>
            </a:r>
          </a:p>
        </p:txBody>
      </p:sp>
      <p:grpSp>
        <p:nvGrpSpPr>
          <p:cNvPr id="12" name="グループ化 11">
            <a:extLst>
              <a:ext uri="{FF2B5EF4-FFF2-40B4-BE49-F238E27FC236}">
                <a16:creationId xmlns:a16="http://schemas.microsoft.com/office/drawing/2014/main" id="{EC4951E6-E907-4F72-F68B-DFFE1C4FFD45}"/>
              </a:ext>
            </a:extLst>
          </p:cNvPr>
          <p:cNvGrpSpPr/>
          <p:nvPr/>
        </p:nvGrpSpPr>
        <p:grpSpPr>
          <a:xfrm>
            <a:off x="287593" y="3793561"/>
            <a:ext cx="8506443" cy="884720"/>
            <a:chOff x="318778" y="3396524"/>
            <a:chExt cx="8506443" cy="1038241"/>
          </a:xfrm>
        </p:grpSpPr>
        <p:grpSp>
          <p:nvGrpSpPr>
            <p:cNvPr id="29" name="グループ化 28">
              <a:extLst>
                <a:ext uri="{FF2B5EF4-FFF2-40B4-BE49-F238E27FC236}">
                  <a16:creationId xmlns:a16="http://schemas.microsoft.com/office/drawing/2014/main" id="{9955A777-52C6-CACB-FF59-9C0FAFB7CA35}"/>
                </a:ext>
              </a:extLst>
            </p:cNvPr>
            <p:cNvGrpSpPr/>
            <p:nvPr/>
          </p:nvGrpSpPr>
          <p:grpSpPr>
            <a:xfrm>
              <a:off x="318778" y="3402609"/>
              <a:ext cx="8506443" cy="1032156"/>
              <a:chOff x="323849" y="1803354"/>
              <a:chExt cx="8506443" cy="731558"/>
            </a:xfrm>
          </p:grpSpPr>
          <p:sp>
            <p:nvSpPr>
              <p:cNvPr id="30" name="正方形/長方形 29">
                <a:extLst>
                  <a:ext uri="{FF2B5EF4-FFF2-40B4-BE49-F238E27FC236}">
                    <a16:creationId xmlns:a16="http://schemas.microsoft.com/office/drawing/2014/main" id="{4EF4DE68-9A54-1A34-9FCC-6FEF0FD8B2B1}"/>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31" name="正方形/長方形 30">
                <a:extLst>
                  <a:ext uri="{FF2B5EF4-FFF2-40B4-BE49-F238E27FC236}">
                    <a16:creationId xmlns:a16="http://schemas.microsoft.com/office/drawing/2014/main" id="{9C587A51-0A45-0E9F-7607-C6A4E40780B1}"/>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dirty="0">
                    <a:solidFill>
                      <a:schemeClr val="bg1"/>
                    </a:solidFill>
                    <a:latin typeface="+mn-ea"/>
                    <a:ea typeface="+mn-ea"/>
                  </a:rPr>
                  <a:t>答</a:t>
                </a:r>
                <a:r>
                  <a:rPr lang="en-US" altLang="ja-JP" sz="1800" spc="120" dirty="0">
                    <a:solidFill>
                      <a:schemeClr val="bg1"/>
                    </a:solidFill>
                    <a:latin typeface="+mn-ea"/>
                    <a:ea typeface="+mn-ea"/>
                  </a:rPr>
                  <a:t>3</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32" name="Rectangle 36">
              <a:extLst>
                <a:ext uri="{FF2B5EF4-FFF2-40B4-BE49-F238E27FC236}">
                  <a16:creationId xmlns:a16="http://schemas.microsoft.com/office/drawing/2014/main" id="{7C2FC50E-CBDD-8BEC-869E-3985F89F885F}"/>
                </a:ext>
              </a:extLst>
            </p:cNvPr>
            <p:cNvSpPr>
              <a:spLocks noChangeArrowheads="1"/>
            </p:cNvSpPr>
            <p:nvPr/>
          </p:nvSpPr>
          <p:spPr bwMode="auto">
            <a:xfrm>
              <a:off x="1282180" y="3396524"/>
              <a:ext cx="7253638" cy="846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lnSpc>
                  <a:spcPct val="150000"/>
                </a:lnSpc>
              </a:pPr>
              <a:r>
                <a:rPr kumimoji="1" lang="ja-JP" altLang="en-US" sz="1400" dirty="0"/>
                <a:t>答え　</a:t>
              </a:r>
              <a:r>
                <a:rPr lang="ja-JP" altLang="en-US" sz="1400" dirty="0">
                  <a:latin typeface="+mn-ea"/>
                  <a:ea typeface="+mn-ea"/>
                </a:rPr>
                <a:t>②スペードのエース　</a:t>
              </a:r>
              <a:endParaRPr lang="en-US" altLang="ja-JP" sz="1400" dirty="0">
                <a:latin typeface="+mn-ea"/>
              </a:endParaRPr>
            </a:p>
            <a:p>
              <a:r>
                <a:rPr lang="ja-JP" altLang="en-US" sz="1400" dirty="0">
                  <a:latin typeface="+mn-ea"/>
                </a:rPr>
                <a:t>　「このトランプは確かに税金を納めています」という納税の証明として、スペードのエースだけ</a:t>
              </a:r>
              <a:endParaRPr lang="en-US" altLang="ja-JP" sz="1400" dirty="0">
                <a:latin typeface="+mn-ea"/>
              </a:endParaRPr>
            </a:p>
            <a:p>
              <a:r>
                <a:rPr lang="ja-JP" altLang="en-US" sz="1400" dirty="0">
                  <a:latin typeface="+mn-ea"/>
                  <a:ea typeface="+mn-ea"/>
                </a:rPr>
                <a:t>政府が印刷し、それを業者が買って１組揃えるようになりました。</a:t>
              </a:r>
            </a:p>
          </p:txBody>
        </p:sp>
      </p:grpSp>
      <p:grpSp>
        <p:nvGrpSpPr>
          <p:cNvPr id="33" name="グループ化 32">
            <a:extLst>
              <a:ext uri="{FF2B5EF4-FFF2-40B4-BE49-F238E27FC236}">
                <a16:creationId xmlns:a16="http://schemas.microsoft.com/office/drawing/2014/main" id="{C3299360-6B0A-243D-43F3-95BC214605A2}"/>
              </a:ext>
            </a:extLst>
          </p:cNvPr>
          <p:cNvGrpSpPr/>
          <p:nvPr/>
        </p:nvGrpSpPr>
        <p:grpSpPr>
          <a:xfrm>
            <a:off x="287594" y="5801011"/>
            <a:ext cx="8482300" cy="989967"/>
            <a:chOff x="313431" y="5323308"/>
            <a:chExt cx="8482300" cy="846386"/>
          </a:xfrm>
        </p:grpSpPr>
        <p:grpSp>
          <p:nvGrpSpPr>
            <p:cNvPr id="40" name="グループ化 39">
              <a:extLst>
                <a:ext uri="{FF2B5EF4-FFF2-40B4-BE49-F238E27FC236}">
                  <a16:creationId xmlns:a16="http://schemas.microsoft.com/office/drawing/2014/main" id="{8DF91D81-78F8-B8E0-DBAB-CE2BCCF8537D}"/>
                </a:ext>
              </a:extLst>
            </p:cNvPr>
            <p:cNvGrpSpPr/>
            <p:nvPr/>
          </p:nvGrpSpPr>
          <p:grpSpPr>
            <a:xfrm>
              <a:off x="313431" y="5332622"/>
              <a:ext cx="8482300" cy="744665"/>
              <a:chOff x="323851" y="1790247"/>
              <a:chExt cx="8482300" cy="744665"/>
            </a:xfrm>
          </p:grpSpPr>
          <p:sp>
            <p:nvSpPr>
              <p:cNvPr id="41" name="正方形/長方形 40">
                <a:extLst>
                  <a:ext uri="{FF2B5EF4-FFF2-40B4-BE49-F238E27FC236}">
                    <a16:creationId xmlns:a16="http://schemas.microsoft.com/office/drawing/2014/main" id="{03913C7B-EACE-C41D-795D-E30EB7E22A43}"/>
                  </a:ext>
                </a:extLst>
              </p:cNvPr>
              <p:cNvSpPr/>
              <p:nvPr/>
            </p:nvSpPr>
            <p:spPr bwMode="auto">
              <a:xfrm>
                <a:off x="354757" y="1790247"/>
                <a:ext cx="8451394"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42" name="正方形/長方形 41">
                <a:extLst>
                  <a:ext uri="{FF2B5EF4-FFF2-40B4-BE49-F238E27FC236}">
                    <a16:creationId xmlns:a16="http://schemas.microsoft.com/office/drawing/2014/main" id="{94987030-EB84-133D-8CD1-6542BACDE5B8}"/>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dirty="0">
                    <a:solidFill>
                      <a:schemeClr val="bg1"/>
                    </a:solidFill>
                    <a:latin typeface="+mn-ea"/>
                    <a:ea typeface="+mn-ea"/>
                  </a:rPr>
                  <a:t>答</a:t>
                </a:r>
                <a:r>
                  <a:rPr lang="en-US" altLang="ja-JP" sz="1800" spc="120" dirty="0">
                    <a:solidFill>
                      <a:schemeClr val="bg1"/>
                    </a:solidFill>
                    <a:latin typeface="+mn-ea"/>
                    <a:ea typeface="+mn-ea"/>
                  </a:rPr>
                  <a:t>5</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43" name="Rectangle 36">
              <a:extLst>
                <a:ext uri="{FF2B5EF4-FFF2-40B4-BE49-F238E27FC236}">
                  <a16:creationId xmlns:a16="http://schemas.microsoft.com/office/drawing/2014/main" id="{72CFAED8-A26E-B796-2CCB-E2A4A487B6D8}"/>
                </a:ext>
              </a:extLst>
            </p:cNvPr>
            <p:cNvSpPr>
              <a:spLocks noChangeArrowheads="1"/>
            </p:cNvSpPr>
            <p:nvPr/>
          </p:nvSpPr>
          <p:spPr bwMode="auto">
            <a:xfrm>
              <a:off x="1277804" y="5323308"/>
              <a:ext cx="7257115" cy="846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nSpc>
                  <a:spcPct val="150000"/>
                </a:lnSpc>
              </a:pPr>
              <a:r>
                <a:rPr kumimoji="1" lang="ja-JP" altLang="en-US" sz="1400" dirty="0"/>
                <a:t>答え　①イギリス（ロンドン）</a:t>
              </a:r>
              <a:r>
                <a:rPr lang="ja-JP" altLang="en-US" sz="1400" dirty="0">
                  <a:latin typeface="+mn-ea"/>
                  <a:ea typeface="+mn-ea"/>
                </a:rPr>
                <a:t>　</a:t>
              </a:r>
              <a:endParaRPr lang="en-US" altLang="ja-JP" sz="1400" dirty="0">
                <a:latin typeface="+mn-ea"/>
              </a:endParaRPr>
            </a:p>
            <a:p>
              <a:r>
                <a:rPr lang="ja-JP" altLang="en-US" sz="1400" dirty="0">
                  <a:latin typeface="+mn-ea"/>
                </a:rPr>
                <a:t>　</a:t>
              </a:r>
              <a:r>
                <a:rPr lang="ja-JP" altLang="en-US" sz="1400" dirty="0">
                  <a:latin typeface="+mn-ea"/>
                  <a:ea typeface="+mn-ea"/>
                </a:rPr>
                <a:t>この他にイタリア（ローマ）や香港なども無料ですが、救急車の利用料金が無料の国は珍しく、</a:t>
              </a:r>
              <a:endParaRPr lang="en-US" altLang="ja-JP" sz="1400" dirty="0">
                <a:latin typeface="+mn-ea"/>
                <a:ea typeface="+mn-ea"/>
              </a:endParaRPr>
            </a:p>
            <a:p>
              <a:r>
                <a:rPr lang="ja-JP" altLang="en-US" sz="1400" dirty="0">
                  <a:latin typeface="+mn-ea"/>
                  <a:ea typeface="+mn-ea"/>
                </a:rPr>
                <a:t>ほとんどの国が有料です。</a:t>
              </a:r>
            </a:p>
          </p:txBody>
        </p:sp>
      </p:grpSp>
      <p:sp>
        <p:nvSpPr>
          <p:cNvPr id="9" name="スライド番号プレースホルダー 8">
            <a:extLst>
              <a:ext uri="{FF2B5EF4-FFF2-40B4-BE49-F238E27FC236}">
                <a16:creationId xmlns:a16="http://schemas.microsoft.com/office/drawing/2014/main" id="{E45B50B9-7C02-182E-C594-21FF0B2C8984}"/>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29</a:t>
            </a:fld>
            <a:endParaRPr lang="en-US" altLang="ja-JP" dirty="0">
              <a:latin typeface="+mn-ea"/>
              <a:ea typeface="+mn-ea"/>
            </a:endParaRPr>
          </a:p>
        </p:txBody>
      </p:sp>
      <p:pic>
        <p:nvPicPr>
          <p:cNvPr id="46" name="図 45" descr="挿絵 が含まれている画像&#10;&#10;自動的に生成された説明">
            <a:extLst>
              <a:ext uri="{FF2B5EF4-FFF2-40B4-BE49-F238E27FC236}">
                <a16:creationId xmlns:a16="http://schemas.microsoft.com/office/drawing/2014/main" id="{0A70820B-BDC4-418E-9241-656AA83C9F09}"/>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8168239" y="22836"/>
            <a:ext cx="803513" cy="832579"/>
          </a:xfrm>
          <a:prstGeom prst="rect">
            <a:avLst/>
          </a:prstGeom>
        </p:spPr>
      </p:pic>
      <p:sp>
        <p:nvSpPr>
          <p:cNvPr id="34" name="テキスト ボックス 33">
            <a:extLst>
              <a:ext uri="{FF2B5EF4-FFF2-40B4-BE49-F238E27FC236}">
                <a16:creationId xmlns:a16="http://schemas.microsoft.com/office/drawing/2014/main" id="{28456BB3-934E-4F70-B261-81EC4635415C}"/>
              </a:ext>
            </a:extLst>
          </p:cNvPr>
          <p:cNvSpPr txBox="1"/>
          <p:nvPr/>
        </p:nvSpPr>
        <p:spPr>
          <a:xfrm>
            <a:off x="231320" y="1896334"/>
            <a:ext cx="4157799" cy="377933"/>
          </a:xfrm>
          <a:prstGeom prst="rect">
            <a:avLst/>
          </a:prstGeom>
          <a:noFill/>
          <a:ln>
            <a:noFill/>
          </a:ln>
        </p:spPr>
        <p:txBody>
          <a:bodyPr wrap="square" rtlCol="0">
            <a:spAutoFit/>
          </a:bodyPr>
          <a:lstStyle/>
          <a:p>
            <a:r>
              <a:rPr kumimoji="1" lang="ja-JP" altLang="en-US" dirty="0"/>
              <a:t>税金クイズの答え＆解説</a:t>
            </a:r>
          </a:p>
        </p:txBody>
      </p:sp>
      <p:grpSp>
        <p:nvGrpSpPr>
          <p:cNvPr id="26" name="グループ化 25">
            <a:extLst>
              <a:ext uri="{FF2B5EF4-FFF2-40B4-BE49-F238E27FC236}">
                <a16:creationId xmlns:a16="http://schemas.microsoft.com/office/drawing/2014/main" id="{43B8021C-4E7E-E5BC-C8FF-20A1F7B35D23}"/>
              </a:ext>
            </a:extLst>
          </p:cNvPr>
          <p:cNvGrpSpPr/>
          <p:nvPr/>
        </p:nvGrpSpPr>
        <p:grpSpPr>
          <a:xfrm>
            <a:off x="287593" y="4708275"/>
            <a:ext cx="8506443" cy="1093056"/>
            <a:chOff x="287593" y="4708275"/>
            <a:chExt cx="8506443" cy="1093056"/>
          </a:xfrm>
        </p:grpSpPr>
        <p:grpSp>
          <p:nvGrpSpPr>
            <p:cNvPr id="36" name="グループ化 35">
              <a:extLst>
                <a:ext uri="{FF2B5EF4-FFF2-40B4-BE49-F238E27FC236}">
                  <a16:creationId xmlns:a16="http://schemas.microsoft.com/office/drawing/2014/main" id="{6F112132-712A-B8F1-BD7F-31AB520FDA53}"/>
                </a:ext>
              </a:extLst>
            </p:cNvPr>
            <p:cNvGrpSpPr/>
            <p:nvPr/>
          </p:nvGrpSpPr>
          <p:grpSpPr>
            <a:xfrm>
              <a:off x="287593" y="4719194"/>
              <a:ext cx="8506443" cy="1040820"/>
              <a:chOff x="323849" y="1780063"/>
              <a:chExt cx="8506443" cy="754849"/>
            </a:xfrm>
          </p:grpSpPr>
          <p:sp>
            <p:nvSpPr>
              <p:cNvPr id="37" name="正方形/長方形 36">
                <a:extLst>
                  <a:ext uri="{FF2B5EF4-FFF2-40B4-BE49-F238E27FC236}">
                    <a16:creationId xmlns:a16="http://schemas.microsoft.com/office/drawing/2014/main" id="{AF87C299-6C3B-2A4F-9A3C-58AB54A6248B}"/>
                  </a:ext>
                </a:extLst>
              </p:cNvPr>
              <p:cNvSpPr/>
              <p:nvPr/>
            </p:nvSpPr>
            <p:spPr bwMode="auto">
              <a:xfrm>
                <a:off x="323849" y="1780063"/>
                <a:ext cx="8506443" cy="75484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38" name="正方形/長方形 37">
                <a:extLst>
                  <a:ext uri="{FF2B5EF4-FFF2-40B4-BE49-F238E27FC236}">
                    <a16:creationId xmlns:a16="http://schemas.microsoft.com/office/drawing/2014/main" id="{2158053F-C04F-336F-1B6D-B83BFBD1E1B9}"/>
                  </a:ext>
                </a:extLst>
              </p:cNvPr>
              <p:cNvSpPr/>
              <p:nvPr/>
            </p:nvSpPr>
            <p:spPr bwMode="auto">
              <a:xfrm>
                <a:off x="323851" y="1785053"/>
                <a:ext cx="849460" cy="749859"/>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dirty="0">
                    <a:solidFill>
                      <a:schemeClr val="bg1"/>
                    </a:solidFill>
                    <a:latin typeface="+mn-ea"/>
                    <a:ea typeface="+mn-ea"/>
                  </a:rPr>
                  <a:t>答</a:t>
                </a:r>
                <a:r>
                  <a:rPr lang="en-US" altLang="ja-JP" sz="1800" spc="120" dirty="0">
                    <a:solidFill>
                      <a:schemeClr val="bg1"/>
                    </a:solidFill>
                    <a:latin typeface="+mn-ea"/>
                    <a:ea typeface="+mn-ea"/>
                  </a:rPr>
                  <a:t>4</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39" name="Rectangle 36">
              <a:extLst>
                <a:ext uri="{FF2B5EF4-FFF2-40B4-BE49-F238E27FC236}">
                  <a16:creationId xmlns:a16="http://schemas.microsoft.com/office/drawing/2014/main" id="{FEF52D44-6D14-BFF5-48FA-525E86AA3FE5}"/>
                </a:ext>
              </a:extLst>
            </p:cNvPr>
            <p:cNvSpPr>
              <a:spLocks noChangeArrowheads="1"/>
            </p:cNvSpPr>
            <p:nvPr/>
          </p:nvSpPr>
          <p:spPr bwMode="auto">
            <a:xfrm>
              <a:off x="1251967" y="4708275"/>
              <a:ext cx="7318029" cy="1093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nSpc>
                  <a:spcPts val="1980"/>
                </a:lnSpc>
              </a:pPr>
              <a:r>
                <a:rPr lang="ja-JP" altLang="en-US" sz="1400" dirty="0">
                  <a:latin typeface="+mn-ea"/>
                  <a:ea typeface="+mn-ea"/>
                </a:rPr>
                <a:t>答え　③国会</a:t>
              </a:r>
              <a:endParaRPr lang="en-US" altLang="ja-JP" sz="1400" dirty="0">
                <a:latin typeface="+mn-ea"/>
              </a:endParaRPr>
            </a:p>
            <a:p>
              <a:pPr>
                <a:lnSpc>
                  <a:spcPts val="1980"/>
                </a:lnSpc>
              </a:pPr>
              <a:r>
                <a:rPr lang="ja-JP" altLang="en-US" sz="1400" dirty="0">
                  <a:latin typeface="+mn-ea"/>
                </a:rPr>
                <a:t>　</a:t>
              </a:r>
              <a:r>
                <a:rPr kumimoji="1" lang="ja-JP" altLang="en-US" sz="1400" dirty="0"/>
                <a:t>国の税金に関する法律は、国民が選挙で選んだ議員が集まる国会で決められています。</a:t>
              </a:r>
              <a:endParaRPr kumimoji="1" lang="en-US" altLang="ja-JP" sz="1400" dirty="0"/>
            </a:p>
            <a:p>
              <a:pPr>
                <a:lnSpc>
                  <a:spcPts val="1980"/>
                </a:lnSpc>
              </a:pPr>
              <a:r>
                <a:rPr kumimoji="1" lang="ja-JP" altLang="en-US" sz="1400" dirty="0"/>
                <a:t>　また、税務署が集めた税金は、国の収入になり、国のお金の使いみちについては、内閣から提</a:t>
              </a:r>
              <a:endParaRPr kumimoji="1" lang="en-US" altLang="ja-JP" sz="1400" dirty="0"/>
            </a:p>
            <a:p>
              <a:pPr>
                <a:lnSpc>
                  <a:spcPts val="1980"/>
                </a:lnSpc>
              </a:pPr>
              <a:r>
                <a:rPr kumimoji="1" lang="ja-JP" altLang="en-US" sz="1400" dirty="0"/>
                <a:t>出された予算案を国会で審議の上、決定</a:t>
              </a:r>
              <a:r>
                <a:rPr kumimoji="1" lang="ja-JP" altLang="en-US" sz="1400"/>
                <a:t>します。</a:t>
              </a:r>
              <a:endParaRPr kumimoji="1" lang="en-US" altLang="ja-JP" sz="1400" dirty="0"/>
            </a:p>
          </p:txBody>
        </p:sp>
        <p:sp>
          <p:nvSpPr>
            <p:cNvPr id="16" name="Rectangle 8">
              <a:extLst>
                <a:ext uri="{FF2B5EF4-FFF2-40B4-BE49-F238E27FC236}">
                  <a16:creationId xmlns:a16="http://schemas.microsoft.com/office/drawing/2014/main" id="{8EF67B2A-7185-15D9-00E6-4728EF6D5211}"/>
                </a:ext>
              </a:extLst>
            </p:cNvPr>
            <p:cNvSpPr>
              <a:spLocks noChangeArrowheads="1"/>
            </p:cNvSpPr>
            <p:nvPr/>
          </p:nvSpPr>
          <p:spPr bwMode="auto">
            <a:xfrm>
              <a:off x="1940890" y="5099536"/>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ぜいむしょ</a:t>
              </a:r>
              <a:endParaRPr lang="ja-JP" altLang="en-US" sz="600" dirty="0">
                <a:latin typeface="+mn-ea"/>
                <a:ea typeface="+mn-ea"/>
                <a:cs typeface="メイリオ" panose="020B0604030504040204" pitchFamily="50" charset="-128"/>
              </a:endParaRPr>
            </a:p>
          </p:txBody>
        </p:sp>
      </p:grpSp>
      <p:grpSp>
        <p:nvGrpSpPr>
          <p:cNvPr id="21" name="グループ化 20">
            <a:extLst>
              <a:ext uri="{FF2B5EF4-FFF2-40B4-BE49-F238E27FC236}">
                <a16:creationId xmlns:a16="http://schemas.microsoft.com/office/drawing/2014/main" id="{D2E8D423-FC78-CBF0-A82C-BF1B4C619FC6}"/>
              </a:ext>
            </a:extLst>
          </p:cNvPr>
          <p:cNvGrpSpPr/>
          <p:nvPr/>
        </p:nvGrpSpPr>
        <p:grpSpPr>
          <a:xfrm>
            <a:off x="287592" y="790828"/>
            <a:ext cx="8506443" cy="1021098"/>
            <a:chOff x="287592" y="790828"/>
            <a:chExt cx="8506443" cy="1021098"/>
          </a:xfrm>
        </p:grpSpPr>
        <p:grpSp>
          <p:nvGrpSpPr>
            <p:cNvPr id="47" name="グループ化 46">
              <a:extLst>
                <a:ext uri="{FF2B5EF4-FFF2-40B4-BE49-F238E27FC236}">
                  <a16:creationId xmlns:a16="http://schemas.microsoft.com/office/drawing/2014/main" id="{465B30D0-A1F1-4F7B-8574-CC8111C99C30}"/>
                </a:ext>
              </a:extLst>
            </p:cNvPr>
            <p:cNvGrpSpPr/>
            <p:nvPr/>
          </p:nvGrpSpPr>
          <p:grpSpPr>
            <a:xfrm>
              <a:off x="287592" y="790828"/>
              <a:ext cx="8506443" cy="1021098"/>
              <a:chOff x="323849" y="1735064"/>
              <a:chExt cx="8506443" cy="756816"/>
            </a:xfrm>
          </p:grpSpPr>
          <p:grpSp>
            <p:nvGrpSpPr>
              <p:cNvPr id="48" name="グループ化 47">
                <a:extLst>
                  <a:ext uri="{FF2B5EF4-FFF2-40B4-BE49-F238E27FC236}">
                    <a16:creationId xmlns:a16="http://schemas.microsoft.com/office/drawing/2014/main" id="{7A8E8CB3-FFA4-4E66-A564-45DBF74D2BA4}"/>
                  </a:ext>
                </a:extLst>
              </p:cNvPr>
              <p:cNvGrpSpPr/>
              <p:nvPr/>
            </p:nvGrpSpPr>
            <p:grpSpPr>
              <a:xfrm>
                <a:off x="323849" y="1760322"/>
                <a:ext cx="8506443" cy="731558"/>
                <a:chOff x="323849" y="1803354"/>
                <a:chExt cx="8506443" cy="731558"/>
              </a:xfrm>
            </p:grpSpPr>
            <p:sp>
              <p:nvSpPr>
                <p:cNvPr id="50" name="正方形/長方形 49">
                  <a:extLst>
                    <a:ext uri="{FF2B5EF4-FFF2-40B4-BE49-F238E27FC236}">
                      <a16:creationId xmlns:a16="http://schemas.microsoft.com/office/drawing/2014/main" id="{04574FF4-78FC-4E33-833D-2F8126300982}"/>
                    </a:ext>
                  </a:extLst>
                </p:cNvPr>
                <p:cNvSpPr/>
                <p:nvPr/>
              </p:nvSpPr>
              <p:spPr bwMode="auto">
                <a:xfrm>
                  <a:off x="323849" y="1803354"/>
                  <a:ext cx="8506443" cy="719170"/>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51" name="正方形/長方形 50">
                  <a:extLst>
                    <a:ext uri="{FF2B5EF4-FFF2-40B4-BE49-F238E27FC236}">
                      <a16:creationId xmlns:a16="http://schemas.microsoft.com/office/drawing/2014/main" id="{8A274E5B-BEA7-4B69-B9ED-070AC2656A39}"/>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200" b="0" i="0" u="none" strike="noStrike" cap="none" spc="120" normalizeH="0" baseline="0" dirty="0">
                      <a:ln>
                        <a:noFill/>
                      </a:ln>
                      <a:solidFill>
                        <a:schemeClr val="bg1"/>
                      </a:solidFill>
                      <a:effectLst/>
                      <a:latin typeface="+mn-ea"/>
                    </a:rPr>
                    <a:t>穴埋め問題の答え</a:t>
                  </a:r>
                  <a:endParaRPr kumimoji="1" lang="ja-JP" altLang="en-US" sz="1200" b="0" i="0" u="none" strike="noStrike" cap="none" spc="120" normalizeH="0" baseline="0" dirty="0">
                    <a:ln>
                      <a:noFill/>
                    </a:ln>
                    <a:solidFill>
                      <a:schemeClr val="bg1"/>
                    </a:solidFill>
                    <a:effectLst/>
                    <a:latin typeface="+mn-ea"/>
                    <a:ea typeface="+mn-ea"/>
                  </a:endParaRPr>
                </a:p>
              </p:txBody>
            </p:sp>
          </p:grpSp>
          <p:sp>
            <p:nvSpPr>
              <p:cNvPr id="49" name="Rectangle 36">
                <a:extLst>
                  <a:ext uri="{FF2B5EF4-FFF2-40B4-BE49-F238E27FC236}">
                    <a16:creationId xmlns:a16="http://schemas.microsoft.com/office/drawing/2014/main" id="{751533D9-6D4B-45A1-BB07-2CBAE20FA34E}"/>
                  </a:ext>
                </a:extLst>
              </p:cNvPr>
              <p:cNvSpPr>
                <a:spLocks noChangeArrowheads="1"/>
              </p:cNvSpPr>
              <p:nvPr/>
            </p:nvSpPr>
            <p:spPr bwMode="auto">
              <a:xfrm>
                <a:off x="1306607" y="1735064"/>
                <a:ext cx="6224781" cy="749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nSpc>
                    <a:spcPct val="150000"/>
                  </a:lnSpc>
                </a:pPr>
                <a:r>
                  <a:rPr lang="en-US" altLang="ja-JP" sz="1400" dirty="0">
                    <a:latin typeface="+mn-ea"/>
                    <a:ea typeface="+mn-ea"/>
                  </a:rPr>
                  <a:t>[</a:t>
                </a:r>
                <a:r>
                  <a:rPr lang="ja-JP" altLang="en-US" sz="1400" dirty="0">
                    <a:latin typeface="+mn-ea"/>
                    <a:ea typeface="+mn-ea"/>
                  </a:rPr>
                  <a:t>問１</a:t>
                </a:r>
                <a:r>
                  <a:rPr lang="en-US" altLang="ja-JP" sz="1400" dirty="0">
                    <a:latin typeface="+mn-ea"/>
                    <a:ea typeface="+mn-ea"/>
                  </a:rPr>
                  <a:t>]</a:t>
                </a:r>
                <a:r>
                  <a:rPr lang="ja-JP" altLang="en-US" sz="1400" dirty="0">
                    <a:latin typeface="+mn-ea"/>
                    <a:ea typeface="+mn-ea"/>
                  </a:rPr>
                  <a:t>　①納税　　　 </a:t>
                </a:r>
                <a:r>
                  <a:rPr lang="en-US" altLang="ja-JP" sz="1400" dirty="0">
                    <a:latin typeface="+mn-ea"/>
                    <a:ea typeface="+mn-ea"/>
                  </a:rPr>
                  <a:t>[</a:t>
                </a:r>
                <a:r>
                  <a:rPr lang="ja-JP" altLang="en-US" sz="1400" dirty="0">
                    <a:latin typeface="+mn-ea"/>
                    <a:ea typeface="+mn-ea"/>
                  </a:rPr>
                  <a:t>問２</a:t>
                </a:r>
                <a:r>
                  <a:rPr lang="en-US" altLang="ja-JP" sz="1400" dirty="0">
                    <a:latin typeface="+mn-ea"/>
                    <a:ea typeface="+mn-ea"/>
                  </a:rPr>
                  <a:t>]</a:t>
                </a:r>
                <a:r>
                  <a:rPr lang="ja-JP" altLang="en-US" sz="1400" dirty="0">
                    <a:latin typeface="+mn-ea"/>
                    <a:ea typeface="+mn-ea"/>
                  </a:rPr>
                  <a:t>　②水平　③垂直　　　 </a:t>
                </a:r>
                <a:r>
                  <a:rPr lang="en-US" altLang="ja-JP" sz="1400" dirty="0">
                    <a:latin typeface="+mn-ea"/>
                    <a:ea typeface="+mn-ea"/>
                  </a:rPr>
                  <a:t>[</a:t>
                </a:r>
                <a:r>
                  <a:rPr lang="ja-JP" altLang="en-US" sz="1400" dirty="0">
                    <a:latin typeface="+mn-ea"/>
                    <a:ea typeface="+mn-ea"/>
                  </a:rPr>
                  <a:t>問３</a:t>
                </a:r>
                <a:r>
                  <a:rPr lang="en-US" altLang="ja-JP" sz="1400" dirty="0">
                    <a:latin typeface="+mn-ea"/>
                    <a:ea typeface="+mn-ea"/>
                  </a:rPr>
                  <a:t>]</a:t>
                </a:r>
                <a:r>
                  <a:rPr lang="ja-JP" altLang="en-US" sz="1400" dirty="0">
                    <a:latin typeface="+mn-ea"/>
                    <a:ea typeface="+mn-ea"/>
                  </a:rPr>
                  <a:t>　④国民　⑤</a:t>
                </a:r>
                <a:r>
                  <a:rPr lang="ja-JP" altLang="en-US" sz="1400">
                    <a:latin typeface="+mn-ea"/>
                    <a:ea typeface="+mn-ea"/>
                  </a:rPr>
                  <a:t>国会議員　　</a:t>
                </a:r>
                <a:endParaRPr lang="zh-TW" altLang="en-US" sz="1400" dirty="0">
                  <a:latin typeface="+mn-ea"/>
                  <a:ea typeface="+mn-ea"/>
                </a:endParaRPr>
              </a:p>
              <a:p>
                <a:pPr>
                  <a:lnSpc>
                    <a:spcPct val="150000"/>
                  </a:lnSpc>
                </a:pPr>
                <a:r>
                  <a:rPr lang="en-US" altLang="ja-JP" sz="1400" dirty="0">
                    <a:latin typeface="+mn-ea"/>
                    <a:ea typeface="+mn-ea"/>
                  </a:rPr>
                  <a:t>[</a:t>
                </a:r>
                <a:r>
                  <a:rPr lang="ja-JP" altLang="en-US" sz="1400" dirty="0">
                    <a:latin typeface="+mn-ea"/>
                    <a:ea typeface="+mn-ea"/>
                  </a:rPr>
                  <a:t>問４</a:t>
                </a:r>
                <a:r>
                  <a:rPr lang="en-US" altLang="ja-JP" sz="1400" dirty="0">
                    <a:latin typeface="+mn-ea"/>
                    <a:ea typeface="+mn-ea"/>
                  </a:rPr>
                  <a:t>]</a:t>
                </a:r>
                <a:r>
                  <a:rPr lang="ja-JP" altLang="en-US" sz="1400" dirty="0">
                    <a:latin typeface="+mn-ea"/>
                    <a:ea typeface="+mn-ea"/>
                  </a:rPr>
                  <a:t>　⑥社会保障関係　⑦国債　⑧税収　⑨公債金（借金）　　　</a:t>
                </a:r>
                <a:endParaRPr lang="en-US" altLang="ja-JP" sz="1400" dirty="0">
                  <a:latin typeface="+mn-ea"/>
                  <a:ea typeface="+mn-ea"/>
                </a:endParaRPr>
              </a:p>
              <a:p>
                <a:pPr>
                  <a:lnSpc>
                    <a:spcPct val="150000"/>
                  </a:lnSpc>
                </a:pPr>
                <a:r>
                  <a:rPr lang="en-US" altLang="ja-JP" sz="1400" dirty="0">
                    <a:latin typeface="+mn-ea"/>
                    <a:ea typeface="+mn-ea"/>
                  </a:rPr>
                  <a:t>[</a:t>
                </a:r>
                <a:r>
                  <a:rPr lang="ja-JP" altLang="en-US" sz="1400" dirty="0">
                    <a:latin typeface="+mn-ea"/>
                    <a:ea typeface="+mn-ea"/>
                  </a:rPr>
                  <a:t>問５</a:t>
                </a:r>
                <a:r>
                  <a:rPr lang="en-US" altLang="ja-JP" sz="1400" dirty="0">
                    <a:latin typeface="+mn-ea"/>
                    <a:ea typeface="+mn-ea"/>
                  </a:rPr>
                  <a:t>]</a:t>
                </a:r>
                <a:r>
                  <a:rPr lang="ja-JP" altLang="en-US" sz="1400" dirty="0">
                    <a:latin typeface="+mn-ea"/>
                    <a:ea typeface="+mn-ea"/>
                  </a:rPr>
                  <a:t>　⑩⑪道府県民税、事業税など　（Ｐ３参照）</a:t>
                </a:r>
                <a:endParaRPr lang="zh-TW" altLang="en-US" sz="1400" dirty="0">
                  <a:latin typeface="+mn-ea"/>
                  <a:ea typeface="+mn-ea"/>
                </a:endParaRPr>
              </a:p>
            </p:txBody>
          </p:sp>
        </p:grpSp>
        <p:sp>
          <p:nvSpPr>
            <p:cNvPr id="4" name="Rectangle 8">
              <a:extLst>
                <a:ext uri="{FF2B5EF4-FFF2-40B4-BE49-F238E27FC236}">
                  <a16:creationId xmlns:a16="http://schemas.microsoft.com/office/drawing/2014/main" id="{A3B1979C-E720-760F-BD8B-2EB1EB71B8E8}"/>
                </a:ext>
              </a:extLst>
            </p:cNvPr>
            <p:cNvSpPr>
              <a:spLocks noChangeArrowheads="1"/>
            </p:cNvSpPr>
            <p:nvPr/>
          </p:nvSpPr>
          <p:spPr bwMode="auto">
            <a:xfrm>
              <a:off x="3387283" y="1041718"/>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こくさい</a:t>
              </a:r>
              <a:endParaRPr lang="ja-JP" altLang="en-US" sz="600" dirty="0">
                <a:latin typeface="+mn-ea"/>
                <a:ea typeface="+mn-ea"/>
                <a:cs typeface="メイリオ" panose="020B0604030504040204" pitchFamily="50" charset="-128"/>
              </a:endParaRPr>
            </a:p>
          </p:txBody>
        </p:sp>
        <p:sp>
          <p:nvSpPr>
            <p:cNvPr id="17" name="Rectangle 8">
              <a:extLst>
                <a:ext uri="{FF2B5EF4-FFF2-40B4-BE49-F238E27FC236}">
                  <a16:creationId xmlns:a16="http://schemas.microsoft.com/office/drawing/2014/main" id="{27429670-7C6D-F033-7AE0-08494451C9C2}"/>
                </a:ext>
              </a:extLst>
            </p:cNvPr>
            <p:cNvSpPr>
              <a:spLocks noChangeArrowheads="1"/>
            </p:cNvSpPr>
            <p:nvPr/>
          </p:nvSpPr>
          <p:spPr bwMode="auto">
            <a:xfrm>
              <a:off x="4801801" y="1037664"/>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こうさいきん</a:t>
              </a:r>
              <a:endParaRPr lang="ja-JP" altLang="en-US" sz="600" dirty="0">
                <a:latin typeface="+mn-ea"/>
                <a:ea typeface="+mn-ea"/>
                <a:cs typeface="メイリオ" panose="020B0604030504040204" pitchFamily="50" charset="-128"/>
              </a:endParaRPr>
            </a:p>
          </p:txBody>
        </p:sp>
      </p:grpSp>
      <p:grpSp>
        <p:nvGrpSpPr>
          <p:cNvPr id="23" name="グループ化 22">
            <a:extLst>
              <a:ext uri="{FF2B5EF4-FFF2-40B4-BE49-F238E27FC236}">
                <a16:creationId xmlns:a16="http://schemas.microsoft.com/office/drawing/2014/main" id="{7E3A1F33-31AC-AC94-18B7-5902F70EDB0E}"/>
              </a:ext>
            </a:extLst>
          </p:cNvPr>
          <p:cNvGrpSpPr/>
          <p:nvPr/>
        </p:nvGrpSpPr>
        <p:grpSpPr>
          <a:xfrm>
            <a:off x="287593" y="2224858"/>
            <a:ext cx="8506443" cy="731558"/>
            <a:chOff x="287593" y="2224858"/>
            <a:chExt cx="8506443" cy="731558"/>
          </a:xfrm>
        </p:grpSpPr>
        <p:grpSp>
          <p:nvGrpSpPr>
            <p:cNvPr id="3" name="グループ化 2">
              <a:extLst>
                <a:ext uri="{FF2B5EF4-FFF2-40B4-BE49-F238E27FC236}">
                  <a16:creationId xmlns:a16="http://schemas.microsoft.com/office/drawing/2014/main" id="{5C385D97-A41E-08D2-E08B-C639DCAAD135}"/>
                </a:ext>
              </a:extLst>
            </p:cNvPr>
            <p:cNvGrpSpPr/>
            <p:nvPr/>
          </p:nvGrpSpPr>
          <p:grpSpPr>
            <a:xfrm>
              <a:off x="287593" y="2224858"/>
              <a:ext cx="8506443" cy="731558"/>
              <a:chOff x="323849" y="1760322"/>
              <a:chExt cx="8506443" cy="731558"/>
            </a:xfrm>
          </p:grpSpPr>
          <p:grpSp>
            <p:nvGrpSpPr>
              <p:cNvPr id="5" name="グループ化 4">
                <a:extLst>
                  <a:ext uri="{FF2B5EF4-FFF2-40B4-BE49-F238E27FC236}">
                    <a16:creationId xmlns:a16="http://schemas.microsoft.com/office/drawing/2014/main" id="{E63C5E0F-1110-50CB-265F-E974B72896B9}"/>
                  </a:ext>
                </a:extLst>
              </p:cNvPr>
              <p:cNvGrpSpPr/>
              <p:nvPr/>
            </p:nvGrpSpPr>
            <p:grpSpPr>
              <a:xfrm>
                <a:off x="323849" y="1760322"/>
                <a:ext cx="8506443" cy="731558"/>
                <a:chOff x="323849" y="1803354"/>
                <a:chExt cx="8506443" cy="731558"/>
              </a:xfrm>
            </p:grpSpPr>
            <p:sp>
              <p:nvSpPr>
                <p:cNvPr id="7" name="正方形/長方形 6">
                  <a:extLst>
                    <a:ext uri="{FF2B5EF4-FFF2-40B4-BE49-F238E27FC236}">
                      <a16:creationId xmlns:a16="http://schemas.microsoft.com/office/drawing/2014/main" id="{03FAC96A-336C-C8F4-AD15-E9FC2BC0AB2F}"/>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8" name="正方形/長方形 7">
                  <a:extLst>
                    <a:ext uri="{FF2B5EF4-FFF2-40B4-BE49-F238E27FC236}">
                      <a16:creationId xmlns:a16="http://schemas.microsoft.com/office/drawing/2014/main" id="{244017DD-8C79-0881-0445-2DF9ACA97552}"/>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dirty="0">
                      <a:solidFill>
                        <a:schemeClr val="bg1"/>
                      </a:solidFill>
                      <a:latin typeface="+mn-ea"/>
                      <a:ea typeface="+mn-ea"/>
                    </a:rPr>
                    <a:t>答</a:t>
                  </a:r>
                  <a:r>
                    <a:rPr lang="en-US" altLang="ja-JP" sz="1800" spc="120" dirty="0">
                      <a:solidFill>
                        <a:schemeClr val="bg1"/>
                      </a:solidFill>
                      <a:latin typeface="+mn-ea"/>
                      <a:ea typeface="+mn-ea"/>
                    </a:rPr>
                    <a:t>1</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10" name="Rectangle 36">
                <a:extLst>
                  <a:ext uri="{FF2B5EF4-FFF2-40B4-BE49-F238E27FC236}">
                    <a16:creationId xmlns:a16="http://schemas.microsoft.com/office/drawing/2014/main" id="{4D07C260-B395-E734-7DF3-07E10EBB349A}"/>
                  </a:ext>
                </a:extLst>
              </p:cNvPr>
              <p:cNvSpPr>
                <a:spLocks noChangeArrowheads="1"/>
              </p:cNvSpPr>
              <p:nvPr/>
            </p:nvSpPr>
            <p:spPr bwMode="auto">
              <a:xfrm>
                <a:off x="1257317" y="1838371"/>
                <a:ext cx="5476179" cy="58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ja-JP" altLang="en-US" sz="1400" dirty="0">
                    <a:latin typeface="+mn-ea"/>
                    <a:ea typeface="+mn-ea"/>
                  </a:rPr>
                  <a:t>答え　②約</a:t>
                </a:r>
                <a:r>
                  <a:rPr lang="en-US" altLang="ja-JP" sz="1400" dirty="0">
                    <a:latin typeface="+mn-ea"/>
                    <a:ea typeface="+mn-ea"/>
                  </a:rPr>
                  <a:t>50</a:t>
                </a:r>
                <a:r>
                  <a:rPr lang="ja-JP" altLang="en-US" sz="1400" dirty="0">
                    <a:latin typeface="+mn-ea"/>
                    <a:ea typeface="+mn-ea"/>
                  </a:rPr>
                  <a:t>種類</a:t>
                </a:r>
                <a:endParaRPr lang="en-US" altLang="ja-JP" sz="1400" dirty="0">
                  <a:latin typeface="+mn-ea"/>
                  <a:ea typeface="+mn-ea"/>
                </a:endParaRPr>
              </a:p>
              <a:p>
                <a:pPr>
                  <a:lnSpc>
                    <a:spcPct val="150000"/>
                  </a:lnSpc>
                </a:pPr>
                <a:r>
                  <a:rPr lang="ja-JP" altLang="en-US" sz="1400" dirty="0">
                    <a:latin typeface="+mn-ea"/>
                    <a:ea typeface="+mn-ea"/>
                  </a:rPr>
                  <a:t>令和７年１月</a:t>
                </a:r>
                <a:r>
                  <a:rPr lang="en-US" altLang="ja-JP" sz="1400" dirty="0">
                    <a:latin typeface="+mn-ea"/>
                    <a:ea typeface="+mn-ea"/>
                  </a:rPr>
                  <a:t>1</a:t>
                </a:r>
                <a:r>
                  <a:rPr lang="ja-JP" altLang="en-US" sz="1400" dirty="0">
                    <a:latin typeface="+mn-ea"/>
                    <a:ea typeface="+mn-ea"/>
                  </a:rPr>
                  <a:t>日現在、国税が</a:t>
                </a:r>
                <a:r>
                  <a:rPr lang="en-US" altLang="zh-TW" sz="1400" dirty="0">
                    <a:latin typeface="+mn-ea"/>
                    <a:ea typeface="+mn-ea"/>
                  </a:rPr>
                  <a:t>25</a:t>
                </a:r>
                <a:r>
                  <a:rPr lang="zh-TW" altLang="en-US" sz="1400" dirty="0">
                    <a:latin typeface="+mn-ea"/>
                    <a:ea typeface="+mn-ea"/>
                  </a:rPr>
                  <a:t>種類</a:t>
                </a:r>
                <a:r>
                  <a:rPr lang="ja-JP" altLang="en-US" sz="1400" dirty="0">
                    <a:latin typeface="+mn-ea"/>
                    <a:ea typeface="+mn-ea"/>
                  </a:rPr>
                  <a:t>、地方税が</a:t>
                </a:r>
                <a:r>
                  <a:rPr lang="zh-TW" altLang="en-US" sz="1400" dirty="0">
                    <a:latin typeface="+mn-ea"/>
                    <a:ea typeface="+mn-ea"/>
                  </a:rPr>
                  <a:t>約</a:t>
                </a:r>
                <a:r>
                  <a:rPr lang="en-US" altLang="ja-JP" sz="1400" dirty="0">
                    <a:latin typeface="+mn-ea"/>
                    <a:ea typeface="+mn-ea"/>
                  </a:rPr>
                  <a:t>2</a:t>
                </a:r>
                <a:r>
                  <a:rPr lang="en-US" altLang="zh-TW" sz="1400" dirty="0">
                    <a:latin typeface="+mn-ea"/>
                    <a:ea typeface="+mn-ea"/>
                  </a:rPr>
                  <a:t>5</a:t>
                </a:r>
                <a:r>
                  <a:rPr lang="zh-TW" altLang="en-US" sz="1400" dirty="0">
                    <a:latin typeface="+mn-ea"/>
                    <a:ea typeface="+mn-ea"/>
                  </a:rPr>
                  <a:t>種類</a:t>
                </a:r>
                <a:r>
                  <a:rPr lang="ja-JP" altLang="en-US" sz="1400" dirty="0">
                    <a:latin typeface="+mn-ea"/>
                    <a:ea typeface="+mn-ea"/>
                  </a:rPr>
                  <a:t>あります。</a:t>
                </a:r>
                <a:endParaRPr lang="zh-TW" altLang="en-US" sz="1400" dirty="0">
                  <a:latin typeface="+mn-ea"/>
                  <a:ea typeface="+mn-ea"/>
                </a:endParaRPr>
              </a:p>
            </p:txBody>
          </p:sp>
        </p:grpSp>
        <p:sp>
          <p:nvSpPr>
            <p:cNvPr id="18" name="Rectangle 8">
              <a:extLst>
                <a:ext uri="{FF2B5EF4-FFF2-40B4-BE49-F238E27FC236}">
                  <a16:creationId xmlns:a16="http://schemas.microsoft.com/office/drawing/2014/main" id="{3EB89928-9936-34BB-1E35-FE6700D1D900}"/>
                </a:ext>
              </a:extLst>
            </p:cNvPr>
            <p:cNvSpPr>
              <a:spLocks noChangeArrowheads="1"/>
            </p:cNvSpPr>
            <p:nvPr/>
          </p:nvSpPr>
          <p:spPr bwMode="auto">
            <a:xfrm>
              <a:off x="2938061" y="2436706"/>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こくぜい</a:t>
              </a:r>
              <a:endParaRPr lang="ja-JP" altLang="en-US" sz="600" dirty="0">
                <a:latin typeface="+mn-ea"/>
                <a:ea typeface="+mn-ea"/>
                <a:cs typeface="メイリオ" panose="020B0604030504040204" pitchFamily="50" charset="-128"/>
              </a:endParaRPr>
            </a:p>
          </p:txBody>
        </p:sp>
        <p:sp>
          <p:nvSpPr>
            <p:cNvPr id="19" name="Rectangle 8">
              <a:extLst>
                <a:ext uri="{FF2B5EF4-FFF2-40B4-BE49-F238E27FC236}">
                  <a16:creationId xmlns:a16="http://schemas.microsoft.com/office/drawing/2014/main" id="{6F284984-8670-2005-72C8-03F64B3843BD}"/>
                </a:ext>
              </a:extLst>
            </p:cNvPr>
            <p:cNvSpPr>
              <a:spLocks noChangeArrowheads="1"/>
            </p:cNvSpPr>
            <p:nvPr/>
          </p:nvSpPr>
          <p:spPr bwMode="auto">
            <a:xfrm>
              <a:off x="4221740" y="2430525"/>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ちほうぜい</a:t>
              </a:r>
              <a:endParaRPr lang="ja-JP" altLang="en-US" sz="600" dirty="0">
                <a:latin typeface="+mn-ea"/>
                <a:ea typeface="+mn-ea"/>
                <a:cs typeface="メイリオ" panose="020B0604030504040204" pitchFamily="50" charset="-128"/>
              </a:endParaRPr>
            </a:p>
          </p:txBody>
        </p:sp>
      </p:grpSp>
      <p:grpSp>
        <p:nvGrpSpPr>
          <p:cNvPr id="27" name="グループ化 26">
            <a:extLst>
              <a:ext uri="{FF2B5EF4-FFF2-40B4-BE49-F238E27FC236}">
                <a16:creationId xmlns:a16="http://schemas.microsoft.com/office/drawing/2014/main" id="{28AAD008-B559-E3FB-58C0-4C66C3548BB9}"/>
              </a:ext>
            </a:extLst>
          </p:cNvPr>
          <p:cNvGrpSpPr/>
          <p:nvPr/>
        </p:nvGrpSpPr>
        <p:grpSpPr>
          <a:xfrm>
            <a:off x="287593" y="2962489"/>
            <a:ext cx="8506443" cy="784367"/>
            <a:chOff x="287593" y="2962489"/>
            <a:chExt cx="8506443" cy="784367"/>
          </a:xfrm>
        </p:grpSpPr>
        <p:sp>
          <p:nvSpPr>
            <p:cNvPr id="13" name="Rectangle 8">
              <a:extLst>
                <a:ext uri="{FF2B5EF4-FFF2-40B4-BE49-F238E27FC236}">
                  <a16:creationId xmlns:a16="http://schemas.microsoft.com/office/drawing/2014/main" id="{63AC54D8-971D-4F36-659B-8B914EA0149B}"/>
                </a:ext>
              </a:extLst>
            </p:cNvPr>
            <p:cNvSpPr>
              <a:spLocks noChangeArrowheads="1"/>
            </p:cNvSpPr>
            <p:nvPr/>
          </p:nvSpPr>
          <p:spPr bwMode="auto">
            <a:xfrm>
              <a:off x="2527805" y="2962489"/>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けんしょう</a:t>
              </a:r>
              <a:endParaRPr lang="ja-JP" altLang="en-US" sz="600" dirty="0">
                <a:latin typeface="+mn-ea"/>
                <a:ea typeface="+mn-ea"/>
                <a:cs typeface="メイリオ" panose="020B0604030504040204" pitchFamily="50" charset="-128"/>
              </a:endParaRPr>
            </a:p>
          </p:txBody>
        </p:sp>
        <p:grpSp>
          <p:nvGrpSpPr>
            <p:cNvPr id="24" name="グループ化 23">
              <a:extLst>
                <a:ext uri="{FF2B5EF4-FFF2-40B4-BE49-F238E27FC236}">
                  <a16:creationId xmlns:a16="http://schemas.microsoft.com/office/drawing/2014/main" id="{6BED44E3-0FA3-CE5D-08FE-4605E8C5C6A1}"/>
                </a:ext>
              </a:extLst>
            </p:cNvPr>
            <p:cNvGrpSpPr/>
            <p:nvPr/>
          </p:nvGrpSpPr>
          <p:grpSpPr>
            <a:xfrm>
              <a:off x="287593" y="3015298"/>
              <a:ext cx="8506443" cy="731558"/>
              <a:chOff x="287593" y="3015298"/>
              <a:chExt cx="8506443" cy="731558"/>
            </a:xfrm>
          </p:grpSpPr>
          <p:grpSp>
            <p:nvGrpSpPr>
              <p:cNvPr id="11" name="グループ化 10">
                <a:extLst>
                  <a:ext uri="{FF2B5EF4-FFF2-40B4-BE49-F238E27FC236}">
                    <a16:creationId xmlns:a16="http://schemas.microsoft.com/office/drawing/2014/main" id="{CE7A06CD-876C-33E5-D5A3-FD1A99B657C0}"/>
                  </a:ext>
                </a:extLst>
              </p:cNvPr>
              <p:cNvGrpSpPr/>
              <p:nvPr/>
            </p:nvGrpSpPr>
            <p:grpSpPr>
              <a:xfrm>
                <a:off x="287593" y="3015298"/>
                <a:ext cx="8506443" cy="731558"/>
                <a:chOff x="318778" y="2581466"/>
                <a:chExt cx="8506443" cy="731558"/>
              </a:xfrm>
            </p:grpSpPr>
            <p:grpSp>
              <p:nvGrpSpPr>
                <p:cNvPr id="14" name="グループ化 13">
                  <a:extLst>
                    <a:ext uri="{FF2B5EF4-FFF2-40B4-BE49-F238E27FC236}">
                      <a16:creationId xmlns:a16="http://schemas.microsoft.com/office/drawing/2014/main" id="{2A3776E5-7B84-9C1F-6B4A-A5950A7FC585}"/>
                    </a:ext>
                  </a:extLst>
                </p:cNvPr>
                <p:cNvGrpSpPr/>
                <p:nvPr/>
              </p:nvGrpSpPr>
              <p:grpSpPr>
                <a:xfrm>
                  <a:off x="318778" y="2581466"/>
                  <a:ext cx="8506443" cy="731558"/>
                  <a:chOff x="323849" y="1803354"/>
                  <a:chExt cx="8506443" cy="731558"/>
                </a:xfrm>
              </p:grpSpPr>
              <p:sp>
                <p:nvSpPr>
                  <p:cNvPr id="15" name="正方形/長方形 14">
                    <a:extLst>
                      <a:ext uri="{FF2B5EF4-FFF2-40B4-BE49-F238E27FC236}">
                        <a16:creationId xmlns:a16="http://schemas.microsoft.com/office/drawing/2014/main" id="{B4B250E5-7E2B-F5D3-003A-C7C22A33D250}"/>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5" name="正方形/長方形 24">
                    <a:extLst>
                      <a:ext uri="{FF2B5EF4-FFF2-40B4-BE49-F238E27FC236}">
                        <a16:creationId xmlns:a16="http://schemas.microsoft.com/office/drawing/2014/main" id="{61CFC416-253D-F9D2-31DD-C3A1CCA8CA91}"/>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dirty="0">
                        <a:solidFill>
                          <a:schemeClr val="bg1"/>
                        </a:solidFill>
                        <a:latin typeface="+mn-ea"/>
                        <a:ea typeface="+mn-ea"/>
                      </a:rPr>
                      <a:t>答</a:t>
                    </a:r>
                    <a:r>
                      <a:rPr lang="en-US" altLang="ja-JP" sz="1800" spc="120" dirty="0">
                        <a:solidFill>
                          <a:schemeClr val="bg1"/>
                        </a:solidFill>
                        <a:latin typeface="+mn-ea"/>
                        <a:ea typeface="+mn-ea"/>
                      </a:rPr>
                      <a:t>2</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28" name="Rectangle 36">
                  <a:extLst>
                    <a:ext uri="{FF2B5EF4-FFF2-40B4-BE49-F238E27FC236}">
                      <a16:creationId xmlns:a16="http://schemas.microsoft.com/office/drawing/2014/main" id="{711A8BB5-CF4F-E5AB-B5AC-5F17D1BB52B8}"/>
                    </a:ext>
                  </a:extLst>
                </p:cNvPr>
                <p:cNvSpPr>
                  <a:spLocks noChangeArrowheads="1"/>
                </p:cNvSpPr>
                <p:nvPr/>
              </p:nvSpPr>
              <p:spPr bwMode="auto">
                <a:xfrm>
                  <a:off x="1257317" y="2663761"/>
                  <a:ext cx="4669868" cy="58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kumimoji="1" lang="ja-JP" altLang="en-US" sz="1400" dirty="0"/>
                    <a:t>答え　③クイズの懸賞金</a:t>
                  </a:r>
                  <a:endParaRPr kumimoji="1" lang="en-US" altLang="ja-JP" sz="1400" dirty="0"/>
                </a:p>
                <a:p>
                  <a:pPr>
                    <a:lnSpc>
                      <a:spcPct val="150000"/>
                    </a:lnSpc>
                  </a:pPr>
                  <a:r>
                    <a:rPr kumimoji="1" lang="ja-JP" altLang="en-US" sz="1400" dirty="0"/>
                    <a:t>クイズの懸賞金は一時所得に当たり、所得税がかかります。</a:t>
                  </a:r>
                  <a:endParaRPr lang="ja-JP" altLang="en-US" sz="1400" dirty="0">
                    <a:latin typeface="+mn-ea"/>
                    <a:ea typeface="+mn-ea"/>
                  </a:endParaRPr>
                </a:p>
              </p:txBody>
            </p:sp>
          </p:grpSp>
          <p:sp>
            <p:nvSpPr>
              <p:cNvPr id="20" name="Rectangle 8">
                <a:extLst>
                  <a:ext uri="{FF2B5EF4-FFF2-40B4-BE49-F238E27FC236}">
                    <a16:creationId xmlns:a16="http://schemas.microsoft.com/office/drawing/2014/main" id="{5AC28440-DB48-110A-2FE9-78C65E5C8BA6}"/>
                  </a:ext>
                </a:extLst>
              </p:cNvPr>
              <p:cNvSpPr>
                <a:spLocks noChangeArrowheads="1"/>
              </p:cNvSpPr>
              <p:nvPr/>
            </p:nvSpPr>
            <p:spPr bwMode="auto">
              <a:xfrm>
                <a:off x="4153837" y="3228373"/>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しょとくぜい</a:t>
                </a:r>
                <a:endParaRPr lang="ja-JP" altLang="en-US" sz="600" dirty="0">
                  <a:latin typeface="+mn-ea"/>
                  <a:ea typeface="+mn-ea"/>
                  <a:cs typeface="メイリオ" panose="020B0604030504040204" pitchFamily="50" charset="-128"/>
                </a:endParaRPr>
              </a:p>
            </p:txBody>
          </p:sp>
        </p:grpSp>
      </p:grpSp>
    </p:spTree>
    <p:custDataLst>
      <p:tags r:id="rId1"/>
    </p:custDataLst>
    <p:extLst>
      <p:ext uri="{BB962C8B-B14F-4D97-AF65-F5344CB8AC3E}">
        <p14:creationId xmlns:p14="http://schemas.microsoft.com/office/powerpoint/2010/main" val="1195796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図 4">
            <a:extLst>
              <a:ext uri="{FF2B5EF4-FFF2-40B4-BE49-F238E27FC236}">
                <a16:creationId xmlns:a16="http://schemas.microsoft.com/office/drawing/2014/main" id="{98B4CA44-C6AA-846B-FC19-AAFAE06F106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324549" y="824470"/>
            <a:ext cx="3991983" cy="4480372"/>
          </a:xfrm>
          <a:prstGeom prst="rect">
            <a:avLst/>
          </a:prstGeom>
        </p:spPr>
      </p:pic>
      <p:grpSp>
        <p:nvGrpSpPr>
          <p:cNvPr id="39" name="グループ化 38">
            <a:extLst>
              <a:ext uri="{FF2B5EF4-FFF2-40B4-BE49-F238E27FC236}">
                <a16:creationId xmlns:a16="http://schemas.microsoft.com/office/drawing/2014/main" id="{F66337BA-0271-C711-8E08-6A1358FAEE14}"/>
              </a:ext>
            </a:extLst>
          </p:cNvPr>
          <p:cNvGrpSpPr/>
          <p:nvPr/>
        </p:nvGrpSpPr>
        <p:grpSpPr>
          <a:xfrm>
            <a:off x="6383991" y="1089025"/>
            <a:ext cx="1982426" cy="1110346"/>
            <a:chOff x="1747258" y="1133884"/>
            <a:chExt cx="1982426" cy="1110346"/>
          </a:xfrm>
        </p:grpSpPr>
        <p:sp>
          <p:nvSpPr>
            <p:cNvPr id="48" name="楕円 47">
              <a:extLst>
                <a:ext uri="{FF2B5EF4-FFF2-40B4-BE49-F238E27FC236}">
                  <a16:creationId xmlns:a16="http://schemas.microsoft.com/office/drawing/2014/main" id="{A5DE2CC3-CFA2-649B-1937-D63522413876}"/>
                </a:ext>
              </a:extLst>
            </p:cNvPr>
            <p:cNvSpPr/>
            <p:nvPr/>
          </p:nvSpPr>
          <p:spPr bwMode="auto">
            <a:xfrm>
              <a:off x="1747258" y="1133884"/>
              <a:ext cx="1982426" cy="1110346"/>
            </a:xfrm>
            <a:prstGeom prst="ellipse">
              <a:avLst/>
            </a:prstGeom>
            <a:solidFill>
              <a:srgbClr val="DCD1F7"/>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49" name="テキスト ボックス 48">
              <a:extLst>
                <a:ext uri="{FF2B5EF4-FFF2-40B4-BE49-F238E27FC236}">
                  <a16:creationId xmlns:a16="http://schemas.microsoft.com/office/drawing/2014/main" id="{659BFC85-DA69-2916-B599-15619F75A33F}"/>
                </a:ext>
              </a:extLst>
            </p:cNvPr>
            <p:cNvSpPr txBox="1"/>
            <p:nvPr/>
          </p:nvSpPr>
          <p:spPr>
            <a:xfrm>
              <a:off x="1978900" y="1319487"/>
              <a:ext cx="1510350" cy="664477"/>
            </a:xfrm>
            <a:prstGeom prst="rect">
              <a:avLst/>
            </a:prstGeom>
            <a:noFill/>
          </p:spPr>
          <p:txBody>
            <a:bodyPr wrap="none" rtlCol="0">
              <a:spAutoFit/>
            </a:bodyPr>
            <a:lstStyle/>
            <a:p>
              <a:pPr algn="ctr" defTabSz="390997" eaLnBrk="1" fontAlgn="auto" hangingPunct="1">
                <a:lnSpc>
                  <a:spcPct val="110000"/>
                </a:lnSpc>
                <a:spcBef>
                  <a:spcPts val="0"/>
                </a:spcBef>
                <a:spcAft>
                  <a:spcPts val="0"/>
                </a:spcAft>
              </a:pPr>
              <a:r>
                <a:rPr lang="ja-JP" altLang="en-US" sz="1800" dirty="0">
                  <a:solidFill>
                    <a:prstClr val="black"/>
                  </a:solidFill>
                  <a:latin typeface="+mn-ea"/>
                  <a:ea typeface="+mn-ea"/>
                </a:rPr>
                <a:t>経済の</a:t>
              </a:r>
            </a:p>
            <a:p>
              <a:pPr algn="ctr" defTabSz="390997" eaLnBrk="1" fontAlgn="auto" hangingPunct="1">
                <a:lnSpc>
                  <a:spcPct val="110000"/>
                </a:lnSpc>
                <a:spcBef>
                  <a:spcPts val="0"/>
                </a:spcBef>
                <a:spcAft>
                  <a:spcPts val="0"/>
                </a:spcAft>
              </a:pPr>
              <a:r>
                <a:rPr lang="ja-JP" altLang="en-US" sz="1800" dirty="0">
                  <a:solidFill>
                    <a:prstClr val="black"/>
                  </a:solidFill>
                  <a:latin typeface="+mn-ea"/>
                  <a:ea typeface="+mn-ea"/>
                </a:rPr>
                <a:t>グローバル化</a:t>
              </a:r>
            </a:p>
          </p:txBody>
        </p:sp>
      </p:grpSp>
      <p:sp>
        <p:nvSpPr>
          <p:cNvPr id="6" name="Rectangle 14">
            <a:extLst>
              <a:ext uri="{FF2B5EF4-FFF2-40B4-BE49-F238E27FC236}">
                <a16:creationId xmlns:a16="http://schemas.microsoft.com/office/drawing/2014/main" id="{E7567949-C1F6-D123-03D9-62390A12E365}"/>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おわりに</a:t>
            </a:r>
          </a:p>
        </p:txBody>
      </p:sp>
      <p:sp>
        <p:nvSpPr>
          <p:cNvPr id="7" name="AutoShape 353">
            <a:extLst>
              <a:ext uri="{FF2B5EF4-FFF2-40B4-BE49-F238E27FC236}">
                <a16:creationId xmlns:a16="http://schemas.microsoft.com/office/drawing/2014/main" id="{C4C45C96-77F9-5881-C837-2E20E18DE474}"/>
              </a:ext>
            </a:extLst>
          </p:cNvPr>
          <p:cNvSpPr>
            <a:spLocks noChangeArrowheads="1"/>
          </p:cNvSpPr>
          <p:nvPr/>
        </p:nvSpPr>
        <p:spPr bwMode="auto">
          <a:xfrm>
            <a:off x="323851" y="5223353"/>
            <a:ext cx="8519134" cy="1229835"/>
          </a:xfrm>
          <a:prstGeom prst="roundRect">
            <a:avLst>
              <a:gd name="adj" fmla="val 0"/>
            </a:avLst>
          </a:prstGeom>
          <a:solidFill>
            <a:srgbClr val="CEECFE"/>
          </a:solidFill>
          <a:ln>
            <a:noFill/>
          </a:ln>
          <a:effectLst/>
        </p:spPr>
        <p:txBody>
          <a:bodyPr wrap="none" anchor="ctr"/>
          <a:lstStyle/>
          <a:p>
            <a:pPr defTabSz="838413" eaLnBrk="1" hangingPunct="1">
              <a:spcBef>
                <a:spcPct val="20000"/>
              </a:spcBef>
              <a:buFont typeface="Arial" charset="0"/>
              <a:buChar char="•"/>
              <a:defRPr/>
            </a:pPr>
            <a:endParaRPr lang="ja-JP" altLang="en-US" sz="2567" dirty="0">
              <a:solidFill>
                <a:prstClr val="black"/>
              </a:solidFill>
              <a:latin typeface="HGPｺﾞｼｯｸE" panose="020B0900000000000000" pitchFamily="50" charset="-128"/>
              <a:ea typeface="HGPｺﾞｼｯｸE" panose="020B0900000000000000" pitchFamily="50" charset="-128"/>
            </a:endParaRPr>
          </a:p>
        </p:txBody>
      </p:sp>
      <p:sp>
        <p:nvSpPr>
          <p:cNvPr id="8" name="テキスト ボックス 7">
            <a:extLst>
              <a:ext uri="{FF2B5EF4-FFF2-40B4-BE49-F238E27FC236}">
                <a16:creationId xmlns:a16="http://schemas.microsoft.com/office/drawing/2014/main" id="{39376161-C4C7-AEC9-73F4-808C41894E1D}"/>
              </a:ext>
            </a:extLst>
          </p:cNvPr>
          <p:cNvSpPr txBox="1">
            <a:spLocks/>
          </p:cNvSpPr>
          <p:nvPr/>
        </p:nvSpPr>
        <p:spPr>
          <a:xfrm>
            <a:off x="337348" y="5324024"/>
            <a:ext cx="8393293" cy="1066534"/>
          </a:xfrm>
          <a:prstGeom prst="rect">
            <a:avLst/>
          </a:prstGeom>
          <a:noFill/>
        </p:spPr>
        <p:txBody>
          <a:bodyPr wrap="square" rtlCol="0">
            <a:noAutofit/>
          </a:bodyPr>
          <a:lstStyle/>
          <a:p>
            <a:pPr marL="105750">
              <a:lnSpc>
                <a:spcPct val="120000"/>
              </a:lnSpc>
              <a:buClr>
                <a:srgbClr val="005BAD"/>
              </a:buClr>
            </a:pPr>
            <a:r>
              <a:rPr kumimoji="1" lang="ja-JP" altLang="en-US" sz="1700" dirty="0">
                <a:latin typeface="+mn-ea"/>
                <a:ea typeface="+mn-ea"/>
              </a:rPr>
              <a:t>税金を考えることは、日本の将来の姿を考えることにも通じます。</a:t>
            </a:r>
          </a:p>
          <a:p>
            <a:pPr marL="105750">
              <a:lnSpc>
                <a:spcPct val="120000"/>
              </a:lnSpc>
              <a:buClr>
                <a:srgbClr val="005BAD"/>
              </a:buClr>
            </a:pPr>
            <a:r>
              <a:rPr kumimoji="1" lang="ja-JP" altLang="en-US" sz="1700" dirty="0">
                <a:latin typeface="+mn-ea"/>
                <a:ea typeface="+mn-ea"/>
              </a:rPr>
              <a:t>様々な課題がある中、税金のあり方や国民の負担と受益（福祉・公共サービス）が</a:t>
            </a:r>
            <a:endParaRPr kumimoji="1" lang="en-US" altLang="ja-JP" sz="1700" dirty="0">
              <a:latin typeface="+mn-ea"/>
              <a:ea typeface="+mn-ea"/>
            </a:endParaRPr>
          </a:p>
          <a:p>
            <a:pPr marL="105750">
              <a:lnSpc>
                <a:spcPct val="120000"/>
              </a:lnSpc>
              <a:buClr>
                <a:srgbClr val="005BAD"/>
              </a:buClr>
            </a:pPr>
            <a:r>
              <a:rPr kumimoji="1" lang="ja-JP" altLang="en-US" sz="1700" dirty="0">
                <a:latin typeface="+mn-ea"/>
                <a:ea typeface="+mn-ea"/>
              </a:rPr>
              <a:t>どうあるべきか、私たち一人ひとりが考えることが大切です。</a:t>
            </a:r>
          </a:p>
        </p:txBody>
      </p:sp>
      <p:grpSp>
        <p:nvGrpSpPr>
          <p:cNvPr id="16" name="グループ化 15">
            <a:extLst>
              <a:ext uri="{FF2B5EF4-FFF2-40B4-BE49-F238E27FC236}">
                <a16:creationId xmlns:a16="http://schemas.microsoft.com/office/drawing/2014/main" id="{F196BF4C-F280-022E-FF4C-38FC360D9263}"/>
              </a:ext>
            </a:extLst>
          </p:cNvPr>
          <p:cNvGrpSpPr/>
          <p:nvPr/>
        </p:nvGrpSpPr>
        <p:grpSpPr>
          <a:xfrm>
            <a:off x="659687" y="1973937"/>
            <a:ext cx="1982426" cy="1110346"/>
            <a:chOff x="1747258" y="1133884"/>
            <a:chExt cx="1982426" cy="1110346"/>
          </a:xfrm>
        </p:grpSpPr>
        <p:sp>
          <p:nvSpPr>
            <p:cNvPr id="17" name="楕円 16">
              <a:extLst>
                <a:ext uri="{FF2B5EF4-FFF2-40B4-BE49-F238E27FC236}">
                  <a16:creationId xmlns:a16="http://schemas.microsoft.com/office/drawing/2014/main" id="{414D78E0-0AA2-EA10-B0F4-217FCAAA0264}"/>
                </a:ext>
              </a:extLst>
            </p:cNvPr>
            <p:cNvSpPr/>
            <p:nvPr/>
          </p:nvSpPr>
          <p:spPr bwMode="auto">
            <a:xfrm>
              <a:off x="1747258" y="1133884"/>
              <a:ext cx="1982426" cy="1110346"/>
            </a:xfrm>
            <a:prstGeom prst="ellipse">
              <a:avLst/>
            </a:prstGeom>
            <a:solidFill>
              <a:srgbClr val="AEEAF8"/>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8" name="テキスト ボックス 17">
              <a:extLst>
                <a:ext uri="{FF2B5EF4-FFF2-40B4-BE49-F238E27FC236}">
                  <a16:creationId xmlns:a16="http://schemas.microsoft.com/office/drawing/2014/main" id="{CA3C4DA9-F97F-4596-B634-52453C37DCFB}"/>
                </a:ext>
              </a:extLst>
            </p:cNvPr>
            <p:cNvSpPr txBox="1"/>
            <p:nvPr/>
          </p:nvSpPr>
          <p:spPr>
            <a:xfrm>
              <a:off x="1780767" y="1343984"/>
              <a:ext cx="1906612" cy="575350"/>
            </a:xfrm>
            <a:prstGeom prst="rect">
              <a:avLst/>
            </a:prstGeom>
            <a:noFill/>
          </p:spPr>
          <p:txBody>
            <a:bodyPr wrap="none" rtlCol="0">
              <a:spAutoFit/>
            </a:bodyPr>
            <a:lstStyle/>
            <a:p>
              <a:pPr algn="ctr" defTabSz="390997" eaLnBrk="1" fontAlgn="auto" hangingPunct="1">
                <a:lnSpc>
                  <a:spcPct val="110000"/>
                </a:lnSpc>
                <a:spcBef>
                  <a:spcPts val="0"/>
                </a:spcBef>
                <a:spcAft>
                  <a:spcPts val="0"/>
                </a:spcAft>
              </a:pPr>
              <a:r>
                <a:rPr lang="ja-JP" altLang="en-US" sz="1800" dirty="0">
                  <a:solidFill>
                    <a:prstClr val="black"/>
                  </a:solidFill>
                  <a:latin typeface="+mn-ea"/>
                  <a:ea typeface="+mn-ea"/>
                </a:rPr>
                <a:t>財政赤字</a:t>
              </a:r>
            </a:p>
            <a:p>
              <a:pPr algn="ctr" defTabSz="390997" eaLnBrk="1" fontAlgn="auto" hangingPunct="1">
                <a:lnSpc>
                  <a:spcPct val="110000"/>
                </a:lnSpc>
                <a:spcBef>
                  <a:spcPts val="0"/>
                </a:spcBef>
                <a:spcAft>
                  <a:spcPts val="0"/>
                </a:spcAft>
              </a:pPr>
              <a:r>
                <a:rPr lang="ja-JP" altLang="en-US" sz="1200" spc="-90" dirty="0">
                  <a:solidFill>
                    <a:prstClr val="black"/>
                  </a:solidFill>
                  <a:latin typeface="+mn-ea"/>
                  <a:ea typeface="+mn-ea"/>
                </a:rPr>
                <a:t>（財政健全化・歳出の見直し）</a:t>
              </a:r>
            </a:p>
          </p:txBody>
        </p:sp>
      </p:grpSp>
      <p:grpSp>
        <p:nvGrpSpPr>
          <p:cNvPr id="19" name="グループ化 18">
            <a:extLst>
              <a:ext uri="{FF2B5EF4-FFF2-40B4-BE49-F238E27FC236}">
                <a16:creationId xmlns:a16="http://schemas.microsoft.com/office/drawing/2014/main" id="{D803C19F-EB62-3DEA-F463-2A8BF023478F}"/>
              </a:ext>
            </a:extLst>
          </p:cNvPr>
          <p:cNvGrpSpPr/>
          <p:nvPr/>
        </p:nvGrpSpPr>
        <p:grpSpPr>
          <a:xfrm>
            <a:off x="337348" y="3517943"/>
            <a:ext cx="1982426" cy="1110346"/>
            <a:chOff x="1747258" y="1133884"/>
            <a:chExt cx="1982426" cy="1110346"/>
          </a:xfrm>
        </p:grpSpPr>
        <p:sp>
          <p:nvSpPr>
            <p:cNvPr id="20" name="楕円 19">
              <a:extLst>
                <a:ext uri="{FF2B5EF4-FFF2-40B4-BE49-F238E27FC236}">
                  <a16:creationId xmlns:a16="http://schemas.microsoft.com/office/drawing/2014/main" id="{2A3EB963-331D-2E5B-3136-5F3C5915FF99}"/>
                </a:ext>
              </a:extLst>
            </p:cNvPr>
            <p:cNvSpPr/>
            <p:nvPr/>
          </p:nvSpPr>
          <p:spPr bwMode="auto">
            <a:xfrm>
              <a:off x="1747258" y="1133884"/>
              <a:ext cx="1982426" cy="1110346"/>
            </a:xfrm>
            <a:prstGeom prst="ellipse">
              <a:avLst/>
            </a:prstGeom>
            <a:solidFill>
              <a:srgbClr val="BAF088"/>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1" name="テキスト ボックス 20">
              <a:extLst>
                <a:ext uri="{FF2B5EF4-FFF2-40B4-BE49-F238E27FC236}">
                  <a16:creationId xmlns:a16="http://schemas.microsoft.com/office/drawing/2014/main" id="{7E049168-B564-8C1D-D00C-5CCFEA9219A8}"/>
                </a:ext>
              </a:extLst>
            </p:cNvPr>
            <p:cNvSpPr txBox="1"/>
            <p:nvPr/>
          </p:nvSpPr>
          <p:spPr>
            <a:xfrm>
              <a:off x="2180076" y="1339670"/>
              <a:ext cx="1107996" cy="646331"/>
            </a:xfrm>
            <a:prstGeom prst="rect">
              <a:avLst/>
            </a:prstGeom>
            <a:noFill/>
          </p:spPr>
          <p:txBody>
            <a:bodyPr wrap="none" rtlCol="0">
              <a:spAutoFit/>
            </a:bodyPr>
            <a:lstStyle/>
            <a:p>
              <a:pPr algn="ctr" defTabSz="390997" eaLnBrk="1" fontAlgn="auto" hangingPunct="1">
                <a:spcBef>
                  <a:spcPts val="0"/>
                </a:spcBef>
                <a:spcAft>
                  <a:spcPts val="0"/>
                </a:spcAft>
              </a:pPr>
              <a:r>
                <a:rPr lang="ja-JP" altLang="en-US" sz="1800" dirty="0">
                  <a:solidFill>
                    <a:prstClr val="black"/>
                  </a:solidFill>
                  <a:latin typeface="+mn-ea"/>
                  <a:ea typeface="+mn-ea"/>
                </a:rPr>
                <a:t>公債の</a:t>
              </a:r>
            </a:p>
            <a:p>
              <a:pPr algn="ctr" defTabSz="390997" eaLnBrk="1" fontAlgn="auto" hangingPunct="1">
                <a:spcBef>
                  <a:spcPts val="0"/>
                </a:spcBef>
                <a:spcAft>
                  <a:spcPts val="0"/>
                </a:spcAft>
              </a:pPr>
              <a:r>
                <a:rPr lang="ja-JP" altLang="en-US" sz="1800" dirty="0">
                  <a:solidFill>
                    <a:prstClr val="black"/>
                  </a:solidFill>
                  <a:latin typeface="+mn-ea"/>
                  <a:ea typeface="+mn-ea"/>
                </a:rPr>
                <a:t>債務残高</a:t>
              </a:r>
            </a:p>
          </p:txBody>
        </p:sp>
      </p:grpSp>
      <p:grpSp>
        <p:nvGrpSpPr>
          <p:cNvPr id="50" name="グループ化 49">
            <a:extLst>
              <a:ext uri="{FF2B5EF4-FFF2-40B4-BE49-F238E27FC236}">
                <a16:creationId xmlns:a16="http://schemas.microsoft.com/office/drawing/2014/main" id="{4B71D341-9C0A-B2AF-B026-54C270A4F64C}"/>
              </a:ext>
            </a:extLst>
          </p:cNvPr>
          <p:cNvGrpSpPr/>
          <p:nvPr/>
        </p:nvGrpSpPr>
        <p:grpSpPr>
          <a:xfrm>
            <a:off x="6790325" y="2499960"/>
            <a:ext cx="1982426" cy="1110346"/>
            <a:chOff x="1747258" y="1133884"/>
            <a:chExt cx="1982426" cy="1110346"/>
          </a:xfrm>
        </p:grpSpPr>
        <p:sp>
          <p:nvSpPr>
            <p:cNvPr id="51" name="楕円 50">
              <a:extLst>
                <a:ext uri="{FF2B5EF4-FFF2-40B4-BE49-F238E27FC236}">
                  <a16:creationId xmlns:a16="http://schemas.microsoft.com/office/drawing/2014/main" id="{48705674-673A-9F1C-008C-15993B7A10D2}"/>
                </a:ext>
              </a:extLst>
            </p:cNvPr>
            <p:cNvSpPr/>
            <p:nvPr/>
          </p:nvSpPr>
          <p:spPr bwMode="auto">
            <a:xfrm>
              <a:off x="1747258" y="1133884"/>
              <a:ext cx="1982426" cy="1110346"/>
            </a:xfrm>
            <a:prstGeom prst="ellipse">
              <a:avLst/>
            </a:prstGeom>
            <a:solidFill>
              <a:srgbClr val="FBD1E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52" name="テキスト ボックス 51">
              <a:extLst>
                <a:ext uri="{FF2B5EF4-FFF2-40B4-BE49-F238E27FC236}">
                  <a16:creationId xmlns:a16="http://schemas.microsoft.com/office/drawing/2014/main" id="{CE24159F-783F-9F80-3A5A-67B12B9DB81C}"/>
                </a:ext>
              </a:extLst>
            </p:cNvPr>
            <p:cNvSpPr txBox="1"/>
            <p:nvPr/>
          </p:nvSpPr>
          <p:spPr>
            <a:xfrm>
              <a:off x="2007962" y="1321614"/>
              <a:ext cx="1475084" cy="778483"/>
            </a:xfrm>
            <a:prstGeom prst="rect">
              <a:avLst/>
            </a:prstGeom>
            <a:noFill/>
          </p:spPr>
          <p:txBody>
            <a:bodyPr wrap="none" rtlCol="0">
              <a:spAutoFit/>
            </a:bodyPr>
            <a:lstStyle/>
            <a:p>
              <a:pPr algn="ctr" defTabSz="390997" eaLnBrk="1" fontAlgn="auto" hangingPunct="1">
                <a:lnSpc>
                  <a:spcPct val="110000"/>
                </a:lnSpc>
                <a:spcBef>
                  <a:spcPts val="0"/>
                </a:spcBef>
                <a:spcAft>
                  <a:spcPts val="0"/>
                </a:spcAft>
              </a:pPr>
              <a:r>
                <a:rPr lang="ja-JP" altLang="en-US" sz="1800" dirty="0">
                  <a:solidFill>
                    <a:prstClr val="black"/>
                  </a:solidFill>
                  <a:latin typeface="+mn-ea"/>
                  <a:ea typeface="+mn-ea"/>
                </a:rPr>
                <a:t>少子高齢化</a:t>
              </a:r>
            </a:p>
            <a:p>
              <a:pPr algn="ctr" defTabSz="390997" eaLnBrk="1" fontAlgn="auto" hangingPunct="1">
                <a:lnSpc>
                  <a:spcPct val="110000"/>
                </a:lnSpc>
                <a:spcBef>
                  <a:spcPts val="0"/>
                </a:spcBef>
                <a:spcAft>
                  <a:spcPts val="0"/>
                </a:spcAft>
              </a:pPr>
              <a:r>
                <a:rPr lang="ja-JP" altLang="en-US" sz="1200" spc="-90" dirty="0">
                  <a:solidFill>
                    <a:prstClr val="black"/>
                  </a:solidFill>
                  <a:latin typeface="+mn-ea"/>
                  <a:ea typeface="+mn-ea"/>
                </a:rPr>
                <a:t>（社会保障費の増加、</a:t>
              </a:r>
            </a:p>
            <a:p>
              <a:pPr algn="ctr" defTabSz="390997" eaLnBrk="1" fontAlgn="auto" hangingPunct="1">
                <a:lnSpc>
                  <a:spcPct val="110000"/>
                </a:lnSpc>
                <a:spcBef>
                  <a:spcPts val="0"/>
                </a:spcBef>
                <a:spcAft>
                  <a:spcPts val="0"/>
                </a:spcAft>
              </a:pPr>
              <a:r>
                <a:rPr lang="ja-JP" altLang="en-US" sz="1200" spc="-90" dirty="0">
                  <a:solidFill>
                    <a:prstClr val="black"/>
                  </a:solidFill>
                  <a:latin typeface="+mn-ea"/>
                  <a:ea typeface="+mn-ea"/>
                </a:rPr>
                <a:t>働き手の減少）</a:t>
              </a:r>
            </a:p>
          </p:txBody>
        </p:sp>
      </p:grpSp>
      <p:sp>
        <p:nvSpPr>
          <p:cNvPr id="56" name="スライド番号プレースホルダー 55">
            <a:extLst>
              <a:ext uri="{FF2B5EF4-FFF2-40B4-BE49-F238E27FC236}">
                <a16:creationId xmlns:a16="http://schemas.microsoft.com/office/drawing/2014/main" id="{060D849A-B1D9-ED8E-D3D7-69D86DA2B8C2}"/>
              </a:ext>
            </a:extLst>
          </p:cNvPr>
          <p:cNvSpPr>
            <a:spLocks noGrp="1"/>
          </p:cNvSpPr>
          <p:nvPr>
            <p:ph type="sldNum" sz="quarter" idx="12"/>
          </p:nvPr>
        </p:nvSpPr>
        <p:spPr>
          <a:prstGeom prst="rect">
            <a:avLst/>
          </a:prstGeom>
        </p:spPr>
        <p:txBody>
          <a:bodyPr/>
          <a:lstStyle/>
          <a:p>
            <a:pPr>
              <a:defRPr/>
            </a:pPr>
            <a:fld id="{40E3B949-1179-4387-B307-F356BE6486A4}" type="slidenum">
              <a:rPr lang="en-US" altLang="ja-JP" smtClean="0"/>
              <a:pPr>
                <a:defRPr/>
              </a:pPr>
              <a:t>30</a:t>
            </a:fld>
            <a:endParaRPr lang="en-US" altLang="ja-JP" dirty="0"/>
          </a:p>
        </p:txBody>
      </p:sp>
      <p:grpSp>
        <p:nvGrpSpPr>
          <p:cNvPr id="10" name="グループ化 9">
            <a:extLst>
              <a:ext uri="{FF2B5EF4-FFF2-40B4-BE49-F238E27FC236}">
                <a16:creationId xmlns:a16="http://schemas.microsoft.com/office/drawing/2014/main" id="{F802CBD5-68D1-D28D-BE78-04AB1A8205B2}"/>
              </a:ext>
            </a:extLst>
          </p:cNvPr>
          <p:cNvGrpSpPr/>
          <p:nvPr/>
        </p:nvGrpSpPr>
        <p:grpSpPr>
          <a:xfrm>
            <a:off x="2531645" y="964878"/>
            <a:ext cx="1982426" cy="1110346"/>
            <a:chOff x="2531645" y="964878"/>
            <a:chExt cx="1982426" cy="1110346"/>
          </a:xfrm>
        </p:grpSpPr>
        <p:grpSp>
          <p:nvGrpSpPr>
            <p:cNvPr id="15" name="グループ化 14">
              <a:extLst>
                <a:ext uri="{FF2B5EF4-FFF2-40B4-BE49-F238E27FC236}">
                  <a16:creationId xmlns:a16="http://schemas.microsoft.com/office/drawing/2014/main" id="{9B430CD7-E653-C72E-B82C-A52A9F049ADF}"/>
                </a:ext>
              </a:extLst>
            </p:cNvPr>
            <p:cNvGrpSpPr/>
            <p:nvPr/>
          </p:nvGrpSpPr>
          <p:grpSpPr>
            <a:xfrm>
              <a:off x="2531645" y="964878"/>
              <a:ext cx="1982426" cy="1110346"/>
              <a:chOff x="1747258" y="1133884"/>
              <a:chExt cx="1982426" cy="1110346"/>
            </a:xfrm>
          </p:grpSpPr>
          <p:sp>
            <p:nvSpPr>
              <p:cNvPr id="9" name="楕円 8">
                <a:extLst>
                  <a:ext uri="{FF2B5EF4-FFF2-40B4-BE49-F238E27FC236}">
                    <a16:creationId xmlns:a16="http://schemas.microsoft.com/office/drawing/2014/main" id="{D7934800-A460-8498-376A-F4E86FCA1817}"/>
                  </a:ext>
                </a:extLst>
              </p:cNvPr>
              <p:cNvSpPr/>
              <p:nvPr/>
            </p:nvSpPr>
            <p:spPr bwMode="auto">
              <a:xfrm>
                <a:off x="1747258" y="1133884"/>
                <a:ext cx="1982426" cy="1110346"/>
              </a:xfrm>
              <a:prstGeom prst="ellipse">
                <a:avLst/>
              </a:prstGeom>
              <a:solidFill>
                <a:srgbClr val="BBD5FB"/>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35" name="テキスト ボックス 34">
                <a:extLst>
                  <a:ext uri="{FF2B5EF4-FFF2-40B4-BE49-F238E27FC236}">
                    <a16:creationId xmlns:a16="http://schemas.microsoft.com/office/drawing/2014/main" id="{3820BC44-850C-C451-588C-DB7B28B240C5}"/>
                  </a:ext>
                </a:extLst>
              </p:cNvPr>
              <p:cNvSpPr txBox="1"/>
              <p:nvPr/>
            </p:nvSpPr>
            <p:spPr>
              <a:xfrm>
                <a:off x="1837034" y="1427208"/>
                <a:ext cx="1794081" cy="575350"/>
              </a:xfrm>
              <a:prstGeom prst="rect">
                <a:avLst/>
              </a:prstGeom>
              <a:noFill/>
            </p:spPr>
            <p:txBody>
              <a:bodyPr wrap="none" rtlCol="0">
                <a:spAutoFit/>
              </a:bodyPr>
              <a:lstStyle/>
              <a:p>
                <a:pPr algn="ctr" defTabSz="390997" eaLnBrk="1" fontAlgn="auto" hangingPunct="1">
                  <a:lnSpc>
                    <a:spcPct val="110000"/>
                  </a:lnSpc>
                  <a:spcBef>
                    <a:spcPts val="0"/>
                  </a:spcBef>
                  <a:spcAft>
                    <a:spcPts val="0"/>
                  </a:spcAft>
                </a:pPr>
                <a:r>
                  <a:rPr lang="ja-JP" altLang="en-US" sz="1800" dirty="0">
                    <a:solidFill>
                      <a:prstClr val="black"/>
                    </a:solidFill>
                    <a:latin typeface="+mn-ea"/>
                    <a:ea typeface="+mn-ea"/>
                  </a:rPr>
                  <a:t>経済成長の停滞</a:t>
                </a:r>
              </a:p>
              <a:p>
                <a:pPr algn="ctr" defTabSz="390997" eaLnBrk="1" fontAlgn="auto" hangingPunct="1">
                  <a:lnSpc>
                    <a:spcPct val="110000"/>
                  </a:lnSpc>
                  <a:spcBef>
                    <a:spcPts val="0"/>
                  </a:spcBef>
                  <a:spcAft>
                    <a:spcPts val="0"/>
                  </a:spcAft>
                </a:pPr>
                <a:r>
                  <a:rPr lang="ja-JP" altLang="en-US" sz="1200" spc="-90" dirty="0">
                    <a:solidFill>
                      <a:prstClr val="black"/>
                    </a:solidFill>
                    <a:latin typeface="+mn-ea"/>
                    <a:ea typeface="+mn-ea"/>
                  </a:rPr>
                  <a:t>（デフレ・不況）</a:t>
                </a:r>
              </a:p>
            </p:txBody>
          </p:sp>
        </p:grpSp>
        <p:sp>
          <p:nvSpPr>
            <p:cNvPr id="2" name="テキスト ボックス 1">
              <a:extLst>
                <a:ext uri="{FF2B5EF4-FFF2-40B4-BE49-F238E27FC236}">
                  <a16:creationId xmlns:a16="http://schemas.microsoft.com/office/drawing/2014/main" id="{AB8E14C8-C3F4-5F2F-F4D5-11748A86810C}"/>
                </a:ext>
              </a:extLst>
            </p:cNvPr>
            <p:cNvSpPr txBox="1"/>
            <p:nvPr/>
          </p:nvSpPr>
          <p:spPr>
            <a:xfrm>
              <a:off x="3800723" y="1169022"/>
              <a:ext cx="567784" cy="211212"/>
            </a:xfrm>
            <a:prstGeom prst="rect">
              <a:avLst/>
            </a:prstGeom>
            <a:noFill/>
          </p:spPr>
          <p:txBody>
            <a:bodyPr wrap="none" rtlCol="0">
              <a:spAutoFit/>
            </a:bodyPr>
            <a:lstStyle/>
            <a:p>
              <a:pPr algn="ctr" defTabSz="390997" eaLnBrk="1" fontAlgn="auto" hangingPunct="1">
                <a:lnSpc>
                  <a:spcPct val="110000"/>
                </a:lnSpc>
                <a:spcBef>
                  <a:spcPts val="0"/>
                </a:spcBef>
                <a:spcAft>
                  <a:spcPts val="0"/>
                </a:spcAft>
              </a:pPr>
              <a:r>
                <a:rPr lang="ja-JP" altLang="en-US" sz="800">
                  <a:solidFill>
                    <a:prstClr val="black"/>
                  </a:solidFill>
                  <a:latin typeface="+mn-ea"/>
                  <a:ea typeface="+mn-ea"/>
                </a:rPr>
                <a:t>ていたい</a:t>
              </a:r>
              <a:endParaRPr lang="ja-JP" altLang="en-US" sz="500" spc="-90" dirty="0">
                <a:solidFill>
                  <a:prstClr val="black"/>
                </a:solidFill>
                <a:latin typeface="+mn-ea"/>
                <a:ea typeface="+mn-ea"/>
              </a:endParaRPr>
            </a:p>
          </p:txBody>
        </p:sp>
      </p:grpSp>
      <p:grpSp>
        <p:nvGrpSpPr>
          <p:cNvPr id="11" name="グループ化 10">
            <a:extLst>
              <a:ext uri="{FF2B5EF4-FFF2-40B4-BE49-F238E27FC236}">
                <a16:creationId xmlns:a16="http://schemas.microsoft.com/office/drawing/2014/main" id="{E3E39E22-872D-6992-09BE-F90D5812D0C6}"/>
              </a:ext>
            </a:extLst>
          </p:cNvPr>
          <p:cNvGrpSpPr/>
          <p:nvPr/>
        </p:nvGrpSpPr>
        <p:grpSpPr>
          <a:xfrm>
            <a:off x="6087036" y="3875440"/>
            <a:ext cx="1982426" cy="1110346"/>
            <a:chOff x="6087036" y="3875440"/>
            <a:chExt cx="1982426" cy="1110346"/>
          </a:xfrm>
        </p:grpSpPr>
        <p:grpSp>
          <p:nvGrpSpPr>
            <p:cNvPr id="53" name="グループ化 52">
              <a:extLst>
                <a:ext uri="{FF2B5EF4-FFF2-40B4-BE49-F238E27FC236}">
                  <a16:creationId xmlns:a16="http://schemas.microsoft.com/office/drawing/2014/main" id="{F7FC771C-77C4-1975-2CE9-6A06FD1D3803}"/>
                </a:ext>
              </a:extLst>
            </p:cNvPr>
            <p:cNvGrpSpPr/>
            <p:nvPr/>
          </p:nvGrpSpPr>
          <p:grpSpPr>
            <a:xfrm>
              <a:off x="6087036" y="3875440"/>
              <a:ext cx="1982426" cy="1110346"/>
              <a:chOff x="1747258" y="1133884"/>
              <a:chExt cx="1982426" cy="1110346"/>
            </a:xfrm>
          </p:grpSpPr>
          <p:sp>
            <p:nvSpPr>
              <p:cNvPr id="54" name="楕円 53">
                <a:extLst>
                  <a:ext uri="{FF2B5EF4-FFF2-40B4-BE49-F238E27FC236}">
                    <a16:creationId xmlns:a16="http://schemas.microsoft.com/office/drawing/2014/main" id="{0ED9254F-011E-1F65-75BC-5D707B8A29FF}"/>
                  </a:ext>
                </a:extLst>
              </p:cNvPr>
              <p:cNvSpPr/>
              <p:nvPr/>
            </p:nvSpPr>
            <p:spPr bwMode="auto">
              <a:xfrm>
                <a:off x="1747258" y="1133884"/>
                <a:ext cx="1982426" cy="1110346"/>
              </a:xfrm>
              <a:prstGeom prst="ellipse">
                <a:avLst/>
              </a:prstGeom>
              <a:solidFill>
                <a:srgbClr val="FFD7C5"/>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55" name="テキスト ボックス 54">
                <a:extLst>
                  <a:ext uri="{FF2B5EF4-FFF2-40B4-BE49-F238E27FC236}">
                    <a16:creationId xmlns:a16="http://schemas.microsoft.com/office/drawing/2014/main" id="{DC58E151-ACB1-0A13-5561-FD4C75108DD7}"/>
                  </a:ext>
                </a:extLst>
              </p:cNvPr>
              <p:cNvSpPr txBox="1"/>
              <p:nvPr/>
            </p:nvSpPr>
            <p:spPr>
              <a:xfrm>
                <a:off x="1802570" y="1288518"/>
                <a:ext cx="1863010" cy="778483"/>
              </a:xfrm>
              <a:prstGeom prst="rect">
                <a:avLst/>
              </a:prstGeom>
              <a:noFill/>
            </p:spPr>
            <p:txBody>
              <a:bodyPr wrap="none" rtlCol="0">
                <a:spAutoFit/>
              </a:bodyPr>
              <a:lstStyle/>
              <a:p>
                <a:pPr algn="ctr" defTabSz="390997" eaLnBrk="1" fontAlgn="auto" hangingPunct="1">
                  <a:lnSpc>
                    <a:spcPct val="110000"/>
                  </a:lnSpc>
                  <a:spcBef>
                    <a:spcPts val="0"/>
                  </a:spcBef>
                  <a:spcAft>
                    <a:spcPts val="0"/>
                  </a:spcAft>
                </a:pPr>
                <a:r>
                  <a:rPr lang="ja-JP" altLang="en-US" sz="1800" dirty="0">
                    <a:solidFill>
                      <a:prstClr val="black"/>
                    </a:solidFill>
                    <a:latin typeface="+mn-ea"/>
                    <a:ea typeface="+mn-ea"/>
                  </a:rPr>
                  <a:t>雇用環境の変化</a:t>
                </a:r>
              </a:p>
              <a:p>
                <a:pPr algn="ctr" defTabSz="390997" eaLnBrk="1" fontAlgn="auto" hangingPunct="1">
                  <a:lnSpc>
                    <a:spcPct val="110000"/>
                  </a:lnSpc>
                  <a:spcBef>
                    <a:spcPts val="0"/>
                  </a:spcBef>
                  <a:spcAft>
                    <a:spcPts val="0"/>
                  </a:spcAft>
                </a:pPr>
                <a:r>
                  <a:rPr lang="ja-JP" altLang="en-US" sz="1200" spc="-90" dirty="0">
                    <a:solidFill>
                      <a:prstClr val="black"/>
                    </a:solidFill>
                    <a:latin typeface="+mn-ea"/>
                    <a:ea typeface="+mn-ea"/>
                  </a:rPr>
                  <a:t>（非正規労働者の増加、</a:t>
                </a:r>
              </a:p>
              <a:p>
                <a:pPr algn="ctr" defTabSz="390997" eaLnBrk="1" fontAlgn="auto" hangingPunct="1">
                  <a:lnSpc>
                    <a:spcPct val="110000"/>
                  </a:lnSpc>
                  <a:spcBef>
                    <a:spcPts val="0"/>
                  </a:spcBef>
                  <a:spcAft>
                    <a:spcPts val="0"/>
                  </a:spcAft>
                </a:pPr>
                <a:r>
                  <a:rPr lang="ja-JP" altLang="en-US" sz="1200" spc="-90" dirty="0">
                    <a:solidFill>
                      <a:prstClr val="black"/>
                    </a:solidFill>
                    <a:latin typeface="+mn-ea"/>
                    <a:ea typeface="+mn-ea"/>
                  </a:rPr>
                  <a:t>外国人労働者の受け入れ）</a:t>
                </a:r>
              </a:p>
            </p:txBody>
          </p:sp>
        </p:grpSp>
        <p:sp>
          <p:nvSpPr>
            <p:cNvPr id="4" name="テキスト ボックス 3">
              <a:extLst>
                <a:ext uri="{FF2B5EF4-FFF2-40B4-BE49-F238E27FC236}">
                  <a16:creationId xmlns:a16="http://schemas.microsoft.com/office/drawing/2014/main" id="{452F8E8C-67FD-9C1B-7BD2-35197092C792}"/>
                </a:ext>
              </a:extLst>
            </p:cNvPr>
            <p:cNvSpPr txBox="1"/>
            <p:nvPr/>
          </p:nvSpPr>
          <p:spPr>
            <a:xfrm>
              <a:off x="6299344" y="3947056"/>
              <a:ext cx="429926" cy="211212"/>
            </a:xfrm>
            <a:prstGeom prst="rect">
              <a:avLst/>
            </a:prstGeom>
            <a:noFill/>
          </p:spPr>
          <p:txBody>
            <a:bodyPr wrap="none" rtlCol="0">
              <a:spAutoFit/>
            </a:bodyPr>
            <a:lstStyle/>
            <a:p>
              <a:pPr algn="ctr" defTabSz="390997" eaLnBrk="1" fontAlgn="auto" hangingPunct="1">
                <a:lnSpc>
                  <a:spcPct val="110000"/>
                </a:lnSpc>
                <a:spcBef>
                  <a:spcPts val="0"/>
                </a:spcBef>
                <a:spcAft>
                  <a:spcPts val="0"/>
                </a:spcAft>
              </a:pPr>
              <a:r>
                <a:rPr lang="ja-JP" altLang="en-US" sz="800">
                  <a:solidFill>
                    <a:prstClr val="black"/>
                  </a:solidFill>
                  <a:latin typeface="+mn-ea"/>
                  <a:ea typeface="+mn-ea"/>
                </a:rPr>
                <a:t>こよう</a:t>
              </a:r>
              <a:endParaRPr lang="ja-JP" altLang="en-US" sz="500" spc="-90" dirty="0">
                <a:solidFill>
                  <a:prstClr val="black"/>
                </a:solidFill>
                <a:latin typeface="+mn-ea"/>
                <a:ea typeface="+mn-ea"/>
              </a:endParaRPr>
            </a:p>
          </p:txBody>
        </p:sp>
      </p:grpSp>
    </p:spTree>
    <p:extLst>
      <p:ext uri="{BB962C8B-B14F-4D97-AF65-F5344CB8AC3E}">
        <p14:creationId xmlns:p14="http://schemas.microsoft.com/office/powerpoint/2010/main" val="608250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fade">
                                      <p:cBhvr>
                                        <p:cTn id="32" dur="500"/>
                                        <p:tgtEl>
                                          <p:spTgt spid="5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8">
                                            <p:txEl>
                                              <p:pRg st="0" end="0"/>
                                            </p:txEl>
                                          </p:spTgt>
                                        </p:tgtEl>
                                        <p:attrNameLst>
                                          <p:attrName>style.visibility</p:attrName>
                                        </p:attrNameLst>
                                      </p:cBhvr>
                                      <p:to>
                                        <p:strVal val="visible"/>
                                      </p:to>
                                    </p:set>
                                    <p:animEffect transition="in" filter="wipe(left)">
                                      <p:cBhvr>
                                        <p:cTn id="47" dur="1580"/>
                                        <p:tgtEl>
                                          <p:spTgt spid="8">
                                            <p:txEl>
                                              <p:pRg st="0" end="0"/>
                                            </p:txEl>
                                          </p:spTgt>
                                        </p:tgtEl>
                                      </p:cBhvr>
                                    </p:animEffect>
                                  </p:childTnLst>
                                </p:cTn>
                              </p:par>
                            </p:childTnLst>
                          </p:cTn>
                        </p:par>
                        <p:par>
                          <p:cTn id="48" fill="hold">
                            <p:stCondLst>
                              <p:cond delay="1580"/>
                            </p:stCondLst>
                            <p:childTnLst>
                              <p:par>
                                <p:cTn id="49" presetID="22" presetClass="entr" presetSubtype="8" fill="hold" nodeType="afterEffect">
                                  <p:stCondLst>
                                    <p:cond delay="0"/>
                                  </p:stCondLst>
                                  <p:childTnLst>
                                    <p:set>
                                      <p:cBhvr>
                                        <p:cTn id="50" dur="1" fill="hold">
                                          <p:stCondLst>
                                            <p:cond delay="0"/>
                                          </p:stCondLst>
                                        </p:cTn>
                                        <p:tgtEl>
                                          <p:spTgt spid="8">
                                            <p:txEl>
                                              <p:pRg st="1" end="1"/>
                                            </p:txEl>
                                          </p:spTgt>
                                        </p:tgtEl>
                                        <p:attrNameLst>
                                          <p:attrName>style.visibility</p:attrName>
                                        </p:attrNameLst>
                                      </p:cBhvr>
                                      <p:to>
                                        <p:strVal val="visible"/>
                                      </p:to>
                                    </p:set>
                                    <p:animEffect transition="in" filter="wipe(left)">
                                      <p:cBhvr>
                                        <p:cTn id="51" dur="1800"/>
                                        <p:tgtEl>
                                          <p:spTgt spid="8">
                                            <p:txEl>
                                              <p:pRg st="1" end="1"/>
                                            </p:txEl>
                                          </p:spTgt>
                                        </p:tgtEl>
                                      </p:cBhvr>
                                    </p:animEffect>
                                  </p:childTnLst>
                                </p:cTn>
                              </p:par>
                            </p:childTnLst>
                          </p:cTn>
                        </p:par>
                        <p:par>
                          <p:cTn id="52" fill="hold">
                            <p:stCondLst>
                              <p:cond delay="3380"/>
                            </p:stCondLst>
                            <p:childTnLst>
                              <p:par>
                                <p:cTn id="53" presetID="22" presetClass="entr" presetSubtype="8" fill="hold" nodeType="afterEffect">
                                  <p:stCondLst>
                                    <p:cond delay="0"/>
                                  </p:stCondLst>
                                  <p:childTnLst>
                                    <p:set>
                                      <p:cBhvr>
                                        <p:cTn id="54" dur="1" fill="hold">
                                          <p:stCondLst>
                                            <p:cond delay="0"/>
                                          </p:stCondLst>
                                        </p:cTn>
                                        <p:tgtEl>
                                          <p:spTgt spid="8">
                                            <p:txEl>
                                              <p:pRg st="2" end="2"/>
                                            </p:txEl>
                                          </p:spTgt>
                                        </p:tgtEl>
                                        <p:attrNameLst>
                                          <p:attrName>style.visibility</p:attrName>
                                        </p:attrNameLst>
                                      </p:cBhvr>
                                      <p:to>
                                        <p:strVal val="visible"/>
                                      </p:to>
                                    </p:set>
                                    <p:animEffect transition="in" filter="wipe(left)">
                                      <p:cBhvr>
                                        <p:cTn id="55" dur="16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4">
            <a:extLst>
              <a:ext uri="{FF2B5EF4-FFF2-40B4-BE49-F238E27FC236}">
                <a16:creationId xmlns:a16="http://schemas.microsoft.com/office/drawing/2014/main" id="{E7567949-C1F6-D123-03D9-62390A12E365}"/>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国税庁ホームページの紹介</a:t>
            </a:r>
          </a:p>
        </p:txBody>
      </p:sp>
      <p:sp>
        <p:nvSpPr>
          <p:cNvPr id="56" name="スライド番号プレースホルダー 55">
            <a:extLst>
              <a:ext uri="{FF2B5EF4-FFF2-40B4-BE49-F238E27FC236}">
                <a16:creationId xmlns:a16="http://schemas.microsoft.com/office/drawing/2014/main" id="{060D849A-B1D9-ED8E-D3D7-69D86DA2B8C2}"/>
              </a:ext>
            </a:extLst>
          </p:cNvPr>
          <p:cNvSpPr>
            <a:spLocks noGrp="1"/>
          </p:cNvSpPr>
          <p:nvPr>
            <p:ph type="sldNum" sz="quarter" idx="12"/>
          </p:nvPr>
        </p:nvSpPr>
        <p:spPr>
          <a:prstGeom prst="rect">
            <a:avLst/>
          </a:prstGeom>
        </p:spPr>
        <p:txBody>
          <a:bodyPr/>
          <a:lstStyle/>
          <a:p>
            <a:pPr>
              <a:defRPr/>
            </a:pPr>
            <a:fld id="{40E3B949-1179-4387-B307-F356BE6486A4}" type="slidenum">
              <a:rPr lang="en-US" altLang="ja-JP" smtClean="0"/>
              <a:pPr>
                <a:defRPr/>
              </a:pPr>
              <a:t>31</a:t>
            </a:fld>
            <a:endParaRPr lang="en-US" altLang="ja-JP" dirty="0"/>
          </a:p>
        </p:txBody>
      </p:sp>
      <p:sp>
        <p:nvSpPr>
          <p:cNvPr id="25" name="Text Box 12">
            <a:extLst>
              <a:ext uri="{FF2B5EF4-FFF2-40B4-BE49-F238E27FC236}">
                <a16:creationId xmlns:a16="http://schemas.microsoft.com/office/drawing/2014/main" id="{F842B513-5A15-4235-9E8A-70E380B5267A}"/>
              </a:ext>
            </a:extLst>
          </p:cNvPr>
          <p:cNvSpPr txBox="1">
            <a:spLocks noChangeArrowheads="1"/>
          </p:cNvSpPr>
          <p:nvPr/>
        </p:nvSpPr>
        <p:spPr bwMode="auto">
          <a:xfrm>
            <a:off x="190151" y="926462"/>
            <a:ext cx="8347157" cy="384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eaLnBrk="1" hangingPunct="1">
              <a:lnSpc>
                <a:spcPct val="130000"/>
              </a:lnSpc>
              <a:spcBef>
                <a:spcPct val="0"/>
              </a:spcBef>
              <a:buNone/>
            </a:pPr>
            <a:r>
              <a:rPr lang="ja-JP" altLang="en-US" sz="1700" dirty="0">
                <a:solidFill>
                  <a:srgbClr val="005BAD"/>
                </a:solidFill>
                <a:latin typeface="HGPｺﾞｼｯｸE" panose="020B0900000000000000" pitchFamily="50" charset="-128"/>
                <a:ea typeface="HGPｺﾞｼｯｸE" panose="020B0900000000000000" pitchFamily="50" charset="-128"/>
              </a:rPr>
              <a:t>税金について、もっと詳しく知りたい人は、国税庁ホームページの「税の学習コーナー」へ。</a:t>
            </a:r>
          </a:p>
        </p:txBody>
      </p:sp>
      <p:pic>
        <p:nvPicPr>
          <p:cNvPr id="27" name="図 26">
            <a:hlinkClick r:id="rId3"/>
            <a:extLst>
              <a:ext uri="{FF2B5EF4-FFF2-40B4-BE49-F238E27FC236}">
                <a16:creationId xmlns:a16="http://schemas.microsoft.com/office/drawing/2014/main" id="{86AEF594-01AF-46D7-A775-885862327B51}"/>
              </a:ext>
            </a:extLst>
          </p:cNvPr>
          <p:cNvPicPr>
            <a:picLocks noChangeAspect="1"/>
          </p:cNvPicPr>
          <p:nvPr/>
        </p:nvPicPr>
        <p:blipFill>
          <a:blip r:embed="rId4"/>
          <a:stretch>
            <a:fillRect/>
          </a:stretch>
        </p:blipFill>
        <p:spPr>
          <a:xfrm>
            <a:off x="8261595" y="62531"/>
            <a:ext cx="606279" cy="602069"/>
          </a:xfrm>
          <a:prstGeom prst="rect">
            <a:avLst/>
          </a:prstGeom>
        </p:spPr>
      </p:pic>
      <p:grpSp>
        <p:nvGrpSpPr>
          <p:cNvPr id="7" name="グループ化 6">
            <a:extLst>
              <a:ext uri="{FF2B5EF4-FFF2-40B4-BE49-F238E27FC236}">
                <a16:creationId xmlns:a16="http://schemas.microsoft.com/office/drawing/2014/main" id="{011F2541-3ADE-AB84-04E6-371BBB0FAB2F}"/>
              </a:ext>
            </a:extLst>
          </p:cNvPr>
          <p:cNvGrpSpPr/>
          <p:nvPr/>
        </p:nvGrpSpPr>
        <p:grpSpPr>
          <a:xfrm>
            <a:off x="1406932" y="3782300"/>
            <a:ext cx="1455791" cy="1067805"/>
            <a:chOff x="276126" y="4999439"/>
            <a:chExt cx="2070467" cy="1453749"/>
          </a:xfrm>
        </p:grpSpPr>
        <p:pic>
          <p:nvPicPr>
            <p:cNvPr id="3" name="図 2" descr="コンピュータ が含まれている画像&#10;&#10;自動的に生成された説明">
              <a:extLst>
                <a:ext uri="{FF2B5EF4-FFF2-40B4-BE49-F238E27FC236}">
                  <a16:creationId xmlns:a16="http://schemas.microsoft.com/office/drawing/2014/main" id="{C945A88D-D1C4-5250-26B5-0E97BB3CFBD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6126" y="4999439"/>
              <a:ext cx="2070467" cy="1453749"/>
            </a:xfrm>
            <a:prstGeom prst="rect">
              <a:avLst/>
            </a:prstGeom>
          </p:spPr>
        </p:pic>
        <p:pic>
          <p:nvPicPr>
            <p:cNvPr id="5" name="図 4">
              <a:extLst>
                <a:ext uri="{FF2B5EF4-FFF2-40B4-BE49-F238E27FC236}">
                  <a16:creationId xmlns:a16="http://schemas.microsoft.com/office/drawing/2014/main" id="{0FE9B8AF-148E-A682-50C5-8D21134978D3}"/>
                </a:ext>
              </a:extLst>
            </p:cNvPr>
            <p:cNvPicPr>
              <a:picLocks noChangeAspect="1"/>
            </p:cNvPicPr>
            <p:nvPr/>
          </p:nvPicPr>
          <p:blipFill>
            <a:blip r:embed="rId6"/>
            <a:stretch>
              <a:fillRect/>
            </a:stretch>
          </p:blipFill>
          <p:spPr>
            <a:xfrm>
              <a:off x="1217079" y="5450114"/>
              <a:ext cx="548824" cy="413743"/>
            </a:xfrm>
            <a:prstGeom prst="rect">
              <a:avLst/>
            </a:prstGeom>
            <a:ln w="28575">
              <a:noFill/>
            </a:ln>
          </p:spPr>
        </p:pic>
      </p:grpSp>
      <p:sp>
        <p:nvSpPr>
          <p:cNvPr id="4" name="フリーフォーム: 図形 3">
            <a:extLst>
              <a:ext uri="{FF2B5EF4-FFF2-40B4-BE49-F238E27FC236}">
                <a16:creationId xmlns:a16="http://schemas.microsoft.com/office/drawing/2014/main" id="{85273A7B-58F3-2FB4-A09A-472D7AE38EE8}"/>
              </a:ext>
            </a:extLst>
          </p:cNvPr>
          <p:cNvSpPr/>
          <p:nvPr/>
        </p:nvSpPr>
        <p:spPr bwMode="auto">
          <a:xfrm>
            <a:off x="1998734" y="1393608"/>
            <a:ext cx="1107707" cy="3390588"/>
          </a:xfrm>
          <a:custGeom>
            <a:avLst/>
            <a:gdLst>
              <a:gd name="connsiteX0" fmla="*/ 1553379 w 1575412"/>
              <a:gd name="connsiteY0" fmla="*/ 0 h 4616068"/>
              <a:gd name="connsiteX1" fmla="*/ 0 w 1575412"/>
              <a:gd name="connsiteY1" fmla="*/ 3888955 h 4616068"/>
              <a:gd name="connsiteX2" fmla="*/ 0 w 1575412"/>
              <a:gd name="connsiteY2" fmla="*/ 4318612 h 4616068"/>
              <a:gd name="connsiteX3" fmla="*/ 550844 w 1575412"/>
              <a:gd name="connsiteY3" fmla="*/ 4329629 h 4616068"/>
              <a:gd name="connsiteX4" fmla="*/ 1575412 w 1575412"/>
              <a:gd name="connsiteY4" fmla="*/ 4616068 h 4616068"/>
              <a:gd name="connsiteX5" fmla="*/ 1553379 w 1575412"/>
              <a:gd name="connsiteY5" fmla="*/ 66102 h 4616068"/>
              <a:gd name="connsiteX6" fmla="*/ 1553379 w 1575412"/>
              <a:gd name="connsiteY6" fmla="*/ 0 h 4616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75412" h="4616068">
                <a:moveTo>
                  <a:pt x="1553379" y="0"/>
                </a:moveTo>
                <a:lnTo>
                  <a:pt x="0" y="3888955"/>
                </a:lnTo>
                <a:lnTo>
                  <a:pt x="0" y="4318612"/>
                </a:lnTo>
                <a:lnTo>
                  <a:pt x="550844" y="4329629"/>
                </a:lnTo>
                <a:lnTo>
                  <a:pt x="1575412" y="4616068"/>
                </a:lnTo>
                <a:lnTo>
                  <a:pt x="1553379" y="66102"/>
                </a:lnTo>
                <a:lnTo>
                  <a:pt x="1553379" y="0"/>
                </a:lnTo>
                <a:close/>
              </a:path>
            </a:pathLst>
          </a:custGeom>
          <a:solidFill>
            <a:srgbClr val="AFF0FF">
              <a:alpha val="40000"/>
            </a:srgbClr>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nvGrpSpPr>
          <p:cNvPr id="8" name="グループ化 7">
            <a:extLst>
              <a:ext uri="{FF2B5EF4-FFF2-40B4-BE49-F238E27FC236}">
                <a16:creationId xmlns:a16="http://schemas.microsoft.com/office/drawing/2014/main" id="{227777BC-DE72-6F4B-5665-EE17DD22BCD4}"/>
              </a:ext>
            </a:extLst>
          </p:cNvPr>
          <p:cNvGrpSpPr/>
          <p:nvPr/>
        </p:nvGrpSpPr>
        <p:grpSpPr>
          <a:xfrm>
            <a:off x="287921" y="6410880"/>
            <a:ext cx="8532000" cy="374400"/>
            <a:chOff x="322211" y="6410880"/>
            <a:chExt cx="8532000" cy="374400"/>
          </a:xfrm>
        </p:grpSpPr>
        <p:sp>
          <p:nvSpPr>
            <p:cNvPr id="9" name="正方形/長方形 8">
              <a:extLst>
                <a:ext uri="{FF2B5EF4-FFF2-40B4-BE49-F238E27FC236}">
                  <a16:creationId xmlns:a16="http://schemas.microsoft.com/office/drawing/2014/main" id="{1FA24665-2568-81B0-3254-42B51C163752}"/>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0" name="正方形/長方形 9">
              <a:extLst>
                <a:ext uri="{FF2B5EF4-FFF2-40B4-BE49-F238E27FC236}">
                  <a16:creationId xmlns:a16="http://schemas.microsoft.com/office/drawing/2014/main" id="{7E6497B7-41F7-D80F-25B3-35379112552D}"/>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1" name="テキスト ボックス 10">
            <a:extLst>
              <a:ext uri="{FF2B5EF4-FFF2-40B4-BE49-F238E27FC236}">
                <a16:creationId xmlns:a16="http://schemas.microsoft.com/office/drawing/2014/main" id="{2449650D-7D8E-924D-E288-47380376F370}"/>
              </a:ext>
            </a:extLst>
          </p:cNvPr>
          <p:cNvSpPr txBox="1"/>
          <p:nvPr/>
        </p:nvSpPr>
        <p:spPr>
          <a:xfrm>
            <a:off x="827561" y="6473251"/>
            <a:ext cx="7113394"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税の学習コーナー  </a:t>
            </a:r>
            <a:r>
              <a:rPr kumimoji="1" lang="en-US" altLang="ja-JP" sz="110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https://www.nta.go.jp/taxes/kids/index.htm</a:t>
            </a:r>
            <a:endParaRPr kumimoji="1" lang="en-US" altLang="ja-JP" sz="1100" dirty="0">
              <a:latin typeface="Arial" panose="020B0604020202020204" pitchFamily="34" charset="0"/>
              <a:cs typeface="Arial" panose="020B0604020202020204" pitchFamily="34" charset="0"/>
            </a:endParaRPr>
          </a:p>
        </p:txBody>
      </p:sp>
      <p:grpSp>
        <p:nvGrpSpPr>
          <p:cNvPr id="12" name="グループ化 11">
            <a:extLst>
              <a:ext uri="{FF2B5EF4-FFF2-40B4-BE49-F238E27FC236}">
                <a16:creationId xmlns:a16="http://schemas.microsoft.com/office/drawing/2014/main" id="{7A6771B9-C17C-8A32-78FF-6BD9E5FA363D}"/>
              </a:ext>
            </a:extLst>
          </p:cNvPr>
          <p:cNvGrpSpPr/>
          <p:nvPr/>
        </p:nvGrpSpPr>
        <p:grpSpPr>
          <a:xfrm>
            <a:off x="-29057" y="6108719"/>
            <a:ext cx="832606" cy="749281"/>
            <a:chOff x="-35154" y="5996309"/>
            <a:chExt cx="945432" cy="850816"/>
          </a:xfrm>
        </p:grpSpPr>
        <p:sp>
          <p:nvSpPr>
            <p:cNvPr id="13" name="フリーフォーム: 図形 12">
              <a:extLst>
                <a:ext uri="{FF2B5EF4-FFF2-40B4-BE49-F238E27FC236}">
                  <a16:creationId xmlns:a16="http://schemas.microsoft.com/office/drawing/2014/main" id="{879C51B4-77E8-B2C9-DA3E-58D4628A7E31}"/>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14" name="フリーフォーム: 図形 13">
              <a:extLst>
                <a:ext uri="{FF2B5EF4-FFF2-40B4-BE49-F238E27FC236}">
                  <a16:creationId xmlns:a16="http://schemas.microsoft.com/office/drawing/2014/main" id="{F29C7BAD-1A2E-10D0-6DFB-89654508E75C}"/>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15" name="テキスト ボックス 14">
              <a:extLst>
                <a:ext uri="{FF2B5EF4-FFF2-40B4-BE49-F238E27FC236}">
                  <a16:creationId xmlns:a16="http://schemas.microsoft.com/office/drawing/2014/main" id="{57DC6D8D-788E-0CA5-4AA1-FBFB9EEDD45A}"/>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pic>
        <p:nvPicPr>
          <p:cNvPr id="21" name="図 20">
            <a:extLst>
              <a:ext uri="{FF2B5EF4-FFF2-40B4-BE49-F238E27FC236}">
                <a16:creationId xmlns:a16="http://schemas.microsoft.com/office/drawing/2014/main" id="{1A1D2B0E-DF74-492C-BA44-CC87663F15F8}"/>
              </a:ext>
            </a:extLst>
          </p:cNvPr>
          <p:cNvPicPr>
            <a:picLocks noChangeAspect="1"/>
          </p:cNvPicPr>
          <p:nvPr/>
        </p:nvPicPr>
        <p:blipFill rotWithShape="1">
          <a:blip r:embed="rId7"/>
          <a:srcRect l="1063" t="1924" r="1901" b="5417"/>
          <a:stretch/>
        </p:blipFill>
        <p:spPr>
          <a:xfrm>
            <a:off x="3120482" y="1394716"/>
            <a:ext cx="4444847" cy="3423880"/>
          </a:xfrm>
          <a:prstGeom prst="rect">
            <a:avLst/>
          </a:prstGeom>
          <a:ln w="25400">
            <a:solidFill>
              <a:schemeClr val="tx1"/>
            </a:solidFill>
          </a:ln>
        </p:spPr>
      </p:pic>
      <p:cxnSp>
        <p:nvCxnSpPr>
          <p:cNvPr id="19" name="直線コネクタ 18">
            <a:extLst>
              <a:ext uri="{FF2B5EF4-FFF2-40B4-BE49-F238E27FC236}">
                <a16:creationId xmlns:a16="http://schemas.microsoft.com/office/drawing/2014/main" id="{1C8116AB-31FE-498F-942D-D6B559C30BCC}"/>
              </a:ext>
            </a:extLst>
          </p:cNvPr>
          <p:cNvCxnSpPr>
            <a:cxnSpLocks/>
          </p:cNvCxnSpPr>
          <p:nvPr/>
        </p:nvCxnSpPr>
        <p:spPr>
          <a:xfrm>
            <a:off x="-29057" y="5021997"/>
            <a:ext cx="9144000" cy="0"/>
          </a:xfrm>
          <a:prstGeom prst="line">
            <a:avLst/>
          </a:prstGeom>
          <a:ln w="25400" cmpd="dbl">
            <a:solidFill>
              <a:srgbClr val="005BAD"/>
            </a:solidFill>
          </a:ln>
          <a:effectLst/>
        </p:spPr>
        <p:style>
          <a:lnRef idx="2">
            <a:schemeClr val="accent1"/>
          </a:lnRef>
          <a:fillRef idx="0">
            <a:schemeClr val="accent1"/>
          </a:fillRef>
          <a:effectRef idx="1">
            <a:schemeClr val="accent1"/>
          </a:effectRef>
          <a:fontRef idx="minor">
            <a:schemeClr val="tx1"/>
          </a:fontRef>
        </p:style>
      </p:cxnSp>
      <p:sp>
        <p:nvSpPr>
          <p:cNvPr id="20" name="テキスト ボックス 19">
            <a:extLst>
              <a:ext uri="{FF2B5EF4-FFF2-40B4-BE49-F238E27FC236}">
                <a16:creationId xmlns:a16="http://schemas.microsoft.com/office/drawing/2014/main" id="{C9FEE711-2242-419C-AF56-3B051D2CBCDC}"/>
              </a:ext>
            </a:extLst>
          </p:cNvPr>
          <p:cNvSpPr txBox="1"/>
          <p:nvPr/>
        </p:nvSpPr>
        <p:spPr>
          <a:xfrm>
            <a:off x="602858" y="5095306"/>
            <a:ext cx="3966554" cy="288147"/>
          </a:xfrm>
          <a:prstGeom prst="rect">
            <a:avLst/>
          </a:prstGeom>
          <a:noFill/>
        </p:spPr>
        <p:txBody>
          <a:bodyPr vert="horz" wrap="square" tIns="36000" bIns="36000" rtlCol="0">
            <a:spAutoFit/>
          </a:bodyPr>
          <a:lstStyle/>
          <a:p>
            <a:pPr algn="l"/>
            <a:r>
              <a:rPr lang="ja-JP" altLang="en-US" sz="1400" spc="-10">
                <a:solidFill>
                  <a:schemeClr val="tx1"/>
                </a:solidFill>
                <a:latin typeface="+mn-ea"/>
              </a:rPr>
              <a:t>（編集・発行） 大阪府租税教育推進連絡協議会</a:t>
            </a:r>
            <a:endParaRPr lang="en-US" altLang="ja-JP" sz="1400" spc="-10" dirty="0">
              <a:solidFill>
                <a:schemeClr val="tx1"/>
              </a:solidFill>
              <a:latin typeface="+mn-ea"/>
            </a:endParaRPr>
          </a:p>
        </p:txBody>
      </p:sp>
      <p:sp>
        <p:nvSpPr>
          <p:cNvPr id="22" name="テキスト ボックス 21">
            <a:extLst>
              <a:ext uri="{FF2B5EF4-FFF2-40B4-BE49-F238E27FC236}">
                <a16:creationId xmlns:a16="http://schemas.microsoft.com/office/drawing/2014/main" id="{77901FA1-FED1-4B9E-B8AC-9D680EBF0BEE}"/>
              </a:ext>
            </a:extLst>
          </p:cNvPr>
          <p:cNvSpPr txBox="1"/>
          <p:nvPr/>
        </p:nvSpPr>
        <p:spPr>
          <a:xfrm>
            <a:off x="1624660" y="5429394"/>
            <a:ext cx="5940669" cy="442035"/>
          </a:xfrm>
          <a:prstGeom prst="rect">
            <a:avLst/>
          </a:prstGeom>
          <a:noFill/>
        </p:spPr>
        <p:txBody>
          <a:bodyPr vert="horz" wrap="square" tIns="36000" bIns="36000" rtlCol="0">
            <a:spAutoFit/>
          </a:bodyPr>
          <a:lstStyle/>
          <a:p>
            <a:pPr algn="l"/>
            <a:r>
              <a:rPr lang="ja-JP" altLang="en-US" sz="1200" spc="-10">
                <a:solidFill>
                  <a:schemeClr val="tx1"/>
                </a:solidFill>
                <a:latin typeface="+mn-ea"/>
              </a:rPr>
              <a:t>〒</a:t>
            </a:r>
            <a:r>
              <a:rPr lang="en-US" altLang="ja-JP" sz="1200" spc="-10" dirty="0">
                <a:solidFill>
                  <a:schemeClr val="tx1"/>
                </a:solidFill>
                <a:latin typeface="+mn-ea"/>
              </a:rPr>
              <a:t>540-8557</a:t>
            </a:r>
            <a:r>
              <a:rPr lang="ja-JP" altLang="en-US" sz="1200" spc="-10">
                <a:solidFill>
                  <a:schemeClr val="tx1"/>
                </a:solidFill>
                <a:latin typeface="+mn-ea"/>
              </a:rPr>
              <a:t>　大阪市中央区大手前１－５－６３　大阪合同庁舎第３号館　東税務署内</a:t>
            </a:r>
            <a:endParaRPr lang="en-US" altLang="ja-JP" sz="1200" spc="-10" dirty="0">
              <a:solidFill>
                <a:schemeClr val="tx1"/>
              </a:solidFill>
              <a:latin typeface="+mn-ea"/>
            </a:endParaRPr>
          </a:p>
          <a:p>
            <a:pPr algn="l"/>
            <a:r>
              <a:rPr lang="ja-JP" altLang="en-US" sz="1200" spc="-10">
                <a:solidFill>
                  <a:schemeClr val="tx1"/>
                </a:solidFill>
                <a:latin typeface="+mn-ea"/>
              </a:rPr>
              <a:t>電話　</a:t>
            </a:r>
            <a:r>
              <a:rPr lang="en-US" altLang="ja-JP" sz="1200" spc="-10" dirty="0">
                <a:solidFill>
                  <a:schemeClr val="tx1"/>
                </a:solidFill>
                <a:latin typeface="+mn-ea"/>
              </a:rPr>
              <a:t>06-6942-1101</a:t>
            </a:r>
            <a:r>
              <a:rPr lang="ja-JP" altLang="en-US" sz="1200" spc="-10">
                <a:solidFill>
                  <a:schemeClr val="tx1"/>
                </a:solidFill>
                <a:latin typeface="+mn-ea"/>
              </a:rPr>
              <a:t>（代）</a:t>
            </a:r>
            <a:endParaRPr lang="en-US" altLang="ja-JP" sz="1200" spc="-10" dirty="0">
              <a:solidFill>
                <a:schemeClr val="tx1"/>
              </a:solidFill>
              <a:latin typeface="+mn-ea"/>
            </a:endParaRPr>
          </a:p>
        </p:txBody>
      </p:sp>
      <p:sp>
        <p:nvSpPr>
          <p:cNvPr id="23" name="テキスト ボックス 22">
            <a:extLst>
              <a:ext uri="{FF2B5EF4-FFF2-40B4-BE49-F238E27FC236}">
                <a16:creationId xmlns:a16="http://schemas.microsoft.com/office/drawing/2014/main" id="{B641F0AC-EAC8-41EF-BF3C-D32EEAC5492C}"/>
              </a:ext>
            </a:extLst>
          </p:cNvPr>
          <p:cNvSpPr txBox="1"/>
          <p:nvPr/>
        </p:nvSpPr>
        <p:spPr>
          <a:xfrm>
            <a:off x="1624660" y="5882435"/>
            <a:ext cx="5940669" cy="380480"/>
          </a:xfrm>
          <a:prstGeom prst="rect">
            <a:avLst/>
          </a:prstGeom>
          <a:noFill/>
        </p:spPr>
        <p:txBody>
          <a:bodyPr vert="horz" wrap="square" tIns="36000" bIns="36000" rtlCol="0">
            <a:spAutoFit/>
          </a:bodyPr>
          <a:lstStyle/>
          <a:p>
            <a:pPr algn="l"/>
            <a:r>
              <a:rPr lang="ja-JP" altLang="en-US" sz="1000" spc="-10">
                <a:solidFill>
                  <a:schemeClr val="tx1"/>
                </a:solidFill>
                <a:latin typeface="+mn-ea"/>
              </a:rPr>
              <a:t>大阪府租税教育推進連絡協議会は、大阪府内の教育委員会や小学校・中学校・高等学校の教育関係者と、国・府・市町村の税務関係者が協力して、租税教育の推進を図るために設けられた組織です。</a:t>
            </a:r>
            <a:endParaRPr lang="en-US" altLang="ja-JP" sz="1000" spc="-10" dirty="0">
              <a:solidFill>
                <a:schemeClr val="tx1"/>
              </a:solidFill>
              <a:latin typeface="+mn-ea"/>
            </a:endParaRPr>
          </a:p>
        </p:txBody>
      </p:sp>
    </p:spTree>
    <p:extLst>
      <p:ext uri="{BB962C8B-B14F-4D97-AF65-F5344CB8AC3E}">
        <p14:creationId xmlns:p14="http://schemas.microsoft.com/office/powerpoint/2010/main" val="3720943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1750"/>
                                        <p:tgtEl>
                                          <p:spTgt spid="25"/>
                                        </p:tgtEl>
                                      </p:cBhvr>
                                    </p:animEffect>
                                  </p:childTnLst>
                                </p:cTn>
                              </p:par>
                            </p:childTnLst>
                          </p:cTn>
                        </p:par>
                        <p:par>
                          <p:cTn id="8" fill="hold">
                            <p:stCondLst>
                              <p:cond delay="175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childTnLst>
                          </p:cTn>
                        </p:par>
                        <p:par>
                          <p:cTn id="17" fill="hold">
                            <p:stCondLst>
                              <p:cond delay="500"/>
                            </p:stCondLst>
                            <p:childTnLst>
                              <p:par>
                                <p:cTn id="18" presetID="22" presetClass="entr" presetSubtype="8"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wipe(left)">
                                      <p:cBhvr>
                                        <p:cTn id="2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TIMING" val="|0.7|0.9|0.8|0.7"/>
</p:tagLst>
</file>

<file path=ppt/tags/tag2.xml><?xml version="1.0" encoding="utf-8"?>
<p:tagLst xmlns:a="http://schemas.openxmlformats.org/drawingml/2006/main" xmlns:r="http://schemas.openxmlformats.org/officeDocument/2006/relationships" xmlns:p="http://schemas.openxmlformats.org/presentationml/2006/main">
  <p:tag name="TIMING" val="|0.7|0.9|0.8|0.7"/>
</p:tagLst>
</file>

<file path=ppt/tags/tag3.xml><?xml version="1.0" encoding="utf-8"?>
<p:tagLst xmlns:a="http://schemas.openxmlformats.org/drawingml/2006/main" xmlns:r="http://schemas.openxmlformats.org/officeDocument/2006/relationships" xmlns:p="http://schemas.openxmlformats.org/presentationml/2006/main">
  <p:tag name="TIMING" val="|0.7|0.9|0.8|0.7"/>
</p:tagLst>
</file>

<file path=ppt/tags/tag4.xml><?xml version="1.0" encoding="utf-8"?>
<p:tagLst xmlns:a="http://schemas.openxmlformats.org/drawingml/2006/main" xmlns:r="http://schemas.openxmlformats.org/officeDocument/2006/relationships" xmlns:p="http://schemas.openxmlformats.org/presentationml/2006/main">
  <p:tag name="TIMING" val="|1.1"/>
</p:tagLst>
</file>

<file path=ppt/tags/tag5.xml><?xml version="1.0" encoding="utf-8"?>
<p:tagLst xmlns:a="http://schemas.openxmlformats.org/drawingml/2006/main" xmlns:r="http://schemas.openxmlformats.org/officeDocument/2006/relationships" xmlns:p="http://schemas.openxmlformats.org/presentationml/2006/main">
  <p:tag name="TIMING" val="|2"/>
</p:tagLst>
</file>

<file path=ppt/tags/tag6.xml><?xml version="1.0" encoding="utf-8"?>
<p:tagLst xmlns:a="http://schemas.openxmlformats.org/drawingml/2006/main" xmlns:r="http://schemas.openxmlformats.org/officeDocument/2006/relationships" xmlns:p="http://schemas.openxmlformats.org/presentationml/2006/main">
  <p:tag name="TIMING" val="|2"/>
</p:tagLst>
</file>

<file path=ppt/tags/tag7.xml><?xml version="1.0" encoding="utf-8"?>
<p:tagLst xmlns:a="http://schemas.openxmlformats.org/drawingml/2006/main" xmlns:r="http://schemas.openxmlformats.org/officeDocument/2006/relationships" xmlns:p="http://schemas.openxmlformats.org/presentationml/2006/main">
  <p:tag name="TIMING" val="|2"/>
</p:tagLst>
</file>

<file path=ppt/tags/tag8.xml><?xml version="1.0" encoding="utf-8"?>
<p:tagLst xmlns:a="http://schemas.openxmlformats.org/drawingml/2006/main" xmlns:r="http://schemas.openxmlformats.org/officeDocument/2006/relationships" xmlns:p="http://schemas.openxmlformats.org/presentationml/2006/main">
  <p:tag name="TIMING" val="|2"/>
</p:tagLst>
</file>

<file path=ppt/tags/tag9.xml><?xml version="1.0" encoding="utf-8"?>
<p:tagLst xmlns:a="http://schemas.openxmlformats.org/drawingml/2006/main" xmlns:r="http://schemas.openxmlformats.org/officeDocument/2006/relationships" xmlns:p="http://schemas.openxmlformats.org/presentationml/2006/main">
  <p:tag name="TIMING" val="|2"/>
</p:tagLst>
</file>

<file path=ppt/tags/tag10.xml><?xml version="1.0" encoding="utf-8"?>
<p:tagLst xmlns:a="http://schemas.openxmlformats.org/drawingml/2006/main" xmlns:r="http://schemas.openxmlformats.org/officeDocument/2006/relationships" xmlns:p="http://schemas.openxmlformats.org/presentationml/2006/main">
  <p:tag name="TIMING" val="|2"/>
</p:tagLst>
</file>

<file path=ppt/tags/tag11.xml><?xml version="1.0" encoding="utf-8"?>
<p:tagLst xmlns:a="http://schemas.openxmlformats.org/drawingml/2006/main" xmlns:r="http://schemas.openxmlformats.org/officeDocument/2006/relationships" xmlns:p="http://schemas.openxmlformats.org/presentationml/2006/main">
  <p:tag name="TIMING" val="|2"/>
</p:tagLst>
</file>

<file path=ppt/theme/theme1.xml><?xml version="1.0" encoding="utf-8"?>
<a:theme xmlns:a="http://schemas.openxmlformats.org/drawingml/2006/main" name="中学校・生徒用テーマ">
  <a:themeElements>
    <a:clrScheme name="租税教育_中学生">
      <a:dk1>
        <a:srgbClr val="000000"/>
      </a:dk1>
      <a:lt1>
        <a:srgbClr val="FFFFFF"/>
      </a:lt1>
      <a:dk2>
        <a:srgbClr val="807DD4"/>
      </a:dk2>
      <a:lt2>
        <a:srgbClr val="E8E8E8"/>
      </a:lt2>
      <a:accent1>
        <a:srgbClr val="015AAC"/>
      </a:accent1>
      <a:accent2>
        <a:srgbClr val="FFB54A"/>
      </a:accent2>
      <a:accent3>
        <a:srgbClr val="99DFF7"/>
      </a:accent3>
      <a:accent4>
        <a:srgbClr val="3C9359"/>
      </a:accent4>
      <a:accent5>
        <a:srgbClr val="BFBFF3"/>
      </a:accent5>
      <a:accent6>
        <a:srgbClr val="F6E994"/>
      </a:accent6>
      <a:hlink>
        <a:srgbClr val="807DD4"/>
      </a:hlink>
      <a:folHlink>
        <a:srgbClr val="96607D"/>
      </a:folHlink>
    </a:clrScheme>
    <a:fontScheme name="ユーザー定義 12">
      <a:majorFont>
        <a:latin typeface="Arial"/>
        <a:ea typeface="HGPｺﾞｼｯｸE"/>
        <a:cs typeface=""/>
      </a:majorFont>
      <a:minorFont>
        <a:latin typeface="Arial"/>
        <a:ea typeface="HGPｺﾞｼｯｸE"/>
        <a:cs typeface=""/>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中学校・生徒用テーマ" id="{C0806648-932F-9042-AC81-4D6FA5F87530}" vid="{4D23F85F-EF96-3A4B-82C1-F03226231C32}"/>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ユーザー定義 8">
      <a:majorFont>
        <a:latin typeface="Arial"/>
        <a:ea typeface="HGPｺﾞｼｯｸE"/>
        <a:cs typeface=""/>
      </a:majorFont>
      <a:minorFont>
        <a:latin typeface="Arial"/>
        <a:ea typeface="HGPｺﾞｼｯｸ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ドキュメント" ma:contentTypeID="0x010100CD0410CCAD7458419A30DE95C91522DF" ma:contentTypeVersion="0" ma:contentTypeDescription="新しいドキュメントを作成します。" ma:contentTypeScope="" ma:versionID="1b4e6710c3e22a10a2bdbc23966e217c">
  <xsd:schema xmlns:xsd="http://www.w3.org/2001/XMLSchema" xmlns:xs="http://www.w3.org/2001/XMLSchema" xmlns:p="http://schemas.microsoft.com/office/2006/metadata/properties" targetNamespace="http://schemas.microsoft.com/office/2006/metadata/properties" ma:root="true" ma:fieldsID="9c161fb2ae5bb3a2fcf127737d26e877">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コンテンツ タイプ"/>
        <xsd:element ref="dc:title" minOccurs="0" maxOccurs="1" ma:index="4" ma:displayName="タイトル"/>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BD8AAD9-E590-4290-A363-413F466E722A}">
  <ds:schemaRefs>
    <ds:schemaRef ds:uri="http://schemas.openxmlformats.org/package/2006/metadata/core-properties"/>
    <ds:schemaRef ds:uri="http://www.w3.org/XML/1998/namespace"/>
    <ds:schemaRef ds:uri="http://purl.org/dc/elements/1.1/"/>
    <ds:schemaRef ds:uri="http://schemas.microsoft.com/office/2006/documentManagement/types"/>
    <ds:schemaRef ds:uri="http://schemas.microsoft.com/office/2006/metadata/properties"/>
    <ds:schemaRef ds:uri="http://purl.org/dc/terms/"/>
    <ds:schemaRef ds:uri="http://purl.org/dc/dcmitype/"/>
    <ds:schemaRef ds:uri="http://schemas.microsoft.com/office/infopath/2007/PartnerControls"/>
  </ds:schemaRefs>
</ds:datastoreItem>
</file>

<file path=customXml/itemProps2.xml><?xml version="1.0" encoding="utf-8"?>
<ds:datastoreItem xmlns:ds="http://schemas.openxmlformats.org/officeDocument/2006/customXml" ds:itemID="{E1ADFC51-A6A0-43A1-AB64-4F2CEB0537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04FB32A4-64E6-487D-B74B-5DA76832B5C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中学校・生徒用テーマ</Template>
  <TotalTime>0</TotalTime>
  <Words>4639</Words>
  <Application>Microsoft Macintosh PowerPoint</Application>
  <PresentationFormat>画面に合わせる (4:3)</PresentationFormat>
  <Paragraphs>737</Paragraphs>
  <Slides>31</Slides>
  <Notes>22</Notes>
  <HiddenSlides>0</HiddenSlides>
  <MMClips>0</MMClips>
  <ScaleCrop>false</ScaleCrop>
  <HeadingPairs>
    <vt:vector size="6" baseType="variant">
      <vt:variant>
        <vt:lpstr>使用されているフォント</vt:lpstr>
      </vt:variant>
      <vt:variant>
        <vt:i4>8</vt:i4>
      </vt:variant>
      <vt:variant>
        <vt:lpstr>テーマ</vt:lpstr>
      </vt:variant>
      <vt:variant>
        <vt:i4>1</vt:i4>
      </vt:variant>
      <vt:variant>
        <vt:lpstr>スライド タイトル</vt:lpstr>
      </vt:variant>
      <vt:variant>
        <vt:i4>31</vt:i4>
      </vt:variant>
    </vt:vector>
  </HeadingPairs>
  <TitlesOfParts>
    <vt:vector size="40" baseType="lpstr">
      <vt:lpstr>HGPｺﾞｼｯｸE</vt:lpstr>
      <vt:lpstr>ＭＳ Ｐゴシック</vt:lpstr>
      <vt:lpstr>HGSｺﾞｼｯｸE</vt:lpstr>
      <vt:lpstr>Arial</vt:lpstr>
      <vt:lpstr>Wingdings</vt:lpstr>
      <vt:lpstr>HGP創英角ｺﾞｼｯｸUB</vt:lpstr>
      <vt:lpstr>HGPｺﾞｼｯｸM</vt:lpstr>
      <vt:lpstr>HGPｺﾞｼｯｸE</vt:lpstr>
      <vt:lpstr>中学校・生徒用テーマ</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2024-03-27T07:15:31Z</dcterms:created>
  <dcterms:modified xsi:type="dcterms:W3CDTF">2026-05-30T08:36:39Z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0x010100CD0410CCAD7458419A30DE95C91522DF</vt:lpwstr>
  </property>
</Properties>
</file>