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activeX/activeX1.xml" ContentType="application/vnd.ms-office.activeX+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xml" ContentType="application/vnd.openxmlformats-officedocument.presentationml.tags+xml"/>
  <Override PartName="/ppt/activeX/activeX2.xml" ContentType="application/vnd.ms-office.activeX+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activeX/activeX3.xml" ContentType="application/vnd.ms-office.activeX+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3" r:id="rId4"/>
  </p:sldMasterIdLst>
  <p:notesMasterIdLst>
    <p:notesMasterId r:id="rId36"/>
  </p:notesMasterIdLst>
  <p:handoutMasterIdLst>
    <p:handoutMasterId r:id="rId37"/>
  </p:handoutMasterIdLst>
  <p:sldIdLst>
    <p:sldId id="1211" r:id="rId5"/>
    <p:sldId id="1169" r:id="rId6"/>
    <p:sldId id="305" r:id="rId7"/>
    <p:sldId id="1172" r:id="rId8"/>
    <p:sldId id="1176" r:id="rId9"/>
    <p:sldId id="1251" r:id="rId10"/>
    <p:sldId id="1252" r:id="rId11"/>
    <p:sldId id="1170" r:id="rId12"/>
    <p:sldId id="483" r:id="rId13"/>
    <p:sldId id="1174" r:id="rId14"/>
    <p:sldId id="1175" r:id="rId15"/>
    <p:sldId id="303" r:id="rId16"/>
    <p:sldId id="1178" r:id="rId17"/>
    <p:sldId id="1263" r:id="rId18"/>
    <p:sldId id="1254" r:id="rId19"/>
    <p:sldId id="1255" r:id="rId20"/>
    <p:sldId id="1256" r:id="rId21"/>
    <p:sldId id="1264" r:id="rId22"/>
    <p:sldId id="1265" r:id="rId23"/>
    <p:sldId id="1259" r:id="rId24"/>
    <p:sldId id="1260" r:id="rId25"/>
    <p:sldId id="1226" r:id="rId26"/>
    <p:sldId id="1227" r:id="rId27"/>
    <p:sldId id="1228" r:id="rId28"/>
    <p:sldId id="1229" r:id="rId29"/>
    <p:sldId id="1230" r:id="rId30"/>
    <p:sldId id="1261" r:id="rId31"/>
    <p:sldId id="1262" r:id="rId32"/>
    <p:sldId id="1237" r:id="rId33"/>
    <p:sldId id="1243" r:id="rId34"/>
    <p:sldId id="1173" r:id="rId35"/>
  </p:sldIdLst>
  <p:sldSz cx="9144000" cy="6858000" type="screen4x3"/>
  <p:notesSz cx="9926638" cy="6797675"/>
  <p:embeddedFontLst>
    <p:embeddedFont>
      <p:font typeface="HGPｺﾞｼｯｸM" panose="020B0600000000000000" pitchFamily="34" charset="-128"/>
      <p:regular r:id="rId38"/>
    </p:embeddedFont>
    <p:embeddedFont>
      <p:font typeface="HGPｺﾞｼｯｸE" panose="020B0900000000000000" pitchFamily="34" charset="-128"/>
      <p:regular r:id="rId39"/>
    </p:embeddedFont>
    <p:embeddedFont>
      <p:font typeface="HGPｺﾞｼｯｸE" panose="020B0900000000000000" pitchFamily="34" charset="-128"/>
      <p:regular r:id="rId39"/>
    </p:embeddedFont>
    <p:embeddedFont>
      <p:font typeface="HGP創英角ｺﾞｼｯｸUB" panose="020B0900000000000000" pitchFamily="34" charset="-128"/>
      <p:regular r:id="rId40"/>
    </p:embeddedFont>
    <p:embeddedFont>
      <p:font typeface="ＭＳ Ｐゴシック" panose="020B0600070205080204" pitchFamily="34" charset="-128"/>
      <p:regular r:id="rId41"/>
    </p:embeddedFont>
    <p:embeddedFont>
      <p:font typeface="Times" panose="02020603050405020304" pitchFamily="18" charset="0"/>
      <p:regular r:id="rId42"/>
      <p:bold r:id="rId43"/>
      <p:italic r:id="rId44"/>
      <p:boldItalic r:id="rId45"/>
    </p:embeddedFont>
    <p:embeddedFont>
      <p:font typeface="メイリオ" panose="020B0604030504040204" pitchFamily="34" charset="-128"/>
      <p:regular r:id="rId46"/>
      <p:bold r:id="rId47"/>
      <p:italic r:id="rId48"/>
      <p:boldItalic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奈良県（表紙）" id="{CBE30C19-34D6-4B5A-98CF-77CD4E316779}">
          <p14:sldIdLst>
            <p14:sldId id="1211"/>
          </p14:sldIdLst>
        </p14:section>
        <p14:section name="共通" id="{8E79AC90-CA1C-4C07-820D-E19AA4B7D400}">
          <p14:sldIdLst>
            <p14:sldId id="1169"/>
            <p14:sldId id="305"/>
            <p14:sldId id="1172"/>
            <p14:sldId id="1176"/>
            <p14:sldId id="1251"/>
            <p14:sldId id="1252"/>
            <p14:sldId id="1170"/>
            <p14:sldId id="483"/>
            <p14:sldId id="1174"/>
            <p14:sldId id="1175"/>
            <p14:sldId id="303"/>
            <p14:sldId id="1178"/>
            <p14:sldId id="1263"/>
            <p14:sldId id="1254"/>
            <p14:sldId id="1255"/>
            <p14:sldId id="1256"/>
            <p14:sldId id="1264"/>
            <p14:sldId id="1265"/>
            <p14:sldId id="1259"/>
            <p14:sldId id="1260"/>
          </p14:sldIdLst>
        </p14:section>
        <p14:section name="奈良県独自ページ①" id="{4B6652E6-CDAD-4B81-ABF9-67F73BAFD763}">
          <p14:sldIdLst>
            <p14:sldId id="1226"/>
            <p14:sldId id="1227"/>
            <p14:sldId id="1228"/>
            <p14:sldId id="1229"/>
            <p14:sldId id="1230"/>
          </p14:sldIdLst>
        </p14:section>
        <p14:section name="共通ページ" id="{28E1D0ED-2AF8-446D-8BA1-31155450EF14}">
          <p14:sldIdLst>
            <p14:sldId id="1261"/>
            <p14:sldId id="1262"/>
            <p14:sldId id="1237"/>
          </p14:sldIdLst>
        </p14:section>
        <p14:section name="まとめ" id="{54F4996E-F653-4548-B848-E77CF064EBAD}">
          <p14:sldIdLst>
            <p14:sldId id="1243"/>
            <p14:sldId id="1173"/>
          </p14:sldIdLst>
        </p14:section>
      </p14:sectionLst>
    </p:ext>
    <p:ext uri="{EFAFB233-063F-42B5-8137-9DF3F51BA10A}">
      <p15:sldGuideLst xmlns:p15="http://schemas.microsoft.com/office/powerpoint/2012/main">
        <p15:guide id="32" orient="horz" userDrawn="1">
          <p15:clr>
            <a:srgbClr val="A4A3A4"/>
          </p15:clr>
        </p15:guide>
        <p15:guide id="37" pos="5760" userDrawn="1">
          <p15:clr>
            <a:srgbClr val="A4A3A4"/>
          </p15:clr>
        </p15:guide>
      </p15:sldGuideLst>
    </p:ext>
    <p:ext uri="{2D200454-40CA-4A62-9FC3-DE9A4176ACB9}">
      <p15:notesGuideLst xmlns:p15="http://schemas.microsoft.com/office/powerpoint/2012/main">
        <p15:guide id="1" orient="horz" pos="2140" userDrawn="1">
          <p15:clr>
            <a:srgbClr val="A4A3A4"/>
          </p15:clr>
        </p15:guide>
        <p15:guide id="2" pos="312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3399FF"/>
    <a:srgbClr val="99CCFF"/>
    <a:srgbClr val="FFCC66"/>
    <a:srgbClr val="FF6600"/>
    <a:srgbClr val="EBF9FD"/>
    <a:srgbClr val="8EDEA9"/>
    <a:srgbClr val="F3D2EC"/>
    <a:srgbClr val="CFEBFF"/>
    <a:srgbClr val="FBF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7" autoAdjust="0"/>
    <p:restoredTop sz="96301" autoAdjust="0"/>
  </p:normalViewPr>
  <p:slideViewPr>
    <p:cSldViewPr snapToGrid="0">
      <p:cViewPr varScale="1">
        <p:scale>
          <a:sx n="118" d="100"/>
          <a:sy n="118" d="100"/>
        </p:scale>
        <p:origin x="2064" y="192"/>
      </p:cViewPr>
      <p:guideLst>
        <p:guide orient="horz"/>
        <p:guide pos="5760"/>
      </p:guideLst>
    </p:cSldViewPr>
  </p:slideViewPr>
  <p:outlineViewPr>
    <p:cViewPr>
      <p:scale>
        <a:sx n="20" d="100"/>
        <a:sy n="2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7" d="100"/>
          <a:sy n="107" d="100"/>
        </p:scale>
        <p:origin x="1194" y="102"/>
      </p:cViewPr>
      <p:guideLst>
        <p:guide orient="horz" pos="2140"/>
        <p:guide pos="312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2.fntdata"/></Relationships>
</file>

<file path=ppt/activeX/activeX1.xml><?xml version="1.0" encoding="utf-8"?>
<ax:ocx xmlns:ax="http://schemas.microsoft.com/office/2006/activeX" xmlns:r="http://schemas.openxmlformats.org/officeDocument/2006/relationships" ax:classid="{D9347033-9612-11D1-9D75-00C04FCC8CDC}">
  <ax:ocxPr ax:name="_cx" ax:value="1724"/>
  <ax:ocxPr ax:name="_cy" ax:value="1993"/>
  <ax:ocxPr ax:name="Style" ax:value="11"/>
  <ax:ocxPr ax:name="SubStyle" ax:value="-1"/>
  <ax:ocxPr ax:name="Validation" ax:value="2"/>
  <ax:ocxPr ax:name="LineWeight" ax:value="3"/>
  <ax:ocxPr ax:name="Direction" ax:value="0"/>
  <ax:ocxPr ax:name="ShowData" ax:value="1"/>
  <ax:ocxPr ax:name="Value" ax:value="https://www.pref.nara.lg.jp/n002/p151032.html"/>
  <ax:ocxPr ax:name="ForeColor" ax:value="0"/>
  <ax:ocxPr ax:name="BackColor" ax:value="16777215"/>
</ax:ocx>
</file>

<file path=ppt/activeX/activeX2.xml><?xml version="1.0" encoding="utf-8"?>
<ax:ocx xmlns:ax="http://schemas.microsoft.com/office/2006/activeX" xmlns:r="http://schemas.openxmlformats.org/officeDocument/2006/relationships" ax:classid="{D9347033-9612-11D1-9D75-00C04FCC8CDC}">
  <ax:ocxPr ax:name="_cx" ax:value="1724"/>
  <ax:ocxPr ax:name="_cy" ax:value="1993"/>
  <ax:ocxPr ax:name="Style" ax:value="11"/>
  <ax:ocxPr ax:name="SubStyle" ax:value="-1"/>
  <ax:ocxPr ax:name="Validation" ax:value="2"/>
  <ax:ocxPr ax:name="LineWeight" ax:value="3"/>
  <ax:ocxPr ax:name="Direction" ax:value="0"/>
  <ax:ocxPr ax:name="ShowData" ax:value="1"/>
  <ax:ocxPr ax:name="Value" ax:value="https://www.pref.nara.lg.jp/n002/p151032.html"/>
  <ax:ocxPr ax:name="ForeColor" ax:value="0"/>
  <ax:ocxPr ax:name="BackColor" ax:value="16777215"/>
</ax:ocx>
</file>

<file path=ppt/activeX/activeX3.xml><?xml version="1.0" encoding="utf-8"?>
<ax:ocx xmlns:ax="http://schemas.microsoft.com/office/2006/activeX" xmlns:r="http://schemas.openxmlformats.org/officeDocument/2006/relationships" ax:classid="{D9347033-9612-11D1-9D75-00C04FCC8CDC}">
  <ax:ocxPr ax:name="_cx" ax:value="2822"/>
  <ax:ocxPr ax:name="_cy" ax:value="2584"/>
  <ax:ocxPr ax:name="Style" ax:value="11"/>
  <ax:ocxPr ax:name="SubStyle" ax:value="-1"/>
  <ax:ocxPr ax:name="Validation" ax:value="2"/>
  <ax:ocxPr ax:name="LineWeight" ax:value="3"/>
  <ax:ocxPr ax:name="Direction" ax:value="0"/>
  <ax:ocxPr ax:name="ShowData" ax:value="1"/>
  <ax:ocxPr ax:name="Value" ax:value="http://www.pref.nara.lg.jp/n006/p152000.html"/>
  <ax:ocxPr ax:name="ForeColor" ax:value="0"/>
  <ax:ocxPr ax:name="BackColor" ax:value="16777215"/>
</ax:ocx>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92.7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2026</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29.6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2026</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31.1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2026</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2026</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39.1</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2026</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20.9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2026</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31.3</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2026</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39555060280308"/>
          <c:y val="3.4849542029121446E-2"/>
          <c:w val="0.62776042069966231"/>
          <c:h val="0.93030091594175712"/>
        </c:manualLayout>
      </c:layout>
      <c:pieChart>
        <c:varyColors val="1"/>
        <c:ser>
          <c:idx val="0"/>
          <c:order val="0"/>
          <c:tx>
            <c:strRef>
              <c:f>Sheet1!$B$1</c:f>
              <c:strCache>
                <c:ptCount val="1"/>
                <c:pt idx="0">
                  <c:v>売上高</c:v>
                </c:pt>
              </c:strCache>
            </c:strRef>
          </c:tx>
          <c:spPr>
            <a:ln>
              <a:solidFill>
                <a:schemeClr val="bg1">
                  <a:lumMod val="95000"/>
                </a:schemeClr>
              </a:solidFill>
            </a:ln>
          </c:spPr>
          <c:dPt>
            <c:idx val="0"/>
            <c:bubble3D val="0"/>
            <c:spPr>
              <a:solidFill>
                <a:srgbClr val="FF6600"/>
              </a:solidFill>
              <a:ln w="19050">
                <a:solidFill>
                  <a:schemeClr val="bg1">
                    <a:lumMod val="95000"/>
                  </a:schemeClr>
                </a:solidFill>
              </a:ln>
              <a:effectLst/>
            </c:spPr>
            <c:extLst>
              <c:ext xmlns:c16="http://schemas.microsoft.com/office/drawing/2014/chart" uri="{C3380CC4-5D6E-409C-BE32-E72D297353CC}">
                <c16:uniqueId val="{00000002-B045-4287-89F9-26AB7548ED36}"/>
              </c:ext>
            </c:extLst>
          </c:dPt>
          <c:dPt>
            <c:idx val="1"/>
            <c:bubble3D val="0"/>
            <c:spPr>
              <a:solidFill>
                <a:schemeClr val="accent2"/>
              </a:solidFill>
              <a:ln w="19050">
                <a:solidFill>
                  <a:schemeClr val="bg1">
                    <a:lumMod val="95000"/>
                  </a:schemeClr>
                </a:solidFill>
              </a:ln>
              <a:effectLst/>
            </c:spPr>
            <c:extLst>
              <c:ext xmlns:c16="http://schemas.microsoft.com/office/drawing/2014/chart" uri="{C3380CC4-5D6E-409C-BE32-E72D297353CC}">
                <c16:uniqueId val="{00000008-B045-4287-89F9-26AB7548ED36}"/>
              </c:ext>
            </c:extLst>
          </c:dPt>
          <c:dPt>
            <c:idx val="2"/>
            <c:bubble3D val="0"/>
            <c:spPr>
              <a:solidFill>
                <a:srgbClr val="FFCC66"/>
              </a:solidFill>
              <a:ln w="19050">
                <a:solidFill>
                  <a:schemeClr val="bg1">
                    <a:lumMod val="95000"/>
                  </a:schemeClr>
                </a:solidFill>
              </a:ln>
              <a:effectLst/>
            </c:spPr>
            <c:extLst>
              <c:ext xmlns:c16="http://schemas.microsoft.com/office/drawing/2014/chart" uri="{C3380CC4-5D6E-409C-BE32-E72D297353CC}">
                <c16:uniqueId val="{00000003-B045-4287-89F9-26AB7548ED36}"/>
              </c:ext>
            </c:extLst>
          </c:dPt>
          <c:dPt>
            <c:idx val="3"/>
            <c:bubble3D val="0"/>
            <c:spPr>
              <a:solidFill>
                <a:srgbClr val="99CCFF"/>
              </a:solidFill>
              <a:ln w="19050">
                <a:solidFill>
                  <a:schemeClr val="bg1">
                    <a:lumMod val="95000"/>
                  </a:schemeClr>
                </a:solidFill>
              </a:ln>
              <a:effectLst/>
            </c:spPr>
            <c:extLst>
              <c:ext xmlns:c16="http://schemas.microsoft.com/office/drawing/2014/chart" uri="{C3380CC4-5D6E-409C-BE32-E72D297353CC}">
                <c16:uniqueId val="{00000004-B045-4287-89F9-26AB7548ED36}"/>
              </c:ext>
            </c:extLst>
          </c:dPt>
          <c:dPt>
            <c:idx val="4"/>
            <c:bubble3D val="0"/>
            <c:spPr>
              <a:solidFill>
                <a:srgbClr val="3399FF"/>
              </a:solidFill>
              <a:ln w="19050">
                <a:solidFill>
                  <a:schemeClr val="bg1">
                    <a:lumMod val="95000"/>
                  </a:schemeClr>
                </a:solidFill>
              </a:ln>
              <a:effectLst/>
            </c:spPr>
            <c:extLst>
              <c:ext xmlns:c16="http://schemas.microsoft.com/office/drawing/2014/chart" uri="{C3380CC4-5D6E-409C-BE32-E72D297353CC}">
                <c16:uniqueId val="{00000005-B045-4287-89F9-26AB7548ED36}"/>
              </c:ext>
            </c:extLst>
          </c:dPt>
          <c:dPt>
            <c:idx val="5"/>
            <c:bubble3D val="0"/>
            <c:spPr>
              <a:solidFill>
                <a:srgbClr val="0066CC"/>
              </a:solidFill>
              <a:ln w="19050">
                <a:solidFill>
                  <a:schemeClr val="bg1">
                    <a:lumMod val="95000"/>
                  </a:schemeClr>
                </a:solidFill>
              </a:ln>
              <a:effectLst/>
            </c:spPr>
            <c:extLst>
              <c:ext xmlns:c16="http://schemas.microsoft.com/office/drawing/2014/chart" uri="{C3380CC4-5D6E-409C-BE32-E72D297353CC}">
                <c16:uniqueId val="{00000006-B045-4287-89F9-26AB7548ED36}"/>
              </c:ext>
            </c:extLst>
          </c:dPt>
          <c:dPt>
            <c:idx val="6"/>
            <c:bubble3D val="0"/>
            <c:spPr>
              <a:solidFill>
                <a:schemeClr val="accent3">
                  <a:lumMod val="40000"/>
                  <a:lumOff val="60000"/>
                </a:schemeClr>
              </a:solidFill>
              <a:ln w="19050">
                <a:solidFill>
                  <a:schemeClr val="bg1">
                    <a:lumMod val="95000"/>
                  </a:schemeClr>
                </a:solidFill>
              </a:ln>
              <a:effectLst/>
            </c:spPr>
            <c:extLst>
              <c:ext xmlns:c16="http://schemas.microsoft.com/office/drawing/2014/chart" uri="{C3380CC4-5D6E-409C-BE32-E72D297353CC}">
                <c16:uniqueId val="{00000007-B045-4287-89F9-26AB7548ED36}"/>
              </c:ext>
            </c:extLst>
          </c:dPt>
          <c:dPt>
            <c:idx val="7"/>
            <c:bubble3D val="0"/>
            <c:spPr>
              <a:solidFill>
                <a:schemeClr val="accent2">
                  <a:lumMod val="60000"/>
                </a:schemeClr>
              </a:solidFill>
              <a:ln w="19050">
                <a:solidFill>
                  <a:schemeClr val="bg1">
                    <a:lumMod val="95000"/>
                  </a:schemeClr>
                </a:solidFill>
              </a:ln>
              <a:effectLst/>
            </c:spPr>
            <c:extLst>
              <c:ext xmlns:c16="http://schemas.microsoft.com/office/drawing/2014/chart" uri="{C3380CC4-5D6E-409C-BE32-E72D297353CC}">
                <c16:uniqueId val="{0000000F-1C34-4331-9C28-E23CEB099FCC}"/>
              </c:ext>
            </c:extLst>
          </c:dPt>
          <c:cat>
            <c:strRef>
              <c:f>Sheet1!$A$2:$A$9</c:f>
              <c:strCache>
                <c:ptCount val="8"/>
                <c:pt idx="0">
                  <c:v>県税</c:v>
                </c:pt>
                <c:pt idx="1">
                  <c:v>地方消費税</c:v>
                </c:pt>
                <c:pt idx="2">
                  <c:v>その他</c:v>
                </c:pt>
                <c:pt idx="3">
                  <c:v>地方交付税交付金</c:v>
                </c:pt>
                <c:pt idx="4">
                  <c:v>国庫支出金</c:v>
                </c:pt>
                <c:pt idx="5">
                  <c:v>県債</c:v>
                </c:pt>
                <c:pt idx="6">
                  <c:v>地方譲与税</c:v>
                </c:pt>
                <c:pt idx="7">
                  <c:v>地方特例交付金</c:v>
                </c:pt>
              </c:strCache>
            </c:strRef>
          </c:cat>
          <c:val>
            <c:numRef>
              <c:f>Sheet1!$B$2:$B$9</c:f>
              <c:numCache>
                <c:formatCode>General</c:formatCode>
                <c:ptCount val="8"/>
                <c:pt idx="0">
                  <c:v>1439</c:v>
                </c:pt>
                <c:pt idx="1">
                  <c:v>682</c:v>
                </c:pt>
                <c:pt idx="2">
                  <c:v>465</c:v>
                </c:pt>
                <c:pt idx="3">
                  <c:v>1918</c:v>
                </c:pt>
                <c:pt idx="4">
                  <c:v>753</c:v>
                </c:pt>
                <c:pt idx="5">
                  <c:v>592</c:v>
                </c:pt>
                <c:pt idx="6">
                  <c:v>320</c:v>
                </c:pt>
                <c:pt idx="7">
                  <c:v>52</c:v>
                </c:pt>
              </c:numCache>
            </c:numRef>
          </c:val>
          <c:extLst>
            <c:ext xmlns:c16="http://schemas.microsoft.com/office/drawing/2014/chart" uri="{C3380CC4-5D6E-409C-BE32-E72D297353CC}">
              <c16:uniqueId val="{00000000-B045-4287-89F9-26AB7548ED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explosion val="1"/>
          <c:dPt>
            <c:idx val="0"/>
            <c:bubble3D val="0"/>
            <c:spPr>
              <a:solidFill>
                <a:srgbClr val="F86804"/>
              </a:solidFill>
              <a:ln w="19050">
                <a:solidFill>
                  <a:schemeClr val="lt1"/>
                </a:solidFill>
              </a:ln>
              <a:effectLst/>
            </c:spPr>
            <c:extLst>
              <c:ext xmlns:c16="http://schemas.microsoft.com/office/drawing/2014/chart" uri="{C3380CC4-5D6E-409C-BE32-E72D297353CC}">
                <c16:uniqueId val="{00000001-804A-0049-AF12-87A760555636}"/>
              </c:ext>
            </c:extLst>
          </c:dPt>
          <c:dPt>
            <c:idx val="1"/>
            <c:bubble3D val="0"/>
            <c:explosion val="0"/>
            <c:spPr>
              <a:solidFill>
                <a:srgbClr val="003494"/>
              </a:solidFill>
              <a:ln w="19050">
                <a:solidFill>
                  <a:schemeClr val="lt1"/>
                </a:solidFill>
              </a:ln>
              <a:effectLst/>
            </c:spPr>
            <c:extLst>
              <c:ext xmlns:c16="http://schemas.microsoft.com/office/drawing/2014/chart" uri="{C3380CC4-5D6E-409C-BE32-E72D297353CC}">
                <c16:uniqueId val="{00000003-804A-0049-AF12-87A7605556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04A-0049-AF12-87A7605556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04A-0049-AF12-87A760555636}"/>
              </c:ext>
            </c:extLst>
          </c:dPt>
          <c:dLbls>
            <c:dLbl>
              <c:idx val="0"/>
              <c:delete val="1"/>
              <c:extLst>
                <c:ext xmlns:c15="http://schemas.microsoft.com/office/drawing/2012/chart" uri="{CE6537A1-D6FC-4f65-9D91-7224C49458BB}">
                  <c15:layout>
                    <c:manualLayout>
                      <c:w val="0.31842521040049976"/>
                      <c:h val="0.34836341518511499"/>
                    </c:manualLayout>
                  </c15:layout>
                </c:ext>
                <c:ext xmlns:c16="http://schemas.microsoft.com/office/drawing/2014/chart" uri="{C3380CC4-5D6E-409C-BE32-E72D297353CC}">
                  <c16:uniqueId val="{00000001-804A-0049-AF12-87A760555636}"/>
                </c:ext>
              </c:extLst>
            </c:dLbl>
            <c:dLbl>
              <c:idx val="1"/>
              <c:delete val="1"/>
              <c:extLst>
                <c:ext xmlns:c15="http://schemas.microsoft.com/office/drawing/2012/chart" uri="{CE6537A1-D6FC-4f65-9D91-7224C49458BB}">
                  <c15:layout>
                    <c:manualLayout>
                      <c:w val="0.31900923102063194"/>
                      <c:h val="0.30132665692246363"/>
                    </c:manualLayout>
                  </c15:layout>
                </c:ext>
                <c:ext xmlns:c16="http://schemas.microsoft.com/office/drawing/2014/chart" uri="{C3380CC4-5D6E-409C-BE32-E72D297353CC}">
                  <c16:uniqueId val="{00000003-804A-0049-AF12-87A760555636}"/>
                </c:ext>
              </c:extLst>
            </c:dLbl>
            <c:dLbl>
              <c:idx val="2"/>
              <c:tx>
                <c:rich>
                  <a:bodyPr/>
                  <a:lstStyle/>
                  <a:p>
                    <a:endParaRPr lang="ja-JP" altLang="en-US"/>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04A-0049-AF12-87A760555636}"/>
                </c:ext>
              </c:extLst>
            </c:dLbl>
            <c:dLbl>
              <c:idx val="3"/>
              <c:tx>
                <c:rich>
                  <a:bodyPr/>
                  <a:lstStyle/>
                  <a:p>
                    <a:endParaRPr lang="ja-JP" altLang="en-US"/>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04A-0049-AF12-87A7605556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1"/>
            <c:showBubbleSize val="0"/>
            <c:showLeaderLines val="0"/>
            <c:extLst>
              <c:ext xmlns:c15="http://schemas.microsoft.com/office/drawing/2012/chart" uri="{CE6537A1-D6FC-4f65-9D91-7224C49458BB}">
                <c15:showDataLabelsRange val="1"/>
              </c:ext>
            </c:extLst>
          </c:dLbls>
          <c:cat>
            <c:strRef>
              <c:f>Sheet1!$A$2:$A$5</c:f>
              <c:strCache>
                <c:ptCount val="2"/>
                <c:pt idx="0">
                  <c:v>自主財源</c:v>
                </c:pt>
                <c:pt idx="1">
                  <c:v>依存財源</c:v>
                </c:pt>
              </c:strCache>
            </c:strRef>
          </c:cat>
          <c:val>
            <c:numRef>
              <c:f>Sheet1!$B$2:$B$5</c:f>
              <c:numCache>
                <c:formatCode>General</c:formatCode>
                <c:ptCount val="4"/>
                <c:pt idx="0">
                  <c:v>2586</c:v>
                </c:pt>
                <c:pt idx="1">
                  <c:v>3634</c:v>
                </c:pt>
              </c:numCache>
            </c:numRef>
          </c:val>
          <c:extLst>
            <c:ext xmlns:c16="http://schemas.microsoft.com/office/drawing/2014/chart" uri="{C3380CC4-5D6E-409C-BE32-E72D297353CC}">
              <c16:uniqueId val="{00000008-804A-0049-AF12-87A760555636}"/>
            </c:ext>
          </c:extLst>
        </c:ser>
        <c:dLbls>
          <c:showLegendKey val="0"/>
          <c:showVal val="0"/>
          <c:showCatName val="0"/>
          <c:showSerName val="0"/>
          <c:showPercent val="0"/>
          <c:showBubbleSize val="0"/>
          <c:showLeaderLines val="0"/>
        </c:dLbls>
        <c:firstSliceAng val="0"/>
        <c:holeSize val="5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95768926764149"/>
          <c:y val="0.10516649175313494"/>
          <c:w val="0.49926230243285907"/>
          <c:h val="0.80279522247011326"/>
        </c:manualLayout>
      </c:layout>
      <c:pieChart>
        <c:varyColors val="1"/>
        <c:ser>
          <c:idx val="0"/>
          <c:order val="0"/>
          <c:spPr>
            <a:ln w="6350">
              <a:solidFill>
                <a:schemeClr val="bg1"/>
              </a:solidFill>
            </a:ln>
          </c:spPr>
          <c:dPt>
            <c:idx val="0"/>
            <c:bubble3D val="0"/>
            <c:spPr>
              <a:solidFill>
                <a:srgbClr val="F89200"/>
              </a:solidFill>
              <a:ln w="6350">
                <a:solidFill>
                  <a:schemeClr val="bg1"/>
                </a:solidFill>
              </a:ln>
              <a:effectLst/>
            </c:spPr>
            <c:extLst>
              <c:ext xmlns:c16="http://schemas.microsoft.com/office/drawing/2014/chart" uri="{C3380CC4-5D6E-409C-BE32-E72D297353CC}">
                <c16:uniqueId val="{00000001-D36B-EA42-888A-BFD9844FDFEB}"/>
              </c:ext>
            </c:extLst>
          </c:dPt>
          <c:dPt>
            <c:idx val="1"/>
            <c:bubble3D val="0"/>
            <c:spPr>
              <a:solidFill>
                <a:srgbClr val="005AAC"/>
              </a:solidFill>
              <a:ln w="6350">
                <a:solidFill>
                  <a:schemeClr val="bg1"/>
                </a:solidFill>
              </a:ln>
              <a:effectLst/>
            </c:spPr>
            <c:extLst>
              <c:ext xmlns:c16="http://schemas.microsoft.com/office/drawing/2014/chart" uri="{C3380CC4-5D6E-409C-BE32-E72D297353CC}">
                <c16:uniqueId val="{00000003-D36B-EA42-888A-BFD9844FDFEB}"/>
              </c:ext>
            </c:extLst>
          </c:dPt>
          <c:dPt>
            <c:idx val="2"/>
            <c:bubble3D val="0"/>
            <c:spPr>
              <a:solidFill>
                <a:srgbClr val="3C9359"/>
              </a:solidFill>
              <a:ln w="6350">
                <a:solidFill>
                  <a:schemeClr val="bg1"/>
                </a:solidFill>
              </a:ln>
              <a:effectLst/>
            </c:spPr>
            <c:extLst>
              <c:ext xmlns:c16="http://schemas.microsoft.com/office/drawing/2014/chart" uri="{C3380CC4-5D6E-409C-BE32-E72D297353CC}">
                <c16:uniqueId val="{00000005-D36B-EA42-888A-BFD9844FDFEB}"/>
              </c:ext>
            </c:extLst>
          </c:dPt>
          <c:dPt>
            <c:idx val="3"/>
            <c:bubble3D val="0"/>
            <c:spPr>
              <a:solidFill>
                <a:srgbClr val="EED639"/>
              </a:solidFill>
              <a:ln w="6350">
                <a:solidFill>
                  <a:schemeClr val="bg1"/>
                </a:solidFill>
              </a:ln>
              <a:effectLst/>
            </c:spPr>
            <c:extLst>
              <c:ext xmlns:c16="http://schemas.microsoft.com/office/drawing/2014/chart" uri="{C3380CC4-5D6E-409C-BE32-E72D297353CC}">
                <c16:uniqueId val="{00000007-D36B-EA42-888A-BFD9844FDFEB}"/>
              </c:ext>
            </c:extLst>
          </c:dPt>
          <c:dPt>
            <c:idx val="4"/>
            <c:bubble3D val="0"/>
            <c:spPr>
              <a:solidFill>
                <a:srgbClr val="807DD4"/>
              </a:solidFill>
              <a:ln w="6350">
                <a:solidFill>
                  <a:schemeClr val="bg1"/>
                </a:solidFill>
              </a:ln>
              <a:effectLst/>
            </c:spPr>
            <c:extLst>
              <c:ext xmlns:c16="http://schemas.microsoft.com/office/drawing/2014/chart" uri="{C3380CC4-5D6E-409C-BE32-E72D297353CC}">
                <c16:uniqueId val="{00000009-D36B-EA42-888A-BFD9844FDFEB}"/>
              </c:ext>
            </c:extLst>
          </c:dPt>
          <c:dPt>
            <c:idx val="5"/>
            <c:bubble3D val="0"/>
            <c:spPr>
              <a:solidFill>
                <a:srgbClr val="FBF3BF"/>
              </a:solidFill>
              <a:ln w="6350">
                <a:solidFill>
                  <a:schemeClr val="bg1"/>
                </a:solidFill>
              </a:ln>
              <a:effectLst/>
            </c:spPr>
            <c:extLst>
              <c:ext xmlns:c16="http://schemas.microsoft.com/office/drawing/2014/chart" uri="{C3380CC4-5D6E-409C-BE32-E72D297353CC}">
                <c16:uniqueId val="{0000000B-D36B-EA42-888A-BFD9844FDFEB}"/>
              </c:ext>
            </c:extLst>
          </c:dPt>
          <c:dPt>
            <c:idx val="6"/>
            <c:bubble3D val="0"/>
            <c:spPr>
              <a:solidFill>
                <a:srgbClr val="B3B1E5"/>
              </a:solidFill>
              <a:ln w="6350">
                <a:solidFill>
                  <a:schemeClr val="bg1"/>
                </a:solidFill>
              </a:ln>
              <a:effectLst/>
            </c:spPr>
            <c:extLst>
              <c:ext xmlns:c16="http://schemas.microsoft.com/office/drawing/2014/chart" uri="{C3380CC4-5D6E-409C-BE32-E72D297353CC}">
                <c16:uniqueId val="{0000000D-D36B-EA42-888A-BFD9844FDFEB}"/>
              </c:ext>
            </c:extLst>
          </c:dPt>
          <c:dPt>
            <c:idx val="7"/>
            <c:bubble3D val="0"/>
            <c:spPr>
              <a:solidFill>
                <a:srgbClr val="E6E5F7"/>
              </a:solidFill>
              <a:ln w="6350">
                <a:solidFill>
                  <a:schemeClr val="bg1"/>
                </a:solidFill>
              </a:ln>
              <a:effectLst/>
            </c:spPr>
            <c:extLst>
              <c:ext xmlns:c16="http://schemas.microsoft.com/office/drawing/2014/chart" uri="{C3380CC4-5D6E-409C-BE32-E72D297353CC}">
                <c16:uniqueId val="{0000000F-D36B-EA42-888A-BFD9844FDFEB}"/>
              </c:ext>
            </c:extLst>
          </c:dPt>
          <c:dPt>
            <c:idx val="8"/>
            <c:bubble3D val="0"/>
            <c:spPr>
              <a:solidFill>
                <a:srgbClr val="CDEBFF"/>
              </a:solidFill>
              <a:ln w="6350">
                <a:solidFill>
                  <a:schemeClr val="bg1"/>
                </a:solidFill>
              </a:ln>
              <a:effectLst/>
            </c:spPr>
            <c:extLst>
              <c:ext xmlns:c16="http://schemas.microsoft.com/office/drawing/2014/chart" uri="{C3380CC4-5D6E-409C-BE32-E72D297353CC}">
                <c16:uniqueId val="{00000011-D36B-EA42-888A-BFD9844FDFEB}"/>
              </c:ext>
            </c:extLst>
          </c:dPt>
          <c:dPt>
            <c:idx val="9"/>
            <c:bubble3D val="0"/>
            <c:spPr>
              <a:solidFill>
                <a:srgbClr val="79BEFF"/>
              </a:solidFill>
              <a:ln w="6350">
                <a:solidFill>
                  <a:schemeClr val="bg1"/>
                </a:solidFill>
              </a:ln>
              <a:effectLst/>
            </c:spPr>
            <c:extLst>
              <c:ext xmlns:c16="http://schemas.microsoft.com/office/drawing/2014/chart" uri="{C3380CC4-5D6E-409C-BE32-E72D297353CC}">
                <c16:uniqueId val="{00000013-D36B-EA42-888A-BFD9844FDFEB}"/>
              </c:ext>
            </c:extLst>
          </c:dPt>
          <c:dPt>
            <c:idx val="10"/>
            <c:bubble3D val="0"/>
            <c:spPr>
              <a:solidFill>
                <a:srgbClr val="FFDBFF"/>
              </a:solidFill>
              <a:ln w="6350">
                <a:solidFill>
                  <a:schemeClr val="bg1"/>
                </a:solidFill>
              </a:ln>
              <a:effectLst/>
            </c:spPr>
            <c:extLst>
              <c:ext xmlns:c16="http://schemas.microsoft.com/office/drawing/2014/chart" uri="{C3380CC4-5D6E-409C-BE32-E72D297353CC}">
                <c16:uniqueId val="{00000015-D36B-EA42-888A-BFD9844FDFEB}"/>
              </c:ext>
            </c:extLst>
          </c:dPt>
          <c:dPt>
            <c:idx val="11"/>
            <c:bubble3D val="0"/>
            <c:spPr>
              <a:solidFill>
                <a:schemeClr val="bg1">
                  <a:lumMod val="75000"/>
                </a:schemeClr>
              </a:solidFill>
              <a:ln w="6350">
                <a:solidFill>
                  <a:schemeClr val="bg1"/>
                </a:solidFill>
              </a:ln>
              <a:effectLst/>
            </c:spPr>
            <c:extLst>
              <c:ext xmlns:c16="http://schemas.microsoft.com/office/drawing/2014/chart" uri="{C3380CC4-5D6E-409C-BE32-E72D297353CC}">
                <c16:uniqueId val="{00000017-D36B-EA42-888A-BFD9844FDFEB}"/>
              </c:ext>
            </c:extLst>
          </c:dPt>
          <c:dPt>
            <c:idx val="12"/>
            <c:bubble3D val="0"/>
            <c:spPr>
              <a:solidFill>
                <a:schemeClr val="accent1">
                  <a:lumMod val="80000"/>
                  <a:lumOff val="20000"/>
                </a:schemeClr>
              </a:solidFill>
              <a:ln w="6350">
                <a:solidFill>
                  <a:schemeClr val="bg1"/>
                </a:solidFill>
              </a:ln>
              <a:effectLst/>
            </c:spPr>
            <c:extLst>
              <c:ext xmlns:c16="http://schemas.microsoft.com/office/drawing/2014/chart" uri="{C3380CC4-5D6E-409C-BE32-E72D297353CC}">
                <c16:uniqueId val="{00000019-D36B-EA42-888A-BFD9844FDFEB}"/>
              </c:ext>
            </c:extLst>
          </c:dPt>
          <c:dPt>
            <c:idx val="13"/>
            <c:bubble3D val="0"/>
            <c:spPr>
              <a:solidFill>
                <a:schemeClr val="accent2">
                  <a:lumMod val="80000"/>
                  <a:lumOff val="20000"/>
                </a:schemeClr>
              </a:solidFill>
              <a:ln w="6350">
                <a:solidFill>
                  <a:schemeClr val="bg1"/>
                </a:solidFill>
              </a:ln>
              <a:effectLst/>
            </c:spPr>
            <c:extLst>
              <c:ext xmlns:c16="http://schemas.microsoft.com/office/drawing/2014/chart" uri="{C3380CC4-5D6E-409C-BE32-E72D297353CC}">
                <c16:uniqueId val="{0000001B-D36B-EA42-888A-BFD9844FDFEB}"/>
              </c:ext>
            </c:extLst>
          </c:dPt>
          <c:val>
            <c:numRef>
              <c:f>Sheet1!$B$2:$B$13</c:f>
              <c:numCache>
                <c:formatCode>General</c:formatCode>
                <c:ptCount val="12"/>
                <c:pt idx="0">
                  <c:v>1170</c:v>
                </c:pt>
                <c:pt idx="1">
                  <c:v>692</c:v>
                </c:pt>
                <c:pt idx="2">
                  <c:v>935</c:v>
                </c:pt>
                <c:pt idx="3">
                  <c:v>751</c:v>
                </c:pt>
                <c:pt idx="4">
                  <c:v>685</c:v>
                </c:pt>
                <c:pt idx="5">
                  <c:v>589</c:v>
                </c:pt>
                <c:pt idx="6">
                  <c:v>332</c:v>
                </c:pt>
                <c:pt idx="7">
                  <c:v>469</c:v>
                </c:pt>
                <c:pt idx="8">
                  <c:v>146</c:v>
                </c:pt>
                <c:pt idx="9">
                  <c:v>182</c:v>
                </c:pt>
                <c:pt idx="10">
                  <c:v>94</c:v>
                </c:pt>
                <c:pt idx="11">
                  <c:v>175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歳出</c:v>
                      </c:pt>
                    </c:strCache>
                  </c:strRef>
                </c15:tx>
              </c15:filteredSeriesTitle>
            </c:ext>
            <c:ext xmlns:c15="http://schemas.microsoft.com/office/drawing/2012/chart" uri="{02D57815-91ED-43cb-92C2-25804820EDAC}">
              <c15:filteredCategoryTitle>
                <c15:cat>
                  <c:strRef>
                    <c:extLst>
                      <c:ext uri="{02D57815-91ED-43cb-92C2-25804820EDAC}">
                        <c15:formulaRef>
                          <c15:sqref>Sheet1!$A$2:$A$13</c15:sqref>
                        </c15:formulaRef>
                      </c:ext>
                    </c:extLst>
                    <c:strCache>
                      <c:ptCount val="12"/>
                      <c:pt idx="0">
                        <c:v>教育費</c:v>
                      </c:pt>
                      <c:pt idx="1">
                        <c:v>公債費</c:v>
                      </c:pt>
                      <c:pt idx="2">
                        <c:v>福祉保険費</c:v>
                      </c:pt>
                      <c:pt idx="3">
                        <c:v>県土マネジメント費</c:v>
                      </c:pt>
                      <c:pt idx="4">
                        <c:v>諸支出金</c:v>
                      </c:pt>
                      <c:pt idx="5">
                        <c:v>地域創造費</c:v>
                      </c:pt>
                      <c:pt idx="6">
                        <c:v>警察費</c:v>
                      </c:pt>
                      <c:pt idx="7">
                        <c:v>総務費</c:v>
                      </c:pt>
                      <c:pt idx="8">
                        <c:v>産業費</c:v>
                      </c:pt>
                      <c:pt idx="9">
                        <c:v>医療政策費</c:v>
                      </c:pt>
                      <c:pt idx="10">
                        <c:v>食農費</c:v>
                      </c:pt>
                      <c:pt idx="11">
                        <c:v>その他</c:v>
                      </c:pt>
                    </c:strCache>
                  </c:strRef>
                </c15:cat>
              </c15:filteredCategoryTitle>
            </c:ext>
            <c:ext xmlns:c16="http://schemas.microsoft.com/office/drawing/2014/chart" uri="{C3380CC4-5D6E-409C-BE32-E72D297353CC}">
              <c16:uniqueId val="{0000001C-D36B-EA42-888A-BFD9844FDF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0.37561</cdr:x>
      <cdr:y>0.3448</cdr:y>
    </cdr:from>
    <cdr:to>
      <cdr:x>0.57459</cdr:x>
      <cdr:y>0.67038</cdr:y>
    </cdr:to>
    <cdr:sp macro="" textlink="">
      <cdr:nvSpPr>
        <cdr:cNvPr id="2" name="楕円 1">
          <a:extLst xmlns:a="http://schemas.openxmlformats.org/drawingml/2006/main">
            <a:ext uri="{FF2B5EF4-FFF2-40B4-BE49-F238E27FC236}">
              <a16:creationId xmlns:a16="http://schemas.microsoft.com/office/drawing/2014/main" id="{ADBB36D4-EF57-F033-793D-75C141B74542}"/>
            </a:ext>
          </a:extLst>
        </cdr:cNvPr>
        <cdr:cNvSpPr/>
      </cdr:nvSpPr>
      <cdr:spPr bwMode="auto">
        <a:xfrm xmlns:a="http://schemas.openxmlformats.org/drawingml/2006/main">
          <a:off x="2481783" y="1401082"/>
          <a:ext cx="1314733" cy="1322999"/>
        </a:xfrm>
        <a:prstGeom xmlns:a="http://schemas.openxmlformats.org/drawingml/2006/main" prst="ellipse">
          <a:avLst/>
        </a:prstGeom>
        <a:solidFill xmlns:a="http://schemas.openxmlformats.org/drawingml/2006/main">
          <a:schemeClr val="bg1"/>
        </a:solidFill>
        <a:ln xmlns:a="http://schemas.openxmlformats.org/drawingml/2006/main" w="6350" cap="flat" cmpd="sng" algn="ctr">
          <a:noFill/>
          <a:prstDash val="solid"/>
          <a:round/>
          <a:headEnd type="none" w="med" len="med"/>
          <a:tailEnd type="none" w="med" len="med"/>
        </a:ln>
        <a:effectLst xmlns:a="http://schemas.openxmlformats.org/drawingml/2006/main"/>
      </cdr:spPr>
      <cdr:txBody>
        <a:bodyPr xmlns:a="http://schemas.openxmlformats.org/drawingml/2006/main" vert="horz" wrap="none" lIns="0" tIns="45720" rIns="0" bIns="45720" numCol="1" rtlCol="0" anchor="ctr" anchorCtr="0" compatLnSpc="1">
          <a:prstTxWarp prst="textNoShape">
            <a:avLst/>
          </a:prstTxWarp>
        </a:bodyPr>
        <a:lstStyle xmlns:a="http://schemas.openxmlformats.org/drawingml/2006/main">
          <a:defPPr>
            <a:defRPr lang="ja-JP"/>
          </a:defPPr>
          <a:lvl1pPr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1pPr>
          <a:lvl2pPr marL="4572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2pPr>
          <a:lvl3pPr marL="9144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3pPr>
          <a:lvl4pPr marL="13716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4pPr>
          <a:lvl5pPr marL="18288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5pPr>
          <a:lvl6pPr marL="2286000" algn="l" defTabSz="914400" rtl="0" eaLnBrk="1" latinLnBrk="0" hangingPunct="1">
            <a:defRPr kumimoji="1" sz="2400" kern="1200">
              <a:solidFill>
                <a:schemeClr val="tx1"/>
              </a:solidFill>
              <a:latin typeface="Times" panose="02020603050405020304" pitchFamily="18" charset="0"/>
              <a:ea typeface="Osaka" charset="-128"/>
              <a:cs typeface="+mn-cs"/>
            </a:defRPr>
          </a:lvl6pPr>
          <a:lvl7pPr marL="2743200" algn="l" defTabSz="914400" rtl="0" eaLnBrk="1" latinLnBrk="0" hangingPunct="1">
            <a:defRPr kumimoji="1" sz="2400" kern="1200">
              <a:solidFill>
                <a:schemeClr val="tx1"/>
              </a:solidFill>
              <a:latin typeface="Times" panose="02020603050405020304" pitchFamily="18" charset="0"/>
              <a:ea typeface="Osaka" charset="-128"/>
              <a:cs typeface="+mn-cs"/>
            </a:defRPr>
          </a:lvl7pPr>
          <a:lvl8pPr marL="3200400" algn="l" defTabSz="914400" rtl="0" eaLnBrk="1" latinLnBrk="0" hangingPunct="1">
            <a:defRPr kumimoji="1" sz="2400" kern="1200">
              <a:solidFill>
                <a:schemeClr val="tx1"/>
              </a:solidFill>
              <a:latin typeface="Times" panose="02020603050405020304" pitchFamily="18" charset="0"/>
              <a:ea typeface="Osaka" charset="-128"/>
              <a:cs typeface="+mn-cs"/>
            </a:defRPr>
          </a:lvl8pPr>
          <a:lvl9pPr marL="3657600" algn="l" defTabSz="914400" rtl="0" eaLnBrk="1" latinLnBrk="0" hangingPunct="1">
            <a:defRPr kumimoji="1" sz="2400" kern="1200">
              <a:solidFill>
                <a:schemeClr val="tx1"/>
              </a:solidFill>
              <a:latin typeface="Times" panose="02020603050405020304" pitchFamily="18" charset="0"/>
              <a:ea typeface="Osaka" charset="-128"/>
              <a:cs typeface="+mn-cs"/>
            </a:defRPr>
          </a:lvl9pPr>
        </a:lstStyle>
        <a:p xmlns:a="http://schemas.openxmlformats.org/drawingml/2006/main">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n-ea"/>
              <a:ea typeface="+mn-ea"/>
            </a:rPr>
            <a:t>歳　出</a:t>
          </a:r>
          <a:endParaRPr kumimoji="1" lang="en-US" altLang="ja-JP" sz="1600" b="0" i="0" u="none" strike="noStrike" cap="none" normalizeH="0" baseline="0" dirty="0">
            <a:ln>
              <a:noFill/>
            </a:ln>
            <a:solidFill>
              <a:schemeClr val="tx1"/>
            </a:solidFill>
            <a:effectLst/>
            <a:latin typeface="+mn-ea"/>
            <a:ea typeface="+mn-ea"/>
          </a:endParaRPr>
        </a:p>
        <a:p xmlns:a="http://schemas.openxmlformats.org/drawingml/2006/main">
          <a:pPr marL="0" marR="0" indent="0" algn="ctr" defTabSz="914400" rtl="0" eaLnBrk="1" fontAlgn="base" latinLnBrk="0" hangingPunct="1">
            <a:lnSpc>
              <a:spcPct val="100000"/>
            </a:lnSpc>
            <a:spcBef>
              <a:spcPct val="0"/>
            </a:spcBef>
            <a:spcAft>
              <a:spcPct val="0"/>
            </a:spcAft>
            <a:buClrTx/>
            <a:buSzTx/>
            <a:buFontTx/>
            <a:buNone/>
            <a:tabLst/>
          </a:pPr>
          <a:r>
            <a:rPr lang="en-US" altLang="ja-JP" sz="1600" dirty="0">
              <a:latin typeface="+mn-ea"/>
              <a:ea typeface="+mn-ea"/>
            </a:rPr>
            <a:t>6,220</a:t>
          </a:r>
          <a:r>
            <a:rPr lang="ja-JP" altLang="en-US" sz="1600" dirty="0">
              <a:latin typeface="+mn-ea"/>
              <a:ea typeface="+mn-ea"/>
            </a:rPr>
            <a:t>億円</a:t>
          </a:r>
          <a:endParaRPr kumimoji="1" lang="ja-JP" altLang="en-US" sz="1600" b="0" i="0" u="none" strike="noStrike" cap="none" normalizeH="0" baseline="0" dirty="0">
            <a:ln>
              <a:noFill/>
            </a:ln>
            <a:solidFill>
              <a:schemeClr val="tx1"/>
            </a:solidFill>
            <a:effectLst/>
            <a:latin typeface="+mn-ea"/>
            <a:ea typeface="+mn-ea"/>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1" y="2"/>
            <a:ext cx="4304472" cy="339643"/>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lvl1pPr eaLnBrk="1" hangingPunct="1">
              <a:defRPr sz="1200">
                <a:latin typeface="Times" charset="0"/>
              </a:defRPr>
            </a:lvl1pPr>
          </a:lstStyle>
          <a:p>
            <a:pPr>
              <a:defRPr/>
            </a:pPr>
            <a:endParaRPr lang="ja-JP" altLang="en-US"/>
          </a:p>
        </p:txBody>
      </p:sp>
      <p:sp>
        <p:nvSpPr>
          <p:cNvPr id="3" name="日付プレースホルダ 2"/>
          <p:cNvSpPr>
            <a:spLocks noGrp="1"/>
          </p:cNvSpPr>
          <p:nvPr>
            <p:ph type="dt" sz="quarter" idx="1"/>
          </p:nvPr>
        </p:nvSpPr>
        <p:spPr bwMode="auto">
          <a:xfrm>
            <a:off x="5620571" y="2"/>
            <a:ext cx="4304471" cy="339643"/>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lvl1pPr algn="r" eaLnBrk="1" hangingPunct="1">
              <a:defRPr sz="1200">
                <a:latin typeface="Times" charset="0"/>
              </a:defRPr>
            </a:lvl1pPr>
          </a:lstStyle>
          <a:p>
            <a:pPr>
              <a:defRPr/>
            </a:pPr>
            <a:fld id="{8C955B56-B1F6-4DF6-9411-2DEBD0C19D66}" type="datetimeFigureOut">
              <a:rPr lang="ja-JP" altLang="en-US"/>
              <a:pPr>
                <a:defRPr/>
              </a:pPr>
              <a:t>2026/5/30</a:t>
            </a:fld>
            <a:endParaRPr lang="en-US" altLang="ja-JP"/>
          </a:p>
        </p:txBody>
      </p:sp>
      <p:sp>
        <p:nvSpPr>
          <p:cNvPr id="4" name="フッター プレースホルダ 3"/>
          <p:cNvSpPr>
            <a:spLocks noGrp="1"/>
          </p:cNvSpPr>
          <p:nvPr>
            <p:ph type="ftr" sz="quarter" idx="2"/>
          </p:nvPr>
        </p:nvSpPr>
        <p:spPr bwMode="auto">
          <a:xfrm>
            <a:off x="1" y="6456431"/>
            <a:ext cx="4304472" cy="339643"/>
          </a:xfrm>
          <a:prstGeom prst="rect">
            <a:avLst/>
          </a:prstGeom>
          <a:noFill/>
          <a:ln w="9525">
            <a:noFill/>
            <a:miter lim="800000"/>
            <a:headEnd/>
            <a:tailEnd/>
          </a:ln>
        </p:spPr>
        <p:txBody>
          <a:bodyPr vert="horz" wrap="square" lIns="91996" tIns="46000" rIns="91996" bIns="46000" numCol="1" anchor="b" anchorCtr="0" compatLnSpc="1">
            <a:prstTxWarp prst="textNoShape">
              <a:avLst/>
            </a:prstTxWarp>
          </a:bodyPr>
          <a:lstStyle>
            <a:lvl1pPr eaLnBrk="1" hangingPunct="1">
              <a:defRPr sz="1200">
                <a:latin typeface="Times" charset="0"/>
              </a:defRPr>
            </a:lvl1pPr>
          </a:lstStyle>
          <a:p>
            <a:pPr>
              <a:defRPr/>
            </a:pPr>
            <a:endParaRPr lang="ja-JP" altLang="en-US"/>
          </a:p>
        </p:txBody>
      </p:sp>
      <p:sp>
        <p:nvSpPr>
          <p:cNvPr id="5" name="スライド番号プレースホルダ 4"/>
          <p:cNvSpPr>
            <a:spLocks noGrp="1"/>
          </p:cNvSpPr>
          <p:nvPr>
            <p:ph type="sldNum" sz="quarter" idx="3"/>
          </p:nvPr>
        </p:nvSpPr>
        <p:spPr bwMode="auto">
          <a:xfrm>
            <a:off x="5620571" y="6456431"/>
            <a:ext cx="4304471" cy="339643"/>
          </a:xfrm>
          <a:prstGeom prst="rect">
            <a:avLst/>
          </a:prstGeom>
          <a:noFill/>
          <a:ln w="9525">
            <a:noFill/>
            <a:miter lim="800000"/>
            <a:headEnd/>
            <a:tailEnd/>
          </a:ln>
        </p:spPr>
        <p:txBody>
          <a:bodyPr vert="horz" wrap="square" lIns="91996" tIns="46000" rIns="91996" bIns="46000" numCol="1" anchor="b" anchorCtr="0" compatLnSpc="1">
            <a:prstTxWarp prst="textNoShape">
              <a:avLst/>
            </a:prstTxWarp>
          </a:bodyPr>
          <a:lstStyle>
            <a:lvl1pPr algn="r" eaLnBrk="1" hangingPunct="1">
              <a:defRPr sz="1200"/>
            </a:lvl1pPr>
          </a:lstStyle>
          <a:p>
            <a:pPr>
              <a:defRPr/>
            </a:pPr>
            <a:fld id="{BF52FB68-1B7C-470E-9B7C-E69E817DBBBC}" type="slidenum">
              <a:rPr lang="ja-JP" altLang="en-US"/>
              <a:pPr>
                <a:defRPr/>
              </a:pPr>
              <a:t>‹#›</a:t>
            </a:fld>
            <a:endParaRPr lang="en-US" altLang="ja-JP"/>
          </a:p>
        </p:txBody>
      </p:sp>
    </p:spTree>
    <p:extLst>
      <p:ext uri="{BB962C8B-B14F-4D97-AF65-F5344CB8AC3E}">
        <p14:creationId xmlns:p14="http://schemas.microsoft.com/office/powerpoint/2010/main" val="9880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1" y="2"/>
            <a:ext cx="4304472" cy="339643"/>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lvl1pPr eaLnBrk="1" hangingPunct="1">
              <a:defRPr sz="1200">
                <a:latin typeface="Times" charset="0"/>
              </a:defRPr>
            </a:lvl1pPr>
          </a:lstStyle>
          <a:p>
            <a:pPr>
              <a:defRPr/>
            </a:pPr>
            <a:endParaRPr lang="en-US" altLang="ja-JP"/>
          </a:p>
        </p:txBody>
      </p:sp>
      <p:sp>
        <p:nvSpPr>
          <p:cNvPr id="68611" name="Rectangle 3"/>
          <p:cNvSpPr>
            <a:spLocks noGrp="1" noChangeArrowheads="1"/>
          </p:cNvSpPr>
          <p:nvPr>
            <p:ph type="dt" idx="1"/>
          </p:nvPr>
        </p:nvSpPr>
        <p:spPr bwMode="auto">
          <a:xfrm>
            <a:off x="5620571" y="2"/>
            <a:ext cx="4304471" cy="339643"/>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lvl1pPr algn="r" eaLnBrk="1" hangingPunct="1">
              <a:defRPr sz="1200">
                <a:latin typeface="Times" charset="0"/>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3265488" y="511175"/>
            <a:ext cx="3397250" cy="2547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90271" y="3228220"/>
            <a:ext cx="7946102" cy="3058392"/>
          </a:xfrm>
          <a:prstGeom prst="rect">
            <a:avLst/>
          </a:prstGeom>
          <a:noFill/>
          <a:ln w="9525">
            <a:noFill/>
            <a:miter lim="800000"/>
            <a:headEnd/>
            <a:tailEnd/>
          </a:ln>
        </p:spPr>
        <p:txBody>
          <a:bodyPr vert="horz" wrap="square" lIns="91996" tIns="46000" rIns="91996" bIns="4600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8614" name="Rectangle 6"/>
          <p:cNvSpPr>
            <a:spLocks noGrp="1" noChangeArrowheads="1"/>
          </p:cNvSpPr>
          <p:nvPr>
            <p:ph type="ftr" sz="quarter" idx="4"/>
          </p:nvPr>
        </p:nvSpPr>
        <p:spPr bwMode="auto">
          <a:xfrm>
            <a:off x="1" y="6456431"/>
            <a:ext cx="4304472" cy="339643"/>
          </a:xfrm>
          <a:prstGeom prst="rect">
            <a:avLst/>
          </a:prstGeom>
          <a:noFill/>
          <a:ln w="9525">
            <a:noFill/>
            <a:miter lim="800000"/>
            <a:headEnd/>
            <a:tailEnd/>
          </a:ln>
        </p:spPr>
        <p:txBody>
          <a:bodyPr vert="horz" wrap="square" lIns="91996" tIns="46000" rIns="91996" bIns="46000" numCol="1" anchor="b" anchorCtr="0" compatLnSpc="1">
            <a:prstTxWarp prst="textNoShape">
              <a:avLst/>
            </a:prstTxWarp>
          </a:bodyPr>
          <a:lstStyle>
            <a:lvl1pPr eaLnBrk="1" hangingPunct="1">
              <a:defRPr sz="1200">
                <a:latin typeface="Times" charset="0"/>
              </a:defRPr>
            </a:lvl1pPr>
          </a:lstStyle>
          <a:p>
            <a:pPr>
              <a:defRPr/>
            </a:pPr>
            <a:endParaRPr lang="en-US" altLang="ja-JP"/>
          </a:p>
        </p:txBody>
      </p:sp>
      <p:sp>
        <p:nvSpPr>
          <p:cNvPr id="68615" name="Rectangle 7"/>
          <p:cNvSpPr>
            <a:spLocks noGrp="1" noChangeArrowheads="1"/>
          </p:cNvSpPr>
          <p:nvPr>
            <p:ph type="sldNum" sz="quarter" idx="5"/>
          </p:nvPr>
        </p:nvSpPr>
        <p:spPr bwMode="auto">
          <a:xfrm>
            <a:off x="5620571" y="6456431"/>
            <a:ext cx="4304471" cy="339643"/>
          </a:xfrm>
          <a:prstGeom prst="rect">
            <a:avLst/>
          </a:prstGeom>
          <a:noFill/>
          <a:ln w="9525">
            <a:noFill/>
            <a:miter lim="800000"/>
            <a:headEnd/>
            <a:tailEnd/>
          </a:ln>
        </p:spPr>
        <p:txBody>
          <a:bodyPr vert="horz" wrap="square" lIns="91996" tIns="46000" rIns="91996" bIns="46000" numCol="1" anchor="b" anchorCtr="0" compatLnSpc="1">
            <a:prstTxWarp prst="textNoShape">
              <a:avLst/>
            </a:prstTxWarp>
          </a:bodyPr>
          <a:lstStyle>
            <a:lvl1pPr algn="r" eaLnBrk="1" hangingPunct="1">
              <a:defRPr sz="1200"/>
            </a:lvl1pPr>
          </a:lstStyle>
          <a:p>
            <a:pPr>
              <a:defRPr/>
            </a:pPr>
            <a:fld id="{DEFA9A01-71A4-435A-A68E-07DBF33220B8}" type="slidenum">
              <a:rPr lang="en-US" altLang="ja-JP"/>
              <a:pPr>
                <a:defRPr/>
              </a:pPr>
              <a:t>‹#›</a:t>
            </a:fld>
            <a:endParaRPr lang="en-US" altLang="ja-JP"/>
          </a:p>
        </p:txBody>
      </p:sp>
    </p:spTree>
    <p:extLst>
      <p:ext uri="{BB962C8B-B14F-4D97-AF65-F5344CB8AC3E}">
        <p14:creationId xmlns:p14="http://schemas.microsoft.com/office/powerpoint/2010/main" val="31416787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33660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11492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10709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81069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AD64-88D9-3910-8FDB-11D3FDE0B8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F8FAFE-F7AB-00F9-3FBA-AFC0F4AE89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10074D2-825B-16F7-8A34-72DF4A398DE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a:extLst>
              <a:ext uri="{FF2B5EF4-FFF2-40B4-BE49-F238E27FC236}">
                <a16:creationId xmlns:a16="http://schemas.microsoft.com/office/drawing/2014/main" id="{77B17925-9205-3B7E-3C3A-9E0FAA306535}"/>
              </a:ext>
            </a:extLst>
          </p:cNvPr>
          <p:cNvSpPr>
            <a:spLocks noGrp="1"/>
          </p:cNvSpPr>
          <p:nvPr>
            <p:ph type="sldNum" sz="quarter" idx="5"/>
          </p:nvPr>
        </p:nvSpPr>
        <p:spPr/>
        <p:txBody>
          <a:bodyPr/>
          <a:lstStyle/>
          <a:p>
            <a:pPr>
              <a:defRPr/>
            </a:pPr>
            <a:fld id="{DEFA9A01-71A4-435A-A68E-07DBF33220B8}" type="slidenum">
              <a:rPr lang="en-US" altLang="ja-JP" smtClean="0"/>
              <a:pPr>
                <a:defRPr/>
              </a:pPr>
              <a:t>22</a:t>
            </a:fld>
            <a:endParaRPr lang="en-US" altLang="ja-JP"/>
          </a:p>
        </p:txBody>
      </p:sp>
    </p:spTree>
    <p:extLst>
      <p:ext uri="{BB962C8B-B14F-4D97-AF65-F5344CB8AC3E}">
        <p14:creationId xmlns:p14="http://schemas.microsoft.com/office/powerpoint/2010/main" val="219833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5ABC9-F131-8206-B9AF-706BBD089A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A40B1C-4AD8-4F37-F0B9-3CF968267F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40D9C0-9D2E-E4EA-AE7B-528AA639CE4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936D289C-D96D-4742-0A93-820150B47089}"/>
              </a:ext>
            </a:extLst>
          </p:cNvPr>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3238521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2571694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399047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solidFill>
                <a:srgbClr val="FF0000"/>
              </a:solidFill>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34808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310403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28</a:t>
            </a:fld>
            <a:endParaRPr lang="en-US" altLang="ja-JP"/>
          </a:p>
        </p:txBody>
      </p:sp>
    </p:spTree>
    <p:extLst>
      <p:ext uri="{BB962C8B-B14F-4D97-AF65-F5344CB8AC3E}">
        <p14:creationId xmlns:p14="http://schemas.microsoft.com/office/powerpoint/2010/main" val="1169098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29</a:t>
            </a:fld>
            <a:endParaRPr lang="en-US" altLang="ja-JP"/>
          </a:p>
        </p:txBody>
      </p:sp>
    </p:spTree>
    <p:extLst>
      <p:ext uri="{BB962C8B-B14F-4D97-AF65-F5344CB8AC3E}">
        <p14:creationId xmlns:p14="http://schemas.microsoft.com/office/powerpoint/2010/main" val="826003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26">
              <a:defRPr/>
            </a:pPr>
            <a:fld id="{4374078C-8597-4BCE-AD2D-AB8AAB46821F}" type="slidenum">
              <a:rPr lang="ja-JP" altLang="en-US" sz="1100">
                <a:solidFill>
                  <a:prstClr val="black"/>
                </a:solidFill>
              </a:rPr>
              <a:pPr defTabSz="45642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26">
              <a:defRPr/>
            </a:pPr>
            <a:fld id="{4374078C-8597-4BCE-AD2D-AB8AAB46821F}" type="slidenum">
              <a:rPr lang="ja-JP" altLang="en-US" sz="1100">
                <a:solidFill>
                  <a:prstClr val="black"/>
                </a:solidFill>
              </a:rPr>
              <a:pPr defTabSz="45642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35953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1111869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74003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02379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8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11C7DCC-4FAD-47DB-8349-CABC8B0CD50F}"/>
              </a:ext>
            </a:extLst>
          </p:cNvPr>
          <p:cNvSpPr/>
          <p:nvPr/>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87656216"/>
      </p:ext>
    </p:extLst>
  </p:cSld>
  <p:clrMapOvr>
    <a:masterClrMapping/>
  </p:clrMapOvr>
  <p:hf sldNum="0" hdr="0" ftr="0" dt="0"/>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3" name="正方形/長方形 2">
            <a:extLst>
              <a:ext uri="{FF2B5EF4-FFF2-40B4-BE49-F238E27FC236}">
                <a16:creationId xmlns:a16="http://schemas.microsoft.com/office/drawing/2014/main" id="{778FC82F-51DC-542C-3278-95B8D10AA8D7}"/>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Tree>
    <p:extLst>
      <p:ext uri="{BB962C8B-B14F-4D97-AF65-F5344CB8AC3E}">
        <p14:creationId xmlns:p14="http://schemas.microsoft.com/office/powerpoint/2010/main" val="3132576290"/>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 name="正方形/長方形 2">
            <a:extLst>
              <a:ext uri="{FF2B5EF4-FFF2-40B4-BE49-F238E27FC236}">
                <a16:creationId xmlns:a16="http://schemas.microsoft.com/office/drawing/2014/main" id="{3E748807-1866-7192-1B56-DC2C0C8F59F7}"/>
              </a:ext>
            </a:extLst>
          </p:cNvPr>
          <p:cNvSpPr/>
          <p:nvPr userDrawn="1"/>
        </p:nvSpPr>
        <p:spPr bwMode="auto">
          <a:xfrm>
            <a:off x="5771706" y="1531118"/>
            <a:ext cx="3114843"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5" name="正方形/長方形 4">
            <a:extLst>
              <a:ext uri="{FF2B5EF4-FFF2-40B4-BE49-F238E27FC236}">
                <a16:creationId xmlns:a16="http://schemas.microsoft.com/office/drawing/2014/main" id="{3F9C23C2-DF5D-0FCB-B495-EE11F0B04B99}"/>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8" name="正方形/長方形 7">
            <a:extLst>
              <a:ext uri="{FF2B5EF4-FFF2-40B4-BE49-F238E27FC236}">
                <a16:creationId xmlns:a16="http://schemas.microsoft.com/office/drawing/2014/main" id="{A528092E-ACC9-BB82-E016-8597F2E78DC3}"/>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2" name="正方形/長方形 11">
            <a:extLst>
              <a:ext uri="{FF2B5EF4-FFF2-40B4-BE49-F238E27FC236}">
                <a16:creationId xmlns:a16="http://schemas.microsoft.com/office/drawing/2014/main" id="{07A63DEA-EFB4-ACAB-C599-61CFABCF8D7E}"/>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graphicFrame>
        <p:nvGraphicFramePr>
          <p:cNvPr id="14" name="表 13">
            <a:extLst>
              <a:ext uri="{FF2B5EF4-FFF2-40B4-BE49-F238E27FC236}">
                <a16:creationId xmlns:a16="http://schemas.microsoft.com/office/drawing/2014/main" id="{25034BF2-AE5D-5EEE-F7CE-B2BD6E1825A4}"/>
              </a:ext>
            </a:extLst>
          </p:cNvPr>
          <p:cNvGraphicFramePr>
            <a:graphicFrameLocks noGrp="1"/>
          </p:cNvGraphicFramePr>
          <p:nvPr userDrawn="1">
            <p:extLst>
              <p:ext uri="{D42A27DB-BD31-4B8C-83A1-F6EECF244321}">
                <p14:modId xmlns:p14="http://schemas.microsoft.com/office/powerpoint/2010/main" val="3993705666"/>
              </p:ext>
            </p:extLst>
          </p:nvPr>
        </p:nvGraphicFramePr>
        <p:xfrm>
          <a:off x="5987035" y="1547354"/>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15" name="正方形/長方形 14">
            <a:extLst>
              <a:ext uri="{FF2B5EF4-FFF2-40B4-BE49-F238E27FC236}">
                <a16:creationId xmlns:a16="http://schemas.microsoft.com/office/drawing/2014/main" id="{AB818FCC-B341-89BE-279F-8151C3F52873}"/>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8" name="正方形/長方形 17">
            <a:extLst>
              <a:ext uri="{FF2B5EF4-FFF2-40B4-BE49-F238E27FC236}">
                <a16:creationId xmlns:a16="http://schemas.microsoft.com/office/drawing/2014/main" id="{1DDE0AF1-2602-5837-C474-417664D7EA1D}"/>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0" name="正方形/長方形 19">
            <a:extLst>
              <a:ext uri="{FF2B5EF4-FFF2-40B4-BE49-F238E27FC236}">
                <a16:creationId xmlns:a16="http://schemas.microsoft.com/office/drawing/2014/main" id="{0C491794-0F51-5551-3962-CE511F07219D}"/>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DD6E0293-757F-E4A3-CDA4-24D8DF80CB45}"/>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22" name="表 21">
            <a:extLst>
              <a:ext uri="{FF2B5EF4-FFF2-40B4-BE49-F238E27FC236}">
                <a16:creationId xmlns:a16="http://schemas.microsoft.com/office/drawing/2014/main" id="{2FA9D09B-5BD9-6D36-464F-E49CA7AACFED}"/>
              </a:ext>
            </a:extLst>
          </p:cNvPr>
          <p:cNvGraphicFramePr>
            <a:graphicFrameLocks noGrp="1"/>
          </p:cNvGraphicFramePr>
          <p:nvPr userDrawn="1">
            <p:extLst>
              <p:ext uri="{D42A27DB-BD31-4B8C-83A1-F6EECF244321}">
                <p14:modId xmlns:p14="http://schemas.microsoft.com/office/powerpoint/2010/main" val="1064602780"/>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20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23" name="正方形/長方形 22">
            <a:extLst>
              <a:ext uri="{FF2B5EF4-FFF2-40B4-BE49-F238E27FC236}">
                <a16:creationId xmlns:a16="http://schemas.microsoft.com/office/drawing/2014/main" id="{234BF2E1-E2C5-C558-07B5-67C209FBF88A}"/>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24" name="正方形/長方形 23">
            <a:extLst>
              <a:ext uri="{FF2B5EF4-FFF2-40B4-BE49-F238E27FC236}">
                <a16:creationId xmlns:a16="http://schemas.microsoft.com/office/drawing/2014/main" id="{3FF8B9F3-6599-7C22-8DA2-8FC671B95CF4}"/>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25" name="グループ化 24">
            <a:extLst>
              <a:ext uri="{FF2B5EF4-FFF2-40B4-BE49-F238E27FC236}">
                <a16:creationId xmlns:a16="http://schemas.microsoft.com/office/drawing/2014/main" id="{36449B70-D7DB-D0C1-F562-940B4DE41543}"/>
              </a:ext>
            </a:extLst>
          </p:cNvPr>
          <p:cNvGrpSpPr/>
          <p:nvPr userDrawn="1"/>
        </p:nvGrpSpPr>
        <p:grpSpPr>
          <a:xfrm>
            <a:off x="727310" y="5444694"/>
            <a:ext cx="2220900" cy="1141426"/>
            <a:chOff x="608967" y="5456726"/>
            <a:chExt cx="2220900" cy="1141426"/>
          </a:xfrm>
        </p:grpSpPr>
        <p:pic>
          <p:nvPicPr>
            <p:cNvPr id="26" name="図 25">
              <a:extLst>
                <a:ext uri="{FF2B5EF4-FFF2-40B4-BE49-F238E27FC236}">
                  <a16:creationId xmlns:a16="http://schemas.microsoft.com/office/drawing/2014/main" id="{8A91584C-0481-8D63-E3A5-32AD0EF6D7F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71" t="-205" r="9962" b="31137"/>
            <a:stretch/>
          </p:blipFill>
          <p:spPr>
            <a:xfrm>
              <a:off x="608967" y="5456726"/>
              <a:ext cx="1797166" cy="1091837"/>
            </a:xfrm>
            <a:prstGeom prst="rect">
              <a:avLst/>
            </a:prstGeom>
            <a:ln w="15875">
              <a:solidFill>
                <a:srgbClr val="005BAD"/>
              </a:solidFill>
            </a:ln>
          </p:spPr>
        </p:pic>
        <p:sp>
          <p:nvSpPr>
            <p:cNvPr id="27" name="楕円 50">
              <a:extLst>
                <a:ext uri="{FF2B5EF4-FFF2-40B4-BE49-F238E27FC236}">
                  <a16:creationId xmlns:a16="http://schemas.microsoft.com/office/drawing/2014/main" id="{69802C63-2102-E06F-B14A-F51DA418D882}"/>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8" name="テキスト ボックス 27">
              <a:extLst>
                <a:ext uri="{FF2B5EF4-FFF2-40B4-BE49-F238E27FC236}">
                  <a16:creationId xmlns:a16="http://schemas.microsoft.com/office/drawing/2014/main" id="{C62C792B-B755-4B00-8D3C-C807C6BE0832}"/>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29" name="正方形/長方形 28">
            <a:extLst>
              <a:ext uri="{FF2B5EF4-FFF2-40B4-BE49-F238E27FC236}">
                <a16:creationId xmlns:a16="http://schemas.microsoft.com/office/drawing/2014/main" id="{FFA232D5-74C2-FB45-7BA3-FFA8BE604FB6}"/>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Tree>
    <p:extLst>
      <p:ext uri="{BB962C8B-B14F-4D97-AF65-F5344CB8AC3E}">
        <p14:creationId xmlns:p14="http://schemas.microsoft.com/office/powerpoint/2010/main" val="1910300938"/>
      </p:ext>
    </p:extLst>
  </p:cSld>
  <p:clrMapOvr>
    <a:masterClrMapping/>
  </p:clrMapOvr>
  <p:extLst>
    <p:ext uri="{DCECCB84-F9BA-43D5-87BE-67443E8EF086}">
      <p15:sldGuideLst xmlns:p15="http://schemas.microsoft.com/office/powerpoint/2012/main">
        <p15:guide id="10" orient="horz" pos="4224" userDrawn="1">
          <p15:clr>
            <a:srgbClr val="FBAE40"/>
          </p15:clr>
        </p15:guide>
        <p15:guide id="11" pos="5760" userDrawn="1">
          <p15:clr>
            <a:srgbClr val="FBAE40"/>
          </p15:clr>
        </p15:guide>
        <p15:guide id="12"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sp>
        <p:nvSpPr>
          <p:cNvPr id="21" name="正方形/長方形 20">
            <a:extLst>
              <a:ext uri="{FF2B5EF4-FFF2-40B4-BE49-F238E27FC236}">
                <a16:creationId xmlns:a16="http://schemas.microsoft.com/office/drawing/2014/main" id="{CAD26BA1-FDE4-CBA8-9DCC-4D74937BFFC0}"/>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2" name="正方形/長方形 21">
            <a:extLst>
              <a:ext uri="{FF2B5EF4-FFF2-40B4-BE49-F238E27FC236}">
                <a16:creationId xmlns:a16="http://schemas.microsoft.com/office/drawing/2014/main" id="{75E0840B-FB98-7B7D-9DA0-3740F4BF3CCA}"/>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23" name="正方形/長方形 22">
            <a:extLst>
              <a:ext uri="{FF2B5EF4-FFF2-40B4-BE49-F238E27FC236}">
                <a16:creationId xmlns:a16="http://schemas.microsoft.com/office/drawing/2014/main" id="{0476A169-1E80-FE54-0FF8-7ECD3439528E}"/>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31" name="正方形/長方形 30">
            <a:extLst>
              <a:ext uri="{FF2B5EF4-FFF2-40B4-BE49-F238E27FC236}">
                <a16:creationId xmlns:a16="http://schemas.microsoft.com/office/drawing/2014/main" id="{0AD331C3-D62F-2B8A-05ED-FB321C4ACF0F}"/>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32" name="正方形/長方形 31">
            <a:extLst>
              <a:ext uri="{FF2B5EF4-FFF2-40B4-BE49-F238E27FC236}">
                <a16:creationId xmlns:a16="http://schemas.microsoft.com/office/drawing/2014/main" id="{49321E78-F356-4F54-39B5-90795454F8B2}"/>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33" name="正方形/長方形 32">
            <a:extLst>
              <a:ext uri="{FF2B5EF4-FFF2-40B4-BE49-F238E27FC236}">
                <a16:creationId xmlns:a16="http://schemas.microsoft.com/office/drawing/2014/main" id="{5E26A171-CEEE-BF2B-6B7D-9260E3C95606}"/>
              </a:ext>
            </a:extLst>
          </p:cNvPr>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graphicFrame>
        <p:nvGraphicFramePr>
          <p:cNvPr id="37" name="表 36">
            <a:extLst>
              <a:ext uri="{FF2B5EF4-FFF2-40B4-BE49-F238E27FC236}">
                <a16:creationId xmlns:a16="http://schemas.microsoft.com/office/drawing/2014/main" id="{78B7332A-566F-2BEE-827C-466091AE42E4}"/>
              </a:ext>
            </a:extLst>
          </p:cNvPr>
          <p:cNvGraphicFramePr>
            <a:graphicFrameLocks noGrp="1"/>
          </p:cNvGraphicFramePr>
          <p:nvPr userDrawn="1">
            <p:extLst>
              <p:ext uri="{D42A27DB-BD31-4B8C-83A1-F6EECF244321}">
                <p14:modId xmlns:p14="http://schemas.microsoft.com/office/powerpoint/2010/main" val="2069580675"/>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所得金額</a:t>
                      </a:r>
                      <a:endParaRPr kumimoji="1" lang="ja-JP" altLang="en-US" sz="9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38" name="正方形/長方形 37">
            <a:extLst>
              <a:ext uri="{FF2B5EF4-FFF2-40B4-BE49-F238E27FC236}">
                <a16:creationId xmlns:a16="http://schemas.microsoft.com/office/drawing/2014/main" id="{E6E3D739-2EE1-9DA9-96B9-2751BB647C7D}"/>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9" name="正方形/長方形 38">
            <a:extLst>
              <a:ext uri="{FF2B5EF4-FFF2-40B4-BE49-F238E27FC236}">
                <a16:creationId xmlns:a16="http://schemas.microsoft.com/office/drawing/2014/main" id="{6F784D46-0595-EA93-867C-E44D10E8D620}"/>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42" name="正方形/長方形 41">
            <a:extLst>
              <a:ext uri="{FF2B5EF4-FFF2-40B4-BE49-F238E27FC236}">
                <a16:creationId xmlns:a16="http://schemas.microsoft.com/office/drawing/2014/main" id="{B638A959-14A1-BDF8-8F08-D3BD1F31D131}"/>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43" name="正方形/長方形 42">
            <a:extLst>
              <a:ext uri="{FF2B5EF4-FFF2-40B4-BE49-F238E27FC236}">
                <a16:creationId xmlns:a16="http://schemas.microsoft.com/office/drawing/2014/main" id="{204E8305-C345-0F1B-3329-58B9F183313A}"/>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44" name="正方形/長方形 43">
            <a:extLst>
              <a:ext uri="{FF2B5EF4-FFF2-40B4-BE49-F238E27FC236}">
                <a16:creationId xmlns:a16="http://schemas.microsoft.com/office/drawing/2014/main" id="{2AF18D30-50B0-85C7-3203-A3EF19F526CF}"/>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グループ意見の考え方</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800" kern="1200" dirty="0">
                <a:solidFill>
                  <a:srgbClr val="005BAD"/>
                </a:solidFill>
                <a:latin typeface="+mn-ea"/>
                <a:ea typeface="+mn-ea"/>
                <a:cs typeface="+mn-cs"/>
              </a:rPr>
              <a:t>（各要素の考慮度合）</a:t>
            </a:r>
            <a:r>
              <a:rPr kumimoji="1" lang="ja-JP" altLang="en-US" sz="900" kern="1200" dirty="0">
                <a:solidFill>
                  <a:srgbClr val="005BAD"/>
                </a:solidFill>
                <a:latin typeface="+mn-ea"/>
                <a:ea typeface="+mn-ea"/>
                <a:cs typeface="+mn-cs"/>
              </a:rPr>
              <a:t>は、</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下の図のどの辺に位置しますか？</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★を動かして示してみましょう！</a:t>
            </a:r>
          </a:p>
        </p:txBody>
      </p:sp>
      <p:grpSp>
        <p:nvGrpSpPr>
          <p:cNvPr id="45" name="グループ化 44">
            <a:extLst>
              <a:ext uri="{FF2B5EF4-FFF2-40B4-BE49-F238E27FC236}">
                <a16:creationId xmlns:a16="http://schemas.microsoft.com/office/drawing/2014/main" id="{42E31A29-06C2-BB6B-61EA-EA7AEB8D7EFA}"/>
              </a:ext>
            </a:extLst>
          </p:cNvPr>
          <p:cNvGrpSpPr/>
          <p:nvPr userDrawn="1"/>
        </p:nvGrpSpPr>
        <p:grpSpPr>
          <a:xfrm>
            <a:off x="7088512" y="4832765"/>
            <a:ext cx="1529836" cy="1529836"/>
            <a:chOff x="7088512" y="4886555"/>
            <a:chExt cx="1529836" cy="1529836"/>
          </a:xfrm>
        </p:grpSpPr>
        <p:sp>
          <p:nvSpPr>
            <p:cNvPr id="46" name="楕円 7">
              <a:extLst>
                <a:ext uri="{FF2B5EF4-FFF2-40B4-BE49-F238E27FC236}">
                  <a16:creationId xmlns:a16="http://schemas.microsoft.com/office/drawing/2014/main" id="{D8AC58AD-1362-C813-0DF6-6B75BF57E056}"/>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49" name="楕円 11">
              <a:extLst>
                <a:ext uri="{FF2B5EF4-FFF2-40B4-BE49-F238E27FC236}">
                  <a16:creationId xmlns:a16="http://schemas.microsoft.com/office/drawing/2014/main" id="{6DF1C0D8-0497-C0E9-DA31-CE4083259667}"/>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50" name="楕円 13">
              <a:extLst>
                <a:ext uri="{FF2B5EF4-FFF2-40B4-BE49-F238E27FC236}">
                  <a16:creationId xmlns:a16="http://schemas.microsoft.com/office/drawing/2014/main" id="{13BD6E4B-7492-B737-39BE-8F5DC35FCE65}"/>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51" name="グラフィックス 20">
            <a:extLst>
              <a:ext uri="{FF2B5EF4-FFF2-40B4-BE49-F238E27FC236}">
                <a16:creationId xmlns:a16="http://schemas.microsoft.com/office/drawing/2014/main" id="{45FE577F-2A5F-A173-D79E-9554AF1B8725}"/>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2" name="正方形/長方形 51">
            <a:extLst>
              <a:ext uri="{FF2B5EF4-FFF2-40B4-BE49-F238E27FC236}">
                <a16:creationId xmlns:a16="http://schemas.microsoft.com/office/drawing/2014/main" id="{AEAEB3DA-DCB7-E9A5-8CE1-D072A0D891F3}"/>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53" name="正方形/長方形 52">
            <a:extLst>
              <a:ext uri="{FF2B5EF4-FFF2-40B4-BE49-F238E27FC236}">
                <a16:creationId xmlns:a16="http://schemas.microsoft.com/office/drawing/2014/main" id="{26E14BAF-7284-FB55-C16C-B119D23DC70F}"/>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55" name="正方形/長方形 54">
            <a:extLst>
              <a:ext uri="{FF2B5EF4-FFF2-40B4-BE49-F238E27FC236}">
                <a16:creationId xmlns:a16="http://schemas.microsoft.com/office/drawing/2014/main" id="{F35DD7E2-3272-7EB8-6F9D-E62263C8B73B}"/>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56" name="グラフィックス 20">
            <a:extLst>
              <a:ext uri="{FF2B5EF4-FFF2-40B4-BE49-F238E27FC236}">
                <a16:creationId xmlns:a16="http://schemas.microsoft.com/office/drawing/2014/main" id="{CFDC4102-C6A9-AB71-192D-62C941E11A83}"/>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7" name="グラフィックス 20">
            <a:extLst>
              <a:ext uri="{FF2B5EF4-FFF2-40B4-BE49-F238E27FC236}">
                <a16:creationId xmlns:a16="http://schemas.microsoft.com/office/drawing/2014/main" id="{08685F5E-F0BC-BD5B-BFE3-2697AEC30B08}"/>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8" name="楕円 1">
            <a:extLst>
              <a:ext uri="{FF2B5EF4-FFF2-40B4-BE49-F238E27FC236}">
                <a16:creationId xmlns:a16="http://schemas.microsoft.com/office/drawing/2014/main" id="{3030BB3D-A4A1-BAAD-2E9D-FC6E664D3CF5}"/>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rgbClr val="FFC000"/>
              </a:solidFill>
              <a:effectLst/>
              <a:latin typeface="Times" charset="0"/>
              <a:ea typeface="Osaka" charset="-128"/>
            </a:endParaRPr>
          </a:p>
        </p:txBody>
      </p:sp>
      <p:sp>
        <p:nvSpPr>
          <p:cNvPr id="59" name="正方形/長方形 58">
            <a:extLst>
              <a:ext uri="{FF2B5EF4-FFF2-40B4-BE49-F238E27FC236}">
                <a16:creationId xmlns:a16="http://schemas.microsoft.com/office/drawing/2014/main" id="{44A49A7A-946F-F0E6-264C-D9C9AB2E0DFD}"/>
              </a:ext>
            </a:extLst>
          </p:cNvPr>
          <p:cNvSpPr/>
          <p:nvPr userDrawn="1"/>
        </p:nvSpPr>
        <p:spPr bwMode="auto">
          <a:xfrm>
            <a:off x="5771706" y="1531118"/>
            <a:ext cx="3114843"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0" name="正方形/長方形 59">
            <a:extLst>
              <a:ext uri="{FF2B5EF4-FFF2-40B4-BE49-F238E27FC236}">
                <a16:creationId xmlns:a16="http://schemas.microsoft.com/office/drawing/2014/main" id="{8EE78A9A-7601-E921-B5AA-86BA416875A6}"/>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61" name="表 60">
            <a:extLst>
              <a:ext uri="{FF2B5EF4-FFF2-40B4-BE49-F238E27FC236}">
                <a16:creationId xmlns:a16="http://schemas.microsoft.com/office/drawing/2014/main" id="{07ED5438-B7B3-F581-906B-ACCECE0674AA}"/>
              </a:ext>
            </a:extLst>
          </p:cNvPr>
          <p:cNvGraphicFramePr>
            <a:graphicFrameLocks noGrp="1"/>
          </p:cNvGraphicFramePr>
          <p:nvPr userDrawn="1">
            <p:extLst>
              <p:ext uri="{D42A27DB-BD31-4B8C-83A1-F6EECF244321}">
                <p14:modId xmlns:p14="http://schemas.microsoft.com/office/powerpoint/2010/main" val="1476075289"/>
              </p:ext>
            </p:extLst>
          </p:nvPr>
        </p:nvGraphicFramePr>
        <p:xfrm>
          <a:off x="5987035" y="1547354"/>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3768326721"/>
      </p:ext>
    </p:extLst>
  </p:cSld>
  <p:clrMapOvr>
    <a:masterClrMapping/>
  </p:clrMapOvr>
  <p:extLst>
    <p:ext uri="{DCECCB84-F9BA-43D5-87BE-67443E8EF086}">
      <p15:sldGuideLst xmlns:p15="http://schemas.microsoft.com/office/powerpoint/2012/main">
        <p15:guide id="6" orient="horz" userDrawn="1">
          <p15:clr>
            <a:srgbClr val="FBAE40"/>
          </p15:clr>
        </p15:guide>
        <p15:guide id="7" pos="57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3" name="グループ化 2">
            <a:extLst>
              <a:ext uri="{FF2B5EF4-FFF2-40B4-BE49-F238E27FC236}">
                <a16:creationId xmlns:a16="http://schemas.microsoft.com/office/drawing/2014/main" id="{B880D74A-2F04-4453-9349-C1D2BD58DE17}"/>
              </a:ext>
            </a:extLst>
          </p:cNvPr>
          <p:cNvGrpSpPr/>
          <p:nvPr/>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Text Box 12">
            <a:extLst>
              <a:ext uri="{FF2B5EF4-FFF2-40B4-BE49-F238E27FC236}">
                <a16:creationId xmlns:a16="http://schemas.microsoft.com/office/drawing/2014/main" id="{78428D88-34A4-4AF5-9DA0-D90D2C05F33D}"/>
              </a:ext>
            </a:extLst>
          </p:cNvPr>
          <p:cNvSpPr txBox="1">
            <a:spLocks noChangeArrowheads="1"/>
          </p:cNvSpPr>
          <p:nvPr/>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9" name="グループ化 8">
            <a:extLst>
              <a:ext uri="{FF2B5EF4-FFF2-40B4-BE49-F238E27FC236}">
                <a16:creationId xmlns:a16="http://schemas.microsoft.com/office/drawing/2014/main" id="{C4EBE130-13B2-4CDA-A249-33130D79A785}"/>
              </a:ext>
            </a:extLst>
          </p:cNvPr>
          <p:cNvGrpSpPr/>
          <p:nvPr/>
        </p:nvGrpSpPr>
        <p:grpSpPr>
          <a:xfrm>
            <a:off x="1318210" y="1342107"/>
            <a:ext cx="6483011" cy="3659608"/>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1366666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graphicFrame>
        <p:nvGraphicFramePr>
          <p:cNvPr id="46" name="表 45">
            <a:extLst>
              <a:ext uri="{FF2B5EF4-FFF2-40B4-BE49-F238E27FC236}">
                <a16:creationId xmlns:a16="http://schemas.microsoft.com/office/drawing/2014/main" id="{1879CC69-FA2E-092C-ACBB-6D84F3793ADD}"/>
              </a:ext>
            </a:extLst>
          </p:cNvPr>
          <p:cNvGraphicFramePr>
            <a:graphicFrameLocks noGrp="1"/>
          </p:cNvGraphicFramePr>
          <p:nvPr userDrawn="1">
            <p:extLst>
              <p:ext uri="{D42A27DB-BD31-4B8C-83A1-F6EECF244321}">
                <p14:modId xmlns:p14="http://schemas.microsoft.com/office/powerpoint/2010/main" val="3228354477"/>
              </p:ext>
            </p:extLst>
          </p:nvPr>
        </p:nvGraphicFramePr>
        <p:xfrm>
          <a:off x="5920740" y="1541747"/>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1064602780"/>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20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1" t="-205" r="9962" b="31137"/>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Tree>
    <p:extLst>
      <p:ext uri="{BB962C8B-B14F-4D97-AF65-F5344CB8AC3E}">
        <p14:creationId xmlns:p14="http://schemas.microsoft.com/office/powerpoint/2010/main" val="555796198"/>
      </p:ext>
    </p:extLst>
  </p:cSld>
  <p:clrMapOvr>
    <a:masterClrMapping/>
  </p:clrMapOvr>
  <p:extLst>
    <p:ext uri="{DCECCB84-F9BA-43D5-87BE-67443E8EF086}">
      <p15:sldGuideLst xmlns:p15="http://schemas.microsoft.com/office/powerpoint/2012/main">
        <p15:guide id="4" orient="horz" pos="4224" userDrawn="1">
          <p15:clr>
            <a:srgbClr val="FBAE40"/>
          </p15:clr>
        </p15:guide>
        <p15:guide id="5" pos="5760" userDrawn="1">
          <p15:clr>
            <a:srgbClr val="FBAE40"/>
          </p15:clr>
        </p15:guide>
        <p15:guide id="9" orient="horz"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graphicFrame>
        <p:nvGraphicFramePr>
          <p:cNvPr id="46" name="表 45">
            <a:extLst>
              <a:ext uri="{FF2B5EF4-FFF2-40B4-BE49-F238E27FC236}">
                <a16:creationId xmlns:a16="http://schemas.microsoft.com/office/drawing/2014/main" id="{1879CC69-FA2E-092C-ACBB-6D84F3793ADD}"/>
              </a:ext>
            </a:extLst>
          </p:cNvPr>
          <p:cNvGraphicFramePr>
            <a:graphicFrameLocks noGrp="1"/>
          </p:cNvGraphicFramePr>
          <p:nvPr userDrawn="1">
            <p:extLst>
              <p:ext uri="{D42A27DB-BD31-4B8C-83A1-F6EECF244321}">
                <p14:modId xmlns:p14="http://schemas.microsoft.com/office/powerpoint/2010/main" val="3228354477"/>
              </p:ext>
            </p:extLst>
          </p:nvPr>
        </p:nvGraphicFramePr>
        <p:xfrm>
          <a:off x="5920740" y="1541747"/>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69580675"/>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所得金額</a:t>
                      </a:r>
                      <a:endParaRPr kumimoji="1" lang="ja-JP" altLang="en-US" sz="9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グループ意見の考え方</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800" kern="1200" dirty="0">
                <a:solidFill>
                  <a:srgbClr val="005BAD"/>
                </a:solidFill>
                <a:latin typeface="+mn-ea"/>
                <a:ea typeface="+mn-ea"/>
                <a:cs typeface="+mn-cs"/>
              </a:rPr>
              <a:t>（各要素の考慮度合）</a:t>
            </a:r>
            <a:r>
              <a:rPr kumimoji="1" lang="ja-JP" altLang="en-US" sz="900" kern="1200" dirty="0">
                <a:solidFill>
                  <a:srgbClr val="005BAD"/>
                </a:solidFill>
                <a:latin typeface="+mn-ea"/>
                <a:ea typeface="+mn-ea"/>
                <a:cs typeface="+mn-cs"/>
              </a:rPr>
              <a:t>は、</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下の図のどの辺に位置しますか？</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★を動かして示してみましょう！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rgbClr val="FFC000"/>
              </a:solidFill>
              <a:effectLst/>
              <a:latin typeface="Times" charset="0"/>
              <a:ea typeface="Osaka" charset="-128"/>
            </a:endParaRPr>
          </a:p>
        </p:txBody>
      </p:sp>
    </p:spTree>
    <p:extLst>
      <p:ext uri="{BB962C8B-B14F-4D97-AF65-F5344CB8AC3E}">
        <p14:creationId xmlns:p14="http://schemas.microsoft.com/office/powerpoint/2010/main" val="1189516663"/>
      </p:ext>
    </p:extLst>
  </p:cSld>
  <p:clrMapOvr>
    <a:masterClrMapping/>
  </p:clrMapOvr>
  <p:extLst>
    <p:ext uri="{DCECCB84-F9BA-43D5-87BE-67443E8EF086}">
      <p15:sldGuideLst xmlns:p15="http://schemas.microsoft.com/office/powerpoint/2012/main">
        <p15:guide id="4" orient="horz" userDrawn="1">
          <p15:clr>
            <a:srgbClr val="FBAE40"/>
          </p15:clr>
        </p15:guide>
        <p15:guide id="5"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932317"/>
      </p:ext>
    </p:extLst>
  </p:cSld>
  <p:clrMap bg1="lt1" tx1="dk1" bg2="lt2" tx2="dk2" accent1="accent1" accent2="accent2" accent3="accent3" accent4="accent4" accent5="accent5" accent6="accent6" hlink="hlink" folHlink="folHlink"/>
  <p:sldLayoutIdLst>
    <p:sldLayoutId id="2147483764" r:id="rId1"/>
    <p:sldLayoutId id="2147483766" r:id="rId2"/>
    <p:sldLayoutId id="2147483767" r:id="rId3"/>
    <p:sldLayoutId id="2147483769" r:id="rId4"/>
    <p:sldLayoutId id="2147483770" r:id="rId5"/>
    <p:sldLayoutId id="2147483772" r:id="rId6"/>
    <p:sldLayoutId id="2147483757" r:id="rId7"/>
    <p:sldLayoutId id="2147483760" r:id="rId8"/>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nta.go.jp/taxes/kids/oyo/page08.htm" TargetMode="External"/><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hyperlink" Target="https://www.mof.go.jp/tax_information/index.html" TargetMode="External"/><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3.xml"/><Relationship Id="rId7" Type="http://schemas.openxmlformats.org/officeDocument/2006/relationships/chart" Target="../charts/chart4.xml"/><Relationship Id="rId2" Type="http://schemas.openxmlformats.org/officeDocument/2006/relationships/control" Target="../activeX/activeX1.xml"/><Relationship Id="rId1" Type="http://schemas.openxmlformats.org/officeDocument/2006/relationships/tags" Target="../tags/tag4.xml"/><Relationship Id="rId6" Type="http://schemas.openxmlformats.org/officeDocument/2006/relationships/hyperlink" Target="https://www.pref.nara.lg.jp/n002/p151032.html" TargetMode="External"/><Relationship Id="rId5" Type="http://schemas.openxmlformats.org/officeDocument/2006/relationships/chart" Target="../charts/chart3.xml"/><Relationship Id="rId4" Type="http://schemas.openxmlformats.org/officeDocument/2006/relationships/notesSlide" Target="../notesSlides/notesSlide14.xml"/><Relationship Id="rId9" Type="http://schemas.openxmlformats.org/officeDocument/2006/relationships/image" Target="../media/image62.wmf"/></Relationships>
</file>

<file path=ppt/slides/_rels/slide23.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slideLayout" Target="../slideLayouts/slideLayout3.xml"/><Relationship Id="rId7" Type="http://schemas.openxmlformats.org/officeDocument/2006/relationships/image" Target="../media/image61.png"/><Relationship Id="rId2" Type="http://schemas.openxmlformats.org/officeDocument/2006/relationships/control" Target="../activeX/activeX2.xml"/><Relationship Id="rId1" Type="http://schemas.openxmlformats.org/officeDocument/2006/relationships/tags" Target="../tags/tag5.xml"/><Relationship Id="rId6" Type="http://schemas.openxmlformats.org/officeDocument/2006/relationships/hyperlink" Target="https://www.pref.nara.lg.jp/n002/p151032.html" TargetMode="External"/><Relationship Id="rId5" Type="http://schemas.openxmlformats.org/officeDocument/2006/relationships/chart" Target="../charts/chart5.xml"/><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64.jpeg"/><Relationship Id="rId5" Type="http://schemas.openxmlformats.org/officeDocument/2006/relationships/image" Target="../media/image61.pn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hyperlink" Target="https://www.pref.nara.jp/57250.htm" TargetMode="External"/><Relationship Id="rId3" Type="http://schemas.openxmlformats.org/officeDocument/2006/relationships/notesSlide" Target="../notesSlides/notesSlide17.xml"/><Relationship Id="rId7" Type="http://schemas.openxmlformats.org/officeDocument/2006/relationships/image" Target="../media/image67.emf"/><Relationship Id="rId12"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66.emf"/><Relationship Id="rId11" Type="http://schemas.openxmlformats.org/officeDocument/2006/relationships/image" Target="../media/image69.png"/><Relationship Id="rId5" Type="http://schemas.microsoft.com/office/2007/relationships/hdphoto" Target="../media/hdphoto1.wdp"/><Relationship Id="rId10" Type="http://schemas.openxmlformats.org/officeDocument/2006/relationships/image" Target="../media/image61.png"/><Relationship Id="rId4" Type="http://schemas.openxmlformats.org/officeDocument/2006/relationships/image" Target="../media/image65.png"/><Relationship Id="rId9" Type="http://schemas.openxmlformats.org/officeDocument/2006/relationships/image" Target="../media/image68.svg"/></Relationships>
</file>

<file path=ppt/slides/_rels/slide26.xml.rels><?xml version="1.0" encoding="UTF-8" standalone="yes"?>
<Relationships xmlns="http://schemas.openxmlformats.org/package/2006/relationships"><Relationship Id="rId13" Type="http://schemas.openxmlformats.org/officeDocument/2006/relationships/hyperlink" Target="http://www.vill.kurotaki.nara.jp/" TargetMode="External"/><Relationship Id="rId18" Type="http://schemas.openxmlformats.org/officeDocument/2006/relationships/hyperlink" Target="http://www.city.tenri.nara.jp/" TargetMode="External"/><Relationship Id="rId26" Type="http://schemas.openxmlformats.org/officeDocument/2006/relationships/hyperlink" Target="http://www.city.sakurai.lg.jp/" TargetMode="External"/><Relationship Id="rId39" Type="http://schemas.openxmlformats.org/officeDocument/2006/relationships/hyperlink" Target="http://www.town.yoshino.nara.jp/" TargetMode="External"/><Relationship Id="rId21" Type="http://schemas.openxmlformats.org/officeDocument/2006/relationships/hyperlink" Target="http://www.vill.nosegawa.nara.jp/" TargetMode="External"/><Relationship Id="rId34" Type="http://schemas.openxmlformats.org/officeDocument/2006/relationships/hyperlink" Target="http://www.city.gose.nara.jp/" TargetMode="External"/><Relationship Id="rId42" Type="http://schemas.openxmlformats.org/officeDocument/2006/relationships/hyperlink" Target="http://www.town.tawaramoto.nara.jp/" TargetMode="External"/><Relationship Id="rId47" Type="http://schemas.openxmlformats.org/officeDocument/2006/relationships/image" Target="../media/image72.wmf"/><Relationship Id="rId7" Type="http://schemas.openxmlformats.org/officeDocument/2006/relationships/hyperlink" Target="http://www.city.katsuragi.nara.jp/" TargetMode="External"/><Relationship Id="rId2" Type="http://schemas.openxmlformats.org/officeDocument/2006/relationships/control" Target="../activeX/activeX3.xml"/><Relationship Id="rId16" Type="http://schemas.openxmlformats.org/officeDocument/2006/relationships/hyperlink" Target="http://www.town.takatori.nara.jp/" TargetMode="External"/><Relationship Id="rId29" Type="http://schemas.openxmlformats.org/officeDocument/2006/relationships/hyperlink" Target="http://www.vill.shimokitayama.nara.jp/" TargetMode="External"/><Relationship Id="rId1" Type="http://schemas.openxmlformats.org/officeDocument/2006/relationships/tags" Target="../tags/tag8.xml"/><Relationship Id="rId6" Type="http://schemas.openxmlformats.org/officeDocument/2006/relationships/hyperlink" Target="http://www.city.nara.lg.jp/" TargetMode="External"/><Relationship Id="rId11" Type="http://schemas.openxmlformats.org/officeDocument/2006/relationships/hyperlink" Target="http://www.city.uda.nara.jp/" TargetMode="External"/><Relationship Id="rId24" Type="http://schemas.openxmlformats.org/officeDocument/2006/relationships/hyperlink" Target="http://www.town.kanmaki.nara.jp/" TargetMode="External"/><Relationship Id="rId32" Type="http://schemas.openxmlformats.org/officeDocument/2006/relationships/hyperlink" Target="http://www.town.koryo.nara.jp/" TargetMode="External"/><Relationship Id="rId37" Type="http://schemas.openxmlformats.org/officeDocument/2006/relationships/hyperlink" Target="http://www.vill.kawakami.nara.jp/" TargetMode="External"/><Relationship Id="rId40" Type="http://schemas.openxmlformats.org/officeDocument/2006/relationships/hyperlink" Target="http://www.vill.higashiyoshino.nara.jp/" TargetMode="External"/><Relationship Id="rId45" Type="http://schemas.openxmlformats.org/officeDocument/2006/relationships/image" Target="../media/image71.png"/><Relationship Id="rId5" Type="http://schemas.openxmlformats.org/officeDocument/2006/relationships/hyperlink" Target="https://www.pref.nara.jp/1232.htm" TargetMode="External"/><Relationship Id="rId15" Type="http://schemas.openxmlformats.org/officeDocument/2006/relationships/hyperlink" Target="http://www.vill.yamazoe.nara.jp/" TargetMode="External"/><Relationship Id="rId23" Type="http://schemas.openxmlformats.org/officeDocument/2006/relationships/hyperlink" Target="http://www.town.sango.nara.jp/" TargetMode="External"/><Relationship Id="rId28" Type="http://schemas.openxmlformats.org/officeDocument/2006/relationships/hyperlink" Target="http://www.town.oji.nara.jp/" TargetMode="External"/><Relationship Id="rId36" Type="http://schemas.openxmlformats.org/officeDocument/2006/relationships/hyperlink" Target="http://www.town.kawai.nara.jp/" TargetMode="External"/><Relationship Id="rId10" Type="http://schemas.openxmlformats.org/officeDocument/2006/relationships/hyperlink" Target="http://www.city.yamatotakada.nara.jp/" TargetMode="External"/><Relationship Id="rId19" Type="http://schemas.openxmlformats.org/officeDocument/2006/relationships/hyperlink" Target="http://www.town.heguri.nara.jp/" TargetMode="External"/><Relationship Id="rId31" Type="http://schemas.openxmlformats.org/officeDocument/2006/relationships/hyperlink" Target="http://www.town.ando.nara.jp/" TargetMode="External"/><Relationship Id="rId44" Type="http://schemas.openxmlformats.org/officeDocument/2006/relationships/hyperlink" Target="https://www.pref.nara.lg.jp/n006/p152000.html" TargetMode="External"/><Relationship Id="rId4" Type="http://schemas.openxmlformats.org/officeDocument/2006/relationships/notesSlide" Target="../notesSlides/notesSlide18.xml"/><Relationship Id="rId9" Type="http://schemas.openxmlformats.org/officeDocument/2006/relationships/hyperlink" Target="http://www.town.shimoichi.lg.jp/" TargetMode="External"/><Relationship Id="rId14" Type="http://schemas.openxmlformats.org/officeDocument/2006/relationships/hyperlink" Target="http://www.city.yamatokoriyama.nara.jp/" TargetMode="External"/><Relationship Id="rId22" Type="http://schemas.openxmlformats.org/officeDocument/2006/relationships/hyperlink" Target="https://www.city.kashihara.nara.jp/" TargetMode="External"/><Relationship Id="rId27" Type="http://schemas.openxmlformats.org/officeDocument/2006/relationships/hyperlink" Target="http://www.town.ikaruga.nara.jp/" TargetMode="External"/><Relationship Id="rId30" Type="http://schemas.openxmlformats.org/officeDocument/2006/relationships/hyperlink" Target="http://www.city.gojo.lg.jp/" TargetMode="External"/><Relationship Id="rId35" Type="http://schemas.openxmlformats.org/officeDocument/2006/relationships/hyperlink" Target="http://www.town.miyake.nara.jp/" TargetMode="External"/><Relationship Id="rId43" Type="http://schemas.openxmlformats.org/officeDocument/2006/relationships/hyperlink" Target="http://www.town.oyodo.lg.jp/" TargetMode="External"/><Relationship Id="rId8" Type="http://schemas.openxmlformats.org/officeDocument/2006/relationships/hyperlink" Target="http://www.vill.soni.nara.jp/" TargetMode="External"/><Relationship Id="rId3" Type="http://schemas.openxmlformats.org/officeDocument/2006/relationships/slideLayout" Target="../slideLayouts/slideLayout3.xml"/><Relationship Id="rId12" Type="http://schemas.openxmlformats.org/officeDocument/2006/relationships/hyperlink" Target="http://www.vill.mitsue.nara.jp/" TargetMode="External"/><Relationship Id="rId17" Type="http://schemas.openxmlformats.org/officeDocument/2006/relationships/hyperlink" Target="http://www.vill.tenkawa.nara.jp/" TargetMode="External"/><Relationship Id="rId25" Type="http://schemas.openxmlformats.org/officeDocument/2006/relationships/hyperlink" Target="http://www.vill.totsukawa.lg.jp/" TargetMode="External"/><Relationship Id="rId33" Type="http://schemas.openxmlformats.org/officeDocument/2006/relationships/hyperlink" Target="http://vill.kamikitayama.nara.jp/" TargetMode="External"/><Relationship Id="rId38" Type="http://schemas.openxmlformats.org/officeDocument/2006/relationships/hyperlink" Target="http://www.city.ikoma.lg.jp/" TargetMode="External"/><Relationship Id="rId46" Type="http://schemas.openxmlformats.org/officeDocument/2006/relationships/image" Target="../media/image61.png"/><Relationship Id="rId20" Type="http://schemas.openxmlformats.org/officeDocument/2006/relationships/hyperlink" Target="https://asukamura.jp/" TargetMode="External"/><Relationship Id="rId41" Type="http://schemas.openxmlformats.org/officeDocument/2006/relationships/hyperlink" Target="http://www.city.kashiba.lg.jp/"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hyperlink" Target="https://zaimusho.quizknock.com/" TargetMode="Externa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hyperlink" Target="https://www.nta.go.jp/taxes/kids/hatten/page02.ht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sosuikyo.jp/" TargetMode="External"/><Relationship Id="rId3" Type="http://schemas.openxmlformats.org/officeDocument/2006/relationships/hyperlink" Target="https://www.nta.go.jp/taxes/kids/index.htm" TargetMode="External"/><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6.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410200" y="6080462"/>
            <a:ext cx="3147060" cy="330860"/>
          </a:xfrm>
          <a:prstGeom prst="rect">
            <a:avLst/>
          </a:prstGeom>
          <a:noFill/>
        </p:spPr>
        <p:txBody>
          <a:bodyPr vert="horz" wrap="square" lIns="72000" rIns="72000" rtlCol="0">
            <a:spAutoFit/>
          </a:bodyPr>
          <a:lstStyle/>
          <a:p>
            <a:pPr algn="dist"/>
            <a:r>
              <a:rPr kumimoji="1" lang="en-US" sz="1550" spc="-10" dirty="0" err="1">
                <a:solidFill>
                  <a:srgbClr val="005BAD"/>
                </a:solidFill>
                <a:latin typeface="HGP創英角ｺﾞｼｯｸUB" panose="020B0900000000000000" pitchFamily="50" charset="-128"/>
                <a:ea typeface="HGP創英角ｺﾞｼｯｸUB" panose="020B0900000000000000" pitchFamily="50" charset="-128"/>
              </a:rPr>
              <a:t>中学生用租税教育教材</a:t>
            </a:r>
            <a:endParaRPr kumimoji="1" lang="en-US" sz="1550" spc="-1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D2C125FB-FA82-460A-98D7-6C46DA369297}"/>
              </a:ext>
            </a:extLst>
          </p:cNvPr>
          <p:cNvSpPr txBox="1"/>
          <p:nvPr/>
        </p:nvSpPr>
        <p:spPr>
          <a:xfrm>
            <a:off x="5410200" y="4534857"/>
            <a:ext cx="3147060" cy="311230"/>
          </a:xfrm>
          <a:prstGeom prst="rect">
            <a:avLst/>
          </a:prstGeom>
          <a:noFill/>
        </p:spPr>
        <p:txBody>
          <a:bodyPr vert="horz" wrap="square" lIns="252000" tIns="36000" rIns="252000" bIns="36000" rtlCol="0">
            <a:spAutoFit/>
          </a:bodyPr>
          <a:lstStyle/>
          <a:p>
            <a:pPr algn="dist"/>
            <a:r>
              <a:rPr lang="en-US" sz="1550" spc="-10" dirty="0">
                <a:solidFill>
                  <a:srgbClr val="005BAD"/>
                </a:solidFill>
                <a:latin typeface="HGP創英角ｺﾞｼｯｸUB" panose="020B0900000000000000" pitchFamily="50" charset="-128"/>
                <a:ea typeface="HGP創英角ｺﾞｼｯｸUB" panose="020B0900000000000000" pitchFamily="50" charset="-128"/>
              </a:rPr>
              <a:t>－ 令和８年度・奈良県版 －</a:t>
            </a:r>
          </a:p>
        </p:txBody>
      </p:sp>
      <p:sp>
        <p:nvSpPr>
          <p:cNvPr id="3" name="テキスト ボックス 2">
            <a:extLst>
              <a:ext uri="{FF2B5EF4-FFF2-40B4-BE49-F238E27FC236}">
                <a16:creationId xmlns:a16="http://schemas.microsoft.com/office/drawing/2014/main" id="{39344E42-EAFF-1A4D-B12E-8D8E6A26CA33}"/>
              </a:ext>
            </a:extLst>
          </p:cNvPr>
          <p:cNvSpPr txBox="1"/>
          <p:nvPr/>
        </p:nvSpPr>
        <p:spPr>
          <a:xfrm>
            <a:off x="5562600" y="6577692"/>
            <a:ext cx="3147060" cy="288147"/>
          </a:xfrm>
          <a:prstGeom prst="rect">
            <a:avLst/>
          </a:prstGeom>
          <a:noFill/>
        </p:spPr>
        <p:txBody>
          <a:bodyPr vert="horz" wrap="square" lIns="72000" tIns="36000" rIns="72000" bIns="36000" rtlCol="0">
            <a:spAutoFit/>
          </a:bodyPr>
          <a:lstStyle/>
          <a:p>
            <a:pPr algn="dist"/>
            <a:r>
              <a:rPr lang="en-US" sz="1400" spc="-10" dirty="0" err="1">
                <a:solidFill>
                  <a:schemeClr val="bg1"/>
                </a:solidFill>
                <a:latin typeface="HGP創英角ｺﾞｼｯｸUB" panose="020B0900000000000000" pitchFamily="50" charset="-128"/>
                <a:ea typeface="HGP創英角ｺﾞｼｯｸUB" panose="020B0900000000000000" pitchFamily="50" charset="-128"/>
              </a:rPr>
              <a:t>奈良県租税教育推進連絡協議会</a:t>
            </a:r>
            <a:endParaRPr lang="en-US" sz="1400" spc="-1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3943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2" name="スライド番号プレースホルダー 8">
            <a:extLst>
              <a:ext uri="{FF2B5EF4-FFF2-40B4-BE49-F238E27FC236}">
                <a16:creationId xmlns:a16="http://schemas.microsoft.com/office/drawing/2014/main" id="{744C8A7A-F59E-8108-8022-54D33AE6ECD1}"/>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10</a:t>
            </a:fld>
            <a:endParaRPr lang="en-US" altLang="ja-JP" dirty="0">
              <a:latin typeface="+mn-ea"/>
              <a:ea typeface="+mn-ea"/>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
        <p:nvSpPr>
          <p:cNvPr id="2" name="スライド番号プレースホルダー 8">
            <a:extLst>
              <a:ext uri="{FF2B5EF4-FFF2-40B4-BE49-F238E27FC236}">
                <a16:creationId xmlns:a16="http://schemas.microsoft.com/office/drawing/2014/main" id="{1A718F10-5CF7-C504-19A7-B5A6FCBF2DCA}"/>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11</a:t>
            </a:fld>
            <a:endParaRPr lang="en-US" altLang="ja-JP" dirty="0">
              <a:latin typeface="+mn-ea"/>
              <a:ea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2874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40123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57643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63510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5817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122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7941679"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5618846" cy="369332"/>
          </a:xfrm>
          <a:prstGeom prst="rect">
            <a:avLst/>
          </a:prstGeom>
          <a:noFill/>
        </p:spPr>
        <p:txBody>
          <a:bodyPr wrap="none" rtlCol="0">
            <a:spAutoFit/>
          </a:bodyPr>
          <a:lstStyle/>
          <a:p>
            <a:r>
              <a:rPr kumimoji="1" lang="ja-JP" altLang="en-US" sz="1800"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212333"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HGPGothicE" panose="020B0900000000000000" pitchFamily="34" charset="-128"/>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8">
            <a:extLst>
              <a:ext uri="{FF2B5EF4-FFF2-40B4-BE49-F238E27FC236}">
                <a16:creationId xmlns:a16="http://schemas.microsoft.com/office/drawing/2014/main" id="{88F49A5F-0756-D22B-B834-7A4CD761A0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12</a:t>
            </a:fld>
            <a:endParaRPr lang="en-US" altLang="ja-JP" dirty="0">
              <a:latin typeface="+mn-ea"/>
              <a:ea typeface="+mn-ea"/>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7935329"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901791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8" name="スライド番号プレースホルダー 8">
            <a:extLst>
              <a:ext uri="{FF2B5EF4-FFF2-40B4-BE49-F238E27FC236}">
                <a16:creationId xmlns:a16="http://schemas.microsoft.com/office/drawing/2014/main" id="{E0EB334B-5F63-D99A-FC92-7829C6B0F54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13</a:t>
            </a:fld>
            <a:endParaRPr lang="en-US" altLang="ja-JP" dirty="0">
              <a:latin typeface="+mn-ea"/>
              <a:ea typeface="+mn-ea"/>
            </a:endParaRP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340205" y="2438019"/>
            <a:ext cx="8479945" cy="369131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2026</a:t>
            </a:r>
            <a:r>
              <a:rPr kumimoji="1" lang="ja-JP" altLang="en-US" sz="1700" dirty="0">
                <a:latin typeface="+mn-ea"/>
                <a:ea typeface="+mn-ea"/>
              </a:rPr>
              <a:t>年度（令和８年度）予算の国の一般会計歳出</a:t>
            </a:r>
            <a:r>
              <a:rPr kumimoji="1" lang="en-US" altLang="ja-JP" sz="2000" dirty="0">
                <a:solidFill>
                  <a:srgbClr val="005BAD"/>
                </a:solidFill>
                <a:latin typeface="+mn-ea"/>
                <a:ea typeface="+mn-ea"/>
              </a:rPr>
              <a:t>122.3</a:t>
            </a:r>
            <a:r>
              <a:rPr kumimoji="1" lang="ja-JP" altLang="en-US" sz="2000" dirty="0">
                <a:solidFill>
                  <a:srgbClr val="005BAD"/>
                </a:solidFill>
                <a:latin typeface="+mn-ea"/>
                <a:ea typeface="+mn-ea"/>
              </a:rPr>
              <a:t>兆円</a:t>
            </a:r>
            <a:r>
              <a:rPr kumimoji="1" lang="ja-JP" altLang="en-US" sz="1700" dirty="0">
                <a:latin typeface="+mn-ea"/>
                <a:ea typeface="+mn-ea"/>
              </a:rPr>
              <a:t>は、主に、</a:t>
            </a:r>
            <a:r>
              <a:rPr kumimoji="1" lang="ja-JP" altLang="en-US" sz="2000" dirty="0">
                <a:solidFill>
                  <a:srgbClr val="005BAD"/>
                </a:solidFill>
                <a:latin typeface="+mn-ea"/>
                <a:ea typeface="+mn-ea"/>
              </a:rPr>
              <a:t>①社会保障、</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②国債費、③地方交付税交付金等に使われており、これらで約</a:t>
            </a:r>
            <a:r>
              <a:rPr kumimoji="1" lang="en-US" altLang="ja-JP" sz="2000" dirty="0">
                <a:solidFill>
                  <a:srgbClr val="005BAD"/>
                </a:solidFill>
                <a:latin typeface="+mn-ea"/>
                <a:ea typeface="+mn-ea"/>
              </a:rPr>
              <a:t>3/</a:t>
            </a:r>
            <a:r>
              <a:rPr lang="en-US" altLang="ja-JP" sz="2000" dirty="0">
                <a:solidFill>
                  <a:srgbClr val="005BAD"/>
                </a:solidFill>
                <a:latin typeface="+mn-ea"/>
                <a:ea typeface="+mn-ea"/>
              </a:rPr>
              <a:t>4</a:t>
            </a:r>
          </a:p>
          <a:p>
            <a:pPr>
              <a:lnSpc>
                <a:spcPct val="110000"/>
              </a:lnSpc>
              <a:spcBef>
                <a:spcPts val="0"/>
              </a:spcBef>
              <a:buClr>
                <a:srgbClr val="005BAD"/>
              </a:buClr>
            </a:pPr>
            <a:r>
              <a:rPr kumimoji="1" lang="en-US" altLang="ja-JP" sz="2000" dirty="0">
                <a:solidFill>
                  <a:srgbClr val="005BAD"/>
                </a:solidFill>
                <a:latin typeface="+mn-ea"/>
                <a:ea typeface="+mn-ea"/>
              </a:rPr>
              <a:t>   </a:t>
            </a:r>
            <a:r>
              <a:rPr kumimoji="1" lang="ja-JP" altLang="en-US" sz="1700" dirty="0">
                <a:latin typeface="+mn-ea"/>
                <a:ea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sz="1700" dirty="0">
                <a:latin typeface="+mn-ea"/>
                <a:ea typeface="+mn-ea"/>
              </a:rPr>
              <a:t>2026</a:t>
            </a:r>
            <a:r>
              <a:rPr kumimoji="1" lang="ja-JP" altLang="en-US" sz="1700" dirty="0">
                <a:latin typeface="+mn-ea"/>
                <a:ea typeface="+mn-ea"/>
              </a:rPr>
              <a:t>年度（令和８年度）予算の国の一般会計歳入</a:t>
            </a:r>
            <a:r>
              <a:rPr kumimoji="1" lang="en-US" altLang="ja-JP" sz="2000" dirty="0">
                <a:solidFill>
                  <a:srgbClr val="005BAD"/>
                </a:solidFill>
                <a:latin typeface="+mn-ea"/>
                <a:ea typeface="+mn-ea"/>
              </a:rPr>
              <a:t>122.3</a:t>
            </a:r>
            <a:r>
              <a:rPr kumimoji="1" lang="ja-JP" altLang="en-US" sz="2000" dirty="0">
                <a:solidFill>
                  <a:srgbClr val="005BAD"/>
                </a:solidFill>
                <a:latin typeface="+mn-ea"/>
                <a:ea typeface="+mn-ea"/>
              </a:rPr>
              <a:t>兆円は、</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税収等と公債金（借金）で構成</a:t>
            </a:r>
            <a:r>
              <a:rPr kumimoji="1" lang="ja-JP" altLang="en-US" sz="1700"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現在、</a:t>
            </a:r>
            <a:r>
              <a:rPr kumimoji="1" lang="ja-JP" altLang="en-US" sz="2000" dirty="0">
                <a:solidFill>
                  <a:srgbClr val="005BAD"/>
                </a:solidFill>
                <a:latin typeface="+mn-ea"/>
                <a:ea typeface="+mn-ea"/>
              </a:rPr>
              <a:t>税収等では歳出全体の約</a:t>
            </a:r>
            <a:r>
              <a:rPr kumimoji="1" lang="en-US" altLang="ja-JP" sz="2000" dirty="0">
                <a:solidFill>
                  <a:srgbClr val="005BAD"/>
                </a:solidFill>
                <a:latin typeface="+mn-ea"/>
                <a:ea typeface="+mn-ea"/>
              </a:rPr>
              <a:t>3/</a:t>
            </a:r>
            <a:r>
              <a:rPr lang="en-US" altLang="ja-JP" sz="2000" dirty="0">
                <a:solidFill>
                  <a:srgbClr val="005BAD"/>
                </a:solidFill>
                <a:latin typeface="+mn-ea"/>
                <a:ea typeface="+mn-ea"/>
              </a:rPr>
              <a:t>4</a:t>
            </a:r>
            <a:r>
              <a:rPr kumimoji="1" lang="ja-JP" altLang="en-US" sz="2000" dirty="0">
                <a:solidFill>
                  <a:srgbClr val="005BAD"/>
                </a:solidFill>
                <a:latin typeface="+mn-ea"/>
                <a:ea typeface="+mn-ea"/>
              </a:rPr>
              <a:t>しか賄えておらず、</a:t>
            </a:r>
            <a:endParaRPr lang="en-US" altLang="ja-JP" sz="2000" dirty="0">
              <a:solidFill>
                <a:srgbClr val="005BAD"/>
              </a:solidFill>
              <a:latin typeface="+mn-ea"/>
              <a:ea typeface="+mn-ea"/>
            </a:endParaRPr>
          </a:p>
          <a:p>
            <a:pPr>
              <a:lnSpc>
                <a:spcPct val="110000"/>
              </a:lnSpc>
              <a:spcBef>
                <a:spcPts val="0"/>
              </a:spcBef>
              <a:buClr>
                <a:srgbClr val="005BAD"/>
              </a:buClr>
            </a:pPr>
            <a:r>
              <a:rPr kumimoji="1" lang="ja-JP" altLang="en-US" sz="2000" dirty="0">
                <a:solidFill>
                  <a:srgbClr val="005BAD"/>
                </a:solidFill>
                <a:latin typeface="+mn-ea"/>
                <a:ea typeface="+mn-ea"/>
              </a:rPr>
              <a:t> </a:t>
            </a:r>
            <a:r>
              <a:rPr kumimoji="1" lang="ja-JP" altLang="en-US" sz="2000" spc="100" dirty="0">
                <a:solidFill>
                  <a:srgbClr val="005BAD"/>
                </a:solidFill>
                <a:latin typeface="+mn-ea"/>
                <a:ea typeface="+mn-ea"/>
              </a:rPr>
              <a:t> </a:t>
            </a:r>
            <a:r>
              <a:rPr kumimoji="1" lang="ja-JP" altLang="en-US" sz="2000" dirty="0">
                <a:solidFill>
                  <a:srgbClr val="005BAD"/>
                </a:solidFill>
                <a:latin typeface="+mn-ea"/>
                <a:ea typeface="+mn-ea"/>
              </a:rPr>
              <a:t>残りの約</a:t>
            </a:r>
            <a:r>
              <a:rPr kumimoji="1" lang="en-US" altLang="ja-JP" sz="2000" dirty="0">
                <a:solidFill>
                  <a:srgbClr val="005BAD"/>
                </a:solidFill>
                <a:latin typeface="+mn-ea"/>
                <a:ea typeface="+mn-ea"/>
              </a:rPr>
              <a:t>1/</a:t>
            </a:r>
            <a:r>
              <a:rPr lang="en-US" altLang="ja-JP" sz="2000" dirty="0">
                <a:solidFill>
                  <a:srgbClr val="005BAD"/>
                </a:solidFill>
                <a:latin typeface="+mn-ea"/>
                <a:ea typeface="+mn-ea"/>
              </a:rPr>
              <a:t>4</a:t>
            </a:r>
            <a:r>
              <a:rPr kumimoji="1" lang="ja-JP" altLang="en-US" sz="2000" dirty="0">
                <a:solidFill>
                  <a:srgbClr val="005BAD"/>
                </a:solidFill>
                <a:latin typeface="+mn-ea"/>
                <a:ea typeface="+mn-ea"/>
              </a:rPr>
              <a:t>は公債金（借金）に依存</a:t>
            </a:r>
            <a:r>
              <a:rPr kumimoji="1" lang="ja-JP" altLang="en-US" sz="1700" dirty="0">
                <a:latin typeface="+mn-ea"/>
                <a:ea typeface="+mn-ea"/>
              </a:rPr>
              <a:t>しています。</a:t>
            </a:r>
            <a:endParaRPr kumimoji="1" lang="en-US" altLang="ja-JP" sz="1700" dirty="0">
              <a:latin typeface="+mn-ea"/>
              <a:ea typeface="+mn-ea"/>
            </a:endParaRPr>
          </a:p>
          <a:p>
            <a:pPr marL="252000" indent="-252000">
              <a:lnSpc>
                <a:spcPct val="110000"/>
              </a:lnSpc>
              <a:spcBef>
                <a:spcPts val="0"/>
              </a:spcBef>
              <a:buClr>
                <a:srgbClr val="005BAD"/>
              </a:buClr>
            </a:pPr>
            <a:r>
              <a:rPr kumimoji="1" lang="ja-JP" altLang="en-US" sz="1700" dirty="0">
                <a:latin typeface="+mn-ea"/>
                <a:ea typeface="+mn-ea"/>
              </a:rPr>
              <a:t>  </a:t>
            </a:r>
            <a:r>
              <a:rPr kumimoji="1" lang="ja-JP" altLang="en-US" sz="1700" spc="100" dirty="0">
                <a:latin typeface="+mn-ea"/>
                <a:ea typeface="+mn-ea"/>
              </a:rPr>
              <a:t> </a:t>
            </a:r>
            <a:r>
              <a:rPr kumimoji="1" lang="ja-JP" altLang="en-US" sz="1700" dirty="0">
                <a:latin typeface="+mn-ea"/>
                <a:ea typeface="+mn-ea"/>
              </a:rPr>
              <a:t>この借金の返済には将来世代の税収等が充てられることになるため、</a:t>
            </a:r>
            <a:endParaRPr kumimoji="1" lang="en-US" altLang="ja-JP" sz="1700" dirty="0">
              <a:latin typeface="+mn-ea"/>
              <a:ea typeface="+mn-ea"/>
            </a:endParaRPr>
          </a:p>
          <a:p>
            <a:pPr marL="252000" indent="-252000">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将来世代へ負担を先送りしていることになります。</a:t>
            </a:r>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8">
            <a:extLst>
              <a:ext uri="{FF2B5EF4-FFF2-40B4-BE49-F238E27FC236}">
                <a16:creationId xmlns:a16="http://schemas.microsoft.com/office/drawing/2014/main" id="{6A2831FF-8A87-D063-11F0-E90FD7B3E735}"/>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14</a:t>
            </a:fld>
            <a:endParaRPr lang="en-US" altLang="ja-JP" dirty="0">
              <a:latin typeface="+mn-ea"/>
              <a:ea typeface="+mn-ea"/>
            </a:endParaRPr>
          </a:p>
        </p:txBody>
      </p:sp>
    </p:spTree>
    <p:extLst>
      <p:ext uri="{BB962C8B-B14F-4D97-AF65-F5344CB8AC3E}">
        <p14:creationId xmlns:p14="http://schemas.microsoft.com/office/powerpoint/2010/main" val="376169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1700"/>
                                        <p:tgtEl>
                                          <p:spTgt spid="18">
                                            <p:txEl>
                                              <p:pRg st="1" end="1"/>
                                            </p:txEl>
                                          </p:spTgt>
                                        </p:tgtEl>
                                      </p:cBhvr>
                                    </p:animEffect>
                                  </p:childTnLst>
                                </p:cTn>
                              </p:par>
                            </p:childTnLst>
                          </p:cTn>
                        </p:par>
                        <p:par>
                          <p:cTn id="26" fill="hold">
                            <p:stCondLst>
                              <p:cond delay="3450"/>
                            </p:stCondLst>
                            <p:childTnLst>
                              <p:par>
                                <p:cTn id="27" presetID="22" presetClass="entr" presetSubtype="8"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left)">
                                      <p:cBhvr>
                                        <p:cTn id="29" dur="750"/>
                                        <p:tgtEl>
                                          <p:spTgt spid="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xEl>
                                              <p:pRg st="3" end="3"/>
                                            </p:txEl>
                                          </p:spTgt>
                                        </p:tgtEl>
                                        <p:attrNameLst>
                                          <p:attrName>style.visibility</p:attrName>
                                        </p:attrNameLst>
                                      </p:cBhvr>
                                      <p:to>
                                        <p:strVal val="visible"/>
                                      </p:to>
                                    </p:set>
                                    <p:animEffect transition="in" filter="wipe(left)">
                                      <p:cBhvr>
                                        <p:cTn id="34" dur="1700"/>
                                        <p:tgtEl>
                                          <p:spTgt spid="18">
                                            <p:txEl>
                                              <p:pRg st="3" end="3"/>
                                            </p:txEl>
                                          </p:spTgt>
                                        </p:tgtEl>
                                      </p:cBhvr>
                                    </p:animEffect>
                                  </p:childTnLst>
                                </p:cTn>
                              </p:par>
                            </p:childTnLst>
                          </p:cTn>
                        </p:par>
                        <p:par>
                          <p:cTn id="35" fill="hold">
                            <p:stCondLst>
                              <p:cond delay="1700"/>
                            </p:stCondLst>
                            <p:childTnLst>
                              <p:par>
                                <p:cTn id="36" presetID="22" presetClass="entr" presetSubtype="8" fill="hold" nodeType="after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left)">
                                      <p:cBhvr>
                                        <p:cTn id="38" dur="1650"/>
                                        <p:tgtEl>
                                          <p:spTgt spid="1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Effect transition="in" filter="wipe(left)">
                                      <p:cBhvr>
                                        <p:cTn id="43" dur="1750"/>
                                        <p:tgtEl>
                                          <p:spTgt spid="18">
                                            <p:txEl>
                                              <p:pRg st="5" end="5"/>
                                            </p:txEl>
                                          </p:spTgt>
                                        </p:tgtEl>
                                      </p:cBhvr>
                                    </p:animEffect>
                                  </p:childTnLst>
                                </p:cTn>
                              </p:par>
                            </p:childTnLst>
                          </p:cTn>
                        </p:par>
                        <p:par>
                          <p:cTn id="44" fill="hold">
                            <p:stCondLst>
                              <p:cond delay="1750"/>
                            </p:stCondLst>
                            <p:childTnLst>
                              <p:par>
                                <p:cTn id="45" presetID="22" presetClass="entr" presetSubtype="8" fill="hold" nodeType="after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wipe(left)">
                                      <p:cBhvr>
                                        <p:cTn id="47" dur="1650"/>
                                        <p:tgtEl>
                                          <p:spTgt spid="18">
                                            <p:txEl>
                                              <p:pRg st="6" end="6"/>
                                            </p:txEl>
                                          </p:spTgt>
                                        </p:tgtEl>
                                      </p:cBhvr>
                                    </p:animEffect>
                                  </p:childTnLst>
                                </p:cTn>
                              </p:par>
                            </p:childTnLst>
                          </p:cTn>
                        </p:par>
                        <p:par>
                          <p:cTn id="48" fill="hold">
                            <p:stCondLst>
                              <p:cond delay="3400"/>
                            </p:stCondLst>
                            <p:childTnLst>
                              <p:par>
                                <p:cTn id="49" presetID="22" presetClass="entr" presetSubtype="8" fill="hold" nodeType="afterEffect">
                                  <p:stCondLst>
                                    <p:cond delay="0"/>
                                  </p:stCondLst>
                                  <p:childTnLst>
                                    <p:set>
                                      <p:cBhvr>
                                        <p:cTn id="50" dur="1" fill="hold">
                                          <p:stCondLst>
                                            <p:cond delay="0"/>
                                          </p:stCondLst>
                                        </p:cTn>
                                        <p:tgtEl>
                                          <p:spTgt spid="18">
                                            <p:txEl>
                                              <p:pRg st="7" end="7"/>
                                            </p:txEl>
                                          </p:spTgt>
                                        </p:tgtEl>
                                        <p:attrNameLst>
                                          <p:attrName>style.visibility</p:attrName>
                                        </p:attrNameLst>
                                      </p:cBhvr>
                                      <p:to>
                                        <p:strVal val="visible"/>
                                      </p:to>
                                    </p:set>
                                    <p:animEffect transition="in" filter="wipe(left)">
                                      <p:cBhvr>
                                        <p:cTn id="51" dur="1700"/>
                                        <p:tgtEl>
                                          <p:spTgt spid="18">
                                            <p:txEl>
                                              <p:pRg st="7" end="7"/>
                                            </p:txEl>
                                          </p:spTgt>
                                        </p:tgtEl>
                                      </p:cBhvr>
                                    </p:animEffect>
                                  </p:childTnLst>
                                </p:cTn>
                              </p:par>
                            </p:childTnLst>
                          </p:cTn>
                        </p:par>
                        <p:par>
                          <p:cTn id="52" fill="hold">
                            <p:stCondLst>
                              <p:cond delay="5100"/>
                            </p:stCondLst>
                            <p:childTnLst>
                              <p:par>
                                <p:cTn id="53" presetID="22" presetClass="entr" presetSubtype="8" fill="hold" nodeType="afterEffect">
                                  <p:stCondLst>
                                    <p:cond delay="0"/>
                                  </p:stCondLst>
                                  <p:childTnLst>
                                    <p:set>
                                      <p:cBhvr>
                                        <p:cTn id="54" dur="1" fill="hold">
                                          <p:stCondLst>
                                            <p:cond delay="0"/>
                                          </p:stCondLst>
                                        </p:cTn>
                                        <p:tgtEl>
                                          <p:spTgt spid="18">
                                            <p:txEl>
                                              <p:pRg st="8" end="8"/>
                                            </p:txEl>
                                          </p:spTgt>
                                        </p:tgtEl>
                                        <p:attrNameLst>
                                          <p:attrName>style.visibility</p:attrName>
                                        </p:attrNameLst>
                                      </p:cBhvr>
                                      <p:to>
                                        <p:strVal val="visible"/>
                                      </p:to>
                                    </p:set>
                                    <p:animEffect transition="in" filter="wipe(left)">
                                      <p:cBhvr>
                                        <p:cTn id="55" dur="12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39" name="テキスト ボックス 38">
            <a:extLst>
              <a:ext uri="{FF2B5EF4-FFF2-40B4-BE49-F238E27FC236}">
                <a16:creationId xmlns:a16="http://schemas.microsoft.com/office/drawing/2014/main" id="{BA993332-4B3C-44F8-A340-6E66947FF544}"/>
              </a:ext>
            </a:extLst>
          </p:cNvPr>
          <p:cNvSpPr txBox="1"/>
          <p:nvPr/>
        </p:nvSpPr>
        <p:spPr>
          <a:xfrm>
            <a:off x="139768" y="942237"/>
            <a:ext cx="3531736" cy="430887"/>
          </a:xfrm>
          <a:prstGeom prst="rect">
            <a:avLst/>
          </a:prstGeom>
          <a:noFill/>
        </p:spPr>
        <p:txBody>
          <a:bodyPr wrap="none" rtlCol="0">
            <a:spAutoFit/>
          </a:bodyPr>
          <a:lstStyle/>
          <a:p>
            <a:r>
              <a:rPr lang="ja-JP" altLang="en-US" sz="2200" dirty="0">
                <a:latin typeface="HGPｺﾞｼｯｸE" panose="020B0900000000000000" pitchFamily="50" charset="-128"/>
                <a:ea typeface="HGPｺﾞｼｯｸE" panose="020B0900000000000000" pitchFamily="50" charset="-128"/>
              </a:rPr>
              <a:t>国の予算</a:t>
            </a:r>
            <a:r>
              <a:rPr lang="zh-CN" altLang="en-US" dirty="0">
                <a:latin typeface="HGPｺﾞｼｯｸE" panose="020B0900000000000000" pitchFamily="50" charset="-128"/>
                <a:ea typeface="HGPｺﾞｼｯｸE" panose="020B0900000000000000" pitchFamily="50" charset="-128"/>
              </a:rPr>
              <a:t>（令和</a:t>
            </a:r>
            <a:r>
              <a:rPr lang="ja-JP" altLang="en-US" dirty="0">
                <a:latin typeface="HGPｺﾞｼｯｸE" panose="020B0900000000000000" pitchFamily="50" charset="-128"/>
                <a:ea typeface="HGPｺﾞｼｯｸE" panose="020B0900000000000000" pitchFamily="50" charset="-128"/>
              </a:rPr>
              <a:t>８</a:t>
            </a:r>
            <a:r>
              <a:rPr lang="zh-CN" altLang="en-US" dirty="0">
                <a:latin typeface="HGPｺﾞｼｯｸE" panose="020B0900000000000000" pitchFamily="50" charset="-128"/>
                <a:ea typeface="HGPｺﾞｼｯｸE" panose="020B0900000000000000" pitchFamily="50" charset="-128"/>
              </a:rPr>
              <a:t>年度当初予算）</a:t>
            </a:r>
          </a:p>
        </p:txBody>
      </p:sp>
      <p:grpSp>
        <p:nvGrpSpPr>
          <p:cNvPr id="3" name="グループ化 2">
            <a:extLst>
              <a:ext uri="{FF2B5EF4-FFF2-40B4-BE49-F238E27FC236}">
                <a16:creationId xmlns:a16="http://schemas.microsoft.com/office/drawing/2014/main" id="{621A7E9B-2D94-792F-A5B8-66676F2BF4AC}"/>
              </a:ext>
            </a:extLst>
          </p:cNvPr>
          <p:cNvGrpSpPr/>
          <p:nvPr/>
        </p:nvGrpSpPr>
        <p:grpSpPr>
          <a:xfrm>
            <a:off x="286410" y="1980000"/>
            <a:ext cx="3922222" cy="3754608"/>
            <a:chOff x="286410" y="1980000"/>
            <a:chExt cx="3922222" cy="3754608"/>
          </a:xfrm>
        </p:grpSpPr>
        <p:pic>
          <p:nvPicPr>
            <p:cNvPr id="2" name="Picture 1">
              <a:extLst>
                <a:ext uri="{FF2B5EF4-FFF2-40B4-BE49-F238E27FC236}">
                  <a16:creationId xmlns:a16="http://schemas.microsoft.com/office/drawing/2014/main" id="{33FEC35C-87FE-FA40-630F-385E320129AC}"/>
                </a:ext>
              </a:extLst>
            </p:cNvPr>
            <p:cNvPicPr>
              <a:picLocks noChangeAspect="1"/>
            </p:cNvPicPr>
            <p:nvPr/>
          </p:nvPicPr>
          <p:blipFill>
            <a:blip r:embed="rId3"/>
            <a:srcRect l="5605" t="6679" r="3878" b="5175"/>
            <a:stretch>
              <a:fillRect/>
            </a:stretch>
          </p:blipFill>
          <p:spPr>
            <a:xfrm>
              <a:off x="286410" y="1982906"/>
              <a:ext cx="3922222" cy="3751702"/>
            </a:xfrm>
            <a:prstGeom prst="rect">
              <a:avLst/>
            </a:prstGeom>
          </p:spPr>
        </p:pic>
        <p:grpSp>
          <p:nvGrpSpPr>
            <p:cNvPr id="22" name="グループ化 21">
              <a:extLst>
                <a:ext uri="{FF2B5EF4-FFF2-40B4-BE49-F238E27FC236}">
                  <a16:creationId xmlns:a16="http://schemas.microsoft.com/office/drawing/2014/main" id="{78FE59C7-19D9-6866-51EC-03689BFA1DC2}"/>
                </a:ext>
              </a:extLst>
            </p:cNvPr>
            <p:cNvGrpSpPr/>
            <p:nvPr/>
          </p:nvGrpSpPr>
          <p:grpSpPr>
            <a:xfrm>
              <a:off x="287373" y="1980000"/>
              <a:ext cx="828219" cy="284403"/>
              <a:chOff x="4781156" y="2669544"/>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nvGrpSpPr>
          <p:cNvPr id="6" name="グループ化 5">
            <a:extLst>
              <a:ext uri="{FF2B5EF4-FFF2-40B4-BE49-F238E27FC236}">
                <a16:creationId xmlns:a16="http://schemas.microsoft.com/office/drawing/2014/main" id="{8A438E0A-654A-33BA-679B-BC8F4504F707}"/>
              </a:ext>
            </a:extLst>
          </p:cNvPr>
          <p:cNvGrpSpPr/>
          <p:nvPr/>
        </p:nvGrpSpPr>
        <p:grpSpPr>
          <a:xfrm>
            <a:off x="4729442" y="1977278"/>
            <a:ext cx="4220249" cy="3753164"/>
            <a:chOff x="4729442" y="1977278"/>
            <a:chExt cx="4220249" cy="3753164"/>
          </a:xfrm>
        </p:grpSpPr>
        <p:pic>
          <p:nvPicPr>
            <p:cNvPr id="4" name="Picture 3">
              <a:extLst>
                <a:ext uri="{FF2B5EF4-FFF2-40B4-BE49-F238E27FC236}">
                  <a16:creationId xmlns:a16="http://schemas.microsoft.com/office/drawing/2014/main" id="{4222EB13-7E53-E729-F9B8-B2C9083A3E7D}"/>
                </a:ext>
              </a:extLst>
            </p:cNvPr>
            <p:cNvPicPr>
              <a:picLocks noChangeAspect="1"/>
            </p:cNvPicPr>
            <p:nvPr/>
          </p:nvPicPr>
          <p:blipFill>
            <a:blip r:embed="rId4"/>
            <a:srcRect l="4171" t="6324" r="5931" b="-172"/>
            <a:stretch>
              <a:fillRect/>
            </a:stretch>
          </p:blipFill>
          <p:spPr>
            <a:xfrm>
              <a:off x="4729442" y="1977278"/>
              <a:ext cx="4220249" cy="3753164"/>
            </a:xfrm>
            <a:prstGeom prst="rect">
              <a:avLst/>
            </a:prstGeom>
          </p:spPr>
        </p:pic>
        <p:grpSp>
          <p:nvGrpSpPr>
            <p:cNvPr id="23" name="グループ化 22">
              <a:extLst>
                <a:ext uri="{FF2B5EF4-FFF2-40B4-BE49-F238E27FC236}">
                  <a16:creationId xmlns:a16="http://schemas.microsoft.com/office/drawing/2014/main" id="{B75CCE71-0210-8549-A1D2-7452FA490A52}"/>
                </a:ext>
              </a:extLst>
            </p:cNvPr>
            <p:cNvGrpSpPr/>
            <p:nvPr/>
          </p:nvGrpSpPr>
          <p:grpSpPr>
            <a:xfrm>
              <a:off x="4752000" y="199015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47" name="角丸四角形 31">
            <a:extLst>
              <a:ext uri="{FF2B5EF4-FFF2-40B4-BE49-F238E27FC236}">
                <a16:creationId xmlns:a16="http://schemas.microsoft.com/office/drawing/2014/main" id="{1140AE1F-96D4-457A-AC8A-A4211C812392}"/>
              </a:ext>
            </a:extLst>
          </p:cNvPr>
          <p:cNvSpPr/>
          <p:nvPr/>
        </p:nvSpPr>
        <p:spPr>
          <a:xfrm>
            <a:off x="5313931" y="6336023"/>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850" dirty="0">
                <a:solidFill>
                  <a:schemeClr val="tx1"/>
                </a:solidFill>
              </a:rPr>
              <a:t>出典：財務省「これからの日本のために財政を考える」（令和８年４月）</a:t>
            </a:r>
            <a:endParaRPr lang="en-US" altLang="ja-JP" sz="855" dirty="0">
              <a:solidFill>
                <a:schemeClr val="tx1"/>
              </a:solidFill>
              <a:cs typeface="Arial"/>
            </a:endParaRPr>
          </a:p>
        </p:txBody>
      </p:sp>
      <p:sp>
        <p:nvSpPr>
          <p:cNvPr id="5" name="スライド番号プレースホルダー 8">
            <a:extLst>
              <a:ext uri="{FF2B5EF4-FFF2-40B4-BE49-F238E27FC236}">
                <a16:creationId xmlns:a16="http://schemas.microsoft.com/office/drawing/2014/main" id="{8ED06DA9-A86D-B0DA-1B2A-A07CF537096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15</a:t>
            </a:fld>
            <a:endParaRPr lang="en-US" altLang="ja-JP" dirty="0">
              <a:latin typeface="+mn-ea"/>
              <a:ea typeface="+mn-ea"/>
            </a:endParaRPr>
          </a:p>
        </p:txBody>
      </p:sp>
    </p:spTree>
    <p:extLst>
      <p:ext uri="{BB962C8B-B14F-4D97-AF65-F5344CB8AC3E}">
        <p14:creationId xmlns:p14="http://schemas.microsoft.com/office/powerpoint/2010/main" val="55084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340205" y="2420937"/>
            <a:ext cx="8479945" cy="270765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1990</a:t>
            </a:r>
            <a:r>
              <a:rPr kumimoji="1" lang="ja-JP" altLang="en-US" sz="1700" dirty="0">
                <a:latin typeface="+mn-ea"/>
                <a:ea typeface="+mn-ea"/>
              </a:rPr>
              <a:t>年度（平成２年度）と現在の歳出を比較すると、</a:t>
            </a:r>
            <a:r>
              <a:rPr kumimoji="1" lang="ja-JP" altLang="en-US" sz="2000" dirty="0">
                <a:solidFill>
                  <a:srgbClr val="005BAD"/>
                </a:solidFill>
                <a:latin typeface="+mn-ea"/>
                <a:ea typeface="+mn-ea"/>
              </a:rPr>
              <a:t>社会保障関係費や国債費が</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大きく伸びて</a:t>
            </a:r>
            <a:r>
              <a:rPr kumimoji="1" lang="ja-JP" altLang="en-US" sz="1700" dirty="0">
                <a:latin typeface="+mn-ea"/>
                <a:ea typeface="+mn-ea"/>
              </a:rPr>
              <a:t>います。特に社会保障は、</a:t>
            </a:r>
            <a:r>
              <a:rPr lang="ja-JP" altLang="en-US" sz="1800" dirty="0">
                <a:solidFill>
                  <a:srgbClr val="005BAD"/>
                </a:solidFill>
                <a:latin typeface="+mn-ea"/>
                <a:ea typeface="+mn-ea"/>
              </a:rPr>
              <a:t>年金、医療、介護、こども・子育て</a:t>
            </a:r>
            <a:r>
              <a:rPr kumimoji="1" lang="ja-JP" altLang="en-US" sz="1700" dirty="0">
                <a:latin typeface="+mn-ea"/>
                <a:ea typeface="+mn-ea"/>
              </a:rPr>
              <a:t>などの</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分野に分けられ、</a:t>
            </a:r>
            <a:r>
              <a:rPr lang="ja-JP" altLang="en-US" sz="2000" dirty="0">
                <a:solidFill>
                  <a:srgbClr val="005BAD"/>
                </a:solidFill>
                <a:latin typeface="+mn-ea"/>
                <a:ea typeface="+mn-ea"/>
              </a:rPr>
              <a:t>国の一般会計歳出の約</a:t>
            </a:r>
            <a:r>
              <a:rPr lang="en-US" altLang="ja-JP" sz="2000" dirty="0">
                <a:solidFill>
                  <a:srgbClr val="005BAD"/>
                </a:solidFill>
                <a:latin typeface="+mn-ea"/>
                <a:ea typeface="+mn-ea"/>
              </a:rPr>
              <a:t>1/3</a:t>
            </a:r>
            <a:r>
              <a:rPr kumimoji="1" lang="ja-JP" altLang="en-US" sz="1700" dirty="0">
                <a:latin typeface="+mn-ea"/>
                <a:ea typeface="+mn-ea"/>
              </a:rPr>
              <a:t>を占める</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歳出の増加に対し歳入は、経済成長の停滞などが影響して</a:t>
            </a:r>
            <a:endParaRPr lang="en-US" altLang="ja-JP" sz="1700" dirty="0">
              <a:latin typeface="+mn-ea"/>
              <a:ea typeface="+mn-ea"/>
            </a:endParaRPr>
          </a:p>
          <a:p>
            <a:pPr>
              <a:lnSpc>
                <a:spcPct val="110000"/>
              </a:lnSpc>
              <a:spcBef>
                <a:spcPts val="0"/>
              </a:spcBef>
              <a:buClr>
                <a:srgbClr val="005BAD"/>
              </a:buClr>
            </a:pPr>
            <a:r>
              <a:rPr lang="ja-JP" altLang="en-US" sz="2000" dirty="0">
                <a:solidFill>
                  <a:srgbClr val="005BAD"/>
                </a:solidFill>
                <a:latin typeface="+mn-ea"/>
                <a:ea typeface="+mn-ea"/>
              </a:rPr>
              <a:t>  </a:t>
            </a:r>
            <a:r>
              <a:rPr lang="ja-JP" altLang="en-US" sz="2000" spc="-200" dirty="0">
                <a:solidFill>
                  <a:srgbClr val="005BAD"/>
                </a:solidFill>
                <a:latin typeface="+mn-ea"/>
                <a:ea typeface="+mn-ea"/>
              </a:rPr>
              <a:t> </a:t>
            </a:r>
            <a:r>
              <a:rPr lang="ja-JP" altLang="en-US" sz="2000" dirty="0">
                <a:solidFill>
                  <a:srgbClr val="005BAD"/>
                </a:solidFill>
                <a:latin typeface="+mn-ea"/>
                <a:ea typeface="+mn-ea"/>
              </a:rPr>
              <a:t>税収の伸びが見合っておらず、不足分を借金に頼っている</a:t>
            </a:r>
            <a:r>
              <a:rPr kumimoji="1" lang="ja-JP" altLang="en-US" sz="1700" dirty="0">
                <a:latin typeface="+mn-ea"/>
                <a:ea typeface="+mn-ea"/>
              </a:rPr>
              <a:t>ため、</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公債金は約５倍と大幅に増加しています。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8">
            <a:extLst>
              <a:ext uri="{FF2B5EF4-FFF2-40B4-BE49-F238E27FC236}">
                <a16:creationId xmlns:a16="http://schemas.microsoft.com/office/drawing/2014/main" id="{58550116-8656-85C4-EDF7-F99D9AFE9213}"/>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16</a:t>
            </a:fld>
            <a:endParaRPr lang="en-US" altLang="ja-JP" dirty="0">
              <a:latin typeface="+mn-ea"/>
              <a:ea typeface="+mn-ea"/>
            </a:endParaRPr>
          </a:p>
        </p:txBody>
      </p:sp>
    </p:spTree>
    <p:extLst>
      <p:ext uri="{BB962C8B-B14F-4D97-AF65-F5344CB8AC3E}">
        <p14:creationId xmlns:p14="http://schemas.microsoft.com/office/powerpoint/2010/main" val="236844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1750"/>
                                        <p:tgtEl>
                                          <p:spTgt spid="19">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1780"/>
                                        <p:tgtEl>
                                          <p:spTgt spid="19">
                                            <p:txEl>
                                              <p:pRg st="1" end="1"/>
                                            </p:txEl>
                                          </p:spTgt>
                                        </p:tgtEl>
                                      </p:cBhvr>
                                    </p:animEffect>
                                  </p:childTnLst>
                                </p:cTn>
                              </p:par>
                            </p:childTnLst>
                          </p:cTn>
                        </p:par>
                        <p:par>
                          <p:cTn id="23" fill="hold">
                            <p:stCondLst>
                              <p:cond delay="3530"/>
                            </p:stCondLst>
                            <p:childTnLst>
                              <p:par>
                                <p:cTn id="24" presetID="22" presetClass="entr" presetSubtype="8" fill="hold"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wipe(left)">
                                      <p:cBhvr>
                                        <p:cTn id="26" dur="1650"/>
                                        <p:tgtEl>
                                          <p:spTgt spid="19">
                                            <p:txEl>
                                              <p:pRg st="2" end="2"/>
                                            </p:txEl>
                                          </p:spTgt>
                                        </p:tgtEl>
                                      </p:cBhvr>
                                    </p:animEffect>
                                  </p:childTnLst>
                                </p:cTn>
                              </p:par>
                            </p:childTnLst>
                          </p:cTn>
                        </p:par>
                        <p:par>
                          <p:cTn id="27" fill="hold">
                            <p:stCondLst>
                              <p:cond delay="5180"/>
                            </p:stCondLst>
                            <p:childTnLst>
                              <p:par>
                                <p:cTn id="28" presetID="22" presetClass="entr" presetSubtype="8" fill="hold" nodeType="after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1300"/>
                                        <p:tgtEl>
                                          <p:spTgt spid="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wipe(left)">
                                      <p:cBhvr>
                                        <p:cTn id="35" dur="1650"/>
                                        <p:tgtEl>
                                          <p:spTgt spid="19">
                                            <p:txEl>
                                              <p:pRg st="4" end="4"/>
                                            </p:txEl>
                                          </p:spTgt>
                                        </p:tgtEl>
                                      </p:cBhvr>
                                    </p:animEffect>
                                  </p:childTnLst>
                                </p:cTn>
                              </p:par>
                            </p:childTnLst>
                          </p:cTn>
                        </p:par>
                        <p:par>
                          <p:cTn id="36" fill="hold">
                            <p:stCondLst>
                              <p:cond delay="1650"/>
                            </p:stCondLst>
                            <p:childTnLst>
                              <p:par>
                                <p:cTn id="37" presetID="22" presetClass="entr" presetSubtype="8" fill="hold" nodeType="after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animEffect transition="in" filter="wipe(left)">
                                      <p:cBhvr>
                                        <p:cTn id="39" dur="1690"/>
                                        <p:tgtEl>
                                          <p:spTgt spid="19">
                                            <p:txEl>
                                              <p:pRg st="5" end="5"/>
                                            </p:txEl>
                                          </p:spTgt>
                                        </p:tgtEl>
                                      </p:cBhvr>
                                    </p:animEffect>
                                  </p:childTnLst>
                                </p:cTn>
                              </p:par>
                            </p:childTnLst>
                          </p:cTn>
                        </p:par>
                        <p:par>
                          <p:cTn id="40" fill="hold">
                            <p:stCondLst>
                              <p:cond delay="3340"/>
                            </p:stCondLst>
                            <p:childTnLst>
                              <p:par>
                                <p:cTn id="41" presetID="22" presetClass="entr" presetSubtype="8" fill="hold" nodeType="after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Effect transition="in" filter="wipe(left)">
                                      <p:cBhvr>
                                        <p:cTn id="43" dur="1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540000"/>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92.7</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72920">
                <a:off x="6115037" y="4663216"/>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607" y="4931464"/>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ea typeface="+mn-ea"/>
                  </a:rPr>
                  <a:t>32.1</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38433" y="212731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ja-JP" sz="1050" kern="0" dirty="0">
                    <a:solidFill>
                      <a:srgbClr val="EA5050"/>
                    </a:solidFill>
                    <a:latin typeface="+mn-ea"/>
                  </a:rPr>
                  <a:t>29.6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15713"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6" y="5751057"/>
                <a:ext cx="980397" cy="623248"/>
              </a:xfrm>
              <a:prstGeom prst="rect">
                <a:avLst/>
              </a:prstGeom>
              <a:noFill/>
            </p:spPr>
            <p:txBody>
              <a:bodyPr wrap="none" rtlCol="0">
                <a:spAutoFit/>
              </a:bodyPr>
              <a:lstStyle/>
              <a:p>
                <a:pPr algn="ctr"/>
                <a:r>
                  <a:rPr lang="en-US" altLang="ja-JP" sz="1200" kern="0" spc="40" dirty="0">
                    <a:latin typeface="+mn-ea"/>
                    <a:ea typeface="+mn-ea"/>
                  </a:rPr>
                  <a:t>2026</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（令和８年度）</a:t>
                </a:r>
                <a:endParaRPr kumimoji="1" lang="en-US" altLang="ja-JP" sz="1050" kern="0" spc="40" dirty="0">
                  <a:latin typeface="+mn-ea"/>
                  <a:ea typeface="+mn-ea"/>
                </a:endParaRPr>
              </a:p>
              <a:p>
                <a:pPr algn="ctr"/>
                <a:r>
                  <a:rPr kumimoji="1" lang="en-US" altLang="ja-JP" sz="1200" kern="0" spc="40" dirty="0">
                    <a:latin typeface="+mn-ea"/>
                    <a:ea typeface="+mn-ea"/>
                  </a:rPr>
                  <a:t>122.3</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461923" y="3329585"/>
                <a:ext cx="79875" cy="379352"/>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86304" y="3544291"/>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24.0</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4905242" y="2909534"/>
                <a:ext cx="1123559" cy="421633"/>
                <a:chOff x="4834843" y="3601937"/>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834843" y="3601937"/>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4966423" y="3607056"/>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6978566" y="2123306"/>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274761">
                <a:off x="5927227" y="3207121"/>
                <a:ext cx="1089186" cy="12838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540000"/>
            <a:ext cx="4159662" cy="5173794"/>
            <a:chOff x="323850" y="1200511"/>
            <a:chExt cx="4159662" cy="5173794"/>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14528"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25352" y="5751057"/>
              <a:ext cx="980398" cy="623248"/>
            </a:xfrm>
            <a:prstGeom prst="rect">
              <a:avLst/>
            </a:prstGeom>
            <a:noFill/>
          </p:spPr>
          <p:txBody>
            <a:bodyPr wrap="none" rtlCol="0">
              <a:spAutoFit/>
            </a:bodyPr>
            <a:lstStyle/>
            <a:p>
              <a:pPr algn="ctr"/>
              <a:r>
                <a:rPr lang="en-US" altLang="ja-JP" sz="1200" kern="0" spc="40" dirty="0">
                  <a:latin typeface="+mn-ea"/>
                </a:rPr>
                <a:t>2026</a:t>
              </a:r>
              <a:r>
                <a:rPr kumimoji="1" lang="ja-JP" altLang="en-US" sz="1200" kern="0" spc="40" dirty="0">
                  <a:latin typeface="+mn-ea"/>
                </a:rPr>
                <a:t>年度</a:t>
              </a:r>
              <a:endParaRPr kumimoji="1" lang="en-US" altLang="ja-JP" sz="1200" kern="0" spc="40" dirty="0">
                <a:latin typeface="+mn-ea"/>
              </a:endParaRPr>
            </a:p>
            <a:p>
              <a:pPr algn="ctr"/>
              <a:r>
                <a:rPr lang="ja-JP" altLang="en-US" sz="1050" kern="0" spc="40" dirty="0">
                  <a:latin typeface="+mn-ea"/>
                </a:rPr>
                <a:t>（令和８年度）</a:t>
              </a:r>
              <a:endParaRPr kumimoji="1" lang="en-US" altLang="ja-JP" sz="1050" kern="0" spc="40" dirty="0">
                <a:latin typeface="+mn-ea"/>
              </a:endParaRPr>
            </a:p>
            <a:p>
              <a:pPr algn="ctr"/>
              <a:r>
                <a:rPr kumimoji="1" lang="en-US" altLang="ja-JP" sz="1200" kern="0" spc="40" dirty="0">
                  <a:latin typeface="+mn-ea"/>
                </a:rPr>
                <a:t>122.3</a:t>
              </a:r>
              <a:r>
                <a:rPr kumimoji="1" lang="ja-JP" altLang="en-US" sz="1200" kern="0" spc="40" dirty="0">
                  <a:latin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31.1</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95226"/>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+6.0</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56.1</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80505" y="4590226"/>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+27.4</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34626" y="3972300"/>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5.6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31574" y="2935382"/>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+17.0</a:t>
              </a:r>
              <a:r>
                <a:rPr kumimoji="1" lang="ja-JP" altLang="en-US" sz="1000" b="1" dirty="0">
                  <a:solidFill>
                    <a:srgbClr val="EA5050"/>
                  </a:solidFill>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113" y="4594752"/>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18110" y="4072447"/>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95708" y="1985609"/>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ea typeface="+mn-ea"/>
                </a:rPr>
                <a:t>31.3</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798722" y="2928558"/>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ea typeface="+mn-ea"/>
                </a:rPr>
                <a:t>20.9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550063" y="2892116"/>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536820" y="3417267"/>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61990" y="3978278"/>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ja-JP" sz="1050" kern="0" spc="-50" dirty="0">
                  <a:latin typeface="+mn-ea"/>
                </a:rPr>
                <a:t>39.1</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66810" y="3991233"/>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27705" y="4608308"/>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66">
            <a:extLst>
              <a:ext uri="{FF2B5EF4-FFF2-40B4-BE49-F238E27FC236}">
                <a16:creationId xmlns:a16="http://schemas.microsoft.com/office/drawing/2014/main" id="{2F9534CF-E00B-4590-AA09-C07961BAA76D}"/>
              </a:ext>
            </a:extLst>
          </p:cNvPr>
          <p:cNvSpPr txBox="1"/>
          <p:nvPr/>
        </p:nvSpPr>
        <p:spPr>
          <a:xfrm>
            <a:off x="720000" y="5832000"/>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（注）</a:t>
            </a:r>
            <a:r>
              <a:rPr lang="ja-JP" altLang="en-US" sz="1000" dirty="0">
                <a:latin typeface="+mn-ea"/>
                <a:ea typeface="+mn-ea"/>
              </a:rPr>
              <a:t>当初予算ベース。</a:t>
            </a:r>
            <a:endParaRPr lang="en-US" altLang="ja-JP" sz="1000" dirty="0">
              <a:latin typeface="+mn-ea"/>
              <a:ea typeface="+mn-ea"/>
            </a:endParaRPr>
          </a:p>
        </p:txBody>
      </p:sp>
      <p:sp>
        <p:nvSpPr>
          <p:cNvPr id="59" name="object 66">
            <a:extLst>
              <a:ext uri="{FF2B5EF4-FFF2-40B4-BE49-F238E27FC236}">
                <a16:creationId xmlns:a16="http://schemas.microsoft.com/office/drawing/2014/main" id="{B2A864DF-7AAB-4329-A436-E3B7A7C6A221}"/>
              </a:ext>
            </a:extLst>
          </p:cNvPr>
          <p:cNvSpPr txBox="1"/>
          <p:nvPr/>
        </p:nvSpPr>
        <p:spPr>
          <a:xfrm>
            <a:off x="752234" y="6070787"/>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出所：財務省「これからの日本のために財政を考える」（令和８年４月）</a:t>
            </a:r>
            <a:endParaRPr lang="en-US" altLang="ja-JP" sz="1000" dirty="0">
              <a:latin typeface="+mn-ea"/>
              <a:ea typeface="+mn-ea"/>
            </a:endParaRPr>
          </a:p>
        </p:txBody>
      </p:sp>
      <p:sp>
        <p:nvSpPr>
          <p:cNvPr id="2" name="スライド番号プレースホルダー 8">
            <a:extLst>
              <a:ext uri="{FF2B5EF4-FFF2-40B4-BE49-F238E27FC236}">
                <a16:creationId xmlns:a16="http://schemas.microsoft.com/office/drawing/2014/main" id="{7CC6E559-BE47-B250-61B4-23678B1C30A2}"/>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17</a:t>
            </a:fld>
            <a:endParaRPr lang="en-US" altLang="ja-JP" dirty="0">
              <a:latin typeface="+mn-ea"/>
              <a:ea typeface="+mn-ea"/>
            </a:endParaRPr>
          </a:p>
        </p:txBody>
      </p:sp>
    </p:spTree>
    <p:extLst>
      <p:ext uri="{BB962C8B-B14F-4D97-AF65-F5344CB8AC3E}">
        <p14:creationId xmlns:p14="http://schemas.microsoft.com/office/powerpoint/2010/main" val="119594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23851" y="2312276"/>
            <a:ext cx="5099134" cy="4248000"/>
          </a:xfrm>
          <a:prstGeom prst="rect">
            <a:avLst/>
          </a:prstGeom>
          <a:noFill/>
        </p:spPr>
        <p:txBody>
          <a:bodyPr wrap="square" lIns="0" rIns="0" rtlCol="0">
            <a:noAutofit/>
          </a:bodyPr>
          <a:lstStyle/>
          <a:p>
            <a:pPr marL="227013" indent="-227013" algn="just">
              <a:spcBef>
                <a:spcPts val="600"/>
              </a:spcBef>
              <a:buClr>
                <a:srgbClr val="005BAD"/>
              </a:buClr>
              <a:buFont typeface="Wingdings" panose="05000000000000000000" pitchFamily="2" charset="2"/>
              <a:buChar char="l"/>
            </a:pPr>
            <a:r>
              <a:rPr kumimoji="1" lang="ja-JP" altLang="en-US" sz="1700">
                <a:latin typeface="+mn-ea"/>
                <a:ea typeface="+mn-ea"/>
              </a:rPr>
              <a:t>日本</a:t>
            </a:r>
            <a:r>
              <a:rPr kumimoji="1" lang="ja-JP" altLang="en-US" sz="1700" dirty="0">
                <a:latin typeface="+mn-ea"/>
                <a:ea typeface="+mn-ea"/>
              </a:rPr>
              <a:t>は、他国に類をみない速度で高齢化</a:t>
            </a:r>
            <a:r>
              <a:rPr kumimoji="1" lang="ja-JP" altLang="en-US" sz="1700">
                <a:latin typeface="+mn-ea"/>
                <a:ea typeface="+mn-ea"/>
              </a:rPr>
              <a:t>が進んで</a:t>
            </a:r>
            <a:endParaRPr kumimoji="1" lang="en-US" altLang="ja-JP" sz="1700" dirty="0">
              <a:latin typeface="+mn-ea"/>
              <a:ea typeface="+mn-ea"/>
            </a:endParaRPr>
          </a:p>
          <a:p>
            <a:pPr marL="227013" algn="just">
              <a:spcBef>
                <a:spcPts val="600"/>
              </a:spcBef>
              <a:buClr>
                <a:srgbClr val="005BAD"/>
              </a:buClr>
            </a:pPr>
            <a:r>
              <a:rPr kumimoji="1" lang="ja-JP" altLang="en-US" sz="1700">
                <a:latin typeface="+mn-ea"/>
                <a:ea typeface="+mn-ea"/>
              </a:rPr>
              <a:t>います。近年は、後期高齢者（７５歳以上）の人口が</a:t>
            </a:r>
            <a:endParaRPr kumimoji="1" lang="en-US" altLang="ja-JP" sz="1700" dirty="0">
              <a:latin typeface="+mn-ea"/>
              <a:ea typeface="+mn-ea"/>
            </a:endParaRPr>
          </a:p>
          <a:p>
            <a:pPr marL="227013" algn="just">
              <a:spcBef>
                <a:spcPts val="600"/>
              </a:spcBef>
              <a:buClr>
                <a:srgbClr val="005BAD"/>
              </a:buClr>
            </a:pPr>
            <a:r>
              <a:rPr kumimoji="1" lang="ja-JP" altLang="en-US" sz="1700">
                <a:latin typeface="+mn-ea"/>
                <a:ea typeface="+mn-ea"/>
              </a:rPr>
              <a:t>速いスピードで増加してきており、今後も増加が続く</a:t>
            </a:r>
            <a:endParaRPr kumimoji="1" lang="en-US" altLang="ja-JP" sz="1700" dirty="0">
              <a:latin typeface="+mn-ea"/>
              <a:ea typeface="+mn-ea"/>
            </a:endParaRPr>
          </a:p>
          <a:p>
            <a:pPr marL="227013" algn="just">
              <a:spcBef>
                <a:spcPts val="600"/>
              </a:spcBef>
              <a:buClr>
                <a:srgbClr val="005BAD"/>
              </a:buClr>
            </a:pPr>
            <a:r>
              <a:rPr kumimoji="1" lang="ja-JP" altLang="en-US" sz="1700">
                <a:latin typeface="+mn-ea"/>
                <a:ea typeface="+mn-ea"/>
              </a:rPr>
              <a:t>見込み</a:t>
            </a:r>
            <a:r>
              <a:rPr kumimoji="1" lang="ja-JP" altLang="en-US" sz="1700" dirty="0">
                <a:latin typeface="+mn-ea"/>
                <a:ea typeface="+mn-ea"/>
              </a:rPr>
              <a:t>です。</a:t>
            </a:r>
            <a:r>
              <a:rPr lang="ja-JP" altLang="en-US" sz="2000" dirty="0">
                <a:solidFill>
                  <a:srgbClr val="005BAD"/>
                </a:solidFill>
                <a:latin typeface="+mn-ea"/>
                <a:ea typeface="+mn-ea"/>
              </a:rPr>
              <a:t>７５歳以上になると、</a:t>
            </a:r>
            <a:r>
              <a:rPr lang="en-US" altLang="ja-JP" sz="2000" dirty="0">
                <a:solidFill>
                  <a:srgbClr val="005BAD"/>
                </a:solidFill>
                <a:latin typeface="+mn-ea"/>
                <a:ea typeface="+mn-ea"/>
              </a:rPr>
              <a:t>1</a:t>
            </a:r>
            <a:r>
              <a:rPr lang="ja-JP" altLang="en-US" sz="2000">
                <a:solidFill>
                  <a:srgbClr val="005BAD"/>
                </a:solidFill>
                <a:latin typeface="+mn-ea"/>
                <a:ea typeface="+mn-ea"/>
              </a:rPr>
              <a:t>人当たりの</a:t>
            </a:r>
            <a:endParaRPr lang="en-US" altLang="ja-JP" sz="2000" dirty="0">
              <a:solidFill>
                <a:srgbClr val="005BAD"/>
              </a:solidFill>
              <a:latin typeface="+mn-ea"/>
              <a:ea typeface="+mn-ea"/>
            </a:endParaRPr>
          </a:p>
          <a:p>
            <a:pPr marL="227013" algn="just">
              <a:spcBef>
                <a:spcPts val="600"/>
              </a:spcBef>
              <a:buClr>
                <a:srgbClr val="005BAD"/>
              </a:buClr>
            </a:pPr>
            <a:r>
              <a:rPr lang="ja-JP" altLang="en-US" sz="2000">
                <a:solidFill>
                  <a:srgbClr val="005BAD"/>
                </a:solidFill>
                <a:latin typeface="+mn-ea"/>
                <a:ea typeface="+mn-ea"/>
              </a:rPr>
              <a:t>医療</a:t>
            </a:r>
            <a:r>
              <a:rPr lang="ja-JP" altLang="en-US" sz="2000" dirty="0">
                <a:solidFill>
                  <a:srgbClr val="005BAD"/>
                </a:solidFill>
                <a:latin typeface="+mn-ea"/>
                <a:ea typeface="+mn-ea"/>
              </a:rPr>
              <a:t>や介護の費用は急増</a:t>
            </a:r>
            <a:r>
              <a:rPr kumimoji="1" lang="ja-JP" altLang="en-US" sz="1700" dirty="0">
                <a:latin typeface="+mn-ea"/>
                <a:ea typeface="+mn-ea"/>
              </a:rPr>
              <a:t>します。</a:t>
            </a:r>
            <a:endParaRPr lang="en-US" altLang="ja-JP" sz="1700" dirty="0">
              <a:latin typeface="+mn-ea"/>
            </a:endParaRPr>
          </a:p>
          <a:p>
            <a:pPr marL="792000" indent="-396000" algn="just">
              <a:spcBef>
                <a:spcPts val="600"/>
              </a:spcBef>
              <a:buClr>
                <a:srgbClr val="005BAD"/>
              </a:buClr>
            </a:pPr>
            <a:endParaRPr kumimoji="1" lang="ja-JP" altLang="en-US" sz="1700" dirty="0">
              <a:latin typeface="+mn-ea"/>
              <a:ea typeface="+mn-ea"/>
            </a:endParaRPr>
          </a:p>
          <a:p>
            <a:pPr indent="-180000" algn="just">
              <a:spcBef>
                <a:spcPts val="600"/>
              </a:spcBef>
              <a:buClr>
                <a:srgbClr val="005BAD"/>
              </a:buClr>
              <a:buSzPct val="100000"/>
              <a:buFont typeface="Wingdings" panose="05000000000000000000" pitchFamily="2" charset="2"/>
              <a:buChar char="l"/>
            </a:pPr>
            <a:r>
              <a:rPr lang="ja-JP" altLang="en-US" sz="1700" dirty="0">
                <a:solidFill>
                  <a:prstClr val="black"/>
                </a:solidFill>
                <a:latin typeface="+mn-ea"/>
              </a:rPr>
              <a:t>さらに、これまでの推計よりも相当程度早く</a:t>
            </a:r>
            <a:r>
              <a:rPr lang="ja-JP" altLang="en-US" sz="1700">
                <a:solidFill>
                  <a:prstClr val="black"/>
                </a:solidFill>
                <a:latin typeface="+mn-ea"/>
              </a:rPr>
              <a:t>少子化が</a:t>
            </a:r>
            <a:endParaRPr lang="en-US" altLang="ja-JP" sz="1700" dirty="0">
              <a:solidFill>
                <a:prstClr val="black"/>
              </a:solidFill>
              <a:latin typeface="+mn-ea"/>
            </a:endParaRPr>
          </a:p>
          <a:p>
            <a:pPr marL="180000" algn="just">
              <a:spcBef>
                <a:spcPts val="600"/>
              </a:spcBef>
              <a:buClr>
                <a:srgbClr val="005BAD"/>
              </a:buClr>
              <a:buSzPct val="85000"/>
            </a:pPr>
            <a:r>
              <a:rPr lang="ja-JP" altLang="en-US" sz="1700">
                <a:solidFill>
                  <a:prstClr val="black"/>
                </a:solidFill>
                <a:latin typeface="+mn-ea"/>
              </a:rPr>
              <a:t>進行しており、</a:t>
            </a:r>
            <a:r>
              <a:rPr lang="ja-JP" altLang="en-US" sz="2000">
                <a:solidFill>
                  <a:srgbClr val="005BAD"/>
                </a:solidFill>
                <a:latin typeface="+mn-ea"/>
              </a:rPr>
              <a:t>社会保障制度の支え手である</a:t>
            </a:r>
            <a:endParaRPr lang="en-US" altLang="ja-JP" sz="2000" dirty="0">
              <a:solidFill>
                <a:srgbClr val="005BAD"/>
              </a:solidFill>
              <a:latin typeface="+mn-ea"/>
            </a:endParaRPr>
          </a:p>
          <a:p>
            <a:pPr marL="180000" algn="just">
              <a:spcBef>
                <a:spcPts val="600"/>
              </a:spcBef>
              <a:buClr>
                <a:srgbClr val="005BAD"/>
              </a:buClr>
              <a:buSzPct val="85000"/>
            </a:pPr>
            <a:r>
              <a:rPr lang="ja-JP" altLang="en-US" sz="2000">
                <a:solidFill>
                  <a:srgbClr val="005BAD"/>
                </a:solidFill>
                <a:latin typeface="+mn-ea"/>
              </a:rPr>
              <a:t>現役</a:t>
            </a:r>
            <a:r>
              <a:rPr lang="ja-JP" altLang="en-US" sz="2000" dirty="0">
                <a:solidFill>
                  <a:srgbClr val="005BAD"/>
                </a:solidFill>
                <a:latin typeface="+mn-ea"/>
              </a:rPr>
              <a:t>世代の人口が減少し負担がより重くなる</a:t>
            </a:r>
            <a:endParaRPr lang="en-US" altLang="ja-JP" sz="2000" dirty="0">
              <a:solidFill>
                <a:srgbClr val="005BAD"/>
              </a:solidFill>
              <a:latin typeface="+mn-ea"/>
            </a:endParaRPr>
          </a:p>
          <a:p>
            <a:pPr marL="180000" algn="just">
              <a:spcBef>
                <a:spcPts val="600"/>
              </a:spcBef>
              <a:buClr>
                <a:srgbClr val="005BAD"/>
              </a:buClr>
              <a:buSzPct val="85000"/>
            </a:pPr>
            <a:r>
              <a:rPr lang="ja-JP" altLang="en-US" sz="1700" dirty="0">
                <a:solidFill>
                  <a:prstClr val="black"/>
                </a:solidFill>
              </a:rPr>
              <a:t>ことが見込まれます。</a:t>
            </a:r>
            <a:endParaRPr kumimoji="1" lang="ja-JP" altLang="en-US" sz="1700" dirty="0">
              <a:latin typeface="+mn-ea"/>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31">
            <a:extLst>
              <a:ext uri="{FF2B5EF4-FFF2-40B4-BE49-F238E27FC236}">
                <a16:creationId xmlns:a16="http://schemas.microsoft.com/office/drawing/2014/main" id="{4907EEE9-8619-4F1F-B61E-4F2402DE4570}"/>
              </a:ext>
            </a:extLst>
          </p:cNvPr>
          <p:cNvSpPr/>
          <p:nvPr/>
        </p:nvSpPr>
        <p:spPr>
          <a:xfrm>
            <a:off x="5438886" y="5926844"/>
            <a:ext cx="360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ja-JP" sz="900" dirty="0">
                <a:solidFill>
                  <a:schemeClr val="tx1"/>
                </a:solidFill>
                <a:latin typeface="+mn-ea"/>
              </a:rPr>
              <a:t>※</a:t>
            </a:r>
            <a:r>
              <a:rPr lang="ja-JP" altLang="en-US" sz="900" dirty="0">
                <a:solidFill>
                  <a:schemeClr val="tx1"/>
                </a:solidFill>
                <a:latin typeface="+mn-ea"/>
              </a:rPr>
              <a:t>出典：財務省「これからの日本のために財政を考える」（令和８年４月）</a:t>
            </a:r>
            <a:endParaRPr lang="en-US" altLang="ja-JP" sz="900" dirty="0">
              <a:solidFill>
                <a:schemeClr val="tx1"/>
              </a:solidFill>
              <a:latin typeface="+mn-ea"/>
            </a:endParaRPr>
          </a:p>
        </p:txBody>
      </p:sp>
      <p:grpSp>
        <p:nvGrpSpPr>
          <p:cNvPr id="3" name="グループ化 2">
            <a:extLst>
              <a:ext uri="{FF2B5EF4-FFF2-40B4-BE49-F238E27FC236}">
                <a16:creationId xmlns:a16="http://schemas.microsoft.com/office/drawing/2014/main" id="{70384C4F-DDC9-4911-B014-DDFF12AFB9E3}"/>
              </a:ext>
            </a:extLst>
          </p:cNvPr>
          <p:cNvGrpSpPr/>
          <p:nvPr/>
        </p:nvGrpSpPr>
        <p:grpSpPr>
          <a:xfrm>
            <a:off x="5422985" y="2421257"/>
            <a:ext cx="3420000" cy="3505587"/>
            <a:chOff x="5400000" y="2520000"/>
            <a:chExt cx="3420000" cy="3505587"/>
          </a:xfrm>
        </p:grpSpPr>
        <p:pic>
          <p:nvPicPr>
            <p:cNvPr id="5" name="図 4">
              <a:extLst>
                <a:ext uri="{FF2B5EF4-FFF2-40B4-BE49-F238E27FC236}">
                  <a16:creationId xmlns:a16="http://schemas.microsoft.com/office/drawing/2014/main" id="{530303DA-E1D6-46CA-ACEE-627C6FB9E98F}"/>
                </a:ext>
              </a:extLst>
            </p:cNvPr>
            <p:cNvPicPr>
              <a:picLocks noChangeAspect="1"/>
            </p:cNvPicPr>
            <p:nvPr/>
          </p:nvPicPr>
          <p:blipFill rotWithShape="1">
            <a:blip r:embed="rId4"/>
            <a:srcRect t="3061" r="51330" b="57667"/>
            <a:stretch/>
          </p:blipFill>
          <p:spPr>
            <a:xfrm>
              <a:off x="5400000" y="2880000"/>
              <a:ext cx="3420000" cy="3145587"/>
            </a:xfrm>
            <a:prstGeom prst="rect">
              <a:avLst/>
            </a:prstGeom>
          </p:spPr>
        </p:pic>
        <p:sp>
          <p:nvSpPr>
            <p:cNvPr id="12" name="object 131">
              <a:extLst>
                <a:ext uri="{FF2B5EF4-FFF2-40B4-BE49-F238E27FC236}">
                  <a16:creationId xmlns:a16="http://schemas.microsoft.com/office/drawing/2014/main" id="{31EEDA89-FB0B-4E22-A5C5-7E60CBB32B10}"/>
                </a:ext>
              </a:extLst>
            </p:cNvPr>
            <p:cNvSpPr txBox="1"/>
            <p:nvPr/>
          </p:nvSpPr>
          <p:spPr>
            <a:xfrm>
              <a:off x="5400000" y="2520000"/>
              <a:ext cx="3420000" cy="25200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grpSp>
      <p:sp>
        <p:nvSpPr>
          <p:cNvPr id="6" name="スライド番号プレースホルダー 8">
            <a:extLst>
              <a:ext uri="{FF2B5EF4-FFF2-40B4-BE49-F238E27FC236}">
                <a16:creationId xmlns:a16="http://schemas.microsoft.com/office/drawing/2014/main" id="{7DF3AE86-009F-8D39-0245-F5DD50A3DFFE}"/>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18</a:t>
            </a:fld>
            <a:endParaRPr lang="en-US" altLang="ja-JP" dirty="0">
              <a:latin typeface="+mn-ea"/>
              <a:ea typeface="+mn-ea"/>
            </a:endParaRPr>
          </a:p>
        </p:txBody>
      </p:sp>
    </p:spTree>
    <p:extLst>
      <p:ext uri="{BB962C8B-B14F-4D97-AF65-F5344CB8AC3E}">
        <p14:creationId xmlns:p14="http://schemas.microsoft.com/office/powerpoint/2010/main" val="425061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2">
                                            <p:txEl>
                                              <p:pRg st="0" end="0"/>
                                            </p:txEl>
                                          </p:spTgt>
                                        </p:tgtEl>
                                        <p:attrNameLst>
                                          <p:attrName>style.visibility</p:attrName>
                                        </p:attrNameLst>
                                      </p:cBhvr>
                                      <p:to>
                                        <p:strVal val="visible"/>
                                      </p:to>
                                    </p:set>
                                    <p:animEffect transition="in" filter="wipe(left)">
                                      <p:cBhvr>
                                        <p:cTn id="18" dur="2000"/>
                                        <p:tgtEl>
                                          <p:spTgt spid="132">
                                            <p:txEl>
                                              <p:pRg st="0" end="0"/>
                                            </p:txEl>
                                          </p:spTgt>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32">
                                            <p:txEl>
                                              <p:pRg st="1" end="1"/>
                                            </p:txEl>
                                          </p:spTgt>
                                        </p:tgtEl>
                                        <p:attrNameLst>
                                          <p:attrName>style.visibility</p:attrName>
                                        </p:attrNameLst>
                                      </p:cBhvr>
                                      <p:to>
                                        <p:strVal val="visible"/>
                                      </p:to>
                                    </p:set>
                                    <p:animEffect transition="in" filter="wipe(left)">
                                      <p:cBhvr>
                                        <p:cTn id="22" dur="2000"/>
                                        <p:tgtEl>
                                          <p:spTgt spid="132">
                                            <p:txEl>
                                              <p:pRg st="1" end="1"/>
                                            </p:txEl>
                                          </p:spTgt>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132">
                                            <p:txEl>
                                              <p:pRg st="2" end="2"/>
                                            </p:txEl>
                                          </p:spTgt>
                                        </p:tgtEl>
                                        <p:attrNameLst>
                                          <p:attrName>style.visibility</p:attrName>
                                        </p:attrNameLst>
                                      </p:cBhvr>
                                      <p:to>
                                        <p:strVal val="visible"/>
                                      </p:to>
                                    </p:set>
                                    <p:animEffect transition="in" filter="wipe(left)">
                                      <p:cBhvr>
                                        <p:cTn id="26" dur="2000"/>
                                        <p:tgtEl>
                                          <p:spTgt spid="132">
                                            <p:txEl>
                                              <p:pRg st="2" end="2"/>
                                            </p:txEl>
                                          </p:spTgt>
                                        </p:tgtEl>
                                      </p:cBhvr>
                                    </p:animEffect>
                                  </p:childTnLst>
                                </p:cTn>
                              </p:par>
                            </p:childTnLst>
                          </p:cTn>
                        </p:par>
                        <p:par>
                          <p:cTn id="27" fill="hold">
                            <p:stCondLst>
                              <p:cond delay="6000"/>
                            </p:stCondLst>
                            <p:childTnLst>
                              <p:par>
                                <p:cTn id="28" presetID="22" presetClass="entr" presetSubtype="8" fill="hold" grpId="0" nodeType="afterEffect">
                                  <p:stCondLst>
                                    <p:cond delay="0"/>
                                  </p:stCondLst>
                                  <p:childTnLst>
                                    <p:set>
                                      <p:cBhvr>
                                        <p:cTn id="29" dur="1" fill="hold">
                                          <p:stCondLst>
                                            <p:cond delay="0"/>
                                          </p:stCondLst>
                                        </p:cTn>
                                        <p:tgtEl>
                                          <p:spTgt spid="132">
                                            <p:txEl>
                                              <p:pRg st="3" end="3"/>
                                            </p:txEl>
                                          </p:spTgt>
                                        </p:tgtEl>
                                        <p:attrNameLst>
                                          <p:attrName>style.visibility</p:attrName>
                                        </p:attrNameLst>
                                      </p:cBhvr>
                                      <p:to>
                                        <p:strVal val="visible"/>
                                      </p:to>
                                    </p:set>
                                    <p:animEffect transition="in" filter="wipe(left)">
                                      <p:cBhvr>
                                        <p:cTn id="30" dur="2000"/>
                                        <p:tgtEl>
                                          <p:spTgt spid="132">
                                            <p:txEl>
                                              <p:pRg st="3" end="3"/>
                                            </p:txEl>
                                          </p:spTgt>
                                        </p:tgtEl>
                                      </p:cBhvr>
                                    </p:animEffect>
                                  </p:childTnLst>
                                </p:cTn>
                              </p:par>
                            </p:childTnLst>
                          </p:cTn>
                        </p:par>
                        <p:par>
                          <p:cTn id="31" fill="hold">
                            <p:stCondLst>
                              <p:cond delay="8000"/>
                            </p:stCondLst>
                            <p:childTnLst>
                              <p:par>
                                <p:cTn id="32" presetID="22" presetClass="entr" presetSubtype="8" fill="hold" grpId="0" nodeType="afterEffect">
                                  <p:stCondLst>
                                    <p:cond delay="0"/>
                                  </p:stCondLst>
                                  <p:childTnLst>
                                    <p:set>
                                      <p:cBhvr>
                                        <p:cTn id="33" dur="1" fill="hold">
                                          <p:stCondLst>
                                            <p:cond delay="0"/>
                                          </p:stCondLst>
                                        </p:cTn>
                                        <p:tgtEl>
                                          <p:spTgt spid="132">
                                            <p:txEl>
                                              <p:pRg st="4" end="4"/>
                                            </p:txEl>
                                          </p:spTgt>
                                        </p:tgtEl>
                                        <p:attrNameLst>
                                          <p:attrName>style.visibility</p:attrName>
                                        </p:attrNameLst>
                                      </p:cBhvr>
                                      <p:to>
                                        <p:strVal val="visible"/>
                                      </p:to>
                                    </p:set>
                                    <p:animEffect transition="in" filter="wipe(left)">
                                      <p:cBhvr>
                                        <p:cTn id="34" dur="2000"/>
                                        <p:tgtEl>
                                          <p:spTgt spid="13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2">
                                            <p:txEl>
                                              <p:pRg st="6" end="6"/>
                                            </p:txEl>
                                          </p:spTgt>
                                        </p:tgtEl>
                                        <p:attrNameLst>
                                          <p:attrName>style.visibility</p:attrName>
                                        </p:attrNameLst>
                                      </p:cBhvr>
                                      <p:to>
                                        <p:strVal val="visible"/>
                                      </p:to>
                                    </p:set>
                                    <p:animEffect transition="in" filter="wipe(left)">
                                      <p:cBhvr>
                                        <p:cTn id="39" dur="2000"/>
                                        <p:tgtEl>
                                          <p:spTgt spid="132">
                                            <p:txEl>
                                              <p:pRg st="6" end="6"/>
                                            </p:txEl>
                                          </p:spTgt>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132">
                                            <p:txEl>
                                              <p:pRg st="7" end="7"/>
                                            </p:txEl>
                                          </p:spTgt>
                                        </p:tgtEl>
                                        <p:attrNameLst>
                                          <p:attrName>style.visibility</p:attrName>
                                        </p:attrNameLst>
                                      </p:cBhvr>
                                      <p:to>
                                        <p:strVal val="visible"/>
                                      </p:to>
                                    </p:set>
                                    <p:animEffect transition="in" filter="wipe(left)">
                                      <p:cBhvr>
                                        <p:cTn id="43" dur="2000"/>
                                        <p:tgtEl>
                                          <p:spTgt spid="132">
                                            <p:txEl>
                                              <p:pRg st="7" end="7"/>
                                            </p:txEl>
                                          </p:spTgt>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132">
                                            <p:txEl>
                                              <p:pRg st="8" end="8"/>
                                            </p:txEl>
                                          </p:spTgt>
                                        </p:tgtEl>
                                        <p:attrNameLst>
                                          <p:attrName>style.visibility</p:attrName>
                                        </p:attrNameLst>
                                      </p:cBhvr>
                                      <p:to>
                                        <p:strVal val="visible"/>
                                      </p:to>
                                    </p:set>
                                    <p:animEffect transition="in" filter="wipe(left)">
                                      <p:cBhvr>
                                        <p:cTn id="47" dur="2000"/>
                                        <p:tgtEl>
                                          <p:spTgt spid="132">
                                            <p:txEl>
                                              <p:pRg st="8" end="8"/>
                                            </p:txEl>
                                          </p:spTgt>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132">
                                            <p:txEl>
                                              <p:pRg st="9" end="9"/>
                                            </p:txEl>
                                          </p:spTgt>
                                        </p:tgtEl>
                                        <p:attrNameLst>
                                          <p:attrName>style.visibility</p:attrName>
                                        </p:attrNameLst>
                                      </p:cBhvr>
                                      <p:to>
                                        <p:strVal val="visible"/>
                                      </p:to>
                                    </p:set>
                                    <p:animEffect transition="in" filter="wipe(left)">
                                      <p:cBhvr>
                                        <p:cTn id="51" dur="2000"/>
                                        <p:tgtEl>
                                          <p:spTgt spid="132">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1000" fill="hold"/>
                                        <p:tgtEl>
                                          <p:spTgt spid="3"/>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uiExpand="1" build="p"/>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236586" y="2422426"/>
            <a:ext cx="8907414" cy="2667920"/>
          </a:xfrm>
          <a:prstGeom prst="rect">
            <a:avLst/>
          </a:prstGeom>
          <a:noFill/>
        </p:spPr>
        <p:txBody>
          <a:bodyPr wrap="square" rtlCol="0">
            <a:noAutofit/>
          </a:bodyPr>
          <a:lstStyle/>
          <a:p>
            <a:pPr marL="252000" indent="-252000">
              <a:spcBef>
                <a:spcPts val="600"/>
              </a:spcBef>
              <a:buClr>
                <a:srgbClr val="005BAD"/>
              </a:buClr>
              <a:buFont typeface="Wingdings" panose="05000000000000000000" pitchFamily="2" charset="2"/>
              <a:buChar char="l"/>
            </a:pPr>
            <a:r>
              <a:rPr kumimoji="1" lang="ja-JP" altLang="en-US" sz="1700" dirty="0">
                <a:latin typeface="+mn-ea"/>
                <a:ea typeface="+mn-ea"/>
              </a:rPr>
              <a:t>普通国債残高は、累増の一途をたどり、</a:t>
            </a:r>
            <a:r>
              <a:rPr kumimoji="1" lang="en-US" altLang="ja-JP" sz="1700" dirty="0">
                <a:latin typeface="+mn-ea"/>
                <a:ea typeface="+mn-ea"/>
              </a:rPr>
              <a:t>2026</a:t>
            </a:r>
            <a:r>
              <a:rPr kumimoji="1" lang="ja-JP" altLang="en-US" sz="1700" dirty="0">
                <a:latin typeface="+mn-ea"/>
                <a:ea typeface="+mn-ea"/>
              </a:rPr>
              <a:t>年度（令和８年度）末には</a:t>
            </a:r>
            <a:r>
              <a:rPr kumimoji="1" lang="en-US" altLang="ja-JP" sz="1700" dirty="0">
                <a:latin typeface="+mn-ea"/>
                <a:ea typeface="+mn-ea"/>
              </a:rPr>
              <a:t>1,145</a:t>
            </a:r>
            <a:r>
              <a:rPr kumimoji="1" lang="ja-JP" altLang="en-US" sz="1700" dirty="0">
                <a:latin typeface="+mn-ea"/>
                <a:ea typeface="+mn-ea"/>
              </a:rPr>
              <a:t>兆円に</a:t>
            </a:r>
            <a:r>
              <a:rPr kumimoji="1" lang="ja-JP" altLang="en-US" sz="1700">
                <a:latin typeface="+mn-ea"/>
                <a:ea typeface="+mn-ea"/>
              </a:rPr>
              <a:t>上ると</a:t>
            </a:r>
            <a:endParaRPr kumimoji="1" lang="en-US" altLang="ja-JP" sz="1700" dirty="0">
              <a:latin typeface="+mn-ea"/>
            </a:endParaRPr>
          </a:p>
          <a:p>
            <a:pPr marL="227013">
              <a:spcBef>
                <a:spcPts val="600"/>
              </a:spcBef>
              <a:buClr>
                <a:srgbClr val="005BAD"/>
              </a:buClr>
            </a:pPr>
            <a:r>
              <a:rPr kumimoji="1" lang="ja-JP" altLang="en-US" sz="1700">
                <a:latin typeface="+mn-ea"/>
                <a:ea typeface="+mn-ea"/>
              </a:rPr>
              <a:t>見込まれています。</a:t>
            </a:r>
            <a:endParaRPr kumimoji="1" lang="en-US" altLang="ja-JP" sz="1700" dirty="0">
              <a:latin typeface="+mn-ea"/>
              <a:ea typeface="+mn-ea"/>
            </a:endParaRPr>
          </a:p>
          <a:p>
            <a:pPr>
              <a:spcBef>
                <a:spcPts val="600"/>
              </a:spcBef>
              <a:buClr>
                <a:srgbClr val="005BAD"/>
              </a:buClr>
            </a:pPr>
            <a:endParaRPr kumimoji="1" lang="ja-JP" altLang="en-US" sz="1700" dirty="0">
              <a:latin typeface="+mn-ea"/>
              <a:ea typeface="+mn-ea"/>
            </a:endParaRPr>
          </a:p>
          <a:p>
            <a:pPr marL="252000" indent="-252000">
              <a:spcBef>
                <a:spcPts val="600"/>
              </a:spcBef>
              <a:buClr>
                <a:srgbClr val="005BAD"/>
              </a:buClr>
              <a:buFont typeface="Wingdings" panose="05000000000000000000" pitchFamily="2" charset="2"/>
              <a:buChar char="l"/>
            </a:pPr>
            <a:r>
              <a:rPr lang="ja-JP" altLang="en-US" sz="1700" dirty="0">
                <a:latin typeface="+mn-ea"/>
                <a:ea typeface="+mn-ea"/>
              </a:rPr>
              <a:t>また、財政の持続可能性を見る上では、国により経済規模は異なるため、ＧＤＰ</a:t>
            </a:r>
            <a:r>
              <a:rPr lang="ja-JP" altLang="en-US" sz="1700">
                <a:latin typeface="+mn-ea"/>
                <a:ea typeface="+mn-ea"/>
              </a:rPr>
              <a:t>に対する</a:t>
            </a:r>
            <a:endParaRPr lang="en-US" altLang="ja-JP" sz="1700" dirty="0">
              <a:latin typeface="+mn-ea"/>
            </a:endParaRPr>
          </a:p>
          <a:p>
            <a:pPr marL="227013">
              <a:spcBef>
                <a:spcPts val="600"/>
              </a:spcBef>
              <a:buClr>
                <a:srgbClr val="005BAD"/>
              </a:buClr>
            </a:pPr>
            <a:r>
              <a:rPr lang="ja-JP" altLang="en-US" sz="1700">
                <a:latin typeface="+mn-ea"/>
                <a:ea typeface="+mn-ea"/>
              </a:rPr>
              <a:t>借金</a:t>
            </a:r>
            <a:r>
              <a:rPr lang="ja-JP" altLang="en-US" sz="1700" dirty="0">
                <a:latin typeface="+mn-ea"/>
                <a:ea typeface="+mn-ea"/>
              </a:rPr>
              <a:t>の総額の割合で比較することが重要です。</a:t>
            </a:r>
            <a:endParaRPr lang="en-US" altLang="ja-JP" sz="1700" dirty="0">
              <a:latin typeface="+mn-ea"/>
              <a:ea typeface="+mn-ea"/>
            </a:endParaRPr>
          </a:p>
          <a:p>
            <a:pPr marL="227013">
              <a:spcBef>
                <a:spcPts val="600"/>
              </a:spcBef>
              <a:buClr>
                <a:srgbClr val="005BAD"/>
              </a:buClr>
            </a:pPr>
            <a:r>
              <a:rPr lang="ja-JP" altLang="en-US" sz="2000">
                <a:solidFill>
                  <a:srgbClr val="005BAD"/>
                </a:solidFill>
                <a:latin typeface="+mn-ea"/>
                <a:ea typeface="+mn-ea"/>
              </a:rPr>
              <a:t>日本</a:t>
            </a:r>
            <a:r>
              <a:rPr lang="ja-JP" altLang="en-US" sz="2000" dirty="0">
                <a:solidFill>
                  <a:srgbClr val="005BAD"/>
                </a:solidFill>
                <a:latin typeface="+mn-ea"/>
                <a:ea typeface="+mn-ea"/>
              </a:rPr>
              <a:t>の債務残高はＧＤＰの２倍を超えており、主要先進国の中で最も高い水準　　　</a:t>
            </a:r>
            <a:endParaRPr lang="en-US" altLang="ja-JP" sz="2000" dirty="0">
              <a:solidFill>
                <a:srgbClr val="005BAD"/>
              </a:solidFill>
              <a:latin typeface="+mn-ea"/>
              <a:ea typeface="+mn-ea"/>
            </a:endParaRPr>
          </a:p>
          <a:p>
            <a:pPr marL="227013">
              <a:spcBef>
                <a:spcPts val="600"/>
              </a:spcBef>
              <a:buClr>
                <a:srgbClr val="005BAD"/>
              </a:buClr>
            </a:pPr>
            <a:r>
              <a:rPr lang="ja-JP" altLang="en-US" sz="1700">
                <a:latin typeface="+mn-ea"/>
                <a:ea typeface="+mn-ea"/>
              </a:rPr>
              <a:t>に</a:t>
            </a:r>
            <a:r>
              <a:rPr lang="ja-JP" altLang="en-US" sz="1700" dirty="0">
                <a:latin typeface="+mn-ea"/>
                <a:ea typeface="+mn-ea"/>
              </a:rPr>
              <a:t>あります。</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8">
            <a:extLst>
              <a:ext uri="{FF2B5EF4-FFF2-40B4-BE49-F238E27FC236}">
                <a16:creationId xmlns:a16="http://schemas.microsoft.com/office/drawing/2014/main" id="{BB581CC2-FC4B-D54C-2364-680EED25E6FF}"/>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19</a:t>
            </a:fld>
            <a:endParaRPr lang="en-US" altLang="ja-JP" dirty="0">
              <a:latin typeface="+mn-ea"/>
              <a:ea typeface="+mn-ea"/>
            </a:endParaRPr>
          </a:p>
        </p:txBody>
      </p:sp>
    </p:spTree>
    <p:extLst>
      <p:ext uri="{BB962C8B-B14F-4D97-AF65-F5344CB8AC3E}">
        <p14:creationId xmlns:p14="http://schemas.microsoft.com/office/powerpoint/2010/main" val="72793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600"/>
                                        <p:tgtEl>
                                          <p:spTgt spid="23">
                                            <p:txEl>
                                              <p:pRg st="0" end="0"/>
                                            </p:txEl>
                                          </p:spTgt>
                                        </p:tgtEl>
                                      </p:cBhvr>
                                    </p:animEffect>
                                  </p:childTnLst>
                                </p:cTn>
                              </p:par>
                            </p:childTnLst>
                          </p:cTn>
                        </p:par>
                        <p:par>
                          <p:cTn id="19" fill="hold">
                            <p:stCondLst>
                              <p:cond delay="1600"/>
                            </p:stCondLst>
                            <p:childTnLst>
                              <p:par>
                                <p:cTn id="20" presetID="22" presetClass="entr" presetSubtype="8"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16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wipe(left)">
                                      <p:cBhvr>
                                        <p:cTn id="27" dur="1800"/>
                                        <p:tgtEl>
                                          <p:spTgt spid="23">
                                            <p:txEl>
                                              <p:pRg st="3" end="3"/>
                                            </p:txEl>
                                          </p:spTgt>
                                        </p:tgtEl>
                                      </p:cBhvr>
                                    </p:animEffect>
                                  </p:childTnLst>
                                </p:cTn>
                              </p:par>
                            </p:childTnLst>
                          </p:cTn>
                        </p:par>
                        <p:par>
                          <p:cTn id="28" fill="hold">
                            <p:stCondLst>
                              <p:cond delay="1800"/>
                            </p:stCondLst>
                            <p:childTnLst>
                              <p:par>
                                <p:cTn id="29" presetID="22" presetClass="entr" presetSubtype="8" fill="hold" nodeType="afterEffect">
                                  <p:stCondLst>
                                    <p:cond delay="0"/>
                                  </p:stCondLst>
                                  <p:childTnLst>
                                    <p:set>
                                      <p:cBhvr>
                                        <p:cTn id="30" dur="1" fill="hold">
                                          <p:stCondLst>
                                            <p:cond delay="0"/>
                                          </p:stCondLst>
                                        </p:cTn>
                                        <p:tgtEl>
                                          <p:spTgt spid="23">
                                            <p:txEl>
                                              <p:pRg st="4" end="4"/>
                                            </p:txEl>
                                          </p:spTgt>
                                        </p:tgtEl>
                                        <p:attrNameLst>
                                          <p:attrName>style.visibility</p:attrName>
                                        </p:attrNameLst>
                                      </p:cBhvr>
                                      <p:to>
                                        <p:strVal val="visible"/>
                                      </p:to>
                                    </p:set>
                                    <p:animEffect transition="in" filter="wipe(left)">
                                      <p:cBhvr>
                                        <p:cTn id="31" dur="1800"/>
                                        <p:tgtEl>
                                          <p:spTgt spid="23">
                                            <p:txEl>
                                              <p:pRg st="4" end="4"/>
                                            </p:txEl>
                                          </p:spTgt>
                                        </p:tgtEl>
                                      </p:cBhvr>
                                    </p:animEffect>
                                  </p:childTnLst>
                                </p:cTn>
                              </p:par>
                            </p:childTnLst>
                          </p:cTn>
                        </p:par>
                        <p:par>
                          <p:cTn id="32" fill="hold">
                            <p:stCondLst>
                              <p:cond delay="3600"/>
                            </p:stCondLst>
                            <p:childTnLst>
                              <p:par>
                                <p:cTn id="33" presetID="22" presetClass="entr" presetSubtype="8" fill="hold" nodeType="afterEffect">
                                  <p:stCondLst>
                                    <p:cond delay="0"/>
                                  </p:stCondLst>
                                  <p:childTnLst>
                                    <p:set>
                                      <p:cBhvr>
                                        <p:cTn id="34" dur="1" fill="hold">
                                          <p:stCondLst>
                                            <p:cond delay="0"/>
                                          </p:stCondLst>
                                        </p:cTn>
                                        <p:tgtEl>
                                          <p:spTgt spid="23">
                                            <p:txEl>
                                              <p:pRg st="5" end="5"/>
                                            </p:txEl>
                                          </p:spTgt>
                                        </p:tgtEl>
                                        <p:attrNameLst>
                                          <p:attrName>style.visibility</p:attrName>
                                        </p:attrNameLst>
                                      </p:cBhvr>
                                      <p:to>
                                        <p:strVal val="visible"/>
                                      </p:to>
                                    </p:set>
                                    <p:animEffect transition="in" filter="wipe(left)">
                                      <p:cBhvr>
                                        <p:cTn id="35" dur="1750"/>
                                        <p:tgtEl>
                                          <p:spTgt spid="23">
                                            <p:txEl>
                                              <p:pRg st="5" end="5"/>
                                            </p:txEl>
                                          </p:spTgt>
                                        </p:tgtEl>
                                      </p:cBhvr>
                                    </p:animEffect>
                                  </p:childTnLst>
                                </p:cTn>
                              </p:par>
                            </p:childTnLst>
                          </p:cTn>
                        </p:par>
                        <p:par>
                          <p:cTn id="36" fill="hold">
                            <p:stCondLst>
                              <p:cond delay="5350"/>
                            </p:stCondLst>
                            <p:childTnLst>
                              <p:par>
                                <p:cTn id="37" presetID="22" presetClass="entr" presetSubtype="8" fill="hold" nodeType="afterEffect">
                                  <p:stCondLst>
                                    <p:cond delay="0"/>
                                  </p:stCondLst>
                                  <p:childTnLst>
                                    <p:set>
                                      <p:cBhvr>
                                        <p:cTn id="38" dur="1" fill="hold">
                                          <p:stCondLst>
                                            <p:cond delay="0"/>
                                          </p:stCondLst>
                                        </p:cTn>
                                        <p:tgtEl>
                                          <p:spTgt spid="23">
                                            <p:txEl>
                                              <p:pRg st="6" end="6"/>
                                            </p:txEl>
                                          </p:spTgt>
                                        </p:tgtEl>
                                        <p:attrNameLst>
                                          <p:attrName>style.visibility</p:attrName>
                                        </p:attrNameLst>
                                      </p:cBhvr>
                                      <p:to>
                                        <p:strVal val="visible"/>
                                      </p:to>
                                    </p:set>
                                    <p:animEffect transition="in" filter="wipe(left)">
                                      <p:cBhvr>
                                        <p:cTn id="39"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2021CB70-9A6D-443D-B615-A7D0E79258F5}"/>
              </a:ext>
            </a:extLst>
          </p:cNvPr>
          <p:cNvGrpSpPr/>
          <p:nvPr/>
        </p:nvGrpSpPr>
        <p:grpSpPr>
          <a:xfrm>
            <a:off x="287921" y="6410880"/>
            <a:ext cx="7960460" cy="374400"/>
            <a:chOff x="322211" y="6410880"/>
            <a:chExt cx="8532000" cy="374400"/>
          </a:xfrm>
        </p:grpSpPr>
        <p:sp>
          <p:nvSpPr>
            <p:cNvPr id="53" name="正方形/長方形 52">
              <a:extLst>
                <a:ext uri="{FF2B5EF4-FFF2-40B4-BE49-F238E27FC236}">
                  <a16:creationId xmlns:a16="http://schemas.microsoft.com/office/drawing/2014/main" id="{670E22B0-018A-42F6-991E-DC3D5E98049E}"/>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4" name="正方形/長方形 53">
              <a:extLst>
                <a:ext uri="{FF2B5EF4-FFF2-40B4-BE49-F238E27FC236}">
                  <a16:creationId xmlns:a16="http://schemas.microsoft.com/office/drawing/2014/main" id="{0044478B-C343-4248-8903-0903A16725F7}"/>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803549" y="6483360"/>
            <a:ext cx="6029081"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20"/>
            <a:ext cx="832606" cy="749284"/>
            <a:chOff x="-35154" y="5996308"/>
            <a:chExt cx="945432" cy="850819"/>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2"/>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7"/>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会社</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外出先</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
        <p:nvSpPr>
          <p:cNvPr id="13" name="スライド番号プレースホルダー 8">
            <a:extLst>
              <a:ext uri="{FF2B5EF4-FFF2-40B4-BE49-F238E27FC236}">
                <a16:creationId xmlns:a16="http://schemas.microsoft.com/office/drawing/2014/main" id="{18CC130E-8F7B-DE0F-E92F-AB6C4AF36DE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0" name="object 23">
            <a:extLst>
              <a:ext uri="{FF2B5EF4-FFF2-40B4-BE49-F238E27FC236}">
                <a16:creationId xmlns:a16="http://schemas.microsoft.com/office/drawing/2014/main" id="{E6D3C259-7C10-BB44-4E48-072460E97262}"/>
              </a:ext>
            </a:extLst>
          </p:cNvPr>
          <p:cNvSpPr txBox="1"/>
          <p:nvPr/>
        </p:nvSpPr>
        <p:spPr>
          <a:xfrm>
            <a:off x="360000" y="900000"/>
            <a:ext cx="3600000" cy="360000"/>
          </a:xfrm>
          <a:prstGeom prst="rect">
            <a:avLst/>
          </a:prstGeom>
        </p:spPr>
        <p:txBody>
          <a:bodyPr vert="horz" wrap="square" lIns="0" tIns="0" rIns="0" bIns="0" rtlCol="0" anchor="ctr" anchorCtr="0">
            <a:noAutofit/>
          </a:bodyPr>
          <a:lstStyle/>
          <a:p>
            <a:pPr marL="185815" marR="4689" indent="-174678"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日本の普通国債残高の推移</a:t>
            </a:r>
            <a:endParaRPr sz="2000" dirty="0">
              <a:solidFill>
                <a:prstClr val="black"/>
              </a:solidFill>
              <a:latin typeface="+mn-ea"/>
              <a:ea typeface="+mn-ea"/>
              <a:cs typeface="Yu Gothic"/>
            </a:endParaRPr>
          </a:p>
        </p:txBody>
      </p:sp>
      <p:sp>
        <p:nvSpPr>
          <p:cNvPr id="87" name="角丸四角形 31">
            <a:extLst>
              <a:ext uri="{FF2B5EF4-FFF2-40B4-BE49-F238E27FC236}">
                <a16:creationId xmlns:a16="http://schemas.microsoft.com/office/drawing/2014/main" id="{5BACA4CC-7DC9-4D9E-AD9D-4D2C1E64934B}"/>
              </a:ext>
            </a:extLst>
          </p:cNvPr>
          <p:cNvSpPr/>
          <p:nvPr/>
        </p:nvSpPr>
        <p:spPr>
          <a:xfrm>
            <a:off x="3960000" y="5940000"/>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出典：財務省「これからの日本のために財政を考える」（令和８年４月）</a:t>
            </a:r>
            <a:endParaRPr lang="en-US" altLang="ja-JP" sz="1200" dirty="0">
              <a:solidFill>
                <a:schemeClr val="tx1"/>
              </a:solidFill>
              <a:latin typeface="+mn-ea"/>
            </a:endParaRPr>
          </a:p>
        </p:txBody>
      </p:sp>
      <p:pic>
        <p:nvPicPr>
          <p:cNvPr id="3" name="Picture 2">
            <a:extLst>
              <a:ext uri="{FF2B5EF4-FFF2-40B4-BE49-F238E27FC236}">
                <a16:creationId xmlns:a16="http://schemas.microsoft.com/office/drawing/2014/main" id="{85C2BD3F-0505-042C-B6B4-A1231B8FE6DF}"/>
              </a:ext>
            </a:extLst>
          </p:cNvPr>
          <p:cNvPicPr>
            <a:picLocks noChangeAspect="1"/>
          </p:cNvPicPr>
          <p:nvPr/>
        </p:nvPicPr>
        <p:blipFill>
          <a:blip r:embed="rId3"/>
          <a:stretch>
            <a:fillRect/>
          </a:stretch>
        </p:blipFill>
        <p:spPr>
          <a:xfrm>
            <a:off x="385762" y="1450041"/>
            <a:ext cx="8372475" cy="4495800"/>
          </a:xfrm>
          <a:prstGeom prst="rect">
            <a:avLst/>
          </a:prstGeom>
        </p:spPr>
      </p:pic>
      <p:sp>
        <p:nvSpPr>
          <p:cNvPr id="2" name="スライド番号プレースホルダー 8">
            <a:extLst>
              <a:ext uri="{FF2B5EF4-FFF2-40B4-BE49-F238E27FC236}">
                <a16:creationId xmlns:a16="http://schemas.microsoft.com/office/drawing/2014/main" id="{4BC1EB95-3C20-4997-BDDF-4EC963A7FE63}"/>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20</a:t>
            </a:fld>
            <a:endParaRPr lang="en-US" altLang="ja-JP" dirty="0">
              <a:latin typeface="+mn-ea"/>
              <a:ea typeface="+mn-ea"/>
            </a:endParaRPr>
          </a:p>
        </p:txBody>
      </p:sp>
    </p:spTree>
    <p:extLst>
      <p:ext uri="{BB962C8B-B14F-4D97-AF65-F5344CB8AC3E}">
        <p14:creationId xmlns:p14="http://schemas.microsoft.com/office/powerpoint/2010/main" val="138141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8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30" name="object 23">
            <a:extLst>
              <a:ext uri="{FF2B5EF4-FFF2-40B4-BE49-F238E27FC236}">
                <a16:creationId xmlns:a16="http://schemas.microsoft.com/office/drawing/2014/main" id="{E6D3C259-7C10-BB44-4E48-072460E97262}"/>
              </a:ext>
            </a:extLst>
          </p:cNvPr>
          <p:cNvSpPr txBox="1"/>
          <p:nvPr/>
        </p:nvSpPr>
        <p:spPr>
          <a:xfrm>
            <a:off x="360000" y="900000"/>
            <a:ext cx="3600000" cy="360000"/>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2000" spc="32" dirty="0">
                <a:solidFill>
                  <a:srgbClr val="231916"/>
                </a:solidFill>
                <a:latin typeface="+mn-ea"/>
                <a:cs typeface="Meiryo"/>
              </a:rPr>
              <a:t>主な国の債務残高（対ＧＤＰ比）</a:t>
            </a:r>
          </a:p>
        </p:txBody>
      </p:sp>
      <p:sp>
        <p:nvSpPr>
          <p:cNvPr id="87" name="角丸四角形 31">
            <a:extLst>
              <a:ext uri="{FF2B5EF4-FFF2-40B4-BE49-F238E27FC236}">
                <a16:creationId xmlns:a16="http://schemas.microsoft.com/office/drawing/2014/main" id="{5BACA4CC-7DC9-4D9E-AD9D-4D2C1E64934B}"/>
              </a:ext>
            </a:extLst>
          </p:cNvPr>
          <p:cNvSpPr/>
          <p:nvPr/>
        </p:nvSpPr>
        <p:spPr>
          <a:xfrm>
            <a:off x="3780000" y="5976000"/>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出典：財務省「これからの日本のために財政を考える」（令和８年４月）</a:t>
            </a:r>
            <a:endParaRPr lang="en-US" altLang="ja-JP" sz="1200" dirty="0">
              <a:solidFill>
                <a:schemeClr val="tx1"/>
              </a:solidFill>
              <a:latin typeface="+mn-ea"/>
            </a:endParaRPr>
          </a:p>
        </p:txBody>
      </p:sp>
      <p:pic>
        <p:nvPicPr>
          <p:cNvPr id="4" name="Picture 3">
            <a:extLst>
              <a:ext uri="{FF2B5EF4-FFF2-40B4-BE49-F238E27FC236}">
                <a16:creationId xmlns:a16="http://schemas.microsoft.com/office/drawing/2014/main" id="{C4AA7498-8EB5-B52A-8DF2-B8E505A22C82}"/>
              </a:ext>
            </a:extLst>
          </p:cNvPr>
          <p:cNvPicPr>
            <a:picLocks noChangeAspect="1"/>
          </p:cNvPicPr>
          <p:nvPr/>
        </p:nvPicPr>
        <p:blipFill>
          <a:blip r:embed="rId4"/>
          <a:stretch>
            <a:fillRect/>
          </a:stretch>
        </p:blipFill>
        <p:spPr>
          <a:xfrm>
            <a:off x="656796" y="1323443"/>
            <a:ext cx="7823057" cy="4698428"/>
          </a:xfrm>
          <a:prstGeom prst="rect">
            <a:avLst/>
          </a:prstGeom>
        </p:spPr>
      </p:pic>
      <p:sp>
        <p:nvSpPr>
          <p:cNvPr id="2" name="スライド番号プレースホルダー 8">
            <a:extLst>
              <a:ext uri="{FF2B5EF4-FFF2-40B4-BE49-F238E27FC236}">
                <a16:creationId xmlns:a16="http://schemas.microsoft.com/office/drawing/2014/main" id="{DD1FC9B9-2B9E-F59B-C600-472B128EC840}"/>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21</a:t>
            </a:fld>
            <a:endParaRPr lang="en-US" altLang="ja-JP" dirty="0">
              <a:latin typeface="+mn-ea"/>
              <a:ea typeface="+mn-ea"/>
            </a:endParaRPr>
          </a:p>
        </p:txBody>
      </p:sp>
    </p:spTree>
    <p:extLst>
      <p:ext uri="{BB962C8B-B14F-4D97-AF65-F5344CB8AC3E}">
        <p14:creationId xmlns:p14="http://schemas.microsoft.com/office/powerpoint/2010/main" val="121098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22780-5CC8-E113-E855-6C190F600A67}"/>
            </a:ext>
          </a:extLst>
        </p:cNvPr>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6A4375BA-8FCC-4232-8A78-C013A7D6FA31}"/>
              </a:ext>
            </a:extLst>
          </p:cNvPr>
          <p:cNvGraphicFramePr/>
          <p:nvPr>
            <p:extLst>
              <p:ext uri="{D42A27DB-BD31-4B8C-83A1-F6EECF244321}">
                <p14:modId xmlns:p14="http://schemas.microsoft.com/office/powerpoint/2010/main" val="2085455157"/>
              </p:ext>
            </p:extLst>
          </p:nvPr>
        </p:nvGraphicFramePr>
        <p:xfrm>
          <a:off x="-368128" y="2484112"/>
          <a:ext cx="5940580" cy="4008661"/>
        </p:xfrm>
        <a:graphic>
          <a:graphicData uri="http://schemas.openxmlformats.org/drawingml/2006/chart">
            <c:chart xmlns:c="http://schemas.openxmlformats.org/drawingml/2006/chart" xmlns:r="http://schemas.openxmlformats.org/officeDocument/2006/relationships" r:id="rId5"/>
          </a:graphicData>
        </a:graphic>
      </p:graphicFrame>
      <p:sp>
        <p:nvSpPr>
          <p:cNvPr id="3" name="AutoShape 353">
            <a:extLst>
              <a:ext uri="{FF2B5EF4-FFF2-40B4-BE49-F238E27FC236}">
                <a16:creationId xmlns:a16="http://schemas.microsoft.com/office/drawing/2014/main" id="{C704651C-C907-EAA2-9552-D20A64C34A7F}"/>
              </a:ext>
            </a:extLst>
          </p:cNvPr>
          <p:cNvSpPr>
            <a:spLocks noChangeArrowheads="1"/>
          </p:cNvSpPr>
          <p:nvPr/>
        </p:nvSpPr>
        <p:spPr bwMode="auto">
          <a:xfrm>
            <a:off x="323851" y="900803"/>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国の歳入と同じく租税が地方の財政を支えています。</a:t>
            </a:r>
          </a:p>
        </p:txBody>
      </p:sp>
      <p:sp>
        <p:nvSpPr>
          <p:cNvPr id="6" name="Rectangle 14">
            <a:extLst>
              <a:ext uri="{FF2B5EF4-FFF2-40B4-BE49-F238E27FC236}">
                <a16:creationId xmlns:a16="http://schemas.microsoft.com/office/drawing/2014/main" id="{41ACBB27-1DAC-65BB-1C15-0C4C065351D4}"/>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奈良県の財政−①歳入</a:t>
            </a:r>
          </a:p>
        </p:txBody>
      </p:sp>
      <p:sp>
        <p:nvSpPr>
          <p:cNvPr id="60" name="正方形/長方形 59">
            <a:extLst>
              <a:ext uri="{FF2B5EF4-FFF2-40B4-BE49-F238E27FC236}">
                <a16:creationId xmlns:a16="http://schemas.microsoft.com/office/drawing/2014/main" id="{AB7637BF-AD2B-DBAE-4D23-355FDCC4F0DC}"/>
              </a:ext>
            </a:extLst>
          </p:cNvPr>
          <p:cNvSpPr/>
          <p:nvPr/>
        </p:nvSpPr>
        <p:spPr bwMode="auto">
          <a:xfrm>
            <a:off x="287921" y="6410880"/>
            <a:ext cx="7772372"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61" name="正方形/長方形 60">
            <a:extLst>
              <a:ext uri="{FF2B5EF4-FFF2-40B4-BE49-F238E27FC236}">
                <a16:creationId xmlns:a16="http://schemas.microsoft.com/office/drawing/2014/main" id="{F8C65200-D42C-6A7F-4DDA-738D3B0AC524}"/>
              </a:ext>
            </a:extLst>
          </p:cNvPr>
          <p:cNvSpPr/>
          <p:nvPr/>
        </p:nvSpPr>
        <p:spPr bwMode="auto">
          <a:xfrm>
            <a:off x="287922" y="6449705"/>
            <a:ext cx="7741163"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62" name="テキスト ボックス 61">
            <a:extLst>
              <a:ext uri="{FF2B5EF4-FFF2-40B4-BE49-F238E27FC236}">
                <a16:creationId xmlns:a16="http://schemas.microsoft.com/office/drawing/2014/main" id="{F84CAA29-7EE2-625E-9641-A5F5373920F8}"/>
              </a:ext>
            </a:extLst>
          </p:cNvPr>
          <p:cNvSpPr txBox="1"/>
          <p:nvPr/>
        </p:nvSpPr>
        <p:spPr>
          <a:xfrm>
            <a:off x="762242" y="6483359"/>
            <a:ext cx="7250187" cy="430887"/>
          </a:xfrm>
          <a:prstGeom prst="rect">
            <a:avLst/>
          </a:prstGeom>
          <a:noFill/>
        </p:spPr>
        <p:txBody>
          <a:bodyPr wrap="square" rtlCol="0">
            <a:spAutoFit/>
          </a:bodyPr>
          <a:lstStyle/>
          <a:p>
            <a:r>
              <a:rPr lang="ja-JP" altLang="en-US" sz="1100" b="1" dirty="0">
                <a:solidFill>
                  <a:schemeClr val="accent1"/>
                </a:solidFill>
                <a:latin typeface="ＭＳ Ｐゴシック" panose="020B0600070205080204" pitchFamily="50" charset="-128"/>
                <a:ea typeface="ＭＳ Ｐゴシック" panose="020B0600070205080204" pitchFamily="50" charset="-128"/>
              </a:rPr>
              <a:t>奈良県の歳入予算や県税収入を　「奈良県広報誌」で</a:t>
            </a:r>
            <a:r>
              <a:rPr kumimoji="1" lang="ja-JP" altLang="en-US" sz="1100" b="1" dirty="0">
                <a:solidFill>
                  <a:schemeClr val="accent1"/>
                </a:solidFill>
                <a:latin typeface="ＭＳ Ｐゴシック" panose="020B0600070205080204" pitchFamily="50" charset="-128"/>
                <a:ea typeface="ＭＳ Ｐゴシック" panose="020B0600070205080204" pitchFamily="50" charset="-128"/>
              </a:rPr>
              <a:t>見てみよう　　</a:t>
            </a:r>
            <a:r>
              <a:rPr kumimoji="1" lang="en-US" altLang="ja-JP" sz="1100" dirty="0">
                <a:solidFill>
                  <a:srgbClr val="FF0000"/>
                </a:solidFill>
                <a:latin typeface="+mn-lt"/>
                <a:ea typeface="ＭＳ Ｐゴシック" panose="020B0600070205080204" pitchFamily="50" charset="-128"/>
                <a:hlinkClick r:id="rId6"/>
              </a:rPr>
              <a:t>https://www.pref.nara.lg.jp/n002/p151032.html</a:t>
            </a:r>
            <a:endParaRPr kumimoji="1" lang="en-US" altLang="ja-JP" sz="1100" dirty="0">
              <a:solidFill>
                <a:srgbClr val="FF0000"/>
              </a:solidFill>
              <a:latin typeface="+mn-lt"/>
              <a:ea typeface="ＭＳ Ｐゴシック" panose="020B0600070205080204" pitchFamily="50" charset="-128"/>
            </a:endParaRPr>
          </a:p>
          <a:p>
            <a:endParaRPr kumimoji="1" lang="en-US" altLang="ja-JP" sz="1100" dirty="0">
              <a:solidFill>
                <a:srgbClr val="FF0000"/>
              </a:solidFill>
              <a:latin typeface="+mn-lt"/>
              <a:ea typeface="ＭＳ Ｐゴシック" panose="020B0600070205080204" pitchFamily="50" charset="-128"/>
            </a:endParaRPr>
          </a:p>
        </p:txBody>
      </p:sp>
      <p:grpSp>
        <p:nvGrpSpPr>
          <p:cNvPr id="63" name="グループ化 62">
            <a:extLst>
              <a:ext uri="{FF2B5EF4-FFF2-40B4-BE49-F238E27FC236}">
                <a16:creationId xmlns:a16="http://schemas.microsoft.com/office/drawing/2014/main" id="{8CF0E648-2DE2-84BC-4631-1C2AB4A63B77}"/>
              </a:ext>
            </a:extLst>
          </p:cNvPr>
          <p:cNvGrpSpPr/>
          <p:nvPr/>
        </p:nvGrpSpPr>
        <p:grpSpPr>
          <a:xfrm>
            <a:off x="-29057" y="6108719"/>
            <a:ext cx="832606" cy="749281"/>
            <a:chOff x="-35154" y="5996309"/>
            <a:chExt cx="945432" cy="850816"/>
          </a:xfrm>
        </p:grpSpPr>
        <p:sp>
          <p:nvSpPr>
            <p:cNvPr id="64" name="フリーフォーム: 図形 63">
              <a:extLst>
                <a:ext uri="{FF2B5EF4-FFF2-40B4-BE49-F238E27FC236}">
                  <a16:creationId xmlns:a16="http://schemas.microsoft.com/office/drawing/2014/main" id="{42CE4715-8B09-95F6-DC2A-51FB739188A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mn-ea"/>
              </a:endParaRPr>
            </a:p>
          </p:txBody>
        </p:sp>
        <p:sp>
          <p:nvSpPr>
            <p:cNvPr id="65" name="フリーフォーム: 図形 64">
              <a:extLst>
                <a:ext uri="{FF2B5EF4-FFF2-40B4-BE49-F238E27FC236}">
                  <a16:creationId xmlns:a16="http://schemas.microsoft.com/office/drawing/2014/main" id="{1A77192A-CB72-57D9-F14D-2DF2A72CF346}"/>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n-ea"/>
              </a:endParaRPr>
            </a:p>
          </p:txBody>
        </p:sp>
        <p:sp>
          <p:nvSpPr>
            <p:cNvPr id="66" name="テキスト ボックス 65">
              <a:extLst>
                <a:ext uri="{FF2B5EF4-FFF2-40B4-BE49-F238E27FC236}">
                  <a16:creationId xmlns:a16="http://schemas.microsoft.com/office/drawing/2014/main" id="{E97CB4E7-26A7-A25B-05EC-A1CA772AA5F1}"/>
                </a:ext>
              </a:extLst>
            </p:cNvPr>
            <p:cNvSpPr txBox="1"/>
            <p:nvPr userDrawn="1"/>
          </p:nvSpPr>
          <p:spPr>
            <a:xfrm>
              <a:off x="-35154" y="6181033"/>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mn-ea"/>
                  <a:ea typeface="+mn-ea"/>
                </a:rPr>
                <a:t>もっと</a:t>
              </a:r>
              <a:endParaRPr kumimoji="1" lang="en-US" altLang="ja-JP" sz="1400" b="1" i="0" spc="50" baseline="0" dirty="0">
                <a:solidFill>
                  <a:srgbClr val="005BAD"/>
                </a:solidFill>
                <a:latin typeface="+mn-ea"/>
                <a:ea typeface="+mn-ea"/>
              </a:endParaRPr>
            </a:p>
            <a:p>
              <a:pPr algn="ctr"/>
              <a:r>
                <a:rPr lang="ja-JP" altLang="en-US" sz="1400" b="1" spc="50" dirty="0">
                  <a:solidFill>
                    <a:srgbClr val="005BAD"/>
                  </a:solidFill>
                  <a:latin typeface="+mn-ea"/>
                  <a:ea typeface="+mn-ea"/>
                </a:rPr>
                <a:t>詳しく</a:t>
              </a:r>
              <a:endParaRPr kumimoji="1" lang="ja-JP" altLang="en-US" sz="1400" b="1" i="0" spc="50" baseline="0" dirty="0">
                <a:solidFill>
                  <a:srgbClr val="005BAD"/>
                </a:solidFill>
                <a:latin typeface="+mn-ea"/>
                <a:ea typeface="+mn-ea"/>
              </a:endParaRPr>
            </a:p>
          </p:txBody>
        </p:sp>
      </p:grpSp>
      <p:sp>
        <p:nvSpPr>
          <p:cNvPr id="24" name="Rectangle 8">
            <a:extLst>
              <a:ext uri="{FF2B5EF4-FFF2-40B4-BE49-F238E27FC236}">
                <a16:creationId xmlns:a16="http://schemas.microsoft.com/office/drawing/2014/main" id="{10856A0C-D07D-0B69-D073-D6BAC41A7C2B}"/>
              </a:ext>
            </a:extLst>
          </p:cNvPr>
          <p:cNvSpPr>
            <a:spLocks noChangeArrowheads="1"/>
          </p:cNvSpPr>
          <p:nvPr/>
        </p:nvSpPr>
        <p:spPr bwMode="auto">
          <a:xfrm>
            <a:off x="1432915" y="1837900"/>
            <a:ext cx="3779213" cy="360000"/>
          </a:xfrm>
          <a:prstGeom prst="rect">
            <a:avLst/>
          </a:prstGeom>
          <a:solidFill>
            <a:schemeClr val="bg1"/>
          </a:solidFill>
          <a:ln w="19050">
            <a:solidFill>
              <a:schemeClr val="accent1"/>
            </a:solid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00" dirty="0">
                <a:solidFill>
                  <a:srgbClr val="000000"/>
                </a:solidFill>
                <a:latin typeface="+mn-ea"/>
                <a:ea typeface="+mn-ea"/>
                <a:cs typeface="メイリオ" panose="020B0604030504040204" pitchFamily="50" charset="-128"/>
              </a:rPr>
              <a:t>奈良県の歳入の内訳（令和８年度当初予算額）</a:t>
            </a:r>
          </a:p>
        </p:txBody>
      </p:sp>
      <p:sp>
        <p:nvSpPr>
          <p:cNvPr id="26" name="正方形/長方形 25">
            <a:extLst>
              <a:ext uri="{FF2B5EF4-FFF2-40B4-BE49-F238E27FC236}">
                <a16:creationId xmlns:a16="http://schemas.microsoft.com/office/drawing/2014/main" id="{128EB342-9CD7-9391-C5E5-8F229DDB0E86}"/>
              </a:ext>
            </a:extLst>
          </p:cNvPr>
          <p:cNvSpPr/>
          <p:nvPr/>
        </p:nvSpPr>
        <p:spPr bwMode="auto">
          <a:xfrm>
            <a:off x="348133" y="1837900"/>
            <a:ext cx="1084782" cy="360000"/>
          </a:xfrm>
          <a:prstGeom prst="rect">
            <a:avLst/>
          </a:prstGeom>
          <a:solidFill>
            <a:schemeClr val="accent1"/>
          </a:solidFill>
          <a:ln w="19050" cap="flat" cmpd="sng" algn="ctr">
            <a:solidFill>
              <a:srgbClr val="00488A"/>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mn-ea"/>
                <a:ea typeface="+mn-ea"/>
              </a:rPr>
              <a:t>歳　入</a:t>
            </a:r>
          </a:p>
        </p:txBody>
      </p:sp>
      <p:sp>
        <p:nvSpPr>
          <p:cNvPr id="79" name="テキスト ボックス 78">
            <a:extLst>
              <a:ext uri="{FF2B5EF4-FFF2-40B4-BE49-F238E27FC236}">
                <a16:creationId xmlns:a16="http://schemas.microsoft.com/office/drawing/2014/main" id="{26525FC7-FC91-ADD6-74E0-EF45E0B54E25}"/>
              </a:ext>
            </a:extLst>
          </p:cNvPr>
          <p:cNvSpPr txBox="1"/>
          <p:nvPr/>
        </p:nvSpPr>
        <p:spPr>
          <a:xfrm>
            <a:off x="5355002" y="2207518"/>
            <a:ext cx="3622946" cy="486899"/>
          </a:xfrm>
          <a:prstGeom prst="rect">
            <a:avLst/>
          </a:prstGeom>
          <a:noFill/>
        </p:spPr>
        <p:txBody>
          <a:bodyPr wrap="square" lIns="72000" tIns="36000" rIns="72000" bIns="36000" rtlCol="0">
            <a:noAutofit/>
          </a:bodyPr>
          <a:lstStyle/>
          <a:p>
            <a:pPr algn="just">
              <a:lnSpc>
                <a:spcPts val="1500"/>
              </a:lnSpc>
            </a:pPr>
            <a:r>
              <a:rPr lang="ja-JP" altLang="en-US" sz="1400" dirty="0">
                <a:latin typeface="+mn-ea"/>
                <a:ea typeface="+mn-ea"/>
              </a:rPr>
              <a:t>歳入の多くは、地方税と国からの給付金です。</a:t>
            </a:r>
            <a:endParaRPr lang="en-US" altLang="ja-JP" sz="1400" dirty="0">
              <a:latin typeface="+mn-ea"/>
            </a:endParaRPr>
          </a:p>
        </p:txBody>
      </p:sp>
      <p:sp>
        <p:nvSpPr>
          <p:cNvPr id="83" name="正方形/長方形 82">
            <a:extLst>
              <a:ext uri="{FF2B5EF4-FFF2-40B4-BE49-F238E27FC236}">
                <a16:creationId xmlns:a16="http://schemas.microsoft.com/office/drawing/2014/main" id="{310972CA-ED2E-1A34-B402-400B50E07EEE}"/>
              </a:ext>
            </a:extLst>
          </p:cNvPr>
          <p:cNvSpPr/>
          <p:nvPr/>
        </p:nvSpPr>
        <p:spPr bwMode="auto">
          <a:xfrm>
            <a:off x="5355003" y="1831786"/>
            <a:ext cx="3487982"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グラフから見えてくる</a:t>
            </a:r>
            <a:endParaRPr kumimoji="1" lang="ja-JP" altLang="en-US" sz="1400" b="0" i="0" u="none" strike="noStrike" cap="none" normalizeH="0" baseline="0" dirty="0">
              <a:ln>
                <a:noFill/>
              </a:ln>
              <a:solidFill>
                <a:schemeClr val="bg1"/>
              </a:solidFill>
              <a:effectLst/>
              <a:latin typeface="+mn-ea"/>
              <a:ea typeface="+mn-ea"/>
            </a:endParaRPr>
          </a:p>
        </p:txBody>
      </p:sp>
      <p:sp>
        <p:nvSpPr>
          <p:cNvPr id="8" name="Rectangle 8">
            <a:extLst>
              <a:ext uri="{FF2B5EF4-FFF2-40B4-BE49-F238E27FC236}">
                <a16:creationId xmlns:a16="http://schemas.microsoft.com/office/drawing/2014/main" id="{711E0756-7AE3-B7CD-B537-AE8BB1E8DD39}"/>
              </a:ext>
            </a:extLst>
          </p:cNvPr>
          <p:cNvSpPr>
            <a:spLocks noChangeArrowheads="1"/>
          </p:cNvSpPr>
          <p:nvPr/>
        </p:nvSpPr>
        <p:spPr bwMode="auto">
          <a:xfrm>
            <a:off x="5933162" y="111544"/>
            <a:ext cx="505514"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さいにゅう</a:t>
            </a:r>
            <a:endParaRPr lang="ja-JP" altLang="en-US" sz="800" dirty="0">
              <a:solidFill>
                <a:srgbClr val="000000"/>
              </a:solidFill>
              <a:latin typeface="+mn-ea"/>
              <a:ea typeface="+mn-ea"/>
              <a:cs typeface="メイリオ" panose="020B0604030504040204" pitchFamily="50" charset="-128"/>
            </a:endParaRPr>
          </a:p>
        </p:txBody>
      </p:sp>
      <p:sp>
        <p:nvSpPr>
          <p:cNvPr id="9" name="Rectangle 8">
            <a:extLst>
              <a:ext uri="{FF2B5EF4-FFF2-40B4-BE49-F238E27FC236}">
                <a16:creationId xmlns:a16="http://schemas.microsoft.com/office/drawing/2014/main" id="{D1888794-54D5-D813-64BB-6980CB6200C1}"/>
              </a:ext>
            </a:extLst>
          </p:cNvPr>
          <p:cNvSpPr>
            <a:spLocks noChangeArrowheads="1"/>
          </p:cNvSpPr>
          <p:nvPr/>
        </p:nvSpPr>
        <p:spPr bwMode="auto">
          <a:xfrm>
            <a:off x="2082394" y="997943"/>
            <a:ext cx="366053"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dirty="0">
                <a:solidFill>
                  <a:srgbClr val="000000"/>
                </a:solidFill>
                <a:latin typeface="+mn-ea"/>
                <a:ea typeface="+mn-ea"/>
                <a:cs typeface="メイリオ" panose="020B0604030504040204" pitchFamily="50" charset="-128"/>
              </a:rPr>
              <a:t>そぜい</a:t>
            </a:r>
          </a:p>
        </p:txBody>
      </p:sp>
      <p:sp>
        <p:nvSpPr>
          <p:cNvPr id="52" name="正方形/長方形 51">
            <a:extLst>
              <a:ext uri="{FF2B5EF4-FFF2-40B4-BE49-F238E27FC236}">
                <a16:creationId xmlns:a16="http://schemas.microsoft.com/office/drawing/2014/main" id="{73276E99-0EAC-EC95-1A01-C93F792A54A6}"/>
              </a:ext>
            </a:extLst>
          </p:cNvPr>
          <p:cNvSpPr/>
          <p:nvPr/>
        </p:nvSpPr>
        <p:spPr bwMode="auto">
          <a:xfrm>
            <a:off x="5459417" y="2841405"/>
            <a:ext cx="3242884" cy="277361"/>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ts val="1880"/>
              </a:lnSpc>
              <a:spcBef>
                <a:spcPct val="0"/>
              </a:spcBef>
              <a:spcAft>
                <a:spcPct val="0"/>
              </a:spcAft>
              <a:buClrTx/>
              <a:buSzPct val="120000"/>
              <a:tabLst/>
            </a:pPr>
            <a:r>
              <a:rPr lang="ja-JP" altLang="en-US" sz="1100" dirty="0">
                <a:solidFill>
                  <a:schemeClr val="accent1"/>
                </a:solidFill>
                <a:latin typeface="+mn-ea"/>
                <a:ea typeface="+mn-ea"/>
              </a:rPr>
              <a:t>国の決定や割り当てに基づき交付される財源</a:t>
            </a:r>
            <a:endParaRPr lang="en-US" altLang="ja-JP" sz="1100" dirty="0">
              <a:solidFill>
                <a:schemeClr val="accent1"/>
              </a:solidFill>
              <a:latin typeface="+mn-ea"/>
              <a:ea typeface="+mn-ea"/>
            </a:endParaRPr>
          </a:p>
        </p:txBody>
      </p:sp>
      <p:sp>
        <p:nvSpPr>
          <p:cNvPr id="67" name="正方形/長方形 66">
            <a:extLst>
              <a:ext uri="{FF2B5EF4-FFF2-40B4-BE49-F238E27FC236}">
                <a16:creationId xmlns:a16="http://schemas.microsoft.com/office/drawing/2014/main" id="{FB0A84D4-3CF7-3D23-CD17-BDCE9DE79BC5}"/>
              </a:ext>
            </a:extLst>
          </p:cNvPr>
          <p:cNvSpPr/>
          <p:nvPr/>
        </p:nvSpPr>
        <p:spPr bwMode="auto">
          <a:xfrm>
            <a:off x="5520974" y="3245054"/>
            <a:ext cx="1250416" cy="534913"/>
          </a:xfrm>
          <a:prstGeom prst="rect">
            <a:avLst/>
          </a:prstGeom>
          <a:noFill/>
          <a:ln w="6350"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bodyPr>
          <a:lstStyle/>
          <a:p>
            <a:pPr marL="0" marR="0" indent="0" defTabSz="914400" rtl="0" eaLnBrk="1" fontAlgn="base" latinLnBrk="0" hangingPunct="1">
              <a:lnSpc>
                <a:spcPts val="1880"/>
              </a:lnSpc>
              <a:spcBef>
                <a:spcPct val="0"/>
              </a:spcBef>
              <a:spcAft>
                <a:spcPct val="0"/>
              </a:spcAft>
              <a:buClrTx/>
              <a:buSzTx/>
              <a:buFontTx/>
              <a:buNone/>
              <a:tabLst/>
            </a:pPr>
            <a:r>
              <a:rPr lang="ja-JP" altLang="en-US" sz="1400">
                <a:latin typeface="+mn-ea"/>
                <a:ea typeface="+mn-ea"/>
              </a:rPr>
              <a:t>地方交付税：</a:t>
            </a:r>
            <a:endParaRPr lang="en-US" altLang="ja-JP" sz="1400" dirty="0">
              <a:latin typeface="+mn-ea"/>
              <a:ea typeface="+mn-ea"/>
            </a:endParaRPr>
          </a:p>
        </p:txBody>
      </p:sp>
      <p:sp>
        <p:nvSpPr>
          <p:cNvPr id="68" name="正方形/長方形 67">
            <a:extLst>
              <a:ext uri="{FF2B5EF4-FFF2-40B4-BE49-F238E27FC236}">
                <a16:creationId xmlns:a16="http://schemas.microsoft.com/office/drawing/2014/main" id="{B7E094C9-1129-BB10-03C7-01D579FF1A2A}"/>
              </a:ext>
            </a:extLst>
          </p:cNvPr>
          <p:cNvSpPr/>
          <p:nvPr/>
        </p:nvSpPr>
        <p:spPr bwMode="auto">
          <a:xfrm>
            <a:off x="6443470" y="3222138"/>
            <a:ext cx="2359579" cy="53887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defTabSz="914400" rtl="0" eaLnBrk="1" fontAlgn="base" latinLnBrk="0" hangingPunct="1">
              <a:lnSpc>
                <a:spcPts val="1880"/>
              </a:lnSpc>
              <a:spcBef>
                <a:spcPct val="0"/>
              </a:spcBef>
              <a:spcAft>
                <a:spcPct val="0"/>
              </a:spcAft>
              <a:buClrTx/>
              <a:buSzPct val="120000"/>
              <a:tabLst/>
            </a:pPr>
            <a:r>
              <a:rPr lang="ja-JP" altLang="en-US" sz="1100">
                <a:latin typeface="+mn-ea"/>
                <a:ea typeface="+mn-ea"/>
              </a:rPr>
              <a:t>地域ごとの住民に対する公共サービスに差が出ないよう、国が地方公共団体の財政力の差を調整するために支出するもの</a:t>
            </a:r>
            <a:endParaRPr lang="en-US" altLang="ja-JP" sz="1100" dirty="0">
              <a:latin typeface="+mn-ea"/>
              <a:ea typeface="+mn-ea"/>
            </a:endParaRPr>
          </a:p>
        </p:txBody>
      </p:sp>
      <p:sp>
        <p:nvSpPr>
          <p:cNvPr id="69" name="正方形/長方形 68">
            <a:extLst>
              <a:ext uri="{FF2B5EF4-FFF2-40B4-BE49-F238E27FC236}">
                <a16:creationId xmlns:a16="http://schemas.microsoft.com/office/drawing/2014/main" id="{B0E70FDD-D1AF-6C18-9AD1-FF50227D6743}"/>
              </a:ext>
            </a:extLst>
          </p:cNvPr>
          <p:cNvSpPr/>
          <p:nvPr/>
        </p:nvSpPr>
        <p:spPr bwMode="auto">
          <a:xfrm>
            <a:off x="5520974" y="4223114"/>
            <a:ext cx="1250416" cy="534913"/>
          </a:xfrm>
          <a:prstGeom prst="rect">
            <a:avLst/>
          </a:prstGeom>
          <a:noFill/>
          <a:ln w="6350"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bodyPr>
          <a:lstStyle/>
          <a:p>
            <a:pPr marL="0" marR="0" indent="0" defTabSz="914400" rtl="0" eaLnBrk="1" fontAlgn="base" latinLnBrk="0" hangingPunct="1">
              <a:lnSpc>
                <a:spcPts val="1880"/>
              </a:lnSpc>
              <a:spcBef>
                <a:spcPct val="0"/>
              </a:spcBef>
              <a:spcAft>
                <a:spcPct val="0"/>
              </a:spcAft>
              <a:buClrTx/>
              <a:buSzTx/>
              <a:buFontTx/>
              <a:buNone/>
              <a:tabLst/>
            </a:pPr>
            <a:r>
              <a:rPr lang="ja-JP" altLang="en-US" sz="1400">
                <a:latin typeface="+mn-ea"/>
                <a:ea typeface="+mn-ea"/>
              </a:rPr>
              <a:t>国庫支出金：</a:t>
            </a:r>
            <a:endParaRPr lang="en-US" altLang="ja-JP" sz="1400" dirty="0">
              <a:latin typeface="+mn-ea"/>
              <a:ea typeface="+mn-ea"/>
            </a:endParaRPr>
          </a:p>
        </p:txBody>
      </p:sp>
      <p:sp>
        <p:nvSpPr>
          <p:cNvPr id="70" name="正方形/長方形 69">
            <a:extLst>
              <a:ext uri="{FF2B5EF4-FFF2-40B4-BE49-F238E27FC236}">
                <a16:creationId xmlns:a16="http://schemas.microsoft.com/office/drawing/2014/main" id="{F1181718-9583-4591-FCAE-023AD8707524}"/>
              </a:ext>
            </a:extLst>
          </p:cNvPr>
          <p:cNvSpPr/>
          <p:nvPr/>
        </p:nvSpPr>
        <p:spPr bwMode="auto">
          <a:xfrm>
            <a:off x="6443470" y="4197636"/>
            <a:ext cx="2359579" cy="53887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defTabSz="914400" rtl="0" eaLnBrk="1" fontAlgn="base" latinLnBrk="0" hangingPunct="1">
              <a:lnSpc>
                <a:spcPts val="1880"/>
              </a:lnSpc>
              <a:spcBef>
                <a:spcPct val="0"/>
              </a:spcBef>
              <a:spcAft>
                <a:spcPct val="0"/>
              </a:spcAft>
              <a:buClrTx/>
              <a:buSzPct val="120000"/>
              <a:tabLst/>
            </a:pPr>
            <a:r>
              <a:rPr lang="ja-JP" altLang="en-US" sz="1100">
                <a:latin typeface="+mn-ea"/>
                <a:ea typeface="+mn-ea"/>
              </a:rPr>
              <a:t>国が地方公共団体に対し、特定の事業（道路整備や義務教育など）に充てるため支出する補助金・負担金</a:t>
            </a:r>
            <a:endParaRPr lang="en-US" altLang="ja-JP" sz="1100" dirty="0">
              <a:latin typeface="+mn-ea"/>
              <a:ea typeface="+mn-ea"/>
            </a:endParaRPr>
          </a:p>
        </p:txBody>
      </p:sp>
      <p:sp>
        <p:nvSpPr>
          <p:cNvPr id="73" name="正方形/長方形 72">
            <a:extLst>
              <a:ext uri="{FF2B5EF4-FFF2-40B4-BE49-F238E27FC236}">
                <a16:creationId xmlns:a16="http://schemas.microsoft.com/office/drawing/2014/main" id="{E28E3305-65CE-5509-90AB-27CD21E48A38}"/>
              </a:ext>
            </a:extLst>
          </p:cNvPr>
          <p:cNvSpPr/>
          <p:nvPr/>
        </p:nvSpPr>
        <p:spPr bwMode="auto">
          <a:xfrm>
            <a:off x="5520974" y="4965569"/>
            <a:ext cx="1250416" cy="534913"/>
          </a:xfrm>
          <a:prstGeom prst="rect">
            <a:avLst/>
          </a:prstGeom>
          <a:noFill/>
          <a:ln w="6350"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bodyPr>
          <a:lstStyle/>
          <a:p>
            <a:pPr marL="0" marR="0" indent="0" defTabSz="914400" rtl="0" eaLnBrk="1" fontAlgn="base" latinLnBrk="0" hangingPunct="1">
              <a:lnSpc>
                <a:spcPts val="1880"/>
              </a:lnSpc>
              <a:spcBef>
                <a:spcPct val="0"/>
              </a:spcBef>
              <a:spcAft>
                <a:spcPct val="0"/>
              </a:spcAft>
              <a:buClrTx/>
              <a:buSzTx/>
              <a:buFontTx/>
              <a:buNone/>
              <a:tabLst/>
            </a:pPr>
            <a:r>
              <a:rPr lang="ja-JP" altLang="en-US" sz="1400">
                <a:latin typeface="+mn-ea"/>
                <a:ea typeface="+mn-ea"/>
              </a:rPr>
              <a:t>県　　　債　</a:t>
            </a:r>
            <a:r>
              <a:rPr lang="en-US" altLang="ja-JP" sz="1400" dirty="0">
                <a:latin typeface="+mn-ea"/>
                <a:ea typeface="+mn-ea"/>
              </a:rPr>
              <a:t> </a:t>
            </a:r>
            <a:r>
              <a:rPr lang="ja-JP" altLang="en-US" sz="1400">
                <a:latin typeface="+mn-ea"/>
                <a:ea typeface="+mn-ea"/>
              </a:rPr>
              <a:t>：</a:t>
            </a:r>
            <a:endParaRPr lang="en-US" altLang="ja-JP" sz="1400" dirty="0">
              <a:latin typeface="+mn-ea"/>
              <a:ea typeface="+mn-ea"/>
            </a:endParaRPr>
          </a:p>
        </p:txBody>
      </p:sp>
      <p:sp>
        <p:nvSpPr>
          <p:cNvPr id="74" name="正方形/長方形 73">
            <a:extLst>
              <a:ext uri="{FF2B5EF4-FFF2-40B4-BE49-F238E27FC236}">
                <a16:creationId xmlns:a16="http://schemas.microsoft.com/office/drawing/2014/main" id="{57D50A79-5EDC-95E3-D8F2-9949488D31EE}"/>
              </a:ext>
            </a:extLst>
          </p:cNvPr>
          <p:cNvSpPr/>
          <p:nvPr/>
        </p:nvSpPr>
        <p:spPr bwMode="auto">
          <a:xfrm>
            <a:off x="6443470" y="4940091"/>
            <a:ext cx="2359579" cy="53887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defTabSz="914400" rtl="0" eaLnBrk="1" fontAlgn="base" latinLnBrk="0" hangingPunct="1">
              <a:lnSpc>
                <a:spcPts val="1880"/>
              </a:lnSpc>
              <a:spcBef>
                <a:spcPct val="0"/>
              </a:spcBef>
              <a:spcAft>
                <a:spcPct val="0"/>
              </a:spcAft>
              <a:buClrTx/>
              <a:buSzPct val="120000"/>
              <a:tabLst/>
            </a:pPr>
            <a:r>
              <a:rPr lang="ja-JP" altLang="en-US" sz="1100">
                <a:latin typeface="+mn-ea"/>
                <a:ea typeface="+mn-ea"/>
              </a:rPr>
              <a:t>一時的に多額の資金が必要となるときに県が銀行等から借り入れる資金</a:t>
            </a:r>
            <a:endParaRPr lang="en-US" altLang="ja-JP" sz="1100" dirty="0">
              <a:latin typeface="+mn-ea"/>
              <a:ea typeface="+mn-ea"/>
            </a:endParaRPr>
          </a:p>
        </p:txBody>
      </p:sp>
      <p:sp>
        <p:nvSpPr>
          <p:cNvPr id="75" name="正方形/長方形 74">
            <a:extLst>
              <a:ext uri="{FF2B5EF4-FFF2-40B4-BE49-F238E27FC236}">
                <a16:creationId xmlns:a16="http://schemas.microsoft.com/office/drawing/2014/main" id="{92DFF124-A67E-B09C-9F71-ECE6CEBF1856}"/>
              </a:ext>
            </a:extLst>
          </p:cNvPr>
          <p:cNvSpPr/>
          <p:nvPr/>
        </p:nvSpPr>
        <p:spPr bwMode="auto">
          <a:xfrm>
            <a:off x="5520974" y="5456696"/>
            <a:ext cx="1250416" cy="534913"/>
          </a:xfrm>
          <a:prstGeom prst="rect">
            <a:avLst/>
          </a:prstGeom>
          <a:noFill/>
          <a:ln w="6350" cap="flat" cmpd="sng" algn="ctr">
            <a:noFill/>
            <a:prstDash val="solid"/>
            <a:round/>
            <a:headEnd type="none" w="med" len="med"/>
            <a:tailEnd type="none" w="med" len="med"/>
          </a:ln>
          <a:effectLst/>
        </p:spPr>
        <p:txBody>
          <a:bodyPr vert="horz" wrap="square" lIns="0" tIns="45720" rIns="91440" bIns="45720" numCol="1" rtlCol="0" anchor="t" anchorCtr="0" compatLnSpc="1">
            <a:prstTxWarp prst="textNoShape">
              <a:avLst/>
            </a:prstTxWarp>
          </a:bodyPr>
          <a:lstStyle/>
          <a:p>
            <a:pPr marL="0" marR="0" indent="0" defTabSz="914400" rtl="0" eaLnBrk="1" fontAlgn="base" latinLnBrk="0" hangingPunct="1">
              <a:lnSpc>
                <a:spcPts val="1880"/>
              </a:lnSpc>
              <a:spcBef>
                <a:spcPct val="0"/>
              </a:spcBef>
              <a:spcAft>
                <a:spcPct val="0"/>
              </a:spcAft>
              <a:buClrTx/>
              <a:buSzTx/>
              <a:buFontTx/>
              <a:buNone/>
              <a:tabLst/>
            </a:pPr>
            <a:r>
              <a:rPr lang="ja-JP" altLang="en-US" sz="1400">
                <a:latin typeface="+mn-ea"/>
                <a:ea typeface="+mn-ea"/>
              </a:rPr>
              <a:t>地方譲与税：</a:t>
            </a:r>
            <a:endParaRPr lang="en-US" altLang="ja-JP" sz="1400" dirty="0">
              <a:latin typeface="+mn-ea"/>
              <a:ea typeface="+mn-ea"/>
            </a:endParaRPr>
          </a:p>
        </p:txBody>
      </p:sp>
      <p:sp>
        <p:nvSpPr>
          <p:cNvPr id="76" name="正方形/長方形 75">
            <a:extLst>
              <a:ext uri="{FF2B5EF4-FFF2-40B4-BE49-F238E27FC236}">
                <a16:creationId xmlns:a16="http://schemas.microsoft.com/office/drawing/2014/main" id="{6A188CFF-EC68-919A-2C0D-002F10D4A95A}"/>
              </a:ext>
            </a:extLst>
          </p:cNvPr>
          <p:cNvSpPr/>
          <p:nvPr/>
        </p:nvSpPr>
        <p:spPr bwMode="auto">
          <a:xfrm>
            <a:off x="6443470" y="5431218"/>
            <a:ext cx="2359579" cy="53887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defTabSz="914400" rtl="0" eaLnBrk="1" fontAlgn="base" latinLnBrk="0" hangingPunct="1">
              <a:lnSpc>
                <a:spcPts val="1880"/>
              </a:lnSpc>
              <a:spcBef>
                <a:spcPct val="0"/>
              </a:spcBef>
              <a:spcAft>
                <a:spcPct val="0"/>
              </a:spcAft>
              <a:buClrTx/>
              <a:buSzPct val="120000"/>
              <a:tabLst/>
            </a:pPr>
            <a:r>
              <a:rPr lang="ja-JP" altLang="en-US" sz="1100">
                <a:latin typeface="+mn-ea"/>
                <a:ea typeface="+mn-ea"/>
              </a:rPr>
              <a:t>国が徴収した国税を一定の基準により地方公共団体に譲与するもの</a:t>
            </a:r>
            <a:endParaRPr lang="en-US" altLang="ja-JP" sz="1100" dirty="0">
              <a:latin typeface="+mn-ea"/>
              <a:ea typeface="+mn-ea"/>
            </a:endParaRPr>
          </a:p>
        </p:txBody>
      </p:sp>
      <p:graphicFrame>
        <p:nvGraphicFramePr>
          <p:cNvPr id="7" name="グラフ 6">
            <a:extLst>
              <a:ext uri="{FF2B5EF4-FFF2-40B4-BE49-F238E27FC236}">
                <a16:creationId xmlns:a16="http://schemas.microsoft.com/office/drawing/2014/main" id="{0FC8E7FE-D6A2-71DE-3B62-6E1C128F9518}"/>
              </a:ext>
            </a:extLst>
          </p:cNvPr>
          <p:cNvGraphicFramePr/>
          <p:nvPr>
            <p:extLst>
              <p:ext uri="{D42A27DB-BD31-4B8C-83A1-F6EECF244321}">
                <p14:modId xmlns:p14="http://schemas.microsoft.com/office/powerpoint/2010/main" val="995657065"/>
              </p:ext>
            </p:extLst>
          </p:nvPr>
        </p:nvGraphicFramePr>
        <p:xfrm>
          <a:off x="1030703" y="3136102"/>
          <a:ext cx="3207692" cy="2735758"/>
        </p:xfrm>
        <a:graphic>
          <a:graphicData uri="http://schemas.openxmlformats.org/drawingml/2006/chart">
            <c:chart xmlns:c="http://schemas.openxmlformats.org/drawingml/2006/chart" xmlns:r="http://schemas.openxmlformats.org/officeDocument/2006/relationships" r:id="rId7"/>
          </a:graphicData>
        </a:graphic>
      </p:graphicFrame>
      <p:pic>
        <p:nvPicPr>
          <p:cNvPr id="10" name="図 9">
            <a:extLst>
              <a:ext uri="{FF2B5EF4-FFF2-40B4-BE49-F238E27FC236}">
                <a16:creationId xmlns:a16="http://schemas.microsoft.com/office/drawing/2014/main" id="{B2FE1430-A515-896C-F722-31E387A7C3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8903" y="588943"/>
            <a:ext cx="1057932" cy="1076937"/>
          </a:xfrm>
          <a:prstGeom prst="rect">
            <a:avLst/>
          </a:prstGeom>
        </p:spPr>
      </p:pic>
      <p:sp>
        <p:nvSpPr>
          <p:cNvPr id="11" name="テキスト ボックス 10">
            <a:extLst>
              <a:ext uri="{FF2B5EF4-FFF2-40B4-BE49-F238E27FC236}">
                <a16:creationId xmlns:a16="http://schemas.microsoft.com/office/drawing/2014/main" id="{AA8F9C52-37CA-FCD2-826C-FC4DCEA257AE}"/>
              </a:ext>
            </a:extLst>
          </p:cNvPr>
          <p:cNvSpPr txBox="1"/>
          <p:nvPr/>
        </p:nvSpPr>
        <p:spPr>
          <a:xfrm>
            <a:off x="6744394" y="1353893"/>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13" name="角丸四角形 12">
            <a:extLst>
              <a:ext uri="{FF2B5EF4-FFF2-40B4-BE49-F238E27FC236}">
                <a16:creationId xmlns:a16="http://schemas.microsoft.com/office/drawing/2014/main" id="{92511CA4-8CF9-8ECB-EBDE-2BC45D99D9B1}"/>
              </a:ext>
            </a:extLst>
          </p:cNvPr>
          <p:cNvSpPr/>
          <p:nvPr/>
        </p:nvSpPr>
        <p:spPr bwMode="auto">
          <a:xfrm>
            <a:off x="5407435" y="2633690"/>
            <a:ext cx="3395613" cy="3421803"/>
          </a:xfrm>
          <a:prstGeom prst="roundRect">
            <a:avLst>
              <a:gd name="adj" fmla="val 1166"/>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680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accent1"/>
                </a:solidFill>
                <a:effectLst/>
                <a:latin typeface="+mn-ea"/>
                <a:ea typeface="+mn-ea"/>
              </a:rPr>
              <a:t>依存財源</a:t>
            </a:r>
          </a:p>
        </p:txBody>
      </p:sp>
      <p:sp>
        <p:nvSpPr>
          <p:cNvPr id="15" name="Rectangle 8">
            <a:extLst>
              <a:ext uri="{FF2B5EF4-FFF2-40B4-BE49-F238E27FC236}">
                <a16:creationId xmlns:a16="http://schemas.microsoft.com/office/drawing/2014/main" id="{CE940318-0989-8300-21D3-0C66307C51E4}"/>
              </a:ext>
            </a:extLst>
          </p:cNvPr>
          <p:cNvSpPr>
            <a:spLocks noChangeArrowheads="1"/>
          </p:cNvSpPr>
          <p:nvPr/>
        </p:nvSpPr>
        <p:spPr bwMode="auto">
          <a:xfrm>
            <a:off x="5892847" y="5324185"/>
            <a:ext cx="313154" cy="23954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じょうよ</a:t>
            </a:r>
            <a:endParaRPr lang="ja-JP" altLang="en-US" sz="600" dirty="0">
              <a:latin typeface="+mn-ea"/>
              <a:ea typeface="+mn-ea"/>
              <a:cs typeface="メイリオ" panose="020B0604030504040204" pitchFamily="50" charset="-128"/>
            </a:endParaRPr>
          </a:p>
        </p:txBody>
      </p:sp>
      <p:sp>
        <p:nvSpPr>
          <p:cNvPr id="16" name="Rectangle 8">
            <a:extLst>
              <a:ext uri="{FF2B5EF4-FFF2-40B4-BE49-F238E27FC236}">
                <a16:creationId xmlns:a16="http://schemas.microsoft.com/office/drawing/2014/main" id="{75614EB4-7B4C-BC8F-391E-B3E15A671548}"/>
              </a:ext>
            </a:extLst>
          </p:cNvPr>
          <p:cNvSpPr>
            <a:spLocks noChangeArrowheads="1"/>
          </p:cNvSpPr>
          <p:nvPr/>
        </p:nvSpPr>
        <p:spPr bwMode="auto">
          <a:xfrm>
            <a:off x="6762962" y="5332743"/>
            <a:ext cx="370863" cy="23736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500">
                <a:latin typeface="+mn-ea"/>
                <a:ea typeface="+mn-ea"/>
                <a:cs typeface="メイリオ" panose="020B0604030504040204" pitchFamily="50" charset="-128"/>
              </a:rPr>
              <a:t>ちょうしゅう</a:t>
            </a:r>
            <a:endParaRPr lang="ja-JP" altLang="en-US" sz="500" dirty="0">
              <a:latin typeface="+mn-ea"/>
              <a:ea typeface="+mn-ea"/>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BF7C234D-0D37-207A-1C65-D7C9C62931A9}"/>
              </a:ext>
            </a:extLst>
          </p:cNvPr>
          <p:cNvSpPr txBox="1"/>
          <p:nvPr/>
        </p:nvSpPr>
        <p:spPr>
          <a:xfrm>
            <a:off x="3256335" y="3137618"/>
            <a:ext cx="939311" cy="644985"/>
          </a:xfrm>
          <a:prstGeom prst="rect">
            <a:avLst/>
          </a:prstGeom>
          <a:noFill/>
        </p:spPr>
        <p:txBody>
          <a:bodyPr wrap="square" rtlCol="0">
            <a:spAutoFit/>
          </a:bodyPr>
          <a:lstStyle/>
          <a:p>
            <a:pPr algn="ctr">
              <a:defRPr sz="1197" b="0" i="0" u="none" strike="noStrike" kern="1200" baseline="0">
                <a:solidFill>
                  <a:srgbClr val="000000"/>
                </a:solidFill>
                <a:latin typeface="+mn-lt"/>
                <a:ea typeface="+mn-ea"/>
                <a:cs typeface="+mn-cs"/>
              </a:defRPr>
            </a:pPr>
            <a:fld id="{91189BF5-D76D-4A03-9B88-AD0D47B2CED7}" type="CELLRANGE">
              <a:rPr lang="ja-JP" altLang="en-US"/>
              <a:pPr algn="ctr">
                <a:defRPr sz="1197" b="0" i="0" u="none" strike="noStrike" kern="1200" baseline="0">
                  <a:solidFill>
                    <a:srgbClr val="000000"/>
                  </a:solidFill>
                  <a:latin typeface="+mn-lt"/>
                  <a:ea typeface="+mn-ea"/>
                  <a:cs typeface="+mn-cs"/>
                </a:defRPr>
              </a:pPr>
              <a:t>県税</a:t>
            </a:fld>
            <a:endParaRPr lang="ja-JP" altLang="en-US" dirty="0"/>
          </a:p>
          <a:p>
            <a:pPr algn="ctr">
              <a:defRPr sz="1197" b="0" i="0" u="none" strike="noStrike" kern="1200" baseline="0">
                <a:solidFill>
                  <a:srgbClr val="000000"/>
                </a:solidFill>
                <a:latin typeface="+mn-lt"/>
                <a:ea typeface="+mn-ea"/>
                <a:cs typeface="+mn-cs"/>
              </a:defRPr>
            </a:pPr>
            <a:r>
              <a:rPr lang="en-US" altLang="ja-JP" dirty="0"/>
              <a:t>1,439</a:t>
            </a:r>
            <a:r>
              <a:rPr lang="ja-JP" altLang="en-US" dirty="0"/>
              <a:t>億円</a:t>
            </a:r>
          </a:p>
          <a:p>
            <a:pPr algn="ctr">
              <a:defRPr sz="1197" b="0" i="0" u="none" strike="noStrike" kern="1200" baseline="0">
                <a:solidFill>
                  <a:srgbClr val="000000"/>
                </a:solidFill>
                <a:latin typeface="+mn-lt"/>
                <a:ea typeface="+mn-ea"/>
                <a:cs typeface="+mn-cs"/>
              </a:defRPr>
            </a:pPr>
            <a:r>
              <a:rPr lang="ja-JP" altLang="en-US" dirty="0"/>
              <a:t>（</a:t>
            </a:r>
            <a:r>
              <a:rPr lang="en-US" altLang="ja-JP" dirty="0"/>
              <a:t>23.1</a:t>
            </a:r>
            <a:r>
              <a:rPr lang="ja-JP" altLang="en-US" dirty="0"/>
              <a:t>％）</a:t>
            </a:r>
            <a:endParaRPr kumimoji="1" lang="ja-JP" altLang="en-US" dirty="0"/>
          </a:p>
        </p:txBody>
      </p:sp>
      <p:sp>
        <p:nvSpPr>
          <p:cNvPr id="14" name="テキスト ボックス 13">
            <a:extLst>
              <a:ext uri="{FF2B5EF4-FFF2-40B4-BE49-F238E27FC236}">
                <a16:creationId xmlns:a16="http://schemas.microsoft.com/office/drawing/2014/main" id="{C982BB7F-7ECF-2BE0-5385-6B9BDE95D729}"/>
              </a:ext>
            </a:extLst>
          </p:cNvPr>
          <p:cNvSpPr txBox="1"/>
          <p:nvPr/>
        </p:nvSpPr>
        <p:spPr>
          <a:xfrm>
            <a:off x="3444281" y="4441503"/>
            <a:ext cx="1429728" cy="830997"/>
          </a:xfrm>
          <a:prstGeom prst="rect">
            <a:avLst/>
          </a:prstGeom>
          <a:noFill/>
        </p:spPr>
        <p:txBody>
          <a:bodyPr wrap="square" rtlCol="0">
            <a:spAutoFit/>
          </a:bodyPr>
          <a:lstStyle/>
          <a:p>
            <a:pPr algn="ctr"/>
            <a:r>
              <a:rPr lang="ja-JP" altLang="en-US" sz="1200" dirty="0">
                <a:solidFill>
                  <a:schemeClr val="tx1">
                    <a:lumMod val="95000"/>
                    <a:lumOff val="5000"/>
                  </a:schemeClr>
                </a:solidFill>
                <a:latin typeface="+mn-ea"/>
              </a:rPr>
              <a:t>地方消費税</a:t>
            </a:r>
            <a:br>
              <a:rPr lang="ja-JP" altLang="en-US" sz="1200" dirty="0">
                <a:solidFill>
                  <a:schemeClr val="tx1">
                    <a:lumMod val="95000"/>
                    <a:lumOff val="5000"/>
                  </a:schemeClr>
                </a:solidFill>
                <a:latin typeface="+mn-ea"/>
              </a:rPr>
            </a:br>
            <a:r>
              <a:rPr lang="ja-JP" altLang="en-US" sz="1200" dirty="0">
                <a:solidFill>
                  <a:schemeClr val="tx1">
                    <a:lumMod val="95000"/>
                    <a:lumOff val="5000"/>
                  </a:schemeClr>
                </a:solidFill>
                <a:latin typeface="+mn-ea"/>
              </a:rPr>
              <a:t>清算金</a:t>
            </a:r>
          </a:p>
          <a:p>
            <a:pPr algn="ctr"/>
            <a:r>
              <a:rPr lang="en-US" altLang="ja-JP" sz="1200" dirty="0">
                <a:solidFill>
                  <a:schemeClr val="tx1">
                    <a:lumMod val="95000"/>
                    <a:lumOff val="5000"/>
                  </a:schemeClr>
                </a:solidFill>
              </a:rPr>
              <a:t>682</a:t>
            </a:r>
            <a:r>
              <a:rPr lang="ja-JP" altLang="en-US" sz="1200" dirty="0">
                <a:solidFill>
                  <a:schemeClr val="tx1">
                    <a:lumMod val="95000"/>
                    <a:lumOff val="5000"/>
                  </a:schemeClr>
                </a:solidFill>
                <a:latin typeface="+mn-ea"/>
              </a:rPr>
              <a:t>億円</a:t>
            </a:r>
            <a:endParaRPr lang="en-US" altLang="ja-JP" sz="1200" dirty="0">
              <a:solidFill>
                <a:schemeClr val="tx1">
                  <a:lumMod val="95000"/>
                  <a:lumOff val="5000"/>
                </a:schemeClr>
              </a:solidFill>
              <a:latin typeface="+mn-ea"/>
            </a:endParaRPr>
          </a:p>
          <a:p>
            <a:pPr algn="ctr"/>
            <a:r>
              <a:rPr lang="ja-JP" altLang="en-US" sz="1200" dirty="0">
                <a:solidFill>
                  <a:schemeClr val="tx1">
                    <a:lumMod val="95000"/>
                    <a:lumOff val="5000"/>
                  </a:schemeClr>
                </a:solidFill>
                <a:latin typeface="+mn-ea"/>
              </a:rPr>
              <a:t>（</a:t>
            </a:r>
            <a:r>
              <a:rPr lang="en-US" altLang="ja-JP" sz="1200" dirty="0">
                <a:solidFill>
                  <a:schemeClr val="tx1">
                    <a:lumMod val="95000"/>
                    <a:lumOff val="5000"/>
                  </a:schemeClr>
                </a:solidFill>
              </a:rPr>
              <a:t>10.9%</a:t>
            </a:r>
            <a:r>
              <a:rPr lang="ja-JP" altLang="en-US" sz="1200" dirty="0">
                <a:solidFill>
                  <a:schemeClr val="tx1">
                    <a:lumMod val="95000"/>
                    <a:lumOff val="5000"/>
                  </a:schemeClr>
                </a:solidFill>
                <a:latin typeface="+mn-ea"/>
              </a:rPr>
              <a:t>）</a:t>
            </a:r>
            <a:endParaRPr lang="en-US" altLang="ja-JP" sz="1200" dirty="0">
              <a:solidFill>
                <a:schemeClr val="tx1">
                  <a:lumMod val="95000"/>
                  <a:lumOff val="5000"/>
                </a:schemeClr>
              </a:solidFill>
              <a:latin typeface="+mn-ea"/>
            </a:endParaRPr>
          </a:p>
        </p:txBody>
      </p:sp>
      <p:sp>
        <p:nvSpPr>
          <p:cNvPr id="17" name="テキスト ボックス 16">
            <a:extLst>
              <a:ext uri="{FF2B5EF4-FFF2-40B4-BE49-F238E27FC236}">
                <a16:creationId xmlns:a16="http://schemas.microsoft.com/office/drawing/2014/main" id="{D9EC9CA8-875D-B213-E320-622769679B8F}"/>
              </a:ext>
            </a:extLst>
          </p:cNvPr>
          <p:cNvSpPr txBox="1"/>
          <p:nvPr/>
        </p:nvSpPr>
        <p:spPr>
          <a:xfrm>
            <a:off x="3295704" y="5323825"/>
            <a:ext cx="939311" cy="830997"/>
          </a:xfrm>
          <a:prstGeom prst="rect">
            <a:avLst/>
          </a:prstGeom>
          <a:noFill/>
        </p:spPr>
        <p:txBody>
          <a:bodyPr wrap="square" rtlCol="0">
            <a:spAutoFit/>
          </a:bodyPr>
          <a:lstStyle/>
          <a:p>
            <a:r>
              <a:rPr lang="ja-JP" altLang="en-US" sz="1200" dirty="0">
                <a:ea typeface="+mj-ea"/>
              </a:rPr>
              <a:t>その他</a:t>
            </a:r>
          </a:p>
          <a:p>
            <a:r>
              <a:rPr lang="en-US" altLang="ja-JP" sz="1200" dirty="0">
                <a:ea typeface="+mj-ea"/>
              </a:rPr>
              <a:t>465</a:t>
            </a:r>
            <a:r>
              <a:rPr lang="ja-JP" altLang="en-US" sz="1200" dirty="0">
                <a:ea typeface="+mj-ea"/>
              </a:rPr>
              <a:t>億円</a:t>
            </a:r>
          </a:p>
          <a:p>
            <a:r>
              <a:rPr lang="ja-JP" altLang="en-US" sz="1200" dirty="0">
                <a:ea typeface="+mj-ea"/>
              </a:rPr>
              <a:t>（</a:t>
            </a:r>
            <a:r>
              <a:rPr lang="en-US" altLang="ja-JP" sz="1200" dirty="0">
                <a:ea typeface="+mj-ea"/>
              </a:rPr>
              <a:t>7.5%</a:t>
            </a:r>
            <a:r>
              <a:rPr lang="ja-JP" altLang="en-US" sz="1200" dirty="0">
                <a:ea typeface="+mj-ea"/>
              </a:rPr>
              <a:t>）</a:t>
            </a:r>
          </a:p>
          <a:p>
            <a:pPr algn="ctr">
              <a:defRPr sz="1197" b="0" i="0" u="none" strike="noStrike" kern="1200" baseline="0">
                <a:solidFill>
                  <a:srgbClr val="000000">
                    <a:lumMod val="75000"/>
                    <a:lumOff val="25000"/>
                  </a:srgbClr>
                </a:solidFill>
                <a:latin typeface="+mn-lt"/>
                <a:ea typeface="+mn-ea"/>
                <a:cs typeface="+mn-cs"/>
              </a:defRPr>
            </a:pPr>
            <a:endParaRPr lang="ja-JP" altLang="en-US" sz="1200" dirty="0">
              <a:ea typeface="+mj-ea"/>
            </a:endParaRPr>
          </a:p>
        </p:txBody>
      </p:sp>
      <p:sp>
        <p:nvSpPr>
          <p:cNvPr id="18" name="テキスト ボックス 17">
            <a:extLst>
              <a:ext uri="{FF2B5EF4-FFF2-40B4-BE49-F238E27FC236}">
                <a16:creationId xmlns:a16="http://schemas.microsoft.com/office/drawing/2014/main" id="{E7FB735D-9A05-456E-948B-D7695CA619C5}"/>
              </a:ext>
            </a:extLst>
          </p:cNvPr>
          <p:cNvSpPr txBox="1"/>
          <p:nvPr/>
        </p:nvSpPr>
        <p:spPr>
          <a:xfrm>
            <a:off x="1101508" y="5339740"/>
            <a:ext cx="1135308" cy="830997"/>
          </a:xfrm>
          <a:prstGeom prst="rect">
            <a:avLst/>
          </a:prstGeom>
          <a:noFill/>
        </p:spPr>
        <p:txBody>
          <a:bodyPr wrap="square" rtlCol="0">
            <a:spAutoFit/>
          </a:bodyPr>
          <a:lstStyle/>
          <a:p>
            <a:pPr algn="ctr"/>
            <a:r>
              <a:rPr lang="ja-JP" altLang="en-US" sz="1200" dirty="0">
                <a:ea typeface="+mj-ea"/>
              </a:rPr>
              <a:t>地方交付税</a:t>
            </a:r>
          </a:p>
          <a:p>
            <a:pPr algn="ctr"/>
            <a:r>
              <a:rPr lang="en-US" altLang="ja-JP" sz="1200" dirty="0">
                <a:ea typeface="+mj-ea"/>
              </a:rPr>
              <a:t>1,918</a:t>
            </a:r>
            <a:r>
              <a:rPr lang="ja-JP" altLang="en-US" sz="1200" dirty="0">
                <a:ea typeface="+mj-ea"/>
              </a:rPr>
              <a:t>億円</a:t>
            </a:r>
          </a:p>
          <a:p>
            <a:pPr algn="ctr"/>
            <a:r>
              <a:rPr lang="ja-JP" altLang="en-US" sz="1200" dirty="0">
                <a:ea typeface="+mj-ea"/>
              </a:rPr>
              <a:t>（</a:t>
            </a:r>
            <a:r>
              <a:rPr lang="en-US" altLang="ja-JP" sz="1200" dirty="0">
                <a:ea typeface="+mj-ea"/>
              </a:rPr>
              <a:t>30.8%</a:t>
            </a:r>
            <a:r>
              <a:rPr lang="ja-JP" altLang="en-US" sz="1200" dirty="0">
                <a:ea typeface="+mj-ea"/>
              </a:rPr>
              <a:t>）</a:t>
            </a:r>
          </a:p>
          <a:p>
            <a:endParaRPr kumimoji="1" lang="ja-JP" altLang="en-US" sz="1200" dirty="0">
              <a:ea typeface="+mj-ea"/>
            </a:endParaRPr>
          </a:p>
        </p:txBody>
      </p:sp>
      <p:sp>
        <p:nvSpPr>
          <p:cNvPr id="20" name="テキスト ボックス 19">
            <a:extLst>
              <a:ext uri="{FF2B5EF4-FFF2-40B4-BE49-F238E27FC236}">
                <a16:creationId xmlns:a16="http://schemas.microsoft.com/office/drawing/2014/main" id="{5427B6F5-36E7-7BFA-2E73-AF9BC21D7BEB}"/>
              </a:ext>
            </a:extLst>
          </p:cNvPr>
          <p:cNvSpPr txBox="1"/>
          <p:nvPr/>
        </p:nvSpPr>
        <p:spPr>
          <a:xfrm>
            <a:off x="666368" y="3764571"/>
            <a:ext cx="1084782" cy="646331"/>
          </a:xfrm>
          <a:prstGeom prst="rect">
            <a:avLst/>
          </a:prstGeom>
          <a:noFill/>
        </p:spPr>
        <p:txBody>
          <a:bodyPr wrap="square" rtlCol="0">
            <a:spAutoFit/>
          </a:bodyPr>
          <a:lstStyle/>
          <a:p>
            <a:pPr algn="ctr"/>
            <a:r>
              <a:rPr lang="ja-JP" altLang="en-US" sz="1200" dirty="0">
                <a:ea typeface="+mj-ea"/>
              </a:rPr>
              <a:t>国庫支出金</a:t>
            </a:r>
          </a:p>
          <a:p>
            <a:pPr algn="ctr"/>
            <a:r>
              <a:rPr lang="en-US" altLang="ja-JP" sz="1200" dirty="0">
                <a:ea typeface="+mj-ea"/>
              </a:rPr>
              <a:t>753</a:t>
            </a:r>
            <a:r>
              <a:rPr lang="ja-JP" altLang="en-US" sz="1200" dirty="0">
                <a:ea typeface="+mj-ea"/>
              </a:rPr>
              <a:t>億円</a:t>
            </a:r>
          </a:p>
          <a:p>
            <a:pPr algn="ctr"/>
            <a:r>
              <a:rPr lang="ja-JP" altLang="en-US" sz="1200" dirty="0">
                <a:ea typeface="+mj-ea"/>
              </a:rPr>
              <a:t>（</a:t>
            </a:r>
            <a:r>
              <a:rPr lang="en-US" altLang="ja-JP" sz="1200" dirty="0">
                <a:ea typeface="+mj-ea"/>
              </a:rPr>
              <a:t>12.1%</a:t>
            </a:r>
            <a:r>
              <a:rPr lang="ja-JP" altLang="en-US" sz="1200" dirty="0">
                <a:ea typeface="+mj-ea"/>
              </a:rPr>
              <a:t>）</a:t>
            </a:r>
            <a:endParaRPr kumimoji="1" lang="ja-JP" altLang="en-US" sz="1200" dirty="0">
              <a:ea typeface="+mj-ea"/>
            </a:endParaRPr>
          </a:p>
        </p:txBody>
      </p:sp>
      <p:sp>
        <p:nvSpPr>
          <p:cNvPr id="21" name="テキスト ボックス 20">
            <a:extLst>
              <a:ext uri="{FF2B5EF4-FFF2-40B4-BE49-F238E27FC236}">
                <a16:creationId xmlns:a16="http://schemas.microsoft.com/office/drawing/2014/main" id="{39E72A3C-19BF-779A-656F-EF10A886032B}"/>
              </a:ext>
            </a:extLst>
          </p:cNvPr>
          <p:cNvSpPr txBox="1"/>
          <p:nvPr/>
        </p:nvSpPr>
        <p:spPr>
          <a:xfrm>
            <a:off x="540802" y="2755880"/>
            <a:ext cx="939311" cy="830997"/>
          </a:xfrm>
          <a:prstGeom prst="rect">
            <a:avLst/>
          </a:prstGeom>
          <a:noFill/>
        </p:spPr>
        <p:txBody>
          <a:bodyPr wrap="square" rtlCol="0">
            <a:spAutoFit/>
          </a:bodyPr>
          <a:lstStyle/>
          <a:p>
            <a:r>
              <a:rPr lang="ja-JP" altLang="en-US" sz="1200" dirty="0">
                <a:ea typeface="+mj-ea"/>
              </a:rPr>
              <a:t>県債</a:t>
            </a:r>
          </a:p>
          <a:p>
            <a:r>
              <a:rPr lang="en-US" altLang="ja-JP" sz="1200" dirty="0">
                <a:ea typeface="+mj-ea"/>
              </a:rPr>
              <a:t>592</a:t>
            </a:r>
            <a:r>
              <a:rPr lang="ja-JP" altLang="en-US" sz="1200" dirty="0">
                <a:ea typeface="+mj-ea"/>
              </a:rPr>
              <a:t>億</a:t>
            </a:r>
          </a:p>
          <a:p>
            <a:r>
              <a:rPr lang="ja-JP" altLang="en-US" sz="1200" dirty="0">
                <a:ea typeface="+mj-ea"/>
              </a:rPr>
              <a:t>（</a:t>
            </a:r>
            <a:r>
              <a:rPr lang="en-US" altLang="ja-JP" sz="1200" dirty="0">
                <a:ea typeface="+mj-ea"/>
              </a:rPr>
              <a:t>9.5%</a:t>
            </a:r>
            <a:r>
              <a:rPr lang="ja-JP" altLang="en-US" sz="1200" dirty="0">
                <a:ea typeface="+mj-ea"/>
              </a:rPr>
              <a:t>）</a:t>
            </a:r>
          </a:p>
          <a:p>
            <a:pPr algn="ctr">
              <a:defRPr sz="1197" b="0" i="0" u="none" strike="noStrike" kern="1200" baseline="0">
                <a:solidFill>
                  <a:srgbClr val="000000">
                    <a:lumMod val="75000"/>
                    <a:lumOff val="25000"/>
                  </a:srgbClr>
                </a:solidFill>
                <a:latin typeface="+mn-lt"/>
                <a:ea typeface="+mn-ea"/>
                <a:cs typeface="+mn-cs"/>
              </a:defRPr>
            </a:pPr>
            <a:endParaRPr kumimoji="1" lang="ja-JP" altLang="en-US" sz="1200" dirty="0">
              <a:ea typeface="+mj-ea"/>
            </a:endParaRPr>
          </a:p>
        </p:txBody>
      </p:sp>
      <p:sp>
        <p:nvSpPr>
          <p:cNvPr id="22" name="テキスト ボックス 21">
            <a:extLst>
              <a:ext uri="{FF2B5EF4-FFF2-40B4-BE49-F238E27FC236}">
                <a16:creationId xmlns:a16="http://schemas.microsoft.com/office/drawing/2014/main" id="{6EAF01C6-7EF2-2BA3-0957-5DA6ACBD9C89}"/>
              </a:ext>
            </a:extLst>
          </p:cNvPr>
          <p:cNvSpPr txBox="1"/>
          <p:nvPr/>
        </p:nvSpPr>
        <p:spPr>
          <a:xfrm>
            <a:off x="1370087" y="2344894"/>
            <a:ext cx="1397857" cy="461665"/>
          </a:xfrm>
          <a:prstGeom prst="rect">
            <a:avLst/>
          </a:prstGeom>
          <a:noFill/>
        </p:spPr>
        <p:txBody>
          <a:bodyPr wrap="square" rtlCol="0">
            <a:spAutoFit/>
          </a:bodyPr>
          <a:lstStyle/>
          <a:p>
            <a:r>
              <a:rPr lang="ja-JP" altLang="en-US" sz="1200" dirty="0">
                <a:ea typeface="+mj-ea"/>
              </a:rPr>
              <a:t>地方譲与税</a:t>
            </a:r>
          </a:p>
          <a:p>
            <a:r>
              <a:rPr lang="en-US" altLang="ja-JP" sz="1200" dirty="0">
                <a:ea typeface="+mj-ea"/>
              </a:rPr>
              <a:t>320</a:t>
            </a:r>
            <a:r>
              <a:rPr lang="ja-JP" altLang="en-US" sz="1200" dirty="0">
                <a:ea typeface="+mj-ea"/>
              </a:rPr>
              <a:t>億円（</a:t>
            </a:r>
            <a:r>
              <a:rPr lang="en-US" altLang="ja-JP" sz="1200" dirty="0">
                <a:ea typeface="+mj-ea"/>
              </a:rPr>
              <a:t>5.1%</a:t>
            </a:r>
            <a:r>
              <a:rPr lang="ja-JP" altLang="en-US" sz="1200" dirty="0">
                <a:ea typeface="+mj-ea"/>
              </a:rPr>
              <a:t>）</a:t>
            </a:r>
          </a:p>
        </p:txBody>
      </p:sp>
      <p:sp>
        <p:nvSpPr>
          <p:cNvPr id="23" name="テキスト ボックス 22">
            <a:extLst>
              <a:ext uri="{FF2B5EF4-FFF2-40B4-BE49-F238E27FC236}">
                <a16:creationId xmlns:a16="http://schemas.microsoft.com/office/drawing/2014/main" id="{C52577B6-0A5D-49E0-4ED6-B8A647F50F92}"/>
              </a:ext>
            </a:extLst>
          </p:cNvPr>
          <p:cNvSpPr txBox="1"/>
          <p:nvPr/>
        </p:nvSpPr>
        <p:spPr>
          <a:xfrm>
            <a:off x="2782418" y="2247790"/>
            <a:ext cx="1716499" cy="646331"/>
          </a:xfrm>
          <a:prstGeom prst="rect">
            <a:avLst/>
          </a:prstGeom>
          <a:noFill/>
        </p:spPr>
        <p:txBody>
          <a:bodyPr wrap="square" rtlCol="0">
            <a:spAutoFit/>
          </a:bodyPr>
          <a:lstStyle/>
          <a:p>
            <a:r>
              <a:rPr lang="ja-JP" altLang="en-US" sz="1200" dirty="0">
                <a:ea typeface="+mj-ea"/>
              </a:rPr>
              <a:t>地方特例交付金</a:t>
            </a:r>
          </a:p>
          <a:p>
            <a:r>
              <a:rPr lang="ja-JP" altLang="en-US" sz="1200" dirty="0">
                <a:ea typeface="+mj-ea"/>
              </a:rPr>
              <a:t>        </a:t>
            </a:r>
            <a:r>
              <a:rPr lang="en-US" altLang="ja-JP" sz="1200" dirty="0">
                <a:ea typeface="+mj-ea"/>
              </a:rPr>
              <a:t>52</a:t>
            </a:r>
            <a:r>
              <a:rPr lang="ja-JP" altLang="en-US" sz="1200" dirty="0">
                <a:ea typeface="+mj-ea"/>
              </a:rPr>
              <a:t>億円（</a:t>
            </a:r>
            <a:r>
              <a:rPr lang="en-US" altLang="ja-JP" sz="1200" dirty="0">
                <a:ea typeface="+mj-ea"/>
              </a:rPr>
              <a:t>0.8%</a:t>
            </a:r>
            <a:r>
              <a:rPr lang="ja-JP" altLang="en-US" sz="1200" dirty="0">
                <a:ea typeface="+mj-ea"/>
              </a:rPr>
              <a:t>）</a:t>
            </a:r>
          </a:p>
          <a:p>
            <a:endParaRPr kumimoji="1" lang="ja-JP" altLang="en-US" sz="1200" dirty="0">
              <a:ea typeface="+mj-ea"/>
            </a:endParaRPr>
          </a:p>
        </p:txBody>
      </p:sp>
      <p:sp>
        <p:nvSpPr>
          <p:cNvPr id="25" name="テキスト ボックス 24">
            <a:extLst>
              <a:ext uri="{FF2B5EF4-FFF2-40B4-BE49-F238E27FC236}">
                <a16:creationId xmlns:a16="http://schemas.microsoft.com/office/drawing/2014/main" id="{AE9169F1-5408-4C86-F61B-4D1BA2770F1E}"/>
              </a:ext>
            </a:extLst>
          </p:cNvPr>
          <p:cNvSpPr txBox="1"/>
          <p:nvPr/>
        </p:nvSpPr>
        <p:spPr>
          <a:xfrm>
            <a:off x="1958468" y="3557488"/>
            <a:ext cx="939311" cy="400110"/>
          </a:xfrm>
          <a:prstGeom prst="rect">
            <a:avLst/>
          </a:prstGeom>
          <a:noFill/>
        </p:spPr>
        <p:txBody>
          <a:bodyPr wrap="square" rtlCol="0">
            <a:spAutoFit/>
          </a:bodyPr>
          <a:lstStyle/>
          <a:p>
            <a:r>
              <a:rPr lang="ja-JP" altLang="en-US" sz="1000" dirty="0">
                <a:solidFill>
                  <a:schemeClr val="bg1"/>
                </a:solidFill>
              </a:rPr>
              <a:t>依存財源</a:t>
            </a:r>
          </a:p>
          <a:p>
            <a:r>
              <a:rPr lang="en-US" altLang="ja-JP" sz="1000" dirty="0">
                <a:solidFill>
                  <a:schemeClr val="bg1"/>
                </a:solidFill>
              </a:rPr>
              <a:t>3,634</a:t>
            </a:r>
            <a:r>
              <a:rPr lang="ja-JP" altLang="en-US" sz="1000" dirty="0">
                <a:solidFill>
                  <a:schemeClr val="bg1"/>
                </a:solidFill>
              </a:rPr>
              <a:t>億円</a:t>
            </a:r>
          </a:p>
        </p:txBody>
      </p:sp>
      <p:sp>
        <p:nvSpPr>
          <p:cNvPr id="27" name="テキスト ボックス 26">
            <a:extLst>
              <a:ext uri="{FF2B5EF4-FFF2-40B4-BE49-F238E27FC236}">
                <a16:creationId xmlns:a16="http://schemas.microsoft.com/office/drawing/2014/main" id="{FDC16BD7-AFEE-BF64-EC00-E24FC518D218}"/>
              </a:ext>
            </a:extLst>
          </p:cNvPr>
          <p:cNvSpPr txBox="1"/>
          <p:nvPr/>
        </p:nvSpPr>
        <p:spPr>
          <a:xfrm>
            <a:off x="2676508" y="3553176"/>
            <a:ext cx="1092289" cy="400110"/>
          </a:xfrm>
          <a:prstGeom prst="rect">
            <a:avLst/>
          </a:prstGeom>
          <a:noFill/>
        </p:spPr>
        <p:txBody>
          <a:bodyPr wrap="square" rtlCol="0">
            <a:spAutoFit/>
          </a:bodyPr>
          <a:lstStyle/>
          <a:p>
            <a:r>
              <a:rPr lang="ja-JP" altLang="en-US" sz="1000" dirty="0">
                <a:solidFill>
                  <a:schemeClr val="bg1"/>
                </a:solidFill>
                <a:latin typeface="+mn-ea"/>
              </a:rPr>
              <a:t>自主財源</a:t>
            </a:r>
          </a:p>
          <a:p>
            <a:r>
              <a:rPr lang="en-US" altLang="ja-JP" sz="1000" dirty="0">
                <a:solidFill>
                  <a:schemeClr val="bg1"/>
                </a:solidFill>
                <a:latin typeface="+mn-ea"/>
              </a:rPr>
              <a:t>2,586</a:t>
            </a:r>
            <a:r>
              <a:rPr lang="ja-JP" altLang="en-US" sz="1000" dirty="0">
                <a:solidFill>
                  <a:schemeClr val="bg1"/>
                </a:solidFill>
                <a:latin typeface="+mn-ea"/>
              </a:rPr>
              <a:t>億円</a:t>
            </a:r>
          </a:p>
        </p:txBody>
      </p:sp>
      <p:grpSp>
        <p:nvGrpSpPr>
          <p:cNvPr id="30" name="グループ化 29">
            <a:extLst>
              <a:ext uri="{FF2B5EF4-FFF2-40B4-BE49-F238E27FC236}">
                <a16:creationId xmlns:a16="http://schemas.microsoft.com/office/drawing/2014/main" id="{644DBEDB-81B3-5618-155F-6A2FF85F6783}"/>
              </a:ext>
            </a:extLst>
          </p:cNvPr>
          <p:cNvGrpSpPr/>
          <p:nvPr/>
        </p:nvGrpSpPr>
        <p:grpSpPr>
          <a:xfrm>
            <a:off x="2050476" y="3886780"/>
            <a:ext cx="1216063" cy="1216063"/>
            <a:chOff x="5355847" y="2739517"/>
            <a:chExt cx="1128946" cy="1128946"/>
          </a:xfrm>
        </p:grpSpPr>
        <p:sp>
          <p:nvSpPr>
            <p:cNvPr id="31" name="円/楕円 30">
              <a:extLst>
                <a:ext uri="{FF2B5EF4-FFF2-40B4-BE49-F238E27FC236}">
                  <a16:creationId xmlns:a16="http://schemas.microsoft.com/office/drawing/2014/main" id="{7FA57FC0-2447-163A-3242-02BBC3417B13}"/>
                </a:ext>
              </a:extLst>
            </p:cNvPr>
            <p:cNvSpPr/>
            <p:nvPr/>
          </p:nvSpPr>
          <p:spPr bwMode="auto">
            <a:xfrm>
              <a:off x="5355847" y="2739517"/>
              <a:ext cx="1128946" cy="1128946"/>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32" name="テキスト ボックス 3">
              <a:extLst>
                <a:ext uri="{FF2B5EF4-FFF2-40B4-BE49-F238E27FC236}">
                  <a16:creationId xmlns:a16="http://schemas.microsoft.com/office/drawing/2014/main" id="{A1D747A1-901E-20D8-25BD-61839D9812D8}"/>
                </a:ext>
              </a:extLst>
            </p:cNvPr>
            <p:cNvSpPr txBox="1"/>
            <p:nvPr/>
          </p:nvSpPr>
          <p:spPr>
            <a:xfrm>
              <a:off x="5441969" y="2917854"/>
              <a:ext cx="956702" cy="7722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b="0" dirty="0">
                  <a:latin typeface="+mn-ea"/>
                </a:rPr>
                <a:t>歳入</a:t>
              </a:r>
            </a:p>
            <a:p>
              <a:pPr algn="ctr"/>
              <a:r>
                <a:rPr kumimoji="1" lang="en-US" altLang="ja-JP" sz="1400" dirty="0">
                  <a:latin typeface="+mn-ea"/>
                </a:rPr>
                <a:t>6,220</a:t>
              </a:r>
              <a:r>
                <a:rPr kumimoji="1" lang="ja-JP" altLang="en-US" sz="1400" b="0" dirty="0">
                  <a:latin typeface="+mn-ea"/>
                </a:rPr>
                <a:t>億円</a:t>
              </a:r>
              <a:endParaRPr kumimoji="1" lang="en-US" altLang="ja-JP" sz="1400" b="0" dirty="0">
                <a:latin typeface="+mn-ea"/>
              </a:endParaRPr>
            </a:p>
          </p:txBody>
        </p:sp>
      </p:grpSp>
      <p:cxnSp>
        <p:nvCxnSpPr>
          <p:cNvPr id="33" name="直線コネクタ 32">
            <a:extLst>
              <a:ext uri="{FF2B5EF4-FFF2-40B4-BE49-F238E27FC236}">
                <a16:creationId xmlns:a16="http://schemas.microsoft.com/office/drawing/2014/main" id="{57B0E93E-9B8B-01BA-EDDC-904B08D0175B}"/>
              </a:ext>
            </a:extLst>
          </p:cNvPr>
          <p:cNvCxnSpPr>
            <a:cxnSpLocks/>
          </p:cNvCxnSpPr>
          <p:nvPr/>
        </p:nvCxnSpPr>
        <p:spPr bwMode="auto">
          <a:xfrm flipV="1">
            <a:off x="2571387" y="2604406"/>
            <a:ext cx="422062" cy="227201"/>
          </a:xfrm>
          <a:prstGeom prst="line">
            <a:avLst/>
          </a:prstGeom>
          <a:noFill/>
          <a:ln w="12700" cap="flat" cmpd="sng" algn="ctr">
            <a:solidFill>
              <a:schemeClr val="tx1"/>
            </a:solidFill>
            <a:prstDash val="solid"/>
            <a:round/>
            <a:headEnd type="oval" w="med" len="med"/>
            <a:tailEnd type="none" w="med" len="med"/>
          </a:ln>
          <a:effectLst/>
        </p:spPr>
      </p:cxnSp>
      <p:sp>
        <p:nvSpPr>
          <p:cNvPr id="2" name="テキスト ボックス 1">
            <a:extLst>
              <a:ext uri="{FF2B5EF4-FFF2-40B4-BE49-F238E27FC236}">
                <a16:creationId xmlns:a16="http://schemas.microsoft.com/office/drawing/2014/main" id="{DFF58484-936A-A127-D4E9-661A9EE6C7BC}"/>
              </a:ext>
            </a:extLst>
          </p:cNvPr>
          <p:cNvSpPr txBox="1"/>
          <p:nvPr/>
        </p:nvSpPr>
        <p:spPr>
          <a:xfrm>
            <a:off x="1705540" y="2232078"/>
            <a:ext cx="477476" cy="233974"/>
          </a:xfrm>
          <a:prstGeom prst="rect">
            <a:avLst/>
          </a:prstGeom>
          <a:noFill/>
        </p:spPr>
        <p:txBody>
          <a:bodyPr wrap="square" lIns="72000" tIns="36000" rIns="72000" bIns="36000" rtlCol="0">
            <a:noAutofit/>
          </a:bodyPr>
          <a:lstStyle/>
          <a:p>
            <a:pPr algn="just">
              <a:lnSpc>
                <a:spcPts val="1500"/>
              </a:lnSpc>
            </a:pPr>
            <a:r>
              <a:rPr lang="ja-JP" altLang="en-US" sz="700" dirty="0">
                <a:latin typeface="+mn-ea"/>
              </a:rPr>
              <a:t>じょうよ</a:t>
            </a:r>
            <a:endParaRPr lang="en-US" altLang="ja-JP" sz="700" dirty="0">
              <a:latin typeface="+mn-ea"/>
            </a:endParaRPr>
          </a:p>
        </p:txBody>
      </p:sp>
      <p:cxnSp>
        <p:nvCxnSpPr>
          <p:cNvPr id="5" name="直線コネクタ 4">
            <a:extLst>
              <a:ext uri="{FF2B5EF4-FFF2-40B4-BE49-F238E27FC236}">
                <a16:creationId xmlns:a16="http://schemas.microsoft.com/office/drawing/2014/main" id="{216F9A89-2A32-7FAF-E974-B4635EDB9962}"/>
              </a:ext>
            </a:extLst>
          </p:cNvPr>
          <p:cNvCxnSpPr>
            <a:cxnSpLocks/>
          </p:cNvCxnSpPr>
          <p:nvPr/>
        </p:nvCxnSpPr>
        <p:spPr bwMode="auto">
          <a:xfrm flipH="1" flipV="1">
            <a:off x="1208759" y="2991093"/>
            <a:ext cx="557450" cy="358988"/>
          </a:xfrm>
          <a:prstGeom prst="line">
            <a:avLst/>
          </a:prstGeom>
          <a:noFill/>
          <a:ln w="12700" cap="flat" cmpd="sng" algn="ctr">
            <a:solidFill>
              <a:schemeClr val="tx1"/>
            </a:solidFill>
            <a:prstDash val="solid"/>
            <a:round/>
            <a:headEnd type="oval" w="med" len="med"/>
            <a:tailEnd type="none" w="med" len="med"/>
          </a:ln>
          <a:effectLst/>
        </p:spPr>
      </p:cxnSp>
      <p:sp>
        <p:nvSpPr>
          <p:cNvPr id="28" name="テキスト ボックス 27">
            <a:extLst>
              <a:ext uri="{FF2B5EF4-FFF2-40B4-BE49-F238E27FC236}">
                <a16:creationId xmlns:a16="http://schemas.microsoft.com/office/drawing/2014/main" id="{9276D890-2CD6-FBA2-2CFF-8FBEE5A88EAB}"/>
              </a:ext>
            </a:extLst>
          </p:cNvPr>
          <p:cNvSpPr txBox="1"/>
          <p:nvPr/>
        </p:nvSpPr>
        <p:spPr>
          <a:xfrm>
            <a:off x="557563" y="2634499"/>
            <a:ext cx="477476" cy="233974"/>
          </a:xfrm>
          <a:prstGeom prst="rect">
            <a:avLst/>
          </a:prstGeom>
          <a:noFill/>
        </p:spPr>
        <p:txBody>
          <a:bodyPr wrap="square" lIns="72000" tIns="36000" rIns="72000" bIns="36000" rtlCol="0">
            <a:noAutofit/>
          </a:bodyPr>
          <a:lstStyle/>
          <a:p>
            <a:pPr algn="just">
              <a:lnSpc>
                <a:spcPts val="1500"/>
              </a:lnSpc>
            </a:pPr>
            <a:r>
              <a:rPr lang="ja-JP" altLang="en-US" sz="700" dirty="0">
                <a:latin typeface="+mn-ea"/>
              </a:rPr>
              <a:t>けんさい</a:t>
            </a:r>
            <a:endParaRPr lang="en-US" altLang="ja-JP" sz="700" dirty="0">
              <a:latin typeface="+mn-ea"/>
            </a:endParaRPr>
          </a:p>
        </p:txBody>
      </p:sp>
      <p:sp>
        <p:nvSpPr>
          <p:cNvPr id="19" name="スライド番号プレースホルダー 8">
            <a:extLst>
              <a:ext uri="{FF2B5EF4-FFF2-40B4-BE49-F238E27FC236}">
                <a16:creationId xmlns:a16="http://schemas.microsoft.com/office/drawing/2014/main" id="{7E4EA3BF-1C23-DA49-CD08-486BCB715206}"/>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22</a:t>
            </a:fld>
            <a:endParaRPr lang="en-US" altLang="ja-JP" dirty="0">
              <a:latin typeface="+mn-ea"/>
              <a:ea typeface="+mn-ea"/>
            </a:endParaRPr>
          </a:p>
        </p:txBody>
      </p:sp>
    </p:spTree>
    <p:custDataLst>
      <p:tags r:id="rId1"/>
    </p:custDataLst>
    <p:controls>
      <mc:AlternateContent xmlns:mc="http://schemas.openxmlformats.org/markup-compatibility/2006">
        <mc:Choice xmlns:v="urn:schemas-microsoft-com:vml" Requires="v">
          <p:control r:id="rId2" imgW="620640" imgH="717480"/>
        </mc:Choice>
        <mc:Fallback>
          <p:control r:id="rId2" imgW="620640" imgH="717480">
            <p:pic>
              <p:nvPicPr>
                <p:cNvPr id="29" name="BarCodeCtrl1">
                  <a:extLst>
                    <a:ext uri="{FF2B5EF4-FFF2-40B4-BE49-F238E27FC236}">
                      <a16:creationId xmlns:a16="http://schemas.microsoft.com/office/drawing/2014/main" id="{68D3C02E-81E6-4339-BBC5-349F9B34112B}"/>
                    </a:ext>
                  </a:extLst>
                </p:cNvPr>
                <p:cNvPicPr preferRelativeResize="0">
                  <a:picLocks noChangeArrowheads="1" noChangeShapeType="1"/>
                </p:cNvPicPr>
                <p:nvPr/>
              </p:nvPicPr>
              <p:blipFill>
                <a:blip r:embed="rId9"/>
                <a:srcRect/>
                <a:stretch>
                  <a:fillRect/>
                </a:stretch>
              </p:blipFill>
              <p:spPr bwMode="auto">
                <a:xfrm>
                  <a:off x="8148115" y="6108719"/>
                  <a:ext cx="621778" cy="718213"/>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769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par>
                                <p:cTn id="67" presetID="10"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500"/>
                                        <p:tgtEl>
                                          <p:spTgt spid="7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fade">
                                      <p:cBhvr>
                                        <p:cTn id="83" dur="500"/>
                                        <p:tgtEl>
                                          <p:spTgt spid="8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500"/>
                                        <p:tgtEl>
                                          <p:spTgt spid="5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fade">
                                      <p:cBhvr>
                                        <p:cTn id="95" dur="500"/>
                                        <p:tgtEl>
                                          <p:spTgt spid="6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fade">
                                      <p:cBhvr>
                                        <p:cTn id="98" dur="500"/>
                                        <p:tgtEl>
                                          <p:spTgt spid="7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500"/>
                                        <p:tgtEl>
                                          <p:spTgt spid="7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fade">
                                      <p:cBhvr>
                                        <p:cTn id="104" dur="500"/>
                                        <p:tgtEl>
                                          <p:spTgt spid="7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animEffect transition="in" filter="fade">
                                      <p:cBhvr>
                                        <p:cTn id="107" dur="500"/>
                                        <p:tgtEl>
                                          <p:spTgt spid="7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76"/>
                                        </p:tgtEl>
                                        <p:attrNameLst>
                                          <p:attrName>style.visibility</p:attrName>
                                        </p:attrNameLst>
                                      </p:cBhvr>
                                      <p:to>
                                        <p:strVal val="visible"/>
                                      </p:to>
                                    </p:set>
                                    <p:animEffect transition="in" filter="fade">
                                      <p:cBhvr>
                                        <p:cTn id="110" dur="500"/>
                                        <p:tgtEl>
                                          <p:spTgt spid="7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500"/>
                                        <p:tgtEl>
                                          <p:spTgt spid="1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500"/>
                                        <p:tgtEl>
                                          <p:spTgt spid="1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6"/>
                                        </p:tgtEl>
                                        <p:attrNameLst>
                                          <p:attrName>style.visibility</p:attrName>
                                        </p:attrNameLst>
                                      </p:cBhvr>
                                      <p:to>
                                        <p:strVal val="visible"/>
                                      </p:to>
                                    </p:set>
                                    <p:animEffect transition="in" filter="fade">
                                      <p:cBhvr>
                                        <p:cTn id="1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AsOne/>
      </p:bldGraphic>
      <p:bldP spid="3" grpId="0" animBg="1"/>
      <p:bldP spid="24" grpId="0" animBg="1"/>
      <p:bldP spid="26" grpId="0" animBg="1"/>
      <p:bldP spid="79" grpId="0"/>
      <p:bldP spid="83" grpId="0" animBg="1"/>
      <p:bldP spid="9" grpId="0"/>
      <p:bldP spid="52" grpId="0"/>
      <p:bldP spid="67" grpId="0"/>
      <p:bldP spid="68" grpId="0"/>
      <p:bldP spid="69" grpId="0"/>
      <p:bldP spid="70" grpId="0"/>
      <p:bldP spid="73" grpId="0"/>
      <p:bldP spid="74" grpId="0"/>
      <p:bldP spid="75" grpId="0"/>
      <p:bldP spid="76" grpId="0"/>
      <p:bldGraphic spid="7" grpId="0">
        <p:bldAsOne/>
      </p:bldGraphic>
      <p:bldP spid="11" grpId="0" animBg="1"/>
      <p:bldP spid="13" grpId="0" animBg="1"/>
      <p:bldP spid="15" grpId="0"/>
      <p:bldP spid="16" grpId="0"/>
      <p:bldP spid="12" grpId="0"/>
      <p:bldP spid="14" grpId="0"/>
      <p:bldP spid="17" grpId="0"/>
      <p:bldP spid="18" grpId="0"/>
      <p:bldP spid="20" grpId="0"/>
      <p:bldP spid="21" grpId="0"/>
      <p:bldP spid="22" grpId="0"/>
      <p:bldP spid="23" grpId="0"/>
      <p:bldP spid="25" grpId="0"/>
      <p:bldP spid="27" grpId="0"/>
      <p:bldP spid="2"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2664C-84A8-8F99-4D56-3427EA970C6B}"/>
            </a:ext>
          </a:extLst>
        </p:cNvPr>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FCDAA713-E7B2-FA93-A3AE-226C1F7E7D3E}"/>
              </a:ext>
            </a:extLst>
          </p:cNvPr>
          <p:cNvGraphicFramePr>
            <a:graphicFrameLocks noChangeAspect="1"/>
          </p:cNvGraphicFramePr>
          <p:nvPr>
            <p:extLst>
              <p:ext uri="{D42A27DB-BD31-4B8C-83A1-F6EECF244321}">
                <p14:modId xmlns:p14="http://schemas.microsoft.com/office/powerpoint/2010/main" val="2126931608"/>
              </p:ext>
            </p:extLst>
          </p:nvPr>
        </p:nvGraphicFramePr>
        <p:xfrm>
          <a:off x="127954" y="2566850"/>
          <a:ext cx="6607363" cy="4063513"/>
        </p:xfrm>
        <a:graphic>
          <a:graphicData uri="http://schemas.openxmlformats.org/drawingml/2006/chart">
            <c:chart xmlns:c="http://schemas.openxmlformats.org/drawingml/2006/chart" xmlns:r="http://schemas.openxmlformats.org/officeDocument/2006/relationships" r:id="rId5"/>
          </a:graphicData>
        </a:graphic>
      </p:graphicFrame>
      <p:sp>
        <p:nvSpPr>
          <p:cNvPr id="3" name="AutoShape 353">
            <a:extLst>
              <a:ext uri="{FF2B5EF4-FFF2-40B4-BE49-F238E27FC236}">
                <a16:creationId xmlns:a16="http://schemas.microsoft.com/office/drawing/2014/main" id="{40233637-892D-869C-8583-745393B46BCA}"/>
              </a:ext>
            </a:extLst>
          </p:cNvPr>
          <p:cNvSpPr>
            <a:spLocks noChangeArrowheads="1"/>
          </p:cNvSpPr>
          <p:nvPr/>
        </p:nvSpPr>
        <p:spPr bwMode="auto">
          <a:xfrm>
            <a:off x="323851" y="906801"/>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地方公共団体は、私たちの普段の暮らしに結びついた</a:t>
            </a:r>
            <a:endParaRPr lang="en-US" altLang="ja-JP" sz="1800" dirty="0">
              <a:solidFill>
                <a:prstClr val="black"/>
              </a:solidFill>
              <a:latin typeface="+mn-ea"/>
              <a:ea typeface="+mn-ea"/>
            </a:endParaRPr>
          </a:p>
          <a:p>
            <a:pPr defTabSz="838413" eaLnBrk="1" hangingPunct="1">
              <a:spcBef>
                <a:spcPct val="20000"/>
              </a:spcBef>
              <a:defRPr/>
            </a:pPr>
            <a:r>
              <a:rPr lang="ja-JP" altLang="en-US" sz="1800" dirty="0">
                <a:solidFill>
                  <a:prstClr val="black"/>
                </a:solidFill>
                <a:latin typeface="+mn-ea"/>
                <a:ea typeface="+mn-ea"/>
              </a:rPr>
              <a:t>公共サービスを行っています。</a:t>
            </a:r>
          </a:p>
        </p:txBody>
      </p:sp>
      <p:sp>
        <p:nvSpPr>
          <p:cNvPr id="6" name="Rectangle 14">
            <a:extLst>
              <a:ext uri="{FF2B5EF4-FFF2-40B4-BE49-F238E27FC236}">
                <a16:creationId xmlns:a16="http://schemas.microsoft.com/office/drawing/2014/main" id="{910A3AE7-D1EA-4182-02EE-322706D7FFB8}"/>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奈良県の財政−</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②</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歳出</a:t>
            </a:r>
            <a:endParaRPr lang="ja-JP" altLang="en-US" sz="24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60" name="正方形/長方形 59">
            <a:extLst>
              <a:ext uri="{FF2B5EF4-FFF2-40B4-BE49-F238E27FC236}">
                <a16:creationId xmlns:a16="http://schemas.microsoft.com/office/drawing/2014/main" id="{0FB02935-BFAA-625C-BEBE-4356F02F7F0B}"/>
              </a:ext>
            </a:extLst>
          </p:cNvPr>
          <p:cNvSpPr/>
          <p:nvPr/>
        </p:nvSpPr>
        <p:spPr bwMode="auto">
          <a:xfrm>
            <a:off x="287921" y="6410880"/>
            <a:ext cx="7772372"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61" name="正方形/長方形 60">
            <a:extLst>
              <a:ext uri="{FF2B5EF4-FFF2-40B4-BE49-F238E27FC236}">
                <a16:creationId xmlns:a16="http://schemas.microsoft.com/office/drawing/2014/main" id="{078EAFD8-BC89-4574-FDB2-B5C05113E947}"/>
              </a:ext>
            </a:extLst>
          </p:cNvPr>
          <p:cNvSpPr/>
          <p:nvPr/>
        </p:nvSpPr>
        <p:spPr bwMode="auto">
          <a:xfrm>
            <a:off x="287922" y="6449705"/>
            <a:ext cx="7724508"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mn-ea"/>
              <a:ea typeface="+mn-ea"/>
            </a:endParaRPr>
          </a:p>
        </p:txBody>
      </p:sp>
      <p:sp>
        <p:nvSpPr>
          <p:cNvPr id="62" name="テキスト ボックス 61">
            <a:extLst>
              <a:ext uri="{FF2B5EF4-FFF2-40B4-BE49-F238E27FC236}">
                <a16:creationId xmlns:a16="http://schemas.microsoft.com/office/drawing/2014/main" id="{612B8088-395A-6519-4555-C3B1550E6BFE}"/>
              </a:ext>
            </a:extLst>
          </p:cNvPr>
          <p:cNvSpPr txBox="1"/>
          <p:nvPr/>
        </p:nvSpPr>
        <p:spPr>
          <a:xfrm>
            <a:off x="762243" y="6483359"/>
            <a:ext cx="7385872"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奈良県の歳出予算の使いみちを　「奈良県広報誌」で</a:t>
            </a:r>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見てみよう　　</a:t>
            </a:r>
            <a:r>
              <a:rPr kumimoji="1" lang="ja-JP" altLang="en-US" sz="1100" b="1" dirty="0">
                <a:solidFill>
                  <a:schemeClr val="accent1"/>
                </a:solidFill>
                <a:latin typeface="ＭＳ Ｐゴシック" panose="020B0600070205080204" pitchFamily="50" charset="-128"/>
                <a:ea typeface="ＭＳ Ｐゴシック" panose="020B0600070205080204" pitchFamily="50" charset="-128"/>
              </a:rPr>
              <a:t>　</a:t>
            </a:r>
            <a:r>
              <a:rPr kumimoji="1" lang="en-US" altLang="ja-JP" sz="1100" dirty="0">
                <a:solidFill>
                  <a:srgbClr val="FF0000"/>
                </a:solidFill>
                <a:latin typeface="+mn-lt"/>
                <a:ea typeface="ＭＳ Ｐゴシック" panose="020B0600070205080204" pitchFamily="50" charset="-128"/>
                <a:hlinkClick r:id="rId6"/>
              </a:rPr>
              <a:t> https://www.pref.nara.lg.jp/n002/p151032.html</a:t>
            </a:r>
            <a:endParaRPr kumimoji="1" lang="en-US" altLang="ja-JP" sz="1100" dirty="0">
              <a:solidFill>
                <a:srgbClr val="FF0000"/>
              </a:solidFill>
              <a:latin typeface="+mn-lt"/>
              <a:ea typeface="ＭＳ Ｐゴシック" panose="020B0600070205080204" pitchFamily="50" charset="-128"/>
            </a:endParaRPr>
          </a:p>
        </p:txBody>
      </p:sp>
      <p:grpSp>
        <p:nvGrpSpPr>
          <p:cNvPr id="63" name="グループ化 62">
            <a:extLst>
              <a:ext uri="{FF2B5EF4-FFF2-40B4-BE49-F238E27FC236}">
                <a16:creationId xmlns:a16="http://schemas.microsoft.com/office/drawing/2014/main" id="{86E0C5C9-7BC4-5652-6801-34386DC9C57B}"/>
              </a:ext>
            </a:extLst>
          </p:cNvPr>
          <p:cNvGrpSpPr/>
          <p:nvPr/>
        </p:nvGrpSpPr>
        <p:grpSpPr>
          <a:xfrm>
            <a:off x="-29057" y="6108719"/>
            <a:ext cx="832606" cy="749281"/>
            <a:chOff x="-35154" y="5996309"/>
            <a:chExt cx="945432" cy="850816"/>
          </a:xfrm>
        </p:grpSpPr>
        <p:sp>
          <p:nvSpPr>
            <p:cNvPr id="64" name="フリーフォーム: 図形 63">
              <a:extLst>
                <a:ext uri="{FF2B5EF4-FFF2-40B4-BE49-F238E27FC236}">
                  <a16:creationId xmlns:a16="http://schemas.microsoft.com/office/drawing/2014/main" id="{7BF47AA1-1FB5-83EC-D187-373FD3D308C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mn-ea"/>
              </a:endParaRPr>
            </a:p>
          </p:txBody>
        </p:sp>
        <p:sp>
          <p:nvSpPr>
            <p:cNvPr id="65" name="フリーフォーム: 図形 64">
              <a:extLst>
                <a:ext uri="{FF2B5EF4-FFF2-40B4-BE49-F238E27FC236}">
                  <a16:creationId xmlns:a16="http://schemas.microsoft.com/office/drawing/2014/main" id="{6B96F35C-59F6-A359-1C82-C03E8927B47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mn-ea"/>
              </a:endParaRPr>
            </a:p>
          </p:txBody>
        </p:sp>
        <p:sp>
          <p:nvSpPr>
            <p:cNvPr id="66" name="テキスト ボックス 65">
              <a:extLst>
                <a:ext uri="{FF2B5EF4-FFF2-40B4-BE49-F238E27FC236}">
                  <a16:creationId xmlns:a16="http://schemas.microsoft.com/office/drawing/2014/main" id="{37647648-D750-884D-B774-6A55FCA4E800}"/>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mn-ea"/>
                  <a:ea typeface="+mn-ea"/>
                </a:rPr>
                <a:t>もっと</a:t>
              </a:r>
              <a:endParaRPr kumimoji="1" lang="en-US" altLang="ja-JP" sz="1400" b="1" i="0" spc="50" baseline="0" dirty="0">
                <a:solidFill>
                  <a:srgbClr val="005BAD"/>
                </a:solidFill>
                <a:latin typeface="+mn-ea"/>
                <a:ea typeface="+mn-ea"/>
              </a:endParaRPr>
            </a:p>
            <a:p>
              <a:pPr algn="ctr"/>
              <a:r>
                <a:rPr lang="ja-JP" altLang="en-US" sz="1400" b="1" spc="50" dirty="0">
                  <a:solidFill>
                    <a:srgbClr val="005BAD"/>
                  </a:solidFill>
                  <a:latin typeface="+mn-ea"/>
                  <a:ea typeface="+mn-ea"/>
                </a:rPr>
                <a:t>詳しく</a:t>
              </a:r>
              <a:endParaRPr kumimoji="1" lang="ja-JP" altLang="en-US" sz="1400" b="1" i="0" spc="50" baseline="0" dirty="0">
                <a:solidFill>
                  <a:srgbClr val="005BAD"/>
                </a:solidFill>
                <a:latin typeface="+mn-ea"/>
                <a:ea typeface="+mn-ea"/>
              </a:endParaRPr>
            </a:p>
          </p:txBody>
        </p:sp>
      </p:grpSp>
      <p:sp>
        <p:nvSpPr>
          <p:cNvPr id="79" name="テキスト ボックス 78">
            <a:extLst>
              <a:ext uri="{FF2B5EF4-FFF2-40B4-BE49-F238E27FC236}">
                <a16:creationId xmlns:a16="http://schemas.microsoft.com/office/drawing/2014/main" id="{9D786977-7A7D-9036-B83D-A85F264D157F}"/>
              </a:ext>
            </a:extLst>
          </p:cNvPr>
          <p:cNvSpPr txBox="1"/>
          <p:nvPr/>
        </p:nvSpPr>
        <p:spPr>
          <a:xfrm>
            <a:off x="5384518" y="2225440"/>
            <a:ext cx="3487982" cy="4167781"/>
          </a:xfrm>
          <a:prstGeom prst="rect">
            <a:avLst/>
          </a:prstGeom>
          <a:noFill/>
        </p:spPr>
        <p:txBody>
          <a:bodyPr wrap="square" lIns="72000" tIns="36000" rIns="72000" bIns="36000" rtlCol="0">
            <a:noAutofit/>
          </a:bodyPr>
          <a:lstStyle/>
          <a:p>
            <a:r>
              <a:rPr lang="ja-JP" altLang="en-US" sz="1400" dirty="0">
                <a:latin typeface="+mn-ea"/>
                <a:ea typeface="+mn-ea"/>
              </a:rPr>
              <a:t>歳出のトップ５は、以下のとおりです。</a:t>
            </a:r>
            <a:endParaRPr lang="en-US" altLang="ja-JP" sz="1400" dirty="0">
              <a:latin typeface="+mn-ea"/>
              <a:ea typeface="+mn-ea"/>
            </a:endParaRPr>
          </a:p>
          <a:p>
            <a:endParaRPr lang="en-US" altLang="ja-JP" sz="1000" dirty="0">
              <a:latin typeface="+mn-ea"/>
            </a:endParaRPr>
          </a:p>
          <a:p>
            <a:r>
              <a:rPr lang="ja-JP" altLang="en-US" sz="1400" dirty="0">
                <a:solidFill>
                  <a:schemeClr val="accent2">
                    <a:lumMod val="75000"/>
                  </a:schemeClr>
                </a:solidFill>
                <a:latin typeface="+mn-ea"/>
                <a:ea typeface="+mn-ea"/>
              </a:rPr>
              <a:t>１．教育費</a:t>
            </a:r>
            <a:endParaRPr lang="en-US" altLang="ja-JP" sz="1400" dirty="0">
              <a:solidFill>
                <a:schemeClr val="accent2">
                  <a:lumMod val="75000"/>
                </a:schemeClr>
              </a:solidFill>
              <a:latin typeface="+mn-ea"/>
              <a:ea typeface="+mn-ea"/>
            </a:endParaRPr>
          </a:p>
          <a:p>
            <a:r>
              <a:rPr lang="ja-JP" altLang="en-US" sz="1400" dirty="0">
                <a:latin typeface="+mn-ea"/>
                <a:ea typeface="+mn-ea"/>
              </a:rPr>
              <a:t>幼稚園や小・中学校、公民館、体育館の運営の費用など、教育全般に使うお金</a:t>
            </a:r>
            <a:endParaRPr lang="en-US" altLang="ja-JP" sz="1400" dirty="0">
              <a:latin typeface="+mn-ea"/>
              <a:ea typeface="+mn-ea"/>
            </a:endParaRPr>
          </a:p>
          <a:p>
            <a:endParaRPr lang="en-US" altLang="ja-JP" sz="1400" dirty="0">
              <a:latin typeface="+mn-ea"/>
              <a:ea typeface="+mn-ea"/>
            </a:endParaRPr>
          </a:p>
          <a:p>
            <a:r>
              <a:rPr lang="ja-JP" altLang="en-US" sz="1400" dirty="0">
                <a:solidFill>
                  <a:srgbClr val="005AAC"/>
                </a:solidFill>
                <a:latin typeface="+mn-ea"/>
                <a:ea typeface="+mn-ea"/>
              </a:rPr>
              <a:t>２．公債費</a:t>
            </a:r>
            <a:endParaRPr lang="en-US" altLang="ja-JP" sz="1400" dirty="0">
              <a:solidFill>
                <a:srgbClr val="005AAC"/>
              </a:solidFill>
              <a:latin typeface="+mn-ea"/>
              <a:ea typeface="+mn-ea"/>
            </a:endParaRPr>
          </a:p>
          <a:p>
            <a:r>
              <a:rPr lang="ja-JP" altLang="en-US" sz="1400" dirty="0">
                <a:latin typeface="+mn-ea"/>
                <a:ea typeface="+mn-ea"/>
              </a:rPr>
              <a:t>県債の元金の償還及び利子を支払うお金</a:t>
            </a:r>
          </a:p>
          <a:p>
            <a:r>
              <a:rPr lang="ja-JP" altLang="en-US" sz="1400" dirty="0">
                <a:latin typeface="+mn-ea"/>
                <a:ea typeface="+mn-ea"/>
              </a:rPr>
              <a:t>　</a:t>
            </a:r>
            <a:endParaRPr lang="en-US" altLang="ja-JP" sz="1400" dirty="0">
              <a:latin typeface="+mn-ea"/>
              <a:ea typeface="+mn-ea"/>
            </a:endParaRPr>
          </a:p>
          <a:p>
            <a:r>
              <a:rPr lang="ja-JP" altLang="en-US" sz="1400" dirty="0">
                <a:solidFill>
                  <a:srgbClr val="3C9359"/>
                </a:solidFill>
                <a:latin typeface="+mn-ea"/>
                <a:ea typeface="+mn-ea"/>
              </a:rPr>
              <a:t>３．</a:t>
            </a:r>
            <a:r>
              <a:rPr lang="ja-JP" altLang="en-US" sz="1400" dirty="0">
                <a:solidFill>
                  <a:srgbClr val="3C9359"/>
                </a:solidFill>
                <a:latin typeface="+mn-ea"/>
              </a:rPr>
              <a:t>福祉保険</a:t>
            </a:r>
            <a:r>
              <a:rPr lang="ja-JP" altLang="en-US" sz="1400" dirty="0">
                <a:solidFill>
                  <a:srgbClr val="3C9359"/>
                </a:solidFill>
                <a:latin typeface="+mn-ea"/>
                <a:ea typeface="+mn-ea"/>
              </a:rPr>
              <a:t>費</a:t>
            </a:r>
            <a:endParaRPr lang="en-US" altLang="ja-JP" sz="1400" dirty="0">
              <a:solidFill>
                <a:srgbClr val="3C9359"/>
              </a:solidFill>
              <a:latin typeface="+mn-ea"/>
              <a:ea typeface="+mn-ea"/>
            </a:endParaRPr>
          </a:p>
          <a:p>
            <a:r>
              <a:rPr lang="ja-JP" altLang="en-US" sz="1400" dirty="0">
                <a:latin typeface="+mn-ea"/>
                <a:ea typeface="+mn-ea"/>
              </a:rPr>
              <a:t>児童、高齢者、障害者等のための福祉施設の整備、運営、生活保護等に使うお金</a:t>
            </a:r>
            <a:endParaRPr lang="en-US" altLang="ja-JP" sz="1400" dirty="0">
              <a:latin typeface="+mn-ea"/>
              <a:ea typeface="+mn-ea"/>
            </a:endParaRPr>
          </a:p>
          <a:p>
            <a:endParaRPr lang="en-US" altLang="ja-JP" sz="1400" dirty="0">
              <a:latin typeface="+mn-ea"/>
            </a:endParaRPr>
          </a:p>
          <a:p>
            <a:r>
              <a:rPr lang="ja-JP" altLang="en-US" sz="1400" dirty="0">
                <a:solidFill>
                  <a:srgbClr val="EED639"/>
                </a:solidFill>
                <a:latin typeface="+mn-ea"/>
                <a:ea typeface="+mn-ea"/>
              </a:rPr>
              <a:t>４．</a:t>
            </a:r>
            <a:r>
              <a:rPr lang="ja-JP" altLang="en-US" sz="1400" dirty="0">
                <a:solidFill>
                  <a:srgbClr val="EED639"/>
                </a:solidFill>
                <a:latin typeface="+mn-ea"/>
              </a:rPr>
              <a:t>県土マネジメント費</a:t>
            </a:r>
            <a:endParaRPr lang="en-US" altLang="ja-JP" sz="1400" dirty="0">
              <a:solidFill>
                <a:srgbClr val="EED639"/>
              </a:solidFill>
              <a:latin typeface="+mn-ea"/>
              <a:ea typeface="+mn-ea"/>
            </a:endParaRPr>
          </a:p>
          <a:p>
            <a:r>
              <a:rPr lang="ja-JP" altLang="en-US" sz="1400" dirty="0">
                <a:latin typeface="+mn-ea"/>
                <a:ea typeface="+mn-ea"/>
              </a:rPr>
              <a:t>道路やトンネル等の整備、老朽化対策、防災対策、維持管理の推進に使うお金</a:t>
            </a:r>
            <a:endParaRPr lang="en-US" altLang="ja-JP" sz="1400" dirty="0">
              <a:latin typeface="+mn-ea"/>
              <a:ea typeface="+mn-ea"/>
            </a:endParaRPr>
          </a:p>
          <a:p>
            <a:endParaRPr lang="en-US" altLang="ja-JP" sz="1400" dirty="0">
              <a:latin typeface="+mn-ea"/>
            </a:endParaRPr>
          </a:p>
          <a:p>
            <a:r>
              <a:rPr lang="ja-JP" altLang="en-US" sz="1400" dirty="0">
                <a:solidFill>
                  <a:srgbClr val="807DD4"/>
                </a:solidFill>
                <a:latin typeface="+mn-ea"/>
              </a:rPr>
              <a:t>５</a:t>
            </a:r>
            <a:r>
              <a:rPr lang="ja-JP" altLang="en-US" sz="1400" dirty="0">
                <a:solidFill>
                  <a:srgbClr val="807DD4"/>
                </a:solidFill>
                <a:latin typeface="+mn-ea"/>
                <a:ea typeface="+mn-ea"/>
              </a:rPr>
              <a:t>．諸支出金</a:t>
            </a:r>
            <a:endParaRPr lang="en-US" altLang="ja-JP" sz="1400" dirty="0">
              <a:solidFill>
                <a:srgbClr val="807DD4"/>
              </a:solidFill>
              <a:latin typeface="+mn-ea"/>
              <a:ea typeface="+mn-ea"/>
            </a:endParaRPr>
          </a:p>
          <a:p>
            <a:r>
              <a:rPr lang="ja-JP" altLang="en-US" sz="1400" dirty="0">
                <a:latin typeface="+mn-ea"/>
                <a:ea typeface="+mn-ea"/>
              </a:rPr>
              <a:t>市町村交付金などに使うお金</a:t>
            </a:r>
            <a:endParaRPr lang="en-US" altLang="ja-JP" sz="1400" dirty="0">
              <a:latin typeface="+mn-ea"/>
            </a:endParaRPr>
          </a:p>
        </p:txBody>
      </p:sp>
      <p:sp>
        <p:nvSpPr>
          <p:cNvPr id="2" name="Rectangle 8">
            <a:extLst>
              <a:ext uri="{FF2B5EF4-FFF2-40B4-BE49-F238E27FC236}">
                <a16:creationId xmlns:a16="http://schemas.microsoft.com/office/drawing/2014/main" id="{C2AFF8B6-F82B-AE24-2D7E-430589E9FE33}"/>
              </a:ext>
            </a:extLst>
          </p:cNvPr>
          <p:cNvSpPr>
            <a:spLocks noChangeArrowheads="1"/>
          </p:cNvSpPr>
          <p:nvPr/>
        </p:nvSpPr>
        <p:spPr bwMode="auto">
          <a:xfrm>
            <a:off x="5929155" y="111544"/>
            <a:ext cx="513529"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さいしゅつ</a:t>
            </a:r>
            <a:endParaRPr lang="ja-JP" altLang="en-US" sz="800" dirty="0">
              <a:solidFill>
                <a:srgbClr val="000000"/>
              </a:solidFill>
              <a:latin typeface="+mn-ea"/>
              <a:ea typeface="+mn-ea"/>
              <a:cs typeface="メイリオ" panose="020B0604030504040204" pitchFamily="50" charset="-128"/>
            </a:endParaRPr>
          </a:p>
        </p:txBody>
      </p:sp>
      <p:sp>
        <p:nvSpPr>
          <p:cNvPr id="11" name="Rectangle 8">
            <a:extLst>
              <a:ext uri="{FF2B5EF4-FFF2-40B4-BE49-F238E27FC236}">
                <a16:creationId xmlns:a16="http://schemas.microsoft.com/office/drawing/2014/main" id="{EAF431EC-647B-3B54-8E07-37B0C304BE30}"/>
              </a:ext>
            </a:extLst>
          </p:cNvPr>
          <p:cNvSpPr>
            <a:spLocks noChangeArrowheads="1"/>
          </p:cNvSpPr>
          <p:nvPr/>
        </p:nvSpPr>
        <p:spPr bwMode="auto">
          <a:xfrm>
            <a:off x="1432915" y="1837900"/>
            <a:ext cx="3779213" cy="360000"/>
          </a:xfrm>
          <a:prstGeom prst="rect">
            <a:avLst/>
          </a:prstGeom>
          <a:solidFill>
            <a:schemeClr val="bg1"/>
          </a:solidFill>
          <a:ln w="19050">
            <a:solidFill>
              <a:schemeClr val="accent1"/>
            </a:solid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00" dirty="0">
                <a:solidFill>
                  <a:srgbClr val="000000"/>
                </a:solidFill>
                <a:latin typeface="+mn-ea"/>
                <a:ea typeface="+mn-ea"/>
                <a:cs typeface="メイリオ" panose="020B0604030504040204" pitchFamily="50" charset="-128"/>
              </a:rPr>
              <a:t>奈良県の歳出の内訳（令和８年度当初予算額）</a:t>
            </a:r>
          </a:p>
        </p:txBody>
      </p:sp>
      <p:sp>
        <p:nvSpPr>
          <p:cNvPr id="12" name="正方形/長方形 11">
            <a:extLst>
              <a:ext uri="{FF2B5EF4-FFF2-40B4-BE49-F238E27FC236}">
                <a16:creationId xmlns:a16="http://schemas.microsoft.com/office/drawing/2014/main" id="{D853CA29-72A2-B552-F94A-17C447BA2BA1}"/>
              </a:ext>
            </a:extLst>
          </p:cNvPr>
          <p:cNvSpPr/>
          <p:nvPr/>
        </p:nvSpPr>
        <p:spPr bwMode="auto">
          <a:xfrm>
            <a:off x="348133" y="1837900"/>
            <a:ext cx="1084782" cy="360000"/>
          </a:xfrm>
          <a:prstGeom prst="rect">
            <a:avLst/>
          </a:prstGeom>
          <a:solidFill>
            <a:schemeClr val="accent1"/>
          </a:solidFill>
          <a:ln w="19050" cap="flat" cmpd="sng" algn="ctr">
            <a:solidFill>
              <a:srgbClr val="00488A"/>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mn-ea"/>
                <a:ea typeface="+mn-ea"/>
              </a:rPr>
              <a:t>歳　出</a:t>
            </a:r>
          </a:p>
        </p:txBody>
      </p:sp>
      <p:sp>
        <p:nvSpPr>
          <p:cNvPr id="13" name="正方形/長方形 12">
            <a:extLst>
              <a:ext uri="{FF2B5EF4-FFF2-40B4-BE49-F238E27FC236}">
                <a16:creationId xmlns:a16="http://schemas.microsoft.com/office/drawing/2014/main" id="{923C0B90-11A9-1B53-C482-B03FA7048C87}"/>
              </a:ext>
            </a:extLst>
          </p:cNvPr>
          <p:cNvSpPr/>
          <p:nvPr/>
        </p:nvSpPr>
        <p:spPr bwMode="auto">
          <a:xfrm>
            <a:off x="5355003" y="1831786"/>
            <a:ext cx="3487982"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a:solidFill>
                  <a:schemeClr val="bg1"/>
                </a:solidFill>
                <a:latin typeface="+mn-ea"/>
                <a:ea typeface="+mn-ea"/>
              </a:rPr>
              <a:t>グラフから見えてくる</a:t>
            </a:r>
            <a:endParaRPr kumimoji="1" lang="ja-JP" altLang="en-US" sz="1400" b="0" i="0" u="none" strike="noStrike" cap="none" normalizeH="0" baseline="0" dirty="0">
              <a:ln>
                <a:noFill/>
              </a:ln>
              <a:solidFill>
                <a:schemeClr val="bg1"/>
              </a:solidFill>
              <a:effectLst/>
              <a:latin typeface="+mn-ea"/>
              <a:ea typeface="+mn-ea"/>
            </a:endParaRPr>
          </a:p>
        </p:txBody>
      </p:sp>
      <p:sp>
        <p:nvSpPr>
          <p:cNvPr id="8" name="テキスト ボックス 7">
            <a:extLst>
              <a:ext uri="{FF2B5EF4-FFF2-40B4-BE49-F238E27FC236}">
                <a16:creationId xmlns:a16="http://schemas.microsoft.com/office/drawing/2014/main" id="{82937A02-D609-0F17-D2D9-78D5C88DF754}"/>
              </a:ext>
            </a:extLst>
          </p:cNvPr>
          <p:cNvSpPr txBox="1"/>
          <p:nvPr/>
        </p:nvSpPr>
        <p:spPr>
          <a:xfrm>
            <a:off x="3516329" y="3324174"/>
            <a:ext cx="859537" cy="646331"/>
          </a:xfrm>
          <a:prstGeom prst="rect">
            <a:avLst/>
          </a:prstGeom>
          <a:noFill/>
        </p:spPr>
        <p:txBody>
          <a:bodyPr wrap="square">
            <a:spAutoFit/>
          </a:bodyPr>
          <a:lstStyle/>
          <a:p>
            <a:pPr algn="ctr" rtl="0">
              <a:buNone/>
            </a:pPr>
            <a:r>
              <a:rPr lang="ja-JP" altLang="en-US" sz="1200" b="0" i="0" u="none" strike="noStrike" dirty="0">
                <a:effectLst/>
                <a:latin typeface="+mn-ea"/>
              </a:rPr>
              <a:t>教育費</a:t>
            </a:r>
          </a:p>
          <a:p>
            <a:pPr algn="ctr" rtl="0">
              <a:buNone/>
            </a:pPr>
            <a:r>
              <a:rPr lang="en-US" altLang="ja-JP" sz="1200" b="0" i="0" u="none" strike="noStrike" dirty="0">
                <a:effectLst/>
                <a:latin typeface="+mn-ea"/>
              </a:rPr>
              <a:t>1,170</a:t>
            </a:r>
            <a:r>
              <a:rPr lang="ja-JP" altLang="en-US" sz="1200" b="0" i="0" u="none" strike="noStrike" dirty="0">
                <a:effectLst/>
                <a:latin typeface="+mn-ea"/>
              </a:rPr>
              <a:t>億円</a:t>
            </a:r>
          </a:p>
          <a:p>
            <a:pPr algn="ctr" rtl="0"/>
            <a:r>
              <a:rPr lang="ja-JP" altLang="en-US" sz="1200" b="0" i="0" u="none" strike="noStrike" dirty="0">
                <a:effectLst/>
                <a:latin typeface="+mn-ea"/>
              </a:rPr>
              <a:t>（</a:t>
            </a:r>
            <a:r>
              <a:rPr lang="en-US" altLang="ja-JP" sz="1200" b="0" i="0" u="none" strike="noStrike" dirty="0">
                <a:effectLst/>
                <a:latin typeface="+mn-ea"/>
              </a:rPr>
              <a:t>18.8%</a:t>
            </a:r>
            <a:r>
              <a:rPr lang="ja-JP" altLang="en-US" sz="1200" b="0" i="0" u="none" strike="noStrike" dirty="0">
                <a:effectLst/>
                <a:latin typeface="+mn-ea"/>
              </a:rPr>
              <a:t>）</a:t>
            </a:r>
          </a:p>
        </p:txBody>
      </p:sp>
      <p:sp>
        <p:nvSpPr>
          <p:cNvPr id="9" name="テキスト ボックス 8">
            <a:extLst>
              <a:ext uri="{FF2B5EF4-FFF2-40B4-BE49-F238E27FC236}">
                <a16:creationId xmlns:a16="http://schemas.microsoft.com/office/drawing/2014/main" id="{53AA7445-6D7D-4443-817F-EBA62707FCF0}"/>
              </a:ext>
            </a:extLst>
          </p:cNvPr>
          <p:cNvSpPr txBox="1"/>
          <p:nvPr/>
        </p:nvSpPr>
        <p:spPr>
          <a:xfrm>
            <a:off x="3941480" y="4320566"/>
            <a:ext cx="1033725" cy="646331"/>
          </a:xfrm>
          <a:prstGeom prst="rect">
            <a:avLst/>
          </a:prstGeom>
          <a:noFill/>
        </p:spPr>
        <p:txBody>
          <a:bodyPr wrap="square">
            <a:spAutoFit/>
          </a:bodyPr>
          <a:lstStyle/>
          <a:p>
            <a:pPr algn="ctr"/>
            <a:r>
              <a:rPr lang="ja-JP" altLang="en-US" sz="1200" dirty="0">
                <a:latin typeface="+mn-ea"/>
              </a:rPr>
              <a:t>公債費</a:t>
            </a:r>
          </a:p>
          <a:p>
            <a:pPr algn="ctr"/>
            <a:r>
              <a:rPr lang="en-US" altLang="ja-JP" sz="1200" dirty="0">
                <a:latin typeface="+mn-ea"/>
              </a:rPr>
              <a:t>692</a:t>
            </a:r>
            <a:r>
              <a:rPr lang="ja-JP" altLang="en-US" sz="1200" dirty="0">
                <a:latin typeface="+mn-ea"/>
              </a:rPr>
              <a:t>億円</a:t>
            </a:r>
          </a:p>
          <a:p>
            <a:pPr algn="ctr"/>
            <a:r>
              <a:rPr lang="ja-JP" altLang="en-US" sz="1200" dirty="0">
                <a:latin typeface="+mn-ea"/>
              </a:rPr>
              <a:t>（</a:t>
            </a:r>
            <a:r>
              <a:rPr lang="en-US" altLang="ja-JP" sz="1200" dirty="0">
                <a:latin typeface="+mn-ea"/>
              </a:rPr>
              <a:t>11.1%</a:t>
            </a:r>
            <a:r>
              <a:rPr lang="ja-JP" altLang="en-US" sz="1200" dirty="0">
                <a:latin typeface="+mn-ea"/>
              </a:rPr>
              <a:t>）</a:t>
            </a:r>
          </a:p>
        </p:txBody>
      </p:sp>
      <p:sp>
        <p:nvSpPr>
          <p:cNvPr id="10" name="テキスト ボックス 9">
            <a:extLst>
              <a:ext uri="{FF2B5EF4-FFF2-40B4-BE49-F238E27FC236}">
                <a16:creationId xmlns:a16="http://schemas.microsoft.com/office/drawing/2014/main" id="{46B24A2B-E661-8945-DAF1-169CD27B453D}"/>
              </a:ext>
            </a:extLst>
          </p:cNvPr>
          <p:cNvSpPr txBox="1"/>
          <p:nvPr/>
        </p:nvSpPr>
        <p:spPr>
          <a:xfrm>
            <a:off x="3647891" y="5140114"/>
            <a:ext cx="1033725" cy="646331"/>
          </a:xfrm>
          <a:prstGeom prst="rect">
            <a:avLst/>
          </a:prstGeom>
          <a:noFill/>
        </p:spPr>
        <p:txBody>
          <a:bodyPr wrap="square">
            <a:spAutoFit/>
          </a:bodyPr>
          <a:lstStyle/>
          <a:p>
            <a:pPr algn="ctr"/>
            <a:r>
              <a:rPr lang="ja-JP" altLang="en-US" sz="1200" dirty="0">
                <a:latin typeface="+mn-ea"/>
              </a:rPr>
              <a:t>福祉保険費</a:t>
            </a:r>
          </a:p>
          <a:p>
            <a:pPr algn="ctr"/>
            <a:r>
              <a:rPr lang="en-US" altLang="ja-JP" sz="1200" dirty="0">
                <a:latin typeface="+mn-ea"/>
              </a:rPr>
              <a:t>935</a:t>
            </a:r>
            <a:r>
              <a:rPr lang="ja-JP" altLang="en-US" sz="1200" dirty="0">
                <a:latin typeface="+mn-ea"/>
              </a:rPr>
              <a:t>億円</a:t>
            </a:r>
          </a:p>
          <a:p>
            <a:pPr algn="ctr"/>
            <a:r>
              <a:rPr lang="ja-JP" altLang="en-US" sz="1200" dirty="0">
                <a:latin typeface="+mn-ea"/>
              </a:rPr>
              <a:t>（</a:t>
            </a:r>
            <a:r>
              <a:rPr lang="en-US" altLang="ja-JP" sz="1200" dirty="0">
                <a:latin typeface="+mn-ea"/>
              </a:rPr>
              <a:t>15.0%</a:t>
            </a:r>
            <a:r>
              <a:rPr lang="ja-JP" altLang="en-US" sz="1200" dirty="0">
                <a:latin typeface="+mn-ea"/>
              </a:rPr>
              <a:t>）</a:t>
            </a:r>
          </a:p>
        </p:txBody>
      </p:sp>
      <p:sp>
        <p:nvSpPr>
          <p:cNvPr id="16" name="テキスト ボックス 15">
            <a:extLst>
              <a:ext uri="{FF2B5EF4-FFF2-40B4-BE49-F238E27FC236}">
                <a16:creationId xmlns:a16="http://schemas.microsoft.com/office/drawing/2014/main" id="{C9FD45A6-2510-42D8-9FE9-693C1334221E}"/>
              </a:ext>
            </a:extLst>
          </p:cNvPr>
          <p:cNvSpPr txBox="1"/>
          <p:nvPr/>
        </p:nvSpPr>
        <p:spPr>
          <a:xfrm>
            <a:off x="2624385" y="5408909"/>
            <a:ext cx="1135099" cy="830997"/>
          </a:xfrm>
          <a:prstGeom prst="rect">
            <a:avLst/>
          </a:prstGeom>
          <a:noFill/>
        </p:spPr>
        <p:txBody>
          <a:bodyPr wrap="square">
            <a:spAutoFit/>
          </a:bodyPr>
          <a:lstStyle/>
          <a:p>
            <a:pPr algn="ctr"/>
            <a:r>
              <a:rPr lang="ja-JP" altLang="en-US" sz="1200" dirty="0">
                <a:latin typeface="+mn-ea"/>
              </a:rPr>
              <a:t>県土</a:t>
            </a:r>
            <a:endParaRPr lang="en-US" altLang="ja-JP" sz="1200" dirty="0">
              <a:latin typeface="+mn-ea"/>
            </a:endParaRPr>
          </a:p>
          <a:p>
            <a:pPr algn="ctr"/>
            <a:r>
              <a:rPr lang="ja-JP" altLang="en-US" sz="1200" dirty="0">
                <a:latin typeface="+mn-ea"/>
              </a:rPr>
              <a:t>マネジメント費</a:t>
            </a:r>
          </a:p>
          <a:p>
            <a:pPr algn="ctr"/>
            <a:r>
              <a:rPr lang="en-US" altLang="ja-JP" sz="1200" dirty="0">
                <a:latin typeface="+mn-ea"/>
              </a:rPr>
              <a:t>751</a:t>
            </a:r>
            <a:r>
              <a:rPr lang="ja-JP" altLang="en-US" sz="1200" dirty="0">
                <a:latin typeface="+mn-ea"/>
              </a:rPr>
              <a:t>億円</a:t>
            </a:r>
          </a:p>
          <a:p>
            <a:pPr algn="ctr"/>
            <a:r>
              <a:rPr lang="ja-JP" altLang="en-US" sz="1200" dirty="0">
                <a:latin typeface="+mn-ea"/>
              </a:rPr>
              <a:t>（</a:t>
            </a:r>
            <a:r>
              <a:rPr lang="en-US" altLang="ja-JP" sz="1200" dirty="0">
                <a:latin typeface="+mn-ea"/>
              </a:rPr>
              <a:t>12.1%</a:t>
            </a:r>
            <a:r>
              <a:rPr lang="ja-JP" altLang="en-US" sz="1200" dirty="0">
                <a:latin typeface="+mn-ea"/>
              </a:rPr>
              <a:t>）</a:t>
            </a:r>
          </a:p>
        </p:txBody>
      </p:sp>
      <p:sp>
        <p:nvSpPr>
          <p:cNvPr id="17" name="テキスト ボックス 16">
            <a:extLst>
              <a:ext uri="{FF2B5EF4-FFF2-40B4-BE49-F238E27FC236}">
                <a16:creationId xmlns:a16="http://schemas.microsoft.com/office/drawing/2014/main" id="{D070B672-7C84-38DD-8751-6E2B63F8E201}"/>
              </a:ext>
            </a:extLst>
          </p:cNvPr>
          <p:cNvSpPr txBox="1"/>
          <p:nvPr/>
        </p:nvSpPr>
        <p:spPr>
          <a:xfrm>
            <a:off x="2012318" y="5138545"/>
            <a:ext cx="940880" cy="646331"/>
          </a:xfrm>
          <a:prstGeom prst="rect">
            <a:avLst/>
          </a:prstGeom>
          <a:noFill/>
        </p:spPr>
        <p:txBody>
          <a:bodyPr wrap="square">
            <a:spAutoFit/>
          </a:bodyPr>
          <a:lstStyle/>
          <a:p>
            <a:pPr algn="ctr"/>
            <a:r>
              <a:rPr lang="ja-JP" altLang="en-US" sz="1200" dirty="0">
                <a:latin typeface="+mn-ea"/>
              </a:rPr>
              <a:t>諸支出金</a:t>
            </a:r>
          </a:p>
          <a:p>
            <a:pPr algn="ctr"/>
            <a:r>
              <a:rPr lang="en-US" altLang="ja-JP" sz="1200" dirty="0">
                <a:latin typeface="+mn-ea"/>
              </a:rPr>
              <a:t>685</a:t>
            </a:r>
            <a:r>
              <a:rPr lang="ja-JP" altLang="en-US" sz="1200" dirty="0">
                <a:latin typeface="+mn-ea"/>
              </a:rPr>
              <a:t>億円</a:t>
            </a:r>
          </a:p>
          <a:p>
            <a:pPr algn="ctr"/>
            <a:r>
              <a:rPr lang="ja-JP" altLang="en-US" sz="1200" dirty="0">
                <a:latin typeface="+mn-ea"/>
              </a:rPr>
              <a:t>（</a:t>
            </a:r>
            <a:r>
              <a:rPr lang="en-US" altLang="ja-JP" sz="1200" dirty="0">
                <a:latin typeface="+mn-ea"/>
              </a:rPr>
              <a:t>11.0%</a:t>
            </a:r>
            <a:r>
              <a:rPr lang="ja-JP" altLang="en-US" sz="1200" dirty="0">
                <a:latin typeface="+mn-ea"/>
              </a:rPr>
              <a:t>）</a:t>
            </a:r>
          </a:p>
        </p:txBody>
      </p:sp>
      <p:sp>
        <p:nvSpPr>
          <p:cNvPr id="18" name="テキスト ボックス 17">
            <a:extLst>
              <a:ext uri="{FF2B5EF4-FFF2-40B4-BE49-F238E27FC236}">
                <a16:creationId xmlns:a16="http://schemas.microsoft.com/office/drawing/2014/main" id="{4D59E5DE-8482-B7BF-4AC3-45D9AF4A02A0}"/>
              </a:ext>
            </a:extLst>
          </p:cNvPr>
          <p:cNvSpPr txBox="1"/>
          <p:nvPr/>
        </p:nvSpPr>
        <p:spPr>
          <a:xfrm>
            <a:off x="1191586" y="4538910"/>
            <a:ext cx="1186186" cy="461665"/>
          </a:xfrm>
          <a:prstGeom prst="rect">
            <a:avLst/>
          </a:prstGeom>
          <a:noFill/>
        </p:spPr>
        <p:txBody>
          <a:bodyPr wrap="square">
            <a:spAutoFit/>
          </a:bodyPr>
          <a:lstStyle/>
          <a:p>
            <a:pPr algn="ctr"/>
            <a:r>
              <a:rPr lang="ja-JP" altLang="en-US" sz="1200" dirty="0">
                <a:latin typeface="+mn-ea"/>
              </a:rPr>
              <a:t>地域創造費</a:t>
            </a:r>
          </a:p>
          <a:p>
            <a:pPr algn="ctr"/>
            <a:r>
              <a:rPr lang="en-US" altLang="ja-JP" sz="1200" dirty="0">
                <a:latin typeface="+mn-ea"/>
              </a:rPr>
              <a:t>589</a:t>
            </a:r>
            <a:r>
              <a:rPr lang="ja-JP" altLang="en-US" sz="1200" dirty="0">
                <a:latin typeface="+mn-ea"/>
              </a:rPr>
              <a:t>億円（</a:t>
            </a:r>
            <a:r>
              <a:rPr lang="en-US" altLang="ja-JP" sz="1200" dirty="0">
                <a:latin typeface="+mn-ea"/>
              </a:rPr>
              <a:t>9.5%</a:t>
            </a:r>
            <a:r>
              <a:rPr lang="ja-JP" altLang="en-US" sz="1200" dirty="0">
                <a:latin typeface="+mn-ea"/>
              </a:rPr>
              <a:t>）</a:t>
            </a:r>
          </a:p>
        </p:txBody>
      </p:sp>
      <p:sp>
        <p:nvSpPr>
          <p:cNvPr id="19" name="テキスト ボックス 18">
            <a:extLst>
              <a:ext uri="{FF2B5EF4-FFF2-40B4-BE49-F238E27FC236}">
                <a16:creationId xmlns:a16="http://schemas.microsoft.com/office/drawing/2014/main" id="{DF525E33-3F14-0F04-E206-D533F3AF0FF6}"/>
              </a:ext>
            </a:extLst>
          </p:cNvPr>
          <p:cNvSpPr txBox="1"/>
          <p:nvPr/>
        </p:nvSpPr>
        <p:spPr>
          <a:xfrm>
            <a:off x="1140712" y="3912570"/>
            <a:ext cx="1287934" cy="461665"/>
          </a:xfrm>
          <a:prstGeom prst="rect">
            <a:avLst/>
          </a:prstGeom>
          <a:noFill/>
        </p:spPr>
        <p:txBody>
          <a:bodyPr wrap="square">
            <a:spAutoFit/>
          </a:bodyPr>
          <a:lstStyle/>
          <a:p>
            <a:pPr algn="ctr"/>
            <a:r>
              <a:rPr lang="ja-JP" altLang="en-US" sz="1200" dirty="0">
                <a:latin typeface="+mn-ea"/>
              </a:rPr>
              <a:t>警察費</a:t>
            </a:r>
          </a:p>
          <a:p>
            <a:pPr algn="ctr"/>
            <a:r>
              <a:rPr lang="en-US" altLang="ja-JP" sz="1200" dirty="0">
                <a:latin typeface="+mn-ea"/>
              </a:rPr>
              <a:t>332</a:t>
            </a:r>
            <a:r>
              <a:rPr lang="ja-JP" altLang="en-US" sz="1200" dirty="0">
                <a:latin typeface="+mn-ea"/>
              </a:rPr>
              <a:t>億円（</a:t>
            </a:r>
            <a:r>
              <a:rPr lang="en-US" altLang="ja-JP" sz="1200" dirty="0">
                <a:latin typeface="+mn-ea"/>
              </a:rPr>
              <a:t>5.3%</a:t>
            </a:r>
            <a:r>
              <a:rPr lang="ja-JP" altLang="en-US" sz="1200" dirty="0">
                <a:latin typeface="+mn-ea"/>
              </a:rPr>
              <a:t>）</a:t>
            </a:r>
          </a:p>
        </p:txBody>
      </p:sp>
      <p:sp>
        <p:nvSpPr>
          <p:cNvPr id="20" name="テキスト ボックス 19">
            <a:extLst>
              <a:ext uri="{FF2B5EF4-FFF2-40B4-BE49-F238E27FC236}">
                <a16:creationId xmlns:a16="http://schemas.microsoft.com/office/drawing/2014/main" id="{0B46D67A-D640-514C-1B5B-100FA815990E}"/>
              </a:ext>
            </a:extLst>
          </p:cNvPr>
          <p:cNvSpPr txBox="1"/>
          <p:nvPr/>
        </p:nvSpPr>
        <p:spPr>
          <a:xfrm>
            <a:off x="238780" y="3100428"/>
            <a:ext cx="1803864" cy="461665"/>
          </a:xfrm>
          <a:prstGeom prst="rect">
            <a:avLst/>
          </a:prstGeom>
          <a:noFill/>
        </p:spPr>
        <p:txBody>
          <a:bodyPr wrap="square">
            <a:spAutoFit/>
          </a:bodyPr>
          <a:lstStyle/>
          <a:p>
            <a:pPr algn="ctr"/>
            <a:r>
              <a:rPr lang="ja-JP" altLang="en-US" sz="1200" dirty="0">
                <a:latin typeface="+mn-ea"/>
              </a:rPr>
              <a:t>産業費</a:t>
            </a:r>
            <a:r>
              <a:rPr lang="en-US" altLang="ja-JP" sz="1200" dirty="0">
                <a:latin typeface="+mn-ea"/>
              </a:rPr>
              <a:t>146</a:t>
            </a:r>
            <a:r>
              <a:rPr lang="ja-JP" altLang="en-US" sz="1200" dirty="0">
                <a:latin typeface="+mn-ea"/>
              </a:rPr>
              <a:t>億円（</a:t>
            </a:r>
            <a:r>
              <a:rPr lang="en-US" altLang="ja-JP" sz="1200" dirty="0">
                <a:latin typeface="+mn-ea"/>
              </a:rPr>
              <a:t>2.4%</a:t>
            </a:r>
            <a:r>
              <a:rPr lang="ja-JP" altLang="en-US" sz="1200" dirty="0">
                <a:latin typeface="+mn-ea"/>
              </a:rPr>
              <a:t>）</a:t>
            </a:r>
            <a:br>
              <a:rPr lang="ja-JP" altLang="en-US" sz="1200" dirty="0">
                <a:latin typeface="+mn-ea"/>
              </a:rPr>
            </a:br>
            <a:endParaRPr lang="ja-JP" altLang="en-US" sz="1200" dirty="0">
              <a:latin typeface="+mn-ea"/>
            </a:endParaRPr>
          </a:p>
        </p:txBody>
      </p:sp>
      <p:sp>
        <p:nvSpPr>
          <p:cNvPr id="21" name="テキスト ボックス 20">
            <a:extLst>
              <a:ext uri="{FF2B5EF4-FFF2-40B4-BE49-F238E27FC236}">
                <a16:creationId xmlns:a16="http://schemas.microsoft.com/office/drawing/2014/main" id="{D375F44E-4B18-2C4B-C75D-1B1B61721E37}"/>
              </a:ext>
            </a:extLst>
          </p:cNvPr>
          <p:cNvSpPr txBox="1"/>
          <p:nvPr/>
        </p:nvSpPr>
        <p:spPr>
          <a:xfrm>
            <a:off x="127954" y="3409014"/>
            <a:ext cx="1803864" cy="276999"/>
          </a:xfrm>
          <a:prstGeom prst="rect">
            <a:avLst/>
          </a:prstGeom>
          <a:noFill/>
        </p:spPr>
        <p:txBody>
          <a:bodyPr wrap="square">
            <a:spAutoFit/>
          </a:bodyPr>
          <a:lstStyle/>
          <a:p>
            <a:pPr algn="ctr"/>
            <a:r>
              <a:rPr lang="ja-JP" altLang="en-US" sz="1200" dirty="0">
                <a:latin typeface="+mn-ea"/>
              </a:rPr>
              <a:t>総務費</a:t>
            </a:r>
            <a:r>
              <a:rPr lang="en-US" altLang="ja-JP" sz="1200" dirty="0">
                <a:latin typeface="+mn-ea"/>
              </a:rPr>
              <a:t>469</a:t>
            </a:r>
            <a:r>
              <a:rPr lang="ja-JP" altLang="en-US" sz="1200" dirty="0">
                <a:latin typeface="+mn-ea"/>
              </a:rPr>
              <a:t>億円（</a:t>
            </a:r>
            <a:r>
              <a:rPr lang="en-US" altLang="ja-JP" sz="1200" dirty="0">
                <a:latin typeface="+mn-ea"/>
              </a:rPr>
              <a:t>7.5%</a:t>
            </a:r>
            <a:r>
              <a:rPr lang="ja-JP" altLang="en-US" sz="1200" dirty="0">
                <a:latin typeface="+mn-ea"/>
              </a:rPr>
              <a:t>）</a:t>
            </a:r>
          </a:p>
        </p:txBody>
      </p:sp>
      <p:sp>
        <p:nvSpPr>
          <p:cNvPr id="24" name="テキスト ボックス 23">
            <a:extLst>
              <a:ext uri="{FF2B5EF4-FFF2-40B4-BE49-F238E27FC236}">
                <a16:creationId xmlns:a16="http://schemas.microsoft.com/office/drawing/2014/main" id="{DEB51D0C-766E-CC37-6A20-26A2CD83B35A}"/>
              </a:ext>
            </a:extLst>
          </p:cNvPr>
          <p:cNvSpPr txBox="1"/>
          <p:nvPr/>
        </p:nvSpPr>
        <p:spPr>
          <a:xfrm>
            <a:off x="488571" y="2793407"/>
            <a:ext cx="2113293" cy="276999"/>
          </a:xfrm>
          <a:prstGeom prst="rect">
            <a:avLst/>
          </a:prstGeom>
          <a:noFill/>
        </p:spPr>
        <p:txBody>
          <a:bodyPr wrap="square">
            <a:spAutoFit/>
          </a:bodyPr>
          <a:lstStyle/>
          <a:p>
            <a:pPr algn="ctr"/>
            <a:r>
              <a:rPr lang="ja-JP" altLang="en-US" sz="1200" dirty="0">
                <a:latin typeface="+mn-ea"/>
              </a:rPr>
              <a:t>医療政策費</a:t>
            </a:r>
            <a:r>
              <a:rPr lang="en-US" altLang="ja-JP" sz="1200" dirty="0">
                <a:latin typeface="+mn-ea"/>
              </a:rPr>
              <a:t>182</a:t>
            </a:r>
            <a:r>
              <a:rPr lang="ja-JP" altLang="en-US" sz="1200" dirty="0">
                <a:latin typeface="+mn-ea"/>
              </a:rPr>
              <a:t>億円（</a:t>
            </a:r>
            <a:r>
              <a:rPr lang="en-US" altLang="ja-JP" sz="1200" dirty="0">
                <a:latin typeface="+mn-ea"/>
              </a:rPr>
              <a:t>2.9%</a:t>
            </a:r>
            <a:r>
              <a:rPr lang="ja-JP" altLang="en-US" sz="1200" dirty="0">
                <a:latin typeface="+mn-ea"/>
              </a:rPr>
              <a:t>）</a:t>
            </a:r>
          </a:p>
        </p:txBody>
      </p:sp>
      <p:sp>
        <p:nvSpPr>
          <p:cNvPr id="25" name="テキスト ボックス 24">
            <a:extLst>
              <a:ext uri="{FF2B5EF4-FFF2-40B4-BE49-F238E27FC236}">
                <a16:creationId xmlns:a16="http://schemas.microsoft.com/office/drawing/2014/main" id="{DBEB6549-574C-B66E-E8B4-A93071D66FF8}"/>
              </a:ext>
            </a:extLst>
          </p:cNvPr>
          <p:cNvSpPr txBox="1"/>
          <p:nvPr/>
        </p:nvSpPr>
        <p:spPr>
          <a:xfrm>
            <a:off x="1073298" y="2475436"/>
            <a:ext cx="1642287" cy="276999"/>
          </a:xfrm>
          <a:prstGeom prst="rect">
            <a:avLst/>
          </a:prstGeom>
          <a:noFill/>
        </p:spPr>
        <p:txBody>
          <a:bodyPr wrap="square">
            <a:spAutoFit/>
          </a:bodyPr>
          <a:lstStyle/>
          <a:p>
            <a:pPr algn="ctr"/>
            <a:r>
              <a:rPr lang="ja-JP" altLang="en-US" sz="1200" dirty="0">
                <a:latin typeface="+mn-ea"/>
              </a:rPr>
              <a:t>食農費</a:t>
            </a:r>
            <a:r>
              <a:rPr lang="en-US" altLang="ja-JP" sz="1200" dirty="0">
                <a:latin typeface="+mn-ea"/>
              </a:rPr>
              <a:t>94</a:t>
            </a:r>
            <a:r>
              <a:rPr lang="ja-JP" altLang="en-US" sz="1200" dirty="0">
                <a:latin typeface="+mn-ea"/>
              </a:rPr>
              <a:t>億円（</a:t>
            </a:r>
            <a:r>
              <a:rPr lang="en-US" altLang="ja-JP" sz="1200" dirty="0">
                <a:latin typeface="+mn-ea"/>
              </a:rPr>
              <a:t>1.5%</a:t>
            </a:r>
            <a:r>
              <a:rPr lang="ja-JP" altLang="en-US" sz="1200" dirty="0">
                <a:latin typeface="+mn-ea"/>
              </a:rPr>
              <a:t>）</a:t>
            </a:r>
          </a:p>
        </p:txBody>
      </p:sp>
      <p:sp>
        <p:nvSpPr>
          <p:cNvPr id="26" name="テキスト ボックス 25">
            <a:extLst>
              <a:ext uri="{FF2B5EF4-FFF2-40B4-BE49-F238E27FC236}">
                <a16:creationId xmlns:a16="http://schemas.microsoft.com/office/drawing/2014/main" id="{DBF0B691-69A5-65B1-323B-DE079C156767}"/>
              </a:ext>
            </a:extLst>
          </p:cNvPr>
          <p:cNvSpPr txBox="1"/>
          <p:nvPr/>
        </p:nvSpPr>
        <p:spPr>
          <a:xfrm>
            <a:off x="2627566" y="2469013"/>
            <a:ext cx="1908304" cy="276999"/>
          </a:xfrm>
          <a:prstGeom prst="rect">
            <a:avLst/>
          </a:prstGeom>
          <a:noFill/>
        </p:spPr>
        <p:txBody>
          <a:bodyPr wrap="square">
            <a:spAutoFit/>
          </a:bodyPr>
          <a:lstStyle/>
          <a:p>
            <a:pPr algn="ctr"/>
            <a:r>
              <a:rPr lang="ja-JP" altLang="en-US" sz="1200" dirty="0">
                <a:latin typeface="+mn-ea"/>
              </a:rPr>
              <a:t>その他</a:t>
            </a:r>
            <a:r>
              <a:rPr lang="en-US" altLang="ja-JP" sz="1200" dirty="0">
                <a:latin typeface="+mn-ea"/>
              </a:rPr>
              <a:t>175</a:t>
            </a:r>
            <a:r>
              <a:rPr lang="ja-JP" altLang="en-US" sz="1200" dirty="0">
                <a:latin typeface="+mn-ea"/>
              </a:rPr>
              <a:t>億円（</a:t>
            </a:r>
            <a:r>
              <a:rPr lang="en-US" altLang="ja-JP" sz="1200" dirty="0">
                <a:latin typeface="+mn-ea"/>
              </a:rPr>
              <a:t>2.9%</a:t>
            </a:r>
            <a:r>
              <a:rPr lang="ja-JP" altLang="en-US" sz="1200" dirty="0">
                <a:latin typeface="+mn-ea"/>
              </a:rPr>
              <a:t>）</a:t>
            </a:r>
          </a:p>
        </p:txBody>
      </p:sp>
      <p:cxnSp>
        <p:nvCxnSpPr>
          <p:cNvPr id="27" name="直線コネクタ 26">
            <a:extLst>
              <a:ext uri="{FF2B5EF4-FFF2-40B4-BE49-F238E27FC236}">
                <a16:creationId xmlns:a16="http://schemas.microsoft.com/office/drawing/2014/main" id="{F6B281D2-B3AA-2D3B-56A4-3DA5AA7BC4FA}"/>
              </a:ext>
            </a:extLst>
          </p:cNvPr>
          <p:cNvCxnSpPr>
            <a:cxnSpLocks/>
          </p:cNvCxnSpPr>
          <p:nvPr/>
        </p:nvCxnSpPr>
        <p:spPr bwMode="auto">
          <a:xfrm flipV="1">
            <a:off x="3167482" y="2730749"/>
            <a:ext cx="0" cy="498431"/>
          </a:xfrm>
          <a:prstGeom prst="line">
            <a:avLst/>
          </a:prstGeom>
          <a:noFill/>
          <a:ln w="12700" cap="flat" cmpd="sng" algn="ctr">
            <a:solidFill>
              <a:schemeClr val="tx1"/>
            </a:solidFill>
            <a:prstDash val="solid"/>
            <a:round/>
            <a:headEnd type="oval" w="med" len="med"/>
            <a:tailEnd type="none" w="med" len="med"/>
          </a:ln>
          <a:effectLst/>
        </p:spPr>
      </p:cxnSp>
      <p:cxnSp>
        <p:nvCxnSpPr>
          <p:cNvPr id="31" name="直線コネクタ 30">
            <a:extLst>
              <a:ext uri="{FF2B5EF4-FFF2-40B4-BE49-F238E27FC236}">
                <a16:creationId xmlns:a16="http://schemas.microsoft.com/office/drawing/2014/main" id="{CAA425B3-1A38-4E68-BF3C-BB1B18CE85CA}"/>
              </a:ext>
            </a:extLst>
          </p:cNvPr>
          <p:cNvCxnSpPr>
            <a:cxnSpLocks/>
            <a:endCxn id="26" idx="1"/>
          </p:cNvCxnSpPr>
          <p:nvPr/>
        </p:nvCxnSpPr>
        <p:spPr bwMode="auto">
          <a:xfrm flipH="1" flipV="1">
            <a:off x="2627566" y="2607513"/>
            <a:ext cx="360422" cy="621667"/>
          </a:xfrm>
          <a:prstGeom prst="line">
            <a:avLst/>
          </a:prstGeom>
          <a:noFill/>
          <a:ln w="12700" cap="flat" cmpd="sng" algn="ctr">
            <a:solidFill>
              <a:schemeClr val="tx1"/>
            </a:solidFill>
            <a:prstDash val="solid"/>
            <a:round/>
            <a:headEnd type="oval" w="med" len="med"/>
            <a:tailEnd type="none" w="med" len="med"/>
          </a:ln>
          <a:effectLst/>
        </p:spPr>
      </p:cxnSp>
      <p:cxnSp>
        <p:nvCxnSpPr>
          <p:cNvPr id="34" name="直線コネクタ 33">
            <a:extLst>
              <a:ext uri="{FF2B5EF4-FFF2-40B4-BE49-F238E27FC236}">
                <a16:creationId xmlns:a16="http://schemas.microsoft.com/office/drawing/2014/main" id="{77619A10-2280-D556-2EC1-40538952B3E3}"/>
              </a:ext>
            </a:extLst>
          </p:cNvPr>
          <p:cNvCxnSpPr>
            <a:cxnSpLocks/>
          </p:cNvCxnSpPr>
          <p:nvPr/>
        </p:nvCxnSpPr>
        <p:spPr bwMode="auto">
          <a:xfrm flipH="1" flipV="1">
            <a:off x="2462757" y="2945324"/>
            <a:ext cx="343932" cy="351639"/>
          </a:xfrm>
          <a:prstGeom prst="line">
            <a:avLst/>
          </a:prstGeom>
          <a:noFill/>
          <a:ln w="12700" cap="flat" cmpd="sng" algn="ctr">
            <a:solidFill>
              <a:schemeClr val="tx1"/>
            </a:solidFill>
            <a:prstDash val="solid"/>
            <a:round/>
            <a:headEnd type="oval" w="med" len="med"/>
            <a:tailEnd type="none" w="med" len="med"/>
          </a:ln>
          <a:effectLst/>
        </p:spPr>
      </p:cxnSp>
      <p:cxnSp>
        <p:nvCxnSpPr>
          <p:cNvPr id="37" name="直線コネクタ 36">
            <a:extLst>
              <a:ext uri="{FF2B5EF4-FFF2-40B4-BE49-F238E27FC236}">
                <a16:creationId xmlns:a16="http://schemas.microsoft.com/office/drawing/2014/main" id="{5D09ED5C-6BB1-8444-EB8F-5BDFE99BFED5}"/>
              </a:ext>
            </a:extLst>
          </p:cNvPr>
          <p:cNvCxnSpPr>
            <a:cxnSpLocks/>
          </p:cNvCxnSpPr>
          <p:nvPr/>
        </p:nvCxnSpPr>
        <p:spPr bwMode="auto">
          <a:xfrm flipH="1" flipV="1">
            <a:off x="1899350" y="3229180"/>
            <a:ext cx="702514" cy="186469"/>
          </a:xfrm>
          <a:prstGeom prst="line">
            <a:avLst/>
          </a:prstGeom>
          <a:noFill/>
          <a:ln w="12700" cap="flat" cmpd="sng" algn="ctr">
            <a:solidFill>
              <a:schemeClr val="tx1"/>
            </a:solidFill>
            <a:prstDash val="solid"/>
            <a:round/>
            <a:headEnd type="oval" w="med" len="med"/>
            <a:tailEnd type="none" w="med" len="med"/>
          </a:ln>
          <a:effectLst/>
        </p:spPr>
      </p:cxnSp>
      <p:cxnSp>
        <p:nvCxnSpPr>
          <p:cNvPr id="40" name="直線コネクタ 39">
            <a:extLst>
              <a:ext uri="{FF2B5EF4-FFF2-40B4-BE49-F238E27FC236}">
                <a16:creationId xmlns:a16="http://schemas.microsoft.com/office/drawing/2014/main" id="{1187E0AD-BCFE-2DA3-B54F-81D140B75445}"/>
              </a:ext>
            </a:extLst>
          </p:cNvPr>
          <p:cNvCxnSpPr>
            <a:cxnSpLocks/>
          </p:cNvCxnSpPr>
          <p:nvPr/>
        </p:nvCxnSpPr>
        <p:spPr bwMode="auto">
          <a:xfrm flipH="1" flipV="1">
            <a:off x="1804928" y="3547814"/>
            <a:ext cx="434288" cy="94369"/>
          </a:xfrm>
          <a:prstGeom prst="line">
            <a:avLst/>
          </a:prstGeom>
          <a:noFill/>
          <a:ln w="12700" cap="flat" cmpd="sng" algn="ctr">
            <a:solidFill>
              <a:schemeClr val="tx1"/>
            </a:solidFill>
            <a:prstDash val="solid"/>
            <a:round/>
            <a:headEnd type="oval" w="med" len="med"/>
            <a:tailEnd type="none" w="med" len="med"/>
          </a:ln>
          <a:effectLst/>
        </p:spPr>
      </p:cxnSp>
      <p:sp>
        <p:nvSpPr>
          <p:cNvPr id="5" name="テキスト ボックス 4">
            <a:extLst>
              <a:ext uri="{FF2B5EF4-FFF2-40B4-BE49-F238E27FC236}">
                <a16:creationId xmlns:a16="http://schemas.microsoft.com/office/drawing/2014/main" id="{A343B6A2-02B7-2893-A99D-4BD043BB30D9}"/>
              </a:ext>
            </a:extLst>
          </p:cNvPr>
          <p:cNvSpPr txBox="1"/>
          <p:nvPr/>
        </p:nvSpPr>
        <p:spPr>
          <a:xfrm>
            <a:off x="4174107" y="4199084"/>
            <a:ext cx="477476" cy="233974"/>
          </a:xfrm>
          <a:prstGeom prst="rect">
            <a:avLst/>
          </a:prstGeom>
          <a:noFill/>
        </p:spPr>
        <p:txBody>
          <a:bodyPr wrap="square" lIns="72000" tIns="36000" rIns="72000" bIns="36000" rtlCol="0">
            <a:noAutofit/>
          </a:bodyPr>
          <a:lstStyle/>
          <a:p>
            <a:pPr algn="just">
              <a:lnSpc>
                <a:spcPts val="1500"/>
              </a:lnSpc>
            </a:pPr>
            <a:r>
              <a:rPr lang="ja-JP" altLang="en-US" sz="700" dirty="0">
                <a:latin typeface="+mn-ea"/>
              </a:rPr>
              <a:t>こうさい</a:t>
            </a:r>
            <a:endParaRPr lang="en-US" altLang="ja-JP" sz="700" dirty="0">
              <a:latin typeface="+mn-ea"/>
            </a:endParaRPr>
          </a:p>
        </p:txBody>
      </p:sp>
      <p:pic>
        <p:nvPicPr>
          <p:cNvPr id="39" name="図 38">
            <a:extLst>
              <a:ext uri="{FF2B5EF4-FFF2-40B4-BE49-F238E27FC236}">
                <a16:creationId xmlns:a16="http://schemas.microsoft.com/office/drawing/2014/main" id="{82F4C22D-6AF3-437E-8422-2F77F2DDD2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8903" y="588943"/>
            <a:ext cx="1057932" cy="1076937"/>
          </a:xfrm>
          <a:prstGeom prst="rect">
            <a:avLst/>
          </a:prstGeom>
        </p:spPr>
      </p:pic>
      <p:sp>
        <p:nvSpPr>
          <p:cNvPr id="41" name="テキスト ボックス 40">
            <a:extLst>
              <a:ext uri="{FF2B5EF4-FFF2-40B4-BE49-F238E27FC236}">
                <a16:creationId xmlns:a16="http://schemas.microsoft.com/office/drawing/2014/main" id="{44252720-9C4D-42B6-BC0D-7315BD7795B7}"/>
              </a:ext>
            </a:extLst>
          </p:cNvPr>
          <p:cNvSpPr txBox="1"/>
          <p:nvPr/>
        </p:nvSpPr>
        <p:spPr>
          <a:xfrm>
            <a:off x="6744394" y="1353893"/>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7" name="スライド番号プレースホルダー 8">
            <a:extLst>
              <a:ext uri="{FF2B5EF4-FFF2-40B4-BE49-F238E27FC236}">
                <a16:creationId xmlns:a16="http://schemas.microsoft.com/office/drawing/2014/main" id="{71BECC94-56A4-C533-6F44-EC5EE850AE3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23</a:t>
            </a:fld>
            <a:endParaRPr lang="en-US" altLang="ja-JP" dirty="0">
              <a:latin typeface="+mn-ea"/>
              <a:ea typeface="+mn-ea"/>
            </a:endParaRPr>
          </a:p>
        </p:txBody>
      </p:sp>
    </p:spTree>
    <p:custDataLst>
      <p:tags r:id="rId1"/>
    </p:custDataLst>
    <p:controls>
      <mc:AlternateContent xmlns:mc="http://schemas.openxmlformats.org/markup-compatibility/2006">
        <mc:Choice xmlns:v="urn:schemas-microsoft-com:vml" Requires="v">
          <p:control r:id="rId2" imgW="620640" imgH="717480"/>
        </mc:Choice>
        <mc:Fallback>
          <p:control r:id="rId2" imgW="620640" imgH="717480">
            <p:pic>
              <p:nvPicPr>
                <p:cNvPr id="42" name="BarCodeCtrl1">
                  <a:extLst>
                    <a:ext uri="{FF2B5EF4-FFF2-40B4-BE49-F238E27FC236}">
                      <a16:creationId xmlns:a16="http://schemas.microsoft.com/office/drawing/2014/main" id="{E81C8759-FAB0-4318-B212-390E8963BCB1}"/>
                    </a:ext>
                  </a:extLst>
                </p:cNvPr>
                <p:cNvPicPr preferRelativeResize="0">
                  <a:picLocks noChangeArrowheads="1" noChangeShapeType="1"/>
                </p:cNvPicPr>
                <p:nvPr/>
              </p:nvPicPr>
              <p:blipFill>
                <a:blip r:embed="rId8"/>
                <a:srcRect/>
                <a:stretch>
                  <a:fillRect/>
                </a:stretch>
              </p:blipFill>
              <p:spPr bwMode="auto">
                <a:xfrm>
                  <a:off x="8148115" y="6108719"/>
                  <a:ext cx="621778" cy="718213"/>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0565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9"/>
                                        </p:tgtEl>
                                        <p:attrNameLst>
                                          <p:attrName>style.visibility</p:attrName>
                                        </p:attrNameLst>
                                      </p:cBhvr>
                                      <p:to>
                                        <p:strVal val="visible"/>
                                      </p:to>
                                    </p:set>
                                    <p:animEffect transition="in" filter="fade">
                                      <p:cBhvr>
                                        <p:cTn id="8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P spid="79" grpId="0"/>
      <p:bldP spid="11" grpId="0" animBg="1"/>
      <p:bldP spid="12" grpId="0" animBg="1"/>
      <p:bldP spid="13" grpId="0" animBg="1"/>
      <p:bldP spid="8" grpId="0"/>
      <p:bldP spid="9" grpId="0"/>
      <p:bldP spid="10" grpId="0"/>
      <p:bldP spid="16" grpId="0"/>
      <p:bldP spid="17" grpId="0"/>
      <p:bldP spid="18" grpId="0"/>
      <p:bldP spid="19" grpId="0"/>
      <p:bldP spid="20" grpId="0"/>
      <p:bldP spid="21" grpId="0"/>
      <p:bldP spid="24" grpId="0"/>
      <p:bldP spid="25" grpId="0"/>
      <p:bldP spid="26" grpId="0"/>
      <p:bldP spid="5" grpId="0"/>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奈良県</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の財政−③使われ方</a:t>
            </a:r>
          </a:p>
        </p:txBody>
      </p:sp>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323851" y="89399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dirty="0">
                <a:solidFill>
                  <a:prstClr val="black"/>
                </a:solidFill>
                <a:latin typeface="+mn-ea"/>
              </a:rPr>
              <a:t>奈良</a:t>
            </a:r>
            <a:r>
              <a:rPr lang="ja-JP" altLang="en-US" sz="1800" dirty="0">
                <a:solidFill>
                  <a:prstClr val="black"/>
                </a:solidFill>
                <a:latin typeface="+mn-ea"/>
                <a:ea typeface="+mn-ea"/>
              </a:rPr>
              <a:t>県民１人当たりの支出額や税金の使われ方をみてみよう。</a:t>
            </a:r>
          </a:p>
        </p:txBody>
      </p:sp>
      <p:sp>
        <p:nvSpPr>
          <p:cNvPr id="13" name="正方形/長方形 12">
            <a:extLst>
              <a:ext uri="{FF2B5EF4-FFF2-40B4-BE49-F238E27FC236}">
                <a16:creationId xmlns:a16="http://schemas.microsoft.com/office/drawing/2014/main" id="{D5BF34A4-2048-487F-8413-BF7024F42773}"/>
              </a:ext>
            </a:extLst>
          </p:cNvPr>
          <p:cNvSpPr/>
          <p:nvPr/>
        </p:nvSpPr>
        <p:spPr bwMode="auto">
          <a:xfrm>
            <a:off x="335731" y="1889514"/>
            <a:ext cx="4255849"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奈良県民１人当たりの支出額</a:t>
            </a:r>
            <a:endParaRPr kumimoji="1" lang="ja-JP" altLang="en-US" sz="1400" b="0" i="0" u="none" strike="noStrike" cap="none" normalizeH="0" baseline="0" dirty="0">
              <a:ln>
                <a:noFill/>
              </a:ln>
              <a:solidFill>
                <a:schemeClr val="bg1"/>
              </a:solidFill>
              <a:effectLst/>
              <a:latin typeface="+mn-ea"/>
              <a:ea typeface="+mn-ea"/>
            </a:endParaRPr>
          </a:p>
        </p:txBody>
      </p:sp>
      <p:sp>
        <p:nvSpPr>
          <p:cNvPr id="14" name="正方形/長方形 13">
            <a:extLst>
              <a:ext uri="{FF2B5EF4-FFF2-40B4-BE49-F238E27FC236}">
                <a16:creationId xmlns:a16="http://schemas.microsoft.com/office/drawing/2014/main" id="{8C4A5D54-3558-4125-94D6-19C15283C7AD}"/>
              </a:ext>
            </a:extLst>
          </p:cNvPr>
          <p:cNvSpPr/>
          <p:nvPr/>
        </p:nvSpPr>
        <p:spPr bwMode="auto">
          <a:xfrm>
            <a:off x="4991609" y="1889514"/>
            <a:ext cx="3778284"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奈良</a:t>
            </a:r>
            <a:r>
              <a:rPr kumimoji="1" lang="ja-JP" altLang="en-US" sz="1400" b="0" i="0" u="none" strike="noStrike" cap="none" normalizeH="0" baseline="0" dirty="0">
                <a:ln>
                  <a:noFill/>
                </a:ln>
                <a:solidFill>
                  <a:schemeClr val="bg1"/>
                </a:solidFill>
                <a:effectLst/>
                <a:latin typeface="+mn-ea"/>
                <a:ea typeface="+mn-ea"/>
              </a:rPr>
              <a:t>県の税金はこんなところにも使われています</a:t>
            </a:r>
          </a:p>
        </p:txBody>
      </p:sp>
      <p:sp>
        <p:nvSpPr>
          <p:cNvPr id="7" name="正方形/長方形 6">
            <a:extLst>
              <a:ext uri="{FF2B5EF4-FFF2-40B4-BE49-F238E27FC236}">
                <a16:creationId xmlns:a16="http://schemas.microsoft.com/office/drawing/2014/main" id="{3689DA37-3BDB-4037-9A5A-2D3024B73A8C}"/>
              </a:ext>
            </a:extLst>
          </p:cNvPr>
          <p:cNvSpPr/>
          <p:nvPr/>
        </p:nvSpPr>
        <p:spPr>
          <a:xfrm>
            <a:off x="5316539" y="3879247"/>
            <a:ext cx="3261855" cy="477375"/>
          </a:xfrm>
          <a:prstGeom prst="rect">
            <a:avLst/>
          </a:prstGeom>
        </p:spPr>
        <p:txBody>
          <a:bodyPr wrap="square">
            <a:spAutoFit/>
          </a:bodyPr>
          <a:lstStyle/>
          <a:p>
            <a:pPr algn="ctr">
              <a:lnSpc>
                <a:spcPts val="1580"/>
              </a:lnSpc>
            </a:pPr>
            <a:r>
              <a:rPr lang="ja-JP" altLang="en-US" sz="1400" dirty="0">
                <a:latin typeface="+mn-ea"/>
              </a:rPr>
              <a:t>馬見丘陵公園</a:t>
            </a:r>
            <a:r>
              <a:rPr lang="zh-TW" altLang="en-US" sz="1400" dirty="0">
                <a:latin typeface="+mn-ea"/>
              </a:rPr>
              <a:t>（</a:t>
            </a:r>
            <a:r>
              <a:rPr lang="ja-JP" altLang="en-US" sz="1400" dirty="0">
                <a:latin typeface="+mn-ea"/>
              </a:rPr>
              <a:t>北葛城郡広陵町・河合町</a:t>
            </a:r>
            <a:r>
              <a:rPr lang="zh-TW" altLang="en-US" sz="1400" dirty="0">
                <a:latin typeface="+mn-ea"/>
              </a:rPr>
              <a:t>）</a:t>
            </a:r>
          </a:p>
          <a:p>
            <a:pPr algn="ctr">
              <a:lnSpc>
                <a:spcPts val="1580"/>
              </a:lnSpc>
            </a:pPr>
            <a:r>
              <a:rPr lang="ja-JP" altLang="en-US" sz="1200" dirty="0">
                <a:latin typeface="+mn-ea"/>
              </a:rPr>
              <a:t>整備費用</a:t>
            </a:r>
            <a:r>
              <a:rPr lang="zh-TW" altLang="en-US" sz="1200" dirty="0">
                <a:latin typeface="+mn-ea"/>
              </a:rPr>
              <a:t>：</a:t>
            </a:r>
            <a:r>
              <a:rPr lang="ja-JP" altLang="en-US" sz="1200" dirty="0">
                <a:latin typeface="+mn-ea"/>
              </a:rPr>
              <a:t>約</a:t>
            </a:r>
            <a:r>
              <a:rPr lang="en-US" altLang="ja-JP" sz="1200" dirty="0">
                <a:latin typeface="+mn-ea"/>
              </a:rPr>
              <a:t>7.1</a:t>
            </a:r>
            <a:r>
              <a:rPr lang="ja-JP" altLang="en-US" sz="1200" dirty="0">
                <a:latin typeface="+mn-ea"/>
              </a:rPr>
              <a:t>億円</a:t>
            </a:r>
            <a:r>
              <a:rPr lang="ja-JP" altLang="en-US" sz="1000" dirty="0">
                <a:latin typeface="+mn-ea"/>
              </a:rPr>
              <a:t>（</a:t>
            </a:r>
            <a:r>
              <a:rPr lang="en-US" altLang="ja-JP" sz="1000" dirty="0">
                <a:latin typeface="+mn-ea"/>
              </a:rPr>
              <a:t>R7</a:t>
            </a:r>
            <a:r>
              <a:rPr lang="ja-JP" altLang="en-US" sz="1000" dirty="0">
                <a:latin typeface="+mn-ea"/>
              </a:rPr>
              <a:t>予算のうち一部事業）</a:t>
            </a:r>
            <a:r>
              <a:rPr lang="zh-TW" altLang="en-US" sz="1000" dirty="0">
                <a:latin typeface="+mn-ea"/>
              </a:rPr>
              <a:t>　</a:t>
            </a:r>
          </a:p>
        </p:txBody>
      </p:sp>
      <p:pic>
        <p:nvPicPr>
          <p:cNvPr id="22" name="図 21">
            <a:extLst>
              <a:ext uri="{FF2B5EF4-FFF2-40B4-BE49-F238E27FC236}">
                <a16:creationId xmlns:a16="http://schemas.microsoft.com/office/drawing/2014/main" id="{CDDDDBEA-755E-24C9-03B5-54E1A6427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838" y="2331931"/>
            <a:ext cx="2332681" cy="1554911"/>
          </a:xfrm>
          <a:prstGeom prst="rect">
            <a:avLst/>
          </a:prstGeom>
        </p:spPr>
      </p:pic>
      <p:sp>
        <p:nvSpPr>
          <p:cNvPr id="5" name="正方形/長方形 4">
            <a:extLst>
              <a:ext uri="{FF2B5EF4-FFF2-40B4-BE49-F238E27FC236}">
                <a16:creationId xmlns:a16="http://schemas.microsoft.com/office/drawing/2014/main" id="{9E47F0B6-78E9-8AA0-ADE7-75969991A550}"/>
              </a:ext>
            </a:extLst>
          </p:cNvPr>
          <p:cNvSpPr/>
          <p:nvPr/>
        </p:nvSpPr>
        <p:spPr>
          <a:xfrm>
            <a:off x="5316539" y="6097037"/>
            <a:ext cx="3398027" cy="495457"/>
          </a:xfrm>
          <a:prstGeom prst="rect">
            <a:avLst/>
          </a:prstGeom>
        </p:spPr>
        <p:txBody>
          <a:bodyPr wrap="square">
            <a:spAutoFit/>
          </a:bodyPr>
          <a:lstStyle/>
          <a:p>
            <a:pPr algn="ctr">
              <a:lnSpc>
                <a:spcPts val="1980"/>
              </a:lnSpc>
            </a:pPr>
            <a:r>
              <a:rPr lang="ja-JP" altLang="en-US" sz="1400" dirty="0">
                <a:latin typeface="+mn-ea"/>
              </a:rPr>
              <a:t>出屋敷北十三遺跡発掘調査現場（御所市）　</a:t>
            </a:r>
          </a:p>
          <a:p>
            <a:pPr algn="ctr">
              <a:lnSpc>
                <a:spcPts val="1280"/>
              </a:lnSpc>
            </a:pPr>
            <a:r>
              <a:rPr lang="ja-JP" altLang="en-US" sz="1000" dirty="0">
                <a:latin typeface="+mn-ea"/>
              </a:rPr>
              <a:t>発掘調査・整理費（</a:t>
            </a:r>
            <a:r>
              <a:rPr lang="pt-PT" altLang="ja-JP" sz="1000" dirty="0">
                <a:latin typeface="+mn-ea"/>
              </a:rPr>
              <a:t>R7</a:t>
            </a:r>
            <a:r>
              <a:rPr lang="ja-JP" altLang="en-US" sz="1000" dirty="0">
                <a:latin typeface="+mn-ea"/>
              </a:rPr>
              <a:t>予算）：約</a:t>
            </a:r>
            <a:r>
              <a:rPr lang="en-US" altLang="ja-JP" sz="1000" dirty="0">
                <a:latin typeface="+mn-ea"/>
              </a:rPr>
              <a:t>3.1</a:t>
            </a:r>
            <a:r>
              <a:rPr lang="ja-JP" altLang="en-US" sz="1000" dirty="0">
                <a:latin typeface="+mn-ea"/>
              </a:rPr>
              <a:t>億円</a:t>
            </a:r>
          </a:p>
        </p:txBody>
      </p:sp>
      <p:graphicFrame>
        <p:nvGraphicFramePr>
          <p:cNvPr id="10" name="表 9">
            <a:extLst>
              <a:ext uri="{FF2B5EF4-FFF2-40B4-BE49-F238E27FC236}">
                <a16:creationId xmlns:a16="http://schemas.microsoft.com/office/drawing/2014/main" id="{C64177A2-893E-739A-09C6-FB738BDDDEC0}"/>
              </a:ext>
            </a:extLst>
          </p:cNvPr>
          <p:cNvGraphicFramePr>
            <a:graphicFrameLocks noGrp="1"/>
          </p:cNvGraphicFramePr>
          <p:nvPr>
            <p:extLst>
              <p:ext uri="{D42A27DB-BD31-4B8C-83A1-F6EECF244321}">
                <p14:modId xmlns:p14="http://schemas.microsoft.com/office/powerpoint/2010/main" val="1506572129"/>
              </p:ext>
            </p:extLst>
          </p:nvPr>
        </p:nvGraphicFramePr>
        <p:xfrm>
          <a:off x="335732" y="2842349"/>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dirty="0">
                          <a:solidFill>
                            <a:schemeClr val="tx1"/>
                          </a:solidFill>
                          <a:latin typeface="+mn-ea"/>
                          <a:ea typeface="+mn-ea"/>
                        </a:rPr>
                        <a:t>教育費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400" b="0" dirty="0">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400" b="0" spc="-150">
                          <a:solidFill>
                            <a:schemeClr val="tx1"/>
                          </a:solidFill>
                          <a:latin typeface="+mn-ea"/>
                          <a:ea typeface="+mn-ea"/>
                        </a:rPr>
                        <a:t>福祉保険費・医療政策費</a:t>
                      </a:r>
                      <a:endParaRPr kumimoji="1" lang="ja-JP" altLang="en-US" sz="1400" b="0" spc="-15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r>
                        <a:rPr kumimoji="1" lang="en-US" altLang="ja-JP" sz="1400" b="0" dirty="0">
                          <a:latin typeface="+mn-ea"/>
                          <a:ea typeface="+mn-ea"/>
                        </a:rPr>
                        <a:t>91,975</a:t>
                      </a:r>
                      <a:r>
                        <a:rPr kumimoji="1" lang="ja-JP" altLang="en-US" sz="1400" b="0" dirty="0">
                          <a:latin typeface="+mn-ea"/>
                          <a:ea typeface="+mn-ea"/>
                        </a:rPr>
                        <a:t>円（</a:t>
                      </a:r>
                      <a:r>
                        <a:rPr kumimoji="1" lang="en-US" altLang="ja-JP" sz="1400" b="0" dirty="0">
                          <a:latin typeface="+mn-ea"/>
                          <a:ea typeface="+mn-ea"/>
                        </a:rPr>
                        <a:t>18.8%</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en-US" altLang="ja-JP" sz="1400" b="0" dirty="0">
                          <a:latin typeface="+mn-ea"/>
                          <a:ea typeface="+mn-ea"/>
                        </a:rPr>
                        <a:t>87,856</a:t>
                      </a:r>
                      <a:r>
                        <a:rPr kumimoji="1" lang="ja-JP" altLang="en-US" sz="1400" b="0" dirty="0">
                          <a:latin typeface="+mn-ea"/>
                          <a:ea typeface="+mn-ea"/>
                        </a:rPr>
                        <a:t>円（</a:t>
                      </a:r>
                      <a:r>
                        <a:rPr kumimoji="1" lang="en-US" altLang="ja-JP" sz="1400" b="0" dirty="0">
                          <a:latin typeface="+mn-ea"/>
                          <a:ea typeface="+mn-ea"/>
                        </a:rPr>
                        <a:t>18.0%</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dirty="0">
                          <a:latin typeface="+mn-ea"/>
                          <a:ea typeface="+mn-ea"/>
                        </a:rPr>
                        <a:t>小・中・高校、大学などの</a:t>
                      </a:r>
                      <a:br>
                        <a:rPr kumimoji="1" lang="en-US" altLang="ja-JP" sz="1200" b="0" dirty="0">
                          <a:latin typeface="+mn-ea"/>
                          <a:ea typeface="+mn-ea"/>
                        </a:rPr>
                      </a:br>
                      <a:r>
                        <a:rPr kumimoji="1" lang="ja-JP" altLang="en-US" sz="1200" b="0" dirty="0">
                          <a:latin typeface="+mn-ea"/>
                          <a:ea typeface="+mn-ea"/>
                        </a:rPr>
                        <a:t>教育に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dirty="0">
                          <a:latin typeface="+mn-ea"/>
                          <a:ea typeface="+mn-ea"/>
                        </a:rPr>
                        <a:t>安定した文化的な社会生活を保障するために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graphicFrame>
        <p:nvGraphicFramePr>
          <p:cNvPr id="12" name="表 11">
            <a:extLst>
              <a:ext uri="{FF2B5EF4-FFF2-40B4-BE49-F238E27FC236}">
                <a16:creationId xmlns:a16="http://schemas.microsoft.com/office/drawing/2014/main" id="{334109F9-6625-EB59-72E2-A495C97738E7}"/>
              </a:ext>
            </a:extLst>
          </p:cNvPr>
          <p:cNvGraphicFramePr>
            <a:graphicFrameLocks noGrp="1"/>
          </p:cNvGraphicFramePr>
          <p:nvPr>
            <p:extLst>
              <p:ext uri="{D42A27DB-BD31-4B8C-83A1-F6EECF244321}">
                <p14:modId xmlns:p14="http://schemas.microsoft.com/office/powerpoint/2010/main" val="1318982060"/>
              </p:ext>
            </p:extLst>
          </p:nvPr>
        </p:nvGraphicFramePr>
        <p:xfrm>
          <a:off x="335732" y="4178430"/>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a:solidFill>
                            <a:schemeClr val="tx1"/>
                          </a:solidFill>
                          <a:latin typeface="+mn-ea"/>
                          <a:ea typeface="+mn-ea"/>
                        </a:rPr>
                        <a:t>公債費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a:solidFill>
                            <a:schemeClr val="tx1"/>
                          </a:solidFill>
                          <a:latin typeface="+mn-ea"/>
                          <a:ea typeface="+mn-ea"/>
                        </a:rPr>
                        <a:t>県土マネジメント費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r>
                        <a:rPr kumimoji="1" lang="en-US" altLang="ja-JP" sz="1400" b="0" dirty="0">
                          <a:latin typeface="+mn-ea"/>
                          <a:ea typeface="+mn-ea"/>
                        </a:rPr>
                        <a:t>54,378</a:t>
                      </a:r>
                      <a:r>
                        <a:rPr kumimoji="1" lang="ja-JP" altLang="en-US" sz="1400" b="0" dirty="0">
                          <a:latin typeface="+mn-ea"/>
                          <a:ea typeface="+mn-ea"/>
                        </a:rPr>
                        <a:t>円（</a:t>
                      </a:r>
                      <a:r>
                        <a:rPr kumimoji="1" lang="en-US" altLang="ja-JP" sz="1400" b="0" dirty="0">
                          <a:latin typeface="+mn-ea"/>
                          <a:ea typeface="+mn-ea"/>
                        </a:rPr>
                        <a:t>11.1%</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latin typeface="+mn-ea"/>
                          <a:ea typeface="+mn-ea"/>
                        </a:rPr>
                        <a:t>59,030</a:t>
                      </a:r>
                      <a:r>
                        <a:rPr kumimoji="1" lang="ja-JP" altLang="en-US" sz="1400" b="0" dirty="0">
                          <a:latin typeface="+mn-ea"/>
                          <a:ea typeface="+mn-ea"/>
                        </a:rPr>
                        <a:t>円（</a:t>
                      </a:r>
                      <a:r>
                        <a:rPr kumimoji="1" lang="en-US" altLang="ja-JP" sz="1400" b="0" dirty="0">
                          <a:latin typeface="+mn-ea"/>
                          <a:ea typeface="+mn-ea"/>
                        </a:rPr>
                        <a:t>12.1%</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a:latin typeface="+mn-ea"/>
                          <a:ea typeface="+mn-ea"/>
                        </a:rPr>
                        <a:t>地方債の返済に</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dirty="0">
                          <a:latin typeface="+mn-ea"/>
                          <a:ea typeface="+mn-ea"/>
                        </a:rPr>
                        <a:t>道路・河川・住宅などの</a:t>
                      </a:r>
                      <a:endParaRPr kumimoji="1" lang="en-US" altLang="ja-JP" sz="1200" b="0" dirty="0">
                        <a:latin typeface="+mn-ea"/>
                        <a:ea typeface="+mn-ea"/>
                      </a:endParaRPr>
                    </a:p>
                    <a:p>
                      <a:pPr marL="0" marR="0" lvl="0" indent="0" algn="l" defTabSz="914400" rtl="0" eaLnBrk="1" fontAlgn="auto" latinLnBrk="0" hangingPunct="1">
                        <a:lnSpc>
                          <a:spcPts val="1840"/>
                        </a:lnSpc>
                        <a:spcBef>
                          <a:spcPts val="0"/>
                        </a:spcBef>
                        <a:spcAft>
                          <a:spcPts val="0"/>
                        </a:spcAft>
                        <a:buClrTx/>
                        <a:buSzTx/>
                        <a:buFontTx/>
                        <a:buNone/>
                        <a:tabLst/>
                        <a:defRPr/>
                      </a:pPr>
                      <a:r>
                        <a:rPr kumimoji="1" lang="ja-JP" altLang="en-US" sz="1200" b="0" dirty="0">
                          <a:latin typeface="+mn-ea"/>
                          <a:ea typeface="+mn-ea"/>
                        </a:rPr>
                        <a:t>整備に</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graphicFrame>
        <p:nvGraphicFramePr>
          <p:cNvPr id="15" name="表 14">
            <a:extLst>
              <a:ext uri="{FF2B5EF4-FFF2-40B4-BE49-F238E27FC236}">
                <a16:creationId xmlns:a16="http://schemas.microsoft.com/office/drawing/2014/main" id="{504F51EF-4580-13FE-2B18-2874B02825E3}"/>
              </a:ext>
            </a:extLst>
          </p:cNvPr>
          <p:cNvGraphicFramePr>
            <a:graphicFrameLocks noGrp="1"/>
          </p:cNvGraphicFramePr>
          <p:nvPr>
            <p:extLst>
              <p:ext uri="{D42A27DB-BD31-4B8C-83A1-F6EECF244321}">
                <p14:modId xmlns:p14="http://schemas.microsoft.com/office/powerpoint/2010/main" val="2939191263"/>
              </p:ext>
            </p:extLst>
          </p:nvPr>
        </p:nvGraphicFramePr>
        <p:xfrm>
          <a:off x="323851" y="5521366"/>
          <a:ext cx="4255850" cy="1172453"/>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a:solidFill>
                            <a:schemeClr val="tx1"/>
                          </a:solidFill>
                          <a:latin typeface="+mn-ea"/>
                          <a:ea typeface="+mn-ea"/>
                        </a:rPr>
                        <a:t>産業費・地域創造費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a:solidFill>
                            <a:schemeClr val="tx1"/>
                          </a:solidFill>
                          <a:latin typeface="+mn-ea"/>
                          <a:ea typeface="+mn-ea"/>
                        </a:rPr>
                        <a:t>警察費</a:t>
                      </a:r>
                      <a:endParaRPr kumimoji="1" lang="ja-JP" altLang="en-US" sz="14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3325">
                <a:tc>
                  <a:txBody>
                    <a:bodyPr/>
                    <a:lstStyle/>
                    <a:p>
                      <a:r>
                        <a:rPr kumimoji="1" lang="en-US" altLang="ja-JP" sz="1400" b="0" dirty="0">
                          <a:latin typeface="+mn-ea"/>
                          <a:ea typeface="+mn-ea"/>
                        </a:rPr>
                        <a:t>57,751</a:t>
                      </a:r>
                      <a:r>
                        <a:rPr kumimoji="1" lang="ja-JP" altLang="en-US" sz="1400" b="0" dirty="0">
                          <a:latin typeface="+mn-ea"/>
                          <a:ea typeface="+mn-ea"/>
                        </a:rPr>
                        <a:t>円（</a:t>
                      </a:r>
                      <a:r>
                        <a:rPr kumimoji="1" lang="en-US" altLang="ja-JP" sz="1400" b="0" dirty="0">
                          <a:latin typeface="+mn-ea"/>
                          <a:ea typeface="+mn-ea"/>
                        </a:rPr>
                        <a:t>11.8%</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latin typeface="+mn-ea"/>
                          <a:ea typeface="+mn-ea"/>
                        </a:rPr>
                        <a:t>26,121</a:t>
                      </a:r>
                      <a:r>
                        <a:rPr kumimoji="1" lang="ja-JP" altLang="en-US" sz="1400" b="0" dirty="0">
                          <a:latin typeface="+mn-ea"/>
                          <a:ea typeface="+mn-ea"/>
                        </a:rPr>
                        <a:t>円（</a:t>
                      </a:r>
                      <a:r>
                        <a:rPr kumimoji="1" lang="en-US" altLang="ja-JP" sz="1400" b="0" dirty="0">
                          <a:latin typeface="+mn-ea"/>
                          <a:ea typeface="+mn-ea"/>
                        </a:rPr>
                        <a:t>5.3%</a:t>
                      </a:r>
                      <a:r>
                        <a:rPr kumimoji="1" lang="ja-JP" altLang="en-US" sz="1400" b="0" dirty="0">
                          <a:latin typeface="+mn-ea"/>
                          <a:ea typeface="+mn-ea"/>
                        </a:rPr>
                        <a:t>）</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0">
                <a:tc>
                  <a:txBody>
                    <a:bodyPr/>
                    <a:lstStyle/>
                    <a:p>
                      <a:pPr>
                        <a:lnSpc>
                          <a:spcPts val="1840"/>
                        </a:lnSpc>
                      </a:pPr>
                      <a:r>
                        <a:rPr kumimoji="1" lang="ja-JP" altLang="en-US" sz="1200" b="0">
                          <a:latin typeface="+mn-ea"/>
                          <a:ea typeface="+mn-ea"/>
                        </a:rPr>
                        <a:t>中小企業対策や</a:t>
                      </a:r>
                      <a:endParaRPr kumimoji="1" lang="en-US" altLang="ja-JP" sz="1200" b="0" dirty="0">
                        <a:latin typeface="+mn-ea"/>
                        <a:ea typeface="+mn-ea"/>
                      </a:endParaRPr>
                    </a:p>
                    <a:p>
                      <a:pPr>
                        <a:lnSpc>
                          <a:spcPts val="1840"/>
                        </a:lnSpc>
                      </a:pPr>
                      <a:r>
                        <a:rPr kumimoji="1" lang="ja-JP" altLang="en-US" sz="1200" b="0">
                          <a:latin typeface="+mn-ea"/>
                          <a:ea typeface="+mn-ea"/>
                        </a:rPr>
                        <a:t>観光振興のために</a:t>
                      </a: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kumimoji="1" lang="ja-JP" altLang="en-US" sz="1200" b="0" dirty="0">
                          <a:latin typeface="+mn-ea"/>
                          <a:ea typeface="+mn-ea"/>
                        </a:rPr>
                        <a:t>生命と財産を守るために</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sp>
        <p:nvSpPr>
          <p:cNvPr id="16" name="Rectangle 8">
            <a:extLst>
              <a:ext uri="{FF2B5EF4-FFF2-40B4-BE49-F238E27FC236}">
                <a16:creationId xmlns:a16="http://schemas.microsoft.com/office/drawing/2014/main" id="{30744515-5AD5-9FB3-C89D-5B684CA57E09}"/>
              </a:ext>
            </a:extLst>
          </p:cNvPr>
          <p:cNvSpPr>
            <a:spLocks noChangeArrowheads="1"/>
          </p:cNvSpPr>
          <p:nvPr/>
        </p:nvSpPr>
        <p:spPr bwMode="auto">
          <a:xfrm>
            <a:off x="335732" y="2251109"/>
            <a:ext cx="4324200" cy="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dirty="0">
                <a:latin typeface="+mn-ea"/>
                <a:ea typeface="+mn-ea"/>
                <a:cs typeface="メイリオ" panose="020B0604030504040204" pitchFamily="50" charset="-128"/>
              </a:rPr>
              <a:t>奈良県民の人口で割ると１人当たりの支出額は</a:t>
            </a:r>
            <a:r>
              <a:rPr lang="en-US" altLang="ja-JP" sz="1200" dirty="0">
                <a:latin typeface="+mn-ea"/>
                <a:ea typeface="+mn-ea"/>
                <a:cs typeface="メイリオ" panose="020B0604030504040204" pitchFamily="50" charset="-128"/>
              </a:rPr>
              <a:t>488,899</a:t>
            </a:r>
            <a:r>
              <a:rPr lang="ja-JP" altLang="en-US" sz="1200" dirty="0">
                <a:latin typeface="+mn-ea"/>
                <a:ea typeface="+mn-ea"/>
                <a:cs typeface="メイリオ" panose="020B0604030504040204" pitchFamily="50" charset="-128"/>
              </a:rPr>
              <a:t>円です</a:t>
            </a:r>
            <a:endParaRPr lang="en-US" altLang="ja-JP" sz="1200" dirty="0">
              <a:latin typeface="+mn-ea"/>
              <a:ea typeface="+mn-ea"/>
              <a:cs typeface="メイリオ" panose="020B0604030504040204" pitchFamily="50" charset="-128"/>
            </a:endParaRPr>
          </a:p>
          <a:p>
            <a:pPr>
              <a:spcBef>
                <a:spcPct val="0"/>
              </a:spcBef>
              <a:buNone/>
            </a:pPr>
            <a:r>
              <a:rPr lang="ja-JP" altLang="en-US" sz="1200" dirty="0">
                <a:latin typeface="+mn-ea"/>
                <a:ea typeface="+mn-ea"/>
                <a:cs typeface="メイリオ" panose="020B0604030504040204" pitchFamily="50" charset="-128"/>
              </a:rPr>
              <a:t>（令和８年１月１日現在人口　</a:t>
            </a:r>
            <a:r>
              <a:rPr lang="en-US" altLang="ja-JP" sz="1200" dirty="0">
                <a:latin typeface="+mn-ea"/>
                <a:ea typeface="+mn-ea"/>
                <a:cs typeface="メイリオ" panose="020B0604030504040204" pitchFamily="50" charset="-128"/>
              </a:rPr>
              <a:t>1,272,220</a:t>
            </a:r>
            <a:r>
              <a:rPr lang="ja-JP" altLang="en-US" sz="1200" dirty="0">
                <a:latin typeface="+mn-ea"/>
                <a:ea typeface="+mn-ea"/>
                <a:cs typeface="メイリオ" panose="020B0604030504040204" pitchFamily="50" charset="-128"/>
              </a:rPr>
              <a:t>人）</a:t>
            </a:r>
            <a:endParaRPr lang="en-US" altLang="ja-JP" sz="1200" dirty="0">
              <a:latin typeface="+mn-ea"/>
              <a:ea typeface="+mn-ea"/>
              <a:cs typeface="メイリオ" panose="020B0604030504040204" pitchFamily="50" charset="-128"/>
            </a:endParaRPr>
          </a:p>
        </p:txBody>
      </p:sp>
      <p:sp>
        <p:nvSpPr>
          <p:cNvPr id="17" name="Rectangle 8">
            <a:extLst>
              <a:ext uri="{FF2B5EF4-FFF2-40B4-BE49-F238E27FC236}">
                <a16:creationId xmlns:a16="http://schemas.microsoft.com/office/drawing/2014/main" id="{1CC76308-C71C-0B88-AF74-74156A86469C}"/>
              </a:ext>
            </a:extLst>
          </p:cNvPr>
          <p:cNvSpPr>
            <a:spLocks noChangeArrowheads="1"/>
          </p:cNvSpPr>
          <p:nvPr/>
        </p:nvSpPr>
        <p:spPr bwMode="auto">
          <a:xfrm>
            <a:off x="372306" y="4829210"/>
            <a:ext cx="526056"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dirty="0">
                <a:latin typeface="+mn-ea"/>
                <a:ea typeface="+mn-ea"/>
                <a:cs typeface="メイリオ" panose="020B0604030504040204" pitchFamily="50" charset="-128"/>
              </a:rPr>
              <a:t>ちほうさい</a:t>
            </a:r>
          </a:p>
        </p:txBody>
      </p:sp>
      <p:sp>
        <p:nvSpPr>
          <p:cNvPr id="2" name="テキスト ボックス 1">
            <a:extLst>
              <a:ext uri="{FF2B5EF4-FFF2-40B4-BE49-F238E27FC236}">
                <a16:creationId xmlns:a16="http://schemas.microsoft.com/office/drawing/2014/main" id="{8B72742B-86DB-B503-8F1B-EE5AE36445A2}"/>
              </a:ext>
            </a:extLst>
          </p:cNvPr>
          <p:cNvSpPr txBox="1"/>
          <p:nvPr/>
        </p:nvSpPr>
        <p:spPr>
          <a:xfrm>
            <a:off x="1060689" y="4089020"/>
            <a:ext cx="477476" cy="233974"/>
          </a:xfrm>
          <a:prstGeom prst="rect">
            <a:avLst/>
          </a:prstGeom>
          <a:noFill/>
        </p:spPr>
        <p:txBody>
          <a:bodyPr wrap="square" lIns="72000" tIns="36000" rIns="72000" bIns="36000" rtlCol="0">
            <a:noAutofit/>
          </a:bodyPr>
          <a:lstStyle/>
          <a:p>
            <a:pPr algn="just">
              <a:lnSpc>
                <a:spcPts val="1500"/>
              </a:lnSpc>
            </a:pPr>
            <a:r>
              <a:rPr lang="ja-JP" altLang="en-US" sz="700" dirty="0">
                <a:latin typeface="+mn-ea"/>
              </a:rPr>
              <a:t>こうさい</a:t>
            </a:r>
            <a:endParaRPr lang="en-US" altLang="ja-JP" sz="700" dirty="0">
              <a:latin typeface="+mn-ea"/>
            </a:endParaRPr>
          </a:p>
        </p:txBody>
      </p:sp>
      <p:pic>
        <p:nvPicPr>
          <p:cNvPr id="19" name="図 18">
            <a:extLst>
              <a:ext uri="{FF2B5EF4-FFF2-40B4-BE49-F238E27FC236}">
                <a16:creationId xmlns:a16="http://schemas.microsoft.com/office/drawing/2014/main" id="{E9637586-7C5C-4A2A-85AA-D90235CBE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8903" y="588943"/>
            <a:ext cx="1057932" cy="1076937"/>
          </a:xfrm>
          <a:prstGeom prst="rect">
            <a:avLst/>
          </a:prstGeom>
        </p:spPr>
      </p:pic>
      <p:sp>
        <p:nvSpPr>
          <p:cNvPr id="20" name="テキスト ボックス 19">
            <a:extLst>
              <a:ext uri="{FF2B5EF4-FFF2-40B4-BE49-F238E27FC236}">
                <a16:creationId xmlns:a16="http://schemas.microsoft.com/office/drawing/2014/main" id="{45323B14-B5E0-4D23-9AFC-BA88CE9D767D}"/>
              </a:ext>
            </a:extLst>
          </p:cNvPr>
          <p:cNvSpPr txBox="1"/>
          <p:nvPr/>
        </p:nvSpPr>
        <p:spPr>
          <a:xfrm>
            <a:off x="6744394" y="1353893"/>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3" name="スライド番号プレースホルダー 8">
            <a:extLst>
              <a:ext uri="{FF2B5EF4-FFF2-40B4-BE49-F238E27FC236}">
                <a16:creationId xmlns:a16="http://schemas.microsoft.com/office/drawing/2014/main" id="{0C49098C-33CC-3E21-10E8-FA4BA42DD146}"/>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24</a:t>
            </a:fld>
            <a:endParaRPr lang="en-US" altLang="ja-JP" dirty="0">
              <a:latin typeface="+mn-ea"/>
              <a:ea typeface="+mn-ea"/>
            </a:endParaRPr>
          </a:p>
        </p:txBody>
      </p:sp>
      <p:pic>
        <p:nvPicPr>
          <p:cNvPr id="21" name="図 20">
            <a:extLst>
              <a:ext uri="{FF2B5EF4-FFF2-40B4-BE49-F238E27FC236}">
                <a16:creationId xmlns:a16="http://schemas.microsoft.com/office/drawing/2014/main" id="{3E5A78B5-3B88-4B9A-8FDA-A64599FE220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88837" y="4445945"/>
            <a:ext cx="2323593" cy="1622699"/>
          </a:xfrm>
          <a:prstGeom prst="rect">
            <a:avLst/>
          </a:prstGeom>
        </p:spPr>
      </p:pic>
    </p:spTree>
    <p:custDataLst>
      <p:tags r:id="rId1"/>
    </p:custDataLst>
    <p:extLst>
      <p:ext uri="{BB962C8B-B14F-4D97-AF65-F5344CB8AC3E}">
        <p14:creationId xmlns:p14="http://schemas.microsoft.com/office/powerpoint/2010/main" val="379514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7" grpId="0"/>
      <p:bldP spid="5" grpId="0"/>
      <p:bldP spid="16" grpId="0"/>
      <p:bldP spid="17" grpId="0"/>
      <p:bldP spid="2"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　</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奈良県の財政④知ってる？</a:t>
            </a:r>
          </a:p>
        </p:txBody>
      </p:sp>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438899" y="905064"/>
            <a:ext cx="8404086" cy="619662"/>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奈良県の地方消費税収入はどれくらい？</a:t>
            </a:r>
          </a:p>
        </p:txBody>
      </p:sp>
      <p:grpSp>
        <p:nvGrpSpPr>
          <p:cNvPr id="5" name="グループ化 4">
            <a:extLst>
              <a:ext uri="{FF2B5EF4-FFF2-40B4-BE49-F238E27FC236}">
                <a16:creationId xmlns:a16="http://schemas.microsoft.com/office/drawing/2014/main" id="{254FB0FA-58AD-D42E-6A40-21ECEA0F6BB2}"/>
              </a:ext>
            </a:extLst>
          </p:cNvPr>
          <p:cNvGrpSpPr/>
          <p:nvPr/>
        </p:nvGrpSpPr>
        <p:grpSpPr>
          <a:xfrm>
            <a:off x="1074017" y="3226260"/>
            <a:ext cx="2908140" cy="2783708"/>
            <a:chOff x="0" y="0"/>
            <a:chExt cx="3383279" cy="3238515"/>
          </a:xfrm>
        </p:grpSpPr>
        <p:grpSp>
          <p:nvGrpSpPr>
            <p:cNvPr id="7" name="グループ化 6">
              <a:extLst>
                <a:ext uri="{FF2B5EF4-FFF2-40B4-BE49-F238E27FC236}">
                  <a16:creationId xmlns:a16="http://schemas.microsoft.com/office/drawing/2014/main" id="{3A479F51-C9EB-57F9-E208-C05B797EF652}"/>
                </a:ext>
              </a:extLst>
            </p:cNvPr>
            <p:cNvGrpSpPr>
              <a:grpSpLocks noChangeAspect="1"/>
            </p:cNvGrpSpPr>
            <p:nvPr/>
          </p:nvGrpSpPr>
          <p:grpSpPr>
            <a:xfrm>
              <a:off x="0" y="0"/>
              <a:ext cx="3383279" cy="3238515"/>
              <a:chOff x="-1" y="0"/>
              <a:chExt cx="4645905" cy="4447115"/>
            </a:xfrm>
          </p:grpSpPr>
          <p:pic>
            <p:nvPicPr>
              <p:cNvPr id="15" name="図 14">
                <a:extLst>
                  <a:ext uri="{FF2B5EF4-FFF2-40B4-BE49-F238E27FC236}">
                    <a16:creationId xmlns:a16="http://schemas.microsoft.com/office/drawing/2014/main" id="{1C2D7A75-DD53-96EC-8551-C0A08DFF78F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451" b="97030" l="2260" r="99537">
                            <a14:foregroundMark x1="2839" y1="71439" x2="35110" y2="73877"/>
                            <a14:foregroundMark x1="35110" y1="73877" x2="31716" y2="79214"/>
                            <a14:foregroundMark x1="25756" y1="83625" x2="8864" y2="83625"/>
                            <a14:foregroundMark x1="5100" y1="78919" x2="1738" y2="74714"/>
                            <a14:foregroundMark x1="7991" y1="82534" x2="5314" y2="79186"/>
                            <a14:foregroundMark x1="8864" y1="83625" x2="8177" y2="82766"/>
                            <a14:foregroundMark x1="1738" y1="74714" x2="406" y2="88804"/>
                            <a14:foregroundMark x1="406" y1="88804" x2="41078" y2="92460"/>
                            <a14:foregroundMark x1="41078" y1="92460" x2="50521" y2="92384"/>
                            <a14:foregroundMark x1="50521" y1="92384" x2="9328" y2="86367"/>
                            <a14:foregroundMark x1="9328" y1="86367" x2="19930" y2="85529"/>
                            <a14:foregroundMark x1="19930" y1="85529" x2="45133" y2="85529"/>
                            <a14:foregroundMark x1="45133" y1="85529" x2="3824" y2="90023"/>
                            <a14:foregroundMark x1="3824" y1="90023" x2="97567" y2="94059"/>
                            <a14:foregroundMark x1="97567" y1="94059" x2="44844" y2="94059"/>
                            <a14:foregroundMark x1="44844" y1="94059" x2="71842" y2="97563"/>
                            <a14:foregroundMark x1="71842" y1="97563" x2="49826" y2="96725"/>
                            <a14:foregroundMark x1="49826" y1="96725" x2="50232" y2="80350"/>
                            <a14:foregroundMark x1="50232" y1="80350" x2="44322" y2="91089"/>
                            <a14:foregroundMark x1="44322" y1="91089" x2="44786" y2="67784"/>
                            <a14:foregroundMark x1="44786" y1="67784" x2="40730" y2="55750"/>
                            <a14:foregroundMark x1="40730" y1="55750" x2="38413" y2="77075"/>
                            <a14:foregroundMark x1="38413" y1="77075" x2="49131" y2="53389"/>
                            <a14:foregroundMark x1="49131" y1="53389" x2="49826" y2="79132"/>
                            <a14:foregroundMark x1="49826" y1="79132" x2="58227" y2="63899"/>
                            <a14:foregroundMark x1="58227" y1="63899" x2="61877" y2="84768"/>
                            <a14:foregroundMark x1="61877" y1="84768" x2="65238" y2="66565"/>
                            <a14:foregroundMark x1="65238" y1="66565" x2="68482" y2="79665"/>
                            <a14:foregroundMark x1="68482" y1="79665" x2="72943" y2="61310"/>
                            <a14:foregroundMark x1="72943" y1="61310" x2="72885" y2="43488"/>
                            <a14:foregroundMark x1="72885" y1="43488" x2="68424" y2="30922"/>
                            <a14:foregroundMark x1="68424" y1="30922" x2="56837" y2="46687"/>
                            <a14:foregroundMark x1="56837" y1="46687" x2="47798" y2="35491"/>
                            <a14:foregroundMark x1="47798" y1="35491" x2="37833" y2="59939"/>
                            <a14:foregroundMark x1="37833" y1="59939" x2="10429" y2="62300"/>
                            <a14:foregroundMark x1="10429" y1="62300" x2="20800" y2="62072"/>
                            <a14:foregroundMark x1="20800" y1="62072" x2="9733" y2="65575"/>
                            <a14:foregroundMark x1="9733" y1="65575" x2="46408" y2="71363"/>
                            <a14:foregroundMark x1="46408" y1="71363" x2="17845" y2="65575"/>
                            <a14:foregroundMark x1="17845" y1="65575" x2="65701" y2="64509"/>
                            <a14:foregroundMark x1="65701" y1="64509" x2="12457" y2="59863"/>
                            <a14:foregroundMark x1="12457" y1="59863" x2="30881" y2="47982"/>
                            <a14:foregroundMark x1="30881" y1="47982" x2="21205" y2="37471"/>
                            <a14:foregroundMark x1="21205" y1="37471" x2="2086" y2="33511"/>
                            <a14:foregroundMark x1="2086" y1="33511" x2="27346" y2="32064"/>
                            <a14:foregroundMark x1="27346" y1="32064" x2="47045" y2="32064"/>
                            <a14:foregroundMark x1="47045" y1="32064" x2="20394" y2="30084"/>
                            <a14:foregroundMark x1="20394" y1="30084" x2="54519" y2="28941"/>
                            <a14:foregroundMark x1="54519" y1="28941" x2="9965" y2="21935"/>
                            <a14:foregroundMark x1="9965" y1="21935" x2="46929" y2="21097"/>
                            <a14:foregroundMark x1="46929" y1="21097" x2="10660" y2="19878"/>
                            <a14:foregroundMark x1="10660" y1="19878" x2="30243" y2="19421"/>
                            <a14:foregroundMark x1="30243" y1="19421" x2="54461" y2="19421"/>
                            <a14:foregroundMark x1="54461" y1="19421" x2="23928" y2="19421"/>
                            <a14:foregroundMark x1="23928" y1="19421" x2="91889" y2="22468"/>
                            <a14:foregroundMark x1="91889" y1="22468" x2="76188" y2="24372"/>
                            <a14:foregroundMark x1="76188" y1="24372" x2="84183" y2="31988"/>
                            <a14:foregroundMark x1="84183" y1="31988" x2="82097" y2="46458"/>
                            <a14:foregroundMark x1="82097" y1="46458" x2="83893" y2="61234"/>
                            <a14:foregroundMark x1="83893" y1="61234" x2="77636" y2="70906"/>
                            <a14:foregroundMark x1="77636" y1="70906" x2="80939" y2="83778"/>
                            <a14:foregroundMark x1="80939" y1="83778" x2="92410" y2="71896"/>
                            <a14:foregroundMark x1="92410" y1="71896" x2="92874" y2="79970"/>
                            <a14:foregroundMark x1="2607" y1="19269" x2="90498" y2="21706"/>
                            <a14:foregroundMark x1="34009" y1="18431" x2="52955" y2="18431"/>
                            <a14:foregroundMark x1="2491" y1="94440" x2="18946" y2="94440"/>
                            <a14:foregroundMark x1="3476" y1="96877" x2="24797" y2="97030"/>
                            <a14:foregroundMark x1="87717" y1="24219" x2="90498" y2="65194"/>
                            <a14:foregroundMark x1="96118" y1="31074" x2="95597" y2="81112"/>
                            <a14:foregroundMark x1="95191" y1="24524" x2="99479" y2="52704"/>
                            <a14:foregroundMark x1="99479" y1="52704" x2="99710" y2="73115"/>
                            <a14:foregroundMark x1="55214" y1="17289" x2="83256" y2="17289"/>
                            <a14:foregroundMark x1="2260" y1="16603" x2="21669" y2="17060"/>
                            <a14:foregroundMark x1="21669" y1="17060" x2="21784" y2="17136"/>
                            <a14:foregroundMark x1="27057" y1="16984" x2="49247" y2="16984"/>
                            <a14:foregroundMark x1="24450" y1="17441" x2="31054" y2="17441"/>
                            <a14:foregroundMark x1="20452" y1="16984" x2="26419" y2="16984"/>
                            <a14:foregroundMark x1="80127" y1="17593" x2="93975" y2="16451"/>
                            <a14:backgroundMark x1="8343" y1="82102" x2="8575" y2="79132"/>
                            <a14:backgroundMark x1="30533" y1="81493" x2="30533" y2="81493"/>
                            <a14:backgroundMark x1="28563" y1="83397" x2="31518" y2="79817"/>
                            <a14:backgroundMark x1="26188" y1="82788" x2="29780" y2="83244"/>
                            <a14:backgroundMark x1="31634" y1="79665" x2="31634" y2="79665"/>
                            <a14:backgroundMark x1="29258" y1="82788" x2="29258" y2="82788"/>
                            <a14:backgroundMark x1="32155" y1="79132" x2="32155" y2="79132"/>
                            <a14:backgroundMark x1="5852" y1="77532" x2="13094" y2="79132"/>
                            <a14:backgroundMark x1="31750" y1="78979" x2="25782" y2="82102"/>
                          </a14:backgroundRemoval>
                        </a14:imgEffect>
                      </a14:imgLayer>
                    </a14:imgProps>
                  </a:ext>
                  <a:ext uri="{28A0092B-C50C-407E-A947-70E740481C1C}">
                    <a14:useLocalDpi xmlns:a14="http://schemas.microsoft.com/office/drawing/2010/main"/>
                  </a:ext>
                </a:extLst>
              </a:blip>
              <a:srcRect l="-5" t="16308" r="35727"/>
              <a:stretch/>
            </p:blipFill>
            <p:spPr>
              <a:xfrm>
                <a:off x="-1" y="0"/>
                <a:ext cx="4496883" cy="4447115"/>
              </a:xfrm>
              <a:prstGeom prst="rect">
                <a:avLst/>
              </a:prstGeom>
            </p:spPr>
          </p:pic>
          <p:sp>
            <p:nvSpPr>
              <p:cNvPr id="18" name="正方形/長方形 17">
                <a:extLst>
                  <a:ext uri="{FF2B5EF4-FFF2-40B4-BE49-F238E27FC236}">
                    <a16:creationId xmlns:a16="http://schemas.microsoft.com/office/drawing/2014/main" id="{85381D53-723D-D8F4-8656-B2E77E5A0F9D}"/>
                  </a:ext>
                </a:extLst>
              </p:cNvPr>
              <p:cNvSpPr/>
              <p:nvPr/>
            </p:nvSpPr>
            <p:spPr>
              <a:xfrm rot="19013520">
                <a:off x="3878194" y="3790845"/>
                <a:ext cx="767710" cy="33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825"/>
              </a:p>
            </p:txBody>
          </p:sp>
        </p:grpSp>
        <p:grpSp>
          <p:nvGrpSpPr>
            <p:cNvPr id="8" name="グループ化 7">
              <a:extLst>
                <a:ext uri="{FF2B5EF4-FFF2-40B4-BE49-F238E27FC236}">
                  <a16:creationId xmlns:a16="http://schemas.microsoft.com/office/drawing/2014/main" id="{E32A9637-8C8F-A10E-69D2-C0E6853A093B}"/>
                </a:ext>
              </a:extLst>
            </p:cNvPr>
            <p:cNvGrpSpPr>
              <a:grpSpLocks noChangeAspect="1"/>
            </p:cNvGrpSpPr>
            <p:nvPr/>
          </p:nvGrpSpPr>
          <p:grpSpPr>
            <a:xfrm>
              <a:off x="209548" y="2190748"/>
              <a:ext cx="703084" cy="452581"/>
              <a:chOff x="209548" y="2190750"/>
              <a:chExt cx="1061091" cy="683039"/>
            </a:xfrm>
          </p:grpSpPr>
          <p:pic>
            <p:nvPicPr>
              <p:cNvPr id="13" name="図 12">
                <a:extLst>
                  <a:ext uri="{FF2B5EF4-FFF2-40B4-BE49-F238E27FC236}">
                    <a16:creationId xmlns:a16="http://schemas.microsoft.com/office/drawing/2014/main" id="{AEAC91AD-CB5D-EF46-F089-0D35D05C297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521"/>
              <a:stretch/>
            </p:blipFill>
            <p:spPr bwMode="auto">
              <a:xfrm>
                <a:off x="209548" y="2190750"/>
                <a:ext cx="577850" cy="546100"/>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BB94D77D-665F-A9DA-4A0E-470A7A6F8C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188" y="2334040"/>
                <a:ext cx="552451" cy="539749"/>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9" name="グループ化 8">
              <a:extLst>
                <a:ext uri="{FF2B5EF4-FFF2-40B4-BE49-F238E27FC236}">
                  <a16:creationId xmlns:a16="http://schemas.microsoft.com/office/drawing/2014/main" id="{AD05859B-FFD1-DEAF-A2C5-9AF1A15DAF34}"/>
                </a:ext>
              </a:extLst>
            </p:cNvPr>
            <p:cNvGrpSpPr>
              <a:grpSpLocks noChangeAspect="1"/>
            </p:cNvGrpSpPr>
            <p:nvPr/>
          </p:nvGrpSpPr>
          <p:grpSpPr>
            <a:xfrm>
              <a:off x="1047750" y="2190750"/>
              <a:ext cx="703084" cy="452581"/>
              <a:chOff x="1047750" y="2190750"/>
              <a:chExt cx="1061091" cy="683039"/>
            </a:xfrm>
          </p:grpSpPr>
          <p:pic>
            <p:nvPicPr>
              <p:cNvPr id="10" name="図 9">
                <a:extLst>
                  <a:ext uri="{FF2B5EF4-FFF2-40B4-BE49-F238E27FC236}">
                    <a16:creationId xmlns:a16="http://schemas.microsoft.com/office/drawing/2014/main" id="{8FCC78CA-FFF3-C044-2B9B-ED914F1FF02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521"/>
              <a:stretch/>
            </p:blipFill>
            <p:spPr bwMode="auto">
              <a:xfrm>
                <a:off x="1047750" y="2190750"/>
                <a:ext cx="577850" cy="546100"/>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5CA2A611-1749-1B21-50D9-3086C29A2D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6390" y="2334040"/>
                <a:ext cx="552451" cy="539749"/>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grpSp>
        <p:nvGrpSpPr>
          <p:cNvPr id="20" name="グループ化 19">
            <a:extLst>
              <a:ext uri="{FF2B5EF4-FFF2-40B4-BE49-F238E27FC236}">
                <a16:creationId xmlns:a16="http://schemas.microsoft.com/office/drawing/2014/main" id="{16A72302-114E-11B6-12AB-4365FFACDEAB}"/>
              </a:ext>
            </a:extLst>
          </p:cNvPr>
          <p:cNvGrpSpPr/>
          <p:nvPr/>
        </p:nvGrpSpPr>
        <p:grpSpPr>
          <a:xfrm>
            <a:off x="7742689" y="6035598"/>
            <a:ext cx="1305267" cy="233060"/>
            <a:chOff x="1444375" y="6420582"/>
            <a:chExt cx="1305267" cy="233060"/>
          </a:xfrm>
        </p:grpSpPr>
        <p:sp>
          <p:nvSpPr>
            <p:cNvPr id="21" name="四角形: 角を丸くする 15">
              <a:extLst>
                <a:ext uri="{FF2B5EF4-FFF2-40B4-BE49-F238E27FC236}">
                  <a16:creationId xmlns:a16="http://schemas.microsoft.com/office/drawing/2014/main" id="{42514966-F5E0-0F84-4C77-57F8B7EF08EC}"/>
                </a:ext>
              </a:extLst>
            </p:cNvPr>
            <p:cNvSpPr/>
            <p:nvPr/>
          </p:nvSpPr>
          <p:spPr bwMode="auto">
            <a:xfrm>
              <a:off x="1444375" y="6420582"/>
              <a:ext cx="1305267" cy="231097"/>
            </a:xfrm>
            <a:prstGeom prst="roundRect">
              <a:avLst>
                <a:gd name="adj" fmla="val 48424"/>
              </a:avLst>
            </a:prstGeom>
            <a:noFill/>
            <a:ln w="12700" cap="flat" cmpd="sng" algn="ctr">
              <a:solidFill>
                <a:srgbClr val="005BAD"/>
              </a:solid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eaLnBrk="1" hangingPunct="1"/>
              <a:r>
                <a:rPr kumimoji="1" lang="ja-JP" altLang="en-US"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r>
                <a:rPr kumimoji="1" lang="ja-JP" altLang="en-US" sz="800" b="0" i="0" u="none" strike="noStrike" cap="none" normalizeH="0" baseline="0" dirty="0">
                  <a:ln>
                    <a:noFill/>
                  </a:ln>
                  <a:solidFill>
                    <a:srgbClr val="002060"/>
                  </a:solidFill>
                  <a:effectLst/>
                  <a:latin typeface="メイリオ" panose="020B0604030504040204" pitchFamily="50" charset="-128"/>
                  <a:ea typeface="メイリオ" panose="020B0604030504040204" pitchFamily="50" charset="-128"/>
                  <a:hlinkClick r:id="rId8">
                    <a:extLst>
                      <a:ext uri="{A12FA001-AC4F-418D-AE19-62706E023703}">
                        <ahyp:hlinkClr xmlns:ahyp="http://schemas.microsoft.com/office/drawing/2018/hyperlinkcolor" val="tx"/>
                      </a:ext>
                    </a:extLst>
                  </a:hlinkClick>
                </a:rPr>
                <a:t>奈良県地方消費税</a:t>
              </a:r>
              <a:endParaRPr kumimoji="1" lang="ja-JP" altLang="en-US" sz="800" b="0" i="0" u="none" strike="noStrike" cap="none" normalizeH="0" baseline="0" dirty="0">
                <a:ln>
                  <a:noFill/>
                </a:ln>
                <a:solidFill>
                  <a:srgbClr val="002060"/>
                </a:solidFill>
                <a:effectLst/>
                <a:latin typeface="メイリオ" panose="020B0604030504040204" pitchFamily="50" charset="-128"/>
                <a:ea typeface="メイリオ" panose="020B0604030504040204" pitchFamily="50" charset="-128"/>
              </a:endParaRPr>
            </a:p>
          </p:txBody>
        </p:sp>
        <p:pic>
          <p:nvPicPr>
            <p:cNvPr id="22" name="グラフィックス 21">
              <a:extLst>
                <a:ext uri="{FF2B5EF4-FFF2-40B4-BE49-F238E27FC236}">
                  <a16:creationId xmlns:a16="http://schemas.microsoft.com/office/drawing/2014/main" id="{A8FFF032-7454-1B62-7C43-5B4D1D4DDACF}"/>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1542873" y="6426947"/>
              <a:ext cx="226695" cy="226695"/>
            </a:xfrm>
            <a:prstGeom prst="rect">
              <a:avLst/>
            </a:prstGeom>
          </p:spPr>
        </p:pic>
      </p:grpSp>
      <p:grpSp>
        <p:nvGrpSpPr>
          <p:cNvPr id="24" name="グループ化 23">
            <a:extLst>
              <a:ext uri="{FF2B5EF4-FFF2-40B4-BE49-F238E27FC236}">
                <a16:creationId xmlns:a16="http://schemas.microsoft.com/office/drawing/2014/main" id="{D4A51E84-8FDE-891A-5AFB-C22C99B41C07}"/>
              </a:ext>
            </a:extLst>
          </p:cNvPr>
          <p:cNvGrpSpPr/>
          <p:nvPr/>
        </p:nvGrpSpPr>
        <p:grpSpPr>
          <a:xfrm>
            <a:off x="4957776" y="2390729"/>
            <a:ext cx="3282224" cy="756279"/>
            <a:chOff x="3484833" y="5537033"/>
            <a:chExt cx="4744608" cy="760913"/>
          </a:xfrm>
        </p:grpSpPr>
        <p:sp>
          <p:nvSpPr>
            <p:cNvPr id="25" name="角丸四角形 24">
              <a:extLst>
                <a:ext uri="{FF2B5EF4-FFF2-40B4-BE49-F238E27FC236}">
                  <a16:creationId xmlns:a16="http://schemas.microsoft.com/office/drawing/2014/main" id="{3B92B243-9E46-2D41-2190-2E541C136821}"/>
                </a:ext>
              </a:extLst>
            </p:cNvPr>
            <p:cNvSpPr/>
            <p:nvPr/>
          </p:nvSpPr>
          <p:spPr>
            <a:xfrm>
              <a:off x="3484833" y="5537033"/>
              <a:ext cx="4744608" cy="654942"/>
            </a:xfrm>
            <a:prstGeom prst="roundRect">
              <a:avLst>
                <a:gd name="adj" fmla="val 8427"/>
              </a:avLst>
            </a:prstGeom>
            <a:solidFill>
              <a:schemeClr val="accent3">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26" name="三角形 25">
              <a:extLst>
                <a:ext uri="{FF2B5EF4-FFF2-40B4-BE49-F238E27FC236}">
                  <a16:creationId xmlns:a16="http://schemas.microsoft.com/office/drawing/2014/main" id="{93589E35-9C6B-F964-9F25-AF2FE535DE94}"/>
                </a:ext>
              </a:extLst>
            </p:cNvPr>
            <p:cNvSpPr/>
            <p:nvPr/>
          </p:nvSpPr>
          <p:spPr>
            <a:xfrm rot="10800000">
              <a:off x="5669739" y="6107990"/>
              <a:ext cx="374796" cy="189956"/>
            </a:xfrm>
            <a:prstGeom prst="triangle">
              <a:avLst/>
            </a:prstGeom>
            <a:solidFill>
              <a:srgbClr val="EBF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四角形: 角を丸くする 30">
            <a:extLst>
              <a:ext uri="{FF2B5EF4-FFF2-40B4-BE49-F238E27FC236}">
                <a16:creationId xmlns:a16="http://schemas.microsoft.com/office/drawing/2014/main" id="{ADD5B9CB-09B8-1A17-2399-F14E805F6E7C}"/>
              </a:ext>
            </a:extLst>
          </p:cNvPr>
          <p:cNvSpPr/>
          <p:nvPr/>
        </p:nvSpPr>
        <p:spPr>
          <a:xfrm>
            <a:off x="5107129" y="2428984"/>
            <a:ext cx="3005910" cy="560998"/>
          </a:xfrm>
          <a:prstGeom prst="roundRect">
            <a:avLst>
              <a:gd name="adj" fmla="val 63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40"/>
              </a:lnSpc>
            </a:pPr>
            <a:r>
              <a:rPr kumimoji="1" lang="ja-JP" altLang="en-US" sz="1200" dirty="0">
                <a:solidFill>
                  <a:schemeClr val="tx1"/>
                </a:solidFill>
                <a:latin typeface="+mn-ea"/>
              </a:rPr>
              <a:t>住みよい</a:t>
            </a:r>
            <a:r>
              <a:rPr kumimoji="1" lang="ja-JP" altLang="en-US" sz="1200">
                <a:solidFill>
                  <a:schemeClr val="tx1"/>
                </a:solidFill>
                <a:latin typeface="+mn-ea"/>
              </a:rPr>
              <a:t>奈良県を作る</a:t>
            </a:r>
            <a:r>
              <a:rPr kumimoji="1" lang="ja-JP" altLang="en-US" sz="1200" dirty="0">
                <a:solidFill>
                  <a:schemeClr val="tx1"/>
                </a:solidFill>
                <a:latin typeface="+mn-ea"/>
              </a:rPr>
              <a:t>ため、</a:t>
            </a:r>
            <a:endParaRPr kumimoji="1" lang="en-US" altLang="ja-JP" sz="1200" dirty="0">
              <a:solidFill>
                <a:schemeClr val="tx1"/>
              </a:solidFill>
              <a:latin typeface="+mn-ea"/>
            </a:endParaRPr>
          </a:p>
          <a:p>
            <a:pPr algn="ctr">
              <a:lnSpc>
                <a:spcPts val="2040"/>
              </a:lnSpc>
            </a:pPr>
            <a:r>
              <a:rPr kumimoji="1" lang="ja-JP" altLang="en-US" sz="1400" dirty="0">
                <a:solidFill>
                  <a:schemeClr val="accent1"/>
                </a:solidFill>
                <a:latin typeface="+mn-ea"/>
              </a:rPr>
              <a:t>お買い物・</a:t>
            </a:r>
            <a:r>
              <a:rPr kumimoji="1" lang="ja-JP" altLang="en-US" sz="1400">
                <a:solidFill>
                  <a:schemeClr val="accent1"/>
                </a:solidFill>
                <a:latin typeface="+mn-ea"/>
              </a:rPr>
              <a:t>お食事はぜひ</a:t>
            </a:r>
            <a:r>
              <a:rPr kumimoji="1" lang="ja-JP" altLang="en-US" sz="1400" dirty="0">
                <a:solidFill>
                  <a:schemeClr val="accent1"/>
                </a:solidFill>
                <a:latin typeface="+mn-ea"/>
              </a:rPr>
              <a:t>奈良県内で！</a:t>
            </a:r>
          </a:p>
        </p:txBody>
      </p:sp>
      <p:grpSp>
        <p:nvGrpSpPr>
          <p:cNvPr id="16" name="グループ化 15">
            <a:extLst>
              <a:ext uri="{FF2B5EF4-FFF2-40B4-BE49-F238E27FC236}">
                <a16:creationId xmlns:a16="http://schemas.microsoft.com/office/drawing/2014/main" id="{325FC10E-FA00-9545-2AA6-4D6EBF437C19}"/>
              </a:ext>
            </a:extLst>
          </p:cNvPr>
          <p:cNvGrpSpPr/>
          <p:nvPr/>
        </p:nvGrpSpPr>
        <p:grpSpPr>
          <a:xfrm>
            <a:off x="438899" y="2494374"/>
            <a:ext cx="4177076" cy="569981"/>
            <a:chOff x="438899" y="2494374"/>
            <a:chExt cx="4177076" cy="569981"/>
          </a:xfrm>
        </p:grpSpPr>
        <p:sp>
          <p:nvSpPr>
            <p:cNvPr id="23" name="正方形/長方形 22">
              <a:extLst>
                <a:ext uri="{FF2B5EF4-FFF2-40B4-BE49-F238E27FC236}">
                  <a16:creationId xmlns:a16="http://schemas.microsoft.com/office/drawing/2014/main" id="{A61B902B-791B-3E05-CD35-0D93BD567F82}"/>
                </a:ext>
              </a:extLst>
            </p:cNvPr>
            <p:cNvSpPr/>
            <p:nvPr/>
          </p:nvSpPr>
          <p:spPr bwMode="auto">
            <a:xfrm>
              <a:off x="2273649" y="2494374"/>
              <a:ext cx="2342326" cy="569981"/>
            </a:xfrm>
            <a:prstGeom prst="rect">
              <a:avLst/>
            </a:prstGeom>
            <a:solidFill>
              <a:schemeClr val="bg1"/>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8" name="正方形/長方形 27">
              <a:extLst>
                <a:ext uri="{FF2B5EF4-FFF2-40B4-BE49-F238E27FC236}">
                  <a16:creationId xmlns:a16="http://schemas.microsoft.com/office/drawing/2014/main" id="{79F66EEF-8397-D6BE-9B3C-68D70F56C9CB}"/>
                </a:ext>
              </a:extLst>
            </p:cNvPr>
            <p:cNvSpPr/>
            <p:nvPr/>
          </p:nvSpPr>
          <p:spPr bwMode="auto">
            <a:xfrm>
              <a:off x="438899" y="2494374"/>
              <a:ext cx="1879774" cy="569981"/>
            </a:xfrm>
            <a:prstGeom prst="rect">
              <a:avLst/>
            </a:prstGeom>
            <a:solidFill>
              <a:schemeClr val="accent1"/>
            </a:solidFill>
            <a:ln w="25400" cap="flat" cmpd="sng" algn="ctr">
              <a:solidFill>
                <a:schemeClr val="accent1"/>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algn="ctr">
                <a:lnSpc>
                  <a:spcPts val="2500"/>
                </a:lnSpc>
                <a:spcBef>
                  <a:spcPct val="0"/>
                </a:spcBef>
              </a:pPr>
              <a:r>
                <a:rPr lang="ja-JP" altLang="en-US" sz="1400">
                  <a:solidFill>
                    <a:schemeClr val="bg1"/>
                  </a:solidFill>
                  <a:latin typeface="+mn-ea"/>
                </a:rPr>
                <a:t>消費税</a:t>
              </a:r>
              <a:r>
                <a:rPr lang="en-US" altLang="ja-JP" sz="1400" dirty="0">
                  <a:solidFill>
                    <a:schemeClr val="bg1"/>
                  </a:solidFill>
                  <a:latin typeface="+mn-ea"/>
                </a:rPr>
                <a:t>10</a:t>
              </a:r>
              <a:r>
                <a:rPr lang="ja-JP" altLang="en-US" sz="1400">
                  <a:solidFill>
                    <a:schemeClr val="bg1"/>
                  </a:solidFill>
                  <a:latin typeface="+mn-ea"/>
                </a:rPr>
                <a:t>％の内訳</a:t>
              </a:r>
              <a:endParaRPr lang="en-US" altLang="ja-JP" sz="1400" dirty="0">
                <a:solidFill>
                  <a:schemeClr val="bg1"/>
                </a:solidFill>
                <a:latin typeface="+mn-ea"/>
              </a:endParaRPr>
            </a:p>
          </p:txBody>
        </p:sp>
      </p:grpSp>
      <p:sp>
        <p:nvSpPr>
          <p:cNvPr id="29" name="Rectangle 26">
            <a:extLst>
              <a:ext uri="{FF2B5EF4-FFF2-40B4-BE49-F238E27FC236}">
                <a16:creationId xmlns:a16="http://schemas.microsoft.com/office/drawing/2014/main" id="{57F48D6B-2E9E-4EBE-A1B4-DAB6390B3EB8}"/>
              </a:ext>
            </a:extLst>
          </p:cNvPr>
          <p:cNvSpPr>
            <a:spLocks noChangeArrowheads="1"/>
          </p:cNvSpPr>
          <p:nvPr/>
        </p:nvSpPr>
        <p:spPr bwMode="white">
          <a:xfrm>
            <a:off x="350521" y="1676153"/>
            <a:ext cx="971198" cy="47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1600"/>
              </a:lnSpc>
              <a:spcBef>
                <a:spcPct val="0"/>
              </a:spcBef>
              <a:buNone/>
              <a:defRPr/>
            </a:pPr>
            <a:r>
              <a:rPr lang="ja-JP" altLang="en-US" sz="1600" dirty="0">
                <a:solidFill>
                  <a:srgbClr val="000000"/>
                </a:solidFill>
                <a:latin typeface="HGPｺﾞｼｯｸE" panose="020B0900000000000000" pitchFamily="50" charset="-128"/>
                <a:ea typeface="HGPｺﾞｼｯｸE" panose="020B0900000000000000" pitchFamily="50" charset="-128"/>
              </a:rPr>
              <a:t>奈良県</a:t>
            </a:r>
            <a:endParaRPr lang="en-US" altLang="ja-JP" sz="1600" dirty="0">
              <a:solidFill>
                <a:srgbClr val="000000"/>
              </a:solidFill>
              <a:latin typeface="HGPｺﾞｼｯｸE" panose="020B0900000000000000" pitchFamily="50" charset="-128"/>
              <a:ea typeface="HGPｺﾞｼｯｸE" panose="020B0900000000000000" pitchFamily="50" charset="-128"/>
            </a:endParaRPr>
          </a:p>
          <a:p>
            <a:pPr lvl="0" algn="ctr" defTabSz="914400">
              <a:lnSpc>
                <a:spcPts val="1600"/>
              </a:lnSpc>
              <a:spcBef>
                <a:spcPct val="0"/>
              </a:spcBef>
              <a:buNone/>
              <a:defRPr/>
            </a:pPr>
            <a:r>
              <a:rPr lang="ja-JP" altLang="en-US" sz="1200" dirty="0">
                <a:solidFill>
                  <a:srgbClr val="000000"/>
                </a:solidFill>
                <a:latin typeface="HGPｺﾞｼｯｸE" panose="020B0900000000000000" pitchFamily="50" charset="-128"/>
                <a:ea typeface="HGPｺﾞｼｯｸE" panose="020B0900000000000000" pitchFamily="50" charset="-128"/>
              </a:rPr>
              <a:t>（令和５年）</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sp>
        <p:nvSpPr>
          <p:cNvPr id="30" name="Rectangle 26">
            <a:extLst>
              <a:ext uri="{FF2B5EF4-FFF2-40B4-BE49-F238E27FC236}">
                <a16:creationId xmlns:a16="http://schemas.microsoft.com/office/drawing/2014/main" id="{500C3A29-2C58-9E30-3560-4074461C02EC}"/>
              </a:ext>
            </a:extLst>
          </p:cNvPr>
          <p:cNvSpPr>
            <a:spLocks noChangeArrowheads="1"/>
          </p:cNvSpPr>
          <p:nvPr/>
        </p:nvSpPr>
        <p:spPr bwMode="white">
          <a:xfrm>
            <a:off x="1369897" y="1569747"/>
            <a:ext cx="251897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奈良県人口（約</a:t>
            </a:r>
            <a:r>
              <a:rPr lang="en-US" altLang="ja-JP" sz="1700" dirty="0">
                <a:solidFill>
                  <a:srgbClr val="000000"/>
                </a:solidFill>
                <a:latin typeface="HGPｺﾞｼｯｸE" panose="020B0900000000000000" pitchFamily="50" charset="-128"/>
                <a:ea typeface="HGPｺﾞｼｯｸE" panose="020B0900000000000000" pitchFamily="50" charset="-128"/>
              </a:rPr>
              <a:t>128</a:t>
            </a:r>
            <a:r>
              <a:rPr lang="ja-JP" altLang="en-US" sz="1700" dirty="0">
                <a:solidFill>
                  <a:srgbClr val="000000"/>
                </a:solidFill>
                <a:latin typeface="HGPｺﾞｼｯｸE" panose="020B0900000000000000" pitchFamily="50" charset="-128"/>
                <a:ea typeface="HGPｺﾞｼｯｸE" panose="020B0900000000000000" pitchFamily="50" charset="-128"/>
              </a:rPr>
              <a:t>万人）</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solidFill>
                  <a:srgbClr val="000000"/>
                </a:solidFill>
                <a:latin typeface="HGPｺﾞｼｯｸE" panose="020B0900000000000000" pitchFamily="50" charset="-128"/>
                <a:ea typeface="HGPｺﾞｼｯｸE" panose="020B0900000000000000" pitchFamily="50" charset="-128"/>
              </a:rPr>
              <a:t>1</a:t>
            </a:r>
            <a:r>
              <a:rPr lang="ja-JP" altLang="en-US" sz="1700" dirty="0">
                <a:solidFill>
                  <a:srgbClr val="000000"/>
                </a:solidFill>
                <a:latin typeface="HGPｺﾞｼｯｸE" panose="020B0900000000000000" pitchFamily="50" charset="-128"/>
                <a:ea typeface="HGPｺﾞｼｯｸE" panose="020B0900000000000000" pitchFamily="50" charset="-128"/>
              </a:rPr>
              <a:t>世帯あたり消費支出</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p:txBody>
      </p:sp>
      <p:sp>
        <p:nvSpPr>
          <p:cNvPr id="31" name="Rectangle 26">
            <a:extLst>
              <a:ext uri="{FF2B5EF4-FFF2-40B4-BE49-F238E27FC236}">
                <a16:creationId xmlns:a16="http://schemas.microsoft.com/office/drawing/2014/main" id="{2F99E3CE-A79A-2387-5A09-B4873653DE31}"/>
              </a:ext>
            </a:extLst>
          </p:cNvPr>
          <p:cNvSpPr>
            <a:spLocks noChangeArrowheads="1"/>
          </p:cNvSpPr>
          <p:nvPr/>
        </p:nvSpPr>
        <p:spPr bwMode="white">
          <a:xfrm>
            <a:off x="3700710" y="1569747"/>
            <a:ext cx="1532326"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en-US" altLang="ja-JP" sz="1700" dirty="0">
                <a:latin typeface="+mn-ea"/>
              </a:rPr>
              <a:t>…</a:t>
            </a:r>
            <a:r>
              <a:rPr lang="ja-JP" altLang="en-US" sz="1700" dirty="0">
                <a:solidFill>
                  <a:schemeClr val="accent1"/>
                </a:solidFill>
                <a:latin typeface="HGPｺﾞｼｯｸE" panose="020B0900000000000000" pitchFamily="50" charset="-128"/>
                <a:ea typeface="HGPｺﾞｼｯｸE" panose="020B0900000000000000" pitchFamily="50" charset="-128"/>
              </a:rPr>
              <a:t>全国</a:t>
            </a:r>
            <a:r>
              <a:rPr lang="en-US" altLang="ja-JP" sz="1700" dirty="0">
                <a:solidFill>
                  <a:schemeClr val="accent1"/>
                </a:solidFill>
                <a:latin typeface="HGPｺﾞｼｯｸE" panose="020B0900000000000000" pitchFamily="50" charset="-128"/>
                <a:ea typeface="HGPｺﾞｼｯｸE" panose="020B0900000000000000" pitchFamily="50" charset="-128"/>
              </a:rPr>
              <a:t>27</a:t>
            </a:r>
            <a:r>
              <a:rPr lang="ja-JP" altLang="en-US" sz="1700" dirty="0">
                <a:solidFill>
                  <a:schemeClr val="accent1"/>
                </a:solidFill>
                <a:latin typeface="HGPｺﾞｼｯｸE" panose="020B0900000000000000" pitchFamily="50" charset="-128"/>
                <a:ea typeface="HGPｺﾞｼｯｸE" panose="020B0900000000000000" pitchFamily="50" charset="-128"/>
              </a:rPr>
              <a:t>位</a:t>
            </a:r>
            <a:endParaRPr lang="en-US" altLang="ja-JP" sz="1700" dirty="0">
              <a:solidFill>
                <a:schemeClr val="accent1"/>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latin typeface="+mn-ea"/>
              </a:rPr>
              <a:t>…</a:t>
            </a:r>
            <a:r>
              <a:rPr lang="ja-JP" altLang="en-US" sz="1700" dirty="0">
                <a:solidFill>
                  <a:schemeClr val="accent1"/>
                </a:solidFill>
                <a:latin typeface="HGPｺﾞｼｯｸE" panose="020B0900000000000000" pitchFamily="50" charset="-128"/>
                <a:ea typeface="HGPｺﾞｼｯｸE" panose="020B0900000000000000" pitchFamily="50" charset="-128"/>
              </a:rPr>
              <a:t>全国</a:t>
            </a:r>
            <a:r>
              <a:rPr lang="en-US" altLang="ja-JP" sz="1700" dirty="0">
                <a:solidFill>
                  <a:schemeClr val="accent1"/>
                </a:solidFill>
                <a:latin typeface="HGPｺﾞｼｯｸE" panose="020B0900000000000000" pitchFamily="50" charset="-128"/>
                <a:ea typeface="HGPｺﾞｼｯｸE" panose="020B0900000000000000" pitchFamily="50" charset="-128"/>
              </a:rPr>
              <a:t>10</a:t>
            </a:r>
            <a:r>
              <a:rPr lang="ja-JP" altLang="en-US" sz="1700" dirty="0">
                <a:solidFill>
                  <a:schemeClr val="accent1"/>
                </a:solidFill>
                <a:latin typeface="HGPｺﾞｼｯｸE" panose="020B0900000000000000" pitchFamily="50" charset="-128"/>
                <a:ea typeface="HGPｺﾞｼｯｸE" panose="020B0900000000000000" pitchFamily="50" charset="-128"/>
              </a:rPr>
              <a:t>位</a:t>
            </a:r>
            <a:endParaRPr lang="en-US" altLang="ja-JP" sz="1700" dirty="0">
              <a:solidFill>
                <a:schemeClr val="accent1"/>
              </a:solidFill>
              <a:latin typeface="HGPｺﾞｼｯｸE" panose="020B0900000000000000" pitchFamily="50" charset="-128"/>
              <a:ea typeface="HGPｺﾞｼｯｸE" panose="020B0900000000000000" pitchFamily="50" charset="-128"/>
            </a:endParaRPr>
          </a:p>
        </p:txBody>
      </p:sp>
      <p:sp>
        <p:nvSpPr>
          <p:cNvPr id="32" name="Rectangle 26">
            <a:extLst>
              <a:ext uri="{FF2B5EF4-FFF2-40B4-BE49-F238E27FC236}">
                <a16:creationId xmlns:a16="http://schemas.microsoft.com/office/drawing/2014/main" id="{4BABAD12-2F04-D1CF-BAB7-4CE6B9CFB61A}"/>
              </a:ext>
            </a:extLst>
          </p:cNvPr>
          <p:cNvSpPr>
            <a:spLocks noChangeArrowheads="1"/>
          </p:cNvSpPr>
          <p:nvPr/>
        </p:nvSpPr>
        <p:spPr bwMode="white">
          <a:xfrm>
            <a:off x="5109835" y="1569747"/>
            <a:ext cx="251897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1700">
                <a:solidFill>
                  <a:srgbClr val="000000"/>
                </a:solidFill>
                <a:latin typeface="HGPｺﾞｼｯｸE" panose="020B0900000000000000" pitchFamily="50" charset="-128"/>
                <a:ea typeface="HGPｺﾞｼｯｸE" panose="020B0900000000000000" pitchFamily="50" charset="-128"/>
              </a:rPr>
              <a:t>地方消費税収</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ja-JP" altLang="en-US" sz="1700">
                <a:solidFill>
                  <a:srgbClr val="000000"/>
                </a:solidFill>
                <a:latin typeface="HGPｺﾞｼｯｸE" panose="020B0900000000000000" pitchFamily="50" charset="-128"/>
                <a:ea typeface="HGPｺﾞｼｯｸE" panose="020B0900000000000000" pitchFamily="50" charset="-128"/>
              </a:rPr>
              <a:t>県外での購入割合</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p:txBody>
      </p:sp>
      <p:sp>
        <p:nvSpPr>
          <p:cNvPr id="33" name="Rectangle 26">
            <a:extLst>
              <a:ext uri="{FF2B5EF4-FFF2-40B4-BE49-F238E27FC236}">
                <a16:creationId xmlns:a16="http://schemas.microsoft.com/office/drawing/2014/main" id="{D1DB1267-B887-217A-0789-7F3C732840A5}"/>
              </a:ext>
            </a:extLst>
          </p:cNvPr>
          <p:cNvSpPr>
            <a:spLocks noChangeArrowheads="1"/>
          </p:cNvSpPr>
          <p:nvPr/>
        </p:nvSpPr>
        <p:spPr bwMode="white">
          <a:xfrm>
            <a:off x="6862651" y="1569747"/>
            <a:ext cx="1532326"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en-US" altLang="ja-JP" sz="1700" dirty="0">
                <a:latin typeface="+mn-ea"/>
              </a:rPr>
              <a:t>…</a:t>
            </a:r>
            <a:r>
              <a:rPr lang="ja-JP" altLang="en-US" sz="1700">
                <a:solidFill>
                  <a:schemeClr val="accent1"/>
                </a:solidFill>
                <a:latin typeface="HGPｺﾞｼｯｸE" panose="020B0900000000000000" pitchFamily="50" charset="-128"/>
                <a:ea typeface="HGPｺﾞｼｯｸE" panose="020B0900000000000000" pitchFamily="50" charset="-128"/>
              </a:rPr>
              <a:t>全国</a:t>
            </a:r>
            <a:r>
              <a:rPr lang="en-US" altLang="ja-JP" sz="1700" dirty="0">
                <a:solidFill>
                  <a:schemeClr val="accent1"/>
                </a:solidFill>
                <a:latin typeface="HGPｺﾞｼｯｸE" panose="020B0900000000000000" pitchFamily="50" charset="-128"/>
                <a:ea typeface="HGPｺﾞｼｯｸE" panose="020B0900000000000000" pitchFamily="50" charset="-128"/>
              </a:rPr>
              <a:t>47</a:t>
            </a:r>
            <a:r>
              <a:rPr lang="ja-JP" altLang="en-US" sz="1700">
                <a:solidFill>
                  <a:schemeClr val="accent1"/>
                </a:solidFill>
                <a:latin typeface="HGPｺﾞｼｯｸE" panose="020B0900000000000000" pitchFamily="50" charset="-128"/>
                <a:ea typeface="HGPｺﾞｼｯｸE" panose="020B0900000000000000" pitchFamily="50" charset="-128"/>
              </a:rPr>
              <a:t>位</a:t>
            </a:r>
            <a:endParaRPr lang="en-US" altLang="ja-JP" sz="1700" dirty="0">
              <a:solidFill>
                <a:schemeClr val="accent1"/>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latin typeface="+mn-ea"/>
              </a:rPr>
              <a:t>…</a:t>
            </a:r>
            <a:r>
              <a:rPr lang="ja-JP" altLang="en-US" sz="1700">
                <a:solidFill>
                  <a:schemeClr val="accent1"/>
                </a:solidFill>
                <a:latin typeface="HGPｺﾞｼｯｸE" panose="020B0900000000000000" pitchFamily="50" charset="-128"/>
                <a:ea typeface="HGPｺﾞｼｯｸE" panose="020B0900000000000000" pitchFamily="50" charset="-128"/>
              </a:rPr>
              <a:t>全国１位</a:t>
            </a:r>
            <a:endParaRPr lang="en-US" altLang="ja-JP" sz="1700" dirty="0">
              <a:solidFill>
                <a:schemeClr val="accent1"/>
              </a:solidFill>
              <a:latin typeface="HGPｺﾞｼｯｸE" panose="020B0900000000000000" pitchFamily="50" charset="-128"/>
              <a:ea typeface="HGPｺﾞｼｯｸE" panose="020B0900000000000000" pitchFamily="50" charset="-128"/>
            </a:endParaRPr>
          </a:p>
        </p:txBody>
      </p:sp>
      <p:grpSp>
        <p:nvGrpSpPr>
          <p:cNvPr id="34" name="グループ化 33">
            <a:extLst>
              <a:ext uri="{FF2B5EF4-FFF2-40B4-BE49-F238E27FC236}">
                <a16:creationId xmlns:a16="http://schemas.microsoft.com/office/drawing/2014/main" id="{87B4DFD0-D458-95FF-E30B-663F9C369ED9}"/>
              </a:ext>
            </a:extLst>
          </p:cNvPr>
          <p:cNvGrpSpPr/>
          <p:nvPr/>
        </p:nvGrpSpPr>
        <p:grpSpPr>
          <a:xfrm>
            <a:off x="285036" y="5979682"/>
            <a:ext cx="4672740" cy="927198"/>
            <a:chOff x="540220" y="4912302"/>
            <a:chExt cx="4672740" cy="927198"/>
          </a:xfrm>
        </p:grpSpPr>
        <p:sp>
          <p:nvSpPr>
            <p:cNvPr id="35" name="正方形/長方形 34">
              <a:extLst>
                <a:ext uri="{FF2B5EF4-FFF2-40B4-BE49-F238E27FC236}">
                  <a16:creationId xmlns:a16="http://schemas.microsoft.com/office/drawing/2014/main" id="{1249DB82-BE44-CA71-F80D-054B077F1331}"/>
                </a:ext>
              </a:extLst>
            </p:cNvPr>
            <p:cNvSpPr/>
            <p:nvPr/>
          </p:nvSpPr>
          <p:spPr>
            <a:xfrm>
              <a:off x="540220" y="4912302"/>
              <a:ext cx="4672740" cy="927198"/>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660"/>
                </a:lnSpc>
              </a:pPr>
              <a:r>
                <a:rPr kumimoji="1" lang="ja-JP" altLang="en-US" dirty="0">
                  <a:solidFill>
                    <a:schemeClr val="tx1"/>
                  </a:solidFill>
                  <a:latin typeface="+mn-ea"/>
                </a:rPr>
                <a:t>消費税・地方</a:t>
              </a:r>
              <a:r>
                <a:rPr kumimoji="1" lang="ja-JP" altLang="en-US">
                  <a:solidFill>
                    <a:schemeClr val="tx1"/>
                  </a:solidFill>
                  <a:latin typeface="+mn-ea"/>
                </a:rPr>
                <a:t>消費税の最終</a:t>
              </a:r>
              <a:r>
                <a:rPr kumimoji="1" lang="ja-JP" altLang="en-US" dirty="0">
                  <a:solidFill>
                    <a:schemeClr val="tx1"/>
                  </a:solidFill>
                  <a:latin typeface="+mn-ea"/>
                </a:rPr>
                <a:t>負担者</a:t>
              </a:r>
              <a:r>
                <a:rPr kumimoji="1" lang="ja-JP" altLang="en-US">
                  <a:solidFill>
                    <a:schemeClr val="tx1"/>
                  </a:solidFill>
                  <a:latin typeface="+mn-ea"/>
                </a:rPr>
                <a:t>は消費者</a:t>
              </a:r>
              <a:endParaRPr kumimoji="1" lang="en-US" altLang="ja-JP" b="1" dirty="0">
                <a:solidFill>
                  <a:srgbClr val="FF0000"/>
                </a:solidFill>
                <a:latin typeface="+mn-ea"/>
              </a:endParaRPr>
            </a:p>
            <a:p>
              <a:pPr algn="ctr">
                <a:lnSpc>
                  <a:spcPts val="2660"/>
                </a:lnSpc>
              </a:pPr>
              <a:r>
                <a:rPr kumimoji="1" lang="ja-JP" altLang="en-US">
                  <a:solidFill>
                    <a:schemeClr val="accent1"/>
                  </a:solidFill>
                  <a:latin typeface="+mn-ea"/>
                </a:rPr>
                <a:t>税収は</a:t>
              </a:r>
              <a:r>
                <a:rPr kumimoji="1" lang="en-US" altLang="ja-JP" dirty="0">
                  <a:solidFill>
                    <a:schemeClr val="accent1"/>
                  </a:solidFill>
                  <a:latin typeface="+mn-ea"/>
                </a:rPr>
                <a:t>｢</a:t>
              </a:r>
              <a:r>
                <a:rPr kumimoji="1" lang="ja-JP" altLang="en-US" dirty="0">
                  <a:solidFill>
                    <a:schemeClr val="accent1"/>
                  </a:solidFill>
                  <a:latin typeface="+mn-ea"/>
                </a:rPr>
                <a:t>最終</a:t>
              </a:r>
              <a:r>
                <a:rPr kumimoji="1" lang="ja-JP" altLang="en-US">
                  <a:solidFill>
                    <a:schemeClr val="accent1"/>
                  </a:solidFill>
                  <a:latin typeface="+mn-ea"/>
                </a:rPr>
                <a:t>消費地</a:t>
              </a:r>
              <a:r>
                <a:rPr kumimoji="1" lang="en-US" altLang="ja-JP" dirty="0">
                  <a:solidFill>
                    <a:schemeClr val="accent1"/>
                  </a:solidFill>
                  <a:latin typeface="+mn-ea"/>
                </a:rPr>
                <a:t>｣</a:t>
              </a:r>
              <a:r>
                <a:rPr kumimoji="1" lang="ja-JP" altLang="en-US">
                  <a:solidFill>
                    <a:schemeClr val="accent1"/>
                  </a:solidFill>
                  <a:latin typeface="+mn-ea"/>
                </a:rPr>
                <a:t>に</a:t>
              </a:r>
              <a:r>
                <a:rPr kumimoji="1" lang="ja-JP" altLang="en-US" dirty="0">
                  <a:solidFill>
                    <a:schemeClr val="accent1"/>
                  </a:solidFill>
                  <a:latin typeface="+mn-ea"/>
                </a:rPr>
                <a:t>帰属</a:t>
              </a:r>
            </a:p>
          </p:txBody>
        </p:sp>
        <p:sp>
          <p:nvSpPr>
            <p:cNvPr id="36" name="矢印: 下 82">
              <a:extLst>
                <a:ext uri="{FF2B5EF4-FFF2-40B4-BE49-F238E27FC236}">
                  <a16:creationId xmlns:a16="http://schemas.microsoft.com/office/drawing/2014/main" id="{BFE92C4C-1FC3-446D-F277-DDECA0693B52}"/>
                </a:ext>
              </a:extLst>
            </p:cNvPr>
            <p:cNvSpPr/>
            <p:nvPr/>
          </p:nvSpPr>
          <p:spPr>
            <a:xfrm rot="16200000">
              <a:off x="1102308" y="5371252"/>
              <a:ext cx="290866" cy="396161"/>
            </a:xfrm>
            <a:prstGeom prst="downArrow">
              <a:avLst>
                <a:gd name="adj1" fmla="val 50000"/>
                <a:gd name="adj2" fmla="val 52188"/>
              </a:avLst>
            </a:prstGeom>
            <a:solidFill>
              <a:schemeClr val="accent1">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7" name="テキスト ボックス 18">
            <a:extLst>
              <a:ext uri="{FF2B5EF4-FFF2-40B4-BE49-F238E27FC236}">
                <a16:creationId xmlns:a16="http://schemas.microsoft.com/office/drawing/2014/main" id="{8B26CD12-FB8B-B146-7D7D-0B2145E77BE8}"/>
              </a:ext>
            </a:extLst>
          </p:cNvPr>
          <p:cNvSpPr txBox="1">
            <a:spLocks noChangeArrowheads="1"/>
          </p:cNvSpPr>
          <p:nvPr/>
        </p:nvSpPr>
        <p:spPr bwMode="auto">
          <a:xfrm>
            <a:off x="2456751" y="2515735"/>
            <a:ext cx="2077821" cy="523220"/>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dirty="0">
                <a:latin typeface="+mn-ea"/>
                <a:ea typeface="+mn-ea"/>
              </a:rPr>
              <a:t>7.8</a:t>
            </a:r>
            <a:r>
              <a:rPr lang="ja-JP" altLang="en-US" sz="1400" dirty="0">
                <a:latin typeface="+mn-ea"/>
                <a:ea typeface="+mn-ea"/>
              </a:rPr>
              <a:t>％</a:t>
            </a:r>
            <a:r>
              <a:rPr lang="ja-JP" altLang="en-US" sz="1400">
                <a:latin typeface="+mn-ea"/>
                <a:ea typeface="+mn-ea"/>
              </a:rPr>
              <a:t>は国税</a:t>
            </a:r>
            <a:endParaRPr lang="en-US" altLang="ja-JP" sz="1400" dirty="0">
              <a:latin typeface="+mn-ea"/>
              <a:ea typeface="+mn-ea"/>
            </a:endParaRPr>
          </a:p>
          <a:p>
            <a:pPr eaLnBrk="1" hangingPunct="1">
              <a:spcBef>
                <a:spcPct val="0"/>
              </a:spcBef>
              <a:buFontTx/>
              <a:buNone/>
            </a:pPr>
            <a:r>
              <a:rPr lang="en-US" altLang="ja-JP" sz="1400" dirty="0">
                <a:solidFill>
                  <a:schemeClr val="accent1"/>
                </a:solidFill>
                <a:latin typeface="+mn-ea"/>
                <a:ea typeface="+mn-ea"/>
              </a:rPr>
              <a:t>2.2</a:t>
            </a:r>
            <a:r>
              <a:rPr lang="ja-JP" altLang="en-US" sz="1400" dirty="0">
                <a:solidFill>
                  <a:schemeClr val="accent1"/>
                </a:solidFill>
                <a:latin typeface="+mn-ea"/>
                <a:ea typeface="+mn-ea"/>
              </a:rPr>
              <a:t>％は地方消費税</a:t>
            </a:r>
          </a:p>
        </p:txBody>
      </p:sp>
      <p:sp>
        <p:nvSpPr>
          <p:cNvPr id="38" name="正方形/長方形 37">
            <a:extLst>
              <a:ext uri="{FF2B5EF4-FFF2-40B4-BE49-F238E27FC236}">
                <a16:creationId xmlns:a16="http://schemas.microsoft.com/office/drawing/2014/main" id="{BA2D33C2-A780-1E70-05E1-D2EBD53A5C4E}"/>
              </a:ext>
            </a:extLst>
          </p:cNvPr>
          <p:cNvSpPr/>
          <p:nvPr/>
        </p:nvSpPr>
        <p:spPr>
          <a:xfrm>
            <a:off x="5492646" y="6189371"/>
            <a:ext cx="2162978" cy="6901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latin typeface="+mn-ea"/>
              </a:rPr>
              <a:t>奈良県地方消費税啓発</a:t>
            </a:r>
            <a:endParaRPr lang="en-US" altLang="ja-JP" sz="1200" dirty="0">
              <a:latin typeface="+mn-ea"/>
            </a:endParaRPr>
          </a:p>
          <a:p>
            <a:pPr algn="ctr"/>
            <a:r>
              <a:rPr lang="ja-JP" altLang="en-US" sz="1200" dirty="0">
                <a:latin typeface="+mn-ea"/>
              </a:rPr>
              <a:t>推進協議会ポスター</a:t>
            </a:r>
          </a:p>
        </p:txBody>
      </p:sp>
      <p:pic>
        <p:nvPicPr>
          <p:cNvPr id="39" name="図 38">
            <a:extLst>
              <a:ext uri="{FF2B5EF4-FFF2-40B4-BE49-F238E27FC236}">
                <a16:creationId xmlns:a16="http://schemas.microsoft.com/office/drawing/2014/main" id="{41A72466-8D54-4EBE-9086-E8AF257900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6038" y="392385"/>
            <a:ext cx="1057932" cy="1076937"/>
          </a:xfrm>
          <a:prstGeom prst="rect">
            <a:avLst/>
          </a:prstGeom>
        </p:spPr>
      </p:pic>
      <p:sp>
        <p:nvSpPr>
          <p:cNvPr id="40" name="テキスト ボックス 39">
            <a:extLst>
              <a:ext uri="{FF2B5EF4-FFF2-40B4-BE49-F238E27FC236}">
                <a16:creationId xmlns:a16="http://schemas.microsoft.com/office/drawing/2014/main" id="{FB8DEB96-60AE-420D-914E-343ED97877F3}"/>
              </a:ext>
            </a:extLst>
          </p:cNvPr>
          <p:cNvSpPr txBox="1"/>
          <p:nvPr/>
        </p:nvSpPr>
        <p:spPr>
          <a:xfrm>
            <a:off x="6791529" y="1157335"/>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2" name="スライド番号プレースホルダー 8">
            <a:extLst>
              <a:ext uri="{FF2B5EF4-FFF2-40B4-BE49-F238E27FC236}">
                <a16:creationId xmlns:a16="http://schemas.microsoft.com/office/drawing/2014/main" id="{FDC21D8C-C7C0-8EBC-4015-523E36C661E9}"/>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25</a:t>
            </a:fld>
            <a:endParaRPr lang="en-US" altLang="ja-JP" dirty="0">
              <a:latin typeface="+mn-ea"/>
              <a:ea typeface="+mn-ea"/>
            </a:endParaRPr>
          </a:p>
        </p:txBody>
      </p:sp>
      <p:pic>
        <p:nvPicPr>
          <p:cNvPr id="4" name="図 3">
            <a:extLst>
              <a:ext uri="{FF2B5EF4-FFF2-40B4-BE49-F238E27FC236}">
                <a16:creationId xmlns:a16="http://schemas.microsoft.com/office/drawing/2014/main" id="{DC247648-3E76-49C1-BC06-F88432EDC9B0}"/>
              </a:ext>
            </a:extLst>
          </p:cNvPr>
          <p:cNvPicPr>
            <a:picLocks noChangeAspect="1"/>
          </p:cNvPicPr>
          <p:nvPr/>
        </p:nvPicPr>
        <p:blipFill>
          <a:blip r:embed="rId11"/>
          <a:stretch>
            <a:fillRect/>
          </a:stretch>
        </p:blipFill>
        <p:spPr>
          <a:xfrm>
            <a:off x="5482820" y="3172475"/>
            <a:ext cx="2210620" cy="3119687"/>
          </a:xfrm>
          <a:prstGeom prst="rect">
            <a:avLst/>
          </a:prstGeom>
        </p:spPr>
      </p:pic>
      <p:pic>
        <p:nvPicPr>
          <p:cNvPr id="17" name="図 16">
            <a:extLst>
              <a:ext uri="{FF2B5EF4-FFF2-40B4-BE49-F238E27FC236}">
                <a16:creationId xmlns:a16="http://schemas.microsoft.com/office/drawing/2014/main" id="{F05AEA8E-A5C9-EB4E-87C5-50F84CA720F5}"/>
              </a:ext>
            </a:extLst>
          </p:cNvPr>
          <p:cNvPicPr>
            <a:picLocks noChangeAspect="1"/>
          </p:cNvPicPr>
          <p:nvPr/>
        </p:nvPicPr>
        <p:blipFill>
          <a:blip r:embed="rId12"/>
          <a:stretch>
            <a:fillRect/>
          </a:stretch>
        </p:blipFill>
        <p:spPr>
          <a:xfrm>
            <a:off x="7826618" y="4864209"/>
            <a:ext cx="1116724" cy="1174572"/>
          </a:xfrm>
          <a:prstGeom prst="rect">
            <a:avLst/>
          </a:prstGeom>
        </p:spPr>
      </p:pic>
    </p:spTree>
    <p:custDataLst>
      <p:tags r:id="rId1"/>
    </p:custDataLst>
    <p:extLst>
      <p:ext uri="{BB962C8B-B14F-4D97-AF65-F5344CB8AC3E}">
        <p14:creationId xmlns:p14="http://schemas.microsoft.com/office/powerpoint/2010/main" val="87981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par>
                                <p:cTn id="65" presetID="10"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p:bldP spid="29" grpId="0"/>
      <p:bldP spid="30" grpId="0"/>
      <p:bldP spid="31" grpId="0"/>
      <p:bldP spid="32" grpId="0"/>
      <p:bldP spid="33" grpId="0"/>
      <p:bldP spid="37" grpId="0"/>
      <p:bldP spid="38" grpId="0"/>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C21DCC1-F019-97AE-B767-056A2136F975}"/>
              </a:ext>
            </a:extLst>
          </p:cNvPr>
          <p:cNvGrpSpPr/>
          <p:nvPr/>
        </p:nvGrpSpPr>
        <p:grpSpPr>
          <a:xfrm>
            <a:off x="323850" y="6390118"/>
            <a:ext cx="7416000" cy="396270"/>
            <a:chOff x="322211" y="6410880"/>
            <a:chExt cx="8532000" cy="374400"/>
          </a:xfrm>
        </p:grpSpPr>
        <p:sp>
          <p:nvSpPr>
            <p:cNvPr id="8" name="正方形/長方形 7">
              <a:extLst>
                <a:ext uri="{FF2B5EF4-FFF2-40B4-BE49-F238E27FC236}">
                  <a16:creationId xmlns:a16="http://schemas.microsoft.com/office/drawing/2014/main" id="{20F716E2-32BD-6496-B41A-71B1AB8A1BA0}"/>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10" name="正方形/長方形 9">
              <a:extLst>
                <a:ext uri="{FF2B5EF4-FFF2-40B4-BE49-F238E27FC236}">
                  <a16:creationId xmlns:a16="http://schemas.microsoft.com/office/drawing/2014/main" id="{E9CAF1CB-47AF-5338-B0E0-95C4BF5916D6}"/>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サイドストーリー</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もっと税について調べて</a:t>
            </a:r>
            <a:r>
              <a:rPr lang="ja-JP" altLang="en-US" sz="2100" kern="0">
                <a:solidFill>
                  <a:schemeClr val="tx1"/>
                </a:solidFill>
                <a:latin typeface="HGP創英角ｺﾞｼｯｸUB" panose="020B0900000000000000" pitchFamily="50" charset="-128"/>
                <a:ea typeface="HGP創英角ｺﾞｼｯｸUB" panose="020B0900000000000000" pitchFamily="50" charset="-128"/>
              </a:rPr>
              <a:t>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a:solidFill>
                  <a:schemeClr val="tx1"/>
                </a:solidFill>
                <a:latin typeface="HGP創英角ｺﾞｼｯｸUB" panose="020B0900000000000000" pitchFamily="50" charset="-128"/>
                <a:ea typeface="HGP創英角ｺﾞｼｯｸUB" panose="020B0900000000000000" pitchFamily="50" charset="-128"/>
              </a:rPr>
              <a:t>奈良県</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各地の財政</a:t>
            </a:r>
          </a:p>
        </p:txBody>
      </p:sp>
      <p:sp>
        <p:nvSpPr>
          <p:cNvPr id="5" name="Rectangle 8">
            <a:extLst>
              <a:ext uri="{FF2B5EF4-FFF2-40B4-BE49-F238E27FC236}">
                <a16:creationId xmlns:a16="http://schemas.microsoft.com/office/drawing/2014/main" id="{31F63F67-19C7-C97C-27B2-CB99A08A14F0}"/>
              </a:ext>
            </a:extLst>
          </p:cNvPr>
          <p:cNvSpPr>
            <a:spLocks noChangeArrowheads="1"/>
          </p:cNvSpPr>
          <p:nvPr/>
        </p:nvSpPr>
        <p:spPr bwMode="auto">
          <a:xfrm>
            <a:off x="323850" y="1395483"/>
            <a:ext cx="6784454" cy="90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ja-JP" altLang="en-US" sz="1400" dirty="0">
                <a:latin typeface="+mn-ea"/>
                <a:ea typeface="+mn-ea"/>
                <a:cs typeface="メイリオ" panose="020B0604030504040204" pitchFamily="50" charset="-128"/>
              </a:rPr>
              <a:t>これまで見てきたとおり、「税」はいろいろなところに使われています。</a:t>
            </a:r>
            <a:endParaRPr lang="en-US" altLang="ja-JP" sz="1400" dirty="0">
              <a:latin typeface="+mn-ea"/>
              <a:ea typeface="+mn-ea"/>
              <a:cs typeface="メイリオ" panose="020B0604030504040204" pitchFamily="50" charset="-128"/>
            </a:endParaRPr>
          </a:p>
          <a:p>
            <a:pPr eaLnBrk="1" hangingPunct="1">
              <a:spcBef>
                <a:spcPct val="0"/>
              </a:spcBef>
              <a:spcAft>
                <a:spcPts val="600"/>
              </a:spcAft>
              <a:buFontTx/>
              <a:buNone/>
            </a:pPr>
            <a:r>
              <a:rPr lang="ja-JP" altLang="en-US" sz="1400" dirty="0">
                <a:latin typeface="+mn-ea"/>
                <a:ea typeface="+mn-ea"/>
                <a:cs typeface="メイリオ" panose="020B0604030504040204" pitchFamily="50" charset="-128"/>
              </a:rPr>
              <a:t>みんなが住んでいる地域ではどのように使われているかな。</a:t>
            </a:r>
            <a:endParaRPr lang="en-US" altLang="ja-JP" sz="1400" dirty="0">
              <a:latin typeface="+mn-ea"/>
              <a:ea typeface="+mn-ea"/>
              <a:cs typeface="メイリオ" panose="020B0604030504040204" pitchFamily="50" charset="-128"/>
            </a:endParaRPr>
          </a:p>
          <a:p>
            <a:pPr eaLnBrk="1" hangingPunct="1">
              <a:spcBef>
                <a:spcPct val="0"/>
              </a:spcBef>
              <a:spcAft>
                <a:spcPts val="600"/>
              </a:spcAft>
              <a:buFontTx/>
              <a:buNone/>
            </a:pPr>
            <a:r>
              <a:rPr lang="ja-JP" altLang="en-US" sz="1400" dirty="0">
                <a:latin typeface="+mn-ea"/>
                <a:ea typeface="+mn-ea"/>
                <a:cs typeface="メイリオ" panose="020B0604030504040204" pitchFamily="50" charset="-128"/>
              </a:rPr>
              <a:t>使い方を調べて、みんなで話し合ってみよう。</a:t>
            </a:r>
            <a:endParaRPr lang="en-US" altLang="ja-JP" sz="1400" dirty="0">
              <a:latin typeface="+mn-ea"/>
              <a:ea typeface="+mn-ea"/>
              <a:cs typeface="メイリオ" panose="020B0604030504040204" pitchFamily="50" charset="-128"/>
            </a:endParaRPr>
          </a:p>
        </p:txBody>
      </p:sp>
      <p:sp>
        <p:nvSpPr>
          <p:cNvPr id="7" name="AutoShape 353">
            <a:extLst>
              <a:ext uri="{FF2B5EF4-FFF2-40B4-BE49-F238E27FC236}">
                <a16:creationId xmlns:a16="http://schemas.microsoft.com/office/drawing/2014/main" id="{C2F206CF-2052-2C4F-9B31-7744F8562E64}"/>
              </a:ext>
            </a:extLst>
          </p:cNvPr>
          <p:cNvSpPr>
            <a:spLocks noChangeArrowheads="1"/>
          </p:cNvSpPr>
          <p:nvPr/>
        </p:nvSpPr>
        <p:spPr bwMode="auto">
          <a:xfrm>
            <a:off x="323851" y="900000"/>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みんなが住んでいる自治体（市町村）の財政状況を調べてみよう。</a:t>
            </a:r>
          </a:p>
        </p:txBody>
      </p:sp>
      <p:sp>
        <p:nvSpPr>
          <p:cNvPr id="12" name="Rectangle 8">
            <a:extLst>
              <a:ext uri="{FF2B5EF4-FFF2-40B4-BE49-F238E27FC236}">
                <a16:creationId xmlns:a16="http://schemas.microsoft.com/office/drawing/2014/main" id="{80AE6C90-11F6-4F2F-6659-A69B432DCBD1}"/>
              </a:ext>
            </a:extLst>
          </p:cNvPr>
          <p:cNvSpPr>
            <a:spLocks noChangeArrowheads="1"/>
          </p:cNvSpPr>
          <p:nvPr/>
        </p:nvSpPr>
        <p:spPr bwMode="auto">
          <a:xfrm>
            <a:off x="323850" y="5881031"/>
            <a:ext cx="4553252"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t"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00" dirty="0">
                <a:latin typeface="HGPｺﾞｼｯｸE" panose="020B0900000000000000" pitchFamily="50" charset="-128"/>
                <a:ea typeface="HGPｺﾞｼｯｸE" panose="020B0900000000000000" pitchFamily="50" charset="-128"/>
                <a:cs typeface="メイリオ" panose="020B0604030504040204" pitchFamily="50" charset="-128"/>
              </a:rPr>
              <a:t>※</a:t>
            </a:r>
            <a:r>
              <a:rPr lang="ja-JP" altLang="en-US" sz="1000">
                <a:latin typeface="HGPｺﾞｼｯｸE" panose="020B0900000000000000" pitchFamily="50" charset="-128"/>
                <a:ea typeface="HGPｺﾞｼｯｸE" panose="020B0900000000000000" pitchFamily="50" charset="-128"/>
                <a:cs typeface="メイリオ" panose="020B0604030504040204" pitchFamily="50" charset="-128"/>
              </a:rPr>
              <a:t>自治体の名称をクリックすると、自治体のホームページへ移動します。</a:t>
            </a:r>
            <a:endParaRPr lang="en-US" altLang="ja-JP" sz="1000" dirty="0">
              <a:latin typeface="HGPｺﾞｼｯｸE" panose="020B0900000000000000" pitchFamily="50" charset="-128"/>
              <a:ea typeface="HGPｺﾞｼｯｸE" panose="020B0900000000000000" pitchFamily="50" charset="-128"/>
              <a:cs typeface="メイリオ" panose="020B0604030504040204" pitchFamily="50" charset="-128"/>
            </a:endParaRPr>
          </a:p>
        </p:txBody>
      </p:sp>
      <p:grpSp>
        <p:nvGrpSpPr>
          <p:cNvPr id="16" name="グループ化 15">
            <a:extLst>
              <a:ext uri="{FF2B5EF4-FFF2-40B4-BE49-F238E27FC236}">
                <a16:creationId xmlns:a16="http://schemas.microsoft.com/office/drawing/2014/main" id="{92379FE4-4D97-0C82-213C-D312F161A332}"/>
              </a:ext>
            </a:extLst>
          </p:cNvPr>
          <p:cNvGrpSpPr/>
          <p:nvPr/>
        </p:nvGrpSpPr>
        <p:grpSpPr>
          <a:xfrm>
            <a:off x="-29057" y="6108719"/>
            <a:ext cx="832606" cy="749281"/>
            <a:chOff x="-35154" y="5996309"/>
            <a:chExt cx="945432" cy="850816"/>
          </a:xfrm>
        </p:grpSpPr>
        <p:sp>
          <p:nvSpPr>
            <p:cNvPr id="17" name="フリーフォーム: 図形 31">
              <a:extLst>
                <a:ext uri="{FF2B5EF4-FFF2-40B4-BE49-F238E27FC236}">
                  <a16:creationId xmlns:a16="http://schemas.microsoft.com/office/drawing/2014/main" id="{C4E4CCBA-2E05-21C3-C9C6-D0800335FFE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9" name="フリーフォーム: 図形 32">
              <a:extLst>
                <a:ext uri="{FF2B5EF4-FFF2-40B4-BE49-F238E27FC236}">
                  <a16:creationId xmlns:a16="http://schemas.microsoft.com/office/drawing/2014/main" id="{6F35CD39-F6AB-4F57-4F80-AF594CBA8A6A}"/>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 name="テキスト ボックス 19">
              <a:extLst>
                <a:ext uri="{FF2B5EF4-FFF2-40B4-BE49-F238E27FC236}">
                  <a16:creationId xmlns:a16="http://schemas.microsoft.com/office/drawing/2014/main" id="{629144F9-C5E5-25A4-C6E2-57BC980B1F5B}"/>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aphicFrame>
        <p:nvGraphicFramePr>
          <p:cNvPr id="24" name="表 23">
            <a:extLst>
              <a:ext uri="{FF2B5EF4-FFF2-40B4-BE49-F238E27FC236}">
                <a16:creationId xmlns:a16="http://schemas.microsoft.com/office/drawing/2014/main" id="{476073B9-C078-AF72-1094-74E1986F484D}"/>
              </a:ext>
            </a:extLst>
          </p:cNvPr>
          <p:cNvGraphicFramePr>
            <a:graphicFrameLocks noGrp="1"/>
          </p:cNvGraphicFramePr>
          <p:nvPr/>
        </p:nvGraphicFramePr>
        <p:xfrm>
          <a:off x="360395" y="2298926"/>
          <a:ext cx="4768196" cy="3565620"/>
        </p:xfrm>
        <a:graphic>
          <a:graphicData uri="http://schemas.openxmlformats.org/drawingml/2006/table">
            <a:tbl>
              <a:tblPr firstRow="1" bandRow="1">
                <a:tableStyleId>{69012ECD-51FC-41F1-AA8D-1B2483CD663E}</a:tableStyleId>
              </a:tblPr>
              <a:tblGrid>
                <a:gridCol w="979752">
                  <a:extLst>
                    <a:ext uri="{9D8B030D-6E8A-4147-A177-3AD203B41FA5}">
                      <a16:colId xmlns:a16="http://schemas.microsoft.com/office/drawing/2014/main" val="567011437"/>
                    </a:ext>
                  </a:extLst>
                </a:gridCol>
                <a:gridCol w="1244618">
                  <a:extLst>
                    <a:ext uri="{9D8B030D-6E8A-4147-A177-3AD203B41FA5}">
                      <a16:colId xmlns:a16="http://schemas.microsoft.com/office/drawing/2014/main" val="3527943594"/>
                    </a:ext>
                  </a:extLst>
                </a:gridCol>
                <a:gridCol w="1233701">
                  <a:extLst>
                    <a:ext uri="{9D8B030D-6E8A-4147-A177-3AD203B41FA5}">
                      <a16:colId xmlns:a16="http://schemas.microsoft.com/office/drawing/2014/main" val="2835286206"/>
                    </a:ext>
                  </a:extLst>
                </a:gridCol>
                <a:gridCol w="1310125">
                  <a:extLst>
                    <a:ext uri="{9D8B030D-6E8A-4147-A177-3AD203B41FA5}">
                      <a16:colId xmlns:a16="http://schemas.microsoft.com/office/drawing/2014/main" val="1208472457"/>
                    </a:ext>
                  </a:extLst>
                </a:gridCol>
              </a:tblGrid>
              <a:tr h="34861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u="none">
                          <a:solidFill>
                            <a:schemeClr val="bg1"/>
                          </a:solidFill>
                          <a:latin typeface="+mn-ea"/>
                          <a:ea typeface="+mn-ea"/>
                          <a:hlinkClick r:id="rId5">
                            <a:extLst>
                              <a:ext uri="{A12FA001-AC4F-418D-AE19-62706E023703}">
                                <ahyp:hlinkClr xmlns:ahyp="http://schemas.microsoft.com/office/drawing/2018/hyperlinkcolor" val="tx"/>
                              </a:ext>
                            </a:extLst>
                          </a:hlinkClick>
                        </a:rPr>
                        <a:t>奈良県の自治体（</a:t>
                      </a:r>
                      <a:r>
                        <a:rPr kumimoji="1" lang="en-US" altLang="ja-JP" sz="1400" u="none" dirty="0">
                          <a:solidFill>
                            <a:schemeClr val="bg1"/>
                          </a:solidFill>
                          <a:latin typeface="+mn-ea"/>
                          <a:ea typeface="+mn-ea"/>
                          <a:hlinkClick r:id="rId5">
                            <a:extLst>
                              <a:ext uri="{A12FA001-AC4F-418D-AE19-62706E023703}">
                                <ahyp:hlinkClr xmlns:ahyp="http://schemas.microsoft.com/office/drawing/2018/hyperlinkcolor" val="tx"/>
                              </a:ext>
                            </a:extLst>
                          </a:hlinkClick>
                        </a:rPr>
                        <a:t>12</a:t>
                      </a:r>
                      <a:r>
                        <a:rPr kumimoji="1" lang="ja-JP" altLang="en-US" sz="1400" u="none">
                          <a:solidFill>
                            <a:schemeClr val="bg1"/>
                          </a:solidFill>
                          <a:latin typeface="+mn-ea"/>
                          <a:ea typeface="+mn-ea"/>
                          <a:hlinkClick r:id="rId5">
                            <a:extLst>
                              <a:ext uri="{A12FA001-AC4F-418D-AE19-62706E023703}">
                                <ahyp:hlinkClr xmlns:ahyp="http://schemas.microsoft.com/office/drawing/2018/hyperlinkcolor" val="tx"/>
                              </a:ext>
                            </a:extLst>
                          </a:hlinkClick>
                        </a:rPr>
                        <a:t>市</a:t>
                      </a:r>
                      <a:r>
                        <a:rPr kumimoji="1" lang="en-US" altLang="ja-JP" sz="1400" u="none" dirty="0">
                          <a:solidFill>
                            <a:schemeClr val="bg1"/>
                          </a:solidFill>
                          <a:latin typeface="+mn-ea"/>
                          <a:ea typeface="+mn-ea"/>
                          <a:hlinkClick r:id="rId5">
                            <a:extLst>
                              <a:ext uri="{A12FA001-AC4F-418D-AE19-62706E023703}">
                                <ahyp:hlinkClr xmlns:ahyp="http://schemas.microsoft.com/office/drawing/2018/hyperlinkcolor" val="tx"/>
                              </a:ext>
                            </a:extLst>
                          </a:hlinkClick>
                        </a:rPr>
                        <a:t>15</a:t>
                      </a:r>
                      <a:r>
                        <a:rPr kumimoji="1" lang="ja-JP" altLang="en-US" sz="1400" u="none">
                          <a:solidFill>
                            <a:schemeClr val="bg1"/>
                          </a:solidFill>
                          <a:latin typeface="+mn-ea"/>
                          <a:ea typeface="+mn-ea"/>
                          <a:hlinkClick r:id="rId5">
                            <a:extLst>
                              <a:ext uri="{A12FA001-AC4F-418D-AE19-62706E023703}">
                                <ahyp:hlinkClr xmlns:ahyp="http://schemas.microsoft.com/office/drawing/2018/hyperlinkcolor" val="tx"/>
                              </a:ext>
                            </a:extLst>
                          </a:hlinkClick>
                        </a:rPr>
                        <a:t>町</a:t>
                      </a:r>
                      <a:r>
                        <a:rPr kumimoji="1" lang="en-US" altLang="ja-JP" sz="1400" u="none" dirty="0">
                          <a:solidFill>
                            <a:schemeClr val="bg1"/>
                          </a:solidFill>
                          <a:latin typeface="+mn-ea"/>
                          <a:ea typeface="+mn-ea"/>
                          <a:hlinkClick r:id="rId5">
                            <a:extLst>
                              <a:ext uri="{A12FA001-AC4F-418D-AE19-62706E023703}">
                                <ahyp:hlinkClr xmlns:ahyp="http://schemas.microsoft.com/office/drawing/2018/hyperlinkcolor" val="tx"/>
                              </a:ext>
                            </a:extLst>
                          </a:hlinkClick>
                        </a:rPr>
                        <a:t>12</a:t>
                      </a:r>
                      <a:r>
                        <a:rPr kumimoji="1" lang="ja-JP" altLang="en-US" sz="1400" u="none">
                          <a:solidFill>
                            <a:schemeClr val="bg1"/>
                          </a:solidFill>
                          <a:latin typeface="+mn-ea"/>
                          <a:ea typeface="+mn-ea"/>
                          <a:hlinkClick r:id="rId5">
                            <a:extLst>
                              <a:ext uri="{A12FA001-AC4F-418D-AE19-62706E023703}">
                                <ahyp:hlinkClr xmlns:ahyp="http://schemas.microsoft.com/office/drawing/2018/hyperlinkcolor" val="tx"/>
                              </a:ext>
                            </a:extLst>
                          </a:hlinkClick>
                        </a:rPr>
                        <a:t>村）</a:t>
                      </a:r>
                      <a:endParaRPr kumimoji="1" lang="ja-JP" altLang="en-US" sz="1400" u="none">
                        <a:solidFill>
                          <a:schemeClr val="bg1"/>
                        </a:solidFill>
                        <a:latin typeface="+mn-ea"/>
                        <a:ea typeface="+mn-ea"/>
                      </a:endParaRPr>
                    </a:p>
                  </a:txBody>
                  <a:tcPr marL="72000" marR="72000" marT="72000" marB="72000" anchor="ctr"/>
                </a:tc>
                <a:tc hMerge="1">
                  <a:txBody>
                    <a:bodyPr/>
                    <a:lstStyle/>
                    <a:p>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solidFill>
                      <a:srgbClr val="0070C0"/>
                    </a:solidFill>
                  </a:tcPr>
                </a:tc>
                <a:tc hMerge="1">
                  <a:txBody>
                    <a:bodyPr/>
                    <a:lstStyle/>
                    <a:p>
                      <a:endParaRPr kumimoji="1" lang="ja-JP" altLang="en-US" sz="1400" dirty="0">
                        <a:latin typeface="+mn-ea"/>
                        <a:ea typeface="+mn-ea"/>
                      </a:endParaRPr>
                    </a:p>
                  </a:txBody>
                  <a:tcPr marL="72000" marR="72000" marT="72000" marB="7200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a:solidFill>
                          <a:schemeClr val="bg1"/>
                        </a:solidFill>
                        <a:latin typeface="+mn-ea"/>
                        <a:ea typeface="+mn-ea"/>
                      </a:endParaRPr>
                    </a:p>
                  </a:txBody>
                  <a:tcPr marL="72000" marR="72000" marT="72000" marB="72000" anchor="ctr"/>
                </a:tc>
                <a:extLst>
                  <a:ext uri="{0D108BD9-81ED-4DB2-BD59-A6C34878D82A}">
                    <a16:rowId xmlns:a16="http://schemas.microsoft.com/office/drawing/2014/main" val="4194400008"/>
                  </a:ext>
                </a:extLst>
              </a:tr>
              <a:tr h="320826">
                <a:tc>
                  <a:txBody>
                    <a:bodyPr/>
                    <a:lstStyle/>
                    <a:p>
                      <a:r>
                        <a:rPr kumimoji="1" lang="ja-JP" altLang="en-US" sz="1100" u="none" dirty="0">
                          <a:solidFill>
                            <a:schemeClr val="tx1"/>
                          </a:solidFill>
                          <a:highlight>
                            <a:srgbClr val="FBF3BF"/>
                          </a:highlight>
                          <a:latin typeface="+mn-ea"/>
                          <a:ea typeface="+mn-ea"/>
                          <a:hlinkClick r:id="rId6">
                            <a:extLst>
                              <a:ext uri="{A12FA001-AC4F-418D-AE19-62706E023703}">
                                <ahyp:hlinkClr xmlns:ahyp="http://schemas.microsoft.com/office/drawing/2018/hyperlinkcolor" val="tx"/>
                              </a:ext>
                            </a:extLst>
                          </a:hlinkClick>
                        </a:rPr>
                        <a:t>奈良市</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8EDEA9"/>
                          </a:highlight>
                          <a:latin typeface="+mn-ea"/>
                          <a:ea typeface="+mn-ea"/>
                          <a:hlinkClick r:id="rId7">
                            <a:extLst>
                              <a:ext uri="{A12FA001-AC4F-418D-AE19-62706E023703}">
                                <ahyp:hlinkClr xmlns:ahyp="http://schemas.microsoft.com/office/drawing/2018/hyperlinkcolor" val="tx"/>
                              </a:ext>
                            </a:extLst>
                          </a:hlinkClick>
                        </a:rPr>
                        <a:t>葛城市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F3D2EC"/>
                          </a:highlight>
                          <a:latin typeface="+mn-ea"/>
                          <a:ea typeface="+mn-ea"/>
                          <a:hlinkClick r:id="rId8">
                            <a:extLst>
                              <a:ext uri="{A12FA001-AC4F-418D-AE19-62706E023703}">
                                <ahyp:hlinkClr xmlns:ahyp="http://schemas.microsoft.com/office/drawing/2018/hyperlinkcolor" val="tx"/>
                              </a:ext>
                            </a:extLst>
                          </a:hlinkClick>
                        </a:rPr>
                        <a:t>宇陀郡曽爾村</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9">
                            <a:extLst>
                              <a:ext uri="{A12FA001-AC4F-418D-AE19-62706E023703}">
                                <ahyp:hlinkClr xmlns:ahyp="http://schemas.microsoft.com/office/drawing/2018/hyperlinkcolor" val="tx"/>
                              </a:ext>
                            </a:extLst>
                          </a:hlinkClick>
                        </a:rPr>
                        <a:t>吉野郡下市町</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4008041166"/>
                  </a:ext>
                </a:extLst>
              </a:tr>
              <a:tr h="32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8EDEA9"/>
                          </a:highlight>
                          <a:latin typeface="+mn-ea"/>
                          <a:ea typeface="+mn-ea"/>
                          <a:hlinkClick r:id="rId10">
                            <a:extLst>
                              <a:ext uri="{A12FA001-AC4F-418D-AE19-62706E023703}">
                                <ahyp:hlinkClr xmlns:ahyp="http://schemas.microsoft.com/office/drawing/2018/hyperlinkcolor" val="tx"/>
                              </a:ext>
                            </a:extLst>
                          </a:hlinkClick>
                        </a:rPr>
                        <a:t>大和高田市</a:t>
                      </a:r>
                      <a:endParaRPr kumimoji="1" lang="zh-TW"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F3D2EC"/>
                          </a:highlight>
                          <a:latin typeface="+mn-ea"/>
                          <a:ea typeface="+mn-ea"/>
                          <a:hlinkClick r:id="rId11">
                            <a:extLst>
                              <a:ext uri="{A12FA001-AC4F-418D-AE19-62706E023703}">
                                <ahyp:hlinkClr xmlns:ahyp="http://schemas.microsoft.com/office/drawing/2018/hyperlinkcolor" val="tx"/>
                              </a:ext>
                            </a:extLst>
                          </a:hlinkClick>
                        </a:rPr>
                        <a:t>宇陀市</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F3D2EC"/>
                          </a:highlight>
                          <a:latin typeface="+mn-ea"/>
                          <a:ea typeface="+mn-ea"/>
                          <a:hlinkClick r:id="rId12">
                            <a:extLst>
                              <a:ext uri="{A12FA001-AC4F-418D-AE19-62706E023703}">
                                <ahyp:hlinkClr xmlns:ahyp="http://schemas.microsoft.com/office/drawing/2018/hyperlinkcolor" val="tx"/>
                              </a:ext>
                            </a:extLst>
                          </a:hlinkClick>
                        </a:rPr>
                        <a:t>宇陀郡御杖村</a:t>
                      </a:r>
                      <a:endParaRPr kumimoji="1" lang="en-US" altLang="ja-JP"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13">
                            <a:extLst>
                              <a:ext uri="{A12FA001-AC4F-418D-AE19-62706E023703}">
                                <ahyp:hlinkClr xmlns:ahyp="http://schemas.microsoft.com/office/drawing/2018/hyperlinkcolor" val="tx"/>
                              </a:ext>
                            </a:extLst>
                          </a:hlinkClick>
                        </a:rPr>
                        <a:t>吉野郡黒滝村</a:t>
                      </a:r>
                      <a:endParaRPr kumimoji="1" lang="en-US" altLang="ja-JP"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3523567960"/>
                  </a:ext>
                </a:extLst>
              </a:tr>
              <a:tr h="320826">
                <a:tc>
                  <a:txBody>
                    <a:bodyPr/>
                    <a:lstStyle/>
                    <a:p>
                      <a:r>
                        <a:rPr kumimoji="1" lang="zh-TW" altLang="en-US" sz="1100" u="none" dirty="0">
                          <a:solidFill>
                            <a:schemeClr val="tx1"/>
                          </a:solidFill>
                          <a:highlight>
                            <a:srgbClr val="FBF3BF"/>
                          </a:highlight>
                          <a:latin typeface="+mn-ea"/>
                          <a:ea typeface="+mn-ea"/>
                          <a:hlinkClick r:id="rId14">
                            <a:extLst>
                              <a:ext uri="{A12FA001-AC4F-418D-AE19-62706E023703}">
                                <ahyp:hlinkClr xmlns:ahyp="http://schemas.microsoft.com/office/drawing/2018/hyperlinkcolor" val="tx"/>
                              </a:ext>
                            </a:extLst>
                          </a:hlinkClick>
                        </a:rPr>
                        <a:t>大和郡山市</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a:solidFill>
                            <a:schemeClr val="tx1"/>
                          </a:solidFill>
                          <a:highlight>
                            <a:srgbClr val="F3D2EC"/>
                          </a:highlight>
                          <a:latin typeface="+mn-ea"/>
                          <a:ea typeface="+mn-ea"/>
                          <a:hlinkClick r:id="rId15">
                            <a:extLst>
                              <a:ext uri="{A12FA001-AC4F-418D-AE19-62706E023703}">
                                <ahyp:hlinkClr xmlns:ahyp="http://schemas.microsoft.com/office/drawing/2018/hyperlinkcolor" val="tx"/>
                              </a:ext>
                            </a:extLst>
                          </a:hlinkClick>
                        </a:rPr>
                        <a:t>山辺</a:t>
                      </a:r>
                      <a:r>
                        <a:rPr kumimoji="1" lang="zh-TW" altLang="en-US" sz="1100" u="none" dirty="0">
                          <a:solidFill>
                            <a:schemeClr val="tx1"/>
                          </a:solidFill>
                          <a:highlight>
                            <a:srgbClr val="F3D2EC"/>
                          </a:highlight>
                          <a:latin typeface="+mn-ea"/>
                          <a:ea typeface="+mn-ea"/>
                          <a:hlinkClick r:id="rId15">
                            <a:extLst>
                              <a:ext uri="{A12FA001-AC4F-418D-AE19-62706E023703}">
                                <ahyp:hlinkClr xmlns:ahyp="http://schemas.microsoft.com/office/drawing/2018/hyperlinkcolor" val="tx"/>
                              </a:ext>
                            </a:extLst>
                          </a:hlinkClick>
                        </a:rPr>
                        <a:t>郡</a:t>
                      </a:r>
                      <a:r>
                        <a:rPr kumimoji="1" lang="ja-JP" altLang="en-US" sz="1100" u="none">
                          <a:solidFill>
                            <a:schemeClr val="tx1"/>
                          </a:solidFill>
                          <a:highlight>
                            <a:srgbClr val="F3D2EC"/>
                          </a:highlight>
                          <a:latin typeface="+mn-ea"/>
                          <a:ea typeface="+mn-ea"/>
                          <a:hlinkClick r:id="rId15">
                            <a:extLst>
                              <a:ext uri="{A12FA001-AC4F-418D-AE19-62706E023703}">
                                <ahyp:hlinkClr xmlns:ahyp="http://schemas.microsoft.com/office/drawing/2018/hyperlinkcolor" val="tx"/>
                              </a:ext>
                            </a:extLst>
                          </a:hlinkClick>
                        </a:rPr>
                        <a:t>山添村</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16">
                            <a:extLst>
                              <a:ext uri="{A12FA001-AC4F-418D-AE19-62706E023703}">
                                <ahyp:hlinkClr xmlns:ahyp="http://schemas.microsoft.com/office/drawing/2018/hyperlinkcolor" val="tx"/>
                              </a:ext>
                            </a:extLst>
                          </a:hlinkClick>
                        </a:rPr>
                        <a:t>高市郡高取町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17">
                            <a:extLst>
                              <a:ext uri="{A12FA001-AC4F-418D-AE19-62706E023703}">
                                <ahyp:hlinkClr xmlns:ahyp="http://schemas.microsoft.com/office/drawing/2018/hyperlinkcolor" val="tx"/>
                              </a:ext>
                            </a:extLst>
                          </a:hlinkClick>
                        </a:rPr>
                        <a:t>吉野郡天川村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856775822"/>
                  </a:ext>
                </a:extLst>
              </a:tr>
              <a:tr h="320826">
                <a:tc>
                  <a:txBody>
                    <a:bodyPr/>
                    <a:lstStyle/>
                    <a:p>
                      <a:r>
                        <a:rPr kumimoji="1" lang="zh-TW" altLang="en-US" sz="1100" u="none" dirty="0">
                          <a:solidFill>
                            <a:schemeClr val="tx1"/>
                          </a:solidFill>
                          <a:highlight>
                            <a:srgbClr val="FBF3BF"/>
                          </a:highlight>
                          <a:latin typeface="+mn-ea"/>
                          <a:ea typeface="+mn-ea"/>
                          <a:hlinkClick r:id="rId18">
                            <a:extLst>
                              <a:ext uri="{A12FA001-AC4F-418D-AE19-62706E023703}">
                                <ahyp:hlinkClr xmlns:ahyp="http://schemas.microsoft.com/office/drawing/2018/hyperlinkcolor" val="tx"/>
                              </a:ext>
                            </a:extLst>
                          </a:hlinkClick>
                        </a:rPr>
                        <a:t>天理市</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FBF3BF"/>
                          </a:highlight>
                          <a:latin typeface="+mn-ea"/>
                          <a:ea typeface="+mn-ea"/>
                          <a:hlinkClick r:id="rId19">
                            <a:extLst>
                              <a:ext uri="{A12FA001-AC4F-418D-AE19-62706E023703}">
                                <ahyp:hlinkClr xmlns:ahyp="http://schemas.microsoft.com/office/drawing/2018/hyperlinkcolor" val="tx"/>
                              </a:ext>
                            </a:extLst>
                          </a:hlinkClick>
                        </a:rPr>
                        <a:t>生駒郡</a:t>
                      </a:r>
                      <a:r>
                        <a:rPr kumimoji="1" lang="ja-JP" altLang="en-US" sz="1100" u="none">
                          <a:solidFill>
                            <a:schemeClr val="tx1"/>
                          </a:solidFill>
                          <a:highlight>
                            <a:srgbClr val="FBF3BF"/>
                          </a:highlight>
                          <a:latin typeface="+mn-ea"/>
                          <a:ea typeface="+mn-ea"/>
                          <a:hlinkClick r:id="rId19">
                            <a:extLst>
                              <a:ext uri="{A12FA001-AC4F-418D-AE19-62706E023703}">
                                <ahyp:hlinkClr xmlns:ahyp="http://schemas.microsoft.com/office/drawing/2018/hyperlinkcolor" val="tx"/>
                              </a:ext>
                            </a:extLst>
                          </a:hlinkClick>
                        </a:rPr>
                        <a:t>平群町</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20">
                            <a:extLst>
                              <a:ext uri="{A12FA001-AC4F-418D-AE19-62706E023703}">
                                <ahyp:hlinkClr xmlns:ahyp="http://schemas.microsoft.com/office/drawing/2018/hyperlinkcolor" val="tx"/>
                              </a:ext>
                            </a:extLst>
                          </a:hlinkClick>
                        </a:rPr>
                        <a:t>高市郡明日香村</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21">
                            <a:extLst>
                              <a:ext uri="{A12FA001-AC4F-418D-AE19-62706E023703}">
                                <ahyp:hlinkClr xmlns:ahyp="http://schemas.microsoft.com/office/drawing/2018/hyperlinkcolor" val="tx"/>
                              </a:ext>
                            </a:extLst>
                          </a:hlinkClick>
                        </a:rPr>
                        <a:t>吉野郡野迫川村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3358139141"/>
                  </a:ext>
                </a:extLst>
              </a:tr>
              <a:tr h="320826">
                <a:tc>
                  <a:txBody>
                    <a:bodyPr/>
                    <a:lstStyle/>
                    <a:p>
                      <a:r>
                        <a:rPr kumimoji="1" lang="zh-TW" altLang="en-US" sz="1100" u="none" dirty="0">
                          <a:solidFill>
                            <a:schemeClr val="tx1"/>
                          </a:solidFill>
                          <a:highlight>
                            <a:srgbClr val="8EDEA9"/>
                          </a:highlight>
                          <a:latin typeface="+mn-ea"/>
                          <a:ea typeface="+mn-ea"/>
                          <a:hlinkClick r:id="rId22">
                            <a:extLst>
                              <a:ext uri="{A12FA001-AC4F-418D-AE19-62706E023703}">
                                <ahyp:hlinkClr xmlns:ahyp="http://schemas.microsoft.com/office/drawing/2018/hyperlinkcolor" val="tx"/>
                              </a:ext>
                            </a:extLst>
                          </a:hlinkClick>
                        </a:rPr>
                        <a:t>橿原市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FBF3BF"/>
                          </a:highlight>
                          <a:latin typeface="+mn-ea"/>
                          <a:ea typeface="+mn-ea"/>
                          <a:hlinkClick r:id="rId23">
                            <a:extLst>
                              <a:ext uri="{A12FA001-AC4F-418D-AE19-62706E023703}">
                                <ahyp:hlinkClr xmlns:ahyp="http://schemas.microsoft.com/office/drawing/2018/hyperlinkcolor" val="tx"/>
                              </a:ext>
                            </a:extLst>
                          </a:hlinkClick>
                        </a:rPr>
                        <a:t>生駒郡</a:t>
                      </a:r>
                      <a:r>
                        <a:rPr kumimoji="1" lang="ja-JP" altLang="en-US" sz="1100" u="none">
                          <a:solidFill>
                            <a:schemeClr val="tx1"/>
                          </a:solidFill>
                          <a:highlight>
                            <a:srgbClr val="FBF3BF"/>
                          </a:highlight>
                          <a:latin typeface="+mn-ea"/>
                          <a:ea typeface="+mn-ea"/>
                          <a:hlinkClick r:id="rId23">
                            <a:extLst>
                              <a:ext uri="{A12FA001-AC4F-418D-AE19-62706E023703}">
                                <ahyp:hlinkClr xmlns:ahyp="http://schemas.microsoft.com/office/drawing/2018/hyperlinkcolor" val="tx"/>
                              </a:ext>
                            </a:extLst>
                          </a:hlinkClick>
                        </a:rPr>
                        <a:t>三郷町</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24">
                            <a:extLst>
                              <a:ext uri="{A12FA001-AC4F-418D-AE19-62706E023703}">
                                <ahyp:hlinkClr xmlns:ahyp="http://schemas.microsoft.com/office/drawing/2018/hyperlinkcolor" val="tx"/>
                              </a:ext>
                            </a:extLst>
                          </a:hlinkClick>
                        </a:rPr>
                        <a:t>北葛城郡上牧町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25">
                            <a:extLst>
                              <a:ext uri="{A12FA001-AC4F-418D-AE19-62706E023703}">
                                <ahyp:hlinkClr xmlns:ahyp="http://schemas.microsoft.com/office/drawing/2018/hyperlinkcolor" val="tx"/>
                              </a:ext>
                            </a:extLst>
                          </a:hlinkClick>
                        </a:rPr>
                        <a:t>吉野郡十津川村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2442969044"/>
                  </a:ext>
                </a:extLst>
              </a:tr>
              <a:tr h="320826">
                <a:tc>
                  <a:txBody>
                    <a:bodyPr/>
                    <a:lstStyle/>
                    <a:p>
                      <a:r>
                        <a:rPr kumimoji="1" lang="ja-JP" altLang="en-US" sz="1100" u="none">
                          <a:solidFill>
                            <a:schemeClr val="tx1"/>
                          </a:solidFill>
                          <a:highlight>
                            <a:srgbClr val="F3D2EC"/>
                          </a:highlight>
                          <a:latin typeface="+mn-ea"/>
                          <a:ea typeface="+mn-ea"/>
                          <a:hlinkClick r:id="rId26">
                            <a:extLst>
                              <a:ext uri="{A12FA001-AC4F-418D-AE19-62706E023703}">
                                <ahyp:hlinkClr xmlns:ahyp="http://schemas.microsoft.com/office/drawing/2018/hyperlinkcolor" val="tx"/>
                              </a:ext>
                            </a:extLst>
                          </a:hlinkClick>
                        </a:rPr>
                        <a:t>桜井市</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FBF3BF"/>
                          </a:highlight>
                          <a:latin typeface="+mn-ea"/>
                          <a:ea typeface="+mn-ea"/>
                          <a:hlinkClick r:id="rId27">
                            <a:extLst>
                              <a:ext uri="{A12FA001-AC4F-418D-AE19-62706E023703}">
                                <ahyp:hlinkClr xmlns:ahyp="http://schemas.microsoft.com/office/drawing/2018/hyperlinkcolor" val="tx"/>
                              </a:ext>
                            </a:extLst>
                          </a:hlinkClick>
                        </a:rPr>
                        <a:t>生駒郡</a:t>
                      </a:r>
                      <a:r>
                        <a:rPr kumimoji="1" lang="ja-JP" altLang="en-US" sz="1100" u="none">
                          <a:solidFill>
                            <a:schemeClr val="tx1"/>
                          </a:solidFill>
                          <a:highlight>
                            <a:srgbClr val="FBF3BF"/>
                          </a:highlight>
                          <a:latin typeface="+mn-ea"/>
                          <a:ea typeface="+mn-ea"/>
                          <a:hlinkClick r:id="rId27">
                            <a:extLst>
                              <a:ext uri="{A12FA001-AC4F-418D-AE19-62706E023703}">
                                <ahyp:hlinkClr xmlns:ahyp="http://schemas.microsoft.com/office/drawing/2018/hyperlinkcolor" val="tx"/>
                              </a:ext>
                            </a:extLst>
                          </a:hlinkClick>
                        </a:rPr>
                        <a:t>斑鳩町</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28">
                            <a:extLst>
                              <a:ext uri="{A12FA001-AC4F-418D-AE19-62706E023703}">
                                <ahyp:hlinkClr xmlns:ahyp="http://schemas.microsoft.com/office/drawing/2018/hyperlinkcolor" val="tx"/>
                              </a:ext>
                            </a:extLst>
                          </a:hlinkClick>
                        </a:rPr>
                        <a:t>北葛城郡王寺町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29">
                            <a:extLst>
                              <a:ext uri="{A12FA001-AC4F-418D-AE19-62706E023703}">
                                <ahyp:hlinkClr xmlns:ahyp="http://schemas.microsoft.com/office/drawing/2018/hyperlinkcolor" val="tx"/>
                              </a:ext>
                            </a:extLst>
                          </a:hlinkClick>
                        </a:rPr>
                        <a:t>吉野郡下北山村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3657406705"/>
                  </a:ext>
                </a:extLst>
              </a:tr>
              <a:tr h="320826">
                <a:tc>
                  <a:txBody>
                    <a:bodyPr/>
                    <a:lstStyle/>
                    <a:p>
                      <a:r>
                        <a:rPr kumimoji="1" lang="zh-TW" altLang="en-US" sz="1100" u="none" dirty="0">
                          <a:solidFill>
                            <a:schemeClr val="tx1"/>
                          </a:solidFill>
                          <a:highlight>
                            <a:srgbClr val="8EDEA9"/>
                          </a:highlight>
                          <a:latin typeface="+mn-ea"/>
                          <a:ea typeface="+mn-ea"/>
                          <a:hlinkClick r:id="rId30">
                            <a:extLst>
                              <a:ext uri="{A12FA001-AC4F-418D-AE19-62706E023703}">
                                <ahyp:hlinkClr xmlns:ahyp="http://schemas.microsoft.com/office/drawing/2018/hyperlinkcolor" val="tx"/>
                              </a:ext>
                            </a:extLst>
                          </a:hlinkClick>
                        </a:rPr>
                        <a:t>五條市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zh-TW" altLang="en-US" sz="1100" u="none" dirty="0">
                          <a:solidFill>
                            <a:schemeClr val="tx1"/>
                          </a:solidFill>
                          <a:highlight>
                            <a:srgbClr val="FBF3BF"/>
                          </a:highlight>
                          <a:latin typeface="+mn-ea"/>
                          <a:ea typeface="+mn-ea"/>
                          <a:hlinkClick r:id="rId31">
                            <a:extLst>
                              <a:ext uri="{A12FA001-AC4F-418D-AE19-62706E023703}">
                                <ahyp:hlinkClr xmlns:ahyp="http://schemas.microsoft.com/office/drawing/2018/hyperlinkcolor" val="tx"/>
                              </a:ext>
                            </a:extLst>
                          </a:hlinkClick>
                        </a:rPr>
                        <a:t>生駒郡</a:t>
                      </a:r>
                      <a:r>
                        <a:rPr kumimoji="1" lang="ja-JP" altLang="en-US" sz="1100" u="none">
                          <a:solidFill>
                            <a:schemeClr val="tx1"/>
                          </a:solidFill>
                          <a:highlight>
                            <a:srgbClr val="FBF3BF"/>
                          </a:highlight>
                          <a:latin typeface="+mn-ea"/>
                          <a:ea typeface="+mn-ea"/>
                          <a:hlinkClick r:id="rId31">
                            <a:extLst>
                              <a:ext uri="{A12FA001-AC4F-418D-AE19-62706E023703}">
                                <ahyp:hlinkClr xmlns:ahyp="http://schemas.microsoft.com/office/drawing/2018/hyperlinkcolor" val="tx"/>
                              </a:ext>
                            </a:extLst>
                          </a:hlinkClick>
                        </a:rPr>
                        <a:t>安堵町</a:t>
                      </a:r>
                      <a:endParaRPr kumimoji="1" lang="ja-JP" altLang="en-US" sz="1100" u="none" dirty="0">
                        <a:solidFill>
                          <a:schemeClr val="tx1"/>
                        </a:solidFill>
                        <a:highlight>
                          <a:srgbClr val="FBF3BF"/>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32">
                            <a:extLst>
                              <a:ext uri="{A12FA001-AC4F-418D-AE19-62706E023703}">
                                <ahyp:hlinkClr xmlns:ahyp="http://schemas.microsoft.com/office/drawing/2018/hyperlinkcolor" val="tx"/>
                              </a:ext>
                            </a:extLst>
                          </a:hlinkClick>
                        </a:rPr>
                        <a:t>北葛城郡広陵町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33">
                            <a:extLst>
                              <a:ext uri="{A12FA001-AC4F-418D-AE19-62706E023703}">
                                <ahyp:hlinkClr xmlns:ahyp="http://schemas.microsoft.com/office/drawing/2018/hyperlinkcolor" val="tx"/>
                              </a:ext>
                            </a:extLst>
                          </a:hlinkClick>
                        </a:rPr>
                        <a:t>吉野郡上北山村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396082486"/>
                  </a:ext>
                </a:extLst>
              </a:tr>
              <a:tr h="320826">
                <a:tc>
                  <a:txBody>
                    <a:bodyPr/>
                    <a:lstStyle/>
                    <a:p>
                      <a:r>
                        <a:rPr kumimoji="1" lang="ja-JP" altLang="en-US" sz="1100" u="none" dirty="0">
                          <a:solidFill>
                            <a:schemeClr val="tx1"/>
                          </a:solidFill>
                          <a:highlight>
                            <a:srgbClr val="8EDEA9"/>
                          </a:highlight>
                          <a:latin typeface="+mn-ea"/>
                          <a:ea typeface="+mn-ea"/>
                          <a:hlinkClick r:id="rId34">
                            <a:extLst>
                              <a:ext uri="{A12FA001-AC4F-418D-AE19-62706E023703}">
                                <ahyp:hlinkClr xmlns:ahyp="http://schemas.microsoft.com/office/drawing/2018/hyperlinkcolor" val="tx"/>
                              </a:ext>
                            </a:extLst>
                          </a:hlinkClick>
                        </a:rPr>
                        <a:t>御所市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F3D2EC"/>
                          </a:highlight>
                          <a:latin typeface="+mn-ea"/>
                          <a:ea typeface="+mn-ea"/>
                          <a:hlinkClick r:id="rId35">
                            <a:extLst>
                              <a:ext uri="{A12FA001-AC4F-418D-AE19-62706E023703}">
                                <ahyp:hlinkClr xmlns:ahyp="http://schemas.microsoft.com/office/drawing/2018/hyperlinkcolor" val="tx"/>
                              </a:ext>
                            </a:extLst>
                          </a:hlinkClick>
                        </a:rPr>
                        <a:t>磯城郡川西町</a:t>
                      </a:r>
                      <a:endParaRPr kumimoji="1" lang="en-US" altLang="ja-JP"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8EDEA9"/>
                          </a:highlight>
                          <a:latin typeface="+mn-ea"/>
                          <a:ea typeface="+mn-ea"/>
                          <a:hlinkClick r:id="rId36">
                            <a:extLst>
                              <a:ext uri="{A12FA001-AC4F-418D-AE19-62706E023703}">
                                <ahyp:hlinkClr xmlns:ahyp="http://schemas.microsoft.com/office/drawing/2018/hyperlinkcolor" val="tx"/>
                              </a:ext>
                            </a:extLst>
                          </a:hlinkClick>
                        </a:rPr>
                        <a:t>北葛城郡河合町</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37">
                            <a:extLst>
                              <a:ext uri="{A12FA001-AC4F-418D-AE19-62706E023703}">
                                <ahyp:hlinkClr xmlns:ahyp="http://schemas.microsoft.com/office/drawing/2018/hyperlinkcolor" val="tx"/>
                              </a:ext>
                            </a:extLst>
                          </a:hlinkClick>
                        </a:rPr>
                        <a:t>吉野郡川上村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2092537044"/>
                  </a:ext>
                </a:extLst>
              </a:tr>
              <a:tr h="32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a:solidFill>
                            <a:schemeClr val="tx1"/>
                          </a:solidFill>
                          <a:highlight>
                            <a:srgbClr val="FBF3BF"/>
                          </a:highlight>
                          <a:latin typeface="+mn-ea"/>
                          <a:ea typeface="+mn-ea"/>
                          <a:hlinkClick r:id="rId38">
                            <a:extLst>
                              <a:ext uri="{A12FA001-AC4F-418D-AE19-62706E023703}">
                                <ahyp:hlinkClr xmlns:ahyp="http://schemas.microsoft.com/office/drawing/2018/hyperlinkcolor" val="tx"/>
                              </a:ext>
                            </a:extLst>
                          </a:hlinkClick>
                        </a:rPr>
                        <a:t>生駒</a:t>
                      </a:r>
                      <a:r>
                        <a:rPr kumimoji="1" lang="zh-TW" altLang="en-US" sz="1100" u="none" dirty="0">
                          <a:solidFill>
                            <a:schemeClr val="tx1"/>
                          </a:solidFill>
                          <a:highlight>
                            <a:srgbClr val="FBF3BF"/>
                          </a:highlight>
                          <a:latin typeface="+mn-ea"/>
                          <a:ea typeface="+mn-ea"/>
                          <a:hlinkClick r:id="rId38">
                            <a:extLst>
                              <a:ext uri="{A12FA001-AC4F-418D-AE19-62706E023703}">
                                <ahyp:hlinkClr xmlns:ahyp="http://schemas.microsoft.com/office/drawing/2018/hyperlinkcolor" val="tx"/>
                              </a:ext>
                            </a:extLst>
                          </a:hlinkClick>
                        </a:rPr>
                        <a:t>市</a:t>
                      </a:r>
                      <a:endParaRPr kumimoji="1" lang="ja-JP" altLang="en-US" sz="1100" u="none">
                        <a:solidFill>
                          <a:schemeClr val="tx1"/>
                        </a:solidFill>
                        <a:highlight>
                          <a:srgbClr val="FBF3B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a:solidFill>
                            <a:schemeClr val="tx1"/>
                          </a:solidFill>
                          <a:highlight>
                            <a:srgbClr val="F3D2EC"/>
                          </a:highlight>
                          <a:latin typeface="+mn-ea"/>
                          <a:ea typeface="+mn-ea"/>
                          <a:hlinkClick r:id="rId35">
                            <a:extLst>
                              <a:ext uri="{A12FA001-AC4F-418D-AE19-62706E023703}">
                                <ahyp:hlinkClr xmlns:ahyp="http://schemas.microsoft.com/office/drawing/2018/hyperlinkcolor" val="tx"/>
                              </a:ext>
                            </a:extLst>
                          </a:hlinkClick>
                        </a:rPr>
                        <a:t>磯城郡三宅町</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r>
                        <a:rPr kumimoji="1" lang="ja-JP" altLang="en-US" sz="1100" u="none">
                          <a:solidFill>
                            <a:schemeClr val="tx1"/>
                          </a:solidFill>
                          <a:highlight>
                            <a:srgbClr val="CFEBFF"/>
                          </a:highlight>
                          <a:latin typeface="+mn-ea"/>
                          <a:ea typeface="+mn-ea"/>
                          <a:hlinkClick r:id="rId39">
                            <a:extLst>
                              <a:ext uri="{A12FA001-AC4F-418D-AE19-62706E023703}">
                                <ahyp:hlinkClr xmlns:ahyp="http://schemas.microsoft.com/office/drawing/2018/hyperlinkcolor" val="tx"/>
                              </a:ext>
                            </a:extLst>
                          </a:hlinkClick>
                        </a:rPr>
                        <a:t>吉野郡吉野町</a:t>
                      </a:r>
                      <a:endParaRPr kumimoji="1" lang="ja-JP" altLang="en-US" sz="1100" u="none" dirty="0">
                        <a:solidFill>
                          <a:schemeClr val="tx1"/>
                        </a:solidFill>
                        <a:highlight>
                          <a:srgbClr val="CFEBFF"/>
                        </a:highlight>
                        <a:latin typeface="+mn-ea"/>
                        <a:ea typeface="+mn-ea"/>
                      </a:endParaRPr>
                    </a:p>
                  </a:txBody>
                  <a:tcPr marL="72000" marR="72000" marT="72000" marB="72000" anchor="ctr"/>
                </a:tc>
                <a:tc>
                  <a:txBody>
                    <a:bodyPr/>
                    <a:lstStyle/>
                    <a:p>
                      <a:r>
                        <a:rPr kumimoji="1" lang="ja-JP" altLang="en-US" sz="1100" u="none" dirty="0">
                          <a:solidFill>
                            <a:schemeClr val="tx1"/>
                          </a:solidFill>
                          <a:highlight>
                            <a:srgbClr val="CFEBFF"/>
                          </a:highlight>
                          <a:latin typeface="+mn-ea"/>
                          <a:ea typeface="+mn-ea"/>
                          <a:hlinkClick r:id="rId40">
                            <a:extLst>
                              <a:ext uri="{A12FA001-AC4F-418D-AE19-62706E023703}">
                                <ahyp:hlinkClr xmlns:ahyp="http://schemas.microsoft.com/office/drawing/2018/hyperlinkcolor" val="tx"/>
                              </a:ext>
                            </a:extLst>
                          </a:hlinkClick>
                        </a:rPr>
                        <a:t>吉野郡東吉野村</a:t>
                      </a:r>
                      <a:endParaRPr kumimoji="1" lang="ja-JP" altLang="en-US" sz="1100" u="none" dirty="0">
                        <a:solidFill>
                          <a:schemeClr val="tx1"/>
                        </a:solidFill>
                        <a:highlight>
                          <a:srgbClr val="CFEBFF"/>
                        </a:highlight>
                        <a:latin typeface="+mn-ea"/>
                        <a:ea typeface="+mn-ea"/>
                      </a:endParaRPr>
                    </a:p>
                  </a:txBody>
                  <a:tcPr marL="72000" marR="72000" marT="72000" marB="72000" anchor="ctr"/>
                </a:tc>
                <a:extLst>
                  <a:ext uri="{0D108BD9-81ED-4DB2-BD59-A6C34878D82A}">
                    <a16:rowId xmlns:a16="http://schemas.microsoft.com/office/drawing/2014/main" val="480213459"/>
                  </a:ext>
                </a:extLst>
              </a:tr>
              <a:tr h="32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u="none" dirty="0">
                          <a:solidFill>
                            <a:schemeClr val="tx1"/>
                          </a:solidFill>
                          <a:highlight>
                            <a:srgbClr val="8EDEA9"/>
                          </a:highlight>
                          <a:latin typeface="+mn-ea"/>
                          <a:ea typeface="+mn-ea"/>
                          <a:hlinkClick r:id="rId41">
                            <a:extLst>
                              <a:ext uri="{A12FA001-AC4F-418D-AE19-62706E023703}">
                                <ahyp:hlinkClr xmlns:ahyp="http://schemas.microsoft.com/office/drawing/2018/hyperlinkcolor" val="tx"/>
                              </a:ext>
                            </a:extLst>
                          </a:hlinkClick>
                        </a:rPr>
                        <a:t>香芝市</a:t>
                      </a:r>
                      <a:endParaRPr kumimoji="1" lang="ja-JP" altLang="en-US" sz="1100" u="none" dirty="0">
                        <a:solidFill>
                          <a:schemeClr val="tx1"/>
                        </a:solidFill>
                        <a:highlight>
                          <a:srgbClr val="8EDEA9"/>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dirty="0">
                          <a:solidFill>
                            <a:schemeClr val="tx1"/>
                          </a:solidFill>
                          <a:highlight>
                            <a:srgbClr val="F3D2EC"/>
                          </a:highlight>
                          <a:latin typeface="+mn-ea"/>
                          <a:ea typeface="+mn-ea"/>
                          <a:hlinkClick r:id="rId42">
                            <a:extLst>
                              <a:ext uri="{A12FA001-AC4F-418D-AE19-62706E023703}">
                                <ahyp:hlinkClr xmlns:ahyp="http://schemas.microsoft.com/office/drawing/2018/hyperlinkcolor" val="tx"/>
                              </a:ext>
                            </a:extLst>
                          </a:hlinkClick>
                        </a:rPr>
                        <a:t>磯城郡田原本町</a:t>
                      </a:r>
                      <a:endParaRPr kumimoji="1" lang="ja-JP" altLang="en-US" sz="1100" u="none" dirty="0">
                        <a:solidFill>
                          <a:schemeClr val="tx1"/>
                        </a:solidFill>
                        <a:highlight>
                          <a:srgbClr val="F3D2EC"/>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a:solidFill>
                            <a:schemeClr val="tx1"/>
                          </a:solidFill>
                          <a:highlight>
                            <a:srgbClr val="CFEBFF"/>
                          </a:highlight>
                          <a:latin typeface="+mn-ea"/>
                          <a:ea typeface="+mn-ea"/>
                          <a:hlinkClick r:id="rId43">
                            <a:extLst>
                              <a:ext uri="{A12FA001-AC4F-418D-AE19-62706E023703}">
                                <ahyp:hlinkClr xmlns:ahyp="http://schemas.microsoft.com/office/drawing/2018/hyperlinkcolor" val="tx"/>
                              </a:ext>
                            </a:extLst>
                          </a:hlinkClick>
                        </a:rPr>
                        <a:t>吉野郡大淀町</a:t>
                      </a:r>
                      <a:endParaRPr kumimoji="1" lang="ja-JP" altLang="en-US" sz="1100" u="none" dirty="0">
                        <a:solidFill>
                          <a:schemeClr val="tx1"/>
                        </a:solidFill>
                        <a:highlight>
                          <a:srgbClr val="CFEBFF"/>
                        </a:highlight>
                        <a:latin typeface="+mn-ea"/>
                        <a:ea typeface="+mn-ea"/>
                      </a:endParaRPr>
                    </a:p>
                  </a:txBody>
                  <a:tcPr marL="72000" marR="72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u="none" dirty="0">
                        <a:solidFill>
                          <a:schemeClr val="tx1"/>
                        </a:solidFill>
                        <a:latin typeface="+mn-ea"/>
                        <a:ea typeface="+mn-ea"/>
                      </a:endParaRPr>
                    </a:p>
                  </a:txBody>
                  <a:tcPr marL="72000" marR="72000" marT="72000" marB="72000" anchor="ctr"/>
                </a:tc>
                <a:extLst>
                  <a:ext uri="{0D108BD9-81ED-4DB2-BD59-A6C34878D82A}">
                    <a16:rowId xmlns:a16="http://schemas.microsoft.com/office/drawing/2014/main" val="823132168"/>
                  </a:ext>
                </a:extLst>
              </a:tr>
            </a:tbl>
          </a:graphicData>
        </a:graphic>
      </p:graphicFrame>
      <p:sp>
        <p:nvSpPr>
          <p:cNvPr id="25" name="テキスト ボックス 24">
            <a:extLst>
              <a:ext uri="{FF2B5EF4-FFF2-40B4-BE49-F238E27FC236}">
                <a16:creationId xmlns:a16="http://schemas.microsoft.com/office/drawing/2014/main" id="{E4DA5BF6-6DA3-B3EA-C109-A20B20327129}"/>
              </a:ext>
            </a:extLst>
          </p:cNvPr>
          <p:cNvSpPr txBox="1"/>
          <p:nvPr/>
        </p:nvSpPr>
        <p:spPr>
          <a:xfrm>
            <a:off x="762244" y="6473251"/>
            <a:ext cx="7416000" cy="600164"/>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「あなたのまちの財政状況」で</a:t>
            </a:r>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詳しく見てみよう　　</a:t>
            </a:r>
            <a:r>
              <a:rPr kumimoji="1" lang="en-US" altLang="ja-JP" sz="1100" dirty="0">
                <a:ea typeface="ＭＳ Ｐゴシック" panose="020B0600070205080204" pitchFamily="50" charset="-128"/>
                <a:hlinkClick r:id="rId44"/>
              </a:rPr>
              <a:t>https://www.pref.nara.lg.jp/n006/p152000.html</a:t>
            </a:r>
            <a:endParaRPr kumimoji="1" lang="en-US" altLang="ja-JP" sz="1100" dirty="0">
              <a:ea typeface="ＭＳ Ｐゴシック" panose="020B0600070205080204" pitchFamily="50" charset="-128"/>
            </a:endParaRPr>
          </a:p>
          <a:p>
            <a:endParaRPr kumimoji="1" lang="en-US" altLang="ja-JP" sz="1100" dirty="0">
              <a:latin typeface="+mn-lt"/>
              <a:ea typeface="ＭＳ Ｐゴシック" panose="020B0600070205080204" pitchFamily="50" charset="-128"/>
            </a:endParaRPr>
          </a:p>
          <a:p>
            <a:endParaRPr kumimoji="1" lang="en-US" altLang="ja-JP" sz="1100" dirty="0">
              <a:latin typeface="Arial" panose="020B0604020202020204" pitchFamily="34" charset="0"/>
              <a:cs typeface="Arial" panose="020B0604020202020204" pitchFamily="34" charset="0"/>
            </a:endParaRPr>
          </a:p>
        </p:txBody>
      </p:sp>
      <p:pic>
        <p:nvPicPr>
          <p:cNvPr id="27" name="図 26" descr="マップ&#10;&#10;AI によって生成されたコンテンツは間違っている可能性があります。">
            <a:extLst>
              <a:ext uri="{FF2B5EF4-FFF2-40B4-BE49-F238E27FC236}">
                <a16:creationId xmlns:a16="http://schemas.microsoft.com/office/drawing/2014/main" id="{4E0E4DCD-DA79-9CFE-7ED7-B69F2B7D4C6D}"/>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5237745" y="1487913"/>
            <a:ext cx="3464149" cy="4861113"/>
          </a:xfrm>
          <a:prstGeom prst="rect">
            <a:avLst/>
          </a:prstGeom>
        </p:spPr>
      </p:pic>
      <p:pic>
        <p:nvPicPr>
          <p:cNvPr id="22" name="図 21">
            <a:extLst>
              <a:ext uri="{FF2B5EF4-FFF2-40B4-BE49-F238E27FC236}">
                <a16:creationId xmlns:a16="http://schemas.microsoft.com/office/drawing/2014/main" id="{B8E090CF-CEA4-4983-BAE6-87CC63EA8598}"/>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7846038" y="236648"/>
            <a:ext cx="1057932" cy="1076937"/>
          </a:xfrm>
          <a:prstGeom prst="rect">
            <a:avLst/>
          </a:prstGeom>
        </p:spPr>
      </p:pic>
      <p:sp>
        <p:nvSpPr>
          <p:cNvPr id="26" name="テキスト ボックス 25">
            <a:extLst>
              <a:ext uri="{FF2B5EF4-FFF2-40B4-BE49-F238E27FC236}">
                <a16:creationId xmlns:a16="http://schemas.microsoft.com/office/drawing/2014/main" id="{E1A7FF3D-B5A3-4D58-BF4A-37B71B97D170}"/>
              </a:ext>
            </a:extLst>
          </p:cNvPr>
          <p:cNvSpPr txBox="1"/>
          <p:nvPr/>
        </p:nvSpPr>
        <p:spPr>
          <a:xfrm>
            <a:off x="6791529" y="1001598"/>
            <a:ext cx="995177" cy="305414"/>
          </a:xfrm>
          <a:prstGeom prst="rect">
            <a:avLst/>
          </a:prstGeom>
          <a:solidFill>
            <a:schemeClr val="bg1"/>
          </a:solidFill>
          <a:ln>
            <a:solidFill>
              <a:schemeClr val="accent1"/>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3" name="スライド番号プレースホルダー 8">
            <a:extLst>
              <a:ext uri="{FF2B5EF4-FFF2-40B4-BE49-F238E27FC236}">
                <a16:creationId xmlns:a16="http://schemas.microsoft.com/office/drawing/2014/main" id="{3EFD74A4-EF8E-B7B8-FAC7-FCAE7413561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26</a:t>
            </a:fld>
            <a:endParaRPr lang="en-US" altLang="ja-JP" dirty="0">
              <a:latin typeface="+mn-ea"/>
              <a:ea typeface="+mn-ea"/>
            </a:endParaRPr>
          </a:p>
        </p:txBody>
      </p:sp>
    </p:spTree>
    <p:custDataLst>
      <p:tags r:id="rId1"/>
    </p:custDataLst>
    <p:controls>
      <mc:AlternateContent xmlns:mc="http://schemas.openxmlformats.org/markup-compatibility/2006">
        <mc:Choice xmlns:v="urn:schemas-microsoft-com:vml" Requires="v">
          <p:control r:id="rId2" imgW="1015920" imgH="930240"/>
        </mc:Choice>
        <mc:Fallback>
          <p:control r:id="rId2" imgW="1015920" imgH="930240">
            <p:pic>
              <p:nvPicPr>
                <p:cNvPr id="2" name="BarCodeCtrl1">
                  <a:extLst>
                    <a:ext uri="{FF2B5EF4-FFF2-40B4-BE49-F238E27FC236}">
                      <a16:creationId xmlns:a16="http://schemas.microsoft.com/office/drawing/2014/main" id="{C0C4F4A7-8413-4647-B368-25414D16E34A}"/>
                    </a:ext>
                  </a:extLst>
                </p:cNvPr>
                <p:cNvPicPr preferRelativeResize="0">
                  <a:picLocks noChangeArrowheads="1" noChangeShapeType="1"/>
                </p:cNvPicPr>
                <p:nvPr/>
              </p:nvPicPr>
              <p:blipFill>
                <a:blip r:embed="rId47"/>
                <a:srcRect/>
                <a:stretch>
                  <a:fillRect/>
                </a:stretch>
              </p:blipFill>
              <p:spPr bwMode="auto">
                <a:xfrm>
                  <a:off x="7774237" y="5856402"/>
                  <a:ext cx="1016532" cy="929986"/>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7271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解いてみよう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穴埋め問題</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76587"/>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これまでのおさらいとして、問題にチャレンジしてみよう。</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グループ化 20">
            <a:extLst>
              <a:ext uri="{FF2B5EF4-FFF2-40B4-BE49-F238E27FC236}">
                <a16:creationId xmlns:a16="http://schemas.microsoft.com/office/drawing/2014/main" id="{0F426525-A361-3816-47B9-637A22F06677}"/>
              </a:ext>
            </a:extLst>
          </p:cNvPr>
          <p:cNvGrpSpPr/>
          <p:nvPr/>
        </p:nvGrpSpPr>
        <p:grpSpPr>
          <a:xfrm>
            <a:off x="323849" y="1736974"/>
            <a:ext cx="8506443" cy="742510"/>
            <a:chOff x="323849" y="1792402"/>
            <a:chExt cx="8506443" cy="742510"/>
          </a:xfrm>
        </p:grpSpPr>
        <p:grpSp>
          <p:nvGrpSpPr>
            <p:cNvPr id="11" name="グループ化 10">
              <a:extLst>
                <a:ext uri="{FF2B5EF4-FFF2-40B4-BE49-F238E27FC236}">
                  <a16:creationId xmlns:a16="http://schemas.microsoft.com/office/drawing/2014/main" id="{C3BDC450-BDF5-817A-707E-C80819D9FB26}"/>
                </a:ext>
              </a:extLst>
            </p:cNvPr>
            <p:cNvGrpSpPr/>
            <p:nvPr/>
          </p:nvGrpSpPr>
          <p:grpSpPr>
            <a:xfrm>
              <a:off x="323849" y="1803354"/>
              <a:ext cx="8506443" cy="731558"/>
              <a:chOff x="323849" y="1803354"/>
              <a:chExt cx="8506443" cy="731558"/>
            </a:xfrm>
          </p:grpSpPr>
          <p:sp>
            <p:nvSpPr>
              <p:cNvPr id="5" name="正方形/長方形 4">
                <a:extLst>
                  <a:ext uri="{FF2B5EF4-FFF2-40B4-BE49-F238E27FC236}">
                    <a16:creationId xmlns:a16="http://schemas.microsoft.com/office/drawing/2014/main" id="{55AF6436-8D97-B1B4-FF6B-300784F5615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 name="正方形/長方形 6">
                <a:extLst>
                  <a:ext uri="{FF2B5EF4-FFF2-40B4-BE49-F238E27FC236}">
                    <a16:creationId xmlns:a16="http://schemas.microsoft.com/office/drawing/2014/main" id="{DF18804C-3A94-4AC3-B1EC-D3DEB625369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F41AE482-23DD-AD13-1291-03F5C4EA67F5}"/>
                </a:ext>
              </a:extLst>
            </p:cNvPr>
            <p:cNvSpPr>
              <a:spLocks noChangeArrowheads="1"/>
            </p:cNvSpPr>
            <p:nvPr/>
          </p:nvSpPr>
          <p:spPr bwMode="auto">
            <a:xfrm>
              <a:off x="1257317" y="1792402"/>
              <a:ext cx="6853013" cy="68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ts val="2480"/>
                </a:lnSpc>
              </a:pPr>
              <a:r>
                <a:rPr lang="ja-JP" altLang="en-US" sz="1400">
                  <a:latin typeface="+mn-ea"/>
                  <a:ea typeface="+mn-ea"/>
                </a:rPr>
                <a:t>日本国憲法第３０条では、「国民は、法律の定めるところにより、（①　　）の義務を負ふ。」と定められている。</a:t>
              </a:r>
              <a:endParaRPr lang="en-US" altLang="ja-JP" sz="1400" dirty="0">
                <a:latin typeface="+mn-ea"/>
                <a:ea typeface="+mn-ea"/>
              </a:endParaRPr>
            </a:p>
          </p:txBody>
        </p:sp>
      </p:grpSp>
      <p:grpSp>
        <p:nvGrpSpPr>
          <p:cNvPr id="20" name="グループ化 19">
            <a:extLst>
              <a:ext uri="{FF2B5EF4-FFF2-40B4-BE49-F238E27FC236}">
                <a16:creationId xmlns:a16="http://schemas.microsoft.com/office/drawing/2014/main" id="{3127B951-8E77-B2C7-CF4C-C6F9DB0DB662}"/>
              </a:ext>
            </a:extLst>
          </p:cNvPr>
          <p:cNvGrpSpPr/>
          <p:nvPr/>
        </p:nvGrpSpPr>
        <p:grpSpPr>
          <a:xfrm>
            <a:off x="318778" y="2583011"/>
            <a:ext cx="8506443" cy="1402579"/>
            <a:chOff x="318778" y="2615187"/>
            <a:chExt cx="8506443" cy="1402579"/>
          </a:xfrm>
        </p:grpSpPr>
        <p:grpSp>
          <p:nvGrpSpPr>
            <p:cNvPr id="12" name="グループ化 11">
              <a:extLst>
                <a:ext uri="{FF2B5EF4-FFF2-40B4-BE49-F238E27FC236}">
                  <a16:creationId xmlns:a16="http://schemas.microsoft.com/office/drawing/2014/main" id="{7428A670-872C-3122-374E-F2018ED52000}"/>
                </a:ext>
              </a:extLst>
            </p:cNvPr>
            <p:cNvGrpSpPr/>
            <p:nvPr/>
          </p:nvGrpSpPr>
          <p:grpSpPr>
            <a:xfrm>
              <a:off x="318778" y="2627487"/>
              <a:ext cx="8506443" cy="1390279"/>
              <a:chOff x="323849" y="1803354"/>
              <a:chExt cx="8506443" cy="940749"/>
            </a:xfrm>
          </p:grpSpPr>
          <p:sp>
            <p:nvSpPr>
              <p:cNvPr id="13" name="正方形/長方形 12">
                <a:extLst>
                  <a:ext uri="{FF2B5EF4-FFF2-40B4-BE49-F238E27FC236}">
                    <a16:creationId xmlns:a16="http://schemas.microsoft.com/office/drawing/2014/main" id="{1FD211F1-71B7-A9BD-95D6-F69D4DA70AF0}"/>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3123E5DA-6838-A470-3634-10EA5FD75CC9}"/>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5" name="Rectangle 36">
              <a:extLst>
                <a:ext uri="{FF2B5EF4-FFF2-40B4-BE49-F238E27FC236}">
                  <a16:creationId xmlns:a16="http://schemas.microsoft.com/office/drawing/2014/main" id="{539CA0CA-F419-4E99-A821-D943DC055D00}"/>
                </a:ext>
              </a:extLst>
            </p:cNvPr>
            <p:cNvSpPr>
              <a:spLocks noChangeArrowheads="1"/>
            </p:cNvSpPr>
            <p:nvPr/>
          </p:nvSpPr>
          <p:spPr bwMode="auto">
            <a:xfrm>
              <a:off x="1287521" y="2615187"/>
              <a:ext cx="7418418" cy="13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ja-JP" sz="1400">
                  <a:latin typeface="+mn-ea"/>
                  <a:ea typeface="+mn-ea"/>
                </a:rPr>
                <a:t>納税の義務を果たしてもらうためには、みんながより公平だと思える仕組みが必要ですが、</a:t>
              </a:r>
              <a:endParaRPr lang="en-US" altLang="ja-JP" sz="1400" dirty="0">
                <a:latin typeface="+mn-ea"/>
                <a:ea typeface="+mn-ea"/>
              </a:endParaRPr>
            </a:p>
            <a:p>
              <a:pPr eaLnBrk="1" fontAlgn="t" hangingPunct="1">
                <a:lnSpc>
                  <a:spcPts val="2480"/>
                </a:lnSpc>
              </a:pPr>
              <a:r>
                <a:rPr lang="ja-JP" altLang="ja-JP" sz="1400">
                  <a:latin typeface="+mn-ea"/>
                  <a:ea typeface="+mn-ea"/>
                </a:rPr>
                <a:t>「公平」の考え方にはいろいろあります。以下は何という公平でしょうか。</a:t>
              </a:r>
            </a:p>
            <a:p>
              <a:pPr eaLnBrk="1" fontAlgn="t" hangingPunct="1">
                <a:lnSpc>
                  <a:spcPts val="2480"/>
                </a:lnSpc>
              </a:pPr>
              <a:r>
                <a:rPr lang="ja-JP" altLang="ja-JP" sz="1400">
                  <a:latin typeface="+mn-ea"/>
                  <a:ea typeface="+mn-ea"/>
                </a:rPr>
                <a:t>（②　　）的公平　・・・　「負担能力が同じ人には、同じ負担を求めるのが公平」という考え方</a:t>
              </a:r>
            </a:p>
            <a:p>
              <a:pPr eaLnBrk="1" fontAlgn="t" hangingPunct="1">
                <a:lnSpc>
                  <a:spcPts val="2480"/>
                </a:lnSpc>
              </a:pPr>
              <a:r>
                <a:rPr lang="ja-JP" altLang="ja-JP" sz="1400">
                  <a:latin typeface="+mn-ea"/>
                  <a:ea typeface="+mn-ea"/>
                </a:rPr>
                <a:t>（③　　）的公平　・・・　「負担能力が高い人には、より大きな負担を求めるのが公平」という考え方</a:t>
              </a:r>
            </a:p>
          </p:txBody>
        </p:sp>
      </p:grpSp>
      <p:grpSp>
        <p:nvGrpSpPr>
          <p:cNvPr id="2" name="グループ化 1">
            <a:extLst>
              <a:ext uri="{FF2B5EF4-FFF2-40B4-BE49-F238E27FC236}">
                <a16:creationId xmlns:a16="http://schemas.microsoft.com/office/drawing/2014/main" id="{205769D9-AA3B-EA21-829B-AD85A725F260}"/>
              </a:ext>
            </a:extLst>
          </p:cNvPr>
          <p:cNvGrpSpPr/>
          <p:nvPr/>
        </p:nvGrpSpPr>
        <p:grpSpPr>
          <a:xfrm>
            <a:off x="318777" y="4089118"/>
            <a:ext cx="8506443" cy="551330"/>
            <a:chOff x="318777" y="3858422"/>
            <a:chExt cx="8506443" cy="551330"/>
          </a:xfrm>
        </p:grpSpPr>
        <p:grpSp>
          <p:nvGrpSpPr>
            <p:cNvPr id="16" name="グループ化 15">
              <a:extLst>
                <a:ext uri="{FF2B5EF4-FFF2-40B4-BE49-F238E27FC236}">
                  <a16:creationId xmlns:a16="http://schemas.microsoft.com/office/drawing/2014/main" id="{17FC0C10-6F0E-89EC-8ECB-72774566D259}"/>
                </a:ext>
              </a:extLst>
            </p:cNvPr>
            <p:cNvGrpSpPr/>
            <p:nvPr/>
          </p:nvGrpSpPr>
          <p:grpSpPr>
            <a:xfrm>
              <a:off x="318777" y="3858422"/>
              <a:ext cx="8506443" cy="551330"/>
              <a:chOff x="323849" y="1803354"/>
              <a:chExt cx="8506443" cy="731558"/>
            </a:xfrm>
          </p:grpSpPr>
          <p:sp>
            <p:nvSpPr>
              <p:cNvPr id="17" name="正方形/長方形 16">
                <a:extLst>
                  <a:ext uri="{FF2B5EF4-FFF2-40B4-BE49-F238E27FC236}">
                    <a16:creationId xmlns:a16="http://schemas.microsoft.com/office/drawing/2014/main" id="{C4196A6F-07BB-CD49-D979-0F59AF782EC9}"/>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正方形/長方形 17">
                <a:extLst>
                  <a:ext uri="{FF2B5EF4-FFF2-40B4-BE49-F238E27FC236}">
                    <a16:creationId xmlns:a16="http://schemas.microsoft.com/office/drawing/2014/main" id="{2CC2B6E8-1AA7-EE6D-5B3C-25A69DB2D8B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3" name="Rectangle 36">
              <a:extLst>
                <a:ext uri="{FF2B5EF4-FFF2-40B4-BE49-F238E27FC236}">
                  <a16:creationId xmlns:a16="http://schemas.microsoft.com/office/drawing/2014/main" id="{27EEA2F5-2694-118D-F23A-5AE87FFEB4D4}"/>
                </a:ext>
              </a:extLst>
            </p:cNvPr>
            <p:cNvSpPr>
              <a:spLocks noChangeArrowheads="1"/>
            </p:cNvSpPr>
            <p:nvPr/>
          </p:nvSpPr>
          <p:spPr bwMode="auto">
            <a:xfrm>
              <a:off x="1252247" y="3932406"/>
              <a:ext cx="7124066"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国の税金に関する法律と税の使いみちは、（④　　）の代表者である（⑤　　）が決めています。</a:t>
              </a:r>
              <a:endParaRPr lang="en-US" altLang="ja-JP" sz="1400" dirty="0">
                <a:latin typeface="+mn-ea"/>
                <a:ea typeface="+mn-ea"/>
              </a:endParaRPr>
            </a:p>
          </p:txBody>
        </p:sp>
      </p:grpSp>
      <p:grpSp>
        <p:nvGrpSpPr>
          <p:cNvPr id="4" name="グループ化 3">
            <a:extLst>
              <a:ext uri="{FF2B5EF4-FFF2-40B4-BE49-F238E27FC236}">
                <a16:creationId xmlns:a16="http://schemas.microsoft.com/office/drawing/2014/main" id="{C366C397-4639-D87E-81DE-55B1D0E1D06F}"/>
              </a:ext>
            </a:extLst>
          </p:cNvPr>
          <p:cNvGrpSpPr/>
          <p:nvPr/>
        </p:nvGrpSpPr>
        <p:grpSpPr>
          <a:xfrm>
            <a:off x="318777" y="5945849"/>
            <a:ext cx="8506443" cy="561121"/>
            <a:chOff x="318777" y="5781413"/>
            <a:chExt cx="8506443" cy="561121"/>
          </a:xfrm>
        </p:grpSpPr>
        <p:grpSp>
          <p:nvGrpSpPr>
            <p:cNvPr id="29" name="グループ化 28">
              <a:extLst>
                <a:ext uri="{FF2B5EF4-FFF2-40B4-BE49-F238E27FC236}">
                  <a16:creationId xmlns:a16="http://schemas.microsoft.com/office/drawing/2014/main" id="{FC15DCE0-CB08-9733-D6FA-08ACEB459A7B}"/>
                </a:ext>
              </a:extLst>
            </p:cNvPr>
            <p:cNvGrpSpPr/>
            <p:nvPr/>
          </p:nvGrpSpPr>
          <p:grpSpPr>
            <a:xfrm>
              <a:off x="318777" y="5781413"/>
              <a:ext cx="8506443" cy="561121"/>
              <a:chOff x="323849" y="1803354"/>
              <a:chExt cx="8506443" cy="731558"/>
            </a:xfrm>
          </p:grpSpPr>
          <p:sp>
            <p:nvSpPr>
              <p:cNvPr id="30" name="正方形/長方形 29">
                <a:extLst>
                  <a:ext uri="{FF2B5EF4-FFF2-40B4-BE49-F238E27FC236}">
                    <a16:creationId xmlns:a16="http://schemas.microsoft.com/office/drawing/2014/main" id="{B9EE9EA0-92CA-F0BB-6632-5DB081081357}"/>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E9090774-5349-DF40-4565-C11F659296A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C569C559-7FF8-0EAF-ECF8-1FF2321DCAE0}"/>
                </a:ext>
              </a:extLst>
            </p:cNvPr>
            <p:cNvSpPr>
              <a:spLocks noChangeArrowheads="1"/>
            </p:cNvSpPr>
            <p:nvPr/>
          </p:nvSpPr>
          <p:spPr bwMode="auto">
            <a:xfrm>
              <a:off x="1252245" y="5870510"/>
              <a:ext cx="4639412"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地方税の代表的なものには、（⑩　　）、（⑪　　）などがある。</a:t>
              </a:r>
              <a:endParaRPr lang="en-US" altLang="ja-JP" sz="1400" dirty="0">
                <a:latin typeface="+mn-ea"/>
                <a:ea typeface="+mn-ea"/>
              </a:endParaRPr>
            </a:p>
          </p:txBody>
        </p:sp>
      </p:grpSp>
      <p:grpSp>
        <p:nvGrpSpPr>
          <p:cNvPr id="34" name="グループ化 33">
            <a:extLst>
              <a:ext uri="{FF2B5EF4-FFF2-40B4-BE49-F238E27FC236}">
                <a16:creationId xmlns:a16="http://schemas.microsoft.com/office/drawing/2014/main" id="{52EAB5A0-2D1E-2640-40C8-E59FE5292991}"/>
              </a:ext>
            </a:extLst>
          </p:cNvPr>
          <p:cNvGrpSpPr/>
          <p:nvPr/>
        </p:nvGrpSpPr>
        <p:grpSpPr>
          <a:xfrm>
            <a:off x="318777" y="4691438"/>
            <a:ext cx="8506443" cy="1150884"/>
            <a:chOff x="318777" y="4691438"/>
            <a:chExt cx="8506443" cy="1150884"/>
          </a:xfrm>
        </p:grpSpPr>
        <p:grpSp>
          <p:nvGrpSpPr>
            <p:cNvPr id="3" name="グループ化 2">
              <a:extLst>
                <a:ext uri="{FF2B5EF4-FFF2-40B4-BE49-F238E27FC236}">
                  <a16:creationId xmlns:a16="http://schemas.microsoft.com/office/drawing/2014/main" id="{D05A0A3E-3458-A2D3-7A4D-295EAD31BAE7}"/>
                </a:ext>
              </a:extLst>
            </p:cNvPr>
            <p:cNvGrpSpPr/>
            <p:nvPr/>
          </p:nvGrpSpPr>
          <p:grpSpPr>
            <a:xfrm>
              <a:off x="318777" y="4743976"/>
              <a:ext cx="8506443" cy="1098346"/>
              <a:chOff x="318777" y="4579692"/>
              <a:chExt cx="8506443" cy="1098346"/>
            </a:xfrm>
          </p:grpSpPr>
          <p:grpSp>
            <p:nvGrpSpPr>
              <p:cNvPr id="24" name="グループ化 23">
                <a:extLst>
                  <a:ext uri="{FF2B5EF4-FFF2-40B4-BE49-F238E27FC236}">
                    <a16:creationId xmlns:a16="http://schemas.microsoft.com/office/drawing/2014/main" id="{F00EBB11-6D50-D0AC-6D81-222CD101B85F}"/>
                  </a:ext>
                </a:extLst>
              </p:cNvPr>
              <p:cNvGrpSpPr/>
              <p:nvPr/>
            </p:nvGrpSpPr>
            <p:grpSpPr>
              <a:xfrm>
                <a:off x="318777" y="4586340"/>
                <a:ext cx="8506443" cy="1091698"/>
                <a:chOff x="323849" y="1803354"/>
                <a:chExt cx="8506443" cy="773760"/>
              </a:xfrm>
            </p:grpSpPr>
            <p:sp>
              <p:nvSpPr>
                <p:cNvPr id="25" name="正方形/長方形 24">
                  <a:extLst>
                    <a:ext uri="{FF2B5EF4-FFF2-40B4-BE49-F238E27FC236}">
                      <a16:creationId xmlns:a16="http://schemas.microsoft.com/office/drawing/2014/main" id="{824DE7BA-81D4-78B8-E981-5E65CAD6783B}"/>
                    </a:ext>
                  </a:extLst>
                </p:cNvPr>
                <p:cNvSpPr/>
                <p:nvPr/>
              </p:nvSpPr>
              <p:spPr bwMode="auto">
                <a:xfrm>
                  <a:off x="323849" y="1803354"/>
                  <a:ext cx="8506443" cy="77375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7" name="正方形/長方形 26">
                  <a:extLst>
                    <a:ext uri="{FF2B5EF4-FFF2-40B4-BE49-F238E27FC236}">
                      <a16:creationId xmlns:a16="http://schemas.microsoft.com/office/drawing/2014/main" id="{A37D7B89-FB5C-DDCD-C509-474539BCF343}"/>
                    </a:ext>
                  </a:extLst>
                </p:cNvPr>
                <p:cNvSpPr/>
                <p:nvPr/>
              </p:nvSpPr>
              <p:spPr bwMode="auto">
                <a:xfrm>
                  <a:off x="323851" y="1803354"/>
                  <a:ext cx="849460" cy="77376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966BC418-846E-30C9-AA91-41764B5F4107}"/>
                  </a:ext>
                </a:extLst>
              </p:cNvPr>
              <p:cNvSpPr>
                <a:spLocks noChangeArrowheads="1"/>
              </p:cNvSpPr>
              <p:nvPr/>
            </p:nvSpPr>
            <p:spPr bwMode="auto">
              <a:xfrm>
                <a:off x="1252246" y="4579692"/>
                <a:ext cx="7418418"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en-US" sz="1400">
                    <a:latin typeface="+mn-ea"/>
                    <a:ea typeface="+mn-ea"/>
                  </a:rPr>
                  <a:t>日本の財政状況について</a:t>
                </a:r>
                <a:r>
                  <a:rPr lang="en-US" altLang="ja-JP" sz="1400" dirty="0">
                    <a:latin typeface="+mn-ea"/>
                    <a:ea typeface="+mn-ea"/>
                  </a:rPr>
                  <a:t>1990</a:t>
                </a:r>
                <a:r>
                  <a:rPr lang="ja-JP" altLang="en-US" sz="1400">
                    <a:latin typeface="+mn-ea"/>
                    <a:ea typeface="+mn-ea"/>
                  </a:rPr>
                  <a:t>年度と現在を比較すると、歳出は、（</a:t>
                </a:r>
                <a:r>
                  <a:rPr lang="en-US" altLang="ja-JP" sz="1400" dirty="0">
                    <a:latin typeface="+mn-ea"/>
                    <a:ea typeface="+mn-ea"/>
                  </a:rPr>
                  <a:t>⑥</a:t>
                </a:r>
                <a:r>
                  <a:rPr lang="ja-JP" altLang="en-US" sz="1400">
                    <a:latin typeface="+mn-ea"/>
                    <a:ea typeface="+mn-ea"/>
                  </a:rPr>
                  <a:t>　　　　　　　　　）費や（</a:t>
                </a:r>
                <a:r>
                  <a:rPr lang="en-US" altLang="ja-JP" sz="1400" dirty="0">
                    <a:latin typeface="+mn-ea"/>
                    <a:ea typeface="+mn-ea"/>
                  </a:rPr>
                  <a:t>⑦</a:t>
                </a:r>
                <a:r>
                  <a:rPr lang="ja-JP" altLang="en-US" sz="1400">
                    <a:latin typeface="+mn-ea"/>
                    <a:ea typeface="+mn-ea"/>
                  </a:rPr>
                  <a:t>　　　　　　　　）費が大きく伸びている。また、歳入は、歳出の増加に対して（</a:t>
                </a:r>
                <a:r>
                  <a:rPr lang="en-US" altLang="ja-JP" sz="1400" dirty="0">
                    <a:latin typeface="+mn-ea"/>
                    <a:ea typeface="+mn-ea"/>
                  </a:rPr>
                  <a:t>⑧</a:t>
                </a:r>
                <a:r>
                  <a:rPr lang="ja-JP" altLang="en-US" sz="1400">
                    <a:latin typeface="+mn-ea"/>
                    <a:ea typeface="+mn-ea"/>
                  </a:rPr>
                  <a:t>　　　　　）の</a:t>
                </a:r>
                <a:endParaRPr lang="en-US" altLang="ja-JP" sz="1400" dirty="0">
                  <a:latin typeface="+mn-ea"/>
                  <a:ea typeface="+mn-ea"/>
                </a:endParaRPr>
              </a:p>
              <a:p>
                <a:pPr eaLnBrk="1" fontAlgn="t" hangingPunct="1">
                  <a:lnSpc>
                    <a:spcPts val="2480"/>
                  </a:lnSpc>
                </a:pPr>
                <a:r>
                  <a:rPr lang="ja-JP" altLang="en-US" sz="1400">
                    <a:latin typeface="+mn-ea"/>
                    <a:ea typeface="+mn-ea"/>
                  </a:rPr>
                  <a:t>伸びが見合っておらず、不足分を（</a:t>
                </a:r>
                <a:r>
                  <a:rPr lang="en-US" altLang="ja-JP" sz="1400" dirty="0">
                    <a:latin typeface="+mn-ea"/>
                    <a:ea typeface="+mn-ea"/>
                  </a:rPr>
                  <a:t>⑨</a:t>
                </a:r>
                <a:r>
                  <a:rPr lang="ja-JP" altLang="en-US" sz="1400">
                    <a:latin typeface="+mn-ea"/>
                    <a:ea typeface="+mn-ea"/>
                  </a:rPr>
                  <a:t>　　　　　　）に頼っている。</a:t>
                </a:r>
                <a:endParaRPr lang="ja-JP" altLang="ja-JP" sz="1400">
                  <a:latin typeface="+mn-ea"/>
                  <a:ea typeface="+mn-ea"/>
                </a:endParaRPr>
              </a:p>
            </p:txBody>
          </p:sp>
        </p:grpSp>
        <p:sp>
          <p:nvSpPr>
            <p:cNvPr id="22" name="Rectangle 8">
              <a:extLst>
                <a:ext uri="{FF2B5EF4-FFF2-40B4-BE49-F238E27FC236}">
                  <a16:creationId xmlns:a16="http://schemas.microsoft.com/office/drawing/2014/main" id="{3F0F4742-A329-34DA-C2AE-DE6CB5E2794D}"/>
                </a:ext>
              </a:extLst>
            </p:cNvPr>
            <p:cNvSpPr>
              <a:spLocks noChangeArrowheads="1"/>
            </p:cNvSpPr>
            <p:nvPr/>
          </p:nvSpPr>
          <p:spPr bwMode="auto">
            <a:xfrm>
              <a:off x="5518756" y="4691438"/>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さいしゅつ</a:t>
              </a:r>
              <a:endParaRPr lang="ja-JP" altLang="en-US" sz="600" dirty="0">
                <a:latin typeface="+mn-ea"/>
                <a:ea typeface="+mn-ea"/>
                <a:cs typeface="メイリオ" panose="020B0604030504040204" pitchFamily="50" charset="-128"/>
              </a:endParaRPr>
            </a:p>
          </p:txBody>
        </p:sp>
        <p:sp>
          <p:nvSpPr>
            <p:cNvPr id="33" name="Rectangle 8">
              <a:extLst>
                <a:ext uri="{FF2B5EF4-FFF2-40B4-BE49-F238E27FC236}">
                  <a16:creationId xmlns:a16="http://schemas.microsoft.com/office/drawing/2014/main" id="{91107FD6-6032-9C3B-0CDA-9E9E0119F164}"/>
                </a:ext>
              </a:extLst>
            </p:cNvPr>
            <p:cNvSpPr>
              <a:spLocks noChangeArrowheads="1"/>
            </p:cNvSpPr>
            <p:nvPr/>
          </p:nvSpPr>
          <p:spPr bwMode="auto">
            <a:xfrm>
              <a:off x="4761448" y="5001556"/>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さいにゅう</a:t>
              </a:r>
              <a:endParaRPr lang="ja-JP" altLang="en-US" sz="600" dirty="0">
                <a:latin typeface="+mn-ea"/>
                <a:ea typeface="+mn-ea"/>
                <a:cs typeface="メイリオ" panose="020B0604030504040204" pitchFamily="50" charset="-128"/>
              </a:endParaRPr>
            </a:p>
          </p:txBody>
        </p:sp>
      </p:grpSp>
      <p:sp>
        <p:nvSpPr>
          <p:cNvPr id="8" name="スライド番号プレースホルダー 8">
            <a:extLst>
              <a:ext uri="{FF2B5EF4-FFF2-40B4-BE49-F238E27FC236}">
                <a16:creationId xmlns:a16="http://schemas.microsoft.com/office/drawing/2014/main" id="{219C64B0-7625-02A1-4B93-6B0DBD9943D2}"/>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27</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310869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ちょっとブレイク</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税金クイズ</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6B697713-C6DD-47E7-A83D-BD8AE6492D15}"/>
              </a:ext>
            </a:extLst>
          </p:cNvPr>
          <p:cNvGrpSpPr/>
          <p:nvPr/>
        </p:nvGrpSpPr>
        <p:grpSpPr>
          <a:xfrm>
            <a:off x="287921" y="6410880"/>
            <a:ext cx="7951204" cy="374400"/>
            <a:chOff x="287921" y="6410880"/>
            <a:chExt cx="8532000" cy="374400"/>
          </a:xfrm>
        </p:grpSpPr>
        <p:sp>
          <p:nvSpPr>
            <p:cNvPr id="23" name="正方形/長方形 22">
              <a:extLst>
                <a:ext uri="{FF2B5EF4-FFF2-40B4-BE49-F238E27FC236}">
                  <a16:creationId xmlns:a16="http://schemas.microsoft.com/office/drawing/2014/main" id="{E93468E2-622F-4487-B26E-39F6FD6ED06B}"/>
                </a:ext>
              </a:extLst>
            </p:cNvPr>
            <p:cNvSpPr/>
            <p:nvPr/>
          </p:nvSpPr>
          <p:spPr bwMode="auto">
            <a:xfrm>
              <a:off x="28792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4" name="正方形/長方形 23">
              <a:extLst>
                <a:ext uri="{FF2B5EF4-FFF2-40B4-BE49-F238E27FC236}">
                  <a16:creationId xmlns:a16="http://schemas.microsoft.com/office/drawing/2014/main" id="{51655836-5C6A-4C91-9E78-DEC7D82F25F0}"/>
                </a:ext>
              </a:extLst>
            </p:cNvPr>
            <p:cNvSpPr/>
            <p:nvPr/>
          </p:nvSpPr>
          <p:spPr bwMode="auto">
            <a:xfrm>
              <a:off x="28792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テキスト ボックス 15">
              <a:extLst>
                <a:ext uri="{FF2B5EF4-FFF2-40B4-BE49-F238E27FC236}">
                  <a16:creationId xmlns:a16="http://schemas.microsoft.com/office/drawing/2014/main" id="{81D2A6CF-911B-42AF-94A8-C07FD234DEF7}"/>
                </a:ext>
              </a:extLst>
            </p:cNvPr>
            <p:cNvSpPr txBox="1"/>
            <p:nvPr/>
          </p:nvSpPr>
          <p:spPr>
            <a:xfrm>
              <a:off x="889138" y="6473251"/>
              <a:ext cx="6833004"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　財務省</a:t>
              </a:r>
              <a:r>
                <a:rPr lang="en-US" altLang="ja-JP" sz="1100" b="1" dirty="0">
                  <a:solidFill>
                    <a:srgbClr val="005BAD"/>
                  </a:solidFill>
                  <a:latin typeface="ＭＳ Ｐゴシック" panose="020B0600070205080204" pitchFamily="50" charset="-128"/>
                  <a:ea typeface="ＭＳ Ｐゴシック" panose="020B0600070205080204" pitchFamily="50" charset="-128"/>
                </a:rPr>
                <a:t>×</a:t>
              </a:r>
              <a:r>
                <a:rPr lang="en-US" altLang="ja-JP" sz="1100" b="1" dirty="0" err="1">
                  <a:solidFill>
                    <a:srgbClr val="005BAD"/>
                  </a:solidFill>
                  <a:latin typeface="ＭＳ Ｐゴシック" panose="020B0600070205080204" pitchFamily="50" charset="-128"/>
                  <a:ea typeface="ＭＳ Ｐゴシック" panose="020B0600070205080204" pitchFamily="50" charset="-128"/>
                </a:rPr>
                <a:t>QuizKnock</a:t>
              </a:r>
              <a:r>
                <a:rPr lang="ja-JP" altLang="en-US" sz="1100" b="1" dirty="0">
                  <a:solidFill>
                    <a:srgbClr val="005BAD"/>
                  </a:solidFill>
                  <a:latin typeface="ＭＳ Ｐゴシック" panose="020B0600070205080204" pitchFamily="50" charset="-128"/>
                  <a:ea typeface="ＭＳ Ｐゴシック" panose="020B0600070205080204" pitchFamily="50" charset="-128"/>
                </a:rPr>
                <a:t>　クイズで全知全納！？税制マスター　</a:t>
              </a:r>
              <a:r>
                <a:rPr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https://zaimusho.quizknock.com</a:t>
              </a:r>
              <a:endParaRPr kumimoji="1" lang="en-US" altLang="ja-JP" sz="1100" dirty="0">
                <a:latin typeface="Arial" panose="020B0604020202020204" pitchFamily="34" charset="0"/>
                <a:cs typeface="Arial" panose="020B0604020202020204" pitchFamily="34" charset="0"/>
              </a:endParaRPr>
            </a:p>
          </p:txBody>
        </p:sp>
      </p:grpSp>
      <p:grpSp>
        <p:nvGrpSpPr>
          <p:cNvPr id="17" name="グループ化 16">
            <a:extLst>
              <a:ext uri="{FF2B5EF4-FFF2-40B4-BE49-F238E27FC236}">
                <a16:creationId xmlns:a16="http://schemas.microsoft.com/office/drawing/2014/main" id="{88A921F1-0606-4B38-88FA-A47623993208}"/>
              </a:ext>
            </a:extLst>
          </p:cNvPr>
          <p:cNvGrpSpPr/>
          <p:nvPr/>
        </p:nvGrpSpPr>
        <p:grpSpPr>
          <a:xfrm>
            <a:off x="-29057" y="6170312"/>
            <a:ext cx="796806" cy="687688"/>
            <a:chOff x="-35154" y="5996309"/>
            <a:chExt cx="945432" cy="850816"/>
          </a:xfrm>
        </p:grpSpPr>
        <p:sp>
          <p:nvSpPr>
            <p:cNvPr id="18" name="フリーフォーム: 図形 17">
              <a:extLst>
                <a:ext uri="{FF2B5EF4-FFF2-40B4-BE49-F238E27FC236}">
                  <a16:creationId xmlns:a16="http://schemas.microsoft.com/office/drawing/2014/main" id="{2AE27FDD-34B1-43DC-8C6B-23BA11FBD909}"/>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 name="フリーフォーム: 図形 19">
              <a:extLst>
                <a:ext uri="{FF2B5EF4-FFF2-40B4-BE49-F238E27FC236}">
                  <a16:creationId xmlns:a16="http://schemas.microsoft.com/office/drawing/2014/main" id="{B5EEAED1-28D0-4D8E-A911-07DCE255CE6A}"/>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02B9C19D-D048-4472-AE1B-1CC83D8CED69}"/>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他にも</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3" name="グループ化 2">
            <a:extLst>
              <a:ext uri="{FF2B5EF4-FFF2-40B4-BE49-F238E27FC236}">
                <a16:creationId xmlns:a16="http://schemas.microsoft.com/office/drawing/2014/main" id="{5C385D97-A41E-08D2-E08B-C639DCAAD135}"/>
              </a:ext>
            </a:extLst>
          </p:cNvPr>
          <p:cNvGrpSpPr/>
          <p:nvPr/>
        </p:nvGrpSpPr>
        <p:grpSpPr>
          <a:xfrm>
            <a:off x="323849" y="1760322"/>
            <a:ext cx="8572098" cy="731558"/>
            <a:chOff x="323849" y="1760322"/>
            <a:chExt cx="8572098" cy="731558"/>
          </a:xfrm>
        </p:grpSpPr>
        <p:grpSp>
          <p:nvGrpSpPr>
            <p:cNvPr id="5" name="グループ化 4">
              <a:extLst>
                <a:ext uri="{FF2B5EF4-FFF2-40B4-BE49-F238E27FC236}">
                  <a16:creationId xmlns:a16="http://schemas.microsoft.com/office/drawing/2014/main" id="{E63C5E0F-1110-50CB-265F-E974B72896B9}"/>
                </a:ext>
              </a:extLst>
            </p:cNvPr>
            <p:cNvGrpSpPr/>
            <p:nvPr/>
          </p:nvGrpSpPr>
          <p:grpSpPr>
            <a:xfrm>
              <a:off x="323849" y="1760322"/>
              <a:ext cx="8506443" cy="731558"/>
              <a:chOff x="323849" y="1803354"/>
              <a:chExt cx="8506443" cy="731558"/>
            </a:xfrm>
          </p:grpSpPr>
          <p:sp>
            <p:nvSpPr>
              <p:cNvPr id="7" name="正方形/長方形 6">
                <a:extLst>
                  <a:ext uri="{FF2B5EF4-FFF2-40B4-BE49-F238E27FC236}">
                    <a16:creationId xmlns:a16="http://schemas.microsoft.com/office/drawing/2014/main" id="{03FAC96A-336C-C8F4-AD15-E9FC2BC0AB2F}"/>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 name="正方形/長方形 7">
                <a:extLst>
                  <a:ext uri="{FF2B5EF4-FFF2-40B4-BE49-F238E27FC236}">
                    <a16:creationId xmlns:a16="http://schemas.microsoft.com/office/drawing/2014/main" id="{244017DD-8C79-0881-0445-2DF9ACA9755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4D07C260-B395-E734-7DF3-07E10EBB349A}"/>
                </a:ext>
              </a:extLst>
            </p:cNvPr>
            <p:cNvSpPr>
              <a:spLocks noChangeArrowheads="1"/>
            </p:cNvSpPr>
            <p:nvPr/>
          </p:nvSpPr>
          <p:spPr bwMode="auto">
            <a:xfrm>
              <a:off x="1257317" y="1838371"/>
              <a:ext cx="7638630"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税金には、いろいろな種類があります。日本で適用されている税金は全部で何種類あるでしょうか？</a:t>
              </a:r>
              <a:endParaRPr lang="en-US" altLang="ja-JP" sz="1400" dirty="0">
                <a:latin typeface="+mn-ea"/>
                <a:ea typeface="+mn-ea"/>
              </a:endParaRPr>
            </a:p>
            <a:p>
              <a:pPr>
                <a:lnSpc>
                  <a:spcPct val="150000"/>
                </a:lnSpc>
              </a:pPr>
              <a:r>
                <a:rPr lang="zh-TW" altLang="en-US" sz="1400" dirty="0">
                  <a:latin typeface="+mn-ea"/>
                  <a:ea typeface="+mn-ea"/>
                </a:rPr>
                <a:t>①</a:t>
              </a:r>
              <a:r>
                <a:rPr lang="en-US" altLang="zh-TW" sz="1400" dirty="0">
                  <a:latin typeface="+mn-ea"/>
                  <a:ea typeface="+mn-ea"/>
                </a:rPr>
                <a:t>25</a:t>
              </a:r>
              <a:r>
                <a:rPr lang="zh-TW" altLang="en-US" sz="1400" dirty="0">
                  <a:latin typeface="+mn-ea"/>
                  <a:ea typeface="+mn-ea"/>
                </a:rPr>
                <a:t>種類　　②約</a:t>
              </a:r>
              <a:r>
                <a:rPr lang="en-US" altLang="zh-TW" sz="1400" dirty="0">
                  <a:latin typeface="+mn-ea"/>
                  <a:ea typeface="+mn-ea"/>
                </a:rPr>
                <a:t>50</a:t>
              </a:r>
              <a:r>
                <a:rPr lang="zh-TW" altLang="en-US" sz="1400" dirty="0">
                  <a:latin typeface="+mn-ea"/>
                  <a:ea typeface="+mn-ea"/>
                </a:rPr>
                <a:t>種類　　③約</a:t>
              </a:r>
              <a:r>
                <a:rPr lang="en-US" altLang="zh-TW" sz="1400" dirty="0">
                  <a:latin typeface="+mn-ea"/>
                  <a:ea typeface="+mn-ea"/>
                </a:rPr>
                <a:t>1,500</a:t>
              </a:r>
              <a:r>
                <a:rPr lang="zh-TW" altLang="en-US" sz="1400" dirty="0">
                  <a:latin typeface="+mn-ea"/>
                  <a:ea typeface="+mn-ea"/>
                </a:rPr>
                <a:t>種類</a:t>
              </a:r>
            </a:p>
          </p:txBody>
        </p:sp>
      </p:grpSp>
      <p:grpSp>
        <p:nvGrpSpPr>
          <p:cNvPr id="12" name="グループ化 11">
            <a:extLst>
              <a:ext uri="{FF2B5EF4-FFF2-40B4-BE49-F238E27FC236}">
                <a16:creationId xmlns:a16="http://schemas.microsoft.com/office/drawing/2014/main" id="{EC4951E6-E907-4F72-F68B-DFFE1C4FFD45}"/>
              </a:ext>
            </a:extLst>
          </p:cNvPr>
          <p:cNvGrpSpPr/>
          <p:nvPr/>
        </p:nvGrpSpPr>
        <p:grpSpPr>
          <a:xfrm>
            <a:off x="318778" y="3402609"/>
            <a:ext cx="8506443" cy="1032156"/>
            <a:chOff x="318778" y="3402609"/>
            <a:chExt cx="8506443" cy="1032156"/>
          </a:xfrm>
        </p:grpSpPr>
        <p:grpSp>
          <p:nvGrpSpPr>
            <p:cNvPr id="29" name="グループ化 28">
              <a:extLst>
                <a:ext uri="{FF2B5EF4-FFF2-40B4-BE49-F238E27FC236}">
                  <a16:creationId xmlns:a16="http://schemas.microsoft.com/office/drawing/2014/main" id="{9955A777-52C6-CACB-FF59-9C0FAFB7CA35}"/>
                </a:ext>
              </a:extLst>
            </p:cNvPr>
            <p:cNvGrpSpPr/>
            <p:nvPr/>
          </p:nvGrpSpPr>
          <p:grpSpPr>
            <a:xfrm>
              <a:off x="318778" y="3402609"/>
              <a:ext cx="8506443" cy="1032156"/>
              <a:chOff x="323849" y="1803354"/>
              <a:chExt cx="8506443" cy="731558"/>
            </a:xfrm>
          </p:grpSpPr>
          <p:sp>
            <p:nvSpPr>
              <p:cNvPr id="30" name="正方形/長方形 29">
                <a:extLst>
                  <a:ext uri="{FF2B5EF4-FFF2-40B4-BE49-F238E27FC236}">
                    <a16:creationId xmlns:a16="http://schemas.microsoft.com/office/drawing/2014/main" id="{4EF4DE68-9A54-1A34-9FCC-6FEF0FD8B2B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9C587A51-0A45-0E9F-7607-C6A4E40780B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7C2FC50E-CBDD-8BEC-869E-3985F89F885F}"/>
                </a:ext>
              </a:extLst>
            </p:cNvPr>
            <p:cNvSpPr>
              <a:spLocks noChangeArrowheads="1"/>
            </p:cNvSpPr>
            <p:nvPr/>
          </p:nvSpPr>
          <p:spPr bwMode="auto">
            <a:xfrm>
              <a:off x="1257316" y="3513367"/>
              <a:ext cx="6458819" cy="79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昔、イギリスでトランプに税金がかけられていたとき、税金を納めた証明をトランプに</a:t>
              </a:r>
              <a:endParaRPr lang="en-US" altLang="ja-JP" sz="1400" dirty="0">
                <a:latin typeface="+mn-ea"/>
                <a:ea typeface="+mn-ea"/>
              </a:endParaRPr>
            </a:p>
            <a:p>
              <a:r>
                <a:rPr lang="ja-JP" altLang="en-US" sz="1400">
                  <a:latin typeface="+mn-ea"/>
                  <a:ea typeface="+mn-ea"/>
                </a:rPr>
                <a:t>表示していました。いったいどのマークでしょうか？</a:t>
              </a:r>
            </a:p>
            <a:p>
              <a:pPr>
                <a:lnSpc>
                  <a:spcPct val="150000"/>
                </a:lnSpc>
              </a:pPr>
              <a:r>
                <a:rPr lang="ja-JP" altLang="en-US" sz="1400">
                  <a:latin typeface="+mn-ea"/>
                  <a:ea typeface="+mn-ea"/>
                </a:rPr>
                <a:t>①ジョーカー　　②スペードのエース　　③ハートのキング</a:t>
              </a:r>
              <a:endParaRPr lang="ja-JP" altLang="en-US" sz="1400" dirty="0">
                <a:latin typeface="+mn-ea"/>
                <a:ea typeface="+mn-ea"/>
              </a:endParaRPr>
            </a:p>
          </p:txBody>
        </p:sp>
      </p:grpSp>
      <p:grpSp>
        <p:nvGrpSpPr>
          <p:cNvPr id="33" name="グループ化 32">
            <a:extLst>
              <a:ext uri="{FF2B5EF4-FFF2-40B4-BE49-F238E27FC236}">
                <a16:creationId xmlns:a16="http://schemas.microsoft.com/office/drawing/2014/main" id="{C3299360-6B0A-243D-43F3-95BC214605A2}"/>
              </a:ext>
            </a:extLst>
          </p:cNvPr>
          <p:cNvGrpSpPr/>
          <p:nvPr/>
        </p:nvGrpSpPr>
        <p:grpSpPr>
          <a:xfrm>
            <a:off x="313429" y="5345730"/>
            <a:ext cx="8506443" cy="817435"/>
            <a:chOff x="313429" y="5345729"/>
            <a:chExt cx="8506443" cy="750174"/>
          </a:xfrm>
        </p:grpSpPr>
        <p:grpSp>
          <p:nvGrpSpPr>
            <p:cNvPr id="40" name="グループ化 39">
              <a:extLst>
                <a:ext uri="{FF2B5EF4-FFF2-40B4-BE49-F238E27FC236}">
                  <a16:creationId xmlns:a16="http://schemas.microsoft.com/office/drawing/2014/main" id="{8DF91D81-78F8-B8E0-DBAB-CE2BCCF8537D}"/>
                </a:ext>
              </a:extLst>
            </p:cNvPr>
            <p:cNvGrpSpPr/>
            <p:nvPr/>
          </p:nvGrpSpPr>
          <p:grpSpPr>
            <a:xfrm>
              <a:off x="313429" y="5345729"/>
              <a:ext cx="8506443" cy="731558"/>
              <a:chOff x="323849" y="1803354"/>
              <a:chExt cx="8506443" cy="731558"/>
            </a:xfrm>
          </p:grpSpPr>
          <p:sp>
            <p:nvSpPr>
              <p:cNvPr id="41" name="正方形/長方形 40">
                <a:extLst>
                  <a:ext uri="{FF2B5EF4-FFF2-40B4-BE49-F238E27FC236}">
                    <a16:creationId xmlns:a16="http://schemas.microsoft.com/office/drawing/2014/main" id="{03913C7B-EACE-C41D-795D-E30EB7E22A43}"/>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94987030-EB84-133D-8CD1-6542BACDE5B8}"/>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3" name="Rectangle 36">
              <a:extLst>
                <a:ext uri="{FF2B5EF4-FFF2-40B4-BE49-F238E27FC236}">
                  <a16:creationId xmlns:a16="http://schemas.microsoft.com/office/drawing/2014/main" id="{72CFAED8-A26E-B796-2CCB-E2A4A487B6D8}"/>
                </a:ext>
              </a:extLst>
            </p:cNvPr>
            <p:cNvSpPr>
              <a:spLocks noChangeArrowheads="1"/>
            </p:cNvSpPr>
            <p:nvPr/>
          </p:nvSpPr>
          <p:spPr bwMode="auto">
            <a:xfrm>
              <a:off x="1243354" y="5365470"/>
              <a:ext cx="7184980" cy="73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日本</a:t>
              </a:r>
              <a:r>
                <a:rPr lang="ja-JP" altLang="en-US" sz="1400" dirty="0">
                  <a:latin typeface="+mn-ea"/>
                  <a:ea typeface="+mn-ea"/>
                </a:rPr>
                <a:t>では、救急車を利用しても無料ですが、日本以外で公営の救急車の利用料金が無料の</a:t>
              </a:r>
              <a:endParaRPr lang="en-US" altLang="ja-JP" sz="1400" dirty="0">
                <a:latin typeface="+mn-ea"/>
                <a:ea typeface="+mn-ea"/>
              </a:endParaRPr>
            </a:p>
            <a:p>
              <a:r>
                <a:rPr lang="ja-JP" altLang="en-US" sz="1400" dirty="0">
                  <a:latin typeface="+mn-ea"/>
                  <a:ea typeface="+mn-ea"/>
                </a:rPr>
                <a:t>国（都市）はどこでしょうか？</a:t>
              </a:r>
            </a:p>
            <a:p>
              <a:pPr>
                <a:lnSpc>
                  <a:spcPct val="150000"/>
                </a:lnSpc>
              </a:pPr>
              <a:r>
                <a:rPr lang="ja-JP" altLang="en-US" sz="1400" dirty="0">
                  <a:latin typeface="+mn-ea"/>
                  <a:ea typeface="+mn-ea"/>
                </a:rPr>
                <a:t>①イギリス（ロンドン）　　②アメリカ（ニューヨーク）　　③オーストラリア（シドニー）</a:t>
              </a:r>
            </a:p>
          </p:txBody>
        </p:sp>
      </p:grpSp>
      <p:grpSp>
        <p:nvGrpSpPr>
          <p:cNvPr id="11" name="グループ化 10">
            <a:extLst>
              <a:ext uri="{FF2B5EF4-FFF2-40B4-BE49-F238E27FC236}">
                <a16:creationId xmlns:a16="http://schemas.microsoft.com/office/drawing/2014/main" id="{CE7A06CD-876C-33E5-D5A3-FD1A99B657C0}"/>
              </a:ext>
            </a:extLst>
          </p:cNvPr>
          <p:cNvGrpSpPr/>
          <p:nvPr/>
        </p:nvGrpSpPr>
        <p:grpSpPr>
          <a:xfrm>
            <a:off x="318778" y="2581466"/>
            <a:ext cx="8506443" cy="731558"/>
            <a:chOff x="318778" y="2581466"/>
            <a:chExt cx="8506443" cy="731558"/>
          </a:xfrm>
        </p:grpSpPr>
        <p:grpSp>
          <p:nvGrpSpPr>
            <p:cNvPr id="14" name="グループ化 13">
              <a:extLst>
                <a:ext uri="{FF2B5EF4-FFF2-40B4-BE49-F238E27FC236}">
                  <a16:creationId xmlns:a16="http://schemas.microsoft.com/office/drawing/2014/main" id="{2A3776E5-7B84-9C1F-6B4A-A5950A7FC585}"/>
                </a:ext>
              </a:extLst>
            </p:cNvPr>
            <p:cNvGrpSpPr/>
            <p:nvPr/>
          </p:nvGrpSpPr>
          <p:grpSpPr>
            <a:xfrm>
              <a:off x="318778" y="2581466"/>
              <a:ext cx="8506443" cy="731558"/>
              <a:chOff x="323849" y="1803354"/>
              <a:chExt cx="8506443" cy="731558"/>
            </a:xfrm>
          </p:grpSpPr>
          <p:sp>
            <p:nvSpPr>
              <p:cNvPr id="15" name="正方形/長方形 14">
                <a:extLst>
                  <a:ext uri="{FF2B5EF4-FFF2-40B4-BE49-F238E27FC236}">
                    <a16:creationId xmlns:a16="http://schemas.microsoft.com/office/drawing/2014/main" id="{B4B250E5-7E2B-F5D3-003A-C7C22A33D250}"/>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5" name="正方形/長方形 24">
                <a:extLst>
                  <a:ext uri="{FF2B5EF4-FFF2-40B4-BE49-F238E27FC236}">
                    <a16:creationId xmlns:a16="http://schemas.microsoft.com/office/drawing/2014/main" id="{61CFC416-253D-F9D2-31DD-C3A1CCA8CA9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711A8BB5-CF4F-E5AB-B5AC-5F17D1BB52B8}"/>
                </a:ext>
              </a:extLst>
            </p:cNvPr>
            <p:cNvSpPr>
              <a:spLocks noChangeArrowheads="1"/>
            </p:cNvSpPr>
            <p:nvPr/>
          </p:nvSpPr>
          <p:spPr bwMode="auto">
            <a:xfrm>
              <a:off x="1257317" y="2663761"/>
              <a:ext cx="5051383"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税金がかかるものはどれでしょうか？</a:t>
              </a:r>
            </a:p>
            <a:p>
              <a:pPr>
                <a:lnSpc>
                  <a:spcPct val="150000"/>
                </a:lnSpc>
              </a:pPr>
              <a:r>
                <a:rPr lang="ja-JP" altLang="en-US" sz="1400">
                  <a:latin typeface="+mn-ea"/>
                  <a:ea typeface="+mn-ea"/>
                </a:rPr>
                <a:t>①ノーベル賞の賞金　　②宝くじの当せん金　　③クイズの懸賞金</a:t>
              </a:r>
              <a:endParaRPr lang="ja-JP" altLang="en-US" sz="1400" dirty="0">
                <a:latin typeface="+mn-ea"/>
                <a:ea typeface="+mn-ea"/>
              </a:endParaRPr>
            </a:p>
          </p:txBody>
        </p:sp>
        <p:sp>
          <p:nvSpPr>
            <p:cNvPr id="2" name="Rectangle 8">
              <a:extLst>
                <a:ext uri="{FF2B5EF4-FFF2-40B4-BE49-F238E27FC236}">
                  <a16:creationId xmlns:a16="http://schemas.microsoft.com/office/drawing/2014/main" id="{13A9945F-D2DA-E545-FD19-1D5D7AC3C06F}"/>
                </a:ext>
              </a:extLst>
            </p:cNvPr>
            <p:cNvSpPr>
              <a:spLocks noChangeArrowheads="1"/>
            </p:cNvSpPr>
            <p:nvPr/>
          </p:nvSpPr>
          <p:spPr bwMode="auto">
            <a:xfrm>
              <a:off x="5582764" y="2796617"/>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けんしょう</a:t>
              </a:r>
              <a:endParaRPr lang="ja-JP" altLang="en-US" sz="600" dirty="0">
                <a:latin typeface="+mn-ea"/>
                <a:ea typeface="+mn-ea"/>
                <a:cs typeface="メイリオ" panose="020B0604030504040204" pitchFamily="50" charset="-128"/>
              </a:endParaRPr>
            </a:p>
          </p:txBody>
        </p:sp>
      </p:grpSp>
      <p:sp>
        <p:nvSpPr>
          <p:cNvPr id="9" name="スライド番号プレースホルダー 8">
            <a:extLst>
              <a:ext uri="{FF2B5EF4-FFF2-40B4-BE49-F238E27FC236}">
                <a16:creationId xmlns:a16="http://schemas.microsoft.com/office/drawing/2014/main" id="{E45B50B9-7C02-182E-C594-21FF0B2C89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28</a:t>
            </a:fld>
            <a:endParaRPr lang="en-US" altLang="ja-JP" dirty="0">
              <a:latin typeface="+mn-ea"/>
              <a:ea typeface="+mn-ea"/>
            </a:endParaRPr>
          </a:p>
        </p:txBody>
      </p:sp>
      <p:grpSp>
        <p:nvGrpSpPr>
          <p:cNvPr id="34" name="グループ化 33">
            <a:extLst>
              <a:ext uri="{FF2B5EF4-FFF2-40B4-BE49-F238E27FC236}">
                <a16:creationId xmlns:a16="http://schemas.microsoft.com/office/drawing/2014/main" id="{05E1FF55-1298-CDBD-0587-5CE72913D22F}"/>
              </a:ext>
            </a:extLst>
          </p:cNvPr>
          <p:cNvGrpSpPr/>
          <p:nvPr/>
        </p:nvGrpSpPr>
        <p:grpSpPr>
          <a:xfrm>
            <a:off x="309886" y="4459369"/>
            <a:ext cx="8506443" cy="799978"/>
            <a:chOff x="309886" y="4459369"/>
            <a:chExt cx="8506443" cy="799978"/>
          </a:xfrm>
        </p:grpSpPr>
        <p:grpSp>
          <p:nvGrpSpPr>
            <p:cNvPr id="13" name="グループ化 12">
              <a:extLst>
                <a:ext uri="{FF2B5EF4-FFF2-40B4-BE49-F238E27FC236}">
                  <a16:creationId xmlns:a16="http://schemas.microsoft.com/office/drawing/2014/main" id="{A4F3637A-D1DB-AAB2-FA1B-48152EE12AD7}"/>
                </a:ext>
              </a:extLst>
            </p:cNvPr>
            <p:cNvGrpSpPr/>
            <p:nvPr/>
          </p:nvGrpSpPr>
          <p:grpSpPr>
            <a:xfrm>
              <a:off x="309886" y="4527789"/>
              <a:ext cx="8506443" cy="731558"/>
              <a:chOff x="309886" y="4527789"/>
              <a:chExt cx="8506443" cy="731558"/>
            </a:xfrm>
          </p:grpSpPr>
          <p:grpSp>
            <p:nvGrpSpPr>
              <p:cNvPr id="36" name="グループ化 35">
                <a:extLst>
                  <a:ext uri="{FF2B5EF4-FFF2-40B4-BE49-F238E27FC236}">
                    <a16:creationId xmlns:a16="http://schemas.microsoft.com/office/drawing/2014/main" id="{6F112132-712A-B8F1-BD7F-31AB520FDA53}"/>
                  </a:ext>
                </a:extLst>
              </p:cNvPr>
              <p:cNvGrpSpPr/>
              <p:nvPr/>
            </p:nvGrpSpPr>
            <p:grpSpPr>
              <a:xfrm>
                <a:off x="309886" y="4527789"/>
                <a:ext cx="8506443" cy="731558"/>
                <a:chOff x="323849" y="1803354"/>
                <a:chExt cx="8506443" cy="731558"/>
              </a:xfrm>
            </p:grpSpPr>
            <p:sp>
              <p:nvSpPr>
                <p:cNvPr id="37" name="正方形/長方形 36">
                  <a:extLst>
                    <a:ext uri="{FF2B5EF4-FFF2-40B4-BE49-F238E27FC236}">
                      <a16:creationId xmlns:a16="http://schemas.microsoft.com/office/drawing/2014/main" id="{AF87C299-6C3B-2A4F-9A3C-58AB54A6248B}"/>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2158053F-C04F-336F-1B6D-B83BFBD1E1B9}"/>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9" name="Rectangle 36">
                <a:extLst>
                  <a:ext uri="{FF2B5EF4-FFF2-40B4-BE49-F238E27FC236}">
                    <a16:creationId xmlns:a16="http://schemas.microsoft.com/office/drawing/2014/main" id="{FEF52D44-6D14-BFF5-48FA-525E86AA3FE5}"/>
                  </a:ext>
                </a:extLst>
              </p:cNvPr>
              <p:cNvSpPr>
                <a:spLocks noChangeArrowheads="1"/>
              </p:cNvSpPr>
              <p:nvPr/>
            </p:nvSpPr>
            <p:spPr bwMode="auto">
              <a:xfrm>
                <a:off x="1243354" y="4605838"/>
                <a:ext cx="551465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税務署が徴収した税金の使いみちはどこで決められているでしょうか？</a:t>
                </a:r>
              </a:p>
              <a:p>
                <a:pPr>
                  <a:lnSpc>
                    <a:spcPct val="150000"/>
                  </a:lnSpc>
                </a:pPr>
                <a:r>
                  <a:rPr lang="ja-JP" altLang="en-US" sz="1400">
                    <a:latin typeface="+mn-ea"/>
                    <a:ea typeface="+mn-ea"/>
                  </a:rPr>
                  <a:t>①税務署　　②内閣　　③国会</a:t>
                </a:r>
                <a:endParaRPr lang="ja-JP" altLang="en-US" sz="1400" dirty="0">
                  <a:latin typeface="+mn-ea"/>
                  <a:ea typeface="+mn-ea"/>
                </a:endParaRPr>
              </a:p>
            </p:txBody>
          </p:sp>
        </p:grpSp>
        <p:sp>
          <p:nvSpPr>
            <p:cNvPr id="27" name="Rectangle 8">
              <a:extLst>
                <a:ext uri="{FF2B5EF4-FFF2-40B4-BE49-F238E27FC236}">
                  <a16:creationId xmlns:a16="http://schemas.microsoft.com/office/drawing/2014/main" id="{182B2D77-258F-B939-058C-1632874C2251}"/>
                </a:ext>
              </a:extLst>
            </p:cNvPr>
            <p:cNvSpPr>
              <a:spLocks noChangeArrowheads="1"/>
            </p:cNvSpPr>
            <p:nvPr/>
          </p:nvSpPr>
          <p:spPr bwMode="auto">
            <a:xfrm>
              <a:off x="1359419" y="4459369"/>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ぜいむしょ</a:t>
              </a:r>
              <a:endParaRPr lang="ja-JP" altLang="en-US" sz="600" dirty="0">
                <a:latin typeface="+mn-ea"/>
                <a:ea typeface="+mn-ea"/>
                <a:cs typeface="メイリオ" panose="020B0604030504040204" pitchFamily="50" charset="-128"/>
              </a:endParaRPr>
            </a:p>
          </p:txBody>
        </p:sp>
      </p:grpSp>
    </p:spTree>
    <p:custDataLst>
      <p:tags r:id="rId1"/>
    </p:custDataLst>
    <p:extLst>
      <p:ext uri="{BB962C8B-B14F-4D97-AF65-F5344CB8AC3E}">
        <p14:creationId xmlns:p14="http://schemas.microsoft.com/office/powerpoint/2010/main" val="34011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32340" y="88858"/>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穴埋め問題の答え、税金クイズの答え＆説明</a:t>
            </a:r>
          </a:p>
        </p:txBody>
      </p:sp>
      <p:grpSp>
        <p:nvGrpSpPr>
          <p:cNvPr id="12" name="グループ化 11">
            <a:extLst>
              <a:ext uri="{FF2B5EF4-FFF2-40B4-BE49-F238E27FC236}">
                <a16:creationId xmlns:a16="http://schemas.microsoft.com/office/drawing/2014/main" id="{EC4951E6-E907-4F72-F68B-DFFE1C4FFD45}"/>
              </a:ext>
            </a:extLst>
          </p:cNvPr>
          <p:cNvGrpSpPr/>
          <p:nvPr/>
        </p:nvGrpSpPr>
        <p:grpSpPr>
          <a:xfrm>
            <a:off x="287593" y="3793561"/>
            <a:ext cx="8506443" cy="884720"/>
            <a:chOff x="318778" y="3396524"/>
            <a:chExt cx="8506443" cy="1038241"/>
          </a:xfrm>
        </p:grpSpPr>
        <p:grpSp>
          <p:nvGrpSpPr>
            <p:cNvPr id="29" name="グループ化 28">
              <a:extLst>
                <a:ext uri="{FF2B5EF4-FFF2-40B4-BE49-F238E27FC236}">
                  <a16:creationId xmlns:a16="http://schemas.microsoft.com/office/drawing/2014/main" id="{9955A777-52C6-CACB-FF59-9C0FAFB7CA35}"/>
                </a:ext>
              </a:extLst>
            </p:cNvPr>
            <p:cNvGrpSpPr/>
            <p:nvPr/>
          </p:nvGrpSpPr>
          <p:grpSpPr>
            <a:xfrm>
              <a:off x="318778" y="3402609"/>
              <a:ext cx="8506443" cy="1032156"/>
              <a:chOff x="323849" y="1803354"/>
              <a:chExt cx="8506443" cy="731558"/>
            </a:xfrm>
          </p:grpSpPr>
          <p:sp>
            <p:nvSpPr>
              <p:cNvPr id="30" name="正方形/長方形 29">
                <a:extLst>
                  <a:ext uri="{FF2B5EF4-FFF2-40B4-BE49-F238E27FC236}">
                    <a16:creationId xmlns:a16="http://schemas.microsoft.com/office/drawing/2014/main" id="{4EF4DE68-9A54-1A34-9FCC-6FEF0FD8B2B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9C587A51-0A45-0E9F-7607-C6A4E40780B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答</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7C2FC50E-CBDD-8BEC-869E-3985F89F885F}"/>
                </a:ext>
              </a:extLst>
            </p:cNvPr>
            <p:cNvSpPr>
              <a:spLocks noChangeArrowheads="1"/>
            </p:cNvSpPr>
            <p:nvPr/>
          </p:nvSpPr>
          <p:spPr bwMode="auto">
            <a:xfrm>
              <a:off x="1282180" y="3396524"/>
              <a:ext cx="7253638"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50000"/>
                </a:lnSpc>
              </a:pPr>
              <a:r>
                <a:rPr kumimoji="1" lang="ja-JP" altLang="en-US" sz="1400" dirty="0"/>
                <a:t>答え　</a:t>
              </a:r>
              <a:r>
                <a:rPr lang="ja-JP" altLang="en-US" sz="1400" dirty="0">
                  <a:latin typeface="+mn-ea"/>
                  <a:ea typeface="+mn-ea"/>
                </a:rPr>
                <a:t>②スペードのエース　</a:t>
              </a:r>
              <a:endParaRPr lang="en-US" altLang="ja-JP" sz="1400" dirty="0">
                <a:latin typeface="+mn-ea"/>
              </a:endParaRPr>
            </a:p>
            <a:p>
              <a:r>
                <a:rPr lang="ja-JP" altLang="en-US" sz="1400" dirty="0">
                  <a:latin typeface="+mn-ea"/>
                </a:rPr>
                <a:t>　「このトランプは確かに税金を納めています」という納税の証明として、スペードのエースだけ</a:t>
              </a:r>
              <a:endParaRPr lang="en-US" altLang="ja-JP" sz="1400" dirty="0">
                <a:latin typeface="+mn-ea"/>
              </a:endParaRPr>
            </a:p>
            <a:p>
              <a:r>
                <a:rPr lang="ja-JP" altLang="en-US" sz="1400" dirty="0">
                  <a:latin typeface="+mn-ea"/>
                  <a:ea typeface="+mn-ea"/>
                </a:rPr>
                <a:t>政府が印刷し、それを業者が買って１組揃えるようになりました。</a:t>
              </a:r>
            </a:p>
          </p:txBody>
        </p:sp>
      </p:grpSp>
      <p:grpSp>
        <p:nvGrpSpPr>
          <p:cNvPr id="33" name="グループ化 32">
            <a:extLst>
              <a:ext uri="{FF2B5EF4-FFF2-40B4-BE49-F238E27FC236}">
                <a16:creationId xmlns:a16="http://schemas.microsoft.com/office/drawing/2014/main" id="{C3299360-6B0A-243D-43F3-95BC214605A2}"/>
              </a:ext>
            </a:extLst>
          </p:cNvPr>
          <p:cNvGrpSpPr/>
          <p:nvPr/>
        </p:nvGrpSpPr>
        <p:grpSpPr>
          <a:xfrm>
            <a:off x="287594" y="5801011"/>
            <a:ext cx="8482300" cy="989967"/>
            <a:chOff x="313431" y="5323308"/>
            <a:chExt cx="8482300" cy="846386"/>
          </a:xfrm>
        </p:grpSpPr>
        <p:grpSp>
          <p:nvGrpSpPr>
            <p:cNvPr id="40" name="グループ化 39">
              <a:extLst>
                <a:ext uri="{FF2B5EF4-FFF2-40B4-BE49-F238E27FC236}">
                  <a16:creationId xmlns:a16="http://schemas.microsoft.com/office/drawing/2014/main" id="{8DF91D81-78F8-B8E0-DBAB-CE2BCCF8537D}"/>
                </a:ext>
              </a:extLst>
            </p:cNvPr>
            <p:cNvGrpSpPr/>
            <p:nvPr/>
          </p:nvGrpSpPr>
          <p:grpSpPr>
            <a:xfrm>
              <a:off x="313431" y="5332622"/>
              <a:ext cx="8482300" cy="744665"/>
              <a:chOff x="323851" y="1790247"/>
              <a:chExt cx="8482300" cy="744665"/>
            </a:xfrm>
          </p:grpSpPr>
          <p:sp>
            <p:nvSpPr>
              <p:cNvPr id="41" name="正方形/長方形 40">
                <a:extLst>
                  <a:ext uri="{FF2B5EF4-FFF2-40B4-BE49-F238E27FC236}">
                    <a16:creationId xmlns:a16="http://schemas.microsoft.com/office/drawing/2014/main" id="{03913C7B-EACE-C41D-795D-E30EB7E22A43}"/>
                  </a:ext>
                </a:extLst>
              </p:cNvPr>
              <p:cNvSpPr/>
              <p:nvPr/>
            </p:nvSpPr>
            <p:spPr bwMode="auto">
              <a:xfrm>
                <a:off x="354757" y="1790247"/>
                <a:ext cx="8451394"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94987030-EB84-133D-8CD1-6542BACDE5B8}"/>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答</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3" name="Rectangle 36">
              <a:extLst>
                <a:ext uri="{FF2B5EF4-FFF2-40B4-BE49-F238E27FC236}">
                  <a16:creationId xmlns:a16="http://schemas.microsoft.com/office/drawing/2014/main" id="{72CFAED8-A26E-B796-2CCB-E2A4A487B6D8}"/>
                </a:ext>
              </a:extLst>
            </p:cNvPr>
            <p:cNvSpPr>
              <a:spLocks noChangeArrowheads="1"/>
            </p:cNvSpPr>
            <p:nvPr/>
          </p:nvSpPr>
          <p:spPr bwMode="auto">
            <a:xfrm>
              <a:off x="1277804" y="5323308"/>
              <a:ext cx="725711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50000"/>
                </a:lnSpc>
              </a:pPr>
              <a:r>
                <a:rPr kumimoji="1" lang="ja-JP" altLang="en-US" sz="1400" dirty="0"/>
                <a:t>答え　①イギリス（ロンドン）</a:t>
              </a:r>
              <a:r>
                <a:rPr lang="ja-JP" altLang="en-US" sz="1400" dirty="0">
                  <a:latin typeface="+mn-ea"/>
                  <a:ea typeface="+mn-ea"/>
                </a:rPr>
                <a:t>　</a:t>
              </a:r>
              <a:endParaRPr lang="en-US" altLang="ja-JP" sz="1400" dirty="0">
                <a:latin typeface="+mn-ea"/>
              </a:endParaRPr>
            </a:p>
            <a:p>
              <a:r>
                <a:rPr lang="ja-JP" altLang="en-US" sz="1400" dirty="0">
                  <a:latin typeface="+mn-ea"/>
                </a:rPr>
                <a:t>　</a:t>
              </a:r>
              <a:r>
                <a:rPr lang="ja-JP" altLang="en-US" sz="1400" dirty="0">
                  <a:latin typeface="+mn-ea"/>
                  <a:ea typeface="+mn-ea"/>
                </a:rPr>
                <a:t>この他にイタリア（ローマ）や香港なども無料ですが、救急車の利用料金が無料の国は珍しく、</a:t>
              </a:r>
              <a:endParaRPr lang="en-US" altLang="ja-JP" sz="1400" dirty="0">
                <a:latin typeface="+mn-ea"/>
                <a:ea typeface="+mn-ea"/>
              </a:endParaRPr>
            </a:p>
            <a:p>
              <a:r>
                <a:rPr lang="ja-JP" altLang="en-US" sz="1400" dirty="0">
                  <a:latin typeface="+mn-ea"/>
                  <a:ea typeface="+mn-ea"/>
                </a:rPr>
                <a:t>ほとんどの国が有料です。</a:t>
              </a:r>
            </a:p>
          </p:txBody>
        </p:sp>
      </p:grpSp>
      <p:sp>
        <p:nvSpPr>
          <p:cNvPr id="9" name="スライド番号プレースホルダー 8">
            <a:extLst>
              <a:ext uri="{FF2B5EF4-FFF2-40B4-BE49-F238E27FC236}">
                <a16:creationId xmlns:a16="http://schemas.microsoft.com/office/drawing/2014/main" id="{E45B50B9-7C02-182E-C594-21FF0B2C89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29</a:t>
            </a:fld>
            <a:endParaRPr lang="en-US" altLang="ja-JP" dirty="0">
              <a:latin typeface="+mn-ea"/>
              <a:ea typeface="+mn-ea"/>
            </a:endParaRPr>
          </a:p>
        </p:txBody>
      </p:sp>
      <p:pic>
        <p:nvPicPr>
          <p:cNvPr id="46" name="図 45" descr="挿絵 が含まれている画像&#10;&#10;自動的に生成された説明">
            <a:extLst>
              <a:ext uri="{FF2B5EF4-FFF2-40B4-BE49-F238E27FC236}">
                <a16:creationId xmlns:a16="http://schemas.microsoft.com/office/drawing/2014/main" id="{0A70820B-BDC4-418E-9241-656AA83C9F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68239" y="22836"/>
            <a:ext cx="803513" cy="832579"/>
          </a:xfrm>
          <a:prstGeom prst="rect">
            <a:avLst/>
          </a:prstGeom>
        </p:spPr>
      </p:pic>
      <p:sp>
        <p:nvSpPr>
          <p:cNvPr id="34" name="テキスト ボックス 33">
            <a:extLst>
              <a:ext uri="{FF2B5EF4-FFF2-40B4-BE49-F238E27FC236}">
                <a16:creationId xmlns:a16="http://schemas.microsoft.com/office/drawing/2014/main" id="{28456BB3-934E-4F70-B261-81EC4635415C}"/>
              </a:ext>
            </a:extLst>
          </p:cNvPr>
          <p:cNvSpPr txBox="1"/>
          <p:nvPr/>
        </p:nvSpPr>
        <p:spPr>
          <a:xfrm>
            <a:off x="231320" y="1896334"/>
            <a:ext cx="4157799" cy="377933"/>
          </a:xfrm>
          <a:prstGeom prst="rect">
            <a:avLst/>
          </a:prstGeom>
          <a:noFill/>
          <a:ln>
            <a:noFill/>
          </a:ln>
        </p:spPr>
        <p:txBody>
          <a:bodyPr wrap="square" rtlCol="0">
            <a:spAutoFit/>
          </a:bodyPr>
          <a:lstStyle/>
          <a:p>
            <a:r>
              <a:rPr kumimoji="1" lang="ja-JP" altLang="en-US" dirty="0"/>
              <a:t>税金クイズの答え＆解説</a:t>
            </a:r>
          </a:p>
        </p:txBody>
      </p:sp>
      <p:grpSp>
        <p:nvGrpSpPr>
          <p:cNvPr id="26" name="グループ化 25">
            <a:extLst>
              <a:ext uri="{FF2B5EF4-FFF2-40B4-BE49-F238E27FC236}">
                <a16:creationId xmlns:a16="http://schemas.microsoft.com/office/drawing/2014/main" id="{43B8021C-4E7E-E5BC-C8FF-20A1F7B35D23}"/>
              </a:ext>
            </a:extLst>
          </p:cNvPr>
          <p:cNvGrpSpPr/>
          <p:nvPr/>
        </p:nvGrpSpPr>
        <p:grpSpPr>
          <a:xfrm>
            <a:off x="287593" y="4708275"/>
            <a:ext cx="8506443" cy="1093056"/>
            <a:chOff x="287593" y="4708275"/>
            <a:chExt cx="8506443" cy="1093056"/>
          </a:xfrm>
        </p:grpSpPr>
        <p:grpSp>
          <p:nvGrpSpPr>
            <p:cNvPr id="36" name="グループ化 35">
              <a:extLst>
                <a:ext uri="{FF2B5EF4-FFF2-40B4-BE49-F238E27FC236}">
                  <a16:creationId xmlns:a16="http://schemas.microsoft.com/office/drawing/2014/main" id="{6F112132-712A-B8F1-BD7F-31AB520FDA53}"/>
                </a:ext>
              </a:extLst>
            </p:cNvPr>
            <p:cNvGrpSpPr/>
            <p:nvPr/>
          </p:nvGrpSpPr>
          <p:grpSpPr>
            <a:xfrm>
              <a:off x="287593" y="4719194"/>
              <a:ext cx="8506443" cy="1040820"/>
              <a:chOff x="323849" y="1780063"/>
              <a:chExt cx="8506443" cy="754849"/>
            </a:xfrm>
          </p:grpSpPr>
          <p:sp>
            <p:nvSpPr>
              <p:cNvPr id="37" name="正方形/長方形 36">
                <a:extLst>
                  <a:ext uri="{FF2B5EF4-FFF2-40B4-BE49-F238E27FC236}">
                    <a16:creationId xmlns:a16="http://schemas.microsoft.com/office/drawing/2014/main" id="{AF87C299-6C3B-2A4F-9A3C-58AB54A6248B}"/>
                  </a:ext>
                </a:extLst>
              </p:cNvPr>
              <p:cNvSpPr/>
              <p:nvPr/>
            </p:nvSpPr>
            <p:spPr bwMode="auto">
              <a:xfrm>
                <a:off x="323849" y="1780063"/>
                <a:ext cx="8506443" cy="75484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2158053F-C04F-336F-1B6D-B83BFBD1E1B9}"/>
                  </a:ext>
                </a:extLst>
              </p:cNvPr>
              <p:cNvSpPr/>
              <p:nvPr/>
            </p:nvSpPr>
            <p:spPr bwMode="auto">
              <a:xfrm>
                <a:off x="323851" y="1785053"/>
                <a:ext cx="849460" cy="74985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答</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9" name="Rectangle 36">
              <a:extLst>
                <a:ext uri="{FF2B5EF4-FFF2-40B4-BE49-F238E27FC236}">
                  <a16:creationId xmlns:a16="http://schemas.microsoft.com/office/drawing/2014/main" id="{FEF52D44-6D14-BFF5-48FA-525E86AA3FE5}"/>
                </a:ext>
              </a:extLst>
            </p:cNvPr>
            <p:cNvSpPr>
              <a:spLocks noChangeArrowheads="1"/>
            </p:cNvSpPr>
            <p:nvPr/>
          </p:nvSpPr>
          <p:spPr bwMode="auto">
            <a:xfrm>
              <a:off x="1251967" y="4708275"/>
              <a:ext cx="7318029" cy="109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1980"/>
                </a:lnSpc>
              </a:pPr>
              <a:r>
                <a:rPr lang="ja-JP" altLang="en-US" sz="1400" dirty="0">
                  <a:latin typeface="+mn-ea"/>
                  <a:ea typeface="+mn-ea"/>
                </a:rPr>
                <a:t>答え　③国会</a:t>
              </a:r>
              <a:endParaRPr lang="en-US" altLang="ja-JP" sz="1400" dirty="0">
                <a:latin typeface="+mn-ea"/>
              </a:endParaRPr>
            </a:p>
            <a:p>
              <a:pPr>
                <a:lnSpc>
                  <a:spcPts val="1980"/>
                </a:lnSpc>
              </a:pPr>
              <a:r>
                <a:rPr lang="ja-JP" altLang="en-US" sz="1400" dirty="0">
                  <a:latin typeface="+mn-ea"/>
                </a:rPr>
                <a:t>　</a:t>
              </a:r>
              <a:r>
                <a:rPr kumimoji="1" lang="ja-JP" altLang="en-US" sz="1400" dirty="0"/>
                <a:t>国の税金に関する法律は、国民が選挙で選んだ議員が集まる国会で決められています。</a:t>
              </a:r>
              <a:endParaRPr kumimoji="1" lang="en-US" altLang="ja-JP" sz="1400" dirty="0"/>
            </a:p>
            <a:p>
              <a:pPr>
                <a:lnSpc>
                  <a:spcPts val="1980"/>
                </a:lnSpc>
              </a:pPr>
              <a:r>
                <a:rPr kumimoji="1" lang="ja-JP" altLang="en-US" sz="1400" dirty="0"/>
                <a:t>　また、税務署が集めた税金は、国の収入になり、国のお金の使いみちについては、内閣から提</a:t>
              </a:r>
              <a:endParaRPr kumimoji="1" lang="en-US" altLang="ja-JP" sz="1400" dirty="0"/>
            </a:p>
            <a:p>
              <a:pPr>
                <a:lnSpc>
                  <a:spcPts val="1980"/>
                </a:lnSpc>
              </a:pPr>
              <a:r>
                <a:rPr kumimoji="1" lang="ja-JP" altLang="en-US" sz="1400" dirty="0"/>
                <a:t>出された予算案を国会で審議の上、決定</a:t>
              </a:r>
              <a:r>
                <a:rPr kumimoji="1" lang="ja-JP" altLang="en-US" sz="1400"/>
                <a:t>します。</a:t>
              </a:r>
              <a:endParaRPr kumimoji="1" lang="en-US" altLang="ja-JP" sz="1400" dirty="0"/>
            </a:p>
          </p:txBody>
        </p:sp>
        <p:sp>
          <p:nvSpPr>
            <p:cNvPr id="16" name="Rectangle 8">
              <a:extLst>
                <a:ext uri="{FF2B5EF4-FFF2-40B4-BE49-F238E27FC236}">
                  <a16:creationId xmlns:a16="http://schemas.microsoft.com/office/drawing/2014/main" id="{8EF67B2A-7185-15D9-00E6-4728EF6D5211}"/>
                </a:ext>
              </a:extLst>
            </p:cNvPr>
            <p:cNvSpPr>
              <a:spLocks noChangeArrowheads="1"/>
            </p:cNvSpPr>
            <p:nvPr/>
          </p:nvSpPr>
          <p:spPr bwMode="auto">
            <a:xfrm>
              <a:off x="1940890" y="5099536"/>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ぜいむしょ</a:t>
              </a:r>
              <a:endParaRPr lang="ja-JP" altLang="en-US" sz="600" dirty="0">
                <a:latin typeface="+mn-ea"/>
                <a:ea typeface="+mn-ea"/>
                <a:cs typeface="メイリオ" panose="020B0604030504040204" pitchFamily="50" charset="-128"/>
              </a:endParaRPr>
            </a:p>
          </p:txBody>
        </p:sp>
      </p:grpSp>
      <p:grpSp>
        <p:nvGrpSpPr>
          <p:cNvPr id="21" name="グループ化 20">
            <a:extLst>
              <a:ext uri="{FF2B5EF4-FFF2-40B4-BE49-F238E27FC236}">
                <a16:creationId xmlns:a16="http://schemas.microsoft.com/office/drawing/2014/main" id="{D2E8D423-FC78-CBF0-A82C-BF1B4C619FC6}"/>
              </a:ext>
            </a:extLst>
          </p:cNvPr>
          <p:cNvGrpSpPr/>
          <p:nvPr/>
        </p:nvGrpSpPr>
        <p:grpSpPr>
          <a:xfrm>
            <a:off x="287592" y="790828"/>
            <a:ext cx="8506443" cy="1021098"/>
            <a:chOff x="287592" y="790828"/>
            <a:chExt cx="8506443" cy="1021098"/>
          </a:xfrm>
        </p:grpSpPr>
        <p:grpSp>
          <p:nvGrpSpPr>
            <p:cNvPr id="47" name="グループ化 46">
              <a:extLst>
                <a:ext uri="{FF2B5EF4-FFF2-40B4-BE49-F238E27FC236}">
                  <a16:creationId xmlns:a16="http://schemas.microsoft.com/office/drawing/2014/main" id="{465B30D0-A1F1-4F7B-8574-CC8111C99C30}"/>
                </a:ext>
              </a:extLst>
            </p:cNvPr>
            <p:cNvGrpSpPr/>
            <p:nvPr/>
          </p:nvGrpSpPr>
          <p:grpSpPr>
            <a:xfrm>
              <a:off x="287592" y="790828"/>
              <a:ext cx="8506443" cy="1021098"/>
              <a:chOff x="323849" y="1735064"/>
              <a:chExt cx="8506443" cy="756816"/>
            </a:xfrm>
          </p:grpSpPr>
          <p:grpSp>
            <p:nvGrpSpPr>
              <p:cNvPr id="48" name="グループ化 47">
                <a:extLst>
                  <a:ext uri="{FF2B5EF4-FFF2-40B4-BE49-F238E27FC236}">
                    <a16:creationId xmlns:a16="http://schemas.microsoft.com/office/drawing/2014/main" id="{7A8E8CB3-FFA4-4E66-A564-45DBF74D2BA4}"/>
                  </a:ext>
                </a:extLst>
              </p:cNvPr>
              <p:cNvGrpSpPr/>
              <p:nvPr/>
            </p:nvGrpSpPr>
            <p:grpSpPr>
              <a:xfrm>
                <a:off x="323849" y="1760322"/>
                <a:ext cx="8506443" cy="731558"/>
                <a:chOff x="323849" y="1803354"/>
                <a:chExt cx="8506443" cy="731558"/>
              </a:xfrm>
            </p:grpSpPr>
            <p:sp>
              <p:nvSpPr>
                <p:cNvPr id="50" name="正方形/長方形 49">
                  <a:extLst>
                    <a:ext uri="{FF2B5EF4-FFF2-40B4-BE49-F238E27FC236}">
                      <a16:creationId xmlns:a16="http://schemas.microsoft.com/office/drawing/2014/main" id="{04574FF4-78FC-4E33-833D-2F8126300982}"/>
                    </a:ext>
                  </a:extLst>
                </p:cNvPr>
                <p:cNvSpPr/>
                <p:nvPr/>
              </p:nvSpPr>
              <p:spPr bwMode="auto">
                <a:xfrm>
                  <a:off x="323849" y="1803354"/>
                  <a:ext cx="8506443" cy="719170"/>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1" name="正方形/長方形 50">
                  <a:extLst>
                    <a:ext uri="{FF2B5EF4-FFF2-40B4-BE49-F238E27FC236}">
                      <a16:creationId xmlns:a16="http://schemas.microsoft.com/office/drawing/2014/main" id="{8A274E5B-BEA7-4B69-B9ED-070AC2656A39}"/>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spc="120" normalizeH="0" baseline="0" dirty="0">
                      <a:ln>
                        <a:noFill/>
                      </a:ln>
                      <a:solidFill>
                        <a:schemeClr val="bg1"/>
                      </a:solidFill>
                      <a:effectLst/>
                      <a:latin typeface="+mn-ea"/>
                    </a:rPr>
                    <a:t>穴埋め問題の答え</a:t>
                  </a:r>
                  <a:endParaRPr kumimoji="1" lang="ja-JP" altLang="en-US" sz="1200" b="0" i="0" u="none" strike="noStrike" cap="none" spc="120" normalizeH="0" baseline="0" dirty="0">
                    <a:ln>
                      <a:noFill/>
                    </a:ln>
                    <a:solidFill>
                      <a:schemeClr val="bg1"/>
                    </a:solidFill>
                    <a:effectLst/>
                    <a:latin typeface="+mn-ea"/>
                    <a:ea typeface="+mn-ea"/>
                  </a:endParaRPr>
                </a:p>
              </p:txBody>
            </p:sp>
          </p:grpSp>
          <p:sp>
            <p:nvSpPr>
              <p:cNvPr id="49" name="Rectangle 36">
                <a:extLst>
                  <a:ext uri="{FF2B5EF4-FFF2-40B4-BE49-F238E27FC236}">
                    <a16:creationId xmlns:a16="http://schemas.microsoft.com/office/drawing/2014/main" id="{751533D9-6D4B-45A1-BB07-2CBAE20FA34E}"/>
                  </a:ext>
                </a:extLst>
              </p:cNvPr>
              <p:cNvSpPr>
                <a:spLocks noChangeArrowheads="1"/>
              </p:cNvSpPr>
              <p:nvPr/>
            </p:nvSpPr>
            <p:spPr bwMode="auto">
              <a:xfrm>
                <a:off x="1306607" y="1735064"/>
                <a:ext cx="6224781" cy="74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50000"/>
                  </a:lnSpc>
                </a:pPr>
                <a:r>
                  <a:rPr lang="en-US" altLang="ja-JP" sz="1400" dirty="0">
                    <a:latin typeface="+mn-ea"/>
                    <a:ea typeface="+mn-ea"/>
                  </a:rPr>
                  <a:t>[</a:t>
                </a:r>
                <a:r>
                  <a:rPr lang="ja-JP" altLang="en-US" sz="1400" dirty="0">
                    <a:latin typeface="+mn-ea"/>
                    <a:ea typeface="+mn-ea"/>
                  </a:rPr>
                  <a:t>問１</a:t>
                </a:r>
                <a:r>
                  <a:rPr lang="en-US" altLang="ja-JP" sz="1400" dirty="0">
                    <a:latin typeface="+mn-ea"/>
                    <a:ea typeface="+mn-ea"/>
                  </a:rPr>
                  <a:t>]</a:t>
                </a:r>
                <a:r>
                  <a:rPr lang="ja-JP" altLang="en-US" sz="1400" dirty="0">
                    <a:latin typeface="+mn-ea"/>
                    <a:ea typeface="+mn-ea"/>
                  </a:rPr>
                  <a:t>　①納税　　　 </a:t>
                </a:r>
                <a:r>
                  <a:rPr lang="en-US" altLang="ja-JP" sz="1400" dirty="0">
                    <a:latin typeface="+mn-ea"/>
                    <a:ea typeface="+mn-ea"/>
                  </a:rPr>
                  <a:t>[</a:t>
                </a:r>
                <a:r>
                  <a:rPr lang="ja-JP" altLang="en-US" sz="1400" dirty="0">
                    <a:latin typeface="+mn-ea"/>
                    <a:ea typeface="+mn-ea"/>
                  </a:rPr>
                  <a:t>問２</a:t>
                </a:r>
                <a:r>
                  <a:rPr lang="en-US" altLang="ja-JP" sz="1400" dirty="0">
                    <a:latin typeface="+mn-ea"/>
                    <a:ea typeface="+mn-ea"/>
                  </a:rPr>
                  <a:t>]</a:t>
                </a:r>
                <a:r>
                  <a:rPr lang="ja-JP" altLang="en-US" sz="1400" dirty="0">
                    <a:latin typeface="+mn-ea"/>
                    <a:ea typeface="+mn-ea"/>
                  </a:rPr>
                  <a:t>　②水平　③垂直　　　 </a:t>
                </a:r>
                <a:r>
                  <a:rPr lang="en-US" altLang="ja-JP" sz="1400" dirty="0">
                    <a:latin typeface="+mn-ea"/>
                    <a:ea typeface="+mn-ea"/>
                  </a:rPr>
                  <a:t>[</a:t>
                </a:r>
                <a:r>
                  <a:rPr lang="ja-JP" altLang="en-US" sz="1400" dirty="0">
                    <a:latin typeface="+mn-ea"/>
                    <a:ea typeface="+mn-ea"/>
                  </a:rPr>
                  <a:t>問３</a:t>
                </a:r>
                <a:r>
                  <a:rPr lang="en-US" altLang="ja-JP" sz="1400" dirty="0">
                    <a:latin typeface="+mn-ea"/>
                    <a:ea typeface="+mn-ea"/>
                  </a:rPr>
                  <a:t>]</a:t>
                </a:r>
                <a:r>
                  <a:rPr lang="ja-JP" altLang="en-US" sz="1400" dirty="0">
                    <a:latin typeface="+mn-ea"/>
                    <a:ea typeface="+mn-ea"/>
                  </a:rPr>
                  <a:t>　④国民　⑤</a:t>
                </a:r>
                <a:r>
                  <a:rPr lang="ja-JP" altLang="en-US" sz="1400">
                    <a:latin typeface="+mn-ea"/>
                    <a:ea typeface="+mn-ea"/>
                  </a:rPr>
                  <a:t>国会議員　　</a:t>
                </a:r>
                <a:endParaRPr lang="zh-TW" altLang="en-US" sz="1400" dirty="0">
                  <a:latin typeface="+mn-ea"/>
                  <a:ea typeface="+mn-ea"/>
                </a:endParaRPr>
              </a:p>
              <a:p>
                <a:pPr>
                  <a:lnSpc>
                    <a:spcPct val="150000"/>
                  </a:lnSpc>
                </a:pPr>
                <a:r>
                  <a:rPr lang="en-US" altLang="ja-JP" sz="1400" dirty="0">
                    <a:latin typeface="+mn-ea"/>
                    <a:ea typeface="+mn-ea"/>
                  </a:rPr>
                  <a:t>[</a:t>
                </a:r>
                <a:r>
                  <a:rPr lang="ja-JP" altLang="en-US" sz="1400" dirty="0">
                    <a:latin typeface="+mn-ea"/>
                    <a:ea typeface="+mn-ea"/>
                  </a:rPr>
                  <a:t>問４</a:t>
                </a:r>
                <a:r>
                  <a:rPr lang="en-US" altLang="ja-JP" sz="1400" dirty="0">
                    <a:latin typeface="+mn-ea"/>
                    <a:ea typeface="+mn-ea"/>
                  </a:rPr>
                  <a:t>]</a:t>
                </a:r>
                <a:r>
                  <a:rPr lang="ja-JP" altLang="en-US" sz="1400" dirty="0">
                    <a:latin typeface="+mn-ea"/>
                    <a:ea typeface="+mn-ea"/>
                  </a:rPr>
                  <a:t>　⑥社会保障関係　⑦国債　⑧税収　⑨公債金（借金）　　　</a:t>
                </a:r>
                <a:endParaRPr lang="en-US" altLang="ja-JP" sz="1400" dirty="0">
                  <a:latin typeface="+mn-ea"/>
                  <a:ea typeface="+mn-ea"/>
                </a:endParaRPr>
              </a:p>
              <a:p>
                <a:pPr>
                  <a:lnSpc>
                    <a:spcPct val="150000"/>
                  </a:lnSpc>
                </a:pPr>
                <a:r>
                  <a:rPr lang="en-US" altLang="ja-JP" sz="1400" dirty="0">
                    <a:latin typeface="+mn-ea"/>
                    <a:ea typeface="+mn-ea"/>
                  </a:rPr>
                  <a:t>[</a:t>
                </a:r>
                <a:r>
                  <a:rPr lang="ja-JP" altLang="en-US" sz="1400" dirty="0">
                    <a:latin typeface="+mn-ea"/>
                    <a:ea typeface="+mn-ea"/>
                  </a:rPr>
                  <a:t>問５</a:t>
                </a:r>
                <a:r>
                  <a:rPr lang="en-US" altLang="ja-JP" sz="1400" dirty="0">
                    <a:latin typeface="+mn-ea"/>
                    <a:ea typeface="+mn-ea"/>
                  </a:rPr>
                  <a:t>]</a:t>
                </a:r>
                <a:r>
                  <a:rPr lang="ja-JP" altLang="en-US" sz="1400" dirty="0">
                    <a:latin typeface="+mn-ea"/>
                    <a:ea typeface="+mn-ea"/>
                  </a:rPr>
                  <a:t>　⑩⑪道府県民税、事業税など　（Ｐ３参照）</a:t>
                </a:r>
                <a:endParaRPr lang="zh-TW" altLang="en-US" sz="1400" dirty="0">
                  <a:latin typeface="+mn-ea"/>
                  <a:ea typeface="+mn-ea"/>
                </a:endParaRPr>
              </a:p>
            </p:txBody>
          </p:sp>
        </p:grpSp>
        <p:sp>
          <p:nvSpPr>
            <p:cNvPr id="4" name="Rectangle 8">
              <a:extLst>
                <a:ext uri="{FF2B5EF4-FFF2-40B4-BE49-F238E27FC236}">
                  <a16:creationId xmlns:a16="http://schemas.microsoft.com/office/drawing/2014/main" id="{A3B1979C-E720-760F-BD8B-2EB1EB71B8E8}"/>
                </a:ext>
              </a:extLst>
            </p:cNvPr>
            <p:cNvSpPr>
              <a:spLocks noChangeArrowheads="1"/>
            </p:cNvSpPr>
            <p:nvPr/>
          </p:nvSpPr>
          <p:spPr bwMode="auto">
            <a:xfrm>
              <a:off x="3387283" y="1041718"/>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こくさい</a:t>
              </a:r>
              <a:endParaRPr lang="ja-JP" altLang="en-US" sz="600" dirty="0">
                <a:latin typeface="+mn-ea"/>
                <a:ea typeface="+mn-ea"/>
                <a:cs typeface="メイリオ" panose="020B0604030504040204" pitchFamily="50" charset="-128"/>
              </a:endParaRPr>
            </a:p>
          </p:txBody>
        </p:sp>
        <p:sp>
          <p:nvSpPr>
            <p:cNvPr id="17" name="Rectangle 8">
              <a:extLst>
                <a:ext uri="{FF2B5EF4-FFF2-40B4-BE49-F238E27FC236}">
                  <a16:creationId xmlns:a16="http://schemas.microsoft.com/office/drawing/2014/main" id="{27429670-7C6D-F033-7AE0-08494451C9C2}"/>
                </a:ext>
              </a:extLst>
            </p:cNvPr>
            <p:cNvSpPr>
              <a:spLocks noChangeArrowheads="1"/>
            </p:cNvSpPr>
            <p:nvPr/>
          </p:nvSpPr>
          <p:spPr bwMode="auto">
            <a:xfrm>
              <a:off x="4801801" y="1037664"/>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こうさいきん</a:t>
              </a:r>
              <a:endParaRPr lang="ja-JP" altLang="en-US" sz="600" dirty="0">
                <a:latin typeface="+mn-ea"/>
                <a:ea typeface="+mn-ea"/>
                <a:cs typeface="メイリオ" panose="020B0604030504040204" pitchFamily="50" charset="-128"/>
              </a:endParaRPr>
            </a:p>
          </p:txBody>
        </p:sp>
      </p:grpSp>
      <p:grpSp>
        <p:nvGrpSpPr>
          <p:cNvPr id="23" name="グループ化 22">
            <a:extLst>
              <a:ext uri="{FF2B5EF4-FFF2-40B4-BE49-F238E27FC236}">
                <a16:creationId xmlns:a16="http://schemas.microsoft.com/office/drawing/2014/main" id="{7E3A1F33-31AC-AC94-18B7-5902F70EDB0E}"/>
              </a:ext>
            </a:extLst>
          </p:cNvPr>
          <p:cNvGrpSpPr/>
          <p:nvPr/>
        </p:nvGrpSpPr>
        <p:grpSpPr>
          <a:xfrm>
            <a:off x="287593" y="2224858"/>
            <a:ext cx="8506443" cy="731558"/>
            <a:chOff x="287593" y="2224858"/>
            <a:chExt cx="8506443" cy="731558"/>
          </a:xfrm>
        </p:grpSpPr>
        <p:grpSp>
          <p:nvGrpSpPr>
            <p:cNvPr id="3" name="グループ化 2">
              <a:extLst>
                <a:ext uri="{FF2B5EF4-FFF2-40B4-BE49-F238E27FC236}">
                  <a16:creationId xmlns:a16="http://schemas.microsoft.com/office/drawing/2014/main" id="{5C385D97-A41E-08D2-E08B-C639DCAAD135}"/>
                </a:ext>
              </a:extLst>
            </p:cNvPr>
            <p:cNvGrpSpPr/>
            <p:nvPr/>
          </p:nvGrpSpPr>
          <p:grpSpPr>
            <a:xfrm>
              <a:off x="287593" y="2224858"/>
              <a:ext cx="8506443" cy="731558"/>
              <a:chOff x="323849" y="1760322"/>
              <a:chExt cx="8506443" cy="731558"/>
            </a:xfrm>
          </p:grpSpPr>
          <p:grpSp>
            <p:nvGrpSpPr>
              <p:cNvPr id="5" name="グループ化 4">
                <a:extLst>
                  <a:ext uri="{FF2B5EF4-FFF2-40B4-BE49-F238E27FC236}">
                    <a16:creationId xmlns:a16="http://schemas.microsoft.com/office/drawing/2014/main" id="{E63C5E0F-1110-50CB-265F-E974B72896B9}"/>
                  </a:ext>
                </a:extLst>
              </p:cNvPr>
              <p:cNvGrpSpPr/>
              <p:nvPr/>
            </p:nvGrpSpPr>
            <p:grpSpPr>
              <a:xfrm>
                <a:off x="323849" y="1760322"/>
                <a:ext cx="8506443" cy="731558"/>
                <a:chOff x="323849" y="1803354"/>
                <a:chExt cx="8506443" cy="731558"/>
              </a:xfrm>
            </p:grpSpPr>
            <p:sp>
              <p:nvSpPr>
                <p:cNvPr id="7" name="正方形/長方形 6">
                  <a:extLst>
                    <a:ext uri="{FF2B5EF4-FFF2-40B4-BE49-F238E27FC236}">
                      <a16:creationId xmlns:a16="http://schemas.microsoft.com/office/drawing/2014/main" id="{03FAC96A-336C-C8F4-AD15-E9FC2BC0AB2F}"/>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 name="正方形/長方形 7">
                  <a:extLst>
                    <a:ext uri="{FF2B5EF4-FFF2-40B4-BE49-F238E27FC236}">
                      <a16:creationId xmlns:a16="http://schemas.microsoft.com/office/drawing/2014/main" id="{244017DD-8C79-0881-0445-2DF9ACA9755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答</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4D07C260-B395-E734-7DF3-07E10EBB349A}"/>
                  </a:ext>
                </a:extLst>
              </p:cNvPr>
              <p:cNvSpPr>
                <a:spLocks noChangeArrowheads="1"/>
              </p:cNvSpPr>
              <p:nvPr/>
            </p:nvSpPr>
            <p:spPr bwMode="auto">
              <a:xfrm>
                <a:off x="1257317" y="1838371"/>
                <a:ext cx="5476179" cy="58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dirty="0">
                    <a:latin typeface="+mn-ea"/>
                    <a:ea typeface="+mn-ea"/>
                  </a:rPr>
                  <a:t>答え　②約</a:t>
                </a:r>
                <a:r>
                  <a:rPr lang="en-US" altLang="ja-JP" sz="1400" dirty="0">
                    <a:latin typeface="+mn-ea"/>
                    <a:ea typeface="+mn-ea"/>
                  </a:rPr>
                  <a:t>50</a:t>
                </a:r>
                <a:r>
                  <a:rPr lang="ja-JP" altLang="en-US" sz="1400" dirty="0">
                    <a:latin typeface="+mn-ea"/>
                    <a:ea typeface="+mn-ea"/>
                  </a:rPr>
                  <a:t>種類</a:t>
                </a:r>
                <a:endParaRPr lang="en-US" altLang="ja-JP" sz="1400" dirty="0">
                  <a:latin typeface="+mn-ea"/>
                  <a:ea typeface="+mn-ea"/>
                </a:endParaRPr>
              </a:p>
              <a:p>
                <a:pPr>
                  <a:lnSpc>
                    <a:spcPct val="150000"/>
                  </a:lnSpc>
                </a:pPr>
                <a:r>
                  <a:rPr lang="ja-JP" altLang="en-US" sz="1400" dirty="0">
                    <a:latin typeface="+mn-ea"/>
                    <a:ea typeface="+mn-ea"/>
                  </a:rPr>
                  <a:t>令和７年１月</a:t>
                </a:r>
                <a:r>
                  <a:rPr lang="en-US" altLang="ja-JP" sz="1400" dirty="0">
                    <a:latin typeface="+mn-ea"/>
                    <a:ea typeface="+mn-ea"/>
                  </a:rPr>
                  <a:t>1</a:t>
                </a:r>
                <a:r>
                  <a:rPr lang="ja-JP" altLang="en-US" sz="1400" dirty="0">
                    <a:latin typeface="+mn-ea"/>
                    <a:ea typeface="+mn-ea"/>
                  </a:rPr>
                  <a:t>日現在、国税が</a:t>
                </a:r>
                <a:r>
                  <a:rPr lang="en-US" altLang="zh-TW" sz="1400" dirty="0">
                    <a:latin typeface="+mn-ea"/>
                    <a:ea typeface="+mn-ea"/>
                  </a:rPr>
                  <a:t>25</a:t>
                </a:r>
                <a:r>
                  <a:rPr lang="zh-TW" altLang="en-US" sz="1400" dirty="0">
                    <a:latin typeface="+mn-ea"/>
                    <a:ea typeface="+mn-ea"/>
                  </a:rPr>
                  <a:t>種類</a:t>
                </a:r>
                <a:r>
                  <a:rPr lang="ja-JP" altLang="en-US" sz="1400" dirty="0">
                    <a:latin typeface="+mn-ea"/>
                    <a:ea typeface="+mn-ea"/>
                  </a:rPr>
                  <a:t>、地方税が</a:t>
                </a:r>
                <a:r>
                  <a:rPr lang="zh-TW" altLang="en-US" sz="1400" dirty="0">
                    <a:latin typeface="+mn-ea"/>
                    <a:ea typeface="+mn-ea"/>
                  </a:rPr>
                  <a:t>約</a:t>
                </a:r>
                <a:r>
                  <a:rPr lang="en-US" altLang="ja-JP" sz="1400" dirty="0">
                    <a:latin typeface="+mn-ea"/>
                    <a:ea typeface="+mn-ea"/>
                  </a:rPr>
                  <a:t>2</a:t>
                </a:r>
                <a:r>
                  <a:rPr lang="en-US" altLang="zh-TW" sz="1400" dirty="0">
                    <a:latin typeface="+mn-ea"/>
                    <a:ea typeface="+mn-ea"/>
                  </a:rPr>
                  <a:t>5</a:t>
                </a:r>
                <a:r>
                  <a:rPr lang="zh-TW" altLang="en-US" sz="1400" dirty="0">
                    <a:latin typeface="+mn-ea"/>
                    <a:ea typeface="+mn-ea"/>
                  </a:rPr>
                  <a:t>種類</a:t>
                </a:r>
                <a:r>
                  <a:rPr lang="ja-JP" altLang="en-US" sz="1400" dirty="0">
                    <a:latin typeface="+mn-ea"/>
                    <a:ea typeface="+mn-ea"/>
                  </a:rPr>
                  <a:t>あります。</a:t>
                </a:r>
                <a:endParaRPr lang="zh-TW" altLang="en-US" sz="1400" dirty="0">
                  <a:latin typeface="+mn-ea"/>
                  <a:ea typeface="+mn-ea"/>
                </a:endParaRPr>
              </a:p>
            </p:txBody>
          </p:sp>
        </p:grpSp>
        <p:sp>
          <p:nvSpPr>
            <p:cNvPr id="18" name="Rectangle 8">
              <a:extLst>
                <a:ext uri="{FF2B5EF4-FFF2-40B4-BE49-F238E27FC236}">
                  <a16:creationId xmlns:a16="http://schemas.microsoft.com/office/drawing/2014/main" id="{3EB89928-9936-34BB-1E35-FE6700D1D900}"/>
                </a:ext>
              </a:extLst>
            </p:cNvPr>
            <p:cNvSpPr>
              <a:spLocks noChangeArrowheads="1"/>
            </p:cNvSpPr>
            <p:nvPr/>
          </p:nvSpPr>
          <p:spPr bwMode="auto">
            <a:xfrm>
              <a:off x="2938061" y="2436706"/>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こくぜい</a:t>
              </a:r>
              <a:endParaRPr lang="ja-JP" altLang="en-US" sz="600" dirty="0">
                <a:latin typeface="+mn-ea"/>
                <a:ea typeface="+mn-ea"/>
                <a:cs typeface="メイリオ" panose="020B0604030504040204" pitchFamily="50" charset="-128"/>
              </a:endParaRPr>
            </a:p>
          </p:txBody>
        </p:sp>
        <p:sp>
          <p:nvSpPr>
            <p:cNvPr id="19" name="Rectangle 8">
              <a:extLst>
                <a:ext uri="{FF2B5EF4-FFF2-40B4-BE49-F238E27FC236}">
                  <a16:creationId xmlns:a16="http://schemas.microsoft.com/office/drawing/2014/main" id="{6F284984-8670-2005-72C8-03F64B3843BD}"/>
                </a:ext>
              </a:extLst>
            </p:cNvPr>
            <p:cNvSpPr>
              <a:spLocks noChangeArrowheads="1"/>
            </p:cNvSpPr>
            <p:nvPr/>
          </p:nvSpPr>
          <p:spPr bwMode="auto">
            <a:xfrm>
              <a:off x="4221740" y="2430525"/>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ちほうぜい</a:t>
              </a:r>
              <a:endParaRPr lang="ja-JP" altLang="en-US" sz="600" dirty="0">
                <a:latin typeface="+mn-ea"/>
                <a:ea typeface="+mn-ea"/>
                <a:cs typeface="メイリオ" panose="020B0604030504040204" pitchFamily="50" charset="-128"/>
              </a:endParaRPr>
            </a:p>
          </p:txBody>
        </p:sp>
      </p:grpSp>
      <p:grpSp>
        <p:nvGrpSpPr>
          <p:cNvPr id="27" name="グループ化 26">
            <a:extLst>
              <a:ext uri="{FF2B5EF4-FFF2-40B4-BE49-F238E27FC236}">
                <a16:creationId xmlns:a16="http://schemas.microsoft.com/office/drawing/2014/main" id="{28AAD008-B559-E3FB-58C0-4C66C3548BB9}"/>
              </a:ext>
            </a:extLst>
          </p:cNvPr>
          <p:cNvGrpSpPr/>
          <p:nvPr/>
        </p:nvGrpSpPr>
        <p:grpSpPr>
          <a:xfrm>
            <a:off x="287593" y="2962489"/>
            <a:ext cx="8506443" cy="784367"/>
            <a:chOff x="287593" y="2962489"/>
            <a:chExt cx="8506443" cy="784367"/>
          </a:xfrm>
        </p:grpSpPr>
        <p:sp>
          <p:nvSpPr>
            <p:cNvPr id="13" name="Rectangle 8">
              <a:extLst>
                <a:ext uri="{FF2B5EF4-FFF2-40B4-BE49-F238E27FC236}">
                  <a16:creationId xmlns:a16="http://schemas.microsoft.com/office/drawing/2014/main" id="{63AC54D8-971D-4F36-659B-8B914EA0149B}"/>
                </a:ext>
              </a:extLst>
            </p:cNvPr>
            <p:cNvSpPr>
              <a:spLocks noChangeArrowheads="1"/>
            </p:cNvSpPr>
            <p:nvPr/>
          </p:nvSpPr>
          <p:spPr bwMode="auto">
            <a:xfrm>
              <a:off x="2527805" y="2962489"/>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けんしょう</a:t>
              </a:r>
              <a:endParaRPr lang="ja-JP" altLang="en-US" sz="600" dirty="0">
                <a:latin typeface="+mn-ea"/>
                <a:ea typeface="+mn-ea"/>
                <a:cs typeface="メイリオ" panose="020B0604030504040204" pitchFamily="50" charset="-128"/>
              </a:endParaRPr>
            </a:p>
          </p:txBody>
        </p:sp>
        <p:grpSp>
          <p:nvGrpSpPr>
            <p:cNvPr id="24" name="グループ化 23">
              <a:extLst>
                <a:ext uri="{FF2B5EF4-FFF2-40B4-BE49-F238E27FC236}">
                  <a16:creationId xmlns:a16="http://schemas.microsoft.com/office/drawing/2014/main" id="{6BED44E3-0FA3-CE5D-08FE-4605E8C5C6A1}"/>
                </a:ext>
              </a:extLst>
            </p:cNvPr>
            <p:cNvGrpSpPr/>
            <p:nvPr/>
          </p:nvGrpSpPr>
          <p:grpSpPr>
            <a:xfrm>
              <a:off x="287593" y="3015298"/>
              <a:ext cx="8506443" cy="731558"/>
              <a:chOff x="287593" y="3015298"/>
              <a:chExt cx="8506443" cy="731558"/>
            </a:xfrm>
          </p:grpSpPr>
          <p:grpSp>
            <p:nvGrpSpPr>
              <p:cNvPr id="11" name="グループ化 10">
                <a:extLst>
                  <a:ext uri="{FF2B5EF4-FFF2-40B4-BE49-F238E27FC236}">
                    <a16:creationId xmlns:a16="http://schemas.microsoft.com/office/drawing/2014/main" id="{CE7A06CD-876C-33E5-D5A3-FD1A99B657C0}"/>
                  </a:ext>
                </a:extLst>
              </p:cNvPr>
              <p:cNvGrpSpPr/>
              <p:nvPr/>
            </p:nvGrpSpPr>
            <p:grpSpPr>
              <a:xfrm>
                <a:off x="287593" y="3015298"/>
                <a:ext cx="8506443" cy="731558"/>
                <a:chOff x="318778" y="2581466"/>
                <a:chExt cx="8506443" cy="731558"/>
              </a:xfrm>
            </p:grpSpPr>
            <p:grpSp>
              <p:nvGrpSpPr>
                <p:cNvPr id="14" name="グループ化 13">
                  <a:extLst>
                    <a:ext uri="{FF2B5EF4-FFF2-40B4-BE49-F238E27FC236}">
                      <a16:creationId xmlns:a16="http://schemas.microsoft.com/office/drawing/2014/main" id="{2A3776E5-7B84-9C1F-6B4A-A5950A7FC585}"/>
                    </a:ext>
                  </a:extLst>
                </p:cNvPr>
                <p:cNvGrpSpPr/>
                <p:nvPr/>
              </p:nvGrpSpPr>
              <p:grpSpPr>
                <a:xfrm>
                  <a:off x="318778" y="2581466"/>
                  <a:ext cx="8506443" cy="731558"/>
                  <a:chOff x="323849" y="1803354"/>
                  <a:chExt cx="8506443" cy="731558"/>
                </a:xfrm>
              </p:grpSpPr>
              <p:sp>
                <p:nvSpPr>
                  <p:cNvPr id="15" name="正方形/長方形 14">
                    <a:extLst>
                      <a:ext uri="{FF2B5EF4-FFF2-40B4-BE49-F238E27FC236}">
                        <a16:creationId xmlns:a16="http://schemas.microsoft.com/office/drawing/2014/main" id="{B4B250E5-7E2B-F5D3-003A-C7C22A33D250}"/>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5" name="正方形/長方形 24">
                    <a:extLst>
                      <a:ext uri="{FF2B5EF4-FFF2-40B4-BE49-F238E27FC236}">
                        <a16:creationId xmlns:a16="http://schemas.microsoft.com/office/drawing/2014/main" id="{61CFC416-253D-F9D2-31DD-C3A1CCA8CA9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答</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711A8BB5-CF4F-E5AB-B5AC-5F17D1BB52B8}"/>
                    </a:ext>
                  </a:extLst>
                </p:cNvPr>
                <p:cNvSpPr>
                  <a:spLocks noChangeArrowheads="1"/>
                </p:cNvSpPr>
                <p:nvPr/>
              </p:nvSpPr>
              <p:spPr bwMode="auto">
                <a:xfrm>
                  <a:off x="1257317" y="2663761"/>
                  <a:ext cx="4669868" cy="58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ja-JP" altLang="en-US" sz="1400" dirty="0"/>
                    <a:t>答え　③クイズの懸賞金</a:t>
                  </a:r>
                  <a:endParaRPr kumimoji="1" lang="en-US" altLang="ja-JP" sz="1400" dirty="0"/>
                </a:p>
                <a:p>
                  <a:pPr>
                    <a:lnSpc>
                      <a:spcPct val="150000"/>
                    </a:lnSpc>
                  </a:pPr>
                  <a:r>
                    <a:rPr kumimoji="1" lang="ja-JP" altLang="en-US" sz="1400" dirty="0"/>
                    <a:t>クイズの懸賞金は一時所得に当たり、所得税がかかります。</a:t>
                  </a:r>
                  <a:endParaRPr lang="ja-JP" altLang="en-US" sz="1400" dirty="0">
                    <a:latin typeface="+mn-ea"/>
                    <a:ea typeface="+mn-ea"/>
                  </a:endParaRPr>
                </a:p>
              </p:txBody>
            </p:sp>
          </p:grpSp>
          <p:sp>
            <p:nvSpPr>
              <p:cNvPr id="20" name="Rectangle 8">
                <a:extLst>
                  <a:ext uri="{FF2B5EF4-FFF2-40B4-BE49-F238E27FC236}">
                    <a16:creationId xmlns:a16="http://schemas.microsoft.com/office/drawing/2014/main" id="{5AC28440-DB48-110A-2FE9-78C65E5C8BA6}"/>
                  </a:ext>
                </a:extLst>
              </p:cNvPr>
              <p:cNvSpPr>
                <a:spLocks noChangeArrowheads="1"/>
              </p:cNvSpPr>
              <p:nvPr/>
            </p:nvSpPr>
            <p:spPr bwMode="auto">
              <a:xfrm>
                <a:off x="4153837" y="3228373"/>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しょとくぜい</a:t>
                </a:r>
                <a:endParaRPr lang="ja-JP" altLang="en-US" sz="600" dirty="0">
                  <a:latin typeface="+mn-ea"/>
                  <a:ea typeface="+mn-ea"/>
                  <a:cs typeface="メイリオ" panose="020B0604030504040204" pitchFamily="50" charset="-128"/>
                </a:endParaRPr>
              </a:p>
            </p:txBody>
          </p:sp>
        </p:grpSp>
      </p:grpSp>
    </p:spTree>
    <p:custDataLst>
      <p:tags r:id="rId1"/>
    </p:custDataLst>
    <p:extLst>
      <p:ext uri="{BB962C8B-B14F-4D97-AF65-F5344CB8AC3E}">
        <p14:creationId xmlns:p14="http://schemas.microsoft.com/office/powerpoint/2010/main" val="11957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b="0" i="0" dirty="0">
                        <a:latin typeface="HGPGothicE" panose="020B0900000000000000" pitchFamily="34" charset="-128"/>
                      </a:endParaRPr>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i="0" dirty="0">
                        <a:solidFill>
                          <a:srgbClr val="FFB64B"/>
                        </a:solidFill>
                        <a:latin typeface="HGPGothicE" panose="020B0900000000000000" pitchFamily="34" charset="-128"/>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i="0" kern="1200" dirty="0">
                        <a:solidFill>
                          <a:schemeClr val="tx1"/>
                        </a:solidFill>
                        <a:latin typeface="HGPGothicE" panose="020B0900000000000000" pitchFamily="34" charset="-128"/>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b="0" i="0" dirty="0">
                          <a:latin typeface="HGPGothicE" panose="020B0900000000000000" pitchFamily="34" charset="-128"/>
                        </a:rPr>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道府県民税・事業税・</a:t>
                      </a:r>
                    </a:p>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地方消費税・道府県たばこ税・</a:t>
                      </a:r>
                    </a:p>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rgbClr val="3D935A"/>
                          </a:solidFill>
                          <a:latin typeface="HGPGothicE" panose="020B0900000000000000" pitchFamily="34" charset="-128"/>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796046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HGPGothicE" panose="020B0900000000000000" pitchFamily="34" charset="-128"/>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直　接　税</a:t>
            </a:r>
          </a:p>
          <a:p>
            <a:pPr algn="ctr" eaLnBrk="1" hangingPunct="1">
              <a:lnSpc>
                <a:spcPct val="125000"/>
              </a:lnSpc>
            </a:pPr>
            <a:r>
              <a:rPr lang="ja-JP" altLang="en-US" sz="1400" dirty="0">
                <a:latin typeface="HGPGothicE" panose="020B0900000000000000" pitchFamily="34" charset="-128"/>
                <a:ea typeface="+mn-ea"/>
              </a:rPr>
              <a:t>税金を納める人と</a:t>
            </a:r>
            <a:endParaRPr lang="en-US" altLang="ja-JP" sz="1400" dirty="0">
              <a:latin typeface="HGPGothicE" panose="020B0900000000000000" pitchFamily="34" charset="-128"/>
              <a:ea typeface="+mn-ea"/>
            </a:endParaRPr>
          </a:p>
          <a:p>
            <a:pPr algn="ctr" eaLnBrk="1" hangingPunct="1">
              <a:lnSpc>
                <a:spcPct val="125000"/>
              </a:lnSpc>
            </a:pPr>
            <a:r>
              <a:rPr lang="ja-JP" altLang="en-US" sz="1400" dirty="0">
                <a:latin typeface="HGPGothicE" panose="020B0900000000000000" pitchFamily="34" charset="-128"/>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間　接　税</a:t>
            </a:r>
          </a:p>
          <a:p>
            <a:pPr algn="ctr" eaLnBrk="1" hangingPunct="1">
              <a:lnSpc>
                <a:spcPct val="125000"/>
              </a:lnSpc>
            </a:pPr>
            <a:r>
              <a:rPr lang="ja-JP" altLang="en-US" sz="1400" dirty="0">
                <a:latin typeface="HGPGothicE" panose="020B0900000000000000" pitchFamily="34" charset="-128"/>
                <a:ea typeface="+mn-ea"/>
              </a:rPr>
              <a:t>税金を納める人と</a:t>
            </a:r>
          </a:p>
          <a:p>
            <a:pPr algn="ctr" eaLnBrk="1" hangingPunct="1">
              <a:lnSpc>
                <a:spcPct val="110000"/>
              </a:lnSpc>
            </a:pPr>
            <a:r>
              <a:rPr lang="ja-JP" altLang="en-US" sz="1400" dirty="0">
                <a:latin typeface="HGPGothicE" panose="020B0900000000000000" pitchFamily="34" charset="-128"/>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5" name="スライド番号プレースホルダー 8">
            <a:extLst>
              <a:ext uri="{FF2B5EF4-FFF2-40B4-BE49-F238E27FC236}">
                <a16:creationId xmlns:a16="http://schemas.microsoft.com/office/drawing/2014/main" id="{F2216F25-F9C9-53A7-CE9F-DF11F37EFC4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3</a:t>
            </a:fld>
            <a:endParaRPr lang="en-US" altLang="ja-JP" dirty="0">
              <a:latin typeface="+mn-ea"/>
              <a:ea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4549" y="824470"/>
            <a:ext cx="3991983" cy="4480372"/>
          </a:xfrm>
          <a:prstGeom prst="rect">
            <a:avLst/>
          </a:prstGeom>
        </p:spPr>
      </p:pic>
      <p:grpSp>
        <p:nvGrpSpPr>
          <p:cNvPr id="39" name="グループ化 38">
            <a:extLst>
              <a:ext uri="{FF2B5EF4-FFF2-40B4-BE49-F238E27FC236}">
                <a16:creationId xmlns:a16="http://schemas.microsoft.com/office/drawing/2014/main" id="{F66337BA-0271-C711-8E08-6A1358FAEE14}"/>
              </a:ext>
            </a:extLst>
          </p:cNvPr>
          <p:cNvGrpSpPr/>
          <p:nvPr/>
        </p:nvGrpSpPr>
        <p:grpSpPr>
          <a:xfrm>
            <a:off x="6383991" y="1089025"/>
            <a:ext cx="1982426" cy="1110346"/>
            <a:chOff x="1747258" y="1133884"/>
            <a:chExt cx="1982426" cy="1110346"/>
          </a:xfrm>
        </p:grpSpPr>
        <p:sp>
          <p:nvSpPr>
            <p:cNvPr id="48" name="楕円 47">
              <a:extLst>
                <a:ext uri="{FF2B5EF4-FFF2-40B4-BE49-F238E27FC236}">
                  <a16:creationId xmlns:a16="http://schemas.microsoft.com/office/drawing/2014/main" id="{A5DE2CC3-CFA2-649B-1937-D63522413876}"/>
                </a:ext>
              </a:extLst>
            </p:cNvPr>
            <p:cNvSpPr/>
            <p:nvPr/>
          </p:nvSpPr>
          <p:spPr bwMode="auto">
            <a:xfrm>
              <a:off x="1747258" y="1133884"/>
              <a:ext cx="1982426" cy="1110346"/>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1978900" y="131948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どうあるべきか、私たち一人ひとりが考えることが大切です。</a:t>
            </a:r>
          </a:p>
        </p:txBody>
      </p:sp>
      <p:grpSp>
        <p:nvGrpSpPr>
          <p:cNvPr id="16" name="グループ化 15">
            <a:extLst>
              <a:ext uri="{FF2B5EF4-FFF2-40B4-BE49-F238E27FC236}">
                <a16:creationId xmlns:a16="http://schemas.microsoft.com/office/drawing/2014/main" id="{F196BF4C-F280-022E-FF4C-38FC360D9263}"/>
              </a:ext>
            </a:extLst>
          </p:cNvPr>
          <p:cNvGrpSpPr/>
          <p:nvPr/>
        </p:nvGrpSpPr>
        <p:grpSpPr>
          <a:xfrm>
            <a:off x="659687" y="1973937"/>
            <a:ext cx="1982426" cy="1110346"/>
            <a:chOff x="1747258" y="1133884"/>
            <a:chExt cx="1982426" cy="1110346"/>
          </a:xfrm>
        </p:grpSpPr>
        <p:sp>
          <p:nvSpPr>
            <p:cNvPr id="17" name="楕円 16">
              <a:extLst>
                <a:ext uri="{FF2B5EF4-FFF2-40B4-BE49-F238E27FC236}">
                  <a16:creationId xmlns:a16="http://schemas.microsoft.com/office/drawing/2014/main" id="{414D78E0-0AA2-EA10-B0F4-217FCAAA0264}"/>
                </a:ext>
              </a:extLst>
            </p:cNvPr>
            <p:cNvSpPr/>
            <p:nvPr/>
          </p:nvSpPr>
          <p:spPr bwMode="auto">
            <a:xfrm>
              <a:off x="1747258" y="1133884"/>
              <a:ext cx="1982426" cy="1110346"/>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1780767" y="1343984"/>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grpSp>
      <p:grpSp>
        <p:nvGrpSpPr>
          <p:cNvPr id="19" name="グループ化 18">
            <a:extLst>
              <a:ext uri="{FF2B5EF4-FFF2-40B4-BE49-F238E27FC236}">
                <a16:creationId xmlns:a16="http://schemas.microsoft.com/office/drawing/2014/main" id="{D803C19F-EB62-3DEA-F463-2A8BF023478F}"/>
              </a:ext>
            </a:extLst>
          </p:cNvPr>
          <p:cNvGrpSpPr/>
          <p:nvPr/>
        </p:nvGrpSpPr>
        <p:grpSpPr>
          <a:xfrm>
            <a:off x="337348" y="3517943"/>
            <a:ext cx="1982426" cy="1110346"/>
            <a:chOff x="1747258" y="1133884"/>
            <a:chExt cx="1982426" cy="1110346"/>
          </a:xfrm>
        </p:grpSpPr>
        <p:sp>
          <p:nvSpPr>
            <p:cNvPr id="20" name="楕円 19">
              <a:extLst>
                <a:ext uri="{FF2B5EF4-FFF2-40B4-BE49-F238E27FC236}">
                  <a16:creationId xmlns:a16="http://schemas.microsoft.com/office/drawing/2014/main" id="{2A3EB963-331D-2E5B-3136-5F3C5915FF99}"/>
                </a:ext>
              </a:extLst>
            </p:cNvPr>
            <p:cNvSpPr/>
            <p:nvPr/>
          </p:nvSpPr>
          <p:spPr bwMode="auto">
            <a:xfrm>
              <a:off x="1747258" y="1133884"/>
              <a:ext cx="1982426" cy="1110346"/>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7E049168-B564-8C1D-D00C-5CCFEA9219A8}"/>
                </a:ext>
              </a:extLst>
            </p:cNvPr>
            <p:cNvSpPr txBox="1"/>
            <p:nvPr/>
          </p:nvSpPr>
          <p:spPr>
            <a:xfrm>
              <a:off x="2180076" y="1339670"/>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grpSp>
      <p:grpSp>
        <p:nvGrpSpPr>
          <p:cNvPr id="50" name="グループ化 49">
            <a:extLst>
              <a:ext uri="{FF2B5EF4-FFF2-40B4-BE49-F238E27FC236}">
                <a16:creationId xmlns:a16="http://schemas.microsoft.com/office/drawing/2014/main" id="{4B71D341-9C0A-B2AF-B026-54C270A4F64C}"/>
              </a:ext>
            </a:extLst>
          </p:cNvPr>
          <p:cNvGrpSpPr/>
          <p:nvPr/>
        </p:nvGrpSpPr>
        <p:grpSpPr>
          <a:xfrm>
            <a:off x="6790325" y="2499960"/>
            <a:ext cx="1982426" cy="1110346"/>
            <a:chOff x="1747258" y="1133884"/>
            <a:chExt cx="1982426" cy="1110346"/>
          </a:xfrm>
        </p:grpSpPr>
        <p:sp>
          <p:nvSpPr>
            <p:cNvPr id="51" name="楕円 50">
              <a:extLst>
                <a:ext uri="{FF2B5EF4-FFF2-40B4-BE49-F238E27FC236}">
                  <a16:creationId xmlns:a16="http://schemas.microsoft.com/office/drawing/2014/main" id="{48705674-673A-9F1C-008C-15993B7A10D2}"/>
                </a:ext>
              </a:extLst>
            </p:cNvPr>
            <p:cNvSpPr/>
            <p:nvPr/>
          </p:nvSpPr>
          <p:spPr bwMode="auto">
            <a:xfrm>
              <a:off x="1747258" y="1133884"/>
              <a:ext cx="1982426" cy="1110346"/>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2007962" y="1321614"/>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grpSp>
      <p:grpSp>
        <p:nvGrpSpPr>
          <p:cNvPr id="10" name="グループ化 9">
            <a:extLst>
              <a:ext uri="{FF2B5EF4-FFF2-40B4-BE49-F238E27FC236}">
                <a16:creationId xmlns:a16="http://schemas.microsoft.com/office/drawing/2014/main" id="{F802CBD5-68D1-D28D-BE78-04AB1A8205B2}"/>
              </a:ext>
            </a:extLst>
          </p:cNvPr>
          <p:cNvGrpSpPr/>
          <p:nvPr/>
        </p:nvGrpSpPr>
        <p:grpSpPr>
          <a:xfrm>
            <a:off x="2531645" y="964878"/>
            <a:ext cx="1982426" cy="1110346"/>
            <a:chOff x="2531645" y="964878"/>
            <a:chExt cx="1982426" cy="1110346"/>
          </a:xfrm>
        </p:grpSpPr>
        <p:grpSp>
          <p:nvGrpSpPr>
            <p:cNvPr id="15" name="グループ化 14">
              <a:extLst>
                <a:ext uri="{FF2B5EF4-FFF2-40B4-BE49-F238E27FC236}">
                  <a16:creationId xmlns:a16="http://schemas.microsoft.com/office/drawing/2014/main" id="{9B430CD7-E653-C72E-B82C-A52A9F049ADF}"/>
                </a:ext>
              </a:extLst>
            </p:cNvPr>
            <p:cNvGrpSpPr/>
            <p:nvPr/>
          </p:nvGrpSpPr>
          <p:grpSpPr>
            <a:xfrm>
              <a:off x="2531645" y="964878"/>
              <a:ext cx="1982426" cy="1110346"/>
              <a:chOff x="1747258" y="1133884"/>
              <a:chExt cx="1982426" cy="1110346"/>
            </a:xfrm>
          </p:grpSpPr>
          <p:sp>
            <p:nvSpPr>
              <p:cNvPr id="9" name="楕円 8">
                <a:extLst>
                  <a:ext uri="{FF2B5EF4-FFF2-40B4-BE49-F238E27FC236}">
                    <a16:creationId xmlns:a16="http://schemas.microsoft.com/office/drawing/2014/main" id="{D7934800-A460-8498-376A-F4E86FCA1817}"/>
                  </a:ext>
                </a:extLst>
              </p:cNvPr>
              <p:cNvSpPr/>
              <p:nvPr/>
            </p:nvSpPr>
            <p:spPr bwMode="auto">
              <a:xfrm>
                <a:off x="1747258" y="1133884"/>
                <a:ext cx="1982426" cy="1110346"/>
              </a:xfrm>
              <a:prstGeom prst="ellipse">
                <a:avLst/>
              </a:prstGeom>
              <a:solidFill>
                <a:srgbClr val="BBD5FB"/>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3820BC44-850C-C451-588C-DB7B28B240C5}"/>
                  </a:ext>
                </a:extLst>
              </p:cNvPr>
              <p:cNvSpPr txBox="1"/>
              <p:nvPr/>
            </p:nvSpPr>
            <p:spPr>
              <a:xfrm>
                <a:off x="1837034" y="1427208"/>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grpSp>
        <p:sp>
          <p:nvSpPr>
            <p:cNvPr id="2" name="テキスト ボックス 1">
              <a:extLst>
                <a:ext uri="{FF2B5EF4-FFF2-40B4-BE49-F238E27FC236}">
                  <a16:creationId xmlns:a16="http://schemas.microsoft.com/office/drawing/2014/main" id="{AB8E14C8-C3F4-5F2F-F4D5-11748A86810C}"/>
                </a:ext>
              </a:extLst>
            </p:cNvPr>
            <p:cNvSpPr txBox="1"/>
            <p:nvPr/>
          </p:nvSpPr>
          <p:spPr>
            <a:xfrm>
              <a:off x="3800723" y="1169022"/>
              <a:ext cx="567784"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ていたい</a:t>
              </a:r>
              <a:endParaRPr lang="ja-JP" altLang="en-US" sz="500" spc="-90" dirty="0">
                <a:solidFill>
                  <a:prstClr val="black"/>
                </a:solidFill>
                <a:latin typeface="+mn-ea"/>
                <a:ea typeface="+mn-ea"/>
              </a:endParaRPr>
            </a:p>
          </p:txBody>
        </p:sp>
      </p:grpSp>
      <p:grpSp>
        <p:nvGrpSpPr>
          <p:cNvPr id="11" name="グループ化 10">
            <a:extLst>
              <a:ext uri="{FF2B5EF4-FFF2-40B4-BE49-F238E27FC236}">
                <a16:creationId xmlns:a16="http://schemas.microsoft.com/office/drawing/2014/main" id="{E3E39E22-872D-6992-09BE-F90D5812D0C6}"/>
              </a:ext>
            </a:extLst>
          </p:cNvPr>
          <p:cNvGrpSpPr/>
          <p:nvPr/>
        </p:nvGrpSpPr>
        <p:grpSpPr>
          <a:xfrm>
            <a:off x="6087036" y="3875440"/>
            <a:ext cx="1982426" cy="1110346"/>
            <a:chOff x="6087036" y="3875440"/>
            <a:chExt cx="1982426" cy="1110346"/>
          </a:xfrm>
        </p:grpSpPr>
        <p:grpSp>
          <p:nvGrpSpPr>
            <p:cNvPr id="53" name="グループ化 52">
              <a:extLst>
                <a:ext uri="{FF2B5EF4-FFF2-40B4-BE49-F238E27FC236}">
                  <a16:creationId xmlns:a16="http://schemas.microsoft.com/office/drawing/2014/main" id="{F7FC771C-77C4-1975-2CE9-6A06FD1D3803}"/>
                </a:ext>
              </a:extLst>
            </p:cNvPr>
            <p:cNvGrpSpPr/>
            <p:nvPr/>
          </p:nvGrpSpPr>
          <p:grpSpPr>
            <a:xfrm>
              <a:off x="6087036" y="3875440"/>
              <a:ext cx="1982426" cy="1110346"/>
              <a:chOff x="1747258" y="1133884"/>
              <a:chExt cx="1982426" cy="1110346"/>
            </a:xfrm>
          </p:grpSpPr>
          <p:sp>
            <p:nvSpPr>
              <p:cNvPr id="54" name="楕円 53">
                <a:extLst>
                  <a:ext uri="{FF2B5EF4-FFF2-40B4-BE49-F238E27FC236}">
                    <a16:creationId xmlns:a16="http://schemas.microsoft.com/office/drawing/2014/main" id="{0ED9254F-011E-1F65-75BC-5D707B8A29FF}"/>
                  </a:ext>
                </a:extLst>
              </p:cNvPr>
              <p:cNvSpPr/>
              <p:nvPr/>
            </p:nvSpPr>
            <p:spPr bwMode="auto">
              <a:xfrm>
                <a:off x="1747258" y="1133884"/>
                <a:ext cx="1982426" cy="1110346"/>
              </a:xfrm>
              <a:prstGeom prst="ellipse">
                <a:avLst/>
              </a:prstGeom>
              <a:solidFill>
                <a:srgbClr val="FFD7C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1802570" y="128851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grpSp>
        <p:sp>
          <p:nvSpPr>
            <p:cNvPr id="4" name="テキスト ボックス 3">
              <a:extLst>
                <a:ext uri="{FF2B5EF4-FFF2-40B4-BE49-F238E27FC236}">
                  <a16:creationId xmlns:a16="http://schemas.microsoft.com/office/drawing/2014/main" id="{452F8E8C-67FD-9C1B-7BD2-35197092C792}"/>
                </a:ext>
              </a:extLst>
            </p:cNvPr>
            <p:cNvSpPr txBox="1"/>
            <p:nvPr/>
          </p:nvSpPr>
          <p:spPr>
            <a:xfrm>
              <a:off x="6299344" y="3947056"/>
              <a:ext cx="429926"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こよう</a:t>
              </a:r>
              <a:endParaRPr lang="ja-JP" altLang="en-US" sz="500" spc="-90" dirty="0">
                <a:solidFill>
                  <a:prstClr val="black"/>
                </a:solidFill>
                <a:latin typeface="+mn-ea"/>
                <a:ea typeface="+mn-ea"/>
              </a:endParaRPr>
            </a:p>
          </p:txBody>
        </p:sp>
      </p:grpSp>
      <p:sp>
        <p:nvSpPr>
          <p:cNvPr id="3" name="スライド番号プレースホルダー 8">
            <a:extLst>
              <a:ext uri="{FF2B5EF4-FFF2-40B4-BE49-F238E27FC236}">
                <a16:creationId xmlns:a16="http://schemas.microsoft.com/office/drawing/2014/main" id="{A4CF5D8C-BFE3-C399-1DF6-D58AC5567EF9}"/>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30</a:t>
            </a:fld>
            <a:endParaRPr lang="en-US" altLang="ja-JP" dirty="0">
              <a:latin typeface="+mn-ea"/>
              <a:ea typeface="+mn-ea"/>
            </a:endParaRPr>
          </a:p>
        </p:txBody>
      </p:sp>
    </p:spTree>
    <p:extLst>
      <p:ext uri="{BB962C8B-B14F-4D97-AF65-F5344CB8AC3E}">
        <p14:creationId xmlns:p14="http://schemas.microsoft.com/office/powerpoint/2010/main" val="60825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1580"/>
                                        <p:tgtEl>
                                          <p:spTgt spid="8">
                                            <p:txEl>
                                              <p:pRg st="0" end="0"/>
                                            </p:txEl>
                                          </p:spTgt>
                                        </p:tgtEl>
                                      </p:cBhvr>
                                    </p:animEffect>
                                  </p:childTnLst>
                                </p:cTn>
                              </p:par>
                            </p:childTnLst>
                          </p:cTn>
                        </p:par>
                        <p:par>
                          <p:cTn id="48" fill="hold">
                            <p:stCondLst>
                              <p:cond delay="1580"/>
                            </p:stCondLst>
                            <p:childTnLst>
                              <p:par>
                                <p:cTn id="49" presetID="22" presetClass="entr" presetSubtype="8"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wipe(left)">
                                      <p:cBhvr>
                                        <p:cTn id="51" dur="1800"/>
                                        <p:tgtEl>
                                          <p:spTgt spid="8">
                                            <p:txEl>
                                              <p:pRg st="1" end="1"/>
                                            </p:txEl>
                                          </p:spTgt>
                                        </p:tgtEl>
                                      </p:cBhvr>
                                    </p:animEffect>
                                  </p:childTnLst>
                                </p:cTn>
                              </p:par>
                            </p:childTnLst>
                          </p:cTn>
                        </p:par>
                        <p:par>
                          <p:cTn id="52" fill="hold">
                            <p:stCondLst>
                              <p:cond delay="3380"/>
                            </p:stCondLst>
                            <p:childTnLst>
                              <p:par>
                                <p:cTn id="53" presetID="22" presetClass="entr" presetSubtype="8"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wipe(left)">
                                      <p:cBhvr>
                                        <p:cTn id="55" dur="16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190151" y="92646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hlinkClick r:id="rId3"/>
            <a:extLst>
              <a:ext uri="{FF2B5EF4-FFF2-40B4-BE49-F238E27FC236}">
                <a16:creationId xmlns:a16="http://schemas.microsoft.com/office/drawing/2014/main" id="{86AEF594-01AF-46D7-A775-885862327B51}"/>
              </a:ext>
            </a:extLst>
          </p:cNvPr>
          <p:cNvPicPr>
            <a:picLocks noChangeAspect="1"/>
          </p:cNvPicPr>
          <p:nvPr/>
        </p:nvPicPr>
        <p:blipFill>
          <a:blip r:embed="rId4"/>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1406932" y="3782300"/>
            <a:ext cx="1455791" cy="1067805"/>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6"/>
            <a:stretch>
              <a:fillRect/>
            </a:stretch>
          </p:blipFill>
          <p:spPr>
            <a:xfrm>
              <a:off x="1217079" y="5450114"/>
              <a:ext cx="548824" cy="413743"/>
            </a:xfrm>
            <a:prstGeom prst="rect">
              <a:avLst/>
            </a:prstGeom>
            <a:ln w="28575">
              <a:noFill/>
            </a:ln>
          </p:spPr>
        </p:pic>
      </p:grpSp>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998734" y="1393608"/>
            <a:ext cx="1107707" cy="339058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1" name="図 20">
            <a:extLst>
              <a:ext uri="{FF2B5EF4-FFF2-40B4-BE49-F238E27FC236}">
                <a16:creationId xmlns:a16="http://schemas.microsoft.com/office/drawing/2014/main" id="{1A1D2B0E-DF74-492C-BA44-CC87663F15F8}"/>
              </a:ext>
            </a:extLst>
          </p:cNvPr>
          <p:cNvPicPr>
            <a:picLocks noChangeAspect="1"/>
          </p:cNvPicPr>
          <p:nvPr/>
        </p:nvPicPr>
        <p:blipFill rotWithShape="1">
          <a:blip r:embed="rId7"/>
          <a:srcRect l="1063" t="1924" r="1901" b="5417"/>
          <a:stretch/>
        </p:blipFill>
        <p:spPr>
          <a:xfrm>
            <a:off x="3120482" y="1394716"/>
            <a:ext cx="4444847" cy="3423880"/>
          </a:xfrm>
          <a:prstGeom prst="rect">
            <a:avLst/>
          </a:prstGeom>
          <a:ln w="25400">
            <a:solidFill>
              <a:schemeClr val="tx1"/>
            </a:solidFill>
          </a:ln>
        </p:spPr>
      </p:pic>
      <p:cxnSp>
        <p:nvCxnSpPr>
          <p:cNvPr id="19" name="直線コネクタ 18">
            <a:extLst>
              <a:ext uri="{FF2B5EF4-FFF2-40B4-BE49-F238E27FC236}">
                <a16:creationId xmlns:a16="http://schemas.microsoft.com/office/drawing/2014/main" id="{1C8116AB-31FE-498F-942D-D6B559C30BCC}"/>
              </a:ext>
            </a:extLst>
          </p:cNvPr>
          <p:cNvCxnSpPr>
            <a:cxnSpLocks/>
          </p:cNvCxnSpPr>
          <p:nvPr/>
        </p:nvCxnSpPr>
        <p:spPr>
          <a:xfrm>
            <a:off x="-2588" y="5021997"/>
            <a:ext cx="9144000" cy="0"/>
          </a:xfrm>
          <a:prstGeom prst="line">
            <a:avLst/>
          </a:prstGeom>
          <a:ln w="25400" cmpd="dbl">
            <a:solidFill>
              <a:srgbClr val="005BAD"/>
            </a:solidFill>
          </a:ln>
          <a:effectLst/>
        </p:spPr>
        <p:style>
          <a:lnRef idx="2">
            <a:schemeClr val="accent1"/>
          </a:lnRef>
          <a:fillRef idx="0">
            <a:schemeClr val="accent1"/>
          </a:fillRef>
          <a:effectRef idx="1">
            <a:schemeClr val="accent1"/>
          </a:effectRef>
          <a:fontRef idx="minor">
            <a:schemeClr val="tx1"/>
          </a:fontRef>
        </p:style>
      </p:cxnSp>
      <p:grpSp>
        <p:nvGrpSpPr>
          <p:cNvPr id="2" name="グループ化 1">
            <a:extLst>
              <a:ext uri="{FF2B5EF4-FFF2-40B4-BE49-F238E27FC236}">
                <a16:creationId xmlns:a16="http://schemas.microsoft.com/office/drawing/2014/main" id="{16DB0EB7-C7CE-0C7C-D357-CD2FAC8E98FC}"/>
              </a:ext>
            </a:extLst>
          </p:cNvPr>
          <p:cNvGrpSpPr/>
          <p:nvPr/>
        </p:nvGrpSpPr>
        <p:grpSpPr>
          <a:xfrm>
            <a:off x="287921" y="6410880"/>
            <a:ext cx="7951204" cy="374400"/>
            <a:chOff x="287921" y="6410880"/>
            <a:chExt cx="8532000" cy="374400"/>
          </a:xfrm>
        </p:grpSpPr>
        <p:sp>
          <p:nvSpPr>
            <p:cNvPr id="16" name="正方形/長方形 15">
              <a:extLst>
                <a:ext uri="{FF2B5EF4-FFF2-40B4-BE49-F238E27FC236}">
                  <a16:creationId xmlns:a16="http://schemas.microsoft.com/office/drawing/2014/main" id="{7436B4A2-B97E-0037-0249-BCC130A7C7EB}"/>
                </a:ext>
              </a:extLst>
            </p:cNvPr>
            <p:cNvSpPr/>
            <p:nvPr/>
          </p:nvSpPr>
          <p:spPr bwMode="auto">
            <a:xfrm>
              <a:off x="28792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ABE0236F-7D70-B638-A2B9-9150F07A6241}"/>
                </a:ext>
              </a:extLst>
            </p:cNvPr>
            <p:cNvSpPr/>
            <p:nvPr/>
          </p:nvSpPr>
          <p:spPr bwMode="auto">
            <a:xfrm>
              <a:off x="28792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18" name="グループ化 17">
            <a:extLst>
              <a:ext uri="{FF2B5EF4-FFF2-40B4-BE49-F238E27FC236}">
                <a16:creationId xmlns:a16="http://schemas.microsoft.com/office/drawing/2014/main" id="{8B56C755-518E-2825-E815-65A5DE8A3045}"/>
              </a:ext>
            </a:extLst>
          </p:cNvPr>
          <p:cNvGrpSpPr/>
          <p:nvPr/>
        </p:nvGrpSpPr>
        <p:grpSpPr>
          <a:xfrm>
            <a:off x="-29057" y="6108719"/>
            <a:ext cx="832606" cy="749281"/>
            <a:chOff x="-35154" y="5996309"/>
            <a:chExt cx="945432" cy="850816"/>
          </a:xfrm>
        </p:grpSpPr>
        <p:sp>
          <p:nvSpPr>
            <p:cNvPr id="24" name="フリーフォーム: 図形 17">
              <a:extLst>
                <a:ext uri="{FF2B5EF4-FFF2-40B4-BE49-F238E27FC236}">
                  <a16:creationId xmlns:a16="http://schemas.microsoft.com/office/drawing/2014/main" id="{8A105515-7D1D-F6FF-AC2A-02AA605BF14D}"/>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フリーフォーム: 図形 19">
              <a:extLst>
                <a:ext uri="{FF2B5EF4-FFF2-40B4-BE49-F238E27FC236}">
                  <a16:creationId xmlns:a16="http://schemas.microsoft.com/office/drawing/2014/main" id="{2717B0ED-AD73-B157-5B15-20436278ABFF}"/>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61AA907E-5195-B96A-4CA4-CBD85D3146C4}"/>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kumimoji="1" lang="ja-JP" altLang="en-US" sz="1400" b="1" i="0" spc="50" baseline="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31" name="テキスト ボックス 30">
            <a:extLst>
              <a:ext uri="{FF2B5EF4-FFF2-40B4-BE49-F238E27FC236}">
                <a16:creationId xmlns:a16="http://schemas.microsoft.com/office/drawing/2014/main" id="{DFBAEA4C-F38D-410C-1AC9-107241E6FA7F}"/>
              </a:ext>
            </a:extLst>
          </p:cNvPr>
          <p:cNvSpPr txBox="1"/>
          <p:nvPr/>
        </p:nvSpPr>
        <p:spPr>
          <a:xfrm>
            <a:off x="1089569" y="6480855"/>
            <a:ext cx="6991175" cy="261610"/>
          </a:xfrm>
          <a:prstGeom prst="rect">
            <a:avLst/>
          </a:prstGeom>
          <a:noFill/>
        </p:spPr>
        <p:txBody>
          <a:bodyPr wrap="square" rtlCol="0">
            <a:spAutoFit/>
          </a:bodyPr>
          <a:lstStyle/>
          <a:p>
            <a:r>
              <a:rPr lang="ja-JP" altLang="en-US" sz="1100" b="1">
                <a:solidFill>
                  <a:srgbClr val="005BAD"/>
                </a:solidFill>
                <a:latin typeface="ＭＳ Ｐゴシック" panose="020B0600070205080204" pitchFamily="50" charset="-128"/>
                <a:ea typeface="ＭＳ Ｐゴシック" panose="020B0600070205080204" pitchFamily="50" charset="-128"/>
              </a:rPr>
              <a:t>奈良県租税教育推進連絡協議会ホームページ　 </a:t>
            </a:r>
            <a:r>
              <a:rPr kumimoji="1" lang="ja-JP" altLang="en-US" sz="1100" b="1">
                <a:solidFill>
                  <a:srgbClr val="005BAD"/>
                </a:solidFill>
                <a:latin typeface="ＭＳ Ｐゴシック" panose="020B0600070205080204" pitchFamily="50" charset="-128"/>
                <a:ea typeface="ＭＳ Ｐゴシック" panose="020B0600070205080204" pitchFamily="50" charset="-128"/>
              </a:rPr>
              <a:t>　</a:t>
            </a:r>
            <a:r>
              <a:rPr kumimoji="1" lang="en-US" altLang="ja-JP" sz="1100" b="0" i="0" u="none" strike="noStrike" kern="1200" cap="none" spc="0" normalizeH="0" baseline="0" noProof="0" dirty="0">
                <a:ln>
                  <a:noFill/>
                </a:ln>
                <a:solidFill>
                  <a:srgbClr val="005BAD"/>
                </a:solidFill>
                <a:effectLst/>
                <a:uLnTx/>
                <a:uFillTx/>
                <a:latin typeface="Arial"/>
                <a:ea typeface="HGPｺﾞｼｯｸE"/>
                <a:cs typeface="+mn-cs"/>
              </a:rPr>
              <a:t> </a:t>
            </a:r>
            <a:r>
              <a:rPr kumimoji="1" lang="en-US" altLang="ja-JP" sz="1100" i="0" u="none" strike="noStrike" kern="1200" cap="none" spc="0" normalizeH="0" baseline="0" noProof="0" dirty="0">
                <a:ln>
                  <a:noFill/>
                </a:ln>
                <a:effectLst/>
                <a:uLnTx/>
                <a:uFillTx/>
                <a:latin typeface="+mn-lt"/>
                <a:ea typeface="HGPｺﾞｼｯｸE"/>
                <a:cs typeface="+mn-cs"/>
                <a:hlinkClick r:id="rId8">
                  <a:extLst>
                    <a:ext uri="{A12FA001-AC4F-418D-AE19-62706E023703}">
                      <ahyp:hlinkClr xmlns:ahyp="http://schemas.microsoft.com/office/drawing/2018/hyperlinkcolor" val="tx"/>
                    </a:ext>
                  </a:extLst>
                </a:hlinkClick>
              </a:rPr>
              <a:t>https://sosuikyo.jp</a:t>
            </a:r>
            <a:r>
              <a:rPr kumimoji="1" lang="en-US" altLang="ja-JP" sz="1100" b="1" i="0" u="none" strike="noStrike" kern="1200" cap="none" spc="0" normalizeH="0" baseline="0" noProof="0" dirty="0">
                <a:ln>
                  <a:noFill/>
                </a:ln>
                <a:effectLst/>
                <a:uLnTx/>
                <a:uFillTx/>
                <a:latin typeface="+mn-lt"/>
                <a:ea typeface="HGPｺﾞｼｯｸE"/>
                <a:cs typeface="+mn-cs"/>
                <a:hlinkClick r:id="rId8">
                  <a:extLst>
                    <a:ext uri="{A12FA001-AC4F-418D-AE19-62706E023703}">
                      <ahyp:hlinkClr xmlns:ahyp="http://schemas.microsoft.com/office/drawing/2018/hyperlinkcolor" val="tx"/>
                    </a:ext>
                  </a:extLst>
                </a:hlinkClick>
              </a:rPr>
              <a:t>/</a:t>
            </a:r>
            <a:r>
              <a:rPr kumimoji="1" lang="ja-JP" altLang="en-US" sz="1100" b="1" i="0" u="none" strike="noStrike" kern="1200" cap="none" spc="0" normalizeH="0" baseline="0" noProof="0">
                <a:ln>
                  <a:noFill/>
                </a:ln>
                <a:effectLst/>
                <a:uLnTx/>
                <a:uFillTx/>
                <a:latin typeface="+mn-lt"/>
                <a:ea typeface="HGPｺﾞｼｯｸE"/>
                <a:cs typeface="+mn-cs"/>
              </a:rPr>
              <a:t>　</a:t>
            </a:r>
            <a:endParaRPr kumimoji="1" lang="en-US" altLang="ja-JP" sz="1100" b="1" dirty="0">
              <a:latin typeface="+mn-lt"/>
              <a:cs typeface="Arial" panose="020B0604020202020204" pitchFamily="34" charset="0"/>
            </a:endParaRPr>
          </a:p>
        </p:txBody>
      </p:sp>
      <p:pic>
        <p:nvPicPr>
          <p:cNvPr id="32" name="図 31">
            <a:hlinkClick r:id="rId8"/>
            <a:extLst>
              <a:ext uri="{FF2B5EF4-FFF2-40B4-BE49-F238E27FC236}">
                <a16:creationId xmlns:a16="http://schemas.microsoft.com/office/drawing/2014/main" id="{16B5285A-F8E8-CFC6-3DB1-04BA1BF7B15F}"/>
              </a:ext>
            </a:extLst>
          </p:cNvPr>
          <p:cNvPicPr>
            <a:picLocks noChangeAspect="1"/>
          </p:cNvPicPr>
          <p:nvPr/>
        </p:nvPicPr>
        <p:blipFill>
          <a:blip r:embed="rId9"/>
          <a:stretch>
            <a:fillRect/>
          </a:stretch>
        </p:blipFill>
        <p:spPr>
          <a:xfrm>
            <a:off x="7559437" y="5287525"/>
            <a:ext cx="1042613" cy="1042613"/>
          </a:xfrm>
          <a:prstGeom prst="rect">
            <a:avLst/>
          </a:prstGeom>
        </p:spPr>
      </p:pic>
      <p:sp>
        <p:nvSpPr>
          <p:cNvPr id="33" name="テキスト ボックス 32">
            <a:extLst>
              <a:ext uri="{FF2B5EF4-FFF2-40B4-BE49-F238E27FC236}">
                <a16:creationId xmlns:a16="http://schemas.microsoft.com/office/drawing/2014/main" id="{D28E9B85-70EF-1D11-E783-1C9DE644CB88}"/>
              </a:ext>
            </a:extLst>
          </p:cNvPr>
          <p:cNvSpPr txBox="1"/>
          <p:nvPr/>
        </p:nvSpPr>
        <p:spPr>
          <a:xfrm>
            <a:off x="358041" y="5223495"/>
            <a:ext cx="3966554" cy="288147"/>
          </a:xfrm>
          <a:prstGeom prst="rect">
            <a:avLst/>
          </a:prstGeom>
          <a:noFill/>
        </p:spPr>
        <p:txBody>
          <a:bodyPr vert="horz" wrap="square" tIns="36000" bIns="36000" rtlCol="0">
            <a:spAutoFit/>
          </a:bodyPr>
          <a:lstStyle/>
          <a:p>
            <a:pPr algn="l"/>
            <a:r>
              <a:rPr lang="ja-JP" altLang="en-US" sz="1400" spc="-10">
                <a:solidFill>
                  <a:schemeClr val="tx1"/>
                </a:solidFill>
                <a:latin typeface="+mn-ea"/>
              </a:rPr>
              <a:t>（編集・発行） 奈良県租税教育推進連絡協議会</a:t>
            </a:r>
            <a:endParaRPr lang="en-US" altLang="ja-JP" sz="1400" spc="-10" dirty="0">
              <a:solidFill>
                <a:schemeClr val="tx1"/>
              </a:solidFill>
              <a:latin typeface="+mn-ea"/>
            </a:endParaRPr>
          </a:p>
        </p:txBody>
      </p:sp>
      <p:sp>
        <p:nvSpPr>
          <p:cNvPr id="34" name="テキスト ボックス 33">
            <a:extLst>
              <a:ext uri="{FF2B5EF4-FFF2-40B4-BE49-F238E27FC236}">
                <a16:creationId xmlns:a16="http://schemas.microsoft.com/office/drawing/2014/main" id="{975AD6C5-ABED-EF0D-A7C4-736E3832D771}"/>
              </a:ext>
            </a:extLst>
          </p:cNvPr>
          <p:cNvSpPr txBox="1"/>
          <p:nvPr/>
        </p:nvSpPr>
        <p:spPr>
          <a:xfrm>
            <a:off x="1379843" y="5557583"/>
            <a:ext cx="5940669" cy="257369"/>
          </a:xfrm>
          <a:prstGeom prst="rect">
            <a:avLst/>
          </a:prstGeom>
          <a:noFill/>
        </p:spPr>
        <p:txBody>
          <a:bodyPr vert="horz" wrap="square" tIns="36000" bIns="36000" rtlCol="0">
            <a:spAutoFit/>
          </a:bodyPr>
          <a:lstStyle/>
          <a:p>
            <a:pPr algn="l"/>
            <a:r>
              <a:rPr lang="zh-CN" altLang="en-US" sz="1200" spc="-10" dirty="0">
                <a:solidFill>
                  <a:schemeClr val="tx1"/>
                </a:solidFill>
                <a:latin typeface="+mn-ea"/>
              </a:rPr>
              <a:t>〒 </a:t>
            </a:r>
            <a:r>
              <a:rPr lang="en-US" altLang="zh-CN" sz="1200" spc="-10" dirty="0">
                <a:solidFill>
                  <a:schemeClr val="tx1"/>
                </a:solidFill>
                <a:latin typeface="+mn-ea"/>
              </a:rPr>
              <a:t>630-8567</a:t>
            </a:r>
            <a:r>
              <a:rPr lang="zh-CN" altLang="en-US" sz="1200" spc="-10" dirty="0">
                <a:solidFill>
                  <a:schemeClr val="tx1"/>
                </a:solidFill>
                <a:latin typeface="+mn-ea"/>
              </a:rPr>
              <a:t>　奈良市登大路町</a:t>
            </a:r>
            <a:r>
              <a:rPr lang="en-US" altLang="zh-CN" sz="1200" spc="-10" dirty="0">
                <a:solidFill>
                  <a:schemeClr val="tx1"/>
                </a:solidFill>
                <a:latin typeface="+mn-ea"/>
              </a:rPr>
              <a:t>81</a:t>
            </a:r>
            <a:r>
              <a:rPr lang="zh-CN" altLang="en-US" sz="1200" spc="-10" dirty="0">
                <a:solidFill>
                  <a:schemeClr val="tx1"/>
                </a:solidFill>
                <a:latin typeface="+mn-ea"/>
              </a:rPr>
              <a:t>　奈良税務署内</a:t>
            </a:r>
            <a:endParaRPr lang="en-US" altLang="ja-JP" sz="1200" spc="-10" dirty="0">
              <a:solidFill>
                <a:schemeClr val="tx1"/>
              </a:solidFill>
              <a:latin typeface="+mn-ea"/>
            </a:endParaRPr>
          </a:p>
        </p:txBody>
      </p:sp>
      <p:sp>
        <p:nvSpPr>
          <p:cNvPr id="35" name="テキスト ボックス 34">
            <a:extLst>
              <a:ext uri="{FF2B5EF4-FFF2-40B4-BE49-F238E27FC236}">
                <a16:creationId xmlns:a16="http://schemas.microsoft.com/office/drawing/2014/main" id="{F2D29D6D-5D59-8C08-78BA-C92AF70438F2}"/>
              </a:ext>
            </a:extLst>
          </p:cNvPr>
          <p:cNvSpPr txBox="1"/>
          <p:nvPr/>
        </p:nvSpPr>
        <p:spPr>
          <a:xfrm>
            <a:off x="1379843" y="5833993"/>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rPr>
              <a:t>奈良県租税教育推進連絡協議会は、</a:t>
            </a:r>
            <a:r>
              <a:rPr lang="ja-JP" altLang="en-US" sz="1000" spc="-10" dirty="0">
                <a:latin typeface="+mn-ea"/>
              </a:rPr>
              <a:t>奈良県</a:t>
            </a:r>
            <a:r>
              <a:rPr lang="ja-JP" altLang="en-US" sz="1000" spc="-10" dirty="0">
                <a:solidFill>
                  <a:schemeClr val="tx1"/>
                </a:solidFill>
                <a:latin typeface="+mn-ea"/>
              </a:rPr>
              <a:t>内の教育委員会や小学校・中学校・高等学校の教育関係者と、国・県・市町村の税務関係者が協力して、租税教育の推進を図るために設けられた組織です。</a:t>
            </a:r>
            <a:endParaRPr lang="en-US" altLang="ja-JP" sz="1000" spc="-10" dirty="0">
              <a:solidFill>
                <a:schemeClr val="tx1"/>
              </a:solidFill>
              <a:latin typeface="+mn-ea"/>
            </a:endParaRPr>
          </a:p>
        </p:txBody>
      </p:sp>
      <p:sp>
        <p:nvSpPr>
          <p:cNvPr id="8" name="スライド番号プレースホルダー 8">
            <a:extLst>
              <a:ext uri="{FF2B5EF4-FFF2-40B4-BE49-F238E27FC236}">
                <a16:creationId xmlns:a16="http://schemas.microsoft.com/office/drawing/2014/main" id="{88C8A317-B342-93C5-2D7A-1F76124A93EA}"/>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31</a:t>
            </a:fld>
            <a:endParaRPr lang="en-US" altLang="ja-JP" dirty="0">
              <a:latin typeface="+mn-ea"/>
              <a:ea typeface="+mn-ea"/>
            </a:endParaRPr>
          </a:p>
        </p:txBody>
      </p:sp>
    </p:spTree>
    <p:extLst>
      <p:ext uri="{BB962C8B-B14F-4D97-AF65-F5344CB8AC3E}">
        <p14:creationId xmlns:p14="http://schemas.microsoft.com/office/powerpoint/2010/main" val="3720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750"/>
                                        <p:tgtEl>
                                          <p:spTgt spid="2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
        <p:nvSpPr>
          <p:cNvPr id="2" name="スライド番号プレースホルダー 8">
            <a:extLst>
              <a:ext uri="{FF2B5EF4-FFF2-40B4-BE49-F238E27FC236}">
                <a16:creationId xmlns:a16="http://schemas.microsoft.com/office/drawing/2014/main" id="{A5B37A0E-949B-85EF-3FB6-A7CBBB91B1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4</a:t>
            </a:fld>
            <a:endParaRPr lang="en-US" altLang="ja-JP" dirty="0">
              <a:latin typeface="+mn-ea"/>
              <a:ea typeface="+mn-ea"/>
            </a:endParaRP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GothicE" panose="020B0900000000000000" pitchFamily="34" charset="-128"/>
              </a:endParaRPr>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latin typeface="HGPGothicE" panose="020B0900000000000000" pitchFamily="34" charset="-128"/>
              </a:endParaRPr>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
        <p:nvSpPr>
          <p:cNvPr id="2" name="スライド番号プレースホルダー 8">
            <a:extLst>
              <a:ext uri="{FF2B5EF4-FFF2-40B4-BE49-F238E27FC236}">
                <a16:creationId xmlns:a16="http://schemas.microsoft.com/office/drawing/2014/main" id="{4E3C0ABC-7686-2AFF-9D2A-8913411857D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5</a:t>
            </a:fld>
            <a:endParaRPr lang="en-US" altLang="ja-JP" dirty="0">
              <a:latin typeface="+mn-ea"/>
              <a:ea typeface="+mn-ea"/>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四角形: 角を丸くする 11">
            <a:extLst>
              <a:ext uri="{FF2B5EF4-FFF2-40B4-BE49-F238E27FC236}">
                <a16:creationId xmlns:a16="http://schemas.microsoft.com/office/drawing/2014/main" id="{7F34CBB0-50C6-E059-3F03-DB8FCD0DD25C}"/>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4" name="正方形/長方形 13">
            <a:extLst>
              <a:ext uri="{FF2B5EF4-FFF2-40B4-BE49-F238E27FC236}">
                <a16:creationId xmlns:a16="http://schemas.microsoft.com/office/drawing/2014/main" id="{1F99312C-59AB-12A4-90DB-DE9E5EBE09A0}"/>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5" name="四角形: 角を丸くする 10">
            <a:extLst>
              <a:ext uri="{FF2B5EF4-FFF2-40B4-BE49-F238E27FC236}">
                <a16:creationId xmlns:a16="http://schemas.microsoft.com/office/drawing/2014/main" id="{EA952C75-6770-DFA7-557D-87D0461E85D5}"/>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6" name="正方形/長方形 15">
            <a:extLst>
              <a:ext uri="{FF2B5EF4-FFF2-40B4-BE49-F238E27FC236}">
                <a16:creationId xmlns:a16="http://schemas.microsoft.com/office/drawing/2014/main" id="{F694E2C6-4067-BD39-931A-0AA011CC8350}"/>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19" name="グループ化 18">
            <a:extLst>
              <a:ext uri="{FF2B5EF4-FFF2-40B4-BE49-F238E27FC236}">
                <a16:creationId xmlns:a16="http://schemas.microsoft.com/office/drawing/2014/main" id="{B1919F74-6A7D-ED32-0B6D-AC5AB9E779CC}"/>
              </a:ext>
            </a:extLst>
          </p:cNvPr>
          <p:cNvGrpSpPr/>
          <p:nvPr/>
        </p:nvGrpSpPr>
        <p:grpSpPr>
          <a:xfrm>
            <a:off x="6090723" y="2739419"/>
            <a:ext cx="2281056" cy="547009"/>
            <a:chOff x="6299670" y="2713461"/>
            <a:chExt cx="2281056" cy="547009"/>
          </a:xfrm>
        </p:grpSpPr>
        <p:sp>
          <p:nvSpPr>
            <p:cNvPr id="21" name="Rectangle 56">
              <a:extLst>
                <a:ext uri="{FF2B5EF4-FFF2-40B4-BE49-F238E27FC236}">
                  <a16:creationId xmlns:a16="http://schemas.microsoft.com/office/drawing/2014/main" id="{5124EFC3-356E-19B6-4A37-F5B2406CE094}"/>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22" name="Text Box 23">
              <a:extLst>
                <a:ext uri="{FF2B5EF4-FFF2-40B4-BE49-F238E27FC236}">
                  <a16:creationId xmlns:a16="http://schemas.microsoft.com/office/drawing/2014/main" id="{01BE2212-29FC-0C6A-D374-FFF4D626D3C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23" name="グループ化 22">
            <a:extLst>
              <a:ext uri="{FF2B5EF4-FFF2-40B4-BE49-F238E27FC236}">
                <a16:creationId xmlns:a16="http://schemas.microsoft.com/office/drawing/2014/main" id="{E0E3AB54-5651-3682-7A86-7C90E064AE04}"/>
              </a:ext>
            </a:extLst>
          </p:cNvPr>
          <p:cNvGrpSpPr/>
          <p:nvPr/>
        </p:nvGrpSpPr>
        <p:grpSpPr>
          <a:xfrm>
            <a:off x="649926" y="2812868"/>
            <a:ext cx="4576619" cy="400110"/>
            <a:chOff x="843630" y="2786910"/>
            <a:chExt cx="4576619" cy="400110"/>
          </a:xfrm>
        </p:grpSpPr>
        <p:sp>
          <p:nvSpPr>
            <p:cNvPr id="24" name="Rectangle 45">
              <a:extLst>
                <a:ext uri="{FF2B5EF4-FFF2-40B4-BE49-F238E27FC236}">
                  <a16:creationId xmlns:a16="http://schemas.microsoft.com/office/drawing/2014/main" id="{595FCE1A-318D-137F-94CC-538207AED009}"/>
                </a:ext>
              </a:extLst>
            </p:cNvPr>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25" name="Text Box 22">
              <a:extLst>
                <a:ext uri="{FF2B5EF4-FFF2-40B4-BE49-F238E27FC236}">
                  <a16:creationId xmlns:a16="http://schemas.microsoft.com/office/drawing/2014/main" id="{4C01901A-47D6-74EB-BBBD-21C9DCBCB09B}"/>
                </a:ext>
              </a:extLst>
            </p:cNvPr>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6" name="グループ化 25">
            <a:extLst>
              <a:ext uri="{FF2B5EF4-FFF2-40B4-BE49-F238E27FC236}">
                <a16:creationId xmlns:a16="http://schemas.microsoft.com/office/drawing/2014/main" id="{7353E65F-D988-2A1A-49BE-6A0362E7CB41}"/>
              </a:ext>
            </a:extLst>
          </p:cNvPr>
          <p:cNvGrpSpPr/>
          <p:nvPr/>
        </p:nvGrpSpPr>
        <p:grpSpPr>
          <a:xfrm>
            <a:off x="2040979" y="3669522"/>
            <a:ext cx="1582061" cy="2301821"/>
            <a:chOff x="452034" y="3669522"/>
            <a:chExt cx="1582061" cy="2301821"/>
          </a:xfrm>
        </p:grpSpPr>
        <p:sp>
          <p:nvSpPr>
            <p:cNvPr id="27" name="正方形/長方形 26">
              <a:extLst>
                <a:ext uri="{FF2B5EF4-FFF2-40B4-BE49-F238E27FC236}">
                  <a16:creationId xmlns:a16="http://schemas.microsoft.com/office/drawing/2014/main" id="{0D662696-9DF9-E171-EA19-06E7D69B8890}"/>
                </a:ext>
              </a:extLst>
            </p:cNvPr>
            <p:cNvSpPr/>
            <p:nvPr/>
          </p:nvSpPr>
          <p:spPr bwMode="auto">
            <a:xfrm>
              <a:off x="452034" y="4482915"/>
              <a:ext cx="158206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9,285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23,655</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28" name="Picture 35">
              <a:extLst>
                <a:ext uri="{FF2B5EF4-FFF2-40B4-BE49-F238E27FC236}">
                  <a16:creationId xmlns:a16="http://schemas.microsoft.com/office/drawing/2014/main" id="{B34FB75C-77D3-B0E5-3862-CC754E9D1E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09CAD79E-3941-7780-B5F1-747DABD7404D}"/>
              </a:ext>
            </a:extLst>
          </p:cNvPr>
          <p:cNvGrpSpPr/>
          <p:nvPr/>
        </p:nvGrpSpPr>
        <p:grpSpPr>
          <a:xfrm>
            <a:off x="3594441" y="3669522"/>
            <a:ext cx="1694094" cy="2387099"/>
            <a:chOff x="3594441" y="3669522"/>
            <a:chExt cx="1694094" cy="2387099"/>
          </a:xfrm>
        </p:grpSpPr>
        <p:sp>
          <p:nvSpPr>
            <p:cNvPr id="31" name="正方形/長方形 30">
              <a:extLst>
                <a:ext uri="{FF2B5EF4-FFF2-40B4-BE49-F238E27FC236}">
                  <a16:creationId xmlns:a16="http://schemas.microsoft.com/office/drawing/2014/main" id="{A19FEBE0-4273-E654-725B-3A0CF212B6D4}"/>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8</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331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145,017</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32" name="Picture 36">
              <a:extLst>
                <a:ext uri="{FF2B5EF4-FFF2-40B4-BE49-F238E27FC236}">
                  <a16:creationId xmlns:a16="http://schemas.microsoft.com/office/drawing/2014/main" id="{EAD3706A-1DCC-2C61-EE80-0E1BD2A462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グループ化 32">
            <a:extLst>
              <a:ext uri="{FF2B5EF4-FFF2-40B4-BE49-F238E27FC236}">
                <a16:creationId xmlns:a16="http://schemas.microsoft.com/office/drawing/2014/main" id="{6D666263-8896-B3E0-07C0-BDA2ADC609D4}"/>
              </a:ext>
            </a:extLst>
          </p:cNvPr>
          <p:cNvGrpSpPr/>
          <p:nvPr/>
        </p:nvGrpSpPr>
        <p:grpSpPr>
          <a:xfrm>
            <a:off x="420558" y="3669522"/>
            <a:ext cx="1611939" cy="2301821"/>
            <a:chOff x="1989757" y="3669522"/>
            <a:chExt cx="1611939" cy="2301821"/>
          </a:xfrm>
        </p:grpSpPr>
        <p:sp>
          <p:nvSpPr>
            <p:cNvPr id="35" name="正方形/長方形 34">
              <a:extLst>
                <a:ext uri="{FF2B5EF4-FFF2-40B4-BE49-F238E27FC236}">
                  <a16:creationId xmlns:a16="http://schemas.microsoft.com/office/drawing/2014/main" id="{5A878BF7-B318-B7C9-D070-E8AA23110801}"/>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8,081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46,914</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36" name="Picture 50">
              <a:extLst>
                <a:ext uri="{FF2B5EF4-FFF2-40B4-BE49-F238E27FC236}">
                  <a16:creationId xmlns:a16="http://schemas.microsoft.com/office/drawing/2014/main" id="{8C9112F0-4FC1-8F78-2A93-9DCB30CE7A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グループ化 36">
            <a:extLst>
              <a:ext uri="{FF2B5EF4-FFF2-40B4-BE49-F238E27FC236}">
                <a16:creationId xmlns:a16="http://schemas.microsoft.com/office/drawing/2014/main" id="{F89ADF54-8803-6B59-DCB0-B5BB55BB9FAE}"/>
              </a:ext>
            </a:extLst>
          </p:cNvPr>
          <p:cNvGrpSpPr/>
          <p:nvPr/>
        </p:nvGrpSpPr>
        <p:grpSpPr>
          <a:xfrm>
            <a:off x="5609265" y="3669522"/>
            <a:ext cx="1579136" cy="1853119"/>
            <a:chOff x="5609265" y="3669522"/>
            <a:chExt cx="1579136" cy="1853119"/>
          </a:xfrm>
        </p:grpSpPr>
        <p:sp>
          <p:nvSpPr>
            <p:cNvPr id="38" name="正方形/長方形 37">
              <a:extLst>
                <a:ext uri="{FF2B5EF4-FFF2-40B4-BE49-F238E27FC236}">
                  <a16:creationId xmlns:a16="http://schemas.microsoft.com/office/drawing/2014/main" id="{26576FBB-A6D2-19A6-499F-D800C0FD702B}"/>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８</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83</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39" name="Picture 51">
              <a:extLst>
                <a:ext uri="{FF2B5EF4-FFF2-40B4-BE49-F238E27FC236}">
                  <a16:creationId xmlns:a16="http://schemas.microsoft.com/office/drawing/2014/main" id="{5B0D92C2-A512-A21A-CCFE-E2A6F3DEDC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グループ化 39">
            <a:extLst>
              <a:ext uri="{FF2B5EF4-FFF2-40B4-BE49-F238E27FC236}">
                <a16:creationId xmlns:a16="http://schemas.microsoft.com/office/drawing/2014/main" id="{76152323-DEF3-1D14-7698-A29CA5F6965B}"/>
              </a:ext>
            </a:extLst>
          </p:cNvPr>
          <p:cNvGrpSpPr/>
          <p:nvPr/>
        </p:nvGrpSpPr>
        <p:grpSpPr>
          <a:xfrm>
            <a:off x="7188402" y="3669522"/>
            <a:ext cx="1549281" cy="2301821"/>
            <a:chOff x="7188402" y="3669522"/>
            <a:chExt cx="1549281" cy="2301821"/>
          </a:xfrm>
        </p:grpSpPr>
        <p:sp>
          <p:nvSpPr>
            <p:cNvPr id="41" name="正方形/長方形 40">
              <a:extLst>
                <a:ext uri="{FF2B5EF4-FFF2-40B4-BE49-F238E27FC236}">
                  <a16:creationId xmlns:a16="http://schemas.microsoft.com/office/drawing/2014/main" id="{17974D87-924B-6B1F-62B0-7BE98F83BAA4}"/>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（令和８年度）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42" name="Picture 34">
              <a:extLst>
                <a:ext uri="{FF2B5EF4-FFF2-40B4-BE49-F238E27FC236}">
                  <a16:creationId xmlns:a16="http://schemas.microsoft.com/office/drawing/2014/main" id="{5E57A495-AB36-BE59-A5A6-C89CA9C679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4" name="直線コネクタ 43">
            <a:extLst>
              <a:ext uri="{FF2B5EF4-FFF2-40B4-BE49-F238E27FC236}">
                <a16:creationId xmlns:a16="http://schemas.microsoft.com/office/drawing/2014/main" id="{7BC7BA72-0779-B429-7194-0E2AE20F9240}"/>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45" name="直線コネクタ 44">
            <a:extLst>
              <a:ext uri="{FF2B5EF4-FFF2-40B4-BE49-F238E27FC236}">
                <a16:creationId xmlns:a16="http://schemas.microsoft.com/office/drawing/2014/main" id="{C9D69CC5-BDCB-0638-E4D7-D8CE2D4E3E9E}"/>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46" name="直線コネクタ 45">
            <a:extLst>
              <a:ext uri="{FF2B5EF4-FFF2-40B4-BE49-F238E27FC236}">
                <a16:creationId xmlns:a16="http://schemas.microsoft.com/office/drawing/2014/main" id="{29F3D6E7-DA7A-02CC-3CFA-B16BA84530B6}"/>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47" name="四角形: 角を丸くする 6193">
            <a:extLst>
              <a:ext uri="{FF2B5EF4-FFF2-40B4-BE49-F238E27FC236}">
                <a16:creationId xmlns:a16="http://schemas.microsoft.com/office/drawing/2014/main" id="{89A14FB4-736D-EFAB-D0BF-4C76F98F38FC}"/>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latin typeface="HGPGothicE" panose="020B0900000000000000" pitchFamily="34" charset="-128"/>
            </a:endParaRPr>
          </a:p>
        </p:txBody>
      </p:sp>
      <p:sp>
        <p:nvSpPr>
          <p:cNvPr id="48" name="正方形/長方形 47">
            <a:extLst>
              <a:ext uri="{FF2B5EF4-FFF2-40B4-BE49-F238E27FC236}">
                <a16:creationId xmlns:a16="http://schemas.microsoft.com/office/drawing/2014/main" id="{67614BCD-5086-3118-C465-DCC8ABCA0D27}"/>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49" name="グループ化 48">
            <a:extLst>
              <a:ext uri="{FF2B5EF4-FFF2-40B4-BE49-F238E27FC236}">
                <a16:creationId xmlns:a16="http://schemas.microsoft.com/office/drawing/2014/main" id="{8A812917-F7CC-30C4-52E6-180FC4424E42}"/>
              </a:ext>
            </a:extLst>
          </p:cNvPr>
          <p:cNvGrpSpPr/>
          <p:nvPr/>
        </p:nvGrpSpPr>
        <p:grpSpPr>
          <a:xfrm>
            <a:off x="327394" y="6346082"/>
            <a:ext cx="6651884" cy="348032"/>
            <a:chOff x="327394" y="6346082"/>
            <a:chExt cx="6651884" cy="348032"/>
          </a:xfrm>
        </p:grpSpPr>
        <p:sp>
          <p:nvSpPr>
            <p:cNvPr id="50" name="角丸四角形 15">
              <a:extLst>
                <a:ext uri="{FF2B5EF4-FFF2-40B4-BE49-F238E27FC236}">
                  <a16:creationId xmlns:a16="http://schemas.microsoft.com/office/drawing/2014/main" id="{54384BFF-6B48-C2FF-4D1A-18F8CB89C275}"/>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51" name="角丸四角形 40">
              <a:extLst>
                <a:ext uri="{FF2B5EF4-FFF2-40B4-BE49-F238E27FC236}">
                  <a16:creationId xmlns:a16="http://schemas.microsoft.com/office/drawing/2014/main" id="{EE93629F-5A2D-F6C0-B7A0-E89AB6EDC90C}"/>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令和８年度予算及び財政投融資計画の説明」　　　</a:t>
              </a:r>
            </a:p>
          </p:txBody>
        </p:sp>
      </p:grpSp>
      <p:sp>
        <p:nvSpPr>
          <p:cNvPr id="2" name="スライド番号プレースホルダー 8">
            <a:extLst>
              <a:ext uri="{FF2B5EF4-FFF2-40B4-BE49-F238E27FC236}">
                <a16:creationId xmlns:a16="http://schemas.microsoft.com/office/drawing/2014/main" id="{2601F5CE-0EEC-074E-8EEA-7DD4CA27576D}"/>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6</a:t>
            </a:fld>
            <a:endParaRPr lang="en-US" altLang="ja-JP" dirty="0">
              <a:latin typeface="+mn-ea"/>
              <a:ea typeface="+mn-ea"/>
            </a:endParaRPr>
          </a:p>
        </p:txBody>
      </p:sp>
    </p:spTree>
    <p:extLst>
      <p:ext uri="{BB962C8B-B14F-4D97-AF65-F5344CB8AC3E}">
        <p14:creationId xmlns:p14="http://schemas.microsoft.com/office/powerpoint/2010/main" val="95858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6182"/>
                                        </p:tgtEl>
                                        <p:attrNameLst>
                                          <p:attrName>style.visibility</p:attrName>
                                        </p:attrNameLst>
                                      </p:cBhvr>
                                      <p:to>
                                        <p:strVal val="visible"/>
                                      </p:to>
                                    </p:set>
                                    <p:animEffect transition="in" filter="fade">
                                      <p:cBhvr>
                                        <p:cTn id="23" dur="600"/>
                                        <p:tgtEl>
                                          <p:spTgt spid="6182"/>
                                        </p:tgtEl>
                                      </p:cBhvr>
                                    </p:animEffect>
                                    <p:anim calcmode="lin" valueType="num">
                                      <p:cBhvr>
                                        <p:cTn id="24" dur="600" fill="hold"/>
                                        <p:tgtEl>
                                          <p:spTgt spid="6182"/>
                                        </p:tgtEl>
                                        <p:attrNameLst>
                                          <p:attrName>ppt_x</p:attrName>
                                        </p:attrNameLst>
                                      </p:cBhvr>
                                      <p:tavLst>
                                        <p:tav tm="0">
                                          <p:val>
                                            <p:strVal val="#ppt_x"/>
                                          </p:val>
                                        </p:tav>
                                        <p:tav tm="100000">
                                          <p:val>
                                            <p:strVal val="#ppt_x"/>
                                          </p:val>
                                        </p:tav>
                                      </p:tavLst>
                                    </p:anim>
                                    <p:anim calcmode="lin" valueType="num">
                                      <p:cBhvr>
                                        <p:cTn id="25"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125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9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5" grpId="0" animBg="1"/>
      <p:bldP spid="47"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高校生</a:t>
              </a:r>
              <a:r>
                <a:rPr kumimoji="1" lang="ja-JP" altLang="en-US" sz="1600" dirty="0">
                  <a:latin typeface="HGPGothicE" panose="020B0900000000000000" pitchFamily="34" charset="-128"/>
                </a:rPr>
                <a:t>（全日制）</a:t>
              </a:r>
              <a:endParaRPr kumimoji="1" lang="ja-JP" altLang="en-US" sz="2000" dirty="0">
                <a:latin typeface="HGPGothicE" panose="020B0900000000000000" pitchFamily="34" charset="-128"/>
              </a:endParaRPr>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064</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083</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ea typeface="+mn-ea"/>
                </a:rPr>
                <a:t>968</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公立学校の児童・生徒１人当たりの公費負担教育費（令和５年度）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2" name="角丸四角形 15">
            <a:extLst>
              <a:ext uri="{FF2B5EF4-FFF2-40B4-BE49-F238E27FC236}">
                <a16:creationId xmlns:a16="http://schemas.microsoft.com/office/drawing/2014/main" id="{8357D1D5-7A12-B34B-DDF6-380BEAC75114}"/>
              </a:ext>
            </a:extLst>
          </p:cNvPr>
          <p:cNvSpPr/>
          <p:nvPr/>
        </p:nvSpPr>
        <p:spPr>
          <a:xfrm>
            <a:off x="327393" y="6346082"/>
            <a:ext cx="3423075"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　出所：文部科学省「令和６年度地方教育費調査（令和５会計年度）」　　　</a:t>
            </a:r>
            <a:endParaRPr lang="en-US" altLang="ja-JP" sz="800" dirty="0">
              <a:solidFill>
                <a:schemeClr val="tx1"/>
              </a:solidFill>
              <a:latin typeface="+mn-ea"/>
            </a:endParaRPr>
          </a:p>
        </p:txBody>
      </p:sp>
      <p:sp>
        <p:nvSpPr>
          <p:cNvPr id="2" name="スライド番号プレースホルダー 8">
            <a:extLst>
              <a:ext uri="{FF2B5EF4-FFF2-40B4-BE49-F238E27FC236}">
                <a16:creationId xmlns:a16="http://schemas.microsoft.com/office/drawing/2014/main" id="{46B54EFC-8299-58F9-BACC-98F77A28F7D5}"/>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7</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54895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
        <p:nvSpPr>
          <p:cNvPr id="2" name="スライド番号プレースホルダー 8">
            <a:extLst>
              <a:ext uri="{FF2B5EF4-FFF2-40B4-BE49-F238E27FC236}">
                <a16:creationId xmlns:a16="http://schemas.microsoft.com/office/drawing/2014/main" id="{BEDA5C86-1AAC-9FE8-A918-E3E9F6993203}"/>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8</a:t>
            </a:fld>
            <a:endParaRPr lang="en-US" altLang="ja-JP" dirty="0">
              <a:latin typeface="+mn-ea"/>
              <a:ea typeface="+mn-ea"/>
            </a:endParaRP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7967079"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sz="1800"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
        <p:nvSpPr>
          <p:cNvPr id="8" name="スライド番号プレースホルダー 8">
            <a:extLst>
              <a:ext uri="{FF2B5EF4-FFF2-40B4-BE49-F238E27FC236}">
                <a16:creationId xmlns:a16="http://schemas.microsoft.com/office/drawing/2014/main" id="{C09EF75C-98C0-78A4-10A2-A2C4CB494DA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9</a:t>
            </a:fld>
            <a:endParaRPr lang="en-US" altLang="ja-JP" dirty="0">
              <a:latin typeface="+mn-ea"/>
              <a:ea typeface="+mn-ea"/>
            </a:endParaRPr>
          </a:p>
        </p:txBody>
      </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10.xml><?xml version="1.0" encoding="utf-8"?>
<p:tagLst xmlns:a="http://schemas.openxmlformats.org/drawingml/2006/main" xmlns:r="http://schemas.openxmlformats.org/officeDocument/2006/relationships" xmlns:p="http://schemas.openxmlformats.org/presentationml/2006/main">
  <p:tag name="TIMING" val="|2"/>
</p:tagLst>
</file>

<file path=ppt/tags/tag11.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中学校・生徒用テーマ">
  <a:themeElements>
    <a:clrScheme name="租税教育_中学生">
      <a:dk1>
        <a:srgbClr val="000000"/>
      </a:dk1>
      <a:lt1>
        <a:srgbClr val="FFFFFF"/>
      </a:lt1>
      <a:dk2>
        <a:srgbClr val="807DD4"/>
      </a:dk2>
      <a:lt2>
        <a:srgbClr val="E8E8E8"/>
      </a:lt2>
      <a:accent1>
        <a:srgbClr val="015AAC"/>
      </a:accent1>
      <a:accent2>
        <a:srgbClr val="FFB54A"/>
      </a:accent2>
      <a:accent3>
        <a:srgbClr val="99DFF7"/>
      </a:accent3>
      <a:accent4>
        <a:srgbClr val="3C9359"/>
      </a:accent4>
      <a:accent5>
        <a:srgbClr val="BFBFF3"/>
      </a:accent5>
      <a:accent6>
        <a:srgbClr val="F6E994"/>
      </a:accent6>
      <a:hlink>
        <a:srgbClr val="807DD4"/>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中学校・生徒用テーマ" id="{C0806648-932F-9042-AC81-4D6FA5F87530}" vid="{4D23F85F-EF96-3A4B-82C1-F03226231C32}"/>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3DFC91-9897-4130-9FF7-2656DDCF6370}">
  <ds:schemaRefs>
    <ds:schemaRef ds:uri="http://schemas.microsoft.com/sharepoint/v3/contenttype/forms"/>
  </ds:schemaRefs>
</ds:datastoreItem>
</file>

<file path=customXml/itemProps2.xml><?xml version="1.0" encoding="utf-8"?>
<ds:datastoreItem xmlns:ds="http://schemas.openxmlformats.org/officeDocument/2006/customXml" ds:itemID="{4D821D5F-6467-4BCA-9CDA-ED3B1DF5D4D2}">
  <ds:schemaRef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8fe4d1f7-9dac-473b-bde5-951e1cbc35f9"/>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F01B2DA-A9AB-4DD6-85A0-6956659CA5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中学校・生徒用テーマ</Template>
  <TotalTime>1368</TotalTime>
  <Words>4669</Words>
  <Application>Microsoft Macintosh PowerPoint</Application>
  <PresentationFormat>画面に合わせる (4:3)</PresentationFormat>
  <Paragraphs>750</Paragraphs>
  <Slides>31</Slides>
  <Notes>23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31</vt:i4>
      </vt:variant>
    </vt:vector>
  </HeadingPairs>
  <TitlesOfParts>
    <vt:vector size="42" baseType="lpstr">
      <vt:lpstr>HGPｺﾞｼｯｸE</vt:lpstr>
      <vt:lpstr>Times</vt:lpstr>
      <vt:lpstr>ＭＳ Ｐゴシック</vt:lpstr>
      <vt:lpstr>メイリオ</vt:lpstr>
      <vt:lpstr>Arial</vt:lpstr>
      <vt:lpstr>Wingdings</vt:lpstr>
      <vt:lpstr>HGP創英角ｺﾞｼｯｸUB</vt:lpstr>
      <vt:lpstr>HGPｺﾞｼｯｸM</vt:lpstr>
      <vt:lpstr>Calibri</vt:lpstr>
      <vt:lpstr>HGPｺﾞｼｯｸE</vt:lpstr>
      <vt:lpstr>中学校・生徒用テーマ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西野 あゆみ</dc:creator>
  <cp:lastModifiedBy>小川 絵里衣</cp:lastModifiedBy>
  <cp:revision>88</cp:revision>
  <dcterms:created xsi:type="dcterms:W3CDTF">2023-12-22T07:33:20Z</dcterms:created>
  <dcterms:modified xsi:type="dcterms:W3CDTF">2026-05-30T08:31:31Z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