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8" r:id="rId4"/>
  </p:sldMasterIdLst>
  <p:notesMasterIdLst>
    <p:notesMasterId r:id="rId36"/>
  </p:notesMasterIdLst>
  <p:handoutMasterIdLst>
    <p:handoutMasterId r:id="rId37"/>
  </p:handoutMasterIdLst>
  <p:sldIdLst>
    <p:sldId id="1205" r:id="rId5"/>
    <p:sldId id="1169" r:id="rId6"/>
    <p:sldId id="305" r:id="rId7"/>
    <p:sldId id="1172" r:id="rId8"/>
    <p:sldId id="1176" r:id="rId9"/>
    <p:sldId id="1251" r:id="rId10"/>
    <p:sldId id="1252" r:id="rId11"/>
    <p:sldId id="1170" r:id="rId12"/>
    <p:sldId id="483" r:id="rId13"/>
    <p:sldId id="1174" r:id="rId14"/>
    <p:sldId id="1175" r:id="rId15"/>
    <p:sldId id="303" r:id="rId16"/>
    <p:sldId id="1178" r:id="rId17"/>
    <p:sldId id="1262" r:id="rId18"/>
    <p:sldId id="1254" r:id="rId19"/>
    <p:sldId id="1255" r:id="rId20"/>
    <p:sldId id="1256" r:id="rId21"/>
    <p:sldId id="1263" r:id="rId22"/>
    <p:sldId id="1264" r:id="rId23"/>
    <p:sldId id="1259" r:id="rId24"/>
    <p:sldId id="1260" r:id="rId25"/>
    <p:sldId id="1227" r:id="rId26"/>
    <p:sldId id="1228" r:id="rId27"/>
    <p:sldId id="1229" r:id="rId28"/>
    <p:sldId id="1230" r:id="rId29"/>
    <p:sldId id="1231" r:id="rId30"/>
    <p:sldId id="1226" r:id="rId31"/>
    <p:sldId id="1261" r:id="rId32"/>
    <p:sldId id="1237" r:id="rId33"/>
    <p:sldId id="1243" r:id="rId34"/>
    <p:sldId id="1173" r:id="rId35"/>
  </p:sldIdLst>
  <p:sldSz cx="9144000" cy="6858000" type="screen4x3"/>
  <p:notesSz cx="6797675" cy="9926638"/>
  <p:embeddedFontLst>
    <p:embeddedFont>
      <p:font typeface="HGPｺﾞｼｯｸM" panose="020B0600000000000000" pitchFamily="34" charset="-128"/>
      <p:regular r:id="rId38"/>
    </p:embeddedFont>
    <p:embeddedFont>
      <p:font typeface="HGPｺﾞｼｯｸE" panose="020B0900000000000000" pitchFamily="34" charset="-128"/>
      <p:regular r:id="rId39"/>
    </p:embeddedFont>
    <p:embeddedFont>
      <p:font typeface="HGPｺﾞｼｯｸE" panose="020B0900000000000000" pitchFamily="34" charset="-128"/>
      <p:regular r:id="rId39"/>
    </p:embeddedFont>
    <p:embeddedFont>
      <p:font typeface="HGP創英角ｺﾞｼｯｸUB" panose="020B0900000000000000" pitchFamily="34" charset="-128"/>
      <p:regular r:id="rId40"/>
    </p:embeddedFont>
    <p:embeddedFont>
      <p:font typeface="ＭＳ Ｐゴシック" panose="020B0600070205080204" pitchFamily="34" charset="-128"/>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12CF88C6-F616-4938-8DEE-ECDF138A150C}">
          <p14:sldIdLst>
            <p14:sldId id="1205"/>
          </p14:sldIdLst>
        </p14:section>
        <p14:section name="共通" id="{8E79AC90-CA1C-4C07-820D-E19AA4B7D400}">
          <p14:sldIdLst>
            <p14:sldId id="1169"/>
            <p14:sldId id="305"/>
            <p14:sldId id="1172"/>
            <p14:sldId id="1176"/>
            <p14:sldId id="1251"/>
            <p14:sldId id="1252"/>
            <p14:sldId id="1170"/>
            <p14:sldId id="483"/>
            <p14:sldId id="1174"/>
            <p14:sldId id="1175"/>
            <p14:sldId id="303"/>
            <p14:sldId id="1178"/>
            <p14:sldId id="1262"/>
            <p14:sldId id="1254"/>
            <p14:sldId id="1255"/>
            <p14:sldId id="1256"/>
            <p14:sldId id="1263"/>
            <p14:sldId id="1264"/>
            <p14:sldId id="1259"/>
            <p14:sldId id="1260"/>
          </p14:sldIdLst>
        </p14:section>
        <p14:section name="京都府独自" id="{9A2E11E4-2F1E-4A3E-BDF4-114C06676EF7}">
          <p14:sldIdLst>
            <p14:sldId id="1227"/>
            <p14:sldId id="1228"/>
            <p14:sldId id="1229"/>
            <p14:sldId id="1230"/>
            <p14:sldId id="1231"/>
          </p14:sldIdLst>
        </p14:section>
        <p14:section name="共通" id="{B67A26A4-17D5-5740-8B2D-5B6FE37C927C}">
          <p14:sldIdLst>
            <p14:sldId id="1226"/>
            <p14:sldId id="1261"/>
            <p14:sldId id="1237"/>
          </p14:sldIdLst>
        </p14:section>
        <p14:section name="まとめ" id="{2602654E-622A-F54F-8CA9-2C748CD5D085}">
          <p14:sldIdLst>
            <p14:sldId id="1243"/>
            <p14:sldId id="1173"/>
          </p14:sldIdLst>
        </p14:section>
      </p14:sectionLst>
    </p:ex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638"/>
    <a:srgbClr val="64C083"/>
    <a:srgbClr val="FFD395"/>
    <a:srgbClr val="D6F9DF"/>
    <a:srgbClr val="8EDFA9"/>
    <a:srgbClr val="85C05C"/>
    <a:srgbClr val="FAF3BF"/>
    <a:srgbClr val="CEEBFF"/>
    <a:srgbClr val="BCDFFE"/>
    <a:srgbClr val="E7E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2877" autoAdjust="0"/>
  </p:normalViewPr>
  <p:slideViewPr>
    <p:cSldViewPr snapToGrid="0">
      <p:cViewPr varScale="1">
        <p:scale>
          <a:sx n="113" d="100"/>
          <a:sy n="113" d="100"/>
        </p:scale>
        <p:origin x="2216" y="184"/>
      </p:cViewPr>
      <p:guideLst>
        <p:guide orient="horz"/>
        <p:guide pos="5760"/>
      </p:guideLst>
    </p:cSldViewPr>
  </p:slideViewPr>
  <p:notesTextViewPr>
    <p:cViewPr>
      <p:scale>
        <a:sx n="1" d="1"/>
        <a:sy n="1" d="1"/>
      </p:scale>
      <p:origin x="0" y="0"/>
    </p:cViewPr>
  </p:notesTextViewPr>
  <p:notesViewPr>
    <p:cSldViewPr snapToGrid="0">
      <p:cViewPr varScale="1">
        <p:scale>
          <a:sx n="47" d="100"/>
          <a:sy n="47" d="100"/>
        </p:scale>
        <p:origin x="279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92.7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29.6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31.1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39.1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20.9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31.3</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08697636944278"/>
          <c:y val="0.15258212106777919"/>
          <c:w val="0.49926230243285907"/>
          <c:h val="0.80279522247011326"/>
        </c:manualLayout>
      </c:layout>
      <c:pieChart>
        <c:varyColors val="1"/>
        <c:ser>
          <c:idx val="0"/>
          <c:order val="0"/>
          <c:spPr>
            <a:ln w="6350">
              <a:solidFill>
                <a:schemeClr val="bg1"/>
              </a:solidFill>
            </a:ln>
          </c:spPr>
          <c:dPt>
            <c:idx val="0"/>
            <c:bubble3D val="0"/>
            <c:spPr>
              <a:solidFill>
                <a:schemeClr val="accent2"/>
              </a:solidFill>
              <a:ln w="6350">
                <a:solidFill>
                  <a:schemeClr val="bg1"/>
                </a:solidFill>
              </a:ln>
              <a:effectLst/>
            </c:spPr>
            <c:extLst>
              <c:ext xmlns:c16="http://schemas.microsoft.com/office/drawing/2014/chart" uri="{C3380CC4-5D6E-409C-BE32-E72D297353CC}">
                <c16:uniqueId val="{00000001-8494-DF4B-A438-B1211C9992A4}"/>
              </c:ext>
            </c:extLst>
          </c:dPt>
          <c:dPt>
            <c:idx val="1"/>
            <c:bubble3D val="0"/>
            <c:spPr>
              <a:solidFill>
                <a:schemeClr val="accent4">
                  <a:lumMod val="60000"/>
                  <a:lumOff val="40000"/>
                </a:schemeClr>
              </a:solidFill>
              <a:ln w="6350">
                <a:solidFill>
                  <a:schemeClr val="bg1"/>
                </a:solidFill>
              </a:ln>
              <a:effectLst/>
            </c:spPr>
            <c:extLst>
              <c:ext xmlns:c16="http://schemas.microsoft.com/office/drawing/2014/chart" uri="{C3380CC4-5D6E-409C-BE32-E72D297353CC}">
                <c16:uniqueId val="{00000003-8494-DF4B-A438-B1211C9992A4}"/>
              </c:ext>
            </c:extLst>
          </c:dPt>
          <c:dPt>
            <c:idx val="2"/>
            <c:bubble3D val="0"/>
            <c:spPr>
              <a:solidFill>
                <a:schemeClr val="accent1">
                  <a:lumMod val="40000"/>
                  <a:lumOff val="60000"/>
                </a:schemeClr>
              </a:solidFill>
              <a:ln w="6350">
                <a:solidFill>
                  <a:schemeClr val="bg1"/>
                </a:solidFill>
              </a:ln>
              <a:effectLst/>
            </c:spPr>
            <c:extLst>
              <c:ext xmlns:c16="http://schemas.microsoft.com/office/drawing/2014/chart" uri="{C3380CC4-5D6E-409C-BE32-E72D297353CC}">
                <c16:uniqueId val="{00000005-8494-DF4B-A438-B1211C9992A4}"/>
              </c:ext>
            </c:extLst>
          </c:dPt>
          <c:dPt>
            <c:idx val="3"/>
            <c:bubble3D val="0"/>
            <c:spPr>
              <a:solidFill>
                <a:srgbClr val="A7D5FF"/>
              </a:solidFill>
              <a:ln w="6350">
                <a:solidFill>
                  <a:schemeClr val="bg1"/>
                </a:solidFill>
              </a:ln>
              <a:effectLst/>
            </c:spPr>
            <c:extLst>
              <c:ext xmlns:c16="http://schemas.microsoft.com/office/drawing/2014/chart" uri="{C3380CC4-5D6E-409C-BE32-E72D297353CC}">
                <c16:uniqueId val="{00000007-8494-DF4B-A438-B1211C9992A4}"/>
              </c:ext>
            </c:extLst>
          </c:dPt>
          <c:dPt>
            <c:idx val="4"/>
            <c:bubble3D val="0"/>
            <c:spPr>
              <a:solidFill>
                <a:schemeClr val="accent3">
                  <a:lumMod val="75000"/>
                </a:schemeClr>
              </a:solidFill>
              <a:ln w="6350">
                <a:solidFill>
                  <a:schemeClr val="bg1"/>
                </a:solidFill>
              </a:ln>
              <a:effectLst/>
            </c:spPr>
            <c:extLst>
              <c:ext xmlns:c16="http://schemas.microsoft.com/office/drawing/2014/chart" uri="{C3380CC4-5D6E-409C-BE32-E72D297353CC}">
                <c16:uniqueId val="{00000009-8494-DF4B-A438-B1211C9992A4}"/>
              </c:ext>
            </c:extLst>
          </c:dPt>
          <c:dPt>
            <c:idx val="5"/>
            <c:bubble3D val="0"/>
            <c:spPr>
              <a:solidFill>
                <a:schemeClr val="bg1">
                  <a:lumMod val="50000"/>
                </a:schemeClr>
              </a:solidFill>
              <a:ln w="6350">
                <a:solidFill>
                  <a:schemeClr val="bg1"/>
                </a:solidFill>
              </a:ln>
              <a:effectLst/>
            </c:spPr>
            <c:extLst>
              <c:ext xmlns:c16="http://schemas.microsoft.com/office/drawing/2014/chart" uri="{C3380CC4-5D6E-409C-BE32-E72D297353CC}">
                <c16:uniqueId val="{0000000B-8494-DF4B-A438-B1211C9992A4}"/>
              </c:ext>
            </c:extLst>
          </c:dPt>
          <c:dPt>
            <c:idx val="6"/>
            <c:bubble3D val="0"/>
            <c:spPr>
              <a:solidFill>
                <a:schemeClr val="accent4">
                  <a:lumMod val="50000"/>
                </a:schemeClr>
              </a:solidFill>
              <a:ln w="6350">
                <a:solidFill>
                  <a:schemeClr val="bg1"/>
                </a:solidFill>
              </a:ln>
              <a:effectLst/>
            </c:spPr>
            <c:extLst>
              <c:ext xmlns:c16="http://schemas.microsoft.com/office/drawing/2014/chart" uri="{C3380CC4-5D6E-409C-BE32-E72D297353CC}">
                <c16:uniqueId val="{0000000D-8494-DF4B-A438-B1211C9992A4}"/>
              </c:ext>
            </c:extLst>
          </c:dPt>
          <c:dPt>
            <c:idx val="7"/>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F-8494-DF4B-A438-B1211C9992A4}"/>
              </c:ext>
            </c:extLst>
          </c:dPt>
          <c:dPt>
            <c:idx val="8"/>
            <c:bubble3D val="0"/>
            <c:spPr>
              <a:solidFill>
                <a:schemeClr val="accent1">
                  <a:lumMod val="60000"/>
                  <a:lumOff val="40000"/>
                </a:schemeClr>
              </a:solidFill>
              <a:ln w="6350">
                <a:solidFill>
                  <a:schemeClr val="bg1"/>
                </a:solidFill>
              </a:ln>
              <a:effectLst/>
            </c:spPr>
            <c:extLst>
              <c:ext xmlns:c16="http://schemas.microsoft.com/office/drawing/2014/chart" uri="{C3380CC4-5D6E-409C-BE32-E72D297353CC}">
                <c16:uniqueId val="{00000011-8494-DF4B-A438-B1211C9992A4}"/>
              </c:ext>
            </c:extLst>
          </c:dPt>
          <c:dLbls>
            <c:dLbl>
              <c:idx val="0"/>
              <c:layout>
                <c:manualLayout>
                  <c:x val="-0.12921673906740641"/>
                  <c:y val="0.16007636475400147"/>
                </c:manualLayout>
              </c:layout>
              <c:tx>
                <c:rich>
                  <a:bodyPr/>
                  <a:lstStyle/>
                  <a:p>
                    <a:fld id="{91189BF5-D76D-4A03-9B88-AD0D47B2CED7}" type="CELLRANGE">
                      <a:rPr lang="ja-JP" altLang="en-US" smtClean="0">
                        <a:solidFill>
                          <a:schemeClr val="tx1"/>
                        </a:solidFill>
                      </a:rPr>
                      <a:pPr/>
                      <a:t>[CELLRANGE]</a:t>
                    </a:fld>
                    <a:endParaRPr lang="ja-JP" altLang="en-US" dirty="0">
                      <a:solidFill>
                        <a:schemeClr val="tx1"/>
                      </a:solidFill>
                    </a:endParaRPr>
                  </a:p>
                  <a:p>
                    <a:fld id="{EC59DA13-00FA-4481-93E4-2141BAF80C44}" type="VALUE">
                      <a:rPr lang="en-US" altLang="ja-JP" baseline="0" smtClean="0">
                        <a:solidFill>
                          <a:schemeClr val="tx1"/>
                        </a:solidFill>
                      </a:rPr>
                      <a:pPr/>
                      <a:t>[値]</a:t>
                    </a:fld>
                    <a:r>
                      <a:rPr lang="ja-JP" altLang="en-US" baseline="0" dirty="0">
                        <a:solidFill>
                          <a:schemeClr val="tx1"/>
                        </a:solidFill>
                      </a:rPr>
                      <a:t>億円</a:t>
                    </a:r>
                  </a:p>
                  <a:p>
                    <a:r>
                      <a:rPr lang="ja-JP" altLang="en-US" dirty="0">
                        <a:solidFill>
                          <a:schemeClr val="tx1"/>
                        </a:solidFill>
                      </a:rPr>
                      <a:t>（</a:t>
                    </a:r>
                    <a:fld id="{1BF48FEC-1DA3-48F3-BAAB-3AA0F7E47A88}" type="PERCENTAGE">
                      <a:rPr lang="en-US" altLang="ja-JP" smtClean="0">
                        <a:solidFill>
                          <a:schemeClr val="tx1"/>
                        </a:solidFill>
                      </a:rPr>
                      <a:pPr/>
                      <a:t>[パーセンテージ]</a:t>
                    </a:fld>
                    <a:r>
                      <a:rPr lang="ja-JP" altLang="en-US" dirty="0">
                        <a:solidFill>
                          <a:schemeClr val="tx1"/>
                        </a:solidFill>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8494-DF4B-A438-B1211C9992A4}"/>
                </c:ext>
              </c:extLst>
            </c:dLbl>
            <c:dLbl>
              <c:idx val="1"/>
              <c:layout>
                <c:manualLayout>
                  <c:x val="-0.15600314439524907"/>
                  <c:y val="-0.11740637633874754"/>
                </c:manualLayout>
              </c:layout>
              <c:tx>
                <c:rich>
                  <a:bodyPr/>
                  <a:lstStyle/>
                  <a:p>
                    <a:fld id="{C5D7E6A5-DF1F-43B7-B565-4D7803BEAE09}" type="CELLRANGE">
                      <a:rPr lang="zh-TW" altLang="en-US" smtClean="0"/>
                      <a:pPr/>
                      <a:t>[CELLRANGE]</a:t>
                    </a:fld>
                    <a:endParaRPr lang="zh-TW" altLang="en-US" dirty="0"/>
                  </a:p>
                  <a:p>
                    <a:fld id="{26737A25-24D2-45D3-B78F-8A0CFEEA28A2}" type="VALUE">
                      <a:rPr lang="en-US" altLang="zh-TW" baseline="0" smtClean="0"/>
                      <a:pPr/>
                      <a:t>[値]</a:t>
                    </a:fld>
                    <a:r>
                      <a:rPr lang="zh-TW" altLang="en-US" baseline="0" dirty="0"/>
                      <a:t>億円</a:t>
                    </a:r>
                  </a:p>
                  <a:p>
                    <a:r>
                      <a:rPr lang="zh-TW" altLang="en-US" dirty="0"/>
                      <a:t>（</a:t>
                    </a:r>
                    <a:fld id="{46A641A0-F091-4E58-8811-598F494E48DA}"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3225949853923025"/>
                      <c:h val="0.21412103947480973"/>
                    </c:manualLayout>
                  </c15:layout>
                  <c15:dlblFieldTable/>
                  <c15:showDataLabelsRange val="1"/>
                </c:ext>
                <c:ext xmlns:c16="http://schemas.microsoft.com/office/drawing/2014/chart" uri="{C3380CC4-5D6E-409C-BE32-E72D297353CC}">
                  <c16:uniqueId val="{00000003-8494-DF4B-A438-B1211C9992A4}"/>
                </c:ext>
              </c:extLst>
            </c:dLbl>
            <c:dLbl>
              <c:idx val="2"/>
              <c:layout>
                <c:manualLayout>
                  <c:x val="6.8162552764905626E-2"/>
                  <c:y val="-8.3538233602067913E-2"/>
                </c:manualLayout>
              </c:layout>
              <c:tx>
                <c:rich>
                  <a:bodyPr/>
                  <a:lstStyle/>
                  <a:p>
                    <a:fld id="{D87D6D1F-9DEA-42A2-8F8D-FDE89C0549D1}" type="CELLRANGE">
                      <a:rPr lang="ja-JP" altLang="en-US" smtClean="0"/>
                      <a:pPr/>
                      <a:t>[CELLRANGE]</a:t>
                    </a:fld>
                    <a:endParaRPr lang="ja-JP" altLang="en-US" dirty="0"/>
                  </a:p>
                  <a:p>
                    <a:fld id="{EFAD9D3F-BA0F-42A2-BFBA-6DBE4CFABDD5}" type="VALUE">
                      <a:rPr lang="en-US" altLang="ja-JP" baseline="0" smtClean="0"/>
                      <a:pPr/>
                      <a:t>[値]</a:t>
                    </a:fld>
                    <a:r>
                      <a:rPr lang="ja-JP" altLang="en-US" baseline="0" dirty="0"/>
                      <a:t>億円</a:t>
                    </a:r>
                  </a:p>
                  <a:p>
                    <a:r>
                      <a:rPr lang="ja-JP" altLang="en-US" dirty="0"/>
                      <a:t>（</a:t>
                    </a:r>
                    <a:fld id="{4BE23F6B-403B-4141-9B1A-DF3B29307207}" type="PERCENTAGE">
                      <a:rPr lang="en-US" altLang="ja-JP" smtClean="0"/>
                      <a:pPr/>
                      <a:t>[パーセンテージ]</a:t>
                    </a:fld>
                    <a:r>
                      <a:rPr lang="ja-JP"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8494-DF4B-A438-B1211C9992A4}"/>
                </c:ext>
              </c:extLst>
            </c:dLbl>
            <c:dLbl>
              <c:idx val="3"/>
              <c:layout>
                <c:manualLayout>
                  <c:x val="1.0088447249836605E-2"/>
                  <c:y val="3.25655976389183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fld id="{3D6042A3-434F-49D6-93F8-92D1CBAC604A}" type="CELLRANGE">
                      <a:rPr lang="ja-JP" altLang="en-US" smtClean="0">
                        <a:solidFill>
                          <a:schemeClr val="tx1"/>
                        </a:solidFill>
                        <a:latin typeface="+mn-ea"/>
                        <a:ea typeface="+mn-ea"/>
                      </a:rPr>
                      <a:pPr>
                        <a:defRPr>
                          <a:solidFill>
                            <a:schemeClr val="tx1"/>
                          </a:solidFill>
                          <a:latin typeface="+mn-ea"/>
                        </a:defRPr>
                      </a:pPr>
                      <a:t>[CELLRANGE]</a:t>
                    </a:fld>
                    <a:endParaRPr lang="ja-JP" altLang="en-US" dirty="0">
                      <a:solidFill>
                        <a:schemeClr val="tx1"/>
                      </a:solidFill>
                      <a:latin typeface="+mn-ea"/>
                      <a:ea typeface="+mn-ea"/>
                    </a:endParaRPr>
                  </a:p>
                  <a:p>
                    <a:pPr>
                      <a:defRPr>
                        <a:solidFill>
                          <a:schemeClr val="tx1"/>
                        </a:solidFill>
                        <a:latin typeface="+mn-ea"/>
                      </a:defRPr>
                    </a:pPr>
                    <a:fld id="{0406ADD7-BC79-46EC-862C-15381201626C}" type="VALUE">
                      <a:rPr lang="en-US" altLang="ja-JP" baseline="0" smtClean="0">
                        <a:solidFill>
                          <a:schemeClr val="tx1"/>
                        </a:solidFill>
                        <a:latin typeface="+mn-ea"/>
                        <a:ea typeface="+mn-ea"/>
                      </a:rPr>
                      <a:pPr>
                        <a:defRPr>
                          <a:solidFill>
                            <a:schemeClr val="tx1"/>
                          </a:solidFill>
                          <a:latin typeface="+mn-ea"/>
                        </a:defRPr>
                      </a:pPr>
                      <a:t>[値]</a:t>
                    </a:fld>
                    <a:r>
                      <a:rPr lang="ja-JP" altLang="en-US" baseline="0" dirty="0">
                        <a:solidFill>
                          <a:schemeClr val="tx1"/>
                        </a:solidFill>
                        <a:latin typeface="+mn-ea"/>
                        <a:ea typeface="+mn-ea"/>
                      </a:rPr>
                      <a:t>億円</a:t>
                    </a:r>
                    <a:r>
                      <a:rPr lang="ja-JP" altLang="en-US" dirty="0">
                        <a:solidFill>
                          <a:schemeClr val="tx1"/>
                        </a:solidFill>
                        <a:latin typeface="+mn-ea"/>
                        <a:ea typeface="+mn-ea"/>
                      </a:rPr>
                      <a:t>（</a:t>
                    </a:r>
                    <a:fld id="{13DA163A-B8DD-4FE2-918B-03CCEB8F10F8}" type="PERCENTAGE">
                      <a:rPr lang="en-US" altLang="ja-JP" smtClean="0">
                        <a:solidFill>
                          <a:schemeClr val="tx1"/>
                        </a:solidFill>
                        <a:latin typeface="+mn-ea"/>
                        <a:ea typeface="+mn-ea"/>
                      </a:rPr>
                      <a:pPr>
                        <a:defRPr>
                          <a:solidFill>
                            <a:schemeClr val="tx1"/>
                          </a:solidFill>
                          <a:latin typeface="+mn-ea"/>
                        </a:defRPr>
                      </a:pPr>
                      <a:t>[パーセンテージ]</a:t>
                    </a:fld>
                    <a:r>
                      <a:rPr lang="ja-JP" altLang="en-US" dirty="0">
                        <a:solidFill>
                          <a:schemeClr val="tx1"/>
                        </a:solidFill>
                        <a:latin typeface="+mn-ea"/>
                        <a:ea typeface="+mn-ea"/>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endParaRPr lang="ja-JP"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0873385758978594"/>
                      <c:h val="0.15956436394220755"/>
                    </c:manualLayout>
                  </c15:layout>
                  <c15:dlblFieldTable/>
                  <c15:showDataLabelsRange val="1"/>
                </c:ext>
                <c:ext xmlns:c16="http://schemas.microsoft.com/office/drawing/2014/chart" uri="{C3380CC4-5D6E-409C-BE32-E72D297353CC}">
                  <c16:uniqueId val="{00000007-8494-DF4B-A438-B1211C9992A4}"/>
                </c:ext>
              </c:extLst>
            </c:dLbl>
            <c:dLbl>
              <c:idx val="4"/>
              <c:layout>
                <c:manualLayout>
                  <c:x val="-6.0152299542499399E-2"/>
                  <c:y val="5.0728824345304235E-2"/>
                </c:manualLayout>
              </c:layout>
              <c:tx>
                <c:rich>
                  <a:bodyPr/>
                  <a:lstStyle/>
                  <a:p>
                    <a:fld id="{0EDE9594-F256-41CD-A495-A3A3DE91A52A}" type="CELLRANGE">
                      <a:rPr lang="zh-TW" altLang="en-US" smtClean="0"/>
                      <a:pPr/>
                      <a:t>[CELLRANGE]</a:t>
                    </a:fld>
                    <a:endParaRPr lang="zh-TW" altLang="en-US" dirty="0"/>
                  </a:p>
                  <a:p>
                    <a:fld id="{46DF579C-F394-4848-8FF7-2D138E1ADC8F}" type="VALUE">
                      <a:rPr lang="en-US" altLang="zh-TW" baseline="0" smtClean="0"/>
                      <a:pPr/>
                      <a:t>[値]</a:t>
                    </a:fld>
                    <a:r>
                      <a:rPr lang="zh-TW" altLang="en-US" baseline="0" dirty="0"/>
                      <a:t>億円</a:t>
                    </a:r>
                  </a:p>
                  <a:p>
                    <a:r>
                      <a:rPr lang="zh-TW" altLang="en-US" dirty="0"/>
                      <a:t>（</a:t>
                    </a:r>
                    <a:fld id="{0C3FD42A-2F29-497C-9776-580D76C644D8}"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8494-DF4B-A438-B1211C9992A4}"/>
                </c:ext>
              </c:extLst>
            </c:dLbl>
            <c:dLbl>
              <c:idx val="5"/>
              <c:layout>
                <c:manualLayout>
                  <c:x val="-1.8581807057322763E-2"/>
                  <c:y val="-7.3751912552890275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fld id="{C9EB0D1A-06DB-49E6-9761-765C32C9A89C}" type="CELLRANGE">
                      <a:rPr lang="ja-JP" altLang="en-US" smtClean="0">
                        <a:solidFill>
                          <a:schemeClr val="tx1"/>
                        </a:solidFill>
                        <a:latin typeface="+mn-ea"/>
                        <a:ea typeface="+mn-ea"/>
                      </a:rPr>
                      <a:pPr>
                        <a:defRPr>
                          <a:solidFill>
                            <a:schemeClr val="tx1"/>
                          </a:solidFill>
                          <a:latin typeface="+mn-ea"/>
                        </a:defRPr>
                      </a:pPr>
                      <a:t>[CELLRANGE]</a:t>
                    </a:fld>
                    <a:endParaRPr lang="ja-JP" altLang="en-US" dirty="0">
                      <a:solidFill>
                        <a:schemeClr val="tx1"/>
                      </a:solidFill>
                      <a:latin typeface="+mn-ea"/>
                      <a:ea typeface="+mn-ea"/>
                    </a:endParaRPr>
                  </a:p>
                  <a:p>
                    <a:pPr>
                      <a:defRPr>
                        <a:solidFill>
                          <a:schemeClr val="tx1"/>
                        </a:solidFill>
                        <a:latin typeface="+mn-ea"/>
                      </a:defRPr>
                    </a:pPr>
                    <a:fld id="{3B996A20-B056-4CE9-BB04-D865FE92BEF7}" type="VALUE">
                      <a:rPr lang="en-US" altLang="ja-JP" baseline="0" smtClean="0">
                        <a:solidFill>
                          <a:schemeClr val="tx1"/>
                        </a:solidFill>
                        <a:latin typeface="+mn-ea"/>
                        <a:ea typeface="+mn-ea"/>
                      </a:rPr>
                      <a:pPr>
                        <a:defRPr>
                          <a:solidFill>
                            <a:schemeClr val="tx1"/>
                          </a:solidFill>
                          <a:latin typeface="+mn-ea"/>
                        </a:defRPr>
                      </a:pPr>
                      <a:t>[値]</a:t>
                    </a:fld>
                    <a:r>
                      <a:rPr lang="ja-JP" altLang="en-US" baseline="0" dirty="0">
                        <a:solidFill>
                          <a:schemeClr val="tx1"/>
                        </a:solidFill>
                        <a:latin typeface="+mn-ea"/>
                        <a:ea typeface="+mn-ea"/>
                      </a:rPr>
                      <a:t>億円</a:t>
                    </a:r>
                    <a:r>
                      <a:rPr lang="ja-JP" altLang="en-US" dirty="0">
                        <a:solidFill>
                          <a:schemeClr val="tx1"/>
                        </a:solidFill>
                        <a:latin typeface="+mn-ea"/>
                        <a:ea typeface="+mn-ea"/>
                      </a:rPr>
                      <a:t>（</a:t>
                    </a:r>
                    <a:fld id="{BE267637-FD7B-43A3-B196-1400B15DB857}" type="PERCENTAGE">
                      <a:rPr lang="en-US" altLang="ja-JP" smtClean="0">
                        <a:solidFill>
                          <a:schemeClr val="tx1"/>
                        </a:solidFill>
                        <a:latin typeface="+mn-ea"/>
                        <a:ea typeface="+mn-ea"/>
                      </a:rPr>
                      <a:pPr>
                        <a:defRPr>
                          <a:solidFill>
                            <a:schemeClr val="tx1"/>
                          </a:solidFill>
                          <a:latin typeface="+mn-ea"/>
                        </a:defRPr>
                      </a:pPr>
                      <a:t>[パーセンテージ]</a:t>
                    </a:fld>
                    <a:r>
                      <a:rPr lang="ja-JP" altLang="en-US" dirty="0">
                        <a:solidFill>
                          <a:schemeClr val="tx1"/>
                        </a:solidFill>
                        <a:latin typeface="+mn-ea"/>
                        <a:ea typeface="+mn-ea"/>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endParaRPr lang="ja-JP"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0472939536232673"/>
                      <c:h val="0.1921160959196076"/>
                    </c:manualLayout>
                  </c15:layout>
                  <c15:dlblFieldTable/>
                  <c15:showDataLabelsRange val="1"/>
                </c:ext>
                <c:ext xmlns:c16="http://schemas.microsoft.com/office/drawing/2014/chart" uri="{C3380CC4-5D6E-409C-BE32-E72D297353CC}">
                  <c16:uniqueId val="{0000000B-8494-DF4B-A438-B1211C9992A4}"/>
                </c:ext>
              </c:extLst>
            </c:dLbl>
            <c:dLbl>
              <c:idx val="6"/>
              <c:layout>
                <c:manualLayout>
                  <c:x val="-2.7649618252604213E-2"/>
                  <c:y val="-0.13613300910655918"/>
                </c:manualLayout>
              </c:layout>
              <c:tx>
                <c:rich>
                  <a:bodyPr/>
                  <a:lstStyle/>
                  <a:p>
                    <a:fld id="{1FEDB424-2479-44B7-B26A-592DC4CA1D76}" type="CELLRANGE">
                      <a:rPr lang="zh-TW" altLang="en-US" smtClean="0"/>
                      <a:pPr/>
                      <a:t>[CELLRANGE]</a:t>
                    </a:fld>
                    <a:endParaRPr lang="zh-TW" altLang="en-US" dirty="0"/>
                  </a:p>
                  <a:p>
                    <a:fld id="{BB36334B-7CCF-4689-9477-5C5DC4E25F33}" type="VALUE">
                      <a:rPr lang="en-US" altLang="zh-TW" baseline="0" smtClean="0"/>
                      <a:pPr/>
                      <a:t>[値]</a:t>
                    </a:fld>
                    <a:r>
                      <a:rPr lang="zh-TW" altLang="en-US" baseline="0" dirty="0"/>
                      <a:t>億円</a:t>
                    </a:r>
                    <a:r>
                      <a:rPr lang="zh-TW" altLang="en-US" dirty="0"/>
                      <a:t>（</a:t>
                    </a:r>
                    <a:fld id="{5C163AE5-77C8-44A6-8E28-2DF837A66259}"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8494-DF4B-A438-B1211C9992A4}"/>
                </c:ext>
              </c:extLst>
            </c:dLbl>
            <c:dLbl>
              <c:idx val="7"/>
              <c:layout>
                <c:manualLayout>
                  <c:x val="0.12356462871688523"/>
                  <c:y val="0.16750030538020821"/>
                </c:manualLayout>
              </c:layout>
              <c:tx>
                <c:rich>
                  <a:bodyPr/>
                  <a:lstStyle/>
                  <a:p>
                    <a:fld id="{5E2B7238-B0A3-4770-BCB7-2416189114D6}" type="CELLRANGE">
                      <a:rPr lang="ja-JP" altLang="en-US" smtClean="0"/>
                      <a:pPr/>
                      <a:t>[CELLRANGE]</a:t>
                    </a:fld>
                    <a:endParaRPr lang="ja-JP" altLang="en-US" dirty="0"/>
                  </a:p>
                  <a:p>
                    <a:fld id="{EE72E230-E307-419B-8238-14FF0C64095B}" type="VALUE">
                      <a:rPr lang="en-US" altLang="ja-JP" baseline="0" smtClean="0"/>
                      <a:pPr/>
                      <a:t>[値]</a:t>
                    </a:fld>
                    <a:r>
                      <a:rPr lang="ja-JP" altLang="en-US" baseline="0" dirty="0"/>
                      <a:t>億円</a:t>
                    </a:r>
                  </a:p>
                  <a:p>
                    <a:r>
                      <a:rPr lang="ja-JP" altLang="en-US" dirty="0"/>
                      <a:t>（</a:t>
                    </a:r>
                    <a:fld id="{B92B6DD1-0B66-4195-8A8D-4ACB8B4FDB80}" type="PERCENTAGE">
                      <a:rPr lang="en-US" altLang="ja-JP" smtClean="0"/>
                      <a:pPr/>
                      <a:t>[パーセンテージ]</a:t>
                    </a:fld>
                    <a:r>
                      <a:rPr lang="ja-JP"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8494-DF4B-A438-B1211C9992A4}"/>
                </c:ext>
              </c:extLst>
            </c:dLbl>
            <c:dLbl>
              <c:idx val="8"/>
              <c:layout>
                <c:manualLayout>
                  <c:x val="-4.5265077250118226E-2"/>
                  <c:y val="6.8996577878393259E-3"/>
                </c:manualLayout>
              </c:layout>
              <c:tx>
                <c:rich>
                  <a:bodyPr/>
                  <a:lstStyle/>
                  <a:p>
                    <a:fld id="{7B41AE1E-09E3-4FF8-9847-3B6908F5D4C5}" type="CELLRANGE">
                      <a:rPr lang="zh-TW" altLang="en-US" smtClean="0"/>
                      <a:pPr/>
                      <a:t>[CELLRANGE]</a:t>
                    </a:fld>
                    <a:endParaRPr lang="zh-TW" altLang="en-US" dirty="0"/>
                  </a:p>
                  <a:p>
                    <a:fld id="{C94DBDB0-DF14-47C9-9457-0500788A3812}" type="VALUE">
                      <a:rPr lang="en-US" altLang="zh-TW" baseline="0" smtClean="0"/>
                      <a:pPr/>
                      <a:t>[値]</a:t>
                    </a:fld>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8494-DF4B-A438-B1211C9992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ea"/>
                    <a:ea typeface="+mn-ea"/>
                    <a:cs typeface="+mn-cs"/>
                  </a:defRPr>
                </a:pPr>
                <a:endParaRPr lang="ja-JP"/>
              </a:p>
            </c:txPr>
            <c:dLblPos val="bestFit"/>
            <c:showLegendKey val="0"/>
            <c:showVal val="0"/>
            <c:showCatName val="0"/>
            <c:showSerName val="0"/>
            <c:showPercent val="1"/>
            <c:showBubbleSize val="0"/>
            <c:separator>
</c:separator>
            <c:showLeaderLines val="1"/>
            <c:leaderLines>
              <c:spPr>
                <a:ln w="9525" cap="flat" cmpd="sng" algn="ctr">
                  <a:noFill/>
                  <a:round/>
                </a:ln>
                <a:effectLst/>
              </c:spPr>
            </c:leaderLines>
            <c:extLst>
              <c:ext xmlns:c15="http://schemas.microsoft.com/office/drawing/2012/chart" uri="{CE6537A1-D6FC-4f65-9D91-7224C49458BB}">
                <c15:showDataLabelsRange val="1"/>
              </c:ext>
            </c:extLst>
          </c:dLbls>
          <c:val>
            <c:numRef>
              <c:f>Sheet1!$B$2:$B$10</c:f>
              <c:numCache>
                <c:formatCode>#,##0_);[Red]\(#,##0\)</c:formatCode>
                <c:ptCount val="9"/>
                <c:pt idx="0">
                  <c:v>3140</c:v>
                </c:pt>
                <c:pt idx="1">
                  <c:v>1481</c:v>
                </c:pt>
                <c:pt idx="2">
                  <c:v>1945</c:v>
                </c:pt>
                <c:pt idx="3">
                  <c:v>803</c:v>
                </c:pt>
                <c:pt idx="4">
                  <c:v>811</c:v>
                </c:pt>
                <c:pt idx="5">
                  <c:v>109</c:v>
                </c:pt>
                <c:pt idx="6">
                  <c:v>211</c:v>
                </c:pt>
                <c:pt idx="7">
                  <c:v>1366</c:v>
                </c:pt>
                <c:pt idx="8">
                  <c:v>567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府税</c:v>
                      </c:pt>
                      <c:pt idx="1">
                        <c:v>地方消費税清算金</c:v>
                      </c:pt>
                      <c:pt idx="2">
                        <c:v>地方交付税</c:v>
                      </c:pt>
                      <c:pt idx="3">
                        <c:v>地方譲与税・その他</c:v>
                      </c:pt>
                      <c:pt idx="4">
                        <c:v>国庫支出金</c:v>
                      </c:pt>
                      <c:pt idx="5">
                        <c:v>使用料・手数料</c:v>
                      </c:pt>
                      <c:pt idx="6">
                        <c:v>繰入金</c:v>
                      </c:pt>
                      <c:pt idx="7">
                        <c:v>諸収入・その他</c:v>
                      </c:pt>
                      <c:pt idx="8">
                        <c:v>府債</c:v>
                      </c:pt>
                    </c:strCache>
                  </c:strRef>
                </c15:cat>
              </c15:filteredCategoryTitle>
            </c:ext>
            <c:ext xmlns:c15="http://schemas.microsoft.com/office/drawing/2012/chart" uri="{02D57815-91ED-43cb-92C2-25804820EDAC}">
              <c15:datalabelsRange>
                <c15:f>Sheet1!$A$2:$A$10</c15:f>
                <c15:dlblRangeCache>
                  <c:ptCount val="9"/>
                  <c:pt idx="0">
                    <c:v>府税</c:v>
                  </c:pt>
                  <c:pt idx="1">
                    <c:v>地方消費税清算金</c:v>
                  </c:pt>
                  <c:pt idx="2">
                    <c:v>地方交付税</c:v>
                  </c:pt>
                  <c:pt idx="3">
                    <c:v>地方譲与税・その他</c:v>
                  </c:pt>
                  <c:pt idx="4">
                    <c:v>国庫支出金</c:v>
                  </c:pt>
                  <c:pt idx="5">
                    <c:v>使用料・手数料</c:v>
                  </c:pt>
                  <c:pt idx="6">
                    <c:v>繰入金</c:v>
                  </c:pt>
                  <c:pt idx="7">
                    <c:v>諸収入・その他</c:v>
                  </c:pt>
                  <c:pt idx="8">
                    <c:v>府債</c:v>
                  </c:pt>
                </c15:dlblRangeCache>
              </c15:datalabelsRange>
            </c:ext>
            <c:ext xmlns:c16="http://schemas.microsoft.com/office/drawing/2014/chart" uri="{C3380CC4-5D6E-409C-BE32-E72D297353CC}">
              <c16:uniqueId val="{00000012-8494-DF4B-A438-B1211C9992A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669817130098"/>
          <c:y val="8.5476737539831912E-2"/>
          <c:w val="0.5562815791251009"/>
          <c:h val="0.90452613583627139"/>
        </c:manualLayout>
      </c:layout>
      <c:pieChart>
        <c:varyColors val="1"/>
        <c:ser>
          <c:idx val="0"/>
          <c:order val="0"/>
          <c:spPr>
            <a:ln w="6350">
              <a:solidFill>
                <a:schemeClr val="bg1"/>
              </a:solidFill>
            </a:ln>
          </c:spPr>
          <c:dPt>
            <c:idx val="0"/>
            <c:bubble3D val="0"/>
            <c:spPr>
              <a:solidFill>
                <a:schemeClr val="accent4"/>
              </a:solidFill>
              <a:ln w="6350">
                <a:solidFill>
                  <a:schemeClr val="bg1"/>
                </a:solidFill>
              </a:ln>
              <a:effectLst/>
            </c:spPr>
            <c:extLst>
              <c:ext xmlns:c16="http://schemas.microsoft.com/office/drawing/2014/chart" uri="{C3380CC4-5D6E-409C-BE32-E72D297353CC}">
                <c16:uniqueId val="{00000001-9699-0C49-A3D6-D8A217FA7B45}"/>
              </c:ext>
            </c:extLst>
          </c:dPt>
          <c:dPt>
            <c:idx val="1"/>
            <c:bubble3D val="0"/>
            <c:spPr>
              <a:solidFill>
                <a:schemeClr val="accent2">
                  <a:lumMod val="75000"/>
                </a:schemeClr>
              </a:solidFill>
              <a:ln w="6350">
                <a:solidFill>
                  <a:schemeClr val="bg1"/>
                </a:solidFill>
              </a:ln>
              <a:effectLst/>
            </c:spPr>
            <c:extLst>
              <c:ext xmlns:c16="http://schemas.microsoft.com/office/drawing/2014/chart" uri="{C3380CC4-5D6E-409C-BE32-E72D297353CC}">
                <c16:uniqueId val="{00000003-9699-0C49-A3D6-D8A217FA7B45}"/>
              </c:ext>
            </c:extLst>
          </c:dPt>
          <c:dPt>
            <c:idx val="2"/>
            <c:bubble3D val="0"/>
            <c:spPr>
              <a:solidFill>
                <a:schemeClr val="accent6">
                  <a:lumMod val="75000"/>
                </a:schemeClr>
              </a:solidFill>
              <a:ln w="6350">
                <a:solidFill>
                  <a:schemeClr val="bg1"/>
                </a:solidFill>
              </a:ln>
              <a:effectLst/>
            </c:spPr>
            <c:extLst>
              <c:ext xmlns:c16="http://schemas.microsoft.com/office/drawing/2014/chart" uri="{C3380CC4-5D6E-409C-BE32-E72D297353CC}">
                <c16:uniqueId val="{00000005-9699-0C49-A3D6-D8A217FA7B45}"/>
              </c:ext>
            </c:extLst>
          </c:dPt>
          <c:dPt>
            <c:idx val="3"/>
            <c:bubble3D val="0"/>
            <c:spPr>
              <a:solidFill>
                <a:schemeClr val="accent3"/>
              </a:solidFill>
              <a:ln w="6350">
                <a:solidFill>
                  <a:schemeClr val="bg1"/>
                </a:solidFill>
              </a:ln>
              <a:effectLst/>
            </c:spPr>
            <c:extLst>
              <c:ext xmlns:c16="http://schemas.microsoft.com/office/drawing/2014/chart" uri="{C3380CC4-5D6E-409C-BE32-E72D297353CC}">
                <c16:uniqueId val="{00000007-9699-0C49-A3D6-D8A217FA7B45}"/>
              </c:ext>
            </c:extLst>
          </c:dPt>
          <c:dPt>
            <c:idx val="4"/>
            <c:bubble3D val="0"/>
            <c:spPr>
              <a:solidFill>
                <a:schemeClr val="accent1"/>
              </a:solidFill>
              <a:ln w="6350">
                <a:solidFill>
                  <a:schemeClr val="bg1"/>
                </a:solidFill>
              </a:ln>
              <a:effectLst/>
            </c:spPr>
            <c:extLst>
              <c:ext xmlns:c16="http://schemas.microsoft.com/office/drawing/2014/chart" uri="{C3380CC4-5D6E-409C-BE32-E72D297353CC}">
                <c16:uniqueId val="{00000009-9699-0C49-A3D6-D8A217FA7B45}"/>
              </c:ext>
            </c:extLst>
          </c:dPt>
          <c:dPt>
            <c:idx val="5"/>
            <c:bubble3D val="0"/>
            <c:spPr>
              <a:solidFill>
                <a:schemeClr val="accent6"/>
              </a:solidFill>
              <a:ln w="6350">
                <a:solidFill>
                  <a:schemeClr val="bg1"/>
                </a:solidFill>
              </a:ln>
              <a:effectLst/>
            </c:spPr>
            <c:extLst>
              <c:ext xmlns:c16="http://schemas.microsoft.com/office/drawing/2014/chart" uri="{C3380CC4-5D6E-409C-BE32-E72D297353CC}">
                <c16:uniqueId val="{0000000B-9699-0C49-A3D6-D8A217FA7B45}"/>
              </c:ext>
            </c:extLst>
          </c:dPt>
          <c:dPt>
            <c:idx val="6"/>
            <c:bubble3D val="0"/>
            <c:spPr>
              <a:solidFill>
                <a:schemeClr val="accent6">
                  <a:lumMod val="20000"/>
                  <a:lumOff val="80000"/>
                </a:schemeClr>
              </a:solidFill>
              <a:ln w="6350">
                <a:solidFill>
                  <a:schemeClr val="bg1"/>
                </a:solidFill>
              </a:ln>
              <a:effectLst/>
            </c:spPr>
            <c:extLst>
              <c:ext xmlns:c16="http://schemas.microsoft.com/office/drawing/2014/chart" uri="{C3380CC4-5D6E-409C-BE32-E72D297353CC}">
                <c16:uniqueId val="{0000000D-9699-0C49-A3D6-D8A217FA7B45}"/>
              </c:ext>
            </c:extLst>
          </c:dPt>
          <c:dPt>
            <c:idx val="7"/>
            <c:bubble3D val="0"/>
            <c:spPr>
              <a:solidFill>
                <a:schemeClr val="tx2">
                  <a:lumMod val="20000"/>
                  <a:lumOff val="80000"/>
                </a:schemeClr>
              </a:solidFill>
              <a:ln w="6350">
                <a:solidFill>
                  <a:schemeClr val="bg1"/>
                </a:solidFill>
              </a:ln>
              <a:effectLst/>
            </c:spPr>
            <c:extLst>
              <c:ext xmlns:c16="http://schemas.microsoft.com/office/drawing/2014/chart" uri="{C3380CC4-5D6E-409C-BE32-E72D297353CC}">
                <c16:uniqueId val="{0000000F-9699-0C49-A3D6-D8A217FA7B45}"/>
              </c:ext>
            </c:extLst>
          </c:dPt>
          <c:dPt>
            <c:idx val="8"/>
            <c:bubble3D val="0"/>
            <c:spPr>
              <a:solidFill>
                <a:schemeClr val="tx2"/>
              </a:solidFill>
              <a:ln w="6350">
                <a:solidFill>
                  <a:schemeClr val="bg1"/>
                </a:solidFill>
              </a:ln>
              <a:effectLst/>
            </c:spPr>
            <c:extLst>
              <c:ext xmlns:c16="http://schemas.microsoft.com/office/drawing/2014/chart" uri="{C3380CC4-5D6E-409C-BE32-E72D297353CC}">
                <c16:uniqueId val="{00000011-9699-0C49-A3D6-D8A217FA7B45}"/>
              </c:ext>
            </c:extLst>
          </c:dPt>
          <c:dLbls>
            <c:dLbl>
              <c:idx val="0"/>
              <c:layout>
                <c:manualLayout>
                  <c:x val="-0.13108955182373302"/>
                  <c:y val="0.1727702653118387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ea"/>
                        <a:ea typeface="+mn-ea"/>
                        <a:cs typeface="+mn-cs"/>
                      </a:defRPr>
                    </a:pPr>
                    <a:fld id="{91189BF5-D76D-4A03-9B88-AD0D47B2CED7}" type="CELLRANGE">
                      <a:rPr lang="zh-TW" altLang="en-US" smtClean="0">
                        <a:solidFill>
                          <a:schemeClr val="bg1"/>
                        </a:solidFill>
                      </a:rPr>
                      <a:pPr>
                        <a:defRPr>
                          <a:solidFill>
                            <a:schemeClr val="bg1"/>
                          </a:solidFill>
                          <a:latin typeface="+mn-ea"/>
                        </a:defRPr>
                      </a:pPr>
                      <a:t>[CELLRANGE]</a:t>
                    </a:fld>
                    <a:endParaRPr lang="zh-TW" altLang="en-US" dirty="0">
                      <a:solidFill>
                        <a:schemeClr val="bg1"/>
                      </a:solidFill>
                    </a:endParaRPr>
                  </a:p>
                  <a:p>
                    <a:pPr>
                      <a:defRPr>
                        <a:solidFill>
                          <a:schemeClr val="bg1"/>
                        </a:solidFill>
                        <a:latin typeface="+mn-ea"/>
                      </a:defRPr>
                    </a:pPr>
                    <a:fld id="{0647D4C2-33F6-460D-9B61-AC64E9929EF1}" type="VALUE">
                      <a:rPr lang="en-US" altLang="zh-TW" baseline="0" smtClean="0">
                        <a:solidFill>
                          <a:schemeClr val="bg1"/>
                        </a:solidFill>
                      </a:rPr>
                      <a:pPr>
                        <a:defRPr>
                          <a:solidFill>
                            <a:schemeClr val="bg1"/>
                          </a:solidFill>
                          <a:latin typeface="+mn-ea"/>
                        </a:defRPr>
                      </a:pPr>
                      <a:t>[値]</a:t>
                    </a:fld>
                    <a:r>
                      <a:rPr lang="zh-TW" altLang="en-US" baseline="0" dirty="0">
                        <a:solidFill>
                          <a:schemeClr val="bg1"/>
                        </a:solidFill>
                      </a:rPr>
                      <a:t>億円</a:t>
                    </a:r>
                  </a:p>
                  <a:p>
                    <a:pPr>
                      <a:defRPr>
                        <a:solidFill>
                          <a:schemeClr val="bg1"/>
                        </a:solidFill>
                        <a:latin typeface="+mn-ea"/>
                      </a:defRPr>
                    </a:pPr>
                    <a:r>
                      <a:rPr lang="zh-TW" altLang="en-US" dirty="0">
                        <a:solidFill>
                          <a:schemeClr val="bg1"/>
                        </a:solidFill>
                      </a:rPr>
                      <a:t>（</a:t>
                    </a:r>
                    <a:fld id="{1BF48FEC-1DA3-48F3-BAAB-3AA0F7E47A88}" type="PERCENTAGE">
                      <a:rPr lang="en-US" altLang="zh-TW" smtClean="0">
                        <a:solidFill>
                          <a:schemeClr val="bg1"/>
                        </a:solidFill>
                      </a:rPr>
                      <a:pPr>
                        <a:defRPr>
                          <a:solidFill>
                            <a:schemeClr val="bg1"/>
                          </a:solidFill>
                          <a:latin typeface="+mn-ea"/>
                        </a:defRPr>
                      </a:pPr>
                      <a:t>[パーセンテージ]</a:t>
                    </a:fld>
                    <a:r>
                      <a:rPr lang="zh-TW" altLang="en-US" dirty="0">
                        <a:solidFill>
                          <a:schemeClr val="bg1"/>
                        </a:solidFill>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ea"/>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6652197577361158"/>
                      <c:h val="0.19256684475396976"/>
                    </c:manualLayout>
                  </c15:layout>
                  <c15:dlblFieldTable/>
                  <c15:showDataLabelsRange val="1"/>
                </c:ext>
                <c:ext xmlns:c16="http://schemas.microsoft.com/office/drawing/2014/chart" uri="{C3380CC4-5D6E-409C-BE32-E72D297353CC}">
                  <c16:uniqueId val="{00000001-9699-0C49-A3D6-D8A217FA7B45}"/>
                </c:ext>
              </c:extLst>
            </c:dLbl>
            <c:dLbl>
              <c:idx val="1"/>
              <c:layout>
                <c:manualLayout>
                  <c:x val="-0.17924341203532659"/>
                  <c:y val="-6.7318912706213888E-2"/>
                </c:manualLayout>
              </c:layout>
              <c:tx>
                <c:rich>
                  <a:bodyPr/>
                  <a:lstStyle/>
                  <a:p>
                    <a:fld id="{C5D7E6A5-DF1F-43B7-B565-4D7803BEAE09}" type="CELLRANGE">
                      <a:rPr lang="zh-TW" altLang="en-US" smtClean="0"/>
                      <a:pPr/>
                      <a:t>[CELLRANGE]</a:t>
                    </a:fld>
                    <a:endParaRPr lang="zh-TW" altLang="en-US" dirty="0"/>
                  </a:p>
                  <a:p>
                    <a:fld id="{A8572C7E-7645-4401-89A7-9F64F589801D}" type="VALUE">
                      <a:rPr lang="en-US" altLang="zh-TW" baseline="0" smtClean="0"/>
                      <a:pPr/>
                      <a:t>[値]</a:t>
                    </a:fld>
                    <a:r>
                      <a:rPr lang="zh-TW" altLang="en-US" baseline="0" dirty="0"/>
                      <a:t>億円</a:t>
                    </a:r>
                  </a:p>
                  <a:p>
                    <a:r>
                      <a:rPr lang="zh-TW" altLang="en-US" dirty="0"/>
                      <a:t>（</a:t>
                    </a:r>
                    <a:fld id="{33043D17-0834-4A07-A7EE-DAA9A51588A4}"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751351690560896"/>
                      <c:h val="0.21412108623595827"/>
                    </c:manualLayout>
                  </c15:layout>
                  <c15:dlblFieldTable/>
                  <c15:showDataLabelsRange val="1"/>
                </c:ext>
                <c:ext xmlns:c16="http://schemas.microsoft.com/office/drawing/2014/chart" uri="{C3380CC4-5D6E-409C-BE32-E72D297353CC}">
                  <c16:uniqueId val="{00000003-9699-0C49-A3D6-D8A217FA7B45}"/>
                </c:ext>
              </c:extLst>
            </c:dLbl>
            <c:dLbl>
              <c:idx val="2"/>
              <c:layout>
                <c:manualLayout>
                  <c:x val="-8.731733867283252E-2"/>
                  <c:y val="-8.4809297748947673E-2"/>
                </c:manualLayout>
              </c:layout>
              <c:tx>
                <c:rich>
                  <a:bodyPr/>
                  <a:lstStyle/>
                  <a:p>
                    <a:fld id="{D87D6D1F-9DEA-42A2-8F8D-FDE89C0549D1}" type="CELLRANGE">
                      <a:rPr lang="zh-TW" altLang="en-US" smtClean="0"/>
                      <a:pPr/>
                      <a:t>[CELLRANGE]</a:t>
                    </a:fld>
                    <a:endParaRPr lang="zh-TW" altLang="en-US" dirty="0"/>
                  </a:p>
                  <a:p>
                    <a:fld id="{7A87ADF2-EC33-4B3D-9F90-E9581C303C2F}" type="VALUE">
                      <a:rPr lang="en-US" altLang="zh-TW" baseline="0" smtClean="0"/>
                      <a:pPr/>
                      <a:t>[値]</a:t>
                    </a:fld>
                    <a:r>
                      <a:rPr lang="zh-TW" altLang="en-US" baseline="0" dirty="0"/>
                      <a:t>億円</a:t>
                    </a:r>
                  </a:p>
                  <a:p>
                    <a:r>
                      <a:rPr lang="zh-TW" altLang="en-US" dirty="0"/>
                      <a:t>（</a:t>
                    </a:r>
                    <a:fld id="{AE6E5D4E-6177-48A0-8C98-7DA54013CE89}"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9699-0C49-A3D6-D8A217FA7B45}"/>
                </c:ext>
              </c:extLst>
            </c:dLbl>
            <c:dLbl>
              <c:idx val="3"/>
              <c:layout>
                <c:manualLayout>
                  <c:x val="0.129295178162084"/>
                  <c:y val="-7.8987351977203177E-2"/>
                </c:manualLayout>
              </c:layout>
              <c:tx>
                <c:rich>
                  <a:bodyPr/>
                  <a:lstStyle/>
                  <a:p>
                    <a:fld id="{3D6042A3-434F-49D6-93F8-92D1CBAC604A}" type="CELLRANGE">
                      <a:rPr lang="zh-TW" altLang="en-US" smtClean="0"/>
                      <a:pPr/>
                      <a:t>[CELLRANGE]</a:t>
                    </a:fld>
                    <a:endParaRPr lang="zh-TW" altLang="en-US" dirty="0"/>
                  </a:p>
                  <a:p>
                    <a:fld id="{6F2C7153-7BAC-43B0-B12E-5D50D6B8AEDC}" type="VALUE">
                      <a:rPr lang="en-US" altLang="zh-TW" baseline="0" smtClean="0"/>
                      <a:pPr/>
                      <a:t>[値]</a:t>
                    </a:fld>
                    <a:r>
                      <a:rPr lang="zh-TW" altLang="en-US" baseline="0" dirty="0"/>
                      <a:t>億円</a:t>
                    </a:r>
                  </a:p>
                  <a:p>
                    <a:r>
                      <a:rPr lang="zh-TW" altLang="en-US" dirty="0"/>
                      <a:t>（</a:t>
                    </a:r>
                    <a:fld id="{6FA6DAA0-E1F9-4357-846A-1F97E5721A55}"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6559248974013643"/>
                      <c:h val="0.20923087576989424"/>
                    </c:manualLayout>
                  </c15:layout>
                  <c15:dlblFieldTable/>
                  <c15:showDataLabelsRange val="1"/>
                </c:ext>
                <c:ext xmlns:c16="http://schemas.microsoft.com/office/drawing/2014/chart" uri="{C3380CC4-5D6E-409C-BE32-E72D297353CC}">
                  <c16:uniqueId val="{00000007-9699-0C49-A3D6-D8A217FA7B45}"/>
                </c:ext>
              </c:extLst>
            </c:dLbl>
            <c:dLbl>
              <c:idx val="4"/>
              <c:layout>
                <c:manualLayout>
                  <c:x val="0.1452890440945695"/>
                  <c:y val="-7.7978052781231683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ea"/>
                        <a:ea typeface="+mn-ea"/>
                        <a:cs typeface="+mn-cs"/>
                      </a:defRPr>
                    </a:pPr>
                    <a:fld id="{0EDE9594-F256-41CD-A495-A3A3DE91A52A}" type="CELLRANGE">
                      <a:rPr lang="zh-TW" altLang="en-US" smtClean="0">
                        <a:solidFill>
                          <a:schemeClr val="bg1"/>
                        </a:solidFill>
                      </a:rPr>
                      <a:pPr>
                        <a:defRPr>
                          <a:solidFill>
                            <a:schemeClr val="bg1"/>
                          </a:solidFill>
                          <a:latin typeface="+mn-ea"/>
                        </a:defRPr>
                      </a:pPr>
                      <a:t>[CELLRANGE]</a:t>
                    </a:fld>
                    <a:endParaRPr lang="zh-TW" altLang="en-US" dirty="0">
                      <a:solidFill>
                        <a:schemeClr val="bg1"/>
                      </a:solidFill>
                    </a:endParaRPr>
                  </a:p>
                  <a:p>
                    <a:pPr>
                      <a:defRPr>
                        <a:solidFill>
                          <a:schemeClr val="bg1"/>
                        </a:solidFill>
                        <a:latin typeface="+mn-ea"/>
                      </a:defRPr>
                    </a:pPr>
                    <a:fld id="{91DE8E5C-C1BD-4DBC-9959-3BD60DCDB3DC}" type="VALUE">
                      <a:rPr lang="en-US" altLang="zh-TW" baseline="0" smtClean="0">
                        <a:solidFill>
                          <a:schemeClr val="bg1"/>
                        </a:solidFill>
                      </a:rPr>
                      <a:pPr>
                        <a:defRPr>
                          <a:solidFill>
                            <a:schemeClr val="bg1"/>
                          </a:solidFill>
                          <a:latin typeface="+mn-ea"/>
                        </a:defRPr>
                      </a:pPr>
                      <a:t>[値]</a:t>
                    </a:fld>
                    <a:r>
                      <a:rPr lang="zh-TW" altLang="en-US" baseline="0" dirty="0">
                        <a:solidFill>
                          <a:schemeClr val="bg1"/>
                        </a:solidFill>
                      </a:rPr>
                      <a:t>億円</a:t>
                    </a:r>
                  </a:p>
                  <a:p>
                    <a:pPr>
                      <a:defRPr>
                        <a:solidFill>
                          <a:schemeClr val="bg1"/>
                        </a:solidFill>
                        <a:latin typeface="+mn-ea"/>
                      </a:defRPr>
                    </a:pPr>
                    <a:r>
                      <a:rPr lang="zh-TW" altLang="en-US" dirty="0">
                        <a:solidFill>
                          <a:schemeClr val="bg1"/>
                        </a:solidFill>
                      </a:rPr>
                      <a:t>（</a:t>
                    </a:r>
                    <a:fld id="{0C3FD42A-2F29-497C-9776-580D76C644D8}" type="PERCENTAGE">
                      <a:rPr lang="en-US" altLang="zh-TW" smtClean="0">
                        <a:solidFill>
                          <a:schemeClr val="bg1"/>
                        </a:solidFill>
                      </a:rPr>
                      <a:pPr>
                        <a:defRPr>
                          <a:solidFill>
                            <a:schemeClr val="bg1"/>
                          </a:solidFill>
                          <a:latin typeface="+mn-ea"/>
                        </a:defRPr>
                      </a:pPr>
                      <a:t>[パーセンテージ]</a:t>
                    </a:fld>
                    <a:r>
                      <a:rPr lang="zh-TW" altLang="en-US" dirty="0">
                        <a:solidFill>
                          <a:schemeClr val="bg1"/>
                        </a:solidFill>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ea"/>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9699-0C49-A3D6-D8A217FA7B45}"/>
                </c:ext>
              </c:extLst>
            </c:dLbl>
            <c:dLbl>
              <c:idx val="5"/>
              <c:layout>
                <c:manualLayout>
                  <c:x val="0.15851638201256213"/>
                  <c:y val="8.127300380463936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fld id="{C9EB0D1A-06DB-49E6-9761-765C32C9A89C}" type="CELLRANGE">
                      <a:rPr lang="zh-TW" altLang="en-US" smtClean="0">
                        <a:solidFill>
                          <a:schemeClr val="tx1"/>
                        </a:solidFill>
                        <a:latin typeface="+mn-ea"/>
                        <a:ea typeface="+mn-ea"/>
                      </a:rPr>
                      <a:pPr>
                        <a:defRPr>
                          <a:solidFill>
                            <a:schemeClr val="tx1"/>
                          </a:solidFill>
                          <a:latin typeface="+mn-ea"/>
                        </a:defRPr>
                      </a:pPr>
                      <a:t>[CELLRANGE]</a:t>
                    </a:fld>
                    <a:endParaRPr lang="zh-TW" altLang="en-US" dirty="0">
                      <a:solidFill>
                        <a:schemeClr val="tx1"/>
                      </a:solidFill>
                      <a:latin typeface="+mn-ea"/>
                      <a:ea typeface="+mn-ea"/>
                    </a:endParaRPr>
                  </a:p>
                  <a:p>
                    <a:pPr>
                      <a:defRPr>
                        <a:solidFill>
                          <a:schemeClr val="tx1"/>
                        </a:solidFill>
                        <a:latin typeface="+mn-ea"/>
                      </a:defRPr>
                    </a:pPr>
                    <a:fld id="{307D8EEF-B194-4CE4-A2A2-C0FC87D0748E}" type="VALUE">
                      <a:rPr lang="en-US" altLang="zh-TW" baseline="0" smtClean="0">
                        <a:solidFill>
                          <a:schemeClr val="tx1"/>
                        </a:solidFill>
                        <a:latin typeface="+mn-ea"/>
                        <a:ea typeface="+mn-ea"/>
                      </a:rPr>
                      <a:pPr>
                        <a:defRPr>
                          <a:solidFill>
                            <a:schemeClr val="tx1"/>
                          </a:solidFill>
                          <a:latin typeface="+mn-ea"/>
                        </a:defRPr>
                      </a:pPr>
                      <a:t>[値]</a:t>
                    </a:fld>
                    <a:r>
                      <a:rPr lang="zh-TW" altLang="en-US" baseline="0" dirty="0">
                        <a:solidFill>
                          <a:schemeClr val="tx1"/>
                        </a:solidFill>
                        <a:latin typeface="+mn-ea"/>
                        <a:ea typeface="+mn-ea"/>
                      </a:rPr>
                      <a:t>億円</a:t>
                    </a:r>
                  </a:p>
                  <a:p>
                    <a:pPr>
                      <a:defRPr>
                        <a:solidFill>
                          <a:schemeClr val="tx1"/>
                        </a:solidFill>
                        <a:latin typeface="+mn-ea"/>
                      </a:defRPr>
                    </a:pPr>
                    <a:r>
                      <a:rPr lang="zh-TW" altLang="en-US" dirty="0">
                        <a:solidFill>
                          <a:schemeClr val="tx1"/>
                        </a:solidFill>
                        <a:latin typeface="+mn-ea"/>
                        <a:ea typeface="+mn-ea"/>
                      </a:rPr>
                      <a:t>（</a:t>
                    </a:r>
                    <a:fld id="{BE267637-FD7B-43A3-B196-1400B15DB857}" type="PERCENTAGE">
                      <a:rPr lang="en-US" altLang="zh-TW" smtClean="0">
                        <a:solidFill>
                          <a:schemeClr val="tx1"/>
                        </a:solidFill>
                        <a:latin typeface="+mn-ea"/>
                        <a:ea typeface="+mn-ea"/>
                      </a:rPr>
                      <a:pPr>
                        <a:defRPr>
                          <a:solidFill>
                            <a:schemeClr val="tx1"/>
                          </a:solidFill>
                          <a:latin typeface="+mn-ea"/>
                        </a:defRPr>
                      </a:pPr>
                      <a:t>[パーセンテージ]</a:t>
                    </a:fld>
                    <a:r>
                      <a:rPr lang="zh-TW" altLang="en-US" dirty="0">
                        <a:solidFill>
                          <a:schemeClr val="tx1"/>
                        </a:solidFill>
                        <a:latin typeface="+mn-ea"/>
                        <a:ea typeface="+mn-ea"/>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ea"/>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8002455216142449"/>
                      <c:h val="0.17887179677995826"/>
                    </c:manualLayout>
                  </c15:layout>
                  <c15:dlblFieldTable/>
                  <c15:showDataLabelsRange val="1"/>
                </c:ext>
                <c:ext xmlns:c16="http://schemas.microsoft.com/office/drawing/2014/chart" uri="{C3380CC4-5D6E-409C-BE32-E72D297353CC}">
                  <c16:uniqueId val="{0000000B-9699-0C49-A3D6-D8A217FA7B45}"/>
                </c:ext>
              </c:extLst>
            </c:dLbl>
            <c:dLbl>
              <c:idx val="6"/>
              <c:layout>
                <c:manualLayout>
                  <c:x val="7.4663202348743948E-2"/>
                  <c:y val="0.14642073461270921"/>
                </c:manualLayout>
              </c:layout>
              <c:tx>
                <c:rich>
                  <a:bodyPr/>
                  <a:lstStyle/>
                  <a:p>
                    <a:fld id="{1FEDB424-2479-44B7-B26A-592DC4CA1D76}" type="CELLRANGE">
                      <a:rPr lang="zh-TW" altLang="en-US" smtClean="0"/>
                      <a:pPr/>
                      <a:t>[CELLRANGE]</a:t>
                    </a:fld>
                    <a:endParaRPr lang="zh-TW" altLang="en-US" dirty="0"/>
                  </a:p>
                  <a:p>
                    <a:fld id="{AA44C24F-4F74-40B9-B19C-07425BA3A55A}" type="VALUE">
                      <a:rPr lang="en-US" altLang="zh-TW" baseline="0" smtClean="0"/>
                      <a:pPr/>
                      <a:t>[値]</a:t>
                    </a:fld>
                    <a:r>
                      <a:rPr lang="zh-TW" altLang="en-US" baseline="0" dirty="0"/>
                      <a:t>億円</a:t>
                    </a:r>
                  </a:p>
                  <a:p>
                    <a:r>
                      <a:rPr lang="zh-TW" altLang="en-US" dirty="0"/>
                      <a:t>（</a:t>
                    </a:r>
                    <a:fld id="{5C163AE5-77C8-44A6-8E28-2DF837A66259}"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9699-0C49-A3D6-D8A217FA7B45}"/>
                </c:ext>
              </c:extLst>
            </c:dLbl>
            <c:dLbl>
              <c:idx val="7"/>
              <c:layout>
                <c:manualLayout>
                  <c:x val="0.10496875360038775"/>
                  <c:y val="7.2353393219452555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solidFill>
                        <a:latin typeface="+mn-ea"/>
                        <a:ea typeface="+mn-ea"/>
                        <a:cs typeface="+mn-cs"/>
                      </a:defRPr>
                    </a:pPr>
                    <a:fld id="{5E2B7238-B0A3-4770-BCB7-2416189114D6}" type="CELLRANGE">
                      <a:rPr lang="zh-TW" altLang="en-US" smtClean="0">
                        <a:solidFill>
                          <a:schemeClr val="tx1"/>
                        </a:solidFill>
                        <a:latin typeface="+mn-ea"/>
                        <a:ea typeface="+mn-ea"/>
                      </a:rPr>
                      <a:pPr algn="l">
                        <a:defRPr>
                          <a:solidFill>
                            <a:schemeClr val="tx1"/>
                          </a:solidFill>
                          <a:latin typeface="+mn-ea"/>
                        </a:defRPr>
                      </a:pPr>
                      <a:t>[CELLRANGE]</a:t>
                    </a:fld>
                    <a:endParaRPr lang="zh-TW" altLang="en-US" dirty="0">
                      <a:solidFill>
                        <a:schemeClr val="tx1"/>
                      </a:solidFill>
                      <a:latin typeface="+mn-ea"/>
                      <a:ea typeface="+mn-ea"/>
                    </a:endParaRPr>
                  </a:p>
                  <a:p>
                    <a:pPr algn="l">
                      <a:defRPr>
                        <a:solidFill>
                          <a:schemeClr val="tx1"/>
                        </a:solidFill>
                        <a:latin typeface="+mn-ea"/>
                      </a:defRPr>
                    </a:pPr>
                    <a:fld id="{7B6938FB-B32F-4892-8237-099B543584D9}" type="VALUE">
                      <a:rPr lang="en-US" altLang="zh-TW" baseline="0" smtClean="0">
                        <a:solidFill>
                          <a:schemeClr val="tx1"/>
                        </a:solidFill>
                        <a:latin typeface="+mn-ea"/>
                        <a:ea typeface="+mn-ea"/>
                      </a:rPr>
                      <a:pPr algn="l">
                        <a:defRPr>
                          <a:solidFill>
                            <a:schemeClr val="tx1"/>
                          </a:solidFill>
                          <a:latin typeface="+mn-ea"/>
                        </a:defRPr>
                      </a:pPr>
                      <a:t>[値]</a:t>
                    </a:fld>
                    <a:r>
                      <a:rPr lang="zh-TW" altLang="en-US" baseline="0" dirty="0">
                        <a:solidFill>
                          <a:schemeClr val="tx1"/>
                        </a:solidFill>
                        <a:latin typeface="+mn-ea"/>
                        <a:ea typeface="+mn-ea"/>
                      </a:rPr>
                      <a:t>億円</a:t>
                    </a:r>
                  </a:p>
                  <a:p>
                    <a:pPr algn="l">
                      <a:defRPr>
                        <a:solidFill>
                          <a:schemeClr val="tx1"/>
                        </a:solidFill>
                        <a:latin typeface="+mn-ea"/>
                      </a:defRPr>
                    </a:pPr>
                    <a:r>
                      <a:rPr lang="zh-TW" altLang="en-US" baseline="0" dirty="0">
                        <a:solidFill>
                          <a:schemeClr val="tx1"/>
                        </a:solidFill>
                        <a:latin typeface="+mn-ea"/>
                        <a:ea typeface="+mn-ea"/>
                      </a:rPr>
                      <a:t>（</a:t>
                    </a:r>
                    <a:fld id="{B92B6DD1-0B66-4195-8A8D-4ACB8B4FDB80}" type="PERCENTAGE">
                      <a:rPr lang="en-US" altLang="zh-TW" smtClean="0">
                        <a:solidFill>
                          <a:schemeClr val="tx1"/>
                        </a:solidFill>
                        <a:latin typeface="+mn-ea"/>
                        <a:ea typeface="+mn-ea"/>
                      </a:rPr>
                      <a:pPr algn="l">
                        <a:defRPr>
                          <a:solidFill>
                            <a:schemeClr val="tx1"/>
                          </a:solidFill>
                          <a:latin typeface="+mn-ea"/>
                        </a:defRPr>
                      </a:pPr>
                      <a:t>[パーセンテージ]</a:t>
                    </a:fld>
                    <a:r>
                      <a:rPr lang="zh-TW" altLang="en-US" dirty="0">
                        <a:solidFill>
                          <a:schemeClr val="tx1"/>
                        </a:solidFill>
                        <a:latin typeface="+mn-ea"/>
                        <a:ea typeface="+mn-ea"/>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solidFill>
                      <a:latin typeface="+mn-ea"/>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2774402186652045"/>
                      <c:h val="0.19411102601232241"/>
                    </c:manualLayout>
                  </c15:layout>
                  <c15:dlblFieldTable/>
                  <c15:showDataLabelsRange val="1"/>
                </c:ext>
                <c:ext xmlns:c16="http://schemas.microsoft.com/office/drawing/2014/chart" uri="{C3380CC4-5D6E-409C-BE32-E72D297353CC}">
                  <c16:uniqueId val="{0000000F-9699-0C49-A3D6-D8A217FA7B45}"/>
                </c:ext>
              </c:extLst>
            </c:dLbl>
            <c:dLbl>
              <c:idx val="8"/>
              <c:delete val="1"/>
              <c:extLst>
                <c:ext xmlns:c15="http://schemas.microsoft.com/office/drawing/2012/chart" uri="{CE6537A1-D6FC-4f65-9D91-7224C49458BB}">
                  <c15:layout>
                    <c:manualLayout>
                      <c:w val="0.1565720733068742"/>
                      <c:h val="0.1807981473959254"/>
                    </c:manualLayout>
                  </c15:layout>
                </c:ext>
                <c:ext xmlns:c16="http://schemas.microsoft.com/office/drawing/2014/chart" uri="{C3380CC4-5D6E-409C-BE32-E72D297353CC}">
                  <c16:uniqueId val="{00000011-9699-0C49-A3D6-D8A217FA7B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ea"/>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#,##0_);[Red]\(#,##0\)</c:formatCode>
                <c:ptCount val="9"/>
                <c:pt idx="0">
                  <c:v>2055</c:v>
                </c:pt>
                <c:pt idx="1">
                  <c:v>1937</c:v>
                </c:pt>
                <c:pt idx="2">
                  <c:v>1268</c:v>
                </c:pt>
                <c:pt idx="3">
                  <c:v>1355</c:v>
                </c:pt>
                <c:pt idx="4">
                  <c:v>1463</c:v>
                </c:pt>
                <c:pt idx="5">
                  <c:v>850</c:v>
                </c:pt>
                <c:pt idx="6">
                  <c:v>630</c:v>
                </c:pt>
                <c:pt idx="7">
                  <c:v>430</c:v>
                </c:pt>
                <c:pt idx="8">
                  <c:v>445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教育費</c:v>
                      </c:pt>
                      <c:pt idx="1">
                        <c:v>民生費</c:v>
                      </c:pt>
                      <c:pt idx="2">
                        <c:v>商工費</c:v>
                      </c:pt>
                      <c:pt idx="3">
                        <c:v>公債費</c:v>
                      </c:pt>
                      <c:pt idx="4">
                        <c:v>諸支出金</c:v>
                      </c:pt>
                      <c:pt idx="5">
                        <c:v>警察費</c:v>
                      </c:pt>
                      <c:pt idx="6">
                        <c:v>土木費</c:v>
                      </c:pt>
                      <c:pt idx="7">
                        <c:v>総務費</c:v>
                      </c:pt>
                      <c:pt idx="8">
                        <c:v>その他</c:v>
                      </c:pt>
                    </c:strCache>
                  </c:strRef>
                </c15:cat>
              </c15:filteredCategoryTitle>
            </c:ext>
            <c:ext xmlns:c15="http://schemas.microsoft.com/office/drawing/2012/chart" uri="{02D57815-91ED-43cb-92C2-25804820EDAC}">
              <c15:datalabelsRange>
                <c15:f>Sheet1!$A$2:$A$15</c15:f>
                <c15:dlblRangeCache>
                  <c:ptCount val="14"/>
                  <c:pt idx="0">
                    <c:v>教育費</c:v>
                  </c:pt>
                  <c:pt idx="1">
                    <c:v>民生費</c:v>
                  </c:pt>
                  <c:pt idx="2">
                    <c:v>商工費</c:v>
                  </c:pt>
                  <c:pt idx="3">
                    <c:v>公債費</c:v>
                  </c:pt>
                  <c:pt idx="4">
                    <c:v>諸支出金</c:v>
                  </c:pt>
                  <c:pt idx="5">
                    <c:v>警察費</c:v>
                  </c:pt>
                  <c:pt idx="6">
                    <c:v>土木費</c:v>
                  </c:pt>
                  <c:pt idx="7">
                    <c:v>総務費</c:v>
                  </c:pt>
                  <c:pt idx="8">
                    <c:v>その他</c:v>
                  </c:pt>
                  <c:pt idx="9">
                    <c:v>計</c:v>
                  </c:pt>
                </c15:dlblRangeCache>
              </c15:datalabelsRange>
            </c:ext>
            <c:ext xmlns:c16="http://schemas.microsoft.com/office/drawing/2014/chart" uri="{C3380CC4-5D6E-409C-BE32-E72D297353CC}">
              <c16:uniqueId val="{00000012-9699-0C49-A3D6-D8A217FA7B4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0.41161</cdr:x>
      <cdr:y>0.14911</cdr:y>
    </cdr:from>
    <cdr:to>
      <cdr:x>0.45654</cdr:x>
      <cdr:y>0.24071</cdr:y>
    </cdr:to>
    <cdr:cxnSp macro="">
      <cdr:nvCxnSpPr>
        <cdr:cNvPr id="2" name="直線コネクタ 1">
          <a:extLst xmlns:a="http://schemas.openxmlformats.org/drawingml/2006/main">
            <a:ext uri="{FF2B5EF4-FFF2-40B4-BE49-F238E27FC236}">
              <a16:creationId xmlns:a16="http://schemas.microsoft.com/office/drawing/2014/main" id="{9A2126A9-4574-0CF2-1F89-1F9A9BA83EC8}"/>
            </a:ext>
          </a:extLst>
        </cdr:cNvPr>
        <cdr:cNvCxnSpPr>
          <a:cxnSpLocks xmlns:a="http://schemas.openxmlformats.org/drawingml/2006/main"/>
        </cdr:cNvCxnSpPr>
      </cdr:nvCxnSpPr>
      <cdr:spPr bwMode="auto">
        <a:xfrm xmlns:a="http://schemas.openxmlformats.org/drawingml/2006/main" flipH="1" flipV="1">
          <a:off x="2680333" y="605452"/>
          <a:ext cx="292613" cy="371955"/>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0.16993</cdr:x>
      <cdr:y>0.31535</cdr:y>
    </cdr:from>
    <cdr:to>
      <cdr:x>0.24105</cdr:x>
      <cdr:y>0.41108</cdr:y>
    </cdr:to>
    <cdr:cxnSp macro="">
      <cdr:nvCxnSpPr>
        <cdr:cNvPr id="4" name="直線コネクタ 3">
          <a:extLst xmlns:a="http://schemas.openxmlformats.org/drawingml/2006/main">
            <a:ext uri="{FF2B5EF4-FFF2-40B4-BE49-F238E27FC236}">
              <a16:creationId xmlns:a16="http://schemas.microsoft.com/office/drawing/2014/main" id="{9B6619F2-EF2D-417A-BB12-4BADB3FF14FB}"/>
            </a:ext>
          </a:extLst>
        </cdr:cNvPr>
        <cdr:cNvCxnSpPr>
          <a:cxnSpLocks xmlns:a="http://schemas.openxmlformats.org/drawingml/2006/main"/>
        </cdr:cNvCxnSpPr>
      </cdr:nvCxnSpPr>
      <cdr:spPr bwMode="auto">
        <a:xfrm xmlns:a="http://schemas.openxmlformats.org/drawingml/2006/main" flipH="1" flipV="1">
          <a:off x="1106568" y="1280497"/>
          <a:ext cx="463140" cy="388687"/>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0.19845</cdr:x>
      <cdr:y>0.44202</cdr:y>
    </cdr:from>
    <cdr:to>
      <cdr:x>0.2324</cdr:x>
      <cdr:y>0.45238</cdr:y>
    </cdr:to>
    <cdr:cxnSp macro="">
      <cdr:nvCxnSpPr>
        <cdr:cNvPr id="7" name="直線コネクタ 6">
          <a:extLst xmlns:a="http://schemas.openxmlformats.org/drawingml/2006/main">
            <a:ext uri="{FF2B5EF4-FFF2-40B4-BE49-F238E27FC236}">
              <a16:creationId xmlns:a16="http://schemas.microsoft.com/office/drawing/2014/main" id="{E923108C-BFD2-4E20-8728-0DE42713066B}"/>
            </a:ext>
          </a:extLst>
        </cdr:cNvPr>
        <cdr:cNvCxnSpPr>
          <a:cxnSpLocks xmlns:a="http://schemas.openxmlformats.org/drawingml/2006/main"/>
        </cdr:cNvCxnSpPr>
      </cdr:nvCxnSpPr>
      <cdr:spPr bwMode="auto">
        <a:xfrm xmlns:a="http://schemas.openxmlformats.org/drawingml/2006/main" flipH="1" flipV="1">
          <a:off x="1292306" y="1794847"/>
          <a:ext cx="221070" cy="42060"/>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0.16863</cdr:x>
      <cdr:y>0.57166</cdr:y>
    </cdr:from>
    <cdr:to>
      <cdr:x>0.27355</cdr:x>
      <cdr:y>0.60202</cdr:y>
    </cdr:to>
    <cdr:cxnSp macro="">
      <cdr:nvCxnSpPr>
        <cdr:cNvPr id="9" name="直線コネクタ 8">
          <a:extLst xmlns:a="http://schemas.openxmlformats.org/drawingml/2006/main">
            <a:ext uri="{FF2B5EF4-FFF2-40B4-BE49-F238E27FC236}">
              <a16:creationId xmlns:a16="http://schemas.microsoft.com/office/drawing/2014/main" id="{B87E4713-EDA3-456D-B045-09AAC227B462}"/>
            </a:ext>
          </a:extLst>
        </cdr:cNvPr>
        <cdr:cNvCxnSpPr>
          <a:cxnSpLocks xmlns:a="http://schemas.openxmlformats.org/drawingml/2006/main"/>
        </cdr:cNvCxnSpPr>
      </cdr:nvCxnSpPr>
      <cdr:spPr bwMode="auto">
        <a:xfrm xmlns:a="http://schemas.openxmlformats.org/drawingml/2006/main" flipH="1">
          <a:off x="1098113" y="2321237"/>
          <a:ext cx="683200" cy="123289"/>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0.2101</cdr:x>
      <cdr:y>0.71258</cdr:y>
    </cdr:from>
    <cdr:to>
      <cdr:x>0.31161</cdr:x>
      <cdr:y>0.78336</cdr:y>
    </cdr:to>
    <cdr:cxnSp macro="">
      <cdr:nvCxnSpPr>
        <cdr:cNvPr id="11" name="直線コネクタ 10">
          <a:extLst xmlns:a="http://schemas.openxmlformats.org/drawingml/2006/main">
            <a:ext uri="{FF2B5EF4-FFF2-40B4-BE49-F238E27FC236}">
              <a16:creationId xmlns:a16="http://schemas.microsoft.com/office/drawing/2014/main" id="{BF9823CF-A875-4C41-9A04-E2CF193344D0}"/>
            </a:ext>
          </a:extLst>
        </cdr:cNvPr>
        <cdr:cNvCxnSpPr>
          <a:cxnSpLocks xmlns:a="http://schemas.openxmlformats.org/drawingml/2006/main"/>
        </cdr:cNvCxnSpPr>
      </cdr:nvCxnSpPr>
      <cdr:spPr bwMode="auto">
        <a:xfrm xmlns:a="http://schemas.openxmlformats.org/drawingml/2006/main" flipH="1">
          <a:off x="1368159" y="2893448"/>
          <a:ext cx="661024" cy="287403"/>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0.3971</cdr:x>
      <cdr:y>0.41247</cdr:y>
    </cdr:from>
    <cdr:to>
      <cdr:x>0.57046</cdr:x>
      <cdr:y>0.6905</cdr:y>
    </cdr:to>
    <cdr:sp macro="" textlink="">
      <cdr:nvSpPr>
        <cdr:cNvPr id="8" name="円/楕円 26">
          <a:extLst xmlns:a="http://schemas.openxmlformats.org/drawingml/2006/main">
            <a:ext uri="{FF2B5EF4-FFF2-40B4-BE49-F238E27FC236}">
              <a16:creationId xmlns:a16="http://schemas.microsoft.com/office/drawing/2014/main" id="{573CC2A6-4BCA-4628-1EDB-C80077CF3CCB}"/>
            </a:ext>
          </a:extLst>
        </cdr:cNvPr>
        <cdr:cNvSpPr/>
      </cdr:nvSpPr>
      <cdr:spPr bwMode="auto">
        <a:xfrm xmlns:a="http://schemas.openxmlformats.org/drawingml/2006/main">
          <a:off x="2585856" y="1674854"/>
          <a:ext cx="1128946" cy="1128946"/>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cdr:txBody>
    </cdr:sp>
  </cdr:relSizeAnchor>
  <cdr:relSizeAnchor xmlns:cdr="http://schemas.openxmlformats.org/drawingml/2006/chartDrawing">
    <cdr:from>
      <cdr:x>0.39526</cdr:x>
      <cdr:y>0.45607</cdr:y>
    </cdr:from>
    <cdr:to>
      <cdr:x>0.56863</cdr:x>
      <cdr:y>0.64626</cdr:y>
    </cdr:to>
    <cdr:sp macro="" textlink="">
      <cdr:nvSpPr>
        <cdr:cNvPr id="10" name="テキスト ボックス 3">
          <a:extLst xmlns:a="http://schemas.openxmlformats.org/drawingml/2006/main">
            <a:ext uri="{FF2B5EF4-FFF2-40B4-BE49-F238E27FC236}">
              <a16:creationId xmlns:a16="http://schemas.microsoft.com/office/drawing/2014/main" id="{2FA85042-F5EF-DB52-C2F0-F6B1562D94D5}"/>
            </a:ext>
          </a:extLst>
        </cdr:cNvPr>
        <cdr:cNvSpPr txBox="1"/>
      </cdr:nvSpPr>
      <cdr:spPr>
        <a:xfrm xmlns:a="http://schemas.openxmlformats.org/drawingml/2006/main">
          <a:off x="2573906" y="1851884"/>
          <a:ext cx="1128945" cy="77227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kumimoji="1" lang="ja-JP" altLang="en-US" sz="1400" dirty="0">
              <a:latin typeface="+mn-ea"/>
            </a:rPr>
            <a:t>歳入</a:t>
          </a:r>
        </a:p>
        <a:p xmlns:a="http://schemas.openxmlformats.org/drawingml/2006/main">
          <a:pPr algn="ctr"/>
          <a:r>
            <a:rPr kumimoji="1" lang="en-US" altLang="ja-JP" sz="1400" dirty="0">
              <a:latin typeface="+mn-ea"/>
            </a:rPr>
            <a:t>10,433</a:t>
          </a:r>
          <a:r>
            <a:rPr kumimoji="1" lang="ja-JP" altLang="en-US" sz="1400" dirty="0">
              <a:latin typeface="+mn-ea"/>
            </a:rPr>
            <a:t>億円</a:t>
          </a:r>
        </a:p>
        <a:p xmlns:a="http://schemas.openxmlformats.org/drawingml/2006/main">
          <a:pPr algn="ctr"/>
          <a:r>
            <a:rPr kumimoji="1" lang="en-US" altLang="ja-JP" sz="1400" b="0" dirty="0">
              <a:latin typeface="+mn-ea"/>
            </a:rPr>
            <a:t>(100%)</a:t>
          </a:r>
        </a:p>
      </cdr:txBody>
    </cdr:sp>
  </cdr:relSizeAnchor>
</c:userShapes>
</file>

<file path=ppt/drawings/drawing2.xml><?xml version="1.0" encoding="utf-8"?>
<c:userShapes xmlns:c="http://schemas.openxmlformats.org/drawingml/2006/chart">
  <cdr:relSizeAnchor xmlns:cdr="http://schemas.openxmlformats.org/drawingml/2006/chartDrawing">
    <cdr:from>
      <cdr:x>0.4395</cdr:x>
      <cdr:y>0.36025</cdr:y>
    </cdr:from>
    <cdr:to>
      <cdr:x>0.63848</cdr:x>
      <cdr:y>0.68583</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765654" y="1394157"/>
          <a:ext cx="1252126" cy="1259998"/>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歳　出</a:t>
          </a:r>
          <a:endParaRPr kumimoji="1" lang="en-US" altLang="ja-JP" sz="1600" b="0" i="0" u="none" strike="noStrike" cap="none" normalizeH="0" baseline="0" dirty="0">
            <a:ln>
              <a:noFill/>
            </a:ln>
            <a:solidFill>
              <a:schemeClr val="tx1"/>
            </a:solidFill>
            <a:effectLst/>
            <a:latin typeface="+mn-ea"/>
            <a:ea typeface="+mn-ea"/>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mn-ea"/>
              <a:ea typeface="+mn-ea"/>
            </a:rPr>
            <a:t>10,433 </a:t>
          </a:r>
          <a:r>
            <a:rPr lang="ja-JP" altLang="en-US" sz="1600" dirty="0">
              <a:latin typeface="+mn-ea"/>
              <a:ea typeface="+mn-ea"/>
            </a:rPr>
            <a:t>億円</a:t>
          </a:r>
          <a:endParaRPr lang="en-US" altLang="ja-JP" sz="1600" dirty="0">
            <a:latin typeface="+mn-ea"/>
            <a:ea typeface="+mn-ea"/>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100%</a:t>
          </a:r>
          <a:r>
            <a:rPr kumimoji="1" lang="ja-JP" altLang="en-US" sz="1600" b="0" i="0" u="none" strike="noStrike" cap="none" normalizeH="0" baseline="0" dirty="0">
              <a:ln>
                <a:noFill/>
              </a:ln>
              <a:solidFill>
                <a:schemeClr val="tx1"/>
              </a:solidFill>
              <a:effectLst/>
              <a:latin typeface="+mn-ea"/>
              <a:ea typeface="+mn-ea"/>
            </a:rPr>
            <a:t>）</a:t>
          </a:r>
        </a:p>
      </cdr:txBody>
    </cdr:sp>
  </cdr:relSizeAnchor>
  <cdr:relSizeAnchor xmlns:cdr="http://schemas.openxmlformats.org/drawingml/2006/chartDrawing">
    <cdr:from>
      <cdr:x>0.02384</cdr:x>
      <cdr:y>0.01055</cdr:y>
    </cdr:from>
    <cdr:to>
      <cdr:x>0.27795</cdr:x>
      <cdr:y>0.37288</cdr:y>
    </cdr:to>
    <cdr:grpSp>
      <cdr:nvGrpSpPr>
        <cdr:cNvPr id="3" name="グループ化 2">
          <a:extLst xmlns:a="http://schemas.openxmlformats.org/drawingml/2006/main">
            <a:ext uri="{FF2B5EF4-FFF2-40B4-BE49-F238E27FC236}">
              <a16:creationId xmlns:a16="http://schemas.microsoft.com/office/drawing/2014/main" id="{E561F2CC-E2F5-59BA-B5B2-96062FCACE4C}"/>
            </a:ext>
          </a:extLst>
        </cdr:cNvPr>
        <cdr:cNvGrpSpPr/>
      </cdr:nvGrpSpPr>
      <cdr:grpSpPr>
        <a:xfrm xmlns:a="http://schemas.openxmlformats.org/drawingml/2006/main">
          <a:off x="150019" y="40829"/>
          <a:ext cx="1599044" cy="1402221"/>
          <a:chOff x="9941466" y="6499434"/>
          <a:chExt cx="1444161" cy="1402221"/>
        </a:xfrm>
      </cdr:grpSpPr>
      <cdr:sp macro="" textlink="">
        <cdr:nvSpPr>
          <cdr:cNvPr id="4" name="Rectangle 8">
            <a:extLst xmlns:a="http://schemas.openxmlformats.org/drawingml/2006/main">
              <a:ext uri="{FF2B5EF4-FFF2-40B4-BE49-F238E27FC236}">
                <a16:creationId xmlns:a16="http://schemas.microsoft.com/office/drawing/2014/main" id="{AC7EA3CC-4659-2800-467E-FDF9359E1D9A}"/>
              </a:ext>
            </a:extLst>
          </cdr:cNvPr>
          <cdr:cNvSpPr>
            <a:spLocks xmlns:a="http://schemas.openxmlformats.org/drawingml/2006/main" noChangeArrowheads="1"/>
          </cdr:cNvSpPr>
        </cdr:nvSpPr>
        <cdr:spPr bwMode="auto">
          <a:xfrm xmlns:a="http://schemas.openxmlformats.org/drawingml/2006/main">
            <a:off x="9971274" y="6499434"/>
            <a:ext cx="1384544" cy="140222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36000" tIns="36000" rIns="36000" bIns="36000" anchor="ctr" anchorCtr="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spcBef>
                <a:spcPct val="0"/>
              </a:spcBef>
              <a:buNone/>
            </a:pPr>
            <a:r>
              <a:rPr lang="ja-JP" altLang="en-US" sz="800" dirty="0">
                <a:solidFill>
                  <a:srgbClr val="000000"/>
                </a:solidFill>
                <a:latin typeface="+mn-ea"/>
                <a:cs typeface="メイリオ" panose="020B0604030504040204" pitchFamily="50" charset="-128"/>
              </a:rPr>
              <a:t>農林水産業費　</a:t>
            </a:r>
            <a:r>
              <a:rPr lang="en-US" altLang="ja-JP" sz="800" dirty="0">
                <a:solidFill>
                  <a:srgbClr val="000000"/>
                </a:solidFill>
                <a:latin typeface="+mn-ea"/>
                <a:cs typeface="メイリオ" panose="020B0604030504040204" pitchFamily="50" charset="-128"/>
              </a:rPr>
              <a:t>193</a:t>
            </a:r>
            <a:r>
              <a:rPr lang="ja-JP" altLang="en-US" sz="800" dirty="0">
                <a:solidFill>
                  <a:srgbClr val="000000"/>
                </a:solidFill>
                <a:latin typeface="+mn-ea"/>
                <a:cs typeface="メイリオ" panose="020B0604030504040204" pitchFamily="50" charset="-128"/>
              </a:rPr>
              <a:t>億円（</a:t>
            </a:r>
            <a:r>
              <a:rPr lang="en-US" altLang="ja-JP" sz="800" dirty="0">
                <a:solidFill>
                  <a:srgbClr val="000000"/>
                </a:solidFill>
                <a:latin typeface="+mn-ea"/>
                <a:cs typeface="メイリオ" panose="020B0604030504040204" pitchFamily="50" charset="-128"/>
              </a:rPr>
              <a:t>1.9%</a:t>
            </a:r>
            <a:r>
              <a:rPr lang="ja-JP" altLang="en-US" sz="800" dirty="0">
                <a:solidFill>
                  <a:srgbClr val="000000"/>
                </a:solidFill>
                <a:latin typeface="+mn-ea"/>
                <a:cs typeface="メイリオ" panose="020B0604030504040204" pitchFamily="50" charset="-128"/>
              </a:rPr>
              <a:t>）</a:t>
            </a:r>
          </a:p>
          <a:p xmlns:a="http://schemas.openxmlformats.org/drawingml/2006/main">
            <a:pPr>
              <a:lnSpc>
                <a:spcPct val="150000"/>
              </a:lnSpc>
              <a:spcBef>
                <a:spcPct val="0"/>
              </a:spcBef>
              <a:buNone/>
            </a:pPr>
            <a:r>
              <a:rPr lang="ja-JP" altLang="en-US" sz="800" dirty="0">
                <a:solidFill>
                  <a:srgbClr val="000000"/>
                </a:solidFill>
                <a:latin typeface="+mn-ea"/>
                <a:ea typeface="+mn-ea"/>
                <a:cs typeface="メイリオ" panose="020B0604030504040204" pitchFamily="50" charset="-128"/>
              </a:rPr>
              <a:t>衛生費　　　　</a:t>
            </a:r>
            <a:r>
              <a:rPr lang="en-US" altLang="ja-JP" sz="800" dirty="0">
                <a:solidFill>
                  <a:srgbClr val="000000"/>
                </a:solidFill>
                <a:latin typeface="+mn-ea"/>
                <a:ea typeface="+mn-ea"/>
                <a:cs typeface="メイリオ" panose="020B0604030504040204" pitchFamily="50" charset="-128"/>
              </a:rPr>
              <a:t> </a:t>
            </a:r>
            <a:r>
              <a:rPr lang="ja-JP" altLang="en-US" sz="800" dirty="0">
                <a:solidFill>
                  <a:srgbClr val="000000"/>
                </a:solidFill>
                <a:latin typeface="+mn-ea"/>
                <a:ea typeface="+mn-ea"/>
                <a:cs typeface="メイリオ" panose="020B0604030504040204" pitchFamily="50" charset="-128"/>
              </a:rPr>
              <a:t>　</a:t>
            </a:r>
            <a:r>
              <a:rPr lang="en-US" altLang="ja-JP" sz="800" dirty="0">
                <a:solidFill>
                  <a:srgbClr val="000000"/>
                </a:solidFill>
                <a:latin typeface="+mn-ea"/>
                <a:ea typeface="+mn-ea"/>
                <a:cs typeface="メイリオ" panose="020B0604030504040204" pitchFamily="50" charset="-128"/>
              </a:rPr>
              <a:t>174</a:t>
            </a:r>
            <a:r>
              <a:rPr lang="ja-JP" altLang="en-US" sz="800" dirty="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1.7%</a:t>
            </a:r>
            <a:r>
              <a:rPr lang="ja-JP" altLang="en-US" sz="800" dirty="0">
                <a:solidFill>
                  <a:srgbClr val="000000"/>
                </a:solidFill>
                <a:latin typeface="+mn-ea"/>
                <a:ea typeface="+mn-ea"/>
                <a:cs typeface="メイリオ" panose="020B0604030504040204" pitchFamily="50" charset="-128"/>
              </a:rPr>
              <a:t>）</a:t>
            </a:r>
          </a:p>
          <a:p xmlns:a="http://schemas.openxmlformats.org/drawingml/2006/main">
            <a:pPr>
              <a:lnSpc>
                <a:spcPct val="150000"/>
              </a:lnSpc>
              <a:spcBef>
                <a:spcPct val="0"/>
              </a:spcBef>
              <a:buNone/>
            </a:pPr>
            <a:r>
              <a:rPr lang="ja-JP" altLang="en-US" sz="800" dirty="0">
                <a:solidFill>
                  <a:srgbClr val="000000"/>
                </a:solidFill>
                <a:latin typeface="+mn-ea"/>
                <a:ea typeface="+mn-ea"/>
                <a:cs typeface="メイリオ" panose="020B0604030504040204" pitchFamily="50" charset="-128"/>
              </a:rPr>
              <a:t>労働費　　　　　</a:t>
            </a:r>
            <a:r>
              <a:rPr lang="en-US" altLang="ja-JP" sz="800" dirty="0">
                <a:solidFill>
                  <a:srgbClr val="000000"/>
                </a:solidFill>
                <a:latin typeface="+mn-ea"/>
                <a:ea typeface="+mn-ea"/>
                <a:cs typeface="メイリオ" panose="020B0604030504040204" pitchFamily="50" charset="-128"/>
              </a:rPr>
              <a:t>   43</a:t>
            </a:r>
            <a:r>
              <a:rPr lang="ja-JP" altLang="en-US" sz="800" dirty="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0.4%</a:t>
            </a:r>
            <a:r>
              <a:rPr lang="ja-JP" altLang="en-US" sz="800" dirty="0">
                <a:solidFill>
                  <a:srgbClr val="000000"/>
                </a:solidFill>
                <a:latin typeface="+mn-ea"/>
                <a:ea typeface="+mn-ea"/>
                <a:cs typeface="メイリオ" panose="020B0604030504040204" pitchFamily="50" charset="-128"/>
              </a:rPr>
              <a:t>）</a:t>
            </a:r>
          </a:p>
          <a:p xmlns:a="http://schemas.openxmlformats.org/drawingml/2006/main">
            <a:pPr>
              <a:lnSpc>
                <a:spcPct val="150000"/>
              </a:lnSpc>
              <a:spcBef>
                <a:spcPct val="0"/>
              </a:spcBef>
              <a:buNone/>
            </a:pPr>
            <a:r>
              <a:rPr lang="ja-JP" altLang="en-US" sz="800" dirty="0">
                <a:solidFill>
                  <a:srgbClr val="000000"/>
                </a:solidFill>
                <a:latin typeface="+mn-ea"/>
                <a:ea typeface="+mn-ea"/>
                <a:cs typeface="メイリオ" panose="020B0604030504040204" pitchFamily="50" charset="-128"/>
              </a:rPr>
              <a:t>議会費　　　　　　</a:t>
            </a:r>
            <a:r>
              <a:rPr lang="en-US" altLang="ja-JP" sz="800" dirty="0">
                <a:solidFill>
                  <a:srgbClr val="000000"/>
                </a:solidFill>
                <a:latin typeface="+mn-ea"/>
                <a:ea typeface="+mn-ea"/>
                <a:cs typeface="メイリオ" panose="020B0604030504040204" pitchFamily="50" charset="-128"/>
              </a:rPr>
              <a:t> 20</a:t>
            </a:r>
            <a:r>
              <a:rPr lang="ja-JP" altLang="en-US" sz="800" dirty="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0.2%</a:t>
            </a:r>
            <a:r>
              <a:rPr lang="ja-JP" altLang="en-US" sz="800" dirty="0">
                <a:solidFill>
                  <a:srgbClr val="000000"/>
                </a:solidFill>
                <a:latin typeface="+mn-ea"/>
                <a:ea typeface="+mn-ea"/>
                <a:cs typeface="メイリオ" panose="020B0604030504040204" pitchFamily="50" charset="-128"/>
              </a:rPr>
              <a:t>）</a:t>
            </a:r>
          </a:p>
          <a:p xmlns:a="http://schemas.openxmlformats.org/drawingml/2006/main">
            <a:pPr>
              <a:lnSpc>
                <a:spcPct val="150000"/>
              </a:lnSpc>
              <a:spcBef>
                <a:spcPct val="0"/>
              </a:spcBef>
              <a:buNone/>
            </a:pPr>
            <a:r>
              <a:rPr lang="ja-JP" altLang="en-US" sz="800" dirty="0">
                <a:solidFill>
                  <a:srgbClr val="000000"/>
                </a:solidFill>
                <a:latin typeface="+mn-ea"/>
                <a:ea typeface="+mn-ea"/>
                <a:cs typeface="メイリオ" panose="020B0604030504040204" pitchFamily="50" charset="-128"/>
              </a:rPr>
              <a:t>災害復旧費　　　</a:t>
            </a:r>
            <a:r>
              <a:rPr lang="en-US" altLang="ja-JP" sz="800" dirty="0">
                <a:solidFill>
                  <a:srgbClr val="000000"/>
                </a:solidFill>
                <a:latin typeface="+mn-ea"/>
                <a:ea typeface="+mn-ea"/>
                <a:cs typeface="メイリオ" panose="020B0604030504040204" pitchFamily="50" charset="-128"/>
              </a:rPr>
              <a:t> 12</a:t>
            </a:r>
            <a:r>
              <a:rPr lang="ja-JP" altLang="en-US" sz="800" dirty="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0.1%</a:t>
            </a:r>
            <a:r>
              <a:rPr lang="ja-JP" altLang="en-US" sz="800" dirty="0">
                <a:solidFill>
                  <a:srgbClr val="000000"/>
                </a:solidFill>
                <a:latin typeface="+mn-ea"/>
                <a:ea typeface="+mn-ea"/>
                <a:cs typeface="メイリオ" panose="020B0604030504040204" pitchFamily="50" charset="-128"/>
              </a:rPr>
              <a:t>）</a:t>
            </a:r>
          </a:p>
          <a:p xmlns:a="http://schemas.openxmlformats.org/drawingml/2006/main">
            <a:pPr>
              <a:lnSpc>
                <a:spcPct val="150000"/>
              </a:lnSpc>
              <a:spcBef>
                <a:spcPct val="0"/>
              </a:spcBef>
              <a:buNone/>
            </a:pPr>
            <a:r>
              <a:rPr lang="ja-JP" altLang="en-US" sz="800" dirty="0">
                <a:solidFill>
                  <a:srgbClr val="000000"/>
                </a:solidFill>
                <a:latin typeface="+mn-ea"/>
                <a:ea typeface="+mn-ea"/>
                <a:cs typeface="メイリオ" panose="020B0604030504040204" pitchFamily="50" charset="-128"/>
              </a:rPr>
              <a:t>予備費　　　　　　</a:t>
            </a:r>
            <a:r>
              <a:rPr lang="en-US" altLang="ja-JP" sz="800" dirty="0">
                <a:solidFill>
                  <a:srgbClr val="000000"/>
                </a:solidFill>
                <a:latin typeface="+mn-ea"/>
                <a:ea typeface="+mn-ea"/>
                <a:cs typeface="メイリオ" panose="020B0604030504040204" pitchFamily="50" charset="-128"/>
              </a:rPr>
              <a:t>   3</a:t>
            </a:r>
            <a:r>
              <a:rPr lang="ja-JP" altLang="en-US" sz="800" dirty="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0.0%</a:t>
            </a:r>
            <a:r>
              <a:rPr lang="ja-JP" altLang="en-US" sz="800" dirty="0">
                <a:solidFill>
                  <a:srgbClr val="000000"/>
                </a:solidFill>
                <a:latin typeface="+mn-ea"/>
                <a:ea typeface="+mn-ea"/>
                <a:cs typeface="メイリオ" panose="020B0604030504040204" pitchFamily="50" charset="-128"/>
              </a:rPr>
              <a:t>）</a:t>
            </a:r>
          </a:p>
        </cdr:txBody>
      </cdr:sp>
      <cdr:sp macro="" textlink="">
        <cdr:nvSpPr>
          <cdr:cNvPr id="5" name="大かっこ 4">
            <a:extLst xmlns:a="http://schemas.openxmlformats.org/drawingml/2006/main">
              <a:ext uri="{FF2B5EF4-FFF2-40B4-BE49-F238E27FC236}">
                <a16:creationId xmlns:a16="http://schemas.microsoft.com/office/drawing/2014/main" id="{A8C5B123-79E6-310C-2BA3-01D2B1D2BE17}"/>
              </a:ext>
            </a:extLst>
          </cdr:cNvPr>
          <cdr:cNvSpPr/>
        </cdr:nvSpPr>
        <cdr:spPr bwMode="auto">
          <a:xfrm xmlns:a="http://schemas.openxmlformats.org/drawingml/2006/main">
            <a:off x="9941466" y="6652252"/>
            <a:ext cx="1444161" cy="1111499"/>
          </a:xfrm>
          <a:prstGeom xmlns:a="http://schemas.openxmlformats.org/drawingml/2006/main" prst="bracketPair">
            <a:avLst>
              <a:gd name="adj" fmla="val 4615"/>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cdr:txBody>
      </cdr:sp>
    </cdr:grpSp>
  </cdr:relSizeAnchor>
  <cdr:relSizeAnchor xmlns:cdr="http://schemas.openxmlformats.org/drawingml/2006/chartDrawing">
    <cdr:from>
      <cdr:x>0.48505</cdr:x>
      <cdr:y>0.05776</cdr:y>
    </cdr:from>
    <cdr:to>
      <cdr:x>0.49578</cdr:x>
      <cdr:y>0.12694</cdr:y>
    </cdr:to>
    <cdr:cxnSp macro="">
      <cdr:nvCxnSpPr>
        <cdr:cNvPr id="6" name="直線コネクタ 5">
          <a:extLst xmlns:a="http://schemas.openxmlformats.org/drawingml/2006/main">
            <a:ext uri="{FF2B5EF4-FFF2-40B4-BE49-F238E27FC236}">
              <a16:creationId xmlns:a16="http://schemas.microsoft.com/office/drawing/2014/main" id="{AB30F0FB-B526-B32F-DBB5-9F578BE585E5}"/>
            </a:ext>
          </a:extLst>
        </cdr:cNvPr>
        <cdr:cNvCxnSpPr>
          <a:cxnSpLocks xmlns:a="http://schemas.openxmlformats.org/drawingml/2006/main"/>
        </cdr:cNvCxnSpPr>
      </cdr:nvCxnSpPr>
      <cdr:spPr bwMode="auto">
        <a:xfrm xmlns:a="http://schemas.openxmlformats.org/drawingml/2006/main" flipH="1" flipV="1">
          <a:off x="3052266" y="223519"/>
          <a:ext cx="67544" cy="267726"/>
        </a:xfrm>
        <a:prstGeom xmlns:a="http://schemas.openxmlformats.org/drawingml/2006/main" prst="line">
          <a:avLst/>
        </a:prstGeom>
        <a:noFill xmlns:a="http://schemas.openxmlformats.org/drawingml/2006/main"/>
        <a:ln xmlns:a="http://schemas.openxmlformats.org/drawingml/2006/main" w="12700" cap="flat" cmpd="sng" algn="ctr">
          <a:solidFill>
            <a:schemeClr val="tx1"/>
          </a:solidFill>
          <a:prstDash val="solid"/>
          <a:round/>
          <a:headEnd type="oval" w="med" len="med"/>
          <a:tailEnd type="none" w="med" len="med"/>
        </a:ln>
        <a:effectLst xmlns:a="http://schemas.openxmlformats.org/drawingml/2006/main"/>
      </cdr:spPr>
    </cdr:cxnSp>
  </cdr:relSizeAnchor>
  <cdr:relSizeAnchor xmlns:cdr="http://schemas.openxmlformats.org/drawingml/2006/chartDrawing">
    <cdr:from>
      <cdr:x>0.28971</cdr:x>
      <cdr:y>0.05776</cdr:y>
    </cdr:from>
    <cdr:to>
      <cdr:x>0.48419</cdr:x>
      <cdr:y>0.08739</cdr:y>
    </cdr:to>
    <cdr:cxnSp macro="">
      <cdr:nvCxnSpPr>
        <cdr:cNvPr id="7" name="直線コネクタ 6">
          <a:extLst xmlns:a="http://schemas.openxmlformats.org/drawingml/2006/main">
            <a:ext uri="{FF2B5EF4-FFF2-40B4-BE49-F238E27FC236}">
              <a16:creationId xmlns:a16="http://schemas.microsoft.com/office/drawing/2014/main" id="{EFCC3232-EBB0-ED25-472E-60B4B39A897B}"/>
            </a:ext>
          </a:extLst>
        </cdr:cNvPr>
        <cdr:cNvCxnSpPr>
          <a:cxnSpLocks xmlns:a="http://schemas.openxmlformats.org/drawingml/2006/main"/>
        </cdr:cNvCxnSpPr>
      </cdr:nvCxnSpPr>
      <cdr:spPr>
        <a:xfrm xmlns:a="http://schemas.openxmlformats.org/drawingml/2006/main" flipV="1">
          <a:off x="1823092" y="223519"/>
          <a:ext cx="1223762" cy="114686"/>
        </a:xfrm>
        <a:prstGeom xmlns:a="http://schemas.openxmlformats.org/drawingml/2006/main" prst="line">
          <a:avLst/>
        </a:prstGeom>
        <a:ln xmlns:a="http://schemas.openxmlformats.org/drawingml/2006/main" w="12700"/>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2026/5/30</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2026/5/30</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AD64-88D9-3910-8FDB-11D3FDE0B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8FAFE-F7AB-00F9-3FBA-AFC0F4AE8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0074D2-825B-16F7-8A34-72DF4A398D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17925-9205-3B7E-3C3A-9E0FAA306535}"/>
              </a:ext>
            </a:extLst>
          </p:cNvPr>
          <p:cNvSpPr>
            <a:spLocks noGrp="1"/>
          </p:cNvSpPr>
          <p:nvPr>
            <p:ph type="sldNum" sz="quarter" idx="5"/>
          </p:nvPr>
        </p:nvSpPr>
        <p:spPr/>
        <p:txBody>
          <a:bodyPr/>
          <a:lstStyle/>
          <a:p>
            <a:pPr>
              <a:defRPr/>
            </a:pPr>
            <a:fld id="{DEFA9A01-71A4-435A-A68E-07DBF33220B8}" type="slidenum">
              <a:rPr lang="en-US" altLang="ja-JP" smtClean="0"/>
              <a:pPr>
                <a:defRPr/>
              </a:pPr>
              <a:t>22</a:t>
            </a:fld>
            <a:endParaRPr lang="en-US" altLang="ja-JP"/>
          </a:p>
        </p:txBody>
      </p:sp>
    </p:spTree>
    <p:extLst>
      <p:ext uri="{BB962C8B-B14F-4D97-AF65-F5344CB8AC3E}">
        <p14:creationId xmlns:p14="http://schemas.microsoft.com/office/powerpoint/2010/main" val="21983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5DE1-A0D8-2E3A-44C3-3A97A80081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330D1D-930F-EB3D-0294-A54239E086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6C076D-5394-C3DF-021C-EE74F29025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734977-89AA-75CA-245A-995CC161DFB9}"/>
              </a:ext>
            </a:extLst>
          </p:cNvPr>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001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25</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26</a:t>
            </a:fld>
            <a:endParaRPr lang="en-US" altLang="ja-JP"/>
          </a:p>
        </p:txBody>
      </p:sp>
    </p:spTree>
    <p:extLst>
      <p:ext uri="{BB962C8B-B14F-4D97-AF65-F5344CB8AC3E}">
        <p14:creationId xmlns:p14="http://schemas.microsoft.com/office/powerpoint/2010/main" val="334808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27</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28</a:t>
            </a:fld>
            <a:endParaRPr lang="en-US" altLang="ja-JP"/>
          </a:p>
        </p:txBody>
      </p:sp>
    </p:spTree>
    <p:extLst>
      <p:ext uri="{BB962C8B-B14F-4D97-AF65-F5344CB8AC3E}">
        <p14:creationId xmlns:p14="http://schemas.microsoft.com/office/powerpoint/2010/main" val="116909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29</a:t>
            </a:fld>
            <a:endParaRPr lang="en-US" altLang="ja-JP"/>
          </a:p>
        </p:txBody>
      </p:sp>
    </p:spTree>
    <p:extLst>
      <p:ext uri="{BB962C8B-B14F-4D97-AF65-F5344CB8AC3E}">
        <p14:creationId xmlns:p14="http://schemas.microsoft.com/office/powerpoint/2010/main" val="82600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ta.go.jp/taxes/kids/index.ht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ta.go.jp/taxes/kids/index.ht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18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880D74A-2F04-4453-9349-C1D2BD58DE17}"/>
              </a:ext>
            </a:extLst>
          </p:cNvPr>
          <p:cNvGrpSpPr/>
          <p:nvPr userDrawn="1"/>
        </p:nvGrpSpPr>
        <p:grpSpPr>
          <a:xfrm>
            <a:off x="190151" y="174626"/>
            <a:ext cx="8763698" cy="1561095"/>
            <a:chOff x="322211" y="6410880"/>
            <a:chExt cx="8532000" cy="374400"/>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22212" y="6449705"/>
              <a:ext cx="8531999"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テキスト ボックス 5">
            <a:extLst>
              <a:ext uri="{FF2B5EF4-FFF2-40B4-BE49-F238E27FC236}">
                <a16:creationId xmlns:a16="http://schemas.microsoft.com/office/drawing/2014/main" id="{21CBEC8D-EC3D-456E-AC4E-0CF71D49567F}"/>
              </a:ext>
            </a:extLst>
          </p:cNvPr>
          <p:cNvSpPr txBox="1"/>
          <p:nvPr userDrawn="1"/>
        </p:nvSpPr>
        <p:spPr>
          <a:xfrm>
            <a:off x="1713954" y="1030698"/>
            <a:ext cx="5716093" cy="307777"/>
          </a:xfrm>
          <a:prstGeom prst="rect">
            <a:avLst/>
          </a:prstGeom>
          <a:noFill/>
        </p:spPr>
        <p:txBody>
          <a:bodyPr wrap="square" rtlCol="0">
            <a:spAutoFit/>
          </a:bodyPr>
          <a:lstStyle/>
          <a:p>
            <a:r>
              <a:rPr kumimoji="1" lang="ja-JP" altLang="en-US" sz="14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400"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id="{78428D88-34A4-4AF5-9DA0-D90D2C05F33D}"/>
              </a:ext>
            </a:extLst>
          </p:cNvPr>
          <p:cNvSpPr txBox="1">
            <a:spLocks noChangeArrowheads="1"/>
          </p:cNvSpPr>
          <p:nvPr userDrawn="1"/>
        </p:nvSpPr>
        <p:spPr bwMode="auto">
          <a:xfrm>
            <a:off x="398422" y="320055"/>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8" name="図 7">
            <a:extLst>
              <a:ext uri="{FF2B5EF4-FFF2-40B4-BE49-F238E27FC236}">
                <a16:creationId xmlns:a16="http://schemas.microsoft.com/office/drawing/2014/main" id="{1B368F36-B3C6-4A6E-A5EB-B20855DD7CA7}"/>
              </a:ext>
            </a:extLst>
          </p:cNvPr>
          <p:cNvPicPr>
            <a:picLocks noChangeAspect="1"/>
          </p:cNvPicPr>
          <p:nvPr userDrawn="1"/>
        </p:nvPicPr>
        <p:blipFill>
          <a:blip r:embed="rId3"/>
          <a:stretch>
            <a:fillRect/>
          </a:stretch>
        </p:blipFill>
        <p:spPr>
          <a:xfrm>
            <a:off x="7194942" y="878938"/>
            <a:ext cx="606279" cy="602069"/>
          </a:xfrm>
          <a:prstGeom prst="rect">
            <a:avLst/>
          </a:prstGeom>
        </p:spPr>
      </p:pic>
      <p:grpSp>
        <p:nvGrpSpPr>
          <p:cNvPr id="9" name="グループ化 8">
            <a:extLst>
              <a:ext uri="{FF2B5EF4-FFF2-40B4-BE49-F238E27FC236}">
                <a16:creationId xmlns:a16="http://schemas.microsoft.com/office/drawing/2014/main" id="{C4EBE130-13B2-4CDA-A249-33130D79A785}"/>
              </a:ext>
            </a:extLst>
          </p:cNvPr>
          <p:cNvGrpSpPr/>
          <p:nvPr userDrawn="1"/>
        </p:nvGrpSpPr>
        <p:grpSpPr>
          <a:xfrm>
            <a:off x="1913394" y="1844211"/>
            <a:ext cx="4817349" cy="2726253"/>
            <a:chOff x="408221" y="1492804"/>
            <a:chExt cx="7986515"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062140" cy="4473133"/>
              <a:chOff x="1222872" y="1553378"/>
              <a:chExt cx="7287805"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5"/>
              <a:stretch>
                <a:fillRect/>
              </a:stretch>
            </p:blipFill>
            <p:spPr>
              <a:xfrm>
                <a:off x="2787268" y="1841812"/>
                <a:ext cx="5723409" cy="4314729"/>
              </a:xfrm>
              <a:prstGeom prst="rect">
                <a:avLst/>
              </a:prstGeom>
              <a:ln w="28575">
                <a:solidFill>
                  <a:schemeClr val="tx1"/>
                </a:solidFill>
              </a:ln>
            </p:spPr>
          </p:pic>
        </p:grpSp>
      </p:grpSp>
      <p:grpSp>
        <p:nvGrpSpPr>
          <p:cNvPr id="21" name="グループ化 20">
            <a:extLst>
              <a:ext uri="{FF2B5EF4-FFF2-40B4-BE49-F238E27FC236}">
                <a16:creationId xmlns:a16="http://schemas.microsoft.com/office/drawing/2014/main" id="{F3D8D57A-E542-4A68-B467-7A45B8AB5840}"/>
              </a:ext>
            </a:extLst>
          </p:cNvPr>
          <p:cNvGrpSpPr/>
          <p:nvPr userDrawn="1"/>
        </p:nvGrpSpPr>
        <p:grpSpPr>
          <a:xfrm>
            <a:off x="270035" y="5387799"/>
            <a:ext cx="8427919" cy="948362"/>
            <a:chOff x="358041" y="5712022"/>
            <a:chExt cx="8427919" cy="948362"/>
          </a:xfrm>
        </p:grpSpPr>
        <p:sp>
          <p:nvSpPr>
            <p:cNvPr id="16" name="テキスト ボックス 15">
              <a:extLst>
                <a:ext uri="{FF2B5EF4-FFF2-40B4-BE49-F238E27FC236}">
                  <a16:creationId xmlns:a16="http://schemas.microsoft.com/office/drawing/2014/main" id="{36564F05-E0B1-43AB-B345-29E93A4DAD41}"/>
                </a:ext>
              </a:extLst>
            </p:cNvPr>
            <p:cNvSpPr txBox="1"/>
            <p:nvPr userDrawn="1"/>
          </p:nvSpPr>
          <p:spPr>
            <a:xfrm>
              <a:off x="443521" y="5736521"/>
              <a:ext cx="3966554" cy="288147"/>
            </a:xfrm>
            <a:prstGeom prst="rect">
              <a:avLst/>
            </a:prstGeom>
            <a:noFill/>
          </p:spPr>
          <p:txBody>
            <a:bodyPr vert="horz" wrap="square" tIns="36000" bIns="36000" rtlCol="0">
              <a:spAutoFit/>
            </a:bodyPr>
            <a:lstStyle/>
            <a:p>
              <a:pPr algn="l"/>
              <a:r>
                <a:rPr lang="ja-JP" altLang="en-US" sz="1400" b="0" i="0" spc="-10" dirty="0">
                  <a:solidFill>
                    <a:schemeClr val="tx1"/>
                  </a:solidFill>
                  <a:latin typeface="MS PGothic" panose="020B0600070205080204" pitchFamily="34" charset="-128"/>
                  <a:ea typeface="MS PGothic" panose="020B0600070205080204" pitchFamily="34" charset="-128"/>
                </a:rPr>
                <a:t>（編集・発行） 京都府租税教育推進連絡協議会</a:t>
              </a:r>
              <a:endParaRPr lang="en-US" altLang="ja-JP" sz="1400" b="0" i="0" spc="-10" dirty="0">
                <a:solidFill>
                  <a:schemeClr val="tx1"/>
                </a:solidFill>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2AFBF715-CB9A-4A81-A042-833127108978}"/>
                </a:ext>
              </a:extLst>
            </p:cNvPr>
            <p:cNvSpPr txBox="1"/>
            <p:nvPr userDrawn="1"/>
          </p:nvSpPr>
          <p:spPr>
            <a:xfrm>
              <a:off x="1367446" y="6022535"/>
              <a:ext cx="6433775" cy="257369"/>
            </a:xfrm>
            <a:prstGeom prst="rect">
              <a:avLst/>
            </a:prstGeom>
            <a:noFill/>
          </p:spPr>
          <p:txBody>
            <a:bodyPr vert="horz" wrap="square" tIns="36000" bIns="36000" rtlCol="0">
              <a:spAutoFit/>
            </a:bodyPr>
            <a:lstStyle/>
            <a:p>
              <a:pPr algn="l"/>
              <a:r>
                <a:rPr lang="ja-JP" altLang="en-US" sz="1200" b="0" i="0" spc="-10" dirty="0">
                  <a:solidFill>
                    <a:schemeClr val="tx1"/>
                  </a:solidFill>
                  <a:latin typeface="MS PGothic" panose="020B0600070205080204" pitchFamily="34" charset="-128"/>
                  <a:ea typeface="MS PGothic" panose="020B0600070205080204" pitchFamily="34" charset="-128"/>
                </a:rPr>
                <a:t>　</a:t>
              </a:r>
              <a:r>
                <a:rPr lang="zh-CN" altLang="en-US" sz="1200" b="0" i="0" spc="-10" dirty="0">
                  <a:solidFill>
                    <a:schemeClr val="tx1"/>
                  </a:solidFill>
                  <a:latin typeface="MS PGothic" panose="020B0600070205080204" pitchFamily="34" charset="-128"/>
                  <a:ea typeface="MS PGothic" panose="020B0600070205080204" pitchFamily="34" charset="-128"/>
                </a:rPr>
                <a:t>〒</a:t>
              </a:r>
              <a:r>
                <a:rPr lang="en-US" altLang="zh-CN" sz="1200" b="0" i="0" spc="-10" dirty="0">
                  <a:solidFill>
                    <a:schemeClr val="tx1"/>
                  </a:solidFill>
                  <a:latin typeface="MS PGothic" panose="020B0600070205080204" pitchFamily="34" charset="-128"/>
                  <a:ea typeface="MS PGothic" panose="020B0600070205080204" pitchFamily="34" charset="-128"/>
                </a:rPr>
                <a:t>602-8555</a:t>
              </a:r>
              <a:r>
                <a:rPr lang="zh-CN" altLang="en-US" sz="1200" b="0" i="0" spc="-10" dirty="0">
                  <a:solidFill>
                    <a:schemeClr val="tx1"/>
                  </a:solidFill>
                  <a:latin typeface="MS PGothic" panose="020B0600070205080204" pitchFamily="34" charset="-128"/>
                  <a:ea typeface="MS PGothic" panose="020B0600070205080204" pitchFamily="34" charset="-128"/>
                </a:rPr>
                <a:t>　京都市上京区一条通西洞院東入元真如堂町</a:t>
              </a:r>
              <a:r>
                <a:rPr lang="en-US" altLang="zh-CN" sz="1200" b="0" i="0" spc="-10" dirty="0">
                  <a:solidFill>
                    <a:schemeClr val="tx1"/>
                  </a:solidFill>
                  <a:latin typeface="MS PGothic" panose="020B0600070205080204" pitchFamily="34" charset="-128"/>
                  <a:ea typeface="MS PGothic" panose="020B0600070205080204" pitchFamily="34" charset="-128"/>
                </a:rPr>
                <a:t>358</a:t>
              </a:r>
              <a:r>
                <a:rPr lang="ja-JP" altLang="en-US" sz="1200" b="0" i="0" spc="-10" dirty="0">
                  <a:solidFill>
                    <a:schemeClr val="tx1"/>
                  </a:solidFill>
                  <a:latin typeface="MS PGothic" panose="020B0600070205080204" pitchFamily="34" charset="-128"/>
                  <a:ea typeface="MS PGothic" panose="020B0600070205080204" pitchFamily="34" charset="-128"/>
                </a:rPr>
                <a:t>　上京税務署内</a:t>
              </a:r>
              <a:endParaRPr lang="en-US" altLang="ja-JP" sz="1200" b="0" i="0" spc="-10" dirty="0">
                <a:solidFill>
                  <a:schemeClr val="tx1"/>
                </a:solidFill>
                <a:latin typeface="MS PGothic" panose="020B0600070205080204" pitchFamily="34" charset="-128"/>
                <a:ea typeface="MS PGothic" panose="020B0600070205080204" pitchFamily="34" charset="-128"/>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userDrawn="1"/>
          </p:nvCxnSpPr>
          <p:spPr>
            <a:xfrm>
              <a:off x="358041" y="5712022"/>
              <a:ext cx="8427919"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userDrawn="1"/>
          </p:nvSpPr>
          <p:spPr>
            <a:xfrm>
              <a:off x="1489378" y="6279904"/>
              <a:ext cx="5940669" cy="380480"/>
            </a:xfrm>
            <a:prstGeom prst="rect">
              <a:avLst/>
            </a:prstGeom>
            <a:noFill/>
          </p:spPr>
          <p:txBody>
            <a:bodyPr vert="horz" wrap="square" tIns="36000" bIns="36000" rtlCol="0">
              <a:spAutoFit/>
            </a:bodyPr>
            <a:lstStyle/>
            <a:p>
              <a:pPr algn="l"/>
              <a:r>
                <a:rPr lang="ja-JP" altLang="en-US" sz="1000" b="0" i="0" spc="-10" dirty="0">
                  <a:solidFill>
                    <a:schemeClr val="tx1"/>
                  </a:solidFill>
                  <a:latin typeface="MS PGothic" panose="020B0600070205080204" pitchFamily="34" charset="-128"/>
                  <a:ea typeface="MS PGothic" panose="020B0600070205080204" pitchFamily="34" charset="-128"/>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b="0" i="0" spc="-10" dirty="0">
                <a:solidFill>
                  <a:schemeClr val="tx1"/>
                </a:solidFill>
                <a:latin typeface="MS PGothic" panose="020B0600070205080204" pitchFamily="34" charset="-128"/>
                <a:ea typeface="MS PGothic" panose="020B0600070205080204" pitchFamily="34" charset="-128"/>
              </a:endParaRPr>
            </a:p>
          </p:txBody>
        </p:sp>
        <p:pic>
          <p:nvPicPr>
            <p:cNvPr id="19" name="図 18">
              <a:extLst>
                <a:ext uri="{FF2B5EF4-FFF2-40B4-BE49-F238E27FC236}">
                  <a16:creationId xmlns:a16="http://schemas.microsoft.com/office/drawing/2014/main" id="{1E343769-7DFA-4965-8F3A-AD5AE2A361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7606" y="5840523"/>
              <a:ext cx="819861" cy="819861"/>
            </a:xfrm>
            <a:prstGeom prst="rect">
              <a:avLst/>
            </a:prstGeom>
          </p:spPr>
        </p:pic>
      </p:grpSp>
      <p:sp>
        <p:nvSpPr>
          <p:cNvPr id="22" name="正方形/長方形 21">
            <a:extLst>
              <a:ext uri="{FF2B5EF4-FFF2-40B4-BE49-F238E27FC236}">
                <a16:creationId xmlns:a16="http://schemas.microsoft.com/office/drawing/2014/main" id="{3C317CA3-B422-44A2-A48B-DF86A3522565}"/>
              </a:ext>
            </a:extLst>
          </p:cNvPr>
          <p:cNvSpPr/>
          <p:nvPr userDrawn="1"/>
        </p:nvSpPr>
        <p:spPr bwMode="auto">
          <a:xfrm>
            <a:off x="0" y="4582713"/>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spTree>
    <p:extLst>
      <p:ext uri="{BB962C8B-B14F-4D97-AF65-F5344CB8AC3E}">
        <p14:creationId xmlns:p14="http://schemas.microsoft.com/office/powerpoint/2010/main" val="306865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131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1C7DCC-4FAD-47DB-8349-CABC8B0CD50F}"/>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08178"/>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3" name="正方形/長方形 2">
            <a:extLst>
              <a:ext uri="{FF2B5EF4-FFF2-40B4-BE49-F238E27FC236}">
                <a16:creationId xmlns:a16="http://schemas.microsoft.com/office/drawing/2014/main" id="{0034ACBD-7B9D-DBB3-B922-573FB3BDAE5D}"/>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Tree>
    <p:extLst>
      <p:ext uri="{BB962C8B-B14F-4D97-AF65-F5344CB8AC3E}">
        <p14:creationId xmlns:p14="http://schemas.microsoft.com/office/powerpoint/2010/main" val="370426171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2" name="正方形/長方形 1">
            <a:extLst>
              <a:ext uri="{FF2B5EF4-FFF2-40B4-BE49-F238E27FC236}">
                <a16:creationId xmlns:a16="http://schemas.microsoft.com/office/drawing/2014/main" id="{0BB9574A-59EC-77D1-646F-448577C2E6A1}"/>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Tree>
    <p:extLst>
      <p:ext uri="{BB962C8B-B14F-4D97-AF65-F5344CB8AC3E}">
        <p14:creationId xmlns:p14="http://schemas.microsoft.com/office/powerpoint/2010/main" val="3580935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3" name="正方形/長方形 2">
            <a:extLst>
              <a:ext uri="{FF2B5EF4-FFF2-40B4-BE49-F238E27FC236}">
                <a16:creationId xmlns:a16="http://schemas.microsoft.com/office/drawing/2014/main" id="{622CCABF-52A9-2408-F7A7-27321FACB251}"/>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5" name="正方形/長方形 4">
            <a:extLst>
              <a:ext uri="{FF2B5EF4-FFF2-40B4-BE49-F238E27FC236}">
                <a16:creationId xmlns:a16="http://schemas.microsoft.com/office/drawing/2014/main" id="{34D3CED8-568E-519B-206C-09BE1078B92C}"/>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8" name="正方形/長方形 7">
            <a:extLst>
              <a:ext uri="{FF2B5EF4-FFF2-40B4-BE49-F238E27FC236}">
                <a16:creationId xmlns:a16="http://schemas.microsoft.com/office/drawing/2014/main" id="{E8728E6D-2419-C339-22B2-2EC97A2FA56A}"/>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2" name="正方形/長方形 11">
            <a:extLst>
              <a:ext uri="{FF2B5EF4-FFF2-40B4-BE49-F238E27FC236}">
                <a16:creationId xmlns:a16="http://schemas.microsoft.com/office/drawing/2014/main" id="{9E7C91A1-7BAD-1B8C-A3DA-07290C1F535F}"/>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14" name="正方形/長方形 13">
            <a:extLst>
              <a:ext uri="{FF2B5EF4-FFF2-40B4-BE49-F238E27FC236}">
                <a16:creationId xmlns:a16="http://schemas.microsoft.com/office/drawing/2014/main" id="{0E744B05-9B9E-7136-B26D-183B36E4E252}"/>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5" name="正方形/長方形 14">
            <a:extLst>
              <a:ext uri="{FF2B5EF4-FFF2-40B4-BE49-F238E27FC236}">
                <a16:creationId xmlns:a16="http://schemas.microsoft.com/office/drawing/2014/main" id="{55A1B53C-2975-DB2A-870E-5721B98F3961}"/>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8" name="正方形/長方形 17">
            <a:extLst>
              <a:ext uri="{FF2B5EF4-FFF2-40B4-BE49-F238E27FC236}">
                <a16:creationId xmlns:a16="http://schemas.microsoft.com/office/drawing/2014/main" id="{C53A7B3F-136E-6E03-86BB-53DB6FB04142}"/>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0" name="正方形/長方形 19">
            <a:extLst>
              <a:ext uri="{FF2B5EF4-FFF2-40B4-BE49-F238E27FC236}">
                <a16:creationId xmlns:a16="http://schemas.microsoft.com/office/drawing/2014/main" id="{7144ED7B-C151-3007-49A1-D2C0CCAD5681}"/>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21" name="表 20">
            <a:extLst>
              <a:ext uri="{FF2B5EF4-FFF2-40B4-BE49-F238E27FC236}">
                <a16:creationId xmlns:a16="http://schemas.microsoft.com/office/drawing/2014/main" id="{09AEE00B-CB70-4ECB-49A0-930A833CAB55}"/>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22" name="正方形/長方形 21">
            <a:extLst>
              <a:ext uri="{FF2B5EF4-FFF2-40B4-BE49-F238E27FC236}">
                <a16:creationId xmlns:a16="http://schemas.microsoft.com/office/drawing/2014/main" id="{D6003001-C813-C64F-A2EE-36E92805A691}"/>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23" name="正方形/長方形 22">
            <a:extLst>
              <a:ext uri="{FF2B5EF4-FFF2-40B4-BE49-F238E27FC236}">
                <a16:creationId xmlns:a16="http://schemas.microsoft.com/office/drawing/2014/main" id="{32E4DBA3-9061-D6E3-337F-801DA5FEE868}"/>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24" name="グループ化 23">
            <a:extLst>
              <a:ext uri="{FF2B5EF4-FFF2-40B4-BE49-F238E27FC236}">
                <a16:creationId xmlns:a16="http://schemas.microsoft.com/office/drawing/2014/main" id="{E4BBFE27-4D93-484A-68B2-9E93082526FC}"/>
              </a:ext>
            </a:extLst>
          </p:cNvPr>
          <p:cNvGrpSpPr/>
          <p:nvPr userDrawn="1"/>
        </p:nvGrpSpPr>
        <p:grpSpPr>
          <a:xfrm>
            <a:off x="727310" y="5444694"/>
            <a:ext cx="2220900" cy="1141426"/>
            <a:chOff x="608967" y="5456726"/>
            <a:chExt cx="2220900" cy="1141426"/>
          </a:xfrm>
        </p:grpSpPr>
        <p:pic>
          <p:nvPicPr>
            <p:cNvPr id="25" name="図 24">
              <a:extLst>
                <a:ext uri="{FF2B5EF4-FFF2-40B4-BE49-F238E27FC236}">
                  <a16:creationId xmlns:a16="http://schemas.microsoft.com/office/drawing/2014/main" id="{D38D05FA-88C2-6B35-95DA-AD038A550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26" name="楕円 50">
              <a:extLst>
                <a:ext uri="{FF2B5EF4-FFF2-40B4-BE49-F238E27FC236}">
                  <a16:creationId xmlns:a16="http://schemas.microsoft.com/office/drawing/2014/main" id="{05F19414-98FA-ADE3-9CAB-F2DD1C0181F7}"/>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27" name="テキスト ボックス 26">
              <a:extLst>
                <a:ext uri="{FF2B5EF4-FFF2-40B4-BE49-F238E27FC236}">
                  <a16:creationId xmlns:a16="http://schemas.microsoft.com/office/drawing/2014/main" id="{C1C77667-2820-1357-5966-C8CA58A92183}"/>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28" name="正方形/長方形 27">
            <a:extLst>
              <a:ext uri="{FF2B5EF4-FFF2-40B4-BE49-F238E27FC236}">
                <a16:creationId xmlns:a16="http://schemas.microsoft.com/office/drawing/2014/main" id="{C56EDE8F-FD2E-F36C-4BBC-49E2023035D7}"/>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9" name="表 28">
            <a:extLst>
              <a:ext uri="{FF2B5EF4-FFF2-40B4-BE49-F238E27FC236}">
                <a16:creationId xmlns:a16="http://schemas.microsoft.com/office/drawing/2014/main" id="{33AA32FC-C23F-4212-7702-0FFBFF9F0D21}"/>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782641868"/>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18" name="正方形/長方形 17">
            <a:extLst>
              <a:ext uri="{FF2B5EF4-FFF2-40B4-BE49-F238E27FC236}">
                <a16:creationId xmlns:a16="http://schemas.microsoft.com/office/drawing/2014/main" id="{30352368-A244-2DB0-C35B-B800DB550A43}"/>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1" name="正方形/長方形 20">
            <a:extLst>
              <a:ext uri="{FF2B5EF4-FFF2-40B4-BE49-F238E27FC236}">
                <a16:creationId xmlns:a16="http://schemas.microsoft.com/office/drawing/2014/main" id="{ABEC4102-2EBE-27E8-13F1-4AFE99E91269}"/>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2" name="正方形/長方形 21">
            <a:extLst>
              <a:ext uri="{FF2B5EF4-FFF2-40B4-BE49-F238E27FC236}">
                <a16:creationId xmlns:a16="http://schemas.microsoft.com/office/drawing/2014/main" id="{6625FF4E-AC30-A93A-DF62-E5E9C191800C}"/>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23" name="正方形/長方形 22">
            <a:extLst>
              <a:ext uri="{FF2B5EF4-FFF2-40B4-BE49-F238E27FC236}">
                <a16:creationId xmlns:a16="http://schemas.microsoft.com/office/drawing/2014/main" id="{C9294333-96DF-2228-E7E0-9D5AC05786CA}"/>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25" name="正方形/長方形 24">
            <a:extLst>
              <a:ext uri="{FF2B5EF4-FFF2-40B4-BE49-F238E27FC236}">
                <a16:creationId xmlns:a16="http://schemas.microsoft.com/office/drawing/2014/main" id="{D19E21E2-D93F-72CC-9219-EB2994E8408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31" name="正方形/長方形 30">
            <a:extLst>
              <a:ext uri="{FF2B5EF4-FFF2-40B4-BE49-F238E27FC236}">
                <a16:creationId xmlns:a16="http://schemas.microsoft.com/office/drawing/2014/main" id="{199D5C98-1F8D-6717-6CD1-FC6395EDB8DE}"/>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32" name="正方形/長方形 31">
            <a:extLst>
              <a:ext uri="{FF2B5EF4-FFF2-40B4-BE49-F238E27FC236}">
                <a16:creationId xmlns:a16="http://schemas.microsoft.com/office/drawing/2014/main" id="{F3DF63CB-A4C6-96EB-9C31-71494C703A60}"/>
              </a:ext>
            </a:extLst>
          </p:cNvPr>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33" name="正方形/長方形 32">
            <a:extLst>
              <a:ext uri="{FF2B5EF4-FFF2-40B4-BE49-F238E27FC236}">
                <a16:creationId xmlns:a16="http://schemas.microsoft.com/office/drawing/2014/main" id="{B8A6A2EC-0CFE-C227-3A2E-A8CC3B669E9C}"/>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34" name="表 33">
            <a:extLst>
              <a:ext uri="{FF2B5EF4-FFF2-40B4-BE49-F238E27FC236}">
                <a16:creationId xmlns:a16="http://schemas.microsoft.com/office/drawing/2014/main" id="{81502110-0276-BDF1-38EC-124048F79D62}"/>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37" name="正方形/長方形 36">
            <a:extLst>
              <a:ext uri="{FF2B5EF4-FFF2-40B4-BE49-F238E27FC236}">
                <a16:creationId xmlns:a16="http://schemas.microsoft.com/office/drawing/2014/main" id="{19AE497B-5E39-4DC0-CA5F-68971167F198}"/>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8" name="正方形/長方形 37">
            <a:extLst>
              <a:ext uri="{FF2B5EF4-FFF2-40B4-BE49-F238E27FC236}">
                <a16:creationId xmlns:a16="http://schemas.microsoft.com/office/drawing/2014/main" id="{02150E7C-7858-0B62-B52C-A8A92A3683F7}"/>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39" name="正方形/長方形 38">
            <a:extLst>
              <a:ext uri="{FF2B5EF4-FFF2-40B4-BE49-F238E27FC236}">
                <a16:creationId xmlns:a16="http://schemas.microsoft.com/office/drawing/2014/main" id="{C9ECBD93-61F0-0041-26D0-6E03C3171AD5}"/>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42" name="正方形/長方形 41">
            <a:extLst>
              <a:ext uri="{FF2B5EF4-FFF2-40B4-BE49-F238E27FC236}">
                <a16:creationId xmlns:a16="http://schemas.microsoft.com/office/drawing/2014/main" id="{62BB3ACC-39FD-FC54-BBAF-483324BEEC1C}"/>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43" name="正方形/長方形 42">
            <a:extLst>
              <a:ext uri="{FF2B5EF4-FFF2-40B4-BE49-F238E27FC236}">
                <a16:creationId xmlns:a16="http://schemas.microsoft.com/office/drawing/2014/main" id="{CE9EBD79-0355-E65A-74DB-913A41ACE34F}"/>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44" name="グループ化 43">
            <a:extLst>
              <a:ext uri="{FF2B5EF4-FFF2-40B4-BE49-F238E27FC236}">
                <a16:creationId xmlns:a16="http://schemas.microsoft.com/office/drawing/2014/main" id="{F7ED2511-4D1C-5683-62E6-0746DD0CE6F8}"/>
              </a:ext>
            </a:extLst>
          </p:cNvPr>
          <p:cNvGrpSpPr/>
          <p:nvPr userDrawn="1"/>
        </p:nvGrpSpPr>
        <p:grpSpPr>
          <a:xfrm>
            <a:off x="7088512" y="4832765"/>
            <a:ext cx="1529836" cy="1529836"/>
            <a:chOff x="7088512" y="4886555"/>
            <a:chExt cx="1529836" cy="1529836"/>
          </a:xfrm>
        </p:grpSpPr>
        <p:sp>
          <p:nvSpPr>
            <p:cNvPr id="45" name="楕円 7">
              <a:extLst>
                <a:ext uri="{FF2B5EF4-FFF2-40B4-BE49-F238E27FC236}">
                  <a16:creationId xmlns:a16="http://schemas.microsoft.com/office/drawing/2014/main" id="{F2271C5B-BFF0-07BA-97AF-16E4BE6C790C}"/>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46" name="楕円 11">
              <a:extLst>
                <a:ext uri="{FF2B5EF4-FFF2-40B4-BE49-F238E27FC236}">
                  <a16:creationId xmlns:a16="http://schemas.microsoft.com/office/drawing/2014/main" id="{70EFACBC-5AF6-D4BB-C6E6-D952C6973C2C}"/>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49" name="楕円 13">
              <a:extLst>
                <a:ext uri="{FF2B5EF4-FFF2-40B4-BE49-F238E27FC236}">
                  <a16:creationId xmlns:a16="http://schemas.microsoft.com/office/drawing/2014/main" id="{35C90540-CE1C-50B4-284A-EA20E842B9BE}"/>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50" name="グラフィックス 20">
            <a:extLst>
              <a:ext uri="{FF2B5EF4-FFF2-40B4-BE49-F238E27FC236}">
                <a16:creationId xmlns:a16="http://schemas.microsoft.com/office/drawing/2014/main" id="{74367E16-E7A2-2303-3111-9240D8A52479}"/>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1" name="正方形/長方形 50">
            <a:extLst>
              <a:ext uri="{FF2B5EF4-FFF2-40B4-BE49-F238E27FC236}">
                <a16:creationId xmlns:a16="http://schemas.microsoft.com/office/drawing/2014/main" id="{A31B7E12-1B8E-4E1F-15B3-BEDE58261624}"/>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52" name="正方形/長方形 51">
            <a:extLst>
              <a:ext uri="{FF2B5EF4-FFF2-40B4-BE49-F238E27FC236}">
                <a16:creationId xmlns:a16="http://schemas.microsoft.com/office/drawing/2014/main" id="{632ABEC5-43E5-10F6-E8CE-3196D8B33291}"/>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53" name="正方形/長方形 52">
            <a:extLst>
              <a:ext uri="{FF2B5EF4-FFF2-40B4-BE49-F238E27FC236}">
                <a16:creationId xmlns:a16="http://schemas.microsoft.com/office/drawing/2014/main" id="{93EAEB9E-129C-6BA4-FFAD-1E94B8DE16D5}"/>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55" name="グラフィックス 20">
            <a:extLst>
              <a:ext uri="{FF2B5EF4-FFF2-40B4-BE49-F238E27FC236}">
                <a16:creationId xmlns:a16="http://schemas.microsoft.com/office/drawing/2014/main" id="{8728089C-F2F4-A615-A4CB-C2DF3C7DEA99}"/>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6" name="グラフィックス 20">
            <a:extLst>
              <a:ext uri="{FF2B5EF4-FFF2-40B4-BE49-F238E27FC236}">
                <a16:creationId xmlns:a16="http://schemas.microsoft.com/office/drawing/2014/main" id="{D21A3607-98E1-D1F5-E92A-536401330839}"/>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7" name="楕円 1">
            <a:extLst>
              <a:ext uri="{FF2B5EF4-FFF2-40B4-BE49-F238E27FC236}">
                <a16:creationId xmlns:a16="http://schemas.microsoft.com/office/drawing/2014/main" id="{88364A90-8B1C-EEA2-3C18-422925A6051B}"/>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58" name="表 57">
            <a:extLst>
              <a:ext uri="{FF2B5EF4-FFF2-40B4-BE49-F238E27FC236}">
                <a16:creationId xmlns:a16="http://schemas.microsoft.com/office/drawing/2014/main" id="{7CBB9BF5-E1F3-AE40-7094-D10D29E36F42}"/>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1035200"/>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00B6EBC8-DFE6-4B41-8F4D-0F3B4B85948D}"/>
              </a:ext>
            </a:extLst>
          </p:cNvPr>
          <p:cNvGrpSpPr/>
          <p:nvPr/>
        </p:nvGrpSpPr>
        <p:grpSpPr>
          <a:xfrm>
            <a:off x="521599" y="5072062"/>
            <a:ext cx="8432250" cy="587133"/>
            <a:chOff x="-1333500" y="3637600"/>
            <a:chExt cx="8437378" cy="514989"/>
          </a:xfrm>
        </p:grpSpPr>
        <p:sp>
          <p:nvSpPr>
            <p:cNvPr id="26" name="正方形/長方形 25">
              <a:extLst>
                <a:ext uri="{FF2B5EF4-FFF2-40B4-BE49-F238E27FC236}">
                  <a16:creationId xmlns:a16="http://schemas.microsoft.com/office/drawing/2014/main" id="{4877938D-8F1A-49C1-8C3F-E5F7D17E804D}"/>
                </a:ext>
              </a:extLst>
            </p:cNvPr>
            <p:cNvSpPr/>
            <p:nvPr/>
          </p:nvSpPr>
          <p:spPr bwMode="auto">
            <a:xfrm>
              <a:off x="-1283729" y="3675759"/>
              <a:ext cx="8337698" cy="441494"/>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　　穴埋め問題 </a:t>
              </a:r>
              <a:r>
                <a:rPr kumimoji="1" lang="en-US" altLang="ja-JP" sz="1050" b="0" i="0" u="none" strike="noStrike" cap="none" normalizeH="0" baseline="0" dirty="0">
                  <a:ln>
                    <a:noFill/>
                  </a:ln>
                  <a:solidFill>
                    <a:schemeClr val="tx1"/>
                  </a:solidFill>
                  <a:effectLst/>
                  <a:latin typeface="+mn-ea"/>
                  <a:ea typeface="+mn-ea"/>
                </a:rPr>
                <a:t>… </a:t>
              </a:r>
              <a:r>
                <a:rPr kumimoji="1" lang="ja-JP" altLang="en-US" sz="1050" b="0" i="0" u="none" strike="noStrike" cap="none" normalizeH="0" baseline="0" dirty="0">
                  <a:ln>
                    <a:noFill/>
                  </a:ln>
                  <a:solidFill>
                    <a:schemeClr val="tx1"/>
                  </a:solidFill>
                  <a:effectLst/>
                  <a:latin typeface="+mn-ea"/>
                  <a:ea typeface="+mn-ea"/>
                </a:rPr>
                <a:t>［問１］①納税</a:t>
              </a:r>
              <a:r>
                <a:rPr kumimoji="1" lang="ja-JP" altLang="en-US" sz="1050" dirty="0">
                  <a:latin typeface="+mn-ea"/>
                </a:rPr>
                <a:t>　［問２］</a:t>
              </a:r>
              <a:r>
                <a:rPr kumimoji="1" lang="ja-JP" altLang="en-US" sz="1050" b="0" i="0" u="none" strike="noStrike" cap="none" normalizeH="0" baseline="0" dirty="0">
                  <a:ln>
                    <a:noFill/>
                  </a:ln>
                  <a:solidFill>
                    <a:schemeClr val="tx1"/>
                  </a:solidFill>
                  <a:effectLst/>
                  <a:latin typeface="+mn-ea"/>
                  <a:ea typeface="+mn-ea"/>
                </a:rPr>
                <a:t>②水平</a:t>
              </a:r>
              <a:r>
                <a:rPr kumimoji="1" lang="ja-JP" altLang="en-US" sz="1050" dirty="0">
                  <a:latin typeface="+mn-ea"/>
                </a:rPr>
                <a:t>　</a:t>
              </a:r>
              <a:r>
                <a:rPr kumimoji="1" lang="ja-JP" altLang="en-US" sz="1050" b="0" i="0" u="none" strike="noStrike" cap="none" normalizeH="0" baseline="0" dirty="0">
                  <a:ln>
                    <a:noFill/>
                  </a:ln>
                  <a:solidFill>
                    <a:schemeClr val="tx1"/>
                  </a:solidFill>
                  <a:effectLst/>
                  <a:latin typeface="+mn-ea"/>
                  <a:ea typeface="+mn-ea"/>
                </a:rPr>
                <a:t>③垂直</a:t>
              </a:r>
              <a:r>
                <a:rPr kumimoji="1" lang="ja-JP" altLang="en-US" sz="1050" dirty="0">
                  <a:latin typeface="+mn-ea"/>
                </a:rPr>
                <a:t>　［問３］</a:t>
              </a:r>
              <a:r>
                <a:rPr kumimoji="1" lang="ja-JP" altLang="en-US" sz="1050" b="0" i="0" u="none" strike="noStrike" cap="none" normalizeH="0" baseline="0" dirty="0">
                  <a:ln>
                    <a:noFill/>
                  </a:ln>
                  <a:solidFill>
                    <a:schemeClr val="tx1"/>
                  </a:solidFill>
                  <a:effectLst/>
                  <a:latin typeface="+mn-ea"/>
                  <a:ea typeface="+mn-ea"/>
                </a:rPr>
                <a:t>④国民</a:t>
              </a:r>
              <a:r>
                <a:rPr kumimoji="1" lang="ja-JP" altLang="en-US" sz="1050" dirty="0">
                  <a:latin typeface="+mn-ea"/>
                </a:rPr>
                <a:t>　</a:t>
              </a:r>
              <a:r>
                <a:rPr kumimoji="1" lang="ja-JP" altLang="en-US" sz="1050" b="0" i="0" u="none" strike="noStrike" cap="none" normalizeH="0" baseline="0" dirty="0">
                  <a:ln>
                    <a:noFill/>
                  </a:ln>
                  <a:solidFill>
                    <a:schemeClr val="tx1"/>
                  </a:solidFill>
                  <a:effectLst/>
                  <a:latin typeface="+mn-ea"/>
                  <a:ea typeface="+mn-ea"/>
                </a:rPr>
                <a:t>⑤国会議員</a:t>
              </a:r>
              <a:r>
                <a:rPr kumimoji="1" lang="ja-JP" altLang="en-US" sz="1050" dirty="0">
                  <a:latin typeface="+mn-ea"/>
                </a:rPr>
                <a:t>　［問４］</a:t>
              </a:r>
              <a:r>
                <a:rPr kumimoji="1" lang="ja-JP" altLang="en-US" sz="1050" b="0" i="0" u="none" strike="noStrike" cap="none" normalizeH="0" baseline="0" dirty="0">
                  <a:ln>
                    <a:noFill/>
                  </a:ln>
                  <a:solidFill>
                    <a:schemeClr val="tx1"/>
                  </a:solidFill>
                  <a:effectLst/>
                  <a:latin typeface="+mn-ea"/>
                  <a:ea typeface="+mn-ea"/>
                </a:rPr>
                <a:t>⑥社会保障関係　⑦国債　⑧税収　⑨公債金（借金）</a:t>
              </a:r>
              <a:r>
                <a:rPr kumimoji="1" lang="ja-JP" altLang="en-US" sz="1050" dirty="0">
                  <a:latin typeface="+mn-ea"/>
                </a:rPr>
                <a:t>　</a:t>
              </a:r>
              <a:endParaRPr kumimoji="1" lang="en-US" altLang="ja-JP" sz="1050" dirty="0">
                <a:latin typeface="+mn-ea"/>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latin typeface="+mn-ea"/>
                </a:rPr>
                <a:t>　　　　　　　　　　　　［問５］</a:t>
              </a:r>
              <a:r>
                <a:rPr kumimoji="1" lang="ja-JP" altLang="en-US" sz="1050" b="0" i="0" u="none" strike="noStrike" cap="none" normalizeH="0" baseline="0" dirty="0">
                  <a:ln>
                    <a:noFill/>
                  </a:ln>
                  <a:solidFill>
                    <a:schemeClr val="tx1"/>
                  </a:solidFill>
                  <a:effectLst/>
                  <a:latin typeface="+mn-ea"/>
                  <a:ea typeface="+mn-ea"/>
                </a:rPr>
                <a:t>⑩⑪道府県民税、事業税など（Ｐ３参照）</a:t>
              </a:r>
              <a:endParaRPr kumimoji="1" lang="en-US" altLang="ja-JP" sz="1050" b="0" i="0" u="none" strike="noStrike" cap="none" normalizeH="0" baseline="0" dirty="0">
                <a:ln>
                  <a:noFill/>
                </a:ln>
                <a:solidFill>
                  <a:schemeClr val="tx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　　クイズ </a:t>
              </a:r>
              <a:r>
                <a:rPr kumimoji="1" lang="en-US" altLang="ja-JP" sz="1050" b="0" i="0" u="none" strike="noStrike" cap="none" normalizeH="0" baseline="0" dirty="0">
                  <a:ln>
                    <a:noFill/>
                  </a:ln>
                  <a:solidFill>
                    <a:schemeClr val="tx1"/>
                  </a:solidFill>
                  <a:effectLst/>
                  <a:latin typeface="+mn-ea"/>
                  <a:ea typeface="+mn-ea"/>
                </a:rPr>
                <a:t>…</a:t>
              </a:r>
              <a:r>
                <a:rPr kumimoji="1" lang="ja-JP" altLang="en-US" sz="1050" b="0" i="0" u="none" strike="noStrike" cap="none" normalizeH="0" baseline="0" dirty="0">
                  <a:ln>
                    <a:noFill/>
                  </a:ln>
                  <a:solidFill>
                    <a:schemeClr val="tx1"/>
                  </a:solidFill>
                  <a:effectLst/>
                  <a:latin typeface="+mn-ea"/>
                  <a:ea typeface="+mn-ea"/>
                </a:rPr>
                <a:t> ［問１］②約</a:t>
              </a:r>
              <a:r>
                <a:rPr kumimoji="1" lang="en-US" altLang="ja-JP" sz="1050" b="0" i="0" u="none" strike="noStrike" cap="none" normalizeH="0" baseline="0" dirty="0">
                  <a:ln>
                    <a:noFill/>
                  </a:ln>
                  <a:solidFill>
                    <a:schemeClr val="tx1"/>
                  </a:solidFill>
                  <a:effectLst/>
                  <a:latin typeface="+mn-ea"/>
                  <a:ea typeface="+mn-ea"/>
                </a:rPr>
                <a:t>50</a:t>
              </a:r>
              <a:r>
                <a:rPr kumimoji="1" lang="ja-JP" altLang="en-US" sz="1050" b="0" i="0" u="none" strike="noStrike" cap="none" normalizeH="0" baseline="0" dirty="0">
                  <a:ln>
                    <a:noFill/>
                  </a:ln>
                  <a:solidFill>
                    <a:schemeClr val="tx1"/>
                  </a:solidFill>
                  <a:effectLst/>
                  <a:latin typeface="+mn-ea"/>
                  <a:ea typeface="+mn-ea"/>
                </a:rPr>
                <a:t>種類　［問２］③クイズの懸賞金　［問３］②スペードのエース　［問４］③国会　［問５］②かえる税</a:t>
              </a:r>
            </a:p>
          </p:txBody>
        </p:sp>
        <p:sp>
          <p:nvSpPr>
            <p:cNvPr id="32" name="正方形/長方形 31">
              <a:extLst>
                <a:ext uri="{FF2B5EF4-FFF2-40B4-BE49-F238E27FC236}">
                  <a16:creationId xmlns:a16="http://schemas.microsoft.com/office/drawing/2014/main" id="{F88DDDCA-3BCD-4294-A1E3-1D854BF10A40}"/>
                </a:ext>
              </a:extLst>
            </p:cNvPr>
            <p:cNvSpPr/>
            <p:nvPr/>
          </p:nvSpPr>
          <p:spPr bwMode="auto">
            <a:xfrm>
              <a:off x="-1333500" y="3637600"/>
              <a:ext cx="8437378" cy="514989"/>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3" name="グループ化 2">
            <a:extLst>
              <a:ext uri="{FF2B5EF4-FFF2-40B4-BE49-F238E27FC236}">
                <a16:creationId xmlns:a16="http://schemas.microsoft.com/office/drawing/2014/main" id="{B880D74A-2F04-4453-9349-C1D2BD58DE17}"/>
              </a:ext>
            </a:extLst>
          </p:cNvPr>
          <p:cNvGrpSpPr/>
          <p:nvPr/>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テキスト ボックス 5">
            <a:extLst>
              <a:ext uri="{FF2B5EF4-FFF2-40B4-BE49-F238E27FC236}">
                <a16:creationId xmlns:a16="http://schemas.microsoft.com/office/drawing/2014/main" id="{21CBEC8D-EC3D-456E-AC4E-0CF71D49567F}"/>
              </a:ext>
            </a:extLst>
          </p:cNvPr>
          <p:cNvSpPr txBox="1"/>
          <p:nvPr/>
        </p:nvSpPr>
        <p:spPr>
          <a:xfrm>
            <a:off x="5157183" y="765131"/>
            <a:ext cx="2998716" cy="276999"/>
          </a:xfrm>
          <a:prstGeom prst="rect">
            <a:avLst/>
          </a:prstGeom>
          <a:noFill/>
        </p:spPr>
        <p:txBody>
          <a:bodyPr wrap="square" lIns="0" rIns="0" rtlCol="0">
            <a:spAutoFit/>
          </a:bodyPr>
          <a:lstStyle/>
          <a:p>
            <a:r>
              <a:rPr kumimoji="1" lang="en-US" altLang="ja-JP" sz="1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200"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id="{78428D88-34A4-4AF5-9DA0-D90D2C05F33D}"/>
              </a:ext>
            </a:extLst>
          </p:cNvPr>
          <p:cNvSpPr txBox="1">
            <a:spLocks noChangeArrowheads="1"/>
          </p:cNvSpPr>
          <p:nvPr/>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pic>
        <p:nvPicPr>
          <p:cNvPr id="8" name="図 7">
            <a:extLst>
              <a:ext uri="{FF2B5EF4-FFF2-40B4-BE49-F238E27FC236}">
                <a16:creationId xmlns:a16="http://schemas.microsoft.com/office/drawing/2014/main" id="{1B368F36-B3C6-4A6E-A5EB-B20855DD7CA7}"/>
              </a:ext>
            </a:extLst>
          </p:cNvPr>
          <p:cNvPicPr>
            <a:picLocks noChangeAspect="1"/>
          </p:cNvPicPr>
          <p:nvPr/>
        </p:nvPicPr>
        <p:blipFill>
          <a:blip r:embed="rId3"/>
          <a:stretch>
            <a:fillRect/>
          </a:stretch>
        </p:blipFill>
        <p:spPr>
          <a:xfrm>
            <a:off x="8163868" y="451435"/>
            <a:ext cx="606279" cy="602069"/>
          </a:xfrm>
          <a:prstGeom prst="rect">
            <a:avLst/>
          </a:prstGeom>
        </p:spPr>
      </p:pic>
      <p:grpSp>
        <p:nvGrpSpPr>
          <p:cNvPr id="9" name="グループ化 8">
            <a:extLst>
              <a:ext uri="{FF2B5EF4-FFF2-40B4-BE49-F238E27FC236}">
                <a16:creationId xmlns:a16="http://schemas.microsoft.com/office/drawing/2014/main" id="{C4EBE130-13B2-4CDA-A249-33130D79A785}"/>
              </a:ext>
            </a:extLst>
          </p:cNvPr>
          <p:cNvGrpSpPr/>
          <p:nvPr/>
        </p:nvGrpSpPr>
        <p:grpSpPr>
          <a:xfrm>
            <a:off x="1318210" y="1342106"/>
            <a:ext cx="6507580" cy="3673477"/>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5"/>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p:nvSpPr>
        <p:spPr>
          <a:xfrm>
            <a:off x="1367446" y="6041585"/>
            <a:ext cx="6433775" cy="257369"/>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　〒５４０－８５５７　大阪市中央区大手前１－５－６３　大阪合同庁舎第３号館　東税務署内</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p:nvSpPr>
        <p:spPr>
          <a:xfrm>
            <a:off x="1601666" y="6395330"/>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grpSp>
        <p:nvGrpSpPr>
          <p:cNvPr id="27" name="グループ化 26">
            <a:extLst>
              <a:ext uri="{FF2B5EF4-FFF2-40B4-BE49-F238E27FC236}">
                <a16:creationId xmlns:a16="http://schemas.microsoft.com/office/drawing/2014/main" id="{96F665B1-3C1C-4237-92F4-CD786D174B20}"/>
              </a:ext>
            </a:extLst>
          </p:cNvPr>
          <p:cNvGrpSpPr/>
          <p:nvPr/>
        </p:nvGrpSpPr>
        <p:grpSpPr>
          <a:xfrm>
            <a:off x="-32814" y="4950492"/>
            <a:ext cx="832606" cy="749281"/>
            <a:chOff x="-35154" y="5996309"/>
            <a:chExt cx="945432" cy="850816"/>
          </a:xfrm>
        </p:grpSpPr>
        <p:sp>
          <p:nvSpPr>
            <p:cNvPr id="28" name="フリーフォーム: 図形 27">
              <a:extLst>
                <a:ext uri="{FF2B5EF4-FFF2-40B4-BE49-F238E27FC236}">
                  <a16:creationId xmlns:a16="http://schemas.microsoft.com/office/drawing/2014/main" id="{14422674-E5F4-44A6-B394-3CCE213BF662}"/>
                </a:ext>
              </a:extLst>
            </p:cNvPr>
            <p:cNvSpPr/>
            <p:nvPr/>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9" name="フリーフォーム: 図形 28">
              <a:extLst>
                <a:ext uri="{FF2B5EF4-FFF2-40B4-BE49-F238E27FC236}">
                  <a16:creationId xmlns:a16="http://schemas.microsoft.com/office/drawing/2014/main" id="{56EE06C5-F07B-41AA-A3ED-F62E845E8DA9}"/>
                </a:ext>
              </a:extLst>
            </p:cNvPr>
            <p:cNvSpPr/>
            <p:nvPr/>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0A2051C8-396C-4E13-AF76-CB881EAC6BC8}"/>
                </a:ext>
              </a:extLst>
            </p:cNvPr>
            <p:cNvSpPr txBox="1"/>
            <p:nvPr/>
          </p:nvSpPr>
          <p:spPr>
            <a:xfrm>
              <a:off x="-35154" y="6181034"/>
              <a:ext cx="825671" cy="584775"/>
            </a:xfrm>
            <a:prstGeom prst="rect">
              <a:avLst/>
            </a:prstGeom>
            <a:noFill/>
          </p:spPr>
          <p:txBody>
            <a:bodyPr wrap="square" rtlCol="0" anchor="ctr" anchorCtr="0">
              <a:noAutofit/>
            </a:bodyPr>
            <a:lstStyle/>
            <a:p>
              <a:pPr algn="ctr"/>
              <a:r>
                <a:rPr lang="ja-JP" altLang="en-US" sz="1200" b="1" spc="50" dirty="0">
                  <a:solidFill>
                    <a:srgbClr val="005BAD"/>
                  </a:solidFill>
                  <a:latin typeface="ＭＳ Ｐゴシック" panose="020B0600070205080204" pitchFamily="50" charset="-128"/>
                  <a:ea typeface="ＭＳ Ｐゴシック" panose="020B0600070205080204" pitchFamily="50" charset="-128"/>
                </a:rPr>
                <a:t>Ｐ</a:t>
              </a:r>
              <a:r>
                <a:rPr lang="en-US" altLang="ja-JP" sz="1200" b="1" spc="50" dirty="0">
                  <a:solidFill>
                    <a:srgbClr val="005BAD"/>
                  </a:solidFill>
                  <a:latin typeface="ＭＳ Ｐゴシック" panose="020B0600070205080204" pitchFamily="50" charset="-128"/>
                  <a:ea typeface="ＭＳ Ｐゴシック" panose="020B0600070205080204" pitchFamily="50" charset="-128"/>
                </a:rPr>
                <a:t>27</a:t>
              </a:r>
              <a:r>
                <a:rPr lang="ja-JP" altLang="en-US" sz="1200" b="1" spc="50" dirty="0">
                  <a:solidFill>
                    <a:srgbClr val="005BAD"/>
                  </a:solidFill>
                  <a:latin typeface="ＭＳ Ｐゴシック" panose="020B0600070205080204" pitchFamily="50" charset="-128"/>
                  <a:ea typeface="ＭＳ Ｐゴシック" panose="020B0600070205080204" pitchFamily="50" charset="-128"/>
                </a:rPr>
                <a:t>・</a:t>
              </a:r>
              <a:r>
                <a:rPr lang="en-US" altLang="ja-JP" sz="1200" b="1" spc="50" dirty="0">
                  <a:solidFill>
                    <a:srgbClr val="005BAD"/>
                  </a:solidFill>
                  <a:latin typeface="ＭＳ Ｐゴシック" panose="020B0600070205080204" pitchFamily="50" charset="-128"/>
                  <a:ea typeface="ＭＳ Ｐゴシック" panose="020B0600070205080204" pitchFamily="50" charset="-128"/>
                </a:rPr>
                <a:t>28</a:t>
              </a:r>
              <a:r>
                <a:rPr lang="ja-JP" altLang="en-US" sz="1200" b="1" spc="50" dirty="0">
                  <a:solidFill>
                    <a:srgbClr val="005BAD"/>
                  </a:solidFill>
                  <a:latin typeface="ＭＳ Ｐゴシック" panose="020B0600070205080204" pitchFamily="50" charset="-128"/>
                  <a:ea typeface="ＭＳ Ｐゴシック" panose="020B0600070205080204" pitchFamily="50" charset="-128"/>
                </a:rPr>
                <a:t>の答え</a:t>
              </a:r>
              <a:endParaRPr kumimoji="1" lang="ja-JP" altLang="en-US" sz="12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 name="グループ化 1">
            <a:extLst>
              <a:ext uri="{FF2B5EF4-FFF2-40B4-BE49-F238E27FC236}">
                <a16:creationId xmlns:a16="http://schemas.microsoft.com/office/drawing/2014/main" id="{C2725CB0-2186-AEAB-1688-91548392C777}"/>
              </a:ext>
            </a:extLst>
          </p:cNvPr>
          <p:cNvGrpSpPr/>
          <p:nvPr userDrawn="1"/>
        </p:nvGrpSpPr>
        <p:grpSpPr>
          <a:xfrm>
            <a:off x="190151" y="174626"/>
            <a:ext cx="8763698" cy="1561095"/>
            <a:chOff x="322211" y="6410880"/>
            <a:chExt cx="8532000" cy="374400"/>
          </a:xfrm>
        </p:grpSpPr>
        <p:sp>
          <p:nvSpPr>
            <p:cNvPr id="19" name="正方形/長方形 18">
              <a:extLst>
                <a:ext uri="{FF2B5EF4-FFF2-40B4-BE49-F238E27FC236}">
                  <a16:creationId xmlns:a16="http://schemas.microsoft.com/office/drawing/2014/main" id="{9D7595B6-F2CF-7FFA-1317-3131B94D604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正方形/長方形 20">
              <a:extLst>
                <a:ext uri="{FF2B5EF4-FFF2-40B4-BE49-F238E27FC236}">
                  <a16:creationId xmlns:a16="http://schemas.microsoft.com/office/drawing/2014/main" id="{2CC5FD4A-801F-20BF-2F3E-494F9F393D81}"/>
                </a:ext>
              </a:extLst>
            </p:cNvPr>
            <p:cNvSpPr/>
            <p:nvPr/>
          </p:nvSpPr>
          <p:spPr bwMode="auto">
            <a:xfrm>
              <a:off x="322212" y="6449705"/>
              <a:ext cx="8531999"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2" name="テキスト ボックス 21">
            <a:extLst>
              <a:ext uri="{FF2B5EF4-FFF2-40B4-BE49-F238E27FC236}">
                <a16:creationId xmlns:a16="http://schemas.microsoft.com/office/drawing/2014/main" id="{A3E32C27-338C-2C43-2A0D-FFB89B2EDA2C}"/>
              </a:ext>
            </a:extLst>
          </p:cNvPr>
          <p:cNvSpPr txBox="1"/>
          <p:nvPr userDrawn="1"/>
        </p:nvSpPr>
        <p:spPr>
          <a:xfrm>
            <a:off x="1713954" y="1030698"/>
            <a:ext cx="5716093" cy="307777"/>
          </a:xfrm>
          <a:prstGeom prst="rect">
            <a:avLst/>
          </a:prstGeom>
          <a:noFill/>
        </p:spPr>
        <p:txBody>
          <a:bodyPr wrap="square" rtlCol="0">
            <a:spAutoFit/>
          </a:bodyPr>
          <a:lstStyle/>
          <a:p>
            <a:r>
              <a:rPr kumimoji="1" lang="ja-JP" altLang="en-US" sz="14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400" dirty="0">
              <a:latin typeface="Arial" panose="020B0604020202020204" pitchFamily="34" charset="0"/>
              <a:cs typeface="Arial" panose="020B0604020202020204" pitchFamily="34" charset="0"/>
            </a:endParaRPr>
          </a:p>
        </p:txBody>
      </p:sp>
      <p:sp>
        <p:nvSpPr>
          <p:cNvPr id="23" name="Text Box 12">
            <a:extLst>
              <a:ext uri="{FF2B5EF4-FFF2-40B4-BE49-F238E27FC236}">
                <a16:creationId xmlns:a16="http://schemas.microsoft.com/office/drawing/2014/main" id="{B1925367-F597-F4F4-EF1C-B6338AF07D90}"/>
              </a:ext>
            </a:extLst>
          </p:cNvPr>
          <p:cNvSpPr txBox="1">
            <a:spLocks noChangeArrowheads="1"/>
          </p:cNvSpPr>
          <p:nvPr userDrawn="1"/>
        </p:nvSpPr>
        <p:spPr bwMode="auto">
          <a:xfrm>
            <a:off x="398422" y="320055"/>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4" name="図 23">
            <a:extLst>
              <a:ext uri="{FF2B5EF4-FFF2-40B4-BE49-F238E27FC236}">
                <a16:creationId xmlns:a16="http://schemas.microsoft.com/office/drawing/2014/main" id="{F4084DD6-55BD-FFCD-C095-EF5D1A232D45}"/>
              </a:ext>
            </a:extLst>
          </p:cNvPr>
          <p:cNvPicPr>
            <a:picLocks noChangeAspect="1"/>
          </p:cNvPicPr>
          <p:nvPr userDrawn="1"/>
        </p:nvPicPr>
        <p:blipFill>
          <a:blip r:embed="rId3"/>
          <a:stretch>
            <a:fillRect/>
          </a:stretch>
        </p:blipFill>
        <p:spPr>
          <a:xfrm>
            <a:off x="7194942" y="878938"/>
            <a:ext cx="606279" cy="602069"/>
          </a:xfrm>
          <a:prstGeom prst="rect">
            <a:avLst/>
          </a:prstGeom>
        </p:spPr>
      </p:pic>
      <p:grpSp>
        <p:nvGrpSpPr>
          <p:cNvPr id="25" name="グループ化 24">
            <a:extLst>
              <a:ext uri="{FF2B5EF4-FFF2-40B4-BE49-F238E27FC236}">
                <a16:creationId xmlns:a16="http://schemas.microsoft.com/office/drawing/2014/main" id="{521B0E83-B94E-3A89-1F57-9F3348B909A5}"/>
              </a:ext>
            </a:extLst>
          </p:cNvPr>
          <p:cNvGrpSpPr/>
          <p:nvPr userDrawn="1"/>
        </p:nvGrpSpPr>
        <p:grpSpPr>
          <a:xfrm>
            <a:off x="1913394" y="1844211"/>
            <a:ext cx="4817349" cy="2726253"/>
            <a:chOff x="408221" y="1492804"/>
            <a:chExt cx="7986515" cy="4703715"/>
          </a:xfrm>
        </p:grpSpPr>
        <p:grpSp>
          <p:nvGrpSpPr>
            <p:cNvPr id="31" name="グループ化 30">
              <a:extLst>
                <a:ext uri="{FF2B5EF4-FFF2-40B4-BE49-F238E27FC236}">
                  <a16:creationId xmlns:a16="http://schemas.microsoft.com/office/drawing/2014/main" id="{28C2AA70-B313-945E-A849-10B02E8EA693}"/>
                </a:ext>
              </a:extLst>
            </p:cNvPr>
            <p:cNvGrpSpPr/>
            <p:nvPr/>
          </p:nvGrpSpPr>
          <p:grpSpPr>
            <a:xfrm>
              <a:off x="408221" y="4787785"/>
              <a:ext cx="2006355" cy="1408734"/>
              <a:chOff x="276126" y="4999439"/>
              <a:chExt cx="2070467" cy="1453749"/>
            </a:xfrm>
          </p:grpSpPr>
          <p:pic>
            <p:nvPicPr>
              <p:cNvPr id="37" name="図 36" descr="コンピュータ が含まれている画像&#10;&#10;自動的に生成された説明">
                <a:extLst>
                  <a:ext uri="{FF2B5EF4-FFF2-40B4-BE49-F238E27FC236}">
                    <a16:creationId xmlns:a16="http://schemas.microsoft.com/office/drawing/2014/main" id="{A90BB155-C1DD-3BAB-E41B-A5CCA04E7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38" name="図 37">
                <a:extLst>
                  <a:ext uri="{FF2B5EF4-FFF2-40B4-BE49-F238E27FC236}">
                    <a16:creationId xmlns:a16="http://schemas.microsoft.com/office/drawing/2014/main" id="{D2C83E65-5DF8-6465-CC5C-04A780FC65AB}"/>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33" name="グループ化 32">
              <a:extLst>
                <a:ext uri="{FF2B5EF4-FFF2-40B4-BE49-F238E27FC236}">
                  <a16:creationId xmlns:a16="http://schemas.microsoft.com/office/drawing/2014/main" id="{A73FC7CD-B73C-64F0-77F0-F5C12CA4CE79}"/>
                </a:ext>
              </a:extLst>
            </p:cNvPr>
            <p:cNvGrpSpPr/>
            <p:nvPr/>
          </p:nvGrpSpPr>
          <p:grpSpPr>
            <a:xfrm>
              <a:off x="1332596" y="1492804"/>
              <a:ext cx="7062140" cy="4473133"/>
              <a:chOff x="1222872" y="1553378"/>
              <a:chExt cx="7287805" cy="4616068"/>
            </a:xfrm>
          </p:grpSpPr>
          <p:sp>
            <p:nvSpPr>
              <p:cNvPr id="35" name="フリーフォーム: 図形 11">
                <a:extLst>
                  <a:ext uri="{FF2B5EF4-FFF2-40B4-BE49-F238E27FC236}">
                    <a16:creationId xmlns:a16="http://schemas.microsoft.com/office/drawing/2014/main" id="{DF7FB02A-22F8-46D4-C59C-8B0C9F129035}"/>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36" name="図 35">
                <a:extLst>
                  <a:ext uri="{FF2B5EF4-FFF2-40B4-BE49-F238E27FC236}">
                    <a16:creationId xmlns:a16="http://schemas.microsoft.com/office/drawing/2014/main" id="{D55E3D53-5E98-E7B9-D310-154A30CDB4F1}"/>
                  </a:ext>
                </a:extLst>
              </p:cNvPr>
              <p:cNvPicPr>
                <a:picLocks noChangeAspect="1"/>
              </p:cNvPicPr>
              <p:nvPr/>
            </p:nvPicPr>
            <p:blipFill>
              <a:blip r:embed="rId5"/>
              <a:stretch>
                <a:fillRect/>
              </a:stretch>
            </p:blipFill>
            <p:spPr>
              <a:xfrm>
                <a:off x="2787268" y="1841812"/>
                <a:ext cx="5723409" cy="4314729"/>
              </a:xfrm>
              <a:prstGeom prst="rect">
                <a:avLst/>
              </a:prstGeom>
              <a:ln w="28575">
                <a:solidFill>
                  <a:schemeClr val="tx1"/>
                </a:solidFill>
              </a:ln>
            </p:spPr>
          </p:pic>
        </p:grpSp>
      </p:grpSp>
      <p:grpSp>
        <p:nvGrpSpPr>
          <p:cNvPr id="39" name="グループ化 38">
            <a:extLst>
              <a:ext uri="{FF2B5EF4-FFF2-40B4-BE49-F238E27FC236}">
                <a16:creationId xmlns:a16="http://schemas.microsoft.com/office/drawing/2014/main" id="{6DEF9FAD-525F-2DC9-C072-F10CB3D08C5A}"/>
              </a:ext>
            </a:extLst>
          </p:cNvPr>
          <p:cNvGrpSpPr/>
          <p:nvPr userDrawn="1"/>
        </p:nvGrpSpPr>
        <p:grpSpPr>
          <a:xfrm>
            <a:off x="270035" y="5387799"/>
            <a:ext cx="8427919" cy="948362"/>
            <a:chOff x="358041" y="5712022"/>
            <a:chExt cx="8427919" cy="948362"/>
          </a:xfrm>
        </p:grpSpPr>
        <p:sp>
          <p:nvSpPr>
            <p:cNvPr id="40" name="テキスト ボックス 39">
              <a:extLst>
                <a:ext uri="{FF2B5EF4-FFF2-40B4-BE49-F238E27FC236}">
                  <a16:creationId xmlns:a16="http://schemas.microsoft.com/office/drawing/2014/main" id="{7FA65A25-7693-3AF9-9497-9B5DAE43135A}"/>
                </a:ext>
              </a:extLst>
            </p:cNvPr>
            <p:cNvSpPr txBox="1"/>
            <p:nvPr userDrawn="1"/>
          </p:nvSpPr>
          <p:spPr>
            <a:xfrm>
              <a:off x="443521" y="5736521"/>
              <a:ext cx="3966554" cy="288147"/>
            </a:xfrm>
            <a:prstGeom prst="rect">
              <a:avLst/>
            </a:prstGeom>
            <a:noFill/>
          </p:spPr>
          <p:txBody>
            <a:bodyPr vert="horz" wrap="square" tIns="36000" bIns="36000" rtlCol="0">
              <a:spAutoFit/>
            </a:bodyPr>
            <a:lstStyle/>
            <a:p>
              <a:pPr algn="l"/>
              <a:r>
                <a:rPr lang="ja-JP" altLang="en-US" sz="1400" b="0" i="0" spc="-10" dirty="0">
                  <a:solidFill>
                    <a:schemeClr val="tx1"/>
                  </a:solidFill>
                  <a:latin typeface="MS PGothic" panose="020B0600070205080204" pitchFamily="34" charset="-128"/>
                  <a:ea typeface="MS PGothic" panose="020B0600070205080204" pitchFamily="34" charset="-128"/>
                </a:rPr>
                <a:t>（編集・発行） 京都府租税教育推進連絡協議会</a:t>
              </a:r>
              <a:endParaRPr lang="en-US" altLang="ja-JP" sz="1400" b="0" i="0" spc="-10" dirty="0">
                <a:solidFill>
                  <a:schemeClr val="tx1"/>
                </a:solidFill>
                <a:latin typeface="MS PGothic" panose="020B0600070205080204" pitchFamily="34" charset="-128"/>
                <a:ea typeface="MS PGothic" panose="020B0600070205080204" pitchFamily="34" charset="-128"/>
              </a:endParaRPr>
            </a:p>
          </p:txBody>
        </p:sp>
        <p:sp>
          <p:nvSpPr>
            <p:cNvPr id="41" name="テキスト ボックス 40">
              <a:extLst>
                <a:ext uri="{FF2B5EF4-FFF2-40B4-BE49-F238E27FC236}">
                  <a16:creationId xmlns:a16="http://schemas.microsoft.com/office/drawing/2014/main" id="{BF0BA2A0-AC72-CED5-B1EF-FAD3AD543E39}"/>
                </a:ext>
              </a:extLst>
            </p:cNvPr>
            <p:cNvSpPr txBox="1"/>
            <p:nvPr userDrawn="1"/>
          </p:nvSpPr>
          <p:spPr>
            <a:xfrm>
              <a:off x="1367446" y="6022535"/>
              <a:ext cx="6433775" cy="257369"/>
            </a:xfrm>
            <a:prstGeom prst="rect">
              <a:avLst/>
            </a:prstGeom>
            <a:noFill/>
          </p:spPr>
          <p:txBody>
            <a:bodyPr vert="horz" wrap="square" tIns="36000" bIns="36000" rtlCol="0">
              <a:spAutoFit/>
            </a:bodyPr>
            <a:lstStyle/>
            <a:p>
              <a:pPr algn="l"/>
              <a:r>
                <a:rPr lang="ja-JP" altLang="en-US" sz="1200" b="0" i="0" spc="-10" dirty="0">
                  <a:solidFill>
                    <a:schemeClr val="tx1"/>
                  </a:solidFill>
                  <a:latin typeface="MS PGothic" panose="020B0600070205080204" pitchFamily="34" charset="-128"/>
                  <a:ea typeface="MS PGothic" panose="020B0600070205080204" pitchFamily="34" charset="-128"/>
                </a:rPr>
                <a:t>　</a:t>
              </a:r>
              <a:r>
                <a:rPr lang="zh-CN" altLang="en-US" sz="1200" b="0" i="0" spc="-10" dirty="0">
                  <a:solidFill>
                    <a:schemeClr val="tx1"/>
                  </a:solidFill>
                  <a:latin typeface="MS PGothic" panose="020B0600070205080204" pitchFamily="34" charset="-128"/>
                  <a:ea typeface="MS PGothic" panose="020B0600070205080204" pitchFamily="34" charset="-128"/>
                </a:rPr>
                <a:t>〒</a:t>
              </a:r>
              <a:r>
                <a:rPr lang="en-US" altLang="zh-CN" sz="1200" b="0" i="0" spc="-10" dirty="0">
                  <a:solidFill>
                    <a:schemeClr val="tx1"/>
                  </a:solidFill>
                  <a:latin typeface="MS PGothic" panose="020B0600070205080204" pitchFamily="34" charset="-128"/>
                  <a:ea typeface="MS PGothic" panose="020B0600070205080204" pitchFamily="34" charset="-128"/>
                </a:rPr>
                <a:t>602-8555</a:t>
              </a:r>
              <a:r>
                <a:rPr lang="zh-CN" altLang="en-US" sz="1200" b="0" i="0" spc="-10" dirty="0">
                  <a:solidFill>
                    <a:schemeClr val="tx1"/>
                  </a:solidFill>
                  <a:latin typeface="MS PGothic" panose="020B0600070205080204" pitchFamily="34" charset="-128"/>
                  <a:ea typeface="MS PGothic" panose="020B0600070205080204" pitchFamily="34" charset="-128"/>
                </a:rPr>
                <a:t>　京都市上京区一条通西洞院東入元真如堂町</a:t>
              </a:r>
              <a:r>
                <a:rPr lang="en-US" altLang="zh-CN" sz="1200" b="0" i="0" spc="-10" dirty="0">
                  <a:solidFill>
                    <a:schemeClr val="tx1"/>
                  </a:solidFill>
                  <a:latin typeface="MS PGothic" panose="020B0600070205080204" pitchFamily="34" charset="-128"/>
                  <a:ea typeface="MS PGothic" panose="020B0600070205080204" pitchFamily="34" charset="-128"/>
                </a:rPr>
                <a:t>358</a:t>
              </a:r>
              <a:r>
                <a:rPr lang="ja-JP" altLang="en-US" sz="1200" b="0" i="0" spc="-10" dirty="0">
                  <a:solidFill>
                    <a:schemeClr val="tx1"/>
                  </a:solidFill>
                  <a:latin typeface="MS PGothic" panose="020B0600070205080204" pitchFamily="34" charset="-128"/>
                  <a:ea typeface="MS PGothic" panose="020B0600070205080204" pitchFamily="34" charset="-128"/>
                </a:rPr>
                <a:t>　上京税務署内</a:t>
              </a:r>
              <a:endParaRPr lang="en-US" altLang="ja-JP" sz="1200" b="0" i="0" spc="-10" dirty="0">
                <a:solidFill>
                  <a:schemeClr val="tx1"/>
                </a:solidFill>
                <a:latin typeface="MS PGothic" panose="020B0600070205080204" pitchFamily="34" charset="-128"/>
                <a:ea typeface="MS PGothic" panose="020B0600070205080204" pitchFamily="34" charset="-128"/>
              </a:endParaRPr>
            </a:p>
          </p:txBody>
        </p:sp>
        <p:cxnSp>
          <p:nvCxnSpPr>
            <p:cNvPr id="42" name="直線コネクタ 41">
              <a:extLst>
                <a:ext uri="{FF2B5EF4-FFF2-40B4-BE49-F238E27FC236}">
                  <a16:creationId xmlns:a16="http://schemas.microsoft.com/office/drawing/2014/main" id="{12293123-15A7-38B3-411A-5D984B1B5206}"/>
                </a:ext>
              </a:extLst>
            </p:cNvPr>
            <p:cNvCxnSpPr>
              <a:cxnSpLocks/>
            </p:cNvCxnSpPr>
            <p:nvPr userDrawn="1"/>
          </p:nvCxnSpPr>
          <p:spPr>
            <a:xfrm>
              <a:off x="358041" y="5712022"/>
              <a:ext cx="8427919"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F9F59059-4F3F-7AE9-E688-3D7261D5541B}"/>
                </a:ext>
              </a:extLst>
            </p:cNvPr>
            <p:cNvSpPr txBox="1"/>
            <p:nvPr userDrawn="1"/>
          </p:nvSpPr>
          <p:spPr>
            <a:xfrm>
              <a:off x="1489378" y="6279904"/>
              <a:ext cx="5940669" cy="380480"/>
            </a:xfrm>
            <a:prstGeom prst="rect">
              <a:avLst/>
            </a:prstGeom>
            <a:noFill/>
          </p:spPr>
          <p:txBody>
            <a:bodyPr vert="horz" wrap="square" tIns="36000" bIns="36000" rtlCol="0">
              <a:spAutoFit/>
            </a:bodyPr>
            <a:lstStyle/>
            <a:p>
              <a:pPr algn="l"/>
              <a:r>
                <a:rPr lang="ja-JP" altLang="en-US" sz="1000" b="0" i="0" spc="-10" dirty="0">
                  <a:solidFill>
                    <a:schemeClr val="tx1"/>
                  </a:solidFill>
                  <a:latin typeface="MS PGothic" panose="020B0600070205080204" pitchFamily="34" charset="-128"/>
                  <a:ea typeface="MS PGothic" panose="020B0600070205080204" pitchFamily="34" charset="-128"/>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b="0" i="0" spc="-10" dirty="0">
                <a:solidFill>
                  <a:schemeClr val="tx1"/>
                </a:solidFill>
                <a:latin typeface="MS PGothic" panose="020B0600070205080204" pitchFamily="34" charset="-128"/>
                <a:ea typeface="MS PGothic" panose="020B0600070205080204" pitchFamily="34" charset="-128"/>
              </a:endParaRPr>
            </a:p>
          </p:txBody>
        </p:sp>
        <p:pic>
          <p:nvPicPr>
            <p:cNvPr id="44" name="図 43">
              <a:extLst>
                <a:ext uri="{FF2B5EF4-FFF2-40B4-BE49-F238E27FC236}">
                  <a16:creationId xmlns:a16="http://schemas.microsoft.com/office/drawing/2014/main" id="{8F2252F4-ABFD-8523-EA73-9EB68899A6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7606" y="5840523"/>
              <a:ext cx="819861" cy="819861"/>
            </a:xfrm>
            <a:prstGeom prst="rect">
              <a:avLst/>
            </a:prstGeom>
          </p:spPr>
        </p:pic>
      </p:grpSp>
      <p:sp>
        <p:nvSpPr>
          <p:cNvPr id="45" name="正方形/長方形 44">
            <a:extLst>
              <a:ext uri="{FF2B5EF4-FFF2-40B4-BE49-F238E27FC236}">
                <a16:creationId xmlns:a16="http://schemas.microsoft.com/office/drawing/2014/main" id="{40DA414B-5449-A177-7F6D-3C4547839600}"/>
              </a:ext>
            </a:extLst>
          </p:cNvPr>
          <p:cNvSpPr/>
          <p:nvPr userDrawn="1"/>
        </p:nvSpPr>
        <p:spPr bwMode="auto">
          <a:xfrm>
            <a:off x="0" y="4582713"/>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spTree>
    <p:extLst>
      <p:ext uri="{BB962C8B-B14F-4D97-AF65-F5344CB8AC3E}">
        <p14:creationId xmlns:p14="http://schemas.microsoft.com/office/powerpoint/2010/main" val="242654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877938D-8F1A-49C1-8C3F-E5F7D17E804D}"/>
              </a:ext>
            </a:extLst>
          </p:cNvPr>
          <p:cNvSpPr/>
          <p:nvPr/>
        </p:nvSpPr>
        <p:spPr bwMode="auto">
          <a:xfrm>
            <a:off x="0" y="4996066"/>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grpSp>
        <p:nvGrpSpPr>
          <p:cNvPr id="3" name="グループ化 2">
            <a:extLst>
              <a:ext uri="{FF2B5EF4-FFF2-40B4-BE49-F238E27FC236}">
                <a16:creationId xmlns:a16="http://schemas.microsoft.com/office/drawing/2014/main" id="{B880D74A-2F04-4453-9349-C1D2BD58DE17}"/>
              </a:ext>
            </a:extLst>
          </p:cNvPr>
          <p:cNvGrpSpPr/>
          <p:nvPr/>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Text Box 12">
            <a:extLst>
              <a:ext uri="{FF2B5EF4-FFF2-40B4-BE49-F238E27FC236}">
                <a16:creationId xmlns:a16="http://schemas.microsoft.com/office/drawing/2014/main" id="{78428D88-34A4-4AF5-9DA0-D90D2C05F33D}"/>
              </a:ext>
            </a:extLst>
          </p:cNvPr>
          <p:cNvSpPr txBox="1">
            <a:spLocks noChangeArrowheads="1"/>
          </p:cNvSpPr>
          <p:nvPr/>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grpSp>
        <p:nvGrpSpPr>
          <p:cNvPr id="9" name="グループ化 8">
            <a:extLst>
              <a:ext uri="{FF2B5EF4-FFF2-40B4-BE49-F238E27FC236}">
                <a16:creationId xmlns:a16="http://schemas.microsoft.com/office/drawing/2014/main" id="{C4EBE130-13B2-4CDA-A249-33130D79A785}"/>
              </a:ext>
            </a:extLst>
          </p:cNvPr>
          <p:cNvGrpSpPr/>
          <p:nvPr/>
        </p:nvGrpSpPr>
        <p:grpSpPr>
          <a:xfrm>
            <a:off x="1318210" y="1342107"/>
            <a:ext cx="6483011" cy="3659608"/>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3"/>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3"/>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p:nvSpPr>
        <p:spPr>
          <a:xfrm>
            <a:off x="1466506" y="6018725"/>
            <a:ext cx="6433775" cy="442035"/>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〒５４０－８５５７　大阪市中央区大手前１－５－６３　大阪合同庁舎第３号館　東税務署内</a:t>
            </a:r>
            <a:endParaRPr lang="en-US" altLang="ja-JP" sz="1200" spc="-10" dirty="0">
              <a:solidFill>
                <a:schemeClr val="tx1"/>
              </a:solidFill>
              <a:latin typeface="+mn-ea"/>
              <a:ea typeface="+mn-ea"/>
            </a:endParaRPr>
          </a:p>
          <a:p>
            <a:pPr algn="l"/>
            <a:r>
              <a:rPr lang="ja-JP" altLang="en-US" sz="1200" spc="-10" dirty="0">
                <a:solidFill>
                  <a:schemeClr val="tx1"/>
                </a:solidFill>
                <a:latin typeface="+mn-ea"/>
                <a:ea typeface="+mn-ea"/>
              </a:rPr>
              <a:t>電話　</a:t>
            </a:r>
            <a:r>
              <a:rPr lang="en-US" altLang="ja-JP" sz="1200" spc="-10" dirty="0">
                <a:solidFill>
                  <a:schemeClr val="tx1"/>
                </a:solidFill>
                <a:latin typeface="+mn-ea"/>
                <a:ea typeface="+mn-ea"/>
              </a:rPr>
              <a:t>06-6942-1101</a:t>
            </a:r>
            <a:r>
              <a:rPr lang="ja-JP" altLang="en-US" sz="1200" spc="-10" dirty="0">
                <a:solidFill>
                  <a:schemeClr val="tx1"/>
                </a:solidFill>
                <a:latin typeface="+mn-ea"/>
                <a:ea typeface="+mn-ea"/>
              </a:rPr>
              <a:t>（代）</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p:nvSpPr>
        <p:spPr>
          <a:xfrm>
            <a:off x="1601665" y="6432702"/>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spTree>
    <p:extLst>
      <p:ext uri="{BB962C8B-B14F-4D97-AF65-F5344CB8AC3E}">
        <p14:creationId xmlns:p14="http://schemas.microsoft.com/office/powerpoint/2010/main" val="173638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990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61" r:id="rId10"/>
    <p:sldLayoutId id="2147483662"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nta.go.jp/taxes/kids/oyo/page08.htm" TargetMode="External"/><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hyperlink" Target="https://www.mof.go.jp/tax_information/index.html"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hyperlink" Target="https://www.pref.kyoto.jp/zeimu/11600057.html" TargetMode="Externa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chart" Target="../charts/chart4.xml"/><Relationship Id="rId5" Type="http://schemas.openxmlformats.org/officeDocument/2006/relationships/hyperlink" Target="https://www.pref.kyoto.jp/yosan/documents/r8_tosho_flip.pdf" TargetMode="Externa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64.jpe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hyperlink" Target="https://www.town.kasagi.lg.jp/" TargetMode="External"/><Relationship Id="rId13" Type="http://schemas.openxmlformats.org/officeDocument/2006/relationships/hyperlink" Target="https://www.city.kameoka.kyoto.jp/" TargetMode="External"/><Relationship Id="rId18" Type="http://schemas.openxmlformats.org/officeDocument/2006/relationships/hyperlink" Target="https://www.city.muko.kyoto.jp/" TargetMode="External"/><Relationship Id="rId26" Type="http://schemas.openxmlformats.org/officeDocument/2006/relationships/hyperlink" Target="https://www.city.nagaokakyo.lg.jp/" TargetMode="External"/><Relationship Id="rId3" Type="http://schemas.openxmlformats.org/officeDocument/2006/relationships/notesSlide" Target="../notesSlides/notesSlide17.xml"/><Relationship Id="rId21" Type="http://schemas.openxmlformats.org/officeDocument/2006/relationships/hyperlink" Target="https://www.city.yawata.kyoto.jp/" TargetMode="External"/><Relationship Id="rId7" Type="http://schemas.openxmlformats.org/officeDocument/2006/relationships/hyperlink" Target="https://www.city.uji.kyoto.jp/" TargetMode="External"/><Relationship Id="rId12" Type="http://schemas.openxmlformats.org/officeDocument/2006/relationships/hyperlink" Target="https://www.city.maizuru.kyoto.jp/" TargetMode="External"/><Relationship Id="rId17" Type="http://schemas.openxmlformats.org/officeDocument/2006/relationships/hyperlink" Target="https://www.town.wazuka.lg.jp/index.html" TargetMode="External"/><Relationship Id="rId25" Type="http://schemas.openxmlformats.org/officeDocument/2006/relationships/hyperlink" Target="https://www.city.kizugawa.lg.jp/" TargetMode="External"/><Relationship Id="rId2" Type="http://schemas.openxmlformats.org/officeDocument/2006/relationships/slideLayout" Target="../slideLayouts/slideLayout4.xml"/><Relationship Id="rId16" Type="http://schemas.openxmlformats.org/officeDocument/2006/relationships/hyperlink" Target="https://www.city.kyotanabe.lg.jp/" TargetMode="External"/><Relationship Id="rId20" Type="http://schemas.openxmlformats.org/officeDocument/2006/relationships/hyperlink" Target="https://www.town.ide.kyoto.jp/" TargetMode="External"/><Relationship Id="rId29" Type="http://schemas.openxmlformats.org/officeDocument/2006/relationships/hyperlink" Target="https://www.city.nantan.kyoto.jp/www/index.html" TargetMode="External"/><Relationship Id="rId1" Type="http://schemas.openxmlformats.org/officeDocument/2006/relationships/tags" Target="../tags/tag8.xml"/><Relationship Id="rId6" Type="http://schemas.openxmlformats.org/officeDocument/2006/relationships/hyperlink" Target="https://www.city.fukuchiyama.lg.jp/" TargetMode="External"/><Relationship Id="rId11" Type="http://schemas.openxmlformats.org/officeDocument/2006/relationships/hyperlink" Target="https://www.town.seika.kyoto.jp/" TargetMode="External"/><Relationship Id="rId24" Type="http://schemas.openxmlformats.org/officeDocument/2006/relationships/hyperlink" Target="https://www.town.ine.kyoto.jp/" TargetMode="External"/><Relationship Id="rId5" Type="http://schemas.openxmlformats.org/officeDocument/2006/relationships/hyperlink" Target="https://www.city.joyo.kyoto.jp/" TargetMode="External"/><Relationship Id="rId15" Type="http://schemas.openxmlformats.org/officeDocument/2006/relationships/hyperlink" Target="https://www.city.miyazu.kyoto.jp/" TargetMode="External"/><Relationship Id="rId23" Type="http://schemas.openxmlformats.org/officeDocument/2006/relationships/hyperlink" Target="https://www.town.ujitawara.kyoto.jp/" TargetMode="External"/><Relationship Id="rId28" Type="http://schemas.openxmlformats.org/officeDocument/2006/relationships/hyperlink" Target="https://www.town.kumiyama.lg.jp/" TargetMode="External"/><Relationship Id="rId10" Type="http://schemas.openxmlformats.org/officeDocument/2006/relationships/hyperlink" Target="https://www.town.oyamazaki.kyoto.jp/" TargetMode="External"/><Relationship Id="rId19" Type="http://schemas.openxmlformats.org/officeDocument/2006/relationships/hyperlink" Target="https://www.city.kyotango.lg.jp/" TargetMode="External"/><Relationship Id="rId31" Type="http://schemas.openxmlformats.org/officeDocument/2006/relationships/image" Target="../media/image66.png"/><Relationship Id="rId4" Type="http://schemas.openxmlformats.org/officeDocument/2006/relationships/hyperlink" Target="https://www.city.ayabe.lg.jp/" TargetMode="External"/><Relationship Id="rId9" Type="http://schemas.openxmlformats.org/officeDocument/2006/relationships/hyperlink" Target="https://www.town.kyotamba.kyoto.jp/" TargetMode="External"/><Relationship Id="rId14" Type="http://schemas.openxmlformats.org/officeDocument/2006/relationships/hyperlink" Target="https://www.vill.minamiyamashiro.lg.jp/" TargetMode="External"/><Relationship Id="rId22" Type="http://schemas.openxmlformats.org/officeDocument/2006/relationships/hyperlink" Target="https://www.city.kyoto.lg.jp/" TargetMode="External"/><Relationship Id="rId27" Type="http://schemas.openxmlformats.org/officeDocument/2006/relationships/hyperlink" Target="https://www.town.yosano.lg.jp/" TargetMode="External"/><Relationship Id="rId30"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hyperlink" Target="https://zaimusho.quizknock.com/" TargetMode="Externa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kyoto-sosuiren.com/index.html" TargetMode="External"/><Relationship Id="rId3" Type="http://schemas.openxmlformats.org/officeDocument/2006/relationships/hyperlink" Target="https://www.nta.go.jp/taxes/kids/index.htm" TargetMode="External"/><Relationship Id="rId7"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398D3E-4F28-40C4-8129-C2E04351739C}"/>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F60530-579F-4FE7-AFE5-401E285EEA8D}"/>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中学生用租税教育教材</a:t>
            </a:r>
          </a:p>
        </p:txBody>
      </p:sp>
      <p:sp>
        <p:nvSpPr>
          <p:cNvPr id="8" name="テキスト ボックス 7">
            <a:extLst>
              <a:ext uri="{FF2B5EF4-FFF2-40B4-BE49-F238E27FC236}">
                <a16:creationId xmlns:a16="http://schemas.microsoft.com/office/drawing/2014/main" id="{87F44D7D-AE1B-44B4-BC2C-83A7A7B521D8}"/>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a:solidFill>
                  <a:srgbClr val="005BAD"/>
                </a:solidFill>
                <a:latin typeface="HGP創英角ｺﾞｼｯｸUB" panose="020B0900000000000000" pitchFamily="50" charset="-128"/>
                <a:ea typeface="HGP創英角ｺﾞｼｯｸUB" panose="020B0900000000000000" pitchFamily="50" charset="-128"/>
              </a:rPr>
              <a:t>－ 令和８年度</a:t>
            </a:r>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・京都府版 －</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44CA1D2C-731C-40AA-9159-932A7601CEFD}"/>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京都府租税教育推進連絡協議会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4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2" name="スライド番号プレースホルダー 8">
            <a:extLst>
              <a:ext uri="{FF2B5EF4-FFF2-40B4-BE49-F238E27FC236}">
                <a16:creationId xmlns:a16="http://schemas.microsoft.com/office/drawing/2014/main" id="{744C8A7A-F59E-8108-8022-54D33AE6ECD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10</a:t>
            </a:fld>
            <a:endParaRPr lang="en-US" altLang="ja-JP" dirty="0">
              <a:latin typeface="+mn-ea"/>
              <a:ea typeface="+mn-ea"/>
            </a:endParaRP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
        <p:nvSpPr>
          <p:cNvPr id="2" name="スライド番号プレースホルダー 8">
            <a:extLst>
              <a:ext uri="{FF2B5EF4-FFF2-40B4-BE49-F238E27FC236}">
                <a16:creationId xmlns:a16="http://schemas.microsoft.com/office/drawing/2014/main" id="{1A718F10-5CF7-C504-19A7-B5A6FCBF2DC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11</a:t>
            </a:fld>
            <a:endParaRPr lang="en-US" altLang="ja-JP" dirty="0">
              <a:latin typeface="+mn-ea"/>
              <a:ea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7941679"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5618846" cy="369332"/>
          </a:xfrm>
          <a:prstGeom prst="rect">
            <a:avLst/>
          </a:prstGeom>
          <a:noFill/>
        </p:spPr>
        <p:txBody>
          <a:bodyPr wrap="none" rtlCol="0">
            <a:spAutoFit/>
          </a:bodyPr>
          <a:lstStyle/>
          <a:p>
            <a:r>
              <a:rPr kumimoji="1" lang="ja-JP" altLang="en-US" sz="1800"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21233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HGPGothicE" panose="020B0900000000000000" pitchFamily="34" charset="-128"/>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8">
            <a:extLst>
              <a:ext uri="{FF2B5EF4-FFF2-40B4-BE49-F238E27FC236}">
                <a16:creationId xmlns:a16="http://schemas.microsoft.com/office/drawing/2014/main" id="{88F49A5F-0756-D22B-B834-7A4CD761A0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12</a:t>
            </a:fld>
            <a:endParaRPr lang="en-US" altLang="ja-JP" dirty="0">
              <a:latin typeface="+mn-ea"/>
              <a:ea typeface="+mn-ea"/>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7935329"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901791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8" name="スライド番号プレースホルダー 8">
            <a:extLst>
              <a:ext uri="{FF2B5EF4-FFF2-40B4-BE49-F238E27FC236}">
                <a16:creationId xmlns:a16="http://schemas.microsoft.com/office/drawing/2014/main" id="{E0EB334B-5F63-D99A-FC92-7829C6B0F54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13</a:t>
            </a:fld>
            <a:endParaRPr lang="en-US" altLang="ja-JP" dirty="0">
              <a:latin typeface="+mn-ea"/>
              <a:ea typeface="+mn-ea"/>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2026</a:t>
            </a:r>
            <a:r>
              <a:rPr kumimoji="1" lang="ja-JP" altLang="en-US" sz="1700" dirty="0">
                <a:latin typeface="+mn-ea"/>
                <a:ea typeface="+mn-ea"/>
              </a:rPr>
              <a:t>年度（令和８年度）予算の国の一般会計歳出</a:t>
            </a:r>
            <a:r>
              <a:rPr kumimoji="1" lang="en-US" altLang="ja-JP" sz="2000" dirty="0">
                <a:solidFill>
                  <a:srgbClr val="005BAD"/>
                </a:solidFill>
                <a:latin typeface="+mn-ea"/>
                <a:ea typeface="+mn-ea"/>
              </a:rPr>
              <a:t>122.3</a:t>
            </a:r>
            <a:r>
              <a:rPr kumimoji="1" lang="ja-JP" altLang="en-US" sz="2000" dirty="0">
                <a:solidFill>
                  <a:srgbClr val="005BAD"/>
                </a:solidFill>
                <a:latin typeface="+mn-ea"/>
                <a:ea typeface="+mn-ea"/>
              </a:rPr>
              <a:t>兆円</a:t>
            </a:r>
            <a:r>
              <a:rPr kumimoji="1" lang="ja-JP" altLang="en-US" sz="1700" dirty="0">
                <a:latin typeface="+mn-ea"/>
                <a:ea typeface="+mn-ea"/>
              </a:rPr>
              <a:t>は、主に、</a:t>
            </a:r>
            <a:r>
              <a:rPr kumimoji="1" lang="ja-JP" altLang="en-US" sz="2000" dirty="0">
                <a:solidFill>
                  <a:srgbClr val="005BAD"/>
                </a:solidFill>
                <a:latin typeface="+mn-ea"/>
                <a:ea typeface="+mn-ea"/>
              </a:rPr>
              <a:t>①社会保障、</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②国債費、③地方交付税交付金等に使われており、これらで約</a:t>
            </a:r>
            <a:r>
              <a:rPr kumimoji="1" lang="en-US" altLang="ja-JP" sz="2000" dirty="0">
                <a:solidFill>
                  <a:srgbClr val="005BAD"/>
                </a:solidFill>
                <a:latin typeface="+mn-ea"/>
                <a:ea typeface="+mn-ea"/>
              </a:rPr>
              <a:t>3/</a:t>
            </a:r>
            <a:r>
              <a:rPr lang="en-US" altLang="ja-JP" sz="2000" dirty="0">
                <a:solidFill>
                  <a:srgbClr val="005BAD"/>
                </a:solidFill>
                <a:latin typeface="+mn-ea"/>
                <a:ea typeface="+mn-ea"/>
              </a:rPr>
              <a:t>4</a:t>
            </a:r>
          </a:p>
          <a:p>
            <a:pPr>
              <a:lnSpc>
                <a:spcPct val="110000"/>
              </a:lnSpc>
              <a:spcBef>
                <a:spcPts val="0"/>
              </a:spcBef>
              <a:buClr>
                <a:srgbClr val="005BAD"/>
              </a:buClr>
            </a:pPr>
            <a:r>
              <a:rPr kumimoji="1" lang="en-US" altLang="ja-JP" sz="2000" dirty="0">
                <a:solidFill>
                  <a:srgbClr val="005BAD"/>
                </a:solidFill>
                <a:latin typeface="+mn-ea"/>
                <a:ea typeface="+mn-ea"/>
              </a:rPr>
              <a:t>   </a:t>
            </a:r>
            <a:r>
              <a:rPr kumimoji="1" lang="ja-JP" altLang="en-US" sz="1700" dirty="0">
                <a:latin typeface="+mn-ea"/>
                <a:ea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ea typeface="+mn-ea"/>
              </a:rPr>
              <a:t>2026</a:t>
            </a:r>
            <a:r>
              <a:rPr kumimoji="1" lang="ja-JP" altLang="en-US" sz="1700" dirty="0">
                <a:latin typeface="+mn-ea"/>
                <a:ea typeface="+mn-ea"/>
              </a:rPr>
              <a:t>年度（令和８年度）予算の国の一般会計歳入</a:t>
            </a:r>
            <a:r>
              <a:rPr kumimoji="1" lang="en-US" altLang="ja-JP" sz="2000" dirty="0">
                <a:solidFill>
                  <a:srgbClr val="005BAD"/>
                </a:solidFill>
                <a:latin typeface="+mn-ea"/>
                <a:ea typeface="+mn-ea"/>
              </a:rPr>
              <a:t>122.3</a:t>
            </a:r>
            <a:r>
              <a:rPr kumimoji="1" lang="ja-JP" altLang="en-US" sz="2000" dirty="0">
                <a:solidFill>
                  <a:srgbClr val="005BAD"/>
                </a:solidFill>
                <a:latin typeface="+mn-ea"/>
                <a:ea typeface="+mn-ea"/>
              </a:rPr>
              <a:t>兆円は、</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税収等と公債金（借金）で構成</a:t>
            </a:r>
            <a:r>
              <a:rPr kumimoji="1" lang="ja-JP" altLang="en-US" sz="1700"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現在、</a:t>
            </a:r>
            <a:r>
              <a:rPr kumimoji="1" lang="ja-JP" altLang="en-US" sz="2000" dirty="0">
                <a:solidFill>
                  <a:srgbClr val="005BAD"/>
                </a:solidFill>
                <a:latin typeface="+mn-ea"/>
                <a:ea typeface="+mn-ea"/>
              </a:rPr>
              <a:t>税収等では歳出全体の約</a:t>
            </a:r>
            <a:r>
              <a:rPr kumimoji="1" lang="en-US" altLang="ja-JP" sz="2000" dirty="0">
                <a:solidFill>
                  <a:srgbClr val="005BAD"/>
                </a:solidFill>
                <a:latin typeface="+mn-ea"/>
                <a:ea typeface="+mn-ea"/>
              </a:rPr>
              <a:t>3/</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しか賄えておらず、</a:t>
            </a:r>
            <a:endParaRPr lang="en-US" altLang="ja-JP" sz="2000" dirty="0">
              <a:solidFill>
                <a:srgbClr val="005BAD"/>
              </a:solidFill>
              <a:latin typeface="+mn-ea"/>
              <a:ea typeface="+mn-ea"/>
            </a:endParaRPr>
          </a:p>
          <a:p>
            <a:pPr>
              <a:lnSpc>
                <a:spcPct val="110000"/>
              </a:lnSpc>
              <a:spcBef>
                <a:spcPts val="0"/>
              </a:spcBef>
              <a:buClr>
                <a:srgbClr val="005BAD"/>
              </a:buClr>
            </a:pPr>
            <a:r>
              <a:rPr kumimoji="1" lang="ja-JP" altLang="en-US" sz="2000" dirty="0">
                <a:solidFill>
                  <a:srgbClr val="005BAD"/>
                </a:solidFill>
                <a:latin typeface="+mn-ea"/>
                <a:ea typeface="+mn-ea"/>
              </a:rPr>
              <a:t> </a:t>
            </a:r>
            <a:r>
              <a:rPr kumimoji="1" lang="ja-JP" altLang="en-US" sz="2000" spc="100" dirty="0">
                <a:solidFill>
                  <a:srgbClr val="005BAD"/>
                </a:solidFill>
                <a:latin typeface="+mn-ea"/>
                <a:ea typeface="+mn-ea"/>
              </a:rPr>
              <a:t> </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sz="1700" dirty="0">
                <a:latin typeface="+mn-ea"/>
                <a:ea typeface="+mn-ea"/>
              </a:rPr>
              <a:t>しています。</a:t>
            </a:r>
            <a:endParaRPr kumimoji="1" lang="en-US" altLang="ja-JP" sz="1700" dirty="0">
              <a:latin typeface="+mn-ea"/>
              <a:ea typeface="+mn-ea"/>
            </a:endParaRPr>
          </a:p>
          <a:p>
            <a:pPr marL="252000" indent="-252000">
              <a:lnSpc>
                <a:spcPct val="110000"/>
              </a:lnSpc>
              <a:spcBef>
                <a:spcPts val="0"/>
              </a:spcBef>
              <a:buClr>
                <a:srgbClr val="005BAD"/>
              </a:buClr>
            </a:pPr>
            <a:r>
              <a:rPr kumimoji="1" lang="ja-JP" altLang="en-US" sz="1700" dirty="0">
                <a:latin typeface="+mn-ea"/>
                <a:ea typeface="+mn-ea"/>
              </a:rPr>
              <a:t>  </a:t>
            </a:r>
            <a:r>
              <a:rPr kumimoji="1" lang="ja-JP" altLang="en-US" sz="1700" spc="100" dirty="0">
                <a:latin typeface="+mn-ea"/>
                <a:ea typeface="+mn-ea"/>
              </a:rPr>
              <a:t> </a:t>
            </a:r>
            <a:r>
              <a:rPr kumimoji="1" lang="ja-JP" altLang="en-US" sz="1700" dirty="0">
                <a:latin typeface="+mn-ea"/>
                <a:ea typeface="+mn-ea"/>
              </a:rPr>
              <a:t>この借金の返済には将来世代の税収等が充てられることになるため、</a:t>
            </a:r>
            <a:endParaRPr kumimoji="1" lang="en-US" altLang="ja-JP" sz="1700" dirty="0">
              <a:latin typeface="+mn-ea"/>
              <a:ea typeface="+mn-ea"/>
            </a:endParaRPr>
          </a:p>
          <a:p>
            <a:pPr marL="252000" indent="-252000">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将来世代へ負担を先送りしていることになります。</a:t>
            </a:r>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8">
            <a:extLst>
              <a:ext uri="{FF2B5EF4-FFF2-40B4-BE49-F238E27FC236}">
                <a16:creationId xmlns:a16="http://schemas.microsoft.com/office/drawing/2014/main" id="{6A2831FF-8A87-D063-11F0-E90FD7B3E73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14</a:t>
            </a:fld>
            <a:endParaRPr lang="en-US" altLang="ja-JP" dirty="0">
              <a:latin typeface="+mn-ea"/>
              <a:ea typeface="+mn-ea"/>
            </a:endParaRPr>
          </a:p>
        </p:txBody>
      </p:sp>
    </p:spTree>
    <p:extLst>
      <p:ext uri="{BB962C8B-B14F-4D97-AF65-F5344CB8AC3E}">
        <p14:creationId xmlns:p14="http://schemas.microsoft.com/office/powerpoint/2010/main" val="37616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3531736" cy="430887"/>
          </a:xfrm>
          <a:prstGeom prst="rect">
            <a:avLst/>
          </a:prstGeom>
          <a:noFill/>
        </p:spPr>
        <p:txBody>
          <a:bodyPr wrap="none" rtlCol="0">
            <a:spAutoFit/>
          </a:bodyPr>
          <a:lstStyle/>
          <a:p>
            <a:r>
              <a:rPr lang="ja-JP" altLang="en-US" sz="2200" dirty="0">
                <a:latin typeface="HGPｺﾞｼｯｸE" panose="020B0900000000000000" pitchFamily="50" charset="-128"/>
                <a:ea typeface="HGPｺﾞｼｯｸE" panose="020B0900000000000000" pitchFamily="50" charset="-128"/>
              </a:rPr>
              <a:t>国の予算</a:t>
            </a:r>
            <a:r>
              <a:rPr lang="zh-CN" altLang="en-US" dirty="0">
                <a:latin typeface="HGPｺﾞｼｯｸE" panose="020B0900000000000000" pitchFamily="50" charset="-128"/>
                <a:ea typeface="HGPｺﾞｼｯｸE" panose="020B0900000000000000" pitchFamily="50" charset="-128"/>
              </a:rPr>
              <a:t>（令和</a:t>
            </a:r>
            <a:r>
              <a:rPr lang="ja-JP" altLang="en-US" dirty="0">
                <a:latin typeface="HGPｺﾞｼｯｸE" panose="020B0900000000000000" pitchFamily="50" charset="-128"/>
                <a:ea typeface="HGPｺﾞｼｯｸE" panose="020B0900000000000000" pitchFamily="50" charset="-128"/>
              </a:rPr>
              <a:t>８</a:t>
            </a:r>
            <a:r>
              <a:rPr lang="zh-CN" altLang="en-US" dirty="0">
                <a:latin typeface="HGPｺﾞｼｯｸE" panose="020B0900000000000000" pitchFamily="50" charset="-128"/>
                <a:ea typeface="HGPｺﾞｼｯｸE" panose="020B0900000000000000" pitchFamily="50" charset="-128"/>
              </a:rPr>
              <a:t>年度当初予算）</a:t>
            </a:r>
          </a:p>
        </p:txBody>
      </p:sp>
      <p:grpSp>
        <p:nvGrpSpPr>
          <p:cNvPr id="3" name="グループ化 2">
            <a:extLst>
              <a:ext uri="{FF2B5EF4-FFF2-40B4-BE49-F238E27FC236}">
                <a16:creationId xmlns:a16="http://schemas.microsoft.com/office/drawing/2014/main" id="{621A7E9B-2D94-792F-A5B8-66676F2BF4AC}"/>
              </a:ext>
            </a:extLst>
          </p:cNvPr>
          <p:cNvGrpSpPr/>
          <p:nvPr/>
        </p:nvGrpSpPr>
        <p:grpSpPr>
          <a:xfrm>
            <a:off x="286410" y="1980000"/>
            <a:ext cx="3922222" cy="3754608"/>
            <a:chOff x="286410" y="1980000"/>
            <a:chExt cx="3922222" cy="3754608"/>
          </a:xfrm>
        </p:grpSpPr>
        <p:pic>
          <p:nvPicPr>
            <p:cNvPr id="2" name="Picture 1">
              <a:extLst>
                <a:ext uri="{FF2B5EF4-FFF2-40B4-BE49-F238E27FC236}">
                  <a16:creationId xmlns:a16="http://schemas.microsoft.com/office/drawing/2014/main" id="{33FEC35C-87FE-FA40-630F-385E320129AC}"/>
                </a:ext>
              </a:extLst>
            </p:cNvPr>
            <p:cNvPicPr>
              <a:picLocks noChangeAspect="1"/>
            </p:cNvPicPr>
            <p:nvPr/>
          </p:nvPicPr>
          <p:blipFill>
            <a:blip r:embed="rId3"/>
            <a:srcRect l="5605" t="6679" r="3878" b="5175"/>
            <a:stretch>
              <a:fillRect/>
            </a:stretch>
          </p:blipFill>
          <p:spPr>
            <a:xfrm>
              <a:off x="286410" y="1982906"/>
              <a:ext cx="3922222" cy="3751702"/>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6" name="グループ化 5">
            <a:extLst>
              <a:ext uri="{FF2B5EF4-FFF2-40B4-BE49-F238E27FC236}">
                <a16:creationId xmlns:a16="http://schemas.microsoft.com/office/drawing/2014/main" id="{8A438E0A-654A-33BA-679B-BC8F4504F707}"/>
              </a:ext>
            </a:extLst>
          </p:cNvPr>
          <p:cNvGrpSpPr/>
          <p:nvPr/>
        </p:nvGrpSpPr>
        <p:grpSpPr>
          <a:xfrm>
            <a:off x="4729442" y="1977278"/>
            <a:ext cx="4220249" cy="3753164"/>
            <a:chOff x="4729442" y="1977278"/>
            <a:chExt cx="4220249" cy="3753164"/>
          </a:xfrm>
        </p:grpSpPr>
        <p:pic>
          <p:nvPicPr>
            <p:cNvPr id="4" name="Picture 3">
              <a:extLst>
                <a:ext uri="{FF2B5EF4-FFF2-40B4-BE49-F238E27FC236}">
                  <a16:creationId xmlns:a16="http://schemas.microsoft.com/office/drawing/2014/main" id="{4222EB13-7E53-E729-F9B8-B2C9083A3E7D}"/>
                </a:ext>
              </a:extLst>
            </p:cNvPr>
            <p:cNvPicPr>
              <a:picLocks noChangeAspect="1"/>
            </p:cNvPicPr>
            <p:nvPr/>
          </p:nvPicPr>
          <p:blipFill>
            <a:blip r:embed="rId4"/>
            <a:srcRect l="4171" t="6324" r="5931" b="-172"/>
            <a:stretch>
              <a:fillRect/>
            </a:stretch>
          </p:blipFill>
          <p:spPr>
            <a:xfrm>
              <a:off x="4729442" y="1977278"/>
              <a:ext cx="4220249" cy="3753164"/>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0" dirty="0">
                <a:solidFill>
                  <a:schemeClr val="tx1"/>
                </a:solidFill>
              </a:rPr>
              <a:t>出典：財務省「これからの日本のために財政を考える」（令和８年４月）</a:t>
            </a:r>
            <a:endParaRPr lang="en-US" altLang="ja-JP" sz="855" dirty="0">
              <a:solidFill>
                <a:schemeClr val="tx1"/>
              </a:solidFill>
              <a:cs typeface="Arial"/>
            </a:endParaRPr>
          </a:p>
        </p:txBody>
      </p:sp>
      <p:sp>
        <p:nvSpPr>
          <p:cNvPr id="5" name="スライド番号プレースホルダー 8">
            <a:extLst>
              <a:ext uri="{FF2B5EF4-FFF2-40B4-BE49-F238E27FC236}">
                <a16:creationId xmlns:a16="http://schemas.microsoft.com/office/drawing/2014/main" id="{8ED06DA9-A86D-B0DA-1B2A-A07CF537096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15</a:t>
            </a:fld>
            <a:endParaRPr lang="en-US" altLang="ja-JP" dirty="0">
              <a:latin typeface="+mn-ea"/>
              <a:ea typeface="+mn-ea"/>
            </a:endParaRPr>
          </a:p>
        </p:txBody>
      </p:sp>
    </p:spTree>
    <p:extLst>
      <p:ext uri="{BB962C8B-B14F-4D97-AF65-F5344CB8AC3E}">
        <p14:creationId xmlns:p14="http://schemas.microsoft.com/office/powerpoint/2010/main" val="5508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1990</a:t>
            </a:r>
            <a:r>
              <a:rPr kumimoji="1" lang="ja-JP" altLang="en-US" sz="1700" dirty="0">
                <a:latin typeface="+mn-ea"/>
                <a:ea typeface="+mn-ea"/>
              </a:rPr>
              <a:t>年度（平成２年度）と現在の歳出を比較すると、</a:t>
            </a:r>
            <a:r>
              <a:rPr kumimoji="1" lang="ja-JP" altLang="en-US" sz="2000" dirty="0">
                <a:solidFill>
                  <a:srgbClr val="005BAD"/>
                </a:solidFill>
                <a:latin typeface="+mn-ea"/>
                <a:ea typeface="+mn-ea"/>
              </a:rPr>
              <a:t>社会保障関係費や国債費が</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大きく伸びて</a:t>
            </a:r>
            <a:r>
              <a:rPr kumimoji="1" lang="ja-JP" altLang="en-US" sz="1700" dirty="0">
                <a:latin typeface="+mn-ea"/>
                <a:ea typeface="+mn-ea"/>
              </a:rPr>
              <a:t>います。特に社会保障は、</a:t>
            </a:r>
            <a:r>
              <a:rPr lang="ja-JP" altLang="en-US" sz="1800" dirty="0">
                <a:solidFill>
                  <a:srgbClr val="005BAD"/>
                </a:solidFill>
                <a:latin typeface="+mn-ea"/>
                <a:ea typeface="+mn-ea"/>
              </a:rPr>
              <a:t>年金、医療、介護、こども・子育て</a:t>
            </a:r>
            <a:r>
              <a:rPr kumimoji="1" lang="ja-JP" altLang="en-US" sz="1700" dirty="0">
                <a:latin typeface="+mn-ea"/>
                <a:ea typeface="+mn-ea"/>
              </a:rPr>
              <a:t>などの</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分野に分けられ、</a:t>
            </a:r>
            <a:r>
              <a:rPr lang="ja-JP" altLang="en-US" sz="2000" dirty="0">
                <a:solidFill>
                  <a:srgbClr val="005BAD"/>
                </a:solidFill>
                <a:latin typeface="+mn-ea"/>
                <a:ea typeface="+mn-ea"/>
              </a:rPr>
              <a:t>国の一般会計歳出の約</a:t>
            </a:r>
            <a:r>
              <a:rPr lang="en-US" altLang="ja-JP" sz="2000" dirty="0">
                <a:solidFill>
                  <a:srgbClr val="005BAD"/>
                </a:solidFill>
                <a:latin typeface="+mn-ea"/>
                <a:ea typeface="+mn-ea"/>
              </a:rPr>
              <a:t>1/3</a:t>
            </a:r>
            <a:r>
              <a:rPr kumimoji="1" lang="ja-JP" altLang="en-US" sz="1700" dirty="0">
                <a:latin typeface="+mn-ea"/>
                <a:ea typeface="+mn-ea"/>
              </a:rPr>
              <a:t>を占める</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000" spc="-200" dirty="0">
                <a:solidFill>
                  <a:srgbClr val="005BAD"/>
                </a:solidFill>
                <a:latin typeface="+mn-ea"/>
                <a:ea typeface="+mn-ea"/>
              </a:rPr>
              <a:t> </a:t>
            </a:r>
            <a:r>
              <a:rPr lang="ja-JP" altLang="en-US" sz="2000" dirty="0">
                <a:solidFill>
                  <a:srgbClr val="005BAD"/>
                </a:solidFill>
                <a:latin typeface="+mn-ea"/>
                <a:ea typeface="+mn-ea"/>
              </a:rPr>
              <a:t>税収の伸びが見合っておらず、不足分を借金に頼っている</a:t>
            </a:r>
            <a:r>
              <a:rPr kumimoji="1" lang="ja-JP" altLang="en-US" sz="1700" dirty="0">
                <a:latin typeface="+mn-ea"/>
                <a:ea typeface="+mn-ea"/>
              </a:rPr>
              <a:t>ため、</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8">
            <a:extLst>
              <a:ext uri="{FF2B5EF4-FFF2-40B4-BE49-F238E27FC236}">
                <a16:creationId xmlns:a16="http://schemas.microsoft.com/office/drawing/2014/main" id="{58550116-8656-85C4-EDF7-F99D9AFE921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16</a:t>
            </a:fld>
            <a:endParaRPr lang="en-US" altLang="ja-JP" dirty="0">
              <a:latin typeface="+mn-ea"/>
              <a:ea typeface="+mn-ea"/>
            </a:endParaRPr>
          </a:p>
        </p:txBody>
      </p:sp>
    </p:spTree>
    <p:extLst>
      <p:ext uri="{BB962C8B-B14F-4D97-AF65-F5344CB8AC3E}">
        <p14:creationId xmlns:p14="http://schemas.microsoft.com/office/powerpoint/2010/main" val="236844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540000"/>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92.7</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752129" cy="246221"/>
              </a:xfrm>
              <a:prstGeom prst="rect">
                <a:avLst/>
              </a:prstGeom>
              <a:noFill/>
            </p:spPr>
            <p:txBody>
              <a:bodyPr wrap="none" rtlCol="0">
                <a:spAutoFit/>
              </a:bodyPr>
              <a:lstStyle/>
              <a:p>
                <a:r>
                  <a:rPr lang="en-US" altLang="ja-JP" sz="1000" b="1" dirty="0">
                    <a:solidFill>
                      <a:srgbClr val="216FCD"/>
                    </a:solidFill>
                    <a:latin typeface="+mn-ea"/>
                    <a:ea typeface="+mn-ea"/>
                  </a:rPr>
                  <a:t>+</a:t>
                </a:r>
                <a:r>
                  <a:rPr kumimoji="1" lang="en-US" altLang="ja-JP" sz="1000" b="1" dirty="0">
                    <a:solidFill>
                      <a:srgbClr val="216FCD"/>
                    </a:solidFill>
                    <a:latin typeface="+mn-ea"/>
                    <a:ea typeface="+mn-ea"/>
                  </a:rPr>
                  <a:t>32.1</a:t>
                </a:r>
                <a:r>
                  <a:rPr kumimoji="1" lang="ja-JP" altLang="en-US" sz="10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8433" y="212731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ja-JP" sz="1050" kern="0" dirty="0">
                    <a:solidFill>
                      <a:srgbClr val="EA5050"/>
                    </a:solidFill>
                    <a:latin typeface="+mn-ea"/>
                  </a:rPr>
                  <a:t>29.6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15713"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6" y="5751057"/>
                <a:ext cx="980397" cy="623248"/>
              </a:xfrm>
              <a:prstGeom prst="rect">
                <a:avLst/>
              </a:prstGeom>
              <a:noFill/>
            </p:spPr>
            <p:txBody>
              <a:bodyPr wrap="none" rtlCol="0">
                <a:spAutoFit/>
              </a:bodyPr>
              <a:lstStyle/>
              <a:p>
                <a:pPr algn="ctr"/>
                <a:r>
                  <a:rPr lang="en-US" altLang="ja-JP" sz="1200" kern="0" spc="40" dirty="0">
                    <a:latin typeface="+mn-ea"/>
                    <a:ea typeface="+mn-ea"/>
                  </a:rPr>
                  <a:t>2026</a:t>
                </a:r>
                <a:r>
                  <a:rPr kumimoji="1" lang="ja-JP" altLang="en-US" sz="1200" kern="0" spc="40" dirty="0">
                    <a:latin typeface="+mn-ea"/>
                    <a:ea typeface="+mn-ea"/>
                  </a:rPr>
                  <a:t>年度</a:t>
                </a:r>
                <a:endParaRPr kumimoji="1" lang="en-US" altLang="ja-JP" sz="1200" kern="0" spc="40" dirty="0">
                  <a:latin typeface="+mn-ea"/>
                  <a:ea typeface="+mn-ea"/>
                </a:endParaRPr>
              </a:p>
              <a:p>
                <a:pPr algn="ctr"/>
                <a:r>
                  <a:rPr lang="ja-JP" altLang="en-US" sz="1050" kern="0" spc="40" dirty="0">
                    <a:latin typeface="+mn-ea"/>
                    <a:ea typeface="+mn-ea"/>
                  </a:rPr>
                  <a:t>（令和８年度）</a:t>
                </a:r>
                <a:endParaRPr kumimoji="1" lang="en-US" altLang="ja-JP" sz="1050" kern="0" spc="40" dirty="0">
                  <a:latin typeface="+mn-ea"/>
                  <a:ea typeface="+mn-ea"/>
                </a:endParaRPr>
              </a:p>
              <a:p>
                <a:pPr algn="ctr"/>
                <a:r>
                  <a:rPr kumimoji="1" lang="en-US" altLang="ja-JP" sz="1200" kern="0" spc="40" dirty="0">
                    <a:latin typeface="+mn-ea"/>
                    <a:ea typeface="+mn-ea"/>
                  </a:rPr>
                  <a:t>122.3</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24.0</a:t>
                </a:r>
                <a:r>
                  <a:rPr kumimoji="1" lang="ja-JP" altLang="en-US" sz="10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1633"/>
                <a:chOff x="4834843" y="3601937"/>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78566" y="2123306"/>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540000"/>
            <a:ext cx="4159662" cy="5173794"/>
            <a:chOff x="323850" y="1200511"/>
            <a:chExt cx="4159662" cy="5173794"/>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14528"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5352" y="5751057"/>
              <a:ext cx="980398" cy="623248"/>
            </a:xfrm>
            <a:prstGeom prst="rect">
              <a:avLst/>
            </a:prstGeom>
            <a:noFill/>
          </p:spPr>
          <p:txBody>
            <a:bodyPr wrap="none" rtlCol="0">
              <a:spAutoFit/>
            </a:bodyPr>
            <a:lstStyle/>
            <a:p>
              <a:pPr algn="ctr"/>
              <a:r>
                <a:rPr lang="en-US" altLang="ja-JP" sz="1200" kern="0" spc="40" dirty="0">
                  <a:latin typeface="+mn-ea"/>
                </a:rPr>
                <a:t>2026</a:t>
              </a:r>
              <a:r>
                <a:rPr kumimoji="1" lang="ja-JP" altLang="en-US" sz="1200" kern="0" spc="40" dirty="0">
                  <a:latin typeface="+mn-ea"/>
                </a:rPr>
                <a:t>年度</a:t>
              </a:r>
              <a:endParaRPr kumimoji="1" lang="en-US" altLang="ja-JP" sz="1200" kern="0" spc="40" dirty="0">
                <a:latin typeface="+mn-ea"/>
              </a:endParaRPr>
            </a:p>
            <a:p>
              <a:pPr algn="ctr"/>
              <a:r>
                <a:rPr lang="ja-JP" altLang="en-US" sz="1050" kern="0" spc="40" dirty="0">
                  <a:latin typeface="+mn-ea"/>
                </a:rPr>
                <a:t>（令和８年度）</a:t>
              </a:r>
              <a:endParaRPr kumimoji="1" lang="en-US" altLang="ja-JP" sz="1050" kern="0" spc="40" dirty="0">
                <a:latin typeface="+mn-ea"/>
              </a:endParaRPr>
            </a:p>
            <a:p>
              <a:pPr algn="ctr"/>
              <a:r>
                <a:rPr kumimoji="1" lang="en-US" altLang="ja-JP" sz="1200" kern="0" spc="40" dirty="0">
                  <a:latin typeface="+mn-ea"/>
                </a:rPr>
                <a:t>122.3</a:t>
              </a:r>
              <a:r>
                <a:rPr kumimoji="1" lang="ja-JP" altLang="en-US" sz="12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31.1</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latin typeface="+mn-ea"/>
                  <a:ea typeface="+mn-ea"/>
                </a:rPr>
                <a:t>+6.0</a:t>
              </a:r>
              <a:r>
                <a:rPr kumimoji="1" lang="ja-JP" altLang="en-US" sz="10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56.1</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dirty="0">
                  <a:solidFill>
                    <a:srgbClr val="009E47"/>
                  </a:solidFill>
                  <a:latin typeface="+mn-ea"/>
                  <a:ea typeface="+mn-ea"/>
                </a:rPr>
                <a:t>+27.4</a:t>
              </a:r>
              <a:r>
                <a:rPr kumimoji="1" lang="ja-JP" altLang="en-US" sz="10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5.6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+17.0</a:t>
              </a:r>
              <a:r>
                <a:rPr kumimoji="1" lang="ja-JP" altLang="en-US" sz="10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113" y="4594752"/>
              <a:ext cx="1259960" cy="249427"/>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r>
                <a:rPr lang="en-US" altLang="zh-CN" sz="1100" kern="0" spc="-40" dirty="0">
                  <a:latin typeface="+mn-ea"/>
                  <a:ea typeface="+mn-ea"/>
                </a:rPr>
                <a:t> </a:t>
              </a: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27168"/>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95708" y="1985609"/>
              <a:ext cx="883575" cy="710900"/>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50" dirty="0">
                  <a:latin typeface="+mn-ea"/>
                  <a:ea typeface="+mn-ea"/>
                </a:rPr>
                <a:t>（過去の借金の</a:t>
              </a:r>
              <a:endParaRPr kumimoji="1" lang="en-US" altLang="ja-JP" sz="900" kern="0" spc="-50" dirty="0">
                <a:latin typeface="+mn-ea"/>
                <a:ea typeface="+mn-ea"/>
              </a:endParaRPr>
            </a:p>
            <a:p>
              <a:pPr algn="ctr">
                <a:lnSpc>
                  <a:spcPct val="105000"/>
                </a:lnSpc>
              </a:pPr>
              <a:r>
                <a:rPr kumimoji="1" lang="ja-JP" altLang="en-US" sz="900" kern="0" spc="-50" dirty="0">
                  <a:latin typeface="+mn-ea"/>
                  <a:ea typeface="+mn-ea"/>
                </a:rPr>
                <a:t>返済と利息）</a:t>
              </a:r>
              <a:endParaRPr kumimoji="1" lang="en-US" altLang="ja-JP" sz="900" kern="0" spc="-50" dirty="0">
                <a:latin typeface="+mn-ea"/>
                <a:ea typeface="+mn-ea"/>
              </a:endParaRPr>
            </a:p>
            <a:p>
              <a:pPr algn="ctr">
                <a:lnSpc>
                  <a:spcPct val="105000"/>
                </a:lnSpc>
              </a:pPr>
              <a:r>
                <a:rPr kumimoji="1" lang="en-US" altLang="ja-JP" sz="1050" kern="0" dirty="0">
                  <a:latin typeface="+mn-ea"/>
                  <a:ea typeface="+mn-ea"/>
                </a:rPr>
                <a:t>31.3</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98722" y="2928558"/>
              <a:ext cx="1231427" cy="427168"/>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r>
                <a:rPr lang="en-US" altLang="ja-JP" sz="1050" kern="0" spc="-30" dirty="0">
                  <a:latin typeface="+mn-ea"/>
                  <a:ea typeface="+mn-ea"/>
                </a:rPr>
                <a:t>20.9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50063" y="2892116"/>
              <a:ext cx="1469313" cy="565476"/>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40" dirty="0">
                  <a:latin typeface="+mn-ea"/>
                  <a:ea typeface="+mn-ea"/>
                </a:rPr>
                <a:t>（過去の借金の返済と利息）</a:t>
              </a:r>
              <a:endParaRPr kumimoji="1" lang="en-US" altLang="ja-JP" sz="9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249427"/>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r>
                <a:rPr lang="ja-JP" altLang="en-US" sz="1100" kern="0" spc="-50" dirty="0">
                  <a:latin typeface="+mn-ea"/>
                  <a:ea typeface="+mn-ea"/>
                </a:rPr>
                <a:t> </a:t>
              </a:r>
              <a:r>
                <a:rPr kumimoji="1" lang="en-US" altLang="ja-JP" sz="1050" kern="0" spc="-50" dirty="0">
                  <a:latin typeface="+mn-ea"/>
                </a:rPr>
                <a:t>39.1</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720000" y="5832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752234" y="6070787"/>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出所：財務省「これからの日本のために財政を考える」（令和８年４月）</a:t>
            </a:r>
            <a:endParaRPr lang="en-US" altLang="ja-JP" sz="1000" dirty="0">
              <a:latin typeface="+mn-ea"/>
              <a:ea typeface="+mn-ea"/>
            </a:endParaRPr>
          </a:p>
        </p:txBody>
      </p:sp>
      <p:sp>
        <p:nvSpPr>
          <p:cNvPr id="2" name="スライド番号プレースホルダー 8">
            <a:extLst>
              <a:ext uri="{FF2B5EF4-FFF2-40B4-BE49-F238E27FC236}">
                <a16:creationId xmlns:a16="http://schemas.microsoft.com/office/drawing/2014/main" id="{7CC6E559-BE47-B250-61B4-23678B1C30A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17</a:t>
            </a:fld>
            <a:endParaRPr lang="en-US" altLang="ja-JP" dirty="0">
              <a:latin typeface="+mn-ea"/>
              <a:ea typeface="+mn-ea"/>
            </a:endParaRPr>
          </a:p>
        </p:txBody>
      </p:sp>
    </p:spTree>
    <p:extLst>
      <p:ext uri="{BB962C8B-B14F-4D97-AF65-F5344CB8AC3E}">
        <p14:creationId xmlns:p14="http://schemas.microsoft.com/office/powerpoint/2010/main" val="119594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5099134" cy="4248000"/>
          </a:xfrm>
          <a:prstGeom prst="rect">
            <a:avLst/>
          </a:prstGeom>
          <a:noFill/>
        </p:spPr>
        <p:txBody>
          <a:bodyPr wrap="square" lIns="0" rIns="0" rtlCol="0">
            <a:noAutofit/>
          </a:bodyPr>
          <a:lstStyle/>
          <a:p>
            <a:pPr marL="227013" indent="-227013" algn="just">
              <a:spcBef>
                <a:spcPts val="600"/>
              </a:spcBef>
              <a:buClr>
                <a:srgbClr val="005BAD"/>
              </a:buClr>
              <a:buFont typeface="Wingdings" panose="05000000000000000000" pitchFamily="2" charset="2"/>
              <a:buChar char="l"/>
            </a:pPr>
            <a:r>
              <a:rPr kumimoji="1" lang="ja-JP" altLang="en-US" sz="1700">
                <a:latin typeface="+mn-ea"/>
                <a:ea typeface="+mn-ea"/>
              </a:rPr>
              <a:t>日本</a:t>
            </a:r>
            <a:r>
              <a:rPr kumimoji="1" lang="ja-JP" altLang="en-US" sz="1700" dirty="0">
                <a:latin typeface="+mn-ea"/>
                <a:ea typeface="+mn-ea"/>
              </a:rPr>
              <a:t>は、他国に類をみない速度で高齢化</a:t>
            </a:r>
            <a:r>
              <a:rPr kumimoji="1" lang="ja-JP" altLang="en-US" sz="1700">
                <a:latin typeface="+mn-ea"/>
                <a:ea typeface="+mn-ea"/>
              </a:rPr>
              <a:t>が進んで</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います。近年は、後期高齢者（７５歳以上）の人口が</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速いスピードで増加してきており、今後も増加が続く</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見込み</a:t>
            </a:r>
            <a:r>
              <a:rPr kumimoji="1" lang="ja-JP" altLang="en-US" sz="1700" dirty="0">
                <a:latin typeface="+mn-ea"/>
                <a:ea typeface="+mn-ea"/>
              </a:rPr>
              <a:t>です。</a:t>
            </a:r>
            <a:r>
              <a:rPr lang="ja-JP" altLang="en-US" sz="2000" dirty="0">
                <a:solidFill>
                  <a:srgbClr val="005BAD"/>
                </a:solidFill>
                <a:latin typeface="+mn-ea"/>
                <a:ea typeface="+mn-ea"/>
              </a:rPr>
              <a:t>７５歳以上になると、</a:t>
            </a:r>
            <a:r>
              <a:rPr lang="en-US" altLang="ja-JP" sz="2000" dirty="0">
                <a:solidFill>
                  <a:srgbClr val="005BAD"/>
                </a:solidFill>
                <a:latin typeface="+mn-ea"/>
                <a:ea typeface="+mn-ea"/>
              </a:rPr>
              <a:t>1</a:t>
            </a:r>
            <a:r>
              <a:rPr lang="ja-JP" altLang="en-US" sz="2000">
                <a:solidFill>
                  <a:srgbClr val="005BAD"/>
                </a:solidFill>
                <a:latin typeface="+mn-ea"/>
                <a:ea typeface="+mn-ea"/>
              </a:rPr>
              <a:t>人当たりの</a:t>
            </a:r>
            <a:endParaRPr lang="en-US" altLang="ja-JP" sz="2000" dirty="0">
              <a:solidFill>
                <a:srgbClr val="005BAD"/>
              </a:solidFill>
              <a:latin typeface="+mn-ea"/>
              <a:ea typeface="+mn-ea"/>
            </a:endParaRPr>
          </a:p>
          <a:p>
            <a:pPr marL="227013" algn="just">
              <a:spcBef>
                <a:spcPts val="600"/>
              </a:spcBef>
              <a:buClr>
                <a:srgbClr val="005BAD"/>
              </a:buClr>
            </a:pPr>
            <a:r>
              <a:rPr lang="ja-JP" altLang="en-US" sz="2000">
                <a:solidFill>
                  <a:srgbClr val="005BAD"/>
                </a:solidFill>
                <a:latin typeface="+mn-ea"/>
                <a:ea typeface="+mn-ea"/>
              </a:rPr>
              <a:t>医療</a:t>
            </a:r>
            <a:r>
              <a:rPr lang="ja-JP" altLang="en-US" sz="2000" dirty="0">
                <a:solidFill>
                  <a:srgbClr val="005BAD"/>
                </a:solidFill>
                <a:latin typeface="+mn-ea"/>
                <a:ea typeface="+mn-ea"/>
              </a:rPr>
              <a:t>や介護の費用は急増</a:t>
            </a:r>
            <a:r>
              <a:rPr kumimoji="1" lang="ja-JP" altLang="en-US" sz="1700" dirty="0">
                <a:latin typeface="+mn-ea"/>
                <a:ea typeface="+mn-ea"/>
              </a:rPr>
              <a:t>します。</a:t>
            </a:r>
            <a:endParaRPr lang="en-US" altLang="ja-JP" sz="1700" dirty="0">
              <a:latin typeface="+mn-ea"/>
            </a:endParaRPr>
          </a:p>
          <a:p>
            <a:pPr marL="792000" indent="-396000" algn="just">
              <a:spcBef>
                <a:spcPts val="600"/>
              </a:spcBef>
              <a:buClr>
                <a:srgbClr val="005BAD"/>
              </a:buClr>
            </a:pPr>
            <a:endParaRPr kumimoji="1" lang="ja-JP" altLang="en-US" sz="1700" dirty="0">
              <a:latin typeface="+mn-ea"/>
              <a:ea typeface="+mn-ea"/>
            </a:endParaRPr>
          </a:p>
          <a:p>
            <a:pPr indent="-180000" algn="just">
              <a:spcBef>
                <a:spcPts val="600"/>
              </a:spcBef>
              <a:buClr>
                <a:srgbClr val="005BAD"/>
              </a:buClr>
              <a:buSzPct val="100000"/>
              <a:buFont typeface="Wingdings" panose="05000000000000000000" pitchFamily="2" charset="2"/>
              <a:buChar char="l"/>
            </a:pPr>
            <a:r>
              <a:rPr lang="ja-JP" altLang="en-US" sz="1700" dirty="0">
                <a:solidFill>
                  <a:prstClr val="black"/>
                </a:solidFill>
                <a:latin typeface="+mn-ea"/>
              </a:rPr>
              <a:t>さらに、これまでの推計よりも相当程度早く</a:t>
            </a:r>
            <a:r>
              <a:rPr lang="ja-JP" altLang="en-US" sz="1700">
                <a:solidFill>
                  <a:prstClr val="black"/>
                </a:solidFill>
                <a:latin typeface="+mn-ea"/>
              </a:rPr>
              <a:t>少子化が</a:t>
            </a:r>
            <a:endParaRPr lang="en-US" altLang="ja-JP" sz="1700" dirty="0">
              <a:solidFill>
                <a:prstClr val="black"/>
              </a:solidFill>
              <a:latin typeface="+mn-ea"/>
            </a:endParaRPr>
          </a:p>
          <a:p>
            <a:pPr marL="180000" algn="just">
              <a:spcBef>
                <a:spcPts val="600"/>
              </a:spcBef>
              <a:buClr>
                <a:srgbClr val="005BAD"/>
              </a:buClr>
              <a:buSzPct val="85000"/>
            </a:pPr>
            <a:r>
              <a:rPr lang="ja-JP" altLang="en-US" sz="1700">
                <a:solidFill>
                  <a:prstClr val="black"/>
                </a:solidFill>
                <a:latin typeface="+mn-ea"/>
              </a:rPr>
              <a:t>進行しており、</a:t>
            </a:r>
            <a:r>
              <a:rPr lang="ja-JP" altLang="en-US" sz="2000">
                <a:solidFill>
                  <a:srgbClr val="005BAD"/>
                </a:solidFill>
                <a:latin typeface="+mn-ea"/>
              </a:rPr>
              <a:t>社会保障制度の支え手である</a:t>
            </a:r>
            <a:endParaRPr lang="en-US" altLang="ja-JP" sz="2000" dirty="0">
              <a:solidFill>
                <a:srgbClr val="005BAD"/>
              </a:solidFill>
              <a:latin typeface="+mn-ea"/>
            </a:endParaRPr>
          </a:p>
          <a:p>
            <a:pPr marL="180000" algn="just">
              <a:spcBef>
                <a:spcPts val="600"/>
              </a:spcBef>
              <a:buClr>
                <a:srgbClr val="005BAD"/>
              </a:buClr>
              <a:buSzPct val="85000"/>
            </a:pPr>
            <a:r>
              <a:rPr lang="ja-JP" altLang="en-US" sz="2000">
                <a:solidFill>
                  <a:srgbClr val="005BAD"/>
                </a:solidFill>
                <a:latin typeface="+mn-ea"/>
              </a:rPr>
              <a:t>現役</a:t>
            </a:r>
            <a:r>
              <a:rPr lang="ja-JP" altLang="en-US" sz="2000" dirty="0">
                <a:solidFill>
                  <a:srgbClr val="005BAD"/>
                </a:solidFill>
                <a:latin typeface="+mn-ea"/>
              </a:rPr>
              <a:t>世代の人口が減少し負担がより重くなる</a:t>
            </a:r>
            <a:endParaRPr lang="en-US" altLang="ja-JP" sz="2000" dirty="0">
              <a:solidFill>
                <a:srgbClr val="005BAD"/>
              </a:solidFill>
              <a:latin typeface="+mn-ea"/>
            </a:endParaRPr>
          </a:p>
          <a:p>
            <a:pPr marL="180000" algn="just">
              <a:spcBef>
                <a:spcPts val="600"/>
              </a:spcBef>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438886" y="5926844"/>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出典：財務省「これからの日本のために財政を考える」（令和８年４月）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22985" y="2421257"/>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
        <p:nvSpPr>
          <p:cNvPr id="6" name="スライド番号プレースホルダー 8">
            <a:extLst>
              <a:ext uri="{FF2B5EF4-FFF2-40B4-BE49-F238E27FC236}">
                <a16:creationId xmlns:a16="http://schemas.microsoft.com/office/drawing/2014/main" id="{7DF3AE86-009F-8D39-0245-F5DD50A3DFFE}"/>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18</a:t>
            </a:fld>
            <a:endParaRPr lang="en-US" altLang="ja-JP" dirty="0">
              <a:latin typeface="+mn-ea"/>
              <a:ea typeface="+mn-ea"/>
            </a:endParaRPr>
          </a:p>
        </p:txBody>
      </p:sp>
    </p:spTree>
    <p:extLst>
      <p:ext uri="{BB962C8B-B14F-4D97-AF65-F5344CB8AC3E}">
        <p14:creationId xmlns:p14="http://schemas.microsoft.com/office/powerpoint/2010/main" val="349882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2000"/>
                                        <p:tgtEl>
                                          <p:spTgt spid="132">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2000"/>
                                        <p:tgtEl>
                                          <p:spTgt spid="132">
                                            <p:txEl>
                                              <p:pRg st="1" end="1"/>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2000"/>
                                        <p:tgtEl>
                                          <p:spTgt spid="132">
                                            <p:txEl>
                                              <p:pRg st="2" end="2"/>
                                            </p:txEl>
                                          </p:spTgt>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2000"/>
                                        <p:tgtEl>
                                          <p:spTgt spid="132">
                                            <p:txEl>
                                              <p:pRg st="3" end="3"/>
                                            </p:txEl>
                                          </p:spTgt>
                                        </p:tgtEl>
                                      </p:cBhvr>
                                    </p:animEffect>
                                  </p:childTnLst>
                                </p:cTn>
                              </p:par>
                            </p:childTnLst>
                          </p:cTn>
                        </p:par>
                        <p:par>
                          <p:cTn id="31" fill="hold">
                            <p:stCondLst>
                              <p:cond delay="8000"/>
                            </p:stCondLst>
                            <p:childTnLst>
                              <p:par>
                                <p:cTn id="32" presetID="22" presetClass="entr" presetSubtype="8" fill="hold" grpId="0" nodeType="afterEffect">
                                  <p:stCondLst>
                                    <p:cond delay="0"/>
                                  </p:stCondLst>
                                  <p:childTnLst>
                                    <p:set>
                                      <p:cBhvr>
                                        <p:cTn id="33" dur="1" fill="hold">
                                          <p:stCondLst>
                                            <p:cond delay="0"/>
                                          </p:stCondLst>
                                        </p:cTn>
                                        <p:tgtEl>
                                          <p:spTgt spid="132">
                                            <p:txEl>
                                              <p:pRg st="4" end="4"/>
                                            </p:txEl>
                                          </p:spTgt>
                                        </p:tgtEl>
                                        <p:attrNameLst>
                                          <p:attrName>style.visibility</p:attrName>
                                        </p:attrNameLst>
                                      </p:cBhvr>
                                      <p:to>
                                        <p:strVal val="visible"/>
                                      </p:to>
                                    </p:set>
                                    <p:animEffect transition="in" filter="wipe(left)">
                                      <p:cBhvr>
                                        <p:cTn id="34" dur="2000"/>
                                        <p:tgtEl>
                                          <p:spTgt spid="1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2">
                                            <p:txEl>
                                              <p:pRg st="6" end="6"/>
                                            </p:txEl>
                                          </p:spTgt>
                                        </p:tgtEl>
                                        <p:attrNameLst>
                                          <p:attrName>style.visibility</p:attrName>
                                        </p:attrNameLst>
                                      </p:cBhvr>
                                      <p:to>
                                        <p:strVal val="visible"/>
                                      </p:to>
                                    </p:set>
                                    <p:animEffect transition="in" filter="wipe(left)">
                                      <p:cBhvr>
                                        <p:cTn id="39" dur="2000"/>
                                        <p:tgtEl>
                                          <p:spTgt spid="132">
                                            <p:txEl>
                                              <p:pRg st="6" end="6"/>
                                            </p:txEl>
                                          </p:spTgt>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32">
                                            <p:txEl>
                                              <p:pRg st="7" end="7"/>
                                            </p:txEl>
                                          </p:spTgt>
                                        </p:tgtEl>
                                        <p:attrNameLst>
                                          <p:attrName>style.visibility</p:attrName>
                                        </p:attrNameLst>
                                      </p:cBhvr>
                                      <p:to>
                                        <p:strVal val="visible"/>
                                      </p:to>
                                    </p:set>
                                    <p:animEffect transition="in" filter="wipe(left)">
                                      <p:cBhvr>
                                        <p:cTn id="43" dur="2000"/>
                                        <p:tgtEl>
                                          <p:spTgt spid="132">
                                            <p:txEl>
                                              <p:pRg st="7" end="7"/>
                                            </p:txEl>
                                          </p:spTgt>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32">
                                            <p:txEl>
                                              <p:pRg st="8" end="8"/>
                                            </p:txEl>
                                          </p:spTgt>
                                        </p:tgtEl>
                                        <p:attrNameLst>
                                          <p:attrName>style.visibility</p:attrName>
                                        </p:attrNameLst>
                                      </p:cBhvr>
                                      <p:to>
                                        <p:strVal val="visible"/>
                                      </p:to>
                                    </p:set>
                                    <p:animEffect transition="in" filter="wipe(left)">
                                      <p:cBhvr>
                                        <p:cTn id="47" dur="2000"/>
                                        <p:tgtEl>
                                          <p:spTgt spid="132">
                                            <p:txEl>
                                              <p:pRg st="8" end="8"/>
                                            </p:txEl>
                                          </p:spTgt>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32">
                                            <p:txEl>
                                              <p:pRg st="9" end="9"/>
                                            </p:txEl>
                                          </p:spTgt>
                                        </p:tgtEl>
                                        <p:attrNameLst>
                                          <p:attrName>style.visibility</p:attrName>
                                        </p:attrNameLst>
                                      </p:cBhvr>
                                      <p:to>
                                        <p:strVal val="visible"/>
                                      </p:to>
                                    </p:set>
                                    <p:animEffect transition="in" filter="wipe(left)">
                                      <p:cBhvr>
                                        <p:cTn id="51" dur="2000"/>
                                        <p:tgtEl>
                                          <p:spTgt spid="13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236586" y="2422426"/>
            <a:ext cx="8907414" cy="2667920"/>
          </a:xfrm>
          <a:prstGeom prst="rect">
            <a:avLst/>
          </a:prstGeom>
          <a:noFill/>
        </p:spPr>
        <p:txBody>
          <a:bodyPr wrap="square" rtlCol="0">
            <a:noAutofit/>
          </a:bodyPr>
          <a:lstStyle/>
          <a:p>
            <a:pPr marL="252000" indent="-252000">
              <a:spcBef>
                <a:spcPts val="600"/>
              </a:spcBef>
              <a:buClr>
                <a:srgbClr val="005BAD"/>
              </a:buClr>
              <a:buFont typeface="Wingdings" panose="05000000000000000000" pitchFamily="2" charset="2"/>
              <a:buChar char="l"/>
            </a:pPr>
            <a:r>
              <a:rPr kumimoji="1" lang="ja-JP" altLang="en-US" sz="1700" dirty="0">
                <a:latin typeface="+mn-ea"/>
                <a:ea typeface="+mn-ea"/>
              </a:rPr>
              <a:t>普通国債残高は、累増の一途をたどり、</a:t>
            </a:r>
            <a:r>
              <a:rPr kumimoji="1" lang="en-US" altLang="ja-JP" sz="1700" dirty="0">
                <a:latin typeface="+mn-ea"/>
                <a:ea typeface="+mn-ea"/>
              </a:rPr>
              <a:t>2026</a:t>
            </a:r>
            <a:r>
              <a:rPr kumimoji="1" lang="ja-JP" altLang="en-US" sz="1700" dirty="0">
                <a:latin typeface="+mn-ea"/>
                <a:ea typeface="+mn-ea"/>
              </a:rPr>
              <a:t>年度（令和８年度）末には</a:t>
            </a:r>
            <a:r>
              <a:rPr kumimoji="1" lang="en-US" altLang="ja-JP" sz="1700" dirty="0">
                <a:latin typeface="+mn-ea"/>
                <a:ea typeface="+mn-ea"/>
              </a:rPr>
              <a:t>1,145</a:t>
            </a:r>
            <a:r>
              <a:rPr kumimoji="1" lang="ja-JP" altLang="en-US" sz="1700" dirty="0">
                <a:latin typeface="+mn-ea"/>
                <a:ea typeface="+mn-ea"/>
              </a:rPr>
              <a:t>兆円に</a:t>
            </a:r>
            <a:r>
              <a:rPr kumimoji="1" lang="ja-JP" altLang="en-US" sz="1700">
                <a:latin typeface="+mn-ea"/>
                <a:ea typeface="+mn-ea"/>
              </a:rPr>
              <a:t>上ると</a:t>
            </a:r>
            <a:endParaRPr kumimoji="1" lang="en-US" altLang="ja-JP" sz="1700" dirty="0">
              <a:latin typeface="+mn-ea"/>
            </a:endParaRPr>
          </a:p>
          <a:p>
            <a:pPr marL="227013">
              <a:spcBef>
                <a:spcPts val="600"/>
              </a:spcBef>
              <a:buClr>
                <a:srgbClr val="005BAD"/>
              </a:buClr>
            </a:pPr>
            <a:r>
              <a:rPr kumimoji="1" lang="ja-JP" altLang="en-US" sz="1700">
                <a:latin typeface="+mn-ea"/>
                <a:ea typeface="+mn-ea"/>
              </a:rPr>
              <a:t>見込まれています。</a:t>
            </a:r>
            <a:endParaRPr kumimoji="1" lang="en-US" altLang="ja-JP" sz="1700" dirty="0">
              <a:latin typeface="+mn-ea"/>
              <a:ea typeface="+mn-ea"/>
            </a:endParaRPr>
          </a:p>
          <a:p>
            <a:pPr>
              <a:spcBef>
                <a:spcPts val="600"/>
              </a:spcBef>
              <a:buClr>
                <a:srgbClr val="005BAD"/>
              </a:buClr>
            </a:pPr>
            <a:endParaRPr kumimoji="1" lang="ja-JP" altLang="en-US" sz="1700" dirty="0">
              <a:latin typeface="+mn-ea"/>
              <a:ea typeface="+mn-ea"/>
            </a:endParaRPr>
          </a:p>
          <a:p>
            <a:pPr marL="252000" indent="-252000">
              <a:spcBef>
                <a:spcPts val="600"/>
              </a:spcBef>
              <a:buClr>
                <a:srgbClr val="005BAD"/>
              </a:buClr>
              <a:buFont typeface="Wingdings" panose="05000000000000000000" pitchFamily="2" charset="2"/>
              <a:buChar char="l"/>
            </a:pPr>
            <a:r>
              <a:rPr lang="ja-JP" altLang="en-US" sz="1700" dirty="0">
                <a:latin typeface="+mn-ea"/>
                <a:ea typeface="+mn-ea"/>
              </a:rPr>
              <a:t>また、財政の持続可能性を見る上では、国により経済規模は異なるため、ＧＤＰ</a:t>
            </a:r>
            <a:r>
              <a:rPr lang="ja-JP" altLang="en-US" sz="1700">
                <a:latin typeface="+mn-ea"/>
                <a:ea typeface="+mn-ea"/>
              </a:rPr>
              <a:t>に対する</a:t>
            </a:r>
            <a:endParaRPr lang="en-US" altLang="ja-JP" sz="1700" dirty="0">
              <a:latin typeface="+mn-ea"/>
            </a:endParaRPr>
          </a:p>
          <a:p>
            <a:pPr marL="227013">
              <a:spcBef>
                <a:spcPts val="600"/>
              </a:spcBef>
              <a:buClr>
                <a:srgbClr val="005BAD"/>
              </a:buClr>
            </a:pPr>
            <a:r>
              <a:rPr lang="ja-JP" altLang="en-US" sz="1700">
                <a:latin typeface="+mn-ea"/>
                <a:ea typeface="+mn-ea"/>
              </a:rPr>
              <a:t>借金</a:t>
            </a:r>
            <a:r>
              <a:rPr lang="ja-JP" altLang="en-US" sz="1700" dirty="0">
                <a:latin typeface="+mn-ea"/>
                <a:ea typeface="+mn-ea"/>
              </a:rPr>
              <a:t>の総額の割合で比較することが重要です。</a:t>
            </a:r>
            <a:endParaRPr lang="en-US" altLang="ja-JP" sz="1700" dirty="0">
              <a:latin typeface="+mn-ea"/>
              <a:ea typeface="+mn-ea"/>
            </a:endParaRPr>
          </a:p>
          <a:p>
            <a:pPr marL="227013">
              <a:spcBef>
                <a:spcPts val="600"/>
              </a:spcBef>
              <a:buClr>
                <a:srgbClr val="005BAD"/>
              </a:buClr>
            </a:pPr>
            <a:r>
              <a:rPr lang="ja-JP" altLang="en-US" sz="2000">
                <a:solidFill>
                  <a:srgbClr val="005BAD"/>
                </a:solidFill>
                <a:latin typeface="+mn-ea"/>
                <a:ea typeface="+mn-ea"/>
              </a:rPr>
              <a:t>日本</a:t>
            </a:r>
            <a:r>
              <a:rPr lang="ja-JP" altLang="en-US" sz="2000" dirty="0">
                <a:solidFill>
                  <a:srgbClr val="005BAD"/>
                </a:solidFill>
                <a:latin typeface="+mn-ea"/>
                <a:ea typeface="+mn-ea"/>
              </a:rPr>
              <a:t>の債務残高はＧＤＰの２倍を超えており、主要先進国の中で最も高い水準　　　</a:t>
            </a:r>
            <a:endParaRPr lang="en-US" altLang="ja-JP" sz="2000" dirty="0">
              <a:solidFill>
                <a:srgbClr val="005BAD"/>
              </a:solidFill>
              <a:latin typeface="+mn-ea"/>
              <a:ea typeface="+mn-ea"/>
            </a:endParaRPr>
          </a:p>
          <a:p>
            <a:pPr marL="227013">
              <a:spcBef>
                <a:spcPts val="600"/>
              </a:spcBef>
              <a:buClr>
                <a:srgbClr val="005BAD"/>
              </a:buClr>
            </a:pPr>
            <a:r>
              <a:rPr lang="ja-JP" altLang="en-US" sz="1700">
                <a:latin typeface="+mn-ea"/>
                <a:ea typeface="+mn-ea"/>
              </a:rPr>
              <a:t>に</a:t>
            </a:r>
            <a:r>
              <a:rPr lang="ja-JP" altLang="en-US" sz="1700" dirty="0">
                <a:latin typeface="+mn-ea"/>
                <a:ea typeface="+mn-ea"/>
              </a:rPr>
              <a:t>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8">
            <a:extLst>
              <a:ext uri="{FF2B5EF4-FFF2-40B4-BE49-F238E27FC236}">
                <a16:creationId xmlns:a16="http://schemas.microsoft.com/office/drawing/2014/main" id="{BB581CC2-FC4B-D54C-2364-680EED25E6F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19</a:t>
            </a:fld>
            <a:endParaRPr lang="en-US" altLang="ja-JP" dirty="0">
              <a:latin typeface="+mn-ea"/>
              <a:ea typeface="+mn-ea"/>
            </a:endParaRPr>
          </a:p>
        </p:txBody>
      </p:sp>
    </p:spTree>
    <p:extLst>
      <p:ext uri="{BB962C8B-B14F-4D97-AF65-F5344CB8AC3E}">
        <p14:creationId xmlns:p14="http://schemas.microsoft.com/office/powerpoint/2010/main" val="33886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1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wipe(left)">
                                      <p:cBhvr>
                                        <p:cTn id="27" dur="1800"/>
                                        <p:tgtEl>
                                          <p:spTgt spid="23">
                                            <p:txEl>
                                              <p:pRg st="3" end="3"/>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Effect transition="in" filter="wipe(left)">
                                      <p:cBhvr>
                                        <p:cTn id="31" dur="1800"/>
                                        <p:tgtEl>
                                          <p:spTgt spid="23">
                                            <p:txEl>
                                              <p:pRg st="4" end="4"/>
                                            </p:txEl>
                                          </p:spTgt>
                                        </p:tgtEl>
                                      </p:cBhvr>
                                    </p:animEffect>
                                  </p:childTnLst>
                                </p:cTn>
                              </p:par>
                            </p:childTnLst>
                          </p:cTn>
                        </p:par>
                        <p:par>
                          <p:cTn id="32" fill="hold">
                            <p:stCondLst>
                              <p:cond delay="3600"/>
                            </p:stCondLst>
                            <p:childTnLst>
                              <p:par>
                                <p:cTn id="33" presetID="22" presetClass="entr" presetSubtype="8" fill="hold" nodeType="after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Effect transition="in" filter="wipe(left)">
                                      <p:cBhvr>
                                        <p:cTn id="35" dur="1750"/>
                                        <p:tgtEl>
                                          <p:spTgt spid="23">
                                            <p:txEl>
                                              <p:pRg st="5" end="5"/>
                                            </p:txEl>
                                          </p:spTgt>
                                        </p:tgtEl>
                                      </p:cBhvr>
                                    </p:animEffect>
                                  </p:childTnLst>
                                </p:cTn>
                              </p:par>
                            </p:childTnLst>
                          </p:cTn>
                        </p:par>
                        <p:par>
                          <p:cTn id="36" fill="hold">
                            <p:stCondLst>
                              <p:cond delay="5350"/>
                            </p:stCondLst>
                            <p:childTnLst>
                              <p:par>
                                <p:cTn id="37" presetID="22" presetClass="entr" presetSubtype="8" fill="hold" nodeType="after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Effect transition="in" filter="wipe(left)">
                                      <p:cBhvr>
                                        <p:cTn id="39"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2021CB70-9A6D-443D-B615-A7D0E79258F5}"/>
              </a:ext>
            </a:extLst>
          </p:cNvPr>
          <p:cNvGrpSpPr/>
          <p:nvPr/>
        </p:nvGrpSpPr>
        <p:grpSpPr>
          <a:xfrm>
            <a:off x="287921" y="6410880"/>
            <a:ext cx="7960460" cy="374400"/>
            <a:chOff x="322211" y="6410880"/>
            <a:chExt cx="8532000" cy="374400"/>
          </a:xfrm>
        </p:grpSpPr>
        <p:sp>
          <p:nvSpPr>
            <p:cNvPr id="53" name="正方形/長方形 52">
              <a:extLst>
                <a:ext uri="{FF2B5EF4-FFF2-40B4-BE49-F238E27FC236}">
                  <a16:creationId xmlns:a16="http://schemas.microsoft.com/office/drawing/2014/main" id="{670E22B0-018A-42F6-991E-DC3D5E98049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4" name="正方形/長方形 53">
              <a:extLst>
                <a:ext uri="{FF2B5EF4-FFF2-40B4-BE49-F238E27FC236}">
                  <a16:creationId xmlns:a16="http://schemas.microsoft.com/office/drawing/2014/main" id="{0044478B-C343-4248-8903-0903A16725F7}"/>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803549" y="6483360"/>
            <a:ext cx="6029081"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20"/>
            <a:ext cx="832606" cy="749284"/>
            <a:chOff x="-35154" y="5996308"/>
            <a:chExt cx="945432" cy="850819"/>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2"/>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7"/>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endPar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endParaRP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会社</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外出先</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
        <p:nvSpPr>
          <p:cNvPr id="13" name="スライド番号プレースホルダー 8">
            <a:extLst>
              <a:ext uri="{FF2B5EF4-FFF2-40B4-BE49-F238E27FC236}">
                <a16:creationId xmlns:a16="http://schemas.microsoft.com/office/drawing/2014/main" id="{18CC130E-8F7B-DE0F-E92F-AB6C4AF36DE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日本の普通国債残高の推移</a:t>
            </a:r>
            <a:endParaRPr sz="2000" dirty="0">
              <a:solidFill>
                <a:prstClr val="black"/>
              </a:solidFill>
              <a:latin typeface="+mn-ea"/>
              <a:ea typeface="+mn-ea"/>
              <a:cs typeface="Yu Gothic"/>
            </a:endParaRPr>
          </a:p>
        </p:txBody>
      </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3" name="Picture 2">
            <a:extLst>
              <a:ext uri="{FF2B5EF4-FFF2-40B4-BE49-F238E27FC236}">
                <a16:creationId xmlns:a16="http://schemas.microsoft.com/office/drawing/2014/main" id="{85C2BD3F-0505-042C-B6B4-A1231B8FE6DF}"/>
              </a:ext>
            </a:extLst>
          </p:cNvPr>
          <p:cNvPicPr>
            <a:picLocks noChangeAspect="1"/>
          </p:cNvPicPr>
          <p:nvPr/>
        </p:nvPicPr>
        <p:blipFill>
          <a:blip r:embed="rId3"/>
          <a:stretch>
            <a:fillRect/>
          </a:stretch>
        </p:blipFill>
        <p:spPr>
          <a:xfrm>
            <a:off x="385762" y="1450041"/>
            <a:ext cx="8372475" cy="4495800"/>
          </a:xfrm>
          <a:prstGeom prst="rect">
            <a:avLst/>
          </a:prstGeom>
        </p:spPr>
      </p:pic>
      <p:sp>
        <p:nvSpPr>
          <p:cNvPr id="2" name="スライド番号プレースホルダー 8">
            <a:extLst>
              <a:ext uri="{FF2B5EF4-FFF2-40B4-BE49-F238E27FC236}">
                <a16:creationId xmlns:a16="http://schemas.microsoft.com/office/drawing/2014/main" id="{4BC1EB95-3C20-4997-BDDF-4EC963A7FE6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20</a:t>
            </a:fld>
            <a:endParaRPr lang="en-US" altLang="ja-JP" dirty="0">
              <a:latin typeface="+mn-ea"/>
              <a:ea typeface="+mn-ea"/>
            </a:endParaRPr>
          </a:p>
        </p:txBody>
      </p:sp>
    </p:spTree>
    <p:extLst>
      <p:ext uri="{BB962C8B-B14F-4D97-AF65-F5344CB8AC3E}">
        <p14:creationId xmlns:p14="http://schemas.microsoft.com/office/powerpoint/2010/main" val="13814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2000" spc="32" dirty="0">
                <a:solidFill>
                  <a:srgbClr val="231916"/>
                </a:solidFill>
                <a:latin typeface="+mn-ea"/>
                <a:cs typeface="Meiryo"/>
              </a:rPr>
              <a:t>主な国の債務残高（対ＧＤＰ比）</a:t>
            </a:r>
          </a:p>
        </p:txBody>
      </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4" name="Picture 3">
            <a:extLst>
              <a:ext uri="{FF2B5EF4-FFF2-40B4-BE49-F238E27FC236}">
                <a16:creationId xmlns:a16="http://schemas.microsoft.com/office/drawing/2014/main" id="{C4AA7498-8EB5-B52A-8DF2-B8E505A22C82}"/>
              </a:ext>
            </a:extLst>
          </p:cNvPr>
          <p:cNvPicPr>
            <a:picLocks noChangeAspect="1"/>
          </p:cNvPicPr>
          <p:nvPr/>
        </p:nvPicPr>
        <p:blipFill>
          <a:blip r:embed="rId4"/>
          <a:stretch>
            <a:fillRect/>
          </a:stretch>
        </p:blipFill>
        <p:spPr>
          <a:xfrm>
            <a:off x="656796" y="1323443"/>
            <a:ext cx="7823057" cy="4698428"/>
          </a:xfrm>
          <a:prstGeom prst="rect">
            <a:avLst/>
          </a:prstGeom>
        </p:spPr>
      </p:pic>
      <p:sp>
        <p:nvSpPr>
          <p:cNvPr id="2" name="スライド番号プレースホルダー 8">
            <a:extLst>
              <a:ext uri="{FF2B5EF4-FFF2-40B4-BE49-F238E27FC236}">
                <a16:creationId xmlns:a16="http://schemas.microsoft.com/office/drawing/2014/main" id="{DD1FC9B9-2B9E-F59B-C600-472B128EC84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21</a:t>
            </a:fld>
            <a:endParaRPr lang="en-US" altLang="ja-JP" dirty="0">
              <a:latin typeface="+mn-ea"/>
              <a:ea typeface="+mn-ea"/>
            </a:endParaRPr>
          </a:p>
        </p:txBody>
      </p:sp>
    </p:spTree>
    <p:extLst>
      <p:ext uri="{BB962C8B-B14F-4D97-AF65-F5344CB8AC3E}">
        <p14:creationId xmlns:p14="http://schemas.microsoft.com/office/powerpoint/2010/main" val="121098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780-5CC8-E113-E855-6C190F600A67}"/>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FC08E492-3F41-284A-A067-AB0C26C65936}"/>
              </a:ext>
            </a:extLst>
          </p:cNvPr>
          <p:cNvGrpSpPr/>
          <p:nvPr/>
        </p:nvGrpSpPr>
        <p:grpSpPr>
          <a:xfrm>
            <a:off x="287921" y="6410880"/>
            <a:ext cx="7960460" cy="374400"/>
            <a:chOff x="322211" y="6410880"/>
            <a:chExt cx="8532000" cy="374400"/>
          </a:xfrm>
        </p:grpSpPr>
        <p:sp>
          <p:nvSpPr>
            <p:cNvPr id="13" name="正方形/長方形 12">
              <a:extLst>
                <a:ext uri="{FF2B5EF4-FFF2-40B4-BE49-F238E27FC236}">
                  <a16:creationId xmlns:a16="http://schemas.microsoft.com/office/drawing/2014/main" id="{3F0D6BFF-279F-5B6C-6CC6-D8EF0DB9B3F7}"/>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75D1DAC2-355B-A1D8-0A83-08366367115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34" name="AutoShape 353">
            <a:extLst>
              <a:ext uri="{FF2B5EF4-FFF2-40B4-BE49-F238E27FC236}">
                <a16:creationId xmlns:a16="http://schemas.microsoft.com/office/drawing/2014/main" id="{D669F698-A4E2-6F68-20FD-F3BEB9AD3762}"/>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国の歳入と同じく租税が地方の財政を支えています。</a:t>
            </a:r>
          </a:p>
        </p:txBody>
      </p:sp>
      <p:sp>
        <p:nvSpPr>
          <p:cNvPr id="37" name="Rectangle 14">
            <a:extLst>
              <a:ext uri="{FF2B5EF4-FFF2-40B4-BE49-F238E27FC236}">
                <a16:creationId xmlns:a16="http://schemas.microsoft.com/office/drawing/2014/main" id="{04BF3824-E337-8284-6340-601801C43C4B}"/>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財政−①歳入</a:t>
            </a:r>
          </a:p>
        </p:txBody>
      </p:sp>
      <p:pic>
        <p:nvPicPr>
          <p:cNvPr id="38" name="Picture 29">
            <a:extLst>
              <a:ext uri="{FF2B5EF4-FFF2-40B4-BE49-F238E27FC236}">
                <a16:creationId xmlns:a16="http://schemas.microsoft.com/office/drawing/2014/main" id="{5D79720E-92CA-50F5-87E6-BB45DE6547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グループ化 38">
            <a:extLst>
              <a:ext uri="{FF2B5EF4-FFF2-40B4-BE49-F238E27FC236}">
                <a16:creationId xmlns:a16="http://schemas.microsoft.com/office/drawing/2014/main" id="{C80EC232-7802-B88F-5355-D6654CDFBBCD}"/>
              </a:ext>
            </a:extLst>
          </p:cNvPr>
          <p:cNvGrpSpPr/>
          <p:nvPr/>
        </p:nvGrpSpPr>
        <p:grpSpPr>
          <a:xfrm>
            <a:off x="-29057" y="6108719"/>
            <a:ext cx="832606" cy="749281"/>
            <a:chOff x="-35154" y="5996309"/>
            <a:chExt cx="945432" cy="850816"/>
          </a:xfrm>
        </p:grpSpPr>
        <p:sp>
          <p:nvSpPr>
            <p:cNvPr id="40" name="フリーフォーム: 図形 63">
              <a:extLst>
                <a:ext uri="{FF2B5EF4-FFF2-40B4-BE49-F238E27FC236}">
                  <a16:creationId xmlns:a16="http://schemas.microsoft.com/office/drawing/2014/main" id="{579E607B-6F9A-D7DC-AFE8-80E9D7F255EA}"/>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41" name="フリーフォーム: 図形 64">
              <a:extLst>
                <a:ext uri="{FF2B5EF4-FFF2-40B4-BE49-F238E27FC236}">
                  <a16:creationId xmlns:a16="http://schemas.microsoft.com/office/drawing/2014/main" id="{CC6ADBEB-9445-9982-4565-1D3637E2B31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42" name="テキスト ボックス 41">
              <a:extLst>
                <a:ext uri="{FF2B5EF4-FFF2-40B4-BE49-F238E27FC236}">
                  <a16:creationId xmlns:a16="http://schemas.microsoft.com/office/drawing/2014/main" id="{5D2920A0-F38A-A88D-E4F6-478633DFF4D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43" name="Rectangle 8">
            <a:extLst>
              <a:ext uri="{FF2B5EF4-FFF2-40B4-BE49-F238E27FC236}">
                <a16:creationId xmlns:a16="http://schemas.microsoft.com/office/drawing/2014/main" id="{4CF01B33-FEAF-571F-B7CA-172DF0A71457}"/>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dirty="0">
                <a:solidFill>
                  <a:srgbClr val="000000"/>
                </a:solidFill>
                <a:latin typeface="+mn-ea"/>
                <a:ea typeface="+mn-ea"/>
                <a:cs typeface="メイリオ" panose="020B0604030504040204" pitchFamily="50" charset="-128"/>
              </a:rPr>
              <a:t>京都府の歳入の内訳（令和８年度当初予算額）</a:t>
            </a:r>
          </a:p>
        </p:txBody>
      </p:sp>
      <p:sp>
        <p:nvSpPr>
          <p:cNvPr id="44" name="正方形/長方形 43">
            <a:extLst>
              <a:ext uri="{FF2B5EF4-FFF2-40B4-BE49-F238E27FC236}">
                <a16:creationId xmlns:a16="http://schemas.microsoft.com/office/drawing/2014/main" id="{17B61DB8-FF8D-5216-B6DC-E1433D95383F}"/>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ea typeface="+mn-ea"/>
              </a:rPr>
              <a:t>歳　入</a:t>
            </a:r>
          </a:p>
        </p:txBody>
      </p:sp>
      <p:sp>
        <p:nvSpPr>
          <p:cNvPr id="45" name="テキスト ボックス 44">
            <a:extLst>
              <a:ext uri="{FF2B5EF4-FFF2-40B4-BE49-F238E27FC236}">
                <a16:creationId xmlns:a16="http://schemas.microsoft.com/office/drawing/2014/main" id="{1BAFF0C6-A67C-25E6-6AD6-027B6B218E9E}"/>
              </a:ext>
            </a:extLst>
          </p:cNvPr>
          <p:cNvSpPr txBox="1"/>
          <p:nvPr/>
        </p:nvSpPr>
        <p:spPr>
          <a:xfrm>
            <a:off x="5521054" y="2465689"/>
            <a:ext cx="3351669" cy="2647700"/>
          </a:xfrm>
          <a:prstGeom prst="rect">
            <a:avLst/>
          </a:prstGeom>
          <a:noFill/>
        </p:spPr>
        <p:txBody>
          <a:bodyPr wrap="square" lIns="72000" tIns="36000" rIns="72000" bIns="36000" rtlCol="0">
            <a:noAutofit/>
          </a:bodyPr>
          <a:lstStyle/>
          <a:p>
            <a:pPr algn="just">
              <a:lnSpc>
                <a:spcPts val="2000"/>
              </a:lnSpc>
            </a:pPr>
            <a:r>
              <a:rPr lang="ja-JP" altLang="en-US" sz="1400" dirty="0">
                <a:latin typeface="+mn-ea"/>
                <a:ea typeface="+mn-ea"/>
              </a:rPr>
              <a:t>　歳入の多くは、地方税と国からの給付金です。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　地方税の代表的なものは、府民税、事業税等で、総称して「府税」といいます。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　京都府は、どのような歳入（収入）から成り立っているのか、「府税のしおり」などをみて調べてみましょう。</a:t>
            </a:r>
            <a:endParaRPr lang="en-US" altLang="ja-JP" sz="1400" dirty="0">
              <a:latin typeface="+mn-ea"/>
              <a:ea typeface="+mn-ea"/>
            </a:endParaRPr>
          </a:p>
        </p:txBody>
      </p:sp>
      <p:sp>
        <p:nvSpPr>
          <p:cNvPr id="46" name="正方形/長方形 45">
            <a:extLst>
              <a:ext uri="{FF2B5EF4-FFF2-40B4-BE49-F238E27FC236}">
                <a16:creationId xmlns:a16="http://schemas.microsoft.com/office/drawing/2014/main" id="{1F43E6D6-8892-F766-B013-EB83185210B5}"/>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47" name="Rectangle 8">
            <a:extLst>
              <a:ext uri="{FF2B5EF4-FFF2-40B4-BE49-F238E27FC236}">
                <a16:creationId xmlns:a16="http://schemas.microsoft.com/office/drawing/2014/main" id="{C412AF91-5C71-B64A-FB78-6B0EB6F81860}"/>
              </a:ext>
            </a:extLst>
          </p:cNvPr>
          <p:cNvSpPr>
            <a:spLocks noChangeArrowheads="1"/>
          </p:cNvSpPr>
          <p:nvPr/>
        </p:nvSpPr>
        <p:spPr bwMode="auto">
          <a:xfrm>
            <a:off x="5933162" y="111544"/>
            <a:ext cx="50551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さいにゅう</a:t>
            </a:r>
            <a:endParaRPr lang="ja-JP" altLang="en-US" sz="800" dirty="0">
              <a:solidFill>
                <a:srgbClr val="000000"/>
              </a:solidFill>
              <a:latin typeface="+mn-ea"/>
              <a:ea typeface="+mn-ea"/>
              <a:cs typeface="メイリオ" panose="020B0604030504040204" pitchFamily="50" charset="-128"/>
            </a:endParaRPr>
          </a:p>
        </p:txBody>
      </p:sp>
      <p:sp>
        <p:nvSpPr>
          <p:cNvPr id="49" name="Rectangle 8">
            <a:extLst>
              <a:ext uri="{FF2B5EF4-FFF2-40B4-BE49-F238E27FC236}">
                <a16:creationId xmlns:a16="http://schemas.microsoft.com/office/drawing/2014/main" id="{F85C4E8C-13EC-1F59-1AAF-8473A895C329}"/>
              </a:ext>
            </a:extLst>
          </p:cNvPr>
          <p:cNvSpPr>
            <a:spLocks noChangeArrowheads="1"/>
          </p:cNvSpPr>
          <p:nvPr/>
        </p:nvSpPr>
        <p:spPr bwMode="auto">
          <a:xfrm>
            <a:off x="2082394" y="1204326"/>
            <a:ext cx="366053"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そぜい</a:t>
            </a:r>
            <a:endParaRPr lang="ja-JP" altLang="en-US" sz="800" dirty="0">
              <a:solidFill>
                <a:srgbClr val="000000"/>
              </a:solidFill>
              <a:latin typeface="+mn-ea"/>
              <a:ea typeface="+mn-ea"/>
              <a:cs typeface="メイリオ" panose="020B0604030504040204" pitchFamily="50" charset="-128"/>
            </a:endParaRPr>
          </a:p>
        </p:txBody>
      </p:sp>
      <p:sp>
        <p:nvSpPr>
          <p:cNvPr id="52" name="テキスト ボックス 51">
            <a:extLst>
              <a:ext uri="{FF2B5EF4-FFF2-40B4-BE49-F238E27FC236}">
                <a16:creationId xmlns:a16="http://schemas.microsoft.com/office/drawing/2014/main" id="{96B9208E-7594-63FD-A25D-58B4ECD2C54C}"/>
              </a:ext>
            </a:extLst>
          </p:cNvPr>
          <p:cNvSpPr txBox="1"/>
          <p:nvPr/>
        </p:nvSpPr>
        <p:spPr>
          <a:xfrm>
            <a:off x="762244" y="6473251"/>
            <a:ext cx="7416000"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「府税のしおり」でもっと</a:t>
            </a:r>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詳しく見て</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みよう　</a:t>
            </a:r>
            <a:r>
              <a:rPr kumimoji="1" lang="ja-JP" altLang="en-US" sz="1100" b="1">
                <a:latin typeface="ＭＳ Ｐゴシック" panose="020B0600070205080204" pitchFamily="50" charset="-128"/>
                <a:ea typeface="ＭＳ Ｐゴシック" panose="020B0600070205080204" pitchFamily="50" charset="-128"/>
              </a:rPr>
              <a:t>　</a:t>
            </a:r>
            <a:r>
              <a:rPr lang="en-US" altLang="ja-JP" sz="1100" dirty="0">
                <a:latin typeface="Arial" panose="020B0604020202020204" pitchFamily="34" charset="0"/>
                <a:cs typeface="Arial" panose="020B0604020202020204" pitchFamily="34" charset="0"/>
              </a:rPr>
              <a:t>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t>
            </a:r>
            <a:r>
              <a:rPr lang="en-US" altLang="ja-JP" sz="11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www.pref.kyoto.jp</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en-US" altLang="ja-JP" sz="11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zeimu</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/11600057.html</a:t>
            </a:r>
            <a:endParaRPr kumimoji="1" lang="en-US" altLang="ja-JP" sz="1100" dirty="0">
              <a:latin typeface="Arial" panose="020B0604020202020204" pitchFamily="34" charset="0"/>
              <a:cs typeface="Arial" panose="020B0604020202020204" pitchFamily="34" charset="0"/>
            </a:endParaRPr>
          </a:p>
        </p:txBody>
      </p:sp>
      <p:sp>
        <p:nvSpPr>
          <p:cNvPr id="54" name="スライド番号プレースホルダー 8">
            <a:extLst>
              <a:ext uri="{FF2B5EF4-FFF2-40B4-BE49-F238E27FC236}">
                <a16:creationId xmlns:a16="http://schemas.microsoft.com/office/drawing/2014/main" id="{B7B3C7AA-EBC7-BDF4-6C07-5DA7153FC969}"/>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22</a:t>
            </a:fld>
            <a:endParaRPr lang="en-US" altLang="ja-JP" dirty="0">
              <a:latin typeface="+mn-ea"/>
              <a:ea typeface="+mn-ea"/>
            </a:endParaRPr>
          </a:p>
        </p:txBody>
      </p:sp>
      <p:graphicFrame>
        <p:nvGraphicFramePr>
          <p:cNvPr id="55" name="グラフ 54">
            <a:extLst>
              <a:ext uri="{FF2B5EF4-FFF2-40B4-BE49-F238E27FC236}">
                <a16:creationId xmlns:a16="http://schemas.microsoft.com/office/drawing/2014/main" id="{F782FDC0-2B7D-8C96-E488-881E8A4AFF52}"/>
              </a:ext>
            </a:extLst>
          </p:cNvPr>
          <p:cNvGraphicFramePr/>
          <p:nvPr>
            <p:extLst>
              <p:ext uri="{D42A27DB-BD31-4B8C-83A1-F6EECF244321}">
                <p14:modId xmlns:p14="http://schemas.microsoft.com/office/powerpoint/2010/main" val="2596375142"/>
              </p:ext>
            </p:extLst>
          </p:nvPr>
        </p:nvGraphicFramePr>
        <p:xfrm>
          <a:off x="484107" y="2219941"/>
          <a:ext cx="6511904" cy="406051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4826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4" grpId="0" animBg="1"/>
      <p:bldP spid="45" grpId="0"/>
      <p:bldP spid="46" grpId="0" animBg="1"/>
      <p:bldP spid="49" grpId="0"/>
      <p:bldGraphic spid="5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EAF3-5448-1B40-291D-16B64E43F9A2}"/>
            </a:ext>
          </a:extLst>
        </p:cNvPr>
        <p:cNvGrpSpPr/>
        <p:nvPr/>
      </p:nvGrpSpPr>
      <p:grpSpPr>
        <a:xfrm>
          <a:off x="0" y="0"/>
          <a:ext cx="0" cy="0"/>
          <a:chOff x="0" y="0"/>
          <a:chExt cx="0" cy="0"/>
        </a:xfrm>
      </p:grpSpPr>
      <p:sp>
        <p:nvSpPr>
          <p:cNvPr id="31" name="AutoShape 353">
            <a:extLst>
              <a:ext uri="{FF2B5EF4-FFF2-40B4-BE49-F238E27FC236}">
                <a16:creationId xmlns:a16="http://schemas.microsoft.com/office/drawing/2014/main" id="{17DDD81D-8954-E690-965D-E54C81ACBB2D}"/>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地方公共団体は、私たちの普段の暮らしに結びついた公共サービスを</a:t>
            </a:r>
            <a:endParaRPr lang="en-US" altLang="ja-JP" sz="1800" dirty="0">
              <a:solidFill>
                <a:prstClr val="black"/>
              </a:solidFill>
              <a:latin typeface="+mn-ea"/>
              <a:ea typeface="+mn-ea"/>
            </a:endParaRPr>
          </a:p>
          <a:p>
            <a:pPr defTabSz="838413" eaLnBrk="1" hangingPunct="1">
              <a:spcBef>
                <a:spcPct val="20000"/>
              </a:spcBef>
              <a:defRPr/>
            </a:pPr>
            <a:r>
              <a:rPr lang="ja-JP" altLang="en-US" sz="1800" dirty="0">
                <a:solidFill>
                  <a:prstClr val="black"/>
                </a:solidFill>
                <a:latin typeface="+mn-ea"/>
                <a:ea typeface="+mn-ea"/>
              </a:rPr>
              <a:t>行っています。</a:t>
            </a:r>
          </a:p>
        </p:txBody>
      </p:sp>
      <p:sp>
        <p:nvSpPr>
          <p:cNvPr id="34" name="Rectangle 14">
            <a:extLst>
              <a:ext uri="{FF2B5EF4-FFF2-40B4-BE49-F238E27FC236}">
                <a16:creationId xmlns:a16="http://schemas.microsoft.com/office/drawing/2014/main" id="{9A031177-1CFD-BCB8-52D9-FD3E97B3A9CE}"/>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京都府の財政−</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②</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歳出</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35" name="Picture 29">
            <a:extLst>
              <a:ext uri="{FF2B5EF4-FFF2-40B4-BE49-F238E27FC236}">
                <a16:creationId xmlns:a16="http://schemas.microsoft.com/office/drawing/2014/main" id="{526BCAC8-4419-8E1B-A890-588F82FA23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8">
            <a:extLst>
              <a:ext uri="{FF2B5EF4-FFF2-40B4-BE49-F238E27FC236}">
                <a16:creationId xmlns:a16="http://schemas.microsoft.com/office/drawing/2014/main" id="{66A57A64-337C-F68C-1C54-47F89368CF94}"/>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dirty="0">
                <a:solidFill>
                  <a:srgbClr val="000000"/>
                </a:solidFill>
                <a:latin typeface="+mn-ea"/>
                <a:ea typeface="+mn-ea"/>
                <a:cs typeface="メイリオ" panose="020B0604030504040204" pitchFamily="50" charset="-128"/>
              </a:rPr>
              <a:t>京都府の歳出の内訳</a:t>
            </a:r>
            <a:r>
              <a:rPr lang="ja-JP" altLang="en-US" sz="1400">
                <a:solidFill>
                  <a:srgbClr val="000000"/>
                </a:solidFill>
                <a:latin typeface="+mn-ea"/>
                <a:ea typeface="+mn-ea"/>
                <a:cs typeface="メイリオ" panose="020B0604030504040204" pitchFamily="50" charset="-128"/>
              </a:rPr>
              <a:t>（令和８年度</a:t>
            </a:r>
            <a:r>
              <a:rPr lang="ja-JP" altLang="en-US" sz="1400" dirty="0">
                <a:solidFill>
                  <a:srgbClr val="000000"/>
                </a:solidFill>
                <a:latin typeface="+mn-ea"/>
                <a:ea typeface="+mn-ea"/>
                <a:cs typeface="メイリオ" panose="020B0604030504040204" pitchFamily="50" charset="-128"/>
              </a:rPr>
              <a:t>当初予算額）</a:t>
            </a:r>
          </a:p>
        </p:txBody>
      </p:sp>
      <p:sp>
        <p:nvSpPr>
          <p:cNvPr id="37" name="正方形/長方形 36">
            <a:extLst>
              <a:ext uri="{FF2B5EF4-FFF2-40B4-BE49-F238E27FC236}">
                <a16:creationId xmlns:a16="http://schemas.microsoft.com/office/drawing/2014/main" id="{7917DA73-DD8F-8EE8-7F36-FF86EDBED891}"/>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n-ea"/>
                <a:ea typeface="+mn-ea"/>
              </a:rPr>
              <a:t>歳　出</a:t>
            </a:r>
            <a:endParaRPr kumimoji="1" lang="ja-JP" altLang="en-US" sz="1400" b="0" i="0" u="none" strike="noStrike" cap="none" normalizeH="0" baseline="0" dirty="0">
              <a:ln>
                <a:noFill/>
              </a:ln>
              <a:solidFill>
                <a:schemeClr val="bg1"/>
              </a:solidFill>
              <a:effectLst/>
              <a:latin typeface="+mn-ea"/>
              <a:ea typeface="+mn-ea"/>
            </a:endParaRPr>
          </a:p>
        </p:txBody>
      </p:sp>
      <p:sp>
        <p:nvSpPr>
          <p:cNvPr id="39" name="テキスト ボックス 38">
            <a:extLst>
              <a:ext uri="{FF2B5EF4-FFF2-40B4-BE49-F238E27FC236}">
                <a16:creationId xmlns:a16="http://schemas.microsoft.com/office/drawing/2014/main" id="{CEAF85EE-B29F-8249-5176-94EA4AA5F274}"/>
              </a:ext>
            </a:extLst>
          </p:cNvPr>
          <p:cNvSpPr txBox="1"/>
          <p:nvPr/>
        </p:nvSpPr>
        <p:spPr>
          <a:xfrm>
            <a:off x="5445498" y="2466639"/>
            <a:ext cx="3502782" cy="3425634"/>
          </a:xfrm>
          <a:prstGeom prst="rect">
            <a:avLst/>
          </a:prstGeom>
          <a:noFill/>
        </p:spPr>
        <p:txBody>
          <a:bodyPr wrap="square" lIns="72000" tIns="36000" rIns="72000" bIns="36000" rtlCol="0">
            <a:noAutofit/>
          </a:bodyPr>
          <a:lstStyle/>
          <a:p>
            <a:pPr>
              <a:lnSpc>
                <a:spcPts val="2000"/>
              </a:lnSpc>
            </a:pPr>
            <a:r>
              <a:rPr lang="ja-JP" altLang="en-US" sz="1400" dirty="0">
                <a:latin typeface="+mn-ea"/>
                <a:ea typeface="+mn-ea"/>
              </a:rPr>
              <a:t>歳出の主な３費目は、以下のとおりです。</a:t>
            </a:r>
            <a:endParaRPr lang="en-US" altLang="ja-JP" sz="1400" dirty="0">
              <a:latin typeface="+mn-ea"/>
              <a:ea typeface="+mn-ea"/>
            </a:endParaRPr>
          </a:p>
          <a:p>
            <a:pPr>
              <a:lnSpc>
                <a:spcPts val="2000"/>
              </a:lnSpc>
            </a:pPr>
            <a:endParaRPr lang="en-US" altLang="ja-JP" sz="1400" dirty="0">
              <a:latin typeface="+mn-ea"/>
            </a:endParaRPr>
          </a:p>
          <a:p>
            <a:pPr>
              <a:lnSpc>
                <a:spcPts val="2000"/>
              </a:lnSpc>
            </a:pPr>
            <a:r>
              <a:rPr lang="ja-JP" altLang="en-US" sz="1400" dirty="0">
                <a:solidFill>
                  <a:schemeClr val="accent4"/>
                </a:solidFill>
                <a:latin typeface="+mn-ea"/>
              </a:rPr>
              <a:t>１．教育費</a:t>
            </a:r>
            <a:endParaRPr lang="en-US" altLang="ja-JP" sz="1400" dirty="0">
              <a:solidFill>
                <a:schemeClr val="accent4"/>
              </a:solidFill>
              <a:latin typeface="+mn-ea"/>
            </a:endParaRPr>
          </a:p>
          <a:p>
            <a:pPr>
              <a:lnSpc>
                <a:spcPts val="2000"/>
              </a:lnSpc>
            </a:pPr>
            <a:r>
              <a:rPr lang="ja-JP" altLang="en-US" sz="1400" dirty="0">
                <a:latin typeface="+mn-ea"/>
              </a:rPr>
              <a:t>　幼稚園や小・中学校、公民館、体育館の運営の費用など、教育全般に使うお金</a:t>
            </a:r>
            <a:endParaRPr lang="en-US" altLang="ja-JP" sz="1400" dirty="0">
              <a:latin typeface="+mn-ea"/>
            </a:endParaRPr>
          </a:p>
          <a:p>
            <a:pPr>
              <a:lnSpc>
                <a:spcPts val="2000"/>
              </a:lnSpc>
            </a:pPr>
            <a:endParaRPr lang="en-US" altLang="ja-JP" sz="1400" dirty="0">
              <a:solidFill>
                <a:srgbClr val="EFD638"/>
              </a:solidFill>
              <a:latin typeface="+mn-ea"/>
            </a:endParaRPr>
          </a:p>
          <a:p>
            <a:pPr>
              <a:lnSpc>
                <a:spcPts val="2000"/>
              </a:lnSpc>
            </a:pPr>
            <a:r>
              <a:rPr lang="ja-JP" altLang="en-US" sz="1400" dirty="0">
                <a:solidFill>
                  <a:srgbClr val="F89322"/>
                </a:solidFill>
                <a:latin typeface="+mn-ea"/>
              </a:rPr>
              <a:t>２．民生費</a:t>
            </a:r>
            <a:endParaRPr lang="en-US" altLang="ja-JP" sz="1400" dirty="0">
              <a:solidFill>
                <a:srgbClr val="F89322"/>
              </a:solidFill>
              <a:latin typeface="+mn-ea"/>
            </a:endParaRPr>
          </a:p>
          <a:p>
            <a:pPr>
              <a:lnSpc>
                <a:spcPts val="2000"/>
              </a:lnSpc>
            </a:pPr>
            <a:r>
              <a:rPr lang="ja-JP" altLang="en-US" sz="1400" dirty="0">
                <a:latin typeface="+mn-ea"/>
              </a:rPr>
              <a:t>　児童、高齢者、障害者等のための福祉施設の整備、運営、生活保護等に使うお金</a:t>
            </a:r>
            <a:endParaRPr lang="en-US" altLang="ja-JP" sz="1400" dirty="0">
              <a:latin typeface="+mn-ea"/>
            </a:endParaRPr>
          </a:p>
          <a:p>
            <a:pPr>
              <a:lnSpc>
                <a:spcPts val="2000"/>
              </a:lnSpc>
            </a:pPr>
            <a:endParaRPr lang="en-US" altLang="ja-JP" sz="1400" dirty="0">
              <a:solidFill>
                <a:srgbClr val="EFD638"/>
              </a:solidFill>
              <a:latin typeface="+mn-ea"/>
            </a:endParaRPr>
          </a:p>
          <a:p>
            <a:pPr>
              <a:lnSpc>
                <a:spcPts val="2000"/>
              </a:lnSpc>
            </a:pPr>
            <a:r>
              <a:rPr lang="ja-JP" altLang="en-US" sz="1400" dirty="0">
                <a:solidFill>
                  <a:schemeClr val="accent6">
                    <a:lumMod val="75000"/>
                  </a:schemeClr>
                </a:solidFill>
                <a:latin typeface="+mn-ea"/>
              </a:rPr>
              <a:t>３．商工費</a:t>
            </a:r>
            <a:endParaRPr lang="en-US" altLang="ja-JP" sz="1400" dirty="0">
              <a:solidFill>
                <a:schemeClr val="accent6">
                  <a:lumMod val="75000"/>
                </a:schemeClr>
              </a:solidFill>
              <a:latin typeface="+mn-ea"/>
            </a:endParaRPr>
          </a:p>
          <a:p>
            <a:pPr>
              <a:lnSpc>
                <a:spcPts val="2000"/>
              </a:lnSpc>
            </a:pPr>
            <a:r>
              <a:rPr lang="ja-JP" altLang="en-US" sz="1400" dirty="0">
                <a:latin typeface="+mn-ea"/>
              </a:rPr>
              <a:t>　商工業や観光の振興</a:t>
            </a:r>
            <a:r>
              <a:rPr lang="ja-JP" altLang="en-US" sz="1400" dirty="0">
                <a:latin typeface="+mn-ea"/>
                <a:ea typeface="+mn-ea"/>
              </a:rPr>
              <a:t>に使うお金</a:t>
            </a:r>
            <a:endParaRPr lang="en-US" altLang="ja-JP" sz="1400" dirty="0">
              <a:latin typeface="+mn-ea"/>
              <a:ea typeface="+mn-ea"/>
            </a:endParaRPr>
          </a:p>
        </p:txBody>
      </p:sp>
      <p:sp>
        <p:nvSpPr>
          <p:cNvPr id="40" name="正方形/長方形 39">
            <a:extLst>
              <a:ext uri="{FF2B5EF4-FFF2-40B4-BE49-F238E27FC236}">
                <a16:creationId xmlns:a16="http://schemas.microsoft.com/office/drawing/2014/main" id="{060075AF-783B-39C8-55E5-95D6E98F6374}"/>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42" name="Rectangle 8">
            <a:extLst>
              <a:ext uri="{FF2B5EF4-FFF2-40B4-BE49-F238E27FC236}">
                <a16:creationId xmlns:a16="http://schemas.microsoft.com/office/drawing/2014/main" id="{174E58FF-0304-DAC6-9318-74F9611F3995}"/>
              </a:ext>
            </a:extLst>
          </p:cNvPr>
          <p:cNvSpPr>
            <a:spLocks noChangeArrowheads="1"/>
          </p:cNvSpPr>
          <p:nvPr/>
        </p:nvSpPr>
        <p:spPr bwMode="auto">
          <a:xfrm>
            <a:off x="5929155" y="111544"/>
            <a:ext cx="5135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さいしゅつ</a:t>
            </a:r>
            <a:endParaRPr lang="ja-JP" altLang="en-US" sz="800" dirty="0">
              <a:solidFill>
                <a:srgbClr val="000000"/>
              </a:solidFill>
              <a:latin typeface="+mn-ea"/>
              <a:ea typeface="+mn-ea"/>
              <a:cs typeface="メイリオ" panose="020B0604030504040204" pitchFamily="50" charset="-128"/>
            </a:endParaRPr>
          </a:p>
        </p:txBody>
      </p:sp>
      <p:grpSp>
        <p:nvGrpSpPr>
          <p:cNvPr id="44" name="グループ化 43">
            <a:extLst>
              <a:ext uri="{FF2B5EF4-FFF2-40B4-BE49-F238E27FC236}">
                <a16:creationId xmlns:a16="http://schemas.microsoft.com/office/drawing/2014/main" id="{F095B547-0EC4-AD6B-F6DD-4C68AB63C7A9}"/>
              </a:ext>
            </a:extLst>
          </p:cNvPr>
          <p:cNvGrpSpPr/>
          <p:nvPr/>
        </p:nvGrpSpPr>
        <p:grpSpPr>
          <a:xfrm>
            <a:off x="287921" y="6410880"/>
            <a:ext cx="7960460" cy="374400"/>
            <a:chOff x="322211" y="6410880"/>
            <a:chExt cx="8532000" cy="374400"/>
          </a:xfrm>
        </p:grpSpPr>
        <p:sp>
          <p:nvSpPr>
            <p:cNvPr id="45" name="正方形/長方形 44">
              <a:extLst>
                <a:ext uri="{FF2B5EF4-FFF2-40B4-BE49-F238E27FC236}">
                  <a16:creationId xmlns:a16="http://schemas.microsoft.com/office/drawing/2014/main" id="{64745FC7-BD80-8A15-2961-E93372908A4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正方形/長方形 45">
              <a:extLst>
                <a:ext uri="{FF2B5EF4-FFF2-40B4-BE49-F238E27FC236}">
                  <a16:creationId xmlns:a16="http://schemas.microsoft.com/office/drawing/2014/main" id="{6905F22A-2280-33C2-B40F-3503152A27E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47" name="テキスト ボックス 46">
            <a:extLst>
              <a:ext uri="{FF2B5EF4-FFF2-40B4-BE49-F238E27FC236}">
                <a16:creationId xmlns:a16="http://schemas.microsoft.com/office/drawing/2014/main" id="{1A47EAD6-8BBA-7ABA-B329-430ED6F02999}"/>
              </a:ext>
            </a:extLst>
          </p:cNvPr>
          <p:cNvSpPr txBox="1"/>
          <p:nvPr/>
        </p:nvSpPr>
        <p:spPr>
          <a:xfrm>
            <a:off x="762244" y="6473251"/>
            <a:ext cx="8007648" cy="261610"/>
          </a:xfrm>
          <a:prstGeom prst="rect">
            <a:avLst/>
          </a:prstGeom>
          <a:noFill/>
        </p:spPr>
        <p:txBody>
          <a:bodyPr wrap="square" rtlCol="0">
            <a:spAutoFit/>
          </a:bodyPr>
          <a:lstStyle/>
          <a:p>
            <a:r>
              <a:rPr lang="ja-JP" altLang="en-US" sz="1100" b="1">
                <a:solidFill>
                  <a:srgbClr val="005BAD"/>
                </a:solidFill>
                <a:latin typeface="ＭＳ Ｐゴシック" panose="020B0600070205080204" pitchFamily="50" charset="-128"/>
                <a:ea typeface="ＭＳ Ｐゴシック" panose="020B0600070205080204" pitchFamily="50" charset="-128"/>
              </a:rPr>
              <a:t>京都府の歳出に関する基本方針（考え方）をみてみよう。</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0"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hlinkClick r:id="rId5"/>
              </a:rPr>
              <a:t> </a:t>
            </a:r>
            <a:r>
              <a:rPr lang="en-US" altLang="ja-JP" sz="1100" dirty="0">
                <a:solidFill>
                  <a:prstClr val="black"/>
                </a:solidFill>
                <a:latin typeface="Arial" panose="020B0604020202020204" pitchFamily="34" charset="0"/>
                <a:cs typeface="Arial" panose="020B0604020202020204" pitchFamily="34" charset="0"/>
                <a:hlinkClick r:id="rId5"/>
              </a:rPr>
              <a:t>https://</a:t>
            </a:r>
            <a:r>
              <a:rPr lang="en-US" altLang="ja-JP" sz="1100" dirty="0" err="1">
                <a:solidFill>
                  <a:prstClr val="black"/>
                </a:solidFill>
                <a:latin typeface="Arial" panose="020B0604020202020204" pitchFamily="34" charset="0"/>
                <a:cs typeface="Arial" panose="020B0604020202020204" pitchFamily="34" charset="0"/>
                <a:hlinkClick r:id="rId5"/>
              </a:rPr>
              <a:t>www.pref.kyoto.jp</a:t>
            </a:r>
            <a:r>
              <a:rPr lang="en-US" altLang="ja-JP" sz="1100" dirty="0">
                <a:solidFill>
                  <a:prstClr val="black"/>
                </a:solidFill>
                <a:latin typeface="Arial" panose="020B0604020202020204" pitchFamily="34" charset="0"/>
                <a:cs typeface="Arial" panose="020B0604020202020204" pitchFamily="34" charset="0"/>
                <a:hlinkClick r:id="rId5"/>
              </a:rPr>
              <a:t>/</a:t>
            </a:r>
            <a:r>
              <a:rPr lang="en-US" altLang="ja-JP" sz="1100" dirty="0" err="1">
                <a:solidFill>
                  <a:prstClr val="black"/>
                </a:solidFill>
                <a:latin typeface="Arial" panose="020B0604020202020204" pitchFamily="34" charset="0"/>
                <a:cs typeface="Arial" panose="020B0604020202020204" pitchFamily="34" charset="0"/>
                <a:hlinkClick r:id="rId5"/>
              </a:rPr>
              <a:t>yosan</a:t>
            </a:r>
            <a:r>
              <a:rPr lang="en-US" altLang="ja-JP" sz="1100" dirty="0">
                <a:solidFill>
                  <a:prstClr val="black"/>
                </a:solidFill>
                <a:latin typeface="Arial" panose="020B0604020202020204" pitchFamily="34" charset="0"/>
                <a:cs typeface="Arial" panose="020B0604020202020204" pitchFamily="34" charset="0"/>
                <a:hlinkClick r:id="rId5"/>
              </a:rPr>
              <a:t>/documents/r8_tosho_flip.pdf</a:t>
            </a:r>
            <a:endParaRPr kumimoji="1" lang="en-US" altLang="ja-JP" sz="1100" dirty="0">
              <a:latin typeface="Arial" panose="020B0604020202020204" pitchFamily="34" charset="0"/>
              <a:cs typeface="Arial" panose="020B0604020202020204" pitchFamily="34" charset="0"/>
            </a:endParaRPr>
          </a:p>
        </p:txBody>
      </p:sp>
      <p:grpSp>
        <p:nvGrpSpPr>
          <p:cNvPr id="48" name="グループ化 47">
            <a:extLst>
              <a:ext uri="{FF2B5EF4-FFF2-40B4-BE49-F238E27FC236}">
                <a16:creationId xmlns:a16="http://schemas.microsoft.com/office/drawing/2014/main" id="{AE3199EF-311E-048B-945A-FA20A626A52C}"/>
              </a:ext>
            </a:extLst>
          </p:cNvPr>
          <p:cNvGrpSpPr/>
          <p:nvPr/>
        </p:nvGrpSpPr>
        <p:grpSpPr>
          <a:xfrm>
            <a:off x="-29057" y="6108719"/>
            <a:ext cx="832606" cy="749281"/>
            <a:chOff x="-35154" y="5996309"/>
            <a:chExt cx="945432" cy="850816"/>
          </a:xfrm>
        </p:grpSpPr>
        <p:sp>
          <p:nvSpPr>
            <p:cNvPr id="49" name="フリーフォーム: 図形 63">
              <a:extLst>
                <a:ext uri="{FF2B5EF4-FFF2-40B4-BE49-F238E27FC236}">
                  <a16:creationId xmlns:a16="http://schemas.microsoft.com/office/drawing/2014/main" id="{CBC8115F-7D2E-0F56-D5AF-AA0DE36DC5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50" name="フリーフォーム: 図形 64">
              <a:extLst>
                <a:ext uri="{FF2B5EF4-FFF2-40B4-BE49-F238E27FC236}">
                  <a16:creationId xmlns:a16="http://schemas.microsoft.com/office/drawing/2014/main" id="{30EA36F4-F43F-9DA8-448A-A1202C1AA736}"/>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51" name="テキスト ボックス 50">
              <a:extLst>
                <a:ext uri="{FF2B5EF4-FFF2-40B4-BE49-F238E27FC236}">
                  <a16:creationId xmlns:a16="http://schemas.microsoft.com/office/drawing/2014/main" id="{6FB9B072-414B-1B03-803D-AAFC5FACD60C}"/>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52" name="Rectangle 8">
            <a:extLst>
              <a:ext uri="{FF2B5EF4-FFF2-40B4-BE49-F238E27FC236}">
                <a16:creationId xmlns:a16="http://schemas.microsoft.com/office/drawing/2014/main" id="{F92F554A-769D-C300-38A2-1D279C79E1E4}"/>
              </a:ext>
            </a:extLst>
          </p:cNvPr>
          <p:cNvSpPr>
            <a:spLocks noChangeArrowheads="1"/>
          </p:cNvSpPr>
          <p:nvPr/>
        </p:nvSpPr>
        <p:spPr bwMode="auto">
          <a:xfrm>
            <a:off x="8179628" y="4114114"/>
            <a:ext cx="255446" cy="23954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ふくし</a:t>
            </a:r>
            <a:endParaRPr lang="ja-JP" altLang="en-US" sz="600" dirty="0">
              <a:latin typeface="+mn-ea"/>
              <a:ea typeface="+mn-ea"/>
              <a:cs typeface="メイリオ" panose="020B0604030504040204" pitchFamily="50" charset="-128"/>
            </a:endParaRPr>
          </a:p>
        </p:txBody>
      </p:sp>
      <p:sp>
        <p:nvSpPr>
          <p:cNvPr id="53" name="Rectangle 8">
            <a:extLst>
              <a:ext uri="{FF2B5EF4-FFF2-40B4-BE49-F238E27FC236}">
                <a16:creationId xmlns:a16="http://schemas.microsoft.com/office/drawing/2014/main" id="{9A3DB916-4059-95DA-234F-539EF258EB3F}"/>
              </a:ext>
            </a:extLst>
          </p:cNvPr>
          <p:cNvSpPr>
            <a:spLocks noChangeArrowheads="1"/>
          </p:cNvSpPr>
          <p:nvPr/>
        </p:nvSpPr>
        <p:spPr bwMode="auto">
          <a:xfrm>
            <a:off x="3259560" y="3365709"/>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chemeClr val="bg1"/>
                </a:solidFill>
                <a:latin typeface="+mn-ea"/>
                <a:ea typeface="+mn-ea"/>
                <a:cs typeface="メイリオ" panose="020B0604030504040204" pitchFamily="50" charset="-128"/>
              </a:rPr>
              <a:t>民生費</a:t>
            </a:r>
          </a:p>
          <a:p>
            <a:pPr algn="ctr">
              <a:spcBef>
                <a:spcPct val="0"/>
              </a:spcBef>
              <a:buNone/>
            </a:pPr>
            <a:r>
              <a:rPr lang="en-US" altLang="ja-JP" sz="1200" dirty="0">
                <a:solidFill>
                  <a:schemeClr val="bg1"/>
                </a:solidFill>
                <a:latin typeface="+mn-ea"/>
                <a:ea typeface="+mn-ea"/>
                <a:cs typeface="メイリオ" panose="020B0604030504040204" pitchFamily="50" charset="-128"/>
              </a:rPr>
              <a:t>1,867</a:t>
            </a:r>
            <a:r>
              <a:rPr lang="ja-JP" altLang="en-US" sz="1200" dirty="0">
                <a:solidFill>
                  <a:schemeClr val="bg1"/>
                </a:solidFill>
                <a:latin typeface="+mn-ea"/>
                <a:ea typeface="+mn-ea"/>
                <a:cs typeface="メイリオ" panose="020B0604030504040204" pitchFamily="50" charset="-128"/>
              </a:rPr>
              <a:t>億円</a:t>
            </a:r>
          </a:p>
          <a:p>
            <a:pPr algn="ctr">
              <a:spcBef>
                <a:spcPct val="0"/>
              </a:spcBef>
              <a:buNone/>
            </a:pPr>
            <a:r>
              <a:rPr lang="ja-JP" altLang="en-US" sz="1200" dirty="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18.1%</a:t>
            </a:r>
            <a:r>
              <a:rPr lang="ja-JP" altLang="en-US" sz="1200" dirty="0">
                <a:solidFill>
                  <a:schemeClr val="bg1"/>
                </a:solidFill>
                <a:latin typeface="+mn-ea"/>
                <a:ea typeface="+mn-ea"/>
                <a:cs typeface="メイリオ" panose="020B0604030504040204" pitchFamily="50" charset="-128"/>
              </a:rPr>
              <a:t>）</a:t>
            </a:r>
          </a:p>
        </p:txBody>
      </p:sp>
      <p:sp>
        <p:nvSpPr>
          <p:cNvPr id="54" name="Rectangle 8">
            <a:extLst>
              <a:ext uri="{FF2B5EF4-FFF2-40B4-BE49-F238E27FC236}">
                <a16:creationId xmlns:a16="http://schemas.microsoft.com/office/drawing/2014/main" id="{F76697DA-8823-1929-64AB-138A5498B9A5}"/>
              </a:ext>
            </a:extLst>
          </p:cNvPr>
          <p:cNvSpPr>
            <a:spLocks noChangeArrowheads="1"/>
          </p:cNvSpPr>
          <p:nvPr/>
        </p:nvSpPr>
        <p:spPr bwMode="auto">
          <a:xfrm>
            <a:off x="1574886" y="4740054"/>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chemeClr val="bg1"/>
                </a:solidFill>
                <a:latin typeface="+mn-ea"/>
                <a:ea typeface="+mn-ea"/>
                <a:cs typeface="メイリオ" panose="020B0604030504040204" pitchFamily="50" charset="-128"/>
              </a:rPr>
              <a:t>公債費</a:t>
            </a:r>
          </a:p>
          <a:p>
            <a:pPr algn="ctr">
              <a:spcBef>
                <a:spcPct val="0"/>
              </a:spcBef>
              <a:buNone/>
            </a:pPr>
            <a:r>
              <a:rPr lang="en-US" altLang="ja-JP" sz="1200" dirty="0">
                <a:solidFill>
                  <a:schemeClr val="bg1"/>
                </a:solidFill>
                <a:latin typeface="+mn-ea"/>
                <a:ea typeface="+mn-ea"/>
                <a:cs typeface="メイリオ" panose="020B0604030504040204" pitchFamily="50" charset="-128"/>
              </a:rPr>
              <a:t>1,224</a:t>
            </a:r>
            <a:r>
              <a:rPr lang="ja-JP" altLang="en-US" sz="1200" dirty="0">
                <a:solidFill>
                  <a:schemeClr val="bg1"/>
                </a:solidFill>
                <a:latin typeface="+mn-ea"/>
                <a:ea typeface="+mn-ea"/>
                <a:cs typeface="メイリオ" panose="020B0604030504040204" pitchFamily="50" charset="-128"/>
              </a:rPr>
              <a:t>億円</a:t>
            </a:r>
          </a:p>
          <a:p>
            <a:pPr algn="ctr">
              <a:spcBef>
                <a:spcPct val="0"/>
              </a:spcBef>
              <a:buNone/>
            </a:pPr>
            <a:r>
              <a:rPr lang="ja-JP" altLang="en-US" sz="1200" dirty="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11.9%</a:t>
            </a:r>
            <a:r>
              <a:rPr lang="ja-JP" altLang="en-US" sz="1200" dirty="0">
                <a:solidFill>
                  <a:schemeClr val="bg1"/>
                </a:solidFill>
                <a:latin typeface="+mn-ea"/>
                <a:ea typeface="+mn-ea"/>
                <a:cs typeface="メイリオ" panose="020B0604030504040204" pitchFamily="50" charset="-128"/>
              </a:rPr>
              <a:t>）</a:t>
            </a:r>
          </a:p>
          <a:p>
            <a:pPr algn="ctr">
              <a:spcBef>
                <a:spcPct val="0"/>
              </a:spcBef>
              <a:buNone/>
            </a:pPr>
            <a:endParaRPr lang="ja-JP" altLang="en-US" sz="1200" dirty="0">
              <a:solidFill>
                <a:schemeClr val="bg1"/>
              </a:solidFill>
              <a:latin typeface="+mn-ea"/>
              <a:ea typeface="+mn-ea"/>
              <a:cs typeface="メイリオ" panose="020B0604030504040204" pitchFamily="50" charset="-128"/>
            </a:endParaRPr>
          </a:p>
        </p:txBody>
      </p:sp>
      <p:sp>
        <p:nvSpPr>
          <p:cNvPr id="56" name="Rectangle 8">
            <a:extLst>
              <a:ext uri="{FF2B5EF4-FFF2-40B4-BE49-F238E27FC236}">
                <a16:creationId xmlns:a16="http://schemas.microsoft.com/office/drawing/2014/main" id="{DE638303-E6AC-539C-877D-B8916D26A263}"/>
              </a:ext>
            </a:extLst>
          </p:cNvPr>
          <p:cNvSpPr>
            <a:spLocks noChangeArrowheads="1"/>
          </p:cNvSpPr>
          <p:nvPr/>
        </p:nvSpPr>
        <p:spPr bwMode="auto">
          <a:xfrm>
            <a:off x="1713862" y="4438290"/>
            <a:ext cx="362847"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solidFill>
                  <a:schemeClr val="bg1"/>
                </a:solidFill>
                <a:latin typeface="+mn-ea"/>
                <a:ea typeface="+mn-ea"/>
                <a:cs typeface="メイリオ" panose="020B0604030504040204" pitchFamily="50" charset="-128"/>
              </a:rPr>
              <a:t>こうさい</a:t>
            </a:r>
            <a:endParaRPr lang="ja-JP" altLang="en-US" sz="700" dirty="0">
              <a:solidFill>
                <a:schemeClr val="bg1"/>
              </a:solidFill>
              <a:latin typeface="+mn-ea"/>
              <a:ea typeface="+mn-ea"/>
              <a:cs typeface="メイリオ" panose="020B0604030504040204" pitchFamily="50" charset="-128"/>
            </a:endParaRPr>
          </a:p>
        </p:txBody>
      </p:sp>
      <p:sp>
        <p:nvSpPr>
          <p:cNvPr id="57" name="スライド番号プレースホルダー 8">
            <a:extLst>
              <a:ext uri="{FF2B5EF4-FFF2-40B4-BE49-F238E27FC236}">
                <a16:creationId xmlns:a16="http://schemas.microsoft.com/office/drawing/2014/main" id="{84C30665-2BA1-66AE-027F-6CF2C7AF3F4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23</a:t>
            </a:fld>
            <a:endParaRPr lang="en-US" altLang="ja-JP" dirty="0">
              <a:latin typeface="+mn-ea"/>
              <a:ea typeface="+mn-ea"/>
            </a:endParaRPr>
          </a:p>
        </p:txBody>
      </p:sp>
      <p:graphicFrame>
        <p:nvGraphicFramePr>
          <p:cNvPr id="58" name="グラフ 57">
            <a:extLst>
              <a:ext uri="{FF2B5EF4-FFF2-40B4-BE49-F238E27FC236}">
                <a16:creationId xmlns:a16="http://schemas.microsoft.com/office/drawing/2014/main" id="{239C05C4-6C86-33F7-D8FF-60459A73855A}"/>
              </a:ext>
            </a:extLst>
          </p:cNvPr>
          <p:cNvGraphicFramePr/>
          <p:nvPr>
            <p:extLst>
              <p:ext uri="{D42A27DB-BD31-4B8C-83A1-F6EECF244321}">
                <p14:modId xmlns:p14="http://schemas.microsoft.com/office/powerpoint/2010/main" val="1653609147"/>
              </p:ext>
            </p:extLst>
          </p:nvPr>
        </p:nvGraphicFramePr>
        <p:xfrm>
          <a:off x="168514" y="2365478"/>
          <a:ext cx="6292725" cy="387001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3068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9" grpId="0"/>
      <p:bldP spid="40" grpId="0" animBg="1"/>
      <p:bldP spid="52" grpId="0"/>
      <p:bldP spid="53" grpId="0"/>
      <p:bldP spid="54" grpId="0"/>
      <p:bldP spid="56" grpId="0"/>
      <p:bldGraphic spid="5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1D151F2-EA6B-3F2F-7AE5-AAEF74E7D514}"/>
              </a:ext>
            </a:extLst>
          </p:cNvPr>
          <p:cNvGraphicFramePr>
            <a:graphicFrameLocks noGrp="1"/>
          </p:cNvGraphicFramePr>
          <p:nvPr>
            <p:extLst>
              <p:ext uri="{D42A27DB-BD31-4B8C-83A1-F6EECF244321}">
                <p14:modId xmlns:p14="http://schemas.microsoft.com/office/powerpoint/2010/main" val="3938103786"/>
              </p:ext>
            </p:extLst>
          </p:nvPr>
        </p:nvGraphicFramePr>
        <p:xfrm>
          <a:off x="335732" y="2961161"/>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教育費</a:t>
                      </a:r>
                    </a:p>
                  </a:txBody>
                  <a:tcPr marL="72000" marR="72000" marT="72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solidFill>
                      <a:srgbClr val="64C083"/>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商工費</a:t>
                      </a:r>
                    </a:p>
                  </a:txBody>
                  <a:tcPr marL="72000" marR="72000" marT="72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solidFill>
                      <a:srgbClr val="EFD638"/>
                    </a:solidFill>
                  </a:tcPr>
                </a:tc>
                <a:extLst>
                  <a:ext uri="{0D108BD9-81ED-4DB2-BD59-A6C34878D82A}">
                    <a16:rowId xmlns:a16="http://schemas.microsoft.com/office/drawing/2014/main" val="3842127478"/>
                  </a:ext>
                </a:extLst>
              </a:tr>
              <a:tr h="35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約</a:t>
                      </a:r>
                      <a:r>
                        <a:rPr kumimoji="1" lang="en-US" altLang="ja-JP" sz="1400" b="0" dirty="0">
                          <a:latin typeface="+mn-ea"/>
                          <a:ea typeface="+mn-ea"/>
                        </a:rPr>
                        <a:t>82,300</a:t>
                      </a:r>
                      <a:r>
                        <a:rPr kumimoji="1" lang="ja-JP" altLang="en-US" sz="1400" b="0" dirty="0">
                          <a:latin typeface="+mn-ea"/>
                          <a:ea typeface="+mn-ea"/>
                        </a:rPr>
                        <a:t>円（</a:t>
                      </a:r>
                      <a:r>
                        <a:rPr kumimoji="1" lang="en-US" altLang="ja-JP" sz="1400" b="0" dirty="0">
                          <a:latin typeface="+mn-ea"/>
                          <a:ea typeface="+mn-ea"/>
                        </a:rPr>
                        <a:t>19.7%</a:t>
                      </a:r>
                      <a:r>
                        <a:rPr kumimoji="1" lang="ja-JP" altLang="en-US" sz="1400" b="0" dirty="0">
                          <a:latin typeface="+mn-ea"/>
                          <a:ea typeface="+mn-ea"/>
                        </a:rPr>
                        <a:t>）</a:t>
                      </a: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50,800</a:t>
                      </a:r>
                      <a:r>
                        <a:rPr kumimoji="1" lang="ja-JP" altLang="en-US" sz="1400" b="0" dirty="0">
                          <a:latin typeface="+mn-ea"/>
                          <a:ea typeface="+mn-ea"/>
                        </a:rPr>
                        <a:t>円（</a:t>
                      </a:r>
                      <a:r>
                        <a:rPr kumimoji="1" lang="en-US" altLang="ja-JP" sz="1400" b="0" dirty="0">
                          <a:latin typeface="+mn-ea"/>
                          <a:ea typeface="+mn-ea"/>
                        </a:rPr>
                        <a:t>12.2%</a:t>
                      </a:r>
                      <a:r>
                        <a:rPr kumimoji="1" lang="ja-JP" altLang="en-US" sz="1400" b="0" dirty="0">
                          <a:latin typeface="+mn-ea"/>
                          <a:ea typeface="+mn-ea"/>
                        </a:rPr>
                        <a:t>）</a:t>
                      </a:r>
                    </a:p>
                  </a:txBody>
                  <a:tcPr marL="72000" marR="72000" marT="36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小・中・高校、大学などの</a:t>
                      </a:r>
                      <a:endParaRPr kumimoji="1" lang="en-US" altLang="ja-JP" sz="1200" b="0" dirty="0">
                        <a:latin typeface="+mn-ea"/>
                        <a:ea typeface="+mn-ea"/>
                      </a:endParaRPr>
                    </a:p>
                    <a:p>
                      <a:pPr>
                        <a:lnSpc>
                          <a:spcPts val="1840"/>
                        </a:lnSpc>
                      </a:pPr>
                      <a:r>
                        <a:rPr kumimoji="1" lang="ja-JP" altLang="en-US" sz="1200" b="0" dirty="0">
                          <a:latin typeface="+mn-ea"/>
                          <a:ea typeface="+mn-ea"/>
                        </a:rPr>
                        <a:t>教育に</a:t>
                      </a: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中小企業対策や</a:t>
                      </a:r>
                      <a:endParaRPr kumimoji="1" lang="en-US" altLang="ja-JP" sz="1200" b="0" dirty="0">
                        <a:latin typeface="+mn-ea"/>
                        <a:ea typeface="+mn-ea"/>
                      </a:endParaRPr>
                    </a:p>
                    <a:p>
                      <a:pPr>
                        <a:lnSpc>
                          <a:spcPts val="1840"/>
                        </a:lnSpc>
                      </a:pPr>
                      <a:r>
                        <a:rPr kumimoji="1" lang="ja-JP" altLang="en-US" sz="1200" b="0" dirty="0">
                          <a:latin typeface="+mn-ea"/>
                          <a:ea typeface="+mn-ea"/>
                        </a:rPr>
                        <a:t>観光振興のために</a:t>
                      </a:r>
                    </a:p>
                  </a:txBody>
                  <a:tcPr marL="72000" marR="72000" marT="36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graphicFrame>
        <p:nvGraphicFramePr>
          <p:cNvPr id="4" name="表 3">
            <a:extLst>
              <a:ext uri="{FF2B5EF4-FFF2-40B4-BE49-F238E27FC236}">
                <a16:creationId xmlns:a16="http://schemas.microsoft.com/office/drawing/2014/main" id="{D544153F-7997-844E-31D2-2D6D2B59A841}"/>
              </a:ext>
            </a:extLst>
          </p:cNvPr>
          <p:cNvGraphicFramePr>
            <a:graphicFrameLocks noGrp="1"/>
          </p:cNvGraphicFramePr>
          <p:nvPr>
            <p:extLst>
              <p:ext uri="{D42A27DB-BD31-4B8C-83A1-F6EECF244321}">
                <p14:modId xmlns:p14="http://schemas.microsoft.com/office/powerpoint/2010/main" val="3824836714"/>
              </p:ext>
            </p:extLst>
          </p:nvPr>
        </p:nvGraphicFramePr>
        <p:xfrm>
          <a:off x="316150" y="424101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民生費</a:t>
                      </a:r>
                    </a:p>
                  </a:txBody>
                  <a:tcPr marL="72000" marR="72000" marT="72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公債費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74902"/>
                      </a:schemeClr>
                    </a:solidFill>
                  </a:tcPr>
                </a:tc>
                <a:extLst>
                  <a:ext uri="{0D108BD9-81ED-4DB2-BD59-A6C34878D82A}">
                    <a16:rowId xmlns:a16="http://schemas.microsoft.com/office/drawing/2014/main" val="3842127478"/>
                  </a:ext>
                </a:extLst>
              </a:tr>
              <a:tr h="35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約</a:t>
                      </a:r>
                      <a:r>
                        <a:rPr kumimoji="1" lang="en-US" altLang="ja-JP" sz="1400" b="0" dirty="0">
                          <a:latin typeface="+mn-ea"/>
                          <a:ea typeface="+mn-ea"/>
                        </a:rPr>
                        <a:t>77,500</a:t>
                      </a:r>
                      <a:r>
                        <a:rPr kumimoji="1" lang="ja-JP" altLang="en-US" sz="1400" b="0" dirty="0">
                          <a:latin typeface="+mn-ea"/>
                          <a:ea typeface="+mn-ea"/>
                        </a:rPr>
                        <a:t>円（</a:t>
                      </a:r>
                      <a:r>
                        <a:rPr kumimoji="1" lang="en-US" altLang="ja-JP" sz="1400" b="0" dirty="0">
                          <a:latin typeface="+mn-ea"/>
                          <a:ea typeface="+mn-ea"/>
                        </a:rPr>
                        <a:t>18.6%</a:t>
                      </a:r>
                      <a:r>
                        <a:rPr kumimoji="1" lang="ja-JP" altLang="en-US" sz="1400" b="0" dirty="0">
                          <a:latin typeface="+mn-ea"/>
                          <a:ea typeface="+mn-ea"/>
                        </a:rPr>
                        <a:t>）</a:t>
                      </a: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54,300</a:t>
                      </a:r>
                      <a:r>
                        <a:rPr kumimoji="1" lang="ja-JP" altLang="en-US" sz="1400" b="0" dirty="0">
                          <a:latin typeface="+mn-ea"/>
                          <a:ea typeface="+mn-ea"/>
                        </a:rPr>
                        <a:t>円（</a:t>
                      </a:r>
                      <a:r>
                        <a:rPr kumimoji="1" lang="en-US" altLang="ja-JP" sz="1400" b="0" dirty="0">
                          <a:latin typeface="+mn-ea"/>
                          <a:ea typeface="+mn-ea"/>
                        </a:rPr>
                        <a:t>13.0%</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お年寄りや</a:t>
                      </a:r>
                      <a:endParaRPr kumimoji="1" lang="en-US" altLang="ja-JP" sz="1200" b="0" dirty="0">
                        <a:latin typeface="+mn-ea"/>
                        <a:ea typeface="+mn-ea"/>
                      </a:endParaRPr>
                    </a:p>
                    <a:p>
                      <a:pPr>
                        <a:lnSpc>
                          <a:spcPts val="1840"/>
                        </a:lnSpc>
                      </a:pPr>
                      <a:r>
                        <a:rPr kumimoji="1" lang="ja-JP" altLang="en-US" sz="1200" b="0" dirty="0">
                          <a:latin typeface="+mn-ea"/>
                          <a:ea typeface="+mn-ea"/>
                        </a:rPr>
                        <a:t>体の不自由な人のために</a:t>
                      </a: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地方債の返済に</a:t>
                      </a:r>
                      <a:endParaRPr kumimoji="1" lang="en-US" altLang="ja-JP"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graphicFrame>
        <p:nvGraphicFramePr>
          <p:cNvPr id="7" name="表 6">
            <a:extLst>
              <a:ext uri="{FF2B5EF4-FFF2-40B4-BE49-F238E27FC236}">
                <a16:creationId xmlns:a16="http://schemas.microsoft.com/office/drawing/2014/main" id="{BDC9C136-DAC3-B14C-DCF0-65A9D601FB77}"/>
              </a:ext>
            </a:extLst>
          </p:cNvPr>
          <p:cNvGraphicFramePr>
            <a:graphicFrameLocks noGrp="1"/>
          </p:cNvGraphicFramePr>
          <p:nvPr>
            <p:extLst>
              <p:ext uri="{D42A27DB-BD31-4B8C-83A1-F6EECF244321}">
                <p14:modId xmlns:p14="http://schemas.microsoft.com/office/powerpoint/2010/main" val="3512719675"/>
              </p:ext>
            </p:extLst>
          </p:nvPr>
        </p:nvGraphicFramePr>
        <p:xfrm>
          <a:off x="316150" y="5526178"/>
          <a:ext cx="4255850" cy="1172453"/>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0">
                <a:tc>
                  <a:txBody>
                    <a:bodyPr/>
                    <a:lstStyle/>
                    <a:p>
                      <a:pPr algn="ctr"/>
                      <a:r>
                        <a:rPr kumimoji="1" lang="ja-JP" altLang="en-US" sz="1400" b="0" dirty="0">
                          <a:solidFill>
                            <a:schemeClr val="tx1"/>
                          </a:solidFill>
                          <a:latin typeface="+mn-ea"/>
                          <a:ea typeface="+mn-ea"/>
                        </a:rPr>
                        <a:t>警察費</a:t>
                      </a: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土木費</a:t>
                      </a: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DFBEA"/>
                    </a:solidFill>
                  </a:tcPr>
                </a:tc>
                <a:extLst>
                  <a:ext uri="{0D108BD9-81ED-4DB2-BD59-A6C34878D82A}">
                    <a16:rowId xmlns:a16="http://schemas.microsoft.com/office/drawing/2014/main" val="3842127478"/>
                  </a:ext>
                </a:extLst>
              </a:tr>
              <a:tr h="353325">
                <a:tc>
                  <a:txBody>
                    <a:bodyPr/>
                    <a:lstStyle/>
                    <a:p>
                      <a:r>
                        <a:rPr kumimoji="1" lang="ja-JP" altLang="en-US" sz="1400" b="0" dirty="0">
                          <a:latin typeface="+mn-ea"/>
                          <a:ea typeface="+mn-ea"/>
                        </a:rPr>
                        <a:t>約</a:t>
                      </a:r>
                      <a:r>
                        <a:rPr kumimoji="1" lang="en-US" altLang="ja-JP" sz="1400" b="0" dirty="0">
                          <a:latin typeface="+mn-ea"/>
                          <a:ea typeface="+mn-ea"/>
                        </a:rPr>
                        <a:t>34,000</a:t>
                      </a:r>
                      <a:r>
                        <a:rPr kumimoji="1" lang="ja-JP" altLang="en-US" sz="1400" b="0" dirty="0">
                          <a:latin typeface="+mn-ea"/>
                          <a:ea typeface="+mn-ea"/>
                        </a:rPr>
                        <a:t>円（</a:t>
                      </a:r>
                      <a:r>
                        <a:rPr kumimoji="1" lang="en-US" altLang="ja-JP" sz="1400" b="0" dirty="0">
                          <a:latin typeface="+mn-ea"/>
                          <a:ea typeface="+mn-ea"/>
                        </a:rPr>
                        <a:t>8.1%</a:t>
                      </a:r>
                      <a:r>
                        <a:rPr kumimoji="1" lang="ja-JP" altLang="en-US" sz="1400" b="0" dirty="0">
                          <a:latin typeface="+mn-ea"/>
                          <a:ea typeface="+mn-ea"/>
                        </a:rPr>
                        <a:t>）</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25,200</a:t>
                      </a:r>
                      <a:r>
                        <a:rPr kumimoji="1" lang="ja-JP" altLang="en-US" sz="1400" b="0" dirty="0">
                          <a:latin typeface="+mn-ea"/>
                          <a:ea typeface="+mn-ea"/>
                        </a:rPr>
                        <a:t>円（</a:t>
                      </a:r>
                      <a:r>
                        <a:rPr kumimoji="1" lang="en-US" altLang="ja-JP" sz="1400" b="0" dirty="0">
                          <a:latin typeface="+mn-ea"/>
                          <a:ea typeface="+mn-ea"/>
                        </a:rPr>
                        <a:t>6.0%</a:t>
                      </a:r>
                      <a:r>
                        <a:rPr kumimoji="1" lang="ja-JP" altLang="en-US" sz="1400" b="0" dirty="0">
                          <a:latin typeface="+mn-ea"/>
                          <a:ea typeface="+mn-ea"/>
                        </a:rPr>
                        <a:t>）</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生命と財産を守るために</a:t>
                      </a:r>
                      <a:endParaRPr kumimoji="1" lang="en-US" altLang="ja-JP"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道路・河川・住宅などの</a:t>
                      </a:r>
                      <a:endParaRPr kumimoji="1" lang="en-US" altLang="ja-JP" sz="1200" b="0" dirty="0">
                        <a:latin typeface="+mn-ea"/>
                        <a:ea typeface="+mn-ea"/>
                      </a:endParaRPr>
                    </a:p>
                    <a:p>
                      <a:pPr>
                        <a:lnSpc>
                          <a:spcPts val="1840"/>
                        </a:lnSpc>
                      </a:pPr>
                      <a:r>
                        <a:rPr kumimoji="1" lang="ja-JP" altLang="en-US" sz="1200" b="0" dirty="0">
                          <a:latin typeface="+mn-ea"/>
                          <a:ea typeface="+mn-ea"/>
                        </a:rPr>
                        <a:t>整備に</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sp>
        <p:nvSpPr>
          <p:cNvPr id="9" name="Rectangle 14">
            <a:extLst>
              <a:ext uri="{FF2B5EF4-FFF2-40B4-BE49-F238E27FC236}">
                <a16:creationId xmlns:a16="http://schemas.microsoft.com/office/drawing/2014/main" id="{E3931B55-265F-D81C-B42B-4F2A6203D43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財政−③使われ方</a:t>
            </a:r>
          </a:p>
        </p:txBody>
      </p:sp>
      <p:sp>
        <p:nvSpPr>
          <p:cNvPr id="13" name="AutoShape 353">
            <a:extLst>
              <a:ext uri="{FF2B5EF4-FFF2-40B4-BE49-F238E27FC236}">
                <a16:creationId xmlns:a16="http://schemas.microsoft.com/office/drawing/2014/main" id="{66AD5417-F5A2-EE02-5289-ECA45A5F7F33}"/>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京都府民１人</a:t>
            </a:r>
            <a:r>
              <a:rPr lang="ja-JP" altLang="en-US" sz="1800" dirty="0">
                <a:solidFill>
                  <a:prstClr val="black"/>
                </a:solidFill>
                <a:latin typeface="+mn-ea"/>
                <a:ea typeface="+mn-ea"/>
              </a:rPr>
              <a:t>当たりの支出額や税金の使われ方をみてみよう。</a:t>
            </a:r>
          </a:p>
        </p:txBody>
      </p:sp>
      <p:pic>
        <p:nvPicPr>
          <p:cNvPr id="17" name="Picture 29">
            <a:extLst>
              <a:ext uri="{FF2B5EF4-FFF2-40B4-BE49-F238E27FC236}">
                <a16:creationId xmlns:a16="http://schemas.microsoft.com/office/drawing/2014/main" id="{14616DEF-4696-713C-ABAD-B5A2ABE65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92777" y="774317"/>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a:extLst>
              <a:ext uri="{FF2B5EF4-FFF2-40B4-BE49-F238E27FC236}">
                <a16:creationId xmlns:a16="http://schemas.microsoft.com/office/drawing/2014/main" id="{E6964ACB-DFEE-8249-7786-CEEC9C8D2C90}"/>
              </a:ext>
            </a:extLst>
          </p:cNvPr>
          <p:cNvSpPr/>
          <p:nvPr/>
        </p:nvSpPr>
        <p:spPr bwMode="auto">
          <a:xfrm>
            <a:off x="4991609" y="2084190"/>
            <a:ext cx="3778284"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京都府</a:t>
            </a:r>
            <a:r>
              <a:rPr kumimoji="1" lang="ja-JP" altLang="en-US" sz="1400" b="0" i="0" u="none" strike="noStrike" cap="none" normalizeH="0" baseline="0">
                <a:ln>
                  <a:noFill/>
                </a:ln>
                <a:solidFill>
                  <a:schemeClr val="bg1"/>
                </a:solidFill>
                <a:effectLst/>
                <a:latin typeface="+mn-ea"/>
                <a:ea typeface="+mn-ea"/>
              </a:rPr>
              <a:t>の</a:t>
            </a:r>
            <a:r>
              <a:rPr kumimoji="1" lang="ja-JP" altLang="en-US" sz="1400" b="0" i="0" u="none" strike="noStrike" cap="none" normalizeH="0" baseline="0" dirty="0">
                <a:ln>
                  <a:noFill/>
                </a:ln>
                <a:solidFill>
                  <a:schemeClr val="bg1"/>
                </a:solidFill>
                <a:effectLst/>
                <a:latin typeface="+mn-ea"/>
                <a:ea typeface="+mn-ea"/>
              </a:rPr>
              <a:t>税金はこんなところにも使われています</a:t>
            </a:r>
          </a:p>
        </p:txBody>
      </p:sp>
      <p:sp>
        <p:nvSpPr>
          <p:cNvPr id="19" name="Rectangle 8">
            <a:extLst>
              <a:ext uri="{FF2B5EF4-FFF2-40B4-BE49-F238E27FC236}">
                <a16:creationId xmlns:a16="http://schemas.microsoft.com/office/drawing/2014/main" id="{76CE91AE-1A1F-A56B-3D18-1E2809EE7192}"/>
              </a:ext>
            </a:extLst>
          </p:cNvPr>
          <p:cNvSpPr>
            <a:spLocks noChangeArrowheads="1"/>
          </p:cNvSpPr>
          <p:nvPr/>
        </p:nvSpPr>
        <p:spPr bwMode="auto">
          <a:xfrm>
            <a:off x="4991609" y="2445786"/>
            <a:ext cx="2061261"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solidFill>
                  <a:schemeClr val="bg1"/>
                </a:solidFill>
                <a:latin typeface="+mn-ea"/>
                <a:ea typeface="+mn-ea"/>
                <a:cs typeface="メイリオ" panose="020B0604030504040204" pitchFamily="50" charset="-128"/>
              </a:rPr>
              <a:t>京奈和自動車道紀北西道路</a:t>
            </a:r>
            <a:endParaRPr lang="en-US" altLang="ja-JP" sz="1200" dirty="0">
              <a:solidFill>
                <a:schemeClr val="bg1"/>
              </a:solidFill>
              <a:latin typeface="+mn-ea"/>
              <a:ea typeface="+mn-ea"/>
              <a:cs typeface="メイリオ" panose="020B0604030504040204" pitchFamily="50" charset="-128"/>
            </a:endParaRPr>
          </a:p>
          <a:p>
            <a:pPr eaLnBrk="1" hangingPunct="1">
              <a:spcBef>
                <a:spcPct val="0"/>
              </a:spcBef>
              <a:buFontTx/>
              <a:buNone/>
            </a:pPr>
            <a:r>
              <a:rPr lang="ja-JP" altLang="en-US" sz="1000" dirty="0">
                <a:solidFill>
                  <a:schemeClr val="bg1"/>
                </a:solidFill>
                <a:latin typeface="+mn-ea"/>
                <a:ea typeface="+mn-ea"/>
                <a:cs typeface="メイリオ" panose="020B0604030504040204" pitchFamily="50" charset="-128"/>
              </a:rPr>
              <a:t>（平成２９年３月開通）　</a:t>
            </a:r>
            <a:r>
              <a:rPr lang="ja-JP" altLang="en-US" sz="1100" dirty="0">
                <a:solidFill>
                  <a:schemeClr val="bg1"/>
                </a:solidFill>
                <a:latin typeface="+mn-ea"/>
                <a:ea typeface="+mn-ea"/>
                <a:cs typeface="メイリオ" panose="020B0604030504040204" pitchFamily="50" charset="-128"/>
              </a:rPr>
              <a:t>総事業費：約</a:t>
            </a:r>
            <a:r>
              <a:rPr lang="en-US" altLang="ja-JP" sz="1100" dirty="0">
                <a:solidFill>
                  <a:schemeClr val="bg1"/>
                </a:solidFill>
                <a:latin typeface="+mn-ea"/>
                <a:ea typeface="+mn-ea"/>
                <a:cs typeface="メイリオ" panose="020B0604030504040204" pitchFamily="50" charset="-128"/>
              </a:rPr>
              <a:t>1,101</a:t>
            </a:r>
            <a:r>
              <a:rPr lang="ja-JP" altLang="en-US" sz="1100" dirty="0">
                <a:solidFill>
                  <a:schemeClr val="bg1"/>
                </a:solidFill>
                <a:latin typeface="+mn-ea"/>
                <a:ea typeface="+mn-ea"/>
                <a:cs typeface="メイリオ" panose="020B0604030504040204" pitchFamily="50" charset="-128"/>
              </a:rPr>
              <a:t>億円</a:t>
            </a:r>
            <a:endParaRPr lang="en-US" altLang="ja-JP" sz="1100" dirty="0">
              <a:solidFill>
                <a:schemeClr val="bg1"/>
              </a:solidFill>
              <a:latin typeface="+mn-ea"/>
              <a:ea typeface="+mn-ea"/>
              <a:cs typeface="メイリオ" panose="020B0604030504040204" pitchFamily="50" charset="-128"/>
            </a:endParaRPr>
          </a:p>
        </p:txBody>
      </p:sp>
      <p:pic>
        <p:nvPicPr>
          <p:cNvPr id="20" name="図 19">
            <a:extLst>
              <a:ext uri="{FF2B5EF4-FFF2-40B4-BE49-F238E27FC236}">
                <a16:creationId xmlns:a16="http://schemas.microsoft.com/office/drawing/2014/main" id="{54F98096-6A4A-BA07-1D0B-06381F335F9A}"/>
              </a:ext>
            </a:extLst>
          </p:cNvPr>
          <p:cNvPicPr>
            <a:picLocks noChangeAspect="1"/>
          </p:cNvPicPr>
          <p:nvPr/>
        </p:nvPicPr>
        <p:blipFill rotWithShape="1">
          <a:blip r:embed="rId4"/>
          <a:srcRect l="53776" t="42633" r="21915" b="26618"/>
          <a:stretch/>
        </p:blipFill>
        <p:spPr>
          <a:xfrm>
            <a:off x="5758154" y="4626716"/>
            <a:ext cx="2265198" cy="1543122"/>
          </a:xfrm>
          <a:prstGeom prst="rect">
            <a:avLst/>
          </a:prstGeom>
        </p:spPr>
      </p:pic>
      <p:pic>
        <p:nvPicPr>
          <p:cNvPr id="21" name="図 20">
            <a:extLst>
              <a:ext uri="{FF2B5EF4-FFF2-40B4-BE49-F238E27FC236}">
                <a16:creationId xmlns:a16="http://schemas.microsoft.com/office/drawing/2014/main" id="{99D4D13F-C718-CBD0-C061-0E88312A578E}"/>
              </a:ext>
            </a:extLst>
          </p:cNvPr>
          <p:cNvPicPr>
            <a:picLocks noChangeAspect="1"/>
          </p:cNvPicPr>
          <p:nvPr/>
        </p:nvPicPr>
        <p:blipFill rotWithShape="1">
          <a:blip r:embed="rId4"/>
          <a:srcRect l="16482" t="42090" r="46421" b="26618"/>
          <a:stretch/>
        </p:blipFill>
        <p:spPr>
          <a:xfrm>
            <a:off x="4911516" y="2437332"/>
            <a:ext cx="3958475" cy="1798185"/>
          </a:xfrm>
          <a:prstGeom prst="rect">
            <a:avLst/>
          </a:prstGeom>
        </p:spPr>
      </p:pic>
      <p:sp>
        <p:nvSpPr>
          <p:cNvPr id="29" name="正方形/長方形 28">
            <a:extLst>
              <a:ext uri="{FF2B5EF4-FFF2-40B4-BE49-F238E27FC236}">
                <a16:creationId xmlns:a16="http://schemas.microsoft.com/office/drawing/2014/main" id="{A5DB303A-2C38-E2DB-6936-9CDC734B8228}"/>
              </a:ext>
            </a:extLst>
          </p:cNvPr>
          <p:cNvSpPr/>
          <p:nvPr/>
        </p:nvSpPr>
        <p:spPr>
          <a:xfrm>
            <a:off x="4911435" y="4198606"/>
            <a:ext cx="3655049" cy="307777"/>
          </a:xfrm>
          <a:prstGeom prst="rect">
            <a:avLst/>
          </a:prstGeom>
        </p:spPr>
        <p:txBody>
          <a:bodyPr wrap="square">
            <a:spAutoFit/>
          </a:bodyPr>
          <a:lstStyle/>
          <a:p>
            <a:pPr algn="r" eaLnBrk="1" hangingPunct="1">
              <a:spcBef>
                <a:spcPct val="0"/>
              </a:spcBef>
              <a:buFontTx/>
              <a:buNone/>
            </a:pPr>
            <a:r>
              <a:rPr lang="ja-JP" altLang="en-US" sz="1400">
                <a:latin typeface="+mn-ea"/>
                <a:ea typeface="+mn-ea"/>
                <a:cs typeface="メイリオ" panose="020B0604030504040204" pitchFamily="50" charset="-128"/>
              </a:rPr>
              <a:t>京都府立京都学・歴彩館</a:t>
            </a:r>
            <a:r>
              <a:rPr lang="ja-JP" altLang="en-US" sz="1200">
                <a:latin typeface="+mn-ea"/>
                <a:ea typeface="+mn-ea"/>
                <a:cs typeface="メイリオ" panose="020B0604030504040204" pitchFamily="50" charset="-128"/>
              </a:rPr>
              <a:t>（京都市左京区）</a:t>
            </a:r>
            <a:endParaRPr lang="en-US" altLang="ja-JP" sz="1200" dirty="0">
              <a:latin typeface="+mn-ea"/>
              <a:ea typeface="+mn-ea"/>
              <a:cs typeface="メイリオ" panose="020B0604030504040204" pitchFamily="50" charset="-128"/>
            </a:endParaRPr>
          </a:p>
        </p:txBody>
      </p:sp>
      <p:sp>
        <p:nvSpPr>
          <p:cNvPr id="30" name="正方形/長方形 29">
            <a:extLst>
              <a:ext uri="{FF2B5EF4-FFF2-40B4-BE49-F238E27FC236}">
                <a16:creationId xmlns:a16="http://schemas.microsoft.com/office/drawing/2014/main" id="{DF9510A2-A564-FEFF-1B3E-A98D0E2AF0FD}"/>
              </a:ext>
            </a:extLst>
          </p:cNvPr>
          <p:cNvSpPr/>
          <p:nvPr/>
        </p:nvSpPr>
        <p:spPr>
          <a:xfrm>
            <a:off x="5220714" y="6169838"/>
            <a:ext cx="3345770" cy="492443"/>
          </a:xfrm>
          <a:prstGeom prst="rect">
            <a:avLst/>
          </a:prstGeom>
        </p:spPr>
        <p:txBody>
          <a:bodyPr wrap="square">
            <a:spAutoFit/>
          </a:bodyPr>
          <a:lstStyle/>
          <a:p>
            <a:pPr eaLnBrk="1" hangingPunct="1">
              <a:spcBef>
                <a:spcPct val="0"/>
              </a:spcBef>
              <a:buFontTx/>
              <a:buNone/>
            </a:pPr>
            <a:r>
              <a:rPr lang="ja-JP" altLang="en-US" sz="1400">
                <a:latin typeface="+mn-ea"/>
                <a:ea typeface="+mn-ea"/>
                <a:cs typeface="メイリオ" panose="020B0604030504040204" pitchFamily="50" charset="-128"/>
              </a:rPr>
              <a:t>サンガスタジアム</a:t>
            </a:r>
            <a:r>
              <a:rPr lang="en-US" altLang="ja-JP" sz="1400" dirty="0">
                <a:latin typeface="+mn-ea"/>
                <a:ea typeface="+mn-ea"/>
                <a:cs typeface="メイリオ" panose="020B0604030504040204" pitchFamily="50" charset="-128"/>
              </a:rPr>
              <a:t> by KYOCERA</a:t>
            </a:r>
            <a:r>
              <a:rPr lang="ja-JP" altLang="en-US" sz="1400">
                <a:latin typeface="+mn-ea"/>
                <a:ea typeface="+mn-ea"/>
                <a:cs typeface="メイリオ" panose="020B0604030504040204" pitchFamily="50" charset="-128"/>
              </a:rPr>
              <a:t>（亀岡市）</a:t>
            </a:r>
            <a:endParaRPr lang="en-US" altLang="ja-JP" sz="1400" dirty="0">
              <a:latin typeface="+mn-ea"/>
              <a:ea typeface="+mn-ea"/>
              <a:cs typeface="メイリオ" panose="020B0604030504040204" pitchFamily="50" charset="-128"/>
            </a:endParaRPr>
          </a:p>
          <a:p>
            <a:pPr eaLnBrk="1" hangingPunct="1">
              <a:spcBef>
                <a:spcPct val="0"/>
              </a:spcBef>
              <a:buFontTx/>
              <a:buNone/>
            </a:pPr>
            <a:r>
              <a:rPr lang="ja-JP" altLang="en-US" sz="1200">
                <a:latin typeface="+mn-ea"/>
                <a:ea typeface="+mn-ea"/>
                <a:cs typeface="メイリオ" panose="020B0604030504040204" pitchFamily="50" charset="-128"/>
              </a:rPr>
              <a:t>（京都府立京都スタジアム）</a:t>
            </a:r>
            <a:endParaRPr lang="ja-JP" altLang="en-US" sz="1200" dirty="0">
              <a:latin typeface="+mn-ea"/>
              <a:ea typeface="+mn-ea"/>
              <a:cs typeface="メイリオ" panose="020B0604030504040204" pitchFamily="50" charset="-128"/>
            </a:endParaRPr>
          </a:p>
        </p:txBody>
      </p:sp>
      <p:sp>
        <p:nvSpPr>
          <p:cNvPr id="31" name="正方形/長方形 30">
            <a:extLst>
              <a:ext uri="{FF2B5EF4-FFF2-40B4-BE49-F238E27FC236}">
                <a16:creationId xmlns:a16="http://schemas.microsoft.com/office/drawing/2014/main" id="{786D4497-8D9B-AABD-72A1-7AD6A0EC863E}"/>
              </a:ext>
            </a:extLst>
          </p:cNvPr>
          <p:cNvSpPr/>
          <p:nvPr/>
        </p:nvSpPr>
        <p:spPr bwMode="auto">
          <a:xfrm>
            <a:off x="335731" y="2084190"/>
            <a:ext cx="4255849"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京都府民１人</a:t>
            </a:r>
            <a:r>
              <a:rPr lang="ja-JP" altLang="en-US" sz="1400" dirty="0">
                <a:solidFill>
                  <a:schemeClr val="bg1"/>
                </a:solidFill>
                <a:latin typeface="+mn-ea"/>
                <a:ea typeface="+mn-ea"/>
              </a:rPr>
              <a:t>当たりの支出額</a:t>
            </a:r>
            <a:endParaRPr kumimoji="1" lang="ja-JP" altLang="en-US" sz="1400" b="0" i="0" u="none" strike="noStrike" cap="none" normalizeH="0" baseline="0" dirty="0">
              <a:ln>
                <a:noFill/>
              </a:ln>
              <a:solidFill>
                <a:schemeClr val="bg1"/>
              </a:solidFill>
              <a:effectLst/>
              <a:latin typeface="+mn-ea"/>
              <a:ea typeface="+mn-ea"/>
            </a:endParaRPr>
          </a:p>
        </p:txBody>
      </p:sp>
      <p:sp>
        <p:nvSpPr>
          <p:cNvPr id="32" name="Rectangle 8">
            <a:extLst>
              <a:ext uri="{FF2B5EF4-FFF2-40B4-BE49-F238E27FC236}">
                <a16:creationId xmlns:a16="http://schemas.microsoft.com/office/drawing/2014/main" id="{6FBCBFF9-FE84-AEC2-10D8-77D11F454EAD}"/>
              </a:ext>
            </a:extLst>
          </p:cNvPr>
          <p:cNvSpPr>
            <a:spLocks noChangeArrowheads="1"/>
          </p:cNvSpPr>
          <p:nvPr/>
        </p:nvSpPr>
        <p:spPr bwMode="auto">
          <a:xfrm>
            <a:off x="335732" y="2445785"/>
            <a:ext cx="4324200"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n-ea"/>
                <a:ea typeface="+mn-ea"/>
                <a:cs typeface="メイリオ" panose="020B0604030504040204" pitchFamily="50" charset="-128"/>
              </a:rPr>
              <a:t>京都府民の人口で割ると１人当たりの支出額は約</a:t>
            </a:r>
            <a:r>
              <a:rPr lang="en-US" altLang="ja-JP" sz="1200" dirty="0">
                <a:latin typeface="+mn-ea"/>
                <a:ea typeface="+mn-ea"/>
                <a:cs typeface="メイリオ" panose="020B0604030504040204" pitchFamily="50" charset="-128"/>
              </a:rPr>
              <a:t>417,700</a:t>
            </a:r>
            <a:r>
              <a:rPr lang="ja-JP" altLang="en-US" sz="1200" dirty="0">
                <a:latin typeface="+mn-ea"/>
                <a:ea typeface="+mn-ea"/>
                <a:cs typeface="メイリオ" panose="020B0604030504040204" pitchFamily="50" charset="-128"/>
              </a:rPr>
              <a:t>円です。</a:t>
            </a:r>
            <a:endParaRPr lang="en-US" altLang="ja-JP" sz="1200" dirty="0">
              <a:latin typeface="+mn-ea"/>
              <a:ea typeface="+mn-ea"/>
              <a:cs typeface="メイリオ" panose="020B0604030504040204" pitchFamily="50" charset="-128"/>
            </a:endParaRPr>
          </a:p>
          <a:p>
            <a:pPr eaLnBrk="1" hangingPunct="1">
              <a:spcBef>
                <a:spcPct val="0"/>
              </a:spcBef>
              <a:buFontTx/>
              <a:buNone/>
            </a:pPr>
            <a:r>
              <a:rPr lang="ja-JP" altLang="en-US" sz="1200" dirty="0">
                <a:latin typeface="+mn-ea"/>
                <a:ea typeface="+mn-ea"/>
                <a:cs typeface="メイリオ" panose="020B0604030504040204" pitchFamily="50" charset="-128"/>
              </a:rPr>
              <a:t>（令和８年３月１日現在人口　</a:t>
            </a:r>
            <a:r>
              <a:rPr lang="en-US" altLang="ja-JP" sz="1200" dirty="0">
                <a:latin typeface="+mn-ea"/>
                <a:ea typeface="+mn-ea"/>
                <a:cs typeface="メイリオ" panose="020B0604030504040204" pitchFamily="50" charset="-128"/>
              </a:rPr>
              <a:t>2,497,728</a:t>
            </a:r>
            <a:r>
              <a:rPr lang="ja-JP" altLang="en-US" sz="1200" dirty="0">
                <a:latin typeface="+mn-ea"/>
                <a:ea typeface="+mn-ea"/>
                <a:cs typeface="メイリオ" panose="020B0604030504040204" pitchFamily="50" charset="-128"/>
              </a:rPr>
              <a:t>人）</a:t>
            </a:r>
            <a:endParaRPr lang="en-US" altLang="ja-JP" sz="12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31D6716-3C09-030A-0A0D-719300D00D32}"/>
              </a:ext>
            </a:extLst>
          </p:cNvPr>
          <p:cNvSpPr>
            <a:spLocks noChangeArrowheads="1"/>
          </p:cNvSpPr>
          <p:nvPr/>
        </p:nvSpPr>
        <p:spPr bwMode="auto">
          <a:xfrm>
            <a:off x="3328969" y="411838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a:t>
            </a:r>
            <a:endParaRPr lang="ja-JP" altLang="en-US" sz="600" dirty="0">
              <a:latin typeface="+mn-ea"/>
              <a:ea typeface="+mn-ea"/>
              <a:cs typeface="メイリオ" panose="020B0604030504040204" pitchFamily="50" charset="-128"/>
            </a:endParaRPr>
          </a:p>
        </p:txBody>
      </p:sp>
      <p:sp>
        <p:nvSpPr>
          <p:cNvPr id="34" name="Rectangle 8">
            <a:extLst>
              <a:ext uri="{FF2B5EF4-FFF2-40B4-BE49-F238E27FC236}">
                <a16:creationId xmlns:a16="http://schemas.microsoft.com/office/drawing/2014/main" id="{2346E214-7369-759A-364B-15A7F4E938C6}"/>
              </a:ext>
            </a:extLst>
          </p:cNvPr>
          <p:cNvSpPr>
            <a:spLocks noChangeArrowheads="1"/>
          </p:cNvSpPr>
          <p:nvPr/>
        </p:nvSpPr>
        <p:spPr bwMode="auto">
          <a:xfrm>
            <a:off x="2618062" y="4878511"/>
            <a:ext cx="484368" cy="239608"/>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ちほうさい</a:t>
            </a:r>
            <a:endParaRPr lang="ja-JP" altLang="en-US" sz="600" dirty="0">
              <a:latin typeface="+mn-ea"/>
              <a:ea typeface="+mn-ea"/>
              <a:cs typeface="メイリオ" panose="020B0604030504040204" pitchFamily="50" charset="-128"/>
            </a:endParaRPr>
          </a:p>
        </p:txBody>
      </p:sp>
      <p:sp>
        <p:nvSpPr>
          <p:cNvPr id="35" name="スライド番号プレースホルダー 8">
            <a:extLst>
              <a:ext uri="{FF2B5EF4-FFF2-40B4-BE49-F238E27FC236}">
                <a16:creationId xmlns:a16="http://schemas.microsoft.com/office/drawing/2014/main" id="{8CFA810E-FC27-42D9-794E-6ED88D638DD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6172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p:bldP spid="29" grpId="0"/>
      <p:bldP spid="30" grpId="0"/>
      <p:bldP spid="31" grpId="0" animBg="1"/>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53">
            <a:extLst>
              <a:ext uri="{FF2B5EF4-FFF2-40B4-BE49-F238E27FC236}">
                <a16:creationId xmlns:a16="http://schemas.microsoft.com/office/drawing/2014/main" id="{425CB189-A942-1CF6-5209-9A27CE819A6E}"/>
              </a:ext>
            </a:extLst>
          </p:cNvPr>
          <p:cNvSpPr>
            <a:spLocks noChangeArrowheads="1"/>
          </p:cNvSpPr>
          <p:nvPr/>
        </p:nvSpPr>
        <p:spPr bwMode="auto">
          <a:xfrm>
            <a:off x="323851" y="869032"/>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京都府の取組み「豊かな森を育てる府民税」って知ってる？</a:t>
            </a:r>
            <a:endParaRPr lang="ja-JP" altLang="en-US" sz="1800" dirty="0">
              <a:solidFill>
                <a:prstClr val="black"/>
              </a:solidFill>
              <a:latin typeface="+mn-ea"/>
              <a:ea typeface="+mn-ea"/>
            </a:endParaRPr>
          </a:p>
        </p:txBody>
      </p:sp>
      <p:sp>
        <p:nvSpPr>
          <p:cNvPr id="7" name="Rectangle 14">
            <a:extLst>
              <a:ext uri="{FF2B5EF4-FFF2-40B4-BE49-F238E27FC236}">
                <a16:creationId xmlns:a16="http://schemas.microsoft.com/office/drawing/2014/main" id="{D5AE9F69-D7F4-F77C-69C4-40349F95AF44}"/>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京都府の財政−④知ってる？</a:t>
            </a:r>
          </a:p>
        </p:txBody>
      </p:sp>
      <p:sp>
        <p:nvSpPr>
          <p:cNvPr id="8" name="Rectangle 8">
            <a:extLst>
              <a:ext uri="{FF2B5EF4-FFF2-40B4-BE49-F238E27FC236}">
                <a16:creationId xmlns:a16="http://schemas.microsoft.com/office/drawing/2014/main" id="{D9EF68B2-B913-F716-A91E-E69273E400D8}"/>
              </a:ext>
            </a:extLst>
          </p:cNvPr>
          <p:cNvSpPr>
            <a:spLocks noChangeArrowheads="1"/>
          </p:cNvSpPr>
          <p:nvPr/>
        </p:nvSpPr>
        <p:spPr bwMode="auto">
          <a:xfrm>
            <a:off x="323850" y="1390268"/>
            <a:ext cx="8519134" cy="9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800" dirty="0">
                <a:latin typeface="+mn-ea"/>
                <a:ea typeface="+mn-ea"/>
                <a:cs typeface="メイリオ" panose="020B0604030504040204" pitchFamily="50" charset="-128"/>
              </a:rPr>
              <a:t>豊かな森を育てる府民税を活用した取組み</a:t>
            </a:r>
            <a:endParaRPr lang="en-US" altLang="ja-JP" sz="1800" dirty="0">
              <a:latin typeface="+mn-ea"/>
              <a:ea typeface="+mn-ea"/>
              <a:cs typeface="メイリオ" panose="020B0604030504040204" pitchFamily="50" charset="-128"/>
            </a:endParaRPr>
          </a:p>
          <a:p>
            <a:pPr eaLnBrk="1" hangingPunct="1">
              <a:spcBef>
                <a:spcPct val="0"/>
              </a:spcBef>
              <a:buFontTx/>
              <a:buNone/>
            </a:pPr>
            <a:r>
              <a:rPr lang="ja-JP" altLang="en-US" sz="1400" dirty="0">
                <a:latin typeface="+mn-ea"/>
                <a:ea typeface="+mn-ea"/>
                <a:cs typeface="メイリオ" panose="020B0604030504040204" pitchFamily="50" charset="-128"/>
              </a:rPr>
              <a:t>　「豊かな森を育てる府民税」を活用し、森林の整備や保全、森林資源の循環利用、森林の多様な重要性について</a:t>
            </a:r>
            <a:endParaRPr lang="en-US" altLang="ja-JP" sz="1400" dirty="0">
              <a:latin typeface="+mn-ea"/>
              <a:ea typeface="+mn-ea"/>
              <a:cs typeface="メイリオ" panose="020B0604030504040204" pitchFamily="50" charset="-128"/>
            </a:endParaRPr>
          </a:p>
          <a:p>
            <a:pPr eaLnBrk="1" hangingPunct="1">
              <a:spcBef>
                <a:spcPct val="0"/>
              </a:spcBef>
              <a:buFontTx/>
              <a:buNone/>
            </a:pPr>
            <a:r>
              <a:rPr lang="ja-JP" altLang="en-US" sz="1400" dirty="0">
                <a:latin typeface="+mn-ea"/>
                <a:ea typeface="+mn-ea"/>
                <a:cs typeface="メイリオ" panose="020B0604030504040204" pitchFamily="50" charset="-128"/>
              </a:rPr>
              <a:t>の府民理解の促進に向けて、府内各地で豊かな森を育てるための取組みが進んでいます。</a:t>
            </a:r>
            <a:endParaRPr lang="en-US" altLang="ja-JP" sz="1400" dirty="0">
              <a:latin typeface="+mn-ea"/>
              <a:ea typeface="+mn-ea"/>
              <a:cs typeface="メイリオ" panose="020B0604030504040204" pitchFamily="50" charset="-128"/>
            </a:endParaRPr>
          </a:p>
        </p:txBody>
      </p:sp>
      <p:sp>
        <p:nvSpPr>
          <p:cNvPr id="9" name="正方形/長方形 8">
            <a:extLst>
              <a:ext uri="{FF2B5EF4-FFF2-40B4-BE49-F238E27FC236}">
                <a16:creationId xmlns:a16="http://schemas.microsoft.com/office/drawing/2014/main" id="{7D150D11-43AB-2FE6-3743-922C79411634}"/>
              </a:ext>
            </a:extLst>
          </p:cNvPr>
          <p:cNvSpPr/>
          <p:nvPr/>
        </p:nvSpPr>
        <p:spPr bwMode="auto">
          <a:xfrm>
            <a:off x="308999" y="5591719"/>
            <a:ext cx="8376052" cy="970851"/>
          </a:xfrm>
          <a:prstGeom prst="rect">
            <a:avLst/>
          </a:prstGeom>
          <a:solidFill>
            <a:srgbClr val="CCECFF">
              <a:alpha val="30000"/>
            </a:srgbClr>
          </a:solidFill>
          <a:ln w="6350" cap="flat" cmpd="sng" algn="ctr">
            <a:noFill/>
            <a:prstDash val="dash"/>
            <a:round/>
            <a:headEnd type="none" w="med" len="med"/>
            <a:tailEnd type="none" w="med" len="med"/>
          </a:ln>
          <a:effectLst/>
        </p:spPr>
        <p:txBody>
          <a:bodyPr vert="horz" wrap="square" lIns="108000" tIns="45720" rIns="0" bIns="45720" numCol="1" rtlCol="0" anchor="t" anchorCtr="0" compatLnSpc="1">
            <a:prstTxWarp prst="textNoShape">
              <a:avLst/>
            </a:prstTxWarp>
          </a:bodyPr>
          <a:lstStyle/>
          <a:p>
            <a:pPr eaLnBrk="1" hangingPunct="1">
              <a:spcBef>
                <a:spcPts val="0"/>
              </a:spcBef>
              <a:spcAft>
                <a:spcPts val="600"/>
              </a:spcAft>
              <a:buFontTx/>
              <a:buNone/>
            </a:pPr>
            <a:r>
              <a:rPr lang="ja-JP" altLang="en-US" sz="1400" dirty="0">
                <a:latin typeface="+mn-ea"/>
                <a:ea typeface="+mn-ea"/>
                <a:cs typeface="メイリオ" panose="020B0604030504040204" pitchFamily="50" charset="-128"/>
              </a:rPr>
              <a:t>豊かな森を育てる府民税のしくみ</a:t>
            </a:r>
            <a:endParaRPr lang="en-US" altLang="ja-JP" sz="14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納める方</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１月１日現在で京都府内に住所・家屋敷等を有する方。</a:t>
            </a:r>
            <a:endParaRPr lang="en-US" altLang="ja-JP" sz="12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納める額</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年額</a:t>
            </a:r>
            <a:r>
              <a:rPr lang="en-US" altLang="ja-JP" sz="1200" dirty="0">
                <a:latin typeface="+mn-ea"/>
                <a:ea typeface="+mn-ea"/>
                <a:cs typeface="メイリオ" panose="020B0604030504040204" pitchFamily="50" charset="-128"/>
              </a:rPr>
              <a:t>600</a:t>
            </a:r>
            <a:r>
              <a:rPr lang="ja-JP" altLang="en-US" sz="1200" dirty="0">
                <a:latin typeface="+mn-ea"/>
                <a:ea typeface="+mn-ea"/>
                <a:cs typeface="メイリオ" panose="020B0604030504040204" pitchFamily="50" charset="-128"/>
              </a:rPr>
              <a:t>円</a:t>
            </a:r>
            <a:r>
              <a:rPr lang="ja-JP" altLang="en-US" sz="1000" dirty="0">
                <a:latin typeface="+mn-ea"/>
                <a:ea typeface="+mn-ea"/>
                <a:cs typeface="メイリオ" panose="020B0604030504040204" pitchFamily="50" charset="-128"/>
              </a:rPr>
              <a:t>（前年の合計所得金額が一定の金額以下であること等の理由により、府民税均等割が非課税の方には課税されません。）</a:t>
            </a:r>
            <a:endParaRPr lang="en-US" altLang="ja-JP" sz="10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納税方法</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個人の府民税均等割に上乗せして納めていただいています。</a:t>
            </a:r>
            <a:endParaRPr lang="en-US" altLang="ja-JP" sz="1200" dirty="0">
              <a:latin typeface="+mn-ea"/>
              <a:ea typeface="+mn-ea"/>
              <a:cs typeface="メイリオ" panose="020B0604030504040204" pitchFamily="50" charset="-128"/>
            </a:endParaRPr>
          </a:p>
        </p:txBody>
      </p:sp>
      <p:pic>
        <p:nvPicPr>
          <p:cNvPr id="10" name="Picture 29">
            <a:extLst>
              <a:ext uri="{FF2B5EF4-FFF2-40B4-BE49-F238E27FC236}">
                <a16:creationId xmlns:a16="http://schemas.microsoft.com/office/drawing/2014/main" id="{D512ACE3-D3C2-A42B-FAFA-1751CC321D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92777" y="284286"/>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8">
            <a:extLst>
              <a:ext uri="{FF2B5EF4-FFF2-40B4-BE49-F238E27FC236}">
                <a16:creationId xmlns:a16="http://schemas.microsoft.com/office/drawing/2014/main" id="{67971931-0365-3D2A-404C-B1C3FB00099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pic>
        <p:nvPicPr>
          <p:cNvPr id="12" name="図 11">
            <a:extLst>
              <a:ext uri="{FF2B5EF4-FFF2-40B4-BE49-F238E27FC236}">
                <a16:creationId xmlns:a16="http://schemas.microsoft.com/office/drawing/2014/main" id="{BAEFA447-105B-3866-85EE-76CDEB6A8C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53029" y="2342943"/>
            <a:ext cx="7460775" cy="3109358"/>
          </a:xfrm>
          <a:prstGeom prst="rect">
            <a:avLst/>
          </a:prstGeom>
          <a:noFill/>
          <a:ln>
            <a:noFill/>
          </a:ln>
        </p:spPr>
      </p:pic>
    </p:spTree>
    <p:custDataLst>
      <p:tags r:id="rId1"/>
    </p:custDataLst>
    <p:extLst>
      <p:ext uri="{BB962C8B-B14F-4D97-AF65-F5344CB8AC3E}">
        <p14:creationId xmlns:p14="http://schemas.microsoft.com/office/powerpoint/2010/main" val="3820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9FB68378-A5A5-59DD-FEBA-4104072859FB}"/>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京都府各地</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の財政</a:t>
            </a:r>
          </a:p>
        </p:txBody>
      </p:sp>
      <p:sp>
        <p:nvSpPr>
          <p:cNvPr id="9" name="Rectangle 8">
            <a:extLst>
              <a:ext uri="{FF2B5EF4-FFF2-40B4-BE49-F238E27FC236}">
                <a16:creationId xmlns:a16="http://schemas.microsoft.com/office/drawing/2014/main" id="{A6840442-8771-2717-7C93-06E78036956C}"/>
              </a:ext>
            </a:extLst>
          </p:cNvPr>
          <p:cNvSpPr>
            <a:spLocks noChangeArrowheads="1"/>
          </p:cNvSpPr>
          <p:nvPr/>
        </p:nvSpPr>
        <p:spPr bwMode="auto">
          <a:xfrm>
            <a:off x="483476" y="1467159"/>
            <a:ext cx="6624828" cy="1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これまで見てきたとおり、「税」はいろいろなところに使われています。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みんなが住んでいる地域ではどのように使われているかな。</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調べてみると、きっと新しい発見があるはず。</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使い方を調べて、みんなで話し合ってみよう。</a:t>
            </a:r>
            <a:endParaRPr lang="en-US" altLang="ja-JP" sz="1400" dirty="0">
              <a:latin typeface="+mn-ea"/>
              <a:ea typeface="+mn-ea"/>
              <a:cs typeface="メイリオ" panose="020B0604030504040204" pitchFamily="50" charset="-128"/>
            </a:endParaRPr>
          </a:p>
        </p:txBody>
      </p:sp>
      <p:sp>
        <p:nvSpPr>
          <p:cNvPr id="10" name="AutoShape 353">
            <a:extLst>
              <a:ext uri="{FF2B5EF4-FFF2-40B4-BE49-F238E27FC236}">
                <a16:creationId xmlns:a16="http://schemas.microsoft.com/office/drawing/2014/main" id="{7C1FC800-4FF1-BADC-0938-9F222A6F5397}"/>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みんなが住んでいる自治体（市区町村）の財政状況を調べてみよう。</a:t>
            </a:r>
          </a:p>
        </p:txBody>
      </p:sp>
      <p:sp>
        <p:nvSpPr>
          <p:cNvPr id="11" name="Rectangle 8">
            <a:extLst>
              <a:ext uri="{FF2B5EF4-FFF2-40B4-BE49-F238E27FC236}">
                <a16:creationId xmlns:a16="http://schemas.microsoft.com/office/drawing/2014/main" id="{FBF671A1-2BD1-663D-DB82-593C3A88B054}"/>
              </a:ext>
            </a:extLst>
          </p:cNvPr>
          <p:cNvSpPr>
            <a:spLocks noChangeArrowheads="1"/>
          </p:cNvSpPr>
          <p:nvPr/>
        </p:nvSpPr>
        <p:spPr bwMode="auto">
          <a:xfrm>
            <a:off x="360395" y="6322110"/>
            <a:ext cx="638192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200" dirty="0">
                <a:latin typeface="+mn-ea"/>
                <a:ea typeface="+mn-ea"/>
                <a:cs typeface="メイリオ" panose="020B0604030504040204" pitchFamily="50" charset="-128"/>
              </a:rPr>
              <a:t>※</a:t>
            </a:r>
            <a:r>
              <a:rPr lang="ja-JP" altLang="en-US" sz="1200" dirty="0">
                <a:latin typeface="+mn-ea"/>
                <a:ea typeface="+mn-ea"/>
                <a:cs typeface="メイリオ" panose="020B0604030504040204" pitchFamily="50" charset="-128"/>
              </a:rPr>
              <a:t>自治体の名称をクリックすると、自治体のホームページへ移動します。（令和８年４月現在）</a:t>
            </a:r>
            <a:endParaRPr lang="en-US" altLang="ja-JP" sz="1200" dirty="0">
              <a:latin typeface="+mn-ea"/>
              <a:ea typeface="+mn-ea"/>
              <a:cs typeface="メイリオ" panose="020B0604030504040204" pitchFamily="50" charset="-128"/>
            </a:endParaRPr>
          </a:p>
        </p:txBody>
      </p:sp>
      <p:graphicFrame>
        <p:nvGraphicFramePr>
          <p:cNvPr id="13" name="表 12">
            <a:extLst>
              <a:ext uri="{FF2B5EF4-FFF2-40B4-BE49-F238E27FC236}">
                <a16:creationId xmlns:a16="http://schemas.microsoft.com/office/drawing/2014/main" id="{98726666-405E-B20B-8EF9-759719E4570C}"/>
              </a:ext>
            </a:extLst>
          </p:cNvPr>
          <p:cNvGraphicFramePr>
            <a:graphicFrameLocks noGrp="1"/>
          </p:cNvGraphicFramePr>
          <p:nvPr>
            <p:extLst>
              <p:ext uri="{D42A27DB-BD31-4B8C-83A1-F6EECF244321}">
                <p14:modId xmlns:p14="http://schemas.microsoft.com/office/powerpoint/2010/main" val="616178066"/>
              </p:ext>
            </p:extLst>
          </p:nvPr>
        </p:nvGraphicFramePr>
        <p:xfrm>
          <a:off x="360395" y="2706186"/>
          <a:ext cx="4185573" cy="3562426"/>
        </p:xfrm>
        <a:graphic>
          <a:graphicData uri="http://schemas.openxmlformats.org/drawingml/2006/table">
            <a:tbl>
              <a:tblPr firstRow="1" bandRow="1">
                <a:tableStyleId>{69012ECD-51FC-41F1-AA8D-1B2483CD663E}</a:tableStyleId>
              </a:tblPr>
              <a:tblGrid>
                <a:gridCol w="1395191">
                  <a:extLst>
                    <a:ext uri="{9D8B030D-6E8A-4147-A177-3AD203B41FA5}">
                      <a16:colId xmlns:a16="http://schemas.microsoft.com/office/drawing/2014/main" val="567011437"/>
                    </a:ext>
                  </a:extLst>
                </a:gridCol>
                <a:gridCol w="1395191">
                  <a:extLst>
                    <a:ext uri="{9D8B030D-6E8A-4147-A177-3AD203B41FA5}">
                      <a16:colId xmlns:a16="http://schemas.microsoft.com/office/drawing/2014/main" val="3527943594"/>
                    </a:ext>
                  </a:extLst>
                </a:gridCol>
                <a:gridCol w="1395191">
                  <a:extLst>
                    <a:ext uri="{9D8B030D-6E8A-4147-A177-3AD203B41FA5}">
                      <a16:colId xmlns:a16="http://schemas.microsoft.com/office/drawing/2014/main" val="2835286206"/>
                    </a:ext>
                  </a:extLst>
                </a:gridCol>
              </a:tblGrid>
              <a:tr h="37633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京都府内の自治体（</a:t>
                      </a:r>
                      <a:r>
                        <a:rPr kumimoji="1" lang="en-US" altLang="ja-JP" sz="1400" dirty="0"/>
                        <a:t>50</a:t>
                      </a:r>
                      <a:r>
                        <a:rPr kumimoji="1" lang="ja-JP" altLang="en-US" sz="1400" dirty="0"/>
                        <a:t>音順）</a:t>
                      </a:r>
                      <a:endParaRPr kumimoji="1" lang="en-US" altLang="ja-JP" sz="1400" dirty="0"/>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54010">
                <a:tc>
                  <a:txBody>
                    <a:bodyPr/>
                    <a:lstStyle/>
                    <a:p>
                      <a:r>
                        <a:rPr kumimoji="1" lang="ja-JP" altLang="en-US" sz="1200" u="none" dirty="0">
                          <a:solidFill>
                            <a:schemeClr val="tx1"/>
                          </a:solidFill>
                          <a:highlight>
                            <a:srgbClr val="CEEBFF"/>
                          </a:highlight>
                          <a:latin typeface="+mn-ea"/>
                          <a:ea typeface="+mn-ea"/>
                          <a:hlinkClick r:id="rId4">
                            <a:extLst>
                              <a:ext uri="{A12FA001-AC4F-418D-AE19-62706E023703}">
                                <ahyp:hlinkClr xmlns:ahyp="http://schemas.microsoft.com/office/drawing/2018/hyperlinkcolor" val="tx"/>
                              </a:ext>
                            </a:extLst>
                          </a:hlinkClick>
                        </a:rPr>
                        <a:t>綾部市</a:t>
                      </a:r>
                      <a:endParaRPr kumimoji="1" lang="ja-JP" altLang="en-US" sz="1200" u="none" dirty="0">
                        <a:solidFill>
                          <a:schemeClr val="tx1"/>
                        </a:solidFill>
                        <a:highlight>
                          <a:srgbClr val="CEEBF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5">
                            <a:extLst>
                              <a:ext uri="{A12FA001-AC4F-418D-AE19-62706E023703}">
                                <ahyp:hlinkClr xmlns:ahyp="http://schemas.microsoft.com/office/drawing/2018/hyperlinkcolor" val="tx"/>
                              </a:ext>
                            </a:extLst>
                          </a:hlinkClick>
                        </a:rPr>
                        <a:t>城陽市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CEEBFF"/>
                          </a:highlight>
                          <a:latin typeface="+mn-ea"/>
                          <a:ea typeface="+mn-ea"/>
                          <a:hlinkClick r:id="rId6">
                            <a:extLst>
                              <a:ext uri="{A12FA001-AC4F-418D-AE19-62706E023703}">
                                <ahyp:hlinkClr xmlns:ahyp="http://schemas.microsoft.com/office/drawing/2018/hyperlinkcolor" val="tx"/>
                              </a:ext>
                            </a:extLst>
                          </a:hlinkClick>
                        </a:rPr>
                        <a:t>福知山市</a:t>
                      </a:r>
                      <a:endParaRPr kumimoji="1" lang="ja-JP" altLang="en-US" sz="1200" dirty="0">
                        <a:solidFill>
                          <a:schemeClr val="tx1"/>
                        </a:solidFill>
                        <a:highlight>
                          <a:srgbClr val="CEEBFF"/>
                        </a:highlight>
                        <a:latin typeface="+mn-ea"/>
                        <a:ea typeface="+mn-ea"/>
                      </a:endParaRPr>
                    </a:p>
                  </a:txBody>
                  <a:tcPr marL="72000" marR="72000" marT="72000" marB="72000" anchor="ctr"/>
                </a:tc>
                <a:extLst>
                  <a:ext uri="{0D108BD9-81ED-4DB2-BD59-A6C34878D82A}">
                    <a16:rowId xmlns:a16="http://schemas.microsoft.com/office/drawing/2014/main" val="4008041166"/>
                  </a:ext>
                </a:extLst>
              </a:tr>
              <a:tr h="354010">
                <a:tc>
                  <a:txBody>
                    <a:bodyPr/>
                    <a:lstStyle/>
                    <a:p>
                      <a:r>
                        <a:rPr kumimoji="1" lang="ja-JP" altLang="en-US" sz="1200" u="none">
                          <a:solidFill>
                            <a:schemeClr val="tx1"/>
                          </a:solidFill>
                          <a:highlight>
                            <a:srgbClr val="D6F9DF"/>
                          </a:highlight>
                          <a:latin typeface="+mn-ea"/>
                          <a:ea typeface="+mn-ea"/>
                          <a:hlinkClick r:id="rId7">
                            <a:extLst>
                              <a:ext uri="{A12FA001-AC4F-418D-AE19-62706E023703}">
                                <ahyp:hlinkClr xmlns:ahyp="http://schemas.microsoft.com/office/drawing/2018/hyperlinkcolor" val="tx"/>
                              </a:ext>
                            </a:extLst>
                          </a:hlinkClick>
                        </a:rPr>
                        <a:t>宇治市</a:t>
                      </a:r>
                      <a:endParaRPr kumimoji="1" lang="ja-JP" altLang="en-US" sz="1200" u="none"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8">
                            <a:extLst>
                              <a:ext uri="{A12FA001-AC4F-418D-AE19-62706E023703}">
                                <ahyp:hlinkClr xmlns:ahyp="http://schemas.microsoft.com/office/drawing/2018/hyperlinkcolor" val="tx"/>
                              </a:ext>
                            </a:extLst>
                          </a:hlinkClick>
                        </a:rPr>
                        <a:t>相楽郡笠置町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E7E5F6"/>
                          </a:highlight>
                          <a:latin typeface="+mn-ea"/>
                          <a:ea typeface="+mn-ea"/>
                          <a:hlinkClick r:id="rId9">
                            <a:extLst>
                              <a:ext uri="{A12FA001-AC4F-418D-AE19-62706E023703}">
                                <ahyp:hlinkClr xmlns:ahyp="http://schemas.microsoft.com/office/drawing/2018/hyperlinkcolor" val="tx"/>
                              </a:ext>
                            </a:extLst>
                          </a:hlinkClick>
                        </a:rPr>
                        <a:t>船井郡京丹波町</a:t>
                      </a:r>
                      <a:endParaRPr kumimoji="1" lang="ja-JP" altLang="en-US" sz="1200" dirty="0">
                        <a:solidFill>
                          <a:schemeClr val="tx1"/>
                        </a:solidFill>
                        <a:highlight>
                          <a:srgbClr val="E7E5F6"/>
                        </a:highlight>
                        <a:latin typeface="+mn-ea"/>
                        <a:ea typeface="+mn-ea"/>
                      </a:endParaRPr>
                    </a:p>
                  </a:txBody>
                  <a:tcPr marL="72000" marR="72000" marT="72000" marB="72000" anchor="ctr"/>
                </a:tc>
                <a:extLst>
                  <a:ext uri="{0D108BD9-81ED-4DB2-BD59-A6C34878D82A}">
                    <a16:rowId xmlns:a16="http://schemas.microsoft.com/office/drawing/2014/main" val="3523567960"/>
                  </a:ext>
                </a:extLst>
              </a:tr>
              <a:tr h="354010">
                <a:tc>
                  <a:txBody>
                    <a:bodyPr/>
                    <a:lstStyle/>
                    <a:p>
                      <a:r>
                        <a:rPr kumimoji="1" lang="ja-JP" altLang="en-US" sz="1200" dirty="0">
                          <a:solidFill>
                            <a:schemeClr val="tx1"/>
                          </a:solidFill>
                          <a:highlight>
                            <a:srgbClr val="D6F9DF"/>
                          </a:highlight>
                          <a:latin typeface="+mn-ea"/>
                          <a:ea typeface="+mn-ea"/>
                          <a:hlinkClick r:id="rId10">
                            <a:extLst>
                              <a:ext uri="{A12FA001-AC4F-418D-AE19-62706E023703}">
                                <ahyp:hlinkClr xmlns:ahyp="http://schemas.microsoft.com/office/drawing/2018/hyperlinkcolor" val="tx"/>
                              </a:ext>
                            </a:extLst>
                          </a:hlinkClick>
                        </a:rPr>
                        <a:t>乙訓郡大山崎町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11">
                            <a:extLst>
                              <a:ext uri="{A12FA001-AC4F-418D-AE19-62706E023703}">
                                <ahyp:hlinkClr xmlns:ahyp="http://schemas.microsoft.com/office/drawing/2018/hyperlinkcolor" val="tx"/>
                              </a:ext>
                            </a:extLst>
                          </a:hlinkClick>
                        </a:rPr>
                        <a:t>相楽郡精華町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CEEBFF"/>
                          </a:highlight>
                          <a:latin typeface="+mn-ea"/>
                          <a:ea typeface="+mn-ea"/>
                          <a:hlinkClick r:id="rId12">
                            <a:extLst>
                              <a:ext uri="{A12FA001-AC4F-418D-AE19-62706E023703}">
                                <ahyp:hlinkClr xmlns:ahyp="http://schemas.microsoft.com/office/drawing/2018/hyperlinkcolor" val="tx"/>
                              </a:ext>
                            </a:extLst>
                          </a:hlinkClick>
                        </a:rPr>
                        <a:t>舞鶴市</a:t>
                      </a:r>
                      <a:endParaRPr kumimoji="1" lang="ja-JP" altLang="en-US" sz="1200" dirty="0">
                        <a:solidFill>
                          <a:schemeClr val="tx1"/>
                        </a:solidFill>
                        <a:highlight>
                          <a:srgbClr val="CEEBFF"/>
                        </a:highlight>
                        <a:latin typeface="+mn-ea"/>
                        <a:ea typeface="+mn-ea"/>
                      </a:endParaRPr>
                    </a:p>
                  </a:txBody>
                  <a:tcPr marL="72000" marR="72000" marT="72000" marB="72000" anchor="ctr"/>
                </a:tc>
                <a:extLst>
                  <a:ext uri="{0D108BD9-81ED-4DB2-BD59-A6C34878D82A}">
                    <a16:rowId xmlns:a16="http://schemas.microsoft.com/office/drawing/2014/main" val="856775822"/>
                  </a:ext>
                </a:extLst>
              </a:tr>
              <a:tr h="354010">
                <a:tc>
                  <a:txBody>
                    <a:bodyPr/>
                    <a:lstStyle/>
                    <a:p>
                      <a:r>
                        <a:rPr kumimoji="1" lang="ja-JP" altLang="en-US" sz="1200" dirty="0">
                          <a:solidFill>
                            <a:schemeClr val="tx1"/>
                          </a:solidFill>
                          <a:highlight>
                            <a:srgbClr val="E7E5F6"/>
                          </a:highlight>
                          <a:latin typeface="+mn-ea"/>
                          <a:ea typeface="+mn-ea"/>
                          <a:hlinkClick r:id="rId13">
                            <a:extLst>
                              <a:ext uri="{A12FA001-AC4F-418D-AE19-62706E023703}">
                                <ahyp:hlinkClr xmlns:ahyp="http://schemas.microsoft.com/office/drawing/2018/hyperlinkcolor" val="tx"/>
                              </a:ext>
                            </a:extLst>
                          </a:hlinkClick>
                        </a:rPr>
                        <a:t>亀岡市</a:t>
                      </a:r>
                      <a:endParaRPr kumimoji="1" lang="ja-JP" altLang="en-US" sz="1200" dirty="0">
                        <a:solidFill>
                          <a:schemeClr val="tx1"/>
                        </a:solidFill>
                        <a:highlight>
                          <a:srgbClr val="E7E5F6"/>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14">
                            <a:extLst>
                              <a:ext uri="{A12FA001-AC4F-418D-AE19-62706E023703}">
                                <ahyp:hlinkClr xmlns:ahyp="http://schemas.microsoft.com/office/drawing/2018/hyperlinkcolor" val="tx"/>
                              </a:ext>
                            </a:extLst>
                          </a:hlinkClick>
                        </a:rPr>
                        <a:t>相楽郡南山城村</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15">
                            <a:extLst>
                              <a:ext uri="{A12FA001-AC4F-418D-AE19-62706E023703}">
                                <ahyp:hlinkClr xmlns:ahyp="http://schemas.microsoft.com/office/drawing/2018/hyperlinkcolor" val="tx"/>
                              </a:ext>
                            </a:extLst>
                          </a:hlinkClick>
                        </a:rPr>
                        <a:t>宮津市</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3358139141"/>
                  </a:ext>
                </a:extLst>
              </a:tr>
              <a:tr h="354010">
                <a:tc>
                  <a:txBody>
                    <a:bodyPr/>
                    <a:lstStyle/>
                    <a:p>
                      <a:r>
                        <a:rPr kumimoji="1" lang="ja-JP" altLang="en-US" sz="1200" dirty="0">
                          <a:solidFill>
                            <a:schemeClr val="tx1"/>
                          </a:solidFill>
                          <a:highlight>
                            <a:srgbClr val="D6F9DF"/>
                          </a:highlight>
                          <a:latin typeface="+mn-ea"/>
                          <a:ea typeface="+mn-ea"/>
                          <a:hlinkClick r:id="rId16">
                            <a:extLst>
                              <a:ext uri="{A12FA001-AC4F-418D-AE19-62706E023703}">
                                <ahyp:hlinkClr xmlns:ahyp="http://schemas.microsoft.com/office/drawing/2018/hyperlinkcolor" val="tx"/>
                              </a:ext>
                            </a:extLst>
                          </a:hlinkClick>
                        </a:rPr>
                        <a:t>京田辺市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17">
                            <a:extLst>
                              <a:ext uri="{A12FA001-AC4F-418D-AE19-62706E023703}">
                                <ahyp:hlinkClr xmlns:ahyp="http://schemas.microsoft.com/office/drawing/2018/hyperlinkcolor" val="tx"/>
                              </a:ext>
                            </a:extLst>
                          </a:hlinkClick>
                        </a:rPr>
                        <a:t>相楽郡和束町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18">
                            <a:extLst>
                              <a:ext uri="{A12FA001-AC4F-418D-AE19-62706E023703}">
                                <ahyp:hlinkClr xmlns:ahyp="http://schemas.microsoft.com/office/drawing/2018/hyperlinkcolor" val="tx"/>
                              </a:ext>
                            </a:extLst>
                          </a:hlinkClick>
                        </a:rPr>
                        <a:t>向日市</a:t>
                      </a:r>
                      <a:endParaRPr kumimoji="1" lang="ja-JP" altLang="en-US" sz="1200" dirty="0">
                        <a:solidFill>
                          <a:schemeClr val="tx1"/>
                        </a:solidFill>
                        <a:highlight>
                          <a:srgbClr val="D6F9DF"/>
                        </a:highlight>
                        <a:latin typeface="+mn-ea"/>
                        <a:ea typeface="+mn-ea"/>
                      </a:endParaRPr>
                    </a:p>
                  </a:txBody>
                  <a:tcPr marL="72000" marR="72000" marT="72000" marB="72000" anchor="ctr">
                    <a:noFill/>
                  </a:tcPr>
                </a:tc>
                <a:extLst>
                  <a:ext uri="{0D108BD9-81ED-4DB2-BD59-A6C34878D82A}">
                    <a16:rowId xmlns:a16="http://schemas.microsoft.com/office/drawing/2014/main" val="2442969044"/>
                  </a:ext>
                </a:extLst>
              </a:tr>
              <a:tr h="354010">
                <a:tc>
                  <a:txBody>
                    <a:bodyPr/>
                    <a:lstStyle/>
                    <a:p>
                      <a:r>
                        <a:rPr kumimoji="1" lang="ja-JP" altLang="en-US" sz="1200" dirty="0">
                          <a:solidFill>
                            <a:schemeClr val="tx1"/>
                          </a:solidFill>
                          <a:highlight>
                            <a:srgbClr val="FAF3BF"/>
                          </a:highlight>
                          <a:latin typeface="+mn-ea"/>
                          <a:ea typeface="+mn-ea"/>
                          <a:hlinkClick r:id="rId19">
                            <a:extLst>
                              <a:ext uri="{A12FA001-AC4F-418D-AE19-62706E023703}">
                                <ahyp:hlinkClr xmlns:ahyp="http://schemas.microsoft.com/office/drawing/2018/hyperlinkcolor" val="tx"/>
                              </a:ext>
                            </a:extLst>
                          </a:hlinkClick>
                        </a:rPr>
                        <a:t>京丹後市</a:t>
                      </a:r>
                      <a:endParaRPr kumimoji="1" lang="ja-JP" altLang="en-US" sz="1200" dirty="0">
                        <a:solidFill>
                          <a:schemeClr val="tx1"/>
                        </a:solidFill>
                        <a:highlight>
                          <a:srgbClr val="FAF3B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0">
                            <a:extLst>
                              <a:ext uri="{A12FA001-AC4F-418D-AE19-62706E023703}">
                                <ahyp:hlinkClr xmlns:ahyp="http://schemas.microsoft.com/office/drawing/2018/hyperlinkcolor" val="tx"/>
                              </a:ext>
                            </a:extLst>
                          </a:hlinkClick>
                        </a:rPr>
                        <a:t>綴喜郡井出町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1">
                            <a:extLst>
                              <a:ext uri="{A12FA001-AC4F-418D-AE19-62706E023703}">
                                <ahyp:hlinkClr xmlns:ahyp="http://schemas.microsoft.com/office/drawing/2018/hyperlinkcolor" val="tx"/>
                              </a:ext>
                            </a:extLst>
                          </a:hlinkClick>
                        </a:rPr>
                        <a:t>八幡市</a:t>
                      </a:r>
                      <a:endParaRPr kumimoji="1" lang="ja-JP" altLang="en-US" sz="1200" dirty="0">
                        <a:solidFill>
                          <a:schemeClr val="tx1"/>
                        </a:solidFill>
                        <a:highlight>
                          <a:srgbClr val="D6F9DF"/>
                        </a:highlight>
                        <a:latin typeface="+mn-ea"/>
                        <a:ea typeface="+mn-ea"/>
                      </a:endParaRPr>
                    </a:p>
                  </a:txBody>
                  <a:tcPr marL="72000" marR="72000" marT="72000" marB="72000" anchor="ctr"/>
                </a:tc>
                <a:extLst>
                  <a:ext uri="{0D108BD9-81ED-4DB2-BD59-A6C34878D82A}">
                    <a16:rowId xmlns:a16="http://schemas.microsoft.com/office/drawing/2014/main" val="3657406705"/>
                  </a:ext>
                </a:extLst>
              </a:tr>
              <a:tr h="354010">
                <a:tc>
                  <a:txBody>
                    <a:bodyPr/>
                    <a:lstStyle/>
                    <a:p>
                      <a:r>
                        <a:rPr kumimoji="1" lang="ja-JP" altLang="en-US" sz="1200" dirty="0">
                          <a:solidFill>
                            <a:schemeClr val="tx1"/>
                          </a:solidFill>
                          <a:highlight>
                            <a:srgbClr val="FFD395"/>
                          </a:highlight>
                          <a:latin typeface="+mn-ea"/>
                          <a:ea typeface="+mn-ea"/>
                          <a:hlinkClick r:id="rId22">
                            <a:extLst>
                              <a:ext uri="{A12FA001-AC4F-418D-AE19-62706E023703}">
                                <ahyp:hlinkClr xmlns:ahyp="http://schemas.microsoft.com/office/drawing/2018/hyperlinkcolor" val="tx"/>
                              </a:ext>
                            </a:extLst>
                          </a:hlinkClick>
                        </a:rPr>
                        <a:t>京都市</a:t>
                      </a:r>
                      <a:endParaRPr kumimoji="1" lang="ja-JP" altLang="en-US" sz="1200" dirty="0">
                        <a:solidFill>
                          <a:schemeClr val="tx1"/>
                        </a:solidFill>
                        <a:highlight>
                          <a:srgbClr val="FFD395"/>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3">
                            <a:extLst>
                              <a:ext uri="{A12FA001-AC4F-418D-AE19-62706E023703}">
                                <ahyp:hlinkClr xmlns:ahyp="http://schemas.microsoft.com/office/drawing/2018/hyperlinkcolor" val="tx"/>
                              </a:ext>
                            </a:extLst>
                          </a:hlinkClick>
                        </a:rPr>
                        <a:t>綴喜郡宇治田原町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24">
                            <a:extLst>
                              <a:ext uri="{A12FA001-AC4F-418D-AE19-62706E023703}">
                                <ahyp:hlinkClr xmlns:ahyp="http://schemas.microsoft.com/office/drawing/2018/hyperlinkcolor" val="tx"/>
                              </a:ext>
                            </a:extLst>
                          </a:hlinkClick>
                        </a:rPr>
                        <a:t>与謝野郡伊根町</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396082486"/>
                  </a:ext>
                </a:extLst>
              </a:tr>
              <a:tr h="354010">
                <a:tc>
                  <a:txBody>
                    <a:bodyPr/>
                    <a:lstStyle/>
                    <a:p>
                      <a:r>
                        <a:rPr kumimoji="1" lang="ja-JP" altLang="en-US" sz="1200" dirty="0">
                          <a:solidFill>
                            <a:schemeClr val="tx1"/>
                          </a:solidFill>
                          <a:highlight>
                            <a:srgbClr val="D6F9DF"/>
                          </a:highlight>
                          <a:latin typeface="+mn-ea"/>
                          <a:ea typeface="+mn-ea"/>
                          <a:hlinkClick r:id="rId25">
                            <a:extLst>
                              <a:ext uri="{A12FA001-AC4F-418D-AE19-62706E023703}">
                                <ahyp:hlinkClr xmlns:ahyp="http://schemas.microsoft.com/office/drawing/2018/hyperlinkcolor" val="tx"/>
                              </a:ext>
                            </a:extLst>
                          </a:hlinkClick>
                        </a:rPr>
                        <a:t>木津川市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26">
                            <a:extLst>
                              <a:ext uri="{A12FA001-AC4F-418D-AE19-62706E023703}">
                                <ahyp:hlinkClr xmlns:ahyp="http://schemas.microsoft.com/office/drawing/2018/hyperlinkcolor" val="tx"/>
                              </a:ext>
                            </a:extLst>
                          </a:hlinkClick>
                        </a:rPr>
                        <a:t>長岡京市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27">
                            <a:extLst>
                              <a:ext uri="{A12FA001-AC4F-418D-AE19-62706E023703}">
                                <ahyp:hlinkClr xmlns:ahyp="http://schemas.microsoft.com/office/drawing/2018/hyperlinkcolor" val="tx"/>
                              </a:ext>
                            </a:extLst>
                          </a:hlinkClick>
                        </a:rPr>
                        <a:t>与謝野郡与謝野町</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2092537044"/>
                  </a:ext>
                </a:extLst>
              </a:tr>
              <a:tr h="35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28">
                            <a:extLst>
                              <a:ext uri="{A12FA001-AC4F-418D-AE19-62706E023703}">
                                <ahyp:hlinkClr xmlns:ahyp="http://schemas.microsoft.com/office/drawing/2018/hyperlinkcolor" val="tx"/>
                              </a:ext>
                            </a:extLst>
                          </a:hlinkClick>
                        </a:rPr>
                        <a:t>久世郡久御山町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E7E5F6"/>
                          </a:highlight>
                          <a:latin typeface="+mn-ea"/>
                          <a:ea typeface="+mn-ea"/>
                          <a:hlinkClick r:id="rId29">
                            <a:extLst>
                              <a:ext uri="{A12FA001-AC4F-418D-AE19-62706E023703}">
                                <ahyp:hlinkClr xmlns:ahyp="http://schemas.microsoft.com/office/drawing/2018/hyperlinkcolor" val="tx"/>
                              </a:ext>
                            </a:extLst>
                          </a:hlinkClick>
                        </a:rPr>
                        <a:t>南丹市</a:t>
                      </a:r>
                      <a:endParaRPr kumimoji="1" lang="ja-JP" altLang="en-US" sz="1200" dirty="0">
                        <a:solidFill>
                          <a:schemeClr val="tx1"/>
                        </a:solidFill>
                        <a:highlight>
                          <a:srgbClr val="E7E5F6"/>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480213459"/>
                  </a:ext>
                </a:extLst>
              </a:tr>
            </a:tbl>
          </a:graphicData>
        </a:graphic>
      </p:graphicFrame>
      <p:pic>
        <p:nvPicPr>
          <p:cNvPr id="15" name="Picture 29">
            <a:extLst>
              <a:ext uri="{FF2B5EF4-FFF2-40B4-BE49-F238E27FC236}">
                <a16:creationId xmlns:a16="http://schemas.microsoft.com/office/drawing/2014/main" id="{4831E70D-B8E1-987E-52B8-0722E903E70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p:blipFill>
        <p:spPr bwMode="auto">
          <a:xfrm>
            <a:off x="7920434" y="577675"/>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descr="マップ&#10;&#10;AI によって生成されたコンテンツは間違っている可能性があります。">
            <a:extLst>
              <a:ext uri="{FF2B5EF4-FFF2-40B4-BE49-F238E27FC236}">
                <a16:creationId xmlns:a16="http://schemas.microsoft.com/office/drawing/2014/main" id="{37FE4D83-C992-2226-A2EE-8E9448963FB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98033" y="1918125"/>
            <a:ext cx="4396380" cy="4403986"/>
          </a:xfrm>
          <a:prstGeom prst="rect">
            <a:avLst/>
          </a:prstGeom>
        </p:spPr>
      </p:pic>
      <p:sp>
        <p:nvSpPr>
          <p:cNvPr id="17" name="スライド番号プレースホルダー 8">
            <a:extLst>
              <a:ext uri="{FF2B5EF4-FFF2-40B4-BE49-F238E27FC236}">
                <a16:creationId xmlns:a16="http://schemas.microsoft.com/office/drawing/2014/main" id="{15C9B535-6E64-DD0D-CB0B-7D5A1B5D8D0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26</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7920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解いてみよう</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76587"/>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これまでのおさらいとして、問題にチャレンジしてみよう。</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グループ化 20">
            <a:extLst>
              <a:ext uri="{FF2B5EF4-FFF2-40B4-BE49-F238E27FC236}">
                <a16:creationId xmlns:a16="http://schemas.microsoft.com/office/drawing/2014/main" id="{0F426525-A361-3816-47B9-637A22F06677}"/>
              </a:ext>
            </a:extLst>
          </p:cNvPr>
          <p:cNvGrpSpPr/>
          <p:nvPr/>
        </p:nvGrpSpPr>
        <p:grpSpPr>
          <a:xfrm>
            <a:off x="323849" y="1736974"/>
            <a:ext cx="8506443" cy="742510"/>
            <a:chOff x="323849" y="1792402"/>
            <a:chExt cx="8506443" cy="742510"/>
          </a:xfrm>
        </p:grpSpPr>
        <p:grpSp>
          <p:nvGrpSpPr>
            <p:cNvPr id="11" name="グループ化 10">
              <a:extLst>
                <a:ext uri="{FF2B5EF4-FFF2-40B4-BE49-F238E27FC236}">
                  <a16:creationId xmlns:a16="http://schemas.microsoft.com/office/drawing/2014/main" id="{C3BDC450-BDF5-817A-707E-C80819D9FB26}"/>
                </a:ext>
              </a:extLst>
            </p:cNvPr>
            <p:cNvGrpSpPr/>
            <p:nvPr/>
          </p:nvGrpSpPr>
          <p:grpSpPr>
            <a:xfrm>
              <a:off x="323849" y="1803354"/>
              <a:ext cx="8506443" cy="731558"/>
              <a:chOff x="323849" y="1803354"/>
              <a:chExt cx="8506443" cy="731558"/>
            </a:xfrm>
          </p:grpSpPr>
          <p:sp>
            <p:nvSpPr>
              <p:cNvPr id="5" name="正方形/長方形 4">
                <a:extLst>
                  <a:ext uri="{FF2B5EF4-FFF2-40B4-BE49-F238E27FC236}">
                    <a16:creationId xmlns:a16="http://schemas.microsoft.com/office/drawing/2014/main" id="{55AF6436-8D97-B1B4-FF6B-300784F5615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DF18804C-3A94-4AC3-B1EC-D3DEB625369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F41AE482-23DD-AD13-1291-03F5C4EA67F5}"/>
                </a:ext>
              </a:extLst>
            </p:cNvPr>
            <p:cNvSpPr>
              <a:spLocks noChangeArrowheads="1"/>
            </p:cNvSpPr>
            <p:nvPr/>
          </p:nvSpPr>
          <p:spPr bwMode="auto">
            <a:xfrm>
              <a:off x="1257317" y="1792402"/>
              <a:ext cx="6853013" cy="6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2480"/>
                </a:lnSpc>
              </a:pPr>
              <a:r>
                <a:rPr lang="ja-JP" altLang="en-US" sz="1400">
                  <a:latin typeface="+mn-ea"/>
                  <a:ea typeface="+mn-ea"/>
                </a:rPr>
                <a:t>日本国憲法第３０条では、「国民は、法律の定めるところにより、（①　　）の義務を負ふ。」と定められている。</a:t>
              </a:r>
              <a:endParaRPr lang="en-US" altLang="ja-JP" sz="1400" dirty="0">
                <a:latin typeface="+mn-ea"/>
                <a:ea typeface="+mn-ea"/>
              </a:endParaRPr>
            </a:p>
          </p:txBody>
        </p:sp>
      </p:grpSp>
      <p:grpSp>
        <p:nvGrpSpPr>
          <p:cNvPr id="20" name="グループ化 19">
            <a:extLst>
              <a:ext uri="{FF2B5EF4-FFF2-40B4-BE49-F238E27FC236}">
                <a16:creationId xmlns:a16="http://schemas.microsoft.com/office/drawing/2014/main" id="{3127B951-8E77-B2C7-CF4C-C6F9DB0DB662}"/>
              </a:ext>
            </a:extLst>
          </p:cNvPr>
          <p:cNvGrpSpPr/>
          <p:nvPr/>
        </p:nvGrpSpPr>
        <p:grpSpPr>
          <a:xfrm>
            <a:off x="318778" y="2583011"/>
            <a:ext cx="8506443" cy="1402579"/>
            <a:chOff x="318778" y="2615187"/>
            <a:chExt cx="8506443" cy="1402579"/>
          </a:xfrm>
        </p:grpSpPr>
        <p:grpSp>
          <p:nvGrpSpPr>
            <p:cNvPr id="12" name="グループ化 11">
              <a:extLst>
                <a:ext uri="{FF2B5EF4-FFF2-40B4-BE49-F238E27FC236}">
                  <a16:creationId xmlns:a16="http://schemas.microsoft.com/office/drawing/2014/main" id="{7428A670-872C-3122-374E-F2018ED52000}"/>
                </a:ext>
              </a:extLst>
            </p:cNvPr>
            <p:cNvGrpSpPr/>
            <p:nvPr/>
          </p:nvGrpSpPr>
          <p:grpSpPr>
            <a:xfrm>
              <a:off x="318778" y="2627487"/>
              <a:ext cx="8506443" cy="1390279"/>
              <a:chOff x="323849" y="1803354"/>
              <a:chExt cx="8506443" cy="940749"/>
            </a:xfrm>
          </p:grpSpPr>
          <p:sp>
            <p:nvSpPr>
              <p:cNvPr id="13" name="正方形/長方形 12">
                <a:extLst>
                  <a:ext uri="{FF2B5EF4-FFF2-40B4-BE49-F238E27FC236}">
                    <a16:creationId xmlns:a16="http://schemas.microsoft.com/office/drawing/2014/main" id="{1FD211F1-71B7-A9BD-95D6-F69D4DA70AF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3123E5DA-6838-A470-3634-10EA5FD75C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Rectangle 36">
              <a:extLst>
                <a:ext uri="{FF2B5EF4-FFF2-40B4-BE49-F238E27FC236}">
                  <a16:creationId xmlns:a16="http://schemas.microsoft.com/office/drawing/2014/main" id="{539CA0CA-F419-4E99-A821-D943DC055D00}"/>
                </a:ext>
              </a:extLst>
            </p:cNvPr>
            <p:cNvSpPr>
              <a:spLocks noChangeArrowheads="1"/>
            </p:cNvSpPr>
            <p:nvPr/>
          </p:nvSpPr>
          <p:spPr bwMode="auto">
            <a:xfrm>
              <a:off x="1287521" y="2615187"/>
              <a:ext cx="741841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ja-JP" sz="1400">
                  <a:latin typeface="+mn-ea"/>
                  <a:ea typeface="+mn-ea"/>
                </a:rPr>
                <a:t>納税の義務を果たしてもらうためには、みんながより公平だと思える仕組みが必要ですが、</a:t>
              </a:r>
              <a:endParaRPr lang="en-US" altLang="ja-JP" sz="1400" dirty="0">
                <a:latin typeface="+mn-ea"/>
                <a:ea typeface="+mn-ea"/>
              </a:endParaRPr>
            </a:p>
            <a:p>
              <a:pPr eaLnBrk="1" fontAlgn="t" hangingPunct="1">
                <a:lnSpc>
                  <a:spcPts val="2480"/>
                </a:lnSpc>
              </a:pPr>
              <a:r>
                <a:rPr lang="ja-JP" altLang="ja-JP" sz="1400">
                  <a:latin typeface="+mn-ea"/>
                  <a:ea typeface="+mn-ea"/>
                </a:rPr>
                <a:t>「公平」の考え方にはいろいろあります。以下は何という公平でしょうか。</a:t>
              </a:r>
            </a:p>
            <a:p>
              <a:pPr eaLnBrk="1" fontAlgn="t" hangingPunct="1">
                <a:lnSpc>
                  <a:spcPts val="2480"/>
                </a:lnSpc>
              </a:pPr>
              <a:r>
                <a:rPr lang="ja-JP" altLang="ja-JP" sz="1400">
                  <a:latin typeface="+mn-ea"/>
                  <a:ea typeface="+mn-ea"/>
                </a:rPr>
                <a:t>（②　　）的公平　・・・　「負担能力が同じ人には、同じ負担を求めるのが公平」という考え方</a:t>
              </a:r>
            </a:p>
            <a:p>
              <a:pPr eaLnBrk="1" fontAlgn="t" hangingPunct="1">
                <a:lnSpc>
                  <a:spcPts val="2480"/>
                </a:lnSpc>
              </a:pPr>
              <a:r>
                <a:rPr lang="ja-JP" altLang="ja-JP" sz="1400">
                  <a:latin typeface="+mn-ea"/>
                  <a:ea typeface="+mn-ea"/>
                </a:rPr>
                <a:t>（③　　）的公平　・・・　「負担能力が高い人には、より大きな負担を求めるのが公平」という考え方</a:t>
              </a:r>
            </a:p>
          </p:txBody>
        </p:sp>
      </p:grpSp>
      <p:grpSp>
        <p:nvGrpSpPr>
          <p:cNvPr id="2" name="グループ化 1">
            <a:extLst>
              <a:ext uri="{FF2B5EF4-FFF2-40B4-BE49-F238E27FC236}">
                <a16:creationId xmlns:a16="http://schemas.microsoft.com/office/drawing/2014/main" id="{205769D9-AA3B-EA21-829B-AD85A725F260}"/>
              </a:ext>
            </a:extLst>
          </p:cNvPr>
          <p:cNvGrpSpPr/>
          <p:nvPr/>
        </p:nvGrpSpPr>
        <p:grpSpPr>
          <a:xfrm>
            <a:off x="318777" y="4089118"/>
            <a:ext cx="8506443" cy="551330"/>
            <a:chOff x="318777" y="3858422"/>
            <a:chExt cx="8506443" cy="551330"/>
          </a:xfrm>
        </p:grpSpPr>
        <p:grpSp>
          <p:nvGrpSpPr>
            <p:cNvPr id="16" name="グループ化 15">
              <a:extLst>
                <a:ext uri="{FF2B5EF4-FFF2-40B4-BE49-F238E27FC236}">
                  <a16:creationId xmlns:a16="http://schemas.microsoft.com/office/drawing/2014/main" id="{17FC0C10-6F0E-89EC-8ECB-72774566D259}"/>
                </a:ext>
              </a:extLst>
            </p:cNvPr>
            <p:cNvGrpSpPr/>
            <p:nvPr/>
          </p:nvGrpSpPr>
          <p:grpSpPr>
            <a:xfrm>
              <a:off x="318777" y="3858422"/>
              <a:ext cx="8506443" cy="551330"/>
              <a:chOff x="323849" y="1803354"/>
              <a:chExt cx="8506443" cy="731558"/>
            </a:xfrm>
          </p:grpSpPr>
          <p:sp>
            <p:nvSpPr>
              <p:cNvPr id="17" name="正方形/長方形 16">
                <a:extLst>
                  <a:ext uri="{FF2B5EF4-FFF2-40B4-BE49-F238E27FC236}">
                    <a16:creationId xmlns:a16="http://schemas.microsoft.com/office/drawing/2014/main" id="{C4196A6F-07BB-CD49-D979-0F59AF782EC9}"/>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2CC2B6E8-1AA7-EE6D-5B3C-25A69DB2D8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3" name="Rectangle 36">
              <a:extLst>
                <a:ext uri="{FF2B5EF4-FFF2-40B4-BE49-F238E27FC236}">
                  <a16:creationId xmlns:a16="http://schemas.microsoft.com/office/drawing/2014/main" id="{27EEA2F5-2694-118D-F23A-5AE87FFEB4D4}"/>
                </a:ext>
              </a:extLst>
            </p:cNvPr>
            <p:cNvSpPr>
              <a:spLocks noChangeArrowheads="1"/>
            </p:cNvSpPr>
            <p:nvPr/>
          </p:nvSpPr>
          <p:spPr bwMode="auto">
            <a:xfrm>
              <a:off x="1252247" y="3932406"/>
              <a:ext cx="7124066"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国の税金に関する法律と税の使いみちは、（④　　）の代表者である（⑤　　）が決めています。</a:t>
              </a:r>
              <a:endParaRPr lang="en-US" altLang="ja-JP" sz="1400" dirty="0">
                <a:latin typeface="+mn-ea"/>
                <a:ea typeface="+mn-ea"/>
              </a:endParaRPr>
            </a:p>
          </p:txBody>
        </p:sp>
      </p:grpSp>
      <p:grpSp>
        <p:nvGrpSpPr>
          <p:cNvPr id="4" name="グループ化 3">
            <a:extLst>
              <a:ext uri="{FF2B5EF4-FFF2-40B4-BE49-F238E27FC236}">
                <a16:creationId xmlns:a16="http://schemas.microsoft.com/office/drawing/2014/main" id="{C366C397-4639-D87E-81DE-55B1D0E1D06F}"/>
              </a:ext>
            </a:extLst>
          </p:cNvPr>
          <p:cNvGrpSpPr/>
          <p:nvPr/>
        </p:nvGrpSpPr>
        <p:grpSpPr>
          <a:xfrm>
            <a:off x="318777" y="5945849"/>
            <a:ext cx="8506443" cy="561121"/>
            <a:chOff x="318777" y="5781413"/>
            <a:chExt cx="8506443" cy="561121"/>
          </a:xfrm>
        </p:grpSpPr>
        <p:grpSp>
          <p:nvGrpSpPr>
            <p:cNvPr id="29" name="グループ化 28">
              <a:extLst>
                <a:ext uri="{FF2B5EF4-FFF2-40B4-BE49-F238E27FC236}">
                  <a16:creationId xmlns:a16="http://schemas.microsoft.com/office/drawing/2014/main" id="{FC15DCE0-CB08-9733-D6FA-08ACEB459A7B}"/>
                </a:ext>
              </a:extLst>
            </p:cNvPr>
            <p:cNvGrpSpPr/>
            <p:nvPr/>
          </p:nvGrpSpPr>
          <p:grpSpPr>
            <a:xfrm>
              <a:off x="318777" y="5781413"/>
              <a:ext cx="8506443" cy="561121"/>
              <a:chOff x="323849" y="1803354"/>
              <a:chExt cx="8506443" cy="731558"/>
            </a:xfrm>
          </p:grpSpPr>
          <p:sp>
            <p:nvSpPr>
              <p:cNvPr id="30" name="正方形/長方形 29">
                <a:extLst>
                  <a:ext uri="{FF2B5EF4-FFF2-40B4-BE49-F238E27FC236}">
                    <a16:creationId xmlns:a16="http://schemas.microsoft.com/office/drawing/2014/main" id="{B9EE9EA0-92CA-F0BB-6632-5DB08108135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E9090774-5349-DF40-4565-C11F659296A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C569C559-7FF8-0EAF-ECF8-1FF2321DCAE0}"/>
                </a:ext>
              </a:extLst>
            </p:cNvPr>
            <p:cNvSpPr>
              <a:spLocks noChangeArrowheads="1"/>
            </p:cNvSpPr>
            <p:nvPr/>
          </p:nvSpPr>
          <p:spPr bwMode="auto">
            <a:xfrm>
              <a:off x="1252245" y="5870510"/>
              <a:ext cx="4639412"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地方税の代表的なものには、（⑩　　）、（⑪　　）などがある。</a:t>
              </a:r>
              <a:endParaRPr lang="en-US" altLang="ja-JP" sz="1400" dirty="0">
                <a:latin typeface="+mn-ea"/>
                <a:ea typeface="+mn-ea"/>
              </a:endParaRPr>
            </a:p>
          </p:txBody>
        </p:sp>
      </p:grpSp>
      <p:grpSp>
        <p:nvGrpSpPr>
          <p:cNvPr id="34" name="グループ化 33">
            <a:extLst>
              <a:ext uri="{FF2B5EF4-FFF2-40B4-BE49-F238E27FC236}">
                <a16:creationId xmlns:a16="http://schemas.microsoft.com/office/drawing/2014/main" id="{52EAB5A0-2D1E-2640-40C8-E59FE5292991}"/>
              </a:ext>
            </a:extLst>
          </p:cNvPr>
          <p:cNvGrpSpPr/>
          <p:nvPr/>
        </p:nvGrpSpPr>
        <p:grpSpPr>
          <a:xfrm>
            <a:off x="318777" y="4691438"/>
            <a:ext cx="8506443" cy="1150884"/>
            <a:chOff x="318777" y="4691438"/>
            <a:chExt cx="8506443" cy="1150884"/>
          </a:xfrm>
        </p:grpSpPr>
        <p:grpSp>
          <p:nvGrpSpPr>
            <p:cNvPr id="3" name="グループ化 2">
              <a:extLst>
                <a:ext uri="{FF2B5EF4-FFF2-40B4-BE49-F238E27FC236}">
                  <a16:creationId xmlns:a16="http://schemas.microsoft.com/office/drawing/2014/main" id="{D05A0A3E-3458-A2D3-7A4D-295EAD31BAE7}"/>
                </a:ext>
              </a:extLst>
            </p:cNvPr>
            <p:cNvGrpSpPr/>
            <p:nvPr/>
          </p:nvGrpSpPr>
          <p:grpSpPr>
            <a:xfrm>
              <a:off x="318777" y="4743976"/>
              <a:ext cx="8506443" cy="1098346"/>
              <a:chOff x="318777" y="4579692"/>
              <a:chExt cx="8506443" cy="1098346"/>
            </a:xfrm>
          </p:grpSpPr>
          <p:grpSp>
            <p:nvGrpSpPr>
              <p:cNvPr id="24" name="グループ化 23">
                <a:extLst>
                  <a:ext uri="{FF2B5EF4-FFF2-40B4-BE49-F238E27FC236}">
                    <a16:creationId xmlns:a16="http://schemas.microsoft.com/office/drawing/2014/main" id="{F00EBB11-6D50-D0AC-6D81-222CD101B85F}"/>
                  </a:ext>
                </a:extLst>
              </p:cNvPr>
              <p:cNvGrpSpPr/>
              <p:nvPr/>
            </p:nvGrpSpPr>
            <p:grpSpPr>
              <a:xfrm>
                <a:off x="318777" y="4586340"/>
                <a:ext cx="8506443" cy="1091698"/>
                <a:chOff x="323849" y="1803354"/>
                <a:chExt cx="8506443" cy="773760"/>
              </a:xfrm>
            </p:grpSpPr>
            <p:sp>
              <p:nvSpPr>
                <p:cNvPr id="25" name="正方形/長方形 24">
                  <a:extLst>
                    <a:ext uri="{FF2B5EF4-FFF2-40B4-BE49-F238E27FC236}">
                      <a16:creationId xmlns:a16="http://schemas.microsoft.com/office/drawing/2014/main" id="{824DE7BA-81D4-78B8-E981-5E65CAD6783B}"/>
                    </a:ext>
                  </a:extLst>
                </p:cNvPr>
                <p:cNvSpPr/>
                <p:nvPr/>
              </p:nvSpPr>
              <p:spPr bwMode="auto">
                <a:xfrm>
                  <a:off x="323849" y="1803354"/>
                  <a:ext cx="8506443" cy="77375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7" name="正方形/長方形 26">
                  <a:extLst>
                    <a:ext uri="{FF2B5EF4-FFF2-40B4-BE49-F238E27FC236}">
                      <a16:creationId xmlns:a16="http://schemas.microsoft.com/office/drawing/2014/main" id="{A37D7B89-FB5C-DDCD-C509-474539BCF343}"/>
                    </a:ext>
                  </a:extLst>
                </p:cNvPr>
                <p:cNvSpPr/>
                <p:nvPr/>
              </p:nvSpPr>
              <p:spPr bwMode="auto">
                <a:xfrm>
                  <a:off x="323851" y="1803354"/>
                  <a:ext cx="849460" cy="77376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966BC418-846E-30C9-AA91-41764B5F4107}"/>
                  </a:ext>
                </a:extLst>
              </p:cNvPr>
              <p:cNvSpPr>
                <a:spLocks noChangeArrowheads="1"/>
              </p:cNvSpPr>
              <p:nvPr/>
            </p:nvSpPr>
            <p:spPr bwMode="auto">
              <a:xfrm>
                <a:off x="1252246" y="4579692"/>
                <a:ext cx="7418418"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en-US" sz="1400">
                    <a:latin typeface="+mn-ea"/>
                    <a:ea typeface="+mn-ea"/>
                  </a:rPr>
                  <a:t>日本の財政状況について</a:t>
                </a:r>
                <a:r>
                  <a:rPr lang="en-US" altLang="ja-JP" sz="1400" dirty="0">
                    <a:latin typeface="+mn-ea"/>
                    <a:ea typeface="+mn-ea"/>
                  </a:rPr>
                  <a:t>1990</a:t>
                </a:r>
                <a:r>
                  <a:rPr lang="ja-JP" altLang="en-US" sz="1400">
                    <a:latin typeface="+mn-ea"/>
                    <a:ea typeface="+mn-ea"/>
                  </a:rPr>
                  <a:t>年度と現在を比較すると、歳出は、（</a:t>
                </a:r>
                <a:r>
                  <a:rPr lang="en-US" altLang="ja-JP" sz="1400" dirty="0">
                    <a:latin typeface="+mn-ea"/>
                    <a:ea typeface="+mn-ea"/>
                  </a:rPr>
                  <a:t>⑥</a:t>
                </a:r>
                <a:r>
                  <a:rPr lang="ja-JP" altLang="en-US" sz="1400">
                    <a:latin typeface="+mn-ea"/>
                    <a:ea typeface="+mn-ea"/>
                  </a:rPr>
                  <a:t>　　　　　　　　　）費や（</a:t>
                </a:r>
                <a:r>
                  <a:rPr lang="en-US" altLang="ja-JP" sz="1400" dirty="0">
                    <a:latin typeface="+mn-ea"/>
                    <a:ea typeface="+mn-ea"/>
                  </a:rPr>
                  <a:t>⑦</a:t>
                </a:r>
                <a:r>
                  <a:rPr lang="ja-JP" altLang="en-US" sz="1400">
                    <a:latin typeface="+mn-ea"/>
                    <a:ea typeface="+mn-ea"/>
                  </a:rPr>
                  <a:t>　　　　　　　　）費が大きく伸びている。また、歳入は、歳出の増加に対して（</a:t>
                </a:r>
                <a:r>
                  <a:rPr lang="en-US" altLang="ja-JP" sz="1400" dirty="0">
                    <a:latin typeface="+mn-ea"/>
                    <a:ea typeface="+mn-ea"/>
                  </a:rPr>
                  <a:t>⑧</a:t>
                </a:r>
                <a:r>
                  <a:rPr lang="ja-JP" altLang="en-US" sz="1400">
                    <a:latin typeface="+mn-ea"/>
                    <a:ea typeface="+mn-ea"/>
                  </a:rPr>
                  <a:t>　　　　　）の</a:t>
                </a:r>
                <a:endParaRPr lang="en-US" altLang="ja-JP" sz="1400" dirty="0">
                  <a:latin typeface="+mn-ea"/>
                  <a:ea typeface="+mn-ea"/>
                </a:endParaRPr>
              </a:p>
              <a:p>
                <a:pPr eaLnBrk="1" fontAlgn="t" hangingPunct="1">
                  <a:lnSpc>
                    <a:spcPts val="2480"/>
                  </a:lnSpc>
                </a:pPr>
                <a:r>
                  <a:rPr lang="ja-JP" altLang="en-US" sz="1400">
                    <a:latin typeface="+mn-ea"/>
                    <a:ea typeface="+mn-ea"/>
                  </a:rPr>
                  <a:t>伸びが見合っておらず、不足分を（</a:t>
                </a:r>
                <a:r>
                  <a:rPr lang="en-US" altLang="ja-JP" sz="1400" dirty="0">
                    <a:latin typeface="+mn-ea"/>
                    <a:ea typeface="+mn-ea"/>
                  </a:rPr>
                  <a:t>⑨</a:t>
                </a:r>
                <a:r>
                  <a:rPr lang="ja-JP" altLang="en-US" sz="1400">
                    <a:latin typeface="+mn-ea"/>
                    <a:ea typeface="+mn-ea"/>
                  </a:rPr>
                  <a:t>　　　　　　）に頼っている。</a:t>
                </a:r>
                <a:endParaRPr lang="ja-JP" altLang="ja-JP" sz="1400">
                  <a:latin typeface="+mn-ea"/>
                  <a:ea typeface="+mn-ea"/>
                </a:endParaRPr>
              </a:p>
            </p:txBody>
          </p:sp>
        </p:grpSp>
        <p:sp>
          <p:nvSpPr>
            <p:cNvPr id="22" name="Rectangle 8">
              <a:extLst>
                <a:ext uri="{FF2B5EF4-FFF2-40B4-BE49-F238E27FC236}">
                  <a16:creationId xmlns:a16="http://schemas.microsoft.com/office/drawing/2014/main" id="{3F0F4742-A329-34DA-C2AE-DE6CB5E2794D}"/>
                </a:ext>
              </a:extLst>
            </p:cNvPr>
            <p:cNvSpPr>
              <a:spLocks noChangeArrowheads="1"/>
            </p:cNvSpPr>
            <p:nvPr/>
          </p:nvSpPr>
          <p:spPr bwMode="auto">
            <a:xfrm>
              <a:off x="5518756" y="469143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さいしゅつ</a:t>
              </a:r>
              <a:endParaRPr lang="ja-JP" altLang="en-US" sz="6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1107FD6-6032-9C3B-0CDA-9E9E0119F164}"/>
                </a:ext>
              </a:extLst>
            </p:cNvPr>
            <p:cNvSpPr>
              <a:spLocks noChangeArrowheads="1"/>
            </p:cNvSpPr>
            <p:nvPr/>
          </p:nvSpPr>
          <p:spPr bwMode="auto">
            <a:xfrm>
              <a:off x="4761448" y="500155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さいにゅう</a:t>
              </a:r>
              <a:endParaRPr lang="ja-JP" altLang="en-US" sz="600" dirty="0">
                <a:latin typeface="+mn-ea"/>
                <a:ea typeface="+mn-ea"/>
                <a:cs typeface="メイリオ" panose="020B0604030504040204" pitchFamily="50" charset="-128"/>
              </a:endParaRPr>
            </a:p>
          </p:txBody>
        </p:sp>
      </p:grpSp>
      <p:sp>
        <p:nvSpPr>
          <p:cNvPr id="8" name="スライド番号プレースホルダー 8">
            <a:extLst>
              <a:ext uri="{FF2B5EF4-FFF2-40B4-BE49-F238E27FC236}">
                <a16:creationId xmlns:a16="http://schemas.microsoft.com/office/drawing/2014/main" id="{219C64B0-7625-02A1-4B93-6B0DBD9943D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1086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ちょっとブレイク</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税金クイズ</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a:extLst>
              <a:ext uri="{FF2B5EF4-FFF2-40B4-BE49-F238E27FC236}">
                <a16:creationId xmlns:a16="http://schemas.microsoft.com/office/drawing/2014/main" id="{6B697713-C6DD-47E7-A83D-BD8AE6492D15}"/>
              </a:ext>
            </a:extLst>
          </p:cNvPr>
          <p:cNvGrpSpPr/>
          <p:nvPr/>
        </p:nvGrpSpPr>
        <p:grpSpPr>
          <a:xfrm>
            <a:off x="287921" y="6410880"/>
            <a:ext cx="7951204" cy="374400"/>
            <a:chOff x="287921" y="6410880"/>
            <a:chExt cx="8532000" cy="374400"/>
          </a:xfrm>
        </p:grpSpPr>
        <p:sp>
          <p:nvSpPr>
            <p:cNvPr id="23" name="正方形/長方形 22">
              <a:extLst>
                <a:ext uri="{FF2B5EF4-FFF2-40B4-BE49-F238E27FC236}">
                  <a16:creationId xmlns:a16="http://schemas.microsoft.com/office/drawing/2014/main" id="{E93468E2-622F-4487-B26E-39F6FD6ED06B}"/>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4" name="正方形/長方形 23">
              <a:extLst>
                <a:ext uri="{FF2B5EF4-FFF2-40B4-BE49-F238E27FC236}">
                  <a16:creationId xmlns:a16="http://schemas.microsoft.com/office/drawing/2014/main" id="{51655836-5C6A-4C91-9E78-DEC7D82F25F0}"/>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テキスト ボックス 15">
              <a:extLst>
                <a:ext uri="{FF2B5EF4-FFF2-40B4-BE49-F238E27FC236}">
                  <a16:creationId xmlns:a16="http://schemas.microsoft.com/office/drawing/2014/main" id="{81D2A6CF-911B-42AF-94A8-C07FD234DEF7}"/>
                </a:ext>
              </a:extLst>
            </p:cNvPr>
            <p:cNvSpPr txBox="1"/>
            <p:nvPr/>
          </p:nvSpPr>
          <p:spPr>
            <a:xfrm>
              <a:off x="889138" y="6473251"/>
              <a:ext cx="6833004"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88A921F1-0606-4B38-88FA-A47623993208}"/>
              </a:ext>
            </a:extLst>
          </p:cNvPr>
          <p:cNvGrpSpPr/>
          <p:nvPr/>
        </p:nvGrpSpPr>
        <p:grpSpPr>
          <a:xfrm>
            <a:off x="-29057" y="6170312"/>
            <a:ext cx="796806" cy="687688"/>
            <a:chOff x="-35154" y="5996309"/>
            <a:chExt cx="945432" cy="850816"/>
          </a:xfrm>
        </p:grpSpPr>
        <p:sp>
          <p:nvSpPr>
            <p:cNvPr id="18" name="フリーフォーム: 図形 17">
              <a:extLst>
                <a:ext uri="{FF2B5EF4-FFF2-40B4-BE49-F238E27FC236}">
                  <a16:creationId xmlns:a16="http://schemas.microsoft.com/office/drawing/2014/main" id="{2AE27FDD-34B1-43DC-8C6B-23BA11FBD909}"/>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フリーフォーム: 図形 19">
              <a:extLst>
                <a:ext uri="{FF2B5EF4-FFF2-40B4-BE49-F238E27FC236}">
                  <a16:creationId xmlns:a16="http://schemas.microsoft.com/office/drawing/2014/main" id="{B5EEAED1-28D0-4D8E-A911-07DCE255CE6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02B9C19D-D048-4472-AE1B-1CC83D8CED6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5C385D97-A41E-08D2-E08B-C639DCAAD135}"/>
              </a:ext>
            </a:extLst>
          </p:cNvPr>
          <p:cNvGrpSpPr/>
          <p:nvPr/>
        </p:nvGrpSpPr>
        <p:grpSpPr>
          <a:xfrm>
            <a:off x="323849" y="1760322"/>
            <a:ext cx="8572098" cy="731558"/>
            <a:chOff x="323849" y="1760322"/>
            <a:chExt cx="8572098"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763863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税金には、いろいろな種類があります。日本で適用されている税金は全部で何種類あるでしょうか？</a:t>
              </a:r>
              <a:endParaRPr lang="en-US" altLang="ja-JP" sz="1400" dirty="0">
                <a:latin typeface="+mn-ea"/>
                <a:ea typeface="+mn-ea"/>
              </a:endParaRPr>
            </a:p>
            <a:p>
              <a:pPr>
                <a:lnSpc>
                  <a:spcPct val="150000"/>
                </a:lnSpc>
              </a:pPr>
              <a:r>
                <a:rPr lang="zh-TW" altLang="en-US" sz="1400" dirty="0">
                  <a:latin typeface="+mn-ea"/>
                  <a:ea typeface="+mn-ea"/>
                </a:rPr>
                <a:t>①</a:t>
              </a:r>
              <a:r>
                <a:rPr lang="en-US" altLang="zh-TW" sz="1400" dirty="0">
                  <a:latin typeface="+mn-ea"/>
                  <a:ea typeface="+mn-ea"/>
                </a:rPr>
                <a:t>25</a:t>
              </a:r>
              <a:r>
                <a:rPr lang="zh-TW" altLang="en-US" sz="1400" dirty="0">
                  <a:latin typeface="+mn-ea"/>
                  <a:ea typeface="+mn-ea"/>
                </a:rPr>
                <a:t>種類　　②約</a:t>
              </a:r>
              <a:r>
                <a:rPr lang="en-US" altLang="zh-TW" sz="1400" dirty="0">
                  <a:latin typeface="+mn-ea"/>
                  <a:ea typeface="+mn-ea"/>
                </a:rPr>
                <a:t>50</a:t>
              </a:r>
              <a:r>
                <a:rPr lang="zh-TW" altLang="en-US" sz="1400" dirty="0">
                  <a:latin typeface="+mn-ea"/>
                  <a:ea typeface="+mn-ea"/>
                </a:rPr>
                <a:t>種類　　③約</a:t>
              </a:r>
              <a:r>
                <a:rPr lang="en-US" altLang="zh-TW" sz="1400" dirty="0">
                  <a:latin typeface="+mn-ea"/>
                  <a:ea typeface="+mn-ea"/>
                </a:rPr>
                <a:t>1,500</a:t>
              </a:r>
              <a:r>
                <a:rPr lang="zh-TW" altLang="en-US" sz="1400" dirty="0">
                  <a:latin typeface="+mn-ea"/>
                  <a:ea typeface="+mn-ea"/>
                </a:rPr>
                <a:t>種類</a:t>
              </a:r>
            </a:p>
          </p:txBody>
        </p:sp>
      </p:grpSp>
      <p:grpSp>
        <p:nvGrpSpPr>
          <p:cNvPr id="12" name="グループ化 11">
            <a:extLst>
              <a:ext uri="{FF2B5EF4-FFF2-40B4-BE49-F238E27FC236}">
                <a16:creationId xmlns:a16="http://schemas.microsoft.com/office/drawing/2014/main" id="{EC4951E6-E907-4F72-F68B-DFFE1C4FFD45}"/>
              </a:ext>
            </a:extLst>
          </p:cNvPr>
          <p:cNvGrpSpPr/>
          <p:nvPr/>
        </p:nvGrpSpPr>
        <p:grpSpPr>
          <a:xfrm>
            <a:off x="318778" y="3402609"/>
            <a:ext cx="8506443" cy="1032156"/>
            <a:chOff x="318778" y="3402609"/>
            <a:chExt cx="8506443" cy="1032156"/>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57316" y="3513367"/>
              <a:ext cx="6458819" cy="7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昔、イギリスでトランプに税金がかけられていたとき、税金を納めた証明をトランプに</a:t>
              </a:r>
              <a:endParaRPr lang="en-US" altLang="ja-JP" sz="1400" dirty="0">
                <a:latin typeface="+mn-ea"/>
                <a:ea typeface="+mn-ea"/>
              </a:endParaRPr>
            </a:p>
            <a:p>
              <a:r>
                <a:rPr lang="ja-JP" altLang="en-US" sz="1400">
                  <a:latin typeface="+mn-ea"/>
                  <a:ea typeface="+mn-ea"/>
                </a:rPr>
                <a:t>表示していました。いったいどのマークでしょうか？</a:t>
              </a:r>
            </a:p>
            <a:p>
              <a:pPr>
                <a:lnSpc>
                  <a:spcPct val="150000"/>
                </a:lnSpc>
              </a:pPr>
              <a:r>
                <a:rPr lang="ja-JP" altLang="en-US" sz="1400">
                  <a:latin typeface="+mn-ea"/>
                  <a:ea typeface="+mn-ea"/>
                </a:rPr>
                <a:t>①ジョーカー　　②スペードのエース　　③ハートのキング</a:t>
              </a:r>
              <a:endParaRPr lang="ja-JP" altLang="en-US" sz="1400" dirty="0">
                <a:latin typeface="+mn-ea"/>
                <a:ea typeface="+mn-ea"/>
              </a:endParaRP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313429" y="5345730"/>
            <a:ext cx="8506443" cy="817435"/>
            <a:chOff x="313429" y="5345729"/>
            <a:chExt cx="8506443" cy="750174"/>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29" y="5345729"/>
              <a:ext cx="8506443" cy="731558"/>
              <a:chOff x="323849" y="1803354"/>
              <a:chExt cx="8506443" cy="731558"/>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43354" y="5365470"/>
              <a:ext cx="7184980" cy="73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日本</a:t>
              </a:r>
              <a:r>
                <a:rPr lang="ja-JP" altLang="en-US" sz="1400" dirty="0">
                  <a:latin typeface="+mn-ea"/>
                  <a:ea typeface="+mn-ea"/>
                </a:rPr>
                <a:t>では、救急車を利用しても無料ですが、日本以外で公営の救急車の利用料金が無料の</a:t>
              </a:r>
              <a:endParaRPr lang="en-US" altLang="ja-JP" sz="1400" dirty="0">
                <a:latin typeface="+mn-ea"/>
                <a:ea typeface="+mn-ea"/>
              </a:endParaRPr>
            </a:p>
            <a:p>
              <a:r>
                <a:rPr lang="ja-JP" altLang="en-US" sz="1400" dirty="0">
                  <a:latin typeface="+mn-ea"/>
                  <a:ea typeface="+mn-ea"/>
                </a:rPr>
                <a:t>国（都市）はどこでしょうか？</a:t>
              </a:r>
            </a:p>
            <a:p>
              <a:pPr>
                <a:lnSpc>
                  <a:spcPct val="150000"/>
                </a:lnSpc>
              </a:pPr>
              <a:r>
                <a:rPr lang="ja-JP" altLang="en-US" sz="1400" dirty="0">
                  <a:latin typeface="+mn-ea"/>
                  <a:ea typeface="+mn-ea"/>
                </a:rPr>
                <a:t>①イギリス（ロンドン）　　②アメリカ（ニューヨーク）　　③オーストラリア（シドニー）</a:t>
              </a:r>
            </a:p>
          </p:txBody>
        </p:sp>
      </p:grpSp>
      <p:grpSp>
        <p:nvGrpSpPr>
          <p:cNvPr id="11" name="グループ化 10">
            <a:extLst>
              <a:ext uri="{FF2B5EF4-FFF2-40B4-BE49-F238E27FC236}">
                <a16:creationId xmlns:a16="http://schemas.microsoft.com/office/drawing/2014/main" id="{CE7A06CD-876C-33E5-D5A3-FD1A99B657C0}"/>
              </a:ext>
            </a:extLst>
          </p:cNvPr>
          <p:cNvGrpSpPr/>
          <p:nvPr/>
        </p:nvGrpSpPr>
        <p:grpSpPr>
          <a:xfrm>
            <a:off x="318778" y="2581466"/>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5051383"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税金がかかるものはどれでしょうか？</a:t>
              </a:r>
            </a:p>
            <a:p>
              <a:pPr>
                <a:lnSpc>
                  <a:spcPct val="150000"/>
                </a:lnSpc>
              </a:pPr>
              <a:r>
                <a:rPr lang="ja-JP" altLang="en-US" sz="1400">
                  <a:latin typeface="+mn-ea"/>
                  <a:ea typeface="+mn-ea"/>
                </a:rPr>
                <a:t>①ノーベル賞の賞金　　②宝くじの当せん金　　③クイズの懸賞金</a:t>
              </a:r>
              <a:endParaRPr lang="ja-JP" altLang="en-US" sz="1400" dirty="0">
                <a:latin typeface="+mn-ea"/>
                <a:ea typeface="+mn-ea"/>
              </a:endParaRPr>
            </a:p>
          </p:txBody>
        </p:sp>
        <p:sp>
          <p:nvSpPr>
            <p:cNvPr id="2" name="Rectangle 8">
              <a:extLst>
                <a:ext uri="{FF2B5EF4-FFF2-40B4-BE49-F238E27FC236}">
                  <a16:creationId xmlns:a16="http://schemas.microsoft.com/office/drawing/2014/main" id="{13A9945F-D2DA-E545-FD19-1D5D7AC3C06F}"/>
                </a:ext>
              </a:extLst>
            </p:cNvPr>
            <p:cNvSpPr>
              <a:spLocks noChangeArrowheads="1"/>
            </p:cNvSpPr>
            <p:nvPr/>
          </p:nvSpPr>
          <p:spPr bwMode="auto">
            <a:xfrm>
              <a:off x="5582764" y="2796617"/>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E45B50B9-7C02-182E-C594-21FF0B2C89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28</a:t>
            </a:fld>
            <a:endParaRPr lang="en-US" altLang="ja-JP" dirty="0">
              <a:latin typeface="+mn-ea"/>
              <a:ea typeface="+mn-ea"/>
            </a:endParaRPr>
          </a:p>
        </p:txBody>
      </p:sp>
      <p:grpSp>
        <p:nvGrpSpPr>
          <p:cNvPr id="34" name="グループ化 33">
            <a:extLst>
              <a:ext uri="{FF2B5EF4-FFF2-40B4-BE49-F238E27FC236}">
                <a16:creationId xmlns:a16="http://schemas.microsoft.com/office/drawing/2014/main" id="{05E1FF55-1298-CDBD-0587-5CE72913D22F}"/>
              </a:ext>
            </a:extLst>
          </p:cNvPr>
          <p:cNvGrpSpPr/>
          <p:nvPr/>
        </p:nvGrpSpPr>
        <p:grpSpPr>
          <a:xfrm>
            <a:off x="309886" y="4459369"/>
            <a:ext cx="8506443" cy="799978"/>
            <a:chOff x="309886" y="4459369"/>
            <a:chExt cx="8506443" cy="799978"/>
          </a:xfrm>
        </p:grpSpPr>
        <p:grpSp>
          <p:nvGrpSpPr>
            <p:cNvPr id="13" name="グループ化 12">
              <a:extLst>
                <a:ext uri="{FF2B5EF4-FFF2-40B4-BE49-F238E27FC236}">
                  <a16:creationId xmlns:a16="http://schemas.microsoft.com/office/drawing/2014/main" id="{A4F3637A-D1DB-AAB2-FA1B-48152EE12AD7}"/>
                </a:ext>
              </a:extLst>
            </p:cNvPr>
            <p:cNvGrpSpPr/>
            <p:nvPr/>
          </p:nvGrpSpPr>
          <p:grpSpPr>
            <a:xfrm>
              <a:off x="309886" y="4527789"/>
              <a:ext cx="8506443" cy="731558"/>
              <a:chOff x="309886" y="4527789"/>
              <a:chExt cx="8506443" cy="731558"/>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309886" y="4527789"/>
                <a:ext cx="8506443" cy="731558"/>
                <a:chOff x="323849" y="1803354"/>
                <a:chExt cx="8506443" cy="731558"/>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43354" y="4605838"/>
                <a:ext cx="551465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税務署が徴収した税金の使いみちはどこで決められているでしょうか？</a:t>
                </a:r>
              </a:p>
              <a:p>
                <a:pPr>
                  <a:lnSpc>
                    <a:spcPct val="150000"/>
                  </a:lnSpc>
                </a:pPr>
                <a:r>
                  <a:rPr lang="ja-JP" altLang="en-US" sz="1400">
                    <a:latin typeface="+mn-ea"/>
                    <a:ea typeface="+mn-ea"/>
                  </a:rPr>
                  <a:t>①税務署　　②内閣　　③国会</a:t>
                </a:r>
                <a:endParaRPr lang="ja-JP" altLang="en-US" sz="1400" dirty="0">
                  <a:latin typeface="+mn-ea"/>
                  <a:ea typeface="+mn-ea"/>
                </a:endParaRPr>
              </a:p>
            </p:txBody>
          </p:sp>
        </p:grpSp>
        <p:sp>
          <p:nvSpPr>
            <p:cNvPr id="27" name="Rectangle 8">
              <a:extLst>
                <a:ext uri="{FF2B5EF4-FFF2-40B4-BE49-F238E27FC236}">
                  <a16:creationId xmlns:a16="http://schemas.microsoft.com/office/drawing/2014/main" id="{182B2D77-258F-B939-058C-1632874C2251}"/>
                </a:ext>
              </a:extLst>
            </p:cNvPr>
            <p:cNvSpPr>
              <a:spLocks noChangeArrowheads="1"/>
            </p:cNvSpPr>
            <p:nvPr/>
          </p:nvSpPr>
          <p:spPr bwMode="auto">
            <a:xfrm>
              <a:off x="1359419" y="4459369"/>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ぜいむしょ</a:t>
              </a:r>
              <a:endParaRPr lang="ja-JP" altLang="en-US" sz="600" dirty="0">
                <a:latin typeface="+mn-ea"/>
                <a:ea typeface="+mn-ea"/>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34011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32340" y="88858"/>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穴埋め問題の答え、税金クイズの答え＆説明</a:t>
            </a:r>
          </a:p>
        </p:txBody>
      </p:sp>
      <p:grpSp>
        <p:nvGrpSpPr>
          <p:cNvPr id="12" name="グループ化 11">
            <a:extLst>
              <a:ext uri="{FF2B5EF4-FFF2-40B4-BE49-F238E27FC236}">
                <a16:creationId xmlns:a16="http://schemas.microsoft.com/office/drawing/2014/main" id="{EC4951E6-E907-4F72-F68B-DFFE1C4FFD45}"/>
              </a:ext>
            </a:extLst>
          </p:cNvPr>
          <p:cNvGrpSpPr/>
          <p:nvPr/>
        </p:nvGrpSpPr>
        <p:grpSpPr>
          <a:xfrm>
            <a:off x="287593" y="3793561"/>
            <a:ext cx="8506443" cy="884720"/>
            <a:chOff x="318778" y="3396524"/>
            <a:chExt cx="8506443" cy="1038241"/>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82180" y="3396524"/>
              <a:ext cx="7253638"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pPr>
              <a:r>
                <a:rPr kumimoji="1" lang="ja-JP" altLang="en-US" sz="1400" dirty="0"/>
                <a:t>答え　</a:t>
              </a:r>
              <a:r>
                <a:rPr lang="ja-JP" altLang="en-US" sz="1400" dirty="0">
                  <a:latin typeface="+mn-ea"/>
                  <a:ea typeface="+mn-ea"/>
                </a:rPr>
                <a:t>②スペードのエース　</a:t>
              </a:r>
              <a:endParaRPr lang="en-US" altLang="ja-JP" sz="1400" dirty="0">
                <a:latin typeface="+mn-ea"/>
              </a:endParaRPr>
            </a:p>
            <a:p>
              <a:r>
                <a:rPr lang="ja-JP" altLang="en-US" sz="1400" dirty="0">
                  <a:latin typeface="+mn-ea"/>
                </a:rPr>
                <a:t>　「このトランプは確かに税金を納めています」という納税の証明として、スペードのエースだけ</a:t>
              </a:r>
              <a:endParaRPr lang="en-US" altLang="ja-JP" sz="1400" dirty="0">
                <a:latin typeface="+mn-ea"/>
              </a:endParaRPr>
            </a:p>
            <a:p>
              <a:r>
                <a:rPr lang="ja-JP" altLang="en-US" sz="1400" dirty="0">
                  <a:latin typeface="+mn-ea"/>
                  <a:ea typeface="+mn-ea"/>
                </a:rPr>
                <a:t>政府が印刷し、それを業者が買って１組揃えるようになりました。</a:t>
              </a: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287594" y="5801011"/>
            <a:ext cx="8482300" cy="989967"/>
            <a:chOff x="313431" y="5323308"/>
            <a:chExt cx="8482300" cy="846386"/>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31" y="5332622"/>
              <a:ext cx="8482300" cy="744665"/>
              <a:chOff x="323851" y="1790247"/>
              <a:chExt cx="8482300" cy="744665"/>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54757" y="1790247"/>
                <a:ext cx="8451394"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77804" y="5323308"/>
              <a:ext cx="725711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kumimoji="1" lang="ja-JP" altLang="en-US" sz="1400" dirty="0"/>
                <a:t>答え　①イギリス（ロンドン）</a:t>
              </a:r>
              <a:r>
                <a:rPr lang="ja-JP" altLang="en-US" sz="1400" dirty="0">
                  <a:latin typeface="+mn-ea"/>
                  <a:ea typeface="+mn-ea"/>
                </a:rPr>
                <a:t>　</a:t>
              </a:r>
              <a:endParaRPr lang="en-US" altLang="ja-JP" sz="1400" dirty="0">
                <a:latin typeface="+mn-ea"/>
              </a:endParaRPr>
            </a:p>
            <a:p>
              <a:r>
                <a:rPr lang="ja-JP" altLang="en-US" sz="1400" dirty="0">
                  <a:latin typeface="+mn-ea"/>
                </a:rPr>
                <a:t>　</a:t>
              </a:r>
              <a:r>
                <a:rPr lang="ja-JP" altLang="en-US" sz="1400" dirty="0">
                  <a:latin typeface="+mn-ea"/>
                  <a:ea typeface="+mn-ea"/>
                </a:rPr>
                <a:t>この他にイタリア（ローマ）や香港なども無料ですが、救急車の利用料金が無料の国は珍しく、</a:t>
              </a:r>
              <a:endParaRPr lang="en-US" altLang="ja-JP" sz="1400" dirty="0">
                <a:latin typeface="+mn-ea"/>
                <a:ea typeface="+mn-ea"/>
              </a:endParaRPr>
            </a:p>
            <a:p>
              <a:r>
                <a:rPr lang="ja-JP" altLang="en-US" sz="1400" dirty="0">
                  <a:latin typeface="+mn-ea"/>
                  <a:ea typeface="+mn-ea"/>
                </a:rPr>
                <a:t>ほとんどの国が有料です。</a:t>
              </a:r>
            </a:p>
          </p:txBody>
        </p:sp>
      </p:grpSp>
      <p:sp>
        <p:nvSpPr>
          <p:cNvPr id="9" name="スライド番号プレースホルダー 8">
            <a:extLst>
              <a:ext uri="{FF2B5EF4-FFF2-40B4-BE49-F238E27FC236}">
                <a16:creationId xmlns:a16="http://schemas.microsoft.com/office/drawing/2014/main" id="{E45B50B9-7C02-182E-C594-21FF0B2C89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29</a:t>
            </a:fld>
            <a:endParaRPr lang="en-US" altLang="ja-JP" dirty="0">
              <a:latin typeface="+mn-ea"/>
              <a:ea typeface="+mn-ea"/>
            </a:endParaRPr>
          </a:p>
        </p:txBody>
      </p:sp>
      <p:pic>
        <p:nvPicPr>
          <p:cNvPr id="46" name="図 45" descr="挿絵 が含まれている画像&#10;&#10;自動的に生成された説明">
            <a:extLst>
              <a:ext uri="{FF2B5EF4-FFF2-40B4-BE49-F238E27FC236}">
                <a16:creationId xmlns:a16="http://schemas.microsoft.com/office/drawing/2014/main" id="{0A70820B-BDC4-418E-9241-656AA83C9F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8239" y="22836"/>
            <a:ext cx="803513" cy="832579"/>
          </a:xfrm>
          <a:prstGeom prst="rect">
            <a:avLst/>
          </a:prstGeom>
        </p:spPr>
      </p:pic>
      <p:sp>
        <p:nvSpPr>
          <p:cNvPr id="34" name="テキスト ボックス 33">
            <a:extLst>
              <a:ext uri="{FF2B5EF4-FFF2-40B4-BE49-F238E27FC236}">
                <a16:creationId xmlns:a16="http://schemas.microsoft.com/office/drawing/2014/main" id="{28456BB3-934E-4F70-B261-81EC4635415C}"/>
              </a:ext>
            </a:extLst>
          </p:cNvPr>
          <p:cNvSpPr txBox="1"/>
          <p:nvPr/>
        </p:nvSpPr>
        <p:spPr>
          <a:xfrm>
            <a:off x="231320" y="1896334"/>
            <a:ext cx="4157799" cy="377933"/>
          </a:xfrm>
          <a:prstGeom prst="rect">
            <a:avLst/>
          </a:prstGeom>
          <a:noFill/>
          <a:ln>
            <a:noFill/>
          </a:ln>
        </p:spPr>
        <p:txBody>
          <a:bodyPr wrap="square" rtlCol="0">
            <a:spAutoFit/>
          </a:bodyPr>
          <a:lstStyle/>
          <a:p>
            <a:r>
              <a:rPr kumimoji="1" lang="ja-JP" altLang="en-US" dirty="0"/>
              <a:t>税金クイズの答え＆解説</a:t>
            </a:r>
          </a:p>
        </p:txBody>
      </p:sp>
      <p:grpSp>
        <p:nvGrpSpPr>
          <p:cNvPr id="26" name="グループ化 25">
            <a:extLst>
              <a:ext uri="{FF2B5EF4-FFF2-40B4-BE49-F238E27FC236}">
                <a16:creationId xmlns:a16="http://schemas.microsoft.com/office/drawing/2014/main" id="{43B8021C-4E7E-E5BC-C8FF-20A1F7B35D23}"/>
              </a:ext>
            </a:extLst>
          </p:cNvPr>
          <p:cNvGrpSpPr/>
          <p:nvPr/>
        </p:nvGrpSpPr>
        <p:grpSpPr>
          <a:xfrm>
            <a:off x="287593" y="4708275"/>
            <a:ext cx="8506443" cy="1093056"/>
            <a:chOff x="287593" y="4708275"/>
            <a:chExt cx="8506443" cy="1093056"/>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287593" y="4719194"/>
              <a:ext cx="8506443" cy="1040820"/>
              <a:chOff x="323849" y="1780063"/>
              <a:chExt cx="8506443" cy="754849"/>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780063"/>
                <a:ext cx="8506443" cy="75484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785053"/>
                <a:ext cx="849460" cy="74985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51967" y="4708275"/>
              <a:ext cx="7318029" cy="109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1980"/>
                </a:lnSpc>
              </a:pPr>
              <a:r>
                <a:rPr lang="ja-JP" altLang="en-US" sz="1400" dirty="0">
                  <a:latin typeface="+mn-ea"/>
                  <a:ea typeface="+mn-ea"/>
                </a:rPr>
                <a:t>答え　③国会</a:t>
              </a:r>
              <a:endParaRPr lang="en-US" altLang="ja-JP" sz="1400" dirty="0">
                <a:latin typeface="+mn-ea"/>
              </a:endParaRPr>
            </a:p>
            <a:p>
              <a:pPr>
                <a:lnSpc>
                  <a:spcPts val="1980"/>
                </a:lnSpc>
              </a:pPr>
              <a:r>
                <a:rPr lang="ja-JP" altLang="en-US" sz="1400" dirty="0">
                  <a:latin typeface="+mn-ea"/>
                </a:rPr>
                <a:t>　</a:t>
              </a:r>
              <a:r>
                <a:rPr kumimoji="1" lang="ja-JP" altLang="en-US" sz="1400" dirty="0"/>
                <a:t>国の税金に関する法律は、国民が選挙で選んだ議員が集まる国会で決められています。</a:t>
              </a:r>
              <a:endParaRPr kumimoji="1" lang="en-US" altLang="ja-JP" sz="1400" dirty="0"/>
            </a:p>
            <a:p>
              <a:pPr>
                <a:lnSpc>
                  <a:spcPts val="1980"/>
                </a:lnSpc>
              </a:pPr>
              <a:r>
                <a:rPr kumimoji="1" lang="ja-JP" altLang="en-US" sz="1400" dirty="0"/>
                <a:t>　また、税務署が集めた税金は、国の収入になり、国のお金の使いみちについては、内閣から提</a:t>
              </a:r>
              <a:endParaRPr kumimoji="1" lang="en-US" altLang="ja-JP" sz="1400" dirty="0"/>
            </a:p>
            <a:p>
              <a:pPr>
                <a:lnSpc>
                  <a:spcPts val="1980"/>
                </a:lnSpc>
              </a:pPr>
              <a:r>
                <a:rPr kumimoji="1" lang="ja-JP" altLang="en-US" sz="1400" dirty="0"/>
                <a:t>出された予算案を国会で審議の上、決定</a:t>
              </a:r>
              <a:r>
                <a:rPr kumimoji="1" lang="ja-JP" altLang="en-US" sz="1400"/>
                <a:t>します。</a:t>
              </a:r>
              <a:endParaRPr kumimoji="1" lang="en-US" altLang="ja-JP" sz="1400" dirty="0"/>
            </a:p>
          </p:txBody>
        </p:sp>
        <p:sp>
          <p:nvSpPr>
            <p:cNvPr id="16" name="Rectangle 8">
              <a:extLst>
                <a:ext uri="{FF2B5EF4-FFF2-40B4-BE49-F238E27FC236}">
                  <a16:creationId xmlns:a16="http://schemas.microsoft.com/office/drawing/2014/main" id="{8EF67B2A-7185-15D9-00E6-4728EF6D5211}"/>
                </a:ext>
              </a:extLst>
            </p:cNvPr>
            <p:cNvSpPr>
              <a:spLocks noChangeArrowheads="1"/>
            </p:cNvSpPr>
            <p:nvPr/>
          </p:nvSpPr>
          <p:spPr bwMode="auto">
            <a:xfrm>
              <a:off x="1940890" y="509953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ぜいむしょ</a:t>
              </a:r>
              <a:endParaRPr lang="ja-JP" altLang="en-US" sz="600" dirty="0">
                <a:latin typeface="+mn-ea"/>
                <a:ea typeface="+mn-ea"/>
                <a:cs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2E8D423-FC78-CBF0-A82C-BF1B4C619FC6}"/>
              </a:ext>
            </a:extLst>
          </p:cNvPr>
          <p:cNvGrpSpPr/>
          <p:nvPr/>
        </p:nvGrpSpPr>
        <p:grpSpPr>
          <a:xfrm>
            <a:off x="287592" y="790828"/>
            <a:ext cx="8506443" cy="1021098"/>
            <a:chOff x="287592" y="790828"/>
            <a:chExt cx="8506443" cy="1021098"/>
          </a:xfrm>
        </p:grpSpPr>
        <p:grpSp>
          <p:nvGrpSpPr>
            <p:cNvPr id="47" name="グループ化 46">
              <a:extLst>
                <a:ext uri="{FF2B5EF4-FFF2-40B4-BE49-F238E27FC236}">
                  <a16:creationId xmlns:a16="http://schemas.microsoft.com/office/drawing/2014/main" id="{465B30D0-A1F1-4F7B-8574-CC8111C99C30}"/>
                </a:ext>
              </a:extLst>
            </p:cNvPr>
            <p:cNvGrpSpPr/>
            <p:nvPr/>
          </p:nvGrpSpPr>
          <p:grpSpPr>
            <a:xfrm>
              <a:off x="287592" y="790828"/>
              <a:ext cx="8506443" cy="1021098"/>
              <a:chOff x="323849" y="1735064"/>
              <a:chExt cx="8506443" cy="756816"/>
            </a:xfrm>
          </p:grpSpPr>
          <p:grpSp>
            <p:nvGrpSpPr>
              <p:cNvPr id="48" name="グループ化 47">
                <a:extLst>
                  <a:ext uri="{FF2B5EF4-FFF2-40B4-BE49-F238E27FC236}">
                    <a16:creationId xmlns:a16="http://schemas.microsoft.com/office/drawing/2014/main" id="{7A8E8CB3-FFA4-4E66-A564-45DBF74D2BA4}"/>
                  </a:ext>
                </a:extLst>
              </p:cNvPr>
              <p:cNvGrpSpPr/>
              <p:nvPr/>
            </p:nvGrpSpPr>
            <p:grpSpPr>
              <a:xfrm>
                <a:off x="323849" y="1760322"/>
                <a:ext cx="8506443" cy="731558"/>
                <a:chOff x="323849" y="1803354"/>
                <a:chExt cx="8506443" cy="731558"/>
              </a:xfrm>
            </p:grpSpPr>
            <p:sp>
              <p:nvSpPr>
                <p:cNvPr id="50" name="正方形/長方形 49">
                  <a:extLst>
                    <a:ext uri="{FF2B5EF4-FFF2-40B4-BE49-F238E27FC236}">
                      <a16:creationId xmlns:a16="http://schemas.microsoft.com/office/drawing/2014/main" id="{04574FF4-78FC-4E33-833D-2F8126300982}"/>
                    </a:ext>
                  </a:extLst>
                </p:cNvPr>
                <p:cNvSpPr/>
                <p:nvPr/>
              </p:nvSpPr>
              <p:spPr bwMode="auto">
                <a:xfrm>
                  <a:off x="323849" y="1803354"/>
                  <a:ext cx="8506443" cy="71917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1" name="正方形/長方形 50">
                  <a:extLst>
                    <a:ext uri="{FF2B5EF4-FFF2-40B4-BE49-F238E27FC236}">
                      <a16:creationId xmlns:a16="http://schemas.microsoft.com/office/drawing/2014/main" id="{8A274E5B-BEA7-4B69-B9ED-070AC2656A3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spc="120" normalizeH="0" baseline="0" dirty="0">
                      <a:ln>
                        <a:noFill/>
                      </a:ln>
                      <a:solidFill>
                        <a:schemeClr val="bg1"/>
                      </a:solidFill>
                      <a:effectLst/>
                      <a:latin typeface="+mn-ea"/>
                    </a:rPr>
                    <a:t>穴埋め問題の答え</a:t>
                  </a:r>
                  <a:endParaRPr kumimoji="1" lang="ja-JP" altLang="en-US" sz="1200" b="0" i="0" u="none" strike="noStrike" cap="none" spc="120" normalizeH="0" baseline="0" dirty="0">
                    <a:ln>
                      <a:noFill/>
                    </a:ln>
                    <a:solidFill>
                      <a:schemeClr val="bg1"/>
                    </a:solidFill>
                    <a:effectLst/>
                    <a:latin typeface="+mn-ea"/>
                    <a:ea typeface="+mn-ea"/>
                  </a:endParaRPr>
                </a:p>
              </p:txBody>
            </p:sp>
          </p:grpSp>
          <p:sp>
            <p:nvSpPr>
              <p:cNvPr id="49" name="Rectangle 36">
                <a:extLst>
                  <a:ext uri="{FF2B5EF4-FFF2-40B4-BE49-F238E27FC236}">
                    <a16:creationId xmlns:a16="http://schemas.microsoft.com/office/drawing/2014/main" id="{751533D9-6D4B-45A1-BB07-2CBAE20FA34E}"/>
                  </a:ext>
                </a:extLst>
              </p:cNvPr>
              <p:cNvSpPr>
                <a:spLocks noChangeArrowheads="1"/>
              </p:cNvSpPr>
              <p:nvPr/>
            </p:nvSpPr>
            <p:spPr bwMode="auto">
              <a:xfrm>
                <a:off x="1306607" y="1735064"/>
                <a:ext cx="6224781" cy="74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altLang="ja-JP" sz="1400" dirty="0">
                    <a:latin typeface="+mn-ea"/>
                    <a:ea typeface="+mn-ea"/>
                  </a:rPr>
                  <a:t>[</a:t>
                </a:r>
                <a:r>
                  <a:rPr lang="ja-JP" altLang="en-US" sz="1400" dirty="0">
                    <a:latin typeface="+mn-ea"/>
                    <a:ea typeface="+mn-ea"/>
                  </a:rPr>
                  <a:t>問１</a:t>
                </a:r>
                <a:r>
                  <a:rPr lang="en-US" altLang="ja-JP" sz="1400" dirty="0">
                    <a:latin typeface="+mn-ea"/>
                    <a:ea typeface="+mn-ea"/>
                  </a:rPr>
                  <a:t>]</a:t>
                </a:r>
                <a:r>
                  <a:rPr lang="ja-JP" altLang="en-US" sz="1400" dirty="0">
                    <a:latin typeface="+mn-ea"/>
                    <a:ea typeface="+mn-ea"/>
                  </a:rPr>
                  <a:t>　①納税　　　 </a:t>
                </a:r>
                <a:r>
                  <a:rPr lang="en-US" altLang="ja-JP" sz="1400" dirty="0">
                    <a:latin typeface="+mn-ea"/>
                    <a:ea typeface="+mn-ea"/>
                  </a:rPr>
                  <a:t>[</a:t>
                </a:r>
                <a:r>
                  <a:rPr lang="ja-JP" altLang="en-US" sz="1400" dirty="0">
                    <a:latin typeface="+mn-ea"/>
                    <a:ea typeface="+mn-ea"/>
                  </a:rPr>
                  <a:t>問２</a:t>
                </a:r>
                <a:r>
                  <a:rPr lang="en-US" altLang="ja-JP" sz="1400" dirty="0">
                    <a:latin typeface="+mn-ea"/>
                    <a:ea typeface="+mn-ea"/>
                  </a:rPr>
                  <a:t>]</a:t>
                </a:r>
                <a:r>
                  <a:rPr lang="ja-JP" altLang="en-US" sz="1400" dirty="0">
                    <a:latin typeface="+mn-ea"/>
                    <a:ea typeface="+mn-ea"/>
                  </a:rPr>
                  <a:t>　②水平　③垂直　　　 </a:t>
                </a:r>
                <a:r>
                  <a:rPr lang="en-US" altLang="ja-JP" sz="1400" dirty="0">
                    <a:latin typeface="+mn-ea"/>
                    <a:ea typeface="+mn-ea"/>
                  </a:rPr>
                  <a:t>[</a:t>
                </a:r>
                <a:r>
                  <a:rPr lang="ja-JP" altLang="en-US" sz="1400" dirty="0">
                    <a:latin typeface="+mn-ea"/>
                    <a:ea typeface="+mn-ea"/>
                  </a:rPr>
                  <a:t>問３</a:t>
                </a:r>
                <a:r>
                  <a:rPr lang="en-US" altLang="ja-JP" sz="1400" dirty="0">
                    <a:latin typeface="+mn-ea"/>
                    <a:ea typeface="+mn-ea"/>
                  </a:rPr>
                  <a:t>]</a:t>
                </a:r>
                <a:r>
                  <a:rPr lang="ja-JP" altLang="en-US" sz="1400" dirty="0">
                    <a:latin typeface="+mn-ea"/>
                    <a:ea typeface="+mn-ea"/>
                  </a:rPr>
                  <a:t>　④国民　⑤</a:t>
                </a:r>
                <a:r>
                  <a:rPr lang="ja-JP" altLang="en-US" sz="1400">
                    <a:latin typeface="+mn-ea"/>
                    <a:ea typeface="+mn-ea"/>
                  </a:rPr>
                  <a:t>国会議員　　</a:t>
                </a:r>
                <a:endParaRPr lang="zh-TW" altLang="en-US" sz="1400" dirty="0">
                  <a:latin typeface="+mn-ea"/>
                  <a:ea typeface="+mn-ea"/>
                </a:endParaRPr>
              </a:p>
              <a:p>
                <a:pPr>
                  <a:lnSpc>
                    <a:spcPct val="150000"/>
                  </a:lnSpc>
                </a:pPr>
                <a:r>
                  <a:rPr lang="en-US" altLang="ja-JP" sz="1400" dirty="0">
                    <a:latin typeface="+mn-ea"/>
                    <a:ea typeface="+mn-ea"/>
                  </a:rPr>
                  <a:t>[</a:t>
                </a:r>
                <a:r>
                  <a:rPr lang="ja-JP" altLang="en-US" sz="1400" dirty="0">
                    <a:latin typeface="+mn-ea"/>
                    <a:ea typeface="+mn-ea"/>
                  </a:rPr>
                  <a:t>問４</a:t>
                </a:r>
                <a:r>
                  <a:rPr lang="en-US" altLang="ja-JP" sz="1400" dirty="0">
                    <a:latin typeface="+mn-ea"/>
                    <a:ea typeface="+mn-ea"/>
                  </a:rPr>
                  <a:t>]</a:t>
                </a:r>
                <a:r>
                  <a:rPr lang="ja-JP" altLang="en-US" sz="1400" dirty="0">
                    <a:latin typeface="+mn-ea"/>
                    <a:ea typeface="+mn-ea"/>
                  </a:rPr>
                  <a:t>　⑥社会保障関係　⑦国債　⑧税収　⑨公債金（借金）　　　</a:t>
                </a:r>
                <a:endParaRPr lang="en-US" altLang="ja-JP" sz="1400" dirty="0">
                  <a:latin typeface="+mn-ea"/>
                  <a:ea typeface="+mn-ea"/>
                </a:endParaRPr>
              </a:p>
              <a:p>
                <a:pPr>
                  <a:lnSpc>
                    <a:spcPct val="150000"/>
                  </a:lnSpc>
                </a:pPr>
                <a:r>
                  <a:rPr lang="en-US" altLang="ja-JP" sz="1400" dirty="0">
                    <a:latin typeface="+mn-ea"/>
                    <a:ea typeface="+mn-ea"/>
                  </a:rPr>
                  <a:t>[</a:t>
                </a:r>
                <a:r>
                  <a:rPr lang="ja-JP" altLang="en-US" sz="1400" dirty="0">
                    <a:latin typeface="+mn-ea"/>
                    <a:ea typeface="+mn-ea"/>
                  </a:rPr>
                  <a:t>問５</a:t>
                </a:r>
                <a:r>
                  <a:rPr lang="en-US" altLang="ja-JP" sz="1400" dirty="0">
                    <a:latin typeface="+mn-ea"/>
                    <a:ea typeface="+mn-ea"/>
                  </a:rPr>
                  <a:t>]</a:t>
                </a:r>
                <a:r>
                  <a:rPr lang="ja-JP" altLang="en-US" sz="1400" dirty="0">
                    <a:latin typeface="+mn-ea"/>
                    <a:ea typeface="+mn-ea"/>
                  </a:rPr>
                  <a:t>　⑩⑪道府県民税、事業税など　（Ｐ３参照）</a:t>
                </a:r>
                <a:endParaRPr lang="zh-TW" altLang="en-US" sz="1400" dirty="0">
                  <a:latin typeface="+mn-ea"/>
                  <a:ea typeface="+mn-ea"/>
                </a:endParaRPr>
              </a:p>
            </p:txBody>
          </p:sp>
        </p:grpSp>
        <p:sp>
          <p:nvSpPr>
            <p:cNvPr id="4" name="Rectangle 8">
              <a:extLst>
                <a:ext uri="{FF2B5EF4-FFF2-40B4-BE49-F238E27FC236}">
                  <a16:creationId xmlns:a16="http://schemas.microsoft.com/office/drawing/2014/main" id="{A3B1979C-E720-760F-BD8B-2EB1EB71B8E8}"/>
                </a:ext>
              </a:extLst>
            </p:cNvPr>
            <p:cNvSpPr>
              <a:spLocks noChangeArrowheads="1"/>
            </p:cNvSpPr>
            <p:nvPr/>
          </p:nvSpPr>
          <p:spPr bwMode="auto">
            <a:xfrm>
              <a:off x="3387283" y="104171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こくさい</a:t>
              </a:r>
              <a:endParaRPr lang="ja-JP" altLang="en-US" sz="600" dirty="0">
                <a:latin typeface="+mn-ea"/>
                <a:ea typeface="+mn-ea"/>
                <a:cs typeface="メイリオ" panose="020B0604030504040204" pitchFamily="50" charset="-128"/>
              </a:endParaRPr>
            </a:p>
          </p:txBody>
        </p:sp>
        <p:sp>
          <p:nvSpPr>
            <p:cNvPr id="17" name="Rectangle 8">
              <a:extLst>
                <a:ext uri="{FF2B5EF4-FFF2-40B4-BE49-F238E27FC236}">
                  <a16:creationId xmlns:a16="http://schemas.microsoft.com/office/drawing/2014/main" id="{27429670-7C6D-F033-7AE0-08494451C9C2}"/>
                </a:ext>
              </a:extLst>
            </p:cNvPr>
            <p:cNvSpPr>
              <a:spLocks noChangeArrowheads="1"/>
            </p:cNvSpPr>
            <p:nvPr/>
          </p:nvSpPr>
          <p:spPr bwMode="auto">
            <a:xfrm>
              <a:off x="4801801" y="1037664"/>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こうさいきん</a:t>
              </a:r>
              <a:endParaRPr lang="ja-JP" altLang="en-US" sz="600" dirty="0">
                <a:latin typeface="+mn-ea"/>
                <a:ea typeface="+mn-ea"/>
                <a:cs typeface="メイリオ" panose="020B0604030504040204" pitchFamily="50" charset="-128"/>
              </a:endParaRPr>
            </a:p>
          </p:txBody>
        </p:sp>
      </p:grpSp>
      <p:grpSp>
        <p:nvGrpSpPr>
          <p:cNvPr id="23" name="グループ化 22">
            <a:extLst>
              <a:ext uri="{FF2B5EF4-FFF2-40B4-BE49-F238E27FC236}">
                <a16:creationId xmlns:a16="http://schemas.microsoft.com/office/drawing/2014/main" id="{7E3A1F33-31AC-AC94-18B7-5902F70EDB0E}"/>
              </a:ext>
            </a:extLst>
          </p:cNvPr>
          <p:cNvGrpSpPr/>
          <p:nvPr/>
        </p:nvGrpSpPr>
        <p:grpSpPr>
          <a:xfrm>
            <a:off x="287593" y="2224858"/>
            <a:ext cx="8506443" cy="731558"/>
            <a:chOff x="287593" y="2224858"/>
            <a:chExt cx="8506443" cy="731558"/>
          </a:xfrm>
        </p:grpSpPr>
        <p:grpSp>
          <p:nvGrpSpPr>
            <p:cNvPr id="3" name="グループ化 2">
              <a:extLst>
                <a:ext uri="{FF2B5EF4-FFF2-40B4-BE49-F238E27FC236}">
                  <a16:creationId xmlns:a16="http://schemas.microsoft.com/office/drawing/2014/main" id="{5C385D97-A41E-08D2-E08B-C639DCAAD135}"/>
                </a:ext>
              </a:extLst>
            </p:cNvPr>
            <p:cNvGrpSpPr/>
            <p:nvPr/>
          </p:nvGrpSpPr>
          <p:grpSpPr>
            <a:xfrm>
              <a:off x="287593" y="2224858"/>
              <a:ext cx="8506443" cy="731558"/>
              <a:chOff x="323849" y="1760322"/>
              <a:chExt cx="8506443"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5476179" cy="5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dirty="0">
                    <a:latin typeface="+mn-ea"/>
                    <a:ea typeface="+mn-ea"/>
                  </a:rPr>
                  <a:t>答え　②約</a:t>
                </a:r>
                <a:r>
                  <a:rPr lang="en-US" altLang="ja-JP" sz="1400" dirty="0">
                    <a:latin typeface="+mn-ea"/>
                    <a:ea typeface="+mn-ea"/>
                  </a:rPr>
                  <a:t>50</a:t>
                </a:r>
                <a:r>
                  <a:rPr lang="ja-JP" altLang="en-US" sz="1400" dirty="0">
                    <a:latin typeface="+mn-ea"/>
                    <a:ea typeface="+mn-ea"/>
                  </a:rPr>
                  <a:t>種類</a:t>
                </a:r>
                <a:endParaRPr lang="en-US" altLang="ja-JP" sz="1400" dirty="0">
                  <a:latin typeface="+mn-ea"/>
                  <a:ea typeface="+mn-ea"/>
                </a:endParaRPr>
              </a:p>
              <a:p>
                <a:pPr>
                  <a:lnSpc>
                    <a:spcPct val="150000"/>
                  </a:lnSpc>
                </a:pPr>
                <a:r>
                  <a:rPr lang="ja-JP" altLang="en-US" sz="1400" dirty="0">
                    <a:latin typeface="+mn-ea"/>
                    <a:ea typeface="+mn-ea"/>
                  </a:rPr>
                  <a:t>令和７年１月</a:t>
                </a:r>
                <a:r>
                  <a:rPr lang="en-US" altLang="ja-JP" sz="1400" dirty="0">
                    <a:latin typeface="+mn-ea"/>
                    <a:ea typeface="+mn-ea"/>
                  </a:rPr>
                  <a:t>1</a:t>
                </a:r>
                <a:r>
                  <a:rPr lang="ja-JP" altLang="en-US" sz="1400" dirty="0">
                    <a:latin typeface="+mn-ea"/>
                    <a:ea typeface="+mn-ea"/>
                  </a:rPr>
                  <a:t>日現在、国税が</a:t>
                </a:r>
                <a:r>
                  <a:rPr lang="en-US" altLang="zh-TW" sz="1400" dirty="0">
                    <a:latin typeface="+mn-ea"/>
                    <a:ea typeface="+mn-ea"/>
                  </a:rPr>
                  <a:t>25</a:t>
                </a:r>
                <a:r>
                  <a:rPr lang="zh-TW" altLang="en-US" sz="1400" dirty="0">
                    <a:latin typeface="+mn-ea"/>
                    <a:ea typeface="+mn-ea"/>
                  </a:rPr>
                  <a:t>種類</a:t>
                </a:r>
                <a:r>
                  <a:rPr lang="ja-JP" altLang="en-US" sz="1400" dirty="0">
                    <a:latin typeface="+mn-ea"/>
                    <a:ea typeface="+mn-ea"/>
                  </a:rPr>
                  <a:t>、地方税が</a:t>
                </a:r>
                <a:r>
                  <a:rPr lang="zh-TW" altLang="en-US" sz="1400" dirty="0">
                    <a:latin typeface="+mn-ea"/>
                    <a:ea typeface="+mn-ea"/>
                  </a:rPr>
                  <a:t>約</a:t>
                </a:r>
                <a:r>
                  <a:rPr lang="en-US" altLang="ja-JP" sz="1400" dirty="0">
                    <a:latin typeface="+mn-ea"/>
                    <a:ea typeface="+mn-ea"/>
                  </a:rPr>
                  <a:t>2</a:t>
                </a:r>
                <a:r>
                  <a:rPr lang="en-US" altLang="zh-TW" sz="1400" dirty="0">
                    <a:latin typeface="+mn-ea"/>
                    <a:ea typeface="+mn-ea"/>
                  </a:rPr>
                  <a:t>5</a:t>
                </a:r>
                <a:r>
                  <a:rPr lang="zh-TW" altLang="en-US" sz="1400" dirty="0">
                    <a:latin typeface="+mn-ea"/>
                    <a:ea typeface="+mn-ea"/>
                  </a:rPr>
                  <a:t>種類</a:t>
                </a:r>
                <a:r>
                  <a:rPr lang="ja-JP" altLang="en-US" sz="1400" dirty="0">
                    <a:latin typeface="+mn-ea"/>
                    <a:ea typeface="+mn-ea"/>
                  </a:rPr>
                  <a:t>あります。</a:t>
                </a:r>
                <a:endParaRPr lang="zh-TW" altLang="en-US" sz="1400" dirty="0">
                  <a:latin typeface="+mn-ea"/>
                  <a:ea typeface="+mn-ea"/>
                </a:endParaRPr>
              </a:p>
            </p:txBody>
          </p:sp>
        </p:grpSp>
        <p:sp>
          <p:nvSpPr>
            <p:cNvPr id="18" name="Rectangle 8">
              <a:extLst>
                <a:ext uri="{FF2B5EF4-FFF2-40B4-BE49-F238E27FC236}">
                  <a16:creationId xmlns:a16="http://schemas.microsoft.com/office/drawing/2014/main" id="{3EB89928-9936-34BB-1E35-FE6700D1D900}"/>
                </a:ext>
              </a:extLst>
            </p:cNvPr>
            <p:cNvSpPr>
              <a:spLocks noChangeArrowheads="1"/>
            </p:cNvSpPr>
            <p:nvPr/>
          </p:nvSpPr>
          <p:spPr bwMode="auto">
            <a:xfrm>
              <a:off x="2938061" y="243670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こくぜい</a:t>
              </a:r>
              <a:endParaRPr lang="ja-JP" altLang="en-US" sz="600" dirty="0">
                <a:latin typeface="+mn-ea"/>
                <a:ea typeface="+mn-ea"/>
                <a:cs typeface="メイリオ" panose="020B0604030504040204" pitchFamily="50" charset="-128"/>
              </a:endParaRPr>
            </a:p>
          </p:txBody>
        </p:sp>
        <p:sp>
          <p:nvSpPr>
            <p:cNvPr id="19" name="Rectangle 8">
              <a:extLst>
                <a:ext uri="{FF2B5EF4-FFF2-40B4-BE49-F238E27FC236}">
                  <a16:creationId xmlns:a16="http://schemas.microsoft.com/office/drawing/2014/main" id="{6F284984-8670-2005-72C8-03F64B3843BD}"/>
                </a:ext>
              </a:extLst>
            </p:cNvPr>
            <p:cNvSpPr>
              <a:spLocks noChangeArrowheads="1"/>
            </p:cNvSpPr>
            <p:nvPr/>
          </p:nvSpPr>
          <p:spPr bwMode="auto">
            <a:xfrm>
              <a:off x="4221740" y="2430525"/>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ちほうぜい</a:t>
              </a:r>
              <a:endParaRPr lang="ja-JP" altLang="en-US" sz="600" dirty="0">
                <a:latin typeface="+mn-ea"/>
                <a:ea typeface="+mn-ea"/>
                <a:cs typeface="メイリオ" panose="020B0604030504040204" pitchFamily="50" charset="-128"/>
              </a:endParaRPr>
            </a:p>
          </p:txBody>
        </p:sp>
      </p:grpSp>
      <p:grpSp>
        <p:nvGrpSpPr>
          <p:cNvPr id="27" name="グループ化 26">
            <a:extLst>
              <a:ext uri="{FF2B5EF4-FFF2-40B4-BE49-F238E27FC236}">
                <a16:creationId xmlns:a16="http://schemas.microsoft.com/office/drawing/2014/main" id="{28AAD008-B559-E3FB-58C0-4C66C3548BB9}"/>
              </a:ext>
            </a:extLst>
          </p:cNvPr>
          <p:cNvGrpSpPr/>
          <p:nvPr/>
        </p:nvGrpSpPr>
        <p:grpSpPr>
          <a:xfrm>
            <a:off x="287593" y="2962489"/>
            <a:ext cx="8506443" cy="784367"/>
            <a:chOff x="287593" y="2962489"/>
            <a:chExt cx="8506443" cy="784367"/>
          </a:xfrm>
        </p:grpSpPr>
        <p:sp>
          <p:nvSpPr>
            <p:cNvPr id="13" name="Rectangle 8">
              <a:extLst>
                <a:ext uri="{FF2B5EF4-FFF2-40B4-BE49-F238E27FC236}">
                  <a16:creationId xmlns:a16="http://schemas.microsoft.com/office/drawing/2014/main" id="{63AC54D8-971D-4F36-659B-8B914EA0149B}"/>
                </a:ext>
              </a:extLst>
            </p:cNvPr>
            <p:cNvSpPr>
              <a:spLocks noChangeArrowheads="1"/>
            </p:cNvSpPr>
            <p:nvPr/>
          </p:nvSpPr>
          <p:spPr bwMode="auto">
            <a:xfrm>
              <a:off x="2527805" y="2962489"/>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nvGrpSpPr>
            <p:cNvPr id="24" name="グループ化 23">
              <a:extLst>
                <a:ext uri="{FF2B5EF4-FFF2-40B4-BE49-F238E27FC236}">
                  <a16:creationId xmlns:a16="http://schemas.microsoft.com/office/drawing/2014/main" id="{6BED44E3-0FA3-CE5D-08FE-4605E8C5C6A1}"/>
                </a:ext>
              </a:extLst>
            </p:cNvPr>
            <p:cNvGrpSpPr/>
            <p:nvPr/>
          </p:nvGrpSpPr>
          <p:grpSpPr>
            <a:xfrm>
              <a:off x="287593" y="3015298"/>
              <a:ext cx="8506443" cy="731558"/>
              <a:chOff x="287593" y="3015298"/>
              <a:chExt cx="8506443" cy="731558"/>
            </a:xfrm>
          </p:grpSpPr>
          <p:grpSp>
            <p:nvGrpSpPr>
              <p:cNvPr id="11" name="グループ化 10">
                <a:extLst>
                  <a:ext uri="{FF2B5EF4-FFF2-40B4-BE49-F238E27FC236}">
                    <a16:creationId xmlns:a16="http://schemas.microsoft.com/office/drawing/2014/main" id="{CE7A06CD-876C-33E5-D5A3-FD1A99B657C0}"/>
                  </a:ext>
                </a:extLst>
              </p:cNvPr>
              <p:cNvGrpSpPr/>
              <p:nvPr/>
            </p:nvGrpSpPr>
            <p:grpSpPr>
              <a:xfrm>
                <a:off x="287593" y="3015298"/>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4669868" cy="5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1" lang="ja-JP" altLang="en-US" sz="1400" dirty="0"/>
                    <a:t>答え　③クイズの懸賞金</a:t>
                  </a:r>
                  <a:endParaRPr kumimoji="1" lang="en-US" altLang="ja-JP" sz="1400" dirty="0"/>
                </a:p>
                <a:p>
                  <a:pPr>
                    <a:lnSpc>
                      <a:spcPct val="150000"/>
                    </a:lnSpc>
                  </a:pPr>
                  <a:r>
                    <a:rPr kumimoji="1" lang="ja-JP" altLang="en-US" sz="1400" dirty="0"/>
                    <a:t>クイズの懸賞金は一時所得に当たり、所得税がかかります。</a:t>
                  </a:r>
                  <a:endParaRPr lang="ja-JP" altLang="en-US" sz="1400" dirty="0">
                    <a:latin typeface="+mn-ea"/>
                    <a:ea typeface="+mn-ea"/>
                  </a:endParaRPr>
                </a:p>
              </p:txBody>
            </p:sp>
          </p:grpSp>
          <p:sp>
            <p:nvSpPr>
              <p:cNvPr id="20" name="Rectangle 8">
                <a:extLst>
                  <a:ext uri="{FF2B5EF4-FFF2-40B4-BE49-F238E27FC236}">
                    <a16:creationId xmlns:a16="http://schemas.microsoft.com/office/drawing/2014/main" id="{5AC28440-DB48-110A-2FE9-78C65E5C8BA6}"/>
                  </a:ext>
                </a:extLst>
              </p:cNvPr>
              <p:cNvSpPr>
                <a:spLocks noChangeArrowheads="1"/>
              </p:cNvSpPr>
              <p:nvPr/>
            </p:nvSpPr>
            <p:spPr bwMode="auto">
              <a:xfrm>
                <a:off x="4153837" y="3228373"/>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しょとくぜい</a:t>
                </a:r>
                <a:endParaRPr lang="ja-JP" altLang="en-US" sz="600" dirty="0">
                  <a:latin typeface="+mn-ea"/>
                  <a:ea typeface="+mn-ea"/>
                  <a:cs typeface="メイリオ" panose="020B0604030504040204" pitchFamily="50" charset="-128"/>
                </a:endParaRPr>
              </a:p>
            </p:txBody>
          </p:sp>
        </p:grpSp>
      </p:grpSp>
    </p:spTree>
    <p:custDataLst>
      <p:tags r:id="rId1"/>
    </p:custDataLst>
    <p:extLst>
      <p:ext uri="{BB962C8B-B14F-4D97-AF65-F5344CB8AC3E}">
        <p14:creationId xmlns:p14="http://schemas.microsoft.com/office/powerpoint/2010/main" val="11957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b="0" i="0" dirty="0">
                        <a:latin typeface="HGPGothicE" panose="020B0900000000000000" pitchFamily="34" charset="-128"/>
                      </a:endParaRPr>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i="0" dirty="0">
                        <a:solidFill>
                          <a:srgbClr val="FFB64B"/>
                        </a:solidFill>
                        <a:latin typeface="HGPGothicE" panose="020B0900000000000000" pitchFamily="34" charset="-128"/>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i="0" kern="1200" dirty="0">
                        <a:solidFill>
                          <a:schemeClr val="tx1"/>
                        </a:solidFill>
                        <a:latin typeface="HGPGothicE" panose="020B0900000000000000" pitchFamily="34" charset="-128"/>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b="0" i="0" dirty="0">
                          <a:latin typeface="HGPGothicE" panose="020B0900000000000000" pitchFamily="34" charset="-128"/>
                        </a:rPr>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道府県民税・事業税・</a:t>
                      </a:r>
                    </a:p>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地方消費税・道府県たばこ税・</a:t>
                      </a:r>
                    </a:p>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rgbClr val="3D935A"/>
                          </a:solidFill>
                          <a:latin typeface="HGPGothicE" panose="020B0900000000000000" pitchFamily="34" charset="-128"/>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796046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HGPGothicE" panose="020B0900000000000000" pitchFamily="34" charset="-128"/>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直　接　税</a:t>
            </a:r>
          </a:p>
          <a:p>
            <a:pPr algn="ctr" eaLnBrk="1" hangingPunct="1">
              <a:lnSpc>
                <a:spcPct val="125000"/>
              </a:lnSpc>
            </a:pPr>
            <a:r>
              <a:rPr lang="ja-JP" altLang="en-US" sz="1400" dirty="0">
                <a:latin typeface="HGPGothicE" panose="020B0900000000000000" pitchFamily="34" charset="-128"/>
                <a:ea typeface="+mn-ea"/>
              </a:rPr>
              <a:t>税金を納める人と</a:t>
            </a:r>
            <a:endParaRPr lang="en-US" altLang="ja-JP" sz="1400" dirty="0">
              <a:latin typeface="HGPGothicE" panose="020B0900000000000000" pitchFamily="34" charset="-128"/>
              <a:ea typeface="+mn-ea"/>
            </a:endParaRPr>
          </a:p>
          <a:p>
            <a:pPr algn="ctr" eaLnBrk="1" hangingPunct="1">
              <a:lnSpc>
                <a:spcPct val="125000"/>
              </a:lnSpc>
            </a:pPr>
            <a:r>
              <a:rPr lang="ja-JP" altLang="en-US" sz="1400" dirty="0">
                <a:latin typeface="HGPGothicE" panose="020B0900000000000000" pitchFamily="34" charset="-128"/>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間　接　税</a:t>
            </a:r>
          </a:p>
          <a:p>
            <a:pPr algn="ctr" eaLnBrk="1" hangingPunct="1">
              <a:lnSpc>
                <a:spcPct val="125000"/>
              </a:lnSpc>
            </a:pPr>
            <a:r>
              <a:rPr lang="ja-JP" altLang="en-US" sz="1400" dirty="0">
                <a:latin typeface="HGPGothicE" panose="020B0900000000000000" pitchFamily="34" charset="-128"/>
                <a:ea typeface="+mn-ea"/>
              </a:rPr>
              <a:t>税金を納める人と</a:t>
            </a:r>
          </a:p>
          <a:p>
            <a:pPr algn="ctr" eaLnBrk="1" hangingPunct="1">
              <a:lnSpc>
                <a:spcPct val="110000"/>
              </a:lnSpc>
            </a:pPr>
            <a:r>
              <a:rPr lang="ja-JP" altLang="en-US" sz="1400" dirty="0">
                <a:latin typeface="HGPGothicE" panose="020B0900000000000000" pitchFamily="34" charset="-128"/>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5" name="スライド番号プレースホルダー 8">
            <a:extLst>
              <a:ext uri="{FF2B5EF4-FFF2-40B4-BE49-F238E27FC236}">
                <a16:creationId xmlns:a16="http://schemas.microsoft.com/office/drawing/2014/main" id="{F2216F25-F9C9-53A7-CE9F-DF11F37EFC4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a:t>
            </a:fld>
            <a:endParaRPr lang="en-US" altLang="ja-JP" dirty="0">
              <a:latin typeface="+mn-ea"/>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10" name="グループ化 9">
            <a:extLst>
              <a:ext uri="{FF2B5EF4-FFF2-40B4-BE49-F238E27FC236}">
                <a16:creationId xmlns:a16="http://schemas.microsoft.com/office/drawing/2014/main" id="{F802CBD5-68D1-D28D-BE78-04AB1A8205B2}"/>
              </a:ext>
            </a:extLst>
          </p:cNvPr>
          <p:cNvGrpSpPr/>
          <p:nvPr/>
        </p:nvGrpSpPr>
        <p:grpSpPr>
          <a:xfrm>
            <a:off x="2531645" y="964878"/>
            <a:ext cx="1982426" cy="1110346"/>
            <a:chOff x="2531645" y="964878"/>
            <a:chExt cx="1982426" cy="1110346"/>
          </a:xfrm>
        </p:grpSpPr>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2" name="テキスト ボックス 1">
              <a:extLst>
                <a:ext uri="{FF2B5EF4-FFF2-40B4-BE49-F238E27FC236}">
                  <a16:creationId xmlns:a16="http://schemas.microsoft.com/office/drawing/2014/main" id="{AB8E14C8-C3F4-5F2F-F4D5-11748A86810C}"/>
                </a:ext>
              </a:extLst>
            </p:cNvPr>
            <p:cNvSpPr txBox="1"/>
            <p:nvPr/>
          </p:nvSpPr>
          <p:spPr>
            <a:xfrm>
              <a:off x="3800723" y="1169022"/>
              <a:ext cx="567784"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ていたい</a:t>
              </a:r>
              <a:endParaRPr lang="ja-JP" altLang="en-US" sz="500" spc="-90" dirty="0">
                <a:solidFill>
                  <a:prstClr val="black"/>
                </a:solidFill>
                <a:latin typeface="+mn-ea"/>
                <a:ea typeface="+mn-ea"/>
              </a:endParaRPr>
            </a:p>
          </p:txBody>
        </p:sp>
      </p:grpSp>
      <p:grpSp>
        <p:nvGrpSpPr>
          <p:cNvPr id="11" name="グループ化 10">
            <a:extLst>
              <a:ext uri="{FF2B5EF4-FFF2-40B4-BE49-F238E27FC236}">
                <a16:creationId xmlns:a16="http://schemas.microsoft.com/office/drawing/2014/main" id="{E3E39E22-872D-6992-09BE-F90D5812D0C6}"/>
              </a:ext>
            </a:extLst>
          </p:cNvPr>
          <p:cNvGrpSpPr/>
          <p:nvPr/>
        </p:nvGrpSpPr>
        <p:grpSpPr>
          <a:xfrm>
            <a:off x="6087036" y="3875440"/>
            <a:ext cx="1982426" cy="1110346"/>
            <a:chOff x="6087036" y="3875440"/>
            <a:chExt cx="1982426" cy="1110346"/>
          </a:xfrm>
        </p:grpSpPr>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4" name="テキスト ボックス 3">
              <a:extLst>
                <a:ext uri="{FF2B5EF4-FFF2-40B4-BE49-F238E27FC236}">
                  <a16:creationId xmlns:a16="http://schemas.microsoft.com/office/drawing/2014/main" id="{452F8E8C-67FD-9C1B-7BD2-35197092C792}"/>
                </a:ext>
              </a:extLst>
            </p:cNvPr>
            <p:cNvSpPr txBox="1"/>
            <p:nvPr/>
          </p:nvSpPr>
          <p:spPr>
            <a:xfrm>
              <a:off x="6299344" y="3947056"/>
              <a:ext cx="429926"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こよう</a:t>
              </a:r>
              <a:endParaRPr lang="ja-JP" altLang="en-US" sz="500" spc="-90" dirty="0">
                <a:solidFill>
                  <a:prstClr val="black"/>
                </a:solidFill>
                <a:latin typeface="+mn-ea"/>
                <a:ea typeface="+mn-ea"/>
              </a:endParaRPr>
            </a:p>
          </p:txBody>
        </p:sp>
      </p:grpSp>
      <p:sp>
        <p:nvSpPr>
          <p:cNvPr id="3" name="スライド番号プレースホルダー 8">
            <a:extLst>
              <a:ext uri="{FF2B5EF4-FFF2-40B4-BE49-F238E27FC236}">
                <a16:creationId xmlns:a16="http://schemas.microsoft.com/office/drawing/2014/main" id="{A4CF5D8C-BFE3-C399-1DF6-D58AC5567EF9}"/>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30</a:t>
            </a:fld>
            <a:endParaRPr lang="en-US" altLang="ja-JP" dirty="0">
              <a:latin typeface="+mn-ea"/>
              <a:ea typeface="+mn-ea"/>
            </a:endParaRPr>
          </a:p>
        </p:txBody>
      </p:sp>
    </p:spTree>
    <p:extLst>
      <p:ext uri="{BB962C8B-B14F-4D97-AF65-F5344CB8AC3E}">
        <p14:creationId xmlns:p14="http://schemas.microsoft.com/office/powerpoint/2010/main" val="6082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hlinkClick r:id="rId3"/>
            <a:extLst>
              <a:ext uri="{FF2B5EF4-FFF2-40B4-BE49-F238E27FC236}">
                <a16:creationId xmlns:a16="http://schemas.microsoft.com/office/drawing/2014/main" id="{86AEF594-01AF-46D7-A775-885862327B51}"/>
              </a:ext>
            </a:extLst>
          </p:cNvPr>
          <p:cNvPicPr>
            <a:picLocks noChangeAspect="1"/>
          </p:cNvPicPr>
          <p:nvPr/>
        </p:nvPicPr>
        <p:blipFill>
          <a:blip r:embed="rId4"/>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1406932" y="3782300"/>
            <a:ext cx="1455791" cy="1067805"/>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6"/>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998734" y="1393608"/>
            <a:ext cx="1107707" cy="339058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3120482" y="1394716"/>
            <a:ext cx="4444847" cy="3423880"/>
          </a:xfrm>
          <a:prstGeom prst="rect">
            <a:avLst/>
          </a:prstGeom>
          <a:ln w="25400">
            <a:solidFill>
              <a:schemeClr val="tx1"/>
            </a:solidFill>
          </a:ln>
        </p:spPr>
      </p:pic>
      <p:cxnSp>
        <p:nvCxnSpPr>
          <p:cNvPr id="19" name="直線コネクタ 18">
            <a:extLst>
              <a:ext uri="{FF2B5EF4-FFF2-40B4-BE49-F238E27FC236}">
                <a16:creationId xmlns:a16="http://schemas.microsoft.com/office/drawing/2014/main" id="{1C8116AB-31FE-498F-942D-D6B559C30BCC}"/>
              </a:ext>
            </a:extLst>
          </p:cNvPr>
          <p:cNvCxnSpPr>
            <a:cxnSpLocks/>
          </p:cNvCxnSpPr>
          <p:nvPr/>
        </p:nvCxnSpPr>
        <p:spPr>
          <a:xfrm>
            <a:off x="-29057" y="5021997"/>
            <a:ext cx="9144000" cy="0"/>
          </a:xfrm>
          <a:prstGeom prst="line">
            <a:avLst/>
          </a:prstGeom>
          <a:ln w="25400" cmpd="dbl">
            <a:solidFill>
              <a:srgbClr val="005BAD"/>
            </a:solidFill>
          </a:ln>
          <a:effectLst/>
        </p:spPr>
        <p:style>
          <a:lnRef idx="2">
            <a:schemeClr val="accent1"/>
          </a:lnRef>
          <a:fillRef idx="0">
            <a:schemeClr val="accent1"/>
          </a:fillRef>
          <a:effectRef idx="1">
            <a:schemeClr val="accent1"/>
          </a:effectRef>
          <a:fontRef idx="minor">
            <a:schemeClr val="tx1"/>
          </a:fontRef>
        </p:style>
      </p:cxnSp>
      <p:grpSp>
        <p:nvGrpSpPr>
          <p:cNvPr id="2" name="グループ化 1">
            <a:extLst>
              <a:ext uri="{FF2B5EF4-FFF2-40B4-BE49-F238E27FC236}">
                <a16:creationId xmlns:a16="http://schemas.microsoft.com/office/drawing/2014/main" id="{1FA28C68-1973-AFB8-DBAE-13A6751CF2BA}"/>
              </a:ext>
            </a:extLst>
          </p:cNvPr>
          <p:cNvGrpSpPr/>
          <p:nvPr/>
        </p:nvGrpSpPr>
        <p:grpSpPr>
          <a:xfrm>
            <a:off x="287921" y="6410880"/>
            <a:ext cx="7951204" cy="374400"/>
            <a:chOff x="287921" y="6410880"/>
            <a:chExt cx="8532000" cy="374400"/>
          </a:xfrm>
        </p:grpSpPr>
        <p:sp>
          <p:nvSpPr>
            <p:cNvPr id="16" name="正方形/長方形 15">
              <a:extLst>
                <a:ext uri="{FF2B5EF4-FFF2-40B4-BE49-F238E27FC236}">
                  <a16:creationId xmlns:a16="http://schemas.microsoft.com/office/drawing/2014/main" id="{561125D4-537A-D051-8E16-51D49228F1A1}"/>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C7403CEA-4E98-EFCD-92B4-E85AE45C0CD1}"/>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18" name="グループ化 17">
            <a:extLst>
              <a:ext uri="{FF2B5EF4-FFF2-40B4-BE49-F238E27FC236}">
                <a16:creationId xmlns:a16="http://schemas.microsoft.com/office/drawing/2014/main" id="{37770F4A-990B-962E-68E0-AF0F7B95728D}"/>
              </a:ext>
            </a:extLst>
          </p:cNvPr>
          <p:cNvGrpSpPr/>
          <p:nvPr/>
        </p:nvGrpSpPr>
        <p:grpSpPr>
          <a:xfrm>
            <a:off x="-29057" y="6108719"/>
            <a:ext cx="832606" cy="749281"/>
            <a:chOff x="-35154" y="5996309"/>
            <a:chExt cx="945432" cy="850816"/>
          </a:xfrm>
        </p:grpSpPr>
        <p:sp>
          <p:nvSpPr>
            <p:cNvPr id="24" name="フリーフォーム: 図形 17">
              <a:extLst>
                <a:ext uri="{FF2B5EF4-FFF2-40B4-BE49-F238E27FC236}">
                  <a16:creationId xmlns:a16="http://schemas.microsoft.com/office/drawing/2014/main" id="{AD7884AF-14FD-09BA-B79F-DDC37091405C}"/>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9" name="フリーフォーム: 図形 19">
              <a:extLst>
                <a:ext uri="{FF2B5EF4-FFF2-40B4-BE49-F238E27FC236}">
                  <a16:creationId xmlns:a16="http://schemas.microsoft.com/office/drawing/2014/main" id="{2ACACEA9-F75D-70DA-CD3F-5907DDA6B055}"/>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1793F459-718A-3629-E4C2-1A4575730308}"/>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31" name="テキスト ボックス 30">
            <a:extLst>
              <a:ext uri="{FF2B5EF4-FFF2-40B4-BE49-F238E27FC236}">
                <a16:creationId xmlns:a16="http://schemas.microsoft.com/office/drawing/2014/main" id="{9B12889E-91E1-FCCC-8573-B6F0BA49E590}"/>
              </a:ext>
            </a:extLst>
          </p:cNvPr>
          <p:cNvSpPr txBox="1"/>
          <p:nvPr/>
        </p:nvSpPr>
        <p:spPr>
          <a:xfrm>
            <a:off x="1089569" y="6480855"/>
            <a:ext cx="6991175" cy="261610"/>
          </a:xfrm>
          <a:prstGeom prst="rect">
            <a:avLst/>
          </a:prstGeom>
          <a:noFill/>
        </p:spPr>
        <p:txBody>
          <a:bodyPr wrap="square" rtlCol="0">
            <a:spAutoFit/>
          </a:bodyPr>
          <a:lstStyle/>
          <a:p>
            <a:r>
              <a:rPr kumimoji="1" lang="zh-TW" altLang="en-US" sz="1100" b="1" dirty="0">
                <a:solidFill>
                  <a:srgbClr val="005BAD"/>
                </a:solidFill>
                <a:latin typeface="ＭＳ Ｐゴシック" panose="020B0600070205080204" pitchFamily="50" charset="-128"/>
                <a:ea typeface="ＭＳ Ｐゴシック" panose="020B0600070205080204" pitchFamily="50" charset="-128"/>
              </a:rPr>
              <a:t>京都府租税教育推進連絡協議会</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ホームページ</a:t>
            </a:r>
            <a:r>
              <a:rPr kumimoji="1" lang="ja-JP" altLang="en-US" sz="1100">
                <a:solidFill>
                  <a:srgbClr val="5F5ACA"/>
                </a:solidFill>
              </a:rPr>
              <a:t>　</a:t>
            </a:r>
            <a:r>
              <a:rPr kumimoji="1" lang="en-US" altLang="ja-JP" sz="1100" dirty="0">
                <a:hlinkClick r:id="rId8">
                  <a:extLst>
                    <a:ext uri="{A12FA001-AC4F-418D-AE19-62706E023703}">
                      <ahyp:hlinkClr xmlns:ahyp="http://schemas.microsoft.com/office/drawing/2018/hyperlinkcolor" val="tx"/>
                    </a:ext>
                  </a:extLst>
                </a:hlinkClick>
              </a:rPr>
              <a:t>https://www.kyoto-sosuiren.com/index.html</a:t>
            </a:r>
            <a:r>
              <a:rPr kumimoji="1" lang="ja-JP" altLang="en-US" sz="1100"/>
              <a:t>　</a:t>
            </a:r>
            <a:endParaRPr kumimoji="1" lang="ja-JP" altLang="en-US" sz="1100" dirty="0">
              <a:latin typeface="+mn-ea"/>
            </a:endParaRPr>
          </a:p>
        </p:txBody>
      </p:sp>
      <p:sp>
        <p:nvSpPr>
          <p:cNvPr id="32" name="テキスト ボックス 31">
            <a:extLst>
              <a:ext uri="{FF2B5EF4-FFF2-40B4-BE49-F238E27FC236}">
                <a16:creationId xmlns:a16="http://schemas.microsoft.com/office/drawing/2014/main" id="{EF3B6B72-1AC9-B36E-97E5-2F70B4817A9C}"/>
              </a:ext>
            </a:extLst>
          </p:cNvPr>
          <p:cNvSpPr txBox="1"/>
          <p:nvPr/>
        </p:nvSpPr>
        <p:spPr>
          <a:xfrm>
            <a:off x="358041" y="5262684"/>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京都府租税教育推進連絡協議会</a:t>
            </a:r>
            <a:endParaRPr lang="en-US" altLang="ja-JP" sz="1400" spc="-10" dirty="0">
              <a:solidFill>
                <a:schemeClr val="tx1"/>
              </a:solidFill>
              <a:latin typeface="+mn-ea"/>
            </a:endParaRPr>
          </a:p>
        </p:txBody>
      </p:sp>
      <p:sp>
        <p:nvSpPr>
          <p:cNvPr id="33" name="テキスト ボックス 32">
            <a:extLst>
              <a:ext uri="{FF2B5EF4-FFF2-40B4-BE49-F238E27FC236}">
                <a16:creationId xmlns:a16="http://schemas.microsoft.com/office/drawing/2014/main" id="{23EB4A2B-FEAE-DF75-3A3E-3A00E514B521}"/>
              </a:ext>
            </a:extLst>
          </p:cNvPr>
          <p:cNvSpPr txBox="1"/>
          <p:nvPr/>
        </p:nvSpPr>
        <p:spPr>
          <a:xfrm>
            <a:off x="1399356" y="5596772"/>
            <a:ext cx="5940669"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602-8555</a:t>
            </a:r>
            <a:r>
              <a:rPr lang="zh-CN" altLang="en-US" sz="1200" spc="-10" dirty="0">
                <a:solidFill>
                  <a:schemeClr val="tx1"/>
                </a:solidFill>
                <a:latin typeface="+mn-ea"/>
              </a:rPr>
              <a:t>　京都市上京区一条通西洞院東入元真如堂町</a:t>
            </a:r>
            <a:r>
              <a:rPr lang="en-US" altLang="zh-CN" sz="1200" spc="-10" dirty="0">
                <a:solidFill>
                  <a:schemeClr val="tx1"/>
                </a:solidFill>
                <a:latin typeface="+mn-ea"/>
              </a:rPr>
              <a:t>358</a:t>
            </a:r>
            <a:r>
              <a:rPr lang="ja-JP" altLang="en-US" sz="1200" spc="-10">
                <a:solidFill>
                  <a:schemeClr val="tx1"/>
                </a:solidFill>
                <a:latin typeface="+mn-ea"/>
              </a:rPr>
              <a:t>　上京税務署内</a:t>
            </a:r>
            <a:endParaRPr lang="en-US" altLang="ja-JP" sz="1200" spc="-10" dirty="0">
              <a:solidFill>
                <a:schemeClr val="tx1"/>
              </a:solidFill>
              <a:latin typeface="+mn-ea"/>
            </a:endParaRPr>
          </a:p>
        </p:txBody>
      </p:sp>
      <p:sp>
        <p:nvSpPr>
          <p:cNvPr id="34" name="テキスト ボックス 33">
            <a:extLst>
              <a:ext uri="{FF2B5EF4-FFF2-40B4-BE49-F238E27FC236}">
                <a16:creationId xmlns:a16="http://schemas.microsoft.com/office/drawing/2014/main" id="{5DFFB1BF-3B0C-BF7D-1B43-0CDB5C939F4C}"/>
              </a:ext>
            </a:extLst>
          </p:cNvPr>
          <p:cNvSpPr txBox="1"/>
          <p:nvPr/>
        </p:nvSpPr>
        <p:spPr>
          <a:xfrm>
            <a:off x="1399356" y="5873182"/>
            <a:ext cx="5940669" cy="380480"/>
          </a:xfrm>
          <a:prstGeom prst="rect">
            <a:avLst/>
          </a:prstGeom>
          <a:noFill/>
        </p:spPr>
        <p:txBody>
          <a:bodyPr vert="horz" wrap="square" tIns="36000" bIns="36000" rtlCol="0">
            <a:spAutoFit/>
          </a:bodyPr>
          <a:lstStyle/>
          <a:p>
            <a:pPr algn="l"/>
            <a:r>
              <a:rPr lang="ja-JP" altLang="en-US" sz="1000" spc="-10">
                <a:solidFill>
                  <a:schemeClr val="tx1"/>
                </a:solidFill>
                <a:latin typeface="+mn-ea"/>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ndParaRPr>
          </a:p>
        </p:txBody>
      </p:sp>
      <p:pic>
        <p:nvPicPr>
          <p:cNvPr id="35" name="図 34">
            <a:hlinkClick r:id="rId8"/>
            <a:extLst>
              <a:ext uri="{FF2B5EF4-FFF2-40B4-BE49-F238E27FC236}">
                <a16:creationId xmlns:a16="http://schemas.microsoft.com/office/drawing/2014/main" id="{C5FA8DE9-006B-F01B-0B9E-1F8AD6BCA6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9785" y="5263333"/>
            <a:ext cx="1074827" cy="1074827"/>
          </a:xfrm>
          <a:prstGeom prst="rect">
            <a:avLst/>
          </a:prstGeom>
        </p:spPr>
      </p:pic>
      <p:sp>
        <p:nvSpPr>
          <p:cNvPr id="8" name="スライド番号プレースホルダー 8">
            <a:extLst>
              <a:ext uri="{FF2B5EF4-FFF2-40B4-BE49-F238E27FC236}">
                <a16:creationId xmlns:a16="http://schemas.microsoft.com/office/drawing/2014/main" id="{B8178235-0521-26A2-F1EF-26CC8B96589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31</a:t>
            </a:fld>
            <a:endParaRPr lang="en-US" altLang="ja-JP" dirty="0">
              <a:latin typeface="+mn-ea"/>
              <a:ea typeface="+mn-ea"/>
            </a:endParaRPr>
          </a:p>
        </p:txBody>
      </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
        <p:nvSpPr>
          <p:cNvPr id="2" name="スライド番号プレースホルダー 8">
            <a:extLst>
              <a:ext uri="{FF2B5EF4-FFF2-40B4-BE49-F238E27FC236}">
                <a16:creationId xmlns:a16="http://schemas.microsoft.com/office/drawing/2014/main" id="{A5B37A0E-949B-85EF-3FB6-A7CBBB91B1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4</a:t>
            </a:fld>
            <a:endParaRPr lang="en-US" altLang="ja-JP" dirty="0">
              <a:latin typeface="+mn-ea"/>
              <a:ea typeface="+mn-ea"/>
            </a:endParaRP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GothicE" panose="020B0900000000000000" pitchFamily="34" charset="-128"/>
              </a:endParaRPr>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latin typeface="HGPGothicE" panose="020B0900000000000000" pitchFamily="34" charset="-128"/>
              </a:endParaRPr>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
        <p:nvSpPr>
          <p:cNvPr id="2" name="スライド番号プレースホルダー 8">
            <a:extLst>
              <a:ext uri="{FF2B5EF4-FFF2-40B4-BE49-F238E27FC236}">
                <a16:creationId xmlns:a16="http://schemas.microsoft.com/office/drawing/2014/main" id="{4E3C0ABC-7686-2AFF-9D2A-8913411857D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5</a:t>
            </a:fld>
            <a:endParaRPr lang="en-US" altLang="ja-JP" dirty="0">
              <a:latin typeface="+mn-ea"/>
              <a:ea typeface="+mn-ea"/>
            </a:endParaRPr>
          </a:p>
        </p:txBody>
      </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0" name="四角形: 角を丸くする 11">
            <a:extLst>
              <a:ext uri="{FF2B5EF4-FFF2-40B4-BE49-F238E27FC236}">
                <a16:creationId xmlns:a16="http://schemas.microsoft.com/office/drawing/2014/main" id="{7F34CBB0-50C6-E059-3F03-DB8FCD0DD25C}"/>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正方形/長方形 13">
            <a:extLst>
              <a:ext uri="{FF2B5EF4-FFF2-40B4-BE49-F238E27FC236}">
                <a16:creationId xmlns:a16="http://schemas.microsoft.com/office/drawing/2014/main" id="{1F99312C-59AB-12A4-90DB-DE9E5EBE09A0}"/>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5" name="四角形: 角を丸くする 10">
            <a:extLst>
              <a:ext uri="{FF2B5EF4-FFF2-40B4-BE49-F238E27FC236}">
                <a16:creationId xmlns:a16="http://schemas.microsoft.com/office/drawing/2014/main" id="{EA952C75-6770-DFA7-557D-87D0461E85D5}"/>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6" name="正方形/長方形 15">
            <a:extLst>
              <a:ext uri="{FF2B5EF4-FFF2-40B4-BE49-F238E27FC236}">
                <a16:creationId xmlns:a16="http://schemas.microsoft.com/office/drawing/2014/main" id="{F694E2C6-4067-BD39-931A-0AA011CC8350}"/>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19" name="グループ化 18">
            <a:extLst>
              <a:ext uri="{FF2B5EF4-FFF2-40B4-BE49-F238E27FC236}">
                <a16:creationId xmlns:a16="http://schemas.microsoft.com/office/drawing/2014/main" id="{B1919F74-6A7D-ED32-0B6D-AC5AB9E779CC}"/>
              </a:ext>
            </a:extLst>
          </p:cNvPr>
          <p:cNvGrpSpPr/>
          <p:nvPr/>
        </p:nvGrpSpPr>
        <p:grpSpPr>
          <a:xfrm>
            <a:off x="6090723" y="2739419"/>
            <a:ext cx="2281056" cy="547009"/>
            <a:chOff x="6299670" y="2713461"/>
            <a:chExt cx="2281056" cy="547009"/>
          </a:xfrm>
        </p:grpSpPr>
        <p:sp>
          <p:nvSpPr>
            <p:cNvPr id="21" name="Rectangle 56">
              <a:extLst>
                <a:ext uri="{FF2B5EF4-FFF2-40B4-BE49-F238E27FC236}">
                  <a16:creationId xmlns:a16="http://schemas.microsoft.com/office/drawing/2014/main" id="{5124EFC3-356E-19B6-4A37-F5B2406CE094}"/>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22" name="Text Box 23">
              <a:extLst>
                <a:ext uri="{FF2B5EF4-FFF2-40B4-BE49-F238E27FC236}">
                  <a16:creationId xmlns:a16="http://schemas.microsoft.com/office/drawing/2014/main" id="{01BE2212-29FC-0C6A-D374-FFF4D626D3C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23" name="グループ化 22">
            <a:extLst>
              <a:ext uri="{FF2B5EF4-FFF2-40B4-BE49-F238E27FC236}">
                <a16:creationId xmlns:a16="http://schemas.microsoft.com/office/drawing/2014/main" id="{E0E3AB54-5651-3682-7A86-7C90E064AE04}"/>
              </a:ext>
            </a:extLst>
          </p:cNvPr>
          <p:cNvGrpSpPr/>
          <p:nvPr/>
        </p:nvGrpSpPr>
        <p:grpSpPr>
          <a:xfrm>
            <a:off x="649926" y="2812868"/>
            <a:ext cx="4576619" cy="400110"/>
            <a:chOff x="843630" y="2786910"/>
            <a:chExt cx="4576619" cy="400110"/>
          </a:xfrm>
        </p:grpSpPr>
        <p:sp>
          <p:nvSpPr>
            <p:cNvPr id="24" name="Rectangle 45">
              <a:extLst>
                <a:ext uri="{FF2B5EF4-FFF2-40B4-BE49-F238E27FC236}">
                  <a16:creationId xmlns:a16="http://schemas.microsoft.com/office/drawing/2014/main" id="{595FCE1A-318D-137F-94CC-538207AED009}"/>
                </a:ext>
              </a:extLst>
            </p:cNvPr>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25" name="Text Box 22">
              <a:extLst>
                <a:ext uri="{FF2B5EF4-FFF2-40B4-BE49-F238E27FC236}">
                  <a16:creationId xmlns:a16="http://schemas.microsoft.com/office/drawing/2014/main" id="{4C01901A-47D6-74EB-BBBD-21C9DCBCB09B}"/>
                </a:ext>
              </a:extLst>
            </p:cNvPr>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6" name="グループ化 25">
            <a:extLst>
              <a:ext uri="{FF2B5EF4-FFF2-40B4-BE49-F238E27FC236}">
                <a16:creationId xmlns:a16="http://schemas.microsoft.com/office/drawing/2014/main" id="{7353E65F-D988-2A1A-49BE-6A0362E7CB41}"/>
              </a:ext>
            </a:extLst>
          </p:cNvPr>
          <p:cNvGrpSpPr/>
          <p:nvPr/>
        </p:nvGrpSpPr>
        <p:grpSpPr>
          <a:xfrm>
            <a:off x="2040979" y="3669522"/>
            <a:ext cx="1582061" cy="2301821"/>
            <a:chOff x="452034" y="3669522"/>
            <a:chExt cx="1582061" cy="2301821"/>
          </a:xfrm>
        </p:grpSpPr>
        <p:sp>
          <p:nvSpPr>
            <p:cNvPr id="27" name="正方形/長方形 26">
              <a:extLst>
                <a:ext uri="{FF2B5EF4-FFF2-40B4-BE49-F238E27FC236}">
                  <a16:creationId xmlns:a16="http://schemas.microsoft.com/office/drawing/2014/main" id="{0D662696-9DF9-E171-EA19-06E7D69B8890}"/>
                </a:ext>
              </a:extLst>
            </p:cNvPr>
            <p:cNvSpPr/>
            <p:nvPr/>
          </p:nvSpPr>
          <p:spPr bwMode="auto">
            <a:xfrm>
              <a:off x="452034" y="4482915"/>
              <a:ext cx="158206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9,285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23,655</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28" name="Picture 35">
              <a:extLst>
                <a:ext uri="{FF2B5EF4-FFF2-40B4-BE49-F238E27FC236}">
                  <a16:creationId xmlns:a16="http://schemas.microsoft.com/office/drawing/2014/main" id="{B34FB75C-77D3-B0E5-3862-CC754E9D1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09CAD79E-3941-7780-B5F1-747DABD7404D}"/>
              </a:ext>
            </a:extLst>
          </p:cNvPr>
          <p:cNvGrpSpPr/>
          <p:nvPr/>
        </p:nvGrpSpPr>
        <p:grpSpPr>
          <a:xfrm>
            <a:off x="3594441" y="3669522"/>
            <a:ext cx="1694094" cy="2387099"/>
            <a:chOff x="3594441" y="3669522"/>
            <a:chExt cx="1694094" cy="2387099"/>
          </a:xfrm>
        </p:grpSpPr>
        <p:sp>
          <p:nvSpPr>
            <p:cNvPr id="31" name="正方形/長方形 30">
              <a:extLst>
                <a:ext uri="{FF2B5EF4-FFF2-40B4-BE49-F238E27FC236}">
                  <a16:creationId xmlns:a16="http://schemas.microsoft.com/office/drawing/2014/main" id="{A19FEBE0-4273-E654-725B-3A0CF212B6D4}"/>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331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145,017</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32" name="Picture 36">
              <a:extLst>
                <a:ext uri="{FF2B5EF4-FFF2-40B4-BE49-F238E27FC236}">
                  <a16:creationId xmlns:a16="http://schemas.microsoft.com/office/drawing/2014/main" id="{EAD3706A-1DCC-2C61-EE80-0E1BD2A46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6D666263-8896-B3E0-07C0-BDA2ADC609D4}"/>
              </a:ext>
            </a:extLst>
          </p:cNvPr>
          <p:cNvGrpSpPr/>
          <p:nvPr/>
        </p:nvGrpSpPr>
        <p:grpSpPr>
          <a:xfrm>
            <a:off x="420558" y="3669522"/>
            <a:ext cx="1611939" cy="2301821"/>
            <a:chOff x="1989757" y="3669522"/>
            <a:chExt cx="1611939" cy="2301821"/>
          </a:xfrm>
        </p:grpSpPr>
        <p:sp>
          <p:nvSpPr>
            <p:cNvPr id="35" name="正方形/長方形 34">
              <a:extLst>
                <a:ext uri="{FF2B5EF4-FFF2-40B4-BE49-F238E27FC236}">
                  <a16:creationId xmlns:a16="http://schemas.microsoft.com/office/drawing/2014/main" id="{5A878BF7-B318-B7C9-D070-E8AA23110801}"/>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8,081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46,914</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36" name="Picture 50">
              <a:extLst>
                <a:ext uri="{FF2B5EF4-FFF2-40B4-BE49-F238E27FC236}">
                  <a16:creationId xmlns:a16="http://schemas.microsoft.com/office/drawing/2014/main" id="{8C9112F0-4FC1-8F78-2A93-9DCB30CE7A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a:extLst>
              <a:ext uri="{FF2B5EF4-FFF2-40B4-BE49-F238E27FC236}">
                <a16:creationId xmlns:a16="http://schemas.microsoft.com/office/drawing/2014/main" id="{F89ADF54-8803-6B59-DCB0-B5BB55BB9FAE}"/>
              </a:ext>
            </a:extLst>
          </p:cNvPr>
          <p:cNvGrpSpPr/>
          <p:nvPr/>
        </p:nvGrpSpPr>
        <p:grpSpPr>
          <a:xfrm>
            <a:off x="5609265" y="3669522"/>
            <a:ext cx="1579136" cy="1853119"/>
            <a:chOff x="5609265" y="3669522"/>
            <a:chExt cx="1579136" cy="1853119"/>
          </a:xfrm>
        </p:grpSpPr>
        <p:sp>
          <p:nvSpPr>
            <p:cNvPr id="38" name="正方形/長方形 37">
              <a:extLst>
                <a:ext uri="{FF2B5EF4-FFF2-40B4-BE49-F238E27FC236}">
                  <a16:creationId xmlns:a16="http://schemas.microsoft.com/office/drawing/2014/main" id="{26576FBB-A6D2-19A6-499F-D800C0FD702B}"/>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８</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39" name="Picture 51">
              <a:extLst>
                <a:ext uri="{FF2B5EF4-FFF2-40B4-BE49-F238E27FC236}">
                  <a16:creationId xmlns:a16="http://schemas.microsoft.com/office/drawing/2014/main" id="{5B0D92C2-A512-A21A-CCFE-E2A6F3DEDC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76152323-DEF3-1D14-7698-A29CA5F6965B}"/>
              </a:ext>
            </a:extLst>
          </p:cNvPr>
          <p:cNvGrpSpPr/>
          <p:nvPr/>
        </p:nvGrpSpPr>
        <p:grpSpPr>
          <a:xfrm>
            <a:off x="7188402" y="3669522"/>
            <a:ext cx="1549281" cy="2301821"/>
            <a:chOff x="7188402" y="3669522"/>
            <a:chExt cx="1549281" cy="2301821"/>
          </a:xfrm>
        </p:grpSpPr>
        <p:sp>
          <p:nvSpPr>
            <p:cNvPr id="41" name="正方形/長方形 40">
              <a:extLst>
                <a:ext uri="{FF2B5EF4-FFF2-40B4-BE49-F238E27FC236}">
                  <a16:creationId xmlns:a16="http://schemas.microsoft.com/office/drawing/2014/main" id="{17974D87-924B-6B1F-62B0-7BE98F83BAA4}"/>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（令和８年度）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42" name="Picture 34">
              <a:extLst>
                <a:ext uri="{FF2B5EF4-FFF2-40B4-BE49-F238E27FC236}">
                  <a16:creationId xmlns:a16="http://schemas.microsoft.com/office/drawing/2014/main" id="{5E57A495-AB36-BE59-A5A6-C89CA9C679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4" name="直線コネクタ 43">
            <a:extLst>
              <a:ext uri="{FF2B5EF4-FFF2-40B4-BE49-F238E27FC236}">
                <a16:creationId xmlns:a16="http://schemas.microsoft.com/office/drawing/2014/main" id="{7BC7BA72-0779-B429-7194-0E2AE20F9240}"/>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C9D69CC5-BDCB-0638-E4D7-D8CE2D4E3E9E}"/>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29F3D6E7-DA7A-02CC-3CFA-B16BA84530B6}"/>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47" name="四角形: 角を丸くする 6193">
            <a:extLst>
              <a:ext uri="{FF2B5EF4-FFF2-40B4-BE49-F238E27FC236}">
                <a16:creationId xmlns:a16="http://schemas.microsoft.com/office/drawing/2014/main" id="{89A14FB4-736D-EFAB-D0BF-4C76F98F38FC}"/>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latin typeface="HGPGothicE" panose="020B0900000000000000" pitchFamily="34" charset="-128"/>
            </a:endParaRPr>
          </a:p>
        </p:txBody>
      </p:sp>
      <p:sp>
        <p:nvSpPr>
          <p:cNvPr id="48" name="正方形/長方形 47">
            <a:extLst>
              <a:ext uri="{FF2B5EF4-FFF2-40B4-BE49-F238E27FC236}">
                <a16:creationId xmlns:a16="http://schemas.microsoft.com/office/drawing/2014/main" id="{67614BCD-5086-3118-C465-DCC8ABCA0D27}"/>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49" name="グループ化 48">
            <a:extLst>
              <a:ext uri="{FF2B5EF4-FFF2-40B4-BE49-F238E27FC236}">
                <a16:creationId xmlns:a16="http://schemas.microsoft.com/office/drawing/2014/main" id="{8A812917-F7CC-30C4-52E6-180FC4424E42}"/>
              </a:ext>
            </a:extLst>
          </p:cNvPr>
          <p:cNvGrpSpPr/>
          <p:nvPr/>
        </p:nvGrpSpPr>
        <p:grpSpPr>
          <a:xfrm>
            <a:off x="327394" y="6346082"/>
            <a:ext cx="6651884" cy="348032"/>
            <a:chOff x="327394" y="6346082"/>
            <a:chExt cx="6651884" cy="348032"/>
          </a:xfrm>
        </p:grpSpPr>
        <p:sp>
          <p:nvSpPr>
            <p:cNvPr id="50" name="角丸四角形 15">
              <a:extLst>
                <a:ext uri="{FF2B5EF4-FFF2-40B4-BE49-F238E27FC236}">
                  <a16:creationId xmlns:a16="http://schemas.microsoft.com/office/drawing/2014/main" id="{54384BFF-6B48-C2FF-4D1A-18F8CB89C275}"/>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出所：総務省「令和８年版地方財政白書」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出所：厚生労働省「令和５（</a:t>
              </a:r>
              <a:r>
                <a:rPr lang="en-US" altLang="ja-JP" sz="800" dirty="0">
                  <a:solidFill>
                    <a:schemeClr val="tx1"/>
                  </a:solidFill>
                  <a:latin typeface="+mn-ea"/>
                </a:rPr>
                <a:t>2023</a:t>
              </a:r>
              <a:r>
                <a:rPr lang="ja-JP" altLang="en-US" sz="800" dirty="0">
                  <a:solidFill>
                    <a:schemeClr val="tx1"/>
                  </a:solidFill>
                  <a:latin typeface="+mn-ea"/>
                </a:rPr>
                <a:t>）年度国民医療費の概況」</a:t>
              </a:r>
            </a:p>
          </p:txBody>
        </p:sp>
        <p:sp>
          <p:nvSpPr>
            <p:cNvPr id="51" name="角丸四角形 40">
              <a:extLst>
                <a:ext uri="{FF2B5EF4-FFF2-40B4-BE49-F238E27FC236}">
                  <a16:creationId xmlns:a16="http://schemas.microsoft.com/office/drawing/2014/main" id="{EE93629F-5A2D-F6C0-B7A0-E89AB6EDC90C}"/>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令和８年度予算及び財政投融資計画の説明」　　　</a:t>
              </a:r>
            </a:p>
          </p:txBody>
        </p:sp>
      </p:grpSp>
      <p:sp>
        <p:nvSpPr>
          <p:cNvPr id="3" name="スライド番号プレースホルダー 8">
            <a:extLst>
              <a:ext uri="{FF2B5EF4-FFF2-40B4-BE49-F238E27FC236}">
                <a16:creationId xmlns:a16="http://schemas.microsoft.com/office/drawing/2014/main" id="{243D6333-471E-AFD9-B3C5-911ADE6662C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6</a:t>
            </a:fld>
            <a:endParaRPr lang="en-US" altLang="ja-JP" dirty="0">
              <a:latin typeface="+mn-ea"/>
              <a:ea typeface="+mn-ea"/>
            </a:endParaRPr>
          </a:p>
        </p:txBody>
      </p:sp>
    </p:spTree>
    <p:extLst>
      <p:ext uri="{BB962C8B-B14F-4D97-AF65-F5344CB8AC3E}">
        <p14:creationId xmlns:p14="http://schemas.microsoft.com/office/powerpoint/2010/main" val="9585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182"/>
                                        </p:tgtEl>
                                        <p:attrNameLst>
                                          <p:attrName>style.visibility</p:attrName>
                                        </p:attrNameLst>
                                      </p:cBhvr>
                                      <p:to>
                                        <p:strVal val="visible"/>
                                      </p:to>
                                    </p:set>
                                    <p:animEffect transition="in" filter="fade">
                                      <p:cBhvr>
                                        <p:cTn id="23" dur="600"/>
                                        <p:tgtEl>
                                          <p:spTgt spid="6182"/>
                                        </p:tgtEl>
                                      </p:cBhvr>
                                    </p:animEffect>
                                    <p:anim calcmode="lin" valueType="num">
                                      <p:cBhvr>
                                        <p:cTn id="24" dur="600" fill="hold"/>
                                        <p:tgtEl>
                                          <p:spTgt spid="6182"/>
                                        </p:tgtEl>
                                        <p:attrNameLst>
                                          <p:attrName>ppt_x</p:attrName>
                                        </p:attrNameLst>
                                      </p:cBhvr>
                                      <p:tavLst>
                                        <p:tav tm="0">
                                          <p:val>
                                            <p:strVal val="#ppt_x"/>
                                          </p:val>
                                        </p:tav>
                                        <p:tav tm="100000">
                                          <p:val>
                                            <p:strVal val="#ppt_x"/>
                                          </p:val>
                                        </p:tav>
                                      </p:tavLst>
                                    </p:anim>
                                    <p:anim calcmode="lin" valueType="num">
                                      <p:cBhvr>
                                        <p:cTn id="25"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9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5"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高校生</a:t>
              </a:r>
              <a:r>
                <a:rPr kumimoji="1" lang="ja-JP" altLang="en-US" sz="1600" dirty="0">
                  <a:latin typeface="HGPGothicE" panose="020B0900000000000000" pitchFamily="34" charset="-128"/>
                </a:rPr>
                <a:t>（全日制）</a:t>
              </a:r>
              <a:endParaRPr kumimoji="1" lang="ja-JP" altLang="en-US" sz="2000" dirty="0">
                <a:latin typeface="HGPGothicE" panose="020B0900000000000000" pitchFamily="34" charset="-128"/>
              </a:endParaRPr>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064</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083</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968</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公立学校の児童・生徒１人当たりの公費負担教育費（令和５年度）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2" name="角丸四角形 15">
            <a:extLst>
              <a:ext uri="{FF2B5EF4-FFF2-40B4-BE49-F238E27FC236}">
                <a16:creationId xmlns:a16="http://schemas.microsoft.com/office/drawing/2014/main" id="{8357D1D5-7A12-B34B-DDF6-380BEAC75114}"/>
              </a:ext>
            </a:extLst>
          </p:cNvPr>
          <p:cNvSpPr/>
          <p:nvPr/>
        </p:nvSpPr>
        <p:spPr>
          <a:xfrm>
            <a:off x="327393" y="6346082"/>
            <a:ext cx="3423075"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　出所：文部科学省「令和６年度地方教育費調査（令和５会計年度）」　　　</a:t>
            </a:r>
            <a:endParaRPr lang="en-US" altLang="ja-JP" sz="800" dirty="0">
              <a:solidFill>
                <a:schemeClr val="tx1"/>
              </a:solidFill>
              <a:latin typeface="+mn-ea"/>
            </a:endParaRPr>
          </a:p>
        </p:txBody>
      </p:sp>
      <p:sp>
        <p:nvSpPr>
          <p:cNvPr id="2" name="スライド番号プレースホルダー 8">
            <a:extLst>
              <a:ext uri="{FF2B5EF4-FFF2-40B4-BE49-F238E27FC236}">
                <a16:creationId xmlns:a16="http://schemas.microsoft.com/office/drawing/2014/main" id="{46B54EFC-8299-58F9-BACC-98F77A28F7D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5489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
        <p:nvSpPr>
          <p:cNvPr id="2" name="スライド番号プレースホルダー 8">
            <a:extLst>
              <a:ext uri="{FF2B5EF4-FFF2-40B4-BE49-F238E27FC236}">
                <a16:creationId xmlns:a16="http://schemas.microsoft.com/office/drawing/2014/main" id="{BEDA5C86-1AAC-9FE8-A918-E3E9F699320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8</a:t>
            </a:fld>
            <a:endParaRPr lang="en-US" altLang="ja-JP" dirty="0">
              <a:latin typeface="+mn-ea"/>
              <a:ea typeface="+mn-ea"/>
            </a:endParaRP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7967079"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sz="1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
        <p:nvSpPr>
          <p:cNvPr id="8" name="スライド番号プレースホルダー 8">
            <a:extLst>
              <a:ext uri="{FF2B5EF4-FFF2-40B4-BE49-F238E27FC236}">
                <a16:creationId xmlns:a16="http://schemas.microsoft.com/office/drawing/2014/main" id="{C09EF75C-98C0-78A4-10A2-A2C4CB494DA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9</a:t>
            </a:fld>
            <a:endParaRPr lang="en-US" altLang="ja-JP" dirty="0">
              <a:latin typeface="+mn-ea"/>
              <a:ea typeface="+mn-ea"/>
            </a:endParaRPr>
          </a:p>
        </p:txBody>
      </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中学校・生徒用テーマ" id="{C0806648-932F-9042-AC81-4D6FA5F87530}" vid="{4D23F85F-EF96-3A4B-82C1-F03226231C3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D8AAD9-E590-4290-A363-413F466E722A}">
  <ds:schemaRef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8fe4d1f7-9dac-473b-bde5-951e1cbc35f9"/>
    <ds:schemaRef ds:uri="http://www.w3.org/XML/1998/namespace"/>
    <ds:schemaRef ds:uri="http://purl.org/dc/dcmitype/"/>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FB32A4-64E6-487D-B74B-5DA76832B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中学校・生徒用テーマ</Template>
  <TotalTime>0</TotalTime>
  <Words>4541</Words>
  <Application>Microsoft Macintosh PowerPoint</Application>
  <PresentationFormat>画面に合わせる (4:3)</PresentationFormat>
  <Paragraphs>709</Paragraphs>
  <Slides>31</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HGPｺﾞｼｯｸE</vt:lpstr>
      <vt:lpstr>ＭＳ Ｐゴシック</vt:lpstr>
      <vt:lpstr>Arial</vt:lpstr>
      <vt:lpstr>Wingdings</vt:lpstr>
      <vt:lpstr>HGP創英角ｺﾞｼｯｸUB</vt:lpstr>
      <vt:lpstr>HGPｺﾞｼｯｸM</vt:lpstr>
      <vt:lpstr>ＭＳ Ｐゴシック</vt:lpstr>
      <vt:lpstr>HGPｺﾞｼｯｸE</vt:lpstr>
      <vt:lpstr>中学校・生徒用テーマ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2026-05-30T08:30:09Z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