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tags/tag5.xml" ContentType="application/vnd.openxmlformats-officedocument.presentationml.tags+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763" r:id="rId4"/>
  </p:sldMasterIdLst>
  <p:notesMasterIdLst>
    <p:notesMasterId r:id="rId36"/>
  </p:notesMasterIdLst>
  <p:handoutMasterIdLst>
    <p:handoutMasterId r:id="rId37"/>
  </p:handoutMasterIdLst>
  <p:sldIdLst>
    <p:sldId id="1205" r:id="rId5"/>
    <p:sldId id="1169" r:id="rId6"/>
    <p:sldId id="305" r:id="rId7"/>
    <p:sldId id="1172" r:id="rId8"/>
    <p:sldId id="1176" r:id="rId9"/>
    <p:sldId id="1251" r:id="rId10"/>
    <p:sldId id="1252" r:id="rId11"/>
    <p:sldId id="1170" r:id="rId12"/>
    <p:sldId id="483" r:id="rId13"/>
    <p:sldId id="1174" r:id="rId14"/>
    <p:sldId id="1175" r:id="rId15"/>
    <p:sldId id="303" r:id="rId16"/>
    <p:sldId id="1178" r:id="rId17"/>
    <p:sldId id="1261" r:id="rId18"/>
    <p:sldId id="1254" r:id="rId19"/>
    <p:sldId id="1255" r:id="rId20"/>
    <p:sldId id="1256" r:id="rId21"/>
    <p:sldId id="1262" r:id="rId22"/>
    <p:sldId id="1263" r:id="rId23"/>
    <p:sldId id="1259" r:id="rId24"/>
    <p:sldId id="1260" r:id="rId25"/>
    <p:sldId id="1245" r:id="rId26"/>
    <p:sldId id="1234" r:id="rId27"/>
    <p:sldId id="1235" r:id="rId28"/>
    <p:sldId id="1236" r:id="rId29"/>
    <p:sldId id="1244" r:id="rId30"/>
    <p:sldId id="1226" r:id="rId31"/>
    <p:sldId id="1227" r:id="rId32"/>
    <p:sldId id="1237" r:id="rId33"/>
    <p:sldId id="1243" r:id="rId34"/>
    <p:sldId id="1173" r:id="rId35"/>
  </p:sldIdLst>
  <p:sldSz cx="9144000" cy="6858000" type="screen4x3"/>
  <p:notesSz cx="9926638" cy="6797675"/>
  <p:embeddedFontLst>
    <p:embeddedFont>
      <p:font typeface="HGPｺﾞｼｯｸM" panose="020B0600000000000000" pitchFamily="34" charset="-128"/>
      <p:regular r:id="rId38"/>
    </p:embeddedFont>
    <p:embeddedFont>
      <p:font typeface="HGPｺﾞｼｯｸE" panose="020B0900000000000000" pitchFamily="34" charset="-128"/>
      <p:regular r:id="rId39"/>
    </p:embeddedFont>
    <p:embeddedFont>
      <p:font typeface="HGPｺﾞｼｯｸE" panose="020B0900000000000000" pitchFamily="34" charset="-128"/>
      <p:regular r:id="rId39"/>
    </p:embeddedFont>
    <p:embeddedFont>
      <p:font typeface="HGP創英角ｺﾞｼｯｸUB" panose="020B0900000000000000" pitchFamily="34" charset="-128"/>
      <p:regular r:id="rId40"/>
    </p:embeddedFont>
    <p:embeddedFont>
      <p:font typeface="ＭＳ Ｐゴシック" panose="020B0600070205080204" pitchFamily="34" charset="-128"/>
      <p:regular r:id="rId41"/>
    </p:embeddedFont>
    <p:embeddedFont>
      <p:font typeface="Times" panose="02020603050405020304" pitchFamily="18" charset="0"/>
      <p:regular r:id="rId42"/>
      <p:bold r:id="rId43"/>
      <p:italic r:id="rId44"/>
      <p:boldItalic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地域共通" id="{F5FBAB5F-1CC8-4EE4-B438-E1B7B92548A4}">
          <p14:sldIdLst>
            <p14:sldId id="1205"/>
          </p14:sldIdLst>
        </p14:section>
        <p14:section name="共通" id="{8E79AC90-CA1C-4C07-820D-E19AA4B7D400}">
          <p14:sldIdLst>
            <p14:sldId id="1169"/>
            <p14:sldId id="305"/>
            <p14:sldId id="1172"/>
            <p14:sldId id="1176"/>
            <p14:sldId id="1251"/>
            <p14:sldId id="1252"/>
            <p14:sldId id="1170"/>
            <p14:sldId id="483"/>
            <p14:sldId id="1174"/>
            <p14:sldId id="1175"/>
            <p14:sldId id="303"/>
            <p14:sldId id="1178"/>
            <p14:sldId id="1261"/>
            <p14:sldId id="1254"/>
            <p14:sldId id="1255"/>
            <p14:sldId id="1256"/>
            <p14:sldId id="1262"/>
            <p14:sldId id="1263"/>
            <p14:sldId id="1259"/>
            <p14:sldId id="1260"/>
          </p14:sldIdLst>
        </p14:section>
        <p14:section name="地域独自" id="{DFC39592-6E5B-44C7-B1EE-BBD4D38BBDD0}">
          <p14:sldIdLst>
            <p14:sldId id="1245"/>
            <p14:sldId id="1234"/>
            <p14:sldId id="1235"/>
            <p14:sldId id="1236"/>
            <p14:sldId id="1244"/>
          </p14:sldIdLst>
        </p14:section>
        <p14:section name="共通" id="{6C19DC99-2679-4BC6-89F3-7AFEAD74C179}">
          <p14:sldIdLst>
            <p14:sldId id="1226"/>
            <p14:sldId id="1227"/>
            <p14:sldId id="1237"/>
          </p14:sldIdLst>
        </p14:section>
        <p14:section name="まとめ" id="{EA435BC1-8A92-8F4A-8C22-F171402B7CA4}">
          <p14:sldIdLst>
            <p14:sldId id="1243"/>
            <p14:sldId id="1173"/>
          </p14:sldIdLst>
        </p14:section>
      </p14:sectionLst>
    </p:ext>
    <p:ext uri="{EFAFB233-063F-42B5-8137-9DF3F51BA10A}">
      <p15:sldGuideLst xmlns:p15="http://schemas.microsoft.com/office/powerpoint/2012/main">
        <p15:guide id="32" orient="horz" userDrawn="1">
          <p15:clr>
            <a:srgbClr val="A4A3A4"/>
          </p15:clr>
        </p15:guide>
        <p15:guide id="37" pos="5760" userDrawn="1">
          <p15:clr>
            <a:srgbClr val="A4A3A4"/>
          </p15:clr>
        </p15:guide>
      </p15:sldGuideLst>
    </p:ext>
    <p:ext uri="{2D200454-40CA-4A62-9FC3-DE9A4176ACB9}">
      <p15:notesGuideLst xmlns:p15="http://schemas.microsoft.com/office/powerpoint/2012/main">
        <p15:guide id="1" orient="horz" pos="2140" userDrawn="1">
          <p15:clr>
            <a:srgbClr val="A4A3A4"/>
          </p15:clr>
        </p15:guide>
        <p15:guide id="2" pos="312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C1C2"/>
    <a:srgbClr val="EFD638"/>
    <a:srgbClr val="807DD4"/>
    <a:srgbClr val="F6E995"/>
    <a:srgbClr val="005AAC"/>
    <a:srgbClr val="3C9359"/>
    <a:srgbClr val="F89200"/>
    <a:srgbClr val="FAF3BF"/>
    <a:srgbClr val="BEDFFF"/>
    <a:srgbClr val="BDD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92" autoAdjust="0"/>
    <p:restoredTop sz="94195" autoAdjust="0"/>
  </p:normalViewPr>
  <p:slideViewPr>
    <p:cSldViewPr snapToGrid="0">
      <p:cViewPr varScale="1">
        <p:scale>
          <a:sx n="127" d="100"/>
          <a:sy n="127" d="100"/>
        </p:scale>
        <p:origin x="1888" y="192"/>
      </p:cViewPr>
      <p:guideLst>
        <p:guide orient="horz"/>
        <p:guide pos="5760"/>
      </p:guideLst>
    </p:cSldViewPr>
  </p:slideViewPr>
  <p:outlineViewPr>
    <p:cViewPr>
      <p:scale>
        <a:sx n="20" d="100"/>
        <a:sy n="2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7" d="100"/>
          <a:sy n="107" d="100"/>
        </p:scale>
        <p:origin x="1194" y="102"/>
      </p:cViewPr>
      <p:guideLst>
        <p:guide orient="horz" pos="2140"/>
        <p:guide pos="312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stacked"/>
        <c:varyColors val="0"/>
        <c:ser>
          <c:idx val="0"/>
          <c:order val="0"/>
          <c:spPr>
            <a:solidFill>
              <a:srgbClr val="5394E3"/>
            </a:solidFill>
            <a:ln>
              <a:noFill/>
            </a:ln>
            <a:effectLst/>
          </c:spPr>
          <c:invertIfNegative val="0"/>
          <c:val>
            <c:numRef>
              <c:f>Sheet1!$B$2:$B$3</c:f>
              <c:numCache>
                <c:formatCode>General</c:formatCode>
                <c:ptCount val="2"/>
                <c:pt idx="0">
                  <c:v>60.6</c:v>
                </c:pt>
                <c:pt idx="1">
                  <c:v>92.7</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系列 1</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2026</c:v>
                      </c:pt>
                    </c:numCache>
                  </c:numRef>
                </c15:cat>
              </c15:filteredCategoryTitle>
            </c:ext>
            <c:ext xmlns:c16="http://schemas.microsoft.com/office/drawing/2014/chart" uri="{C3380CC4-5D6E-409C-BE32-E72D297353CC}">
              <c16:uniqueId val="{00000000-8178-49FB-89E2-64F2CEE98FFA}"/>
            </c:ext>
          </c:extLst>
        </c:ser>
        <c:ser>
          <c:idx val="1"/>
          <c:order val="1"/>
          <c:spPr>
            <a:noFill/>
            <a:ln w="19050">
              <a:solidFill>
                <a:srgbClr val="EE6E6E"/>
              </a:solidFill>
              <a:prstDash val="sysDash"/>
            </a:ln>
            <a:effectLst/>
          </c:spPr>
          <c:invertIfNegative val="0"/>
          <c:val>
            <c:numRef>
              <c:f>Sheet1!$C$2:$C$3</c:f>
              <c:numCache>
                <c:formatCode>General</c:formatCode>
                <c:ptCount val="2"/>
                <c:pt idx="0">
                  <c:v>5.6</c:v>
                </c:pt>
                <c:pt idx="1">
                  <c:v>29.6</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系列 2</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2026</c:v>
                      </c:pt>
                    </c:numCache>
                  </c:numRef>
                </c15:cat>
              </c15:filteredCategoryTitle>
            </c:ext>
            <c:ext xmlns:c16="http://schemas.microsoft.com/office/drawing/2014/chart" uri="{C3380CC4-5D6E-409C-BE32-E72D297353CC}">
              <c16:uniqueId val="{00000001-8178-49FB-89E2-64F2CEE98FFA}"/>
            </c:ext>
          </c:extLst>
        </c:ser>
        <c:dLbls>
          <c:showLegendKey val="0"/>
          <c:showVal val="0"/>
          <c:showCatName val="0"/>
          <c:showSerName val="0"/>
          <c:showPercent val="0"/>
          <c:showBubbleSize val="0"/>
        </c:dLbls>
        <c:gapWidth val="60"/>
        <c:overlap val="100"/>
        <c:serLines>
          <c:spPr>
            <a:ln w="9525" cap="flat" cmpd="sng" algn="ctr">
              <a:solidFill>
                <a:schemeClr val="tx1">
                  <a:lumMod val="35000"/>
                  <a:lumOff val="65000"/>
                </a:schemeClr>
              </a:solidFill>
              <a:prstDash val="dash"/>
              <a:round/>
            </a:ln>
            <a:effectLst/>
          </c:spPr>
        </c:serLines>
        <c:axId val="834060264"/>
        <c:axId val="834054864"/>
      </c:barChart>
      <c:catAx>
        <c:axId val="834060264"/>
        <c:scaling>
          <c:orientation val="minMax"/>
        </c:scaling>
        <c:delete val="1"/>
        <c:axPos val="b"/>
        <c:numFmt formatCode="General" sourceLinked="1"/>
        <c:majorTickMark val="none"/>
        <c:minorTickMark val="none"/>
        <c:tickLblPos val="nextTo"/>
        <c:crossAx val="834054864"/>
        <c:crosses val="autoZero"/>
        <c:auto val="1"/>
        <c:lblAlgn val="ctr"/>
        <c:lblOffset val="100"/>
        <c:noMultiLvlLbl val="0"/>
      </c:catAx>
      <c:valAx>
        <c:axId val="834054864"/>
        <c:scaling>
          <c:orientation val="minMax"/>
        </c:scaling>
        <c:delete val="1"/>
        <c:axPos val="l"/>
        <c:numFmt formatCode="General" sourceLinked="1"/>
        <c:majorTickMark val="out"/>
        <c:minorTickMark val="none"/>
        <c:tickLblPos val="nextTo"/>
        <c:crossAx val="8340602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272282071202546E-2"/>
          <c:y val="2.4584515239818396E-2"/>
          <c:w val="0.92945543585759494"/>
          <c:h val="0.93990451830266619"/>
        </c:manualLayout>
      </c:layout>
      <c:barChart>
        <c:barDir val="col"/>
        <c:grouping val="stacked"/>
        <c:varyColors val="0"/>
        <c:ser>
          <c:idx val="0"/>
          <c:order val="0"/>
          <c:spPr>
            <a:solidFill>
              <a:srgbClr val="A6A6A6"/>
            </a:solidFill>
            <a:ln>
              <a:noFill/>
            </a:ln>
            <a:effectLst/>
          </c:spPr>
          <c:invertIfNegative val="0"/>
          <c:val>
            <c:numRef>
              <c:f>Sheet1!$B$2:$B$3</c:f>
              <c:numCache>
                <c:formatCode>General</c:formatCode>
                <c:ptCount val="2"/>
                <c:pt idx="0">
                  <c:v>25.1</c:v>
                </c:pt>
                <c:pt idx="1">
                  <c:v>31.1</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系列 1</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2026</c:v>
                      </c:pt>
                    </c:numCache>
                  </c:numRef>
                </c15:cat>
              </c15:filteredCategoryTitle>
            </c:ext>
            <c:ext xmlns:c16="http://schemas.microsoft.com/office/drawing/2014/chart" uri="{C3380CC4-5D6E-409C-BE32-E72D297353CC}">
              <c16:uniqueId val="{00000000-A3B9-46A4-A811-51CB1163067E}"/>
            </c:ext>
          </c:extLst>
        </c:ser>
        <c:ser>
          <c:idx val="1"/>
          <c:order val="1"/>
          <c:spPr>
            <a:solidFill>
              <a:srgbClr val="EAEAEA"/>
            </a:solidFill>
            <a:ln>
              <a:noFill/>
            </a:ln>
            <a:effectLst/>
          </c:spPr>
          <c:invertIfNegative val="0"/>
          <c:val>
            <c:numRef>
              <c:f>Sheet1!$C$2:$C$3</c:f>
              <c:numCache>
                <c:formatCode>General</c:formatCode>
                <c:ptCount val="2"/>
                <c:pt idx="0">
                  <c:v>0</c:v>
                </c:pt>
                <c:pt idx="1">
                  <c:v>0</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系列 2</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2026</c:v>
                      </c:pt>
                    </c:numCache>
                  </c:numRef>
                </c15:cat>
              </c15:filteredCategoryTitle>
            </c:ext>
            <c:ext xmlns:c16="http://schemas.microsoft.com/office/drawing/2014/chart" uri="{C3380CC4-5D6E-409C-BE32-E72D297353CC}">
              <c16:uniqueId val="{00000003-A3B9-46A4-A811-51CB1163067E}"/>
            </c:ext>
          </c:extLst>
        </c:ser>
        <c:ser>
          <c:idx val="2"/>
          <c:order val="2"/>
          <c:spPr>
            <a:solidFill>
              <a:srgbClr val="009E47"/>
            </a:solidFill>
            <a:ln>
              <a:noFill/>
            </a:ln>
            <a:effectLst/>
          </c:spPr>
          <c:invertIfNegative val="0"/>
          <c:val>
            <c:numRef>
              <c:f>Sheet1!$D$2:$D$3</c:f>
              <c:numCache>
                <c:formatCode>General</c:formatCode>
                <c:ptCount val="2"/>
                <c:pt idx="0">
                  <c:v>11.6</c:v>
                </c:pt>
                <c:pt idx="1">
                  <c:v>39.1</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系列 3</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2026</c:v>
                      </c:pt>
                    </c:numCache>
                  </c:numRef>
                </c15:cat>
              </c15:filteredCategoryTitle>
            </c:ext>
            <c:ext xmlns:c16="http://schemas.microsoft.com/office/drawing/2014/chart" uri="{C3380CC4-5D6E-409C-BE32-E72D297353CC}">
              <c16:uniqueId val="{00000004-A3B9-46A4-A811-51CB1163067E}"/>
            </c:ext>
          </c:extLst>
        </c:ser>
        <c:ser>
          <c:idx val="3"/>
          <c:order val="3"/>
          <c:spPr>
            <a:solidFill>
              <a:srgbClr val="EEC92E"/>
            </a:solidFill>
            <a:ln>
              <a:noFill/>
            </a:ln>
            <a:effectLst/>
          </c:spPr>
          <c:invertIfNegative val="0"/>
          <c:val>
            <c:numRef>
              <c:f>Sheet1!$E$2:$E$3</c:f>
              <c:numCache>
                <c:formatCode>General</c:formatCode>
                <c:ptCount val="2"/>
                <c:pt idx="0">
                  <c:v>15.3</c:v>
                </c:pt>
                <c:pt idx="1">
                  <c:v>20.9</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系列 4</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2026</c:v>
                      </c:pt>
                    </c:numCache>
                  </c:numRef>
                </c15:cat>
              </c15:filteredCategoryTitle>
            </c:ext>
            <c:ext xmlns:c16="http://schemas.microsoft.com/office/drawing/2014/chart" uri="{C3380CC4-5D6E-409C-BE32-E72D297353CC}">
              <c16:uniqueId val="{00000005-A3B9-46A4-A811-51CB1163067E}"/>
            </c:ext>
          </c:extLst>
        </c:ser>
        <c:ser>
          <c:idx val="4"/>
          <c:order val="4"/>
          <c:spPr>
            <a:solidFill>
              <a:srgbClr val="EE6E6E"/>
            </a:solidFill>
            <a:ln>
              <a:noFill/>
            </a:ln>
            <a:effectLst/>
          </c:spPr>
          <c:invertIfNegative val="0"/>
          <c:val>
            <c:numRef>
              <c:f>Sheet1!$F$2:$F$3</c:f>
              <c:numCache>
                <c:formatCode>General</c:formatCode>
                <c:ptCount val="2"/>
                <c:pt idx="0">
                  <c:v>14.3</c:v>
                </c:pt>
                <c:pt idx="1">
                  <c:v>31.3</c:v>
                </c:pt>
              </c:numCache>
            </c:numRef>
          </c:val>
          <c:extLs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系列 5</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2026</c:v>
                      </c:pt>
                    </c:numCache>
                  </c:numRef>
                </c15:cat>
              </c15:filteredCategoryTitle>
            </c:ext>
            <c:ext xmlns:c16="http://schemas.microsoft.com/office/drawing/2014/chart" uri="{C3380CC4-5D6E-409C-BE32-E72D297353CC}">
              <c16:uniqueId val="{00000006-A3B9-46A4-A811-51CB1163067E}"/>
            </c:ext>
          </c:extLst>
        </c:ser>
        <c:dLbls>
          <c:showLegendKey val="0"/>
          <c:showVal val="0"/>
          <c:showCatName val="0"/>
          <c:showSerName val="0"/>
          <c:showPercent val="0"/>
          <c:showBubbleSize val="0"/>
        </c:dLbls>
        <c:gapWidth val="60"/>
        <c:overlap val="100"/>
        <c:serLines>
          <c:spPr>
            <a:ln w="9525" cap="flat" cmpd="sng" algn="ctr">
              <a:solidFill>
                <a:schemeClr val="tx1">
                  <a:lumMod val="35000"/>
                  <a:lumOff val="65000"/>
                </a:schemeClr>
              </a:solidFill>
              <a:prstDash val="dash"/>
              <a:round/>
            </a:ln>
            <a:effectLst/>
          </c:spPr>
        </c:serLines>
        <c:axId val="834051624"/>
        <c:axId val="834042624"/>
      </c:barChart>
      <c:catAx>
        <c:axId val="834051624"/>
        <c:scaling>
          <c:orientation val="minMax"/>
        </c:scaling>
        <c:delete val="1"/>
        <c:axPos val="b"/>
        <c:numFmt formatCode="General" sourceLinked="1"/>
        <c:majorTickMark val="none"/>
        <c:minorTickMark val="none"/>
        <c:tickLblPos val="nextTo"/>
        <c:crossAx val="834042624"/>
        <c:crosses val="autoZero"/>
        <c:auto val="1"/>
        <c:lblAlgn val="ctr"/>
        <c:lblOffset val="100"/>
        <c:noMultiLvlLbl val="0"/>
      </c:catAx>
      <c:valAx>
        <c:axId val="834042624"/>
        <c:scaling>
          <c:orientation val="minMax"/>
        </c:scaling>
        <c:delete val="1"/>
        <c:axPos val="l"/>
        <c:numFmt formatCode="General" sourceLinked="1"/>
        <c:majorTickMark val="out"/>
        <c:minorTickMark val="none"/>
        <c:tickLblPos val="nextTo"/>
        <c:crossAx val="8340516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76894361212966"/>
          <c:y val="0.13415868387263138"/>
          <c:w val="0.49926230243285907"/>
          <c:h val="0.80279522247011326"/>
        </c:manualLayout>
      </c:layout>
      <c:pieChart>
        <c:varyColors val="1"/>
        <c:ser>
          <c:idx val="0"/>
          <c:order val="0"/>
          <c:tx>
            <c:strRef>
              <c:f>Sheet1!$B$1</c:f>
              <c:strCache>
                <c:ptCount val="1"/>
                <c:pt idx="0">
                  <c:v>歳入</c:v>
                </c:pt>
              </c:strCache>
            </c:strRef>
          </c:tx>
          <c:spPr>
            <a:ln w="6350">
              <a:solidFill>
                <a:schemeClr val="bg1"/>
              </a:solidFill>
            </a:ln>
          </c:spPr>
          <c:dPt>
            <c:idx val="0"/>
            <c:bubble3D val="0"/>
            <c:spPr>
              <a:solidFill>
                <a:srgbClr val="F89200"/>
              </a:solidFill>
              <a:ln w="6350">
                <a:solidFill>
                  <a:schemeClr val="bg1"/>
                </a:solidFill>
              </a:ln>
              <a:effectLst/>
            </c:spPr>
            <c:extLst>
              <c:ext xmlns:c16="http://schemas.microsoft.com/office/drawing/2014/chart" uri="{C3380CC4-5D6E-409C-BE32-E72D297353CC}">
                <c16:uniqueId val="{00000001-90F6-164E-A5B1-2DA654FE9D37}"/>
              </c:ext>
            </c:extLst>
          </c:dPt>
          <c:dPt>
            <c:idx val="1"/>
            <c:bubble3D val="0"/>
            <c:spPr>
              <a:solidFill>
                <a:srgbClr val="FFD392"/>
              </a:solidFill>
              <a:ln w="6350">
                <a:solidFill>
                  <a:schemeClr val="bg1"/>
                </a:solidFill>
              </a:ln>
              <a:effectLst/>
            </c:spPr>
            <c:extLst>
              <c:ext xmlns:c16="http://schemas.microsoft.com/office/drawing/2014/chart" uri="{C3380CC4-5D6E-409C-BE32-E72D297353CC}">
                <c16:uniqueId val="{00000003-90F6-164E-A5B1-2DA654FE9D37}"/>
              </c:ext>
            </c:extLst>
          </c:dPt>
          <c:dPt>
            <c:idx val="2"/>
            <c:bubble3D val="0"/>
            <c:spPr>
              <a:solidFill>
                <a:srgbClr val="79BEFF"/>
              </a:solidFill>
              <a:ln w="6350">
                <a:solidFill>
                  <a:schemeClr val="bg1"/>
                </a:solidFill>
              </a:ln>
              <a:effectLst/>
            </c:spPr>
            <c:extLst>
              <c:ext xmlns:c16="http://schemas.microsoft.com/office/drawing/2014/chart" uri="{C3380CC4-5D6E-409C-BE32-E72D297353CC}">
                <c16:uniqueId val="{00000005-90F6-164E-A5B1-2DA654FE9D37}"/>
              </c:ext>
            </c:extLst>
          </c:dPt>
          <c:dPt>
            <c:idx val="3"/>
            <c:bubble3D val="0"/>
            <c:spPr>
              <a:solidFill>
                <a:srgbClr val="359EFF"/>
              </a:solidFill>
              <a:ln w="6350">
                <a:solidFill>
                  <a:schemeClr val="bg1"/>
                </a:solidFill>
              </a:ln>
              <a:effectLst/>
            </c:spPr>
            <c:extLst>
              <c:ext xmlns:c16="http://schemas.microsoft.com/office/drawing/2014/chart" uri="{C3380CC4-5D6E-409C-BE32-E72D297353CC}">
                <c16:uniqueId val="{00000007-90F6-164E-A5B1-2DA654FE9D37}"/>
              </c:ext>
            </c:extLst>
          </c:dPt>
          <c:dPt>
            <c:idx val="4"/>
            <c:bubble3D val="0"/>
            <c:spPr>
              <a:solidFill>
                <a:srgbClr val="005AAC"/>
              </a:solidFill>
              <a:ln w="6350">
                <a:solidFill>
                  <a:schemeClr val="bg1"/>
                </a:solidFill>
              </a:ln>
              <a:effectLst/>
            </c:spPr>
            <c:extLst>
              <c:ext xmlns:c16="http://schemas.microsoft.com/office/drawing/2014/chart" uri="{C3380CC4-5D6E-409C-BE32-E72D297353CC}">
                <c16:uniqueId val="{00000009-90F6-164E-A5B1-2DA654FE9D37}"/>
              </c:ext>
            </c:extLst>
          </c:dPt>
          <c:dPt>
            <c:idx val="5"/>
            <c:bubble3D val="0"/>
            <c:spPr>
              <a:solidFill>
                <a:srgbClr val="BEDFFF"/>
              </a:solidFill>
              <a:ln w="6350">
                <a:solidFill>
                  <a:schemeClr val="bg1"/>
                </a:solidFill>
              </a:ln>
              <a:effectLst/>
            </c:spPr>
            <c:extLst>
              <c:ext xmlns:c16="http://schemas.microsoft.com/office/drawing/2014/chart" uri="{C3380CC4-5D6E-409C-BE32-E72D297353CC}">
                <c16:uniqueId val="{0000000B-90F6-164E-A5B1-2DA654FE9D37}"/>
              </c:ext>
            </c:extLst>
          </c:dPt>
          <c:dPt>
            <c:idx val="6"/>
            <c:bubble3D val="0"/>
            <c:spPr>
              <a:solidFill>
                <a:srgbClr val="C0C0C0"/>
              </a:solidFill>
              <a:ln w="6350">
                <a:solidFill>
                  <a:schemeClr val="bg1"/>
                </a:solidFill>
              </a:ln>
              <a:effectLst/>
            </c:spPr>
            <c:extLst>
              <c:ext xmlns:c16="http://schemas.microsoft.com/office/drawing/2014/chart" uri="{C3380CC4-5D6E-409C-BE32-E72D297353CC}">
                <c16:uniqueId val="{0000000D-90F6-164E-A5B1-2DA654FE9D37}"/>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90F6-164E-A5B1-2DA654FE9D37}"/>
              </c:ext>
            </c:extLst>
          </c:dPt>
          <c:dPt>
            <c:idx val="8"/>
            <c:bubble3D val="0"/>
            <c:spPr>
              <a:solidFill>
                <a:schemeClr val="accent3">
                  <a:lumMod val="60000"/>
                </a:schemeClr>
              </a:solidFill>
              <a:ln w="6350">
                <a:solidFill>
                  <a:schemeClr val="bg1"/>
                </a:solidFill>
              </a:ln>
              <a:effectLst/>
            </c:spPr>
            <c:extLst>
              <c:ext xmlns:c16="http://schemas.microsoft.com/office/drawing/2014/chart" uri="{C3380CC4-5D6E-409C-BE32-E72D297353CC}">
                <c16:uniqueId val="{00000011-90F6-164E-A5B1-2DA654FE9D37}"/>
              </c:ext>
            </c:extLst>
          </c:dPt>
          <c:dPt>
            <c:idx val="9"/>
            <c:bubble3D val="0"/>
            <c:spPr>
              <a:solidFill>
                <a:schemeClr val="accent4">
                  <a:lumMod val="60000"/>
                </a:schemeClr>
              </a:solidFill>
              <a:ln w="6350">
                <a:solidFill>
                  <a:schemeClr val="bg1"/>
                </a:solidFill>
              </a:ln>
              <a:effectLst/>
            </c:spPr>
            <c:extLst>
              <c:ext xmlns:c16="http://schemas.microsoft.com/office/drawing/2014/chart" uri="{C3380CC4-5D6E-409C-BE32-E72D297353CC}">
                <c16:uniqueId val="{00000013-90F6-164E-A5B1-2DA654FE9D37}"/>
              </c:ext>
            </c:extLst>
          </c:dPt>
          <c:dPt>
            <c:idx val="10"/>
            <c:bubble3D val="0"/>
            <c:spPr>
              <a:solidFill>
                <a:schemeClr val="accent5">
                  <a:lumMod val="60000"/>
                </a:schemeClr>
              </a:solidFill>
              <a:ln w="6350">
                <a:solidFill>
                  <a:schemeClr val="bg1"/>
                </a:solidFill>
              </a:ln>
              <a:effectLst/>
            </c:spPr>
            <c:extLst>
              <c:ext xmlns:c16="http://schemas.microsoft.com/office/drawing/2014/chart" uri="{C3380CC4-5D6E-409C-BE32-E72D297353CC}">
                <c16:uniqueId val="{00000015-90F6-164E-A5B1-2DA654FE9D37}"/>
              </c:ext>
            </c:extLst>
          </c:dPt>
          <c:dPt>
            <c:idx val="11"/>
            <c:bubble3D val="0"/>
            <c:spPr>
              <a:solidFill>
                <a:schemeClr val="accent6">
                  <a:lumMod val="60000"/>
                </a:schemeClr>
              </a:solidFill>
              <a:ln w="6350">
                <a:solidFill>
                  <a:schemeClr val="bg1"/>
                </a:solidFill>
              </a:ln>
              <a:effectLst/>
            </c:spPr>
            <c:extLst>
              <c:ext xmlns:c16="http://schemas.microsoft.com/office/drawing/2014/chart" uri="{C3380CC4-5D6E-409C-BE32-E72D297353CC}">
                <c16:uniqueId val="{00000017-90F6-164E-A5B1-2DA654FE9D37}"/>
              </c:ext>
            </c:extLst>
          </c:dPt>
          <c:dLbls>
            <c:dLbl>
              <c:idx val="0"/>
              <c:delete val="1"/>
              <c:extLst>
                <c:ext xmlns:c15="http://schemas.microsoft.com/office/drawing/2012/chart" uri="{CE6537A1-D6FC-4f65-9D91-7224C49458BB}"/>
                <c:ext xmlns:c16="http://schemas.microsoft.com/office/drawing/2014/chart" uri="{C3380CC4-5D6E-409C-BE32-E72D297353CC}">
                  <c16:uniqueId val="{00000001-90F6-164E-A5B1-2DA654FE9D37}"/>
                </c:ext>
              </c:extLst>
            </c:dLbl>
            <c:dLbl>
              <c:idx val="1"/>
              <c:delete val="1"/>
              <c:extLst>
                <c:ext xmlns:c15="http://schemas.microsoft.com/office/drawing/2012/chart" uri="{CE6537A1-D6FC-4f65-9D91-7224C49458BB}">
                  <c15:layout>
                    <c:manualLayout>
                      <c:w val="0.23225949853923025"/>
                      <c:h val="0.21412103947480973"/>
                    </c:manualLayout>
                  </c15:layout>
                </c:ext>
                <c:ext xmlns:c16="http://schemas.microsoft.com/office/drawing/2014/chart" uri="{C3380CC4-5D6E-409C-BE32-E72D297353CC}">
                  <c16:uniqueId val="{00000003-90F6-164E-A5B1-2DA654FE9D37}"/>
                </c:ext>
              </c:extLst>
            </c:dLbl>
            <c:dLbl>
              <c:idx val="2"/>
              <c:delete val="1"/>
              <c:extLst>
                <c:ext xmlns:c15="http://schemas.microsoft.com/office/drawing/2012/chart" uri="{CE6537A1-D6FC-4f65-9D91-7224C49458BB}"/>
                <c:ext xmlns:c16="http://schemas.microsoft.com/office/drawing/2014/chart" uri="{C3380CC4-5D6E-409C-BE32-E72D297353CC}">
                  <c16:uniqueId val="{00000005-90F6-164E-A5B1-2DA654FE9D37}"/>
                </c:ext>
              </c:extLst>
            </c:dLbl>
            <c:dLbl>
              <c:idx val="3"/>
              <c:delete val="1"/>
              <c:extLst>
                <c:ext xmlns:c15="http://schemas.microsoft.com/office/drawing/2012/chart" uri="{CE6537A1-D6FC-4f65-9D91-7224C49458BB}">
                  <c15:layout>
                    <c:manualLayout>
                      <c:w val="0.1931139155558243"/>
                      <c:h val="0.15403350191316098"/>
                    </c:manualLayout>
                  </c15:layout>
                </c:ext>
                <c:ext xmlns:c16="http://schemas.microsoft.com/office/drawing/2014/chart" uri="{C3380CC4-5D6E-409C-BE32-E72D297353CC}">
                  <c16:uniqueId val="{00000007-90F6-164E-A5B1-2DA654FE9D37}"/>
                </c:ext>
              </c:extLst>
            </c:dLbl>
            <c:dLbl>
              <c:idx val="4"/>
              <c:delete val="1"/>
              <c:extLst>
                <c:ext xmlns:c15="http://schemas.microsoft.com/office/drawing/2012/chart" uri="{CE6537A1-D6FC-4f65-9D91-7224C49458BB}">
                  <c15:layout>
                    <c:manualLayout>
                      <c:w val="0.22508725143825875"/>
                      <c:h val="0.14489281354462585"/>
                    </c:manualLayout>
                  </c15:layout>
                </c:ext>
                <c:ext xmlns:c16="http://schemas.microsoft.com/office/drawing/2014/chart" uri="{C3380CC4-5D6E-409C-BE32-E72D297353CC}">
                  <c16:uniqueId val="{00000009-90F6-164E-A5B1-2DA654FE9D37}"/>
                </c:ext>
              </c:extLst>
            </c:dLbl>
            <c:dLbl>
              <c:idx val="5"/>
              <c:delete val="1"/>
              <c:extLst>
                <c:ext xmlns:c15="http://schemas.microsoft.com/office/drawing/2012/chart" uri="{CE6537A1-D6FC-4f65-9D91-7224C49458BB}">
                  <c15:layout>
                    <c:manualLayout>
                      <c:w val="0.24189294815895723"/>
                      <c:h val="0.12712429326044686"/>
                    </c:manualLayout>
                  </c15:layout>
                </c:ext>
                <c:ext xmlns:c16="http://schemas.microsoft.com/office/drawing/2014/chart" uri="{C3380CC4-5D6E-409C-BE32-E72D297353CC}">
                  <c16:uniqueId val="{0000000B-90F6-164E-A5B1-2DA654FE9D37}"/>
                </c:ext>
              </c:extLst>
            </c:dLbl>
            <c:dLbl>
              <c:idx val="6"/>
              <c:delete val="1"/>
              <c:extLst>
                <c:ext xmlns:c15="http://schemas.microsoft.com/office/drawing/2012/chart" uri="{CE6537A1-D6FC-4f65-9D91-7224C49458BB}">
                  <c15:layout>
                    <c:manualLayout>
                      <c:w val="0.20810544513658488"/>
                      <c:h val="0.12291143885146646"/>
                    </c:manualLayout>
                  </c15:layout>
                </c:ext>
                <c:ext xmlns:c16="http://schemas.microsoft.com/office/drawing/2014/chart" uri="{C3380CC4-5D6E-409C-BE32-E72D297353CC}">
                  <c16:uniqueId val="{0000000D-90F6-164E-A5B1-2DA654FE9D37}"/>
                </c:ext>
              </c:extLst>
            </c:dLbl>
            <c:dLbl>
              <c:idx val="7"/>
              <c:layout>
                <c:manualLayout>
                  <c:x val="-0.22903169273967891"/>
                  <c:y val="-2.8724035962972214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fld id="{5E2B7238-B0A3-4770-BCB7-2416189114D6}" type="CELLRANGE">
                      <a:rPr lang="ja-JP" altLang="en-US" smtClean="0"/>
                      <a:pPr>
                        <a:defRPr sz="1000"/>
                      </a:pPr>
                      <a:t>[CELLRANGE]</a:t>
                    </a:fld>
                    <a:r>
                      <a:rPr lang="en-US" altLang="ja-JP" baseline="0" dirty="0"/>
                      <a:t>196</a:t>
                    </a:r>
                    <a:r>
                      <a:rPr lang="ja-JP" altLang="en-US" baseline="0" dirty="0"/>
                      <a:t>億円</a:t>
                    </a:r>
                    <a:r>
                      <a:rPr lang="ja-JP" altLang="en-US" dirty="0"/>
                      <a:t>（</a:t>
                    </a:r>
                    <a:fld id="{B92B6DD1-0B66-4195-8A8D-4ACB8B4FDB80}" type="PERCENTAGE">
                      <a:rPr lang="en-US" altLang="ja-JP" smtClean="0"/>
                      <a:pPr>
                        <a:defRPr sz="1000"/>
                      </a:pPr>
                      <a:t>[パーセンテージ]</a:t>
                    </a:fld>
                    <a:r>
                      <a:rPr lang="ja-JP" altLang="en-US" dirty="0"/>
                      <a:t>）</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34241060426051034"/>
                      <c:h val="5.0022518961835113E-2"/>
                    </c:manualLayout>
                  </c15:layout>
                  <c15:dlblFieldTable/>
                  <c15:showDataLabelsRange val="1"/>
                </c:ext>
                <c:ext xmlns:c16="http://schemas.microsoft.com/office/drawing/2014/chart" uri="{C3380CC4-5D6E-409C-BE32-E72D297353CC}">
                  <c16:uniqueId val="{0000000F-90F6-164E-A5B1-2DA654FE9D37}"/>
                </c:ext>
              </c:extLst>
            </c:dLbl>
            <c:dLbl>
              <c:idx val="8"/>
              <c:layout>
                <c:manualLayout>
                  <c:x val="-0.25998782674176113"/>
                  <c:y val="-8.624531488788599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fld id="{7B41AE1E-09E3-4FF8-9847-3B6908F5D4C5}" type="CELLRANGE">
                      <a:rPr lang="zh-TW" altLang="en-US" smtClean="0"/>
                      <a:pPr>
                        <a:defRPr sz="1000"/>
                      </a:pPr>
                      <a:t>[CELLRANGE]</a:t>
                    </a:fld>
                    <a:r>
                      <a:rPr lang="en-US" altLang="zh-TW" baseline="0" dirty="0"/>
                      <a:t>165</a:t>
                    </a:r>
                    <a:r>
                      <a:rPr lang="zh-TW" altLang="en-US" baseline="0" dirty="0"/>
                      <a:t>億円（</a:t>
                    </a:r>
                    <a:fld id="{96C4AF1C-97EC-466D-B83E-DDEA1BD4798E}" type="PERCENTAGE">
                      <a:rPr lang="en-US" altLang="zh-TW" smtClean="0"/>
                      <a:pPr>
                        <a:defRPr sz="1000"/>
                      </a:pPr>
                      <a:t>[パーセンテージ]</a:t>
                    </a:fld>
                    <a:r>
                      <a:rPr lang="zh-TW" altLang="en-US" dirty="0"/>
                      <a:t>）</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3422969676751873"/>
                      <c:h val="5.5611241769984956E-2"/>
                    </c:manualLayout>
                  </c15:layout>
                  <c15:dlblFieldTable/>
                  <c15:showDataLabelsRange val="1"/>
                </c:ext>
                <c:ext xmlns:c16="http://schemas.microsoft.com/office/drawing/2014/chart" uri="{C3380CC4-5D6E-409C-BE32-E72D297353CC}">
                  <c16:uniqueId val="{00000011-90F6-164E-A5B1-2DA654FE9D37}"/>
                </c:ext>
              </c:extLst>
            </c:dLbl>
            <c:dLbl>
              <c:idx val="9"/>
              <c:layout>
                <c:manualLayout>
                  <c:x val="4.1185230356106224E-2"/>
                  <c:y val="-0.10939867239462241"/>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fld id="{2096F9F3-9075-43C2-89D8-B1C4ED19171E}" type="CELLRANGE">
                      <a:rPr lang="ja-JP" altLang="en-US" sz="1000" smtClean="0"/>
                      <a:pPr>
                        <a:defRPr sz="1000"/>
                      </a:pPr>
                      <a:t>[CELLRANGE]</a:t>
                    </a:fld>
                    <a:r>
                      <a:rPr lang="en-US" altLang="ja-JP" sz="1000" baseline="0" dirty="0"/>
                      <a:t>42</a:t>
                    </a:r>
                    <a:r>
                      <a:rPr lang="ja-JP" altLang="en-US" sz="1000" baseline="0" dirty="0"/>
                      <a:t>億円（</a:t>
                    </a:r>
                    <a:fld id="{C635DA46-245A-4B6A-9E3F-5CEE414D57AB}" type="PERCENTAGE">
                      <a:rPr lang="en-US" altLang="ja-JP" sz="1000" baseline="0" smtClean="0"/>
                      <a:pPr>
                        <a:defRPr sz="1000"/>
                      </a:pPr>
                      <a:t>[パーセンテージ]</a:t>
                    </a:fld>
                    <a:r>
                      <a:rPr lang="ja-JP" altLang="en-US" sz="1000" baseline="0" dirty="0"/>
                      <a:t>）</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35223829933339706"/>
                      <c:h val="4.7883625047604905E-2"/>
                    </c:manualLayout>
                  </c15:layout>
                  <c15:dlblFieldTable/>
                  <c15:showDataLabelsRange val="1"/>
                </c:ext>
                <c:ext xmlns:c16="http://schemas.microsoft.com/office/drawing/2014/chart" uri="{C3380CC4-5D6E-409C-BE32-E72D297353CC}">
                  <c16:uniqueId val="{00000013-90F6-164E-A5B1-2DA654FE9D37}"/>
                </c:ext>
              </c:extLst>
            </c:dLbl>
            <c:dLbl>
              <c:idx val="10"/>
              <c:layout>
                <c:manualLayout>
                  <c:x val="0.18518381983948079"/>
                  <c:y val="-5.3327331015976316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fld id="{3EB8A193-BC3C-4B14-8D6B-9EF2F7A77943}" type="CELLRANGE">
                      <a:rPr lang="ja-JP" altLang="en-US" smtClean="0"/>
                      <a:pPr>
                        <a:defRPr sz="1000"/>
                      </a:pPr>
                      <a:t>[CELLRANGE]</a:t>
                    </a:fld>
                    <a:r>
                      <a:rPr lang="en-US" altLang="ja-JP" baseline="0" dirty="0"/>
                      <a:t>28</a:t>
                    </a:r>
                    <a:r>
                      <a:rPr lang="ja-JP" altLang="en-US" baseline="0" dirty="0"/>
                      <a:t>億円（</a:t>
                    </a:r>
                    <a:fld id="{5C1D2C76-792B-4C25-A473-041F575F0007}" type="PERCENTAGE">
                      <a:rPr lang="en-US" altLang="ja-JP" baseline="0" smtClean="0"/>
                      <a:pPr>
                        <a:defRPr sz="1000"/>
                      </a:pPr>
                      <a:t>[パーセンテージ]</a:t>
                    </a:fld>
                    <a:r>
                      <a:rPr lang="ja-JP" altLang="en-US" baseline="0" dirty="0"/>
                      <a:t>）</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40844809165318952"/>
                      <c:h val="4.6572690067915451E-2"/>
                    </c:manualLayout>
                  </c15:layout>
                  <c15:dlblFieldTable/>
                  <c15:showDataLabelsRange val="1"/>
                </c:ext>
                <c:ext xmlns:c16="http://schemas.microsoft.com/office/drawing/2014/chart" uri="{C3380CC4-5D6E-409C-BE32-E72D297353CC}">
                  <c16:uniqueId val="{00000015-90F6-164E-A5B1-2DA654FE9D37}"/>
                </c:ext>
              </c:extLst>
            </c:dLbl>
            <c:dLbl>
              <c:idx val="11"/>
              <c:layout>
                <c:manualLayout>
                  <c:x val="0.20454798063520491"/>
                  <c:y val="-4.9859442231243219E-3"/>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fld id="{B2A6562F-971B-4F95-9BAE-99BA9AC8266D}" type="CELLRANGE">
                      <a:rPr lang="zh-TW" altLang="en-US" smtClean="0"/>
                      <a:pPr>
                        <a:defRPr sz="1000"/>
                      </a:pPr>
                      <a:t>[CELLRANGE]</a:t>
                    </a:fld>
                    <a:r>
                      <a:rPr lang="en-US" altLang="zh-TW" baseline="0" dirty="0"/>
                      <a:t>13</a:t>
                    </a:r>
                    <a:r>
                      <a:rPr lang="zh-TW" altLang="en-US" baseline="0" dirty="0"/>
                      <a:t>億円（</a:t>
                    </a:r>
                    <a:r>
                      <a:rPr lang="en-US" altLang="zh-TW" baseline="0" dirty="0"/>
                      <a:t>0.0%</a:t>
                    </a:r>
                    <a:r>
                      <a:rPr lang="zh-TW" altLang="en-US" baseline="0" dirty="0"/>
                      <a:t>）</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0"/>
              <c:showSerName val="0"/>
              <c:showPercent val="1"/>
              <c:showBubbleSize val="0"/>
              <c:separator>
</c:separator>
              <c:extLst>
                <c:ext xmlns:c15="http://schemas.microsoft.com/office/drawing/2012/chart" uri="{CE6537A1-D6FC-4f65-9D91-7224C49458BB}">
                  <c15:layout>
                    <c:manualLayout>
                      <c:w val="0.38402337889851523"/>
                      <c:h val="3.9673032280076126E-2"/>
                    </c:manualLayout>
                  </c15:layout>
                  <c15:dlblFieldTable/>
                  <c15:showDataLabelsRange val="1"/>
                </c:ext>
                <c:ext xmlns:c16="http://schemas.microsoft.com/office/drawing/2014/chart" uri="{C3380CC4-5D6E-409C-BE32-E72D297353CC}">
                  <c16:uniqueId val="{00000017-90F6-164E-A5B1-2DA654FE9D3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howDataLabelsRange val="1"/>
              </c:ext>
            </c:extLst>
          </c:dLbls>
          <c:cat>
            <c:strRef>
              <c:f>Sheet1!$A$2:$A$8</c:f>
              <c:strCache>
                <c:ptCount val="7"/>
                <c:pt idx="0">
                  <c:v>県税</c:v>
                </c:pt>
                <c:pt idx="1">
                  <c:v>諸収入</c:v>
                </c:pt>
                <c:pt idx="2">
                  <c:v>地方交付税等</c:v>
                </c:pt>
                <c:pt idx="3">
                  <c:v>国庫支出金</c:v>
                </c:pt>
                <c:pt idx="4">
                  <c:v>地方譲与税</c:v>
                </c:pt>
                <c:pt idx="5">
                  <c:v>県債</c:v>
                </c:pt>
                <c:pt idx="6">
                  <c:v>その他</c:v>
                </c:pt>
              </c:strCache>
            </c:strRef>
          </c:cat>
          <c:val>
            <c:numRef>
              <c:f>Sheet1!$B$2:$B$8</c:f>
              <c:numCache>
                <c:formatCode>General</c:formatCode>
                <c:ptCount val="7"/>
                <c:pt idx="0">
                  <c:v>9094</c:v>
                </c:pt>
                <c:pt idx="1">
                  <c:v>4162</c:v>
                </c:pt>
                <c:pt idx="2">
                  <c:v>3858</c:v>
                </c:pt>
                <c:pt idx="3">
                  <c:v>2034</c:v>
                </c:pt>
                <c:pt idx="4">
                  <c:v>1273</c:v>
                </c:pt>
                <c:pt idx="5">
                  <c:v>1244</c:v>
                </c:pt>
                <c:pt idx="6">
                  <c:v>1517</c:v>
                </c:pt>
              </c:numCache>
            </c:numRef>
          </c:val>
          <c:extLst>
            <c:ext xmlns:c16="http://schemas.microsoft.com/office/drawing/2014/chart" uri="{C3380CC4-5D6E-409C-BE32-E72D297353CC}">
              <c16:uniqueId val="{00000018-90F6-164E-A5B1-2DA654FE9D3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17112586334071"/>
          <c:y val="4.4917836543693544E-2"/>
          <c:w val="0.56933547911218396"/>
          <c:h val="0.92398519969528781"/>
        </c:manualLayout>
      </c:layout>
      <c:pieChart>
        <c:varyColors val="1"/>
        <c:ser>
          <c:idx val="0"/>
          <c:order val="0"/>
          <c:tx>
            <c:strRef>
              <c:f>Sheet1!$B$1</c:f>
              <c:strCache>
                <c:ptCount val="1"/>
                <c:pt idx="0">
                  <c:v>売上高</c:v>
                </c:pt>
              </c:strCache>
            </c:strRef>
          </c:tx>
          <c:dPt>
            <c:idx val="0"/>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1-E7F7-E447-BC23-75172B03DCB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7F7-E447-BC23-75172B03DCB6}"/>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E7F7-E447-BC23-75172B03DCB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7F7-E447-BC23-75172B03DCB6}"/>
              </c:ext>
            </c:extLst>
          </c:dPt>
          <c:dPt>
            <c:idx val="4"/>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9-E7F7-E447-BC23-75172B03DCB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7F7-E447-BC23-75172B03DCB6}"/>
              </c:ext>
            </c:extLst>
          </c:dPt>
          <c:dPt>
            <c:idx val="6"/>
            <c:bubble3D val="0"/>
            <c:spPr>
              <a:solidFill>
                <a:schemeClr val="tx2"/>
              </a:solidFill>
              <a:ln w="19050">
                <a:solidFill>
                  <a:schemeClr val="lt1"/>
                </a:solidFill>
              </a:ln>
              <a:effectLst/>
            </c:spPr>
            <c:extLst>
              <c:ext xmlns:c16="http://schemas.microsoft.com/office/drawing/2014/chart" uri="{C3380CC4-5D6E-409C-BE32-E72D297353CC}">
                <c16:uniqueId val="{0000000D-E7F7-E447-BC23-75172B03DCB6}"/>
              </c:ext>
            </c:extLst>
          </c:dPt>
          <c:dPt>
            <c:idx val="7"/>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F-E7F7-E447-BC23-75172B03DCB6}"/>
              </c:ext>
            </c:extLst>
          </c:dPt>
          <c:cat>
            <c:strRef>
              <c:f>Sheet1!$A$2:$A$9</c:f>
              <c:strCache>
                <c:ptCount val="8"/>
                <c:pt idx="0">
                  <c:v>教育費</c:v>
                </c:pt>
                <c:pt idx="1">
                  <c:v>民生費</c:v>
                </c:pt>
                <c:pt idx="2">
                  <c:v>商工費</c:v>
                </c:pt>
                <c:pt idx="3">
                  <c:v>公債費</c:v>
                </c:pt>
                <c:pt idx="4">
                  <c:v>警察費</c:v>
                </c:pt>
                <c:pt idx="5">
                  <c:v>土木費</c:v>
                </c:pt>
                <c:pt idx="6">
                  <c:v>農林水産費</c:v>
                </c:pt>
                <c:pt idx="7">
                  <c:v>その他</c:v>
                </c:pt>
              </c:strCache>
            </c:strRef>
          </c:cat>
          <c:val>
            <c:numRef>
              <c:f>Sheet1!$B$2:$B$9</c:f>
              <c:numCache>
                <c:formatCode>General</c:formatCode>
                <c:ptCount val="8"/>
                <c:pt idx="0">
                  <c:v>4424</c:v>
                </c:pt>
                <c:pt idx="1">
                  <c:v>4082</c:v>
                </c:pt>
                <c:pt idx="2">
                  <c:v>3984</c:v>
                </c:pt>
                <c:pt idx="3">
                  <c:v>2880</c:v>
                </c:pt>
                <c:pt idx="4">
                  <c:v>1500</c:v>
                </c:pt>
                <c:pt idx="5">
                  <c:v>1366</c:v>
                </c:pt>
                <c:pt idx="6">
                  <c:v>790</c:v>
                </c:pt>
                <c:pt idx="7">
                  <c:v>4156</c:v>
                </c:pt>
              </c:numCache>
            </c:numRef>
          </c:val>
          <c:extLst>
            <c:ext xmlns:c16="http://schemas.microsoft.com/office/drawing/2014/chart" uri="{C3380CC4-5D6E-409C-BE32-E72D297353CC}">
              <c16:uniqueId val="{00000010-E7F7-E447-BC23-75172B03DCB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0.36917</cdr:x>
      <cdr:y>0.34379</cdr:y>
    </cdr:from>
    <cdr:to>
      <cdr:x>0.59299</cdr:x>
      <cdr:y>0.71891</cdr:y>
    </cdr:to>
    <cdr:sp macro="" textlink="">
      <cdr:nvSpPr>
        <cdr:cNvPr id="2" name="楕円 32">
          <a:extLst xmlns:a="http://schemas.openxmlformats.org/drawingml/2006/main">
            <a:ext uri="{FF2B5EF4-FFF2-40B4-BE49-F238E27FC236}">
              <a16:creationId xmlns:a16="http://schemas.microsoft.com/office/drawing/2014/main" id="{86761756-CE08-4002-B7F3-5799F6759922}"/>
            </a:ext>
          </a:extLst>
        </cdr:cNvPr>
        <cdr:cNvSpPr/>
      </cdr:nvSpPr>
      <cdr:spPr bwMode="auto">
        <a:xfrm xmlns:a="http://schemas.openxmlformats.org/drawingml/2006/main">
          <a:off x="2126938" y="1200652"/>
          <a:ext cx="1289540" cy="1310046"/>
        </a:xfrm>
        <a:prstGeom xmlns:a="http://schemas.openxmlformats.org/drawingml/2006/main" prst="ellipse">
          <a:avLst/>
        </a:prstGeom>
        <a:solidFill xmlns:a="http://schemas.openxmlformats.org/drawingml/2006/main">
          <a:schemeClr val="bg1"/>
        </a:solidFill>
        <a:ln xmlns:a="http://schemas.openxmlformats.org/drawingml/2006/main" w="6350" cap="flat" cmpd="sng" algn="ctr">
          <a:noFill/>
          <a:prstDash val="solid"/>
          <a:round/>
          <a:headEnd type="none" w="med" len="med"/>
          <a:tailEnd type="none" w="med" len="med"/>
        </a:ln>
        <a:effectLst xmlns:a="http://schemas.openxmlformats.org/drawingml/2006/main"/>
      </cdr:spPr>
      <cdr:txBody>
        <a:bodyPr xmlns:a="http://schemas.openxmlformats.org/drawingml/2006/main" vert="horz" wrap="none" lIns="0" tIns="36000" rIns="0" bIns="36000" numCol="1" rtlCol="0" anchor="ctr" anchorCtr="0" compatLnSpc="1">
          <a:prstTxWarp prst="textNoShape">
            <a:avLst/>
          </a:prstTxWarp>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mn-ea"/>
              <a:ea typeface="+mn-ea"/>
            </a:rPr>
            <a:t>歳入総額</a:t>
          </a:r>
          <a:endParaRPr lang="en-US" altLang="ja-JP" sz="1800" dirty="0">
            <a:latin typeface="+mn-ea"/>
            <a:ea typeface="+mn-ea"/>
          </a:endParaRPr>
        </a:p>
        <a:p xmlns:a="http://schemas.openxmlformats.org/drawingml/2006/main">
          <a:pPr marL="0" marR="0" indent="0" algn="ctr" defTabSz="914400" rtl="0" eaLnBrk="1" fontAlgn="base" latinLnBrk="0" hangingPunct="1">
            <a:lnSpc>
              <a:spcPct val="100000"/>
            </a:lnSpc>
            <a:spcBef>
              <a:spcPct val="0"/>
            </a:spcBef>
            <a:spcAft>
              <a:spcPct val="0"/>
            </a:spcAft>
            <a:buClrTx/>
            <a:buSzTx/>
            <a:buFontTx/>
            <a:buNone/>
            <a:tabLst/>
          </a:pPr>
          <a:r>
            <a:rPr lang="en-US" altLang="ja-JP" sz="1500" dirty="0">
              <a:latin typeface="+mn-ea"/>
              <a:ea typeface="+mn-ea"/>
            </a:rPr>
            <a:t>2</a:t>
          </a:r>
          <a:r>
            <a:rPr lang="ja-JP" altLang="en-US" sz="1500" dirty="0">
              <a:latin typeface="+mn-ea"/>
              <a:ea typeface="+mn-ea"/>
            </a:rPr>
            <a:t>兆</a:t>
          </a:r>
          <a:r>
            <a:rPr lang="en-US" altLang="ja-JP" sz="1500" dirty="0">
              <a:latin typeface="+mn-ea"/>
              <a:ea typeface="+mn-ea"/>
            </a:rPr>
            <a:t>3,182</a:t>
          </a:r>
          <a:r>
            <a:rPr lang="ja-JP" altLang="en-US" sz="1500" dirty="0">
              <a:latin typeface="+mn-ea"/>
              <a:ea typeface="+mn-ea"/>
            </a:rPr>
            <a:t>億円</a:t>
          </a:r>
          <a:endParaRPr kumimoji="1" lang="ja-JP" altLang="en-US" sz="1500" b="0" i="0" u="none" strike="noStrike" cap="none" normalizeH="0" baseline="0" dirty="0">
            <a:ln>
              <a:noFill/>
            </a:ln>
            <a:solidFill>
              <a:schemeClr val="tx1"/>
            </a:solidFill>
            <a:effectLst/>
            <a:latin typeface="+mn-ea"/>
            <a:ea typeface="+mn-ea"/>
          </a:endParaRPr>
        </a:p>
      </cdr:txBody>
    </cdr:sp>
  </cdr:relSizeAnchor>
  <cdr:relSizeAnchor xmlns:cdr="http://schemas.openxmlformats.org/drawingml/2006/chartDrawing">
    <cdr:from>
      <cdr:x>0.75337</cdr:x>
      <cdr:y>0.07205</cdr:y>
    </cdr:from>
    <cdr:to>
      <cdr:x>0.88449</cdr:x>
      <cdr:y>0.30291</cdr:y>
    </cdr:to>
    <cdr:sp macro="" textlink="">
      <cdr:nvSpPr>
        <cdr:cNvPr id="3" name="テキスト ボックス 2">
          <a:extLst xmlns:a="http://schemas.openxmlformats.org/drawingml/2006/main">
            <a:ext uri="{FF2B5EF4-FFF2-40B4-BE49-F238E27FC236}">
              <a16:creationId xmlns:a16="http://schemas.microsoft.com/office/drawing/2014/main" id="{C24D12E4-0354-CB5E-2922-4023B2BA224D}"/>
            </a:ext>
          </a:extLst>
        </cdr:cNvPr>
        <cdr:cNvSpPr txBox="1"/>
      </cdr:nvSpPr>
      <cdr:spPr>
        <a:xfrm xmlns:a="http://schemas.openxmlformats.org/drawingml/2006/main">
          <a:off x="4492806" y="264704"/>
          <a:ext cx="781992" cy="8481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kern="1200"/>
        </a:p>
      </cdr:txBody>
    </cdr:sp>
  </cdr:relSizeAnchor>
  <cdr:relSizeAnchor xmlns:cdr="http://schemas.openxmlformats.org/drawingml/2006/chartDrawing">
    <cdr:from>
      <cdr:x>0.6767</cdr:x>
      <cdr:y>0.07205</cdr:y>
    </cdr:from>
    <cdr:to>
      <cdr:x>0.82641</cdr:x>
      <cdr:y>0.27624</cdr:y>
    </cdr:to>
    <cdr:sp macro="" textlink="">
      <cdr:nvSpPr>
        <cdr:cNvPr id="4" name="テキスト ボックス 3">
          <a:extLst xmlns:a="http://schemas.openxmlformats.org/drawingml/2006/main">
            <a:ext uri="{FF2B5EF4-FFF2-40B4-BE49-F238E27FC236}">
              <a16:creationId xmlns:a16="http://schemas.microsoft.com/office/drawing/2014/main" id="{E52D2444-4D7F-6903-71FA-70E3CC6D3E6E}"/>
            </a:ext>
          </a:extLst>
        </cdr:cNvPr>
        <cdr:cNvSpPr txBox="1"/>
      </cdr:nvSpPr>
      <cdr:spPr>
        <a:xfrm xmlns:a="http://schemas.openxmlformats.org/drawingml/2006/main">
          <a:off x="4035618" y="264704"/>
          <a:ext cx="892810" cy="75018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kern="12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bwMode="auto">
          <a:xfrm>
            <a:off x="1" y="1"/>
            <a:ext cx="4304472" cy="339643"/>
          </a:xfrm>
          <a:prstGeom prst="rect">
            <a:avLst/>
          </a:prstGeom>
          <a:noFill/>
          <a:ln w="9525">
            <a:noFill/>
            <a:miter lim="800000"/>
            <a:headEnd/>
            <a:tailEnd/>
          </a:ln>
        </p:spPr>
        <p:txBody>
          <a:bodyPr vert="horz" wrap="square" lIns="92017" tIns="46011" rIns="92017" bIns="46011" numCol="1" anchor="t" anchorCtr="0" compatLnSpc="1">
            <a:prstTxWarp prst="textNoShape">
              <a:avLst/>
            </a:prstTxWarp>
          </a:bodyPr>
          <a:lstStyle>
            <a:lvl1pPr eaLnBrk="1" hangingPunct="1">
              <a:defRPr sz="1200">
                <a:latin typeface="Times" charset="0"/>
              </a:defRPr>
            </a:lvl1pPr>
          </a:lstStyle>
          <a:p>
            <a:pPr>
              <a:defRPr/>
            </a:pPr>
            <a:endParaRPr lang="ja-JP" altLang="en-US"/>
          </a:p>
        </p:txBody>
      </p:sp>
      <p:sp>
        <p:nvSpPr>
          <p:cNvPr id="3" name="日付プレースホルダ 2"/>
          <p:cNvSpPr>
            <a:spLocks noGrp="1"/>
          </p:cNvSpPr>
          <p:nvPr>
            <p:ph type="dt" sz="quarter" idx="1"/>
          </p:nvPr>
        </p:nvSpPr>
        <p:spPr bwMode="auto">
          <a:xfrm>
            <a:off x="5620570" y="1"/>
            <a:ext cx="4304471" cy="339643"/>
          </a:xfrm>
          <a:prstGeom prst="rect">
            <a:avLst/>
          </a:prstGeom>
          <a:noFill/>
          <a:ln w="9525">
            <a:noFill/>
            <a:miter lim="800000"/>
            <a:headEnd/>
            <a:tailEnd/>
          </a:ln>
        </p:spPr>
        <p:txBody>
          <a:bodyPr vert="horz" wrap="square" lIns="92017" tIns="46011" rIns="92017" bIns="46011" numCol="1" anchor="t" anchorCtr="0" compatLnSpc="1">
            <a:prstTxWarp prst="textNoShape">
              <a:avLst/>
            </a:prstTxWarp>
          </a:bodyPr>
          <a:lstStyle>
            <a:lvl1pPr algn="r" eaLnBrk="1" hangingPunct="1">
              <a:defRPr sz="1200">
                <a:latin typeface="Times" charset="0"/>
              </a:defRPr>
            </a:lvl1pPr>
          </a:lstStyle>
          <a:p>
            <a:pPr>
              <a:defRPr/>
            </a:pPr>
            <a:fld id="{8C955B56-B1F6-4DF6-9411-2DEBD0C19D66}" type="datetimeFigureOut">
              <a:rPr lang="ja-JP" altLang="en-US"/>
              <a:pPr>
                <a:defRPr/>
              </a:pPr>
              <a:t>2026/6/1</a:t>
            </a:fld>
            <a:endParaRPr lang="en-US" altLang="ja-JP"/>
          </a:p>
        </p:txBody>
      </p:sp>
      <p:sp>
        <p:nvSpPr>
          <p:cNvPr id="4" name="フッター プレースホルダ 3"/>
          <p:cNvSpPr>
            <a:spLocks noGrp="1"/>
          </p:cNvSpPr>
          <p:nvPr>
            <p:ph type="ftr" sz="quarter" idx="2"/>
          </p:nvPr>
        </p:nvSpPr>
        <p:spPr bwMode="auto">
          <a:xfrm>
            <a:off x="1" y="6456430"/>
            <a:ext cx="4304472" cy="339643"/>
          </a:xfrm>
          <a:prstGeom prst="rect">
            <a:avLst/>
          </a:prstGeom>
          <a:noFill/>
          <a:ln w="9525">
            <a:noFill/>
            <a:miter lim="800000"/>
            <a:headEnd/>
            <a:tailEnd/>
          </a:ln>
        </p:spPr>
        <p:txBody>
          <a:bodyPr vert="horz" wrap="square" lIns="92017" tIns="46011" rIns="92017" bIns="46011" numCol="1" anchor="b" anchorCtr="0" compatLnSpc="1">
            <a:prstTxWarp prst="textNoShape">
              <a:avLst/>
            </a:prstTxWarp>
          </a:bodyPr>
          <a:lstStyle>
            <a:lvl1pPr eaLnBrk="1" hangingPunct="1">
              <a:defRPr sz="1200">
                <a:latin typeface="Times" charset="0"/>
              </a:defRPr>
            </a:lvl1pPr>
          </a:lstStyle>
          <a:p>
            <a:pPr>
              <a:defRPr/>
            </a:pPr>
            <a:endParaRPr lang="ja-JP" altLang="en-US"/>
          </a:p>
        </p:txBody>
      </p:sp>
      <p:sp>
        <p:nvSpPr>
          <p:cNvPr id="5" name="スライド番号プレースホルダ 4"/>
          <p:cNvSpPr>
            <a:spLocks noGrp="1"/>
          </p:cNvSpPr>
          <p:nvPr>
            <p:ph type="sldNum" sz="quarter" idx="3"/>
          </p:nvPr>
        </p:nvSpPr>
        <p:spPr bwMode="auto">
          <a:xfrm>
            <a:off x="5620570" y="6456430"/>
            <a:ext cx="4304471" cy="339643"/>
          </a:xfrm>
          <a:prstGeom prst="rect">
            <a:avLst/>
          </a:prstGeom>
          <a:noFill/>
          <a:ln w="9525">
            <a:noFill/>
            <a:miter lim="800000"/>
            <a:headEnd/>
            <a:tailEnd/>
          </a:ln>
        </p:spPr>
        <p:txBody>
          <a:bodyPr vert="horz" wrap="square" lIns="92017" tIns="46011" rIns="92017" bIns="46011" numCol="1" anchor="b" anchorCtr="0" compatLnSpc="1">
            <a:prstTxWarp prst="textNoShape">
              <a:avLst/>
            </a:prstTxWarp>
          </a:bodyPr>
          <a:lstStyle>
            <a:lvl1pPr algn="r" eaLnBrk="1" hangingPunct="1">
              <a:defRPr sz="1200"/>
            </a:lvl1pPr>
          </a:lstStyle>
          <a:p>
            <a:pPr>
              <a:defRPr/>
            </a:pPr>
            <a:fld id="{BF52FB68-1B7C-470E-9B7C-E69E817DBBBC}" type="slidenum">
              <a:rPr lang="ja-JP" altLang="en-US"/>
              <a:pPr>
                <a:defRPr/>
              </a:pPr>
              <a:t>‹#›</a:t>
            </a:fld>
            <a:endParaRPr lang="en-US" altLang="ja-JP"/>
          </a:p>
        </p:txBody>
      </p:sp>
    </p:spTree>
    <p:extLst>
      <p:ext uri="{BB962C8B-B14F-4D97-AF65-F5344CB8AC3E}">
        <p14:creationId xmlns:p14="http://schemas.microsoft.com/office/powerpoint/2010/main" val="98805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1" y="1"/>
            <a:ext cx="4304472" cy="339643"/>
          </a:xfrm>
          <a:prstGeom prst="rect">
            <a:avLst/>
          </a:prstGeom>
          <a:noFill/>
          <a:ln w="9525">
            <a:noFill/>
            <a:miter lim="800000"/>
            <a:headEnd/>
            <a:tailEnd/>
          </a:ln>
        </p:spPr>
        <p:txBody>
          <a:bodyPr vert="horz" wrap="square" lIns="92017" tIns="46011" rIns="92017" bIns="46011" numCol="1" anchor="t" anchorCtr="0" compatLnSpc="1">
            <a:prstTxWarp prst="textNoShape">
              <a:avLst/>
            </a:prstTxWarp>
          </a:bodyPr>
          <a:lstStyle>
            <a:lvl1pPr eaLnBrk="1" hangingPunct="1">
              <a:defRPr sz="1200">
                <a:latin typeface="Times" charset="0"/>
              </a:defRPr>
            </a:lvl1pPr>
          </a:lstStyle>
          <a:p>
            <a:pPr>
              <a:defRPr/>
            </a:pPr>
            <a:endParaRPr lang="en-US" altLang="ja-JP"/>
          </a:p>
        </p:txBody>
      </p:sp>
      <p:sp>
        <p:nvSpPr>
          <p:cNvPr id="68611" name="Rectangle 3"/>
          <p:cNvSpPr>
            <a:spLocks noGrp="1" noChangeArrowheads="1"/>
          </p:cNvSpPr>
          <p:nvPr>
            <p:ph type="dt" idx="1"/>
          </p:nvPr>
        </p:nvSpPr>
        <p:spPr bwMode="auto">
          <a:xfrm>
            <a:off x="5620570" y="1"/>
            <a:ext cx="4304471" cy="339643"/>
          </a:xfrm>
          <a:prstGeom prst="rect">
            <a:avLst/>
          </a:prstGeom>
          <a:noFill/>
          <a:ln w="9525">
            <a:noFill/>
            <a:miter lim="800000"/>
            <a:headEnd/>
            <a:tailEnd/>
          </a:ln>
        </p:spPr>
        <p:txBody>
          <a:bodyPr vert="horz" wrap="square" lIns="92017" tIns="46011" rIns="92017" bIns="46011" numCol="1" anchor="t" anchorCtr="0" compatLnSpc="1">
            <a:prstTxWarp prst="textNoShape">
              <a:avLst/>
            </a:prstTxWarp>
          </a:bodyPr>
          <a:lstStyle>
            <a:lvl1pPr algn="r" eaLnBrk="1" hangingPunct="1">
              <a:defRPr sz="1200">
                <a:latin typeface="Times" charset="0"/>
              </a:defRPr>
            </a:lvl1pPr>
          </a:lstStyle>
          <a:p>
            <a:pPr>
              <a:defRPr/>
            </a:pPr>
            <a:endParaRPr lang="en-US" altLang="ja-JP"/>
          </a:p>
        </p:txBody>
      </p:sp>
      <p:sp>
        <p:nvSpPr>
          <p:cNvPr id="2052" name="Rectangle 4"/>
          <p:cNvSpPr>
            <a:spLocks noGrp="1" noRot="1" noChangeAspect="1" noChangeArrowheads="1" noTextEdit="1"/>
          </p:cNvSpPr>
          <p:nvPr>
            <p:ph type="sldImg" idx="2"/>
          </p:nvPr>
        </p:nvSpPr>
        <p:spPr bwMode="auto">
          <a:xfrm>
            <a:off x="3267075" y="511175"/>
            <a:ext cx="3395663" cy="25479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3" name="Rectangle 5"/>
          <p:cNvSpPr>
            <a:spLocks noGrp="1" noChangeArrowheads="1"/>
          </p:cNvSpPr>
          <p:nvPr>
            <p:ph type="body" sz="quarter" idx="3"/>
          </p:nvPr>
        </p:nvSpPr>
        <p:spPr bwMode="auto">
          <a:xfrm>
            <a:off x="990270" y="3228217"/>
            <a:ext cx="7946102" cy="3058392"/>
          </a:xfrm>
          <a:prstGeom prst="rect">
            <a:avLst/>
          </a:prstGeom>
          <a:noFill/>
          <a:ln w="9525">
            <a:noFill/>
            <a:miter lim="800000"/>
            <a:headEnd/>
            <a:tailEnd/>
          </a:ln>
        </p:spPr>
        <p:txBody>
          <a:bodyPr vert="horz" wrap="square" lIns="92017" tIns="46011" rIns="92017" bIns="46011"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8614" name="Rectangle 6"/>
          <p:cNvSpPr>
            <a:spLocks noGrp="1" noChangeArrowheads="1"/>
          </p:cNvSpPr>
          <p:nvPr>
            <p:ph type="ftr" sz="quarter" idx="4"/>
          </p:nvPr>
        </p:nvSpPr>
        <p:spPr bwMode="auto">
          <a:xfrm>
            <a:off x="1" y="6456430"/>
            <a:ext cx="4304472" cy="339643"/>
          </a:xfrm>
          <a:prstGeom prst="rect">
            <a:avLst/>
          </a:prstGeom>
          <a:noFill/>
          <a:ln w="9525">
            <a:noFill/>
            <a:miter lim="800000"/>
            <a:headEnd/>
            <a:tailEnd/>
          </a:ln>
        </p:spPr>
        <p:txBody>
          <a:bodyPr vert="horz" wrap="square" lIns="92017" tIns="46011" rIns="92017" bIns="46011" numCol="1" anchor="b" anchorCtr="0" compatLnSpc="1">
            <a:prstTxWarp prst="textNoShape">
              <a:avLst/>
            </a:prstTxWarp>
          </a:bodyPr>
          <a:lstStyle>
            <a:lvl1pPr eaLnBrk="1" hangingPunct="1">
              <a:defRPr sz="1200">
                <a:latin typeface="Times" charset="0"/>
              </a:defRPr>
            </a:lvl1pPr>
          </a:lstStyle>
          <a:p>
            <a:pPr>
              <a:defRPr/>
            </a:pPr>
            <a:endParaRPr lang="en-US" altLang="ja-JP"/>
          </a:p>
        </p:txBody>
      </p:sp>
      <p:sp>
        <p:nvSpPr>
          <p:cNvPr id="68615" name="Rectangle 7"/>
          <p:cNvSpPr>
            <a:spLocks noGrp="1" noChangeArrowheads="1"/>
          </p:cNvSpPr>
          <p:nvPr>
            <p:ph type="sldNum" sz="quarter" idx="5"/>
          </p:nvPr>
        </p:nvSpPr>
        <p:spPr bwMode="auto">
          <a:xfrm>
            <a:off x="5620570" y="6456430"/>
            <a:ext cx="4304471" cy="339643"/>
          </a:xfrm>
          <a:prstGeom prst="rect">
            <a:avLst/>
          </a:prstGeom>
          <a:noFill/>
          <a:ln w="9525">
            <a:noFill/>
            <a:miter lim="800000"/>
            <a:headEnd/>
            <a:tailEnd/>
          </a:ln>
        </p:spPr>
        <p:txBody>
          <a:bodyPr vert="horz" wrap="square" lIns="92017" tIns="46011" rIns="92017" bIns="46011" numCol="1" anchor="b" anchorCtr="0" compatLnSpc="1">
            <a:prstTxWarp prst="textNoShape">
              <a:avLst/>
            </a:prstTxWarp>
          </a:bodyPr>
          <a:lstStyle>
            <a:lvl1pPr algn="r" eaLnBrk="1" hangingPunct="1">
              <a:defRPr sz="1200"/>
            </a:lvl1pPr>
          </a:lstStyle>
          <a:p>
            <a:pPr>
              <a:defRPr/>
            </a:pPr>
            <a:fld id="{DEFA9A01-71A4-435A-A68E-07DBF33220B8}" type="slidenum">
              <a:rPr lang="en-US" altLang="ja-JP"/>
              <a:pPr>
                <a:defRPr/>
              </a:pPr>
              <a:t>‹#›</a:t>
            </a:fld>
            <a:endParaRPr lang="en-US" altLang="ja-JP"/>
          </a:p>
        </p:txBody>
      </p:sp>
    </p:spTree>
    <p:extLst>
      <p:ext uri="{BB962C8B-B14F-4D97-AF65-F5344CB8AC3E}">
        <p14:creationId xmlns:p14="http://schemas.microsoft.com/office/powerpoint/2010/main" val="31416787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charset="0"/>
        <a:ea typeface="Osaka" charset="-128"/>
        <a:cs typeface="+mn-cs"/>
      </a:defRPr>
    </a:lvl1pPr>
    <a:lvl2pPr marL="457200" algn="l" rtl="0" eaLnBrk="0" fontAlgn="base" hangingPunct="0">
      <a:spcBef>
        <a:spcPct val="30000"/>
      </a:spcBef>
      <a:spcAft>
        <a:spcPct val="0"/>
      </a:spcAft>
      <a:defRPr kumimoji="1" sz="1200" kern="1200">
        <a:solidFill>
          <a:schemeClr val="tx1"/>
        </a:solidFill>
        <a:latin typeface="Times" charset="0"/>
        <a:ea typeface="Osaka" charset="-128"/>
        <a:cs typeface="+mn-cs"/>
      </a:defRPr>
    </a:lvl2pPr>
    <a:lvl3pPr marL="914400" algn="l" rtl="0" eaLnBrk="0" fontAlgn="base" hangingPunct="0">
      <a:spcBef>
        <a:spcPct val="30000"/>
      </a:spcBef>
      <a:spcAft>
        <a:spcPct val="0"/>
      </a:spcAft>
      <a:defRPr kumimoji="1" sz="1200" kern="1200">
        <a:solidFill>
          <a:schemeClr val="tx1"/>
        </a:solidFill>
        <a:latin typeface="Times" charset="0"/>
        <a:ea typeface="Osaka" charset="-128"/>
        <a:cs typeface="+mn-cs"/>
      </a:defRPr>
    </a:lvl3pPr>
    <a:lvl4pPr marL="1371600" algn="l" rtl="0" eaLnBrk="0" fontAlgn="base" hangingPunct="0">
      <a:spcBef>
        <a:spcPct val="30000"/>
      </a:spcBef>
      <a:spcAft>
        <a:spcPct val="0"/>
      </a:spcAft>
      <a:defRPr kumimoji="1" sz="1200" kern="1200">
        <a:solidFill>
          <a:schemeClr val="tx1"/>
        </a:solidFill>
        <a:latin typeface="Times" charset="0"/>
        <a:ea typeface="Osaka" charset="-128"/>
        <a:cs typeface="+mn-cs"/>
      </a:defRPr>
    </a:lvl4pPr>
    <a:lvl5pPr marL="1828800" algn="l" rtl="0" eaLnBrk="0" fontAlgn="base" hangingPunct="0">
      <a:spcBef>
        <a:spcPct val="30000"/>
      </a:spcBef>
      <a:spcAft>
        <a:spcPct val="0"/>
      </a:spcAft>
      <a:defRPr kumimoji="1" sz="1200" kern="1200">
        <a:solidFill>
          <a:schemeClr val="tx1"/>
        </a:solidFill>
        <a:latin typeface="Times" charset="0"/>
        <a:ea typeface="Osaka"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a:t>
            </a:fld>
            <a:endParaRPr lang="en-US" altLang="ja-JP"/>
          </a:p>
        </p:txBody>
      </p:sp>
    </p:spTree>
    <p:extLst>
      <p:ext uri="{BB962C8B-B14F-4D97-AF65-F5344CB8AC3E}">
        <p14:creationId xmlns:p14="http://schemas.microsoft.com/office/powerpoint/2010/main" val="1751356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06294" fontAlgn="auto">
              <a:spcBef>
                <a:spcPts val="0"/>
              </a:spcBef>
              <a:spcAft>
                <a:spcPts val="0"/>
              </a:spcAft>
              <a:defRPr/>
            </a:pPr>
            <a:fld id="{A8676293-4F36-4916-A6F1-B94D1E49EEF1}" type="slidenum">
              <a:rPr lang="ja-JP" altLang="en-US">
                <a:solidFill>
                  <a:prstClr val="black"/>
                </a:solidFill>
                <a:ea typeface="ＭＳ Ｐゴシック" panose="020B0600070205080204" pitchFamily="50" charset="-128"/>
              </a:rPr>
              <a:pPr defTabSz="906294" fontAlgn="auto">
                <a:spcBef>
                  <a:spcPts val="0"/>
                </a:spcBef>
                <a:spcAft>
                  <a:spcPts val="0"/>
                </a:spcAft>
                <a:defRPr/>
              </a:pPr>
              <a:t>18</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2336605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06294" fontAlgn="auto">
              <a:spcBef>
                <a:spcPts val="0"/>
              </a:spcBef>
              <a:spcAft>
                <a:spcPts val="0"/>
              </a:spcAft>
              <a:defRPr/>
            </a:pPr>
            <a:fld id="{A8676293-4F36-4916-A6F1-B94D1E49EEF1}" type="slidenum">
              <a:rPr lang="ja-JP" altLang="en-US">
                <a:solidFill>
                  <a:prstClr val="black"/>
                </a:solidFill>
                <a:ea typeface="ＭＳ Ｐゴシック" panose="020B0600070205080204" pitchFamily="50" charset="-128"/>
              </a:rPr>
              <a:pPr defTabSz="906294" fontAlgn="auto">
                <a:spcBef>
                  <a:spcPts val="0"/>
                </a:spcBef>
                <a:spcAft>
                  <a:spcPts val="0"/>
                </a:spcAft>
                <a:defRPr/>
              </a:pPr>
              <a:t>19</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111492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1ED4B-F46D-6327-B59C-B140EB0782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8FF32C-EB6E-85E3-8E7F-38A5A9FC20D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98620B8-EC3B-184E-00BF-1D5D5FBC291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C171AF3-E9FE-86CF-A533-CE8BA0151BC8}"/>
              </a:ext>
            </a:extLst>
          </p:cNvPr>
          <p:cNvSpPr>
            <a:spLocks noGrp="1"/>
          </p:cNvSpPr>
          <p:nvPr>
            <p:ph type="sldNum" sz="quarter" idx="5"/>
          </p:nvPr>
        </p:nvSpPr>
        <p:spPr/>
        <p:txBody>
          <a:bodyPr/>
          <a:lstStyle/>
          <a:p>
            <a:pPr defTabSz="906294" fontAlgn="auto">
              <a:spcBef>
                <a:spcPts val="0"/>
              </a:spcBef>
              <a:spcAft>
                <a:spcPts val="0"/>
              </a:spcAft>
              <a:defRPr/>
            </a:pPr>
            <a:fld id="{A8676293-4F36-4916-A6F1-B94D1E49EEF1}" type="slidenum">
              <a:rPr lang="ja-JP" altLang="en-US">
                <a:solidFill>
                  <a:prstClr val="black"/>
                </a:solidFill>
                <a:ea typeface="ＭＳ Ｐゴシック" panose="020B0600070205080204" pitchFamily="50" charset="-128"/>
              </a:rPr>
              <a:pPr defTabSz="906294" fontAlgn="auto">
                <a:spcBef>
                  <a:spcPts val="0"/>
                </a:spcBef>
                <a:spcAft>
                  <a:spcPts val="0"/>
                </a:spcAft>
                <a:defRPr/>
              </a:pPr>
              <a:t>20</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810709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1ED4B-F46D-6327-B59C-B140EB0782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8FF32C-EB6E-85E3-8E7F-38A5A9FC20D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98620B8-EC3B-184E-00BF-1D5D5FBC291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C171AF3-E9FE-86CF-A533-CE8BA0151BC8}"/>
              </a:ext>
            </a:extLst>
          </p:cNvPr>
          <p:cNvSpPr>
            <a:spLocks noGrp="1"/>
          </p:cNvSpPr>
          <p:nvPr>
            <p:ph type="sldNum" sz="quarter" idx="5"/>
          </p:nvPr>
        </p:nvSpPr>
        <p:spPr/>
        <p:txBody>
          <a:bodyPr/>
          <a:lstStyle/>
          <a:p>
            <a:pPr defTabSz="906294" fontAlgn="auto">
              <a:spcBef>
                <a:spcPts val="0"/>
              </a:spcBef>
              <a:spcAft>
                <a:spcPts val="0"/>
              </a:spcAft>
              <a:defRPr/>
            </a:pPr>
            <a:fld id="{A8676293-4F36-4916-A6F1-B94D1E49EEF1}" type="slidenum">
              <a:rPr lang="ja-JP" altLang="en-US">
                <a:solidFill>
                  <a:prstClr val="black"/>
                </a:solidFill>
                <a:ea typeface="ＭＳ Ｐゴシック" panose="020B0600070205080204" pitchFamily="50" charset="-128"/>
              </a:rPr>
              <a:pPr defTabSz="906294" fontAlgn="auto">
                <a:spcBef>
                  <a:spcPts val="0"/>
                </a:spcBef>
                <a:spcAft>
                  <a:spcPts val="0"/>
                </a:spcAft>
                <a:defRPr/>
              </a:pPr>
              <a:t>21</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1810695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6AD64-88D9-3910-8FDB-11D3FDE0B86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6F8FAFE-F7AB-00F9-3FBA-AFC0F4AE891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10074D2-825B-16F7-8A34-72DF4A398DE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7B17925-9205-3B7E-3C3A-9E0FAA306535}"/>
              </a:ext>
            </a:extLst>
          </p:cNvPr>
          <p:cNvSpPr>
            <a:spLocks noGrp="1"/>
          </p:cNvSpPr>
          <p:nvPr>
            <p:ph type="sldNum" sz="quarter" idx="5"/>
          </p:nvPr>
        </p:nvSpPr>
        <p:spPr/>
        <p:txBody>
          <a:bodyPr/>
          <a:lstStyle/>
          <a:p>
            <a:pPr>
              <a:defRPr/>
            </a:pPr>
            <a:fld id="{DEFA9A01-71A4-435A-A68E-07DBF33220B8}" type="slidenum">
              <a:rPr lang="en-US" altLang="ja-JP" smtClean="0"/>
              <a:pPr>
                <a:defRPr/>
              </a:pPr>
              <a:t>22</a:t>
            </a:fld>
            <a:endParaRPr lang="en-US" altLang="ja-JP"/>
          </a:p>
        </p:txBody>
      </p:sp>
    </p:spTree>
    <p:extLst>
      <p:ext uri="{BB962C8B-B14F-4D97-AF65-F5344CB8AC3E}">
        <p14:creationId xmlns:p14="http://schemas.microsoft.com/office/powerpoint/2010/main" val="4204212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E5DE1-A0D8-2E3A-44C3-3A97A80081B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E330D1D-930F-EB3D-0294-A54239E086F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76C076D-5394-C3DF-021C-EE74F29025EA}"/>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1D734977-89AA-75CA-245A-995CC161DFB9}"/>
              </a:ext>
            </a:extLst>
          </p:cNvPr>
          <p:cNvSpPr>
            <a:spLocks noGrp="1"/>
          </p:cNvSpPr>
          <p:nvPr>
            <p:ph type="sldNum" sz="quarter" idx="5"/>
          </p:nvPr>
        </p:nvSpPr>
        <p:spPr/>
        <p:txBody>
          <a:bodyPr/>
          <a:lstStyle/>
          <a:p>
            <a:pPr>
              <a:defRPr/>
            </a:pPr>
            <a:fld id="{DEFA9A01-71A4-435A-A68E-07DBF33220B8}" type="slidenum">
              <a:rPr lang="en-US" altLang="ja-JP" smtClean="0"/>
              <a:pPr>
                <a:defRPr/>
              </a:pPr>
              <a:t>23</a:t>
            </a:fld>
            <a:endParaRPr lang="en-US" altLang="ja-JP"/>
          </a:p>
        </p:txBody>
      </p:sp>
    </p:spTree>
    <p:extLst>
      <p:ext uri="{BB962C8B-B14F-4D97-AF65-F5344CB8AC3E}">
        <p14:creationId xmlns:p14="http://schemas.microsoft.com/office/powerpoint/2010/main" val="3800192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27</a:t>
            </a:fld>
            <a:endParaRPr lang="en-US" altLang="ja-JP"/>
          </a:p>
        </p:txBody>
      </p:sp>
    </p:spTree>
    <p:extLst>
      <p:ext uri="{BB962C8B-B14F-4D97-AF65-F5344CB8AC3E}">
        <p14:creationId xmlns:p14="http://schemas.microsoft.com/office/powerpoint/2010/main" val="3104031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28</a:t>
            </a:fld>
            <a:endParaRPr lang="en-US" altLang="ja-JP"/>
          </a:p>
        </p:txBody>
      </p:sp>
    </p:spTree>
    <p:extLst>
      <p:ext uri="{BB962C8B-B14F-4D97-AF65-F5344CB8AC3E}">
        <p14:creationId xmlns:p14="http://schemas.microsoft.com/office/powerpoint/2010/main" val="1169098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29</a:t>
            </a:fld>
            <a:endParaRPr lang="en-US" altLang="ja-JP"/>
          </a:p>
        </p:txBody>
      </p:sp>
    </p:spTree>
    <p:extLst>
      <p:ext uri="{BB962C8B-B14F-4D97-AF65-F5344CB8AC3E}">
        <p14:creationId xmlns:p14="http://schemas.microsoft.com/office/powerpoint/2010/main" val="826003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830715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4</a:t>
            </a:fld>
            <a:endParaRPr lang="en-US" altLang="ja-JP"/>
          </a:p>
        </p:txBody>
      </p:sp>
    </p:spTree>
    <p:extLst>
      <p:ext uri="{BB962C8B-B14F-4D97-AF65-F5344CB8AC3E}">
        <p14:creationId xmlns:p14="http://schemas.microsoft.com/office/powerpoint/2010/main" val="2353397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437404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ノート プレースホルダー 2"/>
          <p:cNvSpPr>
            <a:spLocks noGrp="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E12CB9BC-DF21-4E69-B57F-9DBFAF380EE1}"/>
              </a:ext>
            </a:extLst>
          </p:cNvPr>
          <p:cNvSpPr>
            <a:spLocks noGrp="1" noRot="1" noChangeAspect="1"/>
          </p:cNvSpPr>
          <p:nvPr>
            <p:ph type="sldImg"/>
          </p:nvPr>
        </p:nvSpPr>
        <p:spPr>
          <a:xfrm>
            <a:off x="750888" y="596900"/>
            <a:ext cx="5495925" cy="4121150"/>
          </a:xfrm>
        </p:spPr>
      </p:sp>
      <p:sp>
        <p:nvSpPr>
          <p:cNvPr id="7" name="スライド番号プレースホルダー 3">
            <a:extLst>
              <a:ext uri="{FF2B5EF4-FFF2-40B4-BE49-F238E27FC236}">
                <a16:creationId xmlns:a16="http://schemas.microsoft.com/office/drawing/2014/main" id="{6A33C5A6-D996-4231-93BB-8C67575CC319}"/>
              </a:ext>
            </a:extLst>
          </p:cNvPr>
          <p:cNvSpPr>
            <a:spLocks noGrp="1"/>
          </p:cNvSpPr>
          <p:nvPr>
            <p:ph type="sldNum" sz="quarter" idx="5"/>
          </p:nvPr>
        </p:nvSpPr>
        <p:spPr>
          <a:xfrm>
            <a:off x="3959422" y="10440468"/>
            <a:ext cx="3027208" cy="550057"/>
          </a:xfrm>
        </p:spPr>
        <p:txBody>
          <a:bodyPr/>
          <a:lstStyle/>
          <a:p>
            <a:pPr defTabSz="456426">
              <a:defRPr/>
            </a:pPr>
            <a:fld id="{4374078C-8597-4BCE-AD2D-AB8AAB46821F}" type="slidenum">
              <a:rPr lang="ja-JP" altLang="en-US" sz="1100">
                <a:solidFill>
                  <a:prstClr val="black"/>
                </a:solidFill>
              </a:rPr>
              <a:pPr defTabSz="456426">
                <a:defRPr/>
              </a:pPr>
              <a:t>9</a:t>
            </a:fld>
            <a:endParaRPr lang="en-US" altLang="ja-JP" sz="1100" dirty="0">
              <a:solidFill>
                <a:prstClr val="black"/>
              </a:solidFill>
            </a:endParaRPr>
          </a:p>
        </p:txBody>
      </p:sp>
    </p:spTree>
    <p:extLst>
      <p:ext uri="{BB962C8B-B14F-4D97-AF65-F5344CB8AC3E}">
        <p14:creationId xmlns:p14="http://schemas.microsoft.com/office/powerpoint/2010/main" val="995792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12</a:t>
            </a:fld>
            <a:endParaRPr lang="en-US" altLang="ja-JP"/>
          </a:p>
        </p:txBody>
      </p:sp>
    </p:spTree>
    <p:extLst>
      <p:ext uri="{BB962C8B-B14F-4D97-AF65-F5344CB8AC3E}">
        <p14:creationId xmlns:p14="http://schemas.microsoft.com/office/powerpoint/2010/main" val="2824961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B34A9-B420-D6E3-78CA-88341DF8576D}"/>
            </a:ext>
          </a:extLst>
        </p:cNvPr>
        <p:cNvGrpSpPr/>
        <p:nvPr/>
      </p:nvGrpSpPr>
      <p:grpSpPr>
        <a:xfrm>
          <a:off x="0" y="0"/>
          <a:ext cx="0" cy="0"/>
          <a:chOff x="0" y="0"/>
          <a:chExt cx="0" cy="0"/>
        </a:xfrm>
      </p:grpSpPr>
      <p:sp>
        <p:nvSpPr>
          <p:cNvPr id="13315" name="ノート プレースホルダー 2">
            <a:extLst>
              <a:ext uri="{FF2B5EF4-FFF2-40B4-BE49-F238E27FC236}">
                <a16:creationId xmlns:a16="http://schemas.microsoft.com/office/drawing/2014/main" id="{C88CEF45-2EBA-095B-CB47-B0F16FC30967}"/>
              </a:ext>
            </a:extLst>
          </p:cNvPr>
          <p:cNvSpPr>
            <a:spLocks noGrp="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31BA0D3E-ED9C-1578-31DF-A483382F8BD8}"/>
              </a:ext>
            </a:extLst>
          </p:cNvPr>
          <p:cNvSpPr>
            <a:spLocks noGrp="1" noRot="1" noChangeAspect="1"/>
          </p:cNvSpPr>
          <p:nvPr>
            <p:ph type="sldImg"/>
          </p:nvPr>
        </p:nvSpPr>
        <p:spPr>
          <a:xfrm>
            <a:off x="750888" y="596900"/>
            <a:ext cx="5495925" cy="4121150"/>
          </a:xfrm>
        </p:spPr>
      </p:sp>
      <p:sp>
        <p:nvSpPr>
          <p:cNvPr id="7" name="スライド番号プレースホルダー 3">
            <a:extLst>
              <a:ext uri="{FF2B5EF4-FFF2-40B4-BE49-F238E27FC236}">
                <a16:creationId xmlns:a16="http://schemas.microsoft.com/office/drawing/2014/main" id="{BF5F7A29-7382-B2CE-7814-1F787ED7509F}"/>
              </a:ext>
            </a:extLst>
          </p:cNvPr>
          <p:cNvSpPr>
            <a:spLocks noGrp="1"/>
          </p:cNvSpPr>
          <p:nvPr>
            <p:ph type="sldNum" sz="quarter" idx="5"/>
          </p:nvPr>
        </p:nvSpPr>
        <p:spPr>
          <a:xfrm>
            <a:off x="3959422" y="10440468"/>
            <a:ext cx="3027208" cy="550057"/>
          </a:xfrm>
        </p:spPr>
        <p:txBody>
          <a:bodyPr/>
          <a:lstStyle/>
          <a:p>
            <a:pPr defTabSz="456426">
              <a:defRPr/>
            </a:pPr>
            <a:fld id="{4374078C-8597-4BCE-AD2D-AB8AAB46821F}" type="slidenum">
              <a:rPr lang="ja-JP" altLang="en-US" sz="1100">
                <a:solidFill>
                  <a:prstClr val="black"/>
                </a:solidFill>
              </a:rPr>
              <a:pPr defTabSz="456426">
                <a:defRPr/>
              </a:pPr>
              <a:t>13</a:t>
            </a:fld>
            <a:endParaRPr lang="en-US" altLang="ja-JP" sz="1100" dirty="0">
              <a:solidFill>
                <a:prstClr val="black"/>
              </a:solidFill>
            </a:endParaRPr>
          </a:p>
        </p:txBody>
      </p:sp>
    </p:spTree>
    <p:extLst>
      <p:ext uri="{BB962C8B-B14F-4D97-AF65-F5344CB8AC3E}">
        <p14:creationId xmlns:p14="http://schemas.microsoft.com/office/powerpoint/2010/main" val="706326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14</a:t>
            </a:fld>
            <a:endParaRPr lang="en-US" altLang="ja-JP"/>
          </a:p>
        </p:txBody>
      </p:sp>
    </p:spTree>
    <p:extLst>
      <p:ext uri="{BB962C8B-B14F-4D97-AF65-F5344CB8AC3E}">
        <p14:creationId xmlns:p14="http://schemas.microsoft.com/office/powerpoint/2010/main" val="2359530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C4B2F-6438-F4C8-A9AF-5063F08421A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AF017A9-1C27-5631-B6DA-62ECEADB505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045E26F-F98C-E5AE-7DD8-AD1813EAE37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8B3846E-F927-FC9E-B28F-20A0C1940402}"/>
              </a:ext>
            </a:extLst>
          </p:cNvPr>
          <p:cNvSpPr>
            <a:spLocks noGrp="1"/>
          </p:cNvSpPr>
          <p:nvPr>
            <p:ph type="sldNum" sz="quarter" idx="5"/>
          </p:nvPr>
        </p:nvSpPr>
        <p:spPr/>
        <p:txBody>
          <a:bodyPr/>
          <a:lstStyle/>
          <a:p>
            <a:pPr>
              <a:defRPr/>
            </a:pPr>
            <a:fld id="{DEFA9A01-71A4-435A-A68E-07DBF33220B8}" type="slidenum">
              <a:rPr lang="en-US" altLang="ja-JP" smtClean="0"/>
              <a:pPr>
                <a:defRPr/>
              </a:pPr>
              <a:t>15</a:t>
            </a:fld>
            <a:endParaRPr lang="en-US" altLang="ja-JP"/>
          </a:p>
        </p:txBody>
      </p:sp>
    </p:spTree>
    <p:extLst>
      <p:ext uri="{BB962C8B-B14F-4D97-AF65-F5344CB8AC3E}">
        <p14:creationId xmlns:p14="http://schemas.microsoft.com/office/powerpoint/2010/main" val="1111869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16</a:t>
            </a:fld>
            <a:endParaRPr lang="en-US" altLang="ja-JP"/>
          </a:p>
        </p:txBody>
      </p:sp>
    </p:spTree>
    <p:extLst>
      <p:ext uri="{BB962C8B-B14F-4D97-AF65-F5344CB8AC3E}">
        <p14:creationId xmlns:p14="http://schemas.microsoft.com/office/powerpoint/2010/main" val="2740031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7ED90-73B2-698E-A721-ABF6E231204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44340AA-D3ED-7A2A-69A7-2A23ED9CA48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5697904-C892-22E9-5574-0550B4770B6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E63CA74-AD9C-767E-6857-B8645E95641D}"/>
              </a:ext>
            </a:extLst>
          </p:cNvPr>
          <p:cNvSpPr>
            <a:spLocks noGrp="1"/>
          </p:cNvSpPr>
          <p:nvPr>
            <p:ph type="sldNum" sz="quarter" idx="5"/>
          </p:nvPr>
        </p:nvSpPr>
        <p:spPr/>
        <p:txBody>
          <a:bodyPr/>
          <a:lstStyle/>
          <a:p>
            <a:pPr>
              <a:defRPr/>
            </a:pPr>
            <a:fld id="{DEFA9A01-71A4-435A-A68E-07DBF33220B8}" type="slidenum">
              <a:rPr lang="en-US" altLang="ja-JP" smtClean="0"/>
              <a:pPr>
                <a:defRPr/>
              </a:pPr>
              <a:t>17</a:t>
            </a:fld>
            <a:endParaRPr lang="en-US" altLang="ja-JP"/>
          </a:p>
        </p:txBody>
      </p:sp>
    </p:spTree>
    <p:extLst>
      <p:ext uri="{BB962C8B-B14F-4D97-AF65-F5344CB8AC3E}">
        <p14:creationId xmlns:p14="http://schemas.microsoft.com/office/powerpoint/2010/main" val="1023797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570751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3_白紙">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11C7DCC-4FAD-47DB-8349-CABC8B0CD50F}"/>
              </a:ext>
            </a:extLst>
          </p:cNvPr>
          <p:cNvSpPr/>
          <p:nvPr/>
        </p:nvSpPr>
        <p:spPr>
          <a:xfrm>
            <a:off x="0" y="6572250"/>
            <a:ext cx="9144000" cy="285750"/>
          </a:xfrm>
          <a:prstGeom prst="rect">
            <a:avLst/>
          </a:prstGeom>
          <a:solidFill>
            <a:srgbClr val="005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96067197"/>
      </p:ext>
    </p:extLst>
  </p:cSld>
  <p:clrMapOvr>
    <a:masterClrMapping/>
  </p:clrMapOvr>
  <p:hf hdr="0" ftr="0" dt="0"/>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85256BC-6200-EBDC-5473-473F5F1DD958}"/>
              </a:ext>
            </a:extLst>
          </p:cNvPr>
          <p:cNvSpPr/>
          <p:nvPr/>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2" name="スライド番号プレースホルダー 3">
            <a:extLst>
              <a:ext uri="{FF2B5EF4-FFF2-40B4-BE49-F238E27FC236}">
                <a16:creationId xmlns:a16="http://schemas.microsoft.com/office/drawing/2014/main" id="{33F35834-ACC7-9001-35C2-173049029FB5}"/>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
        <p:nvSpPr>
          <p:cNvPr id="3" name="正方形/長方形 2">
            <a:extLst>
              <a:ext uri="{FF2B5EF4-FFF2-40B4-BE49-F238E27FC236}">
                <a16:creationId xmlns:a16="http://schemas.microsoft.com/office/drawing/2014/main" id="{9F7A7F40-7A88-F97F-F791-6ED988141E3E}"/>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charset="0"/>
              <a:ea typeface="Osaka" charset="-128"/>
              <a:cs typeface="+mn-cs"/>
            </a:endParaRPr>
          </a:p>
        </p:txBody>
      </p:sp>
    </p:spTree>
    <p:extLst>
      <p:ext uri="{BB962C8B-B14F-4D97-AF65-F5344CB8AC3E}">
        <p14:creationId xmlns:p14="http://schemas.microsoft.com/office/powerpoint/2010/main" val="400584329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白紙">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CD411C34-C508-20E5-335D-D87BDB805E0C}"/>
              </a:ext>
            </a:extLst>
          </p:cNvPr>
          <p:cNvSpPr/>
          <p:nvPr/>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6" name="正方形/長方形 5">
            <a:extLst>
              <a:ext uri="{FF2B5EF4-FFF2-40B4-BE49-F238E27FC236}">
                <a16:creationId xmlns:a16="http://schemas.microsoft.com/office/drawing/2014/main" id="{E85256BC-6200-EBDC-5473-473F5F1DD958}"/>
              </a:ext>
            </a:extLst>
          </p:cNvPr>
          <p:cNvSpPr/>
          <p:nvPr/>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j-ea"/>
              <a:ea typeface="+mj-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
        <p:nvSpPr>
          <p:cNvPr id="9" name="正方形/長方形 8">
            <a:extLst>
              <a:ext uri="{FF2B5EF4-FFF2-40B4-BE49-F238E27FC236}">
                <a16:creationId xmlns:a16="http://schemas.microsoft.com/office/drawing/2014/main" id="{1AF0A3EF-5E57-F941-0BFF-1E4FB21C4A0D}"/>
              </a:ext>
            </a:extLst>
          </p:cNvPr>
          <p:cNvSpPr/>
          <p:nvPr/>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前提条件</a:t>
            </a:r>
          </a:p>
        </p:txBody>
      </p:sp>
      <p:sp>
        <p:nvSpPr>
          <p:cNvPr id="10" name="正方形/長方形 9">
            <a:extLst>
              <a:ext uri="{FF2B5EF4-FFF2-40B4-BE49-F238E27FC236}">
                <a16:creationId xmlns:a16="http://schemas.microsoft.com/office/drawing/2014/main" id="{5FC5F758-8BE0-9B7E-6837-818F7F95F160}"/>
              </a:ext>
            </a:extLst>
          </p:cNvPr>
          <p:cNvSpPr/>
          <p:nvPr/>
        </p:nvSpPr>
        <p:spPr bwMode="auto">
          <a:xfrm>
            <a:off x="323851" y="3614858"/>
            <a:ext cx="1337309"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5BAD"/>
                </a:solidFill>
                <a:effectLst/>
                <a:latin typeface="+mn-ea"/>
                <a:ea typeface="+mn-ea"/>
              </a:rPr>
              <a:t>討議</a:t>
            </a:r>
            <a:r>
              <a:rPr kumimoji="1" lang="ja-JP" altLang="en-US" sz="1300" b="0" i="0" u="none" strike="noStrike" cap="none" normalizeH="0" baseline="0" dirty="0">
                <a:ln>
                  <a:noFill/>
                </a:ln>
                <a:effectLst/>
                <a:latin typeface="+mn-ea"/>
                <a:ea typeface="+mn-ea"/>
              </a:rPr>
              <a:t>　パターン２</a:t>
            </a:r>
          </a:p>
        </p:txBody>
      </p:sp>
      <p:sp>
        <p:nvSpPr>
          <p:cNvPr id="7" name="正方形/長方形 6">
            <a:extLst>
              <a:ext uri="{FF2B5EF4-FFF2-40B4-BE49-F238E27FC236}">
                <a16:creationId xmlns:a16="http://schemas.microsoft.com/office/drawing/2014/main" id="{66D8D3E2-48D8-A0F2-30BA-B99C1C3F5806}"/>
              </a:ext>
            </a:extLst>
          </p:cNvPr>
          <p:cNvSpPr/>
          <p:nvPr/>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みなさんはメタバタウンの住人です。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行き来には渡し船を使っていますが、</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今回、</a:t>
            </a:r>
            <a:r>
              <a:rPr kumimoji="1" lang="ja-JP" altLang="en-US" sz="1100" kern="1200" dirty="0">
                <a:solidFill>
                  <a:srgbClr val="C00000"/>
                </a:solidFill>
                <a:latin typeface="+mn-ea"/>
                <a:ea typeface="+mn-ea"/>
                <a:cs typeface="+mn-cs"/>
              </a:rPr>
              <a:t> メタバタウンの全ての住人の希望 </a:t>
            </a:r>
            <a:r>
              <a:rPr kumimoji="1" lang="ja-JP" altLang="en-US" sz="1100" kern="1200" dirty="0">
                <a:solidFill>
                  <a:schemeClr val="tx1"/>
                </a:solidFill>
                <a:latin typeface="+mn-ea"/>
                <a:ea typeface="+mn-ea"/>
                <a:cs typeface="+mn-cs"/>
              </a:rPr>
              <a:t>により</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橋の建設費用は</a:t>
            </a:r>
            <a:r>
              <a:rPr kumimoji="1" lang="en-US" altLang="ja-JP" sz="1100" kern="1200" dirty="0">
                <a:solidFill>
                  <a:schemeClr val="tx1"/>
                </a:solidFill>
                <a:latin typeface="+mn-ea"/>
                <a:ea typeface="+mn-ea"/>
                <a:cs typeface="+mn-cs"/>
              </a:rPr>
              <a:t>400</a:t>
            </a:r>
            <a:r>
              <a:rPr kumimoji="1" lang="ja-JP" altLang="en-US" sz="1100" kern="1200" dirty="0">
                <a:solidFill>
                  <a:schemeClr val="tx1"/>
                </a:solidFill>
                <a:latin typeface="+mn-ea"/>
                <a:ea typeface="+mn-ea"/>
                <a:cs typeface="+mn-cs"/>
              </a:rPr>
              <a:t>万円です。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どのように負担すればいいと思いますか。</a:t>
            </a:r>
          </a:p>
        </p:txBody>
      </p:sp>
      <p:sp>
        <p:nvSpPr>
          <p:cNvPr id="11" name="正方形/長方形 10">
            <a:extLst>
              <a:ext uri="{FF2B5EF4-FFF2-40B4-BE49-F238E27FC236}">
                <a16:creationId xmlns:a16="http://schemas.microsoft.com/office/drawing/2014/main" id="{28AF1350-8E12-4B20-8DDD-CC0234552D7B}"/>
              </a:ext>
            </a:extLst>
          </p:cNvPr>
          <p:cNvSpPr/>
          <p:nvPr/>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6" name="正方形/長方形 15">
            <a:extLst>
              <a:ext uri="{FF2B5EF4-FFF2-40B4-BE49-F238E27FC236}">
                <a16:creationId xmlns:a16="http://schemas.microsoft.com/office/drawing/2014/main" id="{FD842687-0D0E-A5AD-ACCD-D81186D29464}"/>
              </a:ext>
            </a:extLst>
          </p:cNvPr>
          <p:cNvSpPr/>
          <p:nvPr/>
        </p:nvSpPr>
        <p:spPr bwMode="auto">
          <a:xfrm>
            <a:off x="324417" y="3888724"/>
            <a:ext cx="2829091"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19" name="正方形/長方形 18">
            <a:extLst>
              <a:ext uri="{FF2B5EF4-FFF2-40B4-BE49-F238E27FC236}">
                <a16:creationId xmlns:a16="http://schemas.microsoft.com/office/drawing/2014/main" id="{EEB2D6A2-4F48-66F8-0FD2-FA266D30EC64}"/>
              </a:ext>
            </a:extLst>
          </p:cNvPr>
          <p:cNvSpPr/>
          <p:nvPr/>
        </p:nvSpPr>
        <p:spPr bwMode="auto">
          <a:xfrm>
            <a:off x="3928374" y="1541748"/>
            <a:ext cx="1843900"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各家の家族構成・所得金額・使用回数が同じ場合</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dirty="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100" b="1" kern="1200" dirty="0">
                <a:solidFill>
                  <a:schemeClr val="tx1"/>
                </a:solidFill>
                <a:latin typeface="+mn-ea"/>
                <a:ea typeface="+mn-ea"/>
                <a:cs typeface="+mn-cs"/>
              </a:rPr>
              <a:t>ヒント</a:t>
            </a:r>
            <a:endParaRPr kumimoji="1" lang="en-US" altLang="ja-JP" sz="1100" b="1"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100" kern="1200" dirty="0">
                <a:solidFill>
                  <a:schemeClr val="tx1"/>
                </a:solidFill>
                <a:latin typeface="+mn-ea"/>
                <a:ea typeface="+mn-ea"/>
                <a:cs typeface="+mn-cs"/>
              </a:rPr>
              <a:t>    ４軒とも同じ条件だから、</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100" kern="1200" dirty="0">
                <a:solidFill>
                  <a:schemeClr val="tx1"/>
                </a:solidFill>
                <a:latin typeface="+mn-ea"/>
                <a:ea typeface="+mn-ea"/>
                <a:cs typeface="+mn-cs"/>
              </a:rPr>
              <a:t>    </a:t>
            </a:r>
            <a:r>
              <a:rPr kumimoji="1" lang="ja-JP" altLang="en-US" sz="1100" kern="1200" dirty="0">
                <a:solidFill>
                  <a:schemeClr val="tx1"/>
                </a:solidFill>
                <a:latin typeface="+mn-ea"/>
                <a:ea typeface="+mn-ea"/>
                <a:cs typeface="+mn-cs"/>
              </a:rPr>
              <a:t>公平に負担すると</a:t>
            </a:r>
            <a:r>
              <a:rPr kumimoji="1" lang="en-US" altLang="ja-JP" sz="1100" kern="1200" dirty="0">
                <a:solidFill>
                  <a:schemeClr val="tx1"/>
                </a:solidFill>
                <a:latin typeface="+mn-ea"/>
                <a:ea typeface="+mn-ea"/>
                <a:cs typeface="+mn-cs"/>
              </a:rPr>
              <a:t>…</a:t>
            </a:r>
            <a:endParaRPr kumimoji="1" lang="ja-JP" altLang="en-US" sz="1100" kern="1200" dirty="0">
              <a:solidFill>
                <a:schemeClr val="tx1"/>
              </a:solidFill>
              <a:latin typeface="+mn-ea"/>
              <a:ea typeface="+mn-ea"/>
              <a:cs typeface="+mn-cs"/>
            </a:endParaRPr>
          </a:p>
        </p:txBody>
      </p:sp>
      <p:graphicFrame>
        <p:nvGraphicFramePr>
          <p:cNvPr id="13" name="表 12">
            <a:extLst>
              <a:ext uri="{FF2B5EF4-FFF2-40B4-BE49-F238E27FC236}">
                <a16:creationId xmlns:a16="http://schemas.microsoft.com/office/drawing/2014/main" id="{658EDF74-866D-FAC0-246F-6CEEBA622E9A}"/>
              </a:ext>
            </a:extLst>
          </p:cNvPr>
          <p:cNvGraphicFramePr>
            <a:graphicFrameLocks noGrp="1"/>
          </p:cNvGraphicFramePr>
          <p:nvPr>
            <p:extLst>
              <p:ext uri="{D42A27DB-BD31-4B8C-83A1-F6EECF244321}">
                <p14:modId xmlns:p14="http://schemas.microsoft.com/office/powerpoint/2010/main" val="3223460442"/>
              </p:ext>
            </p:extLst>
          </p:nvPr>
        </p:nvGraphicFramePr>
        <p:xfrm>
          <a:off x="3153508" y="3900331"/>
          <a:ext cx="5666851" cy="2822410"/>
        </p:xfrm>
        <a:graphic>
          <a:graphicData uri="http://schemas.openxmlformats.org/drawingml/2006/table">
            <a:tbl>
              <a:tblPr firstRow="1" bandRow="1">
                <a:effectLst/>
                <a:tableStyleId>{775DCB02-9BB8-47FD-8907-85C794F793BA}</a:tableStyleId>
              </a:tblPr>
              <a:tblGrid>
                <a:gridCol w="942177">
                  <a:extLst>
                    <a:ext uri="{9D8B030D-6E8A-4147-A177-3AD203B41FA5}">
                      <a16:colId xmlns:a16="http://schemas.microsoft.com/office/drawing/2014/main" val="869972413"/>
                    </a:ext>
                  </a:extLst>
                </a:gridCol>
                <a:gridCol w="897396">
                  <a:extLst>
                    <a:ext uri="{9D8B030D-6E8A-4147-A177-3AD203B41FA5}">
                      <a16:colId xmlns:a16="http://schemas.microsoft.com/office/drawing/2014/main" val="817503841"/>
                    </a:ext>
                  </a:extLst>
                </a:gridCol>
                <a:gridCol w="1216347">
                  <a:extLst>
                    <a:ext uri="{9D8B030D-6E8A-4147-A177-3AD203B41FA5}">
                      <a16:colId xmlns:a16="http://schemas.microsoft.com/office/drawing/2014/main" val="1686783455"/>
                    </a:ext>
                  </a:extLst>
                </a:gridCol>
                <a:gridCol w="1277960">
                  <a:extLst>
                    <a:ext uri="{9D8B030D-6E8A-4147-A177-3AD203B41FA5}">
                      <a16:colId xmlns:a16="http://schemas.microsoft.com/office/drawing/2014/main" val="4080317083"/>
                    </a:ext>
                  </a:extLst>
                </a:gridCol>
                <a:gridCol w="1332971">
                  <a:extLst>
                    <a:ext uri="{9D8B030D-6E8A-4147-A177-3AD203B41FA5}">
                      <a16:colId xmlns:a16="http://schemas.microsoft.com/office/drawing/2014/main" val="659529276"/>
                    </a:ext>
                  </a:extLst>
                </a:gridCol>
              </a:tblGrid>
              <a:tr h="482220">
                <a:tc>
                  <a:txBody>
                    <a:bodyPr/>
                    <a:lstStyle/>
                    <a:p>
                      <a:pPr algn="ctr"/>
                      <a:endParaRPr kumimoji="1" lang="ja-JP" altLang="en-US" sz="1400" b="0" dirty="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400" b="1" dirty="0">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所得金額</a:t>
                      </a:r>
                      <a:endParaRPr kumimoji="1" lang="ja-JP" altLang="en-US" sz="11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1,000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月１</a:t>
                      </a:r>
                      <a:r>
                        <a:rPr kumimoji="1" lang="en-US" altLang="ja-JP" sz="1200" b="1" dirty="0">
                          <a:effectLst/>
                          <a:latin typeface="HGPｺﾞｼｯｸM" panose="020B0600000000000000" pitchFamily="50" charset="-128"/>
                          <a:ea typeface="HGPｺﾞｼｯｸM" panose="020B0600000000000000" pitchFamily="50" charset="-128"/>
                        </a:rPr>
                        <a:t>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600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10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300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10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100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月１</a:t>
                      </a:r>
                      <a:r>
                        <a:rPr kumimoji="1" lang="en-US" altLang="ja-JP" sz="1200" b="1" dirty="0">
                          <a:effectLst/>
                          <a:latin typeface="HGPｺﾞｼｯｸM" panose="020B0600000000000000" pitchFamily="50" charset="-128"/>
                          <a:ea typeface="HGPｺﾞｼｯｸM" panose="020B0600000000000000" pitchFamily="50" charset="-128"/>
                        </a:rPr>
                        <a:t>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1" dirty="0">
                          <a:effectLst/>
                          <a:latin typeface="HGPｺﾞｼｯｸM" panose="020B0600000000000000" pitchFamily="50" charset="-128"/>
                          <a:ea typeface="HGPｺﾞｼｯｸM" panose="020B0600000000000000" pitchFamily="50" charset="-128"/>
                        </a:rPr>
                        <a:t>400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40" name="正方形/長方形 39">
            <a:extLst>
              <a:ext uri="{FF2B5EF4-FFF2-40B4-BE49-F238E27FC236}">
                <a16:creationId xmlns:a16="http://schemas.microsoft.com/office/drawing/2014/main" id="{B7A6DFF8-6BE9-7586-B646-8DCACE5DDAD3}"/>
              </a:ext>
            </a:extLst>
          </p:cNvPr>
          <p:cNvSpPr/>
          <p:nvPr/>
        </p:nvSpPr>
        <p:spPr bwMode="auto">
          <a:xfrm>
            <a:off x="323642" y="452815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dirty="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dirty="0">
                <a:solidFill>
                  <a:schemeClr val="tx1"/>
                </a:solidFill>
                <a:latin typeface="+mn-ea"/>
                <a:ea typeface="+mn-ea"/>
                <a:cs typeface="+mn-cs"/>
              </a:rPr>
              <a:t>   所得金額によって</a:t>
            </a:r>
            <a:endParaRPr kumimoji="1" lang="en-US" altLang="ja-JP" sz="12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負担する金額を変えてみよう</a:t>
            </a:r>
          </a:p>
        </p:txBody>
      </p:sp>
      <p:sp>
        <p:nvSpPr>
          <p:cNvPr id="36" name="テキスト プレースホルダー 17">
            <a:extLst>
              <a:ext uri="{FF2B5EF4-FFF2-40B4-BE49-F238E27FC236}">
                <a16:creationId xmlns:a16="http://schemas.microsoft.com/office/drawing/2014/main" id="{3B108D23-4885-8FD5-E963-138DEB863952}"/>
              </a:ext>
            </a:extLst>
          </p:cNvPr>
          <p:cNvSpPr>
            <a:spLocks noGrp="1"/>
          </p:cNvSpPr>
          <p:nvPr>
            <p:ph type="body" sz="quarter" idx="30" hasCustomPrompt="1"/>
          </p:nvPr>
        </p:nvSpPr>
        <p:spPr>
          <a:xfrm>
            <a:off x="7538605" y="4527951"/>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1" name="テキスト プレースホルダー 17">
            <a:extLst>
              <a:ext uri="{FF2B5EF4-FFF2-40B4-BE49-F238E27FC236}">
                <a16:creationId xmlns:a16="http://schemas.microsoft.com/office/drawing/2014/main" id="{9C344413-02E5-2378-0724-971D05FE6747}"/>
              </a:ext>
            </a:extLst>
          </p:cNvPr>
          <p:cNvSpPr>
            <a:spLocks noGrp="1"/>
          </p:cNvSpPr>
          <p:nvPr>
            <p:ph type="body" sz="quarter" idx="38" hasCustomPrompt="1"/>
          </p:nvPr>
        </p:nvSpPr>
        <p:spPr>
          <a:xfrm>
            <a:off x="7538605" y="5008902"/>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7" name="テキスト プレースホルダー 17">
            <a:extLst>
              <a:ext uri="{FF2B5EF4-FFF2-40B4-BE49-F238E27FC236}">
                <a16:creationId xmlns:a16="http://schemas.microsoft.com/office/drawing/2014/main" id="{7256BFC3-1325-7CC9-C6AC-1BAE444EA065}"/>
              </a:ext>
            </a:extLst>
          </p:cNvPr>
          <p:cNvSpPr>
            <a:spLocks noGrp="1"/>
          </p:cNvSpPr>
          <p:nvPr>
            <p:ph type="body" sz="quarter" idx="39" hasCustomPrompt="1"/>
          </p:nvPr>
        </p:nvSpPr>
        <p:spPr>
          <a:xfrm>
            <a:off x="7538605" y="5473678"/>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8" name="テキスト プレースホルダー 17">
            <a:extLst>
              <a:ext uri="{FF2B5EF4-FFF2-40B4-BE49-F238E27FC236}">
                <a16:creationId xmlns:a16="http://schemas.microsoft.com/office/drawing/2014/main" id="{CE7042D9-6040-3AA9-554F-7C053A4AD00E}"/>
              </a:ext>
            </a:extLst>
          </p:cNvPr>
          <p:cNvSpPr>
            <a:spLocks noGrp="1"/>
          </p:cNvSpPr>
          <p:nvPr>
            <p:ph type="body" sz="quarter" idx="40" hasCustomPrompt="1"/>
          </p:nvPr>
        </p:nvSpPr>
        <p:spPr>
          <a:xfrm>
            <a:off x="7538605" y="5943649"/>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17" name="正方形/長方形 16">
            <a:extLst>
              <a:ext uri="{FF2B5EF4-FFF2-40B4-BE49-F238E27FC236}">
                <a16:creationId xmlns:a16="http://schemas.microsoft.com/office/drawing/2014/main" id="{3270C151-A5BE-9BD5-F5A7-0FE8BFA14B05}"/>
              </a:ext>
            </a:extLst>
          </p:cNvPr>
          <p:cNvSpPr/>
          <p:nvPr/>
        </p:nvSpPr>
        <p:spPr bwMode="auto">
          <a:xfrm>
            <a:off x="323642" y="4007150"/>
            <a:ext cx="3667513" cy="26788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各家の所得金額</a:t>
            </a:r>
            <a:r>
              <a:rPr kumimoji="1" lang="ja-JP" altLang="en-US" sz="1400" kern="1200" dirty="0">
                <a:solidFill>
                  <a:srgbClr val="005BAD"/>
                </a:solidFill>
                <a:latin typeface="+mn-ea"/>
                <a:ea typeface="+mn-ea"/>
                <a:cs typeface="+mn-cs"/>
              </a:rPr>
              <a:t>（もうけ）</a:t>
            </a:r>
            <a:r>
              <a:rPr kumimoji="1" lang="ja-JP" altLang="en-US" sz="1600" kern="1200" dirty="0">
                <a:solidFill>
                  <a:srgbClr val="005BAD"/>
                </a:solidFill>
                <a:latin typeface="+mn-ea"/>
                <a:ea typeface="+mn-ea"/>
                <a:cs typeface="+mn-cs"/>
              </a:rPr>
              <a:t>が異なる場合</a:t>
            </a:r>
          </a:p>
        </p:txBody>
      </p:sp>
      <p:grpSp>
        <p:nvGrpSpPr>
          <p:cNvPr id="53" name="グループ化 52">
            <a:extLst>
              <a:ext uri="{FF2B5EF4-FFF2-40B4-BE49-F238E27FC236}">
                <a16:creationId xmlns:a16="http://schemas.microsoft.com/office/drawing/2014/main" id="{EBC346CD-F974-A886-B805-712D065C1AD7}"/>
              </a:ext>
            </a:extLst>
          </p:cNvPr>
          <p:cNvGrpSpPr/>
          <p:nvPr/>
        </p:nvGrpSpPr>
        <p:grpSpPr>
          <a:xfrm>
            <a:off x="727310" y="5444694"/>
            <a:ext cx="2220900" cy="1141426"/>
            <a:chOff x="608967" y="5456726"/>
            <a:chExt cx="2220900" cy="1141426"/>
          </a:xfrm>
        </p:grpSpPr>
        <p:pic>
          <p:nvPicPr>
            <p:cNvPr id="50" name="図 49">
              <a:extLst>
                <a:ext uri="{FF2B5EF4-FFF2-40B4-BE49-F238E27FC236}">
                  <a16:creationId xmlns:a16="http://schemas.microsoft.com/office/drawing/2014/main" id="{C6154DD8-4C81-1A7C-C051-97E2AC38F45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8"/>
            <a:stretch/>
          </p:blipFill>
          <p:spPr>
            <a:xfrm>
              <a:off x="608967" y="5456726"/>
              <a:ext cx="1797166" cy="1091837"/>
            </a:xfrm>
            <a:prstGeom prst="rect">
              <a:avLst/>
            </a:prstGeom>
            <a:ln w="15875">
              <a:solidFill>
                <a:srgbClr val="005BAD"/>
              </a:solidFill>
            </a:ln>
          </p:spPr>
        </p:pic>
        <p:sp>
          <p:nvSpPr>
            <p:cNvPr id="51" name="楕円 50">
              <a:extLst>
                <a:ext uri="{FF2B5EF4-FFF2-40B4-BE49-F238E27FC236}">
                  <a16:creationId xmlns:a16="http://schemas.microsoft.com/office/drawing/2014/main" id="{48839757-B02E-4715-046D-A42728E30655}"/>
                </a:ext>
              </a:extLst>
            </p:cNvPr>
            <p:cNvSpPr/>
            <p:nvPr/>
          </p:nvSpPr>
          <p:spPr bwMode="auto">
            <a:xfrm>
              <a:off x="2111222" y="5879507"/>
              <a:ext cx="718645" cy="718645"/>
            </a:xfrm>
            <a:prstGeom prst="ellipse">
              <a:avLst/>
            </a:prstGeom>
            <a:solidFill>
              <a:srgbClr val="005BAD"/>
            </a:solidFill>
            <a:ln w="22225" cap="flat" cmpd="sng" algn="ctr">
              <a:solidFill>
                <a:srgbClr val="EBFA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52" name="テキスト ボックス 51">
              <a:extLst>
                <a:ext uri="{FF2B5EF4-FFF2-40B4-BE49-F238E27FC236}">
                  <a16:creationId xmlns:a16="http://schemas.microsoft.com/office/drawing/2014/main" id="{4E886911-018A-F460-89F0-5D42C08B28CB}"/>
                </a:ext>
              </a:extLst>
            </p:cNvPr>
            <p:cNvSpPr txBox="1"/>
            <p:nvPr/>
          </p:nvSpPr>
          <p:spPr>
            <a:xfrm>
              <a:off x="2144173" y="5977219"/>
              <a:ext cx="652743" cy="523220"/>
            </a:xfrm>
            <a:prstGeom prst="rect">
              <a:avLst/>
            </a:prstGeom>
            <a:noFill/>
          </p:spPr>
          <p:txBody>
            <a:bodyPr wrap="none" rtlCol="0">
              <a:spAutoFit/>
            </a:bodyPr>
            <a:lstStyle/>
            <a:p>
              <a:r>
                <a:rPr kumimoji="1" lang="ja-JP" altLang="en-US" sz="1400" kern="1200" dirty="0">
                  <a:solidFill>
                    <a:srgbClr val="EBFFFC"/>
                  </a:solidFill>
                  <a:latin typeface="+mn-ea"/>
                  <a:ea typeface="+mn-ea"/>
                  <a:cs typeface="+mn-cs"/>
                </a:rPr>
                <a:t>メタバ</a:t>
              </a:r>
              <a:endParaRPr kumimoji="1" lang="en-US" altLang="ja-JP" sz="1400" kern="1200" dirty="0">
                <a:solidFill>
                  <a:srgbClr val="EBFFFC"/>
                </a:solidFill>
                <a:latin typeface="+mn-ea"/>
                <a:ea typeface="+mn-ea"/>
                <a:cs typeface="+mn-cs"/>
              </a:endParaRPr>
            </a:p>
            <a:p>
              <a:r>
                <a:rPr kumimoji="1" lang="ja-JP" altLang="en-US" sz="1400" kern="1200" dirty="0">
                  <a:solidFill>
                    <a:srgbClr val="EBFFFC"/>
                  </a:solidFill>
                  <a:latin typeface="+mn-ea"/>
                  <a:ea typeface="+mn-ea"/>
                  <a:cs typeface="+mn-cs"/>
                </a:rPr>
                <a:t>タウン</a:t>
              </a:r>
            </a:p>
          </p:txBody>
        </p:sp>
      </p:grpSp>
      <p:sp>
        <p:nvSpPr>
          <p:cNvPr id="54" name="正方形/長方形 53">
            <a:extLst>
              <a:ext uri="{FF2B5EF4-FFF2-40B4-BE49-F238E27FC236}">
                <a16:creationId xmlns:a16="http://schemas.microsoft.com/office/drawing/2014/main" id="{584D2F6C-09FA-2F5A-DE99-79F2ABF555EB}"/>
              </a:ext>
            </a:extLst>
          </p:cNvPr>
          <p:cNvSpPr/>
          <p:nvPr/>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パターン１</a:t>
            </a:r>
            <a:r>
              <a:rPr kumimoji="1" lang="ja-JP" altLang="en-US" sz="1200" b="0" i="0" u="none" strike="noStrike" cap="none" normalizeH="0" baseline="0" dirty="0">
                <a:ln>
                  <a:noFill/>
                </a:ln>
                <a:effectLst/>
                <a:latin typeface="+mn-ea"/>
                <a:ea typeface="+mn-ea"/>
              </a:rPr>
              <a:t>（参考）</a:t>
            </a:r>
            <a:endParaRPr kumimoji="1" lang="ja-JP" altLang="en-US" sz="1300" b="0" i="0" u="none" strike="noStrike" cap="none" normalizeH="0" baseline="0" dirty="0">
              <a:ln>
                <a:noFill/>
              </a:ln>
              <a:effectLst/>
              <a:latin typeface="+mn-ea"/>
              <a:ea typeface="+mn-ea"/>
            </a:endParaRPr>
          </a:p>
        </p:txBody>
      </p:sp>
      <p:graphicFrame>
        <p:nvGraphicFramePr>
          <p:cNvPr id="2" name="表 1">
            <a:extLst>
              <a:ext uri="{FF2B5EF4-FFF2-40B4-BE49-F238E27FC236}">
                <a16:creationId xmlns:a16="http://schemas.microsoft.com/office/drawing/2014/main" id="{151A3B7C-8F55-7733-585C-64BC50482133}"/>
              </a:ext>
            </a:extLst>
          </p:cNvPr>
          <p:cNvGraphicFramePr>
            <a:graphicFrameLocks noGrp="1"/>
          </p:cNvGraphicFramePr>
          <p:nvPr>
            <p:extLst>
              <p:ext uri="{D42A27DB-BD31-4B8C-83A1-F6EECF244321}">
                <p14:modId xmlns:p14="http://schemas.microsoft.com/office/powerpoint/2010/main" val="716099249"/>
              </p:ext>
            </p:extLst>
          </p:nvPr>
        </p:nvGraphicFramePr>
        <p:xfrm>
          <a:off x="5772274" y="1541747"/>
          <a:ext cx="3048083" cy="1742332"/>
        </p:xfrm>
        <a:graphic>
          <a:graphicData uri="http://schemas.openxmlformats.org/drawingml/2006/table">
            <a:tbl>
              <a:tblPr firstRow="1" bandRow="1">
                <a:effectLst/>
                <a:tableStyleId>{775DCB02-9BB8-47FD-8907-85C794F793BA}</a:tableStyleId>
              </a:tblPr>
              <a:tblGrid>
                <a:gridCol w="506778">
                  <a:extLst>
                    <a:ext uri="{9D8B030D-6E8A-4147-A177-3AD203B41FA5}">
                      <a16:colId xmlns:a16="http://schemas.microsoft.com/office/drawing/2014/main" val="869972413"/>
                    </a:ext>
                  </a:extLst>
                </a:gridCol>
                <a:gridCol w="482691">
                  <a:extLst>
                    <a:ext uri="{9D8B030D-6E8A-4147-A177-3AD203B41FA5}">
                      <a16:colId xmlns:a16="http://schemas.microsoft.com/office/drawing/2014/main" val="817503841"/>
                    </a:ext>
                  </a:extLst>
                </a:gridCol>
                <a:gridCol w="654248">
                  <a:extLst>
                    <a:ext uri="{9D8B030D-6E8A-4147-A177-3AD203B41FA5}">
                      <a16:colId xmlns:a16="http://schemas.microsoft.com/office/drawing/2014/main" val="1686783455"/>
                    </a:ext>
                  </a:extLst>
                </a:gridCol>
                <a:gridCol w="687387">
                  <a:extLst>
                    <a:ext uri="{9D8B030D-6E8A-4147-A177-3AD203B41FA5}">
                      <a16:colId xmlns:a16="http://schemas.microsoft.com/office/drawing/2014/main" val="4080317083"/>
                    </a:ext>
                  </a:extLst>
                </a:gridCol>
                <a:gridCol w="716979">
                  <a:extLst>
                    <a:ext uri="{9D8B030D-6E8A-4147-A177-3AD203B41FA5}">
                      <a16:colId xmlns:a16="http://schemas.microsoft.com/office/drawing/2014/main" val="659529276"/>
                    </a:ext>
                  </a:extLst>
                </a:gridCol>
              </a:tblGrid>
              <a:tr h="361732">
                <a:tc>
                  <a:txBody>
                    <a:bodyPr/>
                    <a:lstStyle/>
                    <a:p>
                      <a:pPr algn="ctr"/>
                      <a:endParaRPr kumimoji="1" lang="ja-JP" altLang="en-US" sz="900" b="0" dirty="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1" dirty="0">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所得金額</a:t>
                      </a:r>
                      <a:endParaRPr kumimoji="1" lang="ja-JP" altLang="en-US" sz="7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0">
                <a:tc gridSpan="4">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400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
        <p:nvSpPr>
          <p:cNvPr id="3" name="正方形/長方形 2">
            <a:extLst>
              <a:ext uri="{FF2B5EF4-FFF2-40B4-BE49-F238E27FC236}">
                <a16:creationId xmlns:a16="http://schemas.microsoft.com/office/drawing/2014/main" id="{8DE18CD8-BA9E-12D4-E7AF-CDC8B6A0E36E}"/>
              </a:ext>
            </a:extLst>
          </p:cNvPr>
          <p:cNvSpPr/>
          <p:nvPr userDrawn="1"/>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5" name="正方形/長方形 4">
            <a:extLst>
              <a:ext uri="{FF2B5EF4-FFF2-40B4-BE49-F238E27FC236}">
                <a16:creationId xmlns:a16="http://schemas.microsoft.com/office/drawing/2014/main" id="{FA7DC2C8-240D-7C3A-3C66-91389A8688D3}"/>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charset="0"/>
              <a:ea typeface="Osaka" charset="-128"/>
              <a:cs typeface="+mn-cs"/>
            </a:endParaRPr>
          </a:p>
        </p:txBody>
      </p:sp>
      <p:sp>
        <p:nvSpPr>
          <p:cNvPr id="8" name="正方形/長方形 7">
            <a:extLst>
              <a:ext uri="{FF2B5EF4-FFF2-40B4-BE49-F238E27FC236}">
                <a16:creationId xmlns:a16="http://schemas.microsoft.com/office/drawing/2014/main" id="{60ED9304-C351-8059-6C77-3A46C685040B}"/>
              </a:ext>
            </a:extLst>
          </p:cNvPr>
          <p:cNvSpPr/>
          <p:nvPr userDrawn="1"/>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前提条件</a:t>
            </a:r>
          </a:p>
        </p:txBody>
      </p:sp>
      <p:sp>
        <p:nvSpPr>
          <p:cNvPr id="12" name="正方形/長方形 11">
            <a:extLst>
              <a:ext uri="{FF2B5EF4-FFF2-40B4-BE49-F238E27FC236}">
                <a16:creationId xmlns:a16="http://schemas.microsoft.com/office/drawing/2014/main" id="{E7DC9BD9-1AF3-FBA5-09F5-80C378FB04F1}"/>
              </a:ext>
            </a:extLst>
          </p:cNvPr>
          <p:cNvSpPr/>
          <p:nvPr userDrawn="1"/>
        </p:nvSpPr>
        <p:spPr bwMode="auto">
          <a:xfrm>
            <a:off x="323851" y="3614858"/>
            <a:ext cx="1337309"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5BAD"/>
                </a:solidFill>
                <a:effectLst/>
                <a:latin typeface="+mn-ea"/>
                <a:ea typeface="+mn-ea"/>
              </a:rPr>
              <a:t>討議</a:t>
            </a:r>
            <a:r>
              <a:rPr kumimoji="1" lang="ja-JP" altLang="en-US" sz="1300" b="0" i="0" u="none" strike="noStrike" cap="none" normalizeH="0" baseline="0" dirty="0">
                <a:ln>
                  <a:noFill/>
                </a:ln>
                <a:effectLst/>
                <a:latin typeface="+mn-ea"/>
                <a:ea typeface="+mn-ea"/>
              </a:rPr>
              <a:t>　パターン２</a:t>
            </a:r>
          </a:p>
        </p:txBody>
      </p:sp>
      <p:graphicFrame>
        <p:nvGraphicFramePr>
          <p:cNvPr id="14" name="表 13">
            <a:extLst>
              <a:ext uri="{FF2B5EF4-FFF2-40B4-BE49-F238E27FC236}">
                <a16:creationId xmlns:a16="http://schemas.microsoft.com/office/drawing/2014/main" id="{ACCBE026-5952-C7D8-C3BC-450F1D436CA9}"/>
              </a:ext>
            </a:extLst>
          </p:cNvPr>
          <p:cNvGraphicFramePr>
            <a:graphicFrameLocks noGrp="1"/>
          </p:cNvGraphicFramePr>
          <p:nvPr userDrawn="1">
            <p:extLst>
              <p:ext uri="{D42A27DB-BD31-4B8C-83A1-F6EECF244321}">
                <p14:modId xmlns:p14="http://schemas.microsoft.com/office/powerpoint/2010/main" val="3228354477"/>
              </p:ext>
            </p:extLst>
          </p:nvPr>
        </p:nvGraphicFramePr>
        <p:xfrm>
          <a:off x="5920740" y="1541747"/>
          <a:ext cx="2899617" cy="1866420"/>
        </p:xfrm>
        <a:graphic>
          <a:graphicData uri="http://schemas.openxmlformats.org/drawingml/2006/table">
            <a:tbl>
              <a:tblPr firstRow="1" bandRow="1">
                <a:effectLst/>
                <a:tableStyleId>{775DCB02-9BB8-47FD-8907-85C794F793BA}</a:tableStyleId>
              </a:tblPr>
              <a:tblGrid>
                <a:gridCol w="482094">
                  <a:extLst>
                    <a:ext uri="{9D8B030D-6E8A-4147-A177-3AD203B41FA5}">
                      <a16:colId xmlns:a16="http://schemas.microsoft.com/office/drawing/2014/main" val="869972413"/>
                    </a:ext>
                  </a:extLst>
                </a:gridCol>
                <a:gridCol w="459180">
                  <a:extLst>
                    <a:ext uri="{9D8B030D-6E8A-4147-A177-3AD203B41FA5}">
                      <a16:colId xmlns:a16="http://schemas.microsoft.com/office/drawing/2014/main" val="817503841"/>
                    </a:ext>
                  </a:extLst>
                </a:gridCol>
                <a:gridCol w="622381">
                  <a:extLst>
                    <a:ext uri="{9D8B030D-6E8A-4147-A177-3AD203B41FA5}">
                      <a16:colId xmlns:a16="http://schemas.microsoft.com/office/drawing/2014/main" val="1686783455"/>
                    </a:ext>
                  </a:extLst>
                </a:gridCol>
                <a:gridCol w="653906">
                  <a:extLst>
                    <a:ext uri="{9D8B030D-6E8A-4147-A177-3AD203B41FA5}">
                      <a16:colId xmlns:a16="http://schemas.microsoft.com/office/drawing/2014/main" val="4080317083"/>
                    </a:ext>
                  </a:extLst>
                </a:gridCol>
                <a:gridCol w="682056">
                  <a:extLst>
                    <a:ext uri="{9D8B030D-6E8A-4147-A177-3AD203B41FA5}">
                      <a16:colId xmlns:a16="http://schemas.microsoft.com/office/drawing/2014/main" val="659529276"/>
                    </a:ext>
                  </a:extLst>
                </a:gridCol>
              </a:tblGrid>
              <a:tr h="361732">
                <a:tc>
                  <a:txBody>
                    <a:bodyPr/>
                    <a:lstStyle/>
                    <a:p>
                      <a:pPr algn="ctr"/>
                      <a:endParaRPr kumimoji="1" lang="ja-JP" altLang="en-US" sz="900" b="0" dirty="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0" dirty="0">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所得金額</a:t>
                      </a:r>
                      <a:endParaRPr kumimoji="1" lang="ja-JP" altLang="en-US" sz="7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220661">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34782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34782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34782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0">
                <a:tc gridSpan="4">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400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
        <p:nvSpPr>
          <p:cNvPr id="15" name="正方形/長方形 14">
            <a:extLst>
              <a:ext uri="{FF2B5EF4-FFF2-40B4-BE49-F238E27FC236}">
                <a16:creationId xmlns:a16="http://schemas.microsoft.com/office/drawing/2014/main" id="{D7068071-643F-6402-D9C6-D3415EA4EF8B}"/>
              </a:ext>
            </a:extLst>
          </p:cNvPr>
          <p:cNvSpPr/>
          <p:nvPr userDrawn="1"/>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みなさんはメタバタウンの住人です。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行き来には渡し船を使っていますが、</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今回、</a:t>
            </a:r>
            <a:r>
              <a:rPr kumimoji="1" lang="ja-JP" altLang="en-US" sz="1100" kern="1200" dirty="0">
                <a:solidFill>
                  <a:srgbClr val="C00000"/>
                </a:solidFill>
                <a:latin typeface="+mn-ea"/>
                <a:ea typeface="+mn-ea"/>
                <a:cs typeface="+mn-cs"/>
              </a:rPr>
              <a:t> メタバタウンの全ての住人の希望 </a:t>
            </a:r>
            <a:r>
              <a:rPr kumimoji="1" lang="ja-JP" altLang="en-US" sz="1100" kern="1200" dirty="0">
                <a:solidFill>
                  <a:schemeClr val="tx1"/>
                </a:solidFill>
                <a:latin typeface="+mn-ea"/>
                <a:ea typeface="+mn-ea"/>
                <a:cs typeface="+mn-cs"/>
              </a:rPr>
              <a:t>により</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橋の建設費用は</a:t>
            </a:r>
            <a:r>
              <a:rPr kumimoji="1" lang="en-US" altLang="ja-JP" sz="1100" kern="1200" dirty="0">
                <a:solidFill>
                  <a:schemeClr val="tx1"/>
                </a:solidFill>
                <a:latin typeface="+mn-ea"/>
                <a:ea typeface="+mn-ea"/>
                <a:cs typeface="+mn-cs"/>
              </a:rPr>
              <a:t>400</a:t>
            </a:r>
            <a:r>
              <a:rPr kumimoji="1" lang="ja-JP" altLang="en-US" sz="1100" kern="1200" dirty="0">
                <a:solidFill>
                  <a:schemeClr val="tx1"/>
                </a:solidFill>
                <a:latin typeface="+mn-ea"/>
                <a:ea typeface="+mn-ea"/>
                <a:cs typeface="+mn-cs"/>
              </a:rPr>
              <a:t>万円です。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どのように負担すればいいと思いますか。</a:t>
            </a:r>
          </a:p>
        </p:txBody>
      </p:sp>
      <p:sp>
        <p:nvSpPr>
          <p:cNvPr id="18" name="正方形/長方形 17">
            <a:extLst>
              <a:ext uri="{FF2B5EF4-FFF2-40B4-BE49-F238E27FC236}">
                <a16:creationId xmlns:a16="http://schemas.microsoft.com/office/drawing/2014/main" id="{D32E120E-A90D-4424-2B0B-321C7D51DB17}"/>
              </a:ext>
            </a:extLst>
          </p:cNvPr>
          <p:cNvSpPr/>
          <p:nvPr userDrawn="1"/>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Osaka" charset="-128"/>
            </a:endParaRPr>
          </a:p>
        </p:txBody>
      </p:sp>
      <p:sp>
        <p:nvSpPr>
          <p:cNvPr id="20" name="正方形/長方形 19">
            <a:extLst>
              <a:ext uri="{FF2B5EF4-FFF2-40B4-BE49-F238E27FC236}">
                <a16:creationId xmlns:a16="http://schemas.microsoft.com/office/drawing/2014/main" id="{374CA8B0-85CC-23CF-4181-79941A7AA356}"/>
              </a:ext>
            </a:extLst>
          </p:cNvPr>
          <p:cNvSpPr/>
          <p:nvPr userDrawn="1"/>
        </p:nvSpPr>
        <p:spPr bwMode="auto">
          <a:xfrm>
            <a:off x="324417" y="3888724"/>
            <a:ext cx="2829091"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21" name="正方形/長方形 20">
            <a:extLst>
              <a:ext uri="{FF2B5EF4-FFF2-40B4-BE49-F238E27FC236}">
                <a16:creationId xmlns:a16="http://schemas.microsoft.com/office/drawing/2014/main" id="{84901D1D-5F18-4D47-348D-078DEA1D5C42}"/>
              </a:ext>
            </a:extLst>
          </p:cNvPr>
          <p:cNvSpPr/>
          <p:nvPr userDrawn="1"/>
        </p:nvSpPr>
        <p:spPr bwMode="auto">
          <a:xfrm>
            <a:off x="3928374" y="1541748"/>
            <a:ext cx="1843900"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各家の家族構成・所得金額・使用回数が同じ場合</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dirty="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100" b="1" kern="1200" dirty="0">
                <a:solidFill>
                  <a:schemeClr val="tx1"/>
                </a:solidFill>
                <a:latin typeface="+mn-ea"/>
                <a:ea typeface="+mn-ea"/>
                <a:cs typeface="+mn-cs"/>
              </a:rPr>
              <a:t>ヒント</a:t>
            </a:r>
            <a:endParaRPr kumimoji="1" lang="en-US" altLang="ja-JP" sz="1100" b="1"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100" kern="1200" dirty="0">
                <a:solidFill>
                  <a:schemeClr val="tx1"/>
                </a:solidFill>
                <a:latin typeface="+mn-ea"/>
                <a:ea typeface="+mn-ea"/>
                <a:cs typeface="+mn-cs"/>
              </a:rPr>
              <a:t>    ４軒とも同じ条件だから、</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100" kern="1200" dirty="0">
                <a:solidFill>
                  <a:schemeClr val="tx1"/>
                </a:solidFill>
                <a:latin typeface="+mn-ea"/>
                <a:ea typeface="+mn-ea"/>
                <a:cs typeface="+mn-cs"/>
              </a:rPr>
              <a:t>    </a:t>
            </a:r>
            <a:r>
              <a:rPr kumimoji="1" lang="ja-JP" altLang="en-US" sz="1100" kern="1200" dirty="0">
                <a:solidFill>
                  <a:schemeClr val="tx1"/>
                </a:solidFill>
                <a:latin typeface="+mn-ea"/>
                <a:ea typeface="+mn-ea"/>
                <a:cs typeface="+mn-cs"/>
              </a:rPr>
              <a:t>公平に負担すると</a:t>
            </a:r>
            <a:r>
              <a:rPr kumimoji="1" lang="en-US" altLang="ja-JP" sz="1100" kern="1200" dirty="0">
                <a:solidFill>
                  <a:schemeClr val="tx1"/>
                </a:solidFill>
                <a:latin typeface="+mn-ea"/>
                <a:ea typeface="+mn-ea"/>
                <a:cs typeface="+mn-cs"/>
              </a:rPr>
              <a:t>…</a:t>
            </a:r>
            <a:endParaRPr kumimoji="1" lang="ja-JP" altLang="en-US" sz="1100" kern="1200" dirty="0">
              <a:solidFill>
                <a:schemeClr val="tx1"/>
              </a:solidFill>
              <a:latin typeface="+mn-ea"/>
              <a:ea typeface="+mn-ea"/>
              <a:cs typeface="+mn-cs"/>
            </a:endParaRPr>
          </a:p>
        </p:txBody>
      </p:sp>
      <p:graphicFrame>
        <p:nvGraphicFramePr>
          <p:cNvPr id="22" name="表 21">
            <a:extLst>
              <a:ext uri="{FF2B5EF4-FFF2-40B4-BE49-F238E27FC236}">
                <a16:creationId xmlns:a16="http://schemas.microsoft.com/office/drawing/2014/main" id="{50BE503F-F672-6FE2-CFF6-D7F30E14A658}"/>
              </a:ext>
            </a:extLst>
          </p:cNvPr>
          <p:cNvGraphicFramePr>
            <a:graphicFrameLocks noGrp="1"/>
          </p:cNvGraphicFramePr>
          <p:nvPr userDrawn="1">
            <p:extLst>
              <p:ext uri="{D42A27DB-BD31-4B8C-83A1-F6EECF244321}">
                <p14:modId xmlns:p14="http://schemas.microsoft.com/office/powerpoint/2010/main" val="1064602780"/>
              </p:ext>
            </p:extLst>
          </p:nvPr>
        </p:nvGraphicFramePr>
        <p:xfrm>
          <a:off x="3153508" y="3900331"/>
          <a:ext cx="5666851" cy="2822410"/>
        </p:xfrm>
        <a:graphic>
          <a:graphicData uri="http://schemas.openxmlformats.org/drawingml/2006/table">
            <a:tbl>
              <a:tblPr firstRow="1" bandRow="1">
                <a:effectLst/>
                <a:tableStyleId>{775DCB02-9BB8-47FD-8907-85C794F793BA}</a:tableStyleId>
              </a:tblPr>
              <a:tblGrid>
                <a:gridCol w="942177">
                  <a:extLst>
                    <a:ext uri="{9D8B030D-6E8A-4147-A177-3AD203B41FA5}">
                      <a16:colId xmlns:a16="http://schemas.microsoft.com/office/drawing/2014/main" val="869972413"/>
                    </a:ext>
                  </a:extLst>
                </a:gridCol>
                <a:gridCol w="897396">
                  <a:extLst>
                    <a:ext uri="{9D8B030D-6E8A-4147-A177-3AD203B41FA5}">
                      <a16:colId xmlns:a16="http://schemas.microsoft.com/office/drawing/2014/main" val="817503841"/>
                    </a:ext>
                  </a:extLst>
                </a:gridCol>
                <a:gridCol w="1216347">
                  <a:extLst>
                    <a:ext uri="{9D8B030D-6E8A-4147-A177-3AD203B41FA5}">
                      <a16:colId xmlns:a16="http://schemas.microsoft.com/office/drawing/2014/main" val="1686783455"/>
                    </a:ext>
                  </a:extLst>
                </a:gridCol>
                <a:gridCol w="1277960">
                  <a:extLst>
                    <a:ext uri="{9D8B030D-6E8A-4147-A177-3AD203B41FA5}">
                      <a16:colId xmlns:a16="http://schemas.microsoft.com/office/drawing/2014/main" val="4080317083"/>
                    </a:ext>
                  </a:extLst>
                </a:gridCol>
                <a:gridCol w="1332971">
                  <a:extLst>
                    <a:ext uri="{9D8B030D-6E8A-4147-A177-3AD203B41FA5}">
                      <a16:colId xmlns:a16="http://schemas.microsoft.com/office/drawing/2014/main" val="659529276"/>
                    </a:ext>
                  </a:extLst>
                </a:gridCol>
              </a:tblGrid>
              <a:tr h="482220">
                <a:tc>
                  <a:txBody>
                    <a:bodyPr/>
                    <a:lstStyle/>
                    <a:p>
                      <a:pPr algn="ctr"/>
                      <a:endParaRPr kumimoji="1" lang="ja-JP" altLang="en-US" sz="1400" b="0" dirty="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400" b="0" dirty="0">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所得金額</a:t>
                      </a:r>
                      <a:endParaRPr kumimoji="1" lang="ja-JP" altLang="en-US" sz="11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1,000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600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10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300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10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100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20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1" dirty="0">
                          <a:effectLst/>
                          <a:latin typeface="HGPｺﾞｼｯｸM" panose="020B0600000000000000" pitchFamily="50" charset="-128"/>
                          <a:ea typeface="HGPｺﾞｼｯｸM" panose="020B0600000000000000" pitchFamily="50" charset="-128"/>
                        </a:rPr>
                        <a:t>400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23" name="正方形/長方形 22">
            <a:extLst>
              <a:ext uri="{FF2B5EF4-FFF2-40B4-BE49-F238E27FC236}">
                <a16:creationId xmlns:a16="http://schemas.microsoft.com/office/drawing/2014/main" id="{B232E23E-45EC-72C0-D002-BE7A5128FD4C}"/>
              </a:ext>
            </a:extLst>
          </p:cNvPr>
          <p:cNvSpPr/>
          <p:nvPr userDrawn="1"/>
        </p:nvSpPr>
        <p:spPr bwMode="auto">
          <a:xfrm>
            <a:off x="323642" y="452815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dirty="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dirty="0">
                <a:solidFill>
                  <a:schemeClr val="tx1"/>
                </a:solidFill>
                <a:latin typeface="+mn-ea"/>
                <a:ea typeface="+mn-ea"/>
                <a:cs typeface="+mn-cs"/>
              </a:rPr>
              <a:t>   所得金額によって</a:t>
            </a:r>
            <a:endParaRPr kumimoji="1" lang="en-US" altLang="ja-JP" sz="12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負担する金額を変えてみよう</a:t>
            </a:r>
          </a:p>
        </p:txBody>
      </p:sp>
      <p:sp>
        <p:nvSpPr>
          <p:cNvPr id="24" name="正方形/長方形 23">
            <a:extLst>
              <a:ext uri="{FF2B5EF4-FFF2-40B4-BE49-F238E27FC236}">
                <a16:creationId xmlns:a16="http://schemas.microsoft.com/office/drawing/2014/main" id="{B55DE982-83CF-2CE7-9526-748695E46978}"/>
              </a:ext>
            </a:extLst>
          </p:cNvPr>
          <p:cNvSpPr/>
          <p:nvPr userDrawn="1"/>
        </p:nvSpPr>
        <p:spPr bwMode="auto">
          <a:xfrm>
            <a:off x="323642" y="4007150"/>
            <a:ext cx="3667513" cy="26788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各家の所得金額</a:t>
            </a:r>
            <a:r>
              <a:rPr kumimoji="1" lang="ja-JP" altLang="en-US" sz="1400" kern="1200" dirty="0">
                <a:solidFill>
                  <a:srgbClr val="005BAD"/>
                </a:solidFill>
                <a:latin typeface="+mn-ea"/>
                <a:ea typeface="+mn-ea"/>
                <a:cs typeface="+mn-cs"/>
              </a:rPr>
              <a:t>（もうけ）</a:t>
            </a:r>
            <a:r>
              <a:rPr kumimoji="1" lang="ja-JP" altLang="en-US" sz="1600" kern="1200" dirty="0">
                <a:solidFill>
                  <a:srgbClr val="005BAD"/>
                </a:solidFill>
                <a:latin typeface="+mn-ea"/>
                <a:ea typeface="+mn-ea"/>
                <a:cs typeface="+mn-cs"/>
              </a:rPr>
              <a:t>が異なる場合</a:t>
            </a:r>
          </a:p>
        </p:txBody>
      </p:sp>
      <p:grpSp>
        <p:nvGrpSpPr>
          <p:cNvPr id="25" name="グループ化 24">
            <a:extLst>
              <a:ext uri="{FF2B5EF4-FFF2-40B4-BE49-F238E27FC236}">
                <a16:creationId xmlns:a16="http://schemas.microsoft.com/office/drawing/2014/main" id="{3BBD7710-A614-0C37-B885-0C99C118BF45}"/>
              </a:ext>
            </a:extLst>
          </p:cNvPr>
          <p:cNvGrpSpPr/>
          <p:nvPr userDrawn="1"/>
        </p:nvGrpSpPr>
        <p:grpSpPr>
          <a:xfrm>
            <a:off x="727310" y="5444694"/>
            <a:ext cx="2220900" cy="1141426"/>
            <a:chOff x="608967" y="5456726"/>
            <a:chExt cx="2220900" cy="1141426"/>
          </a:xfrm>
        </p:grpSpPr>
        <p:pic>
          <p:nvPicPr>
            <p:cNvPr id="26" name="図 25">
              <a:extLst>
                <a:ext uri="{FF2B5EF4-FFF2-40B4-BE49-F238E27FC236}">
                  <a16:creationId xmlns:a16="http://schemas.microsoft.com/office/drawing/2014/main" id="{B9F94596-7662-EBEB-B58E-434358A6111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771" t="-205" r="9962" b="31137"/>
            <a:stretch/>
          </p:blipFill>
          <p:spPr>
            <a:xfrm>
              <a:off x="608967" y="5456726"/>
              <a:ext cx="1797166" cy="1091837"/>
            </a:xfrm>
            <a:prstGeom prst="rect">
              <a:avLst/>
            </a:prstGeom>
            <a:ln w="15875">
              <a:solidFill>
                <a:srgbClr val="005BAD"/>
              </a:solidFill>
            </a:ln>
          </p:spPr>
        </p:pic>
        <p:sp>
          <p:nvSpPr>
            <p:cNvPr id="27" name="楕円 50">
              <a:extLst>
                <a:ext uri="{FF2B5EF4-FFF2-40B4-BE49-F238E27FC236}">
                  <a16:creationId xmlns:a16="http://schemas.microsoft.com/office/drawing/2014/main" id="{A9160DC5-B7AA-26F8-CBCA-9319E7A8729C}"/>
                </a:ext>
              </a:extLst>
            </p:cNvPr>
            <p:cNvSpPr/>
            <p:nvPr userDrawn="1"/>
          </p:nvSpPr>
          <p:spPr bwMode="auto">
            <a:xfrm>
              <a:off x="2111222" y="5879507"/>
              <a:ext cx="718645" cy="718645"/>
            </a:xfrm>
            <a:prstGeom prst="ellipse">
              <a:avLst/>
            </a:prstGeom>
            <a:solidFill>
              <a:srgbClr val="005BAD"/>
            </a:solidFill>
            <a:ln w="22225" cap="flat" cmpd="sng" algn="ctr">
              <a:solidFill>
                <a:srgbClr val="EBFA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Osaka" charset="-128"/>
              </a:endParaRPr>
            </a:p>
          </p:txBody>
        </p:sp>
        <p:sp>
          <p:nvSpPr>
            <p:cNvPr id="28" name="テキスト ボックス 27">
              <a:extLst>
                <a:ext uri="{FF2B5EF4-FFF2-40B4-BE49-F238E27FC236}">
                  <a16:creationId xmlns:a16="http://schemas.microsoft.com/office/drawing/2014/main" id="{CB069F9D-ABFB-3305-D9B9-02B5605177BE}"/>
                </a:ext>
              </a:extLst>
            </p:cNvPr>
            <p:cNvSpPr txBox="1"/>
            <p:nvPr userDrawn="1"/>
          </p:nvSpPr>
          <p:spPr>
            <a:xfrm>
              <a:off x="2144173" y="5977219"/>
              <a:ext cx="652743" cy="523220"/>
            </a:xfrm>
            <a:prstGeom prst="rect">
              <a:avLst/>
            </a:prstGeom>
            <a:noFill/>
          </p:spPr>
          <p:txBody>
            <a:bodyPr wrap="none" rtlCol="0">
              <a:spAutoFit/>
            </a:bodyPr>
            <a:lstStyle/>
            <a:p>
              <a:r>
                <a:rPr kumimoji="1" lang="ja-JP" altLang="en-US" sz="1400" kern="1200" dirty="0">
                  <a:solidFill>
                    <a:srgbClr val="EBFFFC"/>
                  </a:solidFill>
                  <a:latin typeface="+mn-ea"/>
                  <a:ea typeface="+mn-ea"/>
                  <a:cs typeface="+mn-cs"/>
                </a:rPr>
                <a:t>メタバ</a:t>
              </a:r>
              <a:endParaRPr kumimoji="1" lang="en-US" altLang="ja-JP" sz="1400" kern="1200" dirty="0">
                <a:solidFill>
                  <a:srgbClr val="EBFFFC"/>
                </a:solidFill>
                <a:latin typeface="+mn-ea"/>
                <a:ea typeface="+mn-ea"/>
                <a:cs typeface="+mn-cs"/>
              </a:endParaRPr>
            </a:p>
            <a:p>
              <a:r>
                <a:rPr kumimoji="1" lang="ja-JP" altLang="en-US" sz="1400" kern="1200" dirty="0">
                  <a:solidFill>
                    <a:srgbClr val="EBFFFC"/>
                  </a:solidFill>
                  <a:latin typeface="+mn-ea"/>
                  <a:ea typeface="+mn-ea"/>
                  <a:cs typeface="+mn-cs"/>
                </a:rPr>
                <a:t>タウン</a:t>
              </a:r>
            </a:p>
          </p:txBody>
        </p:sp>
      </p:grpSp>
      <p:sp>
        <p:nvSpPr>
          <p:cNvPr id="29" name="正方形/長方形 28">
            <a:extLst>
              <a:ext uri="{FF2B5EF4-FFF2-40B4-BE49-F238E27FC236}">
                <a16:creationId xmlns:a16="http://schemas.microsoft.com/office/drawing/2014/main" id="{717CC6AA-4857-4C1F-1B53-798AF84CD0EB}"/>
              </a:ext>
            </a:extLst>
          </p:cNvPr>
          <p:cNvSpPr/>
          <p:nvPr userDrawn="1"/>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パターン１</a:t>
            </a:r>
            <a:r>
              <a:rPr kumimoji="1" lang="ja-JP" altLang="en-US" sz="1200" b="0" i="0" u="none" strike="noStrike" cap="none" normalizeH="0" baseline="0" dirty="0">
                <a:ln>
                  <a:noFill/>
                </a:ln>
                <a:effectLst/>
                <a:latin typeface="+mn-ea"/>
                <a:ea typeface="+mn-ea"/>
              </a:rPr>
              <a:t>（参考）</a:t>
            </a:r>
            <a:endParaRPr kumimoji="1" lang="ja-JP" altLang="en-US" sz="1300" b="0" i="0" u="none" strike="noStrike" cap="none" normalizeH="0" baseline="0" dirty="0">
              <a:ln>
                <a:noFill/>
              </a:ln>
              <a:effectLst/>
              <a:latin typeface="+mn-ea"/>
              <a:ea typeface="+mn-ea"/>
            </a:endParaRPr>
          </a:p>
        </p:txBody>
      </p:sp>
    </p:spTree>
    <p:extLst>
      <p:ext uri="{BB962C8B-B14F-4D97-AF65-F5344CB8AC3E}">
        <p14:creationId xmlns:p14="http://schemas.microsoft.com/office/powerpoint/2010/main" val="636173902"/>
      </p:ext>
    </p:extLst>
  </p:cSld>
  <p:clrMapOvr>
    <a:masterClrMapping/>
  </p:clrMapOvr>
  <p:extLst>
    <p:ext uri="{DCECCB84-F9BA-43D5-87BE-67443E8EF086}">
      <p15:sldGuideLst xmlns:p15="http://schemas.microsoft.com/office/powerpoint/2012/main">
        <p15:guide id="10" orient="horz" pos="4224" userDrawn="1">
          <p15:clr>
            <a:srgbClr val="FBAE40"/>
          </p15:clr>
        </p15:guide>
        <p15:guide id="11" pos="5760" userDrawn="1">
          <p15:clr>
            <a:srgbClr val="FBAE40"/>
          </p15:clr>
        </p15:guide>
        <p15:guide id="12" orient="horz"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5_白紙">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CD411C34-C508-20E5-335D-D87BDB805E0C}"/>
              </a:ext>
            </a:extLst>
          </p:cNvPr>
          <p:cNvSpPr/>
          <p:nvPr/>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6" name="正方形/長方形 5">
            <a:extLst>
              <a:ext uri="{FF2B5EF4-FFF2-40B4-BE49-F238E27FC236}">
                <a16:creationId xmlns:a16="http://schemas.microsoft.com/office/drawing/2014/main" id="{E85256BC-6200-EBDC-5473-473F5F1DD958}"/>
              </a:ext>
            </a:extLst>
          </p:cNvPr>
          <p:cNvSpPr/>
          <p:nvPr/>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
        <p:nvSpPr>
          <p:cNvPr id="9" name="正方形/長方形 8">
            <a:extLst>
              <a:ext uri="{FF2B5EF4-FFF2-40B4-BE49-F238E27FC236}">
                <a16:creationId xmlns:a16="http://schemas.microsoft.com/office/drawing/2014/main" id="{1AF0A3EF-5E57-F941-0BFF-1E4FB21C4A0D}"/>
              </a:ext>
            </a:extLst>
          </p:cNvPr>
          <p:cNvSpPr/>
          <p:nvPr/>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前提条件</a:t>
            </a:r>
          </a:p>
        </p:txBody>
      </p:sp>
      <p:sp>
        <p:nvSpPr>
          <p:cNvPr id="10" name="正方形/長方形 9">
            <a:extLst>
              <a:ext uri="{FF2B5EF4-FFF2-40B4-BE49-F238E27FC236}">
                <a16:creationId xmlns:a16="http://schemas.microsoft.com/office/drawing/2014/main" id="{5FC5F758-8BE0-9B7E-6837-818F7F95F160}"/>
              </a:ext>
            </a:extLst>
          </p:cNvPr>
          <p:cNvSpPr/>
          <p:nvPr/>
        </p:nvSpPr>
        <p:spPr bwMode="auto">
          <a:xfrm>
            <a:off x="323852" y="3614858"/>
            <a:ext cx="2829658"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5BAD"/>
                </a:solidFill>
                <a:effectLst/>
                <a:latin typeface="+mn-ea"/>
                <a:ea typeface="+mn-ea"/>
              </a:rPr>
              <a:t>討議</a:t>
            </a:r>
            <a:r>
              <a:rPr kumimoji="1" lang="ja-JP" altLang="en-US" sz="1300" b="0" i="0" u="none" strike="noStrike" cap="none" normalizeH="0" baseline="0" dirty="0">
                <a:ln>
                  <a:noFill/>
                </a:ln>
                <a:effectLst/>
                <a:latin typeface="+mn-ea"/>
                <a:ea typeface="+mn-ea"/>
              </a:rPr>
              <a:t>　パターン３　</a:t>
            </a:r>
            <a:r>
              <a:rPr kumimoji="1" lang="en-US" altLang="ja-JP" sz="1300" b="0" i="0" u="none" strike="noStrike" cap="none" normalizeH="0" baseline="0" dirty="0">
                <a:ln>
                  <a:noFill/>
                </a:ln>
                <a:effectLst/>
                <a:latin typeface="+mn-ea"/>
                <a:ea typeface="+mn-ea"/>
              </a:rPr>
              <a:t>※</a:t>
            </a:r>
            <a:r>
              <a:rPr kumimoji="1" lang="ja-JP" altLang="en-US" sz="1300" b="0" i="0" u="none" strike="noStrike" cap="none" normalizeH="0" baseline="0" dirty="0">
                <a:ln>
                  <a:noFill/>
                </a:ln>
                <a:effectLst/>
                <a:latin typeface="+mn-ea"/>
                <a:ea typeface="+mn-ea"/>
              </a:rPr>
              <a:t>グループ発表あり</a:t>
            </a:r>
          </a:p>
        </p:txBody>
      </p:sp>
      <p:sp>
        <p:nvSpPr>
          <p:cNvPr id="7" name="正方形/長方形 6">
            <a:extLst>
              <a:ext uri="{FF2B5EF4-FFF2-40B4-BE49-F238E27FC236}">
                <a16:creationId xmlns:a16="http://schemas.microsoft.com/office/drawing/2014/main" id="{66D8D3E2-48D8-A0F2-30BA-B99C1C3F5806}"/>
              </a:ext>
            </a:extLst>
          </p:cNvPr>
          <p:cNvSpPr/>
          <p:nvPr/>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みなさんはメタバタウンの住人です。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行き来には渡し船を使っていますが、</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今回、</a:t>
            </a:r>
            <a:r>
              <a:rPr kumimoji="1" lang="ja-JP" altLang="en-US" sz="1100" kern="1200" dirty="0">
                <a:solidFill>
                  <a:srgbClr val="C00000"/>
                </a:solidFill>
                <a:latin typeface="+mn-ea"/>
                <a:ea typeface="+mn-ea"/>
                <a:cs typeface="+mn-cs"/>
              </a:rPr>
              <a:t> メタバタウンの全ての住人の希望 </a:t>
            </a:r>
            <a:r>
              <a:rPr kumimoji="1" lang="ja-JP" altLang="en-US" sz="1100" kern="1200" dirty="0">
                <a:solidFill>
                  <a:schemeClr val="tx1"/>
                </a:solidFill>
                <a:latin typeface="+mn-ea"/>
                <a:ea typeface="+mn-ea"/>
                <a:cs typeface="+mn-cs"/>
              </a:rPr>
              <a:t>により</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橋の建設費用は</a:t>
            </a:r>
            <a:r>
              <a:rPr kumimoji="1" lang="en-US" altLang="ja-JP" sz="1100" kern="1200" dirty="0">
                <a:solidFill>
                  <a:schemeClr val="tx1"/>
                </a:solidFill>
                <a:latin typeface="+mn-ea"/>
                <a:ea typeface="+mn-ea"/>
                <a:cs typeface="+mn-cs"/>
              </a:rPr>
              <a:t>400</a:t>
            </a:r>
            <a:r>
              <a:rPr kumimoji="1" lang="ja-JP" altLang="en-US" sz="1100" kern="1200" dirty="0">
                <a:solidFill>
                  <a:schemeClr val="tx1"/>
                </a:solidFill>
                <a:latin typeface="+mn-ea"/>
                <a:ea typeface="+mn-ea"/>
                <a:cs typeface="+mn-cs"/>
              </a:rPr>
              <a:t>万円です。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どのように負担すればいいと思いますか。</a:t>
            </a:r>
          </a:p>
        </p:txBody>
      </p:sp>
      <p:sp>
        <p:nvSpPr>
          <p:cNvPr id="11" name="正方形/長方形 10">
            <a:extLst>
              <a:ext uri="{FF2B5EF4-FFF2-40B4-BE49-F238E27FC236}">
                <a16:creationId xmlns:a16="http://schemas.microsoft.com/office/drawing/2014/main" id="{28AF1350-8E12-4B20-8DDD-CC0234552D7B}"/>
              </a:ext>
            </a:extLst>
          </p:cNvPr>
          <p:cNvSpPr/>
          <p:nvPr/>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6" name="正方形/長方形 15">
            <a:extLst>
              <a:ext uri="{FF2B5EF4-FFF2-40B4-BE49-F238E27FC236}">
                <a16:creationId xmlns:a16="http://schemas.microsoft.com/office/drawing/2014/main" id="{FD842687-0D0E-A5AD-ACCD-D81186D29464}"/>
              </a:ext>
            </a:extLst>
          </p:cNvPr>
          <p:cNvSpPr>
            <a:spLocks noGrp="1" noRot="1" noMove="1" noResize="1" noEditPoints="1" noAdjustHandles="1" noChangeArrowheads="1" noChangeShapeType="1"/>
          </p:cNvSpPr>
          <p:nvPr/>
        </p:nvSpPr>
        <p:spPr bwMode="auto">
          <a:xfrm>
            <a:off x="324417" y="3888724"/>
            <a:ext cx="8495733"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19" name="正方形/長方形 18">
            <a:extLst>
              <a:ext uri="{FF2B5EF4-FFF2-40B4-BE49-F238E27FC236}">
                <a16:creationId xmlns:a16="http://schemas.microsoft.com/office/drawing/2014/main" id="{EEB2D6A2-4F48-66F8-0FD2-FA266D30EC64}"/>
              </a:ext>
            </a:extLst>
          </p:cNvPr>
          <p:cNvSpPr/>
          <p:nvPr/>
        </p:nvSpPr>
        <p:spPr bwMode="auto">
          <a:xfrm>
            <a:off x="3928374" y="1541748"/>
            <a:ext cx="1843900"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各家の家族構成・所得金額・使用回数が同じ場合</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dirty="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100" b="1" kern="1200" dirty="0">
                <a:solidFill>
                  <a:schemeClr val="tx1"/>
                </a:solidFill>
                <a:latin typeface="+mn-ea"/>
                <a:ea typeface="+mn-ea"/>
                <a:cs typeface="+mn-cs"/>
              </a:rPr>
              <a:t>ヒント</a:t>
            </a:r>
            <a:endParaRPr kumimoji="1" lang="en-US" altLang="ja-JP" sz="1100" b="1"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100" kern="1200" dirty="0">
                <a:solidFill>
                  <a:schemeClr val="tx1"/>
                </a:solidFill>
                <a:latin typeface="+mn-ea"/>
                <a:ea typeface="+mn-ea"/>
                <a:cs typeface="+mn-cs"/>
              </a:rPr>
              <a:t>    ４軒とも同じ条件だから、</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100" kern="1200" dirty="0">
                <a:solidFill>
                  <a:schemeClr val="tx1"/>
                </a:solidFill>
                <a:latin typeface="+mn-ea"/>
                <a:ea typeface="+mn-ea"/>
                <a:cs typeface="+mn-cs"/>
              </a:rPr>
              <a:t>    </a:t>
            </a:r>
            <a:r>
              <a:rPr kumimoji="1" lang="ja-JP" altLang="en-US" sz="1100" kern="1200" dirty="0">
                <a:solidFill>
                  <a:schemeClr val="tx1"/>
                </a:solidFill>
                <a:latin typeface="+mn-ea"/>
                <a:ea typeface="+mn-ea"/>
                <a:cs typeface="+mn-cs"/>
              </a:rPr>
              <a:t>公平に負担すると</a:t>
            </a:r>
            <a:r>
              <a:rPr kumimoji="1" lang="en-US" altLang="ja-JP" sz="1100" kern="1200" dirty="0">
                <a:solidFill>
                  <a:schemeClr val="tx1"/>
                </a:solidFill>
                <a:latin typeface="+mn-ea"/>
                <a:ea typeface="+mn-ea"/>
                <a:cs typeface="+mn-cs"/>
              </a:rPr>
              <a:t>…</a:t>
            </a:r>
            <a:endParaRPr kumimoji="1" lang="ja-JP" altLang="en-US" sz="1100" kern="1200" dirty="0">
              <a:solidFill>
                <a:schemeClr val="tx1"/>
              </a:solidFill>
              <a:latin typeface="+mn-ea"/>
              <a:ea typeface="+mn-ea"/>
              <a:cs typeface="+mn-cs"/>
            </a:endParaRPr>
          </a:p>
        </p:txBody>
      </p:sp>
      <p:graphicFrame>
        <p:nvGraphicFramePr>
          <p:cNvPr id="13" name="表 12">
            <a:extLst>
              <a:ext uri="{FF2B5EF4-FFF2-40B4-BE49-F238E27FC236}">
                <a16:creationId xmlns:a16="http://schemas.microsoft.com/office/drawing/2014/main" id="{658EDF74-866D-FAC0-246F-6CEEBA622E9A}"/>
              </a:ext>
            </a:extLst>
          </p:cNvPr>
          <p:cNvGraphicFramePr>
            <a:graphicFrameLocks noGrp="1"/>
          </p:cNvGraphicFramePr>
          <p:nvPr>
            <p:extLst>
              <p:ext uri="{D42A27DB-BD31-4B8C-83A1-F6EECF244321}">
                <p14:modId xmlns:p14="http://schemas.microsoft.com/office/powerpoint/2010/main" val="2624550714"/>
              </p:ext>
            </p:extLst>
          </p:nvPr>
        </p:nvGraphicFramePr>
        <p:xfrm>
          <a:off x="3009451" y="3900331"/>
          <a:ext cx="3877259" cy="2822410"/>
        </p:xfrm>
        <a:graphic>
          <a:graphicData uri="http://schemas.openxmlformats.org/drawingml/2006/table">
            <a:tbl>
              <a:tblPr firstRow="1" bandRow="1">
                <a:effectLst/>
                <a:tableStyleId>{775DCB02-9BB8-47FD-8907-85C794F793BA}</a:tableStyleId>
              </a:tblPr>
              <a:tblGrid>
                <a:gridCol w="487756">
                  <a:extLst>
                    <a:ext uri="{9D8B030D-6E8A-4147-A177-3AD203B41FA5}">
                      <a16:colId xmlns:a16="http://schemas.microsoft.com/office/drawing/2014/main" val="869972413"/>
                    </a:ext>
                  </a:extLst>
                </a:gridCol>
                <a:gridCol w="487756">
                  <a:extLst>
                    <a:ext uri="{9D8B030D-6E8A-4147-A177-3AD203B41FA5}">
                      <a16:colId xmlns:a16="http://schemas.microsoft.com/office/drawing/2014/main" val="817503841"/>
                    </a:ext>
                  </a:extLst>
                </a:gridCol>
                <a:gridCol w="826634">
                  <a:extLst>
                    <a:ext uri="{9D8B030D-6E8A-4147-A177-3AD203B41FA5}">
                      <a16:colId xmlns:a16="http://schemas.microsoft.com/office/drawing/2014/main" val="1686783455"/>
                    </a:ext>
                  </a:extLst>
                </a:gridCol>
                <a:gridCol w="826634">
                  <a:extLst>
                    <a:ext uri="{9D8B030D-6E8A-4147-A177-3AD203B41FA5}">
                      <a16:colId xmlns:a16="http://schemas.microsoft.com/office/drawing/2014/main" val="4080317083"/>
                    </a:ext>
                  </a:extLst>
                </a:gridCol>
                <a:gridCol w="1248479">
                  <a:extLst>
                    <a:ext uri="{9D8B030D-6E8A-4147-A177-3AD203B41FA5}">
                      <a16:colId xmlns:a16="http://schemas.microsoft.com/office/drawing/2014/main" val="659529276"/>
                    </a:ext>
                  </a:extLst>
                </a:gridCol>
              </a:tblGrid>
              <a:tr h="482220">
                <a:tc>
                  <a:txBody>
                    <a:bodyPr/>
                    <a:lstStyle/>
                    <a:p>
                      <a:pPr algn="ctr"/>
                      <a:endParaRPr kumimoji="1" lang="ja-JP" altLang="en-US" sz="1050" b="0" dirty="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050" b="1" dirty="0">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所得金額</a:t>
                      </a:r>
                      <a:endParaRPr kumimoji="1" lang="ja-JP" altLang="en-US" sz="900" b="1"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1,000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600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10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300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10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100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20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b="1" dirty="0">
                          <a:effectLst/>
                          <a:latin typeface="HGPｺﾞｼｯｸM" panose="020B0600000000000000" pitchFamily="50" charset="-128"/>
                          <a:ea typeface="HGPｺﾞｼｯｸM" panose="020B0600000000000000" pitchFamily="50" charset="-128"/>
                        </a:rPr>
                        <a:t>400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40" name="正方形/長方形 39">
            <a:extLst>
              <a:ext uri="{FF2B5EF4-FFF2-40B4-BE49-F238E27FC236}">
                <a16:creationId xmlns:a16="http://schemas.microsoft.com/office/drawing/2014/main" id="{B7A6DFF8-6BE9-7586-B646-8DCACE5DDAD3}"/>
              </a:ext>
            </a:extLst>
          </p:cNvPr>
          <p:cNvSpPr/>
          <p:nvPr/>
        </p:nvSpPr>
        <p:spPr bwMode="auto">
          <a:xfrm>
            <a:off x="323642" y="537692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dirty="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dirty="0">
                <a:solidFill>
                  <a:schemeClr val="tx1"/>
                </a:solidFill>
                <a:latin typeface="+mn-ea"/>
                <a:ea typeface="+mn-ea"/>
                <a:cs typeface="+mn-cs"/>
              </a:rPr>
              <a:t>  </a:t>
            </a:r>
            <a:r>
              <a:rPr kumimoji="1" lang="ja-JP" altLang="en-US" sz="1200" kern="0" spc="100" baseline="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いくつかの負担方法を組み合わせる</a:t>
            </a:r>
            <a:endParaRPr kumimoji="1" lang="en-US" altLang="ja-JP" sz="12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方法も考えてみよう！</a:t>
            </a:r>
          </a:p>
        </p:txBody>
      </p:sp>
      <p:sp>
        <p:nvSpPr>
          <p:cNvPr id="36" name="テキスト プレースホルダー 17">
            <a:extLst>
              <a:ext uri="{FF2B5EF4-FFF2-40B4-BE49-F238E27FC236}">
                <a16:creationId xmlns:a16="http://schemas.microsoft.com/office/drawing/2014/main" id="{3B108D23-4885-8FD5-E963-138DEB863952}"/>
              </a:ext>
            </a:extLst>
          </p:cNvPr>
          <p:cNvSpPr>
            <a:spLocks noGrp="1"/>
          </p:cNvSpPr>
          <p:nvPr>
            <p:ph type="body" sz="quarter" idx="30" hasCustomPrompt="1"/>
          </p:nvPr>
        </p:nvSpPr>
        <p:spPr>
          <a:xfrm>
            <a:off x="5660000" y="4520800"/>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1" name="テキスト プレースホルダー 17">
            <a:extLst>
              <a:ext uri="{FF2B5EF4-FFF2-40B4-BE49-F238E27FC236}">
                <a16:creationId xmlns:a16="http://schemas.microsoft.com/office/drawing/2014/main" id="{9C344413-02E5-2378-0724-971D05FE6747}"/>
              </a:ext>
            </a:extLst>
          </p:cNvPr>
          <p:cNvSpPr>
            <a:spLocks noGrp="1"/>
          </p:cNvSpPr>
          <p:nvPr>
            <p:ph type="body" sz="quarter" idx="38" hasCustomPrompt="1"/>
          </p:nvPr>
        </p:nvSpPr>
        <p:spPr>
          <a:xfrm>
            <a:off x="5660000" y="5001751"/>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7" name="テキスト プレースホルダー 17">
            <a:extLst>
              <a:ext uri="{FF2B5EF4-FFF2-40B4-BE49-F238E27FC236}">
                <a16:creationId xmlns:a16="http://schemas.microsoft.com/office/drawing/2014/main" id="{7256BFC3-1325-7CC9-C6AC-1BAE444EA065}"/>
              </a:ext>
            </a:extLst>
          </p:cNvPr>
          <p:cNvSpPr>
            <a:spLocks noGrp="1"/>
          </p:cNvSpPr>
          <p:nvPr>
            <p:ph type="body" sz="quarter" idx="39" hasCustomPrompt="1"/>
          </p:nvPr>
        </p:nvSpPr>
        <p:spPr>
          <a:xfrm>
            <a:off x="5660000" y="5466527"/>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8" name="テキスト プレースホルダー 17">
            <a:extLst>
              <a:ext uri="{FF2B5EF4-FFF2-40B4-BE49-F238E27FC236}">
                <a16:creationId xmlns:a16="http://schemas.microsoft.com/office/drawing/2014/main" id="{CE7042D9-6040-3AA9-554F-7C053A4AD00E}"/>
              </a:ext>
            </a:extLst>
          </p:cNvPr>
          <p:cNvSpPr>
            <a:spLocks noGrp="1"/>
          </p:cNvSpPr>
          <p:nvPr>
            <p:ph type="body" sz="quarter" idx="40" hasCustomPrompt="1"/>
          </p:nvPr>
        </p:nvSpPr>
        <p:spPr>
          <a:xfrm>
            <a:off x="5660000" y="5936498"/>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17" name="正方形/長方形 16">
            <a:extLst>
              <a:ext uri="{FF2B5EF4-FFF2-40B4-BE49-F238E27FC236}">
                <a16:creationId xmlns:a16="http://schemas.microsoft.com/office/drawing/2014/main" id="{3270C151-A5BE-9BD5-F5A7-0FE8BFA14B05}"/>
              </a:ext>
            </a:extLst>
          </p:cNvPr>
          <p:cNvSpPr/>
          <p:nvPr/>
        </p:nvSpPr>
        <p:spPr bwMode="auto">
          <a:xfrm>
            <a:off x="323642" y="4022517"/>
            <a:ext cx="3667513" cy="51848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各家の所得金額</a:t>
            </a:r>
            <a:r>
              <a:rPr kumimoji="1" lang="ja-JP" altLang="en-US" sz="1400" kern="1200" dirty="0">
                <a:solidFill>
                  <a:srgbClr val="005BAD"/>
                </a:solidFill>
                <a:latin typeface="+mn-ea"/>
                <a:ea typeface="+mn-ea"/>
                <a:cs typeface="+mn-cs"/>
              </a:rPr>
              <a:t>（もうけ）</a:t>
            </a:r>
            <a:r>
              <a:rPr kumimoji="1" lang="ja-JP" altLang="en-US" sz="1600" kern="1200" dirty="0">
                <a:solidFill>
                  <a:srgbClr val="005BAD"/>
                </a:solidFill>
                <a:latin typeface="+mn-ea"/>
                <a:ea typeface="+mn-ea"/>
                <a:cs typeface="+mn-cs"/>
              </a:rPr>
              <a:t>と</a:t>
            </a:r>
            <a:endParaRPr kumimoji="1" lang="en-US" altLang="ja-JP" sz="160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橋の使用回数が異なる場合</a:t>
            </a:r>
          </a:p>
        </p:txBody>
      </p:sp>
      <p:sp>
        <p:nvSpPr>
          <p:cNvPr id="54" name="正方形/長方形 53">
            <a:extLst>
              <a:ext uri="{FF2B5EF4-FFF2-40B4-BE49-F238E27FC236}">
                <a16:creationId xmlns:a16="http://schemas.microsoft.com/office/drawing/2014/main" id="{584D2F6C-09FA-2F5A-DE99-79F2ABF555EB}"/>
              </a:ext>
            </a:extLst>
          </p:cNvPr>
          <p:cNvSpPr/>
          <p:nvPr/>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パターン１</a:t>
            </a:r>
            <a:r>
              <a:rPr kumimoji="1" lang="ja-JP" altLang="en-US" sz="1200" b="0" i="0" u="none" strike="noStrike" cap="none" normalizeH="0" baseline="0" dirty="0">
                <a:ln>
                  <a:noFill/>
                </a:ln>
                <a:effectLst/>
                <a:latin typeface="+mn-ea"/>
                <a:ea typeface="+mn-ea"/>
              </a:rPr>
              <a:t>（参考）</a:t>
            </a:r>
            <a:endParaRPr kumimoji="1" lang="ja-JP" altLang="en-US" sz="1300" b="0" i="0" u="none" strike="noStrike" cap="none" normalizeH="0" baseline="0" dirty="0">
              <a:ln>
                <a:noFill/>
              </a:ln>
              <a:effectLst/>
              <a:latin typeface="+mn-ea"/>
              <a:ea typeface="+mn-ea"/>
            </a:endParaRPr>
          </a:p>
        </p:txBody>
      </p:sp>
      <p:sp>
        <p:nvSpPr>
          <p:cNvPr id="3" name="正方形/長方形 2">
            <a:extLst>
              <a:ext uri="{FF2B5EF4-FFF2-40B4-BE49-F238E27FC236}">
                <a16:creationId xmlns:a16="http://schemas.microsoft.com/office/drawing/2014/main" id="{C2A7D9CD-3A65-F245-CFB7-0C7697457671}"/>
              </a:ext>
            </a:extLst>
          </p:cNvPr>
          <p:cNvSpPr/>
          <p:nvPr/>
        </p:nvSpPr>
        <p:spPr bwMode="auto">
          <a:xfrm>
            <a:off x="323642" y="4576465"/>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dirty="0">
                <a:solidFill>
                  <a:srgbClr val="005BAD"/>
                </a:solidFill>
                <a:latin typeface="+mn-ea"/>
                <a:ea typeface="+mn-ea"/>
                <a:cs typeface="+mn-cs"/>
              </a:rPr>
              <a:t>※</a:t>
            </a:r>
            <a:r>
              <a:rPr kumimoji="1" lang="ja-JP" altLang="en-US" sz="1050" kern="1200" dirty="0">
                <a:solidFill>
                  <a:srgbClr val="005BAD"/>
                </a:solidFill>
                <a:latin typeface="+mn-ea"/>
                <a:ea typeface="+mn-ea"/>
                <a:cs typeface="+mn-cs"/>
              </a:rPr>
              <a:t>グループの意見を集約し、「負担金額」を</a:t>
            </a:r>
            <a:endParaRPr kumimoji="1" lang="en-US" altLang="ja-JP" sz="105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dirty="0">
                <a:solidFill>
                  <a:srgbClr val="005BAD"/>
                </a:solidFill>
                <a:latin typeface="+mn-ea"/>
                <a:ea typeface="+mn-ea"/>
                <a:cs typeface="+mn-cs"/>
              </a:rPr>
              <a:t>   </a:t>
            </a:r>
            <a:r>
              <a:rPr kumimoji="1" lang="ja-JP" altLang="en-US" sz="1050" kern="1200" dirty="0">
                <a:solidFill>
                  <a:srgbClr val="005BAD"/>
                </a:solidFill>
                <a:latin typeface="+mn-ea"/>
                <a:ea typeface="+mn-ea"/>
                <a:cs typeface="+mn-cs"/>
              </a:rPr>
              <a:t>記入しましょう！</a:t>
            </a:r>
          </a:p>
        </p:txBody>
      </p:sp>
      <p:sp>
        <p:nvSpPr>
          <p:cNvPr id="5" name="正方形/長方形 4">
            <a:extLst>
              <a:ext uri="{FF2B5EF4-FFF2-40B4-BE49-F238E27FC236}">
                <a16:creationId xmlns:a16="http://schemas.microsoft.com/office/drawing/2014/main" id="{0F33369F-ADD8-7FAA-6349-4A359085C381}"/>
              </a:ext>
            </a:extLst>
          </p:cNvPr>
          <p:cNvSpPr/>
          <p:nvPr/>
        </p:nvSpPr>
        <p:spPr bwMode="auto">
          <a:xfrm>
            <a:off x="6940632" y="3944289"/>
            <a:ext cx="1879518"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900" kern="1200" dirty="0">
                <a:solidFill>
                  <a:srgbClr val="005BAD"/>
                </a:solidFill>
                <a:latin typeface="+mn-ea"/>
                <a:ea typeface="+mn-ea"/>
                <a:cs typeface="+mn-cs"/>
              </a:rPr>
              <a:t>※</a:t>
            </a:r>
            <a:r>
              <a:rPr kumimoji="1" lang="ja-JP" altLang="en-US" sz="900" kern="1200" dirty="0">
                <a:solidFill>
                  <a:srgbClr val="005BAD"/>
                </a:solidFill>
                <a:latin typeface="+mn-ea"/>
                <a:ea typeface="+mn-ea"/>
                <a:cs typeface="+mn-cs"/>
              </a:rPr>
              <a:t>グループでは、どの要素をどれくらい重要視しますか？下の図のどの辺りに位置するか★を動かしてみましょう！</a:t>
            </a:r>
          </a:p>
        </p:txBody>
      </p:sp>
      <p:grpSp>
        <p:nvGrpSpPr>
          <p:cNvPr id="15" name="グループ化 14">
            <a:extLst>
              <a:ext uri="{FF2B5EF4-FFF2-40B4-BE49-F238E27FC236}">
                <a16:creationId xmlns:a16="http://schemas.microsoft.com/office/drawing/2014/main" id="{E8BE1582-D7F3-9C43-2E1F-B930AAEF4268}"/>
              </a:ext>
            </a:extLst>
          </p:cNvPr>
          <p:cNvGrpSpPr/>
          <p:nvPr/>
        </p:nvGrpSpPr>
        <p:grpSpPr>
          <a:xfrm>
            <a:off x="7088512" y="4832765"/>
            <a:ext cx="1529836" cy="1529836"/>
            <a:chOff x="7088512" y="4886555"/>
            <a:chExt cx="1529836" cy="1529836"/>
          </a:xfrm>
        </p:grpSpPr>
        <p:sp>
          <p:nvSpPr>
            <p:cNvPr id="8" name="楕円 7">
              <a:extLst>
                <a:ext uri="{FF2B5EF4-FFF2-40B4-BE49-F238E27FC236}">
                  <a16:creationId xmlns:a16="http://schemas.microsoft.com/office/drawing/2014/main" id="{BADBE819-CC75-29C1-9E9D-CDF3CDC16F97}"/>
                </a:ext>
              </a:extLst>
            </p:cNvPr>
            <p:cNvSpPr/>
            <p:nvPr/>
          </p:nvSpPr>
          <p:spPr bwMode="auto">
            <a:xfrm>
              <a:off x="7660654" y="5458697"/>
              <a:ext cx="385552" cy="385552"/>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2" name="楕円 11">
              <a:extLst>
                <a:ext uri="{FF2B5EF4-FFF2-40B4-BE49-F238E27FC236}">
                  <a16:creationId xmlns:a16="http://schemas.microsoft.com/office/drawing/2014/main" id="{52F01952-3351-FA15-A5F0-05EB5EAAF8CD}"/>
                </a:ext>
              </a:extLst>
            </p:cNvPr>
            <p:cNvSpPr/>
            <p:nvPr/>
          </p:nvSpPr>
          <p:spPr bwMode="auto">
            <a:xfrm>
              <a:off x="7355624" y="5153667"/>
              <a:ext cx="995613" cy="995613"/>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4" name="楕円 13">
              <a:extLst>
                <a:ext uri="{FF2B5EF4-FFF2-40B4-BE49-F238E27FC236}">
                  <a16:creationId xmlns:a16="http://schemas.microsoft.com/office/drawing/2014/main" id="{3A94C8BF-60D0-E94B-DF5F-8E98CF5C37A3}"/>
                </a:ext>
              </a:extLst>
            </p:cNvPr>
            <p:cNvSpPr/>
            <p:nvPr/>
          </p:nvSpPr>
          <p:spPr bwMode="auto">
            <a:xfrm>
              <a:off x="7088512" y="4886555"/>
              <a:ext cx="1529836" cy="1529836"/>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grpSp>
      <p:sp>
        <p:nvSpPr>
          <p:cNvPr id="24" name="グラフィックス 20">
            <a:extLst>
              <a:ext uri="{FF2B5EF4-FFF2-40B4-BE49-F238E27FC236}">
                <a16:creationId xmlns:a16="http://schemas.microsoft.com/office/drawing/2014/main" id="{07D10A3D-6EAC-E7DD-B00C-DB3350866F70}"/>
              </a:ext>
            </a:extLst>
          </p:cNvPr>
          <p:cNvSpPr/>
          <p:nvPr/>
        </p:nvSpPr>
        <p:spPr>
          <a:xfrm rot="2623897" flipH="1">
            <a:off x="8041477" y="4872020"/>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26" name="正方形/長方形 25">
            <a:extLst>
              <a:ext uri="{FF2B5EF4-FFF2-40B4-BE49-F238E27FC236}">
                <a16:creationId xmlns:a16="http://schemas.microsoft.com/office/drawing/2014/main" id="{FD90C96A-43DC-9E17-1EF8-84840B71E1D0}"/>
              </a:ext>
            </a:extLst>
          </p:cNvPr>
          <p:cNvSpPr/>
          <p:nvPr/>
        </p:nvSpPr>
        <p:spPr bwMode="auto">
          <a:xfrm>
            <a:off x="6932817"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所得金額</a:t>
            </a:r>
          </a:p>
        </p:txBody>
      </p:sp>
      <p:sp>
        <p:nvSpPr>
          <p:cNvPr id="27" name="正方形/長方形 26">
            <a:extLst>
              <a:ext uri="{FF2B5EF4-FFF2-40B4-BE49-F238E27FC236}">
                <a16:creationId xmlns:a16="http://schemas.microsoft.com/office/drawing/2014/main" id="{6D7B25B4-297A-AE33-4F79-2A43C8DD36E5}"/>
              </a:ext>
            </a:extLst>
          </p:cNvPr>
          <p:cNvSpPr/>
          <p:nvPr/>
        </p:nvSpPr>
        <p:spPr bwMode="auto">
          <a:xfrm>
            <a:off x="8117381"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使用回数</a:t>
            </a:r>
          </a:p>
        </p:txBody>
      </p:sp>
      <p:sp>
        <p:nvSpPr>
          <p:cNvPr id="28" name="正方形/長方形 27">
            <a:extLst>
              <a:ext uri="{FF2B5EF4-FFF2-40B4-BE49-F238E27FC236}">
                <a16:creationId xmlns:a16="http://schemas.microsoft.com/office/drawing/2014/main" id="{5A0567D8-B174-B567-2EC2-96C071DCDE13}"/>
              </a:ext>
            </a:extLst>
          </p:cNvPr>
          <p:cNvSpPr/>
          <p:nvPr/>
        </p:nvSpPr>
        <p:spPr bwMode="auto">
          <a:xfrm>
            <a:off x="7410353" y="6532801"/>
            <a:ext cx="886151"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その他の要素</a:t>
            </a:r>
          </a:p>
        </p:txBody>
      </p:sp>
      <p:sp>
        <p:nvSpPr>
          <p:cNvPr id="29" name="グラフィックス 20">
            <a:extLst>
              <a:ext uri="{FF2B5EF4-FFF2-40B4-BE49-F238E27FC236}">
                <a16:creationId xmlns:a16="http://schemas.microsoft.com/office/drawing/2014/main" id="{952EDD80-E7B5-776C-BAE4-689F7EDEDC0B}"/>
              </a:ext>
            </a:extLst>
          </p:cNvPr>
          <p:cNvSpPr/>
          <p:nvPr/>
        </p:nvSpPr>
        <p:spPr>
          <a:xfrm rot="18997644">
            <a:off x="7453042" y="4863784"/>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30" name="グラフィックス 20">
            <a:extLst>
              <a:ext uri="{FF2B5EF4-FFF2-40B4-BE49-F238E27FC236}">
                <a16:creationId xmlns:a16="http://schemas.microsoft.com/office/drawing/2014/main" id="{390148F2-7619-8329-DF1B-DC018D456A52}"/>
              </a:ext>
            </a:extLst>
          </p:cNvPr>
          <p:cNvSpPr/>
          <p:nvPr/>
        </p:nvSpPr>
        <p:spPr>
          <a:xfrm rot="10800000">
            <a:off x="7746719" y="5568453"/>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2" name="楕円 1">
            <a:extLst>
              <a:ext uri="{FF2B5EF4-FFF2-40B4-BE49-F238E27FC236}">
                <a16:creationId xmlns:a16="http://schemas.microsoft.com/office/drawing/2014/main" id="{0F55EEED-C642-16FF-5301-195D42F9BB01}"/>
              </a:ext>
            </a:extLst>
          </p:cNvPr>
          <p:cNvSpPr/>
          <p:nvPr/>
        </p:nvSpPr>
        <p:spPr bwMode="auto">
          <a:xfrm>
            <a:off x="7797217" y="5541470"/>
            <a:ext cx="112426" cy="112426"/>
          </a:xfrm>
          <a:prstGeom prst="ellipse">
            <a:avLst/>
          </a:prstGeom>
          <a:solidFill>
            <a:srgbClr val="005BAD">
              <a:alpha val="7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rgbClr val="FFC000"/>
              </a:solidFill>
              <a:effectLst/>
              <a:latin typeface="+mn-ea"/>
              <a:ea typeface="+mn-ea"/>
            </a:endParaRPr>
          </a:p>
        </p:txBody>
      </p:sp>
      <p:graphicFrame>
        <p:nvGraphicFramePr>
          <p:cNvPr id="20" name="表 19">
            <a:extLst>
              <a:ext uri="{FF2B5EF4-FFF2-40B4-BE49-F238E27FC236}">
                <a16:creationId xmlns:a16="http://schemas.microsoft.com/office/drawing/2014/main" id="{0A8D534C-B688-82F6-74DE-DEA9D26162C6}"/>
              </a:ext>
            </a:extLst>
          </p:cNvPr>
          <p:cNvGraphicFramePr>
            <a:graphicFrameLocks noGrp="1"/>
          </p:cNvGraphicFramePr>
          <p:nvPr>
            <p:extLst>
              <p:ext uri="{D42A27DB-BD31-4B8C-83A1-F6EECF244321}">
                <p14:modId xmlns:p14="http://schemas.microsoft.com/office/powerpoint/2010/main" val="3932754292"/>
              </p:ext>
            </p:extLst>
          </p:nvPr>
        </p:nvGraphicFramePr>
        <p:xfrm>
          <a:off x="5772274" y="1541747"/>
          <a:ext cx="3048083" cy="1742332"/>
        </p:xfrm>
        <a:graphic>
          <a:graphicData uri="http://schemas.openxmlformats.org/drawingml/2006/table">
            <a:tbl>
              <a:tblPr firstRow="1" bandRow="1">
                <a:effectLst/>
                <a:tableStyleId>{775DCB02-9BB8-47FD-8907-85C794F793BA}</a:tableStyleId>
              </a:tblPr>
              <a:tblGrid>
                <a:gridCol w="506778">
                  <a:extLst>
                    <a:ext uri="{9D8B030D-6E8A-4147-A177-3AD203B41FA5}">
                      <a16:colId xmlns:a16="http://schemas.microsoft.com/office/drawing/2014/main" val="869972413"/>
                    </a:ext>
                  </a:extLst>
                </a:gridCol>
                <a:gridCol w="482691">
                  <a:extLst>
                    <a:ext uri="{9D8B030D-6E8A-4147-A177-3AD203B41FA5}">
                      <a16:colId xmlns:a16="http://schemas.microsoft.com/office/drawing/2014/main" val="817503841"/>
                    </a:ext>
                  </a:extLst>
                </a:gridCol>
                <a:gridCol w="654248">
                  <a:extLst>
                    <a:ext uri="{9D8B030D-6E8A-4147-A177-3AD203B41FA5}">
                      <a16:colId xmlns:a16="http://schemas.microsoft.com/office/drawing/2014/main" val="1686783455"/>
                    </a:ext>
                  </a:extLst>
                </a:gridCol>
                <a:gridCol w="687387">
                  <a:extLst>
                    <a:ext uri="{9D8B030D-6E8A-4147-A177-3AD203B41FA5}">
                      <a16:colId xmlns:a16="http://schemas.microsoft.com/office/drawing/2014/main" val="4080317083"/>
                    </a:ext>
                  </a:extLst>
                </a:gridCol>
                <a:gridCol w="716979">
                  <a:extLst>
                    <a:ext uri="{9D8B030D-6E8A-4147-A177-3AD203B41FA5}">
                      <a16:colId xmlns:a16="http://schemas.microsoft.com/office/drawing/2014/main" val="659529276"/>
                    </a:ext>
                  </a:extLst>
                </a:gridCol>
              </a:tblGrid>
              <a:tr h="361732">
                <a:tc>
                  <a:txBody>
                    <a:bodyPr/>
                    <a:lstStyle/>
                    <a:p>
                      <a:pPr algn="ctr"/>
                      <a:endParaRPr kumimoji="1" lang="ja-JP" altLang="en-US" sz="900" b="0" dirty="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1" dirty="0">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所得金額</a:t>
                      </a:r>
                      <a:endParaRPr kumimoji="1" lang="ja-JP" altLang="en-US" sz="7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0">
                <a:tc gridSpan="4">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400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
        <p:nvSpPr>
          <p:cNvPr id="18" name="正方形/長方形 17">
            <a:extLst>
              <a:ext uri="{FF2B5EF4-FFF2-40B4-BE49-F238E27FC236}">
                <a16:creationId xmlns:a16="http://schemas.microsoft.com/office/drawing/2014/main" id="{99C928F9-EB80-BF85-9BFC-93401E87CD1D}"/>
              </a:ext>
            </a:extLst>
          </p:cNvPr>
          <p:cNvSpPr/>
          <p:nvPr userDrawn="1"/>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21" name="正方形/長方形 20">
            <a:extLst>
              <a:ext uri="{FF2B5EF4-FFF2-40B4-BE49-F238E27FC236}">
                <a16:creationId xmlns:a16="http://schemas.microsoft.com/office/drawing/2014/main" id="{E10F029E-58AF-E845-05E9-8B9A5B20194E}"/>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charset="0"/>
              <a:ea typeface="Osaka" charset="-128"/>
              <a:cs typeface="+mn-cs"/>
            </a:endParaRPr>
          </a:p>
        </p:txBody>
      </p:sp>
      <p:sp>
        <p:nvSpPr>
          <p:cNvPr id="22" name="正方形/長方形 21">
            <a:extLst>
              <a:ext uri="{FF2B5EF4-FFF2-40B4-BE49-F238E27FC236}">
                <a16:creationId xmlns:a16="http://schemas.microsoft.com/office/drawing/2014/main" id="{3A149215-19B3-FD13-9F3A-DA50793045E8}"/>
              </a:ext>
            </a:extLst>
          </p:cNvPr>
          <p:cNvSpPr/>
          <p:nvPr userDrawn="1"/>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前提条件</a:t>
            </a:r>
          </a:p>
        </p:txBody>
      </p:sp>
      <p:sp>
        <p:nvSpPr>
          <p:cNvPr id="23" name="正方形/長方形 22">
            <a:extLst>
              <a:ext uri="{FF2B5EF4-FFF2-40B4-BE49-F238E27FC236}">
                <a16:creationId xmlns:a16="http://schemas.microsoft.com/office/drawing/2014/main" id="{0A50B5EA-38AB-985F-3D50-38E7CDE13207}"/>
              </a:ext>
            </a:extLst>
          </p:cNvPr>
          <p:cNvSpPr/>
          <p:nvPr userDrawn="1"/>
        </p:nvSpPr>
        <p:spPr bwMode="auto">
          <a:xfrm>
            <a:off x="323852" y="3614858"/>
            <a:ext cx="2829658"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5BAD"/>
                </a:solidFill>
                <a:effectLst/>
                <a:latin typeface="+mn-ea"/>
                <a:ea typeface="+mn-ea"/>
              </a:rPr>
              <a:t>討議</a:t>
            </a:r>
            <a:r>
              <a:rPr kumimoji="1" lang="ja-JP" altLang="en-US" sz="1300" b="0" i="0" u="none" strike="noStrike" cap="none" normalizeH="0" baseline="0" dirty="0">
                <a:ln>
                  <a:noFill/>
                </a:ln>
                <a:effectLst/>
                <a:latin typeface="+mn-ea"/>
                <a:ea typeface="+mn-ea"/>
              </a:rPr>
              <a:t>　パターン３　</a:t>
            </a:r>
            <a:r>
              <a:rPr kumimoji="1" lang="en-US" altLang="ja-JP" sz="1300" b="0" i="0" u="none" strike="noStrike" cap="none" normalizeH="0" baseline="0" dirty="0">
                <a:ln>
                  <a:noFill/>
                </a:ln>
                <a:effectLst/>
                <a:latin typeface="+mn-ea"/>
                <a:ea typeface="+mn-ea"/>
              </a:rPr>
              <a:t>※</a:t>
            </a:r>
            <a:r>
              <a:rPr kumimoji="1" lang="ja-JP" altLang="en-US" sz="1300" b="0" i="0" u="none" strike="noStrike" cap="none" normalizeH="0" baseline="0" dirty="0">
                <a:ln>
                  <a:noFill/>
                </a:ln>
                <a:effectLst/>
                <a:latin typeface="+mn-ea"/>
                <a:ea typeface="+mn-ea"/>
              </a:rPr>
              <a:t>グループ発表あり</a:t>
            </a:r>
          </a:p>
        </p:txBody>
      </p:sp>
      <p:graphicFrame>
        <p:nvGraphicFramePr>
          <p:cNvPr id="25" name="表 24">
            <a:extLst>
              <a:ext uri="{FF2B5EF4-FFF2-40B4-BE49-F238E27FC236}">
                <a16:creationId xmlns:a16="http://schemas.microsoft.com/office/drawing/2014/main" id="{05DA9881-0A01-F8BE-EBE8-6CC77EDD53ED}"/>
              </a:ext>
            </a:extLst>
          </p:cNvPr>
          <p:cNvGraphicFramePr>
            <a:graphicFrameLocks noGrp="1"/>
          </p:cNvGraphicFramePr>
          <p:nvPr userDrawn="1">
            <p:extLst>
              <p:ext uri="{D42A27DB-BD31-4B8C-83A1-F6EECF244321}">
                <p14:modId xmlns:p14="http://schemas.microsoft.com/office/powerpoint/2010/main" val="3228354477"/>
              </p:ext>
            </p:extLst>
          </p:nvPr>
        </p:nvGraphicFramePr>
        <p:xfrm>
          <a:off x="5920740" y="1541747"/>
          <a:ext cx="2899617" cy="1866420"/>
        </p:xfrm>
        <a:graphic>
          <a:graphicData uri="http://schemas.openxmlformats.org/drawingml/2006/table">
            <a:tbl>
              <a:tblPr firstRow="1" bandRow="1">
                <a:effectLst/>
                <a:tableStyleId>{775DCB02-9BB8-47FD-8907-85C794F793BA}</a:tableStyleId>
              </a:tblPr>
              <a:tblGrid>
                <a:gridCol w="482094">
                  <a:extLst>
                    <a:ext uri="{9D8B030D-6E8A-4147-A177-3AD203B41FA5}">
                      <a16:colId xmlns:a16="http://schemas.microsoft.com/office/drawing/2014/main" val="869972413"/>
                    </a:ext>
                  </a:extLst>
                </a:gridCol>
                <a:gridCol w="459180">
                  <a:extLst>
                    <a:ext uri="{9D8B030D-6E8A-4147-A177-3AD203B41FA5}">
                      <a16:colId xmlns:a16="http://schemas.microsoft.com/office/drawing/2014/main" val="817503841"/>
                    </a:ext>
                  </a:extLst>
                </a:gridCol>
                <a:gridCol w="622381">
                  <a:extLst>
                    <a:ext uri="{9D8B030D-6E8A-4147-A177-3AD203B41FA5}">
                      <a16:colId xmlns:a16="http://schemas.microsoft.com/office/drawing/2014/main" val="1686783455"/>
                    </a:ext>
                  </a:extLst>
                </a:gridCol>
                <a:gridCol w="653906">
                  <a:extLst>
                    <a:ext uri="{9D8B030D-6E8A-4147-A177-3AD203B41FA5}">
                      <a16:colId xmlns:a16="http://schemas.microsoft.com/office/drawing/2014/main" val="4080317083"/>
                    </a:ext>
                  </a:extLst>
                </a:gridCol>
                <a:gridCol w="682056">
                  <a:extLst>
                    <a:ext uri="{9D8B030D-6E8A-4147-A177-3AD203B41FA5}">
                      <a16:colId xmlns:a16="http://schemas.microsoft.com/office/drawing/2014/main" val="659529276"/>
                    </a:ext>
                  </a:extLst>
                </a:gridCol>
              </a:tblGrid>
              <a:tr h="361732">
                <a:tc>
                  <a:txBody>
                    <a:bodyPr/>
                    <a:lstStyle/>
                    <a:p>
                      <a:pPr algn="ctr"/>
                      <a:endParaRPr kumimoji="1" lang="ja-JP" altLang="en-US" sz="900" b="0" dirty="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0" dirty="0">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所得金額</a:t>
                      </a:r>
                      <a:endParaRPr kumimoji="1" lang="ja-JP" altLang="en-US" sz="7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220661">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34782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34782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34782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0">
                <a:tc gridSpan="4">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400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
        <p:nvSpPr>
          <p:cNvPr id="31" name="正方形/長方形 30">
            <a:extLst>
              <a:ext uri="{FF2B5EF4-FFF2-40B4-BE49-F238E27FC236}">
                <a16:creationId xmlns:a16="http://schemas.microsoft.com/office/drawing/2014/main" id="{20256BDD-A7E0-D548-ABC8-08530D87CAAF}"/>
              </a:ext>
            </a:extLst>
          </p:cNvPr>
          <p:cNvSpPr/>
          <p:nvPr userDrawn="1"/>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みなさんはメタバタウンの住人です。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行き来には渡し船を使っていますが、</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今回、</a:t>
            </a:r>
            <a:r>
              <a:rPr kumimoji="1" lang="ja-JP" altLang="en-US" sz="1100" kern="1200" dirty="0">
                <a:solidFill>
                  <a:srgbClr val="C00000"/>
                </a:solidFill>
                <a:latin typeface="+mn-ea"/>
                <a:ea typeface="+mn-ea"/>
                <a:cs typeface="+mn-cs"/>
              </a:rPr>
              <a:t> メタバタウンの全ての住人の希望 </a:t>
            </a:r>
            <a:r>
              <a:rPr kumimoji="1" lang="ja-JP" altLang="en-US" sz="1100" kern="1200" dirty="0">
                <a:solidFill>
                  <a:schemeClr val="tx1"/>
                </a:solidFill>
                <a:latin typeface="+mn-ea"/>
                <a:ea typeface="+mn-ea"/>
                <a:cs typeface="+mn-cs"/>
              </a:rPr>
              <a:t>により</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橋の建設費用は</a:t>
            </a:r>
            <a:r>
              <a:rPr kumimoji="1" lang="en-US" altLang="ja-JP" sz="1100" kern="1200" dirty="0">
                <a:solidFill>
                  <a:schemeClr val="tx1"/>
                </a:solidFill>
                <a:latin typeface="+mn-ea"/>
                <a:ea typeface="+mn-ea"/>
                <a:cs typeface="+mn-cs"/>
              </a:rPr>
              <a:t>400</a:t>
            </a:r>
            <a:r>
              <a:rPr kumimoji="1" lang="ja-JP" altLang="en-US" sz="1100" kern="1200" dirty="0">
                <a:solidFill>
                  <a:schemeClr val="tx1"/>
                </a:solidFill>
                <a:latin typeface="+mn-ea"/>
                <a:ea typeface="+mn-ea"/>
                <a:cs typeface="+mn-cs"/>
              </a:rPr>
              <a:t>万円です。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どのように負担すればいいと思いますか。</a:t>
            </a:r>
          </a:p>
        </p:txBody>
      </p:sp>
      <p:sp>
        <p:nvSpPr>
          <p:cNvPr id="32" name="正方形/長方形 31">
            <a:extLst>
              <a:ext uri="{FF2B5EF4-FFF2-40B4-BE49-F238E27FC236}">
                <a16:creationId xmlns:a16="http://schemas.microsoft.com/office/drawing/2014/main" id="{73733100-F66B-6D75-40F1-B773F179DE8F}"/>
              </a:ext>
            </a:extLst>
          </p:cNvPr>
          <p:cNvSpPr/>
          <p:nvPr userDrawn="1"/>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Osaka" charset="-128"/>
            </a:endParaRPr>
          </a:p>
        </p:txBody>
      </p:sp>
      <p:sp>
        <p:nvSpPr>
          <p:cNvPr id="33" name="正方形/長方形 32">
            <a:extLst>
              <a:ext uri="{FF2B5EF4-FFF2-40B4-BE49-F238E27FC236}">
                <a16:creationId xmlns:a16="http://schemas.microsoft.com/office/drawing/2014/main" id="{3F34F713-A8CF-3345-FDBC-355E214F088C}"/>
              </a:ext>
            </a:extLst>
          </p:cNvPr>
          <p:cNvSpPr/>
          <p:nvPr userDrawn="1"/>
        </p:nvSpPr>
        <p:spPr bwMode="auto">
          <a:xfrm>
            <a:off x="324417" y="3888724"/>
            <a:ext cx="8495733"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34" name="正方形/長方形 33">
            <a:extLst>
              <a:ext uri="{FF2B5EF4-FFF2-40B4-BE49-F238E27FC236}">
                <a16:creationId xmlns:a16="http://schemas.microsoft.com/office/drawing/2014/main" id="{619BCACB-1473-1D8B-4721-ACA4E4057CF9}"/>
              </a:ext>
            </a:extLst>
          </p:cNvPr>
          <p:cNvSpPr/>
          <p:nvPr userDrawn="1"/>
        </p:nvSpPr>
        <p:spPr bwMode="auto">
          <a:xfrm>
            <a:off x="3928374" y="1541748"/>
            <a:ext cx="1843900"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各家の家族構成・所得金額・使用回数が同じ場合</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dirty="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100" b="1" kern="1200" dirty="0">
                <a:solidFill>
                  <a:schemeClr val="tx1"/>
                </a:solidFill>
                <a:latin typeface="+mn-ea"/>
                <a:ea typeface="+mn-ea"/>
                <a:cs typeface="+mn-cs"/>
              </a:rPr>
              <a:t>ヒント</a:t>
            </a:r>
            <a:endParaRPr kumimoji="1" lang="en-US" altLang="ja-JP" sz="1100" b="1"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100" kern="1200" dirty="0">
                <a:solidFill>
                  <a:schemeClr val="tx1"/>
                </a:solidFill>
                <a:latin typeface="+mn-ea"/>
                <a:ea typeface="+mn-ea"/>
                <a:cs typeface="+mn-cs"/>
              </a:rPr>
              <a:t>    ４軒とも同じ条件だから、</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100" kern="1200" dirty="0">
                <a:solidFill>
                  <a:schemeClr val="tx1"/>
                </a:solidFill>
                <a:latin typeface="+mn-ea"/>
                <a:ea typeface="+mn-ea"/>
                <a:cs typeface="+mn-cs"/>
              </a:rPr>
              <a:t>    </a:t>
            </a:r>
            <a:r>
              <a:rPr kumimoji="1" lang="ja-JP" altLang="en-US" sz="1100" kern="1200" dirty="0">
                <a:solidFill>
                  <a:schemeClr val="tx1"/>
                </a:solidFill>
                <a:latin typeface="+mn-ea"/>
                <a:ea typeface="+mn-ea"/>
                <a:cs typeface="+mn-cs"/>
              </a:rPr>
              <a:t>公平に負担すると</a:t>
            </a:r>
            <a:r>
              <a:rPr kumimoji="1" lang="en-US" altLang="ja-JP" sz="1100" kern="1200" dirty="0">
                <a:solidFill>
                  <a:schemeClr val="tx1"/>
                </a:solidFill>
                <a:latin typeface="+mn-ea"/>
                <a:ea typeface="+mn-ea"/>
                <a:cs typeface="+mn-cs"/>
              </a:rPr>
              <a:t>…</a:t>
            </a:r>
            <a:endParaRPr kumimoji="1" lang="ja-JP" altLang="en-US" sz="1100" kern="1200" dirty="0">
              <a:solidFill>
                <a:schemeClr val="tx1"/>
              </a:solidFill>
              <a:latin typeface="+mn-ea"/>
              <a:ea typeface="+mn-ea"/>
              <a:cs typeface="+mn-cs"/>
            </a:endParaRPr>
          </a:p>
        </p:txBody>
      </p:sp>
      <p:graphicFrame>
        <p:nvGraphicFramePr>
          <p:cNvPr id="37" name="表 36">
            <a:extLst>
              <a:ext uri="{FF2B5EF4-FFF2-40B4-BE49-F238E27FC236}">
                <a16:creationId xmlns:a16="http://schemas.microsoft.com/office/drawing/2014/main" id="{DF294C0D-8035-8F6C-CA6B-1E20F19A393A}"/>
              </a:ext>
            </a:extLst>
          </p:cNvPr>
          <p:cNvGraphicFramePr>
            <a:graphicFrameLocks noGrp="1"/>
          </p:cNvGraphicFramePr>
          <p:nvPr userDrawn="1">
            <p:extLst>
              <p:ext uri="{D42A27DB-BD31-4B8C-83A1-F6EECF244321}">
                <p14:modId xmlns:p14="http://schemas.microsoft.com/office/powerpoint/2010/main" val="2069580675"/>
              </p:ext>
            </p:extLst>
          </p:nvPr>
        </p:nvGraphicFramePr>
        <p:xfrm>
          <a:off x="3009451" y="3900331"/>
          <a:ext cx="3877259" cy="2822410"/>
        </p:xfrm>
        <a:graphic>
          <a:graphicData uri="http://schemas.openxmlformats.org/drawingml/2006/table">
            <a:tbl>
              <a:tblPr firstRow="1" bandRow="1">
                <a:effectLst/>
                <a:tableStyleId>{775DCB02-9BB8-47FD-8907-85C794F793BA}</a:tableStyleId>
              </a:tblPr>
              <a:tblGrid>
                <a:gridCol w="487756">
                  <a:extLst>
                    <a:ext uri="{9D8B030D-6E8A-4147-A177-3AD203B41FA5}">
                      <a16:colId xmlns:a16="http://schemas.microsoft.com/office/drawing/2014/main" val="869972413"/>
                    </a:ext>
                  </a:extLst>
                </a:gridCol>
                <a:gridCol w="487756">
                  <a:extLst>
                    <a:ext uri="{9D8B030D-6E8A-4147-A177-3AD203B41FA5}">
                      <a16:colId xmlns:a16="http://schemas.microsoft.com/office/drawing/2014/main" val="817503841"/>
                    </a:ext>
                  </a:extLst>
                </a:gridCol>
                <a:gridCol w="826634">
                  <a:extLst>
                    <a:ext uri="{9D8B030D-6E8A-4147-A177-3AD203B41FA5}">
                      <a16:colId xmlns:a16="http://schemas.microsoft.com/office/drawing/2014/main" val="1686783455"/>
                    </a:ext>
                  </a:extLst>
                </a:gridCol>
                <a:gridCol w="826634">
                  <a:extLst>
                    <a:ext uri="{9D8B030D-6E8A-4147-A177-3AD203B41FA5}">
                      <a16:colId xmlns:a16="http://schemas.microsoft.com/office/drawing/2014/main" val="4080317083"/>
                    </a:ext>
                  </a:extLst>
                </a:gridCol>
                <a:gridCol w="1248479">
                  <a:extLst>
                    <a:ext uri="{9D8B030D-6E8A-4147-A177-3AD203B41FA5}">
                      <a16:colId xmlns:a16="http://schemas.microsoft.com/office/drawing/2014/main" val="659529276"/>
                    </a:ext>
                  </a:extLst>
                </a:gridCol>
              </a:tblGrid>
              <a:tr h="482220">
                <a:tc>
                  <a:txBody>
                    <a:bodyPr/>
                    <a:lstStyle/>
                    <a:p>
                      <a:pPr algn="ctr"/>
                      <a:endParaRPr kumimoji="1" lang="ja-JP" altLang="en-US" sz="1050" b="0" dirty="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050" b="0" dirty="0">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dirty="0">
                          <a:effectLst/>
                        </a:rPr>
                        <a:t>所得金額</a:t>
                      </a:r>
                      <a:endParaRPr kumimoji="1" lang="ja-JP" altLang="en-US" sz="9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1,000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600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10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300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10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100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20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b="1" dirty="0">
                          <a:effectLst/>
                          <a:latin typeface="HGPｺﾞｼｯｸM" panose="020B0600000000000000" pitchFamily="50" charset="-128"/>
                          <a:ea typeface="HGPｺﾞｼｯｸM" panose="020B0600000000000000" pitchFamily="50" charset="-128"/>
                        </a:rPr>
                        <a:t>400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38" name="正方形/長方形 37">
            <a:extLst>
              <a:ext uri="{FF2B5EF4-FFF2-40B4-BE49-F238E27FC236}">
                <a16:creationId xmlns:a16="http://schemas.microsoft.com/office/drawing/2014/main" id="{A8D0ADBC-D040-C04F-88CB-CFAA2EE1BE81}"/>
              </a:ext>
            </a:extLst>
          </p:cNvPr>
          <p:cNvSpPr/>
          <p:nvPr userDrawn="1"/>
        </p:nvSpPr>
        <p:spPr bwMode="auto">
          <a:xfrm>
            <a:off x="323642" y="537692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dirty="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dirty="0">
                <a:solidFill>
                  <a:schemeClr val="tx1"/>
                </a:solidFill>
                <a:latin typeface="+mn-ea"/>
                <a:ea typeface="+mn-ea"/>
                <a:cs typeface="+mn-cs"/>
              </a:rPr>
              <a:t>  </a:t>
            </a:r>
            <a:r>
              <a:rPr kumimoji="1" lang="ja-JP" altLang="en-US" sz="1200" kern="0" spc="100" baseline="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いくつかの負担方法を組み合わせる</a:t>
            </a:r>
            <a:endParaRPr kumimoji="1" lang="en-US" altLang="ja-JP" sz="12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方法も考えてみよう！</a:t>
            </a:r>
          </a:p>
        </p:txBody>
      </p:sp>
      <p:sp>
        <p:nvSpPr>
          <p:cNvPr id="39" name="正方形/長方形 38">
            <a:extLst>
              <a:ext uri="{FF2B5EF4-FFF2-40B4-BE49-F238E27FC236}">
                <a16:creationId xmlns:a16="http://schemas.microsoft.com/office/drawing/2014/main" id="{4CDF9114-43F3-1564-6C00-E2C0A8096728}"/>
              </a:ext>
            </a:extLst>
          </p:cNvPr>
          <p:cNvSpPr/>
          <p:nvPr userDrawn="1"/>
        </p:nvSpPr>
        <p:spPr bwMode="auto">
          <a:xfrm>
            <a:off x="323642" y="4022517"/>
            <a:ext cx="3667513" cy="51848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各家の所得金額</a:t>
            </a:r>
            <a:r>
              <a:rPr kumimoji="1" lang="ja-JP" altLang="en-US" sz="1400" kern="1200" dirty="0">
                <a:solidFill>
                  <a:srgbClr val="005BAD"/>
                </a:solidFill>
                <a:latin typeface="+mn-ea"/>
                <a:ea typeface="+mn-ea"/>
                <a:cs typeface="+mn-cs"/>
              </a:rPr>
              <a:t>（もうけ）</a:t>
            </a:r>
            <a:r>
              <a:rPr kumimoji="1" lang="ja-JP" altLang="en-US" sz="1600" kern="1200" dirty="0">
                <a:solidFill>
                  <a:srgbClr val="005BAD"/>
                </a:solidFill>
                <a:latin typeface="+mn-ea"/>
                <a:ea typeface="+mn-ea"/>
                <a:cs typeface="+mn-cs"/>
              </a:rPr>
              <a:t>と</a:t>
            </a:r>
            <a:endParaRPr kumimoji="1" lang="en-US" altLang="ja-JP" sz="160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橋の使用回数が異なる場合</a:t>
            </a:r>
          </a:p>
        </p:txBody>
      </p:sp>
      <p:sp>
        <p:nvSpPr>
          <p:cNvPr id="42" name="正方形/長方形 41">
            <a:extLst>
              <a:ext uri="{FF2B5EF4-FFF2-40B4-BE49-F238E27FC236}">
                <a16:creationId xmlns:a16="http://schemas.microsoft.com/office/drawing/2014/main" id="{E203D513-A827-3E4D-3E24-5B29C35FA588}"/>
              </a:ext>
            </a:extLst>
          </p:cNvPr>
          <p:cNvSpPr/>
          <p:nvPr userDrawn="1"/>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パターン１</a:t>
            </a:r>
            <a:r>
              <a:rPr kumimoji="1" lang="ja-JP" altLang="en-US" sz="1200" b="0" i="0" u="none" strike="noStrike" cap="none" normalizeH="0" baseline="0" dirty="0">
                <a:ln>
                  <a:noFill/>
                </a:ln>
                <a:effectLst/>
                <a:latin typeface="+mn-ea"/>
                <a:ea typeface="+mn-ea"/>
              </a:rPr>
              <a:t>（参考）</a:t>
            </a:r>
            <a:endParaRPr kumimoji="1" lang="ja-JP" altLang="en-US" sz="1300" b="0" i="0" u="none" strike="noStrike" cap="none" normalizeH="0" baseline="0" dirty="0">
              <a:ln>
                <a:noFill/>
              </a:ln>
              <a:effectLst/>
              <a:latin typeface="+mn-ea"/>
              <a:ea typeface="+mn-ea"/>
            </a:endParaRPr>
          </a:p>
        </p:txBody>
      </p:sp>
      <p:sp>
        <p:nvSpPr>
          <p:cNvPr id="43" name="正方形/長方形 42">
            <a:extLst>
              <a:ext uri="{FF2B5EF4-FFF2-40B4-BE49-F238E27FC236}">
                <a16:creationId xmlns:a16="http://schemas.microsoft.com/office/drawing/2014/main" id="{0DA249E1-E3C2-57A2-CD4B-7631DD64E3AA}"/>
              </a:ext>
            </a:extLst>
          </p:cNvPr>
          <p:cNvSpPr/>
          <p:nvPr userDrawn="1"/>
        </p:nvSpPr>
        <p:spPr bwMode="auto">
          <a:xfrm>
            <a:off x="323642" y="4576465"/>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dirty="0">
                <a:solidFill>
                  <a:srgbClr val="005BAD"/>
                </a:solidFill>
                <a:latin typeface="+mn-ea"/>
                <a:ea typeface="+mn-ea"/>
                <a:cs typeface="+mn-cs"/>
              </a:rPr>
              <a:t>※</a:t>
            </a:r>
            <a:r>
              <a:rPr kumimoji="1" lang="ja-JP" altLang="en-US" sz="1050" kern="1200" dirty="0">
                <a:solidFill>
                  <a:srgbClr val="005BAD"/>
                </a:solidFill>
                <a:latin typeface="+mn-ea"/>
                <a:ea typeface="+mn-ea"/>
                <a:cs typeface="+mn-cs"/>
              </a:rPr>
              <a:t>グループの意見を集約し、「負担金額」を</a:t>
            </a:r>
            <a:endParaRPr kumimoji="1" lang="en-US" altLang="ja-JP" sz="105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dirty="0">
                <a:solidFill>
                  <a:srgbClr val="005BAD"/>
                </a:solidFill>
                <a:latin typeface="+mn-ea"/>
                <a:ea typeface="+mn-ea"/>
                <a:cs typeface="+mn-cs"/>
              </a:rPr>
              <a:t>   </a:t>
            </a:r>
            <a:r>
              <a:rPr kumimoji="1" lang="ja-JP" altLang="en-US" sz="1050" kern="1200" dirty="0">
                <a:solidFill>
                  <a:srgbClr val="005BAD"/>
                </a:solidFill>
                <a:latin typeface="+mn-ea"/>
                <a:ea typeface="+mn-ea"/>
                <a:cs typeface="+mn-cs"/>
              </a:rPr>
              <a:t>記入しましょう！</a:t>
            </a:r>
          </a:p>
        </p:txBody>
      </p:sp>
      <p:sp>
        <p:nvSpPr>
          <p:cNvPr id="44" name="正方形/長方形 43">
            <a:extLst>
              <a:ext uri="{FF2B5EF4-FFF2-40B4-BE49-F238E27FC236}">
                <a16:creationId xmlns:a16="http://schemas.microsoft.com/office/drawing/2014/main" id="{F54862A5-889E-DD34-4AD0-C7D3B229F23A}"/>
              </a:ext>
            </a:extLst>
          </p:cNvPr>
          <p:cNvSpPr/>
          <p:nvPr userDrawn="1"/>
        </p:nvSpPr>
        <p:spPr bwMode="auto">
          <a:xfrm>
            <a:off x="6940632" y="3944289"/>
            <a:ext cx="1879518"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900" kern="1200" dirty="0">
                <a:solidFill>
                  <a:srgbClr val="005BAD"/>
                </a:solidFill>
                <a:latin typeface="+mn-ea"/>
                <a:ea typeface="+mn-ea"/>
                <a:cs typeface="+mn-cs"/>
              </a:rPr>
              <a:t>※</a:t>
            </a:r>
            <a:r>
              <a:rPr kumimoji="1" lang="ja-JP" altLang="en-US" sz="900" kern="1200" dirty="0">
                <a:solidFill>
                  <a:srgbClr val="005BAD"/>
                </a:solidFill>
                <a:latin typeface="+mn-ea"/>
                <a:ea typeface="+mn-ea"/>
                <a:cs typeface="+mn-cs"/>
              </a:rPr>
              <a:t>グループ意見の考え方</a:t>
            </a:r>
            <a:endParaRPr kumimoji="1" lang="en-US" altLang="ja-JP" sz="90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800" kern="1200" dirty="0">
                <a:solidFill>
                  <a:srgbClr val="005BAD"/>
                </a:solidFill>
                <a:latin typeface="+mn-ea"/>
                <a:ea typeface="+mn-ea"/>
                <a:cs typeface="+mn-cs"/>
              </a:rPr>
              <a:t>（各要素の考慮度合）</a:t>
            </a:r>
            <a:r>
              <a:rPr kumimoji="1" lang="ja-JP" altLang="en-US" sz="900" kern="1200" dirty="0">
                <a:solidFill>
                  <a:srgbClr val="005BAD"/>
                </a:solidFill>
                <a:latin typeface="+mn-ea"/>
                <a:ea typeface="+mn-ea"/>
                <a:cs typeface="+mn-cs"/>
              </a:rPr>
              <a:t>は、</a:t>
            </a:r>
            <a:endParaRPr kumimoji="1" lang="en-US" altLang="ja-JP" sz="90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下の図のどの辺に位置しますか？</a:t>
            </a:r>
            <a:endParaRPr kumimoji="1" lang="en-US" altLang="ja-JP" sz="90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★を動かして示してみましょう！</a:t>
            </a:r>
          </a:p>
        </p:txBody>
      </p:sp>
      <p:grpSp>
        <p:nvGrpSpPr>
          <p:cNvPr id="45" name="グループ化 44">
            <a:extLst>
              <a:ext uri="{FF2B5EF4-FFF2-40B4-BE49-F238E27FC236}">
                <a16:creationId xmlns:a16="http://schemas.microsoft.com/office/drawing/2014/main" id="{5F926BF9-C3B3-FC10-3E67-6CED226C0BCA}"/>
              </a:ext>
            </a:extLst>
          </p:cNvPr>
          <p:cNvGrpSpPr/>
          <p:nvPr userDrawn="1"/>
        </p:nvGrpSpPr>
        <p:grpSpPr>
          <a:xfrm>
            <a:off x="7088512" y="4832765"/>
            <a:ext cx="1529836" cy="1529836"/>
            <a:chOff x="7088512" y="4886555"/>
            <a:chExt cx="1529836" cy="1529836"/>
          </a:xfrm>
        </p:grpSpPr>
        <p:sp>
          <p:nvSpPr>
            <p:cNvPr id="46" name="楕円 7">
              <a:extLst>
                <a:ext uri="{FF2B5EF4-FFF2-40B4-BE49-F238E27FC236}">
                  <a16:creationId xmlns:a16="http://schemas.microsoft.com/office/drawing/2014/main" id="{5AE32B41-62C4-E7CD-BFCD-8ED3A6B9F39D}"/>
                </a:ext>
              </a:extLst>
            </p:cNvPr>
            <p:cNvSpPr/>
            <p:nvPr userDrawn="1"/>
          </p:nvSpPr>
          <p:spPr bwMode="auto">
            <a:xfrm>
              <a:off x="7660654" y="5458697"/>
              <a:ext cx="385552" cy="385552"/>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Osaka" charset="-128"/>
              </a:endParaRPr>
            </a:p>
          </p:txBody>
        </p:sp>
        <p:sp>
          <p:nvSpPr>
            <p:cNvPr id="49" name="楕円 11">
              <a:extLst>
                <a:ext uri="{FF2B5EF4-FFF2-40B4-BE49-F238E27FC236}">
                  <a16:creationId xmlns:a16="http://schemas.microsoft.com/office/drawing/2014/main" id="{D4345FA5-8D3C-AD5A-8AC7-61AC204CCEF1}"/>
                </a:ext>
              </a:extLst>
            </p:cNvPr>
            <p:cNvSpPr/>
            <p:nvPr userDrawn="1"/>
          </p:nvSpPr>
          <p:spPr bwMode="auto">
            <a:xfrm>
              <a:off x="7355624" y="5153667"/>
              <a:ext cx="995613" cy="995613"/>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Times" charset="0"/>
                <a:ea typeface="Osaka" charset="-128"/>
              </a:endParaRPr>
            </a:p>
          </p:txBody>
        </p:sp>
        <p:sp>
          <p:nvSpPr>
            <p:cNvPr id="50" name="楕円 13">
              <a:extLst>
                <a:ext uri="{FF2B5EF4-FFF2-40B4-BE49-F238E27FC236}">
                  <a16:creationId xmlns:a16="http://schemas.microsoft.com/office/drawing/2014/main" id="{69163B8A-381A-57C8-3AAB-35F72F6A0D89}"/>
                </a:ext>
              </a:extLst>
            </p:cNvPr>
            <p:cNvSpPr/>
            <p:nvPr userDrawn="1"/>
          </p:nvSpPr>
          <p:spPr bwMode="auto">
            <a:xfrm>
              <a:off x="7088512" y="4886555"/>
              <a:ext cx="1529836" cy="1529836"/>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Osaka" charset="-128"/>
              </a:endParaRPr>
            </a:p>
          </p:txBody>
        </p:sp>
      </p:grpSp>
      <p:sp>
        <p:nvSpPr>
          <p:cNvPr id="51" name="グラフィックス 20">
            <a:extLst>
              <a:ext uri="{FF2B5EF4-FFF2-40B4-BE49-F238E27FC236}">
                <a16:creationId xmlns:a16="http://schemas.microsoft.com/office/drawing/2014/main" id="{951E4182-1DB1-F533-F277-EC34F214999F}"/>
              </a:ext>
            </a:extLst>
          </p:cNvPr>
          <p:cNvSpPr/>
          <p:nvPr userDrawn="1"/>
        </p:nvSpPr>
        <p:spPr>
          <a:xfrm rot="2623897" flipH="1">
            <a:off x="8041477" y="4872020"/>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p>
        </p:txBody>
      </p:sp>
      <p:sp>
        <p:nvSpPr>
          <p:cNvPr id="52" name="正方形/長方形 51">
            <a:extLst>
              <a:ext uri="{FF2B5EF4-FFF2-40B4-BE49-F238E27FC236}">
                <a16:creationId xmlns:a16="http://schemas.microsoft.com/office/drawing/2014/main" id="{B807317A-9548-B271-E677-F64BE0821022}"/>
              </a:ext>
            </a:extLst>
          </p:cNvPr>
          <p:cNvSpPr/>
          <p:nvPr userDrawn="1"/>
        </p:nvSpPr>
        <p:spPr bwMode="auto">
          <a:xfrm>
            <a:off x="6932817"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所得金額</a:t>
            </a:r>
          </a:p>
        </p:txBody>
      </p:sp>
      <p:sp>
        <p:nvSpPr>
          <p:cNvPr id="53" name="正方形/長方形 52">
            <a:extLst>
              <a:ext uri="{FF2B5EF4-FFF2-40B4-BE49-F238E27FC236}">
                <a16:creationId xmlns:a16="http://schemas.microsoft.com/office/drawing/2014/main" id="{AC49B70D-64A4-039A-2597-DC1A3D1EFFAF}"/>
              </a:ext>
            </a:extLst>
          </p:cNvPr>
          <p:cNvSpPr/>
          <p:nvPr userDrawn="1"/>
        </p:nvSpPr>
        <p:spPr bwMode="auto">
          <a:xfrm>
            <a:off x="8117381"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使用回数</a:t>
            </a:r>
          </a:p>
        </p:txBody>
      </p:sp>
      <p:sp>
        <p:nvSpPr>
          <p:cNvPr id="55" name="正方形/長方形 54">
            <a:extLst>
              <a:ext uri="{FF2B5EF4-FFF2-40B4-BE49-F238E27FC236}">
                <a16:creationId xmlns:a16="http://schemas.microsoft.com/office/drawing/2014/main" id="{504D38D6-2813-297A-16FE-8176B16AF432}"/>
              </a:ext>
            </a:extLst>
          </p:cNvPr>
          <p:cNvSpPr/>
          <p:nvPr userDrawn="1"/>
        </p:nvSpPr>
        <p:spPr bwMode="auto">
          <a:xfrm>
            <a:off x="7410353" y="6532801"/>
            <a:ext cx="886151"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その他の要素</a:t>
            </a:r>
          </a:p>
        </p:txBody>
      </p:sp>
      <p:sp>
        <p:nvSpPr>
          <p:cNvPr id="56" name="グラフィックス 20">
            <a:extLst>
              <a:ext uri="{FF2B5EF4-FFF2-40B4-BE49-F238E27FC236}">
                <a16:creationId xmlns:a16="http://schemas.microsoft.com/office/drawing/2014/main" id="{7FFEAD96-8760-FC44-F5FC-94CFCE7D856D}"/>
              </a:ext>
            </a:extLst>
          </p:cNvPr>
          <p:cNvSpPr/>
          <p:nvPr userDrawn="1"/>
        </p:nvSpPr>
        <p:spPr>
          <a:xfrm rot="18997644">
            <a:off x="7453042" y="4863784"/>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p>
        </p:txBody>
      </p:sp>
      <p:sp>
        <p:nvSpPr>
          <p:cNvPr id="57" name="グラフィックス 20">
            <a:extLst>
              <a:ext uri="{FF2B5EF4-FFF2-40B4-BE49-F238E27FC236}">
                <a16:creationId xmlns:a16="http://schemas.microsoft.com/office/drawing/2014/main" id="{E2E990B5-AD3D-5CCC-1BB5-1D8A2446E0D2}"/>
              </a:ext>
            </a:extLst>
          </p:cNvPr>
          <p:cNvSpPr/>
          <p:nvPr userDrawn="1"/>
        </p:nvSpPr>
        <p:spPr>
          <a:xfrm rot="10800000">
            <a:off x="7746719" y="5568453"/>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p>
        </p:txBody>
      </p:sp>
      <p:sp>
        <p:nvSpPr>
          <p:cNvPr id="58" name="楕円 1">
            <a:extLst>
              <a:ext uri="{FF2B5EF4-FFF2-40B4-BE49-F238E27FC236}">
                <a16:creationId xmlns:a16="http://schemas.microsoft.com/office/drawing/2014/main" id="{5EBBC8DA-068B-C821-902A-4D404D413295}"/>
              </a:ext>
            </a:extLst>
          </p:cNvPr>
          <p:cNvSpPr/>
          <p:nvPr userDrawn="1"/>
        </p:nvSpPr>
        <p:spPr bwMode="auto">
          <a:xfrm>
            <a:off x="7797217" y="5541470"/>
            <a:ext cx="112426" cy="112426"/>
          </a:xfrm>
          <a:prstGeom prst="ellipse">
            <a:avLst/>
          </a:prstGeom>
          <a:solidFill>
            <a:srgbClr val="005BAD">
              <a:alpha val="7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rgbClr val="FFC000"/>
              </a:solidFill>
              <a:effectLst/>
              <a:latin typeface="Times" charset="0"/>
              <a:ea typeface="Osaka" charset="-128"/>
            </a:endParaRPr>
          </a:p>
        </p:txBody>
      </p:sp>
    </p:spTree>
    <p:extLst>
      <p:ext uri="{BB962C8B-B14F-4D97-AF65-F5344CB8AC3E}">
        <p14:creationId xmlns:p14="http://schemas.microsoft.com/office/powerpoint/2010/main" val="2702108596"/>
      </p:ext>
    </p:extLst>
  </p:cSld>
  <p:clrMapOvr>
    <a:masterClrMapping/>
  </p:clrMapOvr>
  <p:extLst>
    <p:ext uri="{DCECCB84-F9BA-43D5-87BE-67443E8EF086}">
      <p15:sldGuideLst xmlns:p15="http://schemas.microsoft.com/office/powerpoint/2012/main">
        <p15:guide id="6" orient="horz" userDrawn="1">
          <p15:clr>
            <a:srgbClr val="FBAE40"/>
          </p15:clr>
        </p15:guide>
        <p15:guide id="7" pos="57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ユーザー設定レイアウト">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4877938D-8F1A-49C1-8C3F-E5F7D17E804D}"/>
              </a:ext>
            </a:extLst>
          </p:cNvPr>
          <p:cNvSpPr/>
          <p:nvPr/>
        </p:nvSpPr>
        <p:spPr bwMode="auto">
          <a:xfrm>
            <a:off x="0" y="4996066"/>
            <a:ext cx="9144000" cy="710808"/>
          </a:xfrm>
          <a:prstGeom prst="rect">
            <a:avLst/>
          </a:prstGeom>
          <a:solidFill>
            <a:srgbClr val="F0F9FF"/>
          </a:solidFill>
          <a:ln w="635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en-US" altLang="ja-JP"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P27</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a:t>
            </a:r>
            <a:r>
              <a:rPr kumimoji="1" lang="en-US" altLang="ja-JP"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28</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の答え］</a:t>
            </a:r>
            <a:endParaRPr kumimoji="1" lang="en-US" altLang="ja-JP"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穴埋め問題 </a:t>
            </a:r>
            <a:r>
              <a:rPr kumimoji="1" lang="en-US" altLang="ja-JP"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［問１］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①納税</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1" dirty="0">
                <a:solidFill>
                  <a:srgbClr val="005BAD"/>
                </a:solidFill>
                <a:latin typeface="HGPｺﾞｼｯｸE" panose="020B0900000000000000" pitchFamily="50" charset="-128"/>
                <a:ea typeface="HGPｺﾞｼｯｸE" panose="020B0900000000000000" pitchFamily="50" charset="-128"/>
              </a:rPr>
              <a:t>［問２］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②水平</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③垂直</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1" dirty="0">
                <a:solidFill>
                  <a:srgbClr val="005BAD"/>
                </a:solidFill>
                <a:latin typeface="HGPｺﾞｼｯｸE" panose="020B0900000000000000" pitchFamily="50" charset="-128"/>
                <a:ea typeface="HGPｺﾞｼｯｸE" panose="020B0900000000000000" pitchFamily="50" charset="-128"/>
              </a:rPr>
              <a:t>［問３］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④国民</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⑤国会議員</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1" dirty="0">
                <a:solidFill>
                  <a:srgbClr val="005BAD"/>
                </a:solidFill>
                <a:latin typeface="HGPｺﾞｼｯｸE" panose="020B0900000000000000" pitchFamily="50" charset="-128"/>
                <a:ea typeface="HGPｺﾞｼｯｸE" panose="020B0900000000000000" pitchFamily="50" charset="-128"/>
              </a:rPr>
              <a:t>［問４］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⑥社会保障関係　⑦国債　⑧税収　⑨公債金（借金）</a:t>
            </a: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endParaRPr kumimoji="1" lang="en-US" altLang="ja-JP" sz="1050" dirty="0">
              <a:solidFill>
                <a:srgbClr val="005BAD"/>
              </a:solidFill>
              <a:latin typeface="HGPｺﾞｼｯｸE" panose="020B0900000000000000" pitchFamily="50" charset="-128"/>
              <a:ea typeface="HGPｺﾞｼｯｸE" panose="020B09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50" dirty="0">
                <a:solidFill>
                  <a:srgbClr val="005BAD"/>
                </a:solidFill>
                <a:latin typeface="HGPｺﾞｼｯｸE" panose="020B0900000000000000" pitchFamily="50" charset="-128"/>
                <a:ea typeface="HGPｺﾞｼｯｸE" panose="020B0900000000000000" pitchFamily="50" charset="-128"/>
              </a:rPr>
              <a:t>　　　　　　　　　　　　</a:t>
            </a:r>
            <a:r>
              <a:rPr kumimoji="1" lang="ja-JP" altLang="en-US" sz="1050" b="1" dirty="0">
                <a:solidFill>
                  <a:srgbClr val="005BAD"/>
                </a:solidFill>
                <a:latin typeface="HGPｺﾞｼｯｸE" panose="020B0900000000000000" pitchFamily="50" charset="-128"/>
                <a:ea typeface="HGPｺﾞｼｯｸE" panose="020B0900000000000000" pitchFamily="50" charset="-128"/>
              </a:rPr>
              <a:t>［問５］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⑩ ⑪道府県民税、事業税など（Ｐ３参照）</a:t>
            </a:r>
            <a:endParaRPr kumimoji="1" lang="en-US" altLang="ja-JP"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クイズ</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en-US" altLang="ja-JP"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［問１］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②約</a:t>
            </a:r>
            <a:r>
              <a:rPr kumimoji="1" lang="en-US" altLang="ja-JP"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50</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種類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［問２］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③クイズの懸賞金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［問３］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②スペードのエース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［問４］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③国会　</a:t>
            </a:r>
            <a:r>
              <a:rPr kumimoji="1" lang="ja-JP" altLang="en-US" sz="1050" b="1"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［問５］ </a:t>
            </a:r>
            <a:r>
              <a:rPr kumimoji="1" lang="ja-JP" altLang="en-US" sz="105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②かえる税</a:t>
            </a:r>
          </a:p>
        </p:txBody>
      </p:sp>
      <p:grpSp>
        <p:nvGrpSpPr>
          <p:cNvPr id="3" name="グループ化 2">
            <a:extLst>
              <a:ext uri="{FF2B5EF4-FFF2-40B4-BE49-F238E27FC236}">
                <a16:creationId xmlns:a16="http://schemas.microsoft.com/office/drawing/2014/main" id="{B880D74A-2F04-4453-9349-C1D2BD58DE17}"/>
              </a:ext>
            </a:extLst>
          </p:cNvPr>
          <p:cNvGrpSpPr/>
          <p:nvPr/>
        </p:nvGrpSpPr>
        <p:grpSpPr>
          <a:xfrm>
            <a:off x="190151" y="266710"/>
            <a:ext cx="8763698" cy="971520"/>
            <a:chOff x="322211" y="6432958"/>
            <a:chExt cx="8532000" cy="233001"/>
          </a:xfrm>
        </p:grpSpPr>
        <p:sp>
          <p:nvSpPr>
            <p:cNvPr id="4" name="正方形/長方形 3">
              <a:extLst>
                <a:ext uri="{FF2B5EF4-FFF2-40B4-BE49-F238E27FC236}">
                  <a16:creationId xmlns:a16="http://schemas.microsoft.com/office/drawing/2014/main" id="{98AD1B1C-C368-4CA5-A0A3-F7E176FFAE7F}"/>
                </a:ext>
              </a:extLst>
            </p:cNvPr>
            <p:cNvSpPr/>
            <p:nvPr/>
          </p:nvSpPr>
          <p:spPr bwMode="auto">
            <a:xfrm>
              <a:off x="322211" y="6432958"/>
              <a:ext cx="8532000" cy="233001"/>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5" name="正方形/長方形 4">
              <a:extLst>
                <a:ext uri="{FF2B5EF4-FFF2-40B4-BE49-F238E27FC236}">
                  <a16:creationId xmlns:a16="http://schemas.microsoft.com/office/drawing/2014/main" id="{7D088CD5-0FDA-464F-B3D6-C7CA9D243376}"/>
                </a:ext>
              </a:extLst>
            </p:cNvPr>
            <p:cNvSpPr/>
            <p:nvPr/>
          </p:nvSpPr>
          <p:spPr bwMode="auto">
            <a:xfrm>
              <a:off x="384373" y="6449705"/>
              <a:ext cx="8389132" cy="199620"/>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7" name="Text Box 12">
            <a:extLst>
              <a:ext uri="{FF2B5EF4-FFF2-40B4-BE49-F238E27FC236}">
                <a16:creationId xmlns:a16="http://schemas.microsoft.com/office/drawing/2014/main" id="{78428D88-34A4-4AF5-9DA0-D90D2C05F33D}"/>
              </a:ext>
            </a:extLst>
          </p:cNvPr>
          <p:cNvSpPr txBox="1">
            <a:spLocks noChangeArrowheads="1"/>
          </p:cNvSpPr>
          <p:nvPr/>
        </p:nvSpPr>
        <p:spPr bwMode="auto">
          <a:xfrm>
            <a:off x="312587" y="344089"/>
            <a:ext cx="4844596" cy="724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None/>
            </a:pPr>
            <a:r>
              <a:rPr lang="ja-JP" altLang="en-US" sz="1700" dirty="0">
                <a:solidFill>
                  <a:srgbClr val="005BAD"/>
                </a:solidFill>
                <a:latin typeface="HGPｺﾞｼｯｸE" panose="020B0900000000000000" pitchFamily="50" charset="-128"/>
                <a:ea typeface="HGPｺﾞｼｯｸE" panose="020B0900000000000000" pitchFamily="50" charset="-128"/>
              </a:rPr>
              <a:t>税金についてもっと詳しく知りたい人は、</a:t>
            </a:r>
            <a:endParaRPr lang="en-US" altLang="ja-JP" sz="1700" dirty="0">
              <a:solidFill>
                <a:srgbClr val="005BAD"/>
              </a:solidFill>
              <a:latin typeface="HGPｺﾞｼｯｸE" panose="020B0900000000000000" pitchFamily="50" charset="-128"/>
              <a:ea typeface="HGPｺﾞｼｯｸE" panose="020B0900000000000000" pitchFamily="50" charset="-128"/>
            </a:endParaRPr>
          </a:p>
          <a:p>
            <a:pPr eaLnBrk="1" hangingPunct="1">
              <a:lnSpc>
                <a:spcPct val="130000"/>
              </a:lnSpc>
              <a:spcBef>
                <a:spcPct val="0"/>
              </a:spcBef>
              <a:buNone/>
            </a:pPr>
            <a:r>
              <a:rPr lang="ja-JP" altLang="en-US" sz="1700" dirty="0">
                <a:solidFill>
                  <a:srgbClr val="005BAD"/>
                </a:solidFill>
                <a:latin typeface="HGPｺﾞｼｯｸE" panose="020B0900000000000000" pitchFamily="50" charset="-128"/>
                <a:ea typeface="HGPｺﾞｼｯｸE" panose="020B0900000000000000" pitchFamily="50" charset="-128"/>
              </a:rPr>
              <a:t>　　　国税庁ホームページの「税の学習コーナー」へ</a:t>
            </a:r>
          </a:p>
        </p:txBody>
      </p:sp>
      <p:grpSp>
        <p:nvGrpSpPr>
          <p:cNvPr id="9" name="グループ化 8">
            <a:extLst>
              <a:ext uri="{FF2B5EF4-FFF2-40B4-BE49-F238E27FC236}">
                <a16:creationId xmlns:a16="http://schemas.microsoft.com/office/drawing/2014/main" id="{C4EBE130-13B2-4CDA-A249-33130D79A785}"/>
              </a:ext>
            </a:extLst>
          </p:cNvPr>
          <p:cNvGrpSpPr/>
          <p:nvPr/>
        </p:nvGrpSpPr>
        <p:grpSpPr>
          <a:xfrm>
            <a:off x="1318210" y="1342107"/>
            <a:ext cx="6483011" cy="3659608"/>
            <a:chOff x="408221" y="1492804"/>
            <a:chExt cx="8332652" cy="4703715"/>
          </a:xfrm>
        </p:grpSpPr>
        <p:grpSp>
          <p:nvGrpSpPr>
            <p:cNvPr id="10" name="グループ化 9">
              <a:extLst>
                <a:ext uri="{FF2B5EF4-FFF2-40B4-BE49-F238E27FC236}">
                  <a16:creationId xmlns:a16="http://schemas.microsoft.com/office/drawing/2014/main" id="{08729E7B-26B8-4ED0-970C-9E30E2D0C7BC}"/>
                </a:ext>
              </a:extLst>
            </p:cNvPr>
            <p:cNvGrpSpPr/>
            <p:nvPr/>
          </p:nvGrpSpPr>
          <p:grpSpPr>
            <a:xfrm>
              <a:off x="408221" y="4787785"/>
              <a:ext cx="2006355" cy="1408734"/>
              <a:chOff x="276126" y="4999439"/>
              <a:chExt cx="2070467" cy="1453749"/>
            </a:xfrm>
          </p:grpSpPr>
          <p:pic>
            <p:nvPicPr>
              <p:cNvPr id="14" name="図 13" descr="コンピュータ が含まれている画像&#10;&#10;自動的に生成された説明">
                <a:extLst>
                  <a:ext uri="{FF2B5EF4-FFF2-40B4-BE49-F238E27FC236}">
                    <a16:creationId xmlns:a16="http://schemas.microsoft.com/office/drawing/2014/main" id="{E388252C-2217-47FC-9338-EDF9B724BC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126" y="4999439"/>
                <a:ext cx="2070467" cy="1453749"/>
              </a:xfrm>
              <a:prstGeom prst="rect">
                <a:avLst/>
              </a:prstGeom>
            </p:spPr>
          </p:pic>
          <p:pic>
            <p:nvPicPr>
              <p:cNvPr id="15" name="図 14">
                <a:extLst>
                  <a:ext uri="{FF2B5EF4-FFF2-40B4-BE49-F238E27FC236}">
                    <a16:creationId xmlns:a16="http://schemas.microsoft.com/office/drawing/2014/main" id="{C733740A-B503-4CF6-AB13-C126AD90886E}"/>
                  </a:ext>
                </a:extLst>
              </p:cNvPr>
              <p:cNvPicPr>
                <a:picLocks noChangeAspect="1"/>
              </p:cNvPicPr>
              <p:nvPr/>
            </p:nvPicPr>
            <p:blipFill>
              <a:blip r:embed="rId3"/>
              <a:stretch>
                <a:fillRect/>
              </a:stretch>
            </p:blipFill>
            <p:spPr>
              <a:xfrm>
                <a:off x="1217079" y="5450114"/>
                <a:ext cx="548824" cy="413743"/>
              </a:xfrm>
              <a:prstGeom prst="rect">
                <a:avLst/>
              </a:prstGeom>
              <a:ln w="28575">
                <a:noFill/>
              </a:ln>
            </p:spPr>
          </p:pic>
        </p:grpSp>
        <p:grpSp>
          <p:nvGrpSpPr>
            <p:cNvPr id="11" name="グループ化 10">
              <a:extLst>
                <a:ext uri="{FF2B5EF4-FFF2-40B4-BE49-F238E27FC236}">
                  <a16:creationId xmlns:a16="http://schemas.microsoft.com/office/drawing/2014/main" id="{D884296C-0EAC-4FE4-8746-502D2F68B8A1}"/>
                </a:ext>
              </a:extLst>
            </p:cNvPr>
            <p:cNvGrpSpPr/>
            <p:nvPr/>
          </p:nvGrpSpPr>
          <p:grpSpPr>
            <a:xfrm>
              <a:off x="1332596" y="1492804"/>
              <a:ext cx="7408277" cy="4473133"/>
              <a:chOff x="1222872" y="1553378"/>
              <a:chExt cx="7645002" cy="4616068"/>
            </a:xfrm>
          </p:grpSpPr>
          <p:sp>
            <p:nvSpPr>
              <p:cNvPr id="12" name="フリーフォーム: 図形 11">
                <a:extLst>
                  <a:ext uri="{FF2B5EF4-FFF2-40B4-BE49-F238E27FC236}">
                    <a16:creationId xmlns:a16="http://schemas.microsoft.com/office/drawing/2014/main" id="{BDE659F0-C4AD-4331-BBA3-A5F8CA472322}"/>
                  </a:ext>
                </a:extLst>
              </p:cNvPr>
              <p:cNvSpPr/>
              <p:nvPr/>
            </p:nvSpPr>
            <p:spPr bwMode="auto">
              <a:xfrm>
                <a:off x="1222872" y="1553378"/>
                <a:ext cx="1575412" cy="4616068"/>
              </a:xfrm>
              <a:custGeom>
                <a:avLst/>
                <a:gdLst>
                  <a:gd name="connsiteX0" fmla="*/ 1553379 w 1575412"/>
                  <a:gd name="connsiteY0" fmla="*/ 0 h 4616068"/>
                  <a:gd name="connsiteX1" fmla="*/ 0 w 1575412"/>
                  <a:gd name="connsiteY1" fmla="*/ 3888955 h 4616068"/>
                  <a:gd name="connsiteX2" fmla="*/ 0 w 1575412"/>
                  <a:gd name="connsiteY2" fmla="*/ 4318612 h 4616068"/>
                  <a:gd name="connsiteX3" fmla="*/ 550844 w 1575412"/>
                  <a:gd name="connsiteY3" fmla="*/ 4329629 h 4616068"/>
                  <a:gd name="connsiteX4" fmla="*/ 1575412 w 1575412"/>
                  <a:gd name="connsiteY4" fmla="*/ 4616068 h 4616068"/>
                  <a:gd name="connsiteX5" fmla="*/ 1553379 w 1575412"/>
                  <a:gd name="connsiteY5" fmla="*/ 66102 h 4616068"/>
                  <a:gd name="connsiteX6" fmla="*/ 1553379 w 1575412"/>
                  <a:gd name="connsiteY6" fmla="*/ 0 h 461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12" h="4616068">
                    <a:moveTo>
                      <a:pt x="1553379" y="0"/>
                    </a:moveTo>
                    <a:lnTo>
                      <a:pt x="0" y="3888955"/>
                    </a:lnTo>
                    <a:lnTo>
                      <a:pt x="0" y="4318612"/>
                    </a:lnTo>
                    <a:lnTo>
                      <a:pt x="550844" y="4329629"/>
                    </a:lnTo>
                    <a:lnTo>
                      <a:pt x="1575412" y="4616068"/>
                    </a:lnTo>
                    <a:lnTo>
                      <a:pt x="1553379" y="66102"/>
                    </a:lnTo>
                    <a:lnTo>
                      <a:pt x="1553379" y="0"/>
                    </a:lnTo>
                    <a:close/>
                  </a:path>
                </a:pathLst>
              </a:custGeom>
              <a:solidFill>
                <a:srgbClr val="AFF0FF">
                  <a:alpha val="4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pic>
            <p:nvPicPr>
              <p:cNvPr id="13" name="図 12">
                <a:extLst>
                  <a:ext uri="{FF2B5EF4-FFF2-40B4-BE49-F238E27FC236}">
                    <a16:creationId xmlns:a16="http://schemas.microsoft.com/office/drawing/2014/main" id="{23D6C638-B1C6-4F7E-97FC-B5DD425876E4}"/>
                  </a:ext>
                </a:extLst>
              </p:cNvPr>
              <p:cNvPicPr>
                <a:picLocks noChangeAspect="1"/>
              </p:cNvPicPr>
              <p:nvPr/>
            </p:nvPicPr>
            <p:blipFill>
              <a:blip r:embed="rId3"/>
              <a:stretch>
                <a:fillRect/>
              </a:stretch>
            </p:blipFill>
            <p:spPr>
              <a:xfrm>
                <a:off x="2787267" y="1572532"/>
                <a:ext cx="6080607" cy="4584012"/>
              </a:xfrm>
              <a:prstGeom prst="rect">
                <a:avLst/>
              </a:prstGeom>
              <a:ln w="28575">
                <a:solidFill>
                  <a:schemeClr val="tx1"/>
                </a:solidFill>
              </a:ln>
            </p:spPr>
          </p:pic>
        </p:grpSp>
      </p:grpSp>
      <p:sp>
        <p:nvSpPr>
          <p:cNvPr id="16" name="テキスト ボックス 15">
            <a:extLst>
              <a:ext uri="{FF2B5EF4-FFF2-40B4-BE49-F238E27FC236}">
                <a16:creationId xmlns:a16="http://schemas.microsoft.com/office/drawing/2014/main" id="{36564F05-E0B1-43AB-B345-29E93A4DAD41}"/>
              </a:ext>
            </a:extLst>
          </p:cNvPr>
          <p:cNvSpPr txBox="1"/>
          <p:nvPr/>
        </p:nvSpPr>
        <p:spPr>
          <a:xfrm>
            <a:off x="443521" y="5755571"/>
            <a:ext cx="3966554" cy="288147"/>
          </a:xfrm>
          <a:prstGeom prst="rect">
            <a:avLst/>
          </a:prstGeom>
          <a:noFill/>
        </p:spPr>
        <p:txBody>
          <a:bodyPr vert="horz" wrap="square" tIns="36000" bIns="36000" rtlCol="0">
            <a:spAutoFit/>
          </a:bodyPr>
          <a:lstStyle/>
          <a:p>
            <a:pPr algn="l"/>
            <a:r>
              <a:rPr lang="ja-JP" altLang="en-US" sz="1400" spc="-10" dirty="0">
                <a:solidFill>
                  <a:schemeClr val="tx1"/>
                </a:solidFill>
                <a:latin typeface="+mn-ea"/>
                <a:ea typeface="+mn-ea"/>
              </a:rPr>
              <a:t>（編集・発行） 大阪府租税教育推進連絡協議会</a:t>
            </a:r>
            <a:endParaRPr lang="en-US" altLang="ja-JP" sz="1400" spc="-10" dirty="0">
              <a:solidFill>
                <a:schemeClr val="tx1"/>
              </a:solidFill>
              <a:latin typeface="+mn-ea"/>
              <a:ea typeface="+mn-ea"/>
            </a:endParaRPr>
          </a:p>
        </p:txBody>
      </p:sp>
      <p:sp>
        <p:nvSpPr>
          <p:cNvPr id="17" name="テキスト ボックス 16">
            <a:extLst>
              <a:ext uri="{FF2B5EF4-FFF2-40B4-BE49-F238E27FC236}">
                <a16:creationId xmlns:a16="http://schemas.microsoft.com/office/drawing/2014/main" id="{2AFBF715-CB9A-4A81-A042-833127108978}"/>
              </a:ext>
            </a:extLst>
          </p:cNvPr>
          <p:cNvSpPr txBox="1"/>
          <p:nvPr/>
        </p:nvSpPr>
        <p:spPr>
          <a:xfrm>
            <a:off x="1466506" y="6018725"/>
            <a:ext cx="6433775" cy="442035"/>
          </a:xfrm>
          <a:prstGeom prst="rect">
            <a:avLst/>
          </a:prstGeom>
          <a:noFill/>
        </p:spPr>
        <p:txBody>
          <a:bodyPr vert="horz" wrap="square" tIns="36000" bIns="36000" rtlCol="0">
            <a:spAutoFit/>
          </a:bodyPr>
          <a:lstStyle/>
          <a:p>
            <a:pPr algn="l"/>
            <a:r>
              <a:rPr lang="ja-JP" altLang="en-US" sz="1200" spc="-10" dirty="0">
                <a:solidFill>
                  <a:schemeClr val="tx1"/>
                </a:solidFill>
                <a:latin typeface="+mn-ea"/>
                <a:ea typeface="+mn-ea"/>
              </a:rPr>
              <a:t>〒５４０－８５５７　大阪市中央区大手前１－５－６３　大阪合同庁舎第３号館　東税務署内</a:t>
            </a:r>
            <a:endParaRPr lang="en-US" altLang="ja-JP" sz="1200" spc="-10" dirty="0">
              <a:solidFill>
                <a:schemeClr val="tx1"/>
              </a:solidFill>
              <a:latin typeface="+mn-ea"/>
              <a:ea typeface="+mn-ea"/>
            </a:endParaRPr>
          </a:p>
          <a:p>
            <a:pPr algn="l"/>
            <a:r>
              <a:rPr lang="ja-JP" altLang="en-US" sz="1200" spc="-10" dirty="0">
                <a:solidFill>
                  <a:schemeClr val="tx1"/>
                </a:solidFill>
                <a:latin typeface="+mn-ea"/>
                <a:ea typeface="+mn-ea"/>
              </a:rPr>
              <a:t>電話　</a:t>
            </a:r>
            <a:r>
              <a:rPr lang="en-US" altLang="ja-JP" sz="1200" spc="-10" dirty="0">
                <a:solidFill>
                  <a:schemeClr val="tx1"/>
                </a:solidFill>
                <a:latin typeface="+mn-ea"/>
                <a:ea typeface="+mn-ea"/>
              </a:rPr>
              <a:t>06-6942-1101</a:t>
            </a:r>
            <a:r>
              <a:rPr lang="ja-JP" altLang="en-US" sz="1200" spc="-10" dirty="0">
                <a:solidFill>
                  <a:schemeClr val="tx1"/>
                </a:solidFill>
                <a:latin typeface="+mn-ea"/>
                <a:ea typeface="+mn-ea"/>
              </a:rPr>
              <a:t>（代）</a:t>
            </a:r>
            <a:endParaRPr lang="en-US" altLang="ja-JP" sz="1200" spc="-10" dirty="0">
              <a:solidFill>
                <a:schemeClr val="tx1"/>
              </a:solidFill>
              <a:latin typeface="+mn-ea"/>
              <a:ea typeface="+mn-ea"/>
            </a:endParaRPr>
          </a:p>
        </p:txBody>
      </p:sp>
      <p:cxnSp>
        <p:nvCxnSpPr>
          <p:cNvPr id="18" name="直線コネクタ 17">
            <a:extLst>
              <a:ext uri="{FF2B5EF4-FFF2-40B4-BE49-F238E27FC236}">
                <a16:creationId xmlns:a16="http://schemas.microsoft.com/office/drawing/2014/main" id="{A5C10CF3-BE13-4EFF-BA34-54E6251FF16A}"/>
              </a:ext>
            </a:extLst>
          </p:cNvPr>
          <p:cNvCxnSpPr>
            <a:cxnSpLocks/>
          </p:cNvCxnSpPr>
          <p:nvPr/>
        </p:nvCxnSpPr>
        <p:spPr>
          <a:xfrm>
            <a:off x="0" y="5712022"/>
            <a:ext cx="9144000" cy="0"/>
          </a:xfrm>
          <a:prstGeom prst="line">
            <a:avLst/>
          </a:prstGeom>
          <a:ln w="25400" cmpd="dbl">
            <a:solidFill>
              <a:srgbClr val="005BAD"/>
            </a:solidFill>
          </a:ln>
        </p:spPr>
        <p:style>
          <a:lnRef idx="2">
            <a:schemeClr val="accent1"/>
          </a:lnRef>
          <a:fillRef idx="0">
            <a:schemeClr val="accent1"/>
          </a:fillRef>
          <a:effectRef idx="1">
            <a:schemeClr val="accent1"/>
          </a:effectRef>
          <a:fontRef idx="minor">
            <a:schemeClr val="tx1"/>
          </a:fontRef>
        </p:style>
      </p:cxnSp>
      <p:sp>
        <p:nvSpPr>
          <p:cNvPr id="20" name="テキスト ボックス 19">
            <a:extLst>
              <a:ext uri="{FF2B5EF4-FFF2-40B4-BE49-F238E27FC236}">
                <a16:creationId xmlns:a16="http://schemas.microsoft.com/office/drawing/2014/main" id="{7043FB30-706C-4CED-B18C-45E202AC8F7A}"/>
              </a:ext>
            </a:extLst>
          </p:cNvPr>
          <p:cNvSpPr txBox="1"/>
          <p:nvPr/>
        </p:nvSpPr>
        <p:spPr>
          <a:xfrm>
            <a:off x="1601665" y="6432702"/>
            <a:ext cx="5940669" cy="380480"/>
          </a:xfrm>
          <a:prstGeom prst="rect">
            <a:avLst/>
          </a:prstGeom>
          <a:noFill/>
        </p:spPr>
        <p:txBody>
          <a:bodyPr vert="horz" wrap="square" tIns="36000" bIns="36000" rtlCol="0">
            <a:spAutoFit/>
          </a:bodyPr>
          <a:lstStyle/>
          <a:p>
            <a:pPr algn="l"/>
            <a:r>
              <a:rPr lang="ja-JP" altLang="en-US" sz="1000" spc="-10" dirty="0">
                <a:solidFill>
                  <a:schemeClr val="tx1"/>
                </a:solidFill>
                <a:latin typeface="+mn-ea"/>
                <a:ea typeface="+mn-ea"/>
              </a:rPr>
              <a:t>大阪府租税教育推進連絡協議会は、大阪府内の教育委員会や小学校・中学校・高等学校の教育関係者と、国・府・市町村の税務関係者が協力して、租税教育の推進を図るために設けられた組織です。</a:t>
            </a:r>
            <a:endParaRPr lang="en-US" altLang="ja-JP" sz="1000" spc="-10" dirty="0">
              <a:solidFill>
                <a:schemeClr val="tx1"/>
              </a:solidFill>
              <a:latin typeface="+mn-ea"/>
              <a:ea typeface="+mn-ea"/>
            </a:endParaRPr>
          </a:p>
        </p:txBody>
      </p:sp>
    </p:spTree>
    <p:extLst>
      <p:ext uri="{BB962C8B-B14F-4D97-AF65-F5344CB8AC3E}">
        <p14:creationId xmlns:p14="http://schemas.microsoft.com/office/powerpoint/2010/main" val="124017859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白紙">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CD411C34-C508-20E5-335D-D87BDB805E0C}"/>
              </a:ext>
            </a:extLst>
          </p:cNvPr>
          <p:cNvSpPr/>
          <p:nvPr userDrawn="1"/>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charset="0"/>
              <a:ea typeface="Osaka" charset="-128"/>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
        <p:nvSpPr>
          <p:cNvPr id="9" name="正方形/長方形 8">
            <a:extLst>
              <a:ext uri="{FF2B5EF4-FFF2-40B4-BE49-F238E27FC236}">
                <a16:creationId xmlns:a16="http://schemas.microsoft.com/office/drawing/2014/main" id="{1AF0A3EF-5E57-F941-0BFF-1E4FB21C4A0D}"/>
              </a:ext>
            </a:extLst>
          </p:cNvPr>
          <p:cNvSpPr/>
          <p:nvPr userDrawn="1"/>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前提条件</a:t>
            </a:r>
          </a:p>
        </p:txBody>
      </p:sp>
      <p:sp>
        <p:nvSpPr>
          <p:cNvPr id="10" name="正方形/長方形 9">
            <a:extLst>
              <a:ext uri="{FF2B5EF4-FFF2-40B4-BE49-F238E27FC236}">
                <a16:creationId xmlns:a16="http://schemas.microsoft.com/office/drawing/2014/main" id="{5FC5F758-8BE0-9B7E-6837-818F7F95F160}"/>
              </a:ext>
            </a:extLst>
          </p:cNvPr>
          <p:cNvSpPr/>
          <p:nvPr userDrawn="1"/>
        </p:nvSpPr>
        <p:spPr bwMode="auto">
          <a:xfrm>
            <a:off x="323851" y="3614858"/>
            <a:ext cx="1337309"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5BAD"/>
                </a:solidFill>
                <a:effectLst/>
                <a:latin typeface="+mn-ea"/>
                <a:ea typeface="+mn-ea"/>
              </a:rPr>
              <a:t>討議</a:t>
            </a:r>
            <a:r>
              <a:rPr kumimoji="1" lang="ja-JP" altLang="en-US" sz="1300" b="0" i="0" u="none" strike="noStrike" cap="none" normalizeH="0" baseline="0" dirty="0">
                <a:ln>
                  <a:noFill/>
                </a:ln>
                <a:effectLst/>
                <a:latin typeface="+mn-ea"/>
                <a:ea typeface="+mn-ea"/>
              </a:rPr>
              <a:t>　パターン２</a:t>
            </a:r>
          </a:p>
        </p:txBody>
      </p:sp>
      <p:sp>
        <p:nvSpPr>
          <p:cNvPr id="7" name="正方形/長方形 6">
            <a:extLst>
              <a:ext uri="{FF2B5EF4-FFF2-40B4-BE49-F238E27FC236}">
                <a16:creationId xmlns:a16="http://schemas.microsoft.com/office/drawing/2014/main" id="{66D8D3E2-48D8-A0F2-30BA-B99C1C3F5806}"/>
              </a:ext>
            </a:extLst>
          </p:cNvPr>
          <p:cNvSpPr/>
          <p:nvPr userDrawn="1"/>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みなさんはメタバタウンの住人です。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行き来には渡し船を使っていますが、</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今回、</a:t>
            </a:r>
            <a:r>
              <a:rPr kumimoji="1" lang="ja-JP" altLang="en-US" sz="1100" kern="1200" dirty="0">
                <a:solidFill>
                  <a:srgbClr val="C00000"/>
                </a:solidFill>
                <a:latin typeface="+mn-ea"/>
                <a:ea typeface="+mn-ea"/>
                <a:cs typeface="+mn-cs"/>
              </a:rPr>
              <a:t> メタバタウンの全ての住人の希望 </a:t>
            </a:r>
            <a:r>
              <a:rPr kumimoji="1" lang="ja-JP" altLang="en-US" sz="1100" kern="1200" dirty="0">
                <a:solidFill>
                  <a:schemeClr val="tx1"/>
                </a:solidFill>
                <a:latin typeface="+mn-ea"/>
                <a:ea typeface="+mn-ea"/>
                <a:cs typeface="+mn-cs"/>
              </a:rPr>
              <a:t>により</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橋の建設費用は</a:t>
            </a:r>
            <a:r>
              <a:rPr kumimoji="1" lang="en-US" altLang="ja-JP" sz="1100" kern="1200" dirty="0">
                <a:solidFill>
                  <a:schemeClr val="tx1"/>
                </a:solidFill>
                <a:latin typeface="+mn-ea"/>
                <a:ea typeface="+mn-ea"/>
                <a:cs typeface="+mn-cs"/>
              </a:rPr>
              <a:t>400</a:t>
            </a:r>
            <a:r>
              <a:rPr kumimoji="1" lang="ja-JP" altLang="en-US" sz="1100" kern="1200" dirty="0">
                <a:solidFill>
                  <a:schemeClr val="tx1"/>
                </a:solidFill>
                <a:latin typeface="+mn-ea"/>
                <a:ea typeface="+mn-ea"/>
                <a:cs typeface="+mn-cs"/>
              </a:rPr>
              <a:t>万円です。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どのように負担すればいいと思いますか。</a:t>
            </a:r>
          </a:p>
        </p:txBody>
      </p:sp>
      <p:sp>
        <p:nvSpPr>
          <p:cNvPr id="11" name="正方形/長方形 10">
            <a:extLst>
              <a:ext uri="{FF2B5EF4-FFF2-40B4-BE49-F238E27FC236}">
                <a16:creationId xmlns:a16="http://schemas.microsoft.com/office/drawing/2014/main" id="{28AF1350-8E12-4B20-8DDD-CC0234552D7B}"/>
              </a:ext>
            </a:extLst>
          </p:cNvPr>
          <p:cNvSpPr/>
          <p:nvPr userDrawn="1"/>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Osaka" charset="-128"/>
            </a:endParaRPr>
          </a:p>
        </p:txBody>
      </p:sp>
      <p:sp>
        <p:nvSpPr>
          <p:cNvPr id="16" name="正方形/長方形 15">
            <a:extLst>
              <a:ext uri="{FF2B5EF4-FFF2-40B4-BE49-F238E27FC236}">
                <a16:creationId xmlns:a16="http://schemas.microsoft.com/office/drawing/2014/main" id="{FD842687-0D0E-A5AD-ACCD-D81186D29464}"/>
              </a:ext>
            </a:extLst>
          </p:cNvPr>
          <p:cNvSpPr/>
          <p:nvPr userDrawn="1"/>
        </p:nvSpPr>
        <p:spPr bwMode="auto">
          <a:xfrm>
            <a:off x="324417" y="3888724"/>
            <a:ext cx="2829091"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19" name="正方形/長方形 18">
            <a:extLst>
              <a:ext uri="{FF2B5EF4-FFF2-40B4-BE49-F238E27FC236}">
                <a16:creationId xmlns:a16="http://schemas.microsoft.com/office/drawing/2014/main" id="{EEB2D6A2-4F48-66F8-0FD2-FA266D30EC64}"/>
              </a:ext>
            </a:extLst>
          </p:cNvPr>
          <p:cNvSpPr/>
          <p:nvPr userDrawn="1"/>
        </p:nvSpPr>
        <p:spPr bwMode="auto">
          <a:xfrm>
            <a:off x="3928374" y="1541748"/>
            <a:ext cx="229970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dirty="0">
              <a:solidFill>
                <a:schemeClr val="tx1"/>
              </a:solidFill>
              <a:latin typeface="+mn-ea"/>
              <a:ea typeface="+mn-ea"/>
              <a:cs typeface="+mn-cs"/>
            </a:endParaRPr>
          </a:p>
        </p:txBody>
      </p:sp>
      <p:graphicFrame>
        <p:nvGraphicFramePr>
          <p:cNvPr id="13" name="表 12">
            <a:extLst>
              <a:ext uri="{FF2B5EF4-FFF2-40B4-BE49-F238E27FC236}">
                <a16:creationId xmlns:a16="http://schemas.microsoft.com/office/drawing/2014/main" id="{658EDF74-866D-FAC0-246F-6CEEBA622E9A}"/>
              </a:ext>
            </a:extLst>
          </p:cNvPr>
          <p:cNvGraphicFramePr>
            <a:graphicFrameLocks noGrp="1"/>
          </p:cNvGraphicFramePr>
          <p:nvPr userDrawn="1">
            <p:extLst>
              <p:ext uri="{D42A27DB-BD31-4B8C-83A1-F6EECF244321}">
                <p14:modId xmlns:p14="http://schemas.microsoft.com/office/powerpoint/2010/main" val="1064602780"/>
              </p:ext>
            </p:extLst>
          </p:nvPr>
        </p:nvGraphicFramePr>
        <p:xfrm>
          <a:off x="3153508" y="3900331"/>
          <a:ext cx="5666851" cy="2822410"/>
        </p:xfrm>
        <a:graphic>
          <a:graphicData uri="http://schemas.openxmlformats.org/drawingml/2006/table">
            <a:tbl>
              <a:tblPr firstRow="1" bandRow="1">
                <a:effectLst/>
                <a:tableStyleId>{775DCB02-9BB8-47FD-8907-85C794F793BA}</a:tableStyleId>
              </a:tblPr>
              <a:tblGrid>
                <a:gridCol w="942177">
                  <a:extLst>
                    <a:ext uri="{9D8B030D-6E8A-4147-A177-3AD203B41FA5}">
                      <a16:colId xmlns:a16="http://schemas.microsoft.com/office/drawing/2014/main" val="869972413"/>
                    </a:ext>
                  </a:extLst>
                </a:gridCol>
                <a:gridCol w="897396">
                  <a:extLst>
                    <a:ext uri="{9D8B030D-6E8A-4147-A177-3AD203B41FA5}">
                      <a16:colId xmlns:a16="http://schemas.microsoft.com/office/drawing/2014/main" val="817503841"/>
                    </a:ext>
                  </a:extLst>
                </a:gridCol>
                <a:gridCol w="1216347">
                  <a:extLst>
                    <a:ext uri="{9D8B030D-6E8A-4147-A177-3AD203B41FA5}">
                      <a16:colId xmlns:a16="http://schemas.microsoft.com/office/drawing/2014/main" val="1686783455"/>
                    </a:ext>
                  </a:extLst>
                </a:gridCol>
                <a:gridCol w="1277960">
                  <a:extLst>
                    <a:ext uri="{9D8B030D-6E8A-4147-A177-3AD203B41FA5}">
                      <a16:colId xmlns:a16="http://schemas.microsoft.com/office/drawing/2014/main" val="4080317083"/>
                    </a:ext>
                  </a:extLst>
                </a:gridCol>
                <a:gridCol w="1332971">
                  <a:extLst>
                    <a:ext uri="{9D8B030D-6E8A-4147-A177-3AD203B41FA5}">
                      <a16:colId xmlns:a16="http://schemas.microsoft.com/office/drawing/2014/main" val="659529276"/>
                    </a:ext>
                  </a:extLst>
                </a:gridCol>
              </a:tblGrid>
              <a:tr h="482220">
                <a:tc>
                  <a:txBody>
                    <a:bodyPr/>
                    <a:lstStyle/>
                    <a:p>
                      <a:pPr algn="ctr"/>
                      <a:endParaRPr kumimoji="1" lang="ja-JP" altLang="en-US" sz="1400" b="0" dirty="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400" b="0" dirty="0">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所得金額</a:t>
                      </a:r>
                      <a:endParaRPr kumimoji="1" lang="ja-JP" altLang="en-US" sz="11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1,000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600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10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300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10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100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20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1" dirty="0">
                          <a:effectLst/>
                          <a:latin typeface="HGPｺﾞｼｯｸM" panose="020B0600000000000000" pitchFamily="50" charset="-128"/>
                          <a:ea typeface="HGPｺﾞｼｯｸM" panose="020B0600000000000000" pitchFamily="50" charset="-128"/>
                        </a:rPr>
                        <a:t>400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40" name="正方形/長方形 39">
            <a:extLst>
              <a:ext uri="{FF2B5EF4-FFF2-40B4-BE49-F238E27FC236}">
                <a16:creationId xmlns:a16="http://schemas.microsoft.com/office/drawing/2014/main" id="{B7A6DFF8-6BE9-7586-B646-8DCACE5DDAD3}"/>
              </a:ext>
            </a:extLst>
          </p:cNvPr>
          <p:cNvSpPr/>
          <p:nvPr userDrawn="1"/>
        </p:nvSpPr>
        <p:spPr bwMode="auto">
          <a:xfrm>
            <a:off x="323642" y="452815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dirty="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dirty="0">
                <a:solidFill>
                  <a:schemeClr val="tx1"/>
                </a:solidFill>
                <a:latin typeface="+mn-ea"/>
                <a:ea typeface="+mn-ea"/>
                <a:cs typeface="+mn-cs"/>
              </a:rPr>
              <a:t>   所得金額によって</a:t>
            </a:r>
            <a:endParaRPr kumimoji="1" lang="en-US" altLang="ja-JP" sz="12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負担する金額を変えてみよう</a:t>
            </a:r>
          </a:p>
        </p:txBody>
      </p:sp>
      <p:sp>
        <p:nvSpPr>
          <p:cNvPr id="36" name="テキスト プレースホルダー 17">
            <a:extLst>
              <a:ext uri="{FF2B5EF4-FFF2-40B4-BE49-F238E27FC236}">
                <a16:creationId xmlns:a16="http://schemas.microsoft.com/office/drawing/2014/main" id="{3B108D23-4885-8FD5-E963-138DEB863952}"/>
              </a:ext>
            </a:extLst>
          </p:cNvPr>
          <p:cNvSpPr>
            <a:spLocks noGrp="1"/>
          </p:cNvSpPr>
          <p:nvPr>
            <p:ph type="body" sz="quarter" idx="30" hasCustomPrompt="1"/>
          </p:nvPr>
        </p:nvSpPr>
        <p:spPr>
          <a:xfrm>
            <a:off x="7538605" y="4527951"/>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1" name="テキスト プレースホルダー 17">
            <a:extLst>
              <a:ext uri="{FF2B5EF4-FFF2-40B4-BE49-F238E27FC236}">
                <a16:creationId xmlns:a16="http://schemas.microsoft.com/office/drawing/2014/main" id="{9C344413-02E5-2378-0724-971D05FE6747}"/>
              </a:ext>
            </a:extLst>
          </p:cNvPr>
          <p:cNvSpPr>
            <a:spLocks noGrp="1"/>
          </p:cNvSpPr>
          <p:nvPr>
            <p:ph type="body" sz="quarter" idx="38" hasCustomPrompt="1"/>
          </p:nvPr>
        </p:nvSpPr>
        <p:spPr>
          <a:xfrm>
            <a:off x="7538605" y="5008902"/>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7" name="テキスト プレースホルダー 17">
            <a:extLst>
              <a:ext uri="{FF2B5EF4-FFF2-40B4-BE49-F238E27FC236}">
                <a16:creationId xmlns:a16="http://schemas.microsoft.com/office/drawing/2014/main" id="{7256BFC3-1325-7CC9-C6AC-1BAE444EA065}"/>
              </a:ext>
            </a:extLst>
          </p:cNvPr>
          <p:cNvSpPr>
            <a:spLocks noGrp="1"/>
          </p:cNvSpPr>
          <p:nvPr>
            <p:ph type="body" sz="quarter" idx="39" hasCustomPrompt="1"/>
          </p:nvPr>
        </p:nvSpPr>
        <p:spPr>
          <a:xfrm>
            <a:off x="7538605" y="5473678"/>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8" name="テキスト プレースホルダー 17">
            <a:extLst>
              <a:ext uri="{FF2B5EF4-FFF2-40B4-BE49-F238E27FC236}">
                <a16:creationId xmlns:a16="http://schemas.microsoft.com/office/drawing/2014/main" id="{CE7042D9-6040-3AA9-554F-7C053A4AD00E}"/>
              </a:ext>
            </a:extLst>
          </p:cNvPr>
          <p:cNvSpPr>
            <a:spLocks noGrp="1"/>
          </p:cNvSpPr>
          <p:nvPr>
            <p:ph type="body" sz="quarter" idx="40" hasCustomPrompt="1"/>
          </p:nvPr>
        </p:nvSpPr>
        <p:spPr>
          <a:xfrm>
            <a:off x="7538605" y="5943649"/>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17" name="正方形/長方形 16">
            <a:extLst>
              <a:ext uri="{FF2B5EF4-FFF2-40B4-BE49-F238E27FC236}">
                <a16:creationId xmlns:a16="http://schemas.microsoft.com/office/drawing/2014/main" id="{3270C151-A5BE-9BD5-F5A7-0FE8BFA14B05}"/>
              </a:ext>
            </a:extLst>
          </p:cNvPr>
          <p:cNvSpPr/>
          <p:nvPr userDrawn="1"/>
        </p:nvSpPr>
        <p:spPr bwMode="auto">
          <a:xfrm>
            <a:off x="323642" y="4007150"/>
            <a:ext cx="3667513" cy="26788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各家の所得金額</a:t>
            </a:r>
            <a:r>
              <a:rPr kumimoji="1" lang="ja-JP" altLang="en-US" sz="1400" kern="1200" dirty="0">
                <a:solidFill>
                  <a:srgbClr val="005BAD"/>
                </a:solidFill>
                <a:latin typeface="+mn-ea"/>
                <a:ea typeface="+mn-ea"/>
                <a:cs typeface="+mn-cs"/>
              </a:rPr>
              <a:t>（もうけ）</a:t>
            </a:r>
            <a:r>
              <a:rPr kumimoji="1" lang="ja-JP" altLang="en-US" sz="1600" kern="1200" dirty="0">
                <a:solidFill>
                  <a:srgbClr val="005BAD"/>
                </a:solidFill>
                <a:latin typeface="+mn-ea"/>
                <a:ea typeface="+mn-ea"/>
                <a:cs typeface="+mn-cs"/>
              </a:rPr>
              <a:t>が異なる場合</a:t>
            </a:r>
          </a:p>
        </p:txBody>
      </p:sp>
      <p:grpSp>
        <p:nvGrpSpPr>
          <p:cNvPr id="53" name="グループ化 52">
            <a:extLst>
              <a:ext uri="{FF2B5EF4-FFF2-40B4-BE49-F238E27FC236}">
                <a16:creationId xmlns:a16="http://schemas.microsoft.com/office/drawing/2014/main" id="{EBC346CD-F974-A886-B805-712D065C1AD7}"/>
              </a:ext>
            </a:extLst>
          </p:cNvPr>
          <p:cNvGrpSpPr/>
          <p:nvPr userDrawn="1"/>
        </p:nvGrpSpPr>
        <p:grpSpPr>
          <a:xfrm>
            <a:off x="727310" y="5444694"/>
            <a:ext cx="2220900" cy="1141426"/>
            <a:chOff x="608967" y="5456726"/>
            <a:chExt cx="2220900" cy="1141426"/>
          </a:xfrm>
        </p:grpSpPr>
        <p:pic>
          <p:nvPicPr>
            <p:cNvPr id="50" name="図 49">
              <a:extLst>
                <a:ext uri="{FF2B5EF4-FFF2-40B4-BE49-F238E27FC236}">
                  <a16:creationId xmlns:a16="http://schemas.microsoft.com/office/drawing/2014/main" id="{C6154DD8-4C81-1A7C-C051-97E2AC38F4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771" t="-205" r="9962" b="31137"/>
            <a:stretch/>
          </p:blipFill>
          <p:spPr>
            <a:xfrm>
              <a:off x="608967" y="5456726"/>
              <a:ext cx="1797166" cy="1091837"/>
            </a:xfrm>
            <a:prstGeom prst="rect">
              <a:avLst/>
            </a:prstGeom>
            <a:ln w="15875">
              <a:solidFill>
                <a:srgbClr val="005BAD"/>
              </a:solidFill>
            </a:ln>
          </p:spPr>
        </p:pic>
        <p:sp>
          <p:nvSpPr>
            <p:cNvPr id="51" name="楕円 50">
              <a:extLst>
                <a:ext uri="{FF2B5EF4-FFF2-40B4-BE49-F238E27FC236}">
                  <a16:creationId xmlns:a16="http://schemas.microsoft.com/office/drawing/2014/main" id="{48839757-B02E-4715-046D-A42728E30655}"/>
                </a:ext>
              </a:extLst>
            </p:cNvPr>
            <p:cNvSpPr/>
            <p:nvPr userDrawn="1"/>
          </p:nvSpPr>
          <p:spPr bwMode="auto">
            <a:xfrm>
              <a:off x="2111222" y="5879507"/>
              <a:ext cx="718645" cy="718645"/>
            </a:xfrm>
            <a:prstGeom prst="ellipse">
              <a:avLst/>
            </a:prstGeom>
            <a:solidFill>
              <a:srgbClr val="005BAD"/>
            </a:solidFill>
            <a:ln w="22225" cap="flat" cmpd="sng" algn="ctr">
              <a:solidFill>
                <a:srgbClr val="EBFA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Osaka" charset="-128"/>
              </a:endParaRPr>
            </a:p>
          </p:txBody>
        </p:sp>
        <p:sp>
          <p:nvSpPr>
            <p:cNvPr id="52" name="テキスト ボックス 51">
              <a:extLst>
                <a:ext uri="{FF2B5EF4-FFF2-40B4-BE49-F238E27FC236}">
                  <a16:creationId xmlns:a16="http://schemas.microsoft.com/office/drawing/2014/main" id="{4E886911-018A-F460-89F0-5D42C08B28CB}"/>
                </a:ext>
              </a:extLst>
            </p:cNvPr>
            <p:cNvSpPr txBox="1"/>
            <p:nvPr userDrawn="1"/>
          </p:nvSpPr>
          <p:spPr>
            <a:xfrm>
              <a:off x="2144173" y="5977219"/>
              <a:ext cx="652743" cy="523220"/>
            </a:xfrm>
            <a:prstGeom prst="rect">
              <a:avLst/>
            </a:prstGeom>
            <a:noFill/>
          </p:spPr>
          <p:txBody>
            <a:bodyPr wrap="none" rtlCol="0">
              <a:spAutoFit/>
            </a:bodyPr>
            <a:lstStyle/>
            <a:p>
              <a:r>
                <a:rPr kumimoji="1" lang="ja-JP" altLang="en-US" sz="1400" kern="1200" dirty="0">
                  <a:solidFill>
                    <a:srgbClr val="EBFFFC"/>
                  </a:solidFill>
                  <a:latin typeface="+mn-ea"/>
                  <a:ea typeface="+mn-ea"/>
                  <a:cs typeface="+mn-cs"/>
                </a:rPr>
                <a:t>メタバ</a:t>
              </a:r>
              <a:endParaRPr kumimoji="1" lang="en-US" altLang="ja-JP" sz="1400" kern="1200" dirty="0">
                <a:solidFill>
                  <a:srgbClr val="EBFFFC"/>
                </a:solidFill>
                <a:latin typeface="+mn-ea"/>
                <a:ea typeface="+mn-ea"/>
                <a:cs typeface="+mn-cs"/>
              </a:endParaRPr>
            </a:p>
            <a:p>
              <a:r>
                <a:rPr kumimoji="1" lang="ja-JP" altLang="en-US" sz="1400" kern="1200" dirty="0">
                  <a:solidFill>
                    <a:srgbClr val="EBFFFC"/>
                  </a:solidFill>
                  <a:latin typeface="+mn-ea"/>
                  <a:ea typeface="+mn-ea"/>
                  <a:cs typeface="+mn-cs"/>
                </a:rPr>
                <a:t>タウン</a:t>
              </a:r>
            </a:p>
          </p:txBody>
        </p:sp>
      </p:grpSp>
      <p:sp>
        <p:nvSpPr>
          <p:cNvPr id="54" name="正方形/長方形 53">
            <a:extLst>
              <a:ext uri="{FF2B5EF4-FFF2-40B4-BE49-F238E27FC236}">
                <a16:creationId xmlns:a16="http://schemas.microsoft.com/office/drawing/2014/main" id="{584D2F6C-09FA-2F5A-DE99-79F2ABF555EB}"/>
              </a:ext>
            </a:extLst>
          </p:cNvPr>
          <p:cNvSpPr/>
          <p:nvPr userDrawn="1"/>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パターン１</a:t>
            </a:r>
            <a:r>
              <a:rPr kumimoji="1" lang="ja-JP" altLang="en-US" sz="1200" b="0" i="0" u="none" strike="noStrike" cap="none" normalizeH="0" baseline="0" dirty="0">
                <a:ln>
                  <a:noFill/>
                </a:ln>
                <a:effectLst/>
                <a:latin typeface="+mn-ea"/>
                <a:ea typeface="+mn-ea"/>
              </a:rPr>
              <a:t>（参考）</a:t>
            </a:r>
            <a:endParaRPr kumimoji="1" lang="ja-JP" altLang="en-US" sz="1300" b="0" i="0" u="none" strike="noStrike" cap="none" normalizeH="0" baseline="0" dirty="0">
              <a:ln>
                <a:noFill/>
              </a:ln>
              <a:effectLst/>
              <a:latin typeface="+mn-ea"/>
              <a:ea typeface="+mn-ea"/>
            </a:endParaRPr>
          </a:p>
        </p:txBody>
      </p:sp>
      <p:graphicFrame>
        <p:nvGraphicFramePr>
          <p:cNvPr id="2" name="表 1">
            <a:extLst>
              <a:ext uri="{FF2B5EF4-FFF2-40B4-BE49-F238E27FC236}">
                <a16:creationId xmlns:a16="http://schemas.microsoft.com/office/drawing/2014/main" id="{298FB4F1-FDA3-D5D0-D1E8-83C9387AB56B}"/>
              </a:ext>
            </a:extLst>
          </p:cNvPr>
          <p:cNvGraphicFramePr>
            <a:graphicFrameLocks noGrp="1"/>
          </p:cNvGraphicFramePr>
          <p:nvPr userDrawn="1">
            <p:extLst>
              <p:ext uri="{D42A27DB-BD31-4B8C-83A1-F6EECF244321}">
                <p14:modId xmlns:p14="http://schemas.microsoft.com/office/powerpoint/2010/main" val="113908200"/>
              </p:ext>
            </p:extLst>
          </p:nvPr>
        </p:nvGraphicFramePr>
        <p:xfrm>
          <a:off x="5579583" y="1563406"/>
          <a:ext cx="3240000" cy="1836000"/>
        </p:xfrm>
        <a:graphic>
          <a:graphicData uri="http://schemas.openxmlformats.org/drawingml/2006/table">
            <a:tbl>
              <a:tblPr firstRow="1" bandRow="1">
                <a:effectLst/>
                <a:tableStyleId>{775DCB02-9BB8-47FD-8907-85C794F793BA}</a:tableStyleId>
              </a:tblPr>
              <a:tblGrid>
                <a:gridCol w="648000">
                  <a:extLst>
                    <a:ext uri="{9D8B030D-6E8A-4147-A177-3AD203B41FA5}">
                      <a16:colId xmlns:a16="http://schemas.microsoft.com/office/drawing/2014/main" val="869972413"/>
                    </a:ext>
                  </a:extLst>
                </a:gridCol>
                <a:gridCol w="648000">
                  <a:extLst>
                    <a:ext uri="{9D8B030D-6E8A-4147-A177-3AD203B41FA5}">
                      <a16:colId xmlns:a16="http://schemas.microsoft.com/office/drawing/2014/main" val="817503841"/>
                    </a:ext>
                  </a:extLst>
                </a:gridCol>
                <a:gridCol w="648000">
                  <a:extLst>
                    <a:ext uri="{9D8B030D-6E8A-4147-A177-3AD203B41FA5}">
                      <a16:colId xmlns:a16="http://schemas.microsoft.com/office/drawing/2014/main" val="1686783455"/>
                    </a:ext>
                  </a:extLst>
                </a:gridCol>
                <a:gridCol w="648000">
                  <a:extLst>
                    <a:ext uri="{9D8B030D-6E8A-4147-A177-3AD203B41FA5}">
                      <a16:colId xmlns:a16="http://schemas.microsoft.com/office/drawing/2014/main" val="4080317083"/>
                    </a:ext>
                  </a:extLst>
                </a:gridCol>
                <a:gridCol w="648000">
                  <a:extLst>
                    <a:ext uri="{9D8B030D-6E8A-4147-A177-3AD203B41FA5}">
                      <a16:colId xmlns:a16="http://schemas.microsoft.com/office/drawing/2014/main" val="659529276"/>
                    </a:ext>
                  </a:extLst>
                </a:gridCol>
              </a:tblGrid>
              <a:tr h="306000">
                <a:tc>
                  <a:txBody>
                    <a:bodyPr/>
                    <a:lstStyle/>
                    <a:p>
                      <a:pPr algn="ctr"/>
                      <a:endParaRPr kumimoji="1" lang="ja-JP" altLang="en-US" sz="900" b="0" dirty="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0" dirty="0">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所得金額</a:t>
                      </a:r>
                      <a:endParaRPr kumimoji="1" lang="ja-JP" altLang="en-US" sz="7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306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306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306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306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306000">
                <a:tc gridSpan="4">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400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
        <p:nvSpPr>
          <p:cNvPr id="3" name="正方形/長方形 2">
            <a:extLst>
              <a:ext uri="{FF2B5EF4-FFF2-40B4-BE49-F238E27FC236}">
                <a16:creationId xmlns:a16="http://schemas.microsoft.com/office/drawing/2014/main" id="{2B988EF6-254F-D564-9747-701F8F5154C4}"/>
              </a:ext>
            </a:extLst>
          </p:cNvPr>
          <p:cNvSpPr/>
          <p:nvPr userDrawn="1"/>
        </p:nvSpPr>
        <p:spPr bwMode="auto">
          <a:xfrm>
            <a:off x="3928374" y="1541748"/>
            <a:ext cx="1650642"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050" kern="1200" dirty="0">
                <a:solidFill>
                  <a:schemeClr val="tx1"/>
                </a:solidFill>
                <a:latin typeface="+mn-ea"/>
                <a:ea typeface="+mn-ea"/>
                <a:cs typeface="+mn-cs"/>
              </a:rPr>
              <a:t>各家の家族構成・所得金額・使用回数が同じ場合</a:t>
            </a:r>
            <a:endParaRPr kumimoji="1" lang="en-US" altLang="ja-JP" sz="105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050" kern="1200" dirty="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050" b="1" kern="1200" dirty="0">
                <a:solidFill>
                  <a:schemeClr val="tx1"/>
                </a:solidFill>
                <a:latin typeface="+mn-ea"/>
                <a:ea typeface="+mn-ea"/>
                <a:cs typeface="+mn-cs"/>
              </a:rPr>
              <a:t>ヒント</a:t>
            </a:r>
            <a:endParaRPr kumimoji="1" lang="en-US" altLang="ja-JP" sz="1050" b="1"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050" kern="1200">
                <a:solidFill>
                  <a:schemeClr val="tx1"/>
                </a:solidFill>
                <a:latin typeface="+mn-ea"/>
                <a:ea typeface="+mn-ea"/>
                <a:cs typeface="+mn-cs"/>
              </a:rPr>
              <a:t>４軒</a:t>
            </a:r>
            <a:r>
              <a:rPr kumimoji="1" lang="ja-JP" altLang="en-US" sz="1050" kern="1200" dirty="0">
                <a:solidFill>
                  <a:schemeClr val="tx1"/>
                </a:solidFill>
                <a:latin typeface="+mn-ea"/>
                <a:ea typeface="+mn-ea"/>
                <a:cs typeface="+mn-cs"/>
              </a:rPr>
              <a:t>とも同じ条件だから、</a:t>
            </a:r>
            <a:endParaRPr kumimoji="1" lang="en-US" altLang="ja-JP" sz="105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050" kern="1200">
                <a:solidFill>
                  <a:schemeClr val="tx1"/>
                </a:solidFill>
                <a:latin typeface="+mn-ea"/>
                <a:ea typeface="+mn-ea"/>
                <a:cs typeface="+mn-cs"/>
              </a:rPr>
              <a:t>公平</a:t>
            </a:r>
            <a:r>
              <a:rPr kumimoji="1" lang="ja-JP" altLang="en-US" sz="1050" kern="1200" dirty="0">
                <a:solidFill>
                  <a:schemeClr val="tx1"/>
                </a:solidFill>
                <a:latin typeface="+mn-ea"/>
                <a:ea typeface="+mn-ea"/>
                <a:cs typeface="+mn-cs"/>
              </a:rPr>
              <a:t>に負担すると</a:t>
            </a:r>
            <a:r>
              <a:rPr kumimoji="1" lang="en-US" altLang="ja-JP" sz="1050" kern="1200" dirty="0">
                <a:solidFill>
                  <a:schemeClr val="tx1"/>
                </a:solidFill>
                <a:latin typeface="+mn-ea"/>
                <a:ea typeface="+mn-ea"/>
                <a:cs typeface="+mn-cs"/>
              </a:rPr>
              <a:t>…</a:t>
            </a:r>
            <a:endParaRPr kumimoji="1" lang="ja-JP" altLang="en-US" sz="1050" kern="1200" dirty="0">
              <a:solidFill>
                <a:schemeClr val="tx1"/>
              </a:solidFill>
              <a:latin typeface="+mn-ea"/>
              <a:ea typeface="+mn-ea"/>
              <a:cs typeface="+mn-cs"/>
            </a:endParaRPr>
          </a:p>
        </p:txBody>
      </p:sp>
    </p:spTree>
    <p:extLst>
      <p:ext uri="{BB962C8B-B14F-4D97-AF65-F5344CB8AC3E}">
        <p14:creationId xmlns:p14="http://schemas.microsoft.com/office/powerpoint/2010/main" val="555796198"/>
      </p:ext>
    </p:extLst>
  </p:cSld>
  <p:clrMapOvr>
    <a:masterClrMapping/>
  </p:clrMapOvr>
  <p:extLst>
    <p:ext uri="{DCECCB84-F9BA-43D5-87BE-67443E8EF086}">
      <p15:sldGuideLst xmlns:p15="http://schemas.microsoft.com/office/powerpoint/2012/main">
        <p15:guide id="4" orient="horz" pos="4224" userDrawn="1">
          <p15:clr>
            <a:srgbClr val="FBAE40"/>
          </p15:clr>
        </p15:guide>
        <p15:guide id="5" pos="5760" userDrawn="1">
          <p15:clr>
            <a:srgbClr val="FBAE40"/>
          </p15:clr>
        </p15:guide>
        <p15:guide id="9" orient="horz"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白紙">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Times" charset="0"/>
              <a:ea typeface="Osaka" charset="-128"/>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
        <p:nvSpPr>
          <p:cNvPr id="9" name="正方形/長方形 8">
            <a:extLst>
              <a:ext uri="{FF2B5EF4-FFF2-40B4-BE49-F238E27FC236}">
                <a16:creationId xmlns:a16="http://schemas.microsoft.com/office/drawing/2014/main" id="{1AF0A3EF-5E57-F941-0BFF-1E4FB21C4A0D}"/>
              </a:ext>
            </a:extLst>
          </p:cNvPr>
          <p:cNvSpPr/>
          <p:nvPr userDrawn="1"/>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前提条件</a:t>
            </a:r>
          </a:p>
        </p:txBody>
      </p:sp>
      <p:sp>
        <p:nvSpPr>
          <p:cNvPr id="10" name="正方形/長方形 9">
            <a:extLst>
              <a:ext uri="{FF2B5EF4-FFF2-40B4-BE49-F238E27FC236}">
                <a16:creationId xmlns:a16="http://schemas.microsoft.com/office/drawing/2014/main" id="{5FC5F758-8BE0-9B7E-6837-818F7F95F160}"/>
              </a:ext>
            </a:extLst>
          </p:cNvPr>
          <p:cNvSpPr/>
          <p:nvPr userDrawn="1"/>
        </p:nvSpPr>
        <p:spPr bwMode="auto">
          <a:xfrm>
            <a:off x="323852" y="3614858"/>
            <a:ext cx="2829658"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5BAD"/>
                </a:solidFill>
                <a:effectLst/>
                <a:latin typeface="+mn-ea"/>
                <a:ea typeface="+mn-ea"/>
              </a:rPr>
              <a:t>討議</a:t>
            </a:r>
            <a:r>
              <a:rPr kumimoji="1" lang="ja-JP" altLang="en-US" sz="1300" b="0" i="0" u="none" strike="noStrike" cap="none" normalizeH="0" baseline="0" dirty="0">
                <a:ln>
                  <a:noFill/>
                </a:ln>
                <a:effectLst/>
                <a:latin typeface="+mn-ea"/>
                <a:ea typeface="+mn-ea"/>
              </a:rPr>
              <a:t>　パターン３　</a:t>
            </a:r>
            <a:r>
              <a:rPr kumimoji="1" lang="en-US" altLang="ja-JP" sz="1300" b="0" i="0" u="none" strike="noStrike" cap="none" normalizeH="0" baseline="0" dirty="0">
                <a:ln>
                  <a:noFill/>
                </a:ln>
                <a:effectLst/>
                <a:latin typeface="+mn-ea"/>
                <a:ea typeface="+mn-ea"/>
              </a:rPr>
              <a:t>※</a:t>
            </a:r>
            <a:r>
              <a:rPr kumimoji="1" lang="ja-JP" altLang="en-US" sz="1300" b="0" i="0" u="none" strike="noStrike" cap="none" normalizeH="0" baseline="0" dirty="0">
                <a:ln>
                  <a:noFill/>
                </a:ln>
                <a:effectLst/>
                <a:latin typeface="+mn-ea"/>
                <a:ea typeface="+mn-ea"/>
              </a:rPr>
              <a:t>グループ発表あり</a:t>
            </a:r>
          </a:p>
        </p:txBody>
      </p:sp>
      <p:sp>
        <p:nvSpPr>
          <p:cNvPr id="7" name="正方形/長方形 6">
            <a:extLst>
              <a:ext uri="{FF2B5EF4-FFF2-40B4-BE49-F238E27FC236}">
                <a16:creationId xmlns:a16="http://schemas.microsoft.com/office/drawing/2014/main" id="{66D8D3E2-48D8-A0F2-30BA-B99C1C3F5806}"/>
              </a:ext>
            </a:extLst>
          </p:cNvPr>
          <p:cNvSpPr/>
          <p:nvPr userDrawn="1"/>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みなさんはメタバタウンの住人です。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行き来には渡し船を使っていますが、</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今回、</a:t>
            </a:r>
            <a:r>
              <a:rPr kumimoji="1" lang="ja-JP" altLang="en-US" sz="1100" kern="1200" dirty="0">
                <a:solidFill>
                  <a:srgbClr val="C00000"/>
                </a:solidFill>
                <a:latin typeface="+mn-ea"/>
                <a:ea typeface="+mn-ea"/>
                <a:cs typeface="+mn-cs"/>
              </a:rPr>
              <a:t> メタバタウンの全ての住人の希望 </a:t>
            </a:r>
            <a:r>
              <a:rPr kumimoji="1" lang="ja-JP" altLang="en-US" sz="1100" kern="1200" dirty="0">
                <a:solidFill>
                  <a:schemeClr val="tx1"/>
                </a:solidFill>
                <a:latin typeface="+mn-ea"/>
                <a:ea typeface="+mn-ea"/>
                <a:cs typeface="+mn-cs"/>
              </a:rPr>
              <a:t>により</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橋の建設費用は</a:t>
            </a:r>
            <a:r>
              <a:rPr kumimoji="1" lang="en-US" altLang="ja-JP" sz="1100" kern="1200" dirty="0">
                <a:solidFill>
                  <a:schemeClr val="tx1"/>
                </a:solidFill>
                <a:latin typeface="+mn-ea"/>
                <a:ea typeface="+mn-ea"/>
                <a:cs typeface="+mn-cs"/>
              </a:rPr>
              <a:t>400</a:t>
            </a:r>
            <a:r>
              <a:rPr kumimoji="1" lang="ja-JP" altLang="en-US" sz="1100" kern="1200" dirty="0">
                <a:solidFill>
                  <a:schemeClr val="tx1"/>
                </a:solidFill>
                <a:latin typeface="+mn-ea"/>
                <a:ea typeface="+mn-ea"/>
                <a:cs typeface="+mn-cs"/>
              </a:rPr>
              <a:t>万円です。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どのように負担すればいいと思いますか。</a:t>
            </a:r>
          </a:p>
        </p:txBody>
      </p:sp>
      <p:sp>
        <p:nvSpPr>
          <p:cNvPr id="11" name="正方形/長方形 10">
            <a:extLst>
              <a:ext uri="{FF2B5EF4-FFF2-40B4-BE49-F238E27FC236}">
                <a16:creationId xmlns:a16="http://schemas.microsoft.com/office/drawing/2014/main" id="{28AF1350-8E12-4B20-8DDD-CC0234552D7B}"/>
              </a:ext>
            </a:extLst>
          </p:cNvPr>
          <p:cNvSpPr/>
          <p:nvPr userDrawn="1"/>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Osaka" charset="-128"/>
            </a:endParaRPr>
          </a:p>
        </p:txBody>
      </p:sp>
      <p:sp>
        <p:nvSpPr>
          <p:cNvPr id="16" name="正方形/長方形 15">
            <a:extLst>
              <a:ext uri="{FF2B5EF4-FFF2-40B4-BE49-F238E27FC236}">
                <a16:creationId xmlns:a16="http://schemas.microsoft.com/office/drawing/2014/main" id="{FD842687-0D0E-A5AD-ACCD-D81186D29464}"/>
              </a:ext>
            </a:extLst>
          </p:cNvPr>
          <p:cNvSpPr>
            <a:spLocks noGrp="1" noRot="1" noMove="1" noResize="1" noEditPoints="1" noAdjustHandles="1" noChangeArrowheads="1" noChangeShapeType="1"/>
          </p:cNvSpPr>
          <p:nvPr userDrawn="1"/>
        </p:nvSpPr>
        <p:spPr bwMode="auto">
          <a:xfrm>
            <a:off x="324417" y="3888724"/>
            <a:ext cx="8495733"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graphicFrame>
        <p:nvGraphicFramePr>
          <p:cNvPr id="13" name="表 12">
            <a:extLst>
              <a:ext uri="{FF2B5EF4-FFF2-40B4-BE49-F238E27FC236}">
                <a16:creationId xmlns:a16="http://schemas.microsoft.com/office/drawing/2014/main" id="{658EDF74-866D-FAC0-246F-6CEEBA622E9A}"/>
              </a:ext>
            </a:extLst>
          </p:cNvPr>
          <p:cNvGraphicFramePr>
            <a:graphicFrameLocks noGrp="1"/>
          </p:cNvGraphicFramePr>
          <p:nvPr userDrawn="1">
            <p:extLst>
              <p:ext uri="{D42A27DB-BD31-4B8C-83A1-F6EECF244321}">
                <p14:modId xmlns:p14="http://schemas.microsoft.com/office/powerpoint/2010/main" val="2069580675"/>
              </p:ext>
            </p:extLst>
          </p:nvPr>
        </p:nvGraphicFramePr>
        <p:xfrm>
          <a:off x="3009451" y="3900331"/>
          <a:ext cx="3877259" cy="2822410"/>
        </p:xfrm>
        <a:graphic>
          <a:graphicData uri="http://schemas.openxmlformats.org/drawingml/2006/table">
            <a:tbl>
              <a:tblPr firstRow="1" bandRow="1">
                <a:effectLst/>
                <a:tableStyleId>{775DCB02-9BB8-47FD-8907-85C794F793BA}</a:tableStyleId>
              </a:tblPr>
              <a:tblGrid>
                <a:gridCol w="487756">
                  <a:extLst>
                    <a:ext uri="{9D8B030D-6E8A-4147-A177-3AD203B41FA5}">
                      <a16:colId xmlns:a16="http://schemas.microsoft.com/office/drawing/2014/main" val="869972413"/>
                    </a:ext>
                  </a:extLst>
                </a:gridCol>
                <a:gridCol w="487756">
                  <a:extLst>
                    <a:ext uri="{9D8B030D-6E8A-4147-A177-3AD203B41FA5}">
                      <a16:colId xmlns:a16="http://schemas.microsoft.com/office/drawing/2014/main" val="817503841"/>
                    </a:ext>
                  </a:extLst>
                </a:gridCol>
                <a:gridCol w="826634">
                  <a:extLst>
                    <a:ext uri="{9D8B030D-6E8A-4147-A177-3AD203B41FA5}">
                      <a16:colId xmlns:a16="http://schemas.microsoft.com/office/drawing/2014/main" val="1686783455"/>
                    </a:ext>
                  </a:extLst>
                </a:gridCol>
                <a:gridCol w="826634">
                  <a:extLst>
                    <a:ext uri="{9D8B030D-6E8A-4147-A177-3AD203B41FA5}">
                      <a16:colId xmlns:a16="http://schemas.microsoft.com/office/drawing/2014/main" val="4080317083"/>
                    </a:ext>
                  </a:extLst>
                </a:gridCol>
                <a:gridCol w="1248479">
                  <a:extLst>
                    <a:ext uri="{9D8B030D-6E8A-4147-A177-3AD203B41FA5}">
                      <a16:colId xmlns:a16="http://schemas.microsoft.com/office/drawing/2014/main" val="659529276"/>
                    </a:ext>
                  </a:extLst>
                </a:gridCol>
              </a:tblGrid>
              <a:tr h="482220">
                <a:tc>
                  <a:txBody>
                    <a:bodyPr/>
                    <a:lstStyle/>
                    <a:p>
                      <a:pPr algn="ctr"/>
                      <a:endParaRPr kumimoji="1" lang="ja-JP" altLang="en-US" sz="1050" b="0" dirty="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050" b="0" dirty="0">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dirty="0">
                          <a:effectLst/>
                        </a:rPr>
                        <a:t>所得金額</a:t>
                      </a:r>
                      <a:endParaRPr kumimoji="1" lang="ja-JP" altLang="en-US" sz="9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1,000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600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10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300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10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100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20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b="1" dirty="0">
                          <a:effectLst/>
                          <a:latin typeface="HGPｺﾞｼｯｸM" panose="020B0600000000000000" pitchFamily="50" charset="-128"/>
                          <a:ea typeface="HGPｺﾞｼｯｸM" panose="020B0600000000000000" pitchFamily="50" charset="-128"/>
                        </a:rPr>
                        <a:t>400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40" name="正方形/長方形 39">
            <a:extLst>
              <a:ext uri="{FF2B5EF4-FFF2-40B4-BE49-F238E27FC236}">
                <a16:creationId xmlns:a16="http://schemas.microsoft.com/office/drawing/2014/main" id="{B7A6DFF8-6BE9-7586-B646-8DCACE5DDAD3}"/>
              </a:ext>
            </a:extLst>
          </p:cNvPr>
          <p:cNvSpPr/>
          <p:nvPr userDrawn="1"/>
        </p:nvSpPr>
        <p:spPr bwMode="auto">
          <a:xfrm>
            <a:off x="323642" y="537692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dirty="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dirty="0">
                <a:solidFill>
                  <a:schemeClr val="tx1"/>
                </a:solidFill>
                <a:latin typeface="+mn-ea"/>
                <a:ea typeface="+mn-ea"/>
                <a:cs typeface="+mn-cs"/>
              </a:rPr>
              <a:t>  </a:t>
            </a:r>
            <a:r>
              <a:rPr kumimoji="1" lang="ja-JP" altLang="en-US" sz="1200" kern="0" spc="100" baseline="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いくつかの負担方法を組み合わせる</a:t>
            </a:r>
            <a:endParaRPr kumimoji="1" lang="en-US" altLang="ja-JP" sz="12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方法も考えてみよう！</a:t>
            </a:r>
          </a:p>
        </p:txBody>
      </p:sp>
      <p:sp>
        <p:nvSpPr>
          <p:cNvPr id="36" name="テキスト プレースホルダー 17">
            <a:extLst>
              <a:ext uri="{FF2B5EF4-FFF2-40B4-BE49-F238E27FC236}">
                <a16:creationId xmlns:a16="http://schemas.microsoft.com/office/drawing/2014/main" id="{3B108D23-4885-8FD5-E963-138DEB863952}"/>
              </a:ext>
            </a:extLst>
          </p:cNvPr>
          <p:cNvSpPr>
            <a:spLocks noGrp="1"/>
          </p:cNvSpPr>
          <p:nvPr>
            <p:ph type="body" sz="quarter" idx="30" hasCustomPrompt="1"/>
          </p:nvPr>
        </p:nvSpPr>
        <p:spPr>
          <a:xfrm>
            <a:off x="5660000" y="4520800"/>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1" name="テキスト プレースホルダー 17">
            <a:extLst>
              <a:ext uri="{FF2B5EF4-FFF2-40B4-BE49-F238E27FC236}">
                <a16:creationId xmlns:a16="http://schemas.microsoft.com/office/drawing/2014/main" id="{9C344413-02E5-2378-0724-971D05FE6747}"/>
              </a:ext>
            </a:extLst>
          </p:cNvPr>
          <p:cNvSpPr>
            <a:spLocks noGrp="1"/>
          </p:cNvSpPr>
          <p:nvPr>
            <p:ph type="body" sz="quarter" idx="38" hasCustomPrompt="1"/>
          </p:nvPr>
        </p:nvSpPr>
        <p:spPr>
          <a:xfrm>
            <a:off x="5660000" y="5001751"/>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7" name="テキスト プレースホルダー 17">
            <a:extLst>
              <a:ext uri="{FF2B5EF4-FFF2-40B4-BE49-F238E27FC236}">
                <a16:creationId xmlns:a16="http://schemas.microsoft.com/office/drawing/2014/main" id="{7256BFC3-1325-7CC9-C6AC-1BAE444EA065}"/>
              </a:ext>
            </a:extLst>
          </p:cNvPr>
          <p:cNvSpPr>
            <a:spLocks noGrp="1"/>
          </p:cNvSpPr>
          <p:nvPr>
            <p:ph type="body" sz="quarter" idx="39" hasCustomPrompt="1"/>
          </p:nvPr>
        </p:nvSpPr>
        <p:spPr>
          <a:xfrm>
            <a:off x="5660000" y="5466527"/>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8" name="テキスト プレースホルダー 17">
            <a:extLst>
              <a:ext uri="{FF2B5EF4-FFF2-40B4-BE49-F238E27FC236}">
                <a16:creationId xmlns:a16="http://schemas.microsoft.com/office/drawing/2014/main" id="{CE7042D9-6040-3AA9-554F-7C053A4AD00E}"/>
              </a:ext>
            </a:extLst>
          </p:cNvPr>
          <p:cNvSpPr>
            <a:spLocks noGrp="1"/>
          </p:cNvSpPr>
          <p:nvPr>
            <p:ph type="body" sz="quarter" idx="40" hasCustomPrompt="1"/>
          </p:nvPr>
        </p:nvSpPr>
        <p:spPr>
          <a:xfrm>
            <a:off x="5660000" y="5936498"/>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17" name="正方形/長方形 16">
            <a:extLst>
              <a:ext uri="{FF2B5EF4-FFF2-40B4-BE49-F238E27FC236}">
                <a16:creationId xmlns:a16="http://schemas.microsoft.com/office/drawing/2014/main" id="{3270C151-A5BE-9BD5-F5A7-0FE8BFA14B05}"/>
              </a:ext>
            </a:extLst>
          </p:cNvPr>
          <p:cNvSpPr/>
          <p:nvPr userDrawn="1"/>
        </p:nvSpPr>
        <p:spPr bwMode="auto">
          <a:xfrm>
            <a:off x="323642" y="4022517"/>
            <a:ext cx="3667513" cy="51848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各家の所得金額</a:t>
            </a:r>
            <a:r>
              <a:rPr kumimoji="1" lang="ja-JP" altLang="en-US" sz="1400" kern="1200" dirty="0">
                <a:solidFill>
                  <a:srgbClr val="005BAD"/>
                </a:solidFill>
                <a:latin typeface="+mn-ea"/>
                <a:ea typeface="+mn-ea"/>
                <a:cs typeface="+mn-cs"/>
              </a:rPr>
              <a:t>（もうけ）</a:t>
            </a:r>
            <a:r>
              <a:rPr kumimoji="1" lang="ja-JP" altLang="en-US" sz="1600" kern="1200" dirty="0">
                <a:solidFill>
                  <a:srgbClr val="005BAD"/>
                </a:solidFill>
                <a:latin typeface="+mn-ea"/>
                <a:ea typeface="+mn-ea"/>
                <a:cs typeface="+mn-cs"/>
              </a:rPr>
              <a:t>と</a:t>
            </a:r>
            <a:endParaRPr kumimoji="1" lang="en-US" altLang="ja-JP" sz="160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橋の使用回数が異なる場合</a:t>
            </a:r>
          </a:p>
        </p:txBody>
      </p:sp>
      <p:sp>
        <p:nvSpPr>
          <p:cNvPr id="3" name="正方形/長方形 2">
            <a:extLst>
              <a:ext uri="{FF2B5EF4-FFF2-40B4-BE49-F238E27FC236}">
                <a16:creationId xmlns:a16="http://schemas.microsoft.com/office/drawing/2014/main" id="{C2A7D9CD-3A65-F245-CFB7-0C7697457671}"/>
              </a:ext>
            </a:extLst>
          </p:cNvPr>
          <p:cNvSpPr/>
          <p:nvPr userDrawn="1"/>
        </p:nvSpPr>
        <p:spPr bwMode="auto">
          <a:xfrm>
            <a:off x="323642" y="4576465"/>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dirty="0">
                <a:solidFill>
                  <a:srgbClr val="005BAD"/>
                </a:solidFill>
                <a:latin typeface="+mn-ea"/>
                <a:ea typeface="+mn-ea"/>
                <a:cs typeface="+mn-cs"/>
              </a:rPr>
              <a:t>※</a:t>
            </a:r>
            <a:r>
              <a:rPr kumimoji="1" lang="ja-JP" altLang="en-US" sz="1050" kern="1200" dirty="0">
                <a:solidFill>
                  <a:srgbClr val="005BAD"/>
                </a:solidFill>
                <a:latin typeface="+mn-ea"/>
                <a:ea typeface="+mn-ea"/>
                <a:cs typeface="+mn-cs"/>
              </a:rPr>
              <a:t>グループの意見を集約し、「負担金額」を</a:t>
            </a:r>
            <a:endParaRPr kumimoji="1" lang="en-US" altLang="ja-JP" sz="105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dirty="0">
                <a:solidFill>
                  <a:srgbClr val="005BAD"/>
                </a:solidFill>
                <a:latin typeface="+mn-ea"/>
                <a:ea typeface="+mn-ea"/>
                <a:cs typeface="+mn-cs"/>
              </a:rPr>
              <a:t>   </a:t>
            </a:r>
            <a:r>
              <a:rPr kumimoji="1" lang="ja-JP" altLang="en-US" sz="1050" kern="1200" dirty="0">
                <a:solidFill>
                  <a:srgbClr val="005BAD"/>
                </a:solidFill>
                <a:latin typeface="+mn-ea"/>
                <a:ea typeface="+mn-ea"/>
                <a:cs typeface="+mn-cs"/>
              </a:rPr>
              <a:t>記入しましょう！</a:t>
            </a:r>
          </a:p>
        </p:txBody>
      </p:sp>
      <p:sp>
        <p:nvSpPr>
          <p:cNvPr id="5" name="正方形/長方形 4">
            <a:extLst>
              <a:ext uri="{FF2B5EF4-FFF2-40B4-BE49-F238E27FC236}">
                <a16:creationId xmlns:a16="http://schemas.microsoft.com/office/drawing/2014/main" id="{0F33369F-ADD8-7FAA-6349-4A359085C381}"/>
              </a:ext>
            </a:extLst>
          </p:cNvPr>
          <p:cNvSpPr/>
          <p:nvPr userDrawn="1"/>
        </p:nvSpPr>
        <p:spPr bwMode="auto">
          <a:xfrm>
            <a:off x="6940632" y="3944289"/>
            <a:ext cx="1879518"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900" kern="1200" dirty="0">
                <a:solidFill>
                  <a:srgbClr val="005BAD"/>
                </a:solidFill>
                <a:latin typeface="+mn-ea"/>
                <a:ea typeface="+mn-ea"/>
                <a:cs typeface="+mn-cs"/>
              </a:rPr>
              <a:t>※</a:t>
            </a:r>
            <a:r>
              <a:rPr kumimoji="1" lang="ja-JP" altLang="en-US" sz="900" kern="1200" dirty="0">
                <a:solidFill>
                  <a:srgbClr val="005BAD"/>
                </a:solidFill>
                <a:latin typeface="+mn-ea"/>
                <a:ea typeface="+mn-ea"/>
                <a:cs typeface="+mn-cs"/>
              </a:rPr>
              <a:t>グループ意見の考え方</a:t>
            </a:r>
            <a:endParaRPr kumimoji="1" lang="en-US" altLang="ja-JP" sz="90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800" kern="1200" dirty="0">
                <a:solidFill>
                  <a:srgbClr val="005BAD"/>
                </a:solidFill>
                <a:latin typeface="+mn-ea"/>
                <a:ea typeface="+mn-ea"/>
                <a:cs typeface="+mn-cs"/>
              </a:rPr>
              <a:t>（各要素の考慮度合）</a:t>
            </a:r>
            <a:r>
              <a:rPr kumimoji="1" lang="ja-JP" altLang="en-US" sz="900" kern="1200" dirty="0">
                <a:solidFill>
                  <a:srgbClr val="005BAD"/>
                </a:solidFill>
                <a:latin typeface="+mn-ea"/>
                <a:ea typeface="+mn-ea"/>
                <a:cs typeface="+mn-cs"/>
              </a:rPr>
              <a:t>は、</a:t>
            </a:r>
            <a:endParaRPr kumimoji="1" lang="en-US" altLang="ja-JP" sz="90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下の図のどの辺に位置しますか？</a:t>
            </a:r>
            <a:endParaRPr kumimoji="1" lang="en-US" altLang="ja-JP" sz="90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★を動かして示してみましょう！</a:t>
            </a:r>
          </a:p>
        </p:txBody>
      </p:sp>
      <p:grpSp>
        <p:nvGrpSpPr>
          <p:cNvPr id="15" name="グループ化 14">
            <a:extLst>
              <a:ext uri="{FF2B5EF4-FFF2-40B4-BE49-F238E27FC236}">
                <a16:creationId xmlns:a16="http://schemas.microsoft.com/office/drawing/2014/main" id="{E8BE1582-D7F3-9C43-2E1F-B930AAEF4268}"/>
              </a:ext>
            </a:extLst>
          </p:cNvPr>
          <p:cNvGrpSpPr/>
          <p:nvPr userDrawn="1"/>
        </p:nvGrpSpPr>
        <p:grpSpPr>
          <a:xfrm>
            <a:off x="7088512" y="4832765"/>
            <a:ext cx="1529836" cy="1529836"/>
            <a:chOff x="7088512" y="4886555"/>
            <a:chExt cx="1529836" cy="1529836"/>
          </a:xfrm>
        </p:grpSpPr>
        <p:sp>
          <p:nvSpPr>
            <p:cNvPr id="8" name="楕円 7">
              <a:extLst>
                <a:ext uri="{FF2B5EF4-FFF2-40B4-BE49-F238E27FC236}">
                  <a16:creationId xmlns:a16="http://schemas.microsoft.com/office/drawing/2014/main" id="{BADBE819-CC75-29C1-9E9D-CDF3CDC16F97}"/>
                </a:ext>
              </a:extLst>
            </p:cNvPr>
            <p:cNvSpPr/>
            <p:nvPr userDrawn="1"/>
          </p:nvSpPr>
          <p:spPr bwMode="auto">
            <a:xfrm>
              <a:off x="7660654" y="5458697"/>
              <a:ext cx="385552" cy="385552"/>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Osaka" charset="-128"/>
              </a:endParaRPr>
            </a:p>
          </p:txBody>
        </p:sp>
        <p:sp>
          <p:nvSpPr>
            <p:cNvPr id="12" name="楕円 11">
              <a:extLst>
                <a:ext uri="{FF2B5EF4-FFF2-40B4-BE49-F238E27FC236}">
                  <a16:creationId xmlns:a16="http://schemas.microsoft.com/office/drawing/2014/main" id="{52F01952-3351-FA15-A5F0-05EB5EAAF8CD}"/>
                </a:ext>
              </a:extLst>
            </p:cNvPr>
            <p:cNvSpPr/>
            <p:nvPr userDrawn="1"/>
          </p:nvSpPr>
          <p:spPr bwMode="auto">
            <a:xfrm>
              <a:off x="7355624" y="5153667"/>
              <a:ext cx="995613" cy="995613"/>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Times" charset="0"/>
                <a:ea typeface="Osaka" charset="-128"/>
              </a:endParaRPr>
            </a:p>
          </p:txBody>
        </p:sp>
        <p:sp>
          <p:nvSpPr>
            <p:cNvPr id="14" name="楕円 13">
              <a:extLst>
                <a:ext uri="{FF2B5EF4-FFF2-40B4-BE49-F238E27FC236}">
                  <a16:creationId xmlns:a16="http://schemas.microsoft.com/office/drawing/2014/main" id="{3A94C8BF-60D0-E94B-DF5F-8E98CF5C37A3}"/>
                </a:ext>
              </a:extLst>
            </p:cNvPr>
            <p:cNvSpPr/>
            <p:nvPr userDrawn="1"/>
          </p:nvSpPr>
          <p:spPr bwMode="auto">
            <a:xfrm>
              <a:off x="7088512" y="4886555"/>
              <a:ext cx="1529836" cy="1529836"/>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Osaka" charset="-128"/>
              </a:endParaRPr>
            </a:p>
          </p:txBody>
        </p:sp>
      </p:grpSp>
      <p:sp>
        <p:nvSpPr>
          <p:cNvPr id="24" name="グラフィックス 20">
            <a:extLst>
              <a:ext uri="{FF2B5EF4-FFF2-40B4-BE49-F238E27FC236}">
                <a16:creationId xmlns:a16="http://schemas.microsoft.com/office/drawing/2014/main" id="{07D10A3D-6EAC-E7DD-B00C-DB3350866F70}"/>
              </a:ext>
            </a:extLst>
          </p:cNvPr>
          <p:cNvSpPr/>
          <p:nvPr userDrawn="1"/>
        </p:nvSpPr>
        <p:spPr>
          <a:xfrm rot="2623897" flipH="1">
            <a:off x="8041477" y="4872020"/>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p>
        </p:txBody>
      </p:sp>
      <p:sp>
        <p:nvSpPr>
          <p:cNvPr id="26" name="正方形/長方形 25">
            <a:extLst>
              <a:ext uri="{FF2B5EF4-FFF2-40B4-BE49-F238E27FC236}">
                <a16:creationId xmlns:a16="http://schemas.microsoft.com/office/drawing/2014/main" id="{FD90C96A-43DC-9E17-1EF8-84840B71E1D0}"/>
              </a:ext>
            </a:extLst>
          </p:cNvPr>
          <p:cNvSpPr/>
          <p:nvPr userDrawn="1"/>
        </p:nvSpPr>
        <p:spPr bwMode="auto">
          <a:xfrm>
            <a:off x="6932817"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所得金額</a:t>
            </a:r>
          </a:p>
        </p:txBody>
      </p:sp>
      <p:sp>
        <p:nvSpPr>
          <p:cNvPr id="27" name="正方形/長方形 26">
            <a:extLst>
              <a:ext uri="{FF2B5EF4-FFF2-40B4-BE49-F238E27FC236}">
                <a16:creationId xmlns:a16="http://schemas.microsoft.com/office/drawing/2014/main" id="{6D7B25B4-297A-AE33-4F79-2A43C8DD36E5}"/>
              </a:ext>
            </a:extLst>
          </p:cNvPr>
          <p:cNvSpPr/>
          <p:nvPr userDrawn="1"/>
        </p:nvSpPr>
        <p:spPr bwMode="auto">
          <a:xfrm>
            <a:off x="8117381"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使用回数</a:t>
            </a:r>
          </a:p>
        </p:txBody>
      </p:sp>
      <p:sp>
        <p:nvSpPr>
          <p:cNvPr id="28" name="正方形/長方形 27">
            <a:extLst>
              <a:ext uri="{FF2B5EF4-FFF2-40B4-BE49-F238E27FC236}">
                <a16:creationId xmlns:a16="http://schemas.microsoft.com/office/drawing/2014/main" id="{5A0567D8-B174-B567-2EC2-96C071DCDE13}"/>
              </a:ext>
            </a:extLst>
          </p:cNvPr>
          <p:cNvSpPr/>
          <p:nvPr userDrawn="1"/>
        </p:nvSpPr>
        <p:spPr bwMode="auto">
          <a:xfrm>
            <a:off x="7410353" y="6532801"/>
            <a:ext cx="886151"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その他の要素</a:t>
            </a:r>
          </a:p>
        </p:txBody>
      </p:sp>
      <p:sp>
        <p:nvSpPr>
          <p:cNvPr id="29" name="グラフィックス 20">
            <a:extLst>
              <a:ext uri="{FF2B5EF4-FFF2-40B4-BE49-F238E27FC236}">
                <a16:creationId xmlns:a16="http://schemas.microsoft.com/office/drawing/2014/main" id="{952EDD80-E7B5-776C-BAE4-689F7EDEDC0B}"/>
              </a:ext>
            </a:extLst>
          </p:cNvPr>
          <p:cNvSpPr/>
          <p:nvPr userDrawn="1"/>
        </p:nvSpPr>
        <p:spPr>
          <a:xfrm rot="18997644">
            <a:off x="7453042" y="4863784"/>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p>
        </p:txBody>
      </p:sp>
      <p:sp>
        <p:nvSpPr>
          <p:cNvPr id="30" name="グラフィックス 20">
            <a:extLst>
              <a:ext uri="{FF2B5EF4-FFF2-40B4-BE49-F238E27FC236}">
                <a16:creationId xmlns:a16="http://schemas.microsoft.com/office/drawing/2014/main" id="{390148F2-7619-8329-DF1B-DC018D456A52}"/>
              </a:ext>
            </a:extLst>
          </p:cNvPr>
          <p:cNvSpPr/>
          <p:nvPr userDrawn="1"/>
        </p:nvSpPr>
        <p:spPr>
          <a:xfrm rot="10800000">
            <a:off x="7746719" y="5568453"/>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p>
        </p:txBody>
      </p:sp>
      <p:sp>
        <p:nvSpPr>
          <p:cNvPr id="2" name="楕円 1">
            <a:extLst>
              <a:ext uri="{FF2B5EF4-FFF2-40B4-BE49-F238E27FC236}">
                <a16:creationId xmlns:a16="http://schemas.microsoft.com/office/drawing/2014/main" id="{0F55EEED-C642-16FF-5301-195D42F9BB01}"/>
              </a:ext>
            </a:extLst>
          </p:cNvPr>
          <p:cNvSpPr/>
          <p:nvPr userDrawn="1"/>
        </p:nvSpPr>
        <p:spPr bwMode="auto">
          <a:xfrm>
            <a:off x="7797217" y="5541470"/>
            <a:ext cx="112426" cy="112426"/>
          </a:xfrm>
          <a:prstGeom prst="ellipse">
            <a:avLst/>
          </a:prstGeom>
          <a:solidFill>
            <a:srgbClr val="005BAD">
              <a:alpha val="7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rgbClr val="FFC000"/>
              </a:solidFill>
              <a:effectLst/>
              <a:latin typeface="Times" charset="0"/>
              <a:ea typeface="Osaka" charset="-128"/>
            </a:endParaRPr>
          </a:p>
        </p:txBody>
      </p:sp>
      <p:sp>
        <p:nvSpPr>
          <p:cNvPr id="18" name="正方形/長方形 17">
            <a:extLst>
              <a:ext uri="{FF2B5EF4-FFF2-40B4-BE49-F238E27FC236}">
                <a16:creationId xmlns:a16="http://schemas.microsoft.com/office/drawing/2014/main" id="{5B09A017-E750-F922-BF58-7DB3302E5058}"/>
              </a:ext>
            </a:extLst>
          </p:cNvPr>
          <p:cNvSpPr/>
          <p:nvPr userDrawn="1"/>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20" name="正方形/長方形 19">
            <a:extLst>
              <a:ext uri="{FF2B5EF4-FFF2-40B4-BE49-F238E27FC236}">
                <a16:creationId xmlns:a16="http://schemas.microsoft.com/office/drawing/2014/main" id="{96E08B84-1685-50B5-3340-91AD9DA825AD}"/>
              </a:ext>
            </a:extLst>
          </p:cNvPr>
          <p:cNvSpPr/>
          <p:nvPr userDrawn="1"/>
        </p:nvSpPr>
        <p:spPr bwMode="auto">
          <a:xfrm>
            <a:off x="3928374" y="1541748"/>
            <a:ext cx="229970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dirty="0">
              <a:solidFill>
                <a:schemeClr val="tx1"/>
              </a:solidFill>
              <a:latin typeface="+mn-ea"/>
              <a:ea typeface="+mn-ea"/>
              <a:cs typeface="+mn-cs"/>
            </a:endParaRPr>
          </a:p>
        </p:txBody>
      </p:sp>
      <p:sp>
        <p:nvSpPr>
          <p:cNvPr id="21" name="正方形/長方形 20">
            <a:extLst>
              <a:ext uri="{FF2B5EF4-FFF2-40B4-BE49-F238E27FC236}">
                <a16:creationId xmlns:a16="http://schemas.microsoft.com/office/drawing/2014/main" id="{F9EEABD7-3BE9-88E5-58B2-F3E47AAABB20}"/>
              </a:ext>
            </a:extLst>
          </p:cNvPr>
          <p:cNvSpPr/>
          <p:nvPr userDrawn="1"/>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パターン１</a:t>
            </a:r>
            <a:r>
              <a:rPr kumimoji="1" lang="ja-JP" altLang="en-US" sz="1200" b="0" i="0" u="none" strike="noStrike" cap="none" normalizeH="0" baseline="0" dirty="0">
                <a:ln>
                  <a:noFill/>
                </a:ln>
                <a:effectLst/>
                <a:latin typeface="+mn-ea"/>
                <a:ea typeface="+mn-ea"/>
              </a:rPr>
              <a:t>（参考）</a:t>
            </a:r>
            <a:endParaRPr kumimoji="1" lang="ja-JP" altLang="en-US" sz="1300" b="0" i="0" u="none" strike="noStrike" cap="none" normalizeH="0" baseline="0" dirty="0">
              <a:ln>
                <a:noFill/>
              </a:ln>
              <a:effectLst/>
              <a:latin typeface="+mn-ea"/>
              <a:ea typeface="+mn-ea"/>
            </a:endParaRPr>
          </a:p>
        </p:txBody>
      </p:sp>
      <p:graphicFrame>
        <p:nvGraphicFramePr>
          <p:cNvPr id="22" name="表 21">
            <a:extLst>
              <a:ext uri="{FF2B5EF4-FFF2-40B4-BE49-F238E27FC236}">
                <a16:creationId xmlns:a16="http://schemas.microsoft.com/office/drawing/2014/main" id="{FE439293-FDF2-8FAA-C566-2401F478F2A3}"/>
              </a:ext>
            </a:extLst>
          </p:cNvPr>
          <p:cNvGraphicFramePr>
            <a:graphicFrameLocks noGrp="1"/>
          </p:cNvGraphicFramePr>
          <p:nvPr userDrawn="1">
            <p:extLst>
              <p:ext uri="{D42A27DB-BD31-4B8C-83A1-F6EECF244321}">
                <p14:modId xmlns:p14="http://schemas.microsoft.com/office/powerpoint/2010/main" val="2320396260"/>
              </p:ext>
            </p:extLst>
          </p:nvPr>
        </p:nvGraphicFramePr>
        <p:xfrm>
          <a:off x="5579583" y="1563406"/>
          <a:ext cx="3240000" cy="1836000"/>
        </p:xfrm>
        <a:graphic>
          <a:graphicData uri="http://schemas.openxmlformats.org/drawingml/2006/table">
            <a:tbl>
              <a:tblPr firstRow="1" bandRow="1">
                <a:effectLst/>
                <a:tableStyleId>{775DCB02-9BB8-47FD-8907-85C794F793BA}</a:tableStyleId>
              </a:tblPr>
              <a:tblGrid>
                <a:gridCol w="648000">
                  <a:extLst>
                    <a:ext uri="{9D8B030D-6E8A-4147-A177-3AD203B41FA5}">
                      <a16:colId xmlns:a16="http://schemas.microsoft.com/office/drawing/2014/main" val="869972413"/>
                    </a:ext>
                  </a:extLst>
                </a:gridCol>
                <a:gridCol w="648000">
                  <a:extLst>
                    <a:ext uri="{9D8B030D-6E8A-4147-A177-3AD203B41FA5}">
                      <a16:colId xmlns:a16="http://schemas.microsoft.com/office/drawing/2014/main" val="817503841"/>
                    </a:ext>
                  </a:extLst>
                </a:gridCol>
                <a:gridCol w="648000">
                  <a:extLst>
                    <a:ext uri="{9D8B030D-6E8A-4147-A177-3AD203B41FA5}">
                      <a16:colId xmlns:a16="http://schemas.microsoft.com/office/drawing/2014/main" val="1686783455"/>
                    </a:ext>
                  </a:extLst>
                </a:gridCol>
                <a:gridCol w="648000">
                  <a:extLst>
                    <a:ext uri="{9D8B030D-6E8A-4147-A177-3AD203B41FA5}">
                      <a16:colId xmlns:a16="http://schemas.microsoft.com/office/drawing/2014/main" val="4080317083"/>
                    </a:ext>
                  </a:extLst>
                </a:gridCol>
                <a:gridCol w="648000">
                  <a:extLst>
                    <a:ext uri="{9D8B030D-6E8A-4147-A177-3AD203B41FA5}">
                      <a16:colId xmlns:a16="http://schemas.microsoft.com/office/drawing/2014/main" val="659529276"/>
                    </a:ext>
                  </a:extLst>
                </a:gridCol>
              </a:tblGrid>
              <a:tr h="306000">
                <a:tc>
                  <a:txBody>
                    <a:bodyPr/>
                    <a:lstStyle/>
                    <a:p>
                      <a:pPr algn="ctr"/>
                      <a:endParaRPr kumimoji="1" lang="ja-JP" altLang="en-US" sz="900" b="0" dirty="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0" dirty="0">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所得金額</a:t>
                      </a:r>
                      <a:endParaRPr kumimoji="1" lang="ja-JP" altLang="en-US" sz="7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306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306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306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306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306000">
                <a:tc gridSpan="4">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400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
        <p:nvSpPr>
          <p:cNvPr id="23" name="正方形/長方形 22">
            <a:extLst>
              <a:ext uri="{FF2B5EF4-FFF2-40B4-BE49-F238E27FC236}">
                <a16:creationId xmlns:a16="http://schemas.microsoft.com/office/drawing/2014/main" id="{0BA2E570-2CAC-F456-0656-8B6A9A7C59EC}"/>
              </a:ext>
            </a:extLst>
          </p:cNvPr>
          <p:cNvSpPr/>
          <p:nvPr userDrawn="1"/>
        </p:nvSpPr>
        <p:spPr bwMode="auto">
          <a:xfrm>
            <a:off x="3928374" y="1541748"/>
            <a:ext cx="1650642"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050" kern="1200" dirty="0">
                <a:solidFill>
                  <a:schemeClr val="tx1"/>
                </a:solidFill>
                <a:latin typeface="+mn-ea"/>
                <a:ea typeface="+mn-ea"/>
                <a:cs typeface="+mn-cs"/>
              </a:rPr>
              <a:t>各家の家族構成・所得金額・使用回数が同じ場合</a:t>
            </a:r>
            <a:endParaRPr kumimoji="1" lang="en-US" altLang="ja-JP" sz="105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050" kern="1200" dirty="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050" b="1" kern="1200" dirty="0">
                <a:solidFill>
                  <a:schemeClr val="tx1"/>
                </a:solidFill>
                <a:latin typeface="+mn-ea"/>
                <a:ea typeface="+mn-ea"/>
                <a:cs typeface="+mn-cs"/>
              </a:rPr>
              <a:t>ヒント</a:t>
            </a:r>
            <a:endParaRPr kumimoji="1" lang="en-US" altLang="ja-JP" sz="1050" b="1"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050" kern="1200">
                <a:solidFill>
                  <a:schemeClr val="tx1"/>
                </a:solidFill>
                <a:latin typeface="+mn-ea"/>
                <a:ea typeface="+mn-ea"/>
                <a:cs typeface="+mn-cs"/>
              </a:rPr>
              <a:t>４軒</a:t>
            </a:r>
            <a:r>
              <a:rPr kumimoji="1" lang="ja-JP" altLang="en-US" sz="1050" kern="1200" dirty="0">
                <a:solidFill>
                  <a:schemeClr val="tx1"/>
                </a:solidFill>
                <a:latin typeface="+mn-ea"/>
                <a:ea typeface="+mn-ea"/>
                <a:cs typeface="+mn-cs"/>
              </a:rPr>
              <a:t>とも同じ条件だから、</a:t>
            </a:r>
            <a:endParaRPr kumimoji="1" lang="en-US" altLang="ja-JP" sz="105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050" kern="1200">
                <a:solidFill>
                  <a:schemeClr val="tx1"/>
                </a:solidFill>
                <a:latin typeface="+mn-ea"/>
                <a:ea typeface="+mn-ea"/>
                <a:cs typeface="+mn-cs"/>
              </a:rPr>
              <a:t>公平</a:t>
            </a:r>
            <a:r>
              <a:rPr kumimoji="1" lang="ja-JP" altLang="en-US" sz="1050" kern="1200" dirty="0">
                <a:solidFill>
                  <a:schemeClr val="tx1"/>
                </a:solidFill>
                <a:latin typeface="+mn-ea"/>
                <a:ea typeface="+mn-ea"/>
                <a:cs typeface="+mn-cs"/>
              </a:rPr>
              <a:t>に負担すると</a:t>
            </a:r>
            <a:r>
              <a:rPr kumimoji="1" lang="en-US" altLang="ja-JP" sz="1050" kern="1200" dirty="0">
                <a:solidFill>
                  <a:schemeClr val="tx1"/>
                </a:solidFill>
                <a:latin typeface="+mn-ea"/>
                <a:ea typeface="+mn-ea"/>
                <a:cs typeface="+mn-cs"/>
              </a:rPr>
              <a:t>…</a:t>
            </a:r>
            <a:endParaRPr kumimoji="1" lang="ja-JP" altLang="en-US" sz="1050" kern="1200" dirty="0">
              <a:solidFill>
                <a:schemeClr val="tx1"/>
              </a:solidFill>
              <a:latin typeface="+mn-ea"/>
              <a:ea typeface="+mn-ea"/>
              <a:cs typeface="+mn-cs"/>
            </a:endParaRPr>
          </a:p>
        </p:txBody>
      </p:sp>
    </p:spTree>
    <p:extLst>
      <p:ext uri="{BB962C8B-B14F-4D97-AF65-F5344CB8AC3E}">
        <p14:creationId xmlns:p14="http://schemas.microsoft.com/office/powerpoint/2010/main" val="1189516663"/>
      </p:ext>
    </p:extLst>
  </p:cSld>
  <p:clrMapOvr>
    <a:masterClrMapping/>
  </p:clrMapOvr>
  <p:extLst>
    <p:ext uri="{DCECCB84-F9BA-43D5-87BE-67443E8EF086}">
      <p15:sldGuideLst xmlns:p15="http://schemas.microsoft.com/office/powerpoint/2012/main">
        <p15:guide id="4" orient="horz" userDrawn="1">
          <p15:clr>
            <a:srgbClr val="FBAE40"/>
          </p15:clr>
        </p15:guide>
        <p15:guide id="5" pos="57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63701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2225221"/>
      </p:ext>
    </p:extLst>
  </p:cSld>
  <p:clrMap bg1="lt1" tx1="dk1" bg2="lt2" tx2="dk2" accent1="accent1" accent2="accent2" accent3="accent3" accent4="accent4" accent5="accent5" accent6="accent6" hlink="hlink" folHlink="folHlink"/>
  <p:sldLayoutIdLst>
    <p:sldLayoutId id="2147483764" r:id="rId1"/>
    <p:sldLayoutId id="2147483766" r:id="rId2"/>
    <p:sldLayoutId id="2147483767" r:id="rId3"/>
    <p:sldLayoutId id="2147483769" r:id="rId4"/>
    <p:sldLayoutId id="2147483770" r:id="rId5"/>
    <p:sldLayoutId id="2147483772" r:id="rId6"/>
    <p:sldLayoutId id="2147483757" r:id="rId7"/>
    <p:sldLayoutId id="2147483760" r:id="rId8"/>
    <p:sldLayoutId id="2147483762" r:id="rId9"/>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nichizeiren.or.jp/taxaccount/education/sozei_nichizei/"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hyperlink" Target="https://www.nta.go.jp/taxes/kids/oyo/page08.htm" TargetMode="External"/><Relationship Id="rId7"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sVKTluQsCE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hyperlink" Target="https://www.mof.go.jp/tax_information/index.html" TargetMode="External"/><Relationship Id="rId4" Type="http://schemas.openxmlformats.org/officeDocument/2006/relationships/image" Target="../media/image6.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sVKTluQsCE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notesSlide" Target="../notesSlides/notesSlide14.xml"/><Relationship Id="rId7" Type="http://schemas.openxmlformats.org/officeDocument/2006/relationships/image" Target="../media/image62.png"/><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hyperlink" Target="https://web.pref.hyogo.lg.jp/kk22/r8kurashitokenzei.html" TargetMode="External"/><Relationship Id="rId5" Type="http://schemas.openxmlformats.org/officeDocument/2006/relationships/image" Target="../media/image61.png"/><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notesSlide" Target="../notesSlides/notesSlide15.xml"/><Relationship Id="rId7" Type="http://schemas.openxmlformats.org/officeDocument/2006/relationships/image" Target="../media/image65.png"/><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64.png"/><Relationship Id="rId5" Type="http://schemas.openxmlformats.org/officeDocument/2006/relationships/hyperlink" Target="https://web.pref.hyogo.lg.jp/kk20/documents/r8_hontai.pdf" TargetMode="External"/><Relationship Id="rId4" Type="http://schemas.openxmlformats.org/officeDocument/2006/relationships/chart" Target="../charts/chart4.xml"/></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69.jpeg"/><Relationship Id="rId4" Type="http://schemas.openxmlformats.org/officeDocument/2006/relationships/image" Target="../media/image68.png"/></Relationships>
</file>

<file path=ppt/slides/_rels/slide25.xml.rels><?xml version="1.0" encoding="UTF-8" standalone="yes"?>
<Relationships xmlns="http://schemas.openxmlformats.org/package/2006/relationships"><Relationship Id="rId8" Type="http://schemas.openxmlformats.org/officeDocument/2006/relationships/hyperlink" Target="https://web.pref.hyogo.lg.jp/nk21/af15_000000004.html" TargetMode="External"/><Relationship Id="rId3" Type="http://schemas.openxmlformats.org/officeDocument/2006/relationships/image" Target="../media/image70.png"/><Relationship Id="rId7" Type="http://schemas.openxmlformats.org/officeDocument/2006/relationships/image" Target="../media/image74.jpeg"/><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73.jpeg"/><Relationship Id="rId5" Type="http://schemas.openxmlformats.org/officeDocument/2006/relationships/image" Target="../media/image72.jpeg"/><Relationship Id="rId10" Type="http://schemas.openxmlformats.org/officeDocument/2006/relationships/image" Target="../media/image61.png"/><Relationship Id="rId4" Type="http://schemas.openxmlformats.org/officeDocument/2006/relationships/image" Target="../media/image71.png"/><Relationship Id="rId9" Type="http://schemas.openxmlformats.org/officeDocument/2006/relationships/image" Target="../media/image75.png"/></Relationships>
</file>

<file path=ppt/slides/_rels/slide26.xml.rels><?xml version="1.0" encoding="UTF-8" standalone="yes"?>
<Relationships xmlns="http://schemas.openxmlformats.org/package/2006/relationships"><Relationship Id="rId13" Type="http://schemas.openxmlformats.org/officeDocument/2006/relationships/hyperlink" Target="https://www.city.takasago.lg.jp/" TargetMode="External"/><Relationship Id="rId18" Type="http://schemas.openxmlformats.org/officeDocument/2006/relationships/hyperlink" Target="https://www.town.hyogo-inami.lg.jp/" TargetMode="External"/><Relationship Id="rId26" Type="http://schemas.openxmlformats.org/officeDocument/2006/relationships/hyperlink" Target="https://www.town.kamikawa.hyogo.jp/" TargetMode="External"/><Relationship Id="rId39" Type="http://schemas.openxmlformats.org/officeDocument/2006/relationships/hyperlink" Target="https://www.city.kawanishi.hyogo.jp/" TargetMode="External"/><Relationship Id="rId21" Type="http://schemas.openxmlformats.org/officeDocument/2006/relationships/hyperlink" Target="https://www.city.aioi.lg.jp/" TargetMode="External"/><Relationship Id="rId34" Type="http://schemas.openxmlformats.org/officeDocument/2006/relationships/hyperlink" Target="https://www.city.amagasaki.hyogo.jp/" TargetMode="External"/><Relationship Id="rId42" Type="http://schemas.openxmlformats.org/officeDocument/2006/relationships/hyperlink" Target="https://www.city.tamba.lg.jp/" TargetMode="External"/><Relationship Id="rId7" Type="http://schemas.openxmlformats.org/officeDocument/2006/relationships/hyperlink" Target="https://www.city.yabu.hyogo.jp/" TargetMode="External"/><Relationship Id="rId2" Type="http://schemas.openxmlformats.org/officeDocument/2006/relationships/slideLayout" Target="../slideLayouts/slideLayout3.xml"/><Relationship Id="rId16" Type="http://schemas.openxmlformats.org/officeDocument/2006/relationships/hyperlink" Target="https://www.city.kato.lg.jp/" TargetMode="External"/><Relationship Id="rId29" Type="http://schemas.openxmlformats.org/officeDocument/2006/relationships/hyperlink" Target="https://www.town.kamigori.hyogo.jp/" TargetMode="External"/><Relationship Id="rId1" Type="http://schemas.openxmlformats.org/officeDocument/2006/relationships/tags" Target="../tags/tag8.xml"/><Relationship Id="rId6" Type="http://schemas.openxmlformats.org/officeDocument/2006/relationships/hyperlink" Target="https://www.town.shinonsen.hyogo.jp/" TargetMode="External"/><Relationship Id="rId11" Type="http://schemas.openxmlformats.org/officeDocument/2006/relationships/hyperlink" Target="https://www.city.nishiwaki.lg.jp/" TargetMode="External"/><Relationship Id="rId24" Type="http://schemas.openxmlformats.org/officeDocument/2006/relationships/hyperlink" Target="https://www.city.shiso.lg.jp/" TargetMode="External"/><Relationship Id="rId32" Type="http://schemas.openxmlformats.org/officeDocument/2006/relationships/hyperlink" Target="https://www.city.sumoto.lg.jp/" TargetMode="External"/><Relationship Id="rId37" Type="http://schemas.openxmlformats.org/officeDocument/2006/relationships/hyperlink" Target="https://www.city.itami.lg.jp/" TargetMode="External"/><Relationship Id="rId40" Type="http://schemas.openxmlformats.org/officeDocument/2006/relationships/hyperlink" Target="https://www.city.sanda.lg.jp/" TargetMode="External"/><Relationship Id="rId45" Type="http://schemas.openxmlformats.org/officeDocument/2006/relationships/image" Target="../media/image64.png"/><Relationship Id="rId5" Type="http://schemas.openxmlformats.org/officeDocument/2006/relationships/hyperlink" Target="https://www.town.mikata-kami.lg.jp/" TargetMode="External"/><Relationship Id="rId15" Type="http://schemas.openxmlformats.org/officeDocument/2006/relationships/hyperlink" Target="https://www.city.kasai.hyogo.jp/" TargetMode="External"/><Relationship Id="rId23" Type="http://schemas.openxmlformats.org/officeDocument/2006/relationships/hyperlink" Target="https://www.city.ako.lg.jp/" TargetMode="External"/><Relationship Id="rId28" Type="http://schemas.openxmlformats.org/officeDocument/2006/relationships/hyperlink" Target="https://www.town.hyogo-taishi.lg.jp/" TargetMode="External"/><Relationship Id="rId36" Type="http://schemas.openxmlformats.org/officeDocument/2006/relationships/hyperlink" Target="https://www.city.ashiya.lg.jp/" TargetMode="External"/><Relationship Id="rId10" Type="http://schemas.openxmlformats.org/officeDocument/2006/relationships/hyperlink" Target="https://www.city.kakogawa.lg.jp/" TargetMode="External"/><Relationship Id="rId19" Type="http://schemas.openxmlformats.org/officeDocument/2006/relationships/hyperlink" Target="https://www.town.harima.lg.jp/" TargetMode="External"/><Relationship Id="rId31" Type="http://schemas.openxmlformats.org/officeDocument/2006/relationships/hyperlink" Target="https://www.city.awaji.lg.jp/" TargetMode="External"/><Relationship Id="rId44" Type="http://schemas.openxmlformats.org/officeDocument/2006/relationships/hyperlink" Target="https://www.city.kobe.lg.jp/" TargetMode="External"/><Relationship Id="rId4" Type="http://schemas.openxmlformats.org/officeDocument/2006/relationships/hyperlink" Target="https://www.city.toyooka.lg.jp/" TargetMode="External"/><Relationship Id="rId9" Type="http://schemas.openxmlformats.org/officeDocument/2006/relationships/hyperlink" Target="https://www.city.akashi.lg.jp/" TargetMode="External"/><Relationship Id="rId14" Type="http://schemas.openxmlformats.org/officeDocument/2006/relationships/hyperlink" Target="https://www.city.ono.hyogo.jp/" TargetMode="External"/><Relationship Id="rId22" Type="http://schemas.openxmlformats.org/officeDocument/2006/relationships/hyperlink" Target="https://www.city.tatsuno.lg.jp/" TargetMode="External"/><Relationship Id="rId27" Type="http://schemas.openxmlformats.org/officeDocument/2006/relationships/hyperlink" Target="https://www.town.ichikawa.lg.jp/" TargetMode="External"/><Relationship Id="rId30" Type="http://schemas.openxmlformats.org/officeDocument/2006/relationships/hyperlink" Target="https://www.town.sayo.lg.jp/" TargetMode="External"/><Relationship Id="rId35" Type="http://schemas.openxmlformats.org/officeDocument/2006/relationships/hyperlink" Target="https://www.nishi.or.jp/" TargetMode="External"/><Relationship Id="rId43" Type="http://schemas.openxmlformats.org/officeDocument/2006/relationships/hyperlink" Target="https://www.city.tambasasayama.lg.jp/index.html" TargetMode="External"/><Relationship Id="rId8" Type="http://schemas.openxmlformats.org/officeDocument/2006/relationships/hyperlink" Target="https://www.city.asago.hyogo.jp/" TargetMode="External"/><Relationship Id="rId3" Type="http://schemas.openxmlformats.org/officeDocument/2006/relationships/image" Target="../media/image76.png"/><Relationship Id="rId12" Type="http://schemas.openxmlformats.org/officeDocument/2006/relationships/hyperlink" Target="https://www.city.miki.lg.jp/" TargetMode="External"/><Relationship Id="rId17" Type="http://schemas.openxmlformats.org/officeDocument/2006/relationships/hyperlink" Target="https://www.town.taka.lg.jp/" TargetMode="External"/><Relationship Id="rId25" Type="http://schemas.openxmlformats.org/officeDocument/2006/relationships/hyperlink" Target="https://www.town.fukusaki.hyogo.jp/" TargetMode="External"/><Relationship Id="rId33" Type="http://schemas.openxmlformats.org/officeDocument/2006/relationships/hyperlink" Target="https://www.city.minamiawaji.hyogo.jp/" TargetMode="External"/><Relationship Id="rId38" Type="http://schemas.openxmlformats.org/officeDocument/2006/relationships/hyperlink" Target="https://www.city.takarazuka.hyogo.jp/" TargetMode="External"/><Relationship Id="rId20" Type="http://schemas.openxmlformats.org/officeDocument/2006/relationships/hyperlink" Target="https://www.city.himeji.lg.jp/" TargetMode="External"/><Relationship Id="rId41" Type="http://schemas.openxmlformats.org/officeDocument/2006/relationships/hyperlink" Target="https://www.town.inagawa.lg.jp/"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7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hyperlink" Target="https://zaimusho.quizknock.com/" TargetMode="External"/><Relationship Id="rId4" Type="http://schemas.openxmlformats.org/officeDocument/2006/relationships/image" Target="../media/image77.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7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hyperlink" Target="https://www.nta.go.jp/taxes/kids/hatten/page02.ht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nta.go.jp/taxes/kids/index.htm" TargetMode="External"/><Relationship Id="rId7" Type="http://schemas.openxmlformats.org/officeDocument/2006/relationships/image" Target="../media/image81.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0.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39.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hyperlink" Target="https://www.nta.go.jp/taxes/kids/hatten/page14.ht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CDF60530-579F-4FE7-AFE5-401E285EEA8D}"/>
              </a:ext>
            </a:extLst>
          </p:cNvPr>
          <p:cNvSpPr txBox="1"/>
          <p:nvPr/>
        </p:nvSpPr>
        <p:spPr>
          <a:xfrm>
            <a:off x="5410200" y="6080462"/>
            <a:ext cx="3147060" cy="330860"/>
          </a:xfrm>
          <a:prstGeom prst="rect">
            <a:avLst/>
          </a:prstGeom>
          <a:noFill/>
        </p:spPr>
        <p:txBody>
          <a:bodyPr vert="horz" wrap="square" lIns="72000" rIns="72000" rtlCol="0">
            <a:spAutoFit/>
          </a:bodyPr>
          <a:lstStyle/>
          <a:p>
            <a:pPr algn="dist"/>
            <a:r>
              <a:rPr kumimoji="1" lang="ja-JP" altLang="en-US" sz="1550" spc="-10" dirty="0">
                <a:solidFill>
                  <a:srgbClr val="005BAD"/>
                </a:solidFill>
                <a:latin typeface="HGP創英角ｺﾞｼｯｸUB" panose="020B0900000000000000" pitchFamily="50" charset="-128"/>
                <a:ea typeface="HGP創英角ｺﾞｼｯｸUB" panose="020B0900000000000000" pitchFamily="50" charset="-128"/>
              </a:rPr>
              <a:t>中学生用租税教育教材</a:t>
            </a:r>
          </a:p>
        </p:txBody>
      </p:sp>
      <p:sp>
        <p:nvSpPr>
          <p:cNvPr id="8" name="テキスト ボックス 7">
            <a:extLst>
              <a:ext uri="{FF2B5EF4-FFF2-40B4-BE49-F238E27FC236}">
                <a16:creationId xmlns:a16="http://schemas.microsoft.com/office/drawing/2014/main" id="{87F44D7D-AE1B-44B4-BC2C-83A7A7B521D8}"/>
              </a:ext>
            </a:extLst>
          </p:cNvPr>
          <p:cNvSpPr txBox="1"/>
          <p:nvPr/>
        </p:nvSpPr>
        <p:spPr>
          <a:xfrm>
            <a:off x="5410200" y="4534857"/>
            <a:ext cx="3147060" cy="311230"/>
          </a:xfrm>
          <a:prstGeom prst="rect">
            <a:avLst/>
          </a:prstGeom>
          <a:noFill/>
        </p:spPr>
        <p:txBody>
          <a:bodyPr vert="horz" wrap="square" lIns="252000" tIns="36000" rIns="252000" bIns="36000" rtlCol="0">
            <a:spAutoFit/>
          </a:bodyPr>
          <a:lstStyle/>
          <a:p>
            <a:pPr algn="dist"/>
            <a:r>
              <a:rPr lang="ja-JP" altLang="en-US" sz="1550" spc="-10">
                <a:solidFill>
                  <a:srgbClr val="005BAD"/>
                </a:solidFill>
                <a:latin typeface="HGP創英角ｺﾞｼｯｸUB" panose="020B0900000000000000" pitchFamily="50" charset="-128"/>
                <a:ea typeface="HGP創英角ｺﾞｼｯｸUB" panose="020B0900000000000000" pitchFamily="50" charset="-128"/>
              </a:rPr>
              <a:t>－ 令和８年度・兵庫県版 </a:t>
            </a:r>
            <a:r>
              <a:rPr lang="ja-JP" altLang="en-US" sz="1550" spc="-10" dirty="0">
                <a:solidFill>
                  <a:srgbClr val="005BAD"/>
                </a:solidFill>
                <a:latin typeface="HGP創英角ｺﾞｼｯｸUB" panose="020B0900000000000000" pitchFamily="50" charset="-128"/>
                <a:ea typeface="HGP創英角ｺﾞｼｯｸUB" panose="020B0900000000000000" pitchFamily="50" charset="-128"/>
              </a:rPr>
              <a:t>－</a:t>
            </a:r>
            <a:endParaRPr lang="en-US" altLang="ja-JP" sz="1550" spc="-10" dirty="0">
              <a:solidFill>
                <a:srgbClr val="005BAD"/>
              </a:solidFill>
              <a:latin typeface="HGP創英角ｺﾞｼｯｸUB" panose="020B0900000000000000" pitchFamily="50" charset="-128"/>
              <a:ea typeface="HGP創英角ｺﾞｼｯｸUB" panose="020B0900000000000000" pitchFamily="50" charset="-128"/>
            </a:endParaRPr>
          </a:p>
        </p:txBody>
      </p:sp>
      <p:sp>
        <p:nvSpPr>
          <p:cNvPr id="9" name="テキスト ボックス 8">
            <a:extLst>
              <a:ext uri="{FF2B5EF4-FFF2-40B4-BE49-F238E27FC236}">
                <a16:creationId xmlns:a16="http://schemas.microsoft.com/office/drawing/2014/main" id="{44CA1D2C-731C-40AA-9159-932A7601CEFD}"/>
              </a:ext>
            </a:extLst>
          </p:cNvPr>
          <p:cNvSpPr txBox="1"/>
          <p:nvPr/>
        </p:nvSpPr>
        <p:spPr>
          <a:xfrm>
            <a:off x="5410200" y="6577692"/>
            <a:ext cx="3147060" cy="288147"/>
          </a:xfrm>
          <a:prstGeom prst="rect">
            <a:avLst/>
          </a:prstGeom>
          <a:noFill/>
        </p:spPr>
        <p:txBody>
          <a:bodyPr vert="horz" wrap="square" lIns="72000" tIns="36000" rIns="72000" bIns="36000" rtlCol="0">
            <a:spAutoFit/>
          </a:bodyPr>
          <a:lstStyle/>
          <a:p>
            <a:pPr algn="dist"/>
            <a:r>
              <a:rPr lang="ja-JP" altLang="en-US" sz="1400" spc="-10">
                <a:solidFill>
                  <a:schemeClr val="bg1"/>
                </a:solidFill>
                <a:latin typeface="HGP創英角ｺﾞｼｯｸUB" panose="020B0900000000000000" pitchFamily="50" charset="-128"/>
                <a:ea typeface="HGP創英角ｺﾞｼｯｸUB" panose="020B0900000000000000" pitchFamily="50" charset="-128"/>
              </a:rPr>
              <a:t>兵庫県租税</a:t>
            </a:r>
            <a:r>
              <a:rPr lang="ja-JP" altLang="en-US" sz="1400" spc="-10" dirty="0">
                <a:solidFill>
                  <a:schemeClr val="bg1"/>
                </a:solidFill>
                <a:latin typeface="HGP創英角ｺﾞｼｯｸUB" panose="020B0900000000000000" pitchFamily="50" charset="-128"/>
                <a:ea typeface="HGP創英角ｺﾞｼｯｸUB" panose="020B0900000000000000" pitchFamily="50" charset="-128"/>
              </a:rPr>
              <a:t>教育推進連絡協議会</a:t>
            </a:r>
            <a:endParaRPr lang="en-US" altLang="ja-JP" sz="1400" spc="-10" dirty="0">
              <a:solidFill>
                <a:schemeClr val="bg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90407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プレースホルダー 31">
            <a:extLst>
              <a:ext uri="{FF2B5EF4-FFF2-40B4-BE49-F238E27FC236}">
                <a16:creationId xmlns:a16="http://schemas.microsoft.com/office/drawing/2014/main" id="{5EE55142-2A13-164E-AB42-633ACF27A4C5}"/>
              </a:ext>
            </a:extLst>
          </p:cNvPr>
          <p:cNvSpPr>
            <a:spLocks noGrp="1"/>
          </p:cNvSpPr>
          <p:nvPr>
            <p:ph type="body" sz="quarter" idx="30"/>
          </p:nvPr>
        </p:nvSpPr>
        <p:spPr/>
        <p:txBody>
          <a:bodyPr/>
          <a:lstStyle/>
          <a:p>
            <a:endParaRPr lang="ja-JP" altLang="en-US" dirty="0"/>
          </a:p>
        </p:txBody>
      </p:sp>
      <p:sp>
        <p:nvSpPr>
          <p:cNvPr id="33" name="テキスト プレースホルダー 32">
            <a:extLst>
              <a:ext uri="{FF2B5EF4-FFF2-40B4-BE49-F238E27FC236}">
                <a16:creationId xmlns:a16="http://schemas.microsoft.com/office/drawing/2014/main" id="{D1C06893-8B00-E9AA-4244-A23E42AF5E47}"/>
              </a:ext>
            </a:extLst>
          </p:cNvPr>
          <p:cNvSpPr>
            <a:spLocks noGrp="1"/>
          </p:cNvSpPr>
          <p:nvPr>
            <p:ph type="body" sz="quarter" idx="38"/>
          </p:nvPr>
        </p:nvSpPr>
        <p:spPr/>
        <p:txBody>
          <a:bodyPr/>
          <a:lstStyle/>
          <a:p>
            <a:endParaRPr lang="ja-JP" altLang="en-US" dirty="0"/>
          </a:p>
        </p:txBody>
      </p:sp>
      <p:sp>
        <p:nvSpPr>
          <p:cNvPr id="34" name="テキスト プレースホルダー 33">
            <a:extLst>
              <a:ext uri="{FF2B5EF4-FFF2-40B4-BE49-F238E27FC236}">
                <a16:creationId xmlns:a16="http://schemas.microsoft.com/office/drawing/2014/main" id="{47A61600-9944-274A-5CE0-856DAD3CD013}"/>
              </a:ext>
            </a:extLst>
          </p:cNvPr>
          <p:cNvSpPr>
            <a:spLocks noGrp="1"/>
          </p:cNvSpPr>
          <p:nvPr>
            <p:ph type="body" sz="quarter" idx="39"/>
          </p:nvPr>
        </p:nvSpPr>
        <p:spPr/>
        <p:txBody>
          <a:bodyPr/>
          <a:lstStyle/>
          <a:p>
            <a:endParaRPr lang="ja-JP" altLang="en-US" dirty="0"/>
          </a:p>
        </p:txBody>
      </p:sp>
      <p:sp>
        <p:nvSpPr>
          <p:cNvPr id="35" name="テキスト プレースホルダー 34">
            <a:extLst>
              <a:ext uri="{FF2B5EF4-FFF2-40B4-BE49-F238E27FC236}">
                <a16:creationId xmlns:a16="http://schemas.microsoft.com/office/drawing/2014/main" id="{1E77F666-2EFD-C072-994B-2A47ED5112AF}"/>
              </a:ext>
            </a:extLst>
          </p:cNvPr>
          <p:cNvSpPr>
            <a:spLocks noGrp="1"/>
          </p:cNvSpPr>
          <p:nvPr>
            <p:ph type="body" sz="quarter" idx="40"/>
          </p:nvPr>
        </p:nvSpPr>
        <p:spPr/>
        <p:txBody>
          <a:bodyPr/>
          <a:lstStyle/>
          <a:p>
            <a:endParaRPr lang="ja-JP" altLang="en-US" dirty="0"/>
          </a:p>
        </p:txBody>
      </p:sp>
      <p:sp>
        <p:nvSpPr>
          <p:cNvPr id="6" name="Rectangle 14">
            <a:extLst>
              <a:ext uri="{FF2B5EF4-FFF2-40B4-BE49-F238E27FC236}">
                <a16:creationId xmlns:a16="http://schemas.microsoft.com/office/drawing/2014/main" id="{FF67C1FE-341F-4369-3836-2C45D4B38C5F}"/>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
        <p:nvSpPr>
          <p:cNvPr id="2" name="スライド番号プレースホルダー 8">
            <a:extLst>
              <a:ext uri="{FF2B5EF4-FFF2-40B4-BE49-F238E27FC236}">
                <a16:creationId xmlns:a16="http://schemas.microsoft.com/office/drawing/2014/main" id="{744C8A7A-F59E-8108-8022-54D33AE6ECD1}"/>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10</a:t>
            </a:fld>
            <a:endParaRPr lang="en-US" altLang="ja-JP" dirty="0">
              <a:latin typeface="+mn-ea"/>
              <a:ea typeface="+mn-ea"/>
            </a:endParaRPr>
          </a:p>
        </p:txBody>
      </p:sp>
    </p:spTree>
    <p:extLst>
      <p:ext uri="{BB962C8B-B14F-4D97-AF65-F5344CB8AC3E}">
        <p14:creationId xmlns:p14="http://schemas.microsoft.com/office/powerpoint/2010/main" val="296040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F61FF0A0-85B8-6A6E-BAA9-35A008B239AC}"/>
              </a:ext>
            </a:extLst>
          </p:cNvPr>
          <p:cNvSpPr>
            <a:spLocks noGrp="1"/>
          </p:cNvSpPr>
          <p:nvPr>
            <p:ph type="body" sz="quarter" idx="30"/>
          </p:nvPr>
        </p:nvSpPr>
        <p:spPr/>
        <p:txBody>
          <a:bodyPr/>
          <a:lstStyle/>
          <a:p>
            <a:endParaRPr lang="ja-JP" altLang="en-US" dirty="0"/>
          </a:p>
        </p:txBody>
      </p:sp>
      <p:sp>
        <p:nvSpPr>
          <p:cNvPr id="6" name="テキスト プレースホルダー 5">
            <a:extLst>
              <a:ext uri="{FF2B5EF4-FFF2-40B4-BE49-F238E27FC236}">
                <a16:creationId xmlns:a16="http://schemas.microsoft.com/office/drawing/2014/main" id="{72A38951-856A-F8D4-6545-96F0E5A8C0E2}"/>
              </a:ext>
            </a:extLst>
          </p:cNvPr>
          <p:cNvSpPr>
            <a:spLocks noGrp="1"/>
          </p:cNvSpPr>
          <p:nvPr>
            <p:ph type="body" sz="quarter" idx="38"/>
          </p:nvPr>
        </p:nvSpPr>
        <p:spPr/>
        <p:txBody>
          <a:bodyPr/>
          <a:lstStyle/>
          <a:p>
            <a:endParaRPr lang="ja-JP" altLang="en-US" dirty="0"/>
          </a:p>
        </p:txBody>
      </p:sp>
      <p:sp>
        <p:nvSpPr>
          <p:cNvPr id="7" name="テキスト プレースホルダー 6">
            <a:extLst>
              <a:ext uri="{FF2B5EF4-FFF2-40B4-BE49-F238E27FC236}">
                <a16:creationId xmlns:a16="http://schemas.microsoft.com/office/drawing/2014/main" id="{7E31BE11-38A7-21A2-BE44-1CDDEDDB1D5E}"/>
              </a:ext>
            </a:extLst>
          </p:cNvPr>
          <p:cNvSpPr>
            <a:spLocks noGrp="1"/>
          </p:cNvSpPr>
          <p:nvPr>
            <p:ph type="body" sz="quarter" idx="39"/>
          </p:nvPr>
        </p:nvSpPr>
        <p:spPr/>
        <p:txBody>
          <a:bodyPr/>
          <a:lstStyle/>
          <a:p>
            <a:endParaRPr lang="ja-JP" altLang="en-US"/>
          </a:p>
        </p:txBody>
      </p:sp>
      <p:sp>
        <p:nvSpPr>
          <p:cNvPr id="8" name="テキスト プレースホルダー 7">
            <a:extLst>
              <a:ext uri="{FF2B5EF4-FFF2-40B4-BE49-F238E27FC236}">
                <a16:creationId xmlns:a16="http://schemas.microsoft.com/office/drawing/2014/main" id="{A1AE4D4F-8FB1-F800-5C46-9DA2CF360B9F}"/>
              </a:ext>
            </a:extLst>
          </p:cNvPr>
          <p:cNvSpPr>
            <a:spLocks noGrp="1"/>
          </p:cNvSpPr>
          <p:nvPr>
            <p:ph type="body" sz="quarter" idx="40"/>
          </p:nvPr>
        </p:nvSpPr>
        <p:spPr/>
        <p:txBody>
          <a:bodyPr/>
          <a:lstStyle/>
          <a:p>
            <a:endParaRPr lang="ja-JP" altLang="en-US"/>
          </a:p>
        </p:txBody>
      </p:sp>
      <p:sp>
        <p:nvSpPr>
          <p:cNvPr id="3" name="Rectangle 14">
            <a:extLst>
              <a:ext uri="{FF2B5EF4-FFF2-40B4-BE49-F238E27FC236}">
                <a16:creationId xmlns:a16="http://schemas.microsoft.com/office/drawing/2014/main" id="{6FED8FA0-D1E3-41D2-B334-696704B3F558}"/>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
        <p:nvSpPr>
          <p:cNvPr id="18" name="星: 5 pt 17">
            <a:extLst>
              <a:ext uri="{FF2B5EF4-FFF2-40B4-BE49-F238E27FC236}">
                <a16:creationId xmlns:a16="http://schemas.microsoft.com/office/drawing/2014/main" id="{FFA5EC8B-688A-F3AE-DF5E-DD02F5031F76}"/>
              </a:ext>
            </a:extLst>
          </p:cNvPr>
          <p:cNvSpPr/>
          <p:nvPr/>
        </p:nvSpPr>
        <p:spPr bwMode="auto">
          <a:xfrm>
            <a:off x="7715903" y="5453095"/>
            <a:ext cx="274177" cy="274177"/>
          </a:xfrm>
          <a:prstGeom prst="star5">
            <a:avLst/>
          </a:prstGeom>
          <a:solidFill>
            <a:srgbClr val="E3B303"/>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rgbClr val="FFC000"/>
              </a:solidFill>
              <a:effectLst/>
              <a:latin typeface="+mn-ea"/>
            </a:endParaRPr>
          </a:p>
        </p:txBody>
      </p:sp>
      <p:sp>
        <p:nvSpPr>
          <p:cNvPr id="2" name="スライド番号プレースホルダー 8">
            <a:extLst>
              <a:ext uri="{FF2B5EF4-FFF2-40B4-BE49-F238E27FC236}">
                <a16:creationId xmlns:a16="http://schemas.microsoft.com/office/drawing/2014/main" id="{1A718F10-5CF7-C504-19A7-B5A6FCBF2DCA}"/>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11</a:t>
            </a:fld>
            <a:endParaRPr lang="en-US" altLang="ja-JP" dirty="0">
              <a:latin typeface="+mn-ea"/>
              <a:ea typeface="+mn-ea"/>
            </a:endParaRPr>
          </a:p>
        </p:txBody>
      </p:sp>
    </p:spTree>
    <p:extLst>
      <p:ext uri="{BB962C8B-B14F-4D97-AF65-F5344CB8AC3E}">
        <p14:creationId xmlns:p14="http://schemas.microsoft.com/office/powerpoint/2010/main" val="273577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9">
            <a:extLst>
              <a:ext uri="{FF2B5EF4-FFF2-40B4-BE49-F238E27FC236}">
                <a16:creationId xmlns:a16="http://schemas.microsoft.com/office/drawing/2014/main" id="{4DEFC44E-E68F-12B6-5CD9-759ECACC44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52290" y="898047"/>
            <a:ext cx="1190694" cy="134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3">
            <a:extLst>
              <a:ext uri="{FF2B5EF4-FFF2-40B4-BE49-F238E27FC236}">
                <a16:creationId xmlns:a16="http://schemas.microsoft.com/office/drawing/2014/main" id="{0B596E19-037D-2DE3-0612-E934F7FF6DC0}"/>
              </a:ext>
            </a:extLst>
          </p:cNvPr>
          <p:cNvSpPr>
            <a:spLocks noChangeAspect="1" noChangeArrowheads="1" noTextEdit="1"/>
          </p:cNvSpPr>
          <p:nvPr/>
        </p:nvSpPr>
        <p:spPr bwMode="auto">
          <a:xfrm>
            <a:off x="283086" y="2144962"/>
            <a:ext cx="8507412"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19" name="Rectangle 5">
            <a:extLst>
              <a:ext uri="{FF2B5EF4-FFF2-40B4-BE49-F238E27FC236}">
                <a16:creationId xmlns:a16="http://schemas.microsoft.com/office/drawing/2014/main" id="{28C163EA-4F14-9FE0-9850-773B5EE3B8FA}"/>
              </a:ext>
            </a:extLst>
          </p:cNvPr>
          <p:cNvSpPr>
            <a:spLocks noChangeArrowheads="1"/>
          </p:cNvSpPr>
          <p:nvPr/>
        </p:nvSpPr>
        <p:spPr bwMode="auto">
          <a:xfrm>
            <a:off x="289436" y="2151312"/>
            <a:ext cx="1533525" cy="485775"/>
          </a:xfrm>
          <a:prstGeom prst="rect">
            <a:avLst/>
          </a:prstGeom>
          <a:solidFill>
            <a:srgbClr val="4EB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0" name="Rectangle 6">
            <a:extLst>
              <a:ext uri="{FF2B5EF4-FFF2-40B4-BE49-F238E27FC236}">
                <a16:creationId xmlns:a16="http://schemas.microsoft.com/office/drawing/2014/main" id="{4675BF73-C644-942F-F36B-543C5432B1D0}"/>
              </a:ext>
            </a:extLst>
          </p:cNvPr>
          <p:cNvSpPr>
            <a:spLocks noChangeArrowheads="1"/>
          </p:cNvSpPr>
          <p:nvPr/>
        </p:nvSpPr>
        <p:spPr bwMode="auto">
          <a:xfrm>
            <a:off x="1822961" y="2151312"/>
            <a:ext cx="6954837" cy="485775"/>
          </a:xfrm>
          <a:prstGeom prst="rect">
            <a:avLst/>
          </a:prstGeom>
          <a:solidFill>
            <a:srgbClr val="005B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1" name="Rectangle 7">
            <a:extLst>
              <a:ext uri="{FF2B5EF4-FFF2-40B4-BE49-F238E27FC236}">
                <a16:creationId xmlns:a16="http://schemas.microsoft.com/office/drawing/2014/main" id="{C836789E-BFE1-53B1-C81A-A121B5F0B16E}"/>
              </a:ext>
            </a:extLst>
          </p:cNvPr>
          <p:cNvSpPr>
            <a:spLocks noChangeArrowheads="1"/>
          </p:cNvSpPr>
          <p:nvPr/>
        </p:nvSpPr>
        <p:spPr bwMode="auto">
          <a:xfrm>
            <a:off x="289436" y="2637087"/>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2" name="Rectangle 8">
            <a:extLst>
              <a:ext uri="{FF2B5EF4-FFF2-40B4-BE49-F238E27FC236}">
                <a16:creationId xmlns:a16="http://schemas.microsoft.com/office/drawing/2014/main" id="{D851DADF-60C5-D809-0191-30DE465B4D16}"/>
              </a:ext>
            </a:extLst>
          </p:cNvPr>
          <p:cNvSpPr>
            <a:spLocks noChangeArrowheads="1"/>
          </p:cNvSpPr>
          <p:nvPr/>
        </p:nvSpPr>
        <p:spPr bwMode="auto">
          <a:xfrm>
            <a:off x="1822961" y="2637087"/>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3" name="Rectangle 9">
            <a:extLst>
              <a:ext uri="{FF2B5EF4-FFF2-40B4-BE49-F238E27FC236}">
                <a16:creationId xmlns:a16="http://schemas.microsoft.com/office/drawing/2014/main" id="{1F3E2EAD-D10C-4E6E-E493-A436D1DA3411}"/>
              </a:ext>
            </a:extLst>
          </p:cNvPr>
          <p:cNvSpPr>
            <a:spLocks noChangeArrowheads="1"/>
          </p:cNvSpPr>
          <p:nvPr/>
        </p:nvSpPr>
        <p:spPr bwMode="auto">
          <a:xfrm>
            <a:off x="289436" y="3368925"/>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4" name="Rectangle 10">
            <a:extLst>
              <a:ext uri="{FF2B5EF4-FFF2-40B4-BE49-F238E27FC236}">
                <a16:creationId xmlns:a16="http://schemas.microsoft.com/office/drawing/2014/main" id="{F3B9F37D-8C88-2CB2-740E-D614D04A3C70}"/>
              </a:ext>
            </a:extLst>
          </p:cNvPr>
          <p:cNvSpPr>
            <a:spLocks noChangeArrowheads="1"/>
          </p:cNvSpPr>
          <p:nvPr/>
        </p:nvSpPr>
        <p:spPr bwMode="auto">
          <a:xfrm>
            <a:off x="1822961" y="3368925"/>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5" name="Rectangle 11">
            <a:extLst>
              <a:ext uri="{FF2B5EF4-FFF2-40B4-BE49-F238E27FC236}">
                <a16:creationId xmlns:a16="http://schemas.microsoft.com/office/drawing/2014/main" id="{D5687247-8665-4FAF-788A-BE3AB321B9B2}"/>
              </a:ext>
            </a:extLst>
          </p:cNvPr>
          <p:cNvSpPr>
            <a:spLocks noChangeArrowheads="1"/>
          </p:cNvSpPr>
          <p:nvPr/>
        </p:nvSpPr>
        <p:spPr bwMode="auto">
          <a:xfrm>
            <a:off x="289436" y="4100762"/>
            <a:ext cx="1533525" cy="7334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6" name="Rectangle 12">
            <a:extLst>
              <a:ext uri="{FF2B5EF4-FFF2-40B4-BE49-F238E27FC236}">
                <a16:creationId xmlns:a16="http://schemas.microsoft.com/office/drawing/2014/main" id="{507E1775-7AEC-F24A-C202-BF1CBD31189D}"/>
              </a:ext>
            </a:extLst>
          </p:cNvPr>
          <p:cNvSpPr>
            <a:spLocks noChangeArrowheads="1"/>
          </p:cNvSpPr>
          <p:nvPr/>
        </p:nvSpPr>
        <p:spPr bwMode="auto">
          <a:xfrm>
            <a:off x="1822961" y="4100762"/>
            <a:ext cx="6954837" cy="733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7" name="Rectangle 13">
            <a:extLst>
              <a:ext uri="{FF2B5EF4-FFF2-40B4-BE49-F238E27FC236}">
                <a16:creationId xmlns:a16="http://schemas.microsoft.com/office/drawing/2014/main" id="{040EBA88-443A-4F4C-29F9-924DCDDC0FD8}"/>
              </a:ext>
            </a:extLst>
          </p:cNvPr>
          <p:cNvSpPr>
            <a:spLocks noChangeArrowheads="1"/>
          </p:cNvSpPr>
          <p:nvPr/>
        </p:nvSpPr>
        <p:spPr bwMode="auto">
          <a:xfrm>
            <a:off x="289436" y="4834187"/>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8" name="Rectangle 14">
            <a:extLst>
              <a:ext uri="{FF2B5EF4-FFF2-40B4-BE49-F238E27FC236}">
                <a16:creationId xmlns:a16="http://schemas.microsoft.com/office/drawing/2014/main" id="{6BB6E519-DACA-6882-B641-011049FCE449}"/>
              </a:ext>
            </a:extLst>
          </p:cNvPr>
          <p:cNvSpPr>
            <a:spLocks noChangeArrowheads="1"/>
          </p:cNvSpPr>
          <p:nvPr/>
        </p:nvSpPr>
        <p:spPr bwMode="auto">
          <a:xfrm>
            <a:off x="1822961" y="4834187"/>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9" name="Rectangle 15">
            <a:extLst>
              <a:ext uri="{FF2B5EF4-FFF2-40B4-BE49-F238E27FC236}">
                <a16:creationId xmlns:a16="http://schemas.microsoft.com/office/drawing/2014/main" id="{109EAC32-103D-231D-FCF5-77D4E800E669}"/>
              </a:ext>
            </a:extLst>
          </p:cNvPr>
          <p:cNvSpPr>
            <a:spLocks noChangeArrowheads="1"/>
          </p:cNvSpPr>
          <p:nvPr/>
        </p:nvSpPr>
        <p:spPr bwMode="auto">
          <a:xfrm>
            <a:off x="289436" y="5566025"/>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0" name="Rectangle 16">
            <a:extLst>
              <a:ext uri="{FF2B5EF4-FFF2-40B4-BE49-F238E27FC236}">
                <a16:creationId xmlns:a16="http://schemas.microsoft.com/office/drawing/2014/main" id="{69D4E3E6-1A2E-BDDA-82F8-277B42C1E30A}"/>
              </a:ext>
            </a:extLst>
          </p:cNvPr>
          <p:cNvSpPr>
            <a:spLocks noChangeArrowheads="1"/>
          </p:cNvSpPr>
          <p:nvPr/>
        </p:nvSpPr>
        <p:spPr bwMode="auto">
          <a:xfrm>
            <a:off x="1822961" y="5566025"/>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1" name="Line 17">
            <a:extLst>
              <a:ext uri="{FF2B5EF4-FFF2-40B4-BE49-F238E27FC236}">
                <a16:creationId xmlns:a16="http://schemas.microsoft.com/office/drawing/2014/main" id="{D41C8C9B-BBF0-BDC2-95AC-577E842EA032}"/>
              </a:ext>
            </a:extLst>
          </p:cNvPr>
          <p:cNvSpPr>
            <a:spLocks noChangeShapeType="1"/>
          </p:cNvSpPr>
          <p:nvPr/>
        </p:nvSpPr>
        <p:spPr bwMode="auto">
          <a:xfrm>
            <a:off x="1822961" y="2144962"/>
            <a:ext cx="0" cy="415925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2" name="Line 18">
            <a:extLst>
              <a:ext uri="{FF2B5EF4-FFF2-40B4-BE49-F238E27FC236}">
                <a16:creationId xmlns:a16="http://schemas.microsoft.com/office/drawing/2014/main" id="{7D8F7459-62B1-ECD3-A87D-AAB8F3A0D195}"/>
              </a:ext>
            </a:extLst>
          </p:cNvPr>
          <p:cNvSpPr>
            <a:spLocks noChangeShapeType="1"/>
          </p:cNvSpPr>
          <p:nvPr/>
        </p:nvSpPr>
        <p:spPr bwMode="auto">
          <a:xfrm>
            <a:off x="284673" y="2637087"/>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3" name="Line 19">
            <a:extLst>
              <a:ext uri="{FF2B5EF4-FFF2-40B4-BE49-F238E27FC236}">
                <a16:creationId xmlns:a16="http://schemas.microsoft.com/office/drawing/2014/main" id="{BCC57683-6D8B-AF00-26FF-E0328AC5BCC7}"/>
              </a:ext>
            </a:extLst>
          </p:cNvPr>
          <p:cNvSpPr>
            <a:spLocks noChangeShapeType="1"/>
          </p:cNvSpPr>
          <p:nvPr/>
        </p:nvSpPr>
        <p:spPr bwMode="auto">
          <a:xfrm>
            <a:off x="284673" y="3368925"/>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4" name="Line 20">
            <a:extLst>
              <a:ext uri="{FF2B5EF4-FFF2-40B4-BE49-F238E27FC236}">
                <a16:creationId xmlns:a16="http://schemas.microsoft.com/office/drawing/2014/main" id="{A2DF7E88-D031-2EB6-079F-6D844B0FF065}"/>
              </a:ext>
            </a:extLst>
          </p:cNvPr>
          <p:cNvSpPr>
            <a:spLocks noChangeShapeType="1"/>
          </p:cNvSpPr>
          <p:nvPr/>
        </p:nvSpPr>
        <p:spPr bwMode="auto">
          <a:xfrm>
            <a:off x="284673" y="4100762"/>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5" name="Line 21">
            <a:extLst>
              <a:ext uri="{FF2B5EF4-FFF2-40B4-BE49-F238E27FC236}">
                <a16:creationId xmlns:a16="http://schemas.microsoft.com/office/drawing/2014/main" id="{C5215FD9-4DD9-2850-50BA-0B94CFCB8600}"/>
              </a:ext>
            </a:extLst>
          </p:cNvPr>
          <p:cNvSpPr>
            <a:spLocks noChangeShapeType="1"/>
          </p:cNvSpPr>
          <p:nvPr/>
        </p:nvSpPr>
        <p:spPr bwMode="auto">
          <a:xfrm>
            <a:off x="284673" y="4834187"/>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6" name="Line 22">
            <a:extLst>
              <a:ext uri="{FF2B5EF4-FFF2-40B4-BE49-F238E27FC236}">
                <a16:creationId xmlns:a16="http://schemas.microsoft.com/office/drawing/2014/main" id="{F2629122-A56E-95D6-82E8-91EB22D7421C}"/>
              </a:ext>
            </a:extLst>
          </p:cNvPr>
          <p:cNvSpPr>
            <a:spLocks noChangeShapeType="1"/>
          </p:cNvSpPr>
          <p:nvPr/>
        </p:nvSpPr>
        <p:spPr bwMode="auto">
          <a:xfrm>
            <a:off x="284673" y="5566025"/>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7" name="Line 23">
            <a:extLst>
              <a:ext uri="{FF2B5EF4-FFF2-40B4-BE49-F238E27FC236}">
                <a16:creationId xmlns:a16="http://schemas.microsoft.com/office/drawing/2014/main" id="{5F2BC9C4-F4B7-F932-FE1F-C8D2B39B3B8B}"/>
              </a:ext>
            </a:extLst>
          </p:cNvPr>
          <p:cNvSpPr>
            <a:spLocks noChangeShapeType="1"/>
          </p:cNvSpPr>
          <p:nvPr/>
        </p:nvSpPr>
        <p:spPr bwMode="auto">
          <a:xfrm>
            <a:off x="289436" y="2144962"/>
            <a:ext cx="0" cy="415925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8" name="Line 24">
            <a:extLst>
              <a:ext uri="{FF2B5EF4-FFF2-40B4-BE49-F238E27FC236}">
                <a16:creationId xmlns:a16="http://schemas.microsoft.com/office/drawing/2014/main" id="{15B721CC-7841-6C44-8AB5-2E98629D20E6}"/>
              </a:ext>
            </a:extLst>
          </p:cNvPr>
          <p:cNvSpPr>
            <a:spLocks noChangeShapeType="1"/>
          </p:cNvSpPr>
          <p:nvPr/>
        </p:nvSpPr>
        <p:spPr bwMode="auto">
          <a:xfrm>
            <a:off x="8777798" y="2146550"/>
            <a:ext cx="0" cy="4157663"/>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9" name="Line 25">
            <a:extLst>
              <a:ext uri="{FF2B5EF4-FFF2-40B4-BE49-F238E27FC236}">
                <a16:creationId xmlns:a16="http://schemas.microsoft.com/office/drawing/2014/main" id="{6AC7FFFC-E4C9-997E-5B84-A20F82B7E867}"/>
              </a:ext>
            </a:extLst>
          </p:cNvPr>
          <p:cNvSpPr>
            <a:spLocks noChangeShapeType="1"/>
          </p:cNvSpPr>
          <p:nvPr/>
        </p:nvSpPr>
        <p:spPr bwMode="auto">
          <a:xfrm>
            <a:off x="284673" y="2151312"/>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40" name="Line 26">
            <a:extLst>
              <a:ext uri="{FF2B5EF4-FFF2-40B4-BE49-F238E27FC236}">
                <a16:creationId xmlns:a16="http://schemas.microsoft.com/office/drawing/2014/main" id="{2246E34E-7485-B1B9-7C9B-52F77F415D90}"/>
              </a:ext>
            </a:extLst>
          </p:cNvPr>
          <p:cNvSpPr>
            <a:spLocks noChangeShapeType="1"/>
          </p:cNvSpPr>
          <p:nvPr/>
        </p:nvSpPr>
        <p:spPr bwMode="auto">
          <a:xfrm>
            <a:off x="284673" y="6297862"/>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41" name="Rectangle 27">
            <a:extLst>
              <a:ext uri="{FF2B5EF4-FFF2-40B4-BE49-F238E27FC236}">
                <a16:creationId xmlns:a16="http://schemas.microsoft.com/office/drawing/2014/main" id="{9CFAB9CE-957F-308A-2501-B99469C70EF7}"/>
              </a:ext>
            </a:extLst>
          </p:cNvPr>
          <p:cNvSpPr>
            <a:spLocks noChangeArrowheads="1"/>
          </p:cNvSpPr>
          <p:nvPr/>
        </p:nvSpPr>
        <p:spPr bwMode="auto">
          <a:xfrm>
            <a:off x="4583623" y="2267200"/>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a:ln>
                  <a:noFill/>
                </a:ln>
                <a:solidFill>
                  <a:srgbClr val="FFFFFF"/>
                </a:solidFill>
                <a:effectLst/>
                <a:latin typeface="HGPｺﾞｼｯｸE" panose="020B0900000000000000" pitchFamily="50" charset="-128"/>
                <a:ea typeface="HGPｺﾞｼｯｸE" panose="020B0900000000000000" pitchFamily="50" charset="-128"/>
              </a:rPr>
              <a:t>内</a:t>
            </a:r>
            <a:endParaRPr kumimoji="0" lang="ja-JP" altLang="ja-JP" sz="1800" u="none" strike="noStrike" cap="none" normalizeH="0" baseline="0">
              <a:ln>
                <a:noFill/>
              </a:ln>
              <a:solidFill>
                <a:schemeClr val="tx1"/>
              </a:solidFill>
              <a:effectLst/>
              <a:latin typeface="HGPGothicE" panose="020B0900000000000000" pitchFamily="34" charset="-128"/>
            </a:endParaRPr>
          </a:p>
        </p:txBody>
      </p:sp>
      <p:sp>
        <p:nvSpPr>
          <p:cNvPr id="42" name="Rectangle 28">
            <a:extLst>
              <a:ext uri="{FF2B5EF4-FFF2-40B4-BE49-F238E27FC236}">
                <a16:creationId xmlns:a16="http://schemas.microsoft.com/office/drawing/2014/main" id="{1E030FD9-37E6-367C-B2FA-CA484591BDF7}"/>
              </a:ext>
            </a:extLst>
          </p:cNvPr>
          <p:cNvSpPr>
            <a:spLocks noChangeArrowheads="1"/>
          </p:cNvSpPr>
          <p:nvPr/>
        </p:nvSpPr>
        <p:spPr bwMode="auto">
          <a:xfrm>
            <a:off x="5005898" y="2267200"/>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a:ln>
                  <a:noFill/>
                </a:ln>
                <a:solidFill>
                  <a:srgbClr val="FFFFFF"/>
                </a:solidFill>
                <a:effectLst/>
                <a:latin typeface="HGPｺﾞｼｯｸE" panose="020B0900000000000000" pitchFamily="50" charset="-128"/>
                <a:ea typeface="HGPｺﾞｼｯｸE" panose="020B0900000000000000" pitchFamily="50" charset="-128"/>
              </a:rPr>
              <a:t>容</a:t>
            </a:r>
            <a:endParaRPr kumimoji="0" lang="ja-JP" altLang="ja-JP" sz="1800" u="none" strike="noStrike" cap="none" normalizeH="0" baseline="0">
              <a:ln>
                <a:noFill/>
              </a:ln>
              <a:solidFill>
                <a:schemeClr val="tx1"/>
              </a:solidFill>
              <a:effectLst/>
              <a:latin typeface="HGPGothicE" panose="020B0900000000000000" pitchFamily="34" charset="-128"/>
            </a:endParaRPr>
          </a:p>
        </p:txBody>
      </p:sp>
      <p:sp>
        <p:nvSpPr>
          <p:cNvPr id="43" name="Rectangle 29">
            <a:extLst>
              <a:ext uri="{FF2B5EF4-FFF2-40B4-BE49-F238E27FC236}">
                <a16:creationId xmlns:a16="http://schemas.microsoft.com/office/drawing/2014/main" id="{E45E12B4-6317-4FC3-6E4D-FF063E445BAC}"/>
              </a:ext>
            </a:extLst>
          </p:cNvPr>
          <p:cNvSpPr>
            <a:spLocks noChangeArrowheads="1"/>
          </p:cNvSpPr>
          <p:nvPr/>
        </p:nvSpPr>
        <p:spPr bwMode="auto">
          <a:xfrm>
            <a:off x="459298" y="2308475"/>
            <a:ext cx="12102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FFFFFF"/>
                </a:solidFill>
                <a:effectLst/>
                <a:latin typeface="HGPｺﾞｼｯｸE" panose="020B0900000000000000" pitchFamily="50" charset="-128"/>
                <a:ea typeface="HGPｺﾞｼｯｸE" panose="020B0900000000000000" pitchFamily="50" charset="-128"/>
              </a:rPr>
              <a:t>公平の考え方</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44" name="Rectangle 30">
            <a:extLst>
              <a:ext uri="{FF2B5EF4-FFF2-40B4-BE49-F238E27FC236}">
                <a16:creationId xmlns:a16="http://schemas.microsoft.com/office/drawing/2014/main" id="{F1EBFBE4-CAF5-2F63-99DD-1766938041D4}"/>
              </a:ext>
            </a:extLst>
          </p:cNvPr>
          <p:cNvSpPr>
            <a:spLocks noChangeArrowheads="1"/>
          </p:cNvSpPr>
          <p:nvPr/>
        </p:nvSpPr>
        <p:spPr bwMode="auto">
          <a:xfrm>
            <a:off x="2037273" y="2887912"/>
            <a:ext cx="28741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各自の能力に応じて負担すること</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45" name="Rectangle 31">
            <a:extLst>
              <a:ext uri="{FF2B5EF4-FFF2-40B4-BE49-F238E27FC236}">
                <a16:creationId xmlns:a16="http://schemas.microsoft.com/office/drawing/2014/main" id="{15003C39-54B1-14A7-8BFC-561BDE6A6A91}"/>
              </a:ext>
            </a:extLst>
          </p:cNvPr>
          <p:cNvSpPr>
            <a:spLocks noChangeArrowheads="1"/>
          </p:cNvSpPr>
          <p:nvPr/>
        </p:nvSpPr>
        <p:spPr bwMode="auto">
          <a:xfrm>
            <a:off x="651386" y="2887912"/>
            <a:ext cx="8207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応能負担</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46" name="Rectangle 32">
            <a:extLst>
              <a:ext uri="{FF2B5EF4-FFF2-40B4-BE49-F238E27FC236}">
                <a16:creationId xmlns:a16="http://schemas.microsoft.com/office/drawing/2014/main" id="{90D7794E-AE5D-22E2-E880-ED1F5F0249FD}"/>
              </a:ext>
            </a:extLst>
          </p:cNvPr>
          <p:cNvSpPr>
            <a:spLocks noChangeArrowheads="1"/>
          </p:cNvSpPr>
          <p:nvPr/>
        </p:nvSpPr>
        <p:spPr bwMode="auto">
          <a:xfrm>
            <a:off x="2037273" y="3619750"/>
            <a:ext cx="401231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自分が受けた利益に応じたものを負担すること</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47" name="Rectangle 33">
            <a:extLst>
              <a:ext uri="{FF2B5EF4-FFF2-40B4-BE49-F238E27FC236}">
                <a16:creationId xmlns:a16="http://schemas.microsoft.com/office/drawing/2014/main" id="{312FE791-AAA3-AC85-C3DC-65625F1EC93F}"/>
              </a:ext>
            </a:extLst>
          </p:cNvPr>
          <p:cNvSpPr>
            <a:spLocks noChangeArrowheads="1"/>
          </p:cNvSpPr>
          <p:nvPr/>
        </p:nvSpPr>
        <p:spPr bwMode="auto">
          <a:xfrm>
            <a:off x="651386" y="3619750"/>
            <a:ext cx="8207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応益負担</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48" name="Rectangle 34">
            <a:extLst>
              <a:ext uri="{FF2B5EF4-FFF2-40B4-BE49-F238E27FC236}">
                <a16:creationId xmlns:a16="http://schemas.microsoft.com/office/drawing/2014/main" id="{8F3D4266-B2AA-C280-169A-ABB9D4C12899}"/>
              </a:ext>
            </a:extLst>
          </p:cNvPr>
          <p:cNvSpPr>
            <a:spLocks noChangeArrowheads="1"/>
          </p:cNvSpPr>
          <p:nvPr/>
        </p:nvSpPr>
        <p:spPr bwMode="auto">
          <a:xfrm>
            <a:off x="2037273" y="4352380"/>
            <a:ext cx="57643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「負担能力が同じ人には、同じ負担を求めるのが公平」という考え方</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49" name="Rectangle 35">
            <a:extLst>
              <a:ext uri="{FF2B5EF4-FFF2-40B4-BE49-F238E27FC236}">
                <a16:creationId xmlns:a16="http://schemas.microsoft.com/office/drawing/2014/main" id="{2F5BB867-D6DA-8B0B-F209-2B4D3FBB7385}"/>
              </a:ext>
            </a:extLst>
          </p:cNvPr>
          <p:cNvSpPr>
            <a:spLocks noChangeArrowheads="1"/>
          </p:cNvSpPr>
          <p:nvPr/>
        </p:nvSpPr>
        <p:spPr bwMode="auto">
          <a:xfrm>
            <a:off x="551373" y="4352380"/>
            <a:ext cx="10259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水平的公平</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50" name="Rectangle 36">
            <a:extLst>
              <a:ext uri="{FF2B5EF4-FFF2-40B4-BE49-F238E27FC236}">
                <a16:creationId xmlns:a16="http://schemas.microsoft.com/office/drawing/2014/main" id="{76A9B42F-2DDF-9B67-6FDF-EAB1A4ADDE4B}"/>
              </a:ext>
            </a:extLst>
          </p:cNvPr>
          <p:cNvSpPr>
            <a:spLocks noChangeArrowheads="1"/>
          </p:cNvSpPr>
          <p:nvPr/>
        </p:nvSpPr>
        <p:spPr bwMode="auto">
          <a:xfrm>
            <a:off x="2037273" y="5085012"/>
            <a:ext cx="63510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「負担能力が高い人には、より大きな負担を求めるのが公平」という考え方</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51" name="Rectangle 37">
            <a:extLst>
              <a:ext uri="{FF2B5EF4-FFF2-40B4-BE49-F238E27FC236}">
                <a16:creationId xmlns:a16="http://schemas.microsoft.com/office/drawing/2014/main" id="{BDE77E00-BFA4-FB94-2A7F-5175B487FA8E}"/>
              </a:ext>
            </a:extLst>
          </p:cNvPr>
          <p:cNvSpPr>
            <a:spLocks noChangeArrowheads="1"/>
          </p:cNvSpPr>
          <p:nvPr/>
        </p:nvSpPr>
        <p:spPr bwMode="auto">
          <a:xfrm>
            <a:off x="551373" y="5085012"/>
            <a:ext cx="10259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垂直的公平</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52" name="Rectangle 38">
            <a:extLst>
              <a:ext uri="{FF2B5EF4-FFF2-40B4-BE49-F238E27FC236}">
                <a16:creationId xmlns:a16="http://schemas.microsoft.com/office/drawing/2014/main" id="{DDA76CBA-653C-27A7-230C-216C1C3496E3}"/>
              </a:ext>
            </a:extLst>
          </p:cNvPr>
          <p:cNvSpPr>
            <a:spLocks noChangeArrowheads="1"/>
          </p:cNvSpPr>
          <p:nvPr/>
        </p:nvSpPr>
        <p:spPr bwMode="auto">
          <a:xfrm>
            <a:off x="2037273" y="5816850"/>
            <a:ext cx="58172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「現役世代と将来世代の受益と負担のバランスを保つ」という考え方</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sp>
        <p:nvSpPr>
          <p:cNvPr id="53" name="Rectangle 39">
            <a:extLst>
              <a:ext uri="{FF2B5EF4-FFF2-40B4-BE49-F238E27FC236}">
                <a16:creationId xmlns:a16="http://schemas.microsoft.com/office/drawing/2014/main" id="{4BC1A6A6-518C-B5A2-3E80-F510734E44AC}"/>
              </a:ext>
            </a:extLst>
          </p:cNvPr>
          <p:cNvSpPr>
            <a:spLocks noChangeArrowheads="1"/>
          </p:cNvSpPr>
          <p:nvPr/>
        </p:nvSpPr>
        <p:spPr bwMode="auto">
          <a:xfrm>
            <a:off x="451361" y="5816850"/>
            <a:ext cx="12262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世代間の公平</a:t>
            </a:r>
            <a:endParaRPr kumimoji="0" lang="ja-JP" altLang="ja-JP" sz="1800" u="none" strike="noStrike" cap="none" normalizeH="0" baseline="0" dirty="0">
              <a:ln>
                <a:noFill/>
              </a:ln>
              <a:solidFill>
                <a:schemeClr val="tx1"/>
              </a:solidFill>
              <a:effectLst/>
              <a:latin typeface="HGPGothicE" panose="020B0900000000000000" pitchFamily="34" charset="-128"/>
            </a:endParaRPr>
          </a:p>
        </p:txBody>
      </p:sp>
      <p:grpSp>
        <p:nvGrpSpPr>
          <p:cNvPr id="10" name="グループ化 9">
            <a:extLst>
              <a:ext uri="{FF2B5EF4-FFF2-40B4-BE49-F238E27FC236}">
                <a16:creationId xmlns:a16="http://schemas.microsoft.com/office/drawing/2014/main" id="{D52CBC96-4CB8-CD91-EA22-6AB9BFB89590}"/>
              </a:ext>
            </a:extLst>
          </p:cNvPr>
          <p:cNvGrpSpPr/>
          <p:nvPr/>
        </p:nvGrpSpPr>
        <p:grpSpPr>
          <a:xfrm>
            <a:off x="287921" y="6410880"/>
            <a:ext cx="7941679" cy="374400"/>
            <a:chOff x="322211" y="6410880"/>
            <a:chExt cx="8532000" cy="374400"/>
          </a:xfrm>
        </p:grpSpPr>
        <p:sp>
          <p:nvSpPr>
            <p:cNvPr id="13" name="正方形/長方形 12">
              <a:extLst>
                <a:ext uri="{FF2B5EF4-FFF2-40B4-BE49-F238E27FC236}">
                  <a16:creationId xmlns:a16="http://schemas.microsoft.com/office/drawing/2014/main" id="{5A10F919-57CA-BAEF-A0FA-95C3C7471275}"/>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 name="正方形/長方形 13">
              <a:extLst>
                <a:ext uri="{FF2B5EF4-FFF2-40B4-BE49-F238E27FC236}">
                  <a16:creationId xmlns:a16="http://schemas.microsoft.com/office/drawing/2014/main" id="{F36D47DC-1A01-0E8E-940E-7984EEA9E5C8}"/>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2" name="テキスト ボックス 11">
            <a:extLst>
              <a:ext uri="{FF2B5EF4-FFF2-40B4-BE49-F238E27FC236}">
                <a16:creationId xmlns:a16="http://schemas.microsoft.com/office/drawing/2014/main" id="{897C553D-213B-A4C9-F19D-5D03F02B4A46}"/>
              </a:ext>
            </a:extLst>
          </p:cNvPr>
          <p:cNvSpPr txBox="1"/>
          <p:nvPr/>
        </p:nvSpPr>
        <p:spPr>
          <a:xfrm>
            <a:off x="332797" y="1316298"/>
            <a:ext cx="5618846" cy="369332"/>
          </a:xfrm>
          <a:prstGeom prst="rect">
            <a:avLst/>
          </a:prstGeom>
          <a:noFill/>
        </p:spPr>
        <p:txBody>
          <a:bodyPr wrap="none" rtlCol="0">
            <a:spAutoFit/>
          </a:bodyPr>
          <a:lstStyle/>
          <a:p>
            <a:r>
              <a:rPr kumimoji="1" lang="ja-JP" altLang="en-US" sz="1800" dirty="0">
                <a:solidFill>
                  <a:srgbClr val="005BAD"/>
                </a:solidFill>
                <a:latin typeface="+mj-ea"/>
                <a:ea typeface="+mj-ea"/>
              </a:rPr>
              <a:t>税金には、みんながより公平だと思える仕組みが必要！</a:t>
            </a:r>
          </a:p>
        </p:txBody>
      </p:sp>
      <p:grpSp>
        <p:nvGrpSpPr>
          <p:cNvPr id="5" name="グループ化 4">
            <a:extLst>
              <a:ext uri="{FF2B5EF4-FFF2-40B4-BE49-F238E27FC236}">
                <a16:creationId xmlns:a16="http://schemas.microsoft.com/office/drawing/2014/main" id="{20B3B7F3-B77F-012D-B33C-25EB805C2C11}"/>
              </a:ext>
            </a:extLst>
          </p:cNvPr>
          <p:cNvGrpSpPr/>
          <p:nvPr/>
        </p:nvGrpSpPr>
        <p:grpSpPr>
          <a:xfrm>
            <a:off x="-29057" y="6108719"/>
            <a:ext cx="832606" cy="749281"/>
            <a:chOff x="-35154" y="5996309"/>
            <a:chExt cx="945432" cy="850816"/>
          </a:xfrm>
        </p:grpSpPr>
        <p:sp>
          <p:nvSpPr>
            <p:cNvPr id="6" name="フリーフォーム: 図形 5">
              <a:extLst>
                <a:ext uri="{FF2B5EF4-FFF2-40B4-BE49-F238E27FC236}">
                  <a16:creationId xmlns:a16="http://schemas.microsoft.com/office/drawing/2014/main" id="{1751F53D-53D4-EF64-7BB2-E7BE338C01DB}"/>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latin typeface="HGPGothicE" panose="020B0900000000000000" pitchFamily="34" charset="-128"/>
              </a:endParaRPr>
            </a:p>
          </p:txBody>
        </p:sp>
        <p:sp>
          <p:nvSpPr>
            <p:cNvPr id="7" name="フリーフォーム: 図形 6">
              <a:extLst>
                <a:ext uri="{FF2B5EF4-FFF2-40B4-BE49-F238E27FC236}">
                  <a16:creationId xmlns:a16="http://schemas.microsoft.com/office/drawing/2014/main" id="{26AC96E9-F2B9-EDD8-951A-4A70BAA47323}"/>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HGPGothicE" panose="020B0900000000000000" pitchFamily="34" charset="-128"/>
              </a:endParaRPr>
            </a:p>
          </p:txBody>
        </p:sp>
        <p:sp>
          <p:nvSpPr>
            <p:cNvPr id="8" name="テキスト ボックス 7">
              <a:extLst>
                <a:ext uri="{FF2B5EF4-FFF2-40B4-BE49-F238E27FC236}">
                  <a16:creationId xmlns:a16="http://schemas.microsoft.com/office/drawing/2014/main" id="{5F121D28-F028-E48F-F579-4B3C6521FCE2}"/>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16" name="Rectangle 14">
            <a:extLst>
              <a:ext uri="{FF2B5EF4-FFF2-40B4-BE49-F238E27FC236}">
                <a16:creationId xmlns:a16="http://schemas.microsoft.com/office/drawing/2014/main" id="{589B3916-8C64-42BB-9F2F-5A9AA94183E3}"/>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
        <p:nvSpPr>
          <p:cNvPr id="17" name="テキスト ボックス 16">
            <a:extLst>
              <a:ext uri="{FF2B5EF4-FFF2-40B4-BE49-F238E27FC236}">
                <a16:creationId xmlns:a16="http://schemas.microsoft.com/office/drawing/2014/main" id="{3E6E3A23-C1A9-43A5-B3CA-E4DD417AFC5A}"/>
              </a:ext>
            </a:extLst>
          </p:cNvPr>
          <p:cNvSpPr txBox="1"/>
          <p:nvPr/>
        </p:nvSpPr>
        <p:spPr>
          <a:xfrm>
            <a:off x="839467" y="6461424"/>
            <a:ext cx="7212333" cy="261610"/>
          </a:xfrm>
          <a:prstGeom prst="rect">
            <a:avLst/>
          </a:prstGeom>
          <a:noFill/>
        </p:spPr>
        <p:txBody>
          <a:bodyPr wrap="square" rtlCol="0">
            <a:spAutoFit/>
          </a:bodyPr>
          <a:lstStyle/>
          <a:p>
            <a:r>
              <a:rPr lang="ja-JP" altLang="en-US" sz="1100" b="1" dirty="0">
                <a:solidFill>
                  <a:srgbClr val="005BAD"/>
                </a:solidFill>
                <a:latin typeface="ＭＳ Ｐゴシック" panose="020B0600070205080204" pitchFamily="50" charset="-128"/>
                <a:ea typeface="ＭＳ Ｐゴシック" panose="020B0600070205080204" pitchFamily="50" charset="-128"/>
              </a:rPr>
              <a:t>調べてみよう ： </a:t>
            </a:r>
            <a:r>
              <a:rPr kumimoji="1" lang="en-US" altLang="ja-JP" sz="1100" dirty="0">
                <a:latin typeface="HGPGothicE" panose="020B0900000000000000" pitchFamily="34" charset="-128"/>
                <a:cs typeface="Arial" panose="020B0604020202020204" pitchFamily="34" charset="0"/>
                <a:hlinkClick r:id="rId4">
                  <a:extLst>
                    <a:ext uri="{A12FA001-AC4F-418D-AE19-62706E023703}">
                      <ahyp:hlinkClr xmlns:ahyp="http://schemas.microsoft.com/office/drawing/2018/hyperlinkcolor" val="tx"/>
                    </a:ext>
                  </a:extLst>
                </a:hlinkClick>
              </a:rPr>
              <a:t>https://www.nichizeiren.or.jp/taxaccount/education/sozei_nichizei/</a:t>
            </a:r>
            <a:r>
              <a:rPr kumimoji="1" lang="en-US" altLang="ja-JP" sz="1100" dirty="0">
                <a:latin typeface="HGPGothicE" panose="020B0900000000000000" pitchFamily="34" charset="-128"/>
                <a:cs typeface="Arial" panose="020B0604020202020204" pitchFamily="34" charset="0"/>
              </a:rPr>
              <a:t>  </a:t>
            </a:r>
            <a:r>
              <a:rPr kumimoji="1"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日本税理士会連合会</a:t>
            </a:r>
            <a:r>
              <a:rPr lang="en-US" altLang="ja-JP" sz="1000" dirty="0">
                <a:latin typeface="ＭＳ Ｐゴシック" panose="020B0600070205080204" pitchFamily="50" charset="-128"/>
                <a:ea typeface="ＭＳ Ｐゴシック" panose="020B0600070205080204" pitchFamily="50" charset="-128"/>
                <a:cs typeface="Arial" panose="020B0604020202020204" pitchFamily="34" charset="0"/>
              </a:rPr>
              <a:t>HP</a:t>
            </a:r>
            <a:r>
              <a:rPr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100" dirty="0">
              <a:latin typeface="ＭＳ Ｐゴシック" panose="020B0600070205080204" pitchFamily="50" charset="-128"/>
              <a:ea typeface="ＭＳ Ｐゴシック" panose="020B0600070205080204" pitchFamily="50" charset="-128"/>
            </a:endParaRPr>
          </a:p>
        </p:txBody>
      </p:sp>
      <p:sp>
        <p:nvSpPr>
          <p:cNvPr id="2" name="スライド番号プレースホルダー 8">
            <a:extLst>
              <a:ext uri="{FF2B5EF4-FFF2-40B4-BE49-F238E27FC236}">
                <a16:creationId xmlns:a16="http://schemas.microsoft.com/office/drawing/2014/main" id="{88F49A5F-0756-D22B-B834-7A4CD761A084}"/>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12</a:t>
            </a:fld>
            <a:endParaRPr lang="en-US" altLang="ja-JP" dirty="0">
              <a:latin typeface="+mn-ea"/>
              <a:ea typeface="+mn-ea"/>
            </a:endParaRPr>
          </a:p>
        </p:txBody>
      </p:sp>
    </p:spTree>
    <p:extLst>
      <p:ext uri="{BB962C8B-B14F-4D97-AF65-F5344CB8AC3E}">
        <p14:creationId xmlns:p14="http://schemas.microsoft.com/office/powerpoint/2010/main" val="344429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500"/>
                                        <p:tgtEl>
                                          <p:spTgt spid="4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500"/>
                                        <p:tgtEl>
                                          <p:spTgt spid="4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500"/>
                                        <p:tgtEl>
                                          <p:spTgt spid="43"/>
                                        </p:tgtEl>
                                      </p:cBhvr>
                                    </p:animEffect>
                                  </p:childTnLst>
                                </p:cTn>
                              </p:par>
                            </p:childTnLst>
                          </p:cTn>
                        </p:par>
                        <p:par>
                          <p:cTn id="88" fill="hold">
                            <p:stCondLst>
                              <p:cond delay="500"/>
                            </p:stCondLst>
                            <p:childTnLst>
                              <p:par>
                                <p:cTn id="89" presetID="42" presetClass="entr" presetSubtype="0" fill="hold"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fade">
                                      <p:cBhvr>
                                        <p:cTn id="91" dur="600"/>
                                        <p:tgtEl>
                                          <p:spTgt spid="11"/>
                                        </p:tgtEl>
                                      </p:cBhvr>
                                    </p:animEffect>
                                    <p:anim calcmode="lin" valueType="num">
                                      <p:cBhvr>
                                        <p:cTn id="92" dur="600" fill="hold"/>
                                        <p:tgtEl>
                                          <p:spTgt spid="11"/>
                                        </p:tgtEl>
                                        <p:attrNameLst>
                                          <p:attrName>ppt_x</p:attrName>
                                        </p:attrNameLst>
                                      </p:cBhvr>
                                      <p:tavLst>
                                        <p:tav tm="0">
                                          <p:val>
                                            <p:strVal val="#ppt_x"/>
                                          </p:val>
                                        </p:tav>
                                        <p:tav tm="100000">
                                          <p:val>
                                            <p:strVal val="#ppt_x"/>
                                          </p:val>
                                        </p:tav>
                                      </p:tavLst>
                                    </p:anim>
                                    <p:anim calcmode="lin" valueType="num">
                                      <p:cBhvr>
                                        <p:cTn id="93" dur="6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500"/>
                                        <p:tgtEl>
                                          <p:spTgt spid="45">
                                            <p:txEl>
                                              <p:pRg st="0" end="0"/>
                                            </p:txEl>
                                          </p:spTgt>
                                        </p:tgtEl>
                                      </p:cBhvr>
                                    </p:animEffect>
                                  </p:childTnLst>
                                </p:cTn>
                              </p:par>
                            </p:childTnLst>
                          </p:cTn>
                        </p:par>
                        <p:par>
                          <p:cTn id="99" fill="hold">
                            <p:stCondLst>
                              <p:cond delay="500"/>
                            </p:stCondLst>
                            <p:childTnLst>
                              <p:par>
                                <p:cTn id="100" presetID="22" presetClass="entr" presetSubtype="8" fill="hold" nodeType="afterEffect">
                                  <p:stCondLst>
                                    <p:cond delay="0"/>
                                  </p:stCondLst>
                                  <p:childTnLst>
                                    <p:set>
                                      <p:cBhvr>
                                        <p:cTn id="101" dur="1" fill="hold">
                                          <p:stCondLst>
                                            <p:cond delay="0"/>
                                          </p:stCondLst>
                                        </p:cTn>
                                        <p:tgtEl>
                                          <p:spTgt spid="44">
                                            <p:txEl>
                                              <p:pRg st="0" end="0"/>
                                            </p:txEl>
                                          </p:spTgt>
                                        </p:tgtEl>
                                        <p:attrNameLst>
                                          <p:attrName>style.visibility</p:attrName>
                                        </p:attrNameLst>
                                      </p:cBhvr>
                                      <p:to>
                                        <p:strVal val="visible"/>
                                      </p:to>
                                    </p:set>
                                    <p:animEffect transition="in" filter="wipe(left)">
                                      <p:cBhvr>
                                        <p:cTn id="102" dur="1000"/>
                                        <p:tgtEl>
                                          <p:spTgt spid="44">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fade">
                                      <p:cBhvr>
                                        <p:cTn id="107" dur="500"/>
                                        <p:tgtEl>
                                          <p:spTgt spid="47"/>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left)">
                                      <p:cBhvr>
                                        <p:cTn id="111" dur="1300"/>
                                        <p:tgtEl>
                                          <p:spTgt spid="46"/>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500"/>
                                        <p:tgtEl>
                                          <p:spTgt spid="49"/>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wipe(left)">
                                      <p:cBhvr>
                                        <p:cTn id="120" dur="1700"/>
                                        <p:tgtEl>
                                          <p:spTgt spid="48"/>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51"/>
                                        </p:tgtEl>
                                        <p:attrNameLst>
                                          <p:attrName>style.visibility</p:attrName>
                                        </p:attrNameLst>
                                      </p:cBhvr>
                                      <p:to>
                                        <p:strVal val="visible"/>
                                      </p:to>
                                    </p:set>
                                    <p:animEffect transition="in" filter="fade">
                                      <p:cBhvr>
                                        <p:cTn id="125" dur="500"/>
                                        <p:tgtEl>
                                          <p:spTgt spid="51"/>
                                        </p:tgtEl>
                                      </p:cBhvr>
                                    </p:animEffect>
                                  </p:childTnLst>
                                </p:cTn>
                              </p:par>
                            </p:childTnLst>
                          </p:cTn>
                        </p:par>
                        <p:par>
                          <p:cTn id="126" fill="hold">
                            <p:stCondLst>
                              <p:cond delay="500"/>
                            </p:stCondLst>
                            <p:childTnLst>
                              <p:par>
                                <p:cTn id="127" presetID="22" presetClass="entr" presetSubtype="8"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Effect transition="in" filter="wipe(left)">
                                      <p:cBhvr>
                                        <p:cTn id="129" dur="1750"/>
                                        <p:tgtEl>
                                          <p:spTgt spid="50"/>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53"/>
                                        </p:tgtEl>
                                        <p:attrNameLst>
                                          <p:attrName>style.visibility</p:attrName>
                                        </p:attrNameLst>
                                      </p:cBhvr>
                                      <p:to>
                                        <p:strVal val="visible"/>
                                      </p:to>
                                    </p:set>
                                    <p:animEffect transition="in" filter="fade">
                                      <p:cBhvr>
                                        <p:cTn id="134" dur="500"/>
                                        <p:tgtEl>
                                          <p:spTgt spid="53"/>
                                        </p:tgtEl>
                                      </p:cBhvr>
                                    </p:animEffect>
                                  </p:childTnLst>
                                </p:cTn>
                              </p:par>
                            </p:childTnLst>
                          </p:cTn>
                        </p:par>
                        <p:par>
                          <p:cTn id="135" fill="hold">
                            <p:stCondLst>
                              <p:cond delay="500"/>
                            </p:stCondLst>
                            <p:childTnLst>
                              <p:par>
                                <p:cTn id="136" presetID="22" presetClass="entr" presetSubtype="8" fill="hold" grpId="0"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wipe(left)">
                                      <p:cBhvr>
                                        <p:cTn id="138" dur="17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6" grpId="0"/>
      <p:bldP spid="47" grpId="0"/>
      <p:bldP spid="48" grpId="0"/>
      <p:bldP spid="49" grpId="0"/>
      <p:bldP spid="50" grpId="0"/>
      <p:bldP spid="51" grpId="0"/>
      <p:bldP spid="52" grpId="0"/>
      <p:bldP spid="53"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FBA04-BAE2-0962-72DE-8526C1DD3C2A}"/>
            </a:ext>
          </a:extLst>
        </p:cNvPr>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AA65B57C-0EBB-D27F-5CA4-C6CC734CD489}"/>
              </a:ext>
            </a:extLst>
          </p:cNvPr>
          <p:cNvGrpSpPr/>
          <p:nvPr/>
        </p:nvGrpSpPr>
        <p:grpSpPr>
          <a:xfrm>
            <a:off x="287921" y="6410880"/>
            <a:ext cx="7935329" cy="374400"/>
            <a:chOff x="322211" y="6410880"/>
            <a:chExt cx="8532000" cy="374400"/>
          </a:xfrm>
        </p:grpSpPr>
        <p:sp>
          <p:nvSpPr>
            <p:cNvPr id="20" name="正方形/長方形 19">
              <a:extLst>
                <a:ext uri="{FF2B5EF4-FFF2-40B4-BE49-F238E27FC236}">
                  <a16:creationId xmlns:a16="http://schemas.microsoft.com/office/drawing/2014/main" id="{FC4BDEE6-C78E-3933-D12A-210781583C65}"/>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2" name="正方形/長方形 21">
              <a:extLst>
                <a:ext uri="{FF2B5EF4-FFF2-40B4-BE49-F238E27FC236}">
                  <a16:creationId xmlns:a16="http://schemas.microsoft.com/office/drawing/2014/main" id="{C3721483-EB9D-46F8-1E43-63B6E50FEBC2}"/>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2306" name="テキスト ボックス 18">
            <a:extLst>
              <a:ext uri="{FF2B5EF4-FFF2-40B4-BE49-F238E27FC236}">
                <a16:creationId xmlns:a16="http://schemas.microsoft.com/office/drawing/2014/main" id="{5CD793AB-40B0-0E36-09DB-4C4F46290BBA}"/>
              </a:ext>
            </a:extLst>
          </p:cNvPr>
          <p:cNvSpPr txBox="1">
            <a:spLocks noChangeArrowheads="1"/>
          </p:cNvSpPr>
          <p:nvPr/>
        </p:nvSpPr>
        <p:spPr bwMode="auto">
          <a:xfrm>
            <a:off x="126088" y="926930"/>
            <a:ext cx="9017912" cy="34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419207" eaLnBrk="1" hangingPunct="1">
              <a:lnSpc>
                <a:spcPct val="130000"/>
              </a:lnSpc>
              <a:spcBef>
                <a:spcPct val="0"/>
              </a:spcBef>
              <a:buNone/>
            </a:pPr>
            <a:r>
              <a:rPr lang="ja-JP" altLang="en-US" sz="1500" b="1" dirty="0">
                <a:solidFill>
                  <a:prstClr val="black"/>
                </a:solidFill>
                <a:latin typeface="HGPｺﾞｼｯｸM" panose="020B0600000000000000" pitchFamily="50" charset="-128"/>
                <a:ea typeface="HGPｺﾞｼｯｸM" panose="020B0600000000000000" pitchFamily="50" charset="-128"/>
              </a:rPr>
              <a:t>国の税金に関する法律</a:t>
            </a:r>
            <a:r>
              <a:rPr lang="ja-JP" altLang="en-US" sz="1200" b="1" dirty="0">
                <a:solidFill>
                  <a:prstClr val="black"/>
                </a:solidFill>
                <a:latin typeface="HGPｺﾞｼｯｸM" panose="020B0600000000000000" pitchFamily="50" charset="-128"/>
                <a:ea typeface="HGPｺﾞｼｯｸM" panose="020B0600000000000000" pitchFamily="50" charset="-128"/>
              </a:rPr>
              <a:t>（税負担の方法）</a:t>
            </a:r>
            <a:r>
              <a:rPr lang="ja-JP" altLang="en-US" sz="1500" b="1" dirty="0">
                <a:solidFill>
                  <a:prstClr val="black"/>
                </a:solidFill>
                <a:latin typeface="HGPｺﾞｼｯｸM" panose="020B0600000000000000" pitchFamily="50" charset="-128"/>
                <a:ea typeface="HGPｺﾞｼｯｸM" panose="020B0600000000000000" pitchFamily="50" charset="-128"/>
              </a:rPr>
              <a:t>と税金の使いみち</a:t>
            </a:r>
            <a:r>
              <a:rPr lang="ja-JP" altLang="en-US" sz="1200" b="1" dirty="0">
                <a:solidFill>
                  <a:prstClr val="black"/>
                </a:solidFill>
                <a:latin typeface="HGPｺﾞｼｯｸM" panose="020B0600000000000000" pitchFamily="50" charset="-128"/>
                <a:ea typeface="HGPｺﾞｼｯｸM" panose="020B0600000000000000" pitchFamily="50" charset="-128"/>
              </a:rPr>
              <a:t>（予算）</a:t>
            </a:r>
            <a:r>
              <a:rPr lang="ja-JP" altLang="en-US" sz="1500" b="1" dirty="0">
                <a:solidFill>
                  <a:prstClr val="black"/>
                </a:solidFill>
                <a:latin typeface="HGPｺﾞｼｯｸM" panose="020B0600000000000000" pitchFamily="50" charset="-128"/>
                <a:ea typeface="HGPｺﾞｼｯｸM" panose="020B0600000000000000" pitchFamily="50" charset="-128"/>
              </a:rPr>
              <a:t>は、国民の代表者である国会議員が決めています。</a:t>
            </a:r>
          </a:p>
        </p:txBody>
      </p:sp>
      <p:sp>
        <p:nvSpPr>
          <p:cNvPr id="5" name="テキスト ボックス 4">
            <a:extLst>
              <a:ext uri="{FF2B5EF4-FFF2-40B4-BE49-F238E27FC236}">
                <a16:creationId xmlns:a16="http://schemas.microsoft.com/office/drawing/2014/main" id="{99827725-142B-22B1-486C-3CAC0C4A50BD}"/>
              </a:ext>
            </a:extLst>
          </p:cNvPr>
          <p:cNvSpPr txBox="1"/>
          <p:nvPr/>
        </p:nvSpPr>
        <p:spPr>
          <a:xfrm>
            <a:off x="843890" y="6473251"/>
            <a:ext cx="6711455"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調べてみよう </a:t>
            </a:r>
            <a:r>
              <a:rPr lang="ja-JP" altLang="en-US" sz="1100" b="1"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税の決定者：</a:t>
            </a:r>
            <a:r>
              <a:rPr lang="ja-JP" altLang="en-US" sz="1100" b="1" spc="-150" dirty="0">
                <a:solidFill>
                  <a:srgbClr val="005BAD"/>
                </a:solidFill>
                <a:latin typeface="+mj-ea"/>
                <a:ea typeface="+mj-ea"/>
              </a:rPr>
              <a:t>　</a:t>
            </a:r>
            <a:r>
              <a:rPr kumimoji="1" lang="en-US" altLang="ja-JP" sz="1100" dirty="0">
                <a:latin typeface="HGPGothicE" panose="020B0900000000000000" pitchFamily="34" charset="-128"/>
                <a:cs typeface="Arial" panose="020B0604020202020204" pitchFamily="34" charset="0"/>
                <a:hlinkClick r:id="rId3">
                  <a:extLst>
                    <a:ext uri="{A12FA001-AC4F-418D-AE19-62706E023703}">
                      <ahyp:hlinkClr xmlns:ahyp="http://schemas.microsoft.com/office/drawing/2018/hyperlinkcolor" val="tx"/>
                    </a:ext>
                  </a:extLst>
                </a:hlinkClick>
              </a:rPr>
              <a:t>https://www.nta.go.jp/taxes/kids/oyo/page08.htm</a:t>
            </a:r>
            <a:endParaRPr lang="ja-JP" altLang="en-US" sz="1100" dirty="0">
              <a:latin typeface="ＭＳ Ｐゴシック" panose="020B0600070205080204" pitchFamily="50" charset="-128"/>
              <a:ea typeface="ＭＳ Ｐゴシック" panose="020B0600070205080204" pitchFamily="50" charset="-128"/>
            </a:endParaRPr>
          </a:p>
        </p:txBody>
      </p:sp>
      <p:grpSp>
        <p:nvGrpSpPr>
          <p:cNvPr id="3" name="グループ化 2">
            <a:extLst>
              <a:ext uri="{FF2B5EF4-FFF2-40B4-BE49-F238E27FC236}">
                <a16:creationId xmlns:a16="http://schemas.microsoft.com/office/drawing/2014/main" id="{A00A4C9F-3364-3325-A85E-E7C0A0DCA16C}"/>
              </a:ext>
            </a:extLst>
          </p:cNvPr>
          <p:cNvGrpSpPr/>
          <p:nvPr/>
        </p:nvGrpSpPr>
        <p:grpSpPr>
          <a:xfrm>
            <a:off x="6136099" y="1358233"/>
            <a:ext cx="2699421" cy="4250369"/>
            <a:chOff x="6265192" y="1052509"/>
            <a:chExt cx="2699421" cy="4250369"/>
          </a:xfrm>
        </p:grpSpPr>
        <p:sp>
          <p:nvSpPr>
            <p:cNvPr id="6" name="正方形/長方形 5">
              <a:extLst>
                <a:ext uri="{FF2B5EF4-FFF2-40B4-BE49-F238E27FC236}">
                  <a16:creationId xmlns:a16="http://schemas.microsoft.com/office/drawing/2014/main" id="{D88CE2A4-DCB0-627C-8EC4-6E61DB086FD1}"/>
                </a:ext>
              </a:extLst>
            </p:cNvPr>
            <p:cNvSpPr/>
            <p:nvPr/>
          </p:nvSpPr>
          <p:spPr bwMode="auto">
            <a:xfrm>
              <a:off x="6265192" y="1052509"/>
              <a:ext cx="2697447" cy="4250369"/>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7" name="正方形/長方形 6">
              <a:extLst>
                <a:ext uri="{FF2B5EF4-FFF2-40B4-BE49-F238E27FC236}">
                  <a16:creationId xmlns:a16="http://schemas.microsoft.com/office/drawing/2014/main" id="{4D55EC2C-28B8-D250-6782-0E20D06ABFD4}"/>
                </a:ext>
              </a:extLst>
            </p:cNvPr>
            <p:cNvSpPr/>
            <p:nvPr/>
          </p:nvSpPr>
          <p:spPr bwMode="auto">
            <a:xfrm>
              <a:off x="6267166" y="1064068"/>
              <a:ext cx="2697447" cy="359818"/>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都道府県・市区町村</a:t>
              </a:r>
            </a:p>
          </p:txBody>
        </p:sp>
      </p:grpSp>
      <p:grpSp>
        <p:nvGrpSpPr>
          <p:cNvPr id="4" name="グループ化 3">
            <a:extLst>
              <a:ext uri="{FF2B5EF4-FFF2-40B4-BE49-F238E27FC236}">
                <a16:creationId xmlns:a16="http://schemas.microsoft.com/office/drawing/2014/main" id="{79FA54E3-765E-D1F9-A88A-01E80224C93F}"/>
              </a:ext>
            </a:extLst>
          </p:cNvPr>
          <p:cNvGrpSpPr/>
          <p:nvPr/>
        </p:nvGrpSpPr>
        <p:grpSpPr>
          <a:xfrm>
            <a:off x="328341" y="1358233"/>
            <a:ext cx="2697447" cy="4224635"/>
            <a:chOff x="328341" y="1358233"/>
            <a:chExt cx="2697447" cy="4224635"/>
          </a:xfrm>
        </p:grpSpPr>
        <p:sp>
          <p:nvSpPr>
            <p:cNvPr id="12" name="正方形/長方形 11">
              <a:extLst>
                <a:ext uri="{FF2B5EF4-FFF2-40B4-BE49-F238E27FC236}">
                  <a16:creationId xmlns:a16="http://schemas.microsoft.com/office/drawing/2014/main" id="{35961F1D-BE55-C590-16FF-8BC6956CD05A}"/>
                </a:ext>
              </a:extLst>
            </p:cNvPr>
            <p:cNvSpPr/>
            <p:nvPr/>
          </p:nvSpPr>
          <p:spPr bwMode="auto">
            <a:xfrm>
              <a:off x="328341" y="1373398"/>
              <a:ext cx="2697447" cy="4209470"/>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3" name="正方形/長方形 12">
              <a:extLst>
                <a:ext uri="{FF2B5EF4-FFF2-40B4-BE49-F238E27FC236}">
                  <a16:creationId xmlns:a16="http://schemas.microsoft.com/office/drawing/2014/main" id="{11130020-7684-9363-6163-B8860F012EAB}"/>
                </a:ext>
              </a:extLst>
            </p:cNvPr>
            <p:cNvSpPr/>
            <p:nvPr/>
          </p:nvSpPr>
          <p:spPr bwMode="auto">
            <a:xfrm>
              <a:off x="328341" y="1358233"/>
              <a:ext cx="2697447" cy="359818"/>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国</a:t>
              </a:r>
            </a:p>
          </p:txBody>
        </p:sp>
      </p:grpSp>
      <p:grpSp>
        <p:nvGrpSpPr>
          <p:cNvPr id="9" name="グループ化 8">
            <a:extLst>
              <a:ext uri="{FF2B5EF4-FFF2-40B4-BE49-F238E27FC236}">
                <a16:creationId xmlns:a16="http://schemas.microsoft.com/office/drawing/2014/main" id="{ADEA4334-2137-36D7-2550-744F18A76738}"/>
              </a:ext>
            </a:extLst>
          </p:cNvPr>
          <p:cNvGrpSpPr/>
          <p:nvPr/>
        </p:nvGrpSpPr>
        <p:grpSpPr>
          <a:xfrm>
            <a:off x="658264" y="1847090"/>
            <a:ext cx="2037600" cy="1275464"/>
            <a:chOff x="658264" y="1847090"/>
            <a:chExt cx="2037600" cy="1275464"/>
          </a:xfrm>
        </p:grpSpPr>
        <p:sp>
          <p:nvSpPr>
            <p:cNvPr id="16" name="四角形: 角を丸くする 15">
              <a:extLst>
                <a:ext uri="{FF2B5EF4-FFF2-40B4-BE49-F238E27FC236}">
                  <a16:creationId xmlns:a16="http://schemas.microsoft.com/office/drawing/2014/main" id="{C9E38346-5BDE-2538-25EE-CB068C2B2B11}"/>
                </a:ext>
              </a:extLst>
            </p:cNvPr>
            <p:cNvSpPr/>
            <p:nvPr/>
          </p:nvSpPr>
          <p:spPr bwMode="auto">
            <a:xfrm>
              <a:off x="658264" y="1847090"/>
              <a:ext cx="2037600" cy="216000"/>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r>
                <a:rPr lang="ja-JP" altLang="en-US" sz="1200" dirty="0">
                  <a:solidFill>
                    <a:schemeClr val="bg1"/>
                  </a:solidFill>
                  <a:latin typeface="+mn-ea"/>
                  <a:ea typeface="+mn-ea"/>
                </a:rPr>
                <a:t>内　閣</a:t>
              </a:r>
            </a:p>
          </p:txBody>
        </p:sp>
        <p:pic>
          <p:nvPicPr>
            <p:cNvPr id="12295" name="図 12294" descr="建物, 障子, ウィンドウ, 時計 が含まれている画像&#10;&#10;自動的に生成された説明">
              <a:extLst>
                <a:ext uri="{FF2B5EF4-FFF2-40B4-BE49-F238E27FC236}">
                  <a16:creationId xmlns:a16="http://schemas.microsoft.com/office/drawing/2014/main" id="{847023B8-5307-43D5-4C96-AE70388FF0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621" y="2147788"/>
              <a:ext cx="1333388" cy="974766"/>
            </a:xfrm>
            <a:prstGeom prst="rect">
              <a:avLst/>
            </a:prstGeom>
          </p:spPr>
        </p:pic>
      </p:grpSp>
      <p:sp>
        <p:nvSpPr>
          <p:cNvPr id="12296" name="矢印: 折線 12295">
            <a:extLst>
              <a:ext uri="{FF2B5EF4-FFF2-40B4-BE49-F238E27FC236}">
                <a16:creationId xmlns:a16="http://schemas.microsoft.com/office/drawing/2014/main" id="{6595105C-3F86-2AE8-E328-B0C66EF21DD3}"/>
              </a:ext>
            </a:extLst>
          </p:cNvPr>
          <p:cNvSpPr/>
          <p:nvPr/>
        </p:nvSpPr>
        <p:spPr>
          <a:xfrm flipH="1">
            <a:off x="3090505" y="3655354"/>
            <a:ext cx="1196161" cy="1332513"/>
          </a:xfrm>
          <a:prstGeom prst="bentArrow">
            <a:avLst>
              <a:gd name="adj1" fmla="val 12284"/>
              <a:gd name="adj2" fmla="val 12419"/>
              <a:gd name="adj3" fmla="val 16066"/>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7" name="グループ化 16">
            <a:extLst>
              <a:ext uri="{FF2B5EF4-FFF2-40B4-BE49-F238E27FC236}">
                <a16:creationId xmlns:a16="http://schemas.microsoft.com/office/drawing/2014/main" id="{5E21B778-4AFE-B3FB-DF12-F7338C3A1296}"/>
              </a:ext>
            </a:extLst>
          </p:cNvPr>
          <p:cNvGrpSpPr/>
          <p:nvPr/>
        </p:nvGrpSpPr>
        <p:grpSpPr>
          <a:xfrm>
            <a:off x="6466951" y="1847090"/>
            <a:ext cx="2035742" cy="1245954"/>
            <a:chOff x="6466951" y="1847090"/>
            <a:chExt cx="2035742" cy="1245954"/>
          </a:xfrm>
        </p:grpSpPr>
        <p:sp>
          <p:nvSpPr>
            <p:cNvPr id="12300" name="四角形: 角を丸くする 12299">
              <a:extLst>
                <a:ext uri="{FF2B5EF4-FFF2-40B4-BE49-F238E27FC236}">
                  <a16:creationId xmlns:a16="http://schemas.microsoft.com/office/drawing/2014/main" id="{D138C670-5F35-152B-CB81-4ED325078E91}"/>
                </a:ext>
              </a:extLst>
            </p:cNvPr>
            <p:cNvSpPr/>
            <p:nvPr/>
          </p:nvSpPr>
          <p:spPr bwMode="auto">
            <a:xfrm>
              <a:off x="6466951" y="184709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都道府県知事・市区町村長</a:t>
              </a:r>
              <a:endParaRPr kumimoji="1" lang="ja-JP" altLang="en-US" sz="1200" b="0" i="0" u="none" strike="noStrike" cap="none" normalizeH="0" baseline="0" dirty="0">
                <a:ln>
                  <a:noFill/>
                </a:ln>
                <a:solidFill>
                  <a:schemeClr val="bg1"/>
                </a:solidFill>
                <a:effectLst/>
                <a:latin typeface="+mn-ea"/>
                <a:ea typeface="+mn-ea"/>
              </a:endParaRPr>
            </a:p>
          </p:txBody>
        </p:sp>
        <p:pic>
          <p:nvPicPr>
            <p:cNvPr id="12301" name="図 12300">
              <a:extLst>
                <a:ext uri="{FF2B5EF4-FFF2-40B4-BE49-F238E27FC236}">
                  <a16:creationId xmlns:a16="http://schemas.microsoft.com/office/drawing/2014/main" id="{A21D852B-073D-4B2B-14E2-FBB0048C267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677461" y="2164738"/>
              <a:ext cx="1676109" cy="928306"/>
            </a:xfrm>
            <a:prstGeom prst="rect">
              <a:avLst/>
            </a:prstGeom>
          </p:spPr>
        </p:pic>
      </p:grpSp>
      <p:sp>
        <p:nvSpPr>
          <p:cNvPr id="12302" name="二等辺三角形 12301">
            <a:extLst>
              <a:ext uri="{FF2B5EF4-FFF2-40B4-BE49-F238E27FC236}">
                <a16:creationId xmlns:a16="http://schemas.microsoft.com/office/drawing/2014/main" id="{5FA63486-8411-1996-C36C-0F5F35780B7A}"/>
              </a:ext>
            </a:extLst>
          </p:cNvPr>
          <p:cNvSpPr/>
          <p:nvPr/>
        </p:nvSpPr>
        <p:spPr>
          <a:xfrm rot="10800000">
            <a:off x="1363045" y="5257872"/>
            <a:ext cx="628038" cy="204009"/>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12305" name="テキスト ボックス 12304">
            <a:extLst>
              <a:ext uri="{FF2B5EF4-FFF2-40B4-BE49-F238E27FC236}">
                <a16:creationId xmlns:a16="http://schemas.microsoft.com/office/drawing/2014/main" id="{6A23DC6F-6F02-FACF-2271-B24178C4CF3D}"/>
              </a:ext>
            </a:extLst>
          </p:cNvPr>
          <p:cNvSpPr txBox="1"/>
          <p:nvPr/>
        </p:nvSpPr>
        <p:spPr>
          <a:xfrm>
            <a:off x="1125471" y="3201573"/>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予算案の提出</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sp>
        <p:nvSpPr>
          <p:cNvPr id="12308" name="矢印: 折線 12307">
            <a:extLst>
              <a:ext uri="{FF2B5EF4-FFF2-40B4-BE49-F238E27FC236}">
                <a16:creationId xmlns:a16="http://schemas.microsoft.com/office/drawing/2014/main" id="{C9675C4D-08D0-4DD7-6494-689D313CCEEB}"/>
              </a:ext>
            </a:extLst>
          </p:cNvPr>
          <p:cNvSpPr/>
          <p:nvPr/>
        </p:nvSpPr>
        <p:spPr>
          <a:xfrm>
            <a:off x="4849049" y="2190065"/>
            <a:ext cx="1269165" cy="2786748"/>
          </a:xfrm>
          <a:prstGeom prst="bentArrow">
            <a:avLst>
              <a:gd name="adj1" fmla="val 13557"/>
              <a:gd name="adj2" fmla="val 13199"/>
              <a:gd name="adj3" fmla="val 19573"/>
              <a:gd name="adj4" fmla="val 17833"/>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2313" name="グループ化 12312">
            <a:extLst>
              <a:ext uri="{FF2B5EF4-FFF2-40B4-BE49-F238E27FC236}">
                <a16:creationId xmlns:a16="http://schemas.microsoft.com/office/drawing/2014/main" id="{810C1AB5-C4F9-5206-DEF9-3E263033F8F4}"/>
              </a:ext>
            </a:extLst>
          </p:cNvPr>
          <p:cNvGrpSpPr/>
          <p:nvPr/>
        </p:nvGrpSpPr>
        <p:grpSpPr>
          <a:xfrm>
            <a:off x="328341" y="5578914"/>
            <a:ext cx="2697447" cy="637215"/>
            <a:chOff x="274551" y="5671510"/>
            <a:chExt cx="2697447" cy="637215"/>
          </a:xfrm>
        </p:grpSpPr>
        <p:sp>
          <p:nvSpPr>
            <p:cNvPr id="12314" name="正方形/長方形 12313">
              <a:extLst>
                <a:ext uri="{FF2B5EF4-FFF2-40B4-BE49-F238E27FC236}">
                  <a16:creationId xmlns:a16="http://schemas.microsoft.com/office/drawing/2014/main" id="{D7A8F478-9150-FA81-1A63-8E61E3D02074}"/>
                </a:ext>
              </a:extLst>
            </p:cNvPr>
            <p:cNvSpPr/>
            <p:nvPr/>
          </p:nvSpPr>
          <p:spPr bwMode="auto">
            <a:xfrm>
              <a:off x="274551" y="5671510"/>
              <a:ext cx="2697447" cy="637215"/>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2315" name="正方形/長方形 12314">
              <a:extLst>
                <a:ext uri="{FF2B5EF4-FFF2-40B4-BE49-F238E27FC236}">
                  <a16:creationId xmlns:a16="http://schemas.microsoft.com/office/drawing/2014/main" id="{CA279C5F-4A77-F595-5B99-7A9EC8B0513E}"/>
                </a:ext>
              </a:extLst>
            </p:cNvPr>
            <p:cNvSpPr/>
            <p:nvPr/>
          </p:nvSpPr>
          <p:spPr bwMode="auto">
            <a:xfrm>
              <a:off x="274551" y="5682870"/>
              <a:ext cx="2697447" cy="261950"/>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12316" name="テキスト ボックス 12315">
              <a:extLst>
                <a:ext uri="{FF2B5EF4-FFF2-40B4-BE49-F238E27FC236}">
                  <a16:creationId xmlns:a16="http://schemas.microsoft.com/office/drawing/2014/main" id="{49EBC512-389F-99F2-B499-A06AB0DC0424}"/>
                </a:ext>
              </a:extLst>
            </p:cNvPr>
            <p:cNvSpPr txBox="1"/>
            <p:nvPr/>
          </p:nvSpPr>
          <p:spPr>
            <a:xfrm>
              <a:off x="318269"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国会の話し合いで予算が決まります。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12317" name="グループ化 12316">
            <a:extLst>
              <a:ext uri="{FF2B5EF4-FFF2-40B4-BE49-F238E27FC236}">
                <a16:creationId xmlns:a16="http://schemas.microsoft.com/office/drawing/2014/main" id="{71928FA4-69D3-E6DF-3128-B478518F20CD}"/>
              </a:ext>
            </a:extLst>
          </p:cNvPr>
          <p:cNvGrpSpPr/>
          <p:nvPr/>
        </p:nvGrpSpPr>
        <p:grpSpPr>
          <a:xfrm>
            <a:off x="6134125" y="5578914"/>
            <a:ext cx="2697447" cy="637215"/>
            <a:chOff x="6263218" y="5671510"/>
            <a:chExt cx="2697447" cy="637215"/>
          </a:xfrm>
        </p:grpSpPr>
        <p:sp>
          <p:nvSpPr>
            <p:cNvPr id="12318" name="正方形/長方形 12317">
              <a:extLst>
                <a:ext uri="{FF2B5EF4-FFF2-40B4-BE49-F238E27FC236}">
                  <a16:creationId xmlns:a16="http://schemas.microsoft.com/office/drawing/2014/main" id="{DDFBE273-D560-193F-F375-A58D2B14A94C}"/>
                </a:ext>
              </a:extLst>
            </p:cNvPr>
            <p:cNvSpPr/>
            <p:nvPr/>
          </p:nvSpPr>
          <p:spPr bwMode="auto">
            <a:xfrm>
              <a:off x="6263218" y="5671510"/>
              <a:ext cx="2697447" cy="637215"/>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12319" name="正方形/長方形 12318">
              <a:extLst>
                <a:ext uri="{FF2B5EF4-FFF2-40B4-BE49-F238E27FC236}">
                  <a16:creationId xmlns:a16="http://schemas.microsoft.com/office/drawing/2014/main" id="{13086BAB-F98E-14CF-362A-DD0DD73DC806}"/>
                </a:ext>
              </a:extLst>
            </p:cNvPr>
            <p:cNvSpPr/>
            <p:nvPr/>
          </p:nvSpPr>
          <p:spPr bwMode="auto">
            <a:xfrm>
              <a:off x="6263218" y="5682870"/>
              <a:ext cx="2697447" cy="261950"/>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12320" name="テキスト ボックス 12319">
              <a:extLst>
                <a:ext uri="{FF2B5EF4-FFF2-40B4-BE49-F238E27FC236}">
                  <a16:creationId xmlns:a16="http://schemas.microsoft.com/office/drawing/2014/main" id="{BD5A66D1-C864-0F0A-1DB7-BC62B941F111}"/>
                </a:ext>
              </a:extLst>
            </p:cNvPr>
            <p:cNvSpPr txBox="1"/>
            <p:nvPr/>
          </p:nvSpPr>
          <p:spPr>
            <a:xfrm>
              <a:off x="6306936"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議会の話し合いで予算が決まります。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12321" name="グループ化 12320">
            <a:extLst>
              <a:ext uri="{FF2B5EF4-FFF2-40B4-BE49-F238E27FC236}">
                <a16:creationId xmlns:a16="http://schemas.microsoft.com/office/drawing/2014/main" id="{477344B4-A7F1-B2D4-6078-3EB165E1277C}"/>
              </a:ext>
            </a:extLst>
          </p:cNvPr>
          <p:cNvGrpSpPr/>
          <p:nvPr/>
        </p:nvGrpSpPr>
        <p:grpSpPr>
          <a:xfrm>
            <a:off x="3111614" y="3004534"/>
            <a:ext cx="1196161" cy="631408"/>
            <a:chOff x="3051223" y="3743701"/>
            <a:chExt cx="1196161" cy="631408"/>
          </a:xfrm>
        </p:grpSpPr>
        <p:sp>
          <p:nvSpPr>
            <p:cNvPr id="12322" name="テキスト ボックス 12321">
              <a:extLst>
                <a:ext uri="{FF2B5EF4-FFF2-40B4-BE49-F238E27FC236}">
                  <a16:creationId xmlns:a16="http://schemas.microsoft.com/office/drawing/2014/main" id="{F60726A0-5B0B-C11F-2C31-B7B80030060B}"/>
                </a:ext>
              </a:extLst>
            </p:cNvPr>
            <p:cNvSpPr txBox="1"/>
            <p:nvPr/>
          </p:nvSpPr>
          <p:spPr>
            <a:xfrm>
              <a:off x="3377434" y="3743701"/>
              <a:ext cx="543739" cy="300403"/>
            </a:xfrm>
            <a:prstGeom prst="rect">
              <a:avLst/>
            </a:prstGeom>
            <a:noFill/>
          </p:spPr>
          <p:txBody>
            <a:bodyPr wrap="squar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3" name="テキスト ボックス 12322">
              <a:extLst>
                <a:ext uri="{FF2B5EF4-FFF2-40B4-BE49-F238E27FC236}">
                  <a16:creationId xmlns:a16="http://schemas.microsoft.com/office/drawing/2014/main" id="{292DAEBA-8546-D6BE-3B91-C8FFB4359717}"/>
                </a:ext>
              </a:extLst>
            </p:cNvPr>
            <p:cNvSpPr txBox="1"/>
            <p:nvPr/>
          </p:nvSpPr>
          <p:spPr>
            <a:xfrm>
              <a:off x="3051223" y="3996672"/>
              <a:ext cx="1196161" cy="378437"/>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国民の代表である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国会議員を選びます</a:t>
              </a:r>
              <a:endParaRPr lang="en-US" altLang="ja-JP" sz="900" dirty="0">
                <a:latin typeface="HGPｺﾞｼｯｸE" panose="020B0900000000000000" pitchFamily="50" charset="-128"/>
                <a:ea typeface="HGPｺﾞｼｯｸE" panose="020B0900000000000000" pitchFamily="50" charset="-128"/>
              </a:endParaRPr>
            </a:p>
          </p:txBody>
        </p:sp>
      </p:grpSp>
      <p:grpSp>
        <p:nvGrpSpPr>
          <p:cNvPr id="12324" name="グループ化 12323">
            <a:extLst>
              <a:ext uri="{FF2B5EF4-FFF2-40B4-BE49-F238E27FC236}">
                <a16:creationId xmlns:a16="http://schemas.microsoft.com/office/drawing/2014/main" id="{E2380FDA-8BC2-A6BC-3E81-9905594BF0A0}"/>
              </a:ext>
            </a:extLst>
          </p:cNvPr>
          <p:cNvGrpSpPr/>
          <p:nvPr/>
        </p:nvGrpSpPr>
        <p:grpSpPr>
          <a:xfrm>
            <a:off x="5038096" y="3950360"/>
            <a:ext cx="1072730" cy="930713"/>
            <a:chOff x="5189574" y="3749095"/>
            <a:chExt cx="1072730" cy="930713"/>
          </a:xfrm>
        </p:grpSpPr>
        <p:sp>
          <p:nvSpPr>
            <p:cNvPr id="12325" name="テキスト ボックス 12324">
              <a:extLst>
                <a:ext uri="{FF2B5EF4-FFF2-40B4-BE49-F238E27FC236}">
                  <a16:creationId xmlns:a16="http://schemas.microsoft.com/office/drawing/2014/main" id="{B0CE5D6B-7361-85DB-AA9C-7574AE6F71E7}"/>
                </a:ext>
              </a:extLst>
            </p:cNvPr>
            <p:cNvSpPr txBox="1"/>
            <p:nvPr/>
          </p:nvSpPr>
          <p:spPr>
            <a:xfrm>
              <a:off x="5421485" y="3749095"/>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6" name="テキスト ボックス 12325">
              <a:extLst>
                <a:ext uri="{FF2B5EF4-FFF2-40B4-BE49-F238E27FC236}">
                  <a16:creationId xmlns:a16="http://schemas.microsoft.com/office/drawing/2014/main" id="{09D13067-9CF4-BFD8-ED50-2EB37A2EDEF9}"/>
                </a:ext>
              </a:extLst>
            </p:cNvPr>
            <p:cNvSpPr txBox="1"/>
            <p:nvPr/>
          </p:nvSpPr>
          <p:spPr>
            <a:xfrm>
              <a:off x="5189574" y="3996672"/>
              <a:ext cx="1072730" cy="683136"/>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住民の代表である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都道府県・</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市区町村議会</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議員を選びます</a:t>
              </a:r>
              <a:endParaRPr lang="en-US" altLang="ja-JP" sz="900" dirty="0">
                <a:latin typeface="HGPｺﾞｼｯｸE" panose="020B0900000000000000" pitchFamily="50" charset="-128"/>
                <a:ea typeface="HGPｺﾞｼｯｸE" panose="020B0900000000000000" pitchFamily="50" charset="-128"/>
              </a:endParaRPr>
            </a:p>
          </p:txBody>
        </p:sp>
      </p:grpSp>
      <p:grpSp>
        <p:nvGrpSpPr>
          <p:cNvPr id="12327" name="グループ化 12326">
            <a:extLst>
              <a:ext uri="{FF2B5EF4-FFF2-40B4-BE49-F238E27FC236}">
                <a16:creationId xmlns:a16="http://schemas.microsoft.com/office/drawing/2014/main" id="{5115B2AB-E9A6-0B58-3722-FCBA41B5CC1D}"/>
              </a:ext>
            </a:extLst>
          </p:cNvPr>
          <p:cNvGrpSpPr/>
          <p:nvPr/>
        </p:nvGrpSpPr>
        <p:grpSpPr>
          <a:xfrm>
            <a:off x="5045101" y="2530582"/>
            <a:ext cx="1072730" cy="935579"/>
            <a:chOff x="5189574" y="2180717"/>
            <a:chExt cx="1072730" cy="935579"/>
          </a:xfrm>
        </p:grpSpPr>
        <p:sp>
          <p:nvSpPr>
            <p:cNvPr id="12328" name="テキスト ボックス 12327">
              <a:extLst>
                <a:ext uri="{FF2B5EF4-FFF2-40B4-BE49-F238E27FC236}">
                  <a16:creationId xmlns:a16="http://schemas.microsoft.com/office/drawing/2014/main" id="{0D0978C7-995B-4C40-7BC5-1121110D0037}"/>
                </a:ext>
              </a:extLst>
            </p:cNvPr>
            <p:cNvSpPr txBox="1"/>
            <p:nvPr/>
          </p:nvSpPr>
          <p:spPr>
            <a:xfrm>
              <a:off x="5426090" y="2180717"/>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9" name="テキスト ボックス 12328">
              <a:extLst>
                <a:ext uri="{FF2B5EF4-FFF2-40B4-BE49-F238E27FC236}">
                  <a16:creationId xmlns:a16="http://schemas.microsoft.com/office/drawing/2014/main" id="{77BB4221-40A5-DF3E-D5FB-09A61C7AB00B}"/>
                </a:ext>
              </a:extLst>
            </p:cNvPr>
            <p:cNvSpPr txBox="1"/>
            <p:nvPr/>
          </p:nvSpPr>
          <p:spPr>
            <a:xfrm>
              <a:off x="5189574" y="2433160"/>
              <a:ext cx="1072730" cy="683136"/>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住民の代表である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都道府県知事・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市区町村長</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を選びます</a:t>
              </a:r>
              <a:endParaRPr lang="en-US" altLang="ja-JP" sz="900" dirty="0">
                <a:latin typeface="HGPｺﾞｼｯｸE" panose="020B0900000000000000" pitchFamily="50" charset="-128"/>
                <a:ea typeface="HGPｺﾞｼｯｸE" panose="020B0900000000000000" pitchFamily="50" charset="-128"/>
              </a:endParaRPr>
            </a:p>
          </p:txBody>
        </p:sp>
      </p:grpSp>
      <p:sp>
        <p:nvSpPr>
          <p:cNvPr id="12330" name="テキスト ボックス 12329">
            <a:extLst>
              <a:ext uri="{FF2B5EF4-FFF2-40B4-BE49-F238E27FC236}">
                <a16:creationId xmlns:a16="http://schemas.microsoft.com/office/drawing/2014/main" id="{DF564F5A-AB77-253B-23DA-97F2F0191C49}"/>
              </a:ext>
            </a:extLst>
          </p:cNvPr>
          <p:cNvSpPr txBox="1"/>
          <p:nvPr/>
        </p:nvSpPr>
        <p:spPr>
          <a:xfrm>
            <a:off x="3299404" y="1743780"/>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6BA42C"/>
                </a:solidFill>
                <a:latin typeface="HGPｺﾞｼｯｸE" panose="020B0900000000000000" pitchFamily="50" charset="-128"/>
                <a:ea typeface="HGPｺﾞｼｯｸE" panose="020B0900000000000000" pitchFamily="50" charset="-128"/>
              </a:rPr>
              <a:t>税金</a:t>
            </a:r>
            <a:endParaRPr lang="en-US" altLang="ja-JP" sz="1400" dirty="0">
              <a:solidFill>
                <a:srgbClr val="6BA42C"/>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（国税）</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sp>
        <p:nvSpPr>
          <p:cNvPr id="12331" name="テキスト ボックス 12330">
            <a:extLst>
              <a:ext uri="{FF2B5EF4-FFF2-40B4-BE49-F238E27FC236}">
                <a16:creationId xmlns:a16="http://schemas.microsoft.com/office/drawing/2014/main" id="{4B367FF0-5886-3E05-76A1-66A093B52C6E}"/>
              </a:ext>
            </a:extLst>
          </p:cNvPr>
          <p:cNvSpPr txBox="1"/>
          <p:nvPr/>
        </p:nvSpPr>
        <p:spPr>
          <a:xfrm>
            <a:off x="4971119" y="1743780"/>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1F7EA9"/>
                </a:solidFill>
                <a:latin typeface="HGPｺﾞｼｯｸE" panose="020B0900000000000000" pitchFamily="50" charset="-128"/>
                <a:ea typeface="HGPｺﾞｼｯｸE" panose="020B0900000000000000" pitchFamily="50" charset="-128"/>
              </a:rPr>
              <a:t>税金</a:t>
            </a:r>
            <a:endParaRPr lang="en-US" altLang="ja-JP" sz="1400" dirty="0">
              <a:solidFill>
                <a:srgbClr val="1F7EA9"/>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1F7EA9"/>
                </a:solidFill>
                <a:latin typeface="HGPｺﾞｼｯｸE" panose="020B0900000000000000" pitchFamily="50" charset="-128"/>
                <a:ea typeface="HGPｺﾞｼｯｸE" panose="020B0900000000000000" pitchFamily="50" charset="-128"/>
              </a:rPr>
              <a:t>（地方税）</a:t>
            </a:r>
            <a:endParaRPr lang="en-US" altLang="ja-JP" sz="1200" dirty="0">
              <a:solidFill>
                <a:srgbClr val="1F7EA9"/>
              </a:solidFill>
              <a:latin typeface="HGPｺﾞｼｯｸE" panose="020B0900000000000000" pitchFamily="50" charset="-128"/>
              <a:ea typeface="HGPｺﾞｼｯｸE" panose="020B0900000000000000" pitchFamily="50" charset="-128"/>
            </a:endParaRPr>
          </a:p>
        </p:txBody>
      </p:sp>
      <p:grpSp>
        <p:nvGrpSpPr>
          <p:cNvPr id="10" name="グループ化 9">
            <a:extLst>
              <a:ext uri="{FF2B5EF4-FFF2-40B4-BE49-F238E27FC236}">
                <a16:creationId xmlns:a16="http://schemas.microsoft.com/office/drawing/2014/main" id="{34823C51-FF6F-9EBA-F8B5-7901BE70CAF0}"/>
              </a:ext>
            </a:extLst>
          </p:cNvPr>
          <p:cNvGrpSpPr/>
          <p:nvPr/>
        </p:nvGrpSpPr>
        <p:grpSpPr>
          <a:xfrm>
            <a:off x="-29057" y="6108718"/>
            <a:ext cx="832606" cy="749280"/>
            <a:chOff x="-35154" y="5996309"/>
            <a:chExt cx="945432" cy="850815"/>
          </a:xfrm>
        </p:grpSpPr>
        <p:sp>
          <p:nvSpPr>
            <p:cNvPr id="11" name="フリーフォーム: 図形 10">
              <a:extLst>
                <a:ext uri="{FF2B5EF4-FFF2-40B4-BE49-F238E27FC236}">
                  <a16:creationId xmlns:a16="http://schemas.microsoft.com/office/drawing/2014/main" id="{07ECC775-802B-BAAF-0AAE-F48F4C961CA9}"/>
                </a:ext>
              </a:extLst>
            </p:cNvPr>
            <p:cNvSpPr/>
            <p:nvPr userDrawn="1"/>
          </p:nvSpPr>
          <p:spPr>
            <a:xfrm rot="5400000">
              <a:off x="29731" y="6013480"/>
              <a:ext cx="803910"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latin typeface="HGPGothicE" panose="020B0900000000000000" pitchFamily="34" charset="-128"/>
              </a:endParaRPr>
            </a:p>
          </p:txBody>
        </p:sp>
        <p:sp>
          <p:nvSpPr>
            <p:cNvPr id="14" name="フリーフォーム: 図形 13">
              <a:extLst>
                <a:ext uri="{FF2B5EF4-FFF2-40B4-BE49-F238E27FC236}">
                  <a16:creationId xmlns:a16="http://schemas.microsoft.com/office/drawing/2014/main" id="{01555A36-F5A3-7DD1-697E-450A5DC2173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HGPGothicE" panose="020B0900000000000000" pitchFamily="34" charset="-128"/>
              </a:endParaRPr>
            </a:p>
          </p:txBody>
        </p:sp>
        <p:sp>
          <p:nvSpPr>
            <p:cNvPr id="15" name="テキスト ボックス 14">
              <a:extLst>
                <a:ext uri="{FF2B5EF4-FFF2-40B4-BE49-F238E27FC236}">
                  <a16:creationId xmlns:a16="http://schemas.microsoft.com/office/drawing/2014/main" id="{854336E6-DEEF-EECF-64E1-74BEA8128D52}"/>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12387" name="二等辺三角形 12386">
            <a:extLst>
              <a:ext uri="{FF2B5EF4-FFF2-40B4-BE49-F238E27FC236}">
                <a16:creationId xmlns:a16="http://schemas.microsoft.com/office/drawing/2014/main" id="{AFB5B66F-72B8-7D8D-2E8F-A3D6D8A4C3D2}"/>
              </a:ext>
            </a:extLst>
          </p:cNvPr>
          <p:cNvSpPr/>
          <p:nvPr/>
        </p:nvSpPr>
        <p:spPr>
          <a:xfrm rot="10800000">
            <a:off x="1363045" y="3451346"/>
            <a:ext cx="628038" cy="204009"/>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23" name="グループ化 22">
            <a:extLst>
              <a:ext uri="{FF2B5EF4-FFF2-40B4-BE49-F238E27FC236}">
                <a16:creationId xmlns:a16="http://schemas.microsoft.com/office/drawing/2014/main" id="{85DD1DDA-708E-CF39-42AD-7A4889AF8384}"/>
              </a:ext>
            </a:extLst>
          </p:cNvPr>
          <p:cNvGrpSpPr/>
          <p:nvPr/>
        </p:nvGrpSpPr>
        <p:grpSpPr>
          <a:xfrm>
            <a:off x="6232922" y="3715330"/>
            <a:ext cx="2599637" cy="1512077"/>
            <a:chOff x="6232922" y="3715330"/>
            <a:chExt cx="2599637" cy="1512077"/>
          </a:xfrm>
        </p:grpSpPr>
        <p:sp>
          <p:nvSpPr>
            <p:cNvPr id="12291" name="四角形: 角を丸くする 12290">
              <a:extLst>
                <a:ext uri="{FF2B5EF4-FFF2-40B4-BE49-F238E27FC236}">
                  <a16:creationId xmlns:a16="http://schemas.microsoft.com/office/drawing/2014/main" id="{8F7C84A7-A0E1-BF60-C77C-828928FC25BF}"/>
                </a:ext>
              </a:extLst>
            </p:cNvPr>
            <p:cNvSpPr/>
            <p:nvPr/>
          </p:nvSpPr>
          <p:spPr bwMode="auto">
            <a:xfrm>
              <a:off x="6471852" y="371533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都道府県・市区町村の議会</a:t>
              </a:r>
              <a:endParaRPr kumimoji="1" lang="ja-JP" altLang="en-US" sz="1200" b="0" i="0" u="none" strike="noStrike" cap="none" normalizeH="0" baseline="0" dirty="0">
                <a:ln>
                  <a:noFill/>
                </a:ln>
                <a:solidFill>
                  <a:schemeClr val="bg1"/>
                </a:solidFill>
                <a:effectLst/>
                <a:latin typeface="+mn-ea"/>
                <a:ea typeface="+mn-ea"/>
              </a:endParaRPr>
            </a:p>
          </p:txBody>
        </p:sp>
        <p:pic>
          <p:nvPicPr>
            <p:cNvPr id="12388" name="図 12387">
              <a:extLst>
                <a:ext uri="{FF2B5EF4-FFF2-40B4-BE49-F238E27FC236}">
                  <a16:creationId xmlns:a16="http://schemas.microsoft.com/office/drawing/2014/main" id="{D2D3156E-7067-36EC-696D-646744BEE82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232922" y="4014778"/>
              <a:ext cx="2599637" cy="1212629"/>
            </a:xfrm>
            <a:prstGeom prst="rect">
              <a:avLst/>
            </a:prstGeom>
          </p:spPr>
        </p:pic>
      </p:grpSp>
      <p:grpSp>
        <p:nvGrpSpPr>
          <p:cNvPr id="21" name="グループ化 20">
            <a:extLst>
              <a:ext uri="{FF2B5EF4-FFF2-40B4-BE49-F238E27FC236}">
                <a16:creationId xmlns:a16="http://schemas.microsoft.com/office/drawing/2014/main" id="{0F943795-E427-1DDB-0B85-B662ECFB961D}"/>
              </a:ext>
            </a:extLst>
          </p:cNvPr>
          <p:cNvGrpSpPr/>
          <p:nvPr/>
        </p:nvGrpSpPr>
        <p:grpSpPr>
          <a:xfrm>
            <a:off x="659193" y="3715330"/>
            <a:ext cx="2035742" cy="1506300"/>
            <a:chOff x="659193" y="3715330"/>
            <a:chExt cx="2035742" cy="1506300"/>
          </a:xfrm>
        </p:grpSpPr>
        <p:sp>
          <p:nvSpPr>
            <p:cNvPr id="12294" name="四角形: 角を丸くする 12293">
              <a:extLst>
                <a:ext uri="{FF2B5EF4-FFF2-40B4-BE49-F238E27FC236}">
                  <a16:creationId xmlns:a16="http://schemas.microsoft.com/office/drawing/2014/main" id="{6868D2FF-A401-84C9-22FB-072A192A72A6}"/>
                </a:ext>
              </a:extLst>
            </p:cNvPr>
            <p:cNvSpPr/>
            <p:nvPr/>
          </p:nvSpPr>
          <p:spPr bwMode="auto">
            <a:xfrm>
              <a:off x="659193" y="3715330"/>
              <a:ext cx="2035742" cy="217276"/>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国会</a:t>
              </a:r>
            </a:p>
          </p:txBody>
        </p:sp>
        <p:pic>
          <p:nvPicPr>
            <p:cNvPr id="12389" name="図 12388">
              <a:extLst>
                <a:ext uri="{FF2B5EF4-FFF2-40B4-BE49-F238E27FC236}">
                  <a16:creationId xmlns:a16="http://schemas.microsoft.com/office/drawing/2014/main" id="{B9E344A8-436D-BF86-51BD-63CEA6D6988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66485" y="4014778"/>
              <a:ext cx="1821158" cy="1206852"/>
            </a:xfrm>
            <a:prstGeom prst="rect">
              <a:avLst/>
            </a:prstGeom>
          </p:spPr>
        </p:pic>
      </p:grpSp>
      <p:grpSp>
        <p:nvGrpSpPr>
          <p:cNvPr id="19" name="グループ化 18">
            <a:extLst>
              <a:ext uri="{FF2B5EF4-FFF2-40B4-BE49-F238E27FC236}">
                <a16:creationId xmlns:a16="http://schemas.microsoft.com/office/drawing/2014/main" id="{E219B6A8-3243-B69D-6506-891A738FC16E}"/>
              </a:ext>
            </a:extLst>
          </p:cNvPr>
          <p:cNvGrpSpPr/>
          <p:nvPr/>
        </p:nvGrpSpPr>
        <p:grpSpPr>
          <a:xfrm>
            <a:off x="6931254" y="3201573"/>
            <a:ext cx="1103187" cy="453782"/>
            <a:chOff x="6931254" y="3201573"/>
            <a:chExt cx="1103187" cy="453782"/>
          </a:xfrm>
        </p:grpSpPr>
        <p:sp>
          <p:nvSpPr>
            <p:cNvPr id="12312" name="テキスト ボックス 12311">
              <a:extLst>
                <a:ext uri="{FF2B5EF4-FFF2-40B4-BE49-F238E27FC236}">
                  <a16:creationId xmlns:a16="http://schemas.microsoft.com/office/drawing/2014/main" id="{437FA3C0-4E11-77F0-ACB1-5674064BC69F}"/>
                </a:ext>
              </a:extLst>
            </p:cNvPr>
            <p:cNvSpPr txBox="1"/>
            <p:nvPr/>
          </p:nvSpPr>
          <p:spPr>
            <a:xfrm>
              <a:off x="6931254" y="3201573"/>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1F7EA9"/>
                  </a:solidFill>
                  <a:latin typeface="HGPｺﾞｼｯｸE" panose="020B0900000000000000" pitchFamily="50" charset="-128"/>
                  <a:ea typeface="HGPｺﾞｼｯｸE" panose="020B0900000000000000" pitchFamily="50" charset="-128"/>
                </a:rPr>
                <a:t>予算案の提出</a:t>
              </a:r>
              <a:endParaRPr lang="en-US" altLang="ja-JP" sz="1200" dirty="0">
                <a:solidFill>
                  <a:srgbClr val="1F7EA9"/>
                </a:solidFill>
                <a:latin typeface="HGPｺﾞｼｯｸE" panose="020B0900000000000000" pitchFamily="50" charset="-128"/>
                <a:ea typeface="HGPｺﾞｼｯｸE" panose="020B0900000000000000" pitchFamily="50" charset="-128"/>
              </a:endParaRPr>
            </a:p>
          </p:txBody>
        </p:sp>
        <p:sp>
          <p:nvSpPr>
            <p:cNvPr id="12392" name="二等辺三角形 12391">
              <a:extLst>
                <a:ext uri="{FF2B5EF4-FFF2-40B4-BE49-F238E27FC236}">
                  <a16:creationId xmlns:a16="http://schemas.microsoft.com/office/drawing/2014/main" id="{93CEB8C1-13F2-EB05-6559-1426726657AB}"/>
                </a:ext>
              </a:extLst>
            </p:cNvPr>
            <p:cNvSpPr/>
            <p:nvPr/>
          </p:nvSpPr>
          <p:spPr>
            <a:xfrm rot="10800000">
              <a:off x="7159044" y="3451346"/>
              <a:ext cx="628038" cy="204009"/>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sp>
        <p:nvSpPr>
          <p:cNvPr id="12393" name="二等辺三角形 12392">
            <a:extLst>
              <a:ext uri="{FF2B5EF4-FFF2-40B4-BE49-F238E27FC236}">
                <a16:creationId xmlns:a16="http://schemas.microsoft.com/office/drawing/2014/main" id="{911ABF65-E4D3-52AA-4620-0F74EDECF12C}"/>
              </a:ext>
            </a:extLst>
          </p:cNvPr>
          <p:cNvSpPr/>
          <p:nvPr/>
        </p:nvSpPr>
        <p:spPr>
          <a:xfrm rot="10800000">
            <a:off x="7218721" y="5257872"/>
            <a:ext cx="628038" cy="204009"/>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12297" name="矢印: 折線 12296">
            <a:extLst>
              <a:ext uri="{FF2B5EF4-FFF2-40B4-BE49-F238E27FC236}">
                <a16:creationId xmlns:a16="http://schemas.microsoft.com/office/drawing/2014/main" id="{ACDEDA1E-3616-43ED-C1E9-C56A10E3656E}"/>
              </a:ext>
            </a:extLst>
          </p:cNvPr>
          <p:cNvSpPr/>
          <p:nvPr/>
        </p:nvSpPr>
        <p:spPr>
          <a:xfrm>
            <a:off x="4597273" y="1416426"/>
            <a:ext cx="1543726" cy="3571442"/>
          </a:xfrm>
          <a:prstGeom prst="bentArrow">
            <a:avLst>
              <a:gd name="adj1" fmla="val 11677"/>
              <a:gd name="adj2" fmla="val 11675"/>
              <a:gd name="adj3" fmla="val 16276"/>
              <a:gd name="adj4" fmla="val 19948"/>
            </a:avLst>
          </a:prstGeom>
          <a:solidFill>
            <a:srgbClr val="69CFD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12394" name="矢印: 折線 12393">
            <a:extLst>
              <a:ext uri="{FF2B5EF4-FFF2-40B4-BE49-F238E27FC236}">
                <a16:creationId xmlns:a16="http://schemas.microsoft.com/office/drawing/2014/main" id="{0BE8F179-B2C9-B42A-CEC1-E5697CDE62F8}"/>
              </a:ext>
            </a:extLst>
          </p:cNvPr>
          <p:cNvSpPr/>
          <p:nvPr/>
        </p:nvSpPr>
        <p:spPr>
          <a:xfrm flipH="1">
            <a:off x="3043321" y="1416426"/>
            <a:ext cx="1503406" cy="3571442"/>
          </a:xfrm>
          <a:prstGeom prst="bentArrow">
            <a:avLst>
              <a:gd name="adj1" fmla="val 12609"/>
              <a:gd name="adj2" fmla="val 12377"/>
              <a:gd name="adj3" fmla="val 14932"/>
              <a:gd name="adj4" fmla="val 17609"/>
            </a:avLst>
          </a:prstGeom>
          <a:solidFill>
            <a:srgbClr val="92D05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12397" name="矢印: 折線 12396">
            <a:extLst>
              <a:ext uri="{FF2B5EF4-FFF2-40B4-BE49-F238E27FC236}">
                <a16:creationId xmlns:a16="http://schemas.microsoft.com/office/drawing/2014/main" id="{7FBCAC7B-ACBB-0D8C-C270-1CB078A822F6}"/>
              </a:ext>
            </a:extLst>
          </p:cNvPr>
          <p:cNvSpPr/>
          <p:nvPr/>
        </p:nvSpPr>
        <p:spPr>
          <a:xfrm>
            <a:off x="4852330" y="3655354"/>
            <a:ext cx="1271006" cy="1332513"/>
          </a:xfrm>
          <a:prstGeom prst="bentArrow">
            <a:avLst>
              <a:gd name="adj1" fmla="val 12284"/>
              <a:gd name="adj2" fmla="val 12419"/>
              <a:gd name="adj3" fmla="val 16066"/>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2396" name="グループ化 12395">
            <a:extLst>
              <a:ext uri="{FF2B5EF4-FFF2-40B4-BE49-F238E27FC236}">
                <a16:creationId xmlns:a16="http://schemas.microsoft.com/office/drawing/2014/main" id="{6BEEDA63-CAB9-A2A9-EB1E-AC95B308A09E}"/>
              </a:ext>
            </a:extLst>
          </p:cNvPr>
          <p:cNvGrpSpPr/>
          <p:nvPr/>
        </p:nvGrpSpPr>
        <p:grpSpPr>
          <a:xfrm>
            <a:off x="3344844" y="4771999"/>
            <a:ext cx="2454312" cy="1453558"/>
            <a:chOff x="3344844" y="4762571"/>
            <a:chExt cx="2454312" cy="1453558"/>
          </a:xfrm>
        </p:grpSpPr>
        <p:pic>
          <p:nvPicPr>
            <p:cNvPr id="12385" name="図 12384">
              <a:extLst>
                <a:ext uri="{FF2B5EF4-FFF2-40B4-BE49-F238E27FC236}">
                  <a16:creationId xmlns:a16="http://schemas.microsoft.com/office/drawing/2014/main" id="{08574FB3-BB49-B27F-5C6D-4BC98C4916D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693230" y="4762571"/>
              <a:ext cx="1757540" cy="1210660"/>
            </a:xfrm>
            <a:prstGeom prst="rect">
              <a:avLst/>
            </a:prstGeom>
          </p:spPr>
        </p:pic>
        <p:sp>
          <p:nvSpPr>
            <p:cNvPr id="12386" name="四角形: 角を丸くする 12385">
              <a:extLst>
                <a:ext uri="{FF2B5EF4-FFF2-40B4-BE49-F238E27FC236}">
                  <a16:creationId xmlns:a16="http://schemas.microsoft.com/office/drawing/2014/main" id="{6F869E7A-D828-654E-E2B5-03BA18595E36}"/>
                </a:ext>
              </a:extLst>
            </p:cNvPr>
            <p:cNvSpPr/>
            <p:nvPr/>
          </p:nvSpPr>
          <p:spPr bwMode="auto">
            <a:xfrm>
              <a:off x="3344844" y="5954179"/>
              <a:ext cx="2454312" cy="261950"/>
            </a:xfrm>
            <a:prstGeom prst="roundRect">
              <a:avLst>
                <a:gd name="adj" fmla="val 5000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150" dirty="0">
                  <a:solidFill>
                    <a:schemeClr val="bg1"/>
                  </a:solidFill>
                  <a:latin typeface="+mn-ea"/>
                  <a:ea typeface="+mn-ea"/>
                </a:rPr>
                <a:t>国　民</a:t>
              </a:r>
              <a:endParaRPr kumimoji="1" lang="ja-JP" altLang="en-US" sz="1150" i="0" u="none" strike="noStrike" cap="none" normalizeH="0" baseline="0" dirty="0">
                <a:ln>
                  <a:noFill/>
                </a:ln>
                <a:solidFill>
                  <a:schemeClr val="bg1"/>
                </a:solidFill>
                <a:effectLst/>
                <a:latin typeface="+mn-ea"/>
                <a:ea typeface="+mn-ea"/>
              </a:endParaRPr>
            </a:p>
          </p:txBody>
        </p:sp>
      </p:grpSp>
      <p:sp>
        <p:nvSpPr>
          <p:cNvPr id="24" name="Rectangle 14">
            <a:extLst>
              <a:ext uri="{FF2B5EF4-FFF2-40B4-BE49-F238E27FC236}">
                <a16:creationId xmlns:a16="http://schemas.microsoft.com/office/drawing/2014/main" id="{FBE93CA3-0086-4011-9EF4-37C37BE19424}"/>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
        <p:nvSpPr>
          <p:cNvPr id="8" name="スライド番号プレースホルダー 8">
            <a:extLst>
              <a:ext uri="{FF2B5EF4-FFF2-40B4-BE49-F238E27FC236}">
                <a16:creationId xmlns:a16="http://schemas.microsoft.com/office/drawing/2014/main" id="{E0EB334B-5F63-D99A-FC92-7829C6B0F54B}"/>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13</a:t>
            </a:fld>
            <a:endParaRPr lang="en-US" altLang="ja-JP" dirty="0">
              <a:latin typeface="+mn-ea"/>
              <a:ea typeface="+mn-ea"/>
            </a:endParaRPr>
          </a:p>
        </p:txBody>
      </p:sp>
    </p:spTree>
    <p:extLst>
      <p:ext uri="{BB962C8B-B14F-4D97-AF65-F5344CB8AC3E}">
        <p14:creationId xmlns:p14="http://schemas.microsoft.com/office/powerpoint/2010/main" val="144261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306">
                                            <p:txEl>
                                              <p:pRg st="0" end="0"/>
                                            </p:txEl>
                                          </p:spTgt>
                                        </p:tgtEl>
                                        <p:attrNameLst>
                                          <p:attrName>style.visibility</p:attrName>
                                        </p:attrNameLst>
                                      </p:cBhvr>
                                      <p:to>
                                        <p:strVal val="visible"/>
                                      </p:to>
                                    </p:set>
                                    <p:animEffect transition="in" filter="wipe(left)">
                                      <p:cBhvr>
                                        <p:cTn id="7" dur="1750"/>
                                        <p:tgtEl>
                                          <p:spTgt spid="123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96"/>
                                        </p:tgtEl>
                                        <p:attrNameLst>
                                          <p:attrName>style.visibility</p:attrName>
                                        </p:attrNameLst>
                                      </p:cBhvr>
                                      <p:to>
                                        <p:strVal val="visible"/>
                                      </p:to>
                                    </p:set>
                                    <p:animEffect transition="in" filter="fade">
                                      <p:cBhvr>
                                        <p:cTn id="12" dur="500"/>
                                        <p:tgtEl>
                                          <p:spTgt spid="12396"/>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394"/>
                                        </p:tgtEl>
                                        <p:attrNameLst>
                                          <p:attrName>style.visibility</p:attrName>
                                        </p:attrNameLst>
                                      </p:cBhvr>
                                      <p:to>
                                        <p:strVal val="visible"/>
                                      </p:to>
                                    </p:set>
                                    <p:animEffect transition="in" filter="fade">
                                      <p:cBhvr>
                                        <p:cTn id="21" dur="500"/>
                                        <p:tgtEl>
                                          <p:spTgt spid="1239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330"/>
                                        </p:tgtEl>
                                        <p:attrNameLst>
                                          <p:attrName>style.visibility</p:attrName>
                                        </p:attrNameLst>
                                      </p:cBhvr>
                                      <p:to>
                                        <p:strVal val="visible"/>
                                      </p:to>
                                    </p:set>
                                    <p:animEffect transition="in" filter="fade">
                                      <p:cBhvr>
                                        <p:cTn id="24" dur="500"/>
                                        <p:tgtEl>
                                          <p:spTgt spid="123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297"/>
                                        </p:tgtEl>
                                        <p:attrNameLst>
                                          <p:attrName>style.visibility</p:attrName>
                                        </p:attrNameLst>
                                      </p:cBhvr>
                                      <p:to>
                                        <p:strVal val="visible"/>
                                      </p:to>
                                    </p:set>
                                    <p:animEffect transition="in" filter="fade">
                                      <p:cBhvr>
                                        <p:cTn id="27" dur="500"/>
                                        <p:tgtEl>
                                          <p:spTgt spid="1229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331"/>
                                        </p:tgtEl>
                                        <p:attrNameLst>
                                          <p:attrName>style.visibility</p:attrName>
                                        </p:attrNameLst>
                                      </p:cBhvr>
                                      <p:to>
                                        <p:strVal val="visible"/>
                                      </p:to>
                                    </p:set>
                                    <p:animEffect transition="in" filter="fade">
                                      <p:cBhvr>
                                        <p:cTn id="30" dur="500"/>
                                        <p:tgtEl>
                                          <p:spTgt spid="12331"/>
                                        </p:tgtEl>
                                      </p:cBhvr>
                                    </p:animEffect>
                                  </p:childTnLst>
                                </p:cTn>
                              </p:par>
                              <p:par>
                                <p:cTn id="31" presetID="1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308"/>
                                        </p:tgtEl>
                                        <p:attrNameLst>
                                          <p:attrName>style.visibility</p:attrName>
                                        </p:attrNameLst>
                                      </p:cBhvr>
                                      <p:to>
                                        <p:strVal val="visible"/>
                                      </p:to>
                                    </p:set>
                                    <p:animEffect transition="in" filter="fade">
                                      <p:cBhvr>
                                        <p:cTn id="39" dur="500"/>
                                        <p:tgtEl>
                                          <p:spTgt spid="12308"/>
                                        </p:tgtEl>
                                      </p:cBhvr>
                                    </p:animEffect>
                                  </p:childTnLst>
                                </p:cTn>
                              </p:par>
                              <p:par>
                                <p:cTn id="40" presetID="10" presetClass="entr" presetSubtype="0" fill="hold" nodeType="withEffect">
                                  <p:stCondLst>
                                    <p:cond delay="0"/>
                                  </p:stCondLst>
                                  <p:childTnLst>
                                    <p:set>
                                      <p:cBhvr>
                                        <p:cTn id="41" dur="1" fill="hold">
                                          <p:stCondLst>
                                            <p:cond delay="0"/>
                                          </p:stCondLst>
                                        </p:cTn>
                                        <p:tgtEl>
                                          <p:spTgt spid="12327"/>
                                        </p:tgtEl>
                                        <p:attrNameLst>
                                          <p:attrName>style.visibility</p:attrName>
                                        </p:attrNameLst>
                                      </p:cBhvr>
                                      <p:to>
                                        <p:strVal val="visible"/>
                                      </p:to>
                                    </p:set>
                                    <p:animEffect transition="in" filter="fade">
                                      <p:cBhvr>
                                        <p:cTn id="42" dur="500"/>
                                        <p:tgtEl>
                                          <p:spTgt spid="12327"/>
                                        </p:tgtEl>
                                      </p:cBhvr>
                                    </p:animEffect>
                                  </p:childTnLst>
                                </p:cTn>
                              </p:par>
                              <p:par>
                                <p:cTn id="43" presetID="10"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296"/>
                                        </p:tgtEl>
                                        <p:attrNameLst>
                                          <p:attrName>style.visibility</p:attrName>
                                        </p:attrNameLst>
                                      </p:cBhvr>
                                      <p:to>
                                        <p:strVal val="visible"/>
                                      </p:to>
                                    </p:set>
                                    <p:animEffect transition="in" filter="fade">
                                      <p:cBhvr>
                                        <p:cTn id="48" dur="500"/>
                                        <p:tgtEl>
                                          <p:spTgt spid="12296"/>
                                        </p:tgtEl>
                                      </p:cBhvr>
                                    </p:animEffect>
                                  </p:childTnLst>
                                </p:cTn>
                              </p:par>
                              <p:par>
                                <p:cTn id="49" presetID="10" presetClass="entr" presetSubtype="0" fill="hold" nodeType="withEffect">
                                  <p:stCondLst>
                                    <p:cond delay="0"/>
                                  </p:stCondLst>
                                  <p:childTnLst>
                                    <p:set>
                                      <p:cBhvr>
                                        <p:cTn id="50" dur="1" fill="hold">
                                          <p:stCondLst>
                                            <p:cond delay="0"/>
                                          </p:stCondLst>
                                        </p:cTn>
                                        <p:tgtEl>
                                          <p:spTgt spid="12321"/>
                                        </p:tgtEl>
                                        <p:attrNameLst>
                                          <p:attrName>style.visibility</p:attrName>
                                        </p:attrNameLst>
                                      </p:cBhvr>
                                      <p:to>
                                        <p:strVal val="visible"/>
                                      </p:to>
                                    </p:set>
                                    <p:animEffect transition="in" filter="fade">
                                      <p:cBhvr>
                                        <p:cTn id="51" dur="500"/>
                                        <p:tgtEl>
                                          <p:spTgt spid="12321"/>
                                        </p:tgtEl>
                                      </p:cBhvr>
                                    </p:animEffect>
                                  </p:childTnLst>
                                </p:cTn>
                              </p:par>
                              <p:par>
                                <p:cTn id="52" presetID="10" presetClass="entr" presetSubtype="0"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397"/>
                                        </p:tgtEl>
                                        <p:attrNameLst>
                                          <p:attrName>style.visibility</p:attrName>
                                        </p:attrNameLst>
                                      </p:cBhvr>
                                      <p:to>
                                        <p:strVal val="visible"/>
                                      </p:to>
                                    </p:set>
                                    <p:animEffect transition="in" filter="fade">
                                      <p:cBhvr>
                                        <p:cTn id="57" dur="500"/>
                                        <p:tgtEl>
                                          <p:spTgt spid="12397"/>
                                        </p:tgtEl>
                                      </p:cBhvr>
                                    </p:animEffect>
                                  </p:childTnLst>
                                </p:cTn>
                              </p:par>
                              <p:par>
                                <p:cTn id="58" presetID="10" presetClass="entr" presetSubtype="0" fill="hold" nodeType="withEffect">
                                  <p:stCondLst>
                                    <p:cond delay="0"/>
                                  </p:stCondLst>
                                  <p:childTnLst>
                                    <p:set>
                                      <p:cBhvr>
                                        <p:cTn id="59" dur="1" fill="hold">
                                          <p:stCondLst>
                                            <p:cond delay="0"/>
                                          </p:stCondLst>
                                        </p:cTn>
                                        <p:tgtEl>
                                          <p:spTgt spid="12324"/>
                                        </p:tgtEl>
                                        <p:attrNameLst>
                                          <p:attrName>style.visibility</p:attrName>
                                        </p:attrNameLst>
                                      </p:cBhvr>
                                      <p:to>
                                        <p:strVal val="visible"/>
                                      </p:to>
                                    </p:set>
                                    <p:animEffect transition="in" filter="fade">
                                      <p:cBhvr>
                                        <p:cTn id="60" dur="500"/>
                                        <p:tgtEl>
                                          <p:spTgt spid="123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2305"/>
                                        </p:tgtEl>
                                        <p:attrNameLst>
                                          <p:attrName>style.visibility</p:attrName>
                                        </p:attrNameLst>
                                      </p:cBhvr>
                                      <p:to>
                                        <p:strVal val="visible"/>
                                      </p:to>
                                    </p:set>
                                    <p:animEffect transition="in" filter="fade">
                                      <p:cBhvr>
                                        <p:cTn id="63" dur="500"/>
                                        <p:tgtEl>
                                          <p:spTgt spid="1230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2387"/>
                                        </p:tgtEl>
                                        <p:attrNameLst>
                                          <p:attrName>style.visibility</p:attrName>
                                        </p:attrNameLst>
                                      </p:cBhvr>
                                      <p:to>
                                        <p:strVal val="visible"/>
                                      </p:to>
                                    </p:set>
                                    <p:animEffect transition="in" filter="fade">
                                      <p:cBhvr>
                                        <p:cTn id="66" dur="500"/>
                                        <p:tgtEl>
                                          <p:spTgt spid="12387"/>
                                        </p:tgtEl>
                                      </p:cBhvr>
                                    </p:animEffect>
                                  </p:childTnLst>
                                </p:cTn>
                              </p:par>
                              <p:par>
                                <p:cTn id="67" presetID="10" presetClass="entr" presetSubtype="0"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2302"/>
                                        </p:tgtEl>
                                        <p:attrNameLst>
                                          <p:attrName>style.visibility</p:attrName>
                                        </p:attrNameLst>
                                      </p:cBhvr>
                                      <p:to>
                                        <p:strVal val="visible"/>
                                      </p:to>
                                    </p:set>
                                    <p:animEffect transition="in" filter="fade">
                                      <p:cBhvr>
                                        <p:cTn id="72" dur="500"/>
                                        <p:tgtEl>
                                          <p:spTgt spid="1230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2393"/>
                                        </p:tgtEl>
                                        <p:attrNameLst>
                                          <p:attrName>style.visibility</p:attrName>
                                        </p:attrNameLst>
                                      </p:cBhvr>
                                      <p:to>
                                        <p:strVal val="visible"/>
                                      </p:to>
                                    </p:set>
                                    <p:animEffect transition="in" filter="fade">
                                      <p:cBhvr>
                                        <p:cTn id="75" dur="500"/>
                                        <p:tgtEl>
                                          <p:spTgt spid="12393"/>
                                        </p:tgtEl>
                                      </p:cBhvr>
                                    </p:animEffect>
                                  </p:childTnLst>
                                </p:cTn>
                              </p:par>
                              <p:par>
                                <p:cTn id="76" presetID="10" presetClass="entr" presetSubtype="0" fill="hold" nodeType="withEffect">
                                  <p:stCondLst>
                                    <p:cond delay="0"/>
                                  </p:stCondLst>
                                  <p:childTnLst>
                                    <p:set>
                                      <p:cBhvr>
                                        <p:cTn id="77" dur="1" fill="hold">
                                          <p:stCondLst>
                                            <p:cond delay="0"/>
                                          </p:stCondLst>
                                        </p:cTn>
                                        <p:tgtEl>
                                          <p:spTgt spid="12313"/>
                                        </p:tgtEl>
                                        <p:attrNameLst>
                                          <p:attrName>style.visibility</p:attrName>
                                        </p:attrNameLst>
                                      </p:cBhvr>
                                      <p:to>
                                        <p:strVal val="visible"/>
                                      </p:to>
                                    </p:set>
                                    <p:animEffect transition="in" filter="fade">
                                      <p:cBhvr>
                                        <p:cTn id="78" dur="500"/>
                                        <p:tgtEl>
                                          <p:spTgt spid="12313"/>
                                        </p:tgtEl>
                                      </p:cBhvr>
                                    </p:animEffect>
                                  </p:childTnLst>
                                </p:cTn>
                              </p:par>
                              <p:par>
                                <p:cTn id="79" presetID="10" presetClass="entr" presetSubtype="0" fill="hold" nodeType="withEffect">
                                  <p:stCondLst>
                                    <p:cond delay="0"/>
                                  </p:stCondLst>
                                  <p:childTnLst>
                                    <p:set>
                                      <p:cBhvr>
                                        <p:cTn id="80" dur="1" fill="hold">
                                          <p:stCondLst>
                                            <p:cond delay="0"/>
                                          </p:stCondLst>
                                        </p:cTn>
                                        <p:tgtEl>
                                          <p:spTgt spid="12317"/>
                                        </p:tgtEl>
                                        <p:attrNameLst>
                                          <p:attrName>style.visibility</p:attrName>
                                        </p:attrNameLst>
                                      </p:cBhvr>
                                      <p:to>
                                        <p:strVal val="visible"/>
                                      </p:to>
                                    </p:set>
                                    <p:animEffect transition="in" filter="fade">
                                      <p:cBhvr>
                                        <p:cTn id="81" dur="500"/>
                                        <p:tgtEl>
                                          <p:spTgt spid="12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nimBg="1"/>
      <p:bldP spid="12302" grpId="0" animBg="1"/>
      <p:bldP spid="12305" grpId="0"/>
      <p:bldP spid="12308" grpId="0" animBg="1"/>
      <p:bldP spid="12330" grpId="0"/>
      <p:bldP spid="12331" grpId="0"/>
      <p:bldP spid="12387" grpId="0" animBg="1"/>
      <p:bldP spid="12393" grpId="0" animBg="1"/>
      <p:bldP spid="12297" grpId="0" animBg="1"/>
      <p:bldP spid="12394" grpId="0" animBg="1"/>
      <p:bldP spid="123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353">
            <a:extLst>
              <a:ext uri="{FF2B5EF4-FFF2-40B4-BE49-F238E27FC236}">
                <a16:creationId xmlns:a16="http://schemas.microsoft.com/office/drawing/2014/main" id="{FFB3A0D5-964F-CE78-D0A3-7DA89FA6488E}"/>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18" name="テキスト ボックス 17">
            <a:extLst>
              <a:ext uri="{FF2B5EF4-FFF2-40B4-BE49-F238E27FC236}">
                <a16:creationId xmlns:a16="http://schemas.microsoft.com/office/drawing/2014/main" id="{BFC59406-BE32-0A1E-EB10-9B231ABF7CF4}"/>
              </a:ext>
            </a:extLst>
          </p:cNvPr>
          <p:cNvSpPr txBox="1"/>
          <p:nvPr/>
        </p:nvSpPr>
        <p:spPr>
          <a:xfrm>
            <a:off x="340205" y="2438019"/>
            <a:ext cx="8479945" cy="3691319"/>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en-US" altLang="ja-JP" sz="1700" dirty="0">
                <a:latin typeface="+mn-ea"/>
                <a:ea typeface="+mn-ea"/>
              </a:rPr>
              <a:t>2026</a:t>
            </a:r>
            <a:r>
              <a:rPr kumimoji="1" lang="ja-JP" altLang="en-US" sz="1700" dirty="0">
                <a:latin typeface="+mn-ea"/>
                <a:ea typeface="+mn-ea"/>
              </a:rPr>
              <a:t>年度（令和８年度）予算の国の一般会計歳出</a:t>
            </a:r>
            <a:r>
              <a:rPr kumimoji="1" lang="en-US" altLang="ja-JP" sz="2000" dirty="0">
                <a:solidFill>
                  <a:srgbClr val="005BAD"/>
                </a:solidFill>
                <a:latin typeface="+mn-ea"/>
                <a:ea typeface="+mn-ea"/>
              </a:rPr>
              <a:t>122.3</a:t>
            </a:r>
            <a:r>
              <a:rPr kumimoji="1" lang="ja-JP" altLang="en-US" sz="2000" dirty="0">
                <a:solidFill>
                  <a:srgbClr val="005BAD"/>
                </a:solidFill>
                <a:latin typeface="+mn-ea"/>
                <a:ea typeface="+mn-ea"/>
              </a:rPr>
              <a:t>兆円</a:t>
            </a:r>
            <a:r>
              <a:rPr kumimoji="1" lang="ja-JP" altLang="en-US" sz="1700" dirty="0">
                <a:latin typeface="+mn-ea"/>
                <a:ea typeface="+mn-ea"/>
              </a:rPr>
              <a:t>は、主に、</a:t>
            </a:r>
            <a:r>
              <a:rPr kumimoji="1" lang="ja-JP" altLang="en-US" sz="2000" dirty="0">
                <a:solidFill>
                  <a:srgbClr val="005BAD"/>
                </a:solidFill>
                <a:latin typeface="+mn-ea"/>
                <a:ea typeface="+mn-ea"/>
              </a:rPr>
              <a:t>①社会保障、</a:t>
            </a:r>
            <a:endParaRPr kumimoji="1" lang="en-US" altLang="ja-JP" sz="2000" dirty="0">
              <a:solidFill>
                <a:srgbClr val="005BAD"/>
              </a:solidFill>
              <a:latin typeface="+mn-ea"/>
              <a:ea typeface="+mn-ea"/>
            </a:endParaRPr>
          </a:p>
          <a:p>
            <a:pPr>
              <a:lnSpc>
                <a:spcPct val="110000"/>
              </a:lnSpc>
              <a:spcBef>
                <a:spcPts val="0"/>
              </a:spcBef>
              <a:buClr>
                <a:srgbClr val="005BAD"/>
              </a:buClr>
            </a:pPr>
            <a:r>
              <a:rPr lang="en-US" altLang="ja-JP" sz="2000" dirty="0">
                <a:solidFill>
                  <a:srgbClr val="005BAD"/>
                </a:solidFill>
                <a:latin typeface="+mn-ea"/>
                <a:ea typeface="+mn-ea"/>
              </a:rPr>
              <a:t>   </a:t>
            </a:r>
            <a:r>
              <a:rPr kumimoji="1" lang="ja-JP" altLang="en-US" sz="2000" dirty="0">
                <a:solidFill>
                  <a:srgbClr val="005BAD"/>
                </a:solidFill>
                <a:latin typeface="+mn-ea"/>
                <a:ea typeface="+mn-ea"/>
              </a:rPr>
              <a:t>②国債費、③地方交付税交付金等に使われており、これらで約</a:t>
            </a:r>
            <a:r>
              <a:rPr kumimoji="1" lang="en-US" altLang="ja-JP" sz="2000" dirty="0">
                <a:solidFill>
                  <a:srgbClr val="005BAD"/>
                </a:solidFill>
                <a:latin typeface="+mn-ea"/>
                <a:ea typeface="+mn-ea"/>
              </a:rPr>
              <a:t>3/</a:t>
            </a:r>
            <a:r>
              <a:rPr lang="en-US" altLang="ja-JP" sz="2000" dirty="0">
                <a:solidFill>
                  <a:srgbClr val="005BAD"/>
                </a:solidFill>
                <a:latin typeface="+mn-ea"/>
                <a:ea typeface="+mn-ea"/>
              </a:rPr>
              <a:t>4</a:t>
            </a:r>
          </a:p>
          <a:p>
            <a:pPr>
              <a:lnSpc>
                <a:spcPct val="110000"/>
              </a:lnSpc>
              <a:spcBef>
                <a:spcPts val="0"/>
              </a:spcBef>
              <a:buClr>
                <a:srgbClr val="005BAD"/>
              </a:buClr>
            </a:pPr>
            <a:r>
              <a:rPr kumimoji="1" lang="en-US" altLang="ja-JP" sz="2000" dirty="0">
                <a:solidFill>
                  <a:srgbClr val="005BAD"/>
                </a:solidFill>
                <a:latin typeface="+mn-ea"/>
                <a:ea typeface="+mn-ea"/>
              </a:rPr>
              <a:t>   </a:t>
            </a:r>
            <a:r>
              <a:rPr kumimoji="1" lang="ja-JP" altLang="en-US" sz="1700" dirty="0">
                <a:latin typeface="+mn-ea"/>
                <a:ea typeface="+mn-ea"/>
              </a:rPr>
              <a:t>を占めています。</a:t>
            </a:r>
          </a:p>
          <a:p>
            <a:pPr marL="252000" indent="-252000">
              <a:lnSpc>
                <a:spcPct val="110000"/>
              </a:lnSpc>
              <a:spcBef>
                <a:spcPts val="1800"/>
              </a:spcBef>
              <a:buClr>
                <a:srgbClr val="005BAD"/>
              </a:buClr>
              <a:buFont typeface="Wingdings" panose="05000000000000000000" pitchFamily="2" charset="2"/>
              <a:buChar char="l"/>
            </a:pPr>
            <a:r>
              <a:rPr kumimoji="1" lang="en-US" altLang="ja-JP" sz="1700" dirty="0">
                <a:latin typeface="+mn-ea"/>
                <a:ea typeface="+mn-ea"/>
              </a:rPr>
              <a:t>2026</a:t>
            </a:r>
            <a:r>
              <a:rPr kumimoji="1" lang="ja-JP" altLang="en-US" sz="1700" dirty="0">
                <a:latin typeface="+mn-ea"/>
                <a:ea typeface="+mn-ea"/>
              </a:rPr>
              <a:t>年度（令和８年度）予算の国の一般会計歳入</a:t>
            </a:r>
            <a:r>
              <a:rPr kumimoji="1" lang="en-US" altLang="ja-JP" sz="2000" dirty="0">
                <a:solidFill>
                  <a:srgbClr val="005BAD"/>
                </a:solidFill>
                <a:latin typeface="+mn-ea"/>
                <a:ea typeface="+mn-ea"/>
              </a:rPr>
              <a:t>122.3</a:t>
            </a:r>
            <a:r>
              <a:rPr kumimoji="1" lang="ja-JP" altLang="en-US" sz="2000" dirty="0">
                <a:solidFill>
                  <a:srgbClr val="005BAD"/>
                </a:solidFill>
                <a:latin typeface="+mn-ea"/>
                <a:ea typeface="+mn-ea"/>
              </a:rPr>
              <a:t>兆円は、</a:t>
            </a:r>
            <a:endParaRPr kumimoji="1" lang="en-US" altLang="ja-JP" sz="2000" dirty="0">
              <a:solidFill>
                <a:srgbClr val="005BAD"/>
              </a:solidFill>
              <a:latin typeface="+mn-ea"/>
              <a:ea typeface="+mn-ea"/>
            </a:endParaRPr>
          </a:p>
          <a:p>
            <a:pPr>
              <a:lnSpc>
                <a:spcPct val="110000"/>
              </a:lnSpc>
              <a:spcBef>
                <a:spcPts val="0"/>
              </a:spcBef>
              <a:buClr>
                <a:srgbClr val="005BAD"/>
              </a:buClr>
            </a:pPr>
            <a:r>
              <a:rPr lang="en-US" altLang="ja-JP" sz="2000" dirty="0">
                <a:solidFill>
                  <a:srgbClr val="005BAD"/>
                </a:solidFill>
                <a:latin typeface="+mn-ea"/>
                <a:ea typeface="+mn-ea"/>
              </a:rPr>
              <a:t>   </a:t>
            </a:r>
            <a:r>
              <a:rPr kumimoji="1" lang="ja-JP" altLang="en-US" sz="2000" dirty="0">
                <a:solidFill>
                  <a:srgbClr val="005BAD"/>
                </a:solidFill>
                <a:latin typeface="+mn-ea"/>
                <a:ea typeface="+mn-ea"/>
              </a:rPr>
              <a:t>税収等と公債金（借金）で構成</a:t>
            </a:r>
            <a:r>
              <a:rPr kumimoji="1" lang="ja-JP" altLang="en-US" sz="1700" dirty="0">
                <a:latin typeface="+mn-ea"/>
                <a:ea typeface="+mn-ea"/>
              </a:rPr>
              <a:t>されています。</a:t>
            </a:r>
          </a:p>
          <a:p>
            <a:pPr marL="252000" indent="-252000">
              <a:lnSpc>
                <a:spcPct val="110000"/>
              </a:lnSpc>
              <a:spcBef>
                <a:spcPts val="1800"/>
              </a:spcBef>
              <a:buClr>
                <a:srgbClr val="005BAD"/>
              </a:buClr>
              <a:buFont typeface="Wingdings" panose="05000000000000000000" pitchFamily="2" charset="2"/>
              <a:buChar char="l"/>
            </a:pPr>
            <a:r>
              <a:rPr kumimoji="1" lang="ja-JP" altLang="en-US" sz="1700" dirty="0">
                <a:latin typeface="+mn-ea"/>
                <a:ea typeface="+mn-ea"/>
              </a:rPr>
              <a:t>現在、</a:t>
            </a:r>
            <a:r>
              <a:rPr kumimoji="1" lang="ja-JP" altLang="en-US" sz="2000" dirty="0">
                <a:solidFill>
                  <a:srgbClr val="005BAD"/>
                </a:solidFill>
                <a:latin typeface="+mn-ea"/>
                <a:ea typeface="+mn-ea"/>
              </a:rPr>
              <a:t>税収等では歳出全体の約</a:t>
            </a:r>
            <a:r>
              <a:rPr kumimoji="1" lang="en-US" altLang="ja-JP" sz="2000" dirty="0">
                <a:solidFill>
                  <a:srgbClr val="005BAD"/>
                </a:solidFill>
                <a:latin typeface="+mn-ea"/>
                <a:ea typeface="+mn-ea"/>
              </a:rPr>
              <a:t>3/</a:t>
            </a:r>
            <a:r>
              <a:rPr lang="en-US" altLang="ja-JP" sz="2000" dirty="0">
                <a:solidFill>
                  <a:srgbClr val="005BAD"/>
                </a:solidFill>
                <a:latin typeface="+mn-ea"/>
                <a:ea typeface="+mn-ea"/>
              </a:rPr>
              <a:t>4</a:t>
            </a:r>
            <a:r>
              <a:rPr kumimoji="1" lang="ja-JP" altLang="en-US" sz="2000" dirty="0">
                <a:solidFill>
                  <a:srgbClr val="005BAD"/>
                </a:solidFill>
                <a:latin typeface="+mn-ea"/>
                <a:ea typeface="+mn-ea"/>
              </a:rPr>
              <a:t>しか賄えておらず、</a:t>
            </a:r>
            <a:endParaRPr lang="en-US" altLang="ja-JP" sz="2000" dirty="0">
              <a:solidFill>
                <a:srgbClr val="005BAD"/>
              </a:solidFill>
              <a:latin typeface="+mn-ea"/>
              <a:ea typeface="+mn-ea"/>
            </a:endParaRPr>
          </a:p>
          <a:p>
            <a:pPr>
              <a:lnSpc>
                <a:spcPct val="110000"/>
              </a:lnSpc>
              <a:spcBef>
                <a:spcPts val="0"/>
              </a:spcBef>
              <a:buClr>
                <a:srgbClr val="005BAD"/>
              </a:buClr>
            </a:pPr>
            <a:r>
              <a:rPr kumimoji="1" lang="ja-JP" altLang="en-US" sz="2000" dirty="0">
                <a:solidFill>
                  <a:srgbClr val="005BAD"/>
                </a:solidFill>
                <a:latin typeface="+mn-ea"/>
                <a:ea typeface="+mn-ea"/>
              </a:rPr>
              <a:t> </a:t>
            </a:r>
            <a:r>
              <a:rPr kumimoji="1" lang="ja-JP" altLang="en-US" sz="2000" spc="100" dirty="0">
                <a:solidFill>
                  <a:srgbClr val="005BAD"/>
                </a:solidFill>
                <a:latin typeface="+mn-ea"/>
                <a:ea typeface="+mn-ea"/>
              </a:rPr>
              <a:t> </a:t>
            </a:r>
            <a:r>
              <a:rPr kumimoji="1" lang="ja-JP" altLang="en-US" sz="2000" dirty="0">
                <a:solidFill>
                  <a:srgbClr val="005BAD"/>
                </a:solidFill>
                <a:latin typeface="+mn-ea"/>
                <a:ea typeface="+mn-ea"/>
              </a:rPr>
              <a:t>残りの約</a:t>
            </a:r>
            <a:r>
              <a:rPr kumimoji="1" lang="en-US" altLang="ja-JP" sz="2000" dirty="0">
                <a:solidFill>
                  <a:srgbClr val="005BAD"/>
                </a:solidFill>
                <a:latin typeface="+mn-ea"/>
                <a:ea typeface="+mn-ea"/>
              </a:rPr>
              <a:t>1/</a:t>
            </a:r>
            <a:r>
              <a:rPr lang="en-US" altLang="ja-JP" sz="2000" dirty="0">
                <a:solidFill>
                  <a:srgbClr val="005BAD"/>
                </a:solidFill>
                <a:latin typeface="+mn-ea"/>
                <a:ea typeface="+mn-ea"/>
              </a:rPr>
              <a:t>4</a:t>
            </a:r>
            <a:r>
              <a:rPr kumimoji="1" lang="ja-JP" altLang="en-US" sz="2000" dirty="0">
                <a:solidFill>
                  <a:srgbClr val="005BAD"/>
                </a:solidFill>
                <a:latin typeface="+mn-ea"/>
                <a:ea typeface="+mn-ea"/>
              </a:rPr>
              <a:t>は公債金（借金）に依存</a:t>
            </a:r>
            <a:r>
              <a:rPr kumimoji="1" lang="ja-JP" altLang="en-US" sz="1700" dirty="0">
                <a:latin typeface="+mn-ea"/>
                <a:ea typeface="+mn-ea"/>
              </a:rPr>
              <a:t>しています。</a:t>
            </a:r>
            <a:endParaRPr kumimoji="1" lang="en-US" altLang="ja-JP" sz="1700" dirty="0">
              <a:latin typeface="+mn-ea"/>
              <a:ea typeface="+mn-ea"/>
            </a:endParaRPr>
          </a:p>
          <a:p>
            <a:pPr marL="252000" indent="-252000">
              <a:lnSpc>
                <a:spcPct val="110000"/>
              </a:lnSpc>
              <a:spcBef>
                <a:spcPts val="0"/>
              </a:spcBef>
              <a:buClr>
                <a:srgbClr val="005BAD"/>
              </a:buClr>
            </a:pPr>
            <a:r>
              <a:rPr kumimoji="1" lang="ja-JP" altLang="en-US" sz="1700" dirty="0">
                <a:latin typeface="+mn-ea"/>
                <a:ea typeface="+mn-ea"/>
              </a:rPr>
              <a:t>  </a:t>
            </a:r>
            <a:r>
              <a:rPr kumimoji="1" lang="ja-JP" altLang="en-US" sz="1700" spc="100" dirty="0">
                <a:latin typeface="+mn-ea"/>
                <a:ea typeface="+mn-ea"/>
              </a:rPr>
              <a:t> </a:t>
            </a:r>
            <a:r>
              <a:rPr kumimoji="1" lang="ja-JP" altLang="en-US" sz="1700" dirty="0">
                <a:latin typeface="+mn-ea"/>
                <a:ea typeface="+mn-ea"/>
              </a:rPr>
              <a:t>この借金の返済には将来世代の税収等が充てられることになるため、</a:t>
            </a:r>
            <a:endParaRPr kumimoji="1" lang="en-US" altLang="ja-JP" sz="1700" dirty="0">
              <a:latin typeface="+mn-ea"/>
              <a:ea typeface="+mn-ea"/>
            </a:endParaRPr>
          </a:p>
          <a:p>
            <a:pPr marL="252000" indent="-252000">
              <a:lnSpc>
                <a:spcPct val="110000"/>
              </a:lnSpc>
              <a:spcBef>
                <a:spcPts val="0"/>
              </a:spcBef>
              <a:buClr>
                <a:srgbClr val="005BAD"/>
              </a:buClr>
            </a:pPr>
            <a:r>
              <a:rPr lang="en-US" altLang="ja-JP" sz="1700" dirty="0">
                <a:latin typeface="+mn-ea"/>
                <a:ea typeface="+mn-ea"/>
              </a:rPr>
              <a:t>   </a:t>
            </a:r>
            <a:r>
              <a:rPr kumimoji="1" lang="ja-JP" altLang="en-US" sz="1700" dirty="0">
                <a:latin typeface="+mn-ea"/>
                <a:ea typeface="+mn-ea"/>
              </a:rPr>
              <a:t>将来世代へ負担を先送りしていることになります。</a:t>
            </a:r>
          </a:p>
        </p:txBody>
      </p:sp>
      <p:sp>
        <p:nvSpPr>
          <p:cNvPr id="9" name="Rectangle 14">
            <a:extLst>
              <a:ext uri="{FF2B5EF4-FFF2-40B4-BE49-F238E27FC236}">
                <a16:creationId xmlns:a16="http://schemas.microsoft.com/office/drawing/2014/main" id="{931F0B08-317A-2D55-BC27-CC07FFE4E9EB}"/>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国の財政をみてみよう①</a:t>
            </a:r>
          </a:p>
        </p:txBody>
      </p:sp>
      <p:sp>
        <p:nvSpPr>
          <p:cNvPr id="29" name="テキスト ボックス 28">
            <a:extLst>
              <a:ext uri="{FF2B5EF4-FFF2-40B4-BE49-F238E27FC236}">
                <a16:creationId xmlns:a16="http://schemas.microsoft.com/office/drawing/2014/main" id="{B5474C34-E7D0-560E-068B-A76B94D84366}"/>
              </a:ext>
            </a:extLst>
          </p:cNvPr>
          <p:cNvSpPr txBox="1"/>
          <p:nvPr/>
        </p:nvSpPr>
        <p:spPr>
          <a:xfrm>
            <a:off x="340205" y="1176020"/>
            <a:ext cx="6050656" cy="646331"/>
          </a:xfrm>
          <a:prstGeom prst="rect">
            <a:avLst/>
          </a:prstGeom>
          <a:noFill/>
        </p:spPr>
        <p:txBody>
          <a:bodyPr wrap="square" rtlCol="0">
            <a:spAutoFit/>
          </a:bodyPr>
          <a:lstStyle/>
          <a:p>
            <a:r>
              <a:rPr kumimoji="1" lang="en-US" altLang="ja-JP" sz="1800" dirty="0">
                <a:latin typeface="+mn-ea"/>
                <a:ea typeface="+mn-ea"/>
              </a:rPr>
              <a:t>1</a:t>
            </a:r>
            <a:r>
              <a:rPr kumimoji="1" lang="ja-JP" altLang="en-US" sz="1800" dirty="0">
                <a:latin typeface="+mn-ea"/>
                <a:ea typeface="+mn-ea"/>
              </a:rPr>
              <a:t>年間に得た国の収入を「歳入」、支出を「歳出」といい、</a:t>
            </a:r>
          </a:p>
          <a:p>
            <a:r>
              <a:rPr kumimoji="1" lang="ja-JP" altLang="en-US" sz="1800" dirty="0">
                <a:latin typeface="+mn-ea"/>
                <a:ea typeface="+mn-ea"/>
              </a:rPr>
              <a:t>国や地方公共団体が行う経済活動を「財政」といいます。</a:t>
            </a:r>
          </a:p>
        </p:txBody>
      </p:sp>
      <p:pic>
        <p:nvPicPr>
          <p:cNvPr id="2" name="Picture 29">
            <a:extLst>
              <a:ext uri="{FF2B5EF4-FFF2-40B4-BE49-F238E27FC236}">
                <a16:creationId xmlns:a16="http://schemas.microsoft.com/office/drawing/2014/main" id="{0755A79A-3DF9-A2AE-1126-9EB6C3E6D7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8">
            <a:extLst>
              <a:ext uri="{FF2B5EF4-FFF2-40B4-BE49-F238E27FC236}">
                <a16:creationId xmlns:a16="http://schemas.microsoft.com/office/drawing/2014/main" id="{6A2831FF-8A87-D063-11F0-E90FD7B3E735}"/>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14</a:t>
            </a:fld>
            <a:endParaRPr lang="en-US" altLang="ja-JP" dirty="0">
              <a:latin typeface="+mn-ea"/>
              <a:ea typeface="+mn-ea"/>
            </a:endParaRPr>
          </a:p>
        </p:txBody>
      </p:sp>
    </p:spTree>
    <p:extLst>
      <p:ext uri="{BB962C8B-B14F-4D97-AF65-F5344CB8AC3E}">
        <p14:creationId xmlns:p14="http://schemas.microsoft.com/office/powerpoint/2010/main" val="3761694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600"/>
                                        <p:tgtEl>
                                          <p:spTgt spid="2"/>
                                        </p:tgtEl>
                                      </p:cBhvr>
                                    </p:animEffect>
                                    <p:anim calcmode="lin" valueType="num">
                                      <p:cBhvr>
                                        <p:cTn id="12" dur="600" fill="hold"/>
                                        <p:tgtEl>
                                          <p:spTgt spid="2"/>
                                        </p:tgtEl>
                                        <p:attrNameLst>
                                          <p:attrName>ppt_x</p:attrName>
                                        </p:attrNameLst>
                                      </p:cBhvr>
                                      <p:tavLst>
                                        <p:tav tm="0">
                                          <p:val>
                                            <p:strVal val="#ppt_x"/>
                                          </p:val>
                                        </p:tav>
                                        <p:tav tm="100000">
                                          <p:val>
                                            <p:strVal val="#ppt_x"/>
                                          </p:val>
                                        </p:tav>
                                      </p:tavLst>
                                    </p:anim>
                                    <p:anim calcmode="lin" valueType="num">
                                      <p:cBhvr>
                                        <p:cTn id="13" dur="600" fill="hold"/>
                                        <p:tgtEl>
                                          <p:spTgt spid="2"/>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wipe(left)">
                                      <p:cBhvr>
                                        <p:cTn id="21" dur="1750"/>
                                        <p:tgtEl>
                                          <p:spTgt spid="18">
                                            <p:txEl>
                                              <p:pRg st="0" end="0"/>
                                            </p:txEl>
                                          </p:spTgt>
                                        </p:tgtEl>
                                      </p:cBhvr>
                                    </p:animEffect>
                                  </p:childTnLst>
                                </p:cTn>
                              </p:par>
                            </p:childTnLst>
                          </p:cTn>
                        </p:par>
                        <p:par>
                          <p:cTn id="22" fill="hold">
                            <p:stCondLst>
                              <p:cond delay="1750"/>
                            </p:stCondLst>
                            <p:childTnLst>
                              <p:par>
                                <p:cTn id="23" presetID="22" presetClass="entr" presetSubtype="8" fill="hold" nodeType="after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animEffect transition="in" filter="wipe(left)">
                                      <p:cBhvr>
                                        <p:cTn id="25" dur="1700"/>
                                        <p:tgtEl>
                                          <p:spTgt spid="18">
                                            <p:txEl>
                                              <p:pRg st="1" end="1"/>
                                            </p:txEl>
                                          </p:spTgt>
                                        </p:tgtEl>
                                      </p:cBhvr>
                                    </p:animEffect>
                                  </p:childTnLst>
                                </p:cTn>
                              </p:par>
                            </p:childTnLst>
                          </p:cTn>
                        </p:par>
                        <p:par>
                          <p:cTn id="26" fill="hold">
                            <p:stCondLst>
                              <p:cond delay="3450"/>
                            </p:stCondLst>
                            <p:childTnLst>
                              <p:par>
                                <p:cTn id="27" presetID="22" presetClass="entr" presetSubtype="8" fill="hold" nodeType="afterEffect">
                                  <p:stCondLst>
                                    <p:cond delay="0"/>
                                  </p:stCondLst>
                                  <p:childTnLst>
                                    <p:set>
                                      <p:cBhvr>
                                        <p:cTn id="28" dur="1" fill="hold">
                                          <p:stCondLst>
                                            <p:cond delay="0"/>
                                          </p:stCondLst>
                                        </p:cTn>
                                        <p:tgtEl>
                                          <p:spTgt spid="18">
                                            <p:txEl>
                                              <p:pRg st="2" end="2"/>
                                            </p:txEl>
                                          </p:spTgt>
                                        </p:tgtEl>
                                        <p:attrNameLst>
                                          <p:attrName>style.visibility</p:attrName>
                                        </p:attrNameLst>
                                      </p:cBhvr>
                                      <p:to>
                                        <p:strVal val="visible"/>
                                      </p:to>
                                    </p:set>
                                    <p:animEffect transition="in" filter="wipe(left)">
                                      <p:cBhvr>
                                        <p:cTn id="29" dur="750"/>
                                        <p:tgtEl>
                                          <p:spTgt spid="1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8">
                                            <p:txEl>
                                              <p:pRg st="3" end="3"/>
                                            </p:txEl>
                                          </p:spTgt>
                                        </p:tgtEl>
                                        <p:attrNameLst>
                                          <p:attrName>style.visibility</p:attrName>
                                        </p:attrNameLst>
                                      </p:cBhvr>
                                      <p:to>
                                        <p:strVal val="visible"/>
                                      </p:to>
                                    </p:set>
                                    <p:animEffect transition="in" filter="wipe(left)">
                                      <p:cBhvr>
                                        <p:cTn id="34" dur="1700"/>
                                        <p:tgtEl>
                                          <p:spTgt spid="18">
                                            <p:txEl>
                                              <p:pRg st="3" end="3"/>
                                            </p:txEl>
                                          </p:spTgt>
                                        </p:tgtEl>
                                      </p:cBhvr>
                                    </p:animEffect>
                                  </p:childTnLst>
                                </p:cTn>
                              </p:par>
                            </p:childTnLst>
                          </p:cTn>
                        </p:par>
                        <p:par>
                          <p:cTn id="35" fill="hold">
                            <p:stCondLst>
                              <p:cond delay="1700"/>
                            </p:stCondLst>
                            <p:childTnLst>
                              <p:par>
                                <p:cTn id="36" presetID="22" presetClass="entr" presetSubtype="8" fill="hold" nodeType="afterEffect">
                                  <p:stCondLst>
                                    <p:cond delay="0"/>
                                  </p:stCondLst>
                                  <p:childTnLst>
                                    <p:set>
                                      <p:cBhvr>
                                        <p:cTn id="37" dur="1" fill="hold">
                                          <p:stCondLst>
                                            <p:cond delay="0"/>
                                          </p:stCondLst>
                                        </p:cTn>
                                        <p:tgtEl>
                                          <p:spTgt spid="18">
                                            <p:txEl>
                                              <p:pRg st="4" end="4"/>
                                            </p:txEl>
                                          </p:spTgt>
                                        </p:tgtEl>
                                        <p:attrNameLst>
                                          <p:attrName>style.visibility</p:attrName>
                                        </p:attrNameLst>
                                      </p:cBhvr>
                                      <p:to>
                                        <p:strVal val="visible"/>
                                      </p:to>
                                    </p:set>
                                    <p:animEffect transition="in" filter="wipe(left)">
                                      <p:cBhvr>
                                        <p:cTn id="38" dur="1650"/>
                                        <p:tgtEl>
                                          <p:spTgt spid="18">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8">
                                            <p:txEl>
                                              <p:pRg st="5" end="5"/>
                                            </p:txEl>
                                          </p:spTgt>
                                        </p:tgtEl>
                                        <p:attrNameLst>
                                          <p:attrName>style.visibility</p:attrName>
                                        </p:attrNameLst>
                                      </p:cBhvr>
                                      <p:to>
                                        <p:strVal val="visible"/>
                                      </p:to>
                                    </p:set>
                                    <p:animEffect transition="in" filter="wipe(left)">
                                      <p:cBhvr>
                                        <p:cTn id="43" dur="1750"/>
                                        <p:tgtEl>
                                          <p:spTgt spid="18">
                                            <p:txEl>
                                              <p:pRg st="5" end="5"/>
                                            </p:txEl>
                                          </p:spTgt>
                                        </p:tgtEl>
                                      </p:cBhvr>
                                    </p:animEffect>
                                  </p:childTnLst>
                                </p:cTn>
                              </p:par>
                            </p:childTnLst>
                          </p:cTn>
                        </p:par>
                        <p:par>
                          <p:cTn id="44" fill="hold">
                            <p:stCondLst>
                              <p:cond delay="1750"/>
                            </p:stCondLst>
                            <p:childTnLst>
                              <p:par>
                                <p:cTn id="45" presetID="22" presetClass="entr" presetSubtype="8" fill="hold" nodeType="afterEffect">
                                  <p:stCondLst>
                                    <p:cond delay="0"/>
                                  </p:stCondLst>
                                  <p:childTnLst>
                                    <p:set>
                                      <p:cBhvr>
                                        <p:cTn id="46" dur="1" fill="hold">
                                          <p:stCondLst>
                                            <p:cond delay="0"/>
                                          </p:stCondLst>
                                        </p:cTn>
                                        <p:tgtEl>
                                          <p:spTgt spid="18">
                                            <p:txEl>
                                              <p:pRg st="6" end="6"/>
                                            </p:txEl>
                                          </p:spTgt>
                                        </p:tgtEl>
                                        <p:attrNameLst>
                                          <p:attrName>style.visibility</p:attrName>
                                        </p:attrNameLst>
                                      </p:cBhvr>
                                      <p:to>
                                        <p:strVal val="visible"/>
                                      </p:to>
                                    </p:set>
                                    <p:animEffect transition="in" filter="wipe(left)">
                                      <p:cBhvr>
                                        <p:cTn id="47" dur="1650"/>
                                        <p:tgtEl>
                                          <p:spTgt spid="18">
                                            <p:txEl>
                                              <p:pRg st="6" end="6"/>
                                            </p:txEl>
                                          </p:spTgt>
                                        </p:tgtEl>
                                      </p:cBhvr>
                                    </p:animEffect>
                                  </p:childTnLst>
                                </p:cTn>
                              </p:par>
                            </p:childTnLst>
                          </p:cTn>
                        </p:par>
                        <p:par>
                          <p:cTn id="48" fill="hold">
                            <p:stCondLst>
                              <p:cond delay="3400"/>
                            </p:stCondLst>
                            <p:childTnLst>
                              <p:par>
                                <p:cTn id="49" presetID="22" presetClass="entr" presetSubtype="8" fill="hold" nodeType="afterEffect">
                                  <p:stCondLst>
                                    <p:cond delay="0"/>
                                  </p:stCondLst>
                                  <p:childTnLst>
                                    <p:set>
                                      <p:cBhvr>
                                        <p:cTn id="50" dur="1" fill="hold">
                                          <p:stCondLst>
                                            <p:cond delay="0"/>
                                          </p:stCondLst>
                                        </p:cTn>
                                        <p:tgtEl>
                                          <p:spTgt spid="18">
                                            <p:txEl>
                                              <p:pRg st="7" end="7"/>
                                            </p:txEl>
                                          </p:spTgt>
                                        </p:tgtEl>
                                        <p:attrNameLst>
                                          <p:attrName>style.visibility</p:attrName>
                                        </p:attrNameLst>
                                      </p:cBhvr>
                                      <p:to>
                                        <p:strVal val="visible"/>
                                      </p:to>
                                    </p:set>
                                    <p:animEffect transition="in" filter="wipe(left)">
                                      <p:cBhvr>
                                        <p:cTn id="51" dur="1700"/>
                                        <p:tgtEl>
                                          <p:spTgt spid="18">
                                            <p:txEl>
                                              <p:pRg st="7" end="7"/>
                                            </p:txEl>
                                          </p:spTgt>
                                        </p:tgtEl>
                                      </p:cBhvr>
                                    </p:animEffect>
                                  </p:childTnLst>
                                </p:cTn>
                              </p:par>
                            </p:childTnLst>
                          </p:cTn>
                        </p:par>
                        <p:par>
                          <p:cTn id="52" fill="hold">
                            <p:stCondLst>
                              <p:cond delay="5100"/>
                            </p:stCondLst>
                            <p:childTnLst>
                              <p:par>
                                <p:cTn id="53" presetID="22" presetClass="entr" presetSubtype="8" fill="hold" nodeType="afterEffect">
                                  <p:stCondLst>
                                    <p:cond delay="0"/>
                                  </p:stCondLst>
                                  <p:childTnLst>
                                    <p:set>
                                      <p:cBhvr>
                                        <p:cTn id="54" dur="1" fill="hold">
                                          <p:stCondLst>
                                            <p:cond delay="0"/>
                                          </p:stCondLst>
                                        </p:cTn>
                                        <p:tgtEl>
                                          <p:spTgt spid="18">
                                            <p:txEl>
                                              <p:pRg st="8" end="8"/>
                                            </p:txEl>
                                          </p:spTgt>
                                        </p:tgtEl>
                                        <p:attrNameLst>
                                          <p:attrName>style.visibility</p:attrName>
                                        </p:attrNameLst>
                                      </p:cBhvr>
                                      <p:to>
                                        <p:strVal val="visible"/>
                                      </p:to>
                                    </p:set>
                                    <p:animEffect transition="in" filter="wipe(left)">
                                      <p:cBhvr>
                                        <p:cTn id="55" dur="1200"/>
                                        <p:tgtEl>
                                          <p:spTgt spid="1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4ED7F-441D-4531-1DDA-E709F7E13E9F}"/>
            </a:ext>
          </a:extLst>
        </p:cNvPr>
        <p:cNvGrpSpPr/>
        <p:nvPr/>
      </p:nvGrpSpPr>
      <p:grpSpPr>
        <a:xfrm>
          <a:off x="0" y="0"/>
          <a:ext cx="0" cy="0"/>
          <a:chOff x="0" y="0"/>
          <a:chExt cx="0" cy="0"/>
        </a:xfrm>
      </p:grpSpPr>
      <p:sp>
        <p:nvSpPr>
          <p:cNvPr id="9" name="Rectangle 14">
            <a:extLst>
              <a:ext uri="{FF2B5EF4-FFF2-40B4-BE49-F238E27FC236}">
                <a16:creationId xmlns:a16="http://schemas.microsoft.com/office/drawing/2014/main" id="{1CCFF2A7-4910-2786-0D1B-9F0757D96D7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国の財政をみてみよう①</a:t>
            </a:r>
          </a:p>
        </p:txBody>
      </p:sp>
      <p:sp>
        <p:nvSpPr>
          <p:cNvPr id="39" name="テキスト ボックス 38">
            <a:extLst>
              <a:ext uri="{FF2B5EF4-FFF2-40B4-BE49-F238E27FC236}">
                <a16:creationId xmlns:a16="http://schemas.microsoft.com/office/drawing/2014/main" id="{BA993332-4B3C-44F8-A340-6E66947FF544}"/>
              </a:ext>
            </a:extLst>
          </p:cNvPr>
          <p:cNvSpPr txBox="1"/>
          <p:nvPr/>
        </p:nvSpPr>
        <p:spPr>
          <a:xfrm>
            <a:off x="139768" y="942237"/>
            <a:ext cx="3531736" cy="430887"/>
          </a:xfrm>
          <a:prstGeom prst="rect">
            <a:avLst/>
          </a:prstGeom>
          <a:noFill/>
        </p:spPr>
        <p:txBody>
          <a:bodyPr wrap="none" rtlCol="0">
            <a:spAutoFit/>
          </a:bodyPr>
          <a:lstStyle/>
          <a:p>
            <a:r>
              <a:rPr lang="ja-JP" altLang="en-US" sz="2200" dirty="0">
                <a:latin typeface="HGPｺﾞｼｯｸE" panose="020B0900000000000000" pitchFamily="50" charset="-128"/>
                <a:ea typeface="HGPｺﾞｼｯｸE" panose="020B0900000000000000" pitchFamily="50" charset="-128"/>
              </a:rPr>
              <a:t>国の予算</a:t>
            </a:r>
            <a:r>
              <a:rPr lang="zh-CN" altLang="en-US" dirty="0">
                <a:latin typeface="HGPｺﾞｼｯｸE" panose="020B0900000000000000" pitchFamily="50" charset="-128"/>
                <a:ea typeface="HGPｺﾞｼｯｸE" panose="020B0900000000000000" pitchFamily="50" charset="-128"/>
              </a:rPr>
              <a:t>（令和</a:t>
            </a:r>
            <a:r>
              <a:rPr lang="ja-JP" altLang="en-US" dirty="0">
                <a:latin typeface="HGPｺﾞｼｯｸE" panose="020B0900000000000000" pitchFamily="50" charset="-128"/>
                <a:ea typeface="HGPｺﾞｼｯｸE" panose="020B0900000000000000" pitchFamily="50" charset="-128"/>
              </a:rPr>
              <a:t>８</a:t>
            </a:r>
            <a:r>
              <a:rPr lang="zh-CN" altLang="en-US" dirty="0">
                <a:latin typeface="HGPｺﾞｼｯｸE" panose="020B0900000000000000" pitchFamily="50" charset="-128"/>
                <a:ea typeface="HGPｺﾞｼｯｸE" panose="020B0900000000000000" pitchFamily="50" charset="-128"/>
              </a:rPr>
              <a:t>年度当初予算）</a:t>
            </a:r>
          </a:p>
        </p:txBody>
      </p:sp>
      <p:grpSp>
        <p:nvGrpSpPr>
          <p:cNvPr id="3" name="グループ化 2">
            <a:extLst>
              <a:ext uri="{FF2B5EF4-FFF2-40B4-BE49-F238E27FC236}">
                <a16:creationId xmlns:a16="http://schemas.microsoft.com/office/drawing/2014/main" id="{621A7E9B-2D94-792F-A5B8-66676F2BF4AC}"/>
              </a:ext>
            </a:extLst>
          </p:cNvPr>
          <p:cNvGrpSpPr/>
          <p:nvPr/>
        </p:nvGrpSpPr>
        <p:grpSpPr>
          <a:xfrm>
            <a:off x="286410" y="1980000"/>
            <a:ext cx="3922222" cy="3754608"/>
            <a:chOff x="286410" y="1980000"/>
            <a:chExt cx="3922222" cy="3754608"/>
          </a:xfrm>
        </p:grpSpPr>
        <p:pic>
          <p:nvPicPr>
            <p:cNvPr id="2" name="Picture 1">
              <a:extLst>
                <a:ext uri="{FF2B5EF4-FFF2-40B4-BE49-F238E27FC236}">
                  <a16:creationId xmlns:a16="http://schemas.microsoft.com/office/drawing/2014/main" id="{33FEC35C-87FE-FA40-630F-385E320129AC}"/>
                </a:ext>
              </a:extLst>
            </p:cNvPr>
            <p:cNvPicPr>
              <a:picLocks noChangeAspect="1"/>
            </p:cNvPicPr>
            <p:nvPr/>
          </p:nvPicPr>
          <p:blipFill>
            <a:blip r:embed="rId3"/>
            <a:srcRect l="5605" t="6679" r="3878" b="5175"/>
            <a:stretch>
              <a:fillRect/>
            </a:stretch>
          </p:blipFill>
          <p:spPr>
            <a:xfrm>
              <a:off x="286410" y="1982906"/>
              <a:ext cx="3922222" cy="3751702"/>
            </a:xfrm>
            <a:prstGeom prst="rect">
              <a:avLst/>
            </a:prstGeom>
          </p:spPr>
        </p:pic>
        <p:grpSp>
          <p:nvGrpSpPr>
            <p:cNvPr id="22" name="グループ化 21">
              <a:extLst>
                <a:ext uri="{FF2B5EF4-FFF2-40B4-BE49-F238E27FC236}">
                  <a16:creationId xmlns:a16="http://schemas.microsoft.com/office/drawing/2014/main" id="{78FE59C7-19D9-6866-51EC-03689BFA1DC2}"/>
                </a:ext>
              </a:extLst>
            </p:cNvPr>
            <p:cNvGrpSpPr/>
            <p:nvPr/>
          </p:nvGrpSpPr>
          <p:grpSpPr>
            <a:xfrm>
              <a:off x="287373" y="1980000"/>
              <a:ext cx="828219" cy="284403"/>
              <a:chOff x="4781156" y="2669544"/>
              <a:chExt cx="828219" cy="284403"/>
            </a:xfrm>
          </p:grpSpPr>
          <p:sp>
            <p:nvSpPr>
              <p:cNvPr id="10" name="object 21">
                <a:extLst>
                  <a:ext uri="{FF2B5EF4-FFF2-40B4-BE49-F238E27FC236}">
                    <a16:creationId xmlns:a16="http://schemas.microsoft.com/office/drawing/2014/main" id="{914BFF45-2A52-DF66-AE38-B35D87C523E2}"/>
                  </a:ext>
                </a:extLst>
              </p:cNvPr>
              <p:cNvSpPr txBox="1"/>
              <p:nvPr/>
            </p:nvSpPr>
            <p:spPr>
              <a:xfrm>
                <a:off x="4855347" y="2679703"/>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dirty="0">
                    <a:solidFill>
                      <a:srgbClr val="231916"/>
                    </a:solidFill>
                    <a:latin typeface="+mn-ea"/>
                    <a:ea typeface="+mn-ea"/>
                    <a:cs typeface="Meiryo"/>
                  </a:rPr>
                  <a:t>歳 入</a:t>
                </a:r>
                <a:endParaRPr sz="1500" dirty="0">
                  <a:solidFill>
                    <a:prstClr val="black"/>
                  </a:solidFill>
                  <a:latin typeface="+mn-ea"/>
                  <a:ea typeface="+mn-ea"/>
                  <a:cs typeface="Meiryo"/>
                </a:endParaRPr>
              </a:p>
            </p:txBody>
          </p:sp>
          <p:sp>
            <p:nvSpPr>
              <p:cNvPr id="21" name="正方形/長方形 20">
                <a:extLst>
                  <a:ext uri="{FF2B5EF4-FFF2-40B4-BE49-F238E27FC236}">
                    <a16:creationId xmlns:a16="http://schemas.microsoft.com/office/drawing/2014/main" id="{F2934427-BF98-FB0B-B4D1-CCCBC91A599A}"/>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grpSp>
      <p:grpSp>
        <p:nvGrpSpPr>
          <p:cNvPr id="6" name="グループ化 5">
            <a:extLst>
              <a:ext uri="{FF2B5EF4-FFF2-40B4-BE49-F238E27FC236}">
                <a16:creationId xmlns:a16="http://schemas.microsoft.com/office/drawing/2014/main" id="{8A438E0A-654A-33BA-679B-BC8F4504F707}"/>
              </a:ext>
            </a:extLst>
          </p:cNvPr>
          <p:cNvGrpSpPr/>
          <p:nvPr/>
        </p:nvGrpSpPr>
        <p:grpSpPr>
          <a:xfrm>
            <a:off x="4729442" y="1977278"/>
            <a:ext cx="4220249" cy="3753164"/>
            <a:chOff x="4729442" y="1977278"/>
            <a:chExt cx="4220249" cy="3753164"/>
          </a:xfrm>
        </p:grpSpPr>
        <p:pic>
          <p:nvPicPr>
            <p:cNvPr id="4" name="Picture 3">
              <a:extLst>
                <a:ext uri="{FF2B5EF4-FFF2-40B4-BE49-F238E27FC236}">
                  <a16:creationId xmlns:a16="http://schemas.microsoft.com/office/drawing/2014/main" id="{4222EB13-7E53-E729-F9B8-B2C9083A3E7D}"/>
                </a:ext>
              </a:extLst>
            </p:cNvPr>
            <p:cNvPicPr>
              <a:picLocks noChangeAspect="1"/>
            </p:cNvPicPr>
            <p:nvPr/>
          </p:nvPicPr>
          <p:blipFill>
            <a:blip r:embed="rId4"/>
            <a:srcRect l="4171" t="6324" r="5931" b="-172"/>
            <a:stretch>
              <a:fillRect/>
            </a:stretch>
          </p:blipFill>
          <p:spPr>
            <a:xfrm>
              <a:off x="4729442" y="1977278"/>
              <a:ext cx="4220249" cy="3753164"/>
            </a:xfrm>
            <a:prstGeom prst="rect">
              <a:avLst/>
            </a:prstGeom>
          </p:spPr>
        </p:pic>
        <p:grpSp>
          <p:nvGrpSpPr>
            <p:cNvPr id="23" name="グループ化 22">
              <a:extLst>
                <a:ext uri="{FF2B5EF4-FFF2-40B4-BE49-F238E27FC236}">
                  <a16:creationId xmlns:a16="http://schemas.microsoft.com/office/drawing/2014/main" id="{B75CCE71-0210-8549-A1D2-7452FA490A52}"/>
                </a:ext>
              </a:extLst>
            </p:cNvPr>
            <p:cNvGrpSpPr/>
            <p:nvPr/>
          </p:nvGrpSpPr>
          <p:grpSpPr>
            <a:xfrm>
              <a:off x="4752000" y="1990159"/>
              <a:ext cx="828219" cy="284403"/>
              <a:chOff x="4781156" y="2669544"/>
              <a:chExt cx="828219" cy="284403"/>
            </a:xfrm>
          </p:grpSpPr>
          <p:sp>
            <p:nvSpPr>
              <p:cNvPr id="24" name="object 21">
                <a:extLst>
                  <a:ext uri="{FF2B5EF4-FFF2-40B4-BE49-F238E27FC236}">
                    <a16:creationId xmlns:a16="http://schemas.microsoft.com/office/drawing/2014/main" id="{B7681F03-7B32-8EA2-2C5F-C5E1FFE65781}"/>
                  </a:ext>
                </a:extLst>
              </p:cNvPr>
              <p:cNvSpPr txBox="1"/>
              <p:nvPr/>
            </p:nvSpPr>
            <p:spPr>
              <a:xfrm>
                <a:off x="4855347" y="2679703"/>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dirty="0">
                    <a:solidFill>
                      <a:srgbClr val="231916"/>
                    </a:solidFill>
                    <a:latin typeface="+mn-ea"/>
                    <a:ea typeface="+mn-ea"/>
                    <a:cs typeface="Meiryo"/>
                  </a:rPr>
                  <a:t>歳 出</a:t>
                </a:r>
                <a:endParaRPr sz="1500" dirty="0">
                  <a:solidFill>
                    <a:prstClr val="black"/>
                  </a:solidFill>
                  <a:latin typeface="+mn-ea"/>
                  <a:ea typeface="+mn-ea"/>
                  <a:cs typeface="Meiryo"/>
                </a:endParaRPr>
              </a:p>
            </p:txBody>
          </p:sp>
          <p:sp>
            <p:nvSpPr>
              <p:cNvPr id="25" name="正方形/長方形 24">
                <a:extLst>
                  <a:ext uri="{FF2B5EF4-FFF2-40B4-BE49-F238E27FC236}">
                    <a16:creationId xmlns:a16="http://schemas.microsoft.com/office/drawing/2014/main" id="{4484938D-D69E-3AB2-DB51-6EE1FC34D865}"/>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grpSp>
      <p:sp>
        <p:nvSpPr>
          <p:cNvPr id="47" name="角丸四角形 31">
            <a:extLst>
              <a:ext uri="{FF2B5EF4-FFF2-40B4-BE49-F238E27FC236}">
                <a16:creationId xmlns:a16="http://schemas.microsoft.com/office/drawing/2014/main" id="{1140AE1F-96D4-457A-AC8A-A4211C812392}"/>
              </a:ext>
            </a:extLst>
          </p:cNvPr>
          <p:cNvSpPr/>
          <p:nvPr/>
        </p:nvSpPr>
        <p:spPr>
          <a:xfrm>
            <a:off x="5313931" y="6336023"/>
            <a:ext cx="3506219"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ja-JP" altLang="en-US" sz="850" dirty="0">
                <a:solidFill>
                  <a:schemeClr val="tx1"/>
                </a:solidFill>
              </a:rPr>
              <a:t>出典：財務省「これからの日本のために財政を考える」（令和８年４月）</a:t>
            </a:r>
            <a:endParaRPr lang="en-US" altLang="ja-JP" sz="855" dirty="0">
              <a:solidFill>
                <a:schemeClr val="tx1"/>
              </a:solidFill>
              <a:cs typeface="Arial"/>
            </a:endParaRPr>
          </a:p>
        </p:txBody>
      </p:sp>
      <p:sp>
        <p:nvSpPr>
          <p:cNvPr id="5" name="スライド番号プレースホルダー 8">
            <a:extLst>
              <a:ext uri="{FF2B5EF4-FFF2-40B4-BE49-F238E27FC236}">
                <a16:creationId xmlns:a16="http://schemas.microsoft.com/office/drawing/2014/main" id="{8ED06DA9-A86D-B0DA-1B2A-A07CF5370967}"/>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15</a:t>
            </a:fld>
            <a:endParaRPr lang="en-US" altLang="ja-JP" dirty="0">
              <a:latin typeface="+mn-ea"/>
              <a:ea typeface="+mn-ea"/>
            </a:endParaRPr>
          </a:p>
        </p:txBody>
      </p:sp>
    </p:spTree>
    <p:extLst>
      <p:ext uri="{BB962C8B-B14F-4D97-AF65-F5344CB8AC3E}">
        <p14:creationId xmlns:p14="http://schemas.microsoft.com/office/powerpoint/2010/main" val="55084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EF8168C4-4C75-E748-BEB5-5AB574AC8AC4}"/>
              </a:ext>
            </a:extLst>
          </p:cNvPr>
          <p:cNvGrpSpPr/>
          <p:nvPr/>
        </p:nvGrpSpPr>
        <p:grpSpPr>
          <a:xfrm>
            <a:off x="323851" y="1085670"/>
            <a:ext cx="8519134" cy="827030"/>
            <a:chOff x="323851" y="1085670"/>
            <a:chExt cx="8519134" cy="827030"/>
          </a:xfrm>
        </p:grpSpPr>
        <p:sp>
          <p:nvSpPr>
            <p:cNvPr id="28" name="AutoShape 353">
              <a:extLst>
                <a:ext uri="{FF2B5EF4-FFF2-40B4-BE49-F238E27FC236}">
                  <a16:creationId xmlns:a16="http://schemas.microsoft.com/office/drawing/2014/main" id="{F8279F98-163D-B9A7-F081-520483C90710}"/>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22" name="テキスト ボックス 21">
              <a:extLst>
                <a:ext uri="{FF2B5EF4-FFF2-40B4-BE49-F238E27FC236}">
                  <a16:creationId xmlns:a16="http://schemas.microsoft.com/office/drawing/2014/main" id="{CA2EB194-2126-941B-9F43-963B999CC2DF}"/>
                </a:ext>
              </a:extLst>
            </p:cNvPr>
            <p:cNvSpPr txBox="1"/>
            <p:nvPr/>
          </p:nvSpPr>
          <p:spPr>
            <a:xfrm>
              <a:off x="340205" y="1314519"/>
              <a:ext cx="5420516" cy="369332"/>
            </a:xfrm>
            <a:prstGeom prst="rect">
              <a:avLst/>
            </a:prstGeom>
            <a:noFill/>
          </p:spPr>
          <p:txBody>
            <a:bodyPr wrap="square" rtlCol="0">
              <a:spAutoFit/>
            </a:bodyPr>
            <a:lstStyle/>
            <a:p>
              <a:r>
                <a:rPr kumimoji="1" lang="ja-JP" altLang="en-US" sz="1800" dirty="0">
                  <a:latin typeface="+mn-ea"/>
                  <a:ea typeface="+mn-ea"/>
                </a:rPr>
                <a:t>なぜ財政は悪化したのか（財政構造の変化）</a:t>
              </a:r>
            </a:p>
          </p:txBody>
        </p:sp>
      </p:grpSp>
      <p:sp>
        <p:nvSpPr>
          <p:cNvPr id="8" name="Rectangle 14">
            <a:extLst>
              <a:ext uri="{FF2B5EF4-FFF2-40B4-BE49-F238E27FC236}">
                <a16:creationId xmlns:a16="http://schemas.microsoft.com/office/drawing/2014/main" id="{FBD99C1E-F22A-1D44-E2B6-8D570433373F}"/>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国の財政をみてみよう②</a:t>
            </a:r>
          </a:p>
        </p:txBody>
      </p:sp>
      <p:sp>
        <p:nvSpPr>
          <p:cNvPr id="19" name="テキスト ボックス 18">
            <a:extLst>
              <a:ext uri="{FF2B5EF4-FFF2-40B4-BE49-F238E27FC236}">
                <a16:creationId xmlns:a16="http://schemas.microsoft.com/office/drawing/2014/main" id="{42A22258-102B-3FBE-4D4B-F8BB01F34D9F}"/>
              </a:ext>
            </a:extLst>
          </p:cNvPr>
          <p:cNvSpPr txBox="1"/>
          <p:nvPr/>
        </p:nvSpPr>
        <p:spPr>
          <a:xfrm>
            <a:off x="340205" y="2420937"/>
            <a:ext cx="8479945" cy="2707653"/>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en-US" altLang="ja-JP" sz="1700" dirty="0">
                <a:latin typeface="+mn-ea"/>
                <a:ea typeface="+mn-ea"/>
              </a:rPr>
              <a:t>1990</a:t>
            </a:r>
            <a:r>
              <a:rPr kumimoji="1" lang="ja-JP" altLang="en-US" sz="1700" dirty="0">
                <a:latin typeface="+mn-ea"/>
                <a:ea typeface="+mn-ea"/>
              </a:rPr>
              <a:t>年度（平成２年度）と現在の歳出を比較すると、</a:t>
            </a:r>
            <a:r>
              <a:rPr kumimoji="1" lang="ja-JP" altLang="en-US" sz="2000" dirty="0">
                <a:solidFill>
                  <a:srgbClr val="005BAD"/>
                </a:solidFill>
                <a:latin typeface="+mn-ea"/>
                <a:ea typeface="+mn-ea"/>
              </a:rPr>
              <a:t>社会保障関係費や国債費が</a:t>
            </a:r>
            <a:endParaRPr kumimoji="1" lang="en-US" altLang="ja-JP" sz="2000" dirty="0">
              <a:solidFill>
                <a:srgbClr val="005BAD"/>
              </a:solidFill>
              <a:latin typeface="+mn-ea"/>
              <a:ea typeface="+mn-ea"/>
            </a:endParaRPr>
          </a:p>
          <a:p>
            <a:pPr>
              <a:lnSpc>
                <a:spcPct val="110000"/>
              </a:lnSpc>
              <a:spcBef>
                <a:spcPts val="0"/>
              </a:spcBef>
              <a:buClr>
                <a:srgbClr val="005BAD"/>
              </a:buClr>
            </a:pPr>
            <a:r>
              <a:rPr lang="en-US" altLang="ja-JP" sz="2000" dirty="0">
                <a:solidFill>
                  <a:srgbClr val="005BAD"/>
                </a:solidFill>
                <a:latin typeface="+mn-ea"/>
                <a:ea typeface="+mn-ea"/>
              </a:rPr>
              <a:t>   </a:t>
            </a:r>
            <a:r>
              <a:rPr kumimoji="1" lang="ja-JP" altLang="en-US" sz="2000" dirty="0">
                <a:solidFill>
                  <a:srgbClr val="005BAD"/>
                </a:solidFill>
                <a:latin typeface="+mn-ea"/>
                <a:ea typeface="+mn-ea"/>
              </a:rPr>
              <a:t>大きく伸びて</a:t>
            </a:r>
            <a:r>
              <a:rPr kumimoji="1" lang="ja-JP" altLang="en-US" sz="1700" dirty="0">
                <a:latin typeface="+mn-ea"/>
                <a:ea typeface="+mn-ea"/>
              </a:rPr>
              <a:t>います。特に社会保障は、</a:t>
            </a:r>
            <a:r>
              <a:rPr lang="ja-JP" altLang="en-US" sz="1800" dirty="0">
                <a:solidFill>
                  <a:srgbClr val="005BAD"/>
                </a:solidFill>
                <a:latin typeface="+mn-ea"/>
                <a:ea typeface="+mn-ea"/>
              </a:rPr>
              <a:t>年金、医療、介護、こども・子育て</a:t>
            </a:r>
            <a:r>
              <a:rPr kumimoji="1" lang="ja-JP" altLang="en-US" sz="1700" dirty="0">
                <a:latin typeface="+mn-ea"/>
                <a:ea typeface="+mn-ea"/>
              </a:rPr>
              <a:t>などの</a:t>
            </a:r>
            <a:endParaRPr kumimoji="1" lang="en-US" altLang="ja-JP" sz="1700" dirty="0">
              <a:latin typeface="+mn-ea"/>
              <a:ea typeface="+mn-ea"/>
            </a:endParaRPr>
          </a:p>
          <a:p>
            <a:pPr>
              <a:lnSpc>
                <a:spcPct val="110000"/>
              </a:lnSpc>
              <a:spcBef>
                <a:spcPts val="0"/>
              </a:spcBef>
              <a:buClr>
                <a:srgbClr val="005BAD"/>
              </a:buClr>
            </a:pPr>
            <a:r>
              <a:rPr lang="en-US" altLang="ja-JP" sz="1700" dirty="0">
                <a:latin typeface="+mn-ea"/>
                <a:ea typeface="+mn-ea"/>
              </a:rPr>
              <a:t>  </a:t>
            </a:r>
            <a:r>
              <a:rPr lang="en-US" altLang="ja-JP" sz="1700" spc="200" dirty="0">
                <a:latin typeface="+mn-ea"/>
                <a:ea typeface="+mn-ea"/>
              </a:rPr>
              <a:t> </a:t>
            </a:r>
            <a:r>
              <a:rPr kumimoji="1" lang="ja-JP" altLang="en-US" sz="1700" dirty="0">
                <a:latin typeface="+mn-ea"/>
                <a:ea typeface="+mn-ea"/>
              </a:rPr>
              <a:t>分野に分けられ、</a:t>
            </a:r>
            <a:r>
              <a:rPr lang="ja-JP" altLang="en-US" sz="2000" dirty="0">
                <a:solidFill>
                  <a:srgbClr val="005BAD"/>
                </a:solidFill>
                <a:latin typeface="+mn-ea"/>
                <a:ea typeface="+mn-ea"/>
              </a:rPr>
              <a:t>国の一般会計歳出の約</a:t>
            </a:r>
            <a:r>
              <a:rPr lang="en-US" altLang="ja-JP" sz="2000" dirty="0">
                <a:solidFill>
                  <a:srgbClr val="005BAD"/>
                </a:solidFill>
                <a:latin typeface="+mn-ea"/>
                <a:ea typeface="+mn-ea"/>
              </a:rPr>
              <a:t>1/3</a:t>
            </a:r>
            <a:r>
              <a:rPr kumimoji="1" lang="ja-JP" altLang="en-US" sz="1700" dirty="0">
                <a:latin typeface="+mn-ea"/>
                <a:ea typeface="+mn-ea"/>
              </a:rPr>
              <a:t>を占める</a:t>
            </a:r>
            <a:endParaRPr kumimoji="1" lang="en-US" altLang="ja-JP" sz="1700" dirty="0">
              <a:latin typeface="+mn-ea"/>
              <a:ea typeface="+mn-ea"/>
            </a:endParaRPr>
          </a:p>
          <a:p>
            <a:pPr>
              <a:lnSpc>
                <a:spcPct val="110000"/>
              </a:lnSpc>
              <a:spcBef>
                <a:spcPts val="0"/>
              </a:spcBef>
              <a:buClr>
                <a:srgbClr val="005BAD"/>
              </a:buClr>
            </a:pPr>
            <a:r>
              <a:rPr lang="en-US" altLang="ja-JP" sz="1700" dirty="0">
                <a:latin typeface="+mn-ea"/>
                <a:ea typeface="+mn-ea"/>
              </a:rPr>
              <a:t>  </a:t>
            </a:r>
            <a:r>
              <a:rPr lang="en-US" altLang="ja-JP" sz="1700" spc="200" dirty="0">
                <a:latin typeface="+mn-ea"/>
                <a:ea typeface="+mn-ea"/>
              </a:rPr>
              <a:t> </a:t>
            </a:r>
            <a:r>
              <a:rPr kumimoji="1" lang="ja-JP" altLang="en-US" sz="1700" dirty="0">
                <a:latin typeface="+mn-ea"/>
                <a:ea typeface="+mn-ea"/>
              </a:rPr>
              <a:t>最大の支出項目となっています。</a:t>
            </a:r>
          </a:p>
          <a:p>
            <a:pPr marL="252000" indent="-252000">
              <a:lnSpc>
                <a:spcPct val="110000"/>
              </a:lnSpc>
              <a:spcBef>
                <a:spcPts val="1800"/>
              </a:spcBef>
              <a:buClr>
                <a:srgbClr val="005BAD"/>
              </a:buClr>
              <a:buFont typeface="Wingdings" panose="05000000000000000000" pitchFamily="2" charset="2"/>
              <a:buChar char="l"/>
            </a:pPr>
            <a:r>
              <a:rPr kumimoji="1" lang="ja-JP" altLang="en-US" sz="1700" dirty="0">
                <a:latin typeface="+mn-ea"/>
                <a:ea typeface="+mn-ea"/>
              </a:rPr>
              <a:t>歳出の増加に対し歳入は、経済成長の停滞などが影響して</a:t>
            </a:r>
            <a:endParaRPr lang="en-US" altLang="ja-JP" sz="1700" dirty="0">
              <a:latin typeface="+mn-ea"/>
              <a:ea typeface="+mn-ea"/>
            </a:endParaRPr>
          </a:p>
          <a:p>
            <a:pPr>
              <a:lnSpc>
                <a:spcPct val="110000"/>
              </a:lnSpc>
              <a:spcBef>
                <a:spcPts val="0"/>
              </a:spcBef>
              <a:buClr>
                <a:srgbClr val="005BAD"/>
              </a:buClr>
            </a:pPr>
            <a:r>
              <a:rPr lang="ja-JP" altLang="en-US" sz="2000" dirty="0">
                <a:solidFill>
                  <a:srgbClr val="005BAD"/>
                </a:solidFill>
                <a:latin typeface="+mn-ea"/>
                <a:ea typeface="+mn-ea"/>
              </a:rPr>
              <a:t>  </a:t>
            </a:r>
            <a:r>
              <a:rPr lang="ja-JP" altLang="en-US" sz="2000" spc="-200" dirty="0">
                <a:solidFill>
                  <a:srgbClr val="005BAD"/>
                </a:solidFill>
                <a:latin typeface="+mn-ea"/>
                <a:ea typeface="+mn-ea"/>
              </a:rPr>
              <a:t> </a:t>
            </a:r>
            <a:r>
              <a:rPr lang="ja-JP" altLang="en-US" sz="2000" dirty="0">
                <a:solidFill>
                  <a:srgbClr val="005BAD"/>
                </a:solidFill>
                <a:latin typeface="+mn-ea"/>
                <a:ea typeface="+mn-ea"/>
              </a:rPr>
              <a:t>税収の伸びが見合っておらず、不足分を借金に頼っている</a:t>
            </a:r>
            <a:r>
              <a:rPr kumimoji="1" lang="ja-JP" altLang="en-US" sz="1700" dirty="0">
                <a:latin typeface="+mn-ea"/>
                <a:ea typeface="+mn-ea"/>
              </a:rPr>
              <a:t>ため、</a:t>
            </a:r>
            <a:endParaRPr kumimoji="1" lang="en-US" altLang="ja-JP" sz="1700" dirty="0">
              <a:latin typeface="+mn-ea"/>
              <a:ea typeface="+mn-ea"/>
            </a:endParaRPr>
          </a:p>
          <a:p>
            <a:pPr>
              <a:lnSpc>
                <a:spcPct val="110000"/>
              </a:lnSpc>
              <a:spcBef>
                <a:spcPts val="0"/>
              </a:spcBef>
              <a:buClr>
                <a:srgbClr val="005BAD"/>
              </a:buClr>
            </a:pPr>
            <a:r>
              <a:rPr lang="en-US" altLang="ja-JP" sz="1700" dirty="0">
                <a:latin typeface="+mn-ea"/>
                <a:ea typeface="+mn-ea"/>
              </a:rPr>
              <a:t>   </a:t>
            </a:r>
            <a:r>
              <a:rPr kumimoji="1" lang="ja-JP" altLang="en-US" sz="1700" dirty="0">
                <a:latin typeface="+mn-ea"/>
                <a:ea typeface="+mn-ea"/>
              </a:rPr>
              <a:t>公債金は約５倍と大幅に増加しています。</a:t>
            </a:r>
          </a:p>
        </p:txBody>
      </p:sp>
      <p:pic>
        <p:nvPicPr>
          <p:cNvPr id="4" name="Picture 29">
            <a:extLst>
              <a:ext uri="{FF2B5EF4-FFF2-40B4-BE49-F238E27FC236}">
                <a16:creationId xmlns:a16="http://schemas.microsoft.com/office/drawing/2014/main" id="{3843A247-C382-6F48-D7E6-EEE0551587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8">
            <a:extLst>
              <a:ext uri="{FF2B5EF4-FFF2-40B4-BE49-F238E27FC236}">
                <a16:creationId xmlns:a16="http://schemas.microsoft.com/office/drawing/2014/main" id="{58550116-8656-85C4-EDF7-F99D9AFE9213}"/>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16</a:t>
            </a:fld>
            <a:endParaRPr lang="en-US" altLang="ja-JP" dirty="0">
              <a:latin typeface="+mn-ea"/>
              <a:ea typeface="+mn-ea"/>
            </a:endParaRPr>
          </a:p>
        </p:txBody>
      </p:sp>
    </p:spTree>
    <p:extLst>
      <p:ext uri="{BB962C8B-B14F-4D97-AF65-F5344CB8AC3E}">
        <p14:creationId xmlns:p14="http://schemas.microsoft.com/office/powerpoint/2010/main" val="236844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600"/>
                                        <p:tgtEl>
                                          <p:spTgt spid="4"/>
                                        </p:tgtEl>
                                      </p:cBhvr>
                                    </p:animEffect>
                                    <p:anim calcmode="lin" valueType="num">
                                      <p:cBhvr>
                                        <p:cTn id="12" dur="600" fill="hold"/>
                                        <p:tgtEl>
                                          <p:spTgt spid="4"/>
                                        </p:tgtEl>
                                        <p:attrNameLst>
                                          <p:attrName>ppt_x</p:attrName>
                                        </p:attrNameLst>
                                      </p:cBhvr>
                                      <p:tavLst>
                                        <p:tav tm="0">
                                          <p:val>
                                            <p:strVal val="#ppt_x"/>
                                          </p:val>
                                        </p:tav>
                                        <p:tav tm="100000">
                                          <p:val>
                                            <p:strVal val="#ppt_x"/>
                                          </p:val>
                                        </p:tav>
                                      </p:tavLst>
                                    </p:anim>
                                    <p:anim calcmode="lin" valueType="num">
                                      <p:cBhvr>
                                        <p:cTn id="13" dur="6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animEffect transition="in" filter="wipe(left)">
                                      <p:cBhvr>
                                        <p:cTn id="18" dur="1750"/>
                                        <p:tgtEl>
                                          <p:spTgt spid="19">
                                            <p:txEl>
                                              <p:pRg st="0" end="0"/>
                                            </p:txEl>
                                          </p:spTgt>
                                        </p:tgtEl>
                                      </p:cBhvr>
                                    </p:animEffect>
                                  </p:childTnLst>
                                </p:cTn>
                              </p:par>
                            </p:childTnLst>
                          </p:cTn>
                        </p:par>
                        <p:par>
                          <p:cTn id="19" fill="hold">
                            <p:stCondLst>
                              <p:cond delay="1750"/>
                            </p:stCondLst>
                            <p:childTnLst>
                              <p:par>
                                <p:cTn id="20" presetID="22" presetClass="entr" presetSubtype="8" fill="hold" nodeType="afterEffect">
                                  <p:stCondLst>
                                    <p:cond delay="0"/>
                                  </p:stCondLst>
                                  <p:childTnLst>
                                    <p:set>
                                      <p:cBhvr>
                                        <p:cTn id="21" dur="1" fill="hold">
                                          <p:stCondLst>
                                            <p:cond delay="0"/>
                                          </p:stCondLst>
                                        </p:cTn>
                                        <p:tgtEl>
                                          <p:spTgt spid="19">
                                            <p:txEl>
                                              <p:pRg st="1" end="1"/>
                                            </p:txEl>
                                          </p:spTgt>
                                        </p:tgtEl>
                                        <p:attrNameLst>
                                          <p:attrName>style.visibility</p:attrName>
                                        </p:attrNameLst>
                                      </p:cBhvr>
                                      <p:to>
                                        <p:strVal val="visible"/>
                                      </p:to>
                                    </p:set>
                                    <p:animEffect transition="in" filter="wipe(left)">
                                      <p:cBhvr>
                                        <p:cTn id="22" dur="1780"/>
                                        <p:tgtEl>
                                          <p:spTgt spid="19">
                                            <p:txEl>
                                              <p:pRg st="1" end="1"/>
                                            </p:txEl>
                                          </p:spTgt>
                                        </p:tgtEl>
                                      </p:cBhvr>
                                    </p:animEffect>
                                  </p:childTnLst>
                                </p:cTn>
                              </p:par>
                            </p:childTnLst>
                          </p:cTn>
                        </p:par>
                        <p:par>
                          <p:cTn id="23" fill="hold">
                            <p:stCondLst>
                              <p:cond delay="3530"/>
                            </p:stCondLst>
                            <p:childTnLst>
                              <p:par>
                                <p:cTn id="24" presetID="22" presetClass="entr" presetSubtype="8" fill="hold" nodeType="afterEffect">
                                  <p:stCondLst>
                                    <p:cond delay="0"/>
                                  </p:stCondLst>
                                  <p:childTnLst>
                                    <p:set>
                                      <p:cBhvr>
                                        <p:cTn id="25" dur="1" fill="hold">
                                          <p:stCondLst>
                                            <p:cond delay="0"/>
                                          </p:stCondLst>
                                        </p:cTn>
                                        <p:tgtEl>
                                          <p:spTgt spid="19">
                                            <p:txEl>
                                              <p:pRg st="2" end="2"/>
                                            </p:txEl>
                                          </p:spTgt>
                                        </p:tgtEl>
                                        <p:attrNameLst>
                                          <p:attrName>style.visibility</p:attrName>
                                        </p:attrNameLst>
                                      </p:cBhvr>
                                      <p:to>
                                        <p:strVal val="visible"/>
                                      </p:to>
                                    </p:set>
                                    <p:animEffect transition="in" filter="wipe(left)">
                                      <p:cBhvr>
                                        <p:cTn id="26" dur="1650"/>
                                        <p:tgtEl>
                                          <p:spTgt spid="19">
                                            <p:txEl>
                                              <p:pRg st="2" end="2"/>
                                            </p:txEl>
                                          </p:spTgt>
                                        </p:tgtEl>
                                      </p:cBhvr>
                                    </p:animEffect>
                                  </p:childTnLst>
                                </p:cTn>
                              </p:par>
                            </p:childTnLst>
                          </p:cTn>
                        </p:par>
                        <p:par>
                          <p:cTn id="27" fill="hold">
                            <p:stCondLst>
                              <p:cond delay="5180"/>
                            </p:stCondLst>
                            <p:childTnLst>
                              <p:par>
                                <p:cTn id="28" presetID="22" presetClass="entr" presetSubtype="8" fill="hold" nodeType="afterEffect">
                                  <p:stCondLst>
                                    <p:cond delay="0"/>
                                  </p:stCondLst>
                                  <p:childTnLst>
                                    <p:set>
                                      <p:cBhvr>
                                        <p:cTn id="29" dur="1" fill="hold">
                                          <p:stCondLst>
                                            <p:cond delay="0"/>
                                          </p:stCondLst>
                                        </p:cTn>
                                        <p:tgtEl>
                                          <p:spTgt spid="19">
                                            <p:txEl>
                                              <p:pRg st="3" end="3"/>
                                            </p:txEl>
                                          </p:spTgt>
                                        </p:tgtEl>
                                        <p:attrNameLst>
                                          <p:attrName>style.visibility</p:attrName>
                                        </p:attrNameLst>
                                      </p:cBhvr>
                                      <p:to>
                                        <p:strVal val="visible"/>
                                      </p:to>
                                    </p:set>
                                    <p:animEffect transition="in" filter="wipe(left)">
                                      <p:cBhvr>
                                        <p:cTn id="30" dur="1300"/>
                                        <p:tgtEl>
                                          <p:spTgt spid="1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9">
                                            <p:txEl>
                                              <p:pRg st="4" end="4"/>
                                            </p:txEl>
                                          </p:spTgt>
                                        </p:tgtEl>
                                        <p:attrNameLst>
                                          <p:attrName>style.visibility</p:attrName>
                                        </p:attrNameLst>
                                      </p:cBhvr>
                                      <p:to>
                                        <p:strVal val="visible"/>
                                      </p:to>
                                    </p:set>
                                    <p:animEffect transition="in" filter="wipe(left)">
                                      <p:cBhvr>
                                        <p:cTn id="35" dur="1650"/>
                                        <p:tgtEl>
                                          <p:spTgt spid="19">
                                            <p:txEl>
                                              <p:pRg st="4" end="4"/>
                                            </p:txEl>
                                          </p:spTgt>
                                        </p:tgtEl>
                                      </p:cBhvr>
                                    </p:animEffect>
                                  </p:childTnLst>
                                </p:cTn>
                              </p:par>
                            </p:childTnLst>
                          </p:cTn>
                        </p:par>
                        <p:par>
                          <p:cTn id="36" fill="hold">
                            <p:stCondLst>
                              <p:cond delay="1650"/>
                            </p:stCondLst>
                            <p:childTnLst>
                              <p:par>
                                <p:cTn id="37" presetID="22" presetClass="entr" presetSubtype="8" fill="hold" nodeType="afterEffect">
                                  <p:stCondLst>
                                    <p:cond delay="0"/>
                                  </p:stCondLst>
                                  <p:childTnLst>
                                    <p:set>
                                      <p:cBhvr>
                                        <p:cTn id="38" dur="1" fill="hold">
                                          <p:stCondLst>
                                            <p:cond delay="0"/>
                                          </p:stCondLst>
                                        </p:cTn>
                                        <p:tgtEl>
                                          <p:spTgt spid="19">
                                            <p:txEl>
                                              <p:pRg st="5" end="5"/>
                                            </p:txEl>
                                          </p:spTgt>
                                        </p:tgtEl>
                                        <p:attrNameLst>
                                          <p:attrName>style.visibility</p:attrName>
                                        </p:attrNameLst>
                                      </p:cBhvr>
                                      <p:to>
                                        <p:strVal val="visible"/>
                                      </p:to>
                                    </p:set>
                                    <p:animEffect transition="in" filter="wipe(left)">
                                      <p:cBhvr>
                                        <p:cTn id="39" dur="1690"/>
                                        <p:tgtEl>
                                          <p:spTgt spid="19">
                                            <p:txEl>
                                              <p:pRg st="5" end="5"/>
                                            </p:txEl>
                                          </p:spTgt>
                                        </p:tgtEl>
                                      </p:cBhvr>
                                    </p:animEffect>
                                  </p:childTnLst>
                                </p:cTn>
                              </p:par>
                            </p:childTnLst>
                          </p:cTn>
                        </p:par>
                        <p:par>
                          <p:cTn id="40" fill="hold">
                            <p:stCondLst>
                              <p:cond delay="3340"/>
                            </p:stCondLst>
                            <p:childTnLst>
                              <p:par>
                                <p:cTn id="41" presetID="22" presetClass="entr" presetSubtype="8" fill="hold" nodeType="afterEffect">
                                  <p:stCondLst>
                                    <p:cond delay="0"/>
                                  </p:stCondLst>
                                  <p:childTnLst>
                                    <p:set>
                                      <p:cBhvr>
                                        <p:cTn id="42" dur="1" fill="hold">
                                          <p:stCondLst>
                                            <p:cond delay="0"/>
                                          </p:stCondLst>
                                        </p:cTn>
                                        <p:tgtEl>
                                          <p:spTgt spid="19">
                                            <p:txEl>
                                              <p:pRg st="6" end="6"/>
                                            </p:txEl>
                                          </p:spTgt>
                                        </p:tgtEl>
                                        <p:attrNameLst>
                                          <p:attrName>style.visibility</p:attrName>
                                        </p:attrNameLst>
                                      </p:cBhvr>
                                      <p:to>
                                        <p:strVal val="visible"/>
                                      </p:to>
                                    </p:set>
                                    <p:animEffect transition="in" filter="wipe(left)">
                                      <p:cBhvr>
                                        <p:cTn id="43" dur="1500"/>
                                        <p:tgtEl>
                                          <p:spTgt spid="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62F8D-7E00-5E24-FE47-4AF25414C37E}"/>
            </a:ext>
          </a:extLst>
        </p:cNvPr>
        <p:cNvGrpSpPr/>
        <p:nvPr/>
      </p:nvGrpSpPr>
      <p:grpSpPr>
        <a:xfrm>
          <a:off x="0" y="0"/>
          <a:ext cx="0" cy="0"/>
          <a:chOff x="0" y="0"/>
          <a:chExt cx="0" cy="0"/>
        </a:xfrm>
      </p:grpSpPr>
      <p:sp>
        <p:nvSpPr>
          <p:cNvPr id="8" name="Rectangle 14">
            <a:extLst>
              <a:ext uri="{FF2B5EF4-FFF2-40B4-BE49-F238E27FC236}">
                <a16:creationId xmlns:a16="http://schemas.microsoft.com/office/drawing/2014/main" id="{E4133E53-7739-0816-3638-C0A98A0FD73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国の財政をみてみよう②</a:t>
            </a:r>
          </a:p>
        </p:txBody>
      </p:sp>
      <p:grpSp>
        <p:nvGrpSpPr>
          <p:cNvPr id="6" name="グループ化 5">
            <a:extLst>
              <a:ext uri="{FF2B5EF4-FFF2-40B4-BE49-F238E27FC236}">
                <a16:creationId xmlns:a16="http://schemas.microsoft.com/office/drawing/2014/main" id="{E1C808ED-F900-7193-9C11-DC6A4AB1A3B1}"/>
              </a:ext>
            </a:extLst>
          </p:cNvPr>
          <p:cNvGrpSpPr/>
          <p:nvPr/>
        </p:nvGrpSpPr>
        <p:grpSpPr>
          <a:xfrm>
            <a:off x="251722" y="540000"/>
            <a:ext cx="3960000" cy="5167043"/>
            <a:chOff x="4527724" y="1207262"/>
            <a:chExt cx="3960000" cy="5167043"/>
          </a:xfrm>
        </p:grpSpPr>
        <p:grpSp>
          <p:nvGrpSpPr>
            <p:cNvPr id="139" name="グループ化 138">
              <a:extLst>
                <a:ext uri="{FF2B5EF4-FFF2-40B4-BE49-F238E27FC236}">
                  <a16:creationId xmlns:a16="http://schemas.microsoft.com/office/drawing/2014/main" id="{6EBE00C2-3924-2A93-BA40-1784F1C44145}"/>
                </a:ext>
              </a:extLst>
            </p:cNvPr>
            <p:cNvGrpSpPr>
              <a:grpSpLocks/>
            </p:cNvGrpSpPr>
            <p:nvPr/>
          </p:nvGrpSpPr>
          <p:grpSpPr>
            <a:xfrm>
              <a:off x="4527724" y="1207262"/>
              <a:ext cx="3960000" cy="4648372"/>
              <a:chOff x="4527724" y="2423028"/>
              <a:chExt cx="3960000" cy="3744000"/>
            </a:xfrm>
          </p:grpSpPr>
          <p:graphicFrame>
            <p:nvGraphicFramePr>
              <p:cNvPr id="135" name="グラフ 134">
                <a:extLst>
                  <a:ext uri="{FF2B5EF4-FFF2-40B4-BE49-F238E27FC236}">
                    <a16:creationId xmlns:a16="http://schemas.microsoft.com/office/drawing/2014/main" id="{414BED73-23C7-8192-190B-1874F4451F87}"/>
                  </a:ext>
                </a:extLst>
              </p:cNvPr>
              <p:cNvGraphicFramePr>
                <a:graphicFrameLocks/>
              </p:cNvGraphicFramePr>
              <p:nvPr/>
            </p:nvGraphicFramePr>
            <p:xfrm>
              <a:off x="4527724" y="2423028"/>
              <a:ext cx="3960000" cy="3744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37" name="直線コネクタ 136">
                <a:extLst>
                  <a:ext uri="{FF2B5EF4-FFF2-40B4-BE49-F238E27FC236}">
                    <a16:creationId xmlns:a16="http://schemas.microsoft.com/office/drawing/2014/main" id="{B9446D6C-55A1-BE0F-FE2B-6FE1B985B016}"/>
                  </a:ext>
                </a:extLst>
              </p:cNvPr>
              <p:cNvCxnSpPr>
                <a:cxnSpLocks/>
              </p:cNvCxnSpPr>
              <p:nvPr/>
            </p:nvCxnSpPr>
            <p:spPr bwMode="auto">
              <a:xfrm>
                <a:off x="4812790" y="6041566"/>
                <a:ext cx="3389868" cy="0"/>
              </a:xfrm>
              <a:prstGeom prst="line">
                <a:avLst/>
              </a:prstGeom>
              <a:noFill/>
              <a:ln w="19050" cap="flat" cmpd="sng" algn="ctr">
                <a:solidFill>
                  <a:schemeClr val="tx1">
                    <a:lumMod val="65000"/>
                    <a:lumOff val="35000"/>
                  </a:schemeClr>
                </a:solidFill>
                <a:prstDash val="sysDash"/>
                <a:round/>
                <a:headEnd type="none" w="med" len="med"/>
                <a:tailEnd type="none" w="med" len="med"/>
              </a:ln>
              <a:effectLst/>
            </p:spPr>
          </p:cxnSp>
        </p:grpSp>
        <p:grpSp>
          <p:nvGrpSpPr>
            <p:cNvPr id="5" name="グループ化 4">
              <a:extLst>
                <a:ext uri="{FF2B5EF4-FFF2-40B4-BE49-F238E27FC236}">
                  <a16:creationId xmlns:a16="http://schemas.microsoft.com/office/drawing/2014/main" id="{E38C7A32-F33F-9E9A-018B-DCCE65592A5F}"/>
                </a:ext>
              </a:extLst>
            </p:cNvPr>
            <p:cNvGrpSpPr/>
            <p:nvPr/>
          </p:nvGrpSpPr>
          <p:grpSpPr>
            <a:xfrm>
              <a:off x="4781156" y="1879576"/>
              <a:ext cx="3198787" cy="4494729"/>
              <a:chOff x="4781156" y="1879576"/>
              <a:chExt cx="3198787" cy="4494729"/>
            </a:xfrm>
          </p:grpSpPr>
          <p:sp>
            <p:nvSpPr>
              <p:cNvPr id="114" name="テキスト ボックス 113">
                <a:extLst>
                  <a:ext uri="{FF2B5EF4-FFF2-40B4-BE49-F238E27FC236}">
                    <a16:creationId xmlns:a16="http://schemas.microsoft.com/office/drawing/2014/main" id="{B6B5C4FB-35B9-8C1B-216F-626E448C55DB}"/>
                  </a:ext>
                </a:extLst>
              </p:cNvPr>
              <p:cNvSpPr txBox="1">
                <a:spLocks/>
              </p:cNvSpPr>
              <p:nvPr/>
            </p:nvSpPr>
            <p:spPr>
              <a:xfrm>
                <a:off x="5002050" y="4482574"/>
                <a:ext cx="1141658" cy="427168"/>
              </a:xfrm>
              <a:prstGeom prst="rect">
                <a:avLst/>
              </a:prstGeom>
              <a:noFill/>
            </p:spPr>
            <p:txBody>
              <a:bodyPr wrap="none" rtlCol="0">
                <a:spAutoFit/>
              </a:bodyPr>
              <a:lstStyle/>
              <a:p>
                <a:pPr algn="ctr">
                  <a:lnSpc>
                    <a:spcPct val="105000"/>
                  </a:lnSpc>
                </a:pPr>
                <a:r>
                  <a:rPr kumimoji="1" lang="ja-JP" altLang="en-US" sz="1100" kern="0" dirty="0">
                    <a:latin typeface="+mn-ea"/>
                    <a:ea typeface="+mn-ea"/>
                  </a:rPr>
                  <a:t>税収などの収入</a:t>
                </a:r>
                <a:endParaRPr kumimoji="1" lang="en-US" altLang="ja-JP" sz="1100" kern="0" dirty="0">
                  <a:latin typeface="+mn-ea"/>
                  <a:ea typeface="+mn-ea"/>
                </a:endParaRPr>
              </a:p>
              <a:p>
                <a:pPr algn="ctr">
                  <a:lnSpc>
                    <a:spcPct val="105000"/>
                  </a:lnSpc>
                </a:pPr>
                <a:r>
                  <a:rPr kumimoji="1" lang="en-US" altLang="ja-JP" sz="1050" kern="0" dirty="0">
                    <a:latin typeface="+mn-ea"/>
                    <a:ea typeface="+mn-ea"/>
                  </a:rPr>
                  <a:t>60.6</a:t>
                </a:r>
                <a:r>
                  <a:rPr kumimoji="1" lang="ja-JP" altLang="en-US" sz="1050" kern="0" dirty="0">
                    <a:latin typeface="+mn-ea"/>
                    <a:ea typeface="+mn-ea"/>
                  </a:rPr>
                  <a:t>兆円</a:t>
                </a:r>
                <a:endParaRPr kumimoji="1" lang="zh-CN" altLang="en-US" sz="1050" kern="0" dirty="0">
                  <a:latin typeface="+mn-ea"/>
                  <a:ea typeface="+mn-ea"/>
                </a:endParaRPr>
              </a:p>
            </p:txBody>
          </p:sp>
          <p:sp>
            <p:nvSpPr>
              <p:cNvPr id="117" name="テキスト ボックス 116">
                <a:extLst>
                  <a:ext uri="{FF2B5EF4-FFF2-40B4-BE49-F238E27FC236}">
                    <a16:creationId xmlns:a16="http://schemas.microsoft.com/office/drawing/2014/main" id="{63B13439-C81D-54E9-1D1C-BAD78DD48A18}"/>
                  </a:ext>
                </a:extLst>
              </p:cNvPr>
              <p:cNvSpPr txBox="1">
                <a:spLocks/>
              </p:cNvSpPr>
              <p:nvPr/>
            </p:nvSpPr>
            <p:spPr>
              <a:xfrm>
                <a:off x="6838285" y="3996622"/>
                <a:ext cx="1141658" cy="427168"/>
              </a:xfrm>
              <a:prstGeom prst="rect">
                <a:avLst/>
              </a:prstGeom>
              <a:noFill/>
            </p:spPr>
            <p:txBody>
              <a:bodyPr wrap="none" rtlCol="0">
                <a:spAutoFit/>
              </a:bodyPr>
              <a:lstStyle/>
              <a:p>
                <a:pPr algn="ctr">
                  <a:lnSpc>
                    <a:spcPct val="105000"/>
                  </a:lnSpc>
                </a:pPr>
                <a:r>
                  <a:rPr kumimoji="1" lang="ja-JP" altLang="en-US" sz="1100" kern="0" dirty="0">
                    <a:latin typeface="+mn-ea"/>
                    <a:ea typeface="+mn-ea"/>
                  </a:rPr>
                  <a:t>税収などの収入</a:t>
                </a:r>
                <a:endParaRPr kumimoji="1" lang="en-US" altLang="ja-JP" sz="1100" kern="0" dirty="0">
                  <a:latin typeface="+mn-ea"/>
                  <a:ea typeface="+mn-ea"/>
                </a:endParaRPr>
              </a:p>
              <a:p>
                <a:pPr algn="ctr">
                  <a:lnSpc>
                    <a:spcPct val="105000"/>
                  </a:lnSpc>
                </a:pPr>
                <a:r>
                  <a:rPr kumimoji="1" lang="en-US" altLang="ja-JP" sz="1050" kern="0" dirty="0">
                    <a:latin typeface="+mn-ea"/>
                    <a:ea typeface="+mn-ea"/>
                  </a:rPr>
                  <a:t>92.7</a:t>
                </a:r>
                <a:r>
                  <a:rPr kumimoji="1" lang="ja-JP" altLang="en-US" sz="1050" kern="0" dirty="0">
                    <a:latin typeface="+mn-ea"/>
                    <a:ea typeface="+mn-ea"/>
                  </a:rPr>
                  <a:t>兆円</a:t>
                </a:r>
                <a:endParaRPr kumimoji="1" lang="zh-CN" altLang="en-US" sz="1050" kern="0" dirty="0">
                  <a:latin typeface="+mn-ea"/>
                  <a:ea typeface="+mn-ea"/>
                </a:endParaRPr>
              </a:p>
            </p:txBody>
          </p:sp>
          <p:sp>
            <p:nvSpPr>
              <p:cNvPr id="118" name="矢印: 右 117">
                <a:extLst>
                  <a:ext uri="{FF2B5EF4-FFF2-40B4-BE49-F238E27FC236}">
                    <a16:creationId xmlns:a16="http://schemas.microsoft.com/office/drawing/2014/main" id="{E0ABABA4-EE1C-FD84-BB2B-FB5B4DC69705}"/>
                  </a:ext>
                </a:extLst>
              </p:cNvPr>
              <p:cNvSpPr>
                <a:spLocks/>
              </p:cNvSpPr>
              <p:nvPr/>
            </p:nvSpPr>
            <p:spPr bwMode="auto">
              <a:xfrm rot="19572920">
                <a:off x="6115037" y="4663216"/>
                <a:ext cx="773009" cy="116996"/>
              </a:xfrm>
              <a:prstGeom prst="rightArrow">
                <a:avLst>
                  <a:gd name="adj1" fmla="val 31772"/>
                  <a:gd name="adj2" fmla="val 65569"/>
                </a:avLst>
              </a:prstGeom>
              <a:solidFill>
                <a:srgbClr val="5394E3"/>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19" name="テキスト ボックス 118">
                <a:extLst>
                  <a:ext uri="{FF2B5EF4-FFF2-40B4-BE49-F238E27FC236}">
                    <a16:creationId xmlns:a16="http://schemas.microsoft.com/office/drawing/2014/main" id="{539CC568-6C15-DAA3-EB66-E4AF72537CF2}"/>
                  </a:ext>
                </a:extLst>
              </p:cNvPr>
              <p:cNvSpPr txBox="1">
                <a:spLocks/>
              </p:cNvSpPr>
              <p:nvPr/>
            </p:nvSpPr>
            <p:spPr>
              <a:xfrm>
                <a:off x="6159607" y="4931464"/>
                <a:ext cx="752129" cy="246221"/>
              </a:xfrm>
              <a:prstGeom prst="rect">
                <a:avLst/>
              </a:prstGeom>
              <a:noFill/>
            </p:spPr>
            <p:txBody>
              <a:bodyPr wrap="none" rtlCol="0">
                <a:spAutoFit/>
              </a:bodyPr>
              <a:lstStyle/>
              <a:p>
                <a:r>
                  <a:rPr lang="en-US" altLang="ja-JP" sz="1000" b="1" dirty="0">
                    <a:solidFill>
                      <a:srgbClr val="216FCD"/>
                    </a:solidFill>
                    <a:latin typeface="+mn-ea"/>
                    <a:ea typeface="+mn-ea"/>
                  </a:rPr>
                  <a:t>+</a:t>
                </a:r>
                <a:r>
                  <a:rPr kumimoji="1" lang="en-US" altLang="ja-JP" sz="1000" b="1" dirty="0">
                    <a:solidFill>
                      <a:srgbClr val="216FCD"/>
                    </a:solidFill>
                    <a:latin typeface="+mn-ea"/>
                    <a:ea typeface="+mn-ea"/>
                  </a:rPr>
                  <a:t>32.1</a:t>
                </a:r>
                <a:r>
                  <a:rPr kumimoji="1" lang="ja-JP" altLang="en-US" sz="1000" b="1" dirty="0">
                    <a:solidFill>
                      <a:srgbClr val="216FCD"/>
                    </a:solidFill>
                    <a:latin typeface="+mn-ea"/>
                    <a:ea typeface="+mn-ea"/>
                  </a:rPr>
                  <a:t>兆円</a:t>
                </a:r>
              </a:p>
            </p:txBody>
          </p:sp>
          <p:sp>
            <p:nvSpPr>
              <p:cNvPr id="121" name="テキスト ボックス 120">
                <a:extLst>
                  <a:ext uri="{FF2B5EF4-FFF2-40B4-BE49-F238E27FC236}">
                    <a16:creationId xmlns:a16="http://schemas.microsoft.com/office/drawing/2014/main" id="{335438F0-2ECE-EC85-A564-71F1643CAA23}"/>
                  </a:ext>
                </a:extLst>
              </p:cNvPr>
              <p:cNvSpPr txBox="1">
                <a:spLocks/>
              </p:cNvSpPr>
              <p:nvPr/>
            </p:nvSpPr>
            <p:spPr>
              <a:xfrm>
                <a:off x="6938433" y="2127318"/>
                <a:ext cx="954108" cy="420051"/>
              </a:xfrm>
              <a:prstGeom prst="rect">
                <a:avLst/>
              </a:prstGeom>
              <a:noFill/>
            </p:spPr>
            <p:txBody>
              <a:bodyPr wrap="none" rtlCol="0">
                <a:spAutoFit/>
              </a:bodyPr>
              <a:lstStyle/>
              <a:p>
                <a:pPr algn="ctr">
                  <a:lnSpc>
                    <a:spcPct val="105000"/>
                  </a:lnSpc>
                </a:pPr>
                <a:r>
                  <a:rPr kumimoji="1" lang="zh-TW" altLang="en-US" sz="1100" kern="0" dirty="0">
                    <a:solidFill>
                      <a:srgbClr val="EA5050"/>
                    </a:solidFill>
                    <a:latin typeface="+mn-ea"/>
                    <a:ea typeface="+mn-ea"/>
                  </a:rPr>
                  <a:t>公債金</a:t>
                </a:r>
                <a:r>
                  <a:rPr kumimoji="1" lang="zh-TW" altLang="en-US" sz="900" kern="0" dirty="0">
                    <a:solidFill>
                      <a:srgbClr val="EA5050"/>
                    </a:solidFill>
                    <a:latin typeface="+mn-ea"/>
                    <a:ea typeface="+mn-ea"/>
                  </a:rPr>
                  <a:t>（借金）</a:t>
                </a:r>
                <a:endParaRPr kumimoji="1" lang="en-US" altLang="zh-TW" sz="900" kern="0" dirty="0">
                  <a:solidFill>
                    <a:srgbClr val="EA5050"/>
                  </a:solidFill>
                  <a:latin typeface="+mn-ea"/>
                  <a:ea typeface="+mn-ea"/>
                </a:endParaRPr>
              </a:p>
              <a:p>
                <a:pPr algn="ctr">
                  <a:lnSpc>
                    <a:spcPct val="105000"/>
                  </a:lnSpc>
                </a:pPr>
                <a:r>
                  <a:rPr kumimoji="1" lang="en-US" altLang="ja-JP" sz="1050" kern="0" dirty="0">
                    <a:solidFill>
                      <a:srgbClr val="EA5050"/>
                    </a:solidFill>
                    <a:latin typeface="+mn-ea"/>
                  </a:rPr>
                  <a:t>29.6</a:t>
                </a:r>
                <a:r>
                  <a:rPr kumimoji="1" lang="zh-TW" altLang="en-US" sz="1050" kern="0" dirty="0">
                    <a:solidFill>
                      <a:srgbClr val="EA5050"/>
                    </a:solidFill>
                    <a:latin typeface="+mn-ea"/>
                    <a:ea typeface="+mn-ea"/>
                  </a:rPr>
                  <a:t>兆円</a:t>
                </a:r>
                <a:endParaRPr kumimoji="1" lang="zh-CN" altLang="en-US" sz="1050" kern="0" dirty="0">
                  <a:solidFill>
                    <a:srgbClr val="EA5050"/>
                  </a:solidFill>
                  <a:latin typeface="+mn-ea"/>
                  <a:ea typeface="+mn-ea"/>
                </a:endParaRPr>
              </a:p>
            </p:txBody>
          </p:sp>
          <p:sp>
            <p:nvSpPr>
              <p:cNvPr id="150" name="テキスト ボックス 149">
                <a:extLst>
                  <a:ext uri="{FF2B5EF4-FFF2-40B4-BE49-F238E27FC236}">
                    <a16:creationId xmlns:a16="http://schemas.microsoft.com/office/drawing/2014/main" id="{7031F8E0-B231-EB25-C039-12EFA2B1B001}"/>
                  </a:ext>
                </a:extLst>
              </p:cNvPr>
              <p:cNvSpPr txBox="1">
                <a:spLocks/>
              </p:cNvSpPr>
              <p:nvPr/>
            </p:nvSpPr>
            <p:spPr>
              <a:xfrm>
                <a:off x="5115713" y="5751057"/>
                <a:ext cx="980397" cy="623248"/>
              </a:xfrm>
              <a:prstGeom prst="rect">
                <a:avLst/>
              </a:prstGeom>
              <a:noFill/>
            </p:spPr>
            <p:txBody>
              <a:bodyPr wrap="none" rtlCol="0">
                <a:spAutoFit/>
              </a:bodyPr>
              <a:lstStyle/>
              <a:p>
                <a:pPr algn="ctr"/>
                <a:r>
                  <a:rPr kumimoji="1" lang="en-US" altLang="ja-JP" sz="1200" kern="0" spc="40" dirty="0">
                    <a:latin typeface="+mn-ea"/>
                    <a:ea typeface="+mn-ea"/>
                  </a:rPr>
                  <a:t>1990</a:t>
                </a:r>
                <a:r>
                  <a:rPr kumimoji="1" lang="ja-JP" altLang="en-US" sz="1200" kern="0" spc="40" dirty="0">
                    <a:latin typeface="+mn-ea"/>
                    <a:ea typeface="+mn-ea"/>
                  </a:rPr>
                  <a:t>年度</a:t>
                </a:r>
                <a:endParaRPr kumimoji="1" lang="en-US" altLang="ja-JP" sz="1200" kern="0" spc="40" dirty="0">
                  <a:latin typeface="+mn-ea"/>
                  <a:ea typeface="+mn-ea"/>
                </a:endParaRPr>
              </a:p>
              <a:p>
                <a:pPr algn="ctr"/>
                <a:r>
                  <a:rPr kumimoji="1" lang="ja-JP" altLang="en-US" sz="1050" kern="0" spc="40" dirty="0">
                    <a:latin typeface="+mn-ea"/>
                  </a:rPr>
                  <a:t>（平成２年度）</a:t>
                </a:r>
                <a:endParaRPr kumimoji="1" lang="en-US" altLang="ja-JP" sz="1050" kern="0" spc="40" dirty="0">
                  <a:latin typeface="+mn-ea"/>
                  <a:ea typeface="+mn-ea"/>
                </a:endParaRPr>
              </a:p>
              <a:p>
                <a:pPr algn="ctr"/>
                <a:r>
                  <a:rPr kumimoji="1" lang="en-US" altLang="ja-JP" sz="1200" kern="0" spc="40" dirty="0">
                    <a:latin typeface="+mn-ea"/>
                    <a:ea typeface="+mn-ea"/>
                  </a:rPr>
                  <a:t>66.2</a:t>
                </a:r>
                <a:r>
                  <a:rPr kumimoji="1" lang="ja-JP" altLang="en-US" sz="1200" kern="0" spc="40" dirty="0">
                    <a:latin typeface="+mn-ea"/>
                    <a:ea typeface="+mn-ea"/>
                  </a:rPr>
                  <a:t>兆円</a:t>
                </a:r>
              </a:p>
            </p:txBody>
          </p:sp>
          <p:sp>
            <p:nvSpPr>
              <p:cNvPr id="151" name="テキスト ボックス 150">
                <a:extLst>
                  <a:ext uri="{FF2B5EF4-FFF2-40B4-BE49-F238E27FC236}">
                    <a16:creationId xmlns:a16="http://schemas.microsoft.com/office/drawing/2014/main" id="{D7BD5F3F-A1D5-D0DE-0F29-B37AAF6CB27F}"/>
                  </a:ext>
                </a:extLst>
              </p:cNvPr>
              <p:cNvSpPr txBox="1">
                <a:spLocks/>
              </p:cNvSpPr>
              <p:nvPr/>
            </p:nvSpPr>
            <p:spPr>
              <a:xfrm>
                <a:off x="6961706" y="5751057"/>
                <a:ext cx="980397" cy="623248"/>
              </a:xfrm>
              <a:prstGeom prst="rect">
                <a:avLst/>
              </a:prstGeom>
              <a:noFill/>
            </p:spPr>
            <p:txBody>
              <a:bodyPr wrap="none" rtlCol="0">
                <a:spAutoFit/>
              </a:bodyPr>
              <a:lstStyle/>
              <a:p>
                <a:pPr algn="ctr"/>
                <a:r>
                  <a:rPr lang="en-US" altLang="ja-JP" sz="1200" kern="0" spc="40" dirty="0">
                    <a:latin typeface="+mn-ea"/>
                    <a:ea typeface="+mn-ea"/>
                  </a:rPr>
                  <a:t>2026</a:t>
                </a:r>
                <a:r>
                  <a:rPr kumimoji="1" lang="ja-JP" altLang="en-US" sz="1200" kern="0" spc="40" dirty="0">
                    <a:latin typeface="+mn-ea"/>
                    <a:ea typeface="+mn-ea"/>
                  </a:rPr>
                  <a:t>年度</a:t>
                </a:r>
                <a:endParaRPr kumimoji="1" lang="en-US" altLang="ja-JP" sz="1200" kern="0" spc="40" dirty="0">
                  <a:latin typeface="+mn-ea"/>
                  <a:ea typeface="+mn-ea"/>
                </a:endParaRPr>
              </a:p>
              <a:p>
                <a:pPr algn="ctr"/>
                <a:r>
                  <a:rPr lang="ja-JP" altLang="en-US" sz="1050" kern="0" spc="40" dirty="0">
                    <a:latin typeface="+mn-ea"/>
                    <a:ea typeface="+mn-ea"/>
                  </a:rPr>
                  <a:t>（令和８年度）</a:t>
                </a:r>
                <a:endParaRPr kumimoji="1" lang="en-US" altLang="ja-JP" sz="1050" kern="0" spc="40" dirty="0">
                  <a:latin typeface="+mn-ea"/>
                  <a:ea typeface="+mn-ea"/>
                </a:endParaRPr>
              </a:p>
              <a:p>
                <a:pPr algn="ctr"/>
                <a:r>
                  <a:rPr kumimoji="1" lang="en-US" altLang="ja-JP" sz="1200" kern="0" spc="40" dirty="0">
                    <a:latin typeface="+mn-ea"/>
                    <a:ea typeface="+mn-ea"/>
                  </a:rPr>
                  <a:t>122.3</a:t>
                </a:r>
                <a:r>
                  <a:rPr kumimoji="1" lang="ja-JP" altLang="en-US" sz="1200" kern="0" spc="40" dirty="0">
                    <a:latin typeface="+mn-ea"/>
                    <a:ea typeface="+mn-ea"/>
                  </a:rPr>
                  <a:t>兆円</a:t>
                </a:r>
              </a:p>
            </p:txBody>
          </p:sp>
          <p:cxnSp>
            <p:nvCxnSpPr>
              <p:cNvPr id="153" name="直線コネクタ 152">
                <a:extLst>
                  <a:ext uri="{FF2B5EF4-FFF2-40B4-BE49-F238E27FC236}">
                    <a16:creationId xmlns:a16="http://schemas.microsoft.com/office/drawing/2014/main" id="{89640CF2-7C0B-979B-B167-374C4D234608}"/>
                  </a:ext>
                </a:extLst>
              </p:cNvPr>
              <p:cNvCxnSpPr>
                <a:cxnSpLocks/>
              </p:cNvCxnSpPr>
              <p:nvPr/>
            </p:nvCxnSpPr>
            <p:spPr bwMode="auto">
              <a:xfrm flipH="1" flipV="1">
                <a:off x="5461923" y="3329585"/>
                <a:ext cx="79875" cy="379352"/>
              </a:xfrm>
              <a:prstGeom prst="line">
                <a:avLst/>
              </a:prstGeom>
              <a:noFill/>
              <a:ln w="15875" cap="flat" cmpd="sng" algn="ctr">
                <a:solidFill>
                  <a:schemeClr val="tx1"/>
                </a:solidFill>
                <a:prstDash val="solid"/>
                <a:round/>
                <a:headEnd type="none" w="med" len="med"/>
                <a:tailEnd type="none" w="med" len="med"/>
              </a:ln>
              <a:effectLst/>
            </p:spPr>
          </p:cxnSp>
          <p:sp>
            <p:nvSpPr>
              <p:cNvPr id="159" name="テキスト ボックス 158">
                <a:extLst>
                  <a:ext uri="{FF2B5EF4-FFF2-40B4-BE49-F238E27FC236}">
                    <a16:creationId xmlns:a16="http://schemas.microsoft.com/office/drawing/2014/main" id="{4C4719D4-336C-87BB-BBA6-85D2DCB552D5}"/>
                  </a:ext>
                </a:extLst>
              </p:cNvPr>
              <p:cNvSpPr txBox="1">
                <a:spLocks/>
              </p:cNvSpPr>
              <p:nvPr/>
            </p:nvSpPr>
            <p:spPr>
              <a:xfrm>
                <a:off x="6186304" y="3544291"/>
                <a:ext cx="752129" cy="246221"/>
              </a:xfrm>
              <a:prstGeom prst="rect">
                <a:avLst/>
              </a:prstGeom>
              <a:noFill/>
            </p:spPr>
            <p:txBody>
              <a:bodyPr wrap="none" rtlCol="0">
                <a:spAutoFit/>
              </a:bodyPr>
              <a:lstStyle/>
              <a:p>
                <a:r>
                  <a:rPr kumimoji="1" lang="en-US" altLang="ja-JP" sz="1000" b="1" dirty="0">
                    <a:solidFill>
                      <a:srgbClr val="EA5050"/>
                    </a:solidFill>
                    <a:latin typeface="+mn-ea"/>
                    <a:ea typeface="+mn-ea"/>
                  </a:rPr>
                  <a:t>+</a:t>
                </a:r>
                <a:r>
                  <a:rPr kumimoji="1" lang="en-US" altLang="ja-JP" sz="1000" b="1" dirty="0">
                    <a:solidFill>
                      <a:srgbClr val="EA5050"/>
                    </a:solidFill>
                    <a:latin typeface="+mn-ea"/>
                  </a:rPr>
                  <a:t>24.0</a:t>
                </a:r>
                <a:r>
                  <a:rPr kumimoji="1" lang="ja-JP" altLang="en-US" sz="1000" b="1" dirty="0">
                    <a:solidFill>
                      <a:srgbClr val="EA5050"/>
                    </a:solidFill>
                    <a:latin typeface="+mn-ea"/>
                    <a:ea typeface="+mn-ea"/>
                  </a:rPr>
                  <a:t>兆円</a:t>
                </a:r>
              </a:p>
            </p:txBody>
          </p:sp>
          <p:grpSp>
            <p:nvGrpSpPr>
              <p:cNvPr id="161" name="グループ化 160">
                <a:extLst>
                  <a:ext uri="{FF2B5EF4-FFF2-40B4-BE49-F238E27FC236}">
                    <a16:creationId xmlns:a16="http://schemas.microsoft.com/office/drawing/2014/main" id="{02D90C89-0AE2-4D5B-1DCC-E1FB25FA547D}"/>
                  </a:ext>
                </a:extLst>
              </p:cNvPr>
              <p:cNvGrpSpPr>
                <a:grpSpLocks/>
              </p:cNvGrpSpPr>
              <p:nvPr/>
            </p:nvGrpSpPr>
            <p:grpSpPr>
              <a:xfrm>
                <a:off x="4905242" y="2909534"/>
                <a:ext cx="1123559" cy="421633"/>
                <a:chOff x="4834843" y="3601937"/>
                <a:chExt cx="1123559" cy="421633"/>
              </a:xfrm>
            </p:grpSpPr>
            <p:sp>
              <p:nvSpPr>
                <p:cNvPr id="120" name="テキスト ボックス 119">
                  <a:extLst>
                    <a:ext uri="{FF2B5EF4-FFF2-40B4-BE49-F238E27FC236}">
                      <a16:creationId xmlns:a16="http://schemas.microsoft.com/office/drawing/2014/main" id="{C121DE90-5B05-4A80-802C-1543AE2CFB99}"/>
                    </a:ext>
                  </a:extLst>
                </p:cNvPr>
                <p:cNvSpPr txBox="1">
                  <a:spLocks/>
                </p:cNvSpPr>
                <p:nvPr/>
              </p:nvSpPr>
              <p:spPr>
                <a:xfrm>
                  <a:off x="4834843" y="3601937"/>
                  <a:ext cx="1123559" cy="420051"/>
                </a:xfrm>
                <a:prstGeom prst="rect">
                  <a:avLst/>
                </a:prstGeom>
                <a:noFill/>
              </p:spPr>
              <p:txBody>
                <a:bodyPr wrap="square" rtlCol="0">
                  <a:spAutoFit/>
                </a:bodyPr>
                <a:lstStyle/>
                <a:p>
                  <a:pPr algn="ctr">
                    <a:lnSpc>
                      <a:spcPct val="105000"/>
                    </a:lnSpc>
                  </a:pPr>
                  <a:r>
                    <a:rPr kumimoji="1" lang="zh-TW" altLang="en-US" sz="1100" kern="0" dirty="0">
                      <a:solidFill>
                        <a:srgbClr val="EA5050"/>
                      </a:solidFill>
                      <a:latin typeface="+mn-ea"/>
                      <a:ea typeface="+mn-ea"/>
                    </a:rPr>
                    <a:t>公債金</a:t>
                  </a:r>
                  <a:r>
                    <a:rPr kumimoji="1" lang="zh-TW" altLang="en-US" sz="900" kern="0" dirty="0">
                      <a:solidFill>
                        <a:srgbClr val="EA5050"/>
                      </a:solidFill>
                      <a:latin typeface="+mn-ea"/>
                      <a:ea typeface="+mn-ea"/>
                    </a:rPr>
                    <a:t>（借金）</a:t>
                  </a:r>
                  <a:endParaRPr kumimoji="1" lang="en-US" altLang="zh-TW" sz="900" kern="0" dirty="0">
                    <a:solidFill>
                      <a:srgbClr val="EA5050"/>
                    </a:solidFill>
                    <a:latin typeface="+mn-ea"/>
                    <a:ea typeface="+mn-ea"/>
                  </a:endParaRPr>
                </a:p>
                <a:p>
                  <a:pPr algn="ctr">
                    <a:lnSpc>
                      <a:spcPct val="105000"/>
                    </a:lnSpc>
                  </a:pPr>
                  <a:r>
                    <a:rPr kumimoji="1" lang="en-US" altLang="zh-TW" sz="1050" kern="0" dirty="0">
                      <a:solidFill>
                        <a:srgbClr val="EA5050"/>
                      </a:solidFill>
                      <a:latin typeface="+mn-ea"/>
                      <a:ea typeface="+mn-ea"/>
                    </a:rPr>
                    <a:t>5.6</a:t>
                  </a:r>
                  <a:r>
                    <a:rPr kumimoji="1" lang="zh-TW" altLang="en-US" sz="1050" kern="0" dirty="0">
                      <a:solidFill>
                        <a:srgbClr val="EA5050"/>
                      </a:solidFill>
                      <a:latin typeface="+mn-ea"/>
                      <a:ea typeface="+mn-ea"/>
                    </a:rPr>
                    <a:t>兆円</a:t>
                  </a:r>
                  <a:endParaRPr kumimoji="1" lang="zh-CN" altLang="en-US" sz="1050" kern="0" dirty="0">
                    <a:solidFill>
                      <a:srgbClr val="EA5050"/>
                    </a:solidFill>
                    <a:latin typeface="+mn-ea"/>
                    <a:ea typeface="+mn-ea"/>
                  </a:endParaRPr>
                </a:p>
              </p:txBody>
            </p:sp>
            <p:sp>
              <p:nvSpPr>
                <p:cNvPr id="160" name="正方形/長方形 159">
                  <a:extLst>
                    <a:ext uri="{FF2B5EF4-FFF2-40B4-BE49-F238E27FC236}">
                      <a16:creationId xmlns:a16="http://schemas.microsoft.com/office/drawing/2014/main" id="{DD7C60A0-D0C1-512E-AB83-2BCF33BDA456}"/>
                    </a:ext>
                  </a:extLst>
                </p:cNvPr>
                <p:cNvSpPr>
                  <a:spLocks/>
                </p:cNvSpPr>
                <p:nvPr/>
              </p:nvSpPr>
              <p:spPr bwMode="auto">
                <a:xfrm>
                  <a:off x="4966423" y="3607056"/>
                  <a:ext cx="860400" cy="416514"/>
                </a:xfrm>
                <a:prstGeom prst="rect">
                  <a:avLst/>
                </a:prstGeom>
                <a:noFill/>
                <a:ln w="15875" cap="flat" cmpd="sng" algn="ctr">
                  <a:solidFill>
                    <a:srgbClr val="EA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63" name="正方形/長方形 162">
                <a:extLst>
                  <a:ext uri="{FF2B5EF4-FFF2-40B4-BE49-F238E27FC236}">
                    <a16:creationId xmlns:a16="http://schemas.microsoft.com/office/drawing/2014/main" id="{BEC68C2D-5D57-4023-501A-3CBC58F22E4C}"/>
                  </a:ext>
                </a:extLst>
              </p:cNvPr>
              <p:cNvSpPr>
                <a:spLocks/>
              </p:cNvSpPr>
              <p:nvPr/>
            </p:nvSpPr>
            <p:spPr bwMode="auto">
              <a:xfrm>
                <a:off x="6978566" y="2123306"/>
                <a:ext cx="861096" cy="427168"/>
              </a:xfrm>
              <a:prstGeom prst="rect">
                <a:avLst/>
              </a:prstGeom>
              <a:noFill/>
              <a:ln w="15875" cap="flat" cmpd="sng" algn="ctr">
                <a:solidFill>
                  <a:srgbClr val="EA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6" name="矢印: 右 15">
                <a:extLst>
                  <a:ext uri="{FF2B5EF4-FFF2-40B4-BE49-F238E27FC236}">
                    <a16:creationId xmlns:a16="http://schemas.microsoft.com/office/drawing/2014/main" id="{6B7B385A-C4D6-6C8D-39A3-F3C3753627C0}"/>
                  </a:ext>
                </a:extLst>
              </p:cNvPr>
              <p:cNvSpPr>
                <a:spLocks/>
              </p:cNvSpPr>
              <p:nvPr/>
            </p:nvSpPr>
            <p:spPr bwMode="auto">
              <a:xfrm rot="18274761">
                <a:off x="5927227" y="3207121"/>
                <a:ext cx="1089186" cy="128386"/>
              </a:xfrm>
              <a:prstGeom prst="rightArrow">
                <a:avLst>
                  <a:gd name="adj1" fmla="val 27833"/>
                  <a:gd name="adj2" fmla="val 64874"/>
                </a:avLst>
              </a:prstGeom>
              <a:solidFill>
                <a:srgbClr val="EE6E6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nvGrpSpPr>
              <p:cNvPr id="9" name="グループ化 8">
                <a:extLst>
                  <a:ext uri="{FF2B5EF4-FFF2-40B4-BE49-F238E27FC236}">
                    <a16:creationId xmlns:a16="http://schemas.microsoft.com/office/drawing/2014/main" id="{CE9C983E-5DDA-0963-F5B8-8747C8B5C8AD}"/>
                  </a:ext>
                </a:extLst>
              </p:cNvPr>
              <p:cNvGrpSpPr/>
              <p:nvPr/>
            </p:nvGrpSpPr>
            <p:grpSpPr>
              <a:xfrm>
                <a:off x="4781156" y="1879576"/>
                <a:ext cx="828219" cy="284403"/>
                <a:chOff x="4781156" y="2669544"/>
                <a:chExt cx="828219" cy="284403"/>
              </a:xfrm>
            </p:grpSpPr>
            <p:sp>
              <p:nvSpPr>
                <p:cNvPr id="12" name="object 21">
                  <a:extLst>
                    <a:ext uri="{FF2B5EF4-FFF2-40B4-BE49-F238E27FC236}">
                      <a16:creationId xmlns:a16="http://schemas.microsoft.com/office/drawing/2014/main" id="{22F27C77-2D58-E0FA-944E-BC58E6A9BC3F}"/>
                    </a:ext>
                  </a:extLst>
                </p:cNvPr>
                <p:cNvSpPr txBox="1"/>
                <p:nvPr/>
              </p:nvSpPr>
              <p:spPr>
                <a:xfrm>
                  <a:off x="4855347" y="2679703"/>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dirty="0">
                      <a:solidFill>
                        <a:srgbClr val="231916"/>
                      </a:solidFill>
                      <a:latin typeface="+mn-ea"/>
                      <a:ea typeface="+mn-ea"/>
                      <a:cs typeface="Meiryo"/>
                    </a:rPr>
                    <a:t>歳 入</a:t>
                  </a:r>
                  <a:endParaRPr sz="1500" dirty="0">
                    <a:solidFill>
                      <a:prstClr val="black"/>
                    </a:solidFill>
                    <a:latin typeface="+mn-ea"/>
                    <a:ea typeface="+mn-ea"/>
                    <a:cs typeface="Meiryo"/>
                  </a:endParaRPr>
                </a:p>
              </p:txBody>
            </p:sp>
            <p:sp>
              <p:nvSpPr>
                <p:cNvPr id="13" name="正方形/長方形 12">
                  <a:extLst>
                    <a:ext uri="{FF2B5EF4-FFF2-40B4-BE49-F238E27FC236}">
                      <a16:creationId xmlns:a16="http://schemas.microsoft.com/office/drawing/2014/main" id="{85E490C2-BE3A-2311-50E3-1B747CE28228}"/>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grpSp>
      </p:grpSp>
      <p:grpSp>
        <p:nvGrpSpPr>
          <p:cNvPr id="4" name="グループ化 3">
            <a:extLst>
              <a:ext uri="{FF2B5EF4-FFF2-40B4-BE49-F238E27FC236}">
                <a16:creationId xmlns:a16="http://schemas.microsoft.com/office/drawing/2014/main" id="{BD716D72-CE49-57A2-3053-231A63EDFE26}"/>
              </a:ext>
            </a:extLst>
          </p:cNvPr>
          <p:cNvGrpSpPr/>
          <p:nvPr/>
        </p:nvGrpSpPr>
        <p:grpSpPr>
          <a:xfrm>
            <a:off x="4644510" y="540000"/>
            <a:ext cx="4159662" cy="5173794"/>
            <a:chOff x="323850" y="1200511"/>
            <a:chExt cx="4159662" cy="5173794"/>
          </a:xfrm>
        </p:grpSpPr>
        <p:grpSp>
          <p:nvGrpSpPr>
            <p:cNvPr id="138" name="グループ化 137">
              <a:extLst>
                <a:ext uri="{FF2B5EF4-FFF2-40B4-BE49-F238E27FC236}">
                  <a16:creationId xmlns:a16="http://schemas.microsoft.com/office/drawing/2014/main" id="{CD0CAF0C-40D7-06E5-98B5-44C00B57BCDA}"/>
                </a:ext>
              </a:extLst>
            </p:cNvPr>
            <p:cNvGrpSpPr>
              <a:grpSpLocks/>
            </p:cNvGrpSpPr>
            <p:nvPr/>
          </p:nvGrpSpPr>
          <p:grpSpPr>
            <a:xfrm>
              <a:off x="522895" y="1200511"/>
              <a:ext cx="3960617" cy="4649268"/>
              <a:chOff x="522895" y="2416451"/>
              <a:chExt cx="3960617" cy="3744722"/>
            </a:xfrm>
          </p:grpSpPr>
          <p:graphicFrame>
            <p:nvGraphicFramePr>
              <p:cNvPr id="130" name="グラフ 129">
                <a:extLst>
                  <a:ext uri="{FF2B5EF4-FFF2-40B4-BE49-F238E27FC236}">
                    <a16:creationId xmlns:a16="http://schemas.microsoft.com/office/drawing/2014/main" id="{53B51F48-6909-59D9-5D2D-4179A8022B14}"/>
                  </a:ext>
                </a:extLst>
              </p:cNvPr>
              <p:cNvGraphicFramePr>
                <a:graphicFrameLocks/>
              </p:cNvGraphicFramePr>
              <p:nvPr/>
            </p:nvGraphicFramePr>
            <p:xfrm>
              <a:off x="522895" y="2416451"/>
              <a:ext cx="3960617" cy="3744722"/>
            </p:xfrm>
            <a:graphic>
              <a:graphicData uri="http://schemas.openxmlformats.org/drawingml/2006/chart">
                <c:chart xmlns:c="http://schemas.openxmlformats.org/drawingml/2006/chart" xmlns:r="http://schemas.openxmlformats.org/officeDocument/2006/relationships" r:id="rId4"/>
              </a:graphicData>
            </a:graphic>
          </p:graphicFrame>
          <p:cxnSp>
            <p:nvCxnSpPr>
              <p:cNvPr id="136" name="直線コネクタ 135">
                <a:extLst>
                  <a:ext uri="{FF2B5EF4-FFF2-40B4-BE49-F238E27FC236}">
                    <a16:creationId xmlns:a16="http://schemas.microsoft.com/office/drawing/2014/main" id="{CB4D172D-C309-FB8C-A92A-4B7E4D63A507}"/>
                  </a:ext>
                </a:extLst>
              </p:cNvPr>
              <p:cNvCxnSpPr>
                <a:cxnSpLocks/>
              </p:cNvCxnSpPr>
              <p:nvPr/>
            </p:nvCxnSpPr>
            <p:spPr bwMode="auto">
              <a:xfrm>
                <a:off x="808269" y="6041566"/>
                <a:ext cx="3389868" cy="0"/>
              </a:xfrm>
              <a:prstGeom prst="line">
                <a:avLst/>
              </a:prstGeom>
              <a:noFill/>
              <a:ln w="19050" cap="flat" cmpd="sng" algn="ctr">
                <a:solidFill>
                  <a:schemeClr val="tx1">
                    <a:lumMod val="65000"/>
                    <a:lumOff val="35000"/>
                  </a:schemeClr>
                </a:solidFill>
                <a:prstDash val="sysDash"/>
                <a:round/>
                <a:headEnd type="none" w="med" len="med"/>
                <a:tailEnd type="none" w="med" len="med"/>
              </a:ln>
              <a:effectLst/>
            </p:spPr>
          </p:cxnSp>
        </p:grpSp>
        <p:sp>
          <p:nvSpPr>
            <p:cNvPr id="42" name="テキスト ボックス 41">
              <a:extLst>
                <a:ext uri="{FF2B5EF4-FFF2-40B4-BE49-F238E27FC236}">
                  <a16:creationId xmlns:a16="http://schemas.microsoft.com/office/drawing/2014/main" id="{6D1A125D-48F4-9893-EE2D-29909D0E6A70}"/>
                </a:ext>
              </a:extLst>
            </p:cNvPr>
            <p:cNvSpPr txBox="1">
              <a:spLocks/>
            </p:cNvSpPr>
            <p:nvPr/>
          </p:nvSpPr>
          <p:spPr>
            <a:xfrm>
              <a:off x="1114528" y="5751057"/>
              <a:ext cx="980397" cy="623248"/>
            </a:xfrm>
            <a:prstGeom prst="rect">
              <a:avLst/>
            </a:prstGeom>
            <a:noFill/>
          </p:spPr>
          <p:txBody>
            <a:bodyPr wrap="none" rtlCol="0">
              <a:spAutoFit/>
            </a:bodyPr>
            <a:lstStyle/>
            <a:p>
              <a:pPr algn="ctr"/>
              <a:r>
                <a:rPr kumimoji="1" lang="en-US" altLang="ja-JP" sz="1200" kern="0" spc="40" dirty="0">
                  <a:latin typeface="+mn-ea"/>
                  <a:ea typeface="+mn-ea"/>
                </a:rPr>
                <a:t>1990</a:t>
              </a:r>
              <a:r>
                <a:rPr kumimoji="1" lang="ja-JP" altLang="en-US" sz="1200" kern="0" spc="40" dirty="0">
                  <a:latin typeface="+mn-ea"/>
                  <a:ea typeface="+mn-ea"/>
                </a:rPr>
                <a:t>年度</a:t>
              </a:r>
              <a:endParaRPr kumimoji="1" lang="en-US" altLang="ja-JP" sz="1200" kern="0" spc="40" dirty="0">
                <a:latin typeface="+mn-ea"/>
                <a:ea typeface="+mn-ea"/>
              </a:endParaRPr>
            </a:p>
            <a:p>
              <a:pPr algn="ctr"/>
              <a:r>
                <a:rPr kumimoji="1" lang="ja-JP" altLang="en-US" sz="1050" kern="0" spc="40" dirty="0">
                  <a:latin typeface="+mn-ea"/>
                </a:rPr>
                <a:t>（平成２年度）</a:t>
              </a:r>
              <a:endParaRPr kumimoji="1" lang="en-US" altLang="ja-JP" sz="1050" kern="0" spc="40" dirty="0">
                <a:latin typeface="+mn-ea"/>
                <a:ea typeface="+mn-ea"/>
              </a:endParaRPr>
            </a:p>
            <a:p>
              <a:pPr algn="ctr"/>
              <a:r>
                <a:rPr kumimoji="1" lang="en-US" altLang="ja-JP" sz="1200" kern="0" spc="40" dirty="0">
                  <a:latin typeface="+mn-ea"/>
                  <a:ea typeface="+mn-ea"/>
                </a:rPr>
                <a:t>66.2</a:t>
              </a:r>
              <a:r>
                <a:rPr kumimoji="1" lang="ja-JP" altLang="en-US" sz="1200" kern="0" spc="40" dirty="0">
                  <a:latin typeface="+mn-ea"/>
                  <a:ea typeface="+mn-ea"/>
                </a:rPr>
                <a:t>兆円</a:t>
              </a:r>
            </a:p>
          </p:txBody>
        </p:sp>
        <p:sp>
          <p:nvSpPr>
            <p:cNvPr id="45" name="テキスト ボックス 44">
              <a:extLst>
                <a:ext uri="{FF2B5EF4-FFF2-40B4-BE49-F238E27FC236}">
                  <a16:creationId xmlns:a16="http://schemas.microsoft.com/office/drawing/2014/main" id="{697D0D1C-A01E-6188-2B92-9C485AC81085}"/>
                </a:ext>
              </a:extLst>
            </p:cNvPr>
            <p:cNvSpPr txBox="1">
              <a:spLocks/>
            </p:cNvSpPr>
            <p:nvPr/>
          </p:nvSpPr>
          <p:spPr>
            <a:xfrm>
              <a:off x="2925352" y="5751057"/>
              <a:ext cx="980398" cy="623248"/>
            </a:xfrm>
            <a:prstGeom prst="rect">
              <a:avLst/>
            </a:prstGeom>
            <a:noFill/>
          </p:spPr>
          <p:txBody>
            <a:bodyPr wrap="none" rtlCol="0">
              <a:spAutoFit/>
            </a:bodyPr>
            <a:lstStyle/>
            <a:p>
              <a:pPr algn="ctr"/>
              <a:r>
                <a:rPr lang="en-US" altLang="ja-JP" sz="1200" kern="0" spc="40" dirty="0">
                  <a:latin typeface="+mn-ea"/>
                </a:rPr>
                <a:t>2026</a:t>
              </a:r>
              <a:r>
                <a:rPr kumimoji="1" lang="ja-JP" altLang="en-US" sz="1200" kern="0" spc="40" dirty="0">
                  <a:latin typeface="+mn-ea"/>
                </a:rPr>
                <a:t>年度</a:t>
              </a:r>
              <a:endParaRPr kumimoji="1" lang="en-US" altLang="ja-JP" sz="1200" kern="0" spc="40" dirty="0">
                <a:latin typeface="+mn-ea"/>
              </a:endParaRPr>
            </a:p>
            <a:p>
              <a:pPr algn="ctr"/>
              <a:r>
                <a:rPr lang="ja-JP" altLang="en-US" sz="1050" kern="0" spc="40" dirty="0">
                  <a:latin typeface="+mn-ea"/>
                </a:rPr>
                <a:t>（令和８年度）</a:t>
              </a:r>
              <a:endParaRPr kumimoji="1" lang="en-US" altLang="ja-JP" sz="1050" kern="0" spc="40" dirty="0">
                <a:latin typeface="+mn-ea"/>
              </a:endParaRPr>
            </a:p>
            <a:p>
              <a:pPr algn="ctr"/>
              <a:r>
                <a:rPr kumimoji="1" lang="en-US" altLang="ja-JP" sz="1200" kern="0" spc="40" dirty="0">
                  <a:latin typeface="+mn-ea"/>
                </a:rPr>
                <a:t>122.3</a:t>
              </a:r>
              <a:r>
                <a:rPr kumimoji="1" lang="ja-JP" altLang="en-US" sz="1200" kern="0" spc="40" dirty="0">
                  <a:latin typeface="+mn-ea"/>
                </a:rPr>
                <a:t>兆円</a:t>
              </a:r>
            </a:p>
          </p:txBody>
        </p:sp>
        <p:sp>
          <p:nvSpPr>
            <p:cNvPr id="47" name="テキスト ボックス 46">
              <a:extLst>
                <a:ext uri="{FF2B5EF4-FFF2-40B4-BE49-F238E27FC236}">
                  <a16:creationId xmlns:a16="http://schemas.microsoft.com/office/drawing/2014/main" id="{8E253A08-3496-7E9B-7F12-3F9DC6AC5DD7}"/>
                </a:ext>
              </a:extLst>
            </p:cNvPr>
            <p:cNvSpPr txBox="1">
              <a:spLocks/>
            </p:cNvSpPr>
            <p:nvPr/>
          </p:nvSpPr>
          <p:spPr>
            <a:xfrm>
              <a:off x="2828996" y="4905257"/>
              <a:ext cx="1217000" cy="600164"/>
            </a:xfrm>
            <a:prstGeom prst="rect">
              <a:avLst/>
            </a:prstGeom>
            <a:noFill/>
          </p:spPr>
          <p:txBody>
            <a:bodyPr wrap="none" rtlCol="0">
              <a:spAutoFit/>
            </a:bodyPr>
            <a:lstStyle/>
            <a:p>
              <a:pPr algn="ctr">
                <a:lnSpc>
                  <a:spcPct val="105000"/>
                </a:lnSpc>
              </a:pPr>
              <a:r>
                <a:rPr kumimoji="1" lang="ja-JP" altLang="en-US" sz="1100" kern="0" dirty="0">
                  <a:latin typeface="+mn-ea"/>
                  <a:ea typeface="+mn-ea"/>
                </a:rPr>
                <a:t>公共事業、教育、</a:t>
              </a:r>
              <a:endParaRPr kumimoji="1" lang="en-US" altLang="ja-JP" sz="1100" kern="0" dirty="0">
                <a:latin typeface="+mn-ea"/>
                <a:ea typeface="+mn-ea"/>
              </a:endParaRPr>
            </a:p>
            <a:p>
              <a:pPr algn="ctr">
                <a:lnSpc>
                  <a:spcPct val="105000"/>
                </a:lnSpc>
              </a:pPr>
              <a:r>
                <a:rPr kumimoji="1" lang="ja-JP" altLang="en-US" sz="1100" kern="0" dirty="0">
                  <a:latin typeface="+mn-ea"/>
                  <a:ea typeface="+mn-ea"/>
                </a:rPr>
                <a:t>防衛など</a:t>
              </a:r>
              <a:endParaRPr kumimoji="1" lang="en-US" altLang="ja-JP" sz="1100" kern="0" dirty="0">
                <a:latin typeface="+mn-ea"/>
                <a:ea typeface="+mn-ea"/>
              </a:endParaRPr>
            </a:p>
            <a:p>
              <a:pPr algn="ctr">
                <a:lnSpc>
                  <a:spcPct val="105000"/>
                </a:lnSpc>
              </a:pPr>
              <a:r>
                <a:rPr kumimoji="1" lang="en-US" altLang="ja-JP" sz="1050" kern="0" dirty="0">
                  <a:latin typeface="+mn-ea"/>
                </a:rPr>
                <a:t>31.1</a:t>
              </a:r>
              <a:r>
                <a:rPr kumimoji="1" lang="ja-JP" altLang="en-US" sz="1050" kern="0" dirty="0">
                  <a:latin typeface="+mn-ea"/>
                  <a:ea typeface="+mn-ea"/>
                </a:rPr>
                <a:t>兆円</a:t>
              </a:r>
            </a:p>
          </p:txBody>
        </p:sp>
        <p:sp>
          <p:nvSpPr>
            <p:cNvPr id="50" name="矢印: 右 49">
              <a:extLst>
                <a:ext uri="{FF2B5EF4-FFF2-40B4-BE49-F238E27FC236}">
                  <a16:creationId xmlns:a16="http://schemas.microsoft.com/office/drawing/2014/main" id="{9AA45F38-54C6-34FE-E1CA-77929828F634}"/>
                </a:ext>
              </a:extLst>
            </p:cNvPr>
            <p:cNvSpPr>
              <a:spLocks/>
            </p:cNvSpPr>
            <p:nvPr/>
          </p:nvSpPr>
          <p:spPr bwMode="auto">
            <a:xfrm rot="21290028">
              <a:off x="2124076" y="5218784"/>
              <a:ext cx="733767" cy="116996"/>
            </a:xfrm>
            <a:prstGeom prst="rightArrow">
              <a:avLst>
                <a:gd name="adj1" fmla="val 38545"/>
                <a:gd name="adj2" fmla="val 65569"/>
              </a:avLst>
            </a:prstGeom>
            <a:solidFill>
              <a:srgbClr val="A6A6A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mn-ea"/>
              </a:endParaRPr>
            </a:p>
          </p:txBody>
        </p:sp>
        <p:sp>
          <p:nvSpPr>
            <p:cNvPr id="51" name="テキスト ボックス 50">
              <a:extLst>
                <a:ext uri="{FF2B5EF4-FFF2-40B4-BE49-F238E27FC236}">
                  <a16:creationId xmlns:a16="http://schemas.microsoft.com/office/drawing/2014/main" id="{D9804FC6-48E3-C31F-C54D-E175D40EF81E}"/>
                </a:ext>
              </a:extLst>
            </p:cNvPr>
            <p:cNvSpPr txBox="1">
              <a:spLocks/>
            </p:cNvSpPr>
            <p:nvPr/>
          </p:nvSpPr>
          <p:spPr>
            <a:xfrm>
              <a:off x="2157868" y="5295226"/>
              <a:ext cx="681597" cy="246221"/>
            </a:xfrm>
            <a:prstGeom prst="rect">
              <a:avLst/>
            </a:prstGeom>
            <a:noFill/>
          </p:spPr>
          <p:txBody>
            <a:bodyPr wrap="none" rtlCol="0">
              <a:spAutoFit/>
            </a:bodyPr>
            <a:lstStyle/>
            <a:p>
              <a:r>
                <a:rPr kumimoji="1" lang="en-US" altLang="ja-JP" sz="1000" b="1" dirty="0">
                  <a:solidFill>
                    <a:schemeClr val="tx1">
                      <a:lumMod val="75000"/>
                      <a:lumOff val="25000"/>
                    </a:schemeClr>
                  </a:solidFill>
                  <a:latin typeface="+mn-ea"/>
                  <a:ea typeface="+mn-ea"/>
                </a:rPr>
                <a:t>+6.0</a:t>
              </a:r>
              <a:r>
                <a:rPr kumimoji="1" lang="ja-JP" altLang="en-US" sz="1000" b="1" dirty="0">
                  <a:solidFill>
                    <a:schemeClr val="tx1">
                      <a:lumMod val="75000"/>
                      <a:lumOff val="25000"/>
                    </a:schemeClr>
                  </a:solidFill>
                  <a:latin typeface="+mn-ea"/>
                  <a:ea typeface="+mn-ea"/>
                </a:rPr>
                <a:t>兆円</a:t>
              </a:r>
            </a:p>
          </p:txBody>
        </p:sp>
        <p:grpSp>
          <p:nvGrpSpPr>
            <p:cNvPr id="140" name="グループ化 139">
              <a:extLst>
                <a:ext uri="{FF2B5EF4-FFF2-40B4-BE49-F238E27FC236}">
                  <a16:creationId xmlns:a16="http://schemas.microsoft.com/office/drawing/2014/main" id="{51D75D1A-66B7-60E9-A8F3-0CA2653EEF98}"/>
                </a:ext>
              </a:extLst>
            </p:cNvPr>
            <p:cNvGrpSpPr>
              <a:grpSpLocks/>
            </p:cNvGrpSpPr>
            <p:nvPr/>
          </p:nvGrpSpPr>
          <p:grpSpPr>
            <a:xfrm>
              <a:off x="2078811" y="5858032"/>
              <a:ext cx="825255" cy="356522"/>
              <a:chOff x="2085845" y="6241617"/>
              <a:chExt cx="825255" cy="356522"/>
            </a:xfrm>
          </p:grpSpPr>
          <p:sp>
            <p:nvSpPr>
              <p:cNvPr id="52" name="矢印: 右 51">
                <a:extLst>
                  <a:ext uri="{FF2B5EF4-FFF2-40B4-BE49-F238E27FC236}">
                    <a16:creationId xmlns:a16="http://schemas.microsoft.com/office/drawing/2014/main" id="{6CB493E2-92C6-6D42-530B-0323708ED050}"/>
                  </a:ext>
                </a:extLst>
              </p:cNvPr>
              <p:cNvSpPr>
                <a:spLocks/>
              </p:cNvSpPr>
              <p:nvPr/>
            </p:nvSpPr>
            <p:spPr bwMode="auto">
              <a:xfrm>
                <a:off x="2102308" y="6241617"/>
                <a:ext cx="808792" cy="116996"/>
              </a:xfrm>
              <a:prstGeom prst="rightArrow">
                <a:avLst>
                  <a:gd name="adj1" fmla="val 40412"/>
                  <a:gd name="adj2" fmla="val 68684"/>
                </a:avLst>
              </a:prstGeom>
              <a:solidFill>
                <a:srgbClr val="EE6E6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mn-ea"/>
                </a:endParaRPr>
              </a:p>
            </p:txBody>
          </p:sp>
          <p:sp>
            <p:nvSpPr>
              <p:cNvPr id="53" name="テキスト ボックス 52">
                <a:extLst>
                  <a:ext uri="{FF2B5EF4-FFF2-40B4-BE49-F238E27FC236}">
                    <a16:creationId xmlns:a16="http://schemas.microsoft.com/office/drawing/2014/main" id="{2F24B769-E223-D9D3-C778-31C6BBC8CE50}"/>
                  </a:ext>
                </a:extLst>
              </p:cNvPr>
              <p:cNvSpPr txBox="1">
                <a:spLocks/>
              </p:cNvSpPr>
              <p:nvPr/>
            </p:nvSpPr>
            <p:spPr>
              <a:xfrm>
                <a:off x="2085845" y="6351918"/>
                <a:ext cx="752129" cy="246221"/>
              </a:xfrm>
              <a:prstGeom prst="rect">
                <a:avLst/>
              </a:prstGeom>
              <a:noFill/>
            </p:spPr>
            <p:txBody>
              <a:bodyPr wrap="none" rtlCol="0">
                <a:spAutoFit/>
              </a:bodyPr>
              <a:lstStyle/>
              <a:p>
                <a:r>
                  <a:rPr kumimoji="1" lang="en-US" altLang="ja-JP" sz="1000" b="1" dirty="0">
                    <a:solidFill>
                      <a:srgbClr val="EA5050"/>
                    </a:solidFill>
                    <a:latin typeface="+mn-ea"/>
                    <a:ea typeface="+mn-ea"/>
                  </a:rPr>
                  <a:t>+</a:t>
                </a:r>
                <a:r>
                  <a:rPr kumimoji="1" lang="en-US" altLang="ja-JP" sz="1000" b="1" dirty="0">
                    <a:solidFill>
                      <a:srgbClr val="EA5050"/>
                    </a:solidFill>
                    <a:latin typeface="+mn-ea"/>
                  </a:rPr>
                  <a:t>56.1</a:t>
                </a:r>
                <a:r>
                  <a:rPr kumimoji="1" lang="ja-JP" altLang="en-US" sz="1000" b="1" dirty="0">
                    <a:solidFill>
                      <a:srgbClr val="EA5050"/>
                    </a:solidFill>
                    <a:latin typeface="+mn-ea"/>
                    <a:ea typeface="+mn-ea"/>
                  </a:rPr>
                  <a:t>兆円</a:t>
                </a:r>
              </a:p>
            </p:txBody>
          </p:sp>
        </p:grpSp>
        <p:sp>
          <p:nvSpPr>
            <p:cNvPr id="55" name="矢印: 右 54">
              <a:extLst>
                <a:ext uri="{FF2B5EF4-FFF2-40B4-BE49-F238E27FC236}">
                  <a16:creationId xmlns:a16="http://schemas.microsoft.com/office/drawing/2014/main" id="{D8D49A2A-B3A9-D55A-4B85-818B75239959}"/>
                </a:ext>
              </a:extLst>
            </p:cNvPr>
            <p:cNvSpPr>
              <a:spLocks/>
            </p:cNvSpPr>
            <p:nvPr/>
          </p:nvSpPr>
          <p:spPr bwMode="auto">
            <a:xfrm rot="19104277">
              <a:off x="2028700" y="4427800"/>
              <a:ext cx="828391" cy="116996"/>
            </a:xfrm>
            <a:prstGeom prst="rightArrow">
              <a:avLst>
                <a:gd name="adj1" fmla="val 31464"/>
                <a:gd name="adj2" fmla="val 65569"/>
              </a:avLst>
            </a:prstGeom>
            <a:solidFill>
              <a:srgbClr val="009E47"/>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56" name="テキスト ボックス 55">
              <a:extLst>
                <a:ext uri="{FF2B5EF4-FFF2-40B4-BE49-F238E27FC236}">
                  <a16:creationId xmlns:a16="http://schemas.microsoft.com/office/drawing/2014/main" id="{92E2678D-97DF-237E-5C82-61102223B4C1}"/>
                </a:ext>
              </a:extLst>
            </p:cNvPr>
            <p:cNvSpPr txBox="1">
              <a:spLocks/>
            </p:cNvSpPr>
            <p:nvPr/>
          </p:nvSpPr>
          <p:spPr>
            <a:xfrm>
              <a:off x="2180505" y="4590226"/>
              <a:ext cx="725199" cy="246221"/>
            </a:xfrm>
            <a:prstGeom prst="rect">
              <a:avLst/>
            </a:prstGeom>
            <a:noFill/>
          </p:spPr>
          <p:txBody>
            <a:bodyPr wrap="none" rtlCol="0">
              <a:spAutoFit/>
            </a:bodyPr>
            <a:lstStyle/>
            <a:p>
              <a:r>
                <a:rPr kumimoji="1" lang="en-US" altLang="ja-JP" sz="1000" b="1" kern="0" spc="-30" dirty="0">
                  <a:solidFill>
                    <a:srgbClr val="009E47"/>
                  </a:solidFill>
                  <a:latin typeface="+mn-ea"/>
                  <a:ea typeface="+mn-ea"/>
                </a:rPr>
                <a:t>+27.4</a:t>
              </a:r>
              <a:r>
                <a:rPr kumimoji="1" lang="ja-JP" altLang="en-US" sz="1000" b="1" kern="0" spc="-30" dirty="0">
                  <a:solidFill>
                    <a:srgbClr val="009E47"/>
                  </a:solidFill>
                  <a:latin typeface="+mn-ea"/>
                  <a:ea typeface="+mn-ea"/>
                </a:rPr>
                <a:t>兆円</a:t>
              </a:r>
            </a:p>
          </p:txBody>
        </p:sp>
        <p:sp>
          <p:nvSpPr>
            <p:cNvPr id="57" name="矢印: 右 56">
              <a:extLst>
                <a:ext uri="{FF2B5EF4-FFF2-40B4-BE49-F238E27FC236}">
                  <a16:creationId xmlns:a16="http://schemas.microsoft.com/office/drawing/2014/main" id="{03BFB879-9AA9-31D1-AE46-DDFB45F9D22D}"/>
                </a:ext>
              </a:extLst>
            </p:cNvPr>
            <p:cNvSpPr>
              <a:spLocks/>
            </p:cNvSpPr>
            <p:nvPr/>
          </p:nvSpPr>
          <p:spPr bwMode="auto">
            <a:xfrm rot="18188065">
              <a:off x="1842827" y="3805625"/>
              <a:ext cx="1199353" cy="116996"/>
            </a:xfrm>
            <a:prstGeom prst="rightArrow">
              <a:avLst>
                <a:gd name="adj1" fmla="val 31630"/>
                <a:gd name="adj2" fmla="val 65569"/>
              </a:avLst>
            </a:prstGeom>
            <a:solidFill>
              <a:srgbClr val="EEC92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73" name="テキスト ボックス 72">
              <a:extLst>
                <a:ext uri="{FF2B5EF4-FFF2-40B4-BE49-F238E27FC236}">
                  <a16:creationId xmlns:a16="http://schemas.microsoft.com/office/drawing/2014/main" id="{AE762718-3F8D-6CE6-EC26-834363A46106}"/>
                </a:ext>
              </a:extLst>
            </p:cNvPr>
            <p:cNvSpPr txBox="1">
              <a:spLocks/>
            </p:cNvSpPr>
            <p:nvPr/>
          </p:nvSpPr>
          <p:spPr>
            <a:xfrm>
              <a:off x="2134626" y="3972300"/>
              <a:ext cx="681597" cy="246221"/>
            </a:xfrm>
            <a:prstGeom prst="rect">
              <a:avLst/>
            </a:prstGeom>
            <a:noFill/>
          </p:spPr>
          <p:txBody>
            <a:bodyPr wrap="none" rtlCol="0">
              <a:spAutoFit/>
            </a:bodyPr>
            <a:lstStyle/>
            <a:p>
              <a:r>
                <a:rPr lang="en-US" altLang="ja-JP" sz="1000" b="1" dirty="0">
                  <a:solidFill>
                    <a:srgbClr val="AE900E"/>
                  </a:solidFill>
                  <a:effectLst>
                    <a:glow rad="63500">
                      <a:schemeClr val="bg1">
                        <a:alpha val="80000"/>
                      </a:schemeClr>
                    </a:glow>
                  </a:effectLst>
                  <a:latin typeface="+mn-ea"/>
                  <a:ea typeface="+mn-ea"/>
                </a:rPr>
                <a:t>+</a:t>
              </a:r>
              <a:r>
                <a:rPr lang="en-US" altLang="ja-JP" sz="1000" b="1" dirty="0">
                  <a:solidFill>
                    <a:srgbClr val="AE900E"/>
                  </a:solidFill>
                  <a:effectLst>
                    <a:glow rad="63500">
                      <a:schemeClr val="bg1">
                        <a:alpha val="80000"/>
                      </a:schemeClr>
                    </a:glow>
                  </a:effectLst>
                  <a:latin typeface="+mn-ea"/>
                </a:rPr>
                <a:t>5.6</a:t>
              </a:r>
              <a:r>
                <a:rPr kumimoji="1" lang="ja-JP" altLang="en-US" sz="1000" b="1" dirty="0">
                  <a:solidFill>
                    <a:srgbClr val="AE900E"/>
                  </a:solidFill>
                  <a:effectLst>
                    <a:glow rad="63500">
                      <a:schemeClr val="bg1">
                        <a:alpha val="80000"/>
                      </a:schemeClr>
                    </a:glow>
                  </a:effectLst>
                  <a:latin typeface="+mn-ea"/>
                  <a:ea typeface="+mn-ea"/>
                </a:rPr>
                <a:t>兆円</a:t>
              </a:r>
            </a:p>
          </p:txBody>
        </p:sp>
        <p:sp>
          <p:nvSpPr>
            <p:cNvPr id="74" name="矢印: 右 73">
              <a:extLst>
                <a:ext uri="{FF2B5EF4-FFF2-40B4-BE49-F238E27FC236}">
                  <a16:creationId xmlns:a16="http://schemas.microsoft.com/office/drawing/2014/main" id="{8DFAAD40-4A76-F898-0A72-146F54ADC9A7}"/>
                </a:ext>
              </a:extLst>
            </p:cNvPr>
            <p:cNvSpPr>
              <a:spLocks/>
            </p:cNvSpPr>
            <p:nvPr/>
          </p:nvSpPr>
          <p:spPr bwMode="auto">
            <a:xfrm rot="18077574">
              <a:off x="1844657" y="3214775"/>
              <a:ext cx="1231656" cy="116996"/>
            </a:xfrm>
            <a:prstGeom prst="rightArrow">
              <a:avLst>
                <a:gd name="adj1" fmla="val 27833"/>
                <a:gd name="adj2" fmla="val 64874"/>
              </a:avLst>
            </a:prstGeom>
            <a:solidFill>
              <a:srgbClr val="EE6E6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77" name="テキスト ボックス 76">
              <a:extLst>
                <a:ext uri="{FF2B5EF4-FFF2-40B4-BE49-F238E27FC236}">
                  <a16:creationId xmlns:a16="http://schemas.microsoft.com/office/drawing/2014/main" id="{0A1931BE-BCF3-FDC9-C4CD-8901A3559F81}"/>
                </a:ext>
              </a:extLst>
            </p:cNvPr>
            <p:cNvSpPr txBox="1">
              <a:spLocks/>
            </p:cNvSpPr>
            <p:nvPr/>
          </p:nvSpPr>
          <p:spPr>
            <a:xfrm>
              <a:off x="1831574" y="2935382"/>
              <a:ext cx="752129" cy="246221"/>
            </a:xfrm>
            <a:prstGeom prst="rect">
              <a:avLst/>
            </a:prstGeom>
            <a:noFill/>
          </p:spPr>
          <p:txBody>
            <a:bodyPr wrap="none" rtlCol="0">
              <a:spAutoFit/>
            </a:bodyPr>
            <a:lstStyle/>
            <a:p>
              <a:r>
                <a:rPr kumimoji="1" lang="en-US" altLang="ja-JP" sz="1000" b="1" dirty="0">
                  <a:solidFill>
                    <a:srgbClr val="EA5050"/>
                  </a:solidFill>
                  <a:latin typeface="+mn-ea"/>
                  <a:ea typeface="+mn-ea"/>
                </a:rPr>
                <a:t>+17.0</a:t>
              </a:r>
              <a:r>
                <a:rPr kumimoji="1" lang="ja-JP" altLang="en-US" sz="1000" b="1" dirty="0">
                  <a:solidFill>
                    <a:srgbClr val="EA5050"/>
                  </a:solidFill>
                  <a:latin typeface="+mn-ea"/>
                  <a:ea typeface="+mn-ea"/>
                </a:rPr>
                <a:t>兆円</a:t>
              </a:r>
            </a:p>
          </p:txBody>
        </p:sp>
        <p:sp>
          <p:nvSpPr>
            <p:cNvPr id="80" name="テキスト ボックス 79">
              <a:extLst>
                <a:ext uri="{FF2B5EF4-FFF2-40B4-BE49-F238E27FC236}">
                  <a16:creationId xmlns:a16="http://schemas.microsoft.com/office/drawing/2014/main" id="{59F078BC-8041-87BF-E854-CC0464CC88BC}"/>
                </a:ext>
              </a:extLst>
            </p:cNvPr>
            <p:cNvSpPr txBox="1">
              <a:spLocks/>
            </p:cNvSpPr>
            <p:nvPr/>
          </p:nvSpPr>
          <p:spPr>
            <a:xfrm>
              <a:off x="950113" y="4594752"/>
              <a:ext cx="1259960" cy="249427"/>
            </a:xfrm>
            <a:prstGeom prst="rect">
              <a:avLst/>
            </a:prstGeom>
            <a:noFill/>
            <a:ln w="15875">
              <a:noFill/>
            </a:ln>
          </p:spPr>
          <p:txBody>
            <a:bodyPr wrap="none" rtlCol="0">
              <a:spAutoFit/>
            </a:bodyPr>
            <a:lstStyle/>
            <a:p>
              <a:pPr algn="ctr">
                <a:lnSpc>
                  <a:spcPct val="105000"/>
                </a:lnSpc>
              </a:pPr>
              <a:r>
                <a:rPr kumimoji="1" lang="zh-CN" altLang="en-US" sz="1100" kern="0" spc="-40" dirty="0">
                  <a:latin typeface="+mn-ea"/>
                  <a:ea typeface="+mn-ea"/>
                </a:rPr>
                <a:t>社会保障</a:t>
              </a:r>
              <a:r>
                <a:rPr lang="en-US" altLang="zh-CN" sz="1100" kern="0" spc="-40" dirty="0">
                  <a:latin typeface="+mn-ea"/>
                  <a:ea typeface="+mn-ea"/>
                </a:rPr>
                <a:t> </a:t>
              </a:r>
              <a:r>
                <a:rPr kumimoji="1" lang="en-US" altLang="zh-CN" sz="1050" kern="0" spc="-40" dirty="0">
                  <a:latin typeface="+mn-ea"/>
                  <a:ea typeface="+mn-ea"/>
                </a:rPr>
                <a:t>11.6</a:t>
              </a:r>
              <a:r>
                <a:rPr kumimoji="1" lang="zh-CN" altLang="en-US" sz="1050" kern="0" spc="-40" dirty="0">
                  <a:latin typeface="+mn-ea"/>
                  <a:ea typeface="+mn-ea"/>
                </a:rPr>
                <a:t>兆円</a:t>
              </a:r>
            </a:p>
          </p:txBody>
        </p:sp>
        <p:sp>
          <p:nvSpPr>
            <p:cNvPr id="81" name="テキスト ボックス 80">
              <a:extLst>
                <a:ext uri="{FF2B5EF4-FFF2-40B4-BE49-F238E27FC236}">
                  <a16:creationId xmlns:a16="http://schemas.microsoft.com/office/drawing/2014/main" id="{37C2D94B-4C93-9280-F6DC-444782C3B8FB}"/>
                </a:ext>
              </a:extLst>
            </p:cNvPr>
            <p:cNvSpPr txBox="1">
              <a:spLocks/>
            </p:cNvSpPr>
            <p:nvPr/>
          </p:nvSpPr>
          <p:spPr>
            <a:xfrm>
              <a:off x="918110" y="4072447"/>
              <a:ext cx="1293944" cy="427168"/>
            </a:xfrm>
            <a:prstGeom prst="rect">
              <a:avLst/>
            </a:prstGeom>
            <a:noFill/>
          </p:spPr>
          <p:txBody>
            <a:bodyPr wrap="square" rtlCol="0">
              <a:spAutoFit/>
            </a:bodyPr>
            <a:lstStyle/>
            <a:p>
              <a:pPr algn="ctr">
                <a:lnSpc>
                  <a:spcPct val="105000"/>
                </a:lnSpc>
              </a:pPr>
              <a:r>
                <a:rPr kumimoji="1" lang="zh-CN" altLang="en-US" sz="1100" kern="0" spc="-30" dirty="0">
                  <a:latin typeface="+mn-ea"/>
                  <a:ea typeface="+mn-ea"/>
                </a:rPr>
                <a:t>地方交付税</a:t>
              </a:r>
              <a:endParaRPr kumimoji="1" lang="en-US" altLang="zh-CN" sz="1100" kern="0" spc="-30" dirty="0">
                <a:latin typeface="+mn-ea"/>
                <a:ea typeface="+mn-ea"/>
              </a:endParaRPr>
            </a:p>
            <a:p>
              <a:pPr algn="ctr">
                <a:lnSpc>
                  <a:spcPct val="105000"/>
                </a:lnSpc>
              </a:pPr>
              <a:r>
                <a:rPr kumimoji="1" lang="zh-CN" altLang="en-US" sz="1100" kern="0" spc="-30" dirty="0">
                  <a:latin typeface="+mn-ea"/>
                  <a:ea typeface="+mn-ea"/>
                </a:rPr>
                <a:t>交付金等</a:t>
              </a:r>
              <a:r>
                <a:rPr kumimoji="1" lang="en-US" altLang="zh-CN" sz="1050" kern="0" spc="-30" dirty="0">
                  <a:latin typeface="+mn-ea"/>
                  <a:ea typeface="+mn-ea"/>
                </a:rPr>
                <a:t>15.3</a:t>
              </a:r>
              <a:r>
                <a:rPr kumimoji="1" lang="zh-CN" altLang="en-US" sz="1050" kern="0" spc="-30" dirty="0">
                  <a:latin typeface="+mn-ea"/>
                  <a:ea typeface="+mn-ea"/>
                </a:rPr>
                <a:t>兆円</a:t>
              </a:r>
              <a:endParaRPr kumimoji="1" lang="ja-JP" altLang="en-US" sz="1050" kern="0" spc="-30" dirty="0">
                <a:latin typeface="+mn-ea"/>
                <a:ea typeface="+mn-ea"/>
              </a:endParaRPr>
            </a:p>
          </p:txBody>
        </p:sp>
        <p:sp>
          <p:nvSpPr>
            <p:cNvPr id="87" name="テキスト ボックス 86">
              <a:extLst>
                <a:ext uri="{FF2B5EF4-FFF2-40B4-BE49-F238E27FC236}">
                  <a16:creationId xmlns:a16="http://schemas.microsoft.com/office/drawing/2014/main" id="{8210EFCC-BCD8-38A7-6E22-184B7AE35CFF}"/>
                </a:ext>
              </a:extLst>
            </p:cNvPr>
            <p:cNvSpPr txBox="1">
              <a:spLocks/>
            </p:cNvSpPr>
            <p:nvPr/>
          </p:nvSpPr>
          <p:spPr>
            <a:xfrm>
              <a:off x="2995708" y="1985609"/>
              <a:ext cx="883575" cy="710900"/>
            </a:xfrm>
            <a:prstGeom prst="rect">
              <a:avLst/>
            </a:prstGeom>
            <a:noFill/>
          </p:spPr>
          <p:txBody>
            <a:bodyPr wrap="none" rtlCol="0">
              <a:spAutoFit/>
            </a:bodyPr>
            <a:lstStyle/>
            <a:p>
              <a:pPr algn="ctr">
                <a:lnSpc>
                  <a:spcPct val="105000"/>
                </a:lnSpc>
              </a:pPr>
              <a:r>
                <a:rPr kumimoji="1" lang="ja-JP" altLang="en-US" sz="1100" kern="0" dirty="0">
                  <a:latin typeface="+mn-ea"/>
                  <a:ea typeface="+mn-ea"/>
                </a:rPr>
                <a:t>国債費</a:t>
              </a:r>
              <a:endParaRPr kumimoji="1" lang="en-US" altLang="ja-JP" sz="1100" kern="0" dirty="0">
                <a:latin typeface="+mn-ea"/>
                <a:ea typeface="+mn-ea"/>
              </a:endParaRPr>
            </a:p>
            <a:p>
              <a:pPr algn="ctr">
                <a:lnSpc>
                  <a:spcPct val="105000"/>
                </a:lnSpc>
              </a:pPr>
              <a:r>
                <a:rPr kumimoji="1" lang="ja-JP" altLang="en-US" sz="900" kern="0" spc="-50" dirty="0">
                  <a:latin typeface="+mn-ea"/>
                  <a:ea typeface="+mn-ea"/>
                </a:rPr>
                <a:t>（過去の借金の</a:t>
              </a:r>
              <a:endParaRPr kumimoji="1" lang="en-US" altLang="ja-JP" sz="900" kern="0" spc="-50" dirty="0">
                <a:latin typeface="+mn-ea"/>
                <a:ea typeface="+mn-ea"/>
              </a:endParaRPr>
            </a:p>
            <a:p>
              <a:pPr algn="ctr">
                <a:lnSpc>
                  <a:spcPct val="105000"/>
                </a:lnSpc>
              </a:pPr>
              <a:r>
                <a:rPr kumimoji="1" lang="ja-JP" altLang="en-US" sz="900" kern="0" spc="-50" dirty="0">
                  <a:latin typeface="+mn-ea"/>
                  <a:ea typeface="+mn-ea"/>
                </a:rPr>
                <a:t>返済と利息）</a:t>
              </a:r>
              <a:endParaRPr kumimoji="1" lang="en-US" altLang="ja-JP" sz="900" kern="0" spc="-50" dirty="0">
                <a:latin typeface="+mn-ea"/>
                <a:ea typeface="+mn-ea"/>
              </a:endParaRPr>
            </a:p>
            <a:p>
              <a:pPr algn="ctr">
                <a:lnSpc>
                  <a:spcPct val="105000"/>
                </a:lnSpc>
              </a:pPr>
              <a:r>
                <a:rPr kumimoji="1" lang="en-US" altLang="ja-JP" sz="1050" kern="0" dirty="0">
                  <a:latin typeface="+mn-ea"/>
                  <a:ea typeface="+mn-ea"/>
                </a:rPr>
                <a:t>31.3</a:t>
              </a:r>
              <a:r>
                <a:rPr kumimoji="1" lang="ja-JP" altLang="en-US" sz="1050" kern="0" dirty="0">
                  <a:latin typeface="+mn-ea"/>
                  <a:ea typeface="+mn-ea"/>
                </a:rPr>
                <a:t>兆円</a:t>
              </a:r>
            </a:p>
          </p:txBody>
        </p:sp>
        <p:sp>
          <p:nvSpPr>
            <p:cNvPr id="93" name="テキスト ボックス 92">
              <a:extLst>
                <a:ext uri="{FF2B5EF4-FFF2-40B4-BE49-F238E27FC236}">
                  <a16:creationId xmlns:a16="http://schemas.microsoft.com/office/drawing/2014/main" id="{84443C1D-5126-DBD0-CF74-3B046E3931EB}"/>
                </a:ext>
              </a:extLst>
            </p:cNvPr>
            <p:cNvSpPr txBox="1">
              <a:spLocks/>
            </p:cNvSpPr>
            <p:nvPr/>
          </p:nvSpPr>
          <p:spPr>
            <a:xfrm>
              <a:off x="2798722" y="2928558"/>
              <a:ext cx="1231427" cy="427168"/>
            </a:xfrm>
            <a:prstGeom prst="rect">
              <a:avLst/>
            </a:prstGeom>
            <a:noFill/>
          </p:spPr>
          <p:txBody>
            <a:bodyPr wrap="none" rtlCol="0">
              <a:spAutoFit/>
            </a:bodyPr>
            <a:lstStyle/>
            <a:p>
              <a:pPr algn="ctr">
                <a:lnSpc>
                  <a:spcPct val="105000"/>
                </a:lnSpc>
              </a:pPr>
              <a:r>
                <a:rPr lang="zh-CN" altLang="en-US" sz="1100" kern="0" spc="-30" dirty="0">
                  <a:latin typeface="+mn-ea"/>
                  <a:ea typeface="+mn-ea"/>
                </a:rPr>
                <a:t>地方交付税</a:t>
              </a:r>
              <a:endParaRPr lang="en-US" altLang="zh-CN" sz="1100" kern="0" spc="-30" dirty="0">
                <a:latin typeface="+mn-ea"/>
                <a:ea typeface="+mn-ea"/>
              </a:endParaRPr>
            </a:p>
            <a:p>
              <a:pPr algn="ctr">
                <a:lnSpc>
                  <a:spcPct val="105000"/>
                </a:lnSpc>
              </a:pPr>
              <a:r>
                <a:rPr lang="zh-CN" altLang="en-US" sz="1100" kern="0" spc="-30" dirty="0">
                  <a:latin typeface="+mn-ea"/>
                  <a:ea typeface="+mn-ea"/>
                </a:rPr>
                <a:t>交付金等</a:t>
              </a:r>
              <a:r>
                <a:rPr lang="en-US" altLang="ja-JP" sz="1050" kern="0" spc="-30" dirty="0">
                  <a:latin typeface="+mn-ea"/>
                  <a:ea typeface="+mn-ea"/>
                </a:rPr>
                <a:t>20.9</a:t>
              </a:r>
              <a:r>
                <a:rPr lang="zh-CN" altLang="en-US" sz="1050" kern="0" spc="-30" dirty="0">
                  <a:latin typeface="+mn-ea"/>
                  <a:ea typeface="+mn-ea"/>
                </a:rPr>
                <a:t>兆円</a:t>
              </a:r>
              <a:endParaRPr lang="ja-JP" altLang="en-US" sz="1050" kern="0" spc="-30" dirty="0">
                <a:latin typeface="+mn-ea"/>
                <a:ea typeface="+mn-ea"/>
              </a:endParaRPr>
            </a:p>
          </p:txBody>
        </p:sp>
        <p:sp>
          <p:nvSpPr>
            <p:cNvPr id="94" name="テキスト ボックス 93">
              <a:extLst>
                <a:ext uri="{FF2B5EF4-FFF2-40B4-BE49-F238E27FC236}">
                  <a16:creationId xmlns:a16="http://schemas.microsoft.com/office/drawing/2014/main" id="{99FA5610-B81B-50F2-172E-5DE70D6455CA}"/>
                </a:ext>
              </a:extLst>
            </p:cNvPr>
            <p:cNvSpPr txBox="1">
              <a:spLocks/>
            </p:cNvSpPr>
            <p:nvPr/>
          </p:nvSpPr>
          <p:spPr>
            <a:xfrm>
              <a:off x="550063" y="2892116"/>
              <a:ext cx="1469313" cy="565476"/>
            </a:xfrm>
            <a:prstGeom prst="rect">
              <a:avLst/>
            </a:prstGeom>
            <a:noFill/>
          </p:spPr>
          <p:txBody>
            <a:bodyPr wrap="none" rtlCol="0">
              <a:spAutoFit/>
            </a:bodyPr>
            <a:lstStyle/>
            <a:p>
              <a:pPr algn="ctr">
                <a:lnSpc>
                  <a:spcPct val="105000"/>
                </a:lnSpc>
              </a:pPr>
              <a:r>
                <a:rPr kumimoji="1" lang="ja-JP" altLang="en-US" sz="1100" kern="0" dirty="0">
                  <a:latin typeface="+mn-ea"/>
                  <a:ea typeface="+mn-ea"/>
                </a:rPr>
                <a:t>国債費</a:t>
              </a:r>
              <a:endParaRPr kumimoji="1" lang="en-US" altLang="ja-JP" sz="1100" kern="0" dirty="0">
                <a:latin typeface="+mn-ea"/>
                <a:ea typeface="+mn-ea"/>
              </a:endParaRPr>
            </a:p>
            <a:p>
              <a:pPr algn="ctr">
                <a:lnSpc>
                  <a:spcPct val="105000"/>
                </a:lnSpc>
              </a:pPr>
              <a:r>
                <a:rPr kumimoji="1" lang="ja-JP" altLang="en-US" sz="900" kern="0" spc="-40" dirty="0">
                  <a:latin typeface="+mn-ea"/>
                  <a:ea typeface="+mn-ea"/>
                </a:rPr>
                <a:t>（過去の借金の返済と利息）</a:t>
              </a:r>
              <a:endParaRPr kumimoji="1" lang="en-US" altLang="ja-JP" sz="900" kern="0" spc="-40" dirty="0">
                <a:latin typeface="+mn-ea"/>
                <a:ea typeface="+mn-ea"/>
              </a:endParaRPr>
            </a:p>
            <a:p>
              <a:pPr algn="ctr">
                <a:lnSpc>
                  <a:spcPct val="105000"/>
                </a:lnSpc>
              </a:pPr>
              <a:r>
                <a:rPr kumimoji="1" lang="en-US" altLang="ja-JP" sz="1050" kern="0" dirty="0">
                  <a:latin typeface="+mn-ea"/>
                  <a:ea typeface="+mn-ea"/>
                </a:rPr>
                <a:t>14.3</a:t>
              </a:r>
              <a:r>
                <a:rPr kumimoji="1" lang="ja-JP" altLang="en-US" sz="1050" kern="0" dirty="0">
                  <a:latin typeface="+mn-ea"/>
                  <a:ea typeface="+mn-ea"/>
                </a:rPr>
                <a:t>兆円</a:t>
              </a:r>
            </a:p>
          </p:txBody>
        </p:sp>
        <p:cxnSp>
          <p:nvCxnSpPr>
            <p:cNvPr id="99" name="直線コネクタ 98">
              <a:extLst>
                <a:ext uri="{FF2B5EF4-FFF2-40B4-BE49-F238E27FC236}">
                  <a16:creationId xmlns:a16="http://schemas.microsoft.com/office/drawing/2014/main" id="{C639B91C-3DFC-C861-ADA0-1131638723C6}"/>
                </a:ext>
              </a:extLst>
            </p:cNvPr>
            <p:cNvCxnSpPr>
              <a:cxnSpLocks/>
            </p:cNvCxnSpPr>
            <p:nvPr/>
          </p:nvCxnSpPr>
          <p:spPr bwMode="auto">
            <a:xfrm flipH="1" flipV="1">
              <a:off x="1536820" y="3417267"/>
              <a:ext cx="106050" cy="297966"/>
            </a:xfrm>
            <a:prstGeom prst="line">
              <a:avLst/>
            </a:prstGeom>
            <a:noFill/>
            <a:ln w="15875" cap="flat" cmpd="sng" algn="ctr">
              <a:solidFill>
                <a:schemeClr val="tx1"/>
              </a:solidFill>
              <a:prstDash val="solid"/>
              <a:round/>
              <a:headEnd type="none" w="med" len="med"/>
              <a:tailEnd type="none" w="med" len="med"/>
            </a:ln>
            <a:effectLst/>
          </p:spPr>
        </p:cxnSp>
        <p:sp>
          <p:nvSpPr>
            <p:cNvPr id="113" name="テキスト ボックス 112">
              <a:extLst>
                <a:ext uri="{FF2B5EF4-FFF2-40B4-BE49-F238E27FC236}">
                  <a16:creationId xmlns:a16="http://schemas.microsoft.com/office/drawing/2014/main" id="{35600262-1F85-8770-9507-C0FD1D2994EC}"/>
                </a:ext>
              </a:extLst>
            </p:cNvPr>
            <p:cNvSpPr txBox="1">
              <a:spLocks/>
            </p:cNvSpPr>
            <p:nvPr/>
          </p:nvSpPr>
          <p:spPr>
            <a:xfrm>
              <a:off x="2761990" y="3978278"/>
              <a:ext cx="1284006" cy="249427"/>
            </a:xfrm>
            <a:prstGeom prst="rect">
              <a:avLst/>
            </a:prstGeom>
            <a:noFill/>
          </p:spPr>
          <p:txBody>
            <a:bodyPr wrap="square" rtlCol="0">
              <a:spAutoFit/>
            </a:bodyPr>
            <a:lstStyle/>
            <a:p>
              <a:pPr algn="ctr">
                <a:lnSpc>
                  <a:spcPct val="105000"/>
                </a:lnSpc>
              </a:pPr>
              <a:r>
                <a:rPr kumimoji="1" lang="zh-CN" altLang="en-US" sz="1100" kern="0" spc="-50" dirty="0">
                  <a:latin typeface="+mn-ea"/>
                  <a:ea typeface="+mn-ea"/>
                </a:rPr>
                <a:t>社会保障</a:t>
              </a:r>
              <a:r>
                <a:rPr lang="ja-JP" altLang="en-US" sz="1100" kern="0" spc="-50" dirty="0">
                  <a:latin typeface="+mn-ea"/>
                  <a:ea typeface="+mn-ea"/>
                </a:rPr>
                <a:t> </a:t>
              </a:r>
              <a:r>
                <a:rPr kumimoji="1" lang="en-US" altLang="ja-JP" sz="1050" kern="0" spc="-50" dirty="0">
                  <a:latin typeface="+mn-ea"/>
                </a:rPr>
                <a:t>39.1</a:t>
              </a:r>
              <a:r>
                <a:rPr kumimoji="1" lang="zh-CN" altLang="en-US" sz="1050" kern="0" spc="-50" dirty="0">
                  <a:latin typeface="+mn-ea"/>
                  <a:ea typeface="+mn-ea"/>
                </a:rPr>
                <a:t>兆円</a:t>
              </a:r>
              <a:endParaRPr kumimoji="1" lang="ja-JP" altLang="en-US" sz="1050" kern="0" spc="-50" dirty="0">
                <a:latin typeface="+mn-ea"/>
                <a:ea typeface="+mn-ea"/>
              </a:endParaRPr>
            </a:p>
          </p:txBody>
        </p:sp>
        <p:sp>
          <p:nvSpPr>
            <p:cNvPr id="116" name="正方形/長方形 115">
              <a:extLst>
                <a:ext uri="{FF2B5EF4-FFF2-40B4-BE49-F238E27FC236}">
                  <a16:creationId xmlns:a16="http://schemas.microsoft.com/office/drawing/2014/main" id="{7EC82E39-8A0A-A518-9471-CB9EED6E1606}"/>
                </a:ext>
              </a:extLst>
            </p:cNvPr>
            <p:cNvSpPr>
              <a:spLocks/>
            </p:cNvSpPr>
            <p:nvPr/>
          </p:nvSpPr>
          <p:spPr bwMode="auto">
            <a:xfrm>
              <a:off x="2866810" y="3991233"/>
              <a:ext cx="1094681" cy="213987"/>
            </a:xfrm>
            <a:prstGeom prst="rect">
              <a:avLst/>
            </a:prstGeom>
            <a:noFill/>
            <a:ln w="15875" cap="flat" cmpd="sng" algn="ctr">
              <a:solidFill>
                <a:srgbClr val="00EE6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46" name="テキスト ボックス 45">
              <a:extLst>
                <a:ext uri="{FF2B5EF4-FFF2-40B4-BE49-F238E27FC236}">
                  <a16:creationId xmlns:a16="http://schemas.microsoft.com/office/drawing/2014/main" id="{30FB8DF0-DC88-76B3-225A-6400185AE873}"/>
                </a:ext>
              </a:extLst>
            </p:cNvPr>
            <p:cNvSpPr txBox="1">
              <a:spLocks/>
            </p:cNvSpPr>
            <p:nvPr/>
          </p:nvSpPr>
          <p:spPr>
            <a:xfrm>
              <a:off x="996225" y="4953936"/>
              <a:ext cx="1217000" cy="600164"/>
            </a:xfrm>
            <a:prstGeom prst="rect">
              <a:avLst/>
            </a:prstGeom>
            <a:noFill/>
          </p:spPr>
          <p:txBody>
            <a:bodyPr wrap="none" rtlCol="0">
              <a:spAutoFit/>
            </a:bodyPr>
            <a:lstStyle/>
            <a:p>
              <a:pPr algn="ctr">
                <a:lnSpc>
                  <a:spcPct val="105000"/>
                </a:lnSpc>
              </a:pPr>
              <a:r>
                <a:rPr kumimoji="1" lang="ja-JP" altLang="en-US" sz="1100" kern="0" dirty="0">
                  <a:latin typeface="+mn-ea"/>
                  <a:ea typeface="+mn-ea"/>
                </a:rPr>
                <a:t>公共事業、教育、</a:t>
              </a:r>
              <a:endParaRPr kumimoji="1" lang="en-US" altLang="ja-JP" sz="1100" kern="0" dirty="0">
                <a:latin typeface="+mn-ea"/>
                <a:ea typeface="+mn-ea"/>
              </a:endParaRPr>
            </a:p>
            <a:p>
              <a:pPr algn="ctr">
                <a:lnSpc>
                  <a:spcPct val="105000"/>
                </a:lnSpc>
              </a:pPr>
              <a:r>
                <a:rPr kumimoji="1" lang="ja-JP" altLang="en-US" sz="1100" kern="0" dirty="0">
                  <a:latin typeface="+mn-ea"/>
                  <a:ea typeface="+mn-ea"/>
                </a:rPr>
                <a:t>防衛など</a:t>
              </a:r>
              <a:endParaRPr kumimoji="1" lang="en-US" altLang="ja-JP" sz="1100" kern="0" dirty="0">
                <a:latin typeface="+mn-ea"/>
                <a:ea typeface="+mn-ea"/>
              </a:endParaRPr>
            </a:p>
            <a:p>
              <a:pPr algn="ctr">
                <a:lnSpc>
                  <a:spcPct val="105000"/>
                </a:lnSpc>
              </a:pPr>
              <a:r>
                <a:rPr kumimoji="1" lang="en-US" altLang="ja-JP" sz="1050" kern="0" dirty="0">
                  <a:latin typeface="+mn-ea"/>
                  <a:ea typeface="+mn-ea"/>
                </a:rPr>
                <a:t>25.1</a:t>
              </a:r>
              <a:r>
                <a:rPr kumimoji="1" lang="ja-JP" altLang="en-US" sz="1050" kern="0" dirty="0">
                  <a:latin typeface="+mn-ea"/>
                  <a:ea typeface="+mn-ea"/>
                </a:rPr>
                <a:t>兆円</a:t>
              </a:r>
            </a:p>
          </p:txBody>
        </p:sp>
        <p:sp>
          <p:nvSpPr>
            <p:cNvPr id="147" name="正方形/長方形 146">
              <a:extLst>
                <a:ext uri="{FF2B5EF4-FFF2-40B4-BE49-F238E27FC236}">
                  <a16:creationId xmlns:a16="http://schemas.microsoft.com/office/drawing/2014/main" id="{1BCF1068-2D3F-484F-B6BF-2796E0C1A03A}"/>
                </a:ext>
              </a:extLst>
            </p:cNvPr>
            <p:cNvSpPr>
              <a:spLocks/>
            </p:cNvSpPr>
            <p:nvPr/>
          </p:nvSpPr>
          <p:spPr bwMode="auto">
            <a:xfrm>
              <a:off x="1027705" y="4608308"/>
              <a:ext cx="1106921" cy="213987"/>
            </a:xfrm>
            <a:prstGeom prst="rect">
              <a:avLst/>
            </a:prstGeom>
            <a:noFill/>
            <a:ln w="15875" cap="flat" cmpd="sng" algn="ctr">
              <a:solidFill>
                <a:srgbClr val="00EE6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nvGrpSpPr>
            <p:cNvPr id="15" name="グループ化 14">
              <a:extLst>
                <a:ext uri="{FF2B5EF4-FFF2-40B4-BE49-F238E27FC236}">
                  <a16:creationId xmlns:a16="http://schemas.microsoft.com/office/drawing/2014/main" id="{BF16D924-6889-C015-CADB-768EA7A30EAE}"/>
                </a:ext>
              </a:extLst>
            </p:cNvPr>
            <p:cNvGrpSpPr/>
            <p:nvPr/>
          </p:nvGrpSpPr>
          <p:grpSpPr>
            <a:xfrm>
              <a:off x="323850" y="1879576"/>
              <a:ext cx="828219" cy="284403"/>
              <a:chOff x="4781156" y="2669544"/>
              <a:chExt cx="828219" cy="284403"/>
            </a:xfrm>
          </p:grpSpPr>
          <p:sp>
            <p:nvSpPr>
              <p:cNvPr id="17" name="object 21">
                <a:extLst>
                  <a:ext uri="{FF2B5EF4-FFF2-40B4-BE49-F238E27FC236}">
                    <a16:creationId xmlns:a16="http://schemas.microsoft.com/office/drawing/2014/main" id="{3B408E0B-84B7-C55F-D3D1-F257F040A33A}"/>
                  </a:ext>
                </a:extLst>
              </p:cNvPr>
              <p:cNvSpPr txBox="1"/>
              <p:nvPr/>
            </p:nvSpPr>
            <p:spPr>
              <a:xfrm>
                <a:off x="4855347" y="2679703"/>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dirty="0">
                    <a:solidFill>
                      <a:srgbClr val="231916"/>
                    </a:solidFill>
                    <a:latin typeface="+mn-ea"/>
                    <a:ea typeface="+mn-ea"/>
                    <a:cs typeface="Meiryo"/>
                  </a:rPr>
                  <a:t>歳 出</a:t>
                </a:r>
                <a:endParaRPr sz="1500" dirty="0">
                  <a:solidFill>
                    <a:prstClr val="black"/>
                  </a:solidFill>
                  <a:latin typeface="+mn-ea"/>
                  <a:ea typeface="+mn-ea"/>
                  <a:cs typeface="Meiryo"/>
                </a:endParaRPr>
              </a:p>
            </p:txBody>
          </p:sp>
          <p:sp>
            <p:nvSpPr>
              <p:cNvPr id="18" name="正方形/長方形 17">
                <a:extLst>
                  <a:ext uri="{FF2B5EF4-FFF2-40B4-BE49-F238E27FC236}">
                    <a16:creationId xmlns:a16="http://schemas.microsoft.com/office/drawing/2014/main" id="{D93B78F4-A0CA-761A-49EE-7CAA7AF786A0}"/>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grpSp>
      <p:sp>
        <p:nvSpPr>
          <p:cNvPr id="58" name="object 66">
            <a:extLst>
              <a:ext uri="{FF2B5EF4-FFF2-40B4-BE49-F238E27FC236}">
                <a16:creationId xmlns:a16="http://schemas.microsoft.com/office/drawing/2014/main" id="{2F9534CF-E00B-4590-AA09-C07961BAA76D}"/>
              </a:ext>
            </a:extLst>
          </p:cNvPr>
          <p:cNvSpPr txBox="1"/>
          <p:nvPr/>
        </p:nvSpPr>
        <p:spPr>
          <a:xfrm>
            <a:off x="720000" y="5832000"/>
            <a:ext cx="5400000" cy="171650"/>
          </a:xfrm>
          <a:prstGeom prst="rect">
            <a:avLst/>
          </a:prstGeom>
        </p:spPr>
        <p:txBody>
          <a:bodyPr vert="horz" wrap="square" lIns="0" tIns="0" rIns="0" bIns="0" rtlCol="0" anchor="ctr">
            <a:spAutoFit/>
          </a:bodyPr>
          <a:lstStyle/>
          <a:p>
            <a:pPr marL="11723" defTabSz="844083">
              <a:lnSpc>
                <a:spcPct val="130000"/>
              </a:lnSpc>
              <a:defRPr/>
            </a:pPr>
            <a:r>
              <a:rPr lang="ja-JP" altLang="en-US" sz="1000" dirty="0">
                <a:latin typeface="+mn-ea"/>
              </a:rPr>
              <a:t>（注）</a:t>
            </a:r>
            <a:r>
              <a:rPr lang="ja-JP" altLang="en-US" sz="1000" dirty="0">
                <a:latin typeface="+mn-ea"/>
                <a:ea typeface="+mn-ea"/>
              </a:rPr>
              <a:t>当初予算ベース。</a:t>
            </a:r>
            <a:endParaRPr lang="en-US" altLang="ja-JP" sz="1000" dirty="0">
              <a:latin typeface="+mn-ea"/>
              <a:ea typeface="+mn-ea"/>
            </a:endParaRPr>
          </a:p>
        </p:txBody>
      </p:sp>
      <p:sp>
        <p:nvSpPr>
          <p:cNvPr id="59" name="object 66">
            <a:extLst>
              <a:ext uri="{FF2B5EF4-FFF2-40B4-BE49-F238E27FC236}">
                <a16:creationId xmlns:a16="http://schemas.microsoft.com/office/drawing/2014/main" id="{B2A864DF-7AAB-4329-A436-E3B7A7C6A221}"/>
              </a:ext>
            </a:extLst>
          </p:cNvPr>
          <p:cNvSpPr txBox="1"/>
          <p:nvPr/>
        </p:nvSpPr>
        <p:spPr>
          <a:xfrm>
            <a:off x="752234" y="6070787"/>
            <a:ext cx="5400000" cy="171650"/>
          </a:xfrm>
          <a:prstGeom prst="rect">
            <a:avLst/>
          </a:prstGeom>
        </p:spPr>
        <p:txBody>
          <a:bodyPr vert="horz" wrap="square" lIns="0" tIns="0" rIns="0" bIns="0" rtlCol="0" anchor="ctr">
            <a:spAutoFit/>
          </a:bodyPr>
          <a:lstStyle/>
          <a:p>
            <a:pPr marL="11723" defTabSz="844083">
              <a:lnSpc>
                <a:spcPct val="130000"/>
              </a:lnSpc>
              <a:defRPr/>
            </a:pPr>
            <a:r>
              <a:rPr lang="ja-JP" altLang="en-US" sz="1000" dirty="0">
                <a:latin typeface="+mn-ea"/>
              </a:rPr>
              <a:t>出所：財務省「これからの日本のために財政を考える」（令和８年４月）</a:t>
            </a:r>
            <a:endParaRPr lang="en-US" altLang="ja-JP" sz="1000" dirty="0">
              <a:latin typeface="+mn-ea"/>
              <a:ea typeface="+mn-ea"/>
            </a:endParaRPr>
          </a:p>
        </p:txBody>
      </p:sp>
      <p:sp>
        <p:nvSpPr>
          <p:cNvPr id="2" name="スライド番号プレースホルダー 8">
            <a:extLst>
              <a:ext uri="{FF2B5EF4-FFF2-40B4-BE49-F238E27FC236}">
                <a16:creationId xmlns:a16="http://schemas.microsoft.com/office/drawing/2014/main" id="{7CC6E559-BE47-B250-61B4-23678B1C30A2}"/>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17</a:t>
            </a:fld>
            <a:endParaRPr lang="en-US" altLang="ja-JP" dirty="0">
              <a:latin typeface="+mn-ea"/>
              <a:ea typeface="+mn-ea"/>
            </a:endParaRPr>
          </a:p>
        </p:txBody>
      </p:sp>
    </p:spTree>
    <p:extLst>
      <p:ext uri="{BB962C8B-B14F-4D97-AF65-F5344CB8AC3E}">
        <p14:creationId xmlns:p14="http://schemas.microsoft.com/office/powerpoint/2010/main" val="119594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E0C6F68B-640A-A226-11C5-6BD0440BF758}"/>
              </a:ext>
            </a:extLst>
          </p:cNvPr>
          <p:cNvGrpSpPr/>
          <p:nvPr/>
        </p:nvGrpSpPr>
        <p:grpSpPr>
          <a:xfrm>
            <a:off x="323851" y="1085670"/>
            <a:ext cx="8519134" cy="827030"/>
            <a:chOff x="323851" y="1085670"/>
            <a:chExt cx="8519134" cy="827030"/>
          </a:xfrm>
        </p:grpSpPr>
        <p:sp>
          <p:nvSpPr>
            <p:cNvPr id="140" name="AutoShape 353">
              <a:extLst>
                <a:ext uri="{FF2B5EF4-FFF2-40B4-BE49-F238E27FC236}">
                  <a16:creationId xmlns:a16="http://schemas.microsoft.com/office/drawing/2014/main" id="{05D734D1-4ECC-32A3-71C3-322AD88A624A}"/>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136" name="テキスト ボックス 135">
              <a:extLst>
                <a:ext uri="{FF2B5EF4-FFF2-40B4-BE49-F238E27FC236}">
                  <a16:creationId xmlns:a16="http://schemas.microsoft.com/office/drawing/2014/main" id="{3599C78E-C02B-8236-59A1-84780BBD05C2}"/>
                </a:ext>
              </a:extLst>
            </p:cNvPr>
            <p:cNvSpPr txBox="1"/>
            <p:nvPr/>
          </p:nvSpPr>
          <p:spPr>
            <a:xfrm>
              <a:off x="340205" y="1314519"/>
              <a:ext cx="5420516" cy="369332"/>
            </a:xfrm>
            <a:prstGeom prst="rect">
              <a:avLst/>
            </a:prstGeom>
            <a:noFill/>
          </p:spPr>
          <p:txBody>
            <a:bodyPr wrap="square" rtlCol="0">
              <a:spAutoFit/>
            </a:bodyPr>
            <a:lstStyle/>
            <a:p>
              <a:r>
                <a:rPr kumimoji="1" lang="ja-JP" altLang="en-US" sz="1800" dirty="0">
                  <a:latin typeface="+mn-ea"/>
                  <a:ea typeface="+mn-ea"/>
                </a:rPr>
                <a:t>社会保障関係費は今後も増えるのか</a:t>
              </a:r>
            </a:p>
          </p:txBody>
        </p:sp>
      </p:grpSp>
      <p:sp>
        <p:nvSpPr>
          <p:cNvPr id="9" name="Rectangle 14">
            <a:extLst>
              <a:ext uri="{FF2B5EF4-FFF2-40B4-BE49-F238E27FC236}">
                <a16:creationId xmlns:a16="http://schemas.microsoft.com/office/drawing/2014/main" id="{AEBA2F07-A9F5-0DD8-BCD2-DC76F682CB4C}"/>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国の財政をみてみよう③</a:t>
            </a:r>
          </a:p>
        </p:txBody>
      </p:sp>
      <p:sp>
        <p:nvSpPr>
          <p:cNvPr id="132" name="テキスト ボックス 131">
            <a:extLst>
              <a:ext uri="{FF2B5EF4-FFF2-40B4-BE49-F238E27FC236}">
                <a16:creationId xmlns:a16="http://schemas.microsoft.com/office/drawing/2014/main" id="{511F9FB5-6A30-28E0-D77E-F1A4FED7C125}"/>
              </a:ext>
            </a:extLst>
          </p:cNvPr>
          <p:cNvSpPr txBox="1"/>
          <p:nvPr/>
        </p:nvSpPr>
        <p:spPr>
          <a:xfrm>
            <a:off x="323851" y="2312276"/>
            <a:ext cx="5099134" cy="4248000"/>
          </a:xfrm>
          <a:prstGeom prst="rect">
            <a:avLst/>
          </a:prstGeom>
          <a:noFill/>
        </p:spPr>
        <p:txBody>
          <a:bodyPr wrap="square" lIns="0" rIns="0" rtlCol="0">
            <a:noAutofit/>
          </a:bodyPr>
          <a:lstStyle/>
          <a:p>
            <a:pPr marL="227013" indent="-227013" algn="just">
              <a:spcBef>
                <a:spcPts val="600"/>
              </a:spcBef>
              <a:buClr>
                <a:srgbClr val="005BAD"/>
              </a:buClr>
              <a:buFont typeface="Wingdings" panose="05000000000000000000" pitchFamily="2" charset="2"/>
              <a:buChar char="l"/>
            </a:pPr>
            <a:r>
              <a:rPr kumimoji="1" lang="ja-JP" altLang="en-US" sz="1700">
                <a:latin typeface="+mn-ea"/>
                <a:ea typeface="+mn-ea"/>
              </a:rPr>
              <a:t>日本</a:t>
            </a:r>
            <a:r>
              <a:rPr kumimoji="1" lang="ja-JP" altLang="en-US" sz="1700" dirty="0">
                <a:latin typeface="+mn-ea"/>
                <a:ea typeface="+mn-ea"/>
              </a:rPr>
              <a:t>は、他国に類をみない速度で高齢化</a:t>
            </a:r>
            <a:r>
              <a:rPr kumimoji="1" lang="ja-JP" altLang="en-US" sz="1700">
                <a:latin typeface="+mn-ea"/>
                <a:ea typeface="+mn-ea"/>
              </a:rPr>
              <a:t>が進んで</a:t>
            </a:r>
            <a:endParaRPr kumimoji="1" lang="en-US" altLang="ja-JP" sz="1700" dirty="0">
              <a:latin typeface="+mn-ea"/>
              <a:ea typeface="+mn-ea"/>
            </a:endParaRPr>
          </a:p>
          <a:p>
            <a:pPr marL="227013" algn="just">
              <a:spcBef>
                <a:spcPts val="600"/>
              </a:spcBef>
              <a:buClr>
                <a:srgbClr val="005BAD"/>
              </a:buClr>
            </a:pPr>
            <a:r>
              <a:rPr kumimoji="1" lang="ja-JP" altLang="en-US" sz="1700">
                <a:latin typeface="+mn-ea"/>
                <a:ea typeface="+mn-ea"/>
              </a:rPr>
              <a:t>います。近年は、後期高齢者（７５歳以上）の人口が</a:t>
            </a:r>
            <a:endParaRPr kumimoji="1" lang="en-US" altLang="ja-JP" sz="1700" dirty="0">
              <a:latin typeface="+mn-ea"/>
              <a:ea typeface="+mn-ea"/>
            </a:endParaRPr>
          </a:p>
          <a:p>
            <a:pPr marL="227013" algn="just">
              <a:spcBef>
                <a:spcPts val="600"/>
              </a:spcBef>
              <a:buClr>
                <a:srgbClr val="005BAD"/>
              </a:buClr>
            </a:pPr>
            <a:r>
              <a:rPr kumimoji="1" lang="ja-JP" altLang="en-US" sz="1700">
                <a:latin typeface="+mn-ea"/>
                <a:ea typeface="+mn-ea"/>
              </a:rPr>
              <a:t>速いスピードで増加してきており、今後も増加が続く</a:t>
            </a:r>
            <a:endParaRPr kumimoji="1" lang="en-US" altLang="ja-JP" sz="1700" dirty="0">
              <a:latin typeface="+mn-ea"/>
              <a:ea typeface="+mn-ea"/>
            </a:endParaRPr>
          </a:p>
          <a:p>
            <a:pPr marL="227013" algn="just">
              <a:spcBef>
                <a:spcPts val="600"/>
              </a:spcBef>
              <a:buClr>
                <a:srgbClr val="005BAD"/>
              </a:buClr>
            </a:pPr>
            <a:r>
              <a:rPr kumimoji="1" lang="ja-JP" altLang="en-US" sz="1700">
                <a:latin typeface="+mn-ea"/>
                <a:ea typeface="+mn-ea"/>
              </a:rPr>
              <a:t>見込み</a:t>
            </a:r>
            <a:r>
              <a:rPr kumimoji="1" lang="ja-JP" altLang="en-US" sz="1700" dirty="0">
                <a:latin typeface="+mn-ea"/>
                <a:ea typeface="+mn-ea"/>
              </a:rPr>
              <a:t>です。</a:t>
            </a:r>
            <a:r>
              <a:rPr lang="ja-JP" altLang="en-US" sz="2000" dirty="0">
                <a:solidFill>
                  <a:srgbClr val="005BAD"/>
                </a:solidFill>
                <a:latin typeface="+mn-ea"/>
                <a:ea typeface="+mn-ea"/>
              </a:rPr>
              <a:t>７５歳以上になると、</a:t>
            </a:r>
            <a:r>
              <a:rPr lang="en-US" altLang="ja-JP" sz="2000" dirty="0">
                <a:solidFill>
                  <a:srgbClr val="005BAD"/>
                </a:solidFill>
                <a:latin typeface="+mn-ea"/>
                <a:ea typeface="+mn-ea"/>
              </a:rPr>
              <a:t>1</a:t>
            </a:r>
            <a:r>
              <a:rPr lang="ja-JP" altLang="en-US" sz="2000">
                <a:solidFill>
                  <a:srgbClr val="005BAD"/>
                </a:solidFill>
                <a:latin typeface="+mn-ea"/>
                <a:ea typeface="+mn-ea"/>
              </a:rPr>
              <a:t>人当たりの</a:t>
            </a:r>
            <a:endParaRPr lang="en-US" altLang="ja-JP" sz="2000" dirty="0">
              <a:solidFill>
                <a:srgbClr val="005BAD"/>
              </a:solidFill>
              <a:latin typeface="+mn-ea"/>
              <a:ea typeface="+mn-ea"/>
            </a:endParaRPr>
          </a:p>
          <a:p>
            <a:pPr marL="227013" algn="just">
              <a:spcBef>
                <a:spcPts val="600"/>
              </a:spcBef>
              <a:buClr>
                <a:srgbClr val="005BAD"/>
              </a:buClr>
            </a:pPr>
            <a:r>
              <a:rPr lang="ja-JP" altLang="en-US" sz="2000">
                <a:solidFill>
                  <a:srgbClr val="005BAD"/>
                </a:solidFill>
                <a:latin typeface="+mn-ea"/>
                <a:ea typeface="+mn-ea"/>
              </a:rPr>
              <a:t>医療</a:t>
            </a:r>
            <a:r>
              <a:rPr lang="ja-JP" altLang="en-US" sz="2000" dirty="0">
                <a:solidFill>
                  <a:srgbClr val="005BAD"/>
                </a:solidFill>
                <a:latin typeface="+mn-ea"/>
                <a:ea typeface="+mn-ea"/>
              </a:rPr>
              <a:t>や介護の費用は急増</a:t>
            </a:r>
            <a:r>
              <a:rPr kumimoji="1" lang="ja-JP" altLang="en-US" sz="1700" dirty="0">
                <a:latin typeface="+mn-ea"/>
                <a:ea typeface="+mn-ea"/>
              </a:rPr>
              <a:t>します。</a:t>
            </a:r>
            <a:endParaRPr lang="en-US" altLang="ja-JP" sz="1700" dirty="0">
              <a:latin typeface="+mn-ea"/>
            </a:endParaRPr>
          </a:p>
          <a:p>
            <a:pPr marL="792000" indent="-396000" algn="just">
              <a:spcBef>
                <a:spcPts val="600"/>
              </a:spcBef>
              <a:buClr>
                <a:srgbClr val="005BAD"/>
              </a:buClr>
            </a:pPr>
            <a:endParaRPr kumimoji="1" lang="ja-JP" altLang="en-US" sz="1700" dirty="0">
              <a:latin typeface="+mn-ea"/>
              <a:ea typeface="+mn-ea"/>
            </a:endParaRPr>
          </a:p>
          <a:p>
            <a:pPr indent="-180000" algn="just">
              <a:spcBef>
                <a:spcPts val="600"/>
              </a:spcBef>
              <a:buClr>
                <a:srgbClr val="005BAD"/>
              </a:buClr>
              <a:buSzPct val="100000"/>
              <a:buFont typeface="Wingdings" panose="05000000000000000000" pitchFamily="2" charset="2"/>
              <a:buChar char="l"/>
            </a:pPr>
            <a:r>
              <a:rPr lang="ja-JP" altLang="en-US" sz="1700" dirty="0">
                <a:solidFill>
                  <a:prstClr val="black"/>
                </a:solidFill>
                <a:latin typeface="+mn-ea"/>
              </a:rPr>
              <a:t>さらに、これまでの推計よりも相当程度早く</a:t>
            </a:r>
            <a:r>
              <a:rPr lang="ja-JP" altLang="en-US" sz="1700">
                <a:solidFill>
                  <a:prstClr val="black"/>
                </a:solidFill>
                <a:latin typeface="+mn-ea"/>
              </a:rPr>
              <a:t>少子化が</a:t>
            </a:r>
            <a:endParaRPr lang="en-US" altLang="ja-JP" sz="1700" dirty="0">
              <a:solidFill>
                <a:prstClr val="black"/>
              </a:solidFill>
              <a:latin typeface="+mn-ea"/>
            </a:endParaRPr>
          </a:p>
          <a:p>
            <a:pPr marL="180000" algn="just">
              <a:spcBef>
                <a:spcPts val="600"/>
              </a:spcBef>
              <a:buClr>
                <a:srgbClr val="005BAD"/>
              </a:buClr>
              <a:buSzPct val="85000"/>
            </a:pPr>
            <a:r>
              <a:rPr lang="ja-JP" altLang="en-US" sz="1700">
                <a:solidFill>
                  <a:prstClr val="black"/>
                </a:solidFill>
                <a:latin typeface="+mn-ea"/>
              </a:rPr>
              <a:t>進行しており、</a:t>
            </a:r>
            <a:r>
              <a:rPr lang="ja-JP" altLang="en-US" sz="2000">
                <a:solidFill>
                  <a:srgbClr val="005BAD"/>
                </a:solidFill>
                <a:latin typeface="+mn-ea"/>
              </a:rPr>
              <a:t>社会保障制度の支え手である</a:t>
            </a:r>
            <a:endParaRPr lang="en-US" altLang="ja-JP" sz="2000" dirty="0">
              <a:solidFill>
                <a:srgbClr val="005BAD"/>
              </a:solidFill>
              <a:latin typeface="+mn-ea"/>
            </a:endParaRPr>
          </a:p>
          <a:p>
            <a:pPr marL="180000" algn="just">
              <a:spcBef>
                <a:spcPts val="600"/>
              </a:spcBef>
              <a:buClr>
                <a:srgbClr val="005BAD"/>
              </a:buClr>
              <a:buSzPct val="85000"/>
            </a:pPr>
            <a:r>
              <a:rPr lang="ja-JP" altLang="en-US" sz="2000">
                <a:solidFill>
                  <a:srgbClr val="005BAD"/>
                </a:solidFill>
                <a:latin typeface="+mn-ea"/>
              </a:rPr>
              <a:t>現役</a:t>
            </a:r>
            <a:r>
              <a:rPr lang="ja-JP" altLang="en-US" sz="2000" dirty="0">
                <a:solidFill>
                  <a:srgbClr val="005BAD"/>
                </a:solidFill>
                <a:latin typeface="+mn-ea"/>
              </a:rPr>
              <a:t>世代の人口が減少し負担がより重くなる</a:t>
            </a:r>
            <a:endParaRPr lang="en-US" altLang="ja-JP" sz="2000" dirty="0">
              <a:solidFill>
                <a:srgbClr val="005BAD"/>
              </a:solidFill>
              <a:latin typeface="+mn-ea"/>
            </a:endParaRPr>
          </a:p>
          <a:p>
            <a:pPr marL="180000" algn="just">
              <a:spcBef>
                <a:spcPts val="600"/>
              </a:spcBef>
              <a:buClr>
                <a:srgbClr val="005BAD"/>
              </a:buClr>
              <a:buSzPct val="85000"/>
            </a:pPr>
            <a:r>
              <a:rPr lang="ja-JP" altLang="en-US" sz="1700" dirty="0">
                <a:solidFill>
                  <a:prstClr val="black"/>
                </a:solidFill>
              </a:rPr>
              <a:t>ことが見込まれます。</a:t>
            </a:r>
            <a:endParaRPr kumimoji="1" lang="ja-JP" altLang="en-US" sz="1700" dirty="0">
              <a:latin typeface="+mn-ea"/>
            </a:endParaRPr>
          </a:p>
        </p:txBody>
      </p:sp>
      <p:pic>
        <p:nvPicPr>
          <p:cNvPr id="4" name="Picture 29">
            <a:extLst>
              <a:ext uri="{FF2B5EF4-FFF2-40B4-BE49-F238E27FC236}">
                <a16:creationId xmlns:a16="http://schemas.microsoft.com/office/drawing/2014/main" id="{F121C140-897A-4A51-7B38-71F273B0A8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角丸四角形 31">
            <a:extLst>
              <a:ext uri="{FF2B5EF4-FFF2-40B4-BE49-F238E27FC236}">
                <a16:creationId xmlns:a16="http://schemas.microsoft.com/office/drawing/2014/main" id="{4907EEE9-8619-4F1F-B61E-4F2402DE4570}"/>
              </a:ext>
            </a:extLst>
          </p:cNvPr>
          <p:cNvSpPr/>
          <p:nvPr/>
        </p:nvSpPr>
        <p:spPr>
          <a:xfrm>
            <a:off x="5438886" y="5926844"/>
            <a:ext cx="3600000"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altLang="ja-JP" sz="900" dirty="0">
                <a:solidFill>
                  <a:schemeClr val="tx1"/>
                </a:solidFill>
                <a:latin typeface="+mn-ea"/>
              </a:rPr>
              <a:t>※</a:t>
            </a:r>
            <a:r>
              <a:rPr lang="ja-JP" altLang="en-US" sz="900" dirty="0">
                <a:solidFill>
                  <a:schemeClr val="tx1"/>
                </a:solidFill>
                <a:latin typeface="+mn-ea"/>
              </a:rPr>
              <a:t>出典：財務省「これからの日本のために財政を考える」（令和８年４月）</a:t>
            </a:r>
            <a:endParaRPr lang="en-US" altLang="ja-JP" sz="900" dirty="0">
              <a:solidFill>
                <a:schemeClr val="tx1"/>
              </a:solidFill>
              <a:latin typeface="+mn-ea"/>
            </a:endParaRPr>
          </a:p>
        </p:txBody>
      </p:sp>
      <p:grpSp>
        <p:nvGrpSpPr>
          <p:cNvPr id="3" name="グループ化 2">
            <a:extLst>
              <a:ext uri="{FF2B5EF4-FFF2-40B4-BE49-F238E27FC236}">
                <a16:creationId xmlns:a16="http://schemas.microsoft.com/office/drawing/2014/main" id="{70384C4F-DDC9-4911-B014-DDFF12AFB9E3}"/>
              </a:ext>
            </a:extLst>
          </p:cNvPr>
          <p:cNvGrpSpPr/>
          <p:nvPr/>
        </p:nvGrpSpPr>
        <p:grpSpPr>
          <a:xfrm>
            <a:off x="5422985" y="2421257"/>
            <a:ext cx="3420000" cy="3505587"/>
            <a:chOff x="5400000" y="2520000"/>
            <a:chExt cx="3420000" cy="3505587"/>
          </a:xfrm>
        </p:grpSpPr>
        <p:pic>
          <p:nvPicPr>
            <p:cNvPr id="5" name="図 4">
              <a:extLst>
                <a:ext uri="{FF2B5EF4-FFF2-40B4-BE49-F238E27FC236}">
                  <a16:creationId xmlns:a16="http://schemas.microsoft.com/office/drawing/2014/main" id="{530303DA-E1D6-46CA-ACEE-627C6FB9E98F}"/>
                </a:ext>
              </a:extLst>
            </p:cNvPr>
            <p:cNvPicPr>
              <a:picLocks noChangeAspect="1"/>
            </p:cNvPicPr>
            <p:nvPr/>
          </p:nvPicPr>
          <p:blipFill rotWithShape="1">
            <a:blip r:embed="rId4"/>
            <a:srcRect t="3061" r="51330" b="57667"/>
            <a:stretch/>
          </p:blipFill>
          <p:spPr>
            <a:xfrm>
              <a:off x="5400000" y="2880000"/>
              <a:ext cx="3420000" cy="3145587"/>
            </a:xfrm>
            <a:prstGeom prst="rect">
              <a:avLst/>
            </a:prstGeom>
          </p:spPr>
        </p:pic>
        <p:sp>
          <p:nvSpPr>
            <p:cNvPr id="12" name="object 131">
              <a:extLst>
                <a:ext uri="{FF2B5EF4-FFF2-40B4-BE49-F238E27FC236}">
                  <a16:creationId xmlns:a16="http://schemas.microsoft.com/office/drawing/2014/main" id="{31EEDA89-FB0B-4E22-A5C5-7E60CBB32B10}"/>
                </a:ext>
              </a:extLst>
            </p:cNvPr>
            <p:cNvSpPr txBox="1"/>
            <p:nvPr/>
          </p:nvSpPr>
          <p:spPr>
            <a:xfrm>
              <a:off x="5400000" y="2520000"/>
              <a:ext cx="3420000" cy="252000"/>
            </a:xfrm>
            <a:prstGeom prst="rect">
              <a:avLst/>
            </a:prstGeom>
          </p:spPr>
          <p:txBody>
            <a:bodyPr vert="horz" wrap="square" lIns="0" tIns="0" rIns="0" bIns="0" rtlCol="0">
              <a:spAutoFit/>
            </a:bodyPr>
            <a:lstStyle/>
            <a:p>
              <a:pPr marL="185815" marR="4689" indent="-174678" algn="ctr" defTabSz="844007" eaLnBrk="1" fontAlgn="auto" hangingPunct="1">
                <a:lnSpc>
                  <a:spcPct val="113999"/>
                </a:lnSpc>
                <a:spcBef>
                  <a:spcPts val="0"/>
                </a:spcBef>
                <a:spcAft>
                  <a:spcPts val="0"/>
                </a:spcAft>
                <a:defRPr/>
              </a:pPr>
              <a:r>
                <a:rPr sz="1500" spc="32" dirty="0" err="1">
                  <a:solidFill>
                    <a:srgbClr val="231916"/>
                  </a:solidFill>
                  <a:latin typeface="+mn-ea"/>
                  <a:ea typeface="+mn-ea"/>
                </a:rPr>
                <a:t>日本の高齢化率</a:t>
              </a:r>
              <a:endParaRPr sz="1500" spc="32" dirty="0">
                <a:solidFill>
                  <a:srgbClr val="231916"/>
                </a:solidFill>
                <a:latin typeface="+mn-ea"/>
                <a:ea typeface="+mn-ea"/>
              </a:endParaRPr>
            </a:p>
          </p:txBody>
        </p:sp>
      </p:grpSp>
      <p:sp>
        <p:nvSpPr>
          <p:cNvPr id="6" name="スライド番号プレースホルダー 8">
            <a:extLst>
              <a:ext uri="{FF2B5EF4-FFF2-40B4-BE49-F238E27FC236}">
                <a16:creationId xmlns:a16="http://schemas.microsoft.com/office/drawing/2014/main" id="{7DF3AE86-009F-8D39-0245-F5DD50A3DFFE}"/>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18</a:t>
            </a:fld>
            <a:endParaRPr lang="en-US" altLang="ja-JP" dirty="0">
              <a:latin typeface="+mn-ea"/>
              <a:ea typeface="+mn-ea"/>
            </a:endParaRPr>
          </a:p>
        </p:txBody>
      </p:sp>
    </p:spTree>
    <p:extLst>
      <p:ext uri="{BB962C8B-B14F-4D97-AF65-F5344CB8AC3E}">
        <p14:creationId xmlns:p14="http://schemas.microsoft.com/office/powerpoint/2010/main" val="12769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600"/>
                                        <p:tgtEl>
                                          <p:spTgt spid="4"/>
                                        </p:tgtEl>
                                      </p:cBhvr>
                                    </p:animEffect>
                                    <p:anim calcmode="lin" valueType="num">
                                      <p:cBhvr>
                                        <p:cTn id="12" dur="600" fill="hold"/>
                                        <p:tgtEl>
                                          <p:spTgt spid="4"/>
                                        </p:tgtEl>
                                        <p:attrNameLst>
                                          <p:attrName>ppt_x</p:attrName>
                                        </p:attrNameLst>
                                      </p:cBhvr>
                                      <p:tavLst>
                                        <p:tav tm="0">
                                          <p:val>
                                            <p:strVal val="#ppt_x"/>
                                          </p:val>
                                        </p:tav>
                                        <p:tav tm="100000">
                                          <p:val>
                                            <p:strVal val="#ppt_x"/>
                                          </p:val>
                                        </p:tav>
                                      </p:tavLst>
                                    </p:anim>
                                    <p:anim calcmode="lin" valueType="num">
                                      <p:cBhvr>
                                        <p:cTn id="13" dur="6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2">
                                            <p:txEl>
                                              <p:pRg st="0" end="0"/>
                                            </p:txEl>
                                          </p:spTgt>
                                        </p:tgtEl>
                                        <p:attrNameLst>
                                          <p:attrName>style.visibility</p:attrName>
                                        </p:attrNameLst>
                                      </p:cBhvr>
                                      <p:to>
                                        <p:strVal val="visible"/>
                                      </p:to>
                                    </p:set>
                                    <p:animEffect transition="in" filter="wipe(left)">
                                      <p:cBhvr>
                                        <p:cTn id="18" dur="2000"/>
                                        <p:tgtEl>
                                          <p:spTgt spid="132">
                                            <p:txEl>
                                              <p:pRg st="0" end="0"/>
                                            </p:txEl>
                                          </p:spTgt>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32">
                                            <p:txEl>
                                              <p:pRg st="1" end="1"/>
                                            </p:txEl>
                                          </p:spTgt>
                                        </p:tgtEl>
                                        <p:attrNameLst>
                                          <p:attrName>style.visibility</p:attrName>
                                        </p:attrNameLst>
                                      </p:cBhvr>
                                      <p:to>
                                        <p:strVal val="visible"/>
                                      </p:to>
                                    </p:set>
                                    <p:animEffect transition="in" filter="wipe(left)">
                                      <p:cBhvr>
                                        <p:cTn id="22" dur="2000"/>
                                        <p:tgtEl>
                                          <p:spTgt spid="132">
                                            <p:txEl>
                                              <p:pRg st="1" end="1"/>
                                            </p:txEl>
                                          </p:spTgt>
                                        </p:tgtEl>
                                      </p:cBhvr>
                                    </p:animEffect>
                                  </p:childTnLst>
                                </p:cTn>
                              </p:par>
                            </p:childTnLst>
                          </p:cTn>
                        </p:par>
                        <p:par>
                          <p:cTn id="23" fill="hold">
                            <p:stCondLst>
                              <p:cond delay="4000"/>
                            </p:stCondLst>
                            <p:childTnLst>
                              <p:par>
                                <p:cTn id="24" presetID="22" presetClass="entr" presetSubtype="8" fill="hold" grpId="0" nodeType="afterEffect">
                                  <p:stCondLst>
                                    <p:cond delay="0"/>
                                  </p:stCondLst>
                                  <p:childTnLst>
                                    <p:set>
                                      <p:cBhvr>
                                        <p:cTn id="25" dur="1" fill="hold">
                                          <p:stCondLst>
                                            <p:cond delay="0"/>
                                          </p:stCondLst>
                                        </p:cTn>
                                        <p:tgtEl>
                                          <p:spTgt spid="132">
                                            <p:txEl>
                                              <p:pRg st="2" end="2"/>
                                            </p:txEl>
                                          </p:spTgt>
                                        </p:tgtEl>
                                        <p:attrNameLst>
                                          <p:attrName>style.visibility</p:attrName>
                                        </p:attrNameLst>
                                      </p:cBhvr>
                                      <p:to>
                                        <p:strVal val="visible"/>
                                      </p:to>
                                    </p:set>
                                    <p:animEffect transition="in" filter="wipe(left)">
                                      <p:cBhvr>
                                        <p:cTn id="26" dur="2000"/>
                                        <p:tgtEl>
                                          <p:spTgt spid="132">
                                            <p:txEl>
                                              <p:pRg st="2" end="2"/>
                                            </p:txEl>
                                          </p:spTgt>
                                        </p:tgtEl>
                                      </p:cBhvr>
                                    </p:animEffect>
                                  </p:childTnLst>
                                </p:cTn>
                              </p:par>
                            </p:childTnLst>
                          </p:cTn>
                        </p:par>
                        <p:par>
                          <p:cTn id="27" fill="hold">
                            <p:stCondLst>
                              <p:cond delay="6000"/>
                            </p:stCondLst>
                            <p:childTnLst>
                              <p:par>
                                <p:cTn id="28" presetID="22" presetClass="entr" presetSubtype="8" fill="hold" grpId="0" nodeType="afterEffect">
                                  <p:stCondLst>
                                    <p:cond delay="0"/>
                                  </p:stCondLst>
                                  <p:childTnLst>
                                    <p:set>
                                      <p:cBhvr>
                                        <p:cTn id="29" dur="1" fill="hold">
                                          <p:stCondLst>
                                            <p:cond delay="0"/>
                                          </p:stCondLst>
                                        </p:cTn>
                                        <p:tgtEl>
                                          <p:spTgt spid="132">
                                            <p:txEl>
                                              <p:pRg st="3" end="3"/>
                                            </p:txEl>
                                          </p:spTgt>
                                        </p:tgtEl>
                                        <p:attrNameLst>
                                          <p:attrName>style.visibility</p:attrName>
                                        </p:attrNameLst>
                                      </p:cBhvr>
                                      <p:to>
                                        <p:strVal val="visible"/>
                                      </p:to>
                                    </p:set>
                                    <p:animEffect transition="in" filter="wipe(left)">
                                      <p:cBhvr>
                                        <p:cTn id="30" dur="2000"/>
                                        <p:tgtEl>
                                          <p:spTgt spid="132">
                                            <p:txEl>
                                              <p:pRg st="3" end="3"/>
                                            </p:txEl>
                                          </p:spTgt>
                                        </p:tgtEl>
                                      </p:cBhvr>
                                    </p:animEffect>
                                  </p:childTnLst>
                                </p:cTn>
                              </p:par>
                            </p:childTnLst>
                          </p:cTn>
                        </p:par>
                        <p:par>
                          <p:cTn id="31" fill="hold">
                            <p:stCondLst>
                              <p:cond delay="8000"/>
                            </p:stCondLst>
                            <p:childTnLst>
                              <p:par>
                                <p:cTn id="32" presetID="22" presetClass="entr" presetSubtype="8" fill="hold" grpId="0" nodeType="afterEffect">
                                  <p:stCondLst>
                                    <p:cond delay="0"/>
                                  </p:stCondLst>
                                  <p:childTnLst>
                                    <p:set>
                                      <p:cBhvr>
                                        <p:cTn id="33" dur="1" fill="hold">
                                          <p:stCondLst>
                                            <p:cond delay="0"/>
                                          </p:stCondLst>
                                        </p:cTn>
                                        <p:tgtEl>
                                          <p:spTgt spid="132">
                                            <p:txEl>
                                              <p:pRg st="4" end="4"/>
                                            </p:txEl>
                                          </p:spTgt>
                                        </p:tgtEl>
                                        <p:attrNameLst>
                                          <p:attrName>style.visibility</p:attrName>
                                        </p:attrNameLst>
                                      </p:cBhvr>
                                      <p:to>
                                        <p:strVal val="visible"/>
                                      </p:to>
                                    </p:set>
                                    <p:animEffect transition="in" filter="wipe(left)">
                                      <p:cBhvr>
                                        <p:cTn id="34" dur="2000"/>
                                        <p:tgtEl>
                                          <p:spTgt spid="13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2">
                                            <p:txEl>
                                              <p:pRg st="6" end="6"/>
                                            </p:txEl>
                                          </p:spTgt>
                                        </p:tgtEl>
                                        <p:attrNameLst>
                                          <p:attrName>style.visibility</p:attrName>
                                        </p:attrNameLst>
                                      </p:cBhvr>
                                      <p:to>
                                        <p:strVal val="visible"/>
                                      </p:to>
                                    </p:set>
                                    <p:animEffect transition="in" filter="wipe(left)">
                                      <p:cBhvr>
                                        <p:cTn id="39" dur="2000"/>
                                        <p:tgtEl>
                                          <p:spTgt spid="132">
                                            <p:txEl>
                                              <p:pRg st="6" end="6"/>
                                            </p:txEl>
                                          </p:spTgt>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132">
                                            <p:txEl>
                                              <p:pRg st="7" end="7"/>
                                            </p:txEl>
                                          </p:spTgt>
                                        </p:tgtEl>
                                        <p:attrNameLst>
                                          <p:attrName>style.visibility</p:attrName>
                                        </p:attrNameLst>
                                      </p:cBhvr>
                                      <p:to>
                                        <p:strVal val="visible"/>
                                      </p:to>
                                    </p:set>
                                    <p:animEffect transition="in" filter="wipe(left)">
                                      <p:cBhvr>
                                        <p:cTn id="43" dur="2000"/>
                                        <p:tgtEl>
                                          <p:spTgt spid="132">
                                            <p:txEl>
                                              <p:pRg st="7" end="7"/>
                                            </p:txEl>
                                          </p:spTgt>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132">
                                            <p:txEl>
                                              <p:pRg st="8" end="8"/>
                                            </p:txEl>
                                          </p:spTgt>
                                        </p:tgtEl>
                                        <p:attrNameLst>
                                          <p:attrName>style.visibility</p:attrName>
                                        </p:attrNameLst>
                                      </p:cBhvr>
                                      <p:to>
                                        <p:strVal val="visible"/>
                                      </p:to>
                                    </p:set>
                                    <p:animEffect transition="in" filter="wipe(left)">
                                      <p:cBhvr>
                                        <p:cTn id="47" dur="2000"/>
                                        <p:tgtEl>
                                          <p:spTgt spid="132">
                                            <p:txEl>
                                              <p:pRg st="8" end="8"/>
                                            </p:txEl>
                                          </p:spTgt>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132">
                                            <p:txEl>
                                              <p:pRg st="9" end="9"/>
                                            </p:txEl>
                                          </p:spTgt>
                                        </p:tgtEl>
                                        <p:attrNameLst>
                                          <p:attrName>style.visibility</p:attrName>
                                        </p:attrNameLst>
                                      </p:cBhvr>
                                      <p:to>
                                        <p:strVal val="visible"/>
                                      </p:to>
                                    </p:set>
                                    <p:animEffect transition="in" filter="wipe(left)">
                                      <p:cBhvr>
                                        <p:cTn id="51" dur="2000"/>
                                        <p:tgtEl>
                                          <p:spTgt spid="132">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1000"/>
                                        <p:tgtEl>
                                          <p:spTgt spid="3"/>
                                        </p:tgtEl>
                                      </p:cBhvr>
                                    </p:animEffect>
                                    <p:anim calcmode="lin" valueType="num">
                                      <p:cBhvr>
                                        <p:cTn id="57" dur="1000" fill="hold"/>
                                        <p:tgtEl>
                                          <p:spTgt spid="3"/>
                                        </p:tgtEl>
                                        <p:attrNameLst>
                                          <p:attrName>ppt_x</p:attrName>
                                        </p:attrNameLst>
                                      </p:cBhvr>
                                      <p:tavLst>
                                        <p:tav tm="0">
                                          <p:val>
                                            <p:strVal val="#ppt_x"/>
                                          </p:val>
                                        </p:tav>
                                        <p:tav tm="100000">
                                          <p:val>
                                            <p:strVal val="#ppt_x"/>
                                          </p:val>
                                        </p:tav>
                                      </p:tavLst>
                                    </p:anim>
                                    <p:anim calcmode="lin" valueType="num">
                                      <p:cBhvr>
                                        <p:cTn id="58" dur="1000" fill="hold"/>
                                        <p:tgtEl>
                                          <p:spTgt spid="3"/>
                                        </p:tgtEl>
                                        <p:attrNameLst>
                                          <p:attrName>ppt_y</p:attrName>
                                        </p:attrNameLst>
                                      </p:cBhvr>
                                      <p:tavLst>
                                        <p:tav tm="0">
                                          <p:val>
                                            <p:strVal val="#ppt_y+.1"/>
                                          </p:val>
                                        </p:tav>
                                        <p:tav tm="100000">
                                          <p:val>
                                            <p:strVal val="#ppt_y"/>
                                          </p:val>
                                        </p:tav>
                                      </p:tavLst>
                                    </p:anim>
                                  </p:childTnLst>
                                </p:cTn>
                              </p:par>
                            </p:childTnLst>
                          </p:cTn>
                        </p:par>
                        <p:par>
                          <p:cTn id="59" fill="hold">
                            <p:stCondLst>
                              <p:cond delay="1000"/>
                            </p:stCondLst>
                            <p:childTnLst>
                              <p:par>
                                <p:cTn id="60" presetID="10" presetClass="entr" presetSubtype="0"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uiExpand="1" build="p"/>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23AA016E-2624-4F20-96EB-B5A66010AFE6}"/>
              </a:ext>
            </a:extLst>
          </p:cNvPr>
          <p:cNvGrpSpPr/>
          <p:nvPr/>
        </p:nvGrpSpPr>
        <p:grpSpPr>
          <a:xfrm>
            <a:off x="323851" y="1085670"/>
            <a:ext cx="8519134" cy="827030"/>
            <a:chOff x="323851" y="1085670"/>
            <a:chExt cx="8519134" cy="827030"/>
          </a:xfrm>
        </p:grpSpPr>
        <p:sp>
          <p:nvSpPr>
            <p:cNvPr id="60" name="AutoShape 353">
              <a:extLst>
                <a:ext uri="{FF2B5EF4-FFF2-40B4-BE49-F238E27FC236}">
                  <a16:creationId xmlns:a16="http://schemas.microsoft.com/office/drawing/2014/main" id="{C4CD31EB-70D7-9C57-CDB7-163F5F6F5126}"/>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57" name="テキスト ボックス 56">
              <a:extLst>
                <a:ext uri="{FF2B5EF4-FFF2-40B4-BE49-F238E27FC236}">
                  <a16:creationId xmlns:a16="http://schemas.microsoft.com/office/drawing/2014/main" id="{C0B264B1-BAF6-D79F-B965-760727043382}"/>
                </a:ext>
              </a:extLst>
            </p:cNvPr>
            <p:cNvSpPr txBox="1"/>
            <p:nvPr/>
          </p:nvSpPr>
          <p:spPr>
            <a:xfrm>
              <a:off x="340205" y="1314519"/>
              <a:ext cx="5420516" cy="369332"/>
            </a:xfrm>
            <a:prstGeom prst="rect">
              <a:avLst/>
            </a:prstGeom>
            <a:noFill/>
          </p:spPr>
          <p:txBody>
            <a:bodyPr wrap="square" rtlCol="0">
              <a:spAutoFit/>
            </a:bodyPr>
            <a:lstStyle/>
            <a:p>
              <a:r>
                <a:rPr kumimoji="1" lang="ja-JP" altLang="en-US" sz="1800" dirty="0">
                  <a:latin typeface="+mn-ea"/>
                  <a:ea typeface="+mn-ea"/>
                </a:rPr>
                <a:t>日本の借金の状況</a:t>
              </a:r>
            </a:p>
          </p:txBody>
        </p:sp>
      </p:grpSp>
      <p:grpSp>
        <p:nvGrpSpPr>
          <p:cNvPr id="5" name="グループ化 4">
            <a:extLst>
              <a:ext uri="{FF2B5EF4-FFF2-40B4-BE49-F238E27FC236}">
                <a16:creationId xmlns:a16="http://schemas.microsoft.com/office/drawing/2014/main" id="{6542992E-A4FE-5D8C-1B96-BF8A621D802B}"/>
              </a:ext>
            </a:extLst>
          </p:cNvPr>
          <p:cNvGrpSpPr/>
          <p:nvPr/>
        </p:nvGrpSpPr>
        <p:grpSpPr>
          <a:xfrm>
            <a:off x="287921" y="6410880"/>
            <a:ext cx="8532000" cy="374400"/>
            <a:chOff x="322211" y="6410880"/>
            <a:chExt cx="8532000" cy="374400"/>
          </a:xfrm>
        </p:grpSpPr>
        <p:sp>
          <p:nvSpPr>
            <p:cNvPr id="6" name="正方形/長方形 5">
              <a:extLst>
                <a:ext uri="{FF2B5EF4-FFF2-40B4-BE49-F238E27FC236}">
                  <a16:creationId xmlns:a16="http://schemas.microsoft.com/office/drawing/2014/main" id="{985E36C8-2429-126F-97A3-2B0AB259F57C}"/>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0" name="正方形/長方形 19">
              <a:extLst>
                <a:ext uri="{FF2B5EF4-FFF2-40B4-BE49-F238E27FC236}">
                  <a16:creationId xmlns:a16="http://schemas.microsoft.com/office/drawing/2014/main" id="{45EE1716-E341-D0FD-B596-9B73EED47342}"/>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00" name="テキスト ボックス 99">
            <a:extLst>
              <a:ext uri="{FF2B5EF4-FFF2-40B4-BE49-F238E27FC236}">
                <a16:creationId xmlns:a16="http://schemas.microsoft.com/office/drawing/2014/main" id="{AEA2E2D7-BDD9-93CA-5793-01AC63AF7D59}"/>
              </a:ext>
            </a:extLst>
          </p:cNvPr>
          <p:cNvSpPr txBox="1"/>
          <p:nvPr/>
        </p:nvSpPr>
        <p:spPr>
          <a:xfrm>
            <a:off x="827561" y="6473251"/>
            <a:ext cx="7113394"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動画で学ぼう</a:t>
            </a:r>
            <a:r>
              <a:rPr kumimoji="1" lang="ja-JP" altLang="en-US" sz="1100" b="1" spc="-150" dirty="0">
                <a:solidFill>
                  <a:srgbClr val="005BAD"/>
                </a:solidFill>
                <a:latin typeface="+mj-ea"/>
                <a:ea typeface="+mj-ea"/>
              </a:rPr>
              <a:t> </a:t>
            </a:r>
            <a:r>
              <a:rPr kumimoji="1" lang="ja-JP" altLang="en-US" sz="1100" b="1" dirty="0">
                <a:solidFill>
                  <a:srgbClr val="005BAD"/>
                </a:solidFill>
                <a:latin typeface="+mj-ea"/>
                <a:ea typeface="+mj-ea"/>
              </a:rPr>
              <a:t>：</a:t>
            </a:r>
            <a:r>
              <a:rPr lang="ja-JP" altLang="en-US" sz="1100" b="1" spc="-150"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日本の「財政」を考えよう　</a:t>
            </a:r>
            <a:r>
              <a:rPr kumimoji="1" lang="en-US" altLang="ja-JP" sz="11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https://www.youtube.com/watch?v=sVKTluQsCEs</a:t>
            </a:r>
            <a:r>
              <a:rPr kumimoji="1" lang="ja-JP" altLang="en-US" sz="1000" dirty="0">
                <a:latin typeface="Arial" panose="020B0604020202020204" pitchFamily="34" charset="0"/>
                <a:cs typeface="Arial" panose="020B0604020202020204" pitchFamily="34" charset="0"/>
              </a:rPr>
              <a:t>（財務省作成動画）</a:t>
            </a:r>
            <a:endParaRPr kumimoji="1" lang="ja-JP" altLang="en-US" sz="1100" dirty="0">
              <a:latin typeface="Arial" panose="020B0604020202020204" pitchFamily="34" charset="0"/>
              <a:cs typeface="Arial" panose="020B0604020202020204" pitchFamily="34" charset="0"/>
            </a:endParaRPr>
          </a:p>
        </p:txBody>
      </p:sp>
      <p:sp>
        <p:nvSpPr>
          <p:cNvPr id="7" name="Rectangle 14">
            <a:extLst>
              <a:ext uri="{FF2B5EF4-FFF2-40B4-BE49-F238E27FC236}">
                <a16:creationId xmlns:a16="http://schemas.microsoft.com/office/drawing/2014/main" id="{13CF5482-0152-8D14-6B63-6714105F84B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国の財政をみてみよう④</a:t>
            </a:r>
            <a:endParaRPr lang="en-US" altLang="ja-JP" sz="2200" kern="0" dirty="0">
              <a:solidFill>
                <a:schemeClr val="tx1"/>
              </a:solidFill>
              <a:latin typeface="HGP創英角ｺﾞｼｯｸUB" panose="020B0900000000000000" pitchFamily="50" charset="-128"/>
              <a:ea typeface="HGP創英角ｺﾞｼｯｸUB" panose="020B0900000000000000" pitchFamily="50" charset="-128"/>
            </a:endParaRPr>
          </a:p>
        </p:txBody>
      </p:sp>
      <p:grpSp>
        <p:nvGrpSpPr>
          <p:cNvPr id="3" name="グループ化 2">
            <a:extLst>
              <a:ext uri="{FF2B5EF4-FFF2-40B4-BE49-F238E27FC236}">
                <a16:creationId xmlns:a16="http://schemas.microsoft.com/office/drawing/2014/main" id="{8B76692E-CEB2-8E61-3A58-EF731A7A33C1}"/>
              </a:ext>
            </a:extLst>
          </p:cNvPr>
          <p:cNvGrpSpPr/>
          <p:nvPr/>
        </p:nvGrpSpPr>
        <p:grpSpPr>
          <a:xfrm>
            <a:off x="-29057" y="6108719"/>
            <a:ext cx="832606" cy="749281"/>
            <a:chOff x="-35154" y="5996309"/>
            <a:chExt cx="945432" cy="850816"/>
          </a:xfrm>
        </p:grpSpPr>
        <p:sp>
          <p:nvSpPr>
            <p:cNvPr id="13" name="フリーフォーム: 図形 12">
              <a:extLst>
                <a:ext uri="{FF2B5EF4-FFF2-40B4-BE49-F238E27FC236}">
                  <a16:creationId xmlns:a16="http://schemas.microsoft.com/office/drawing/2014/main" id="{962E1824-C8F2-E194-13AB-8AA536039638}"/>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9CF6843B-8B60-7D18-CF33-D6E5C8A8FE10}"/>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7" name="テキスト ボックス 16">
              <a:extLst>
                <a:ext uri="{FF2B5EF4-FFF2-40B4-BE49-F238E27FC236}">
                  <a16:creationId xmlns:a16="http://schemas.microsoft.com/office/drawing/2014/main" id="{53B8E120-551E-F940-20AA-E139B109B17E}"/>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23" name="テキスト ボックス 22">
            <a:extLst>
              <a:ext uri="{FF2B5EF4-FFF2-40B4-BE49-F238E27FC236}">
                <a16:creationId xmlns:a16="http://schemas.microsoft.com/office/drawing/2014/main" id="{3026D49E-D3D3-083E-4A5F-143F17016536}"/>
              </a:ext>
            </a:extLst>
          </p:cNvPr>
          <p:cNvSpPr txBox="1"/>
          <p:nvPr/>
        </p:nvSpPr>
        <p:spPr>
          <a:xfrm>
            <a:off x="236586" y="2422426"/>
            <a:ext cx="8907414" cy="2667920"/>
          </a:xfrm>
          <a:prstGeom prst="rect">
            <a:avLst/>
          </a:prstGeom>
          <a:noFill/>
        </p:spPr>
        <p:txBody>
          <a:bodyPr wrap="square" rtlCol="0">
            <a:noAutofit/>
          </a:bodyPr>
          <a:lstStyle/>
          <a:p>
            <a:pPr marL="252000" indent="-252000">
              <a:spcBef>
                <a:spcPts val="600"/>
              </a:spcBef>
              <a:buClr>
                <a:srgbClr val="005BAD"/>
              </a:buClr>
              <a:buFont typeface="Wingdings" panose="05000000000000000000" pitchFamily="2" charset="2"/>
              <a:buChar char="l"/>
            </a:pPr>
            <a:r>
              <a:rPr kumimoji="1" lang="ja-JP" altLang="en-US" sz="1700" dirty="0">
                <a:latin typeface="+mn-ea"/>
                <a:ea typeface="+mn-ea"/>
              </a:rPr>
              <a:t>普通国債残高は、累増の一途をたどり、</a:t>
            </a:r>
            <a:r>
              <a:rPr kumimoji="1" lang="en-US" altLang="ja-JP" sz="1700" dirty="0">
                <a:latin typeface="+mn-ea"/>
                <a:ea typeface="+mn-ea"/>
              </a:rPr>
              <a:t>2026</a:t>
            </a:r>
            <a:r>
              <a:rPr kumimoji="1" lang="ja-JP" altLang="en-US" sz="1700" dirty="0">
                <a:latin typeface="+mn-ea"/>
                <a:ea typeface="+mn-ea"/>
              </a:rPr>
              <a:t>年度（令和８年度）末には</a:t>
            </a:r>
            <a:r>
              <a:rPr kumimoji="1" lang="en-US" altLang="ja-JP" sz="1700" dirty="0">
                <a:latin typeface="+mn-ea"/>
                <a:ea typeface="+mn-ea"/>
              </a:rPr>
              <a:t>1,145</a:t>
            </a:r>
            <a:r>
              <a:rPr kumimoji="1" lang="ja-JP" altLang="en-US" sz="1700" dirty="0">
                <a:latin typeface="+mn-ea"/>
                <a:ea typeface="+mn-ea"/>
              </a:rPr>
              <a:t>兆円に</a:t>
            </a:r>
            <a:r>
              <a:rPr kumimoji="1" lang="ja-JP" altLang="en-US" sz="1700">
                <a:latin typeface="+mn-ea"/>
                <a:ea typeface="+mn-ea"/>
              </a:rPr>
              <a:t>上ると</a:t>
            </a:r>
            <a:endParaRPr kumimoji="1" lang="en-US" altLang="ja-JP" sz="1700" dirty="0">
              <a:latin typeface="+mn-ea"/>
            </a:endParaRPr>
          </a:p>
          <a:p>
            <a:pPr marL="227013">
              <a:spcBef>
                <a:spcPts val="600"/>
              </a:spcBef>
              <a:buClr>
                <a:srgbClr val="005BAD"/>
              </a:buClr>
            </a:pPr>
            <a:r>
              <a:rPr kumimoji="1" lang="ja-JP" altLang="en-US" sz="1700">
                <a:latin typeface="+mn-ea"/>
                <a:ea typeface="+mn-ea"/>
              </a:rPr>
              <a:t>見込まれています。</a:t>
            </a:r>
            <a:endParaRPr kumimoji="1" lang="en-US" altLang="ja-JP" sz="1700" dirty="0">
              <a:latin typeface="+mn-ea"/>
              <a:ea typeface="+mn-ea"/>
            </a:endParaRPr>
          </a:p>
          <a:p>
            <a:pPr>
              <a:spcBef>
                <a:spcPts val="600"/>
              </a:spcBef>
              <a:buClr>
                <a:srgbClr val="005BAD"/>
              </a:buClr>
            </a:pPr>
            <a:endParaRPr kumimoji="1" lang="ja-JP" altLang="en-US" sz="1700" dirty="0">
              <a:latin typeface="+mn-ea"/>
              <a:ea typeface="+mn-ea"/>
            </a:endParaRPr>
          </a:p>
          <a:p>
            <a:pPr marL="252000" indent="-252000">
              <a:spcBef>
                <a:spcPts val="600"/>
              </a:spcBef>
              <a:buClr>
                <a:srgbClr val="005BAD"/>
              </a:buClr>
              <a:buFont typeface="Wingdings" panose="05000000000000000000" pitchFamily="2" charset="2"/>
              <a:buChar char="l"/>
            </a:pPr>
            <a:r>
              <a:rPr lang="ja-JP" altLang="en-US" sz="1700" dirty="0">
                <a:latin typeface="+mn-ea"/>
                <a:ea typeface="+mn-ea"/>
              </a:rPr>
              <a:t>また、財政の持続可能性を見る上では、国により経済規模は異なるため、ＧＤＰ</a:t>
            </a:r>
            <a:r>
              <a:rPr lang="ja-JP" altLang="en-US" sz="1700">
                <a:latin typeface="+mn-ea"/>
                <a:ea typeface="+mn-ea"/>
              </a:rPr>
              <a:t>に対する</a:t>
            </a:r>
            <a:endParaRPr lang="en-US" altLang="ja-JP" sz="1700" dirty="0">
              <a:latin typeface="+mn-ea"/>
            </a:endParaRPr>
          </a:p>
          <a:p>
            <a:pPr marL="227013">
              <a:spcBef>
                <a:spcPts val="600"/>
              </a:spcBef>
              <a:buClr>
                <a:srgbClr val="005BAD"/>
              </a:buClr>
            </a:pPr>
            <a:r>
              <a:rPr lang="ja-JP" altLang="en-US" sz="1700">
                <a:latin typeface="+mn-ea"/>
                <a:ea typeface="+mn-ea"/>
              </a:rPr>
              <a:t>借金</a:t>
            </a:r>
            <a:r>
              <a:rPr lang="ja-JP" altLang="en-US" sz="1700" dirty="0">
                <a:latin typeface="+mn-ea"/>
                <a:ea typeface="+mn-ea"/>
              </a:rPr>
              <a:t>の総額の割合で比較することが重要です。</a:t>
            </a:r>
            <a:endParaRPr lang="en-US" altLang="ja-JP" sz="1700" dirty="0">
              <a:latin typeface="+mn-ea"/>
              <a:ea typeface="+mn-ea"/>
            </a:endParaRPr>
          </a:p>
          <a:p>
            <a:pPr marL="227013">
              <a:spcBef>
                <a:spcPts val="600"/>
              </a:spcBef>
              <a:buClr>
                <a:srgbClr val="005BAD"/>
              </a:buClr>
            </a:pPr>
            <a:r>
              <a:rPr lang="ja-JP" altLang="en-US" sz="2000">
                <a:solidFill>
                  <a:srgbClr val="005BAD"/>
                </a:solidFill>
                <a:latin typeface="+mn-ea"/>
                <a:ea typeface="+mn-ea"/>
              </a:rPr>
              <a:t>日本</a:t>
            </a:r>
            <a:r>
              <a:rPr lang="ja-JP" altLang="en-US" sz="2000" dirty="0">
                <a:solidFill>
                  <a:srgbClr val="005BAD"/>
                </a:solidFill>
                <a:latin typeface="+mn-ea"/>
                <a:ea typeface="+mn-ea"/>
              </a:rPr>
              <a:t>の債務残高はＧＤＰの２倍を超えており、主要先進国の中で最も高い水準　　　</a:t>
            </a:r>
            <a:endParaRPr lang="en-US" altLang="ja-JP" sz="2000" dirty="0">
              <a:solidFill>
                <a:srgbClr val="005BAD"/>
              </a:solidFill>
              <a:latin typeface="+mn-ea"/>
              <a:ea typeface="+mn-ea"/>
            </a:endParaRPr>
          </a:p>
          <a:p>
            <a:pPr marL="227013">
              <a:spcBef>
                <a:spcPts val="600"/>
              </a:spcBef>
              <a:buClr>
                <a:srgbClr val="005BAD"/>
              </a:buClr>
            </a:pPr>
            <a:r>
              <a:rPr lang="ja-JP" altLang="en-US" sz="1700">
                <a:latin typeface="+mn-ea"/>
                <a:ea typeface="+mn-ea"/>
              </a:rPr>
              <a:t>に</a:t>
            </a:r>
            <a:r>
              <a:rPr lang="ja-JP" altLang="en-US" sz="1700" dirty="0">
                <a:latin typeface="+mn-ea"/>
                <a:ea typeface="+mn-ea"/>
              </a:rPr>
              <a:t>あります。</a:t>
            </a:r>
          </a:p>
        </p:txBody>
      </p:sp>
      <p:pic>
        <p:nvPicPr>
          <p:cNvPr id="8" name="Picture 29">
            <a:extLst>
              <a:ext uri="{FF2B5EF4-FFF2-40B4-BE49-F238E27FC236}">
                <a16:creationId xmlns:a16="http://schemas.microsoft.com/office/drawing/2014/main" id="{0C33A39B-34AF-0111-FF78-A5A7D10136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スライド番号プレースホルダー 8">
            <a:extLst>
              <a:ext uri="{FF2B5EF4-FFF2-40B4-BE49-F238E27FC236}">
                <a16:creationId xmlns:a16="http://schemas.microsoft.com/office/drawing/2014/main" id="{BB581CC2-FC4B-D54C-2364-680EED25E6FF}"/>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19</a:t>
            </a:fld>
            <a:endParaRPr lang="en-US" altLang="ja-JP" dirty="0">
              <a:latin typeface="+mn-ea"/>
              <a:ea typeface="+mn-ea"/>
            </a:endParaRPr>
          </a:p>
        </p:txBody>
      </p:sp>
    </p:spTree>
    <p:extLst>
      <p:ext uri="{BB962C8B-B14F-4D97-AF65-F5344CB8AC3E}">
        <p14:creationId xmlns:p14="http://schemas.microsoft.com/office/powerpoint/2010/main" val="296699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600"/>
                                        <p:tgtEl>
                                          <p:spTgt spid="8"/>
                                        </p:tgtEl>
                                      </p:cBhvr>
                                    </p:animEffect>
                                    <p:anim calcmode="lin" valueType="num">
                                      <p:cBhvr>
                                        <p:cTn id="12" dur="600" fill="hold"/>
                                        <p:tgtEl>
                                          <p:spTgt spid="8"/>
                                        </p:tgtEl>
                                        <p:attrNameLst>
                                          <p:attrName>ppt_x</p:attrName>
                                        </p:attrNameLst>
                                      </p:cBhvr>
                                      <p:tavLst>
                                        <p:tav tm="0">
                                          <p:val>
                                            <p:strVal val="#ppt_x"/>
                                          </p:val>
                                        </p:tav>
                                        <p:tav tm="100000">
                                          <p:val>
                                            <p:strVal val="#ppt_x"/>
                                          </p:val>
                                        </p:tav>
                                      </p:tavLst>
                                    </p:anim>
                                    <p:anim calcmode="lin" valueType="num">
                                      <p:cBhvr>
                                        <p:cTn id="13" dur="6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3">
                                            <p:txEl>
                                              <p:pRg st="0" end="0"/>
                                            </p:txEl>
                                          </p:spTgt>
                                        </p:tgtEl>
                                        <p:attrNameLst>
                                          <p:attrName>style.visibility</p:attrName>
                                        </p:attrNameLst>
                                      </p:cBhvr>
                                      <p:to>
                                        <p:strVal val="visible"/>
                                      </p:to>
                                    </p:set>
                                    <p:animEffect transition="in" filter="wipe(left)">
                                      <p:cBhvr>
                                        <p:cTn id="18" dur="1600"/>
                                        <p:tgtEl>
                                          <p:spTgt spid="23">
                                            <p:txEl>
                                              <p:pRg st="0" end="0"/>
                                            </p:txEl>
                                          </p:spTgt>
                                        </p:tgtEl>
                                      </p:cBhvr>
                                    </p:animEffect>
                                  </p:childTnLst>
                                </p:cTn>
                              </p:par>
                            </p:childTnLst>
                          </p:cTn>
                        </p:par>
                        <p:par>
                          <p:cTn id="19" fill="hold">
                            <p:stCondLst>
                              <p:cond delay="1600"/>
                            </p:stCondLst>
                            <p:childTnLst>
                              <p:par>
                                <p:cTn id="20" presetID="22" presetClass="entr" presetSubtype="8" fill="hold" nodeType="after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wipe(left)">
                                      <p:cBhvr>
                                        <p:cTn id="22" dur="1600"/>
                                        <p:tgtEl>
                                          <p:spTgt spid="2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
                                            <p:txEl>
                                              <p:pRg st="3" end="3"/>
                                            </p:txEl>
                                          </p:spTgt>
                                        </p:tgtEl>
                                        <p:attrNameLst>
                                          <p:attrName>style.visibility</p:attrName>
                                        </p:attrNameLst>
                                      </p:cBhvr>
                                      <p:to>
                                        <p:strVal val="visible"/>
                                      </p:to>
                                    </p:set>
                                    <p:animEffect transition="in" filter="wipe(left)">
                                      <p:cBhvr>
                                        <p:cTn id="27" dur="1800"/>
                                        <p:tgtEl>
                                          <p:spTgt spid="23">
                                            <p:txEl>
                                              <p:pRg st="3" end="3"/>
                                            </p:txEl>
                                          </p:spTgt>
                                        </p:tgtEl>
                                      </p:cBhvr>
                                    </p:animEffect>
                                  </p:childTnLst>
                                </p:cTn>
                              </p:par>
                            </p:childTnLst>
                          </p:cTn>
                        </p:par>
                        <p:par>
                          <p:cTn id="28" fill="hold">
                            <p:stCondLst>
                              <p:cond delay="1800"/>
                            </p:stCondLst>
                            <p:childTnLst>
                              <p:par>
                                <p:cTn id="29" presetID="22" presetClass="entr" presetSubtype="8" fill="hold" nodeType="afterEffect">
                                  <p:stCondLst>
                                    <p:cond delay="0"/>
                                  </p:stCondLst>
                                  <p:childTnLst>
                                    <p:set>
                                      <p:cBhvr>
                                        <p:cTn id="30" dur="1" fill="hold">
                                          <p:stCondLst>
                                            <p:cond delay="0"/>
                                          </p:stCondLst>
                                        </p:cTn>
                                        <p:tgtEl>
                                          <p:spTgt spid="23">
                                            <p:txEl>
                                              <p:pRg st="4" end="4"/>
                                            </p:txEl>
                                          </p:spTgt>
                                        </p:tgtEl>
                                        <p:attrNameLst>
                                          <p:attrName>style.visibility</p:attrName>
                                        </p:attrNameLst>
                                      </p:cBhvr>
                                      <p:to>
                                        <p:strVal val="visible"/>
                                      </p:to>
                                    </p:set>
                                    <p:animEffect transition="in" filter="wipe(left)">
                                      <p:cBhvr>
                                        <p:cTn id="31" dur="1800"/>
                                        <p:tgtEl>
                                          <p:spTgt spid="23">
                                            <p:txEl>
                                              <p:pRg st="4" end="4"/>
                                            </p:txEl>
                                          </p:spTgt>
                                        </p:tgtEl>
                                      </p:cBhvr>
                                    </p:animEffect>
                                  </p:childTnLst>
                                </p:cTn>
                              </p:par>
                            </p:childTnLst>
                          </p:cTn>
                        </p:par>
                        <p:par>
                          <p:cTn id="32" fill="hold">
                            <p:stCondLst>
                              <p:cond delay="3600"/>
                            </p:stCondLst>
                            <p:childTnLst>
                              <p:par>
                                <p:cTn id="33" presetID="22" presetClass="entr" presetSubtype="8" fill="hold" nodeType="afterEffect">
                                  <p:stCondLst>
                                    <p:cond delay="0"/>
                                  </p:stCondLst>
                                  <p:childTnLst>
                                    <p:set>
                                      <p:cBhvr>
                                        <p:cTn id="34" dur="1" fill="hold">
                                          <p:stCondLst>
                                            <p:cond delay="0"/>
                                          </p:stCondLst>
                                        </p:cTn>
                                        <p:tgtEl>
                                          <p:spTgt spid="23">
                                            <p:txEl>
                                              <p:pRg st="5" end="5"/>
                                            </p:txEl>
                                          </p:spTgt>
                                        </p:tgtEl>
                                        <p:attrNameLst>
                                          <p:attrName>style.visibility</p:attrName>
                                        </p:attrNameLst>
                                      </p:cBhvr>
                                      <p:to>
                                        <p:strVal val="visible"/>
                                      </p:to>
                                    </p:set>
                                    <p:animEffect transition="in" filter="wipe(left)">
                                      <p:cBhvr>
                                        <p:cTn id="35" dur="1750"/>
                                        <p:tgtEl>
                                          <p:spTgt spid="23">
                                            <p:txEl>
                                              <p:pRg st="5" end="5"/>
                                            </p:txEl>
                                          </p:spTgt>
                                        </p:tgtEl>
                                      </p:cBhvr>
                                    </p:animEffect>
                                  </p:childTnLst>
                                </p:cTn>
                              </p:par>
                            </p:childTnLst>
                          </p:cTn>
                        </p:par>
                        <p:par>
                          <p:cTn id="36" fill="hold">
                            <p:stCondLst>
                              <p:cond delay="5350"/>
                            </p:stCondLst>
                            <p:childTnLst>
                              <p:par>
                                <p:cTn id="37" presetID="22" presetClass="entr" presetSubtype="8" fill="hold" nodeType="afterEffect">
                                  <p:stCondLst>
                                    <p:cond delay="0"/>
                                  </p:stCondLst>
                                  <p:childTnLst>
                                    <p:set>
                                      <p:cBhvr>
                                        <p:cTn id="38" dur="1" fill="hold">
                                          <p:stCondLst>
                                            <p:cond delay="0"/>
                                          </p:stCondLst>
                                        </p:cTn>
                                        <p:tgtEl>
                                          <p:spTgt spid="23">
                                            <p:txEl>
                                              <p:pRg st="6" end="6"/>
                                            </p:txEl>
                                          </p:spTgt>
                                        </p:tgtEl>
                                        <p:attrNameLst>
                                          <p:attrName>style.visibility</p:attrName>
                                        </p:attrNameLst>
                                      </p:cBhvr>
                                      <p:to>
                                        <p:strVal val="visible"/>
                                      </p:to>
                                    </p:set>
                                    <p:animEffect transition="in" filter="wipe(left)">
                                      <p:cBhvr>
                                        <p:cTn id="39" dur="500"/>
                                        <p:tgtEl>
                                          <p:spTgt spid="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グループ化 51">
            <a:extLst>
              <a:ext uri="{FF2B5EF4-FFF2-40B4-BE49-F238E27FC236}">
                <a16:creationId xmlns:a16="http://schemas.microsoft.com/office/drawing/2014/main" id="{2021CB70-9A6D-443D-B615-A7D0E79258F5}"/>
              </a:ext>
            </a:extLst>
          </p:cNvPr>
          <p:cNvGrpSpPr/>
          <p:nvPr/>
        </p:nvGrpSpPr>
        <p:grpSpPr>
          <a:xfrm>
            <a:off x="287921" y="6410880"/>
            <a:ext cx="7960460" cy="374400"/>
            <a:chOff x="322211" y="6410880"/>
            <a:chExt cx="8532000" cy="374400"/>
          </a:xfrm>
        </p:grpSpPr>
        <p:sp>
          <p:nvSpPr>
            <p:cNvPr id="53" name="正方形/長方形 52">
              <a:extLst>
                <a:ext uri="{FF2B5EF4-FFF2-40B4-BE49-F238E27FC236}">
                  <a16:creationId xmlns:a16="http://schemas.microsoft.com/office/drawing/2014/main" id="{670E22B0-018A-42F6-991E-DC3D5E98049E}"/>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54" name="正方形/長方形 53">
              <a:extLst>
                <a:ext uri="{FF2B5EF4-FFF2-40B4-BE49-F238E27FC236}">
                  <a16:creationId xmlns:a16="http://schemas.microsoft.com/office/drawing/2014/main" id="{0044478B-C343-4248-8903-0903A16725F7}"/>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pic>
        <p:nvPicPr>
          <p:cNvPr id="8195" name="図 8194">
            <a:extLst>
              <a:ext uri="{FF2B5EF4-FFF2-40B4-BE49-F238E27FC236}">
                <a16:creationId xmlns:a16="http://schemas.microsoft.com/office/drawing/2014/main" id="{94C4052A-96A3-0470-E435-2B4B81929D3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40031" y="882587"/>
            <a:ext cx="8571030" cy="5060737"/>
          </a:xfrm>
          <a:prstGeom prst="rect">
            <a:avLst/>
          </a:prstGeom>
        </p:spPr>
      </p:pic>
      <p:sp>
        <p:nvSpPr>
          <p:cNvPr id="8197" name="Line 4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8198" name="Line 4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4" name="テキスト ボックス 3">
            <a:extLst>
              <a:ext uri="{FF2B5EF4-FFF2-40B4-BE49-F238E27FC236}">
                <a16:creationId xmlns:a16="http://schemas.microsoft.com/office/drawing/2014/main" id="{3C3765E1-DB81-8015-D62B-103E8C8AA7F9}"/>
              </a:ext>
            </a:extLst>
          </p:cNvPr>
          <p:cNvSpPr txBox="1"/>
          <p:nvPr/>
        </p:nvSpPr>
        <p:spPr>
          <a:xfrm>
            <a:off x="803549" y="6483360"/>
            <a:ext cx="6029081"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身近な税金をもっと調べよう</a:t>
            </a:r>
            <a:r>
              <a:rPr lang="ja-JP" altLang="en-US" sz="1100" b="1" dirty="0">
                <a:solidFill>
                  <a:srgbClr val="005BAD"/>
                </a:solidFill>
                <a:latin typeface="ＭＳ Ｐゴシック" panose="020B0600070205080204" pitchFamily="50" charset="-128"/>
                <a:ea typeface="ＭＳ Ｐゴシック" panose="020B0600070205080204" pitchFamily="50" charset="-128"/>
              </a:rPr>
              <a:t>　</a:t>
            </a:r>
            <a:r>
              <a:rPr kumimoji="1" lang="en-US" altLang="ja-JP" sz="1100" dirty="0">
                <a:latin typeface="HGPGothicE" panose="020B0900000000000000" pitchFamily="34" charset="-128"/>
                <a:cs typeface="Arial" panose="020B0604020202020204" pitchFamily="34" charset="0"/>
                <a:hlinkClick r:id="rId5">
                  <a:extLst>
                    <a:ext uri="{A12FA001-AC4F-418D-AE19-62706E023703}">
                      <ahyp:hlinkClr xmlns:ahyp="http://schemas.microsoft.com/office/drawing/2018/hyperlinkcolor" val="tx"/>
                    </a:ext>
                  </a:extLst>
                </a:hlinkClick>
              </a:rPr>
              <a:t>https://www.mof.go.jp/tax_information/index.html </a:t>
            </a:r>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財務省</a:t>
            </a:r>
            <a:r>
              <a:rPr kumimoji="1" lang="en-US" altLang="ja-JP" sz="1000" dirty="0">
                <a:latin typeface="ＭＳ Ｐゴシック" panose="020B0600070205080204" pitchFamily="50" charset="-128"/>
                <a:ea typeface="ＭＳ Ｐゴシック" panose="020B0600070205080204" pitchFamily="50" charset="-128"/>
              </a:rPr>
              <a:t>HP</a:t>
            </a:r>
            <a:r>
              <a:rPr lang="ja-JP" altLang="en-US" sz="1000" dirty="0">
                <a:latin typeface="ＭＳ Ｐゴシック" panose="020B0600070205080204" pitchFamily="50" charset="-128"/>
                <a:ea typeface="ＭＳ Ｐゴシック" panose="020B0600070205080204" pitchFamily="50" charset="-128"/>
              </a:rPr>
              <a:t>）</a:t>
            </a:r>
            <a:endParaRPr lang="ja-JP" altLang="en-US" sz="1100" dirty="0">
              <a:latin typeface="ＭＳ Ｐゴシック" panose="020B0600070205080204" pitchFamily="50" charset="-128"/>
              <a:ea typeface="ＭＳ Ｐゴシック" panose="020B0600070205080204" pitchFamily="50" charset="-128"/>
            </a:endParaRPr>
          </a:p>
        </p:txBody>
      </p:sp>
      <p:sp>
        <p:nvSpPr>
          <p:cNvPr id="3" name="Rectangle 14">
            <a:extLst>
              <a:ext uri="{FF2B5EF4-FFF2-40B4-BE49-F238E27FC236}">
                <a16:creationId xmlns:a16="http://schemas.microsoft.com/office/drawing/2014/main" id="{44CF30C8-9FAC-AC6D-8177-527DD9A4D0D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 </a:t>
            </a:r>
          </a:p>
        </p:txBody>
      </p:sp>
      <p:grpSp>
        <p:nvGrpSpPr>
          <p:cNvPr id="5" name="グループ化 4">
            <a:extLst>
              <a:ext uri="{FF2B5EF4-FFF2-40B4-BE49-F238E27FC236}">
                <a16:creationId xmlns:a16="http://schemas.microsoft.com/office/drawing/2014/main" id="{D765EC00-A491-1384-1250-6279AA2F125C}"/>
              </a:ext>
            </a:extLst>
          </p:cNvPr>
          <p:cNvGrpSpPr/>
          <p:nvPr/>
        </p:nvGrpSpPr>
        <p:grpSpPr>
          <a:xfrm>
            <a:off x="-29057" y="6108720"/>
            <a:ext cx="832606" cy="749284"/>
            <a:chOff x="-35154" y="5996308"/>
            <a:chExt cx="945432" cy="850819"/>
          </a:xfrm>
        </p:grpSpPr>
        <p:sp>
          <p:nvSpPr>
            <p:cNvPr id="7" name="フリーフォーム: 図形 6">
              <a:extLst>
                <a:ext uri="{FF2B5EF4-FFF2-40B4-BE49-F238E27FC236}">
                  <a16:creationId xmlns:a16="http://schemas.microsoft.com/office/drawing/2014/main" id="{A6E43E3D-7E63-A881-30BF-DADD09673E77}"/>
                </a:ext>
              </a:extLst>
            </p:cNvPr>
            <p:cNvSpPr/>
            <p:nvPr userDrawn="1"/>
          </p:nvSpPr>
          <p:spPr>
            <a:xfrm rot="5400000">
              <a:off x="29731" y="6013482"/>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latin typeface="HGPGothicE" panose="020B0900000000000000" pitchFamily="34" charset="-128"/>
              </a:endParaRPr>
            </a:p>
          </p:txBody>
        </p:sp>
        <p:sp>
          <p:nvSpPr>
            <p:cNvPr id="9" name="フリーフォーム: 図形 8">
              <a:extLst>
                <a:ext uri="{FF2B5EF4-FFF2-40B4-BE49-F238E27FC236}">
                  <a16:creationId xmlns:a16="http://schemas.microsoft.com/office/drawing/2014/main" id="{FA937CC1-6989-5468-E08A-A913C470570D}"/>
                </a:ext>
              </a:extLst>
            </p:cNvPr>
            <p:cNvSpPr/>
            <p:nvPr userDrawn="1"/>
          </p:nvSpPr>
          <p:spPr>
            <a:xfrm rot="5400000">
              <a:off x="29731" y="5966577"/>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HGPGothicE" panose="020B0900000000000000" pitchFamily="34" charset="-128"/>
              </a:endParaRPr>
            </a:p>
          </p:txBody>
        </p:sp>
        <p:sp>
          <p:nvSpPr>
            <p:cNvPr id="11" name="テキスト ボックス 10">
              <a:extLst>
                <a:ext uri="{FF2B5EF4-FFF2-40B4-BE49-F238E27FC236}">
                  <a16:creationId xmlns:a16="http://schemas.microsoft.com/office/drawing/2014/main" id="{81FBA09C-AA3E-67BA-292F-88B6268341EA}"/>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grpSp>
        <p:nvGrpSpPr>
          <p:cNvPr id="22" name="グループ化 21" hidden="1">
            <a:extLst>
              <a:ext uri="{FF2B5EF4-FFF2-40B4-BE49-F238E27FC236}">
                <a16:creationId xmlns:a16="http://schemas.microsoft.com/office/drawing/2014/main" id="{43BF6865-4DD2-14CC-3FE6-2FBAB4D14DD5}"/>
              </a:ext>
            </a:extLst>
          </p:cNvPr>
          <p:cNvGrpSpPr/>
          <p:nvPr/>
        </p:nvGrpSpPr>
        <p:grpSpPr>
          <a:xfrm>
            <a:off x="5806112" y="3466667"/>
            <a:ext cx="1837201" cy="623485"/>
            <a:chOff x="5806112" y="3466667"/>
            <a:chExt cx="1837201" cy="623485"/>
          </a:xfrm>
        </p:grpSpPr>
        <p:pic>
          <p:nvPicPr>
            <p:cNvPr id="8" name="図 7" descr="図形&#10;&#10;自動的に生成された説明">
              <a:extLst>
                <a:ext uri="{FF2B5EF4-FFF2-40B4-BE49-F238E27FC236}">
                  <a16:creationId xmlns:a16="http://schemas.microsoft.com/office/drawing/2014/main" id="{1011A783-3ED0-4A38-E22E-A4830C5A0A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6112" y="3466667"/>
              <a:ext cx="1837201" cy="623485"/>
            </a:xfrm>
            <a:prstGeom prst="rect">
              <a:avLst/>
            </a:prstGeom>
          </p:spPr>
        </p:pic>
        <p:sp>
          <p:nvSpPr>
            <p:cNvPr id="8237" name="テキスト ボックス 8236">
              <a:extLst>
                <a:ext uri="{FF2B5EF4-FFF2-40B4-BE49-F238E27FC236}">
                  <a16:creationId xmlns:a16="http://schemas.microsoft.com/office/drawing/2014/main" id="{4B95457D-0D8D-D534-F223-C557E1E36BF8}"/>
                </a:ext>
              </a:extLst>
            </p:cNvPr>
            <p:cNvSpPr txBox="1"/>
            <p:nvPr/>
          </p:nvSpPr>
          <p:spPr>
            <a:xfrm>
              <a:off x="6402870" y="3493544"/>
              <a:ext cx="646331" cy="369332"/>
            </a:xfrm>
            <a:prstGeom prst="rect">
              <a:avLst/>
            </a:prstGeom>
            <a:noFill/>
          </p:spPr>
          <p:txBody>
            <a:bodyPr wrap="none" rtlCol="0" anchor="ctr" anchorCtr="0">
              <a:spAutoFit/>
            </a:bodyPr>
            <a:lstStyle/>
            <a:p>
              <a:pPr algn="ctr"/>
              <a:r>
                <a:rPr kumimoji="1" lang="ja-JP" altLang="en-US" sz="1800" dirty="0">
                  <a:solidFill>
                    <a:schemeClr val="bg1"/>
                  </a:solidFill>
                  <a:latin typeface="+mj-ea"/>
                  <a:ea typeface="+mj-ea"/>
                </a:rPr>
                <a:t>退社</a:t>
              </a:r>
            </a:p>
          </p:txBody>
        </p:sp>
      </p:grpSp>
      <p:grpSp>
        <p:nvGrpSpPr>
          <p:cNvPr id="24" name="グループ化 23" hidden="1">
            <a:extLst>
              <a:ext uri="{FF2B5EF4-FFF2-40B4-BE49-F238E27FC236}">
                <a16:creationId xmlns:a16="http://schemas.microsoft.com/office/drawing/2014/main" id="{5C7EB213-4817-41D8-35BA-D94DC9064D98}"/>
              </a:ext>
            </a:extLst>
          </p:cNvPr>
          <p:cNvGrpSpPr/>
          <p:nvPr/>
        </p:nvGrpSpPr>
        <p:grpSpPr>
          <a:xfrm>
            <a:off x="4388314" y="1321158"/>
            <a:ext cx="705018" cy="1845514"/>
            <a:chOff x="4388314" y="1321158"/>
            <a:chExt cx="705018" cy="1845514"/>
          </a:xfrm>
        </p:grpSpPr>
        <p:pic>
          <p:nvPicPr>
            <p:cNvPr id="21" name="図 20" descr="黒い背景に白い文字がある&#10;&#10;低い精度で自動的に生成された説明">
              <a:extLst>
                <a:ext uri="{FF2B5EF4-FFF2-40B4-BE49-F238E27FC236}">
                  <a16:creationId xmlns:a16="http://schemas.microsoft.com/office/drawing/2014/main" id="{5426AB65-FA93-85E7-DAC6-54A63B8337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5691" y="1321158"/>
              <a:ext cx="627641" cy="1845514"/>
            </a:xfrm>
            <a:prstGeom prst="rect">
              <a:avLst/>
            </a:prstGeom>
          </p:spPr>
        </p:pic>
        <p:sp>
          <p:nvSpPr>
            <p:cNvPr id="27" name="テキスト ボックス 26">
              <a:extLst>
                <a:ext uri="{FF2B5EF4-FFF2-40B4-BE49-F238E27FC236}">
                  <a16:creationId xmlns:a16="http://schemas.microsoft.com/office/drawing/2014/main" id="{B8E8B221-9F91-B55F-667F-9A26FD3A58BB}"/>
                </a:ext>
              </a:extLst>
            </p:cNvPr>
            <p:cNvSpPr txBox="1"/>
            <p:nvPr/>
          </p:nvSpPr>
          <p:spPr>
            <a:xfrm>
              <a:off x="4388314" y="2036948"/>
              <a:ext cx="646331" cy="369332"/>
            </a:xfrm>
            <a:prstGeom prst="rect">
              <a:avLst/>
            </a:prstGeom>
            <a:noFill/>
          </p:spPr>
          <p:txBody>
            <a:bodyPr wrap="none" rtlCol="0" anchor="ctr" anchorCtr="0">
              <a:spAutoFit/>
            </a:bodyPr>
            <a:lstStyle/>
            <a:p>
              <a:pPr algn="ctr"/>
              <a:r>
                <a:rPr lang="ja-JP" altLang="en-US" sz="1800" dirty="0">
                  <a:solidFill>
                    <a:schemeClr val="bg1"/>
                  </a:solidFill>
                  <a:latin typeface="+mj-ea"/>
                  <a:ea typeface="+mj-ea"/>
                </a:rPr>
                <a:t>出社</a:t>
              </a:r>
            </a:p>
          </p:txBody>
        </p:sp>
      </p:grpSp>
      <p:grpSp>
        <p:nvGrpSpPr>
          <p:cNvPr id="16" name="グループ化 15" hidden="1">
            <a:extLst>
              <a:ext uri="{FF2B5EF4-FFF2-40B4-BE49-F238E27FC236}">
                <a16:creationId xmlns:a16="http://schemas.microsoft.com/office/drawing/2014/main" id="{F4B75B61-8CDB-4E5C-DE65-D9BF2AB2208A}"/>
              </a:ext>
            </a:extLst>
          </p:cNvPr>
          <p:cNvGrpSpPr/>
          <p:nvPr/>
        </p:nvGrpSpPr>
        <p:grpSpPr>
          <a:xfrm>
            <a:off x="1476728" y="2963205"/>
            <a:ext cx="1837201" cy="623485"/>
            <a:chOff x="1476728" y="2963205"/>
            <a:chExt cx="1837201" cy="623485"/>
          </a:xfrm>
        </p:grpSpPr>
        <p:pic>
          <p:nvPicPr>
            <p:cNvPr id="8199" name="図 8198" descr="図形&#10;&#10;自動的に生成された説明">
              <a:extLst>
                <a:ext uri="{FF2B5EF4-FFF2-40B4-BE49-F238E27FC236}">
                  <a16:creationId xmlns:a16="http://schemas.microsoft.com/office/drawing/2014/main" id="{EB49B0F4-0209-E140-2093-BAE1FB4A27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76728" y="2963205"/>
              <a:ext cx="1837201" cy="623485"/>
            </a:xfrm>
            <a:prstGeom prst="rect">
              <a:avLst/>
            </a:prstGeom>
          </p:spPr>
        </p:pic>
        <p:sp>
          <p:nvSpPr>
            <p:cNvPr id="25" name="テキスト ボックス 24">
              <a:extLst>
                <a:ext uri="{FF2B5EF4-FFF2-40B4-BE49-F238E27FC236}">
                  <a16:creationId xmlns:a16="http://schemas.microsoft.com/office/drawing/2014/main" id="{6B1A40EB-992E-900B-F56F-D628CF389CC2}"/>
                </a:ext>
              </a:extLst>
            </p:cNvPr>
            <p:cNvSpPr txBox="1"/>
            <p:nvPr/>
          </p:nvSpPr>
          <p:spPr>
            <a:xfrm>
              <a:off x="2058207" y="3169896"/>
              <a:ext cx="646331" cy="369332"/>
            </a:xfrm>
            <a:prstGeom prst="rect">
              <a:avLst/>
            </a:prstGeom>
            <a:noFill/>
          </p:spPr>
          <p:txBody>
            <a:bodyPr wrap="none" rtlCol="0" anchor="ctr" anchorCtr="0">
              <a:spAutoFit/>
            </a:bodyPr>
            <a:lstStyle/>
            <a:p>
              <a:pPr algn="ctr"/>
              <a:r>
                <a:rPr lang="ja-JP" altLang="en-US" sz="1800" dirty="0">
                  <a:solidFill>
                    <a:schemeClr val="bg1"/>
                  </a:solidFill>
                  <a:latin typeface="+mj-ea"/>
                  <a:ea typeface="+mj-ea"/>
                </a:rPr>
                <a:t>起床</a:t>
              </a:r>
              <a:endParaRPr kumimoji="1" lang="ja-JP" altLang="en-US" sz="1800" dirty="0">
                <a:solidFill>
                  <a:schemeClr val="bg1"/>
                </a:solidFill>
                <a:latin typeface="+mj-ea"/>
                <a:ea typeface="+mj-ea"/>
              </a:endParaRPr>
            </a:p>
          </p:txBody>
        </p:sp>
      </p:grpSp>
      <p:grpSp>
        <p:nvGrpSpPr>
          <p:cNvPr id="20" name="グループ化 19" hidden="1">
            <a:extLst>
              <a:ext uri="{FF2B5EF4-FFF2-40B4-BE49-F238E27FC236}">
                <a16:creationId xmlns:a16="http://schemas.microsoft.com/office/drawing/2014/main" id="{A629049F-8F54-968B-A6A2-B23AC5C2C138}"/>
              </a:ext>
            </a:extLst>
          </p:cNvPr>
          <p:cNvGrpSpPr/>
          <p:nvPr/>
        </p:nvGrpSpPr>
        <p:grpSpPr>
          <a:xfrm>
            <a:off x="4019602" y="3915011"/>
            <a:ext cx="697432" cy="1837201"/>
            <a:chOff x="4019602" y="3915011"/>
            <a:chExt cx="697432" cy="1837201"/>
          </a:xfrm>
        </p:grpSpPr>
        <p:pic>
          <p:nvPicPr>
            <p:cNvPr id="23" name="図 22" descr="黒い背景に白い文字がある&#10;&#10;中程度の精度で自動的に生成された説明">
              <a:extLst>
                <a:ext uri="{FF2B5EF4-FFF2-40B4-BE49-F238E27FC236}">
                  <a16:creationId xmlns:a16="http://schemas.microsoft.com/office/drawing/2014/main" id="{89A80474-DFFD-D215-7F57-DE0199049F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19602" y="3915011"/>
              <a:ext cx="623485" cy="1837201"/>
            </a:xfrm>
            <a:prstGeom prst="rect">
              <a:avLst/>
            </a:prstGeom>
          </p:spPr>
        </p:pic>
        <p:sp>
          <p:nvSpPr>
            <p:cNvPr id="8240" name="テキスト ボックス 8239">
              <a:extLst>
                <a:ext uri="{FF2B5EF4-FFF2-40B4-BE49-F238E27FC236}">
                  <a16:creationId xmlns:a16="http://schemas.microsoft.com/office/drawing/2014/main" id="{6A5C6234-B004-8165-8ED0-2FC6C66C0676}"/>
                </a:ext>
              </a:extLst>
            </p:cNvPr>
            <p:cNvSpPr txBox="1"/>
            <p:nvPr/>
          </p:nvSpPr>
          <p:spPr>
            <a:xfrm>
              <a:off x="4070703" y="4621081"/>
              <a:ext cx="646331" cy="369332"/>
            </a:xfrm>
            <a:prstGeom prst="rect">
              <a:avLst/>
            </a:prstGeom>
            <a:noFill/>
          </p:spPr>
          <p:txBody>
            <a:bodyPr wrap="none" rtlCol="0" anchor="ctr" anchorCtr="0">
              <a:spAutoFit/>
            </a:bodyPr>
            <a:lstStyle/>
            <a:p>
              <a:pPr algn="ctr"/>
              <a:r>
                <a:rPr lang="ja-JP" altLang="en-US" sz="1800" dirty="0">
                  <a:solidFill>
                    <a:schemeClr val="bg1"/>
                  </a:solidFill>
                  <a:latin typeface="+mj-ea"/>
                  <a:ea typeface="+mj-ea"/>
                </a:rPr>
                <a:t>帰宅</a:t>
              </a:r>
            </a:p>
          </p:txBody>
        </p:sp>
      </p:grpSp>
      <p:grpSp>
        <p:nvGrpSpPr>
          <p:cNvPr id="2" name="グループ化 1">
            <a:extLst>
              <a:ext uri="{FF2B5EF4-FFF2-40B4-BE49-F238E27FC236}">
                <a16:creationId xmlns:a16="http://schemas.microsoft.com/office/drawing/2014/main" id="{B2507B08-F858-E997-3DBE-16BB179BF33C}"/>
              </a:ext>
            </a:extLst>
          </p:cNvPr>
          <p:cNvGrpSpPr/>
          <p:nvPr/>
        </p:nvGrpSpPr>
        <p:grpSpPr>
          <a:xfrm>
            <a:off x="543947" y="1116027"/>
            <a:ext cx="2160591" cy="792000"/>
            <a:chOff x="543947" y="1116027"/>
            <a:chExt cx="2160591" cy="792000"/>
          </a:xfrm>
        </p:grpSpPr>
        <p:grpSp>
          <p:nvGrpSpPr>
            <p:cNvPr id="8208" name="グループ化 8207">
              <a:extLst>
                <a:ext uri="{FF2B5EF4-FFF2-40B4-BE49-F238E27FC236}">
                  <a16:creationId xmlns:a16="http://schemas.microsoft.com/office/drawing/2014/main" id="{C29AEBF0-76FC-9740-0940-6B59A33349C1}"/>
                </a:ext>
              </a:extLst>
            </p:cNvPr>
            <p:cNvGrpSpPr/>
            <p:nvPr/>
          </p:nvGrpSpPr>
          <p:grpSpPr>
            <a:xfrm>
              <a:off x="543947" y="1116027"/>
              <a:ext cx="2160591" cy="792000"/>
              <a:chOff x="403588" y="1116027"/>
              <a:chExt cx="2160591" cy="792000"/>
            </a:xfrm>
          </p:grpSpPr>
          <p:sp>
            <p:nvSpPr>
              <p:cNvPr id="8216" name="正方形/長方形 8215">
                <a:extLst>
                  <a:ext uri="{FF2B5EF4-FFF2-40B4-BE49-F238E27FC236}">
                    <a16:creationId xmlns:a16="http://schemas.microsoft.com/office/drawing/2014/main" id="{48C271E2-5D32-B50F-FC70-C69B14508A5A}"/>
                  </a:ext>
                </a:extLst>
              </p:cNvPr>
              <p:cNvSpPr/>
              <p:nvPr/>
            </p:nvSpPr>
            <p:spPr bwMode="auto">
              <a:xfrm>
                <a:off x="403588" y="1116027"/>
                <a:ext cx="2160591" cy="792000"/>
              </a:xfrm>
              <a:prstGeom prst="rect">
                <a:avLst/>
              </a:prstGeom>
              <a:solidFill>
                <a:schemeClr val="bg1">
                  <a:alpha val="90000"/>
                </a:schemeClr>
              </a:solidFill>
              <a:ln w="19050" cap="flat" cmpd="sng" algn="ctr">
                <a:solidFill>
                  <a:srgbClr val="005BAD"/>
                </a:solidFill>
                <a:prstDash val="solid"/>
                <a:round/>
                <a:headEnd type="none" w="med" len="med"/>
                <a:tailEnd type="none" w="med" len="med"/>
              </a:ln>
              <a:effectLst/>
            </p:spPr>
            <p:txBody>
              <a:bodyPr vert="horz" wrap="square" lIns="36000" tIns="0" rIns="0" bIns="360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dirty="0">
                    <a:solidFill>
                      <a:srgbClr val="005BAD"/>
                    </a:solidFill>
                    <a:latin typeface="HGP創英角ｺﾞｼｯｸUB" panose="020B0900000000000000" pitchFamily="50" charset="-128"/>
                    <a:ea typeface="HGP創英角ｺﾞｼｯｸUB" panose="020B0900000000000000" pitchFamily="50" charset="-128"/>
                  </a:rPr>
                  <a:t> </a:t>
                </a:r>
                <a:r>
                  <a:rPr kumimoji="1" lang="ja-JP" altLang="en-US" b="0" i="0" u="none" strike="noStrike" cap="none" normalizeH="0" baseline="0" dirty="0">
                    <a:ln>
                      <a:noFill/>
                    </a:ln>
                    <a:solidFill>
                      <a:srgbClr val="005BAD"/>
                    </a:solidFill>
                    <a:effectLst/>
                    <a:latin typeface="HGP創英角ｺﾞｼｯｸUB" panose="020B0900000000000000" pitchFamily="50" charset="-128"/>
                    <a:ea typeface="HGP創英角ｺﾞｼｯｸUB" panose="020B0900000000000000" pitchFamily="50" charset="-128"/>
                  </a:rPr>
                  <a:t>家</a:t>
                </a:r>
                <a:endParaRPr kumimoji="1" lang="ja-JP" altLang="en-US" sz="2400" b="0" i="0" u="none" strike="noStrike" cap="none" normalizeH="0" baseline="0" dirty="0">
                  <a:ln>
                    <a:noFill/>
                  </a:ln>
                  <a:solidFill>
                    <a:srgbClr val="005BAD"/>
                  </a:solidFill>
                  <a:effectLst/>
                  <a:latin typeface="HGP創英角ｺﾞｼｯｸUB" panose="020B0900000000000000" pitchFamily="50" charset="-128"/>
                  <a:ea typeface="HGP創英角ｺﾞｼｯｸUB" panose="020B0900000000000000" pitchFamily="50" charset="-128"/>
                </a:endParaRPr>
              </a:p>
            </p:txBody>
          </p:sp>
          <p:cxnSp>
            <p:nvCxnSpPr>
              <p:cNvPr id="8219" name="直線コネクタ 8218">
                <a:extLst>
                  <a:ext uri="{FF2B5EF4-FFF2-40B4-BE49-F238E27FC236}">
                    <a16:creationId xmlns:a16="http://schemas.microsoft.com/office/drawing/2014/main" id="{A3DAB29F-F52E-B95D-897E-78FAE1606348}"/>
                  </a:ext>
                </a:extLst>
              </p:cNvPr>
              <p:cNvCxnSpPr>
                <a:cxnSpLocks/>
              </p:cNvCxnSpPr>
              <p:nvPr/>
            </p:nvCxnSpPr>
            <p:spPr bwMode="auto">
              <a:xfrm>
                <a:off x="920691" y="1242027"/>
                <a:ext cx="0" cy="540000"/>
              </a:xfrm>
              <a:prstGeom prst="line">
                <a:avLst/>
              </a:prstGeom>
              <a:noFill/>
              <a:ln w="22225" cap="flat" cmpd="sng" algn="ctr">
                <a:solidFill>
                  <a:srgbClr val="005BAD"/>
                </a:solidFill>
                <a:prstDash val="solid"/>
                <a:round/>
                <a:headEnd type="none" w="med" len="med"/>
                <a:tailEnd type="none" w="med" len="med"/>
              </a:ln>
              <a:effectLst/>
            </p:spPr>
          </p:cxnSp>
        </p:grpSp>
        <p:grpSp>
          <p:nvGrpSpPr>
            <p:cNvPr id="14" name="グループ化 13">
              <a:extLst>
                <a:ext uri="{FF2B5EF4-FFF2-40B4-BE49-F238E27FC236}">
                  <a16:creationId xmlns:a16="http://schemas.microsoft.com/office/drawing/2014/main" id="{E2B971C7-18F5-6945-8E1F-4DC8E5122026}"/>
                </a:ext>
              </a:extLst>
            </p:cNvPr>
            <p:cNvGrpSpPr/>
            <p:nvPr/>
          </p:nvGrpSpPr>
          <p:grpSpPr>
            <a:xfrm>
              <a:off x="1009534" y="1170278"/>
              <a:ext cx="1627369" cy="683498"/>
              <a:chOff x="897608" y="1223729"/>
              <a:chExt cx="1627369" cy="683498"/>
            </a:xfrm>
          </p:grpSpPr>
          <p:sp>
            <p:nvSpPr>
              <p:cNvPr id="8223" name="テキスト ボックス 8222">
                <a:extLst>
                  <a:ext uri="{FF2B5EF4-FFF2-40B4-BE49-F238E27FC236}">
                    <a16:creationId xmlns:a16="http://schemas.microsoft.com/office/drawing/2014/main" id="{F0294FEC-4923-56D7-A6C6-F6E1644B5E7B}"/>
                  </a:ext>
                </a:extLst>
              </p:cNvPr>
              <p:cNvSpPr txBox="1"/>
              <p:nvPr/>
            </p:nvSpPr>
            <p:spPr>
              <a:xfrm>
                <a:off x="897608" y="1223729"/>
                <a:ext cx="1165704"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住民税</a:t>
                </a:r>
              </a:p>
            </p:txBody>
          </p:sp>
          <p:sp>
            <p:nvSpPr>
              <p:cNvPr id="8227" name="テキスト ボックス 8226">
                <a:extLst>
                  <a:ext uri="{FF2B5EF4-FFF2-40B4-BE49-F238E27FC236}">
                    <a16:creationId xmlns:a16="http://schemas.microsoft.com/office/drawing/2014/main" id="{0D445153-94D6-9528-3159-D3551CE0156B}"/>
                  </a:ext>
                </a:extLst>
              </p:cNvPr>
              <p:cNvSpPr txBox="1"/>
              <p:nvPr/>
            </p:nvSpPr>
            <p:spPr>
              <a:xfrm>
                <a:off x="897608" y="1537895"/>
                <a:ext cx="1627369" cy="369332"/>
              </a:xfrm>
              <a:prstGeom prst="rect">
                <a:avLst/>
              </a:prstGeom>
              <a:noFill/>
            </p:spPr>
            <p:txBody>
              <a:bodyPr wrap="none" rtlCol="0">
                <a:spAutoFit/>
              </a:bodyPr>
              <a:lstStyle>
                <a:defPPr>
                  <a:defRPr lang="ja-JP"/>
                </a:defPPr>
                <a:lvl1pPr marL="285750" indent="-180000">
                  <a:buSzPct val="120000"/>
                  <a:buFont typeface="Arial" panose="020B0604020202020204" pitchFamily="34" charset="0"/>
                  <a:buChar char="•"/>
                  <a:defRPr sz="1800">
                    <a:solidFill>
                      <a:srgbClr val="005BAD"/>
                    </a:solidFill>
                    <a:latin typeface="HGPｺﾞｼｯｸE" panose="020B0900000000000000" pitchFamily="50" charset="-128"/>
                    <a:ea typeface="HGPｺﾞｼｯｸE" panose="020B0900000000000000" pitchFamily="50" charset="-128"/>
                  </a:defRPr>
                </a:lvl1pPr>
              </a:lstStyle>
              <a:p>
                <a:r>
                  <a:rPr lang="ja-JP" altLang="en-US" dirty="0"/>
                  <a:t>固定資産税</a:t>
                </a:r>
              </a:p>
            </p:txBody>
          </p:sp>
        </p:grpSp>
      </p:grpSp>
      <p:grpSp>
        <p:nvGrpSpPr>
          <p:cNvPr id="10" name="グループ化 9">
            <a:extLst>
              <a:ext uri="{FF2B5EF4-FFF2-40B4-BE49-F238E27FC236}">
                <a16:creationId xmlns:a16="http://schemas.microsoft.com/office/drawing/2014/main" id="{6A7419E1-7CBF-93BC-4D00-69C834A666C1}"/>
              </a:ext>
            </a:extLst>
          </p:cNvPr>
          <p:cNvGrpSpPr/>
          <p:nvPr/>
        </p:nvGrpSpPr>
        <p:grpSpPr>
          <a:xfrm>
            <a:off x="4970206" y="1116027"/>
            <a:ext cx="2373906" cy="791657"/>
            <a:chOff x="4970206" y="1164174"/>
            <a:chExt cx="2373906" cy="791657"/>
          </a:xfrm>
        </p:grpSpPr>
        <p:grpSp>
          <p:nvGrpSpPr>
            <p:cNvPr id="8211" name="グループ化 8210">
              <a:extLst>
                <a:ext uri="{FF2B5EF4-FFF2-40B4-BE49-F238E27FC236}">
                  <a16:creationId xmlns:a16="http://schemas.microsoft.com/office/drawing/2014/main" id="{75A55564-41A9-A6CC-D759-0DBF649FF023}"/>
                </a:ext>
              </a:extLst>
            </p:cNvPr>
            <p:cNvGrpSpPr/>
            <p:nvPr/>
          </p:nvGrpSpPr>
          <p:grpSpPr>
            <a:xfrm>
              <a:off x="4970206" y="1164174"/>
              <a:ext cx="2315497" cy="791657"/>
              <a:chOff x="6297163" y="2594917"/>
              <a:chExt cx="2315497" cy="791657"/>
            </a:xfrm>
          </p:grpSpPr>
          <p:sp>
            <p:nvSpPr>
              <p:cNvPr id="8217" name="正方形/長方形 8216">
                <a:extLst>
                  <a:ext uri="{FF2B5EF4-FFF2-40B4-BE49-F238E27FC236}">
                    <a16:creationId xmlns:a16="http://schemas.microsoft.com/office/drawing/2014/main" id="{F22A48AA-CB50-D766-7CDB-C75CEEDFAC69}"/>
                  </a:ext>
                </a:extLst>
              </p:cNvPr>
              <p:cNvSpPr/>
              <p:nvPr/>
            </p:nvSpPr>
            <p:spPr bwMode="auto">
              <a:xfrm>
                <a:off x="6297163" y="2594917"/>
                <a:ext cx="2315497" cy="791657"/>
              </a:xfrm>
              <a:prstGeom prst="rect">
                <a:avLst/>
              </a:prstGeom>
              <a:solidFill>
                <a:schemeClr val="bg1">
                  <a:alpha val="95000"/>
                </a:schemeClr>
              </a:solidFill>
              <a:ln w="19050" cap="flat" cmpd="sng" algn="ctr">
                <a:solidFill>
                  <a:srgbClr val="005BAD"/>
                </a:solidFill>
                <a:prstDash val="solid"/>
                <a:round/>
                <a:headEnd type="none" w="med" len="med"/>
                <a:tailEnd type="none" w="med" len="med"/>
              </a:ln>
              <a:effectLst/>
            </p:spPr>
            <p:txBody>
              <a:bodyPr vert="horz" wrap="square" lIns="36000" tIns="0" rIns="0" bIns="36000" numCol="1" rtlCol="0" anchor="ctr" anchorCtr="0" compatLnSpc="1">
                <a:prstTxWarp prst="textNoShape">
                  <a:avLst/>
                </a:prstTxWarp>
              </a:bodyPr>
              <a:lstStyle/>
              <a:p>
                <a:pPr eaLnBrk="1" hangingPunct="1"/>
                <a:r>
                  <a:rPr lang="ja-JP" altLang="en-US"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1800" dirty="0">
                    <a:solidFill>
                      <a:srgbClr val="005BAD"/>
                    </a:solidFill>
                    <a:latin typeface="HGP創英角ｺﾞｼｯｸUB" panose="020B0900000000000000" pitchFamily="50" charset="-128"/>
                    <a:ea typeface="HGP創英角ｺﾞｼｯｸUB" panose="020B0900000000000000" pitchFamily="50" charset="-128"/>
                  </a:rPr>
                  <a:t>会社</a:t>
                </a:r>
                <a:endParaRPr lang="ja-JP" altLang="en-US" dirty="0">
                  <a:solidFill>
                    <a:srgbClr val="005BAD"/>
                  </a:solidFill>
                  <a:latin typeface="HGP創英角ｺﾞｼｯｸUB" panose="020B0900000000000000" pitchFamily="50" charset="-128"/>
                  <a:ea typeface="HGP創英角ｺﾞｼｯｸUB" panose="020B0900000000000000" pitchFamily="50" charset="-128"/>
                </a:endParaRPr>
              </a:p>
            </p:txBody>
          </p:sp>
          <p:cxnSp>
            <p:nvCxnSpPr>
              <p:cNvPr id="8224" name="直線コネクタ 8223">
                <a:extLst>
                  <a:ext uri="{FF2B5EF4-FFF2-40B4-BE49-F238E27FC236}">
                    <a16:creationId xmlns:a16="http://schemas.microsoft.com/office/drawing/2014/main" id="{C1559CF7-9DC8-7853-DF2C-FEC3087EF03B}"/>
                  </a:ext>
                </a:extLst>
              </p:cNvPr>
              <p:cNvCxnSpPr>
                <a:cxnSpLocks/>
              </p:cNvCxnSpPr>
              <p:nvPr/>
            </p:nvCxnSpPr>
            <p:spPr bwMode="auto">
              <a:xfrm>
                <a:off x="6989438" y="2720745"/>
                <a:ext cx="0" cy="540000"/>
              </a:xfrm>
              <a:prstGeom prst="line">
                <a:avLst/>
              </a:prstGeom>
              <a:noFill/>
              <a:ln w="22225" cap="flat" cmpd="sng" algn="ctr">
                <a:solidFill>
                  <a:srgbClr val="005BAD"/>
                </a:solidFill>
                <a:prstDash val="solid"/>
                <a:round/>
                <a:headEnd type="none" w="med" len="med"/>
                <a:tailEnd type="none" w="med" len="med"/>
              </a:ln>
              <a:effectLst/>
            </p:spPr>
          </p:cxnSp>
        </p:grpSp>
        <p:grpSp>
          <p:nvGrpSpPr>
            <p:cNvPr id="8213" name="グループ化 8212">
              <a:extLst>
                <a:ext uri="{FF2B5EF4-FFF2-40B4-BE49-F238E27FC236}">
                  <a16:creationId xmlns:a16="http://schemas.microsoft.com/office/drawing/2014/main" id="{95C2517E-EFF0-7E44-7F59-970D8AB93439}"/>
                </a:ext>
              </a:extLst>
            </p:cNvPr>
            <p:cNvGrpSpPr/>
            <p:nvPr/>
          </p:nvGrpSpPr>
          <p:grpSpPr>
            <a:xfrm>
              <a:off x="5553237" y="1221775"/>
              <a:ext cx="1790875" cy="676454"/>
              <a:chOff x="6929462" y="2642814"/>
              <a:chExt cx="1790875" cy="676454"/>
            </a:xfrm>
          </p:grpSpPr>
          <p:sp>
            <p:nvSpPr>
              <p:cNvPr id="8225" name="テキスト ボックス 8224">
                <a:extLst>
                  <a:ext uri="{FF2B5EF4-FFF2-40B4-BE49-F238E27FC236}">
                    <a16:creationId xmlns:a16="http://schemas.microsoft.com/office/drawing/2014/main" id="{3F9BC289-59AE-300C-BF15-57C0136F9ECE}"/>
                  </a:ext>
                </a:extLst>
              </p:cNvPr>
              <p:cNvSpPr txBox="1"/>
              <p:nvPr/>
            </p:nvSpPr>
            <p:spPr>
              <a:xfrm>
                <a:off x="6929462" y="2642814"/>
                <a:ext cx="1165704"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法人税</a:t>
                </a:r>
              </a:p>
            </p:txBody>
          </p:sp>
          <p:sp>
            <p:nvSpPr>
              <p:cNvPr id="8226" name="テキスト ボックス 8225">
                <a:extLst>
                  <a:ext uri="{FF2B5EF4-FFF2-40B4-BE49-F238E27FC236}">
                    <a16:creationId xmlns:a16="http://schemas.microsoft.com/office/drawing/2014/main" id="{0C129613-0DA1-0D28-4403-5D941D68D455}"/>
                  </a:ext>
                </a:extLst>
              </p:cNvPr>
              <p:cNvSpPr txBox="1"/>
              <p:nvPr/>
            </p:nvSpPr>
            <p:spPr>
              <a:xfrm>
                <a:off x="6929462" y="2949936"/>
                <a:ext cx="1790875"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所得税</a:t>
                </a:r>
                <a:r>
                  <a:rPr lang="en-US" altLang="ja-JP" sz="1600" dirty="0">
                    <a:solidFill>
                      <a:srgbClr val="005BAD"/>
                    </a:solidFill>
                    <a:latin typeface="HGPｺﾞｼｯｸE" panose="020B0900000000000000" pitchFamily="50" charset="-128"/>
                    <a:ea typeface="HGPｺﾞｼｯｸE" panose="020B0900000000000000" pitchFamily="50" charset="-128"/>
                  </a:rPr>
                  <a:t>(</a:t>
                </a:r>
                <a:r>
                  <a:rPr lang="ja-JP" altLang="en-US" sz="1600" dirty="0">
                    <a:solidFill>
                      <a:srgbClr val="005BAD"/>
                    </a:solidFill>
                    <a:latin typeface="HGPｺﾞｼｯｸE" panose="020B0900000000000000" pitchFamily="50" charset="-128"/>
                    <a:ea typeface="HGPｺﾞｼｯｸE" panose="020B0900000000000000" pitchFamily="50" charset="-128"/>
                  </a:rPr>
                  <a:t>給料</a:t>
                </a:r>
                <a:r>
                  <a:rPr lang="en-US" altLang="ja-JP" sz="1600" dirty="0">
                    <a:solidFill>
                      <a:srgbClr val="005BAD"/>
                    </a:solidFill>
                    <a:latin typeface="HGPｺﾞｼｯｸE" panose="020B0900000000000000" pitchFamily="50" charset="-128"/>
                    <a:ea typeface="HGPｺﾞｼｯｸE" panose="020B0900000000000000" pitchFamily="50" charset="-128"/>
                  </a:rPr>
                  <a:t>)</a:t>
                </a:r>
                <a:endParaRPr lang="ja-JP" altLang="en-US" sz="1800" dirty="0">
                  <a:solidFill>
                    <a:srgbClr val="005BAD"/>
                  </a:solidFill>
                  <a:latin typeface="HGPｺﾞｼｯｸE" panose="020B0900000000000000" pitchFamily="50" charset="-128"/>
                  <a:ea typeface="HGPｺﾞｼｯｸE" panose="020B0900000000000000" pitchFamily="50" charset="-128"/>
                </a:endParaRPr>
              </a:p>
            </p:txBody>
          </p:sp>
        </p:grpSp>
      </p:grpSp>
      <p:grpSp>
        <p:nvGrpSpPr>
          <p:cNvPr id="12" name="グループ化 11">
            <a:extLst>
              <a:ext uri="{FF2B5EF4-FFF2-40B4-BE49-F238E27FC236}">
                <a16:creationId xmlns:a16="http://schemas.microsoft.com/office/drawing/2014/main" id="{EABC54D1-31A7-DF57-FB52-F9232DBEAC47}"/>
              </a:ext>
            </a:extLst>
          </p:cNvPr>
          <p:cNvGrpSpPr/>
          <p:nvPr/>
        </p:nvGrpSpPr>
        <p:grpSpPr>
          <a:xfrm>
            <a:off x="1259502" y="5556178"/>
            <a:ext cx="6624996" cy="499594"/>
            <a:chOff x="1374709" y="5556178"/>
            <a:chExt cx="6624996" cy="499594"/>
          </a:xfrm>
        </p:grpSpPr>
        <p:grpSp>
          <p:nvGrpSpPr>
            <p:cNvPr id="8210" name="グループ化 8209">
              <a:extLst>
                <a:ext uri="{FF2B5EF4-FFF2-40B4-BE49-F238E27FC236}">
                  <a16:creationId xmlns:a16="http://schemas.microsoft.com/office/drawing/2014/main" id="{EE5211C2-9FCA-25CC-CA81-1BABDDA36BCF}"/>
                </a:ext>
              </a:extLst>
            </p:cNvPr>
            <p:cNvGrpSpPr/>
            <p:nvPr/>
          </p:nvGrpSpPr>
          <p:grpSpPr>
            <a:xfrm>
              <a:off x="1374709" y="5556178"/>
              <a:ext cx="6624994" cy="499594"/>
              <a:chOff x="5697778" y="4643078"/>
              <a:chExt cx="3595339" cy="1277643"/>
            </a:xfrm>
          </p:grpSpPr>
          <p:sp>
            <p:nvSpPr>
              <p:cNvPr id="8228" name="正方形/長方形 8227">
                <a:extLst>
                  <a:ext uri="{FF2B5EF4-FFF2-40B4-BE49-F238E27FC236}">
                    <a16:creationId xmlns:a16="http://schemas.microsoft.com/office/drawing/2014/main" id="{D25B3324-F9E5-D4A4-0277-C19629F69D64}"/>
                  </a:ext>
                </a:extLst>
              </p:cNvPr>
              <p:cNvSpPr/>
              <p:nvPr/>
            </p:nvSpPr>
            <p:spPr bwMode="auto">
              <a:xfrm>
                <a:off x="5697778" y="4643078"/>
                <a:ext cx="3595339" cy="1277643"/>
              </a:xfrm>
              <a:prstGeom prst="rect">
                <a:avLst/>
              </a:prstGeom>
              <a:solidFill>
                <a:schemeClr val="bg1">
                  <a:alpha val="80000"/>
                </a:schemeClr>
              </a:solidFill>
              <a:ln w="19050" cap="flat" cmpd="sng" algn="ctr">
                <a:solidFill>
                  <a:srgbClr val="005BAD"/>
                </a:solidFill>
                <a:prstDash val="solid"/>
                <a:round/>
                <a:headEnd type="none" w="med" len="med"/>
                <a:tailEnd type="none" w="med" len="med"/>
              </a:ln>
              <a:effectLst/>
            </p:spPr>
            <p:txBody>
              <a:bodyPr vert="horz" wrap="square" lIns="0" tIns="0" rIns="0" bIns="36000" numCol="1" rtlCol="0" anchor="ctr" anchorCtr="0" compatLnSpc="1">
                <a:prstTxWarp prst="textNoShape">
                  <a:avLst/>
                </a:prstTxWarp>
              </a:bodyPr>
              <a:lstStyle/>
              <a:p>
                <a:pPr eaLnBrk="1" hangingPunct="1"/>
                <a:r>
                  <a:rPr lang="ja-JP" altLang="en-US"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1800" dirty="0">
                    <a:solidFill>
                      <a:srgbClr val="005BAD"/>
                    </a:solidFill>
                    <a:latin typeface="HGP創英角ｺﾞｼｯｸUB" panose="020B0900000000000000" pitchFamily="50" charset="-128"/>
                    <a:ea typeface="HGP創英角ｺﾞｼｯｸUB" panose="020B0900000000000000" pitchFamily="50" charset="-128"/>
                  </a:rPr>
                  <a:t>外出先</a:t>
                </a:r>
                <a:endParaRPr lang="ja-JP" altLang="en-US" dirty="0">
                  <a:solidFill>
                    <a:srgbClr val="005BAD"/>
                  </a:solidFill>
                  <a:latin typeface="HGP創英角ｺﾞｼｯｸUB" panose="020B0900000000000000" pitchFamily="50" charset="-128"/>
                  <a:ea typeface="HGP創英角ｺﾞｼｯｸUB" panose="020B0900000000000000" pitchFamily="50" charset="-128"/>
                </a:endParaRPr>
              </a:p>
            </p:txBody>
          </p:sp>
          <p:cxnSp>
            <p:nvCxnSpPr>
              <p:cNvPr id="8229" name="直線コネクタ 8228">
                <a:extLst>
                  <a:ext uri="{FF2B5EF4-FFF2-40B4-BE49-F238E27FC236}">
                    <a16:creationId xmlns:a16="http://schemas.microsoft.com/office/drawing/2014/main" id="{F8B24710-C74F-3EDE-F8FF-DF64E7CD7E22}"/>
                  </a:ext>
                </a:extLst>
              </p:cNvPr>
              <p:cNvCxnSpPr>
                <a:cxnSpLocks/>
              </p:cNvCxnSpPr>
              <p:nvPr/>
            </p:nvCxnSpPr>
            <p:spPr bwMode="auto">
              <a:xfrm>
                <a:off x="6161167" y="4770744"/>
                <a:ext cx="0" cy="1022313"/>
              </a:xfrm>
              <a:prstGeom prst="line">
                <a:avLst/>
              </a:prstGeom>
              <a:noFill/>
              <a:ln w="22225" cap="flat" cmpd="sng" algn="ctr">
                <a:solidFill>
                  <a:srgbClr val="005BAD"/>
                </a:solidFill>
                <a:prstDash val="solid"/>
                <a:round/>
                <a:headEnd type="none" w="med" len="med"/>
                <a:tailEnd type="none" w="med" len="med"/>
              </a:ln>
              <a:effectLst/>
            </p:spPr>
          </p:cxnSp>
        </p:grpSp>
        <p:grpSp>
          <p:nvGrpSpPr>
            <p:cNvPr id="8200" name="グループ化 8199">
              <a:extLst>
                <a:ext uri="{FF2B5EF4-FFF2-40B4-BE49-F238E27FC236}">
                  <a16:creationId xmlns:a16="http://schemas.microsoft.com/office/drawing/2014/main" id="{B972046B-E68C-9ED0-E3BD-4C005B9E4473}"/>
                </a:ext>
              </a:extLst>
            </p:cNvPr>
            <p:cNvGrpSpPr/>
            <p:nvPr/>
          </p:nvGrpSpPr>
          <p:grpSpPr>
            <a:xfrm>
              <a:off x="2245245" y="5621309"/>
              <a:ext cx="5754460" cy="369332"/>
              <a:chOff x="2442079" y="5549752"/>
              <a:chExt cx="5754460" cy="369332"/>
            </a:xfrm>
          </p:grpSpPr>
          <p:sp>
            <p:nvSpPr>
              <p:cNvPr id="8230" name="テキスト ボックス 8229">
                <a:extLst>
                  <a:ext uri="{FF2B5EF4-FFF2-40B4-BE49-F238E27FC236}">
                    <a16:creationId xmlns:a16="http://schemas.microsoft.com/office/drawing/2014/main" id="{96B0215A-A37E-DF86-C09B-CD930D92AD31}"/>
                  </a:ext>
                </a:extLst>
              </p:cNvPr>
              <p:cNvSpPr txBox="1"/>
              <p:nvPr/>
            </p:nvSpPr>
            <p:spPr>
              <a:xfrm>
                <a:off x="6415282" y="5549752"/>
                <a:ext cx="1781257"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入湯税</a:t>
                </a:r>
                <a:r>
                  <a:rPr lang="ja-JP" altLang="en-US" sz="1600" dirty="0">
                    <a:solidFill>
                      <a:srgbClr val="005BAD"/>
                    </a:solidFill>
                    <a:latin typeface="HGPｺﾞｼｯｸE" panose="020B0900000000000000" pitchFamily="50" charset="-128"/>
                    <a:ea typeface="HGPｺﾞｼｯｸE" panose="020B0900000000000000" pitchFamily="50" charset="-128"/>
                  </a:rPr>
                  <a:t>（温泉）</a:t>
                </a:r>
                <a:endParaRPr lang="ja-JP" altLang="en-US" sz="1800" dirty="0">
                  <a:solidFill>
                    <a:srgbClr val="005BAD"/>
                  </a:solidFill>
                  <a:latin typeface="HGPｺﾞｼｯｸE" panose="020B0900000000000000" pitchFamily="50" charset="-128"/>
                  <a:ea typeface="HGPｺﾞｼｯｸE" panose="020B0900000000000000" pitchFamily="50" charset="-128"/>
                </a:endParaRPr>
              </a:p>
            </p:txBody>
          </p:sp>
          <p:sp>
            <p:nvSpPr>
              <p:cNvPr id="8231" name="テキスト ボックス 8230">
                <a:extLst>
                  <a:ext uri="{FF2B5EF4-FFF2-40B4-BE49-F238E27FC236}">
                    <a16:creationId xmlns:a16="http://schemas.microsoft.com/office/drawing/2014/main" id="{7AA30773-9C56-1D69-E715-7625A8419D1D}"/>
                  </a:ext>
                </a:extLst>
              </p:cNvPr>
              <p:cNvSpPr txBox="1"/>
              <p:nvPr/>
            </p:nvSpPr>
            <p:spPr>
              <a:xfrm>
                <a:off x="4700342" y="5549752"/>
                <a:ext cx="1915909"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消費税</a:t>
                </a:r>
                <a:r>
                  <a:rPr lang="en-US" altLang="ja-JP" sz="1600" dirty="0">
                    <a:solidFill>
                      <a:srgbClr val="005BAD"/>
                    </a:solidFill>
                    <a:latin typeface="HGPｺﾞｼｯｸE" panose="020B0900000000000000" pitchFamily="50" charset="-128"/>
                    <a:ea typeface="HGPｺﾞｼｯｸE" panose="020B0900000000000000" pitchFamily="50" charset="-128"/>
                  </a:rPr>
                  <a:t>(</a:t>
                </a:r>
                <a:r>
                  <a:rPr lang="ja-JP" altLang="en-US" sz="1600" dirty="0">
                    <a:solidFill>
                      <a:srgbClr val="005BAD"/>
                    </a:solidFill>
                    <a:latin typeface="HGPｺﾞｼｯｸE" panose="020B0900000000000000" pitchFamily="50" charset="-128"/>
                    <a:ea typeface="HGPｺﾞｼｯｸE" panose="020B0900000000000000" pitchFamily="50" charset="-128"/>
                  </a:rPr>
                  <a:t>買い物</a:t>
                </a:r>
                <a:r>
                  <a:rPr lang="en-US" altLang="ja-JP" sz="1600" dirty="0">
                    <a:solidFill>
                      <a:srgbClr val="005BAD"/>
                    </a:solidFill>
                    <a:latin typeface="HGPｺﾞｼｯｸE" panose="020B0900000000000000" pitchFamily="50" charset="-128"/>
                    <a:ea typeface="HGPｺﾞｼｯｸE" panose="020B0900000000000000" pitchFamily="50" charset="-128"/>
                  </a:rPr>
                  <a:t>)</a:t>
                </a:r>
                <a:endParaRPr lang="ja-JP" altLang="en-US" sz="1800" dirty="0">
                  <a:solidFill>
                    <a:srgbClr val="005BAD"/>
                  </a:solidFill>
                  <a:latin typeface="HGPｺﾞｼｯｸE" panose="020B0900000000000000" pitchFamily="50" charset="-128"/>
                  <a:ea typeface="HGPｺﾞｼｯｸE" panose="020B0900000000000000" pitchFamily="50" charset="-128"/>
                </a:endParaRPr>
              </a:p>
            </p:txBody>
          </p:sp>
          <p:sp>
            <p:nvSpPr>
              <p:cNvPr id="30" name="テキスト ボックス 29">
                <a:extLst>
                  <a:ext uri="{FF2B5EF4-FFF2-40B4-BE49-F238E27FC236}">
                    <a16:creationId xmlns:a16="http://schemas.microsoft.com/office/drawing/2014/main" id="{E1BF19EE-B396-D458-DCBF-FE52D39A135C}"/>
                  </a:ext>
                </a:extLst>
              </p:cNvPr>
              <p:cNvSpPr txBox="1"/>
              <p:nvPr/>
            </p:nvSpPr>
            <p:spPr>
              <a:xfrm>
                <a:off x="2442079" y="5549752"/>
                <a:ext cx="2501006" cy="369332"/>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1800" dirty="0">
                    <a:solidFill>
                      <a:srgbClr val="005BAD"/>
                    </a:solidFill>
                    <a:latin typeface="HGPｺﾞｼｯｸE" panose="020B0900000000000000" pitchFamily="50" charset="-128"/>
                    <a:ea typeface="HGPｺﾞｼｯｸE" panose="020B0900000000000000" pitchFamily="50" charset="-128"/>
                  </a:rPr>
                  <a:t>揮発油税</a:t>
                </a:r>
                <a:r>
                  <a:rPr lang="ja-JP" altLang="en-US" sz="1600" dirty="0">
                    <a:solidFill>
                      <a:srgbClr val="005BAD"/>
                    </a:solidFill>
                    <a:latin typeface="HGPｺﾞｼｯｸE" panose="020B0900000000000000" pitchFamily="50" charset="-128"/>
                    <a:ea typeface="HGPｺﾞｼｯｸE" panose="020B0900000000000000" pitchFamily="50" charset="-128"/>
                  </a:rPr>
                  <a:t>（ガソリン税）</a:t>
                </a:r>
                <a:endParaRPr lang="ja-JP" altLang="en-US" sz="1800" dirty="0">
                  <a:solidFill>
                    <a:srgbClr val="005BAD"/>
                  </a:solidFill>
                  <a:latin typeface="HGPｺﾞｼｯｸE" panose="020B0900000000000000" pitchFamily="50" charset="-128"/>
                  <a:ea typeface="HGPｺﾞｼｯｸE" panose="020B0900000000000000" pitchFamily="50" charset="-128"/>
                </a:endParaRPr>
              </a:p>
            </p:txBody>
          </p:sp>
        </p:grpSp>
      </p:grpSp>
      <p:sp>
        <p:nvSpPr>
          <p:cNvPr id="13" name="スライド番号プレースホルダー 8">
            <a:extLst>
              <a:ext uri="{FF2B5EF4-FFF2-40B4-BE49-F238E27FC236}">
                <a16:creationId xmlns:a16="http://schemas.microsoft.com/office/drawing/2014/main" id="{18CC130E-8F7B-DE0F-E92F-AB6C4AF36DEC}"/>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a:t>
            </a:fld>
            <a:endParaRPr lang="en-US" altLang="ja-JP" dirty="0">
              <a:latin typeface="+mn-ea"/>
              <a:ea typeface="+mn-ea"/>
            </a:endParaRPr>
          </a:p>
        </p:txBody>
      </p:sp>
    </p:spTree>
    <p:custDataLst>
      <p:tags r:id="rId1"/>
    </p:custDataLst>
    <p:extLst>
      <p:ext uri="{BB962C8B-B14F-4D97-AF65-F5344CB8AC3E}">
        <p14:creationId xmlns:p14="http://schemas.microsoft.com/office/powerpoint/2010/main" val="181118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0396A-D2C9-C644-DC14-201DD6E9AB06}"/>
            </a:ext>
          </a:extLst>
        </p:cNvPr>
        <p:cNvGrpSpPr/>
        <p:nvPr/>
      </p:nvGrpSpPr>
      <p:grpSpPr>
        <a:xfrm>
          <a:off x="0" y="0"/>
          <a:ext cx="0" cy="0"/>
          <a:chOff x="0" y="0"/>
          <a:chExt cx="0" cy="0"/>
        </a:xfrm>
      </p:grpSpPr>
      <p:sp>
        <p:nvSpPr>
          <p:cNvPr id="7" name="Rectangle 14">
            <a:extLst>
              <a:ext uri="{FF2B5EF4-FFF2-40B4-BE49-F238E27FC236}">
                <a16:creationId xmlns:a16="http://schemas.microsoft.com/office/drawing/2014/main" id="{E0040E79-9926-2109-D86B-F93F1AA79446}"/>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国の財政をみてみよう④</a:t>
            </a:r>
            <a:endParaRPr lang="en-US" altLang="ja-JP" sz="2200" kern="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30" name="object 23">
            <a:extLst>
              <a:ext uri="{FF2B5EF4-FFF2-40B4-BE49-F238E27FC236}">
                <a16:creationId xmlns:a16="http://schemas.microsoft.com/office/drawing/2014/main" id="{E6D3C259-7C10-BB44-4E48-072460E97262}"/>
              </a:ext>
            </a:extLst>
          </p:cNvPr>
          <p:cNvSpPr txBox="1"/>
          <p:nvPr/>
        </p:nvSpPr>
        <p:spPr>
          <a:xfrm>
            <a:off x="360000" y="900000"/>
            <a:ext cx="3600000" cy="360000"/>
          </a:xfrm>
          <a:prstGeom prst="rect">
            <a:avLst/>
          </a:prstGeom>
        </p:spPr>
        <p:txBody>
          <a:bodyPr vert="horz" wrap="square" lIns="0" tIns="0" rIns="0" bIns="0" rtlCol="0" anchor="ctr" anchorCtr="0">
            <a:noAutofit/>
          </a:bodyPr>
          <a:lstStyle/>
          <a:p>
            <a:pPr marL="185815" marR="4689" indent="-174678" defTabSz="844007" eaLnBrk="1" fontAlgn="auto" hangingPunct="1">
              <a:lnSpc>
                <a:spcPct val="113999"/>
              </a:lnSpc>
              <a:spcBef>
                <a:spcPts val="0"/>
              </a:spcBef>
              <a:spcAft>
                <a:spcPts val="0"/>
              </a:spcAft>
              <a:defRPr/>
            </a:pPr>
            <a:r>
              <a:rPr lang="ja-JP" altLang="en-US" sz="2000" spc="32" dirty="0">
                <a:solidFill>
                  <a:srgbClr val="231916"/>
                </a:solidFill>
                <a:latin typeface="+mn-ea"/>
                <a:ea typeface="+mn-ea"/>
                <a:cs typeface="Meiryo"/>
              </a:rPr>
              <a:t>日本の普通国債残高の推移</a:t>
            </a:r>
            <a:endParaRPr sz="2000" dirty="0">
              <a:solidFill>
                <a:prstClr val="black"/>
              </a:solidFill>
              <a:latin typeface="+mn-ea"/>
              <a:ea typeface="+mn-ea"/>
              <a:cs typeface="Yu Gothic"/>
            </a:endParaRPr>
          </a:p>
        </p:txBody>
      </p:sp>
      <p:sp>
        <p:nvSpPr>
          <p:cNvPr id="87" name="角丸四角形 31">
            <a:extLst>
              <a:ext uri="{FF2B5EF4-FFF2-40B4-BE49-F238E27FC236}">
                <a16:creationId xmlns:a16="http://schemas.microsoft.com/office/drawing/2014/main" id="{5BACA4CC-7DC9-4D9E-AD9D-4D2C1E64934B}"/>
              </a:ext>
            </a:extLst>
          </p:cNvPr>
          <p:cNvSpPr/>
          <p:nvPr/>
        </p:nvSpPr>
        <p:spPr>
          <a:xfrm>
            <a:off x="3960000" y="5940000"/>
            <a:ext cx="4860000"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latin typeface="+mn-ea"/>
              </a:rPr>
              <a:t>※</a:t>
            </a:r>
            <a:r>
              <a:rPr lang="ja-JP" altLang="en-US" sz="1200" dirty="0">
                <a:solidFill>
                  <a:schemeClr val="tx1"/>
                </a:solidFill>
                <a:latin typeface="+mn-ea"/>
              </a:rPr>
              <a:t>出典：財務省「これからの日本のために財政を考える」（令和８年４月）</a:t>
            </a:r>
            <a:endParaRPr lang="en-US" altLang="ja-JP" sz="1200" dirty="0">
              <a:solidFill>
                <a:schemeClr val="tx1"/>
              </a:solidFill>
              <a:latin typeface="+mn-ea"/>
            </a:endParaRPr>
          </a:p>
        </p:txBody>
      </p:sp>
      <p:pic>
        <p:nvPicPr>
          <p:cNvPr id="3" name="Picture 2">
            <a:extLst>
              <a:ext uri="{FF2B5EF4-FFF2-40B4-BE49-F238E27FC236}">
                <a16:creationId xmlns:a16="http://schemas.microsoft.com/office/drawing/2014/main" id="{85C2BD3F-0505-042C-B6B4-A1231B8FE6DF}"/>
              </a:ext>
            </a:extLst>
          </p:cNvPr>
          <p:cNvPicPr>
            <a:picLocks noChangeAspect="1"/>
          </p:cNvPicPr>
          <p:nvPr/>
        </p:nvPicPr>
        <p:blipFill>
          <a:blip r:embed="rId3"/>
          <a:stretch>
            <a:fillRect/>
          </a:stretch>
        </p:blipFill>
        <p:spPr>
          <a:xfrm>
            <a:off x="385762" y="1450041"/>
            <a:ext cx="8372475" cy="4495800"/>
          </a:xfrm>
          <a:prstGeom prst="rect">
            <a:avLst/>
          </a:prstGeom>
        </p:spPr>
      </p:pic>
      <p:sp>
        <p:nvSpPr>
          <p:cNvPr id="2" name="スライド番号プレースホルダー 8">
            <a:extLst>
              <a:ext uri="{FF2B5EF4-FFF2-40B4-BE49-F238E27FC236}">
                <a16:creationId xmlns:a16="http://schemas.microsoft.com/office/drawing/2014/main" id="{4BC1EB95-3C20-4997-BDDF-4EC963A7FE63}"/>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20</a:t>
            </a:fld>
            <a:endParaRPr lang="en-US" altLang="ja-JP" dirty="0">
              <a:latin typeface="+mn-ea"/>
              <a:ea typeface="+mn-ea"/>
            </a:endParaRPr>
          </a:p>
        </p:txBody>
      </p:sp>
    </p:spTree>
    <p:extLst>
      <p:ext uri="{BB962C8B-B14F-4D97-AF65-F5344CB8AC3E}">
        <p14:creationId xmlns:p14="http://schemas.microsoft.com/office/powerpoint/2010/main" val="1381419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wipe(left)">
                                      <p:cBhvr>
                                        <p:cTn id="7" dur="12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500"/>
                                  </p:stCondLst>
                                  <p:childTnLst>
                                    <p:set>
                                      <p:cBhvr>
                                        <p:cTn id="17" dur="1" fill="hold">
                                          <p:stCondLst>
                                            <p:cond delay="0"/>
                                          </p:stCondLst>
                                        </p:cTn>
                                        <p:tgtEl>
                                          <p:spTgt spid="87"/>
                                        </p:tgtEl>
                                        <p:attrNameLst>
                                          <p:attrName>style.visibility</p:attrName>
                                        </p:attrNameLst>
                                      </p:cBhvr>
                                      <p:to>
                                        <p:strVal val="visible"/>
                                      </p:to>
                                    </p:set>
                                    <p:animEffect transition="in" filter="fade">
                                      <p:cBhvr>
                                        <p:cTn id="18" dur="7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8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0396A-D2C9-C644-DC14-201DD6E9AB06}"/>
            </a:ext>
          </a:extLst>
        </p:cNvPr>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C3522C6D-4CF9-6BB8-CA16-F4A47D9EF2A9}"/>
              </a:ext>
            </a:extLst>
          </p:cNvPr>
          <p:cNvGrpSpPr/>
          <p:nvPr/>
        </p:nvGrpSpPr>
        <p:grpSpPr>
          <a:xfrm>
            <a:off x="287921" y="6410880"/>
            <a:ext cx="8532000" cy="374400"/>
            <a:chOff x="322211" y="6410880"/>
            <a:chExt cx="8532000" cy="374400"/>
          </a:xfrm>
        </p:grpSpPr>
        <p:sp>
          <p:nvSpPr>
            <p:cNvPr id="6" name="正方形/長方形 5">
              <a:extLst>
                <a:ext uri="{FF2B5EF4-FFF2-40B4-BE49-F238E27FC236}">
                  <a16:creationId xmlns:a16="http://schemas.microsoft.com/office/drawing/2014/main" id="{74A4353E-27B7-6E60-CE46-147FF638BABA}"/>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0" name="正方形/長方形 19">
              <a:extLst>
                <a:ext uri="{FF2B5EF4-FFF2-40B4-BE49-F238E27FC236}">
                  <a16:creationId xmlns:a16="http://schemas.microsoft.com/office/drawing/2014/main" id="{5D52DA49-6C33-4DAB-C628-08A90D80A1C5}"/>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00" name="テキスト ボックス 99">
            <a:extLst>
              <a:ext uri="{FF2B5EF4-FFF2-40B4-BE49-F238E27FC236}">
                <a16:creationId xmlns:a16="http://schemas.microsoft.com/office/drawing/2014/main" id="{453984B6-9F56-1849-AEC2-099FE6637A48}"/>
              </a:ext>
            </a:extLst>
          </p:cNvPr>
          <p:cNvSpPr txBox="1"/>
          <p:nvPr/>
        </p:nvSpPr>
        <p:spPr>
          <a:xfrm>
            <a:off x="827561" y="6473251"/>
            <a:ext cx="7113394"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動画で学ぼう</a:t>
            </a:r>
            <a:r>
              <a:rPr kumimoji="1" lang="ja-JP" altLang="en-US" sz="1100" b="1" spc="-150" dirty="0">
                <a:solidFill>
                  <a:srgbClr val="005BAD"/>
                </a:solidFill>
                <a:latin typeface="+mj-ea"/>
                <a:ea typeface="+mj-ea"/>
              </a:rPr>
              <a:t> </a:t>
            </a:r>
            <a:r>
              <a:rPr kumimoji="1" lang="ja-JP" altLang="en-US" sz="1100" b="1" dirty="0">
                <a:solidFill>
                  <a:srgbClr val="005BAD"/>
                </a:solidFill>
                <a:latin typeface="+mj-ea"/>
                <a:ea typeface="+mj-ea"/>
              </a:rPr>
              <a:t>：</a:t>
            </a:r>
            <a:r>
              <a:rPr lang="ja-JP" altLang="en-US" sz="1100" b="1" spc="-150"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日本の「財政」を考えよう　</a:t>
            </a:r>
            <a:r>
              <a:rPr kumimoji="1" lang="en-US" altLang="ja-JP" sz="11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https://www.youtube.com/watch?v=sVKTluQsCEs</a:t>
            </a:r>
            <a:r>
              <a:rPr kumimoji="1" lang="ja-JP" altLang="en-US" sz="1000" dirty="0">
                <a:latin typeface="Arial" panose="020B0604020202020204" pitchFamily="34" charset="0"/>
                <a:cs typeface="Arial" panose="020B0604020202020204" pitchFamily="34" charset="0"/>
              </a:rPr>
              <a:t>（財務省作成動画）</a:t>
            </a:r>
            <a:endParaRPr kumimoji="1" lang="ja-JP" altLang="en-US" sz="1100" dirty="0">
              <a:latin typeface="Arial" panose="020B0604020202020204" pitchFamily="34" charset="0"/>
              <a:cs typeface="Arial" panose="020B0604020202020204" pitchFamily="34" charset="0"/>
            </a:endParaRPr>
          </a:p>
        </p:txBody>
      </p:sp>
      <p:sp>
        <p:nvSpPr>
          <p:cNvPr id="7" name="Rectangle 14">
            <a:extLst>
              <a:ext uri="{FF2B5EF4-FFF2-40B4-BE49-F238E27FC236}">
                <a16:creationId xmlns:a16="http://schemas.microsoft.com/office/drawing/2014/main" id="{E0040E79-9926-2109-D86B-F93F1AA79446}"/>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国の財政をみてみよう④</a:t>
            </a:r>
            <a:endParaRPr lang="en-US" altLang="ja-JP" sz="2200" kern="0" dirty="0">
              <a:solidFill>
                <a:schemeClr val="tx1"/>
              </a:solidFill>
              <a:latin typeface="HGP創英角ｺﾞｼｯｸUB" panose="020B0900000000000000" pitchFamily="50" charset="-128"/>
              <a:ea typeface="HGP創英角ｺﾞｼｯｸUB" panose="020B0900000000000000" pitchFamily="50" charset="-128"/>
            </a:endParaRPr>
          </a:p>
        </p:txBody>
      </p:sp>
      <p:grpSp>
        <p:nvGrpSpPr>
          <p:cNvPr id="3" name="グループ化 2">
            <a:extLst>
              <a:ext uri="{FF2B5EF4-FFF2-40B4-BE49-F238E27FC236}">
                <a16:creationId xmlns:a16="http://schemas.microsoft.com/office/drawing/2014/main" id="{59E037D8-6563-2DAF-0D41-E45B1D24AA67}"/>
              </a:ext>
            </a:extLst>
          </p:cNvPr>
          <p:cNvGrpSpPr/>
          <p:nvPr/>
        </p:nvGrpSpPr>
        <p:grpSpPr>
          <a:xfrm>
            <a:off x="-29057" y="6108719"/>
            <a:ext cx="832606" cy="749281"/>
            <a:chOff x="-35154" y="5996309"/>
            <a:chExt cx="945432" cy="850816"/>
          </a:xfrm>
        </p:grpSpPr>
        <p:sp>
          <p:nvSpPr>
            <p:cNvPr id="13" name="フリーフォーム: 図形 12">
              <a:extLst>
                <a:ext uri="{FF2B5EF4-FFF2-40B4-BE49-F238E27FC236}">
                  <a16:creationId xmlns:a16="http://schemas.microsoft.com/office/drawing/2014/main" id="{151C366B-E49E-75F3-03F1-D32EACD3AEC0}"/>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C9B11546-32BA-FA80-11DB-9DA10405340B}"/>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7" name="テキスト ボックス 16">
              <a:extLst>
                <a:ext uri="{FF2B5EF4-FFF2-40B4-BE49-F238E27FC236}">
                  <a16:creationId xmlns:a16="http://schemas.microsoft.com/office/drawing/2014/main" id="{914DF7C1-522A-0D3C-7453-9F72789BED06}"/>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130" name="object 23">
            <a:extLst>
              <a:ext uri="{FF2B5EF4-FFF2-40B4-BE49-F238E27FC236}">
                <a16:creationId xmlns:a16="http://schemas.microsoft.com/office/drawing/2014/main" id="{E6D3C259-7C10-BB44-4E48-072460E97262}"/>
              </a:ext>
            </a:extLst>
          </p:cNvPr>
          <p:cNvSpPr txBox="1"/>
          <p:nvPr/>
        </p:nvSpPr>
        <p:spPr>
          <a:xfrm>
            <a:off x="360000" y="900000"/>
            <a:ext cx="3600000" cy="360000"/>
          </a:xfrm>
          <a:prstGeom prst="rect">
            <a:avLst/>
          </a:prstGeom>
        </p:spPr>
        <p:txBody>
          <a:bodyPr vert="horz" wrap="square" lIns="0" tIns="0" rIns="0" bIns="0" rtlCol="0" anchor="ctr" anchorCtr="0">
            <a:noAutofit/>
          </a:bodyPr>
          <a:lstStyle/>
          <a:p>
            <a:pPr marL="185815" marR="4689" indent="-174678" defTabSz="844007">
              <a:lnSpc>
                <a:spcPct val="113999"/>
              </a:lnSpc>
              <a:defRPr/>
            </a:pPr>
            <a:r>
              <a:rPr lang="ja-JP" altLang="en-US" sz="2000" spc="32" dirty="0">
                <a:solidFill>
                  <a:srgbClr val="231916"/>
                </a:solidFill>
                <a:latin typeface="+mn-ea"/>
                <a:cs typeface="Meiryo"/>
              </a:rPr>
              <a:t>主な国の債務残高（対ＧＤＰ比）</a:t>
            </a:r>
          </a:p>
        </p:txBody>
      </p:sp>
      <p:sp>
        <p:nvSpPr>
          <p:cNvPr id="87" name="角丸四角形 31">
            <a:extLst>
              <a:ext uri="{FF2B5EF4-FFF2-40B4-BE49-F238E27FC236}">
                <a16:creationId xmlns:a16="http://schemas.microsoft.com/office/drawing/2014/main" id="{5BACA4CC-7DC9-4D9E-AD9D-4D2C1E64934B}"/>
              </a:ext>
            </a:extLst>
          </p:cNvPr>
          <p:cNvSpPr/>
          <p:nvPr/>
        </p:nvSpPr>
        <p:spPr>
          <a:xfrm>
            <a:off x="3780000" y="5976000"/>
            <a:ext cx="4860000"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latin typeface="+mn-ea"/>
              </a:rPr>
              <a:t>※</a:t>
            </a:r>
            <a:r>
              <a:rPr lang="ja-JP" altLang="en-US" sz="1200" dirty="0">
                <a:solidFill>
                  <a:schemeClr val="tx1"/>
                </a:solidFill>
                <a:latin typeface="+mn-ea"/>
              </a:rPr>
              <a:t>出典：財務省「これからの日本のために財政を考える」（令和８年４月）</a:t>
            </a:r>
            <a:endParaRPr lang="en-US" altLang="ja-JP" sz="1200" dirty="0">
              <a:solidFill>
                <a:schemeClr val="tx1"/>
              </a:solidFill>
              <a:latin typeface="+mn-ea"/>
            </a:endParaRPr>
          </a:p>
        </p:txBody>
      </p:sp>
      <p:pic>
        <p:nvPicPr>
          <p:cNvPr id="4" name="Picture 3">
            <a:extLst>
              <a:ext uri="{FF2B5EF4-FFF2-40B4-BE49-F238E27FC236}">
                <a16:creationId xmlns:a16="http://schemas.microsoft.com/office/drawing/2014/main" id="{C4AA7498-8EB5-B52A-8DF2-B8E505A22C82}"/>
              </a:ext>
            </a:extLst>
          </p:cNvPr>
          <p:cNvPicPr>
            <a:picLocks noChangeAspect="1"/>
          </p:cNvPicPr>
          <p:nvPr/>
        </p:nvPicPr>
        <p:blipFill>
          <a:blip r:embed="rId4"/>
          <a:stretch>
            <a:fillRect/>
          </a:stretch>
        </p:blipFill>
        <p:spPr>
          <a:xfrm>
            <a:off x="656796" y="1323443"/>
            <a:ext cx="7823057" cy="4698428"/>
          </a:xfrm>
          <a:prstGeom prst="rect">
            <a:avLst/>
          </a:prstGeom>
        </p:spPr>
      </p:pic>
      <p:sp>
        <p:nvSpPr>
          <p:cNvPr id="2" name="スライド番号プレースホルダー 8">
            <a:extLst>
              <a:ext uri="{FF2B5EF4-FFF2-40B4-BE49-F238E27FC236}">
                <a16:creationId xmlns:a16="http://schemas.microsoft.com/office/drawing/2014/main" id="{DD1FC9B9-2B9E-F59B-C600-472B128EC840}"/>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21</a:t>
            </a:fld>
            <a:endParaRPr lang="en-US" altLang="ja-JP" dirty="0">
              <a:latin typeface="+mn-ea"/>
              <a:ea typeface="+mn-ea"/>
            </a:endParaRPr>
          </a:p>
        </p:txBody>
      </p:sp>
    </p:spTree>
    <p:extLst>
      <p:ext uri="{BB962C8B-B14F-4D97-AF65-F5344CB8AC3E}">
        <p14:creationId xmlns:p14="http://schemas.microsoft.com/office/powerpoint/2010/main" val="121098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wipe(left)">
                                      <p:cBhvr>
                                        <p:cTn id="7" dur="12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500"/>
                                  </p:stCondLst>
                                  <p:childTnLst>
                                    <p:set>
                                      <p:cBhvr>
                                        <p:cTn id="17" dur="1" fill="hold">
                                          <p:stCondLst>
                                            <p:cond delay="0"/>
                                          </p:stCondLst>
                                        </p:cTn>
                                        <p:tgtEl>
                                          <p:spTgt spid="87"/>
                                        </p:tgtEl>
                                        <p:attrNameLst>
                                          <p:attrName>style.visibility</p:attrName>
                                        </p:attrNameLst>
                                      </p:cBhvr>
                                      <p:to>
                                        <p:strVal val="visible"/>
                                      </p:to>
                                    </p:set>
                                    <p:animEffect transition="in" filter="fade">
                                      <p:cBhvr>
                                        <p:cTn id="18" dur="7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8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22780-5CC8-E113-E855-6C190F600A67}"/>
            </a:ext>
          </a:extLst>
        </p:cNvPr>
        <p:cNvGrpSpPr/>
        <p:nvPr/>
      </p:nvGrpSpPr>
      <p:grpSpPr>
        <a:xfrm>
          <a:off x="0" y="0"/>
          <a:ext cx="0" cy="0"/>
          <a:chOff x="0" y="0"/>
          <a:chExt cx="0" cy="0"/>
        </a:xfrm>
      </p:grpSpPr>
      <p:graphicFrame>
        <p:nvGraphicFramePr>
          <p:cNvPr id="27" name="グラフ 26">
            <a:extLst>
              <a:ext uri="{FF2B5EF4-FFF2-40B4-BE49-F238E27FC236}">
                <a16:creationId xmlns:a16="http://schemas.microsoft.com/office/drawing/2014/main" id="{2C83D14D-A0DD-D820-E946-DCB116E25AB0}"/>
              </a:ext>
            </a:extLst>
          </p:cNvPr>
          <p:cNvGraphicFramePr/>
          <p:nvPr>
            <p:extLst>
              <p:ext uri="{D42A27DB-BD31-4B8C-83A1-F6EECF244321}">
                <p14:modId xmlns:p14="http://schemas.microsoft.com/office/powerpoint/2010/main" val="3610198780"/>
              </p:ext>
            </p:extLst>
          </p:nvPr>
        </p:nvGraphicFramePr>
        <p:xfrm>
          <a:off x="90612" y="2414110"/>
          <a:ext cx="5963636" cy="3673952"/>
        </p:xfrm>
        <a:graphic>
          <a:graphicData uri="http://schemas.openxmlformats.org/drawingml/2006/chart">
            <c:chart xmlns:c="http://schemas.openxmlformats.org/drawingml/2006/chart" xmlns:r="http://schemas.openxmlformats.org/officeDocument/2006/relationships" r:id="rId4"/>
          </a:graphicData>
        </a:graphic>
      </p:graphicFrame>
      <p:sp>
        <p:nvSpPr>
          <p:cNvPr id="29" name="AutoShape 353">
            <a:extLst>
              <a:ext uri="{FF2B5EF4-FFF2-40B4-BE49-F238E27FC236}">
                <a16:creationId xmlns:a16="http://schemas.microsoft.com/office/drawing/2014/main" id="{046AB78A-6F7A-1558-9866-B36433EF4B95}"/>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dirty="0">
                <a:solidFill>
                  <a:prstClr val="black"/>
                </a:solidFill>
                <a:latin typeface="+mn-ea"/>
                <a:ea typeface="+mn-ea"/>
              </a:rPr>
              <a:t>国の歳入と同じく租税が地方の財政を支えています。</a:t>
            </a:r>
          </a:p>
        </p:txBody>
      </p:sp>
      <p:sp>
        <p:nvSpPr>
          <p:cNvPr id="30" name="Rectangle 14">
            <a:extLst>
              <a:ext uri="{FF2B5EF4-FFF2-40B4-BE49-F238E27FC236}">
                <a16:creationId xmlns:a16="http://schemas.microsoft.com/office/drawing/2014/main" id="{C830E778-DD44-BABF-F1AA-EC8D018B20E6}"/>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dirty="0">
                <a:solidFill>
                  <a:srgbClr val="005BAD"/>
                </a:solidFill>
                <a:latin typeface="HGP創英角ｺﾞｼｯｸUB" panose="020B0900000000000000" pitchFamily="50" charset="-128"/>
                <a:ea typeface="HGP創英角ｺﾞｼｯｸUB" panose="020B0900000000000000" pitchFamily="50" charset="-128"/>
              </a:rPr>
              <a:t>サイドストーリー</a:t>
            </a:r>
            <a:endParaRPr lang="en-US" altLang="ja-JP" sz="1200" kern="0" dirty="0">
              <a:solidFill>
                <a:srgbClr val="005BAD"/>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もっと税について調べて</a:t>
            </a:r>
            <a:r>
              <a:rPr lang="ja-JP" altLang="en-US" sz="2100" kern="0">
                <a:solidFill>
                  <a:schemeClr val="tx1"/>
                </a:solidFill>
                <a:latin typeface="HGP創英角ｺﾞｼｯｸUB" panose="020B0900000000000000" pitchFamily="50" charset="-128"/>
                <a:ea typeface="HGP創英角ｺﾞｼｯｸUB" panose="020B0900000000000000" pitchFamily="50" charset="-128"/>
              </a:rPr>
              <a:t>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a:solidFill>
                  <a:schemeClr val="tx1"/>
                </a:solidFill>
                <a:latin typeface="HGP創英角ｺﾞｼｯｸUB" panose="020B0900000000000000" pitchFamily="50" charset="-128"/>
                <a:ea typeface="HGP創英角ｺﾞｼｯｸUB" panose="020B0900000000000000" pitchFamily="50" charset="-128"/>
              </a:rPr>
              <a:t>兵庫県の</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財政−①歳入</a:t>
            </a:r>
          </a:p>
        </p:txBody>
      </p:sp>
      <p:sp>
        <p:nvSpPr>
          <p:cNvPr id="32" name="スライド番号プレースホルダー 56">
            <a:extLst>
              <a:ext uri="{FF2B5EF4-FFF2-40B4-BE49-F238E27FC236}">
                <a16:creationId xmlns:a16="http://schemas.microsoft.com/office/drawing/2014/main" id="{DE11A62B-42CE-2C2C-4ECA-1F5B39B64536}"/>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22</a:t>
            </a:fld>
            <a:endParaRPr lang="en-US" altLang="ja-JP" dirty="0">
              <a:latin typeface="+mn-ea"/>
              <a:ea typeface="+mn-ea"/>
            </a:endParaRPr>
          </a:p>
        </p:txBody>
      </p:sp>
      <p:sp>
        <p:nvSpPr>
          <p:cNvPr id="33" name="Rectangle 8">
            <a:extLst>
              <a:ext uri="{FF2B5EF4-FFF2-40B4-BE49-F238E27FC236}">
                <a16:creationId xmlns:a16="http://schemas.microsoft.com/office/drawing/2014/main" id="{13912013-05E4-64D0-1610-4C741E9FE0EF}"/>
              </a:ext>
            </a:extLst>
          </p:cNvPr>
          <p:cNvSpPr>
            <a:spLocks noChangeArrowheads="1"/>
          </p:cNvSpPr>
          <p:nvPr/>
        </p:nvSpPr>
        <p:spPr bwMode="auto">
          <a:xfrm>
            <a:off x="1432915" y="2022767"/>
            <a:ext cx="3932495" cy="360000"/>
          </a:xfrm>
          <a:prstGeom prst="rect">
            <a:avLst/>
          </a:prstGeom>
          <a:solidFill>
            <a:schemeClr val="bg1"/>
          </a:solidFill>
          <a:ln w="19050">
            <a:solidFill>
              <a:schemeClr val="accent1"/>
            </a:solid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1400" dirty="0">
                <a:solidFill>
                  <a:srgbClr val="000000"/>
                </a:solidFill>
                <a:latin typeface="+mn-ea"/>
                <a:ea typeface="+mn-ea"/>
                <a:cs typeface="メイリオ" panose="020B0604030504040204" pitchFamily="50" charset="-128"/>
              </a:rPr>
              <a:t>兵庫県の歳入の内訳（令和８年度当初予算額）</a:t>
            </a:r>
          </a:p>
        </p:txBody>
      </p:sp>
      <p:sp>
        <p:nvSpPr>
          <p:cNvPr id="34" name="正方形/長方形 33">
            <a:extLst>
              <a:ext uri="{FF2B5EF4-FFF2-40B4-BE49-F238E27FC236}">
                <a16:creationId xmlns:a16="http://schemas.microsoft.com/office/drawing/2014/main" id="{8D0C529D-3507-3502-87F3-73500CC79FD5}"/>
              </a:ext>
            </a:extLst>
          </p:cNvPr>
          <p:cNvSpPr/>
          <p:nvPr/>
        </p:nvSpPr>
        <p:spPr bwMode="auto">
          <a:xfrm>
            <a:off x="348133" y="2022767"/>
            <a:ext cx="1084782" cy="360000"/>
          </a:xfrm>
          <a:prstGeom prst="rect">
            <a:avLst/>
          </a:prstGeom>
          <a:solidFill>
            <a:schemeClr val="accent1"/>
          </a:solidFill>
          <a:ln w="19050" cap="flat" cmpd="sng" algn="ctr">
            <a:solidFill>
              <a:srgbClr val="00488A"/>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bg1"/>
                </a:solidFill>
                <a:effectLst/>
                <a:latin typeface="+mn-ea"/>
                <a:ea typeface="+mn-ea"/>
              </a:rPr>
              <a:t>歳　入</a:t>
            </a:r>
          </a:p>
        </p:txBody>
      </p:sp>
      <p:sp>
        <p:nvSpPr>
          <p:cNvPr id="35" name="テキスト ボックス 34">
            <a:extLst>
              <a:ext uri="{FF2B5EF4-FFF2-40B4-BE49-F238E27FC236}">
                <a16:creationId xmlns:a16="http://schemas.microsoft.com/office/drawing/2014/main" id="{D8903CD5-A066-0136-1D83-5ED5B6DCDBA2}"/>
              </a:ext>
            </a:extLst>
          </p:cNvPr>
          <p:cNvSpPr txBox="1"/>
          <p:nvPr/>
        </p:nvSpPr>
        <p:spPr>
          <a:xfrm>
            <a:off x="5521054" y="2392386"/>
            <a:ext cx="3351669" cy="572856"/>
          </a:xfrm>
          <a:prstGeom prst="rect">
            <a:avLst/>
          </a:prstGeom>
          <a:noFill/>
        </p:spPr>
        <p:txBody>
          <a:bodyPr wrap="square" lIns="72000" tIns="36000" rIns="72000" bIns="36000" rtlCol="0">
            <a:noAutofit/>
          </a:bodyPr>
          <a:lstStyle/>
          <a:p>
            <a:pPr algn="just">
              <a:lnSpc>
                <a:spcPts val="2000"/>
              </a:lnSpc>
            </a:pPr>
            <a:r>
              <a:rPr lang="ja-JP" altLang="en-US" sz="1400" dirty="0">
                <a:latin typeface="+mn-ea"/>
                <a:ea typeface="+mn-ea"/>
              </a:rPr>
              <a:t>歳入の多くは、地方税、諸収入</a:t>
            </a:r>
            <a:r>
              <a:rPr lang="en-US" altLang="ja-JP" sz="900" dirty="0">
                <a:latin typeface="+mn-ea"/>
                <a:ea typeface="+mn-ea"/>
              </a:rPr>
              <a:t>(※)</a:t>
            </a:r>
            <a:r>
              <a:rPr lang="ja-JP" altLang="en-US" sz="1400" dirty="0">
                <a:latin typeface="+mn-ea"/>
                <a:ea typeface="+mn-ea"/>
              </a:rPr>
              <a:t>と国からの給付金です。</a:t>
            </a:r>
            <a:endParaRPr lang="en-US" altLang="ja-JP" sz="1400" dirty="0">
              <a:latin typeface="+mn-ea"/>
              <a:ea typeface="+mn-ea"/>
            </a:endParaRPr>
          </a:p>
          <a:p>
            <a:pPr algn="just">
              <a:lnSpc>
                <a:spcPts val="2000"/>
              </a:lnSpc>
            </a:pPr>
            <a:endParaRPr lang="en-US" altLang="ja-JP" sz="1400" dirty="0">
              <a:latin typeface="+mn-ea"/>
              <a:ea typeface="+mn-ea"/>
            </a:endParaRPr>
          </a:p>
          <a:p>
            <a:pPr algn="just">
              <a:lnSpc>
                <a:spcPts val="2000"/>
              </a:lnSpc>
            </a:pPr>
            <a:r>
              <a:rPr lang="ja-JP" altLang="en-US" sz="1400" dirty="0">
                <a:latin typeface="+mn-ea"/>
                <a:ea typeface="+mn-ea"/>
              </a:rPr>
              <a:t>地方税の代表的なものは、県民税、事業税等で、総称して「県税」といいます。</a:t>
            </a:r>
            <a:endParaRPr lang="en-US" altLang="ja-JP" sz="1400" dirty="0">
              <a:latin typeface="+mn-ea"/>
              <a:ea typeface="+mn-ea"/>
            </a:endParaRPr>
          </a:p>
          <a:p>
            <a:pPr algn="just">
              <a:lnSpc>
                <a:spcPts val="2000"/>
              </a:lnSpc>
            </a:pPr>
            <a:endParaRPr lang="en-US" altLang="ja-JP" sz="1400" dirty="0">
              <a:latin typeface="+mn-ea"/>
              <a:ea typeface="+mn-ea"/>
            </a:endParaRPr>
          </a:p>
          <a:p>
            <a:pPr algn="just">
              <a:lnSpc>
                <a:spcPts val="2000"/>
              </a:lnSpc>
            </a:pPr>
            <a:r>
              <a:rPr lang="ja-JP" altLang="en-US" sz="1400" dirty="0">
                <a:latin typeface="+mn-ea"/>
                <a:ea typeface="+mn-ea"/>
              </a:rPr>
              <a:t>兵庫県は、どのような歳入（収入）から成り立っているのか、「令和８年度くらしと県税」などをみて調べてみましょう。</a:t>
            </a:r>
            <a:endParaRPr lang="en-US" altLang="ja-JP" sz="1400" dirty="0">
              <a:latin typeface="+mn-ea"/>
              <a:ea typeface="+mn-ea"/>
            </a:endParaRPr>
          </a:p>
        </p:txBody>
      </p:sp>
      <p:sp>
        <p:nvSpPr>
          <p:cNvPr id="36" name="正方形/長方形 35">
            <a:extLst>
              <a:ext uri="{FF2B5EF4-FFF2-40B4-BE49-F238E27FC236}">
                <a16:creationId xmlns:a16="http://schemas.microsoft.com/office/drawing/2014/main" id="{31A0A3AB-0131-BB60-F325-77A3A99E100F}"/>
              </a:ext>
            </a:extLst>
          </p:cNvPr>
          <p:cNvSpPr/>
          <p:nvPr/>
        </p:nvSpPr>
        <p:spPr bwMode="auto">
          <a:xfrm>
            <a:off x="5521055" y="2016653"/>
            <a:ext cx="3351668" cy="360000"/>
          </a:xfrm>
          <a:prstGeom prst="rect">
            <a:avLst/>
          </a:prstGeom>
          <a:solidFill>
            <a:schemeClr val="accent1"/>
          </a:solidFill>
          <a:ln w="1905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dirty="0">
                <a:solidFill>
                  <a:schemeClr val="bg1"/>
                </a:solidFill>
                <a:latin typeface="+mn-ea"/>
                <a:ea typeface="+mn-ea"/>
              </a:rPr>
              <a:t>グラフから見えてくる</a:t>
            </a:r>
            <a:endParaRPr kumimoji="1" lang="ja-JP" altLang="en-US" sz="1400" b="0" i="0" u="none" strike="noStrike" cap="none" normalizeH="0" baseline="0" dirty="0">
              <a:ln>
                <a:noFill/>
              </a:ln>
              <a:solidFill>
                <a:schemeClr val="bg1"/>
              </a:solidFill>
              <a:effectLst/>
              <a:latin typeface="+mn-ea"/>
              <a:ea typeface="+mn-ea"/>
            </a:endParaRPr>
          </a:p>
        </p:txBody>
      </p:sp>
      <p:sp>
        <p:nvSpPr>
          <p:cNvPr id="37" name="Rectangle 8">
            <a:extLst>
              <a:ext uri="{FF2B5EF4-FFF2-40B4-BE49-F238E27FC236}">
                <a16:creationId xmlns:a16="http://schemas.microsoft.com/office/drawing/2014/main" id="{4DC3D32A-9AF4-0064-AADC-24E6421F5D59}"/>
              </a:ext>
            </a:extLst>
          </p:cNvPr>
          <p:cNvSpPr>
            <a:spLocks noChangeArrowheads="1"/>
          </p:cNvSpPr>
          <p:nvPr/>
        </p:nvSpPr>
        <p:spPr bwMode="auto">
          <a:xfrm>
            <a:off x="5933162" y="111544"/>
            <a:ext cx="505514" cy="243904"/>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800">
                <a:solidFill>
                  <a:srgbClr val="000000"/>
                </a:solidFill>
                <a:latin typeface="+mn-ea"/>
                <a:ea typeface="+mn-ea"/>
                <a:cs typeface="メイリオ" panose="020B0604030504040204" pitchFamily="50" charset="-128"/>
              </a:rPr>
              <a:t>さいにゅう</a:t>
            </a:r>
            <a:endParaRPr lang="ja-JP" altLang="en-US" sz="800" dirty="0">
              <a:solidFill>
                <a:srgbClr val="000000"/>
              </a:solidFill>
              <a:latin typeface="+mn-ea"/>
              <a:ea typeface="+mn-ea"/>
              <a:cs typeface="メイリオ" panose="020B0604030504040204" pitchFamily="50" charset="-128"/>
            </a:endParaRPr>
          </a:p>
        </p:txBody>
      </p:sp>
      <p:sp>
        <p:nvSpPr>
          <p:cNvPr id="38" name="Rectangle 8">
            <a:extLst>
              <a:ext uri="{FF2B5EF4-FFF2-40B4-BE49-F238E27FC236}">
                <a16:creationId xmlns:a16="http://schemas.microsoft.com/office/drawing/2014/main" id="{C1E96406-632A-1CEC-3E44-76E65C803854}"/>
              </a:ext>
            </a:extLst>
          </p:cNvPr>
          <p:cNvSpPr>
            <a:spLocks noChangeArrowheads="1"/>
          </p:cNvSpPr>
          <p:nvPr/>
        </p:nvSpPr>
        <p:spPr bwMode="auto">
          <a:xfrm>
            <a:off x="2082394" y="1182810"/>
            <a:ext cx="366053" cy="243904"/>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800" dirty="0">
                <a:solidFill>
                  <a:srgbClr val="000000"/>
                </a:solidFill>
                <a:latin typeface="+mn-ea"/>
                <a:ea typeface="+mn-ea"/>
                <a:cs typeface="メイリオ" panose="020B0604030504040204" pitchFamily="50" charset="-128"/>
              </a:rPr>
              <a:t>そぜい</a:t>
            </a:r>
          </a:p>
        </p:txBody>
      </p:sp>
      <p:sp>
        <p:nvSpPr>
          <p:cNvPr id="43" name="テキスト ボックス 42">
            <a:extLst>
              <a:ext uri="{FF2B5EF4-FFF2-40B4-BE49-F238E27FC236}">
                <a16:creationId xmlns:a16="http://schemas.microsoft.com/office/drawing/2014/main" id="{F0CA7B15-658A-4742-432D-27155678EE69}"/>
              </a:ext>
            </a:extLst>
          </p:cNvPr>
          <p:cNvSpPr txBox="1"/>
          <p:nvPr/>
        </p:nvSpPr>
        <p:spPr>
          <a:xfrm>
            <a:off x="5521054" y="4914875"/>
            <a:ext cx="3351669" cy="753091"/>
          </a:xfrm>
          <a:prstGeom prst="rect">
            <a:avLst/>
          </a:prstGeom>
          <a:noFill/>
        </p:spPr>
        <p:txBody>
          <a:bodyPr wrap="square" rtlCol="0">
            <a:spAutoFit/>
          </a:bodyPr>
          <a:lstStyle/>
          <a:p>
            <a:pPr>
              <a:lnSpc>
                <a:spcPts val="1840"/>
              </a:lnSpc>
            </a:pPr>
            <a:r>
              <a:rPr lang="en-US" altLang="ja-JP" sz="1200" dirty="0">
                <a:latin typeface="+mn-ea"/>
                <a:ea typeface="+mn-ea"/>
              </a:rPr>
              <a:t>(</a:t>
            </a:r>
            <a:r>
              <a:rPr kumimoji="1" lang="en-US" altLang="ja-JP" sz="1200" dirty="0">
                <a:latin typeface="+mn-ea"/>
                <a:ea typeface="+mn-ea"/>
              </a:rPr>
              <a:t>※</a:t>
            </a:r>
            <a:r>
              <a:rPr lang="en-US" altLang="ja-JP" sz="1200" dirty="0">
                <a:latin typeface="+mn-ea"/>
                <a:ea typeface="+mn-ea"/>
              </a:rPr>
              <a:t>)</a:t>
            </a:r>
            <a:r>
              <a:rPr lang="ja-JP" altLang="en-US" sz="1200" dirty="0">
                <a:latin typeface="+mn-ea"/>
                <a:ea typeface="+mn-ea"/>
              </a:rPr>
              <a:t> </a:t>
            </a:r>
            <a:r>
              <a:rPr kumimoji="1" lang="ja-JP" altLang="en-US" sz="1200" dirty="0">
                <a:latin typeface="+mn-ea"/>
                <a:ea typeface="+mn-ea"/>
              </a:rPr>
              <a:t>諸収入</a:t>
            </a:r>
            <a:r>
              <a:rPr kumimoji="1" lang="en-US" altLang="ja-JP" sz="1200" dirty="0">
                <a:latin typeface="+mn-ea"/>
                <a:ea typeface="+mn-ea"/>
              </a:rPr>
              <a:t>…</a:t>
            </a:r>
            <a:r>
              <a:rPr kumimoji="1" lang="ja-JP" altLang="en-US" sz="1200" dirty="0">
                <a:latin typeface="+mn-ea"/>
                <a:ea typeface="+mn-ea"/>
              </a:rPr>
              <a:t>県税の延滞金や預金利子、</a:t>
            </a:r>
            <a:endParaRPr kumimoji="1" lang="en-US" altLang="ja-JP" sz="1200" dirty="0">
              <a:latin typeface="+mn-ea"/>
              <a:ea typeface="+mn-ea"/>
            </a:endParaRPr>
          </a:p>
          <a:p>
            <a:pPr>
              <a:lnSpc>
                <a:spcPts val="1840"/>
              </a:lnSpc>
            </a:pPr>
            <a:r>
              <a:rPr lang="ja-JP" altLang="en-US" sz="1200" dirty="0">
                <a:latin typeface="+mn-ea"/>
                <a:ea typeface="+mn-ea"/>
              </a:rPr>
              <a:t>　　　　　　　　　</a:t>
            </a:r>
            <a:r>
              <a:rPr kumimoji="1" lang="ja-JP" altLang="en-US" sz="1200" dirty="0">
                <a:latin typeface="+mn-ea"/>
                <a:ea typeface="+mn-ea"/>
              </a:rPr>
              <a:t>県からの貸付金の元利償還金、</a:t>
            </a:r>
            <a:endParaRPr kumimoji="1" lang="en-US" altLang="ja-JP" sz="1200" dirty="0">
              <a:latin typeface="+mn-ea"/>
              <a:ea typeface="+mn-ea"/>
            </a:endParaRPr>
          </a:p>
          <a:p>
            <a:pPr>
              <a:lnSpc>
                <a:spcPts val="1840"/>
              </a:lnSpc>
            </a:pPr>
            <a:r>
              <a:rPr kumimoji="1" lang="ja-JP" altLang="en-US" sz="1200" dirty="0">
                <a:latin typeface="+mn-ea"/>
              </a:rPr>
              <a:t>　　　　　　　　　</a:t>
            </a:r>
            <a:r>
              <a:rPr kumimoji="1" lang="ja-JP" altLang="en-US" sz="1200" dirty="0">
                <a:latin typeface="+mn-ea"/>
                <a:ea typeface="+mn-ea"/>
              </a:rPr>
              <a:t>収益事業など</a:t>
            </a:r>
          </a:p>
        </p:txBody>
      </p:sp>
      <p:sp>
        <p:nvSpPr>
          <p:cNvPr id="44" name="Rectangle 8">
            <a:extLst>
              <a:ext uri="{FF2B5EF4-FFF2-40B4-BE49-F238E27FC236}">
                <a16:creationId xmlns:a16="http://schemas.microsoft.com/office/drawing/2014/main" id="{DEDC9082-24F3-81C2-055E-72D82FCFE99C}"/>
              </a:ext>
            </a:extLst>
          </p:cNvPr>
          <p:cNvSpPr>
            <a:spLocks noChangeArrowheads="1"/>
          </p:cNvSpPr>
          <p:nvPr/>
        </p:nvSpPr>
        <p:spPr bwMode="auto">
          <a:xfrm>
            <a:off x="6975227" y="4790653"/>
            <a:ext cx="314757" cy="237428"/>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500" dirty="0">
                <a:latin typeface="+mn-ea"/>
                <a:ea typeface="+mn-ea"/>
                <a:cs typeface="メイリオ" panose="020B0604030504040204" pitchFamily="50" charset="-128"/>
              </a:rPr>
              <a:t>えんたい</a:t>
            </a:r>
          </a:p>
        </p:txBody>
      </p:sp>
      <p:sp>
        <p:nvSpPr>
          <p:cNvPr id="45" name="Rectangle 8">
            <a:extLst>
              <a:ext uri="{FF2B5EF4-FFF2-40B4-BE49-F238E27FC236}">
                <a16:creationId xmlns:a16="http://schemas.microsoft.com/office/drawing/2014/main" id="{B785779D-8C7B-6296-1BE8-57B784ED5A57}"/>
              </a:ext>
            </a:extLst>
          </p:cNvPr>
          <p:cNvSpPr>
            <a:spLocks noChangeArrowheads="1"/>
          </p:cNvSpPr>
          <p:nvPr/>
        </p:nvSpPr>
        <p:spPr bwMode="auto">
          <a:xfrm>
            <a:off x="7992179" y="5020110"/>
            <a:ext cx="342009" cy="237364"/>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500" dirty="0">
                <a:latin typeface="+mn-ea"/>
                <a:ea typeface="+mn-ea"/>
                <a:cs typeface="メイリオ" panose="020B0604030504040204" pitchFamily="50" charset="-128"/>
              </a:rPr>
              <a:t>しょうかん</a:t>
            </a:r>
          </a:p>
        </p:txBody>
      </p:sp>
      <p:pic>
        <p:nvPicPr>
          <p:cNvPr id="55" name="図 54">
            <a:extLst>
              <a:ext uri="{FF2B5EF4-FFF2-40B4-BE49-F238E27FC236}">
                <a16:creationId xmlns:a16="http://schemas.microsoft.com/office/drawing/2014/main" id="{9315039A-598D-0E86-C506-3981098C6DE4}"/>
              </a:ext>
            </a:extLst>
          </p:cNvPr>
          <p:cNvPicPr/>
          <p:nvPr/>
        </p:nvPicPr>
        <p:blipFill>
          <a:blip r:embed="rId5">
            <a:clrChange>
              <a:clrFrom>
                <a:srgbClr val="FFFFFF"/>
              </a:clrFrom>
              <a:clrTo>
                <a:srgbClr val="FFFFFF">
                  <a:alpha val="0"/>
                </a:srgbClr>
              </a:clrTo>
            </a:clrChange>
          </a:blip>
          <a:stretch>
            <a:fillRect/>
          </a:stretch>
        </p:blipFill>
        <p:spPr>
          <a:xfrm>
            <a:off x="7642200" y="787561"/>
            <a:ext cx="1200785" cy="1095375"/>
          </a:xfrm>
          <a:prstGeom prst="rect">
            <a:avLst/>
          </a:prstGeom>
        </p:spPr>
      </p:pic>
      <p:sp>
        <p:nvSpPr>
          <p:cNvPr id="58" name="テキスト ボックス 57">
            <a:extLst>
              <a:ext uri="{FF2B5EF4-FFF2-40B4-BE49-F238E27FC236}">
                <a16:creationId xmlns:a16="http://schemas.microsoft.com/office/drawing/2014/main" id="{B9A0B8EB-46F7-10AB-9E79-E340E5B3DFC4}"/>
              </a:ext>
            </a:extLst>
          </p:cNvPr>
          <p:cNvSpPr txBox="1"/>
          <p:nvPr/>
        </p:nvSpPr>
        <p:spPr>
          <a:xfrm>
            <a:off x="7139735" y="1518197"/>
            <a:ext cx="1004931" cy="338554"/>
          </a:xfrm>
          <a:prstGeom prst="rect">
            <a:avLst/>
          </a:prstGeom>
          <a:noFill/>
        </p:spPr>
        <p:txBody>
          <a:bodyPr wrap="square">
            <a:spAutoFit/>
          </a:bodyPr>
          <a:lstStyle/>
          <a:p>
            <a:r>
              <a:rPr lang="ja-JP" altLang="ja-JP" sz="800" dirty="0">
                <a:effectLst/>
                <a:latin typeface="MS PGothic" panose="020B0600070205080204" pitchFamily="34" charset="-128"/>
                <a:ea typeface="MS PGothic" panose="020B0600070205080204" pitchFamily="34" charset="-128"/>
                <a:cs typeface="Times New Roman" panose="02020603050405020304" pitchFamily="18" charset="0"/>
              </a:rPr>
              <a:t>兵庫県マスコット</a:t>
            </a:r>
            <a:endParaRPr lang="en-US" altLang="ja-JP" sz="800" dirty="0">
              <a:effectLst/>
              <a:latin typeface="MS PGothic" panose="020B0600070205080204" pitchFamily="34" charset="-128"/>
              <a:ea typeface="MS PGothic" panose="020B0600070205080204" pitchFamily="34" charset="-128"/>
              <a:cs typeface="Times New Roman" panose="02020603050405020304" pitchFamily="18" charset="0"/>
            </a:endParaRPr>
          </a:p>
          <a:p>
            <a:r>
              <a:rPr lang="ja-JP" altLang="en-US" sz="800" dirty="0">
                <a:latin typeface="MS PGothic" panose="020B0600070205080204" pitchFamily="34" charset="-128"/>
                <a:ea typeface="MS PGothic" panose="020B0600070205080204" pitchFamily="34" charset="-128"/>
                <a:cs typeface="Times New Roman" panose="02020603050405020304" pitchFamily="18" charset="0"/>
              </a:rPr>
              <a:t>　　「</a:t>
            </a:r>
            <a:r>
              <a:rPr lang="ja-JP" altLang="ja-JP" sz="800" dirty="0">
                <a:effectLst/>
                <a:latin typeface="MS PGothic" panose="020B0600070205080204" pitchFamily="34" charset="-128"/>
                <a:ea typeface="MS PGothic" panose="020B0600070205080204" pitchFamily="34" charset="-128"/>
                <a:cs typeface="Times New Roman" panose="02020603050405020304" pitchFamily="18" charset="0"/>
              </a:rPr>
              <a:t>はばタン</a:t>
            </a:r>
            <a:r>
              <a:rPr lang="ja-JP" altLang="en-US" sz="800" dirty="0">
                <a:effectLst/>
                <a:latin typeface="MS PGothic" panose="020B0600070205080204" pitchFamily="34" charset="-128"/>
                <a:ea typeface="MS PGothic" panose="020B0600070205080204" pitchFamily="34" charset="-128"/>
                <a:cs typeface="Times New Roman" panose="02020603050405020304" pitchFamily="18" charset="0"/>
              </a:rPr>
              <a:t>」</a:t>
            </a:r>
            <a:endParaRPr lang="ja-JP" altLang="en-US" sz="800" dirty="0">
              <a:latin typeface="MS PGothic" panose="020B0600070205080204" pitchFamily="34" charset="-128"/>
              <a:ea typeface="MS PGothic" panose="020B0600070205080204" pitchFamily="34" charset="-128"/>
            </a:endParaRPr>
          </a:p>
        </p:txBody>
      </p:sp>
      <p:sp>
        <p:nvSpPr>
          <p:cNvPr id="59" name="テキスト ボックス 58">
            <a:extLst>
              <a:ext uri="{FF2B5EF4-FFF2-40B4-BE49-F238E27FC236}">
                <a16:creationId xmlns:a16="http://schemas.microsoft.com/office/drawing/2014/main" id="{E247CF9F-C44C-DA06-30CC-1F4301041B10}"/>
              </a:ext>
            </a:extLst>
          </p:cNvPr>
          <p:cNvSpPr txBox="1"/>
          <p:nvPr/>
        </p:nvSpPr>
        <p:spPr>
          <a:xfrm>
            <a:off x="3519013" y="3761663"/>
            <a:ext cx="971231" cy="646331"/>
          </a:xfrm>
          <a:prstGeom prst="rect">
            <a:avLst/>
          </a:prstGeom>
          <a:noFill/>
        </p:spPr>
        <p:txBody>
          <a:bodyPr wrap="square">
            <a:spAutoFit/>
          </a:bodyPr>
          <a:lstStyle/>
          <a:p>
            <a:pPr algn="ctr" rtl="0">
              <a:buNone/>
            </a:pPr>
            <a:r>
              <a:rPr lang="ja-JP" altLang="en-US" sz="1200" b="0" i="0" u="none" strike="noStrike" dirty="0">
                <a:effectLst/>
                <a:latin typeface="+mn-ea"/>
              </a:rPr>
              <a:t>県税</a:t>
            </a:r>
          </a:p>
          <a:p>
            <a:pPr algn="ctr" rtl="0">
              <a:buNone/>
            </a:pPr>
            <a:r>
              <a:rPr lang="en-US" altLang="ja-JP" sz="1200" dirty="0">
                <a:latin typeface="+mn-ea"/>
              </a:rPr>
              <a:t>9,094</a:t>
            </a:r>
            <a:r>
              <a:rPr lang="ja-JP" altLang="en-US" sz="1200" b="0" i="0" u="none" strike="noStrike" dirty="0">
                <a:effectLst/>
                <a:latin typeface="+mn-ea"/>
              </a:rPr>
              <a:t>億円</a:t>
            </a:r>
          </a:p>
          <a:p>
            <a:pPr algn="ctr" rtl="0"/>
            <a:r>
              <a:rPr lang="ja-JP" altLang="en-US" sz="1200" b="0" i="0" u="none" strike="noStrike" dirty="0">
                <a:effectLst/>
                <a:latin typeface="+mn-ea"/>
              </a:rPr>
              <a:t>（</a:t>
            </a:r>
            <a:r>
              <a:rPr lang="en-US" altLang="ja-JP" sz="1200" b="0" i="0" u="none" strike="noStrike" dirty="0">
                <a:effectLst/>
                <a:latin typeface="+mn-ea"/>
              </a:rPr>
              <a:t>39.2%</a:t>
            </a:r>
            <a:r>
              <a:rPr lang="ja-JP" altLang="en-US" sz="1200" b="0" i="0" u="none" strike="noStrike" dirty="0">
                <a:effectLst/>
                <a:latin typeface="+mn-ea"/>
              </a:rPr>
              <a:t>）</a:t>
            </a:r>
          </a:p>
        </p:txBody>
      </p:sp>
      <p:sp>
        <p:nvSpPr>
          <p:cNvPr id="60" name="テキスト ボックス 59">
            <a:extLst>
              <a:ext uri="{FF2B5EF4-FFF2-40B4-BE49-F238E27FC236}">
                <a16:creationId xmlns:a16="http://schemas.microsoft.com/office/drawing/2014/main" id="{AECFD4C3-72E3-DACE-070E-592A1A39BCB6}"/>
              </a:ext>
            </a:extLst>
          </p:cNvPr>
          <p:cNvSpPr txBox="1"/>
          <p:nvPr/>
        </p:nvSpPr>
        <p:spPr>
          <a:xfrm>
            <a:off x="2547782" y="5122007"/>
            <a:ext cx="971231" cy="646331"/>
          </a:xfrm>
          <a:prstGeom prst="rect">
            <a:avLst/>
          </a:prstGeom>
          <a:noFill/>
        </p:spPr>
        <p:txBody>
          <a:bodyPr wrap="square">
            <a:spAutoFit/>
          </a:bodyPr>
          <a:lstStyle/>
          <a:p>
            <a:pPr algn="ctr"/>
            <a:r>
              <a:rPr lang="ja-JP" altLang="en-US" sz="1200" dirty="0">
                <a:latin typeface="+mn-ea"/>
              </a:rPr>
              <a:t>諸収入</a:t>
            </a:r>
          </a:p>
          <a:p>
            <a:pPr algn="ctr"/>
            <a:r>
              <a:rPr lang="en-US" altLang="ja-JP" sz="1200" dirty="0">
                <a:latin typeface="+mn-ea"/>
              </a:rPr>
              <a:t>4,162</a:t>
            </a:r>
            <a:r>
              <a:rPr lang="ja-JP" altLang="en-US" sz="1200" dirty="0">
                <a:latin typeface="+mn-ea"/>
              </a:rPr>
              <a:t>億円</a:t>
            </a:r>
          </a:p>
          <a:p>
            <a:pPr algn="ctr"/>
            <a:r>
              <a:rPr lang="ja-JP" altLang="en-US" sz="1200" dirty="0">
                <a:latin typeface="+mn-ea"/>
              </a:rPr>
              <a:t>（</a:t>
            </a:r>
            <a:r>
              <a:rPr lang="en-US" altLang="ja-JP" sz="1200" dirty="0">
                <a:latin typeface="+mn-ea"/>
              </a:rPr>
              <a:t>18.0%</a:t>
            </a:r>
            <a:r>
              <a:rPr lang="ja-JP" altLang="en-US" sz="1200" dirty="0">
                <a:latin typeface="+mn-ea"/>
              </a:rPr>
              <a:t>）</a:t>
            </a:r>
          </a:p>
        </p:txBody>
      </p:sp>
      <p:sp>
        <p:nvSpPr>
          <p:cNvPr id="61" name="テキスト ボックス 60">
            <a:extLst>
              <a:ext uri="{FF2B5EF4-FFF2-40B4-BE49-F238E27FC236}">
                <a16:creationId xmlns:a16="http://schemas.microsoft.com/office/drawing/2014/main" id="{8A0AAB1E-0588-3A4E-F1A6-53B353285658}"/>
              </a:ext>
            </a:extLst>
          </p:cNvPr>
          <p:cNvSpPr txBox="1"/>
          <p:nvPr/>
        </p:nvSpPr>
        <p:spPr>
          <a:xfrm>
            <a:off x="1082935" y="4616486"/>
            <a:ext cx="1198444" cy="830997"/>
          </a:xfrm>
          <a:prstGeom prst="rect">
            <a:avLst/>
          </a:prstGeom>
          <a:noFill/>
        </p:spPr>
        <p:txBody>
          <a:bodyPr wrap="square">
            <a:spAutoFit/>
          </a:bodyPr>
          <a:lstStyle/>
          <a:p>
            <a:pPr algn="ctr"/>
            <a:r>
              <a:rPr lang="ja-JP" altLang="en-US" sz="1200" dirty="0">
                <a:latin typeface="+mn-ea"/>
              </a:rPr>
              <a:t>地方交付税等</a:t>
            </a:r>
          </a:p>
          <a:p>
            <a:pPr algn="ctr"/>
            <a:r>
              <a:rPr lang="en-US" altLang="ja-JP" sz="1200" dirty="0">
                <a:latin typeface="+mn-ea"/>
              </a:rPr>
              <a:t>3,858</a:t>
            </a:r>
            <a:r>
              <a:rPr lang="ja-JP" altLang="en-US" sz="1200" dirty="0">
                <a:latin typeface="+mn-ea"/>
              </a:rPr>
              <a:t>億円</a:t>
            </a:r>
          </a:p>
          <a:p>
            <a:pPr algn="ctr"/>
            <a:r>
              <a:rPr lang="ja-JP" altLang="en-US" sz="1200" dirty="0">
                <a:latin typeface="+mn-ea"/>
              </a:rPr>
              <a:t>（</a:t>
            </a:r>
            <a:r>
              <a:rPr lang="en-US" altLang="ja-JP" sz="1200" dirty="0">
                <a:latin typeface="+mn-ea"/>
              </a:rPr>
              <a:t>16.6%</a:t>
            </a:r>
            <a:r>
              <a:rPr lang="ja-JP" altLang="en-US" sz="1200" dirty="0">
                <a:latin typeface="+mn-ea"/>
              </a:rPr>
              <a:t>）</a:t>
            </a:r>
          </a:p>
          <a:p>
            <a:pPr algn="ctr"/>
            <a:endParaRPr lang="ja-JP" altLang="en-US" sz="1200" dirty="0">
              <a:solidFill>
                <a:schemeClr val="bg1"/>
              </a:solidFill>
              <a:latin typeface="+mn-ea"/>
            </a:endParaRPr>
          </a:p>
        </p:txBody>
      </p:sp>
      <p:sp>
        <p:nvSpPr>
          <p:cNvPr id="62" name="テキスト ボックス 61">
            <a:extLst>
              <a:ext uri="{FF2B5EF4-FFF2-40B4-BE49-F238E27FC236}">
                <a16:creationId xmlns:a16="http://schemas.microsoft.com/office/drawing/2014/main" id="{44054FEB-A3B1-A72C-B1CF-86E24B9024A7}"/>
              </a:ext>
            </a:extLst>
          </p:cNvPr>
          <p:cNvSpPr txBox="1"/>
          <p:nvPr/>
        </p:nvSpPr>
        <p:spPr>
          <a:xfrm>
            <a:off x="588046" y="3761663"/>
            <a:ext cx="1494348" cy="646331"/>
          </a:xfrm>
          <a:prstGeom prst="rect">
            <a:avLst/>
          </a:prstGeom>
          <a:noFill/>
        </p:spPr>
        <p:txBody>
          <a:bodyPr wrap="square">
            <a:spAutoFit/>
          </a:bodyPr>
          <a:lstStyle/>
          <a:p>
            <a:pPr algn="ctr"/>
            <a:r>
              <a:rPr lang="ja-JP" altLang="en-US" sz="1200" dirty="0">
                <a:latin typeface="+mn-ea"/>
              </a:rPr>
              <a:t>国庫支出金</a:t>
            </a:r>
          </a:p>
          <a:p>
            <a:pPr algn="ctr"/>
            <a:r>
              <a:rPr lang="en-US" altLang="ja-JP" sz="1200" dirty="0">
                <a:latin typeface="+mn-ea"/>
              </a:rPr>
              <a:t>2,034</a:t>
            </a:r>
            <a:r>
              <a:rPr lang="ja-JP" altLang="en-US" sz="1200" dirty="0">
                <a:latin typeface="+mn-ea"/>
              </a:rPr>
              <a:t>億円（</a:t>
            </a:r>
            <a:r>
              <a:rPr lang="en-US" altLang="ja-JP" sz="1200" dirty="0">
                <a:latin typeface="+mn-ea"/>
              </a:rPr>
              <a:t>8.8%</a:t>
            </a:r>
            <a:r>
              <a:rPr lang="ja-JP" altLang="en-US" sz="1200" dirty="0">
                <a:latin typeface="+mn-ea"/>
              </a:rPr>
              <a:t>）</a:t>
            </a:r>
          </a:p>
          <a:p>
            <a:pPr algn="ctr"/>
            <a:endParaRPr lang="ja-JP" altLang="en-US" sz="1200" dirty="0">
              <a:solidFill>
                <a:schemeClr val="bg1"/>
              </a:solidFill>
              <a:latin typeface="+mn-ea"/>
            </a:endParaRPr>
          </a:p>
        </p:txBody>
      </p:sp>
      <p:sp>
        <p:nvSpPr>
          <p:cNvPr id="63" name="テキスト ボックス 62">
            <a:extLst>
              <a:ext uri="{FF2B5EF4-FFF2-40B4-BE49-F238E27FC236}">
                <a16:creationId xmlns:a16="http://schemas.microsoft.com/office/drawing/2014/main" id="{1CC83004-BEF8-7EBE-E9B6-D7339A510925}"/>
              </a:ext>
            </a:extLst>
          </p:cNvPr>
          <p:cNvSpPr txBox="1"/>
          <p:nvPr/>
        </p:nvSpPr>
        <p:spPr>
          <a:xfrm>
            <a:off x="554950" y="2574218"/>
            <a:ext cx="1494348" cy="461665"/>
          </a:xfrm>
          <a:prstGeom prst="rect">
            <a:avLst/>
          </a:prstGeom>
          <a:noFill/>
        </p:spPr>
        <p:txBody>
          <a:bodyPr wrap="square">
            <a:spAutoFit/>
          </a:bodyPr>
          <a:lstStyle/>
          <a:p>
            <a:pPr algn="ctr"/>
            <a:r>
              <a:rPr lang="ja-JP" altLang="en-US" sz="1200" dirty="0">
                <a:latin typeface="+mn-ea"/>
              </a:rPr>
              <a:t>県債</a:t>
            </a:r>
          </a:p>
          <a:p>
            <a:pPr algn="ctr"/>
            <a:r>
              <a:rPr lang="en-US" altLang="ja-JP" sz="1200" dirty="0">
                <a:latin typeface="+mn-ea"/>
              </a:rPr>
              <a:t>1,244</a:t>
            </a:r>
            <a:r>
              <a:rPr lang="ja-JP" altLang="en-US" sz="1200" dirty="0">
                <a:latin typeface="+mn-ea"/>
              </a:rPr>
              <a:t>億円（</a:t>
            </a:r>
            <a:r>
              <a:rPr lang="en-US" altLang="ja-JP" sz="1200" dirty="0">
                <a:latin typeface="+mn-ea"/>
              </a:rPr>
              <a:t>5.4%</a:t>
            </a:r>
            <a:r>
              <a:rPr lang="ja-JP" altLang="en-US" sz="1200" dirty="0">
                <a:latin typeface="+mn-ea"/>
              </a:rPr>
              <a:t>）</a:t>
            </a:r>
            <a:endParaRPr lang="ja-JP" altLang="en-US" sz="1200" dirty="0">
              <a:solidFill>
                <a:schemeClr val="bg1"/>
              </a:solidFill>
              <a:latin typeface="+mn-ea"/>
            </a:endParaRPr>
          </a:p>
        </p:txBody>
      </p:sp>
      <p:sp>
        <p:nvSpPr>
          <p:cNvPr id="64" name="テキスト ボックス 63">
            <a:extLst>
              <a:ext uri="{FF2B5EF4-FFF2-40B4-BE49-F238E27FC236}">
                <a16:creationId xmlns:a16="http://schemas.microsoft.com/office/drawing/2014/main" id="{D4D7010C-2E6B-8563-DEE1-71AB63B3156A}"/>
              </a:ext>
            </a:extLst>
          </p:cNvPr>
          <p:cNvSpPr txBox="1"/>
          <p:nvPr/>
        </p:nvSpPr>
        <p:spPr>
          <a:xfrm>
            <a:off x="89811" y="3176962"/>
            <a:ext cx="1494348" cy="461665"/>
          </a:xfrm>
          <a:prstGeom prst="rect">
            <a:avLst/>
          </a:prstGeom>
          <a:noFill/>
        </p:spPr>
        <p:txBody>
          <a:bodyPr wrap="square">
            <a:spAutoFit/>
          </a:bodyPr>
          <a:lstStyle/>
          <a:p>
            <a:pPr algn="ctr"/>
            <a:r>
              <a:rPr lang="ja-JP" altLang="en-US" sz="1200" dirty="0">
                <a:latin typeface="+mn-ea"/>
              </a:rPr>
              <a:t>地方譲与税</a:t>
            </a:r>
          </a:p>
          <a:p>
            <a:pPr algn="ctr"/>
            <a:r>
              <a:rPr lang="en-US" altLang="ja-JP" sz="1200" dirty="0">
                <a:latin typeface="+mn-ea"/>
              </a:rPr>
              <a:t>1,273</a:t>
            </a:r>
            <a:r>
              <a:rPr lang="ja-JP" altLang="en-US" sz="1200" dirty="0">
                <a:latin typeface="+mn-ea"/>
              </a:rPr>
              <a:t>億円（</a:t>
            </a:r>
            <a:r>
              <a:rPr lang="en-US" altLang="ja-JP" sz="1200" dirty="0">
                <a:latin typeface="+mn-ea"/>
              </a:rPr>
              <a:t>5.5%</a:t>
            </a:r>
            <a:r>
              <a:rPr lang="ja-JP" altLang="en-US" sz="1200" dirty="0">
                <a:latin typeface="+mn-ea"/>
              </a:rPr>
              <a:t>）</a:t>
            </a:r>
          </a:p>
        </p:txBody>
      </p:sp>
      <p:sp>
        <p:nvSpPr>
          <p:cNvPr id="65" name="テキスト ボックス 64">
            <a:extLst>
              <a:ext uri="{FF2B5EF4-FFF2-40B4-BE49-F238E27FC236}">
                <a16:creationId xmlns:a16="http://schemas.microsoft.com/office/drawing/2014/main" id="{D34994F4-8FBD-145B-8C07-68C0B78CF456}"/>
              </a:ext>
            </a:extLst>
          </p:cNvPr>
          <p:cNvSpPr txBox="1"/>
          <p:nvPr/>
        </p:nvSpPr>
        <p:spPr>
          <a:xfrm>
            <a:off x="1719071" y="2420431"/>
            <a:ext cx="1494348" cy="646331"/>
          </a:xfrm>
          <a:prstGeom prst="rect">
            <a:avLst/>
          </a:prstGeom>
          <a:noFill/>
        </p:spPr>
        <p:txBody>
          <a:bodyPr wrap="square">
            <a:spAutoFit/>
          </a:bodyPr>
          <a:lstStyle/>
          <a:p>
            <a:pPr algn="ctr"/>
            <a:r>
              <a:rPr lang="ja-JP" altLang="en-US" sz="1200" dirty="0">
                <a:latin typeface="+mn-ea"/>
              </a:rPr>
              <a:t>その他</a:t>
            </a:r>
          </a:p>
          <a:p>
            <a:pPr algn="ctr"/>
            <a:r>
              <a:rPr lang="en-US" altLang="ja-JP" sz="1200" dirty="0">
                <a:latin typeface="+mn-ea"/>
              </a:rPr>
              <a:t>1,517</a:t>
            </a:r>
            <a:r>
              <a:rPr lang="ja-JP" altLang="en-US" sz="1200" dirty="0">
                <a:latin typeface="+mn-ea"/>
              </a:rPr>
              <a:t>億円（</a:t>
            </a:r>
            <a:r>
              <a:rPr lang="en-US" altLang="ja-JP" sz="1200" dirty="0">
                <a:latin typeface="+mn-ea"/>
              </a:rPr>
              <a:t>6.5%</a:t>
            </a:r>
            <a:r>
              <a:rPr lang="ja-JP" altLang="en-US" sz="1200" dirty="0">
                <a:latin typeface="+mn-ea"/>
              </a:rPr>
              <a:t>）</a:t>
            </a:r>
          </a:p>
          <a:p>
            <a:pPr algn="ctr"/>
            <a:endParaRPr lang="ja-JP" altLang="en-US" sz="1200" dirty="0">
              <a:latin typeface="+mn-ea"/>
            </a:endParaRPr>
          </a:p>
        </p:txBody>
      </p:sp>
      <p:cxnSp>
        <p:nvCxnSpPr>
          <p:cNvPr id="66" name="直線コネクタ 65">
            <a:extLst>
              <a:ext uri="{FF2B5EF4-FFF2-40B4-BE49-F238E27FC236}">
                <a16:creationId xmlns:a16="http://schemas.microsoft.com/office/drawing/2014/main" id="{912B54FE-6174-3963-79B5-7918CC78B55E}"/>
              </a:ext>
            </a:extLst>
          </p:cNvPr>
          <p:cNvCxnSpPr>
            <a:cxnSpLocks/>
          </p:cNvCxnSpPr>
          <p:nvPr/>
        </p:nvCxnSpPr>
        <p:spPr bwMode="auto">
          <a:xfrm flipH="1" flipV="1">
            <a:off x="2676746" y="2841962"/>
            <a:ext cx="66718" cy="288631"/>
          </a:xfrm>
          <a:prstGeom prst="line">
            <a:avLst/>
          </a:prstGeom>
          <a:noFill/>
          <a:ln w="12700" cap="flat" cmpd="sng" algn="ctr">
            <a:solidFill>
              <a:schemeClr val="tx1"/>
            </a:solidFill>
            <a:prstDash val="solid"/>
            <a:round/>
            <a:headEnd type="oval" w="med" len="med"/>
            <a:tailEnd type="none" w="med" len="med"/>
          </a:ln>
          <a:effectLst/>
        </p:spPr>
      </p:cxnSp>
      <p:cxnSp>
        <p:nvCxnSpPr>
          <p:cNvPr id="67" name="直線コネクタ 66">
            <a:extLst>
              <a:ext uri="{FF2B5EF4-FFF2-40B4-BE49-F238E27FC236}">
                <a16:creationId xmlns:a16="http://schemas.microsoft.com/office/drawing/2014/main" id="{F5AC1E73-843E-2991-B270-C0AD243AF140}"/>
              </a:ext>
            </a:extLst>
          </p:cNvPr>
          <p:cNvCxnSpPr>
            <a:cxnSpLocks/>
          </p:cNvCxnSpPr>
          <p:nvPr/>
        </p:nvCxnSpPr>
        <p:spPr bwMode="auto">
          <a:xfrm flipH="1" flipV="1">
            <a:off x="1908362" y="3005733"/>
            <a:ext cx="377902" cy="287420"/>
          </a:xfrm>
          <a:prstGeom prst="line">
            <a:avLst/>
          </a:prstGeom>
          <a:noFill/>
          <a:ln w="12700" cap="flat" cmpd="sng" algn="ctr">
            <a:solidFill>
              <a:schemeClr val="tx1"/>
            </a:solidFill>
            <a:prstDash val="solid"/>
            <a:round/>
            <a:headEnd type="oval" w="med" len="med"/>
            <a:tailEnd type="none" w="med" len="med"/>
          </a:ln>
          <a:effectLst/>
        </p:spPr>
      </p:cxnSp>
      <p:cxnSp>
        <p:nvCxnSpPr>
          <p:cNvPr id="69" name="直線コネクタ 68">
            <a:extLst>
              <a:ext uri="{FF2B5EF4-FFF2-40B4-BE49-F238E27FC236}">
                <a16:creationId xmlns:a16="http://schemas.microsoft.com/office/drawing/2014/main" id="{EA87539A-7517-2D49-C38F-ABC13964C39F}"/>
              </a:ext>
            </a:extLst>
          </p:cNvPr>
          <p:cNvCxnSpPr>
            <a:cxnSpLocks/>
          </p:cNvCxnSpPr>
          <p:nvPr/>
        </p:nvCxnSpPr>
        <p:spPr bwMode="auto">
          <a:xfrm flipH="1" flipV="1">
            <a:off x="1388759" y="3429000"/>
            <a:ext cx="613026" cy="107993"/>
          </a:xfrm>
          <a:prstGeom prst="line">
            <a:avLst/>
          </a:prstGeom>
          <a:noFill/>
          <a:ln w="12700" cap="flat" cmpd="sng" algn="ctr">
            <a:solidFill>
              <a:schemeClr val="tx1"/>
            </a:solidFill>
            <a:prstDash val="solid"/>
            <a:round/>
            <a:headEnd type="oval" w="med" len="med"/>
            <a:tailEnd type="none" w="med" len="med"/>
          </a:ln>
          <a:effectLst/>
        </p:spPr>
      </p:cxnSp>
      <p:sp>
        <p:nvSpPr>
          <p:cNvPr id="70" name="テキスト ボックス 69">
            <a:extLst>
              <a:ext uri="{FF2B5EF4-FFF2-40B4-BE49-F238E27FC236}">
                <a16:creationId xmlns:a16="http://schemas.microsoft.com/office/drawing/2014/main" id="{99D32C26-5E52-5D6C-3D5C-5F6A6C72B985}"/>
              </a:ext>
            </a:extLst>
          </p:cNvPr>
          <p:cNvSpPr txBox="1"/>
          <p:nvPr/>
        </p:nvSpPr>
        <p:spPr>
          <a:xfrm>
            <a:off x="3176414" y="5161627"/>
            <a:ext cx="535392" cy="215444"/>
          </a:xfrm>
          <a:prstGeom prst="rect">
            <a:avLst/>
          </a:prstGeom>
          <a:noFill/>
        </p:spPr>
        <p:txBody>
          <a:bodyPr wrap="square" rtlCol="0">
            <a:spAutoFit/>
          </a:bodyPr>
          <a:lstStyle/>
          <a:p>
            <a:r>
              <a:rPr lang="en-US" altLang="ja-JP" sz="800" dirty="0">
                <a:latin typeface="+mj-ea"/>
                <a:ea typeface="+mj-ea"/>
              </a:rPr>
              <a:t>(</a:t>
            </a:r>
            <a:r>
              <a:rPr kumimoji="1" lang="en-US" altLang="ja-JP" sz="800" dirty="0">
                <a:latin typeface="+mj-ea"/>
                <a:ea typeface="+mj-ea"/>
              </a:rPr>
              <a:t>※</a:t>
            </a:r>
            <a:r>
              <a:rPr lang="en-US" altLang="ja-JP" sz="800" dirty="0">
                <a:latin typeface="+mj-ea"/>
                <a:ea typeface="+mj-ea"/>
              </a:rPr>
              <a:t>)</a:t>
            </a:r>
            <a:endParaRPr kumimoji="1" lang="ja-JP" altLang="en-US" sz="800" dirty="0">
              <a:latin typeface="+mj-ea"/>
              <a:ea typeface="+mj-ea"/>
            </a:endParaRPr>
          </a:p>
        </p:txBody>
      </p:sp>
      <p:sp>
        <p:nvSpPr>
          <p:cNvPr id="71" name="Rectangle 8">
            <a:extLst>
              <a:ext uri="{FF2B5EF4-FFF2-40B4-BE49-F238E27FC236}">
                <a16:creationId xmlns:a16="http://schemas.microsoft.com/office/drawing/2014/main" id="{D315FB37-701A-8F83-FA25-B9931747A42F}"/>
              </a:ext>
            </a:extLst>
          </p:cNvPr>
          <p:cNvSpPr>
            <a:spLocks noChangeArrowheads="1"/>
          </p:cNvSpPr>
          <p:nvPr/>
        </p:nvSpPr>
        <p:spPr bwMode="auto">
          <a:xfrm>
            <a:off x="710804" y="3015621"/>
            <a:ext cx="354832" cy="241660"/>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700" dirty="0">
                <a:solidFill>
                  <a:srgbClr val="000000"/>
                </a:solidFill>
                <a:latin typeface="+mn-ea"/>
                <a:ea typeface="+mn-ea"/>
                <a:cs typeface="メイリオ" panose="020B0604030504040204" pitchFamily="50" charset="-128"/>
              </a:rPr>
              <a:t>じょうよ</a:t>
            </a:r>
          </a:p>
        </p:txBody>
      </p:sp>
      <p:sp>
        <p:nvSpPr>
          <p:cNvPr id="72" name="Rectangle 8">
            <a:extLst>
              <a:ext uri="{FF2B5EF4-FFF2-40B4-BE49-F238E27FC236}">
                <a16:creationId xmlns:a16="http://schemas.microsoft.com/office/drawing/2014/main" id="{C666164E-5A10-C05E-7594-8FE5408711B9}"/>
              </a:ext>
            </a:extLst>
          </p:cNvPr>
          <p:cNvSpPr>
            <a:spLocks noChangeArrowheads="1"/>
          </p:cNvSpPr>
          <p:nvPr/>
        </p:nvSpPr>
        <p:spPr bwMode="auto">
          <a:xfrm>
            <a:off x="1101464" y="2415553"/>
            <a:ext cx="401319" cy="241660"/>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700" dirty="0">
                <a:solidFill>
                  <a:srgbClr val="000000"/>
                </a:solidFill>
                <a:latin typeface="+mn-ea"/>
                <a:ea typeface="+mn-ea"/>
                <a:cs typeface="メイリオ" panose="020B0604030504040204" pitchFamily="50" charset="-128"/>
              </a:rPr>
              <a:t>けんさい</a:t>
            </a:r>
          </a:p>
        </p:txBody>
      </p:sp>
      <p:sp>
        <p:nvSpPr>
          <p:cNvPr id="2" name="正方形/長方形 1">
            <a:extLst>
              <a:ext uri="{FF2B5EF4-FFF2-40B4-BE49-F238E27FC236}">
                <a16:creationId xmlns:a16="http://schemas.microsoft.com/office/drawing/2014/main" id="{4B826DBA-AA19-EC02-1434-CECF07424F06}"/>
              </a:ext>
            </a:extLst>
          </p:cNvPr>
          <p:cNvSpPr/>
          <p:nvPr/>
        </p:nvSpPr>
        <p:spPr bwMode="auto">
          <a:xfrm>
            <a:off x="287920" y="6201116"/>
            <a:ext cx="7522409" cy="642189"/>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Osaka" charset="-128"/>
            </a:endParaRPr>
          </a:p>
        </p:txBody>
      </p:sp>
      <p:sp>
        <p:nvSpPr>
          <p:cNvPr id="3" name="正方形/長方形 2">
            <a:extLst>
              <a:ext uri="{FF2B5EF4-FFF2-40B4-BE49-F238E27FC236}">
                <a16:creationId xmlns:a16="http://schemas.microsoft.com/office/drawing/2014/main" id="{834B27E8-C1ED-A0EC-962D-841498BAB6A0}"/>
              </a:ext>
            </a:extLst>
          </p:cNvPr>
          <p:cNvSpPr/>
          <p:nvPr/>
        </p:nvSpPr>
        <p:spPr bwMode="auto">
          <a:xfrm>
            <a:off x="372591" y="6253930"/>
            <a:ext cx="7387967" cy="543186"/>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Osaka" charset="-128"/>
            </a:endParaRPr>
          </a:p>
        </p:txBody>
      </p:sp>
      <p:sp>
        <p:nvSpPr>
          <p:cNvPr id="4" name="テキスト ボックス 3">
            <a:extLst>
              <a:ext uri="{FF2B5EF4-FFF2-40B4-BE49-F238E27FC236}">
                <a16:creationId xmlns:a16="http://schemas.microsoft.com/office/drawing/2014/main" id="{AFC8A267-DE64-EDBD-A1C3-F92CFA0162C3}"/>
              </a:ext>
            </a:extLst>
          </p:cNvPr>
          <p:cNvSpPr txBox="1"/>
          <p:nvPr/>
        </p:nvSpPr>
        <p:spPr>
          <a:xfrm>
            <a:off x="1794209" y="6320499"/>
            <a:ext cx="5181018" cy="584775"/>
          </a:xfrm>
          <a:prstGeom prst="rect">
            <a:avLst/>
          </a:prstGeom>
          <a:noFill/>
        </p:spPr>
        <p:txBody>
          <a:bodyPr wrap="square" rtlCol="0">
            <a:spAutoFit/>
          </a:bodyPr>
          <a:lstStyle/>
          <a:p>
            <a:r>
              <a:rPr lang="ja-JP" altLang="en-US" sz="1100" b="1" dirty="0">
                <a:solidFill>
                  <a:srgbClr val="005BAD"/>
                </a:solidFill>
                <a:latin typeface="+mn-ea"/>
              </a:rPr>
              <a:t>　「令和８年度くらしと県税」でもっと</a:t>
            </a:r>
            <a:r>
              <a:rPr kumimoji="1" lang="ja-JP" altLang="en-US" sz="1100" b="1" dirty="0">
                <a:solidFill>
                  <a:srgbClr val="005BAD"/>
                </a:solidFill>
                <a:latin typeface="+mn-ea"/>
              </a:rPr>
              <a:t>詳しく見てみよう</a:t>
            </a:r>
            <a:endParaRPr kumimoji="1" lang="en-US" altLang="ja-JP" sz="1100" b="1" dirty="0">
              <a:solidFill>
                <a:srgbClr val="005BAD"/>
              </a:solidFill>
              <a:latin typeface="+mn-ea"/>
            </a:endParaRPr>
          </a:p>
          <a:p>
            <a:r>
              <a:rPr kumimoji="1" lang="ja-JP" altLang="en-US" sz="1050" b="1" dirty="0">
                <a:solidFill>
                  <a:srgbClr val="005BAD"/>
                </a:solidFill>
                <a:latin typeface="+mn-ea"/>
              </a:rPr>
              <a:t>　</a:t>
            </a:r>
            <a:r>
              <a:rPr lang="en-US" altLang="ja-JP" sz="1050" u="sng" kern="100" dirty="0">
                <a:effectLst/>
                <a:latin typeface="+mn-ea"/>
                <a:cs typeface="Times New Roman" panose="02020603050405020304" pitchFamily="18" charset="0"/>
                <a:hlinkClick r:id="rId6">
                  <a:extLst>
                    <a:ext uri="{A12FA001-AC4F-418D-AE19-62706E023703}">
                      <ahyp:hlinkClr xmlns:ahyp="http://schemas.microsoft.com/office/drawing/2018/hyperlinkcolor" val="tx"/>
                    </a:ext>
                  </a:extLst>
                </a:hlinkClick>
              </a:rPr>
              <a:t>https://web.pref.hyogo.lg.jp/kk22/r8kurashitokenzei.html</a:t>
            </a:r>
            <a:endParaRPr lang="ja-JP" altLang="ja-JP" sz="1050" kern="100" dirty="0">
              <a:effectLst/>
              <a:latin typeface="+mn-ea"/>
              <a:cs typeface="Times New Roman" panose="02020603050405020304" pitchFamily="18" charset="0"/>
            </a:endParaRPr>
          </a:p>
          <a:p>
            <a:endParaRPr lang="en-US" altLang="ja-JP" sz="1050" dirty="0">
              <a:latin typeface="+mn-ea"/>
              <a:cs typeface="Arial" panose="020B0604020202020204" pitchFamily="34" charset="0"/>
            </a:endParaRPr>
          </a:p>
        </p:txBody>
      </p:sp>
      <p:grpSp>
        <p:nvGrpSpPr>
          <p:cNvPr id="7" name="グループ化 6">
            <a:extLst>
              <a:ext uri="{FF2B5EF4-FFF2-40B4-BE49-F238E27FC236}">
                <a16:creationId xmlns:a16="http://schemas.microsoft.com/office/drawing/2014/main" id="{60F82960-8EE7-4DC0-6638-2DD138769C2F}"/>
              </a:ext>
            </a:extLst>
          </p:cNvPr>
          <p:cNvGrpSpPr/>
          <p:nvPr/>
        </p:nvGrpSpPr>
        <p:grpSpPr>
          <a:xfrm>
            <a:off x="-29057" y="6128443"/>
            <a:ext cx="832606" cy="749280"/>
            <a:chOff x="-35154" y="5996309"/>
            <a:chExt cx="945432" cy="850815"/>
          </a:xfrm>
        </p:grpSpPr>
        <p:sp>
          <p:nvSpPr>
            <p:cNvPr id="8" name="フリーフォーム: 図形 63">
              <a:extLst>
                <a:ext uri="{FF2B5EF4-FFF2-40B4-BE49-F238E27FC236}">
                  <a16:creationId xmlns:a16="http://schemas.microsoft.com/office/drawing/2014/main" id="{73B6BE1B-E1EC-F584-B3CC-E5E0FE7C5E57}"/>
                </a:ext>
              </a:extLst>
            </p:cNvPr>
            <p:cNvSpPr/>
            <p:nvPr userDrawn="1"/>
          </p:nvSpPr>
          <p:spPr>
            <a:xfrm rot="5400000">
              <a:off x="29731" y="6005304"/>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9" name="フリーフォーム: 図形 64">
              <a:extLst>
                <a:ext uri="{FF2B5EF4-FFF2-40B4-BE49-F238E27FC236}">
                  <a16:creationId xmlns:a16="http://schemas.microsoft.com/office/drawing/2014/main" id="{00DCD81E-D009-331C-8ACE-A55D03B3A5A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0" name="テキスト ボックス 9">
              <a:extLst>
                <a:ext uri="{FF2B5EF4-FFF2-40B4-BE49-F238E27FC236}">
                  <a16:creationId xmlns:a16="http://schemas.microsoft.com/office/drawing/2014/main" id="{CE60FDAD-2F64-DC59-93A6-C4928BAEF61F}"/>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pic>
        <p:nvPicPr>
          <p:cNvPr id="11" name="図 10">
            <a:extLst>
              <a:ext uri="{FF2B5EF4-FFF2-40B4-BE49-F238E27FC236}">
                <a16:creationId xmlns:a16="http://schemas.microsoft.com/office/drawing/2014/main" id="{B8FE885A-DD49-2BBA-125A-81401CF99B17}"/>
              </a:ext>
            </a:extLst>
          </p:cNvPr>
          <p:cNvPicPr>
            <a:picLocks noChangeAspect="1"/>
          </p:cNvPicPr>
          <p:nvPr/>
        </p:nvPicPr>
        <p:blipFill>
          <a:blip r:embed="rId7"/>
          <a:stretch>
            <a:fillRect/>
          </a:stretch>
        </p:blipFill>
        <p:spPr>
          <a:xfrm>
            <a:off x="871062" y="5498066"/>
            <a:ext cx="910348" cy="1281600"/>
          </a:xfrm>
          <a:prstGeom prst="rect">
            <a:avLst/>
          </a:prstGeom>
        </p:spPr>
      </p:pic>
      <p:pic>
        <p:nvPicPr>
          <p:cNvPr id="12" name="図 11">
            <a:hlinkClick r:id="rId6"/>
            <a:extLst>
              <a:ext uri="{FF2B5EF4-FFF2-40B4-BE49-F238E27FC236}">
                <a16:creationId xmlns:a16="http://schemas.microsoft.com/office/drawing/2014/main" id="{2A30D835-5941-6314-3BDA-8EC257647F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61989" y="5940000"/>
            <a:ext cx="918000" cy="918000"/>
          </a:xfrm>
          <a:prstGeom prst="rect">
            <a:avLst/>
          </a:prstGeom>
        </p:spPr>
      </p:pic>
    </p:spTree>
    <p:custDataLst>
      <p:tags r:id="rId1"/>
    </p:custDataLst>
    <p:extLst>
      <p:ext uri="{BB962C8B-B14F-4D97-AF65-F5344CB8AC3E}">
        <p14:creationId xmlns:p14="http://schemas.microsoft.com/office/powerpoint/2010/main" val="106174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fade">
                                      <p:cBhvr>
                                        <p:cTn id="25" dur="500"/>
                                        <p:tgtEl>
                                          <p:spTgt spid="6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fade">
                                      <p:cBhvr>
                                        <p:cTn id="28" dur="500"/>
                                        <p:tgtEl>
                                          <p:spTgt spid="7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500"/>
                                        <p:tgtEl>
                                          <p:spTgt spid="6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fade">
                                      <p:cBhvr>
                                        <p:cTn id="34" dur="500"/>
                                        <p:tgtEl>
                                          <p:spTgt spid="7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500"/>
                                        <p:tgtEl>
                                          <p:spTgt spid="6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500"/>
                                        <p:tgtEl>
                                          <p:spTgt spid="6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500"/>
                                        <p:tgtEl>
                                          <p:spTgt spid="6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500"/>
                                        <p:tgtEl>
                                          <p:spTgt spid="6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500"/>
                                        <p:tgtEl>
                                          <p:spTgt spid="59"/>
                                        </p:tgtEl>
                                      </p:cBhvr>
                                    </p:animEffect>
                                  </p:childTnLst>
                                </p:cTn>
                              </p:par>
                              <p:par>
                                <p:cTn id="53" presetID="10" presetClass="entr" presetSubtype="0" fill="hold" nodeType="with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fade">
                                      <p:cBhvr>
                                        <p:cTn id="55" dur="500"/>
                                        <p:tgtEl>
                                          <p:spTgt spid="66"/>
                                        </p:tgtEl>
                                      </p:cBhvr>
                                    </p:animEffect>
                                  </p:childTnLst>
                                </p:cTn>
                              </p:par>
                              <p:par>
                                <p:cTn id="56" presetID="10" presetClass="entr" presetSubtype="0" fill="hold" nodeType="with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500"/>
                                        <p:tgtEl>
                                          <p:spTgt spid="67"/>
                                        </p:tgtEl>
                                      </p:cBhvr>
                                    </p:animEffect>
                                  </p:childTnLst>
                                </p:cTn>
                              </p:par>
                              <p:par>
                                <p:cTn id="59" presetID="10" presetClass="entr" presetSubtype="0" fill="hold" nodeType="with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fade">
                                      <p:cBhvr>
                                        <p:cTn id="61" dur="500"/>
                                        <p:tgtEl>
                                          <p:spTgt spid="6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fade">
                                      <p:cBhvr>
                                        <p:cTn id="64" dur="500"/>
                                        <p:tgtEl>
                                          <p:spTgt spid="7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500"/>
                                        <p:tgtEl>
                                          <p:spTgt spid="4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500"/>
                                        <p:tgtEl>
                                          <p:spTgt spid="3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500"/>
                                        <p:tgtEl>
                                          <p:spTgt spid="4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500"/>
                                        <p:tgtEl>
                                          <p:spTgt spid="4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P spid="29" grpId="0" animBg="1"/>
      <p:bldP spid="33" grpId="0" animBg="1"/>
      <p:bldP spid="34" grpId="0" animBg="1"/>
      <p:bldP spid="35" grpId="0"/>
      <p:bldP spid="36" grpId="0" animBg="1"/>
      <p:bldP spid="38" grpId="0"/>
      <p:bldP spid="43" grpId="0"/>
      <p:bldP spid="44" grpId="0"/>
      <p:bldP spid="45" grpId="0"/>
      <p:bldP spid="58" grpId="0"/>
      <p:bldP spid="59" grpId="0"/>
      <p:bldP spid="60" grpId="0"/>
      <p:bldP spid="61" grpId="0"/>
      <p:bldP spid="62" grpId="0"/>
      <p:bldP spid="63" grpId="0"/>
      <p:bldP spid="64" grpId="0"/>
      <p:bldP spid="65" grpId="0"/>
      <p:bldP spid="70" grpId="0"/>
      <p:bldP spid="71"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6EAF3-5448-1B40-291D-16B64E43F9A2}"/>
            </a:ext>
          </a:extLst>
        </p:cNvPr>
        <p:cNvGrpSpPr/>
        <p:nvPr/>
      </p:nvGrpSpPr>
      <p:grpSpPr>
        <a:xfrm>
          <a:off x="0" y="0"/>
          <a:ext cx="0" cy="0"/>
          <a:chOff x="0" y="0"/>
          <a:chExt cx="0" cy="0"/>
        </a:xfrm>
      </p:grpSpPr>
      <p:graphicFrame>
        <p:nvGraphicFramePr>
          <p:cNvPr id="5" name="グラフ 4">
            <a:extLst>
              <a:ext uri="{FF2B5EF4-FFF2-40B4-BE49-F238E27FC236}">
                <a16:creationId xmlns:a16="http://schemas.microsoft.com/office/drawing/2014/main" id="{149D889E-7EAB-0907-2A85-4E1DB01AA654}"/>
              </a:ext>
            </a:extLst>
          </p:cNvPr>
          <p:cNvGraphicFramePr/>
          <p:nvPr>
            <p:extLst>
              <p:ext uri="{D42A27DB-BD31-4B8C-83A1-F6EECF244321}">
                <p14:modId xmlns:p14="http://schemas.microsoft.com/office/powerpoint/2010/main" val="4129422384"/>
              </p:ext>
            </p:extLst>
          </p:nvPr>
        </p:nvGraphicFramePr>
        <p:xfrm>
          <a:off x="12084" y="2334678"/>
          <a:ext cx="5965200" cy="3675600"/>
        </p:xfrm>
        <a:graphic>
          <a:graphicData uri="http://schemas.openxmlformats.org/drawingml/2006/chart">
            <c:chart xmlns:c="http://schemas.openxmlformats.org/drawingml/2006/chart" xmlns:r="http://schemas.openxmlformats.org/officeDocument/2006/relationships" r:id="rId4"/>
          </a:graphicData>
        </a:graphic>
      </p:graphicFrame>
      <p:sp>
        <p:nvSpPr>
          <p:cNvPr id="6" name="正方形/長方形 5">
            <a:extLst>
              <a:ext uri="{FF2B5EF4-FFF2-40B4-BE49-F238E27FC236}">
                <a16:creationId xmlns:a16="http://schemas.microsoft.com/office/drawing/2014/main" id="{10DE22C8-E1CD-4D36-78EC-E141482150AB}"/>
              </a:ext>
            </a:extLst>
          </p:cNvPr>
          <p:cNvSpPr/>
          <p:nvPr/>
        </p:nvSpPr>
        <p:spPr bwMode="auto">
          <a:xfrm>
            <a:off x="287920" y="6169750"/>
            <a:ext cx="7522409" cy="673555"/>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Osaka" charset="-128"/>
            </a:endParaRPr>
          </a:p>
        </p:txBody>
      </p:sp>
      <p:sp>
        <p:nvSpPr>
          <p:cNvPr id="7" name="正方形/長方形 6">
            <a:extLst>
              <a:ext uri="{FF2B5EF4-FFF2-40B4-BE49-F238E27FC236}">
                <a16:creationId xmlns:a16="http://schemas.microsoft.com/office/drawing/2014/main" id="{7AE80A68-178B-54AF-8519-461AC4672304}"/>
              </a:ext>
            </a:extLst>
          </p:cNvPr>
          <p:cNvSpPr/>
          <p:nvPr/>
        </p:nvSpPr>
        <p:spPr bwMode="auto">
          <a:xfrm>
            <a:off x="372591" y="6214586"/>
            <a:ext cx="7387967" cy="582530"/>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Times" charset="0"/>
              <a:ea typeface="Osaka" charset="-128"/>
            </a:endParaRPr>
          </a:p>
        </p:txBody>
      </p:sp>
      <p:sp>
        <p:nvSpPr>
          <p:cNvPr id="21" name="AutoShape 353">
            <a:extLst>
              <a:ext uri="{FF2B5EF4-FFF2-40B4-BE49-F238E27FC236}">
                <a16:creationId xmlns:a16="http://schemas.microsoft.com/office/drawing/2014/main" id="{08A0502F-1466-DE28-C865-2CE7ED7923AD}"/>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dirty="0">
                <a:solidFill>
                  <a:prstClr val="black"/>
                </a:solidFill>
                <a:latin typeface="+mn-ea"/>
                <a:ea typeface="+mn-ea"/>
              </a:rPr>
              <a:t>地方公共団体は、私たちの普段の暮らしに結びついた</a:t>
            </a:r>
            <a:endParaRPr lang="en-US" altLang="ja-JP" sz="1800" dirty="0">
              <a:solidFill>
                <a:prstClr val="black"/>
              </a:solidFill>
              <a:latin typeface="+mn-ea"/>
              <a:ea typeface="+mn-ea"/>
            </a:endParaRPr>
          </a:p>
          <a:p>
            <a:pPr defTabSz="838413" eaLnBrk="1" hangingPunct="1">
              <a:spcBef>
                <a:spcPct val="20000"/>
              </a:spcBef>
              <a:defRPr/>
            </a:pPr>
            <a:r>
              <a:rPr lang="ja-JP" altLang="en-US" sz="1800" dirty="0">
                <a:solidFill>
                  <a:prstClr val="black"/>
                </a:solidFill>
                <a:latin typeface="+mn-ea"/>
                <a:ea typeface="+mn-ea"/>
              </a:rPr>
              <a:t>公共サービスを行っています。</a:t>
            </a:r>
          </a:p>
        </p:txBody>
      </p:sp>
      <p:sp>
        <p:nvSpPr>
          <p:cNvPr id="22" name="スライド番号プレースホルダー 56">
            <a:extLst>
              <a:ext uri="{FF2B5EF4-FFF2-40B4-BE49-F238E27FC236}">
                <a16:creationId xmlns:a16="http://schemas.microsoft.com/office/drawing/2014/main" id="{D4049248-8692-F18A-44A6-5A3F9BF396F1}"/>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23</a:t>
            </a:fld>
            <a:endParaRPr lang="en-US" altLang="ja-JP" dirty="0">
              <a:latin typeface="+mn-ea"/>
              <a:ea typeface="+mn-ea"/>
            </a:endParaRPr>
          </a:p>
        </p:txBody>
      </p:sp>
      <p:sp>
        <p:nvSpPr>
          <p:cNvPr id="37" name="Rectangle 8">
            <a:extLst>
              <a:ext uri="{FF2B5EF4-FFF2-40B4-BE49-F238E27FC236}">
                <a16:creationId xmlns:a16="http://schemas.microsoft.com/office/drawing/2014/main" id="{E89E405A-B54F-F17C-6A9B-8A5BABA2DEB9}"/>
              </a:ext>
            </a:extLst>
          </p:cNvPr>
          <p:cNvSpPr>
            <a:spLocks noChangeArrowheads="1"/>
          </p:cNvSpPr>
          <p:nvPr/>
        </p:nvSpPr>
        <p:spPr bwMode="auto">
          <a:xfrm>
            <a:off x="1432915" y="2022767"/>
            <a:ext cx="3932495" cy="360000"/>
          </a:xfrm>
          <a:prstGeom prst="rect">
            <a:avLst/>
          </a:prstGeom>
          <a:solidFill>
            <a:schemeClr val="bg1"/>
          </a:solidFill>
          <a:ln w="19050">
            <a:solidFill>
              <a:schemeClr val="accent1"/>
            </a:solid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spcBef>
                <a:spcPct val="0"/>
              </a:spcBef>
              <a:buFontTx/>
              <a:buNone/>
            </a:pPr>
            <a:r>
              <a:rPr lang="ja-JP" altLang="en-US" sz="1400" dirty="0">
                <a:solidFill>
                  <a:srgbClr val="000000"/>
                </a:solidFill>
                <a:latin typeface="+mn-ea"/>
                <a:ea typeface="+mn-ea"/>
                <a:cs typeface="メイリオ" panose="020B0604030504040204" pitchFamily="50" charset="-128"/>
              </a:rPr>
              <a:t>兵庫県の歳出の内訳（令和８年度当初予算額）</a:t>
            </a:r>
          </a:p>
        </p:txBody>
      </p:sp>
      <p:sp>
        <p:nvSpPr>
          <p:cNvPr id="39" name="正方形/長方形 38">
            <a:extLst>
              <a:ext uri="{FF2B5EF4-FFF2-40B4-BE49-F238E27FC236}">
                <a16:creationId xmlns:a16="http://schemas.microsoft.com/office/drawing/2014/main" id="{6A587F66-649E-BFA8-2E37-EF98331F75B0}"/>
              </a:ext>
            </a:extLst>
          </p:cNvPr>
          <p:cNvSpPr/>
          <p:nvPr/>
        </p:nvSpPr>
        <p:spPr bwMode="auto">
          <a:xfrm>
            <a:off x="348133" y="2022767"/>
            <a:ext cx="1084782" cy="360000"/>
          </a:xfrm>
          <a:prstGeom prst="rect">
            <a:avLst/>
          </a:prstGeom>
          <a:solidFill>
            <a:schemeClr val="accent1"/>
          </a:solidFill>
          <a:ln w="19050" cap="flat" cmpd="sng" algn="ctr">
            <a:solidFill>
              <a:srgbClr val="00488A"/>
            </a:solid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a:ln>
                  <a:noFill/>
                </a:ln>
                <a:solidFill>
                  <a:schemeClr val="bg1"/>
                </a:solidFill>
                <a:effectLst/>
                <a:latin typeface="+mn-ea"/>
                <a:ea typeface="+mn-ea"/>
              </a:rPr>
              <a:t>歳　出</a:t>
            </a:r>
            <a:endParaRPr kumimoji="1" lang="ja-JP" altLang="en-US" sz="1400" b="0" i="0" u="none" strike="noStrike" cap="none" normalizeH="0" baseline="0" dirty="0">
              <a:ln>
                <a:noFill/>
              </a:ln>
              <a:solidFill>
                <a:schemeClr val="bg1"/>
              </a:solidFill>
              <a:effectLst/>
              <a:latin typeface="+mn-ea"/>
              <a:ea typeface="+mn-ea"/>
            </a:endParaRPr>
          </a:p>
        </p:txBody>
      </p:sp>
      <p:sp>
        <p:nvSpPr>
          <p:cNvPr id="40" name="テキスト ボックス 39">
            <a:extLst>
              <a:ext uri="{FF2B5EF4-FFF2-40B4-BE49-F238E27FC236}">
                <a16:creationId xmlns:a16="http://schemas.microsoft.com/office/drawing/2014/main" id="{4C8354F1-DA47-8A2C-AD9F-5C854FA0E7B3}"/>
              </a:ext>
            </a:extLst>
          </p:cNvPr>
          <p:cNvSpPr txBox="1"/>
          <p:nvPr/>
        </p:nvSpPr>
        <p:spPr>
          <a:xfrm>
            <a:off x="5513264" y="2425171"/>
            <a:ext cx="3351669" cy="3425634"/>
          </a:xfrm>
          <a:prstGeom prst="rect">
            <a:avLst/>
          </a:prstGeom>
          <a:noFill/>
        </p:spPr>
        <p:txBody>
          <a:bodyPr wrap="square" lIns="72000" tIns="36000" rIns="72000" bIns="36000" rtlCol="0">
            <a:noAutofit/>
          </a:bodyPr>
          <a:lstStyle/>
          <a:p>
            <a:pPr>
              <a:lnSpc>
                <a:spcPts val="2000"/>
              </a:lnSpc>
            </a:pPr>
            <a:r>
              <a:rPr lang="ja-JP" altLang="en-US" sz="1400" dirty="0">
                <a:latin typeface="+mn-ea"/>
                <a:ea typeface="+mn-ea"/>
              </a:rPr>
              <a:t>歳出のトップ３は、以下のとおりです。</a:t>
            </a:r>
            <a:endParaRPr lang="en-US" altLang="ja-JP" sz="1400" dirty="0">
              <a:latin typeface="+mn-ea"/>
              <a:ea typeface="+mn-ea"/>
            </a:endParaRPr>
          </a:p>
          <a:p>
            <a:pPr>
              <a:lnSpc>
                <a:spcPts val="2000"/>
              </a:lnSpc>
            </a:pPr>
            <a:endParaRPr lang="en-US" altLang="ja-JP" sz="1400" dirty="0">
              <a:latin typeface="+mn-ea"/>
              <a:ea typeface="+mn-ea"/>
            </a:endParaRPr>
          </a:p>
          <a:p>
            <a:pPr>
              <a:lnSpc>
                <a:spcPts val="2000"/>
              </a:lnSpc>
            </a:pPr>
            <a:r>
              <a:rPr lang="ja-JP" altLang="en-US" sz="1400" dirty="0">
                <a:solidFill>
                  <a:schemeClr val="accent6">
                    <a:lumMod val="75000"/>
                  </a:schemeClr>
                </a:solidFill>
                <a:latin typeface="+mn-ea"/>
              </a:rPr>
              <a:t>１</a:t>
            </a:r>
            <a:r>
              <a:rPr lang="ja-JP" altLang="en-US" sz="1400" dirty="0">
                <a:solidFill>
                  <a:schemeClr val="accent6">
                    <a:lumMod val="75000"/>
                  </a:schemeClr>
                </a:solidFill>
                <a:latin typeface="+mn-ea"/>
                <a:ea typeface="+mn-ea"/>
              </a:rPr>
              <a:t>．教育費</a:t>
            </a:r>
            <a:endParaRPr lang="en-US" altLang="ja-JP" sz="1400" dirty="0">
              <a:solidFill>
                <a:schemeClr val="accent6">
                  <a:lumMod val="75000"/>
                </a:schemeClr>
              </a:solidFill>
              <a:latin typeface="+mn-ea"/>
              <a:ea typeface="+mn-ea"/>
            </a:endParaRPr>
          </a:p>
          <a:p>
            <a:pPr>
              <a:lnSpc>
                <a:spcPts val="2000"/>
              </a:lnSpc>
            </a:pPr>
            <a:r>
              <a:rPr lang="ja-JP" altLang="en-US" sz="1400" dirty="0">
                <a:latin typeface="+mj-ea"/>
                <a:ea typeface="+mj-ea"/>
              </a:rPr>
              <a:t>県立学校や図書館の運営管理や整備などに使うお金。</a:t>
            </a:r>
            <a:endParaRPr lang="en-US" altLang="ja-JP" sz="1400" dirty="0">
              <a:latin typeface="+mj-ea"/>
              <a:ea typeface="+mj-ea"/>
            </a:endParaRPr>
          </a:p>
          <a:p>
            <a:pPr>
              <a:lnSpc>
                <a:spcPts val="2000"/>
              </a:lnSpc>
            </a:pPr>
            <a:r>
              <a:rPr lang="ja-JP" altLang="en-US" sz="1400" dirty="0">
                <a:latin typeface="+mn-ea"/>
                <a:ea typeface="+mn-ea"/>
              </a:rPr>
              <a:t>　</a:t>
            </a:r>
            <a:endParaRPr lang="en-US" altLang="ja-JP" sz="1400" dirty="0">
              <a:latin typeface="+mn-ea"/>
              <a:ea typeface="+mn-ea"/>
            </a:endParaRPr>
          </a:p>
          <a:p>
            <a:pPr>
              <a:lnSpc>
                <a:spcPts val="2000"/>
              </a:lnSpc>
            </a:pPr>
            <a:r>
              <a:rPr lang="ja-JP" altLang="en-US" sz="1400" dirty="0">
                <a:solidFill>
                  <a:schemeClr val="accent2"/>
                </a:solidFill>
                <a:latin typeface="+mn-ea"/>
              </a:rPr>
              <a:t>２</a:t>
            </a:r>
            <a:r>
              <a:rPr lang="ja-JP" altLang="en-US" sz="1400" dirty="0">
                <a:solidFill>
                  <a:schemeClr val="accent2"/>
                </a:solidFill>
                <a:latin typeface="+mn-ea"/>
                <a:ea typeface="+mn-ea"/>
              </a:rPr>
              <a:t>．民生費</a:t>
            </a:r>
            <a:endParaRPr lang="en-US" altLang="ja-JP" sz="1400" dirty="0">
              <a:solidFill>
                <a:schemeClr val="accent2"/>
              </a:solidFill>
              <a:latin typeface="+mn-ea"/>
              <a:ea typeface="+mn-ea"/>
            </a:endParaRPr>
          </a:p>
          <a:p>
            <a:pPr>
              <a:lnSpc>
                <a:spcPts val="2000"/>
              </a:lnSpc>
            </a:pPr>
            <a:r>
              <a:rPr lang="ja-JP" altLang="en-US" sz="1400" dirty="0">
                <a:latin typeface="+mj-ea"/>
                <a:ea typeface="+mj-ea"/>
              </a:rPr>
              <a:t>社会福祉、児童福祉に関わる給付金や施設整備、運営などに使うお金。</a:t>
            </a:r>
            <a:endParaRPr lang="en-US" altLang="ja-JP" sz="1400" dirty="0">
              <a:latin typeface="+mj-ea"/>
              <a:ea typeface="+mj-ea"/>
            </a:endParaRPr>
          </a:p>
          <a:p>
            <a:pPr>
              <a:lnSpc>
                <a:spcPts val="2000"/>
              </a:lnSpc>
            </a:pPr>
            <a:endParaRPr lang="en-US" altLang="ja-JP" sz="1400" dirty="0">
              <a:latin typeface="+mj-ea"/>
              <a:ea typeface="+mj-ea"/>
            </a:endParaRPr>
          </a:p>
          <a:p>
            <a:pPr>
              <a:lnSpc>
                <a:spcPts val="2000"/>
              </a:lnSpc>
            </a:pPr>
            <a:r>
              <a:rPr lang="ja-JP" altLang="en-US" sz="1400" dirty="0">
                <a:solidFill>
                  <a:schemeClr val="accent1">
                    <a:lumMod val="75000"/>
                  </a:schemeClr>
                </a:solidFill>
                <a:latin typeface="+mn-ea"/>
              </a:rPr>
              <a:t>３．商工費</a:t>
            </a:r>
            <a:endParaRPr lang="en-US" altLang="ja-JP" sz="1400" dirty="0">
              <a:solidFill>
                <a:schemeClr val="accent1">
                  <a:lumMod val="75000"/>
                </a:schemeClr>
              </a:solidFill>
              <a:latin typeface="+mn-ea"/>
            </a:endParaRPr>
          </a:p>
          <a:p>
            <a:pPr>
              <a:lnSpc>
                <a:spcPts val="2000"/>
              </a:lnSpc>
            </a:pPr>
            <a:r>
              <a:rPr lang="ja-JP" altLang="en-US" sz="1400" dirty="0">
                <a:latin typeface="+mj-ea"/>
              </a:rPr>
              <a:t>中小企業の育成や企業誘致など、商業や工業の振興に使うお金。</a:t>
            </a:r>
            <a:endParaRPr lang="en-US" altLang="ja-JP" sz="1400" dirty="0">
              <a:latin typeface="+mj-ea"/>
            </a:endParaRPr>
          </a:p>
          <a:p>
            <a:pPr>
              <a:lnSpc>
                <a:spcPts val="2000"/>
              </a:lnSpc>
            </a:pPr>
            <a:endParaRPr lang="en-US" altLang="ja-JP" sz="1400" dirty="0">
              <a:latin typeface="+mn-ea"/>
              <a:ea typeface="+mn-ea"/>
            </a:endParaRPr>
          </a:p>
        </p:txBody>
      </p:sp>
      <p:sp>
        <p:nvSpPr>
          <p:cNvPr id="41" name="正方形/長方形 40">
            <a:extLst>
              <a:ext uri="{FF2B5EF4-FFF2-40B4-BE49-F238E27FC236}">
                <a16:creationId xmlns:a16="http://schemas.microsoft.com/office/drawing/2014/main" id="{72A53491-195D-047D-708B-3466B15728F5}"/>
              </a:ext>
            </a:extLst>
          </p:cNvPr>
          <p:cNvSpPr/>
          <p:nvPr/>
        </p:nvSpPr>
        <p:spPr bwMode="auto">
          <a:xfrm>
            <a:off x="5521055" y="2016653"/>
            <a:ext cx="3351668" cy="360000"/>
          </a:xfrm>
          <a:prstGeom prst="rect">
            <a:avLst/>
          </a:prstGeom>
          <a:solidFill>
            <a:schemeClr val="accent1"/>
          </a:solidFill>
          <a:ln w="1905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dirty="0">
                <a:solidFill>
                  <a:schemeClr val="bg1"/>
                </a:solidFill>
                <a:latin typeface="+mn-ea"/>
                <a:ea typeface="+mn-ea"/>
              </a:rPr>
              <a:t>グラフから見えてくる</a:t>
            </a:r>
            <a:endParaRPr kumimoji="1" lang="ja-JP" altLang="en-US" sz="1400" b="0" i="0" u="none" strike="noStrike" cap="none" normalizeH="0" baseline="0" dirty="0">
              <a:ln>
                <a:noFill/>
              </a:ln>
              <a:solidFill>
                <a:schemeClr val="bg1"/>
              </a:solidFill>
              <a:effectLst/>
              <a:latin typeface="+mn-ea"/>
              <a:ea typeface="+mn-ea"/>
            </a:endParaRPr>
          </a:p>
        </p:txBody>
      </p:sp>
      <p:sp>
        <p:nvSpPr>
          <p:cNvPr id="42" name="Rectangle 8">
            <a:extLst>
              <a:ext uri="{FF2B5EF4-FFF2-40B4-BE49-F238E27FC236}">
                <a16:creationId xmlns:a16="http://schemas.microsoft.com/office/drawing/2014/main" id="{605CDAAA-BD67-EAA5-E0E1-93F7A07B7175}"/>
              </a:ext>
            </a:extLst>
          </p:cNvPr>
          <p:cNvSpPr>
            <a:spLocks noChangeArrowheads="1"/>
          </p:cNvSpPr>
          <p:nvPr/>
        </p:nvSpPr>
        <p:spPr bwMode="auto">
          <a:xfrm>
            <a:off x="5929155" y="111544"/>
            <a:ext cx="513529" cy="243904"/>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800">
                <a:solidFill>
                  <a:srgbClr val="000000"/>
                </a:solidFill>
                <a:latin typeface="+mn-ea"/>
                <a:ea typeface="+mn-ea"/>
                <a:cs typeface="メイリオ" panose="020B0604030504040204" pitchFamily="50" charset="-128"/>
              </a:rPr>
              <a:t>さいしゅつ</a:t>
            </a:r>
            <a:endParaRPr lang="ja-JP" altLang="en-US" sz="800" dirty="0">
              <a:solidFill>
                <a:srgbClr val="000000"/>
              </a:solidFill>
              <a:latin typeface="+mn-ea"/>
              <a:ea typeface="+mn-ea"/>
              <a:cs typeface="メイリオ" panose="020B0604030504040204" pitchFamily="50" charset="-128"/>
            </a:endParaRPr>
          </a:p>
        </p:txBody>
      </p:sp>
      <p:sp>
        <p:nvSpPr>
          <p:cNvPr id="43" name="Rectangle 14">
            <a:extLst>
              <a:ext uri="{FF2B5EF4-FFF2-40B4-BE49-F238E27FC236}">
                <a16:creationId xmlns:a16="http://schemas.microsoft.com/office/drawing/2014/main" id="{06B4219D-7719-6D9F-9BC6-0A013153BB99}"/>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dirty="0">
                <a:solidFill>
                  <a:srgbClr val="005BAD"/>
                </a:solidFill>
                <a:latin typeface="HGP創英角ｺﾞｼｯｸUB" panose="020B0900000000000000" pitchFamily="50" charset="-128"/>
                <a:ea typeface="HGP創英角ｺﾞｼｯｸUB" panose="020B0900000000000000" pitchFamily="50" charset="-128"/>
              </a:rPr>
              <a:t>サイドストーリー</a:t>
            </a:r>
            <a:endParaRPr lang="en-US" altLang="ja-JP" sz="1200" kern="0" dirty="0">
              <a:solidFill>
                <a:srgbClr val="005BAD"/>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もっと税について調べてみよう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兵庫県の財政−②歳出</a:t>
            </a:r>
          </a:p>
        </p:txBody>
      </p:sp>
      <p:sp>
        <p:nvSpPr>
          <p:cNvPr id="44" name="テキスト ボックス 43">
            <a:extLst>
              <a:ext uri="{FF2B5EF4-FFF2-40B4-BE49-F238E27FC236}">
                <a16:creationId xmlns:a16="http://schemas.microsoft.com/office/drawing/2014/main" id="{64B7B818-D8CC-EF43-839F-3237FA442DF4}"/>
              </a:ext>
            </a:extLst>
          </p:cNvPr>
          <p:cNvSpPr txBox="1"/>
          <p:nvPr/>
        </p:nvSpPr>
        <p:spPr>
          <a:xfrm>
            <a:off x="2143189" y="6302288"/>
            <a:ext cx="4000228" cy="430887"/>
          </a:xfrm>
          <a:prstGeom prst="rect">
            <a:avLst/>
          </a:prstGeom>
          <a:noFill/>
        </p:spPr>
        <p:txBody>
          <a:bodyPr wrap="square" rtlCol="0">
            <a:spAutoFit/>
          </a:bodyPr>
          <a:lstStyle/>
          <a:p>
            <a:r>
              <a:rPr lang="ja-JP" altLang="en-US" sz="1100" b="1" dirty="0">
                <a:solidFill>
                  <a:srgbClr val="005BAD"/>
                </a:solidFill>
                <a:latin typeface="+mn-ea"/>
              </a:rPr>
              <a:t>兵庫県の令和８年度当初予算（案）の概要をみてみよう</a:t>
            </a:r>
            <a:r>
              <a:rPr kumimoji="1" lang="ja-JP" altLang="en-US" sz="1100" b="1" dirty="0">
                <a:solidFill>
                  <a:srgbClr val="005BAD"/>
                </a:solidFill>
                <a:latin typeface="+mn-ea"/>
              </a:rPr>
              <a:t>　</a:t>
            </a:r>
            <a:endParaRPr kumimoji="1" lang="en-US" altLang="ja-JP" sz="1100" b="1" dirty="0">
              <a:solidFill>
                <a:srgbClr val="005BAD"/>
              </a:solidFill>
              <a:latin typeface="+mn-ea"/>
            </a:endParaRPr>
          </a:p>
          <a:p>
            <a:r>
              <a:rPr lang="en-US" altLang="ja-JP" sz="1050" u="sng" dirty="0">
                <a:latin typeface="+mn-ea"/>
                <a:hlinkClick r:id="rId5">
                  <a:extLst>
                    <a:ext uri="{A12FA001-AC4F-418D-AE19-62706E023703}">
                      <ahyp:hlinkClr xmlns:ahyp="http://schemas.microsoft.com/office/drawing/2018/hyperlinkcolor" val="tx"/>
                    </a:ext>
                  </a:extLst>
                </a:hlinkClick>
              </a:rPr>
              <a:t>https://web.pref.hyogo.lg.jp/kk20/documents/r8_hontai.pdf</a:t>
            </a:r>
            <a:endParaRPr kumimoji="1" lang="en-US" altLang="ja-JP" sz="1050" dirty="0">
              <a:highlight>
                <a:srgbClr val="FFFF00"/>
              </a:highlight>
              <a:latin typeface="+mn-ea"/>
              <a:cs typeface="Arial" panose="020B0604020202020204" pitchFamily="34" charset="0"/>
            </a:endParaRPr>
          </a:p>
        </p:txBody>
      </p:sp>
      <p:grpSp>
        <p:nvGrpSpPr>
          <p:cNvPr id="45" name="グループ化 44">
            <a:extLst>
              <a:ext uri="{FF2B5EF4-FFF2-40B4-BE49-F238E27FC236}">
                <a16:creationId xmlns:a16="http://schemas.microsoft.com/office/drawing/2014/main" id="{038D4C76-8150-BF3C-E62D-F1DFC8FD71C6}"/>
              </a:ext>
            </a:extLst>
          </p:cNvPr>
          <p:cNvGrpSpPr/>
          <p:nvPr/>
        </p:nvGrpSpPr>
        <p:grpSpPr>
          <a:xfrm>
            <a:off x="-29057" y="6121971"/>
            <a:ext cx="832606" cy="749281"/>
            <a:chOff x="-35154" y="5996309"/>
            <a:chExt cx="945432" cy="850816"/>
          </a:xfrm>
        </p:grpSpPr>
        <p:sp>
          <p:nvSpPr>
            <p:cNvPr id="46" name="フリーフォーム: 図形 17">
              <a:extLst>
                <a:ext uri="{FF2B5EF4-FFF2-40B4-BE49-F238E27FC236}">
                  <a16:creationId xmlns:a16="http://schemas.microsoft.com/office/drawing/2014/main" id="{1A96444B-B83E-4187-8055-D055D5F04E63}"/>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7" name="フリーフォーム: 図形 18">
              <a:extLst>
                <a:ext uri="{FF2B5EF4-FFF2-40B4-BE49-F238E27FC236}">
                  <a16:creationId xmlns:a16="http://schemas.microsoft.com/office/drawing/2014/main" id="{3ADDDBE9-DFEA-7D53-1731-E1C971FC7112}"/>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8" name="テキスト ボックス 47">
              <a:extLst>
                <a:ext uri="{FF2B5EF4-FFF2-40B4-BE49-F238E27FC236}">
                  <a16:creationId xmlns:a16="http://schemas.microsoft.com/office/drawing/2014/main" id="{C4C69FEC-1C38-425D-25B8-BA973E6F6519}"/>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49" name="Rectangle 8">
            <a:extLst>
              <a:ext uri="{FF2B5EF4-FFF2-40B4-BE49-F238E27FC236}">
                <a16:creationId xmlns:a16="http://schemas.microsoft.com/office/drawing/2014/main" id="{AFC26B87-948F-DDB4-FCFE-B866616E8226}"/>
              </a:ext>
            </a:extLst>
          </p:cNvPr>
          <p:cNvSpPr>
            <a:spLocks noChangeArrowheads="1"/>
          </p:cNvSpPr>
          <p:nvPr/>
        </p:nvSpPr>
        <p:spPr bwMode="auto">
          <a:xfrm>
            <a:off x="6810490" y="4047808"/>
            <a:ext cx="255446" cy="239608"/>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dirty="0">
                <a:latin typeface="+mn-ea"/>
                <a:ea typeface="+mn-ea"/>
                <a:cs typeface="メイリオ" panose="020B0604030504040204" pitchFamily="50" charset="-128"/>
              </a:rPr>
              <a:t>ふくし</a:t>
            </a:r>
            <a:endParaRPr lang="en-US" altLang="ja-JP" sz="600" dirty="0">
              <a:latin typeface="+mn-ea"/>
              <a:ea typeface="+mn-ea"/>
              <a:cs typeface="メイリオ" panose="020B0604030504040204" pitchFamily="50" charset="-128"/>
            </a:endParaRPr>
          </a:p>
        </p:txBody>
      </p:sp>
      <p:sp>
        <p:nvSpPr>
          <p:cNvPr id="50" name="テキスト ボックス 49">
            <a:extLst>
              <a:ext uri="{FF2B5EF4-FFF2-40B4-BE49-F238E27FC236}">
                <a16:creationId xmlns:a16="http://schemas.microsoft.com/office/drawing/2014/main" id="{39E586F1-D962-BC2C-5AA5-55FD6AC4247E}"/>
              </a:ext>
            </a:extLst>
          </p:cNvPr>
          <p:cNvSpPr txBox="1"/>
          <p:nvPr/>
        </p:nvSpPr>
        <p:spPr>
          <a:xfrm>
            <a:off x="7013020" y="1565008"/>
            <a:ext cx="1004931" cy="338554"/>
          </a:xfrm>
          <a:prstGeom prst="rect">
            <a:avLst/>
          </a:prstGeom>
          <a:noFill/>
        </p:spPr>
        <p:txBody>
          <a:bodyPr wrap="square">
            <a:spAutoFit/>
          </a:bodyPr>
          <a:lstStyle/>
          <a:p>
            <a:r>
              <a:rPr lang="ja-JP" altLang="ja-JP" sz="800" dirty="0">
                <a:effectLst/>
                <a:latin typeface="MS PGothic" panose="020B0600070205080204" pitchFamily="34" charset="-128"/>
                <a:ea typeface="MS PGothic" panose="020B0600070205080204" pitchFamily="34" charset="-128"/>
                <a:cs typeface="Times New Roman" panose="02020603050405020304" pitchFamily="18" charset="0"/>
              </a:rPr>
              <a:t>兵庫県マスコット</a:t>
            </a:r>
            <a:endParaRPr lang="en-US" altLang="ja-JP" sz="800" dirty="0">
              <a:effectLst/>
              <a:latin typeface="MS PGothic" panose="020B0600070205080204" pitchFamily="34" charset="-128"/>
              <a:ea typeface="MS PGothic" panose="020B0600070205080204" pitchFamily="34" charset="-128"/>
              <a:cs typeface="Times New Roman" panose="02020603050405020304" pitchFamily="18" charset="0"/>
            </a:endParaRPr>
          </a:p>
          <a:p>
            <a:r>
              <a:rPr lang="ja-JP" altLang="en-US" sz="800" dirty="0">
                <a:latin typeface="MS PGothic" panose="020B0600070205080204" pitchFamily="34" charset="-128"/>
                <a:ea typeface="MS PGothic" panose="020B0600070205080204" pitchFamily="34" charset="-128"/>
                <a:cs typeface="Times New Roman" panose="02020603050405020304" pitchFamily="18" charset="0"/>
              </a:rPr>
              <a:t>　　「</a:t>
            </a:r>
            <a:r>
              <a:rPr lang="ja-JP" altLang="ja-JP" sz="800" dirty="0">
                <a:effectLst/>
                <a:latin typeface="MS PGothic" panose="020B0600070205080204" pitchFamily="34" charset="-128"/>
                <a:ea typeface="MS PGothic" panose="020B0600070205080204" pitchFamily="34" charset="-128"/>
                <a:cs typeface="Times New Roman" panose="02020603050405020304" pitchFamily="18" charset="0"/>
              </a:rPr>
              <a:t>はばタン</a:t>
            </a:r>
            <a:r>
              <a:rPr lang="ja-JP" altLang="en-US" sz="800" dirty="0">
                <a:effectLst/>
                <a:latin typeface="MS PGothic" panose="020B0600070205080204" pitchFamily="34" charset="-128"/>
                <a:ea typeface="MS PGothic" panose="020B0600070205080204" pitchFamily="34" charset="-128"/>
                <a:cs typeface="Times New Roman" panose="02020603050405020304" pitchFamily="18" charset="0"/>
              </a:rPr>
              <a:t>」</a:t>
            </a:r>
            <a:endParaRPr lang="ja-JP" altLang="en-US" sz="800" dirty="0">
              <a:latin typeface="MS PGothic" panose="020B0600070205080204" pitchFamily="34" charset="-128"/>
              <a:ea typeface="MS PGothic" panose="020B0600070205080204" pitchFamily="34" charset="-128"/>
            </a:endParaRPr>
          </a:p>
        </p:txBody>
      </p:sp>
      <p:pic>
        <p:nvPicPr>
          <p:cNvPr id="51" name="図 50">
            <a:extLst>
              <a:ext uri="{FF2B5EF4-FFF2-40B4-BE49-F238E27FC236}">
                <a16:creationId xmlns:a16="http://schemas.microsoft.com/office/drawing/2014/main" id="{5C90AB64-E21F-617C-FBFF-AB06FE9B50C2}"/>
              </a:ext>
            </a:extLst>
          </p:cNvPr>
          <p:cNvPicPr/>
          <p:nvPr/>
        </p:nvPicPr>
        <p:blipFill>
          <a:blip r:embed="rId6">
            <a:clrChange>
              <a:clrFrom>
                <a:srgbClr val="FFFFFF"/>
              </a:clrFrom>
              <a:clrTo>
                <a:srgbClr val="FFFFFF">
                  <a:alpha val="0"/>
                </a:srgbClr>
              </a:clrTo>
            </a:clrChange>
          </a:blip>
          <a:stretch>
            <a:fillRect/>
          </a:stretch>
        </p:blipFill>
        <p:spPr>
          <a:xfrm>
            <a:off x="7485665" y="792951"/>
            <a:ext cx="1296218" cy="951138"/>
          </a:xfrm>
          <a:prstGeom prst="rect">
            <a:avLst/>
          </a:prstGeom>
        </p:spPr>
      </p:pic>
      <p:sp>
        <p:nvSpPr>
          <p:cNvPr id="52" name="Rectangle 8">
            <a:extLst>
              <a:ext uri="{FF2B5EF4-FFF2-40B4-BE49-F238E27FC236}">
                <a16:creationId xmlns:a16="http://schemas.microsoft.com/office/drawing/2014/main" id="{B54D064C-B71F-F4F8-5D6D-9FD156DAB8F6}"/>
              </a:ext>
            </a:extLst>
          </p:cNvPr>
          <p:cNvSpPr>
            <a:spLocks noChangeArrowheads="1"/>
          </p:cNvSpPr>
          <p:nvPr/>
        </p:nvSpPr>
        <p:spPr bwMode="auto">
          <a:xfrm>
            <a:off x="2847645" y="5047570"/>
            <a:ext cx="749566" cy="470174"/>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None/>
            </a:pPr>
            <a:r>
              <a:rPr lang="ja-JP" altLang="en-US" sz="1200" dirty="0">
                <a:solidFill>
                  <a:schemeClr val="bg1"/>
                </a:solidFill>
                <a:latin typeface="+mn-ea"/>
                <a:ea typeface="+mn-ea"/>
                <a:cs typeface="メイリオ" panose="020B0604030504040204" pitchFamily="50" charset="-128"/>
              </a:rPr>
              <a:t> 商工費</a:t>
            </a:r>
          </a:p>
          <a:p>
            <a:pPr algn="ctr">
              <a:spcBef>
                <a:spcPct val="0"/>
              </a:spcBef>
              <a:buNone/>
            </a:pPr>
            <a:r>
              <a:rPr lang="en-US" altLang="ja-JP" sz="1200" dirty="0">
                <a:solidFill>
                  <a:schemeClr val="bg1"/>
                </a:solidFill>
                <a:latin typeface="+mn-ea"/>
                <a:ea typeface="+mn-ea"/>
                <a:cs typeface="メイリオ" panose="020B0604030504040204" pitchFamily="50" charset="-128"/>
              </a:rPr>
              <a:t>3,984</a:t>
            </a:r>
            <a:r>
              <a:rPr lang="ja-JP" altLang="en-US" sz="1200" dirty="0">
                <a:solidFill>
                  <a:schemeClr val="bg1"/>
                </a:solidFill>
                <a:latin typeface="+mn-ea"/>
                <a:ea typeface="+mn-ea"/>
                <a:cs typeface="メイリオ" panose="020B0604030504040204" pitchFamily="50" charset="-128"/>
              </a:rPr>
              <a:t>億円</a:t>
            </a:r>
          </a:p>
          <a:p>
            <a:pPr algn="ctr">
              <a:spcBef>
                <a:spcPct val="0"/>
              </a:spcBef>
              <a:buNone/>
            </a:pPr>
            <a:r>
              <a:rPr lang="ja-JP" altLang="en-US" sz="1200" dirty="0">
                <a:solidFill>
                  <a:schemeClr val="bg1"/>
                </a:solidFill>
                <a:latin typeface="+mn-ea"/>
                <a:ea typeface="+mn-ea"/>
                <a:cs typeface="メイリオ" panose="020B0604030504040204" pitchFamily="50" charset="-128"/>
              </a:rPr>
              <a:t>（</a:t>
            </a:r>
            <a:r>
              <a:rPr lang="en-US" altLang="ja-JP" sz="1200" dirty="0">
                <a:solidFill>
                  <a:schemeClr val="bg1"/>
                </a:solidFill>
                <a:latin typeface="+mn-ea"/>
                <a:ea typeface="+mn-ea"/>
                <a:cs typeface="メイリオ" panose="020B0604030504040204" pitchFamily="50" charset="-128"/>
              </a:rPr>
              <a:t>17.2%</a:t>
            </a:r>
            <a:r>
              <a:rPr lang="ja-JP" altLang="en-US" sz="1200" dirty="0">
                <a:solidFill>
                  <a:schemeClr val="bg1"/>
                </a:solidFill>
                <a:latin typeface="+mn-ea"/>
                <a:ea typeface="+mn-ea"/>
                <a:cs typeface="メイリオ" panose="020B0604030504040204" pitchFamily="50" charset="-128"/>
              </a:rPr>
              <a:t>）</a:t>
            </a:r>
          </a:p>
          <a:p>
            <a:pPr algn="ctr">
              <a:spcBef>
                <a:spcPct val="0"/>
              </a:spcBef>
              <a:buNone/>
            </a:pPr>
            <a:endParaRPr lang="ja-JP" altLang="en-US" sz="1200" dirty="0">
              <a:solidFill>
                <a:srgbClr val="000000"/>
              </a:solidFill>
              <a:latin typeface="+mn-ea"/>
              <a:ea typeface="+mn-ea"/>
              <a:cs typeface="メイリオ" panose="020B0604030504040204" pitchFamily="50" charset="-128"/>
            </a:endParaRPr>
          </a:p>
        </p:txBody>
      </p:sp>
      <p:sp>
        <p:nvSpPr>
          <p:cNvPr id="53" name="Rectangle 8">
            <a:extLst>
              <a:ext uri="{FF2B5EF4-FFF2-40B4-BE49-F238E27FC236}">
                <a16:creationId xmlns:a16="http://schemas.microsoft.com/office/drawing/2014/main" id="{5F8AAC20-BDC1-758C-0562-06EDEABE23B7}"/>
              </a:ext>
            </a:extLst>
          </p:cNvPr>
          <p:cNvSpPr>
            <a:spLocks noChangeArrowheads="1"/>
          </p:cNvSpPr>
          <p:nvPr/>
        </p:nvSpPr>
        <p:spPr bwMode="auto">
          <a:xfrm>
            <a:off x="3222428" y="3112107"/>
            <a:ext cx="749566" cy="470174"/>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None/>
            </a:pPr>
            <a:r>
              <a:rPr lang="ja-JP" altLang="en-US" sz="1200" dirty="0">
                <a:solidFill>
                  <a:srgbClr val="000000"/>
                </a:solidFill>
                <a:latin typeface="+mn-ea"/>
                <a:ea typeface="+mn-ea"/>
                <a:cs typeface="メイリオ" panose="020B0604030504040204" pitchFamily="50" charset="-128"/>
              </a:rPr>
              <a:t>教育費</a:t>
            </a:r>
          </a:p>
          <a:p>
            <a:pPr algn="ctr">
              <a:spcBef>
                <a:spcPct val="0"/>
              </a:spcBef>
              <a:buNone/>
            </a:pPr>
            <a:r>
              <a:rPr lang="en-US" altLang="ja-JP" sz="1200" dirty="0">
                <a:solidFill>
                  <a:srgbClr val="000000"/>
                </a:solidFill>
                <a:latin typeface="+mn-ea"/>
                <a:ea typeface="+mn-ea"/>
                <a:cs typeface="メイリオ" panose="020B0604030504040204" pitchFamily="50" charset="-128"/>
              </a:rPr>
              <a:t>4,424</a:t>
            </a:r>
            <a:r>
              <a:rPr lang="ja-JP" altLang="en-US" sz="1200" dirty="0">
                <a:solidFill>
                  <a:srgbClr val="000000"/>
                </a:solidFill>
                <a:latin typeface="+mn-ea"/>
                <a:ea typeface="+mn-ea"/>
                <a:cs typeface="メイリオ" panose="020B0604030504040204" pitchFamily="50" charset="-128"/>
              </a:rPr>
              <a:t>億円</a:t>
            </a:r>
          </a:p>
          <a:p>
            <a:pPr algn="ctr">
              <a:spcBef>
                <a:spcPct val="0"/>
              </a:spcBef>
              <a:buNone/>
            </a:pPr>
            <a:r>
              <a:rPr lang="ja-JP" altLang="en-US" sz="1200" dirty="0">
                <a:solidFill>
                  <a:srgbClr val="000000"/>
                </a:solidFill>
                <a:latin typeface="+mn-ea"/>
                <a:ea typeface="+mn-ea"/>
                <a:cs typeface="メイリオ" panose="020B0604030504040204" pitchFamily="50" charset="-128"/>
              </a:rPr>
              <a:t>（</a:t>
            </a:r>
            <a:r>
              <a:rPr lang="en-US" altLang="ja-JP" sz="1200" dirty="0">
                <a:solidFill>
                  <a:srgbClr val="000000"/>
                </a:solidFill>
                <a:latin typeface="+mn-ea"/>
                <a:ea typeface="+mn-ea"/>
                <a:cs typeface="メイリオ" panose="020B0604030504040204" pitchFamily="50" charset="-128"/>
              </a:rPr>
              <a:t>19.1%</a:t>
            </a:r>
            <a:r>
              <a:rPr lang="ja-JP" altLang="en-US" sz="1200" dirty="0">
                <a:solidFill>
                  <a:srgbClr val="000000"/>
                </a:solidFill>
                <a:latin typeface="+mn-ea"/>
                <a:ea typeface="+mn-ea"/>
                <a:cs typeface="メイリオ" panose="020B0604030504040204" pitchFamily="50" charset="-128"/>
              </a:rPr>
              <a:t>）</a:t>
            </a:r>
          </a:p>
          <a:p>
            <a:pPr algn="ctr">
              <a:spcBef>
                <a:spcPct val="0"/>
              </a:spcBef>
              <a:buNone/>
            </a:pPr>
            <a:endParaRPr lang="ja-JP" altLang="en-US" sz="1200" dirty="0">
              <a:solidFill>
                <a:srgbClr val="000000"/>
              </a:solidFill>
              <a:latin typeface="+mn-ea"/>
              <a:ea typeface="+mn-ea"/>
              <a:cs typeface="メイリオ" panose="020B0604030504040204" pitchFamily="50" charset="-128"/>
            </a:endParaRPr>
          </a:p>
        </p:txBody>
      </p:sp>
      <p:sp>
        <p:nvSpPr>
          <p:cNvPr id="54" name="Rectangle 8">
            <a:extLst>
              <a:ext uri="{FF2B5EF4-FFF2-40B4-BE49-F238E27FC236}">
                <a16:creationId xmlns:a16="http://schemas.microsoft.com/office/drawing/2014/main" id="{D610E180-9B49-CF69-707D-89702E85E5BA}"/>
              </a:ext>
            </a:extLst>
          </p:cNvPr>
          <p:cNvSpPr>
            <a:spLocks noChangeArrowheads="1"/>
          </p:cNvSpPr>
          <p:nvPr/>
        </p:nvSpPr>
        <p:spPr bwMode="auto">
          <a:xfrm>
            <a:off x="3645381" y="4227902"/>
            <a:ext cx="749566" cy="470174"/>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None/>
            </a:pPr>
            <a:r>
              <a:rPr lang="ja-JP" altLang="en-US" sz="1200" dirty="0">
                <a:latin typeface="+mn-ea"/>
                <a:ea typeface="+mn-ea"/>
                <a:cs typeface="メイリオ" panose="020B0604030504040204" pitchFamily="50" charset="-128"/>
              </a:rPr>
              <a:t>民生費</a:t>
            </a:r>
          </a:p>
          <a:p>
            <a:pPr algn="ctr">
              <a:spcBef>
                <a:spcPct val="0"/>
              </a:spcBef>
              <a:buNone/>
            </a:pPr>
            <a:r>
              <a:rPr lang="en-US" altLang="ja-JP" sz="1200" dirty="0">
                <a:latin typeface="+mn-ea"/>
                <a:ea typeface="+mn-ea"/>
                <a:cs typeface="メイリオ" panose="020B0604030504040204" pitchFamily="50" charset="-128"/>
              </a:rPr>
              <a:t>4,082</a:t>
            </a:r>
            <a:r>
              <a:rPr lang="ja-JP" altLang="en-US" sz="1200" dirty="0">
                <a:latin typeface="+mn-ea"/>
                <a:ea typeface="+mn-ea"/>
                <a:cs typeface="メイリオ" panose="020B0604030504040204" pitchFamily="50" charset="-128"/>
              </a:rPr>
              <a:t>億円</a:t>
            </a:r>
          </a:p>
          <a:p>
            <a:pPr algn="ctr">
              <a:spcBef>
                <a:spcPct val="0"/>
              </a:spcBef>
              <a:buNone/>
            </a:pPr>
            <a:r>
              <a:rPr lang="ja-JP" altLang="en-US" sz="1200" dirty="0">
                <a:latin typeface="+mn-ea"/>
                <a:ea typeface="+mn-ea"/>
                <a:cs typeface="メイリオ" panose="020B0604030504040204" pitchFamily="50" charset="-128"/>
              </a:rPr>
              <a:t>（</a:t>
            </a:r>
            <a:r>
              <a:rPr lang="en-US" altLang="ja-JP" sz="1200" dirty="0">
                <a:latin typeface="+mn-ea"/>
                <a:ea typeface="+mn-ea"/>
                <a:cs typeface="メイリオ" panose="020B0604030504040204" pitchFamily="50" charset="-128"/>
              </a:rPr>
              <a:t>17.6%</a:t>
            </a:r>
            <a:r>
              <a:rPr lang="ja-JP" altLang="en-US" sz="1200" dirty="0">
                <a:latin typeface="+mn-ea"/>
                <a:ea typeface="+mn-ea"/>
                <a:cs typeface="メイリオ" panose="020B0604030504040204" pitchFamily="50" charset="-128"/>
              </a:rPr>
              <a:t>）</a:t>
            </a:r>
          </a:p>
          <a:p>
            <a:pPr algn="ctr">
              <a:spcBef>
                <a:spcPct val="0"/>
              </a:spcBef>
              <a:buNone/>
            </a:pPr>
            <a:endParaRPr lang="ja-JP" altLang="en-US" sz="1200" dirty="0">
              <a:solidFill>
                <a:schemeClr val="bg1"/>
              </a:solidFill>
              <a:latin typeface="+mn-ea"/>
              <a:ea typeface="+mn-ea"/>
              <a:cs typeface="メイリオ" panose="020B0604030504040204" pitchFamily="50" charset="-128"/>
            </a:endParaRPr>
          </a:p>
        </p:txBody>
      </p:sp>
      <p:sp>
        <p:nvSpPr>
          <p:cNvPr id="55" name="Rectangle 8">
            <a:extLst>
              <a:ext uri="{FF2B5EF4-FFF2-40B4-BE49-F238E27FC236}">
                <a16:creationId xmlns:a16="http://schemas.microsoft.com/office/drawing/2014/main" id="{EEB6E2CC-AAED-7D03-E70B-CAA6DD51E09D}"/>
              </a:ext>
            </a:extLst>
          </p:cNvPr>
          <p:cNvSpPr>
            <a:spLocks noChangeArrowheads="1"/>
          </p:cNvSpPr>
          <p:nvPr/>
        </p:nvSpPr>
        <p:spPr bwMode="auto">
          <a:xfrm>
            <a:off x="1788513" y="4886709"/>
            <a:ext cx="749566" cy="470174"/>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None/>
            </a:pPr>
            <a:r>
              <a:rPr lang="ja-JP" altLang="en-US" sz="1200" dirty="0">
                <a:solidFill>
                  <a:schemeClr val="bg1"/>
                </a:solidFill>
                <a:latin typeface="+mn-ea"/>
                <a:ea typeface="+mn-ea"/>
                <a:cs typeface="メイリオ" panose="020B0604030504040204" pitchFamily="50" charset="-128"/>
              </a:rPr>
              <a:t>公債費</a:t>
            </a:r>
          </a:p>
          <a:p>
            <a:pPr algn="ctr">
              <a:spcBef>
                <a:spcPct val="0"/>
              </a:spcBef>
              <a:buNone/>
            </a:pPr>
            <a:r>
              <a:rPr lang="en-US" altLang="ja-JP" sz="1200" dirty="0">
                <a:solidFill>
                  <a:schemeClr val="bg1"/>
                </a:solidFill>
                <a:latin typeface="+mn-ea"/>
                <a:ea typeface="+mn-ea"/>
                <a:cs typeface="メイリオ" panose="020B0604030504040204" pitchFamily="50" charset="-128"/>
              </a:rPr>
              <a:t>2,880</a:t>
            </a:r>
            <a:r>
              <a:rPr lang="ja-JP" altLang="en-US" sz="1200" dirty="0">
                <a:solidFill>
                  <a:schemeClr val="bg1"/>
                </a:solidFill>
                <a:latin typeface="+mn-ea"/>
                <a:ea typeface="+mn-ea"/>
                <a:cs typeface="メイリオ" panose="020B0604030504040204" pitchFamily="50" charset="-128"/>
              </a:rPr>
              <a:t>億円</a:t>
            </a:r>
          </a:p>
          <a:p>
            <a:pPr algn="ctr">
              <a:spcBef>
                <a:spcPct val="0"/>
              </a:spcBef>
              <a:buNone/>
            </a:pPr>
            <a:r>
              <a:rPr lang="ja-JP" altLang="en-US" sz="1200" dirty="0">
                <a:solidFill>
                  <a:schemeClr val="bg1"/>
                </a:solidFill>
                <a:latin typeface="+mn-ea"/>
                <a:ea typeface="+mn-ea"/>
                <a:cs typeface="メイリオ" panose="020B0604030504040204" pitchFamily="50" charset="-128"/>
              </a:rPr>
              <a:t>（</a:t>
            </a:r>
            <a:r>
              <a:rPr lang="en-US" altLang="ja-JP" sz="1200" dirty="0">
                <a:solidFill>
                  <a:schemeClr val="bg1"/>
                </a:solidFill>
                <a:latin typeface="+mn-ea"/>
                <a:ea typeface="+mn-ea"/>
                <a:cs typeface="メイリオ" panose="020B0604030504040204" pitchFamily="50" charset="-128"/>
              </a:rPr>
              <a:t>12.4%</a:t>
            </a:r>
            <a:r>
              <a:rPr lang="ja-JP" altLang="en-US" sz="1200" dirty="0">
                <a:solidFill>
                  <a:schemeClr val="bg1"/>
                </a:solidFill>
                <a:latin typeface="+mn-ea"/>
                <a:ea typeface="+mn-ea"/>
                <a:cs typeface="メイリオ" panose="020B0604030504040204" pitchFamily="50" charset="-128"/>
              </a:rPr>
              <a:t>）</a:t>
            </a:r>
          </a:p>
        </p:txBody>
      </p:sp>
      <p:sp>
        <p:nvSpPr>
          <p:cNvPr id="56" name="Rectangle 8">
            <a:extLst>
              <a:ext uri="{FF2B5EF4-FFF2-40B4-BE49-F238E27FC236}">
                <a16:creationId xmlns:a16="http://schemas.microsoft.com/office/drawing/2014/main" id="{39129174-C6C9-6698-A706-D113D123E169}"/>
              </a:ext>
            </a:extLst>
          </p:cNvPr>
          <p:cNvSpPr>
            <a:spLocks noChangeArrowheads="1"/>
          </p:cNvSpPr>
          <p:nvPr/>
        </p:nvSpPr>
        <p:spPr bwMode="auto">
          <a:xfrm>
            <a:off x="621513" y="3873713"/>
            <a:ext cx="749566" cy="569975"/>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None/>
            </a:pPr>
            <a:r>
              <a:rPr lang="ja-JP" altLang="en-US" sz="1200" dirty="0">
                <a:solidFill>
                  <a:srgbClr val="000000"/>
                </a:solidFill>
                <a:latin typeface="+mn-ea"/>
                <a:ea typeface="+mn-ea"/>
                <a:cs typeface="メイリオ" panose="020B0604030504040204" pitchFamily="50" charset="-128"/>
              </a:rPr>
              <a:t>土木費</a:t>
            </a:r>
          </a:p>
          <a:p>
            <a:pPr algn="ctr">
              <a:spcBef>
                <a:spcPct val="0"/>
              </a:spcBef>
              <a:buNone/>
            </a:pPr>
            <a:r>
              <a:rPr lang="en-US" altLang="ja-JP" sz="1200" dirty="0">
                <a:solidFill>
                  <a:srgbClr val="000000"/>
                </a:solidFill>
                <a:latin typeface="+mn-ea"/>
                <a:ea typeface="+mn-ea"/>
                <a:cs typeface="メイリオ" panose="020B0604030504040204" pitchFamily="50" charset="-128"/>
              </a:rPr>
              <a:t>1,366</a:t>
            </a:r>
            <a:r>
              <a:rPr lang="ja-JP" altLang="en-US" sz="1200" dirty="0">
                <a:solidFill>
                  <a:srgbClr val="000000"/>
                </a:solidFill>
                <a:latin typeface="+mn-ea"/>
                <a:ea typeface="+mn-ea"/>
                <a:cs typeface="メイリオ" panose="020B0604030504040204" pitchFamily="50" charset="-128"/>
              </a:rPr>
              <a:t>億円（</a:t>
            </a:r>
            <a:r>
              <a:rPr lang="en-US" altLang="ja-JP" sz="1200" dirty="0">
                <a:solidFill>
                  <a:srgbClr val="000000"/>
                </a:solidFill>
                <a:latin typeface="+mn-ea"/>
                <a:ea typeface="+mn-ea"/>
                <a:cs typeface="メイリオ" panose="020B0604030504040204" pitchFamily="50" charset="-128"/>
              </a:rPr>
              <a:t>5.9%</a:t>
            </a:r>
            <a:r>
              <a:rPr lang="ja-JP" altLang="en-US" sz="1200" dirty="0">
                <a:solidFill>
                  <a:srgbClr val="000000"/>
                </a:solidFill>
                <a:latin typeface="+mn-ea"/>
                <a:ea typeface="+mn-ea"/>
                <a:cs typeface="メイリオ" panose="020B0604030504040204" pitchFamily="50" charset="-128"/>
              </a:rPr>
              <a:t>）</a:t>
            </a:r>
          </a:p>
          <a:p>
            <a:pPr algn="ctr">
              <a:spcBef>
                <a:spcPct val="0"/>
              </a:spcBef>
              <a:buNone/>
            </a:pPr>
            <a:endParaRPr lang="ja-JP" altLang="en-US" sz="1200" dirty="0">
              <a:solidFill>
                <a:srgbClr val="000000"/>
              </a:solidFill>
              <a:latin typeface="+mn-ea"/>
              <a:ea typeface="+mn-ea"/>
              <a:cs typeface="メイリオ" panose="020B0604030504040204" pitchFamily="50" charset="-128"/>
            </a:endParaRPr>
          </a:p>
        </p:txBody>
      </p:sp>
      <p:sp>
        <p:nvSpPr>
          <p:cNvPr id="58" name="Rectangle 8">
            <a:extLst>
              <a:ext uri="{FF2B5EF4-FFF2-40B4-BE49-F238E27FC236}">
                <a16:creationId xmlns:a16="http://schemas.microsoft.com/office/drawing/2014/main" id="{FF54610A-B2D8-AB5C-313F-0B353475D77A}"/>
              </a:ext>
            </a:extLst>
          </p:cNvPr>
          <p:cNvSpPr>
            <a:spLocks noChangeArrowheads="1"/>
          </p:cNvSpPr>
          <p:nvPr/>
        </p:nvSpPr>
        <p:spPr bwMode="auto">
          <a:xfrm>
            <a:off x="246730" y="2952994"/>
            <a:ext cx="749566" cy="470174"/>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buNone/>
              <a:defRPr sz="1200" b="0" i="0" u="none" strike="noStrike" kern="1200" baseline="0">
                <a:solidFill>
                  <a:srgbClr val="000000">
                    <a:lumMod val="75000"/>
                    <a:lumOff val="25000"/>
                  </a:srgbClr>
                </a:solidFill>
                <a:latin typeface="+mn-lt"/>
                <a:ea typeface="+mn-ea"/>
                <a:cs typeface="+mn-cs"/>
              </a:defRPr>
            </a:pPr>
            <a:fld id="{1FEDB424-2479-44B7-B26A-592DC4CA1D76}" type="CELLRANGE">
              <a:rPr lang="zh-TW" altLang="en-US" sz="1200">
                <a:latin typeface="+mn-ea"/>
                <a:ea typeface="+mn-ea"/>
              </a:rPr>
              <a:pPr algn="ctr">
                <a:buNone/>
                <a:defRPr sz="1200" b="0" i="0" u="none" strike="noStrike" kern="1200" baseline="0">
                  <a:solidFill>
                    <a:srgbClr val="000000">
                      <a:lumMod val="75000"/>
                      <a:lumOff val="25000"/>
                    </a:srgbClr>
                  </a:solidFill>
                  <a:latin typeface="+mn-lt"/>
                  <a:ea typeface="+mn-ea"/>
                  <a:cs typeface="+mn-cs"/>
                </a:defRPr>
              </a:pPr>
              <a:t>農林水産費</a:t>
            </a:fld>
            <a:endParaRPr lang="zh-TW" altLang="en-US" sz="1200" dirty="0">
              <a:latin typeface="+mn-ea"/>
              <a:ea typeface="+mn-ea"/>
            </a:endParaRPr>
          </a:p>
          <a:p>
            <a:pPr algn="ctr">
              <a:buNone/>
              <a:defRPr sz="1200" b="0" i="0" u="none" strike="noStrike" kern="1200" baseline="0">
                <a:solidFill>
                  <a:srgbClr val="000000">
                    <a:lumMod val="75000"/>
                    <a:lumOff val="25000"/>
                  </a:srgbClr>
                </a:solidFill>
                <a:latin typeface="+mn-lt"/>
                <a:ea typeface="+mn-ea"/>
                <a:cs typeface="+mn-cs"/>
              </a:defRPr>
            </a:pPr>
            <a:r>
              <a:rPr lang="en-US" altLang="ja-JP" sz="1200" dirty="0">
                <a:latin typeface="+mn-ea"/>
                <a:ea typeface="+mn-ea"/>
              </a:rPr>
              <a:t>790</a:t>
            </a:r>
            <a:r>
              <a:rPr lang="zh-TW" altLang="en-US" sz="1200" dirty="0">
                <a:latin typeface="+mn-ea"/>
                <a:ea typeface="+mn-ea"/>
              </a:rPr>
              <a:t>億円（</a:t>
            </a:r>
            <a:r>
              <a:rPr lang="en-US" altLang="ja-JP" sz="1200" dirty="0">
                <a:latin typeface="+mn-ea"/>
                <a:ea typeface="+mn-ea"/>
              </a:rPr>
              <a:t>3.4</a:t>
            </a:r>
            <a:r>
              <a:rPr lang="en-US" altLang="zh-TW" sz="1200" dirty="0">
                <a:latin typeface="+mn-ea"/>
                <a:ea typeface="+mn-ea"/>
              </a:rPr>
              <a:t>%</a:t>
            </a:r>
            <a:r>
              <a:rPr lang="zh-TW" altLang="en-US" sz="1200" dirty="0">
                <a:latin typeface="+mn-ea"/>
                <a:ea typeface="+mn-ea"/>
              </a:rPr>
              <a:t>）</a:t>
            </a:r>
          </a:p>
        </p:txBody>
      </p:sp>
      <p:sp>
        <p:nvSpPr>
          <p:cNvPr id="59" name="Rectangle 8">
            <a:extLst>
              <a:ext uri="{FF2B5EF4-FFF2-40B4-BE49-F238E27FC236}">
                <a16:creationId xmlns:a16="http://schemas.microsoft.com/office/drawing/2014/main" id="{DBFB85BE-1E87-29A1-A3A6-5CBFAEFAEF32}"/>
              </a:ext>
            </a:extLst>
          </p:cNvPr>
          <p:cNvSpPr>
            <a:spLocks noChangeArrowheads="1"/>
          </p:cNvSpPr>
          <p:nvPr/>
        </p:nvSpPr>
        <p:spPr bwMode="auto">
          <a:xfrm>
            <a:off x="1819026" y="2877763"/>
            <a:ext cx="938806" cy="704518"/>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buNone/>
              <a:defRPr sz="1200" b="0" i="0" u="none" strike="noStrike" kern="1200" baseline="0">
                <a:solidFill>
                  <a:srgbClr val="000000">
                    <a:lumMod val="75000"/>
                    <a:lumOff val="25000"/>
                  </a:srgbClr>
                </a:solidFill>
                <a:latin typeface="+mn-lt"/>
                <a:ea typeface="+mn-ea"/>
                <a:cs typeface="+mn-cs"/>
              </a:defRPr>
            </a:pPr>
            <a:fld id="{5E2B7238-B0A3-4770-BCB7-2416189114D6}" type="CELLRANGE">
              <a:rPr lang="ja-JP" altLang="en-US" sz="1200">
                <a:latin typeface="+mn-ea"/>
                <a:ea typeface="+mn-ea"/>
              </a:rPr>
              <a:pPr algn="ctr">
                <a:buNone/>
                <a:defRPr sz="1200" b="0" i="0" u="none" strike="noStrike" kern="1200" baseline="0">
                  <a:solidFill>
                    <a:srgbClr val="000000">
                      <a:lumMod val="75000"/>
                      <a:lumOff val="25000"/>
                    </a:srgbClr>
                  </a:solidFill>
                  <a:latin typeface="+mn-lt"/>
                  <a:ea typeface="+mn-ea"/>
                  <a:cs typeface="+mn-cs"/>
                </a:defRPr>
              </a:pPr>
              <a:t>その他</a:t>
            </a:fld>
            <a:endParaRPr lang="ja-JP" altLang="en-US" sz="1200" dirty="0">
              <a:latin typeface="+mn-ea"/>
              <a:ea typeface="+mn-ea"/>
            </a:endParaRPr>
          </a:p>
          <a:p>
            <a:pPr algn="ctr">
              <a:buNone/>
              <a:defRPr sz="1200" b="0" i="0" u="none" strike="noStrike" kern="1200" baseline="0">
                <a:solidFill>
                  <a:srgbClr val="000000">
                    <a:lumMod val="75000"/>
                    <a:lumOff val="25000"/>
                  </a:srgbClr>
                </a:solidFill>
                <a:latin typeface="+mn-lt"/>
                <a:ea typeface="+mn-ea"/>
                <a:cs typeface="+mn-cs"/>
              </a:defRPr>
            </a:pPr>
            <a:r>
              <a:rPr lang="en-US" altLang="ja-JP" sz="1200" dirty="0">
                <a:latin typeface="+mn-ea"/>
                <a:ea typeface="+mn-ea"/>
              </a:rPr>
              <a:t>4,156</a:t>
            </a:r>
            <a:r>
              <a:rPr lang="ja-JP" altLang="en-US" sz="1200" dirty="0">
                <a:latin typeface="+mn-ea"/>
                <a:ea typeface="+mn-ea"/>
              </a:rPr>
              <a:t>億円</a:t>
            </a:r>
          </a:p>
          <a:p>
            <a:pPr algn="ctr">
              <a:buNone/>
              <a:defRPr sz="1200" b="0" i="0" u="none" strike="noStrike" kern="1200" baseline="0">
                <a:solidFill>
                  <a:srgbClr val="000000">
                    <a:lumMod val="75000"/>
                    <a:lumOff val="25000"/>
                  </a:srgbClr>
                </a:solidFill>
                <a:latin typeface="+mn-lt"/>
                <a:ea typeface="+mn-ea"/>
                <a:cs typeface="+mn-cs"/>
              </a:defRPr>
            </a:pPr>
            <a:r>
              <a:rPr lang="ja-JP" altLang="en-US" sz="1200" dirty="0">
                <a:latin typeface="+mn-ea"/>
                <a:ea typeface="+mn-ea"/>
              </a:rPr>
              <a:t>（</a:t>
            </a:r>
            <a:r>
              <a:rPr lang="en-US" altLang="ja-JP" sz="1200" dirty="0">
                <a:latin typeface="+mn-ea"/>
                <a:ea typeface="+mn-ea"/>
              </a:rPr>
              <a:t>17.9%</a:t>
            </a:r>
            <a:r>
              <a:rPr lang="ja-JP" altLang="en-US" sz="1200" dirty="0">
                <a:latin typeface="+mn-ea"/>
                <a:ea typeface="+mn-ea"/>
              </a:rPr>
              <a:t>）</a:t>
            </a:r>
          </a:p>
        </p:txBody>
      </p:sp>
      <p:sp>
        <p:nvSpPr>
          <p:cNvPr id="60" name="円/楕円 59">
            <a:extLst>
              <a:ext uri="{FF2B5EF4-FFF2-40B4-BE49-F238E27FC236}">
                <a16:creationId xmlns:a16="http://schemas.microsoft.com/office/drawing/2014/main" id="{441AC7A4-0044-FF6D-BF33-6AEBC056379E}"/>
              </a:ext>
            </a:extLst>
          </p:cNvPr>
          <p:cNvSpPr/>
          <p:nvPr/>
        </p:nvSpPr>
        <p:spPr bwMode="auto">
          <a:xfrm>
            <a:off x="2215835" y="3484020"/>
            <a:ext cx="1335600" cy="1378800"/>
          </a:xfrm>
          <a:prstGeom prst="ellipse">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mn-ea"/>
              <a:ea typeface="+mn-ea"/>
            </a:endParaRPr>
          </a:p>
        </p:txBody>
      </p:sp>
      <p:sp>
        <p:nvSpPr>
          <p:cNvPr id="61" name="テキスト ボックス 3">
            <a:extLst>
              <a:ext uri="{FF2B5EF4-FFF2-40B4-BE49-F238E27FC236}">
                <a16:creationId xmlns:a16="http://schemas.microsoft.com/office/drawing/2014/main" id="{900998B3-FD29-0D91-D867-8E5EFF373D33}"/>
              </a:ext>
            </a:extLst>
          </p:cNvPr>
          <p:cNvSpPr txBox="1"/>
          <p:nvPr/>
        </p:nvSpPr>
        <p:spPr>
          <a:xfrm>
            <a:off x="2237691" y="3740863"/>
            <a:ext cx="1274110" cy="7942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dirty="0">
                <a:latin typeface="+mn-ea"/>
              </a:rPr>
              <a:t>歳出総額</a:t>
            </a:r>
          </a:p>
          <a:p>
            <a:pPr algn="ctr"/>
            <a:r>
              <a:rPr kumimoji="1" lang="en-US" altLang="ja-JP" sz="1400" dirty="0">
                <a:latin typeface="+mn-ea"/>
              </a:rPr>
              <a:t>2</a:t>
            </a:r>
            <a:r>
              <a:rPr kumimoji="1" lang="ja-JP" altLang="en-US" sz="1400" dirty="0">
                <a:latin typeface="+mn-ea"/>
              </a:rPr>
              <a:t>兆</a:t>
            </a:r>
            <a:r>
              <a:rPr kumimoji="1" lang="en-US" altLang="ja-JP" sz="1400" dirty="0">
                <a:latin typeface="+mn-ea"/>
              </a:rPr>
              <a:t>3,182</a:t>
            </a:r>
            <a:r>
              <a:rPr kumimoji="1" lang="ja-JP" altLang="en-US" sz="1400" dirty="0">
                <a:latin typeface="+mn-ea"/>
              </a:rPr>
              <a:t>億円</a:t>
            </a:r>
            <a:endParaRPr kumimoji="1" lang="en-US" altLang="ja-JP" sz="1400" b="0" dirty="0">
              <a:latin typeface="+mn-ea"/>
            </a:endParaRPr>
          </a:p>
        </p:txBody>
      </p:sp>
      <p:sp>
        <p:nvSpPr>
          <p:cNvPr id="62" name="Rectangle 8">
            <a:extLst>
              <a:ext uri="{FF2B5EF4-FFF2-40B4-BE49-F238E27FC236}">
                <a16:creationId xmlns:a16="http://schemas.microsoft.com/office/drawing/2014/main" id="{A0DEEED1-24AE-F76A-30E2-F424CFA2F85C}"/>
              </a:ext>
            </a:extLst>
          </p:cNvPr>
          <p:cNvSpPr>
            <a:spLocks noChangeArrowheads="1"/>
          </p:cNvSpPr>
          <p:nvPr/>
        </p:nvSpPr>
        <p:spPr bwMode="auto">
          <a:xfrm>
            <a:off x="685966" y="4504375"/>
            <a:ext cx="749566" cy="569975"/>
          </a:xfrm>
          <a:prstGeom prst="rect">
            <a:avLst/>
          </a:prstGeom>
          <a:noFill/>
          <a:ln>
            <a:noFill/>
          </a:ln>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a:spcBef>
                <a:spcPct val="0"/>
              </a:spcBef>
              <a:buNone/>
            </a:pPr>
            <a:r>
              <a:rPr lang="ja-JP" altLang="en-US" sz="1200" dirty="0">
                <a:solidFill>
                  <a:srgbClr val="000000"/>
                </a:solidFill>
                <a:latin typeface="+mn-ea"/>
                <a:ea typeface="+mn-ea"/>
                <a:cs typeface="メイリオ" panose="020B0604030504040204" pitchFamily="50" charset="-128"/>
              </a:rPr>
              <a:t>警察費</a:t>
            </a:r>
          </a:p>
          <a:p>
            <a:pPr algn="ctr">
              <a:spcBef>
                <a:spcPct val="0"/>
              </a:spcBef>
              <a:buNone/>
            </a:pPr>
            <a:r>
              <a:rPr lang="en-US" altLang="ja-JP" sz="1200" dirty="0">
                <a:solidFill>
                  <a:srgbClr val="000000"/>
                </a:solidFill>
                <a:latin typeface="+mn-ea"/>
                <a:ea typeface="+mn-ea"/>
                <a:cs typeface="メイリオ" panose="020B0604030504040204" pitchFamily="50" charset="-128"/>
              </a:rPr>
              <a:t>1,</a:t>
            </a:r>
            <a:r>
              <a:rPr lang="ja-JP" altLang="en-US" sz="1200" dirty="0">
                <a:solidFill>
                  <a:srgbClr val="000000"/>
                </a:solidFill>
                <a:latin typeface="+mn-ea"/>
                <a:ea typeface="+mn-ea"/>
                <a:cs typeface="メイリオ" panose="020B0604030504040204" pitchFamily="50" charset="-128"/>
              </a:rPr>
              <a:t> </a:t>
            </a:r>
            <a:r>
              <a:rPr lang="en-US" altLang="ja-JP" sz="1200" dirty="0">
                <a:solidFill>
                  <a:srgbClr val="000000"/>
                </a:solidFill>
                <a:latin typeface="+mn-ea"/>
                <a:ea typeface="+mn-ea"/>
                <a:cs typeface="メイリオ" panose="020B0604030504040204" pitchFamily="50" charset="-128"/>
              </a:rPr>
              <a:t>500</a:t>
            </a:r>
            <a:r>
              <a:rPr lang="ja-JP" altLang="en-US" sz="1200" dirty="0">
                <a:solidFill>
                  <a:srgbClr val="000000"/>
                </a:solidFill>
                <a:latin typeface="+mn-ea"/>
                <a:ea typeface="+mn-ea"/>
                <a:cs typeface="メイリオ" panose="020B0604030504040204" pitchFamily="50" charset="-128"/>
              </a:rPr>
              <a:t>億円（</a:t>
            </a:r>
            <a:r>
              <a:rPr lang="en-US" altLang="ja-JP" sz="1200" dirty="0">
                <a:solidFill>
                  <a:srgbClr val="000000"/>
                </a:solidFill>
                <a:latin typeface="+mn-ea"/>
                <a:ea typeface="+mn-ea"/>
                <a:cs typeface="メイリオ" panose="020B0604030504040204" pitchFamily="50" charset="-128"/>
              </a:rPr>
              <a:t>6.5%</a:t>
            </a:r>
            <a:r>
              <a:rPr lang="ja-JP" altLang="en-US" sz="1200" dirty="0">
                <a:solidFill>
                  <a:srgbClr val="000000"/>
                </a:solidFill>
                <a:latin typeface="+mn-ea"/>
                <a:ea typeface="+mn-ea"/>
                <a:cs typeface="メイリオ" panose="020B0604030504040204" pitchFamily="50" charset="-128"/>
              </a:rPr>
              <a:t>）</a:t>
            </a:r>
          </a:p>
          <a:p>
            <a:pPr algn="ctr">
              <a:spcBef>
                <a:spcPct val="0"/>
              </a:spcBef>
              <a:buNone/>
            </a:pPr>
            <a:endParaRPr lang="ja-JP" altLang="en-US" sz="1200" dirty="0">
              <a:solidFill>
                <a:srgbClr val="000000"/>
              </a:solidFill>
              <a:latin typeface="+mn-ea"/>
              <a:ea typeface="+mn-ea"/>
              <a:cs typeface="メイリオ" panose="020B0604030504040204" pitchFamily="50" charset="-128"/>
            </a:endParaRPr>
          </a:p>
        </p:txBody>
      </p:sp>
      <p:cxnSp>
        <p:nvCxnSpPr>
          <p:cNvPr id="63" name="直線コネクタ 62">
            <a:extLst>
              <a:ext uri="{FF2B5EF4-FFF2-40B4-BE49-F238E27FC236}">
                <a16:creationId xmlns:a16="http://schemas.microsoft.com/office/drawing/2014/main" id="{2B484687-F332-6160-9550-D4AB7418305A}"/>
              </a:ext>
            </a:extLst>
          </p:cNvPr>
          <p:cNvCxnSpPr>
            <a:cxnSpLocks/>
          </p:cNvCxnSpPr>
          <p:nvPr/>
        </p:nvCxnSpPr>
        <p:spPr bwMode="auto">
          <a:xfrm flipH="1" flipV="1">
            <a:off x="1060750" y="3456754"/>
            <a:ext cx="372165" cy="172703"/>
          </a:xfrm>
          <a:prstGeom prst="line">
            <a:avLst/>
          </a:prstGeom>
          <a:noFill/>
          <a:ln w="12700" cap="flat" cmpd="sng" algn="ctr">
            <a:solidFill>
              <a:schemeClr val="tx1"/>
            </a:solidFill>
            <a:prstDash val="solid"/>
            <a:round/>
            <a:headEnd type="oval" w="med" len="med"/>
            <a:tailEnd type="none" w="med" len="med"/>
          </a:ln>
          <a:effectLst/>
        </p:spPr>
      </p:cxnSp>
      <p:sp>
        <p:nvSpPr>
          <p:cNvPr id="64" name="Rectangle 8">
            <a:extLst>
              <a:ext uri="{FF2B5EF4-FFF2-40B4-BE49-F238E27FC236}">
                <a16:creationId xmlns:a16="http://schemas.microsoft.com/office/drawing/2014/main" id="{6702E3F4-AD11-2E32-2C11-4636343DD203}"/>
              </a:ext>
            </a:extLst>
          </p:cNvPr>
          <p:cNvSpPr>
            <a:spLocks noChangeArrowheads="1"/>
          </p:cNvSpPr>
          <p:nvPr/>
        </p:nvSpPr>
        <p:spPr bwMode="auto">
          <a:xfrm>
            <a:off x="1956156" y="4664271"/>
            <a:ext cx="321169" cy="239608"/>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dirty="0">
                <a:solidFill>
                  <a:schemeClr val="bg1"/>
                </a:solidFill>
                <a:latin typeface="+mn-ea"/>
                <a:ea typeface="+mn-ea"/>
                <a:cs typeface="メイリオ" panose="020B0604030504040204" pitchFamily="50" charset="-128"/>
              </a:rPr>
              <a:t>こうさい</a:t>
            </a:r>
          </a:p>
        </p:txBody>
      </p:sp>
      <p:pic>
        <p:nvPicPr>
          <p:cNvPr id="65" name="図 64">
            <a:extLst>
              <a:ext uri="{FF2B5EF4-FFF2-40B4-BE49-F238E27FC236}">
                <a16:creationId xmlns:a16="http://schemas.microsoft.com/office/drawing/2014/main" id="{6C08B205-DDCC-9095-47D9-E6189249604E}"/>
              </a:ext>
            </a:extLst>
          </p:cNvPr>
          <p:cNvPicPr>
            <a:picLocks noChangeAspect="1"/>
          </p:cNvPicPr>
          <p:nvPr/>
        </p:nvPicPr>
        <p:blipFill>
          <a:blip r:embed="rId7"/>
          <a:stretch>
            <a:fillRect/>
          </a:stretch>
        </p:blipFill>
        <p:spPr>
          <a:xfrm>
            <a:off x="884132" y="5922373"/>
            <a:ext cx="1232608" cy="871200"/>
          </a:xfrm>
          <a:prstGeom prst="rect">
            <a:avLst/>
          </a:prstGeom>
        </p:spPr>
      </p:pic>
      <p:pic>
        <p:nvPicPr>
          <p:cNvPr id="66" name="図 65">
            <a:hlinkClick r:id="rId5"/>
            <a:extLst>
              <a:ext uri="{FF2B5EF4-FFF2-40B4-BE49-F238E27FC236}">
                <a16:creationId xmlns:a16="http://schemas.microsoft.com/office/drawing/2014/main" id="{03BE30FC-F285-9D55-4B70-515F2713CF4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63883" y="5941298"/>
            <a:ext cx="918000" cy="918000"/>
          </a:xfrm>
          <a:prstGeom prst="rect">
            <a:avLst/>
          </a:prstGeom>
        </p:spPr>
      </p:pic>
    </p:spTree>
    <p:custDataLst>
      <p:tags r:id="rId1"/>
    </p:custDataLst>
    <p:extLst>
      <p:ext uri="{BB962C8B-B14F-4D97-AF65-F5344CB8AC3E}">
        <p14:creationId xmlns:p14="http://schemas.microsoft.com/office/powerpoint/2010/main" val="38796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500"/>
                                        <p:tgtEl>
                                          <p:spTgt spid="5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500"/>
                                        <p:tgtEl>
                                          <p:spTgt spid="5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500"/>
                                        <p:tgtEl>
                                          <p:spTgt spid="5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500"/>
                                        <p:tgtEl>
                                          <p:spTgt spid="5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500"/>
                                        <p:tgtEl>
                                          <p:spTgt spid="5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fade">
                                      <p:cBhvr>
                                        <p:cTn id="45" dur="500"/>
                                        <p:tgtEl>
                                          <p:spTgt spid="6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fade">
                                      <p:cBhvr>
                                        <p:cTn id="48" dur="500"/>
                                        <p:tgtEl>
                                          <p:spTgt spid="6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500"/>
                                        <p:tgtEl>
                                          <p:spTgt spid="62"/>
                                        </p:tgtEl>
                                      </p:cBhvr>
                                    </p:animEffect>
                                  </p:childTnLst>
                                </p:cTn>
                              </p:par>
                              <p:par>
                                <p:cTn id="52" presetID="10" presetClass="entr" presetSubtype="0" fill="hold" nodeType="with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500"/>
                                        <p:tgtEl>
                                          <p:spTgt spid="6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fade">
                                      <p:cBhvr>
                                        <p:cTn id="57" dur="500"/>
                                        <p:tgtEl>
                                          <p:spTgt spid="6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5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500"/>
                                        <p:tgtEl>
                                          <p:spTgt spid="4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21" grpId="0" animBg="1"/>
      <p:bldP spid="37" grpId="0" animBg="1"/>
      <p:bldP spid="39" grpId="0" animBg="1"/>
      <p:bldP spid="40" grpId="0"/>
      <p:bldP spid="41" grpId="0" animBg="1"/>
      <p:bldP spid="49" grpId="0"/>
      <p:bldP spid="50" grpId="0"/>
      <p:bldP spid="52" grpId="0"/>
      <p:bldP spid="53" grpId="0"/>
      <p:bldP spid="54" grpId="0"/>
      <p:bldP spid="55" grpId="0"/>
      <p:bldP spid="56" grpId="0"/>
      <p:bldP spid="58" grpId="0"/>
      <p:bldP spid="59" grpId="0"/>
      <p:bldP spid="60" grpId="0" animBg="1"/>
      <p:bldP spid="61" grpId="0"/>
      <p:bldP spid="62" grpId="0"/>
      <p:bldP spid="6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4">
            <a:extLst>
              <a:ext uri="{FF2B5EF4-FFF2-40B4-BE49-F238E27FC236}">
                <a16:creationId xmlns:a16="http://schemas.microsoft.com/office/drawing/2014/main" id="{7E482FDC-1EA1-9B7A-7107-37A586A30C30}"/>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dirty="0">
                <a:solidFill>
                  <a:srgbClr val="005BAD"/>
                </a:solidFill>
                <a:latin typeface="HGP創英角ｺﾞｼｯｸUB" panose="020B0900000000000000" pitchFamily="50" charset="-128"/>
                <a:ea typeface="HGP創英角ｺﾞｼｯｸUB" panose="020B0900000000000000" pitchFamily="50" charset="-128"/>
              </a:rPr>
              <a:t>サイドストーリー</a:t>
            </a:r>
            <a:endParaRPr lang="en-US" altLang="ja-JP" sz="1200" kern="0" dirty="0">
              <a:solidFill>
                <a:srgbClr val="005BAD"/>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もっと税について調べて</a:t>
            </a:r>
            <a:r>
              <a:rPr lang="ja-JP" altLang="en-US" sz="2100" kern="0">
                <a:solidFill>
                  <a:schemeClr val="tx1"/>
                </a:solidFill>
                <a:latin typeface="HGP創英角ｺﾞｼｯｸUB" panose="020B0900000000000000" pitchFamily="50" charset="-128"/>
                <a:ea typeface="HGP創英角ｺﾞｼｯｸUB" panose="020B0900000000000000" pitchFamily="50" charset="-128"/>
              </a:rPr>
              <a:t>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a:solidFill>
                  <a:schemeClr val="tx1"/>
                </a:solidFill>
                <a:latin typeface="HGP創英角ｺﾞｼｯｸUB" panose="020B0900000000000000" pitchFamily="50" charset="-128"/>
                <a:ea typeface="HGP創英角ｺﾞｼｯｸUB" panose="020B0900000000000000" pitchFamily="50" charset="-128"/>
              </a:rPr>
              <a:t>兵庫県</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の財政</a:t>
            </a:r>
            <a:r>
              <a:rPr lang="ja-JP" altLang="en-US" sz="2400" kern="0">
                <a:solidFill>
                  <a:schemeClr val="tx1"/>
                </a:solidFill>
                <a:latin typeface="HGP創英角ｺﾞｼｯｸUB" panose="020B0900000000000000" pitchFamily="50" charset="-128"/>
                <a:ea typeface="HGP創英角ｺﾞｼｯｸUB" panose="020B0900000000000000" pitchFamily="50" charset="-128"/>
              </a:rPr>
              <a:t>−③税金の使われ方</a:t>
            </a:r>
            <a:endParaRPr lang="ja-JP" altLang="en-US" sz="2400" kern="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0" name="スライド番号プレースホルダー 8">
            <a:extLst>
              <a:ext uri="{FF2B5EF4-FFF2-40B4-BE49-F238E27FC236}">
                <a16:creationId xmlns:a16="http://schemas.microsoft.com/office/drawing/2014/main" id="{195816E0-A46D-E9F5-D431-4881AA24627C}"/>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24</a:t>
            </a:fld>
            <a:endParaRPr lang="en-US" altLang="ja-JP" dirty="0">
              <a:latin typeface="+mn-ea"/>
              <a:ea typeface="+mn-ea"/>
            </a:endParaRPr>
          </a:p>
        </p:txBody>
      </p:sp>
      <p:sp>
        <p:nvSpPr>
          <p:cNvPr id="12" name="AutoShape 353">
            <a:extLst>
              <a:ext uri="{FF2B5EF4-FFF2-40B4-BE49-F238E27FC236}">
                <a16:creationId xmlns:a16="http://schemas.microsoft.com/office/drawing/2014/main" id="{FA212E3D-6A30-B857-9F4A-70CBF0F9988A}"/>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dirty="0">
                <a:solidFill>
                  <a:prstClr val="black"/>
                </a:solidFill>
                <a:latin typeface="+mn-ea"/>
                <a:ea typeface="+mn-ea"/>
              </a:rPr>
              <a:t>兵庫県民１人当たりの支出額や税金の使われ方をみてみよう。</a:t>
            </a:r>
          </a:p>
        </p:txBody>
      </p:sp>
      <p:sp>
        <p:nvSpPr>
          <p:cNvPr id="15" name="正方形/長方形 14">
            <a:extLst>
              <a:ext uri="{FF2B5EF4-FFF2-40B4-BE49-F238E27FC236}">
                <a16:creationId xmlns:a16="http://schemas.microsoft.com/office/drawing/2014/main" id="{19E68BAA-E984-D657-9198-4AE7EB5ABBE1}"/>
              </a:ext>
            </a:extLst>
          </p:cNvPr>
          <p:cNvSpPr/>
          <p:nvPr/>
        </p:nvSpPr>
        <p:spPr bwMode="auto">
          <a:xfrm>
            <a:off x="335731" y="2084190"/>
            <a:ext cx="4255849" cy="360000"/>
          </a:xfrm>
          <a:prstGeom prst="rect">
            <a:avLst/>
          </a:prstGeom>
          <a:solidFill>
            <a:schemeClr val="accent1"/>
          </a:solidFill>
          <a:ln w="1905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400">
                <a:solidFill>
                  <a:schemeClr val="bg1"/>
                </a:solidFill>
                <a:latin typeface="+mn-ea"/>
                <a:ea typeface="+mn-ea"/>
              </a:rPr>
              <a:t>兵庫県民</a:t>
            </a:r>
            <a:r>
              <a:rPr lang="ja-JP" altLang="en-US" sz="1400" dirty="0">
                <a:solidFill>
                  <a:schemeClr val="bg1"/>
                </a:solidFill>
                <a:latin typeface="+mn-ea"/>
                <a:ea typeface="+mn-ea"/>
              </a:rPr>
              <a:t>１人当たりの支出額</a:t>
            </a:r>
            <a:endParaRPr kumimoji="1" lang="ja-JP" altLang="en-US" sz="1400" b="0" i="0" u="none" strike="noStrike" cap="none" normalizeH="0" baseline="0" dirty="0">
              <a:ln>
                <a:noFill/>
              </a:ln>
              <a:solidFill>
                <a:schemeClr val="bg1"/>
              </a:solidFill>
              <a:effectLst/>
              <a:latin typeface="+mn-ea"/>
              <a:ea typeface="+mn-ea"/>
            </a:endParaRPr>
          </a:p>
        </p:txBody>
      </p:sp>
      <p:sp>
        <p:nvSpPr>
          <p:cNvPr id="22" name="正方形/長方形 21">
            <a:extLst>
              <a:ext uri="{FF2B5EF4-FFF2-40B4-BE49-F238E27FC236}">
                <a16:creationId xmlns:a16="http://schemas.microsoft.com/office/drawing/2014/main" id="{1606F5D3-497C-4A18-AEBE-2AED30DA80C1}"/>
              </a:ext>
            </a:extLst>
          </p:cNvPr>
          <p:cNvSpPr/>
          <p:nvPr/>
        </p:nvSpPr>
        <p:spPr bwMode="auto">
          <a:xfrm>
            <a:off x="4832775" y="2084190"/>
            <a:ext cx="3929461" cy="360000"/>
          </a:xfrm>
          <a:prstGeom prst="rect">
            <a:avLst/>
          </a:prstGeom>
          <a:solidFill>
            <a:schemeClr val="accent1"/>
          </a:solidFill>
          <a:ln w="19050" cap="flat" cmpd="sng" algn="ctr">
            <a:noFill/>
            <a:prstDash val="solid"/>
            <a:round/>
            <a:headEnd type="none" w="med" len="med"/>
            <a:tailEnd type="none" w="med" len="med"/>
          </a:ln>
          <a:effectLst/>
        </p:spPr>
        <p:txBody>
          <a:bodyPr vert="horz" wrap="square" lIns="36000" tIns="36000" rIns="36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bg1"/>
                </a:solidFill>
                <a:effectLst/>
                <a:latin typeface="+mn-ea"/>
              </a:rPr>
              <a:t>兵庫</a:t>
            </a:r>
            <a:r>
              <a:rPr kumimoji="1" lang="ja-JP" altLang="en-US" sz="1400" b="0" i="0" u="none" strike="noStrike" cap="none" normalizeH="0" baseline="0" dirty="0">
                <a:ln>
                  <a:noFill/>
                </a:ln>
                <a:solidFill>
                  <a:schemeClr val="bg1"/>
                </a:solidFill>
                <a:effectLst/>
                <a:latin typeface="+mn-ea"/>
                <a:ea typeface="+mn-ea"/>
              </a:rPr>
              <a:t>県の税金はこんなところにも使われています</a:t>
            </a:r>
          </a:p>
        </p:txBody>
      </p:sp>
      <p:sp>
        <p:nvSpPr>
          <p:cNvPr id="24" name="Rectangle 8">
            <a:extLst>
              <a:ext uri="{FF2B5EF4-FFF2-40B4-BE49-F238E27FC236}">
                <a16:creationId xmlns:a16="http://schemas.microsoft.com/office/drawing/2014/main" id="{55956814-ACB8-502C-9BE0-0C78E041E105}"/>
              </a:ext>
            </a:extLst>
          </p:cNvPr>
          <p:cNvSpPr>
            <a:spLocks noChangeArrowheads="1"/>
          </p:cNvSpPr>
          <p:nvPr/>
        </p:nvSpPr>
        <p:spPr bwMode="auto">
          <a:xfrm>
            <a:off x="4991609" y="2445786"/>
            <a:ext cx="2061261" cy="483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dirty="0">
                <a:solidFill>
                  <a:schemeClr val="bg1"/>
                </a:solidFill>
                <a:latin typeface="+mn-ea"/>
                <a:ea typeface="+mn-ea"/>
                <a:cs typeface="メイリオ" panose="020B0604030504040204" pitchFamily="50" charset="-128"/>
              </a:rPr>
              <a:t>京奈和自動車道紀北西道路</a:t>
            </a:r>
            <a:endParaRPr lang="en-US" altLang="ja-JP" sz="1200" dirty="0">
              <a:solidFill>
                <a:schemeClr val="bg1"/>
              </a:solidFill>
              <a:latin typeface="+mn-ea"/>
              <a:ea typeface="+mn-ea"/>
              <a:cs typeface="メイリオ" panose="020B0604030504040204" pitchFamily="50" charset="-128"/>
            </a:endParaRPr>
          </a:p>
          <a:p>
            <a:pPr eaLnBrk="1" hangingPunct="1">
              <a:spcBef>
                <a:spcPct val="0"/>
              </a:spcBef>
              <a:buFontTx/>
              <a:buNone/>
            </a:pPr>
            <a:r>
              <a:rPr lang="ja-JP" altLang="en-US" sz="1000" dirty="0">
                <a:solidFill>
                  <a:schemeClr val="bg1"/>
                </a:solidFill>
                <a:latin typeface="+mn-ea"/>
                <a:ea typeface="+mn-ea"/>
                <a:cs typeface="メイリオ" panose="020B0604030504040204" pitchFamily="50" charset="-128"/>
              </a:rPr>
              <a:t>（平成２９年３月開通）　</a:t>
            </a:r>
            <a:r>
              <a:rPr lang="ja-JP" altLang="en-US" sz="1100" dirty="0">
                <a:solidFill>
                  <a:schemeClr val="bg1"/>
                </a:solidFill>
                <a:latin typeface="+mn-ea"/>
                <a:ea typeface="+mn-ea"/>
                <a:cs typeface="メイリオ" panose="020B0604030504040204" pitchFamily="50" charset="-128"/>
              </a:rPr>
              <a:t>総事業費：約</a:t>
            </a:r>
            <a:r>
              <a:rPr lang="en-US" altLang="ja-JP" sz="1100" dirty="0">
                <a:solidFill>
                  <a:schemeClr val="bg1"/>
                </a:solidFill>
                <a:latin typeface="+mn-ea"/>
                <a:ea typeface="+mn-ea"/>
                <a:cs typeface="メイリオ" panose="020B0604030504040204" pitchFamily="50" charset="-128"/>
              </a:rPr>
              <a:t>1,101</a:t>
            </a:r>
            <a:r>
              <a:rPr lang="ja-JP" altLang="en-US" sz="1100" dirty="0">
                <a:solidFill>
                  <a:schemeClr val="bg1"/>
                </a:solidFill>
                <a:latin typeface="+mn-ea"/>
                <a:ea typeface="+mn-ea"/>
                <a:cs typeface="メイリオ" panose="020B0604030504040204" pitchFamily="50" charset="-128"/>
              </a:rPr>
              <a:t>億円</a:t>
            </a:r>
            <a:endParaRPr lang="en-US" altLang="ja-JP" sz="1100" dirty="0">
              <a:solidFill>
                <a:schemeClr val="bg1"/>
              </a:solidFill>
              <a:latin typeface="+mn-ea"/>
              <a:ea typeface="+mn-ea"/>
              <a:cs typeface="メイリオ" panose="020B0604030504040204" pitchFamily="50" charset="-128"/>
            </a:endParaRPr>
          </a:p>
        </p:txBody>
      </p:sp>
      <p:graphicFrame>
        <p:nvGraphicFramePr>
          <p:cNvPr id="25" name="表 24">
            <a:extLst>
              <a:ext uri="{FF2B5EF4-FFF2-40B4-BE49-F238E27FC236}">
                <a16:creationId xmlns:a16="http://schemas.microsoft.com/office/drawing/2014/main" id="{87F4F4DB-7A33-D6D3-2082-6BDD284B4211}"/>
              </a:ext>
            </a:extLst>
          </p:cNvPr>
          <p:cNvGraphicFramePr>
            <a:graphicFrameLocks noGrp="1"/>
          </p:cNvGraphicFramePr>
          <p:nvPr>
            <p:extLst>
              <p:ext uri="{D42A27DB-BD31-4B8C-83A1-F6EECF244321}">
                <p14:modId xmlns:p14="http://schemas.microsoft.com/office/powerpoint/2010/main" val="2786764522"/>
              </p:ext>
            </p:extLst>
          </p:nvPr>
        </p:nvGraphicFramePr>
        <p:xfrm>
          <a:off x="335732" y="4224975"/>
          <a:ext cx="4255850" cy="1173302"/>
        </p:xfrm>
        <a:graphic>
          <a:graphicData uri="http://schemas.openxmlformats.org/drawingml/2006/table">
            <a:tbl>
              <a:tblPr firstRow="1" bandRow="1">
                <a:tableStyleId>{21E4AEA4-8DFA-4A89-87EB-49C32662AFE0}</a:tableStyleId>
              </a:tblPr>
              <a:tblGrid>
                <a:gridCol w="2037477">
                  <a:extLst>
                    <a:ext uri="{9D8B030D-6E8A-4147-A177-3AD203B41FA5}">
                      <a16:colId xmlns:a16="http://schemas.microsoft.com/office/drawing/2014/main" val="1449722871"/>
                    </a:ext>
                  </a:extLst>
                </a:gridCol>
                <a:gridCol w="180896">
                  <a:extLst>
                    <a:ext uri="{9D8B030D-6E8A-4147-A177-3AD203B41FA5}">
                      <a16:colId xmlns:a16="http://schemas.microsoft.com/office/drawing/2014/main" val="2971238289"/>
                    </a:ext>
                  </a:extLst>
                </a:gridCol>
                <a:gridCol w="2037477">
                  <a:extLst>
                    <a:ext uri="{9D8B030D-6E8A-4147-A177-3AD203B41FA5}">
                      <a16:colId xmlns:a16="http://schemas.microsoft.com/office/drawing/2014/main" val="1290654911"/>
                    </a:ext>
                  </a:extLst>
                </a:gridCol>
              </a:tblGrid>
              <a:tr h="267227">
                <a:tc>
                  <a:txBody>
                    <a:bodyPr/>
                    <a:lstStyle/>
                    <a:p>
                      <a:pPr algn="ctr"/>
                      <a:r>
                        <a:rPr kumimoji="1" lang="ja-JP" altLang="en-US" sz="1400" b="0" dirty="0">
                          <a:solidFill>
                            <a:schemeClr val="tx1"/>
                          </a:solidFill>
                          <a:latin typeface="+mn-ea"/>
                          <a:ea typeface="+mn-ea"/>
                        </a:rPr>
                        <a:t>商工費</a:t>
                      </a:r>
                    </a:p>
                  </a:txBody>
                  <a:tcPr marL="72000" marR="72000" marT="72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rgbClr val="CEECFE"/>
                    </a:solidFill>
                  </a:tcPr>
                </a:tc>
                <a:tc>
                  <a:txBody>
                    <a:bodyPr/>
                    <a:lstStyle/>
                    <a:p>
                      <a:pPr algn="ctr"/>
                      <a:endParaRPr kumimoji="1" lang="ja-JP" altLang="en-US" sz="1200" b="0" dirty="0">
                        <a:solidFill>
                          <a:schemeClr val="tx1"/>
                        </a:solidFill>
                        <a:latin typeface="+mn-ea"/>
                        <a:ea typeface="+mn-ea"/>
                      </a:endParaRPr>
                    </a:p>
                  </a:txBody>
                  <a:tcPr marL="72000" marR="72000" marT="72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kumimoji="1" lang="ja-JP" altLang="en-US" sz="1400" b="0" dirty="0">
                          <a:solidFill>
                            <a:schemeClr val="tx1"/>
                          </a:solidFill>
                          <a:latin typeface="+mn-ea"/>
                          <a:ea typeface="+mn-ea"/>
                        </a:rPr>
                        <a:t>公債費</a:t>
                      </a:r>
                    </a:p>
                  </a:txBody>
                  <a:tcPr marL="72000" marR="72000" marT="72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rgbClr val="CEECFE"/>
                    </a:solidFill>
                  </a:tcPr>
                </a:tc>
                <a:extLst>
                  <a:ext uri="{0D108BD9-81ED-4DB2-BD59-A6C34878D82A}">
                    <a16:rowId xmlns:a16="http://schemas.microsoft.com/office/drawing/2014/main" val="3842127478"/>
                  </a:ext>
                </a:extLst>
              </a:tr>
              <a:tr h="354174">
                <a:tc>
                  <a:txBody>
                    <a:bodyPr/>
                    <a:lstStyle/>
                    <a:p>
                      <a:r>
                        <a:rPr kumimoji="1" lang="en-US" altLang="ja-JP" sz="1400" b="0" dirty="0">
                          <a:latin typeface="+mn-ea"/>
                          <a:ea typeface="+mn-ea"/>
                        </a:rPr>
                        <a:t>75,100</a:t>
                      </a:r>
                      <a:r>
                        <a:rPr kumimoji="1" lang="ja-JP" altLang="en-US" sz="1400" b="0" dirty="0">
                          <a:latin typeface="+mn-ea"/>
                          <a:ea typeface="+mn-ea"/>
                        </a:rPr>
                        <a:t>円（</a:t>
                      </a:r>
                      <a:r>
                        <a:rPr kumimoji="1" lang="en-US" altLang="ja-JP" sz="1400" b="0" dirty="0">
                          <a:latin typeface="+mn-ea"/>
                          <a:ea typeface="+mn-ea"/>
                        </a:rPr>
                        <a:t>17.2%</a:t>
                      </a:r>
                      <a:r>
                        <a:rPr kumimoji="1" lang="ja-JP" altLang="en-US" sz="1400" b="0" dirty="0">
                          <a:latin typeface="+mn-ea"/>
                          <a:ea typeface="+mn-ea"/>
                        </a:rPr>
                        <a:t>）</a:t>
                      </a:r>
                    </a:p>
                  </a:txBody>
                  <a:tcPr marL="72000" marR="72000" marT="36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b="0" dirty="0">
                        <a:latin typeface="+mn-ea"/>
                        <a:ea typeface="+mn-ea"/>
                      </a:endParaRPr>
                    </a:p>
                  </a:txBody>
                  <a:tcPr marL="72000" marR="72000" marT="36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r>
                        <a:rPr kumimoji="1" lang="en-US" altLang="ja-JP" sz="1400" b="0" dirty="0">
                          <a:latin typeface="+mn-ea"/>
                          <a:ea typeface="+mn-ea"/>
                        </a:rPr>
                        <a:t>54,300</a:t>
                      </a:r>
                      <a:r>
                        <a:rPr kumimoji="1" lang="ja-JP" altLang="en-US" sz="1400" b="0" dirty="0">
                          <a:latin typeface="+mn-ea"/>
                          <a:ea typeface="+mn-ea"/>
                        </a:rPr>
                        <a:t>円（</a:t>
                      </a:r>
                      <a:r>
                        <a:rPr kumimoji="1" lang="en-US" altLang="ja-JP" sz="1400" b="0" dirty="0">
                          <a:latin typeface="+mn-ea"/>
                          <a:ea typeface="+mn-ea"/>
                        </a:rPr>
                        <a:t>12.4%</a:t>
                      </a:r>
                      <a:r>
                        <a:rPr kumimoji="1" lang="ja-JP" altLang="en-US" sz="1400" b="0" dirty="0">
                          <a:latin typeface="+mn-ea"/>
                          <a:ea typeface="+mn-ea"/>
                        </a:rPr>
                        <a:t>）</a:t>
                      </a:r>
                    </a:p>
                  </a:txBody>
                  <a:tcPr marL="72000" marR="72000" marT="36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6510442"/>
                  </a:ext>
                </a:extLst>
              </a:tr>
              <a:tr h="413223">
                <a:tc>
                  <a:txBody>
                    <a:bodyPr/>
                    <a:lstStyle/>
                    <a:p>
                      <a:pPr>
                        <a:lnSpc>
                          <a:spcPts val="1840"/>
                        </a:lnSpc>
                      </a:pPr>
                      <a:r>
                        <a:rPr kumimoji="1" lang="ja-JP" altLang="en-US" sz="1200" b="0" dirty="0">
                          <a:latin typeface="+mn-ea"/>
                          <a:ea typeface="+mn-ea"/>
                        </a:rPr>
                        <a:t>中小企業育成や</a:t>
                      </a:r>
                      <a:endParaRPr kumimoji="1" lang="en-US" altLang="ja-JP" sz="1200" b="0" dirty="0">
                        <a:latin typeface="+mn-ea"/>
                        <a:ea typeface="+mn-ea"/>
                      </a:endParaRPr>
                    </a:p>
                    <a:p>
                      <a:pPr>
                        <a:lnSpc>
                          <a:spcPts val="1840"/>
                        </a:lnSpc>
                      </a:pPr>
                      <a:r>
                        <a:rPr kumimoji="1" lang="ja-JP" altLang="en-US" sz="1200" b="0" dirty="0">
                          <a:latin typeface="+mn-ea"/>
                          <a:ea typeface="+mn-ea"/>
                        </a:rPr>
                        <a:t>観光振興のために</a:t>
                      </a:r>
                      <a:endParaRPr kumimoji="1" lang="en-US" altLang="ja-JP" sz="1200" b="0" dirty="0">
                        <a:latin typeface="+mn-ea"/>
                        <a:ea typeface="+mn-ea"/>
                      </a:endParaRPr>
                    </a:p>
                  </a:txBody>
                  <a:tcPr marL="72000" marR="72000" marT="36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840"/>
                        </a:lnSpc>
                      </a:pPr>
                      <a:endParaRPr kumimoji="1" lang="ja-JP" altLang="en-US" sz="1200" b="0" dirty="0">
                        <a:latin typeface="+mn-ea"/>
                        <a:ea typeface="+mn-ea"/>
                      </a:endParaRPr>
                    </a:p>
                  </a:txBody>
                  <a:tcPr marL="72000" marR="72000" marT="36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ts val="1840"/>
                        </a:lnSpc>
                      </a:pPr>
                      <a:r>
                        <a:rPr kumimoji="1" lang="ja-JP" altLang="en-US" sz="1200" b="0" dirty="0">
                          <a:latin typeface="+mn-ea"/>
                          <a:ea typeface="+mn-ea"/>
                        </a:rPr>
                        <a:t>地方債の返済に</a:t>
                      </a:r>
                      <a:endParaRPr kumimoji="1" lang="en-US" altLang="ja-JP" sz="1200" b="0" dirty="0">
                        <a:latin typeface="+mn-ea"/>
                        <a:ea typeface="+mn-ea"/>
                      </a:endParaRPr>
                    </a:p>
                  </a:txBody>
                  <a:tcPr marL="72000" marR="72000" marT="36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7876747"/>
                  </a:ext>
                </a:extLst>
              </a:tr>
            </a:tbl>
          </a:graphicData>
        </a:graphic>
      </p:graphicFrame>
      <p:graphicFrame>
        <p:nvGraphicFramePr>
          <p:cNvPr id="26" name="表 25">
            <a:extLst>
              <a:ext uri="{FF2B5EF4-FFF2-40B4-BE49-F238E27FC236}">
                <a16:creationId xmlns:a16="http://schemas.microsoft.com/office/drawing/2014/main" id="{F6A6D637-101F-1F0C-FBFE-334A6C14D69B}"/>
              </a:ext>
            </a:extLst>
          </p:cNvPr>
          <p:cNvGraphicFramePr>
            <a:graphicFrameLocks noGrp="1"/>
          </p:cNvGraphicFramePr>
          <p:nvPr>
            <p:extLst>
              <p:ext uri="{D42A27DB-BD31-4B8C-83A1-F6EECF244321}">
                <p14:modId xmlns:p14="http://schemas.microsoft.com/office/powerpoint/2010/main" val="348801924"/>
              </p:ext>
            </p:extLst>
          </p:nvPr>
        </p:nvGraphicFramePr>
        <p:xfrm>
          <a:off x="323851" y="5488788"/>
          <a:ext cx="4255850" cy="1172453"/>
        </p:xfrm>
        <a:graphic>
          <a:graphicData uri="http://schemas.openxmlformats.org/drawingml/2006/table">
            <a:tbl>
              <a:tblPr firstRow="1" bandRow="1">
                <a:tableStyleId>{21E4AEA4-8DFA-4A89-87EB-49C32662AFE0}</a:tableStyleId>
              </a:tblPr>
              <a:tblGrid>
                <a:gridCol w="2037477">
                  <a:extLst>
                    <a:ext uri="{9D8B030D-6E8A-4147-A177-3AD203B41FA5}">
                      <a16:colId xmlns:a16="http://schemas.microsoft.com/office/drawing/2014/main" val="1449722871"/>
                    </a:ext>
                  </a:extLst>
                </a:gridCol>
                <a:gridCol w="180896">
                  <a:extLst>
                    <a:ext uri="{9D8B030D-6E8A-4147-A177-3AD203B41FA5}">
                      <a16:colId xmlns:a16="http://schemas.microsoft.com/office/drawing/2014/main" val="2971238289"/>
                    </a:ext>
                  </a:extLst>
                </a:gridCol>
                <a:gridCol w="2037477">
                  <a:extLst>
                    <a:ext uri="{9D8B030D-6E8A-4147-A177-3AD203B41FA5}">
                      <a16:colId xmlns:a16="http://schemas.microsoft.com/office/drawing/2014/main" val="1290654911"/>
                    </a:ext>
                  </a:extLst>
                </a:gridCol>
              </a:tblGrid>
              <a:tr h="267227">
                <a:tc>
                  <a:txBody>
                    <a:bodyPr/>
                    <a:lstStyle/>
                    <a:p>
                      <a:pPr algn="ctr"/>
                      <a:r>
                        <a:rPr kumimoji="1" lang="ja-JP" altLang="en-US" sz="1400" b="0" dirty="0">
                          <a:solidFill>
                            <a:schemeClr val="tx1"/>
                          </a:solidFill>
                          <a:latin typeface="+mn-ea"/>
                          <a:ea typeface="+mn-ea"/>
                        </a:rPr>
                        <a:t>警察費</a:t>
                      </a:r>
                    </a:p>
                  </a:txBody>
                  <a:tcPr marL="72000" marR="72000" marT="72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rgbClr val="CEECFE"/>
                    </a:solidFill>
                  </a:tcPr>
                </a:tc>
                <a:tc>
                  <a:txBody>
                    <a:bodyPr/>
                    <a:lstStyle/>
                    <a:p>
                      <a:pPr algn="ctr"/>
                      <a:endParaRPr kumimoji="1" lang="ja-JP" altLang="en-US" sz="1200" b="0" dirty="0">
                        <a:solidFill>
                          <a:schemeClr val="tx1"/>
                        </a:solidFill>
                        <a:latin typeface="+mn-ea"/>
                        <a:ea typeface="+mn-ea"/>
                      </a:endParaRPr>
                    </a:p>
                  </a:txBody>
                  <a:tcPr marL="72000" marR="72000" marT="72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kumimoji="1" lang="ja-JP" altLang="en-US" sz="1400" b="0">
                          <a:solidFill>
                            <a:schemeClr val="tx1"/>
                          </a:solidFill>
                          <a:latin typeface="+mn-ea"/>
                          <a:ea typeface="+mn-ea"/>
                        </a:rPr>
                        <a:t>土木費</a:t>
                      </a:r>
                      <a:endParaRPr kumimoji="1" lang="ja-JP" altLang="en-US" sz="1400" b="0" dirty="0">
                        <a:solidFill>
                          <a:schemeClr val="tx1"/>
                        </a:solidFill>
                        <a:latin typeface="+mn-ea"/>
                        <a:ea typeface="+mn-ea"/>
                      </a:endParaRPr>
                    </a:p>
                  </a:txBody>
                  <a:tcPr marL="72000" marR="72000" marT="72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rgbClr val="CEECFE"/>
                    </a:solidFill>
                  </a:tcPr>
                </a:tc>
                <a:extLst>
                  <a:ext uri="{0D108BD9-81ED-4DB2-BD59-A6C34878D82A}">
                    <a16:rowId xmlns:a16="http://schemas.microsoft.com/office/drawing/2014/main" val="3842127478"/>
                  </a:ext>
                </a:extLst>
              </a:tr>
              <a:tr h="353325">
                <a:tc>
                  <a:txBody>
                    <a:bodyPr/>
                    <a:lstStyle/>
                    <a:p>
                      <a:r>
                        <a:rPr kumimoji="1" lang="en-US" altLang="ja-JP" sz="1400" b="0" dirty="0">
                          <a:latin typeface="+mn-ea"/>
                          <a:ea typeface="+mn-ea"/>
                        </a:rPr>
                        <a:t>28,300</a:t>
                      </a:r>
                      <a:r>
                        <a:rPr kumimoji="1" lang="ja-JP" altLang="en-US" sz="1400" b="0" dirty="0">
                          <a:latin typeface="+mn-ea"/>
                          <a:ea typeface="+mn-ea"/>
                        </a:rPr>
                        <a:t>円（</a:t>
                      </a:r>
                      <a:r>
                        <a:rPr kumimoji="1" lang="en-US" altLang="ja-JP" sz="1400" b="0" dirty="0">
                          <a:latin typeface="+mn-ea"/>
                          <a:ea typeface="+mn-ea"/>
                        </a:rPr>
                        <a:t>6.5%</a:t>
                      </a:r>
                      <a:r>
                        <a:rPr kumimoji="1" lang="ja-JP" altLang="en-US" sz="1400" b="0" dirty="0">
                          <a:latin typeface="+mn-ea"/>
                          <a:ea typeface="+mn-ea"/>
                        </a:rPr>
                        <a:t>）</a:t>
                      </a:r>
                    </a:p>
                  </a:txBody>
                  <a:tcPr marL="72000" marR="72000" marT="36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b="0" dirty="0">
                        <a:latin typeface="+mn-ea"/>
                        <a:ea typeface="+mn-ea"/>
                      </a:endParaRPr>
                    </a:p>
                  </a:txBody>
                  <a:tcPr marL="72000" marR="72000" marT="36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r>
                        <a:rPr kumimoji="1" lang="en-US" altLang="ja-JP" sz="1400" b="0" dirty="0">
                          <a:latin typeface="+mn-ea"/>
                          <a:ea typeface="+mn-ea"/>
                        </a:rPr>
                        <a:t>25,800</a:t>
                      </a:r>
                      <a:r>
                        <a:rPr kumimoji="1" lang="ja-JP" altLang="en-US" sz="1400" b="0" dirty="0">
                          <a:latin typeface="+mn-ea"/>
                          <a:ea typeface="+mn-ea"/>
                        </a:rPr>
                        <a:t>円（</a:t>
                      </a:r>
                      <a:r>
                        <a:rPr kumimoji="1" lang="en-US" altLang="ja-JP" sz="1400" b="0" dirty="0">
                          <a:latin typeface="+mn-ea"/>
                          <a:ea typeface="+mn-ea"/>
                        </a:rPr>
                        <a:t>5.9%</a:t>
                      </a:r>
                      <a:r>
                        <a:rPr kumimoji="1" lang="ja-JP" altLang="en-US" sz="1400" b="0" dirty="0">
                          <a:latin typeface="+mn-ea"/>
                          <a:ea typeface="+mn-ea"/>
                        </a:rPr>
                        <a:t>）</a:t>
                      </a:r>
                    </a:p>
                  </a:txBody>
                  <a:tcPr marL="72000" marR="72000" marT="36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6510442"/>
                  </a:ext>
                </a:extLst>
              </a:tr>
              <a:tr h="413223">
                <a:tc>
                  <a:txBody>
                    <a:bodyPr/>
                    <a:lstStyle/>
                    <a:p>
                      <a:pPr>
                        <a:lnSpc>
                          <a:spcPts val="1840"/>
                        </a:lnSpc>
                      </a:pPr>
                      <a:r>
                        <a:rPr kumimoji="1" lang="ja-JP" altLang="en-US" sz="1200" b="0" dirty="0">
                          <a:latin typeface="+mn-ea"/>
                          <a:ea typeface="+mn-ea"/>
                        </a:rPr>
                        <a:t>生命と財産を守る</a:t>
                      </a:r>
                      <a:r>
                        <a:rPr kumimoji="1" lang="ja-JP" altLang="en-US" sz="1200" b="0">
                          <a:latin typeface="+mn-ea"/>
                          <a:ea typeface="+mn-ea"/>
                        </a:rPr>
                        <a:t>ために</a:t>
                      </a:r>
                      <a:endParaRPr kumimoji="1" lang="en-US" altLang="ja-JP" sz="1200" b="0" dirty="0">
                        <a:latin typeface="+mn-ea"/>
                        <a:ea typeface="+mn-ea"/>
                      </a:endParaRPr>
                    </a:p>
                  </a:txBody>
                  <a:tcPr marL="72000" marR="72000" marT="36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840"/>
                        </a:lnSpc>
                      </a:pPr>
                      <a:endParaRPr kumimoji="1" lang="ja-JP" altLang="en-US" sz="1200" b="0" dirty="0">
                        <a:latin typeface="+mn-ea"/>
                        <a:ea typeface="+mn-ea"/>
                      </a:endParaRPr>
                    </a:p>
                  </a:txBody>
                  <a:tcPr marL="72000" marR="72000" marT="36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ts val="1840"/>
                        </a:lnSpc>
                      </a:pPr>
                      <a:r>
                        <a:rPr kumimoji="1" lang="ja-JP" altLang="en-US" sz="1200" b="0" dirty="0">
                          <a:latin typeface="+mn-ea"/>
                          <a:ea typeface="+mn-ea"/>
                        </a:rPr>
                        <a:t>道路・河川・住宅などの</a:t>
                      </a:r>
                      <a:endParaRPr kumimoji="1" lang="en-US" altLang="ja-JP" sz="1200" b="0" dirty="0">
                        <a:latin typeface="+mn-ea"/>
                        <a:ea typeface="+mn-ea"/>
                      </a:endParaRPr>
                    </a:p>
                    <a:p>
                      <a:pPr>
                        <a:lnSpc>
                          <a:spcPts val="1840"/>
                        </a:lnSpc>
                      </a:pPr>
                      <a:r>
                        <a:rPr kumimoji="1" lang="ja-JP" altLang="en-US" sz="1200" b="0" dirty="0">
                          <a:latin typeface="+mn-ea"/>
                          <a:ea typeface="+mn-ea"/>
                        </a:rPr>
                        <a:t>整備に</a:t>
                      </a:r>
                    </a:p>
                  </a:txBody>
                  <a:tcPr marL="72000" marR="72000" marT="36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7876747"/>
                  </a:ext>
                </a:extLst>
              </a:tr>
            </a:tbl>
          </a:graphicData>
        </a:graphic>
      </p:graphicFrame>
      <p:sp>
        <p:nvSpPr>
          <p:cNvPr id="27" name="Rectangle 8">
            <a:extLst>
              <a:ext uri="{FF2B5EF4-FFF2-40B4-BE49-F238E27FC236}">
                <a16:creationId xmlns:a16="http://schemas.microsoft.com/office/drawing/2014/main" id="{BE5F4ED1-2F5A-6EA4-8D67-010EA2DFC684}"/>
              </a:ext>
            </a:extLst>
          </p:cNvPr>
          <p:cNvSpPr>
            <a:spLocks noChangeArrowheads="1"/>
          </p:cNvSpPr>
          <p:nvPr/>
        </p:nvSpPr>
        <p:spPr bwMode="auto">
          <a:xfrm>
            <a:off x="335732" y="2445785"/>
            <a:ext cx="4324200" cy="483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ctr"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buFontTx/>
              <a:buNone/>
            </a:pPr>
            <a:r>
              <a:rPr lang="ja-JP" altLang="en-US" sz="1200" dirty="0">
                <a:latin typeface="+mn-ea"/>
                <a:ea typeface="+mn-ea"/>
                <a:cs typeface="メイリオ" panose="020B0604030504040204" pitchFamily="50" charset="-128"/>
              </a:rPr>
              <a:t>兵庫県民の人口で割ると１人当たりの支出額は</a:t>
            </a:r>
            <a:r>
              <a:rPr lang="en-US" altLang="ja-JP" sz="1200" dirty="0">
                <a:latin typeface="+mn-ea"/>
                <a:ea typeface="+mn-ea"/>
                <a:cs typeface="メイリオ" panose="020B0604030504040204" pitchFamily="50" charset="-128"/>
              </a:rPr>
              <a:t>437,200</a:t>
            </a:r>
            <a:r>
              <a:rPr lang="ja-JP" altLang="en-US" sz="1200" dirty="0">
                <a:latin typeface="+mn-ea"/>
                <a:ea typeface="+mn-ea"/>
                <a:cs typeface="メイリオ" panose="020B0604030504040204" pitchFamily="50" charset="-128"/>
              </a:rPr>
              <a:t>円です。</a:t>
            </a:r>
            <a:endParaRPr lang="en-US" altLang="ja-JP" sz="1200" dirty="0">
              <a:latin typeface="+mn-ea"/>
              <a:ea typeface="+mn-ea"/>
              <a:cs typeface="メイリオ" panose="020B0604030504040204" pitchFamily="50" charset="-128"/>
            </a:endParaRPr>
          </a:p>
          <a:p>
            <a:pPr eaLnBrk="1" hangingPunct="1">
              <a:spcBef>
                <a:spcPct val="0"/>
              </a:spcBef>
              <a:buFontTx/>
              <a:buNone/>
            </a:pPr>
            <a:r>
              <a:rPr lang="ja-JP" altLang="en-US" sz="1200" dirty="0">
                <a:latin typeface="+mn-ea"/>
                <a:ea typeface="+mn-ea"/>
                <a:cs typeface="メイリオ" panose="020B0604030504040204" pitchFamily="50" charset="-128"/>
              </a:rPr>
              <a:t>（令和８年１月１日現在人口　</a:t>
            </a:r>
            <a:r>
              <a:rPr lang="en-US" altLang="ja-JP" sz="1200" dirty="0">
                <a:latin typeface="+mn-ea"/>
                <a:ea typeface="+mn-ea"/>
                <a:cs typeface="メイリオ" panose="020B0604030504040204" pitchFamily="50" charset="-128"/>
              </a:rPr>
              <a:t>5,301,987</a:t>
            </a:r>
            <a:r>
              <a:rPr lang="ja-JP" altLang="en-US" sz="1200" dirty="0">
                <a:latin typeface="+mn-ea"/>
                <a:ea typeface="+mn-ea"/>
                <a:cs typeface="メイリオ" panose="020B0604030504040204" pitchFamily="50" charset="-128"/>
              </a:rPr>
              <a:t>人）</a:t>
            </a:r>
            <a:endParaRPr lang="en-US" altLang="ja-JP" sz="1200" dirty="0">
              <a:latin typeface="+mn-ea"/>
              <a:ea typeface="+mn-ea"/>
              <a:cs typeface="メイリオ" panose="020B0604030504040204" pitchFamily="50" charset="-128"/>
            </a:endParaRPr>
          </a:p>
        </p:txBody>
      </p:sp>
      <p:sp>
        <p:nvSpPr>
          <p:cNvPr id="29" name="Rectangle 8">
            <a:extLst>
              <a:ext uri="{FF2B5EF4-FFF2-40B4-BE49-F238E27FC236}">
                <a16:creationId xmlns:a16="http://schemas.microsoft.com/office/drawing/2014/main" id="{0ED19354-C035-4D73-2122-FFA34E4A2E26}"/>
              </a:ext>
            </a:extLst>
          </p:cNvPr>
          <p:cNvSpPr>
            <a:spLocks noChangeArrowheads="1"/>
          </p:cNvSpPr>
          <p:nvPr/>
        </p:nvSpPr>
        <p:spPr bwMode="auto">
          <a:xfrm>
            <a:off x="3328969" y="4118381"/>
            <a:ext cx="321169" cy="239608"/>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dirty="0">
                <a:latin typeface="+mn-ea"/>
                <a:ea typeface="+mn-ea"/>
                <a:cs typeface="メイリオ" panose="020B0604030504040204" pitchFamily="50" charset="-128"/>
              </a:rPr>
              <a:t>こうさい</a:t>
            </a:r>
          </a:p>
        </p:txBody>
      </p:sp>
      <p:sp>
        <p:nvSpPr>
          <p:cNvPr id="30" name="Rectangle 8">
            <a:extLst>
              <a:ext uri="{FF2B5EF4-FFF2-40B4-BE49-F238E27FC236}">
                <a16:creationId xmlns:a16="http://schemas.microsoft.com/office/drawing/2014/main" id="{0AA5D634-DC8D-230D-D552-D0EF816569A8}"/>
              </a:ext>
            </a:extLst>
          </p:cNvPr>
          <p:cNvSpPr>
            <a:spLocks noChangeArrowheads="1"/>
          </p:cNvSpPr>
          <p:nvPr/>
        </p:nvSpPr>
        <p:spPr bwMode="auto">
          <a:xfrm>
            <a:off x="2633925" y="4869548"/>
            <a:ext cx="402922" cy="239608"/>
          </a:xfrm>
          <a:prstGeom prst="rect">
            <a:avLst/>
          </a:prstGeom>
          <a:noFill/>
          <a:ln>
            <a:noFill/>
          </a:ln>
        </p:spPr>
        <p:txBody>
          <a:bodyPr wrap="non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dirty="0">
                <a:latin typeface="+mn-ea"/>
                <a:ea typeface="+mn-ea"/>
                <a:cs typeface="メイリオ" panose="020B0604030504040204" pitchFamily="50" charset="-128"/>
              </a:rPr>
              <a:t>ちほうさい</a:t>
            </a:r>
          </a:p>
        </p:txBody>
      </p:sp>
      <p:pic>
        <p:nvPicPr>
          <p:cNvPr id="31" name="図 30">
            <a:extLst>
              <a:ext uri="{FF2B5EF4-FFF2-40B4-BE49-F238E27FC236}">
                <a16:creationId xmlns:a16="http://schemas.microsoft.com/office/drawing/2014/main" id="{DB2ECB2D-110B-C072-1205-4B24FE2A91B1}"/>
              </a:ext>
            </a:extLst>
          </p:cNvPr>
          <p:cNvPicPr/>
          <p:nvPr/>
        </p:nvPicPr>
        <p:blipFill>
          <a:blip r:embed="rId3">
            <a:clrChange>
              <a:clrFrom>
                <a:srgbClr val="FFFFFF"/>
              </a:clrFrom>
              <a:clrTo>
                <a:srgbClr val="FFFFFF">
                  <a:alpha val="0"/>
                </a:srgbClr>
              </a:clrTo>
            </a:clrChange>
          </a:blip>
          <a:stretch>
            <a:fillRect/>
          </a:stretch>
        </p:blipFill>
        <p:spPr>
          <a:xfrm>
            <a:off x="7753754" y="819141"/>
            <a:ext cx="1203192" cy="1194279"/>
          </a:xfrm>
          <a:prstGeom prst="rect">
            <a:avLst/>
          </a:prstGeom>
        </p:spPr>
      </p:pic>
      <p:sp>
        <p:nvSpPr>
          <p:cNvPr id="32" name="テキスト ボックス 31">
            <a:extLst>
              <a:ext uri="{FF2B5EF4-FFF2-40B4-BE49-F238E27FC236}">
                <a16:creationId xmlns:a16="http://schemas.microsoft.com/office/drawing/2014/main" id="{5425E57E-1946-2AA5-67A7-4FC96B16274B}"/>
              </a:ext>
            </a:extLst>
          </p:cNvPr>
          <p:cNvSpPr txBox="1"/>
          <p:nvPr/>
        </p:nvSpPr>
        <p:spPr>
          <a:xfrm>
            <a:off x="7209744" y="1574944"/>
            <a:ext cx="1004931" cy="338554"/>
          </a:xfrm>
          <a:prstGeom prst="rect">
            <a:avLst/>
          </a:prstGeom>
          <a:noFill/>
        </p:spPr>
        <p:txBody>
          <a:bodyPr wrap="square">
            <a:spAutoFit/>
          </a:bodyPr>
          <a:lstStyle/>
          <a:p>
            <a:r>
              <a:rPr lang="ja-JP" altLang="ja-JP" sz="800" dirty="0">
                <a:effectLst/>
                <a:latin typeface="MS PGothic" panose="020B0600070205080204" pitchFamily="34" charset="-128"/>
                <a:ea typeface="MS PGothic" panose="020B0600070205080204" pitchFamily="34" charset="-128"/>
                <a:cs typeface="Times New Roman" panose="02020603050405020304" pitchFamily="18" charset="0"/>
              </a:rPr>
              <a:t>兵庫県マスコット</a:t>
            </a:r>
            <a:endParaRPr lang="en-US" altLang="ja-JP" sz="800" dirty="0">
              <a:effectLst/>
              <a:latin typeface="MS PGothic" panose="020B0600070205080204" pitchFamily="34" charset="-128"/>
              <a:ea typeface="MS PGothic" panose="020B0600070205080204" pitchFamily="34" charset="-128"/>
              <a:cs typeface="Times New Roman" panose="02020603050405020304" pitchFamily="18" charset="0"/>
            </a:endParaRPr>
          </a:p>
          <a:p>
            <a:r>
              <a:rPr lang="ja-JP" altLang="en-US" sz="800" dirty="0">
                <a:latin typeface="MS PGothic" panose="020B0600070205080204" pitchFamily="34" charset="-128"/>
                <a:ea typeface="MS PGothic" panose="020B0600070205080204" pitchFamily="34" charset="-128"/>
                <a:cs typeface="Times New Roman" panose="02020603050405020304" pitchFamily="18" charset="0"/>
              </a:rPr>
              <a:t>　　「</a:t>
            </a:r>
            <a:r>
              <a:rPr lang="ja-JP" altLang="ja-JP" sz="800" dirty="0">
                <a:effectLst/>
                <a:latin typeface="MS PGothic" panose="020B0600070205080204" pitchFamily="34" charset="-128"/>
                <a:ea typeface="MS PGothic" panose="020B0600070205080204" pitchFamily="34" charset="-128"/>
                <a:cs typeface="Times New Roman" panose="02020603050405020304" pitchFamily="18" charset="0"/>
              </a:rPr>
              <a:t>はばタン</a:t>
            </a:r>
            <a:r>
              <a:rPr lang="ja-JP" altLang="en-US" sz="800" dirty="0">
                <a:effectLst/>
                <a:latin typeface="MS PGothic" panose="020B0600070205080204" pitchFamily="34" charset="-128"/>
                <a:ea typeface="MS PGothic" panose="020B0600070205080204" pitchFamily="34" charset="-128"/>
                <a:cs typeface="Times New Roman" panose="02020603050405020304" pitchFamily="18" charset="0"/>
              </a:rPr>
              <a:t>」</a:t>
            </a:r>
            <a:endParaRPr lang="ja-JP" altLang="en-US" sz="800" dirty="0">
              <a:latin typeface="MS PGothic" panose="020B0600070205080204" pitchFamily="34" charset="-128"/>
              <a:ea typeface="MS PGothic" panose="020B0600070205080204" pitchFamily="34" charset="-128"/>
            </a:endParaRPr>
          </a:p>
        </p:txBody>
      </p:sp>
      <p:sp>
        <p:nvSpPr>
          <p:cNvPr id="33" name="正方形/長方形 32">
            <a:extLst>
              <a:ext uri="{FF2B5EF4-FFF2-40B4-BE49-F238E27FC236}">
                <a16:creationId xmlns:a16="http://schemas.microsoft.com/office/drawing/2014/main" id="{8FE0F713-84EA-A115-10C2-0F74EDF914AC}"/>
              </a:ext>
            </a:extLst>
          </p:cNvPr>
          <p:cNvSpPr/>
          <p:nvPr/>
        </p:nvSpPr>
        <p:spPr>
          <a:xfrm>
            <a:off x="7209744" y="3562332"/>
            <a:ext cx="1834745" cy="984885"/>
          </a:xfrm>
          <a:prstGeom prst="rect">
            <a:avLst/>
          </a:prstGeom>
        </p:spPr>
        <p:txBody>
          <a:bodyPr wrap="square">
            <a:spAutoFit/>
          </a:bodyPr>
          <a:lstStyle/>
          <a:p>
            <a:pPr algn="ctr" fontAlgn="base">
              <a:spcAft>
                <a:spcPts val="0"/>
              </a:spcAft>
            </a:pPr>
            <a:r>
              <a:rPr lang="ja-JP" altLang="ja-JP" sz="1400" kern="1200" dirty="0">
                <a:effectLst/>
                <a:latin typeface="+mn-ea"/>
                <a:ea typeface="+mn-ea"/>
                <a:cs typeface="メイリオ" panose="020B0604030504040204" pitchFamily="50" charset="-128"/>
              </a:rPr>
              <a:t>川西カリヨンの丘</a:t>
            </a:r>
            <a:endParaRPr lang="en-US" altLang="ja-JP" sz="1400" kern="1200" dirty="0">
              <a:effectLst/>
              <a:latin typeface="+mn-ea"/>
              <a:ea typeface="+mn-ea"/>
              <a:cs typeface="メイリオ" panose="020B0604030504040204" pitchFamily="50" charset="-128"/>
            </a:endParaRPr>
          </a:p>
          <a:p>
            <a:pPr algn="ctr" fontAlgn="base">
              <a:spcAft>
                <a:spcPts val="0"/>
              </a:spcAft>
            </a:pPr>
            <a:r>
              <a:rPr lang="ja-JP" altLang="ja-JP" sz="1400" kern="1200" dirty="0">
                <a:effectLst/>
                <a:latin typeface="+mn-ea"/>
                <a:ea typeface="+mn-ea"/>
                <a:cs typeface="メイリオ" panose="020B0604030504040204" pitchFamily="50" charset="-128"/>
              </a:rPr>
              <a:t>特別支援学校</a:t>
            </a:r>
            <a:endParaRPr lang="ja-JP" altLang="ja-JP" sz="1400" dirty="0">
              <a:effectLst/>
              <a:latin typeface="+mn-ea"/>
              <a:ea typeface="+mn-ea"/>
              <a:cs typeface="ＭＳ Ｐゴシック" panose="020B0600070205080204" pitchFamily="50" charset="-128"/>
            </a:endParaRPr>
          </a:p>
          <a:p>
            <a:pPr algn="ctr" fontAlgn="base">
              <a:spcAft>
                <a:spcPts val="0"/>
              </a:spcAft>
            </a:pPr>
            <a:endParaRPr kumimoji="1" lang="en-US" altLang="ja-JP" sz="600" kern="1200" dirty="0">
              <a:effectLst/>
              <a:latin typeface="+mn-ea"/>
              <a:ea typeface="+mn-ea"/>
              <a:cs typeface="メイリオ" panose="020B0604030504040204" pitchFamily="50" charset="-128"/>
            </a:endParaRPr>
          </a:p>
          <a:p>
            <a:pPr algn="ctr" fontAlgn="base">
              <a:spcAft>
                <a:spcPts val="0"/>
              </a:spcAft>
            </a:pPr>
            <a:r>
              <a:rPr kumimoji="1" lang="ja-JP" altLang="ja-JP" sz="1200" kern="1200" dirty="0">
                <a:effectLst/>
                <a:latin typeface="+mn-ea"/>
                <a:ea typeface="+mn-ea"/>
                <a:cs typeface="メイリオ" panose="020B0604030504040204" pitchFamily="50" charset="-128"/>
              </a:rPr>
              <a:t>（</a:t>
            </a:r>
            <a:r>
              <a:rPr lang="ja-JP" altLang="ja-JP" sz="1200" kern="1200" dirty="0">
                <a:effectLst/>
                <a:latin typeface="+mn-ea"/>
                <a:ea typeface="+mn-ea"/>
                <a:cs typeface="メイリオ" panose="020B0604030504040204" pitchFamily="50" charset="-128"/>
              </a:rPr>
              <a:t>川西市</a:t>
            </a:r>
            <a:r>
              <a:rPr kumimoji="1" lang="ja-JP" altLang="ja-JP" sz="1200" kern="1200" dirty="0">
                <a:effectLst/>
                <a:latin typeface="+mn-ea"/>
                <a:ea typeface="+mn-ea"/>
                <a:cs typeface="メイリオ" panose="020B0604030504040204" pitchFamily="50" charset="-128"/>
              </a:rPr>
              <a:t>）</a:t>
            </a:r>
            <a:endParaRPr kumimoji="1" lang="en-US" altLang="ja-JP" sz="1200" kern="1200" dirty="0">
              <a:effectLst/>
              <a:latin typeface="+mn-ea"/>
              <a:ea typeface="+mn-ea"/>
              <a:cs typeface="メイリオ" panose="020B0604030504040204" pitchFamily="50" charset="-128"/>
            </a:endParaRPr>
          </a:p>
          <a:p>
            <a:pPr algn="ctr" fontAlgn="base"/>
            <a:r>
              <a:rPr lang="ja-JP" altLang="en-US" sz="1200" kern="1200" dirty="0">
                <a:effectLst/>
                <a:latin typeface="+mn-ea"/>
                <a:cs typeface="メイリオ" panose="020B0604030504040204" pitchFamily="50" charset="-128"/>
              </a:rPr>
              <a:t>令和５</a:t>
            </a:r>
            <a:r>
              <a:rPr lang="ja-JP" altLang="ja-JP" sz="1200" kern="1200" dirty="0">
                <a:effectLst/>
                <a:latin typeface="+mn-ea"/>
                <a:cs typeface="メイリオ" panose="020B0604030504040204" pitchFamily="50" charset="-128"/>
              </a:rPr>
              <a:t>年</a:t>
            </a:r>
            <a:r>
              <a:rPr lang="en-US" altLang="ja-JP" sz="1200" dirty="0">
                <a:latin typeface="+mn-ea"/>
                <a:cs typeface="メイリオ" panose="020B0604030504040204" pitchFamily="50" charset="-128"/>
              </a:rPr>
              <a:t>10</a:t>
            </a:r>
            <a:r>
              <a:rPr lang="ja-JP" altLang="ja-JP" sz="1200" kern="1200" dirty="0">
                <a:effectLst/>
                <a:latin typeface="+mn-ea"/>
                <a:cs typeface="メイリオ" panose="020B0604030504040204" pitchFamily="50" charset="-128"/>
              </a:rPr>
              <a:t>月</a:t>
            </a:r>
            <a:r>
              <a:rPr lang="ja-JP" altLang="en-US" sz="1200" kern="1200" dirty="0">
                <a:effectLst/>
                <a:latin typeface="+mn-ea"/>
                <a:cs typeface="メイリオ" panose="020B0604030504040204" pitchFamily="50" charset="-128"/>
              </a:rPr>
              <a:t>完成</a:t>
            </a:r>
            <a:endParaRPr lang="en-US" altLang="ja-JP" sz="1200" kern="1200" dirty="0">
              <a:effectLst/>
              <a:latin typeface="+mn-ea"/>
              <a:cs typeface="メイリオ" panose="020B0604030504040204" pitchFamily="50" charset="-128"/>
            </a:endParaRPr>
          </a:p>
        </p:txBody>
      </p:sp>
      <p:sp>
        <p:nvSpPr>
          <p:cNvPr id="34" name="正方形/長方形 33">
            <a:extLst>
              <a:ext uri="{FF2B5EF4-FFF2-40B4-BE49-F238E27FC236}">
                <a16:creationId xmlns:a16="http://schemas.microsoft.com/office/drawing/2014/main" id="{3E45D76B-1F71-3792-9C19-86C3EC7FBA00}"/>
              </a:ext>
            </a:extLst>
          </p:cNvPr>
          <p:cNvSpPr/>
          <p:nvPr/>
        </p:nvSpPr>
        <p:spPr>
          <a:xfrm>
            <a:off x="7255981" y="5665359"/>
            <a:ext cx="1834745" cy="984885"/>
          </a:xfrm>
          <a:prstGeom prst="rect">
            <a:avLst/>
          </a:prstGeom>
        </p:spPr>
        <p:txBody>
          <a:bodyPr wrap="square">
            <a:spAutoFit/>
          </a:bodyPr>
          <a:lstStyle/>
          <a:p>
            <a:pPr algn="ctr" fontAlgn="base">
              <a:spcAft>
                <a:spcPts val="0"/>
              </a:spcAft>
            </a:pPr>
            <a:r>
              <a:rPr lang="ja-JP" altLang="en-US" sz="1400" kern="1200" dirty="0">
                <a:effectLst/>
                <a:latin typeface="+mn-ea"/>
                <a:ea typeface="+mn-ea"/>
                <a:cs typeface="メイリオ" panose="020B0604030504040204" pitchFamily="50" charset="-128"/>
              </a:rPr>
              <a:t>はりま姫路</a:t>
            </a:r>
          </a:p>
          <a:p>
            <a:pPr algn="ctr" fontAlgn="base">
              <a:spcAft>
                <a:spcPts val="0"/>
              </a:spcAft>
            </a:pPr>
            <a:r>
              <a:rPr lang="ja-JP" altLang="en-US" sz="1400" kern="1200" dirty="0">
                <a:effectLst/>
                <a:latin typeface="+mn-ea"/>
                <a:ea typeface="+mn-ea"/>
                <a:cs typeface="メイリオ" panose="020B0604030504040204" pitchFamily="50" charset="-128"/>
              </a:rPr>
              <a:t>総合医療センター</a:t>
            </a:r>
          </a:p>
          <a:p>
            <a:pPr algn="ctr" fontAlgn="base">
              <a:spcAft>
                <a:spcPts val="0"/>
              </a:spcAft>
            </a:pPr>
            <a:endParaRPr kumimoji="1" lang="en-US" altLang="ja-JP" sz="600" kern="1200" dirty="0">
              <a:effectLst/>
              <a:latin typeface="+mn-ea"/>
              <a:ea typeface="+mn-ea"/>
              <a:cs typeface="メイリオ" panose="020B0604030504040204" pitchFamily="50" charset="-128"/>
            </a:endParaRPr>
          </a:p>
          <a:p>
            <a:pPr algn="ctr" fontAlgn="base">
              <a:spcAft>
                <a:spcPts val="0"/>
              </a:spcAft>
            </a:pPr>
            <a:r>
              <a:rPr kumimoji="1" lang="ja-JP" altLang="ja-JP" sz="1200" kern="1200" dirty="0">
                <a:effectLst/>
                <a:latin typeface="+mn-ea"/>
                <a:ea typeface="+mn-ea"/>
                <a:cs typeface="メイリオ" panose="020B0604030504040204" pitchFamily="50" charset="-128"/>
              </a:rPr>
              <a:t>（</a:t>
            </a:r>
            <a:r>
              <a:rPr lang="ja-JP" altLang="en-US" sz="1200" kern="1200" dirty="0">
                <a:effectLst/>
                <a:latin typeface="+mn-ea"/>
                <a:ea typeface="+mn-ea"/>
                <a:cs typeface="メイリオ" panose="020B0604030504040204" pitchFamily="50" charset="-128"/>
              </a:rPr>
              <a:t>姫路市</a:t>
            </a:r>
            <a:r>
              <a:rPr kumimoji="1" lang="ja-JP" altLang="ja-JP" sz="1200" kern="1200" dirty="0">
                <a:effectLst/>
                <a:latin typeface="+mn-ea"/>
                <a:ea typeface="+mn-ea"/>
                <a:cs typeface="メイリオ" panose="020B0604030504040204" pitchFamily="50" charset="-128"/>
              </a:rPr>
              <a:t>）</a:t>
            </a:r>
            <a:endParaRPr kumimoji="1" lang="en-US" altLang="ja-JP" sz="1200" kern="1200" dirty="0">
              <a:effectLst/>
              <a:latin typeface="+mn-ea"/>
              <a:ea typeface="+mn-ea"/>
              <a:cs typeface="メイリオ" panose="020B0604030504040204" pitchFamily="50" charset="-128"/>
            </a:endParaRPr>
          </a:p>
          <a:p>
            <a:pPr algn="ctr" fontAlgn="base"/>
            <a:r>
              <a:rPr lang="ja-JP" altLang="en-US" sz="1200" kern="1200" dirty="0">
                <a:effectLst/>
                <a:latin typeface="+mn-ea"/>
                <a:cs typeface="メイリオ" panose="020B0604030504040204" pitchFamily="50" charset="-128"/>
              </a:rPr>
              <a:t>令和３</a:t>
            </a:r>
            <a:r>
              <a:rPr lang="ja-JP" altLang="ja-JP" sz="1200" kern="1200" dirty="0">
                <a:effectLst/>
                <a:latin typeface="+mn-ea"/>
                <a:cs typeface="メイリオ" panose="020B0604030504040204" pitchFamily="50" charset="-128"/>
              </a:rPr>
              <a:t>年</a:t>
            </a:r>
            <a:r>
              <a:rPr lang="en-US" altLang="ja-JP" sz="1200" kern="1200" dirty="0">
                <a:effectLst/>
                <a:latin typeface="+mn-ea"/>
                <a:cs typeface="メイリオ" panose="020B0604030504040204" pitchFamily="50" charset="-128"/>
              </a:rPr>
              <a:t>11</a:t>
            </a:r>
            <a:r>
              <a:rPr lang="ja-JP" altLang="ja-JP" sz="1200" kern="1200" dirty="0">
                <a:effectLst/>
                <a:latin typeface="+mn-ea"/>
                <a:cs typeface="メイリオ" panose="020B0604030504040204" pitchFamily="50" charset="-128"/>
              </a:rPr>
              <a:t>月</a:t>
            </a:r>
            <a:r>
              <a:rPr lang="ja-JP" altLang="en-US" sz="1200" kern="1200" dirty="0">
                <a:effectLst/>
                <a:latin typeface="+mn-ea"/>
                <a:cs typeface="メイリオ" panose="020B0604030504040204" pitchFamily="50" charset="-128"/>
              </a:rPr>
              <a:t>完成</a:t>
            </a:r>
            <a:endParaRPr lang="en-US" altLang="ja-JP" sz="1200" kern="1200" dirty="0">
              <a:effectLst/>
              <a:latin typeface="+mn-ea"/>
              <a:cs typeface="メイリオ" panose="020B0604030504040204" pitchFamily="50" charset="-128"/>
            </a:endParaRPr>
          </a:p>
        </p:txBody>
      </p:sp>
      <p:pic>
        <p:nvPicPr>
          <p:cNvPr id="35" name="図 34">
            <a:extLst>
              <a:ext uri="{FF2B5EF4-FFF2-40B4-BE49-F238E27FC236}">
                <a16:creationId xmlns:a16="http://schemas.microsoft.com/office/drawing/2014/main" id="{35BE1298-FD7A-FD1E-C6AD-56BBDC398C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426" b="4780"/>
          <a:stretch/>
        </p:blipFill>
        <p:spPr>
          <a:xfrm>
            <a:off x="4832775" y="2640324"/>
            <a:ext cx="2538076" cy="1865527"/>
          </a:xfrm>
          <a:prstGeom prst="rect">
            <a:avLst/>
          </a:prstGeom>
        </p:spPr>
      </p:pic>
      <p:pic>
        <p:nvPicPr>
          <p:cNvPr id="36" name="図 35" descr="はりま姫路病院">
            <a:extLst>
              <a:ext uri="{FF2B5EF4-FFF2-40B4-BE49-F238E27FC236}">
                <a16:creationId xmlns:a16="http://schemas.microsoft.com/office/drawing/2014/main" id="{1437EF21-7833-FADA-0A05-1545ACFDEBE6}"/>
              </a:ext>
            </a:extLst>
          </p:cNvPr>
          <p:cNvPicPr/>
          <p:nvPr/>
        </p:nvPicPr>
        <p:blipFill rotWithShape="1">
          <a:blip r:embed="rId5" cstate="print">
            <a:extLst>
              <a:ext uri="{28A0092B-C50C-407E-A947-70E740481C1C}">
                <a14:useLocalDpi xmlns:a14="http://schemas.microsoft.com/office/drawing/2010/main" val="0"/>
              </a:ext>
            </a:extLst>
          </a:blip>
          <a:srcRect l="5898"/>
          <a:stretch/>
        </p:blipFill>
        <p:spPr bwMode="auto">
          <a:xfrm>
            <a:off x="4832775" y="4821781"/>
            <a:ext cx="2541412" cy="1867978"/>
          </a:xfrm>
          <a:prstGeom prst="rect">
            <a:avLst/>
          </a:prstGeom>
          <a:noFill/>
          <a:ln>
            <a:noFill/>
          </a:ln>
        </p:spPr>
      </p:pic>
      <p:graphicFrame>
        <p:nvGraphicFramePr>
          <p:cNvPr id="37" name="表 36">
            <a:extLst>
              <a:ext uri="{FF2B5EF4-FFF2-40B4-BE49-F238E27FC236}">
                <a16:creationId xmlns:a16="http://schemas.microsoft.com/office/drawing/2014/main" id="{7630B9E7-2EA2-4DAB-4BC8-38D931A41B27}"/>
              </a:ext>
            </a:extLst>
          </p:cNvPr>
          <p:cNvGraphicFramePr>
            <a:graphicFrameLocks noGrp="1"/>
          </p:cNvGraphicFramePr>
          <p:nvPr>
            <p:extLst>
              <p:ext uri="{D42A27DB-BD31-4B8C-83A1-F6EECF244321}">
                <p14:modId xmlns:p14="http://schemas.microsoft.com/office/powerpoint/2010/main" val="2770060182"/>
              </p:ext>
            </p:extLst>
          </p:nvPr>
        </p:nvGraphicFramePr>
        <p:xfrm>
          <a:off x="335731" y="2977275"/>
          <a:ext cx="4255850" cy="1173302"/>
        </p:xfrm>
        <a:graphic>
          <a:graphicData uri="http://schemas.openxmlformats.org/drawingml/2006/table">
            <a:tbl>
              <a:tblPr firstRow="1" bandRow="1">
                <a:tableStyleId>{21E4AEA4-8DFA-4A89-87EB-49C32662AFE0}</a:tableStyleId>
              </a:tblPr>
              <a:tblGrid>
                <a:gridCol w="2037477">
                  <a:extLst>
                    <a:ext uri="{9D8B030D-6E8A-4147-A177-3AD203B41FA5}">
                      <a16:colId xmlns:a16="http://schemas.microsoft.com/office/drawing/2014/main" val="1449722871"/>
                    </a:ext>
                  </a:extLst>
                </a:gridCol>
                <a:gridCol w="180896">
                  <a:extLst>
                    <a:ext uri="{9D8B030D-6E8A-4147-A177-3AD203B41FA5}">
                      <a16:colId xmlns:a16="http://schemas.microsoft.com/office/drawing/2014/main" val="2971238289"/>
                    </a:ext>
                  </a:extLst>
                </a:gridCol>
                <a:gridCol w="2037477">
                  <a:extLst>
                    <a:ext uri="{9D8B030D-6E8A-4147-A177-3AD203B41FA5}">
                      <a16:colId xmlns:a16="http://schemas.microsoft.com/office/drawing/2014/main" val="1290654911"/>
                    </a:ext>
                  </a:extLst>
                </a:gridCol>
              </a:tblGrid>
              <a:tr h="267227">
                <a:tc>
                  <a:txBody>
                    <a:bodyPr/>
                    <a:lstStyle/>
                    <a:p>
                      <a:pPr algn="ctr"/>
                      <a:r>
                        <a:rPr kumimoji="1" lang="ja-JP" altLang="en-US" sz="1400" b="0" dirty="0">
                          <a:solidFill>
                            <a:schemeClr val="tx1"/>
                          </a:solidFill>
                          <a:latin typeface="+mn-ea"/>
                          <a:ea typeface="+mn-ea"/>
                        </a:rPr>
                        <a:t>教育費</a:t>
                      </a:r>
                    </a:p>
                  </a:txBody>
                  <a:tcPr marL="72000" marR="72000" marT="72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rgbClr val="CEECFE"/>
                    </a:solidFill>
                  </a:tcPr>
                </a:tc>
                <a:tc>
                  <a:txBody>
                    <a:bodyPr/>
                    <a:lstStyle/>
                    <a:p>
                      <a:pPr algn="ctr"/>
                      <a:endParaRPr kumimoji="1" lang="ja-JP" altLang="en-US" sz="1400" b="0" dirty="0">
                        <a:latin typeface="+mn-ea"/>
                        <a:ea typeface="+mn-ea"/>
                      </a:endParaRPr>
                    </a:p>
                  </a:txBody>
                  <a:tcPr marL="72000" marR="72000" marT="72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kumimoji="1" lang="ja-JP" altLang="en-US" sz="1400" b="0" dirty="0">
                          <a:solidFill>
                            <a:schemeClr val="tx1"/>
                          </a:solidFill>
                          <a:latin typeface="+mn-ea"/>
                          <a:ea typeface="+mn-ea"/>
                        </a:rPr>
                        <a:t>民生費</a:t>
                      </a:r>
                    </a:p>
                  </a:txBody>
                  <a:tcPr marL="72000" marR="72000" marT="72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rgbClr val="CEECFE"/>
                    </a:solidFill>
                  </a:tcPr>
                </a:tc>
                <a:extLst>
                  <a:ext uri="{0D108BD9-81ED-4DB2-BD59-A6C34878D82A}">
                    <a16:rowId xmlns:a16="http://schemas.microsoft.com/office/drawing/2014/main" val="3842127478"/>
                  </a:ext>
                </a:extLst>
              </a:tr>
              <a:tr h="354174">
                <a:tc>
                  <a:txBody>
                    <a:bodyPr/>
                    <a:lstStyle/>
                    <a:p>
                      <a:r>
                        <a:rPr kumimoji="1" lang="en-US" altLang="ja-JP" sz="1400" b="0" dirty="0">
                          <a:latin typeface="+mn-ea"/>
                          <a:ea typeface="+mn-ea"/>
                        </a:rPr>
                        <a:t>83,400</a:t>
                      </a:r>
                      <a:r>
                        <a:rPr kumimoji="1" lang="ja-JP" altLang="en-US" sz="1400" b="0" dirty="0">
                          <a:latin typeface="+mn-ea"/>
                          <a:ea typeface="+mn-ea"/>
                        </a:rPr>
                        <a:t>円（</a:t>
                      </a:r>
                      <a:r>
                        <a:rPr kumimoji="1" lang="en-US" altLang="ja-JP" sz="1400" b="0" dirty="0">
                          <a:latin typeface="+mn-ea"/>
                          <a:ea typeface="+mn-ea"/>
                        </a:rPr>
                        <a:t>19.1%</a:t>
                      </a:r>
                      <a:r>
                        <a:rPr kumimoji="1" lang="ja-JP" altLang="en-US" sz="1400" b="0" dirty="0">
                          <a:latin typeface="+mn-ea"/>
                          <a:ea typeface="+mn-ea"/>
                        </a:rPr>
                        <a:t>）</a:t>
                      </a:r>
                    </a:p>
                  </a:txBody>
                  <a:tcPr marL="72000" marR="72000" marT="36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b="0" dirty="0">
                        <a:latin typeface="+mn-ea"/>
                        <a:ea typeface="+mn-ea"/>
                      </a:endParaRPr>
                    </a:p>
                  </a:txBody>
                  <a:tcPr marL="72000" marR="72000" marT="36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r>
                        <a:rPr kumimoji="1" lang="en-US" altLang="ja-JP" sz="1400" b="0" dirty="0">
                          <a:latin typeface="+mn-ea"/>
                          <a:ea typeface="+mn-ea"/>
                        </a:rPr>
                        <a:t>77,000</a:t>
                      </a:r>
                      <a:r>
                        <a:rPr kumimoji="1" lang="ja-JP" altLang="en-US" sz="1400" b="0" dirty="0">
                          <a:latin typeface="+mn-ea"/>
                          <a:ea typeface="+mn-ea"/>
                        </a:rPr>
                        <a:t>円（</a:t>
                      </a:r>
                      <a:r>
                        <a:rPr kumimoji="1" lang="en-US" altLang="ja-JP" sz="1400" b="0" dirty="0">
                          <a:latin typeface="+mn-ea"/>
                          <a:ea typeface="+mn-ea"/>
                        </a:rPr>
                        <a:t>17.6%</a:t>
                      </a:r>
                      <a:r>
                        <a:rPr kumimoji="1" lang="ja-JP" altLang="en-US" sz="1400" b="0" dirty="0">
                          <a:latin typeface="+mn-ea"/>
                          <a:ea typeface="+mn-ea"/>
                        </a:rPr>
                        <a:t>）</a:t>
                      </a:r>
                    </a:p>
                  </a:txBody>
                  <a:tcPr marL="72000" marR="72000" marT="36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6510442"/>
                  </a:ext>
                </a:extLst>
              </a:tr>
              <a:tr h="413223">
                <a:tc>
                  <a:txBody>
                    <a:bodyPr/>
                    <a:lstStyle/>
                    <a:p>
                      <a:pPr>
                        <a:lnSpc>
                          <a:spcPts val="1840"/>
                        </a:lnSpc>
                      </a:pPr>
                      <a:r>
                        <a:rPr kumimoji="1" lang="ja-JP" altLang="en-US" sz="1200" b="0" dirty="0">
                          <a:latin typeface="+mn-ea"/>
                          <a:ea typeface="+mn-ea"/>
                        </a:rPr>
                        <a:t>小・中・高校、大学などの</a:t>
                      </a:r>
                      <a:endParaRPr kumimoji="1" lang="en-US" altLang="ja-JP" sz="1200" b="0" dirty="0">
                        <a:latin typeface="+mn-ea"/>
                        <a:ea typeface="+mn-ea"/>
                      </a:endParaRPr>
                    </a:p>
                    <a:p>
                      <a:pPr>
                        <a:lnSpc>
                          <a:spcPts val="1840"/>
                        </a:lnSpc>
                      </a:pPr>
                      <a:r>
                        <a:rPr kumimoji="1" lang="ja-JP" altLang="en-US" sz="1200" b="0" dirty="0">
                          <a:latin typeface="+mn-ea"/>
                          <a:ea typeface="+mn-ea"/>
                        </a:rPr>
                        <a:t>教育に</a:t>
                      </a:r>
                    </a:p>
                  </a:txBody>
                  <a:tcPr marL="72000" marR="72000" marT="36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1840"/>
                        </a:lnSpc>
                      </a:pPr>
                      <a:endParaRPr kumimoji="1" lang="ja-JP" altLang="en-US" sz="1200" b="0" dirty="0">
                        <a:latin typeface="+mn-ea"/>
                        <a:ea typeface="+mn-ea"/>
                      </a:endParaRPr>
                    </a:p>
                  </a:txBody>
                  <a:tcPr marL="72000" marR="72000" marT="36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ts val="1840"/>
                        </a:lnSpc>
                      </a:pPr>
                      <a:r>
                        <a:rPr kumimoji="1" lang="ja-JP" altLang="en-US" sz="1200" b="0" dirty="0">
                          <a:latin typeface="+mn-ea"/>
                          <a:ea typeface="+mn-ea"/>
                        </a:rPr>
                        <a:t>お年寄りや</a:t>
                      </a:r>
                      <a:endParaRPr kumimoji="1" lang="en-US" altLang="ja-JP" sz="1200" b="0" dirty="0">
                        <a:latin typeface="+mn-ea"/>
                        <a:ea typeface="+mn-ea"/>
                      </a:endParaRPr>
                    </a:p>
                    <a:p>
                      <a:pPr>
                        <a:lnSpc>
                          <a:spcPts val="1840"/>
                        </a:lnSpc>
                      </a:pPr>
                      <a:r>
                        <a:rPr kumimoji="1" lang="ja-JP" altLang="en-US" sz="1200" b="0" dirty="0">
                          <a:latin typeface="+mn-ea"/>
                          <a:ea typeface="+mn-ea"/>
                        </a:rPr>
                        <a:t>体の不自由な人のために</a:t>
                      </a:r>
                    </a:p>
                  </a:txBody>
                  <a:tcPr marL="72000" marR="72000" marT="36000" marB="36000" anchor="ctr">
                    <a:lnL w="12700" cap="flat" cmpd="sng" algn="ctr">
                      <a:solidFill>
                        <a:srgbClr val="CEECFE"/>
                      </a:solidFill>
                      <a:prstDash val="solid"/>
                      <a:round/>
                      <a:headEnd type="none" w="med" len="med"/>
                      <a:tailEnd type="none" w="med" len="med"/>
                    </a:lnL>
                    <a:lnR w="12700" cap="flat" cmpd="sng" algn="ctr">
                      <a:solidFill>
                        <a:srgbClr val="CEECFE"/>
                      </a:solidFill>
                      <a:prstDash val="solid"/>
                      <a:round/>
                      <a:headEnd type="none" w="med" len="med"/>
                      <a:tailEnd type="none" w="med" len="med"/>
                    </a:lnR>
                    <a:lnT w="12700" cap="flat" cmpd="sng" algn="ctr">
                      <a:solidFill>
                        <a:srgbClr val="CEECFE"/>
                      </a:solidFill>
                      <a:prstDash val="solid"/>
                      <a:round/>
                      <a:headEnd type="none" w="med" len="med"/>
                      <a:tailEnd type="none" w="med" len="med"/>
                    </a:lnT>
                    <a:lnB w="12700" cap="flat" cmpd="sng" algn="ctr">
                      <a:solidFill>
                        <a:srgbClr val="CEECFE"/>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7876747"/>
                  </a:ext>
                </a:extLst>
              </a:tr>
            </a:tbl>
          </a:graphicData>
        </a:graphic>
      </p:graphicFrame>
    </p:spTree>
    <p:custDataLst>
      <p:tags r:id="rId1"/>
    </p:custDataLst>
    <p:extLst>
      <p:ext uri="{BB962C8B-B14F-4D97-AF65-F5344CB8AC3E}">
        <p14:creationId xmlns:p14="http://schemas.microsoft.com/office/powerpoint/2010/main" val="135264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par>
                                <p:cTn id="31" presetID="10" presetClass="entr" presetSubtype="0" fill="hold" nodeType="with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500"/>
                                        <p:tgtEl>
                                          <p:spTgt spid="3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500"/>
                                        <p:tgtEl>
                                          <p:spTgt spid="3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22" grpId="0" animBg="1"/>
      <p:bldP spid="27" grpId="0"/>
      <p:bldP spid="29" grpId="0"/>
      <p:bldP spid="30" grpId="0"/>
      <p:bldP spid="32" grpId="0"/>
      <p:bldP spid="33" grpId="0"/>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39">
            <a:extLst>
              <a:ext uri="{FF2B5EF4-FFF2-40B4-BE49-F238E27FC236}">
                <a16:creationId xmlns:a16="http://schemas.microsoft.com/office/drawing/2014/main" id="{349227E1-5629-A66A-3D51-FCCFABF61C20}"/>
              </a:ext>
            </a:extLst>
          </p:cNvPr>
          <p:cNvSpPr>
            <a:spLocks/>
          </p:cNvSpPr>
          <p:nvPr/>
        </p:nvSpPr>
        <p:spPr>
          <a:xfrm>
            <a:off x="238819" y="2100637"/>
            <a:ext cx="5953691" cy="3254150"/>
          </a:xfrm>
          <a:prstGeom prst="roundRect">
            <a:avLst>
              <a:gd name="adj" fmla="val 3410"/>
            </a:avLst>
          </a:prstGeom>
          <a:solidFill>
            <a:srgbClr val="C2E59B">
              <a:alpha val="15000"/>
            </a:srgbClr>
          </a:solidFill>
          <a:ln w="12700" cap="flat" cmpd="sng" algn="ctr">
            <a:solidFill>
              <a:srgbClr val="00B05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3" name="角丸四角形 38">
            <a:extLst>
              <a:ext uri="{FF2B5EF4-FFF2-40B4-BE49-F238E27FC236}">
                <a16:creationId xmlns:a16="http://schemas.microsoft.com/office/drawing/2014/main" id="{2D0366A3-FEC9-425B-4ABF-A6CCFBADC987}"/>
              </a:ext>
            </a:extLst>
          </p:cNvPr>
          <p:cNvSpPr>
            <a:spLocks/>
          </p:cNvSpPr>
          <p:nvPr/>
        </p:nvSpPr>
        <p:spPr>
          <a:xfrm>
            <a:off x="6298158" y="2095368"/>
            <a:ext cx="2759495" cy="3265818"/>
          </a:xfrm>
          <a:prstGeom prst="roundRect">
            <a:avLst>
              <a:gd name="adj" fmla="val 4009"/>
            </a:avLst>
          </a:prstGeom>
          <a:solidFill>
            <a:srgbClr val="C2E59B">
              <a:alpha val="15000"/>
            </a:srgbClr>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dirty="0"/>
          </a:p>
        </p:txBody>
      </p:sp>
      <p:sp>
        <p:nvSpPr>
          <p:cNvPr id="4" name="Rectangle 14">
            <a:extLst>
              <a:ext uri="{FF2B5EF4-FFF2-40B4-BE49-F238E27FC236}">
                <a16:creationId xmlns:a16="http://schemas.microsoft.com/office/drawing/2014/main" id="{68E6931C-4473-CBF1-2A00-641A6505AC21}"/>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dirty="0">
                <a:solidFill>
                  <a:srgbClr val="005BAD"/>
                </a:solidFill>
                <a:latin typeface="HGP創英角ｺﾞｼｯｸUB" panose="020B0900000000000000" pitchFamily="50" charset="-128"/>
                <a:ea typeface="HGP創英角ｺﾞｼｯｸUB" panose="020B0900000000000000" pitchFamily="50" charset="-128"/>
              </a:rPr>
              <a:t>サイドストーリー</a:t>
            </a:r>
            <a:endParaRPr lang="en-US" altLang="ja-JP" sz="1200" kern="0" dirty="0">
              <a:solidFill>
                <a:srgbClr val="005BAD"/>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100" kern="0">
                <a:solidFill>
                  <a:schemeClr val="tx1"/>
                </a:solidFill>
                <a:latin typeface="HGP創英角ｺﾞｼｯｸUB" panose="020B0900000000000000" pitchFamily="50" charset="-128"/>
                <a:ea typeface="HGP創英角ｺﾞｼｯｸUB" panose="020B0900000000000000" pitchFamily="50" charset="-128"/>
              </a:rPr>
              <a:t>もっと税について調べてみよう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a:solidFill>
                  <a:schemeClr val="tx1"/>
                </a:solidFill>
                <a:latin typeface="HGP創英角ｺﾞｼｯｸUB" panose="020B0900000000000000" pitchFamily="50" charset="-128"/>
                <a:ea typeface="HGP創英角ｺﾞｼｯｸUB" panose="020B0900000000000000" pitchFamily="50" charset="-128"/>
              </a:rPr>
              <a:t>兵庫県の財政−④知ってる？</a:t>
            </a:r>
            <a:endParaRPr lang="ja-JP" altLang="en-US" sz="2400" kern="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5" name="スライド番号プレースホルダー 8">
            <a:extLst>
              <a:ext uri="{FF2B5EF4-FFF2-40B4-BE49-F238E27FC236}">
                <a16:creationId xmlns:a16="http://schemas.microsoft.com/office/drawing/2014/main" id="{76AF781E-A748-9FD7-E0D7-2762F79CDF20}"/>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25</a:t>
            </a:fld>
            <a:endParaRPr lang="en-US" altLang="ja-JP" dirty="0">
              <a:latin typeface="+mn-ea"/>
              <a:ea typeface="+mn-ea"/>
            </a:endParaRPr>
          </a:p>
        </p:txBody>
      </p:sp>
      <p:sp>
        <p:nvSpPr>
          <p:cNvPr id="7" name="AutoShape 353">
            <a:extLst>
              <a:ext uri="{FF2B5EF4-FFF2-40B4-BE49-F238E27FC236}">
                <a16:creationId xmlns:a16="http://schemas.microsoft.com/office/drawing/2014/main" id="{6596EE44-B148-0C27-C2B8-07038B383B9B}"/>
              </a:ext>
            </a:extLst>
          </p:cNvPr>
          <p:cNvSpPr>
            <a:spLocks noChangeArrowheads="1"/>
          </p:cNvSpPr>
          <p:nvPr/>
        </p:nvSpPr>
        <p:spPr bwMode="auto">
          <a:xfrm>
            <a:off x="312433" y="830262"/>
            <a:ext cx="8519134" cy="459596"/>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dirty="0">
                <a:solidFill>
                  <a:prstClr val="black"/>
                </a:solidFill>
                <a:latin typeface="+mn-ea"/>
                <a:ea typeface="+mn-ea"/>
              </a:rPr>
              <a:t>兵庫県独自の取組「県民緑税」って知ってる？</a:t>
            </a:r>
          </a:p>
        </p:txBody>
      </p:sp>
      <p:sp>
        <p:nvSpPr>
          <p:cNvPr id="8" name="Rectangle 8">
            <a:extLst>
              <a:ext uri="{FF2B5EF4-FFF2-40B4-BE49-F238E27FC236}">
                <a16:creationId xmlns:a16="http://schemas.microsoft.com/office/drawing/2014/main" id="{A96110F2-894F-229A-9C02-4462469D6B40}"/>
              </a:ext>
            </a:extLst>
          </p:cNvPr>
          <p:cNvSpPr>
            <a:spLocks noChangeArrowheads="1"/>
          </p:cNvSpPr>
          <p:nvPr/>
        </p:nvSpPr>
        <p:spPr bwMode="auto">
          <a:xfrm>
            <a:off x="323850" y="1337969"/>
            <a:ext cx="6570936" cy="82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t"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ts val="1680"/>
              </a:lnSpc>
              <a:spcBef>
                <a:spcPct val="0"/>
              </a:spcBef>
              <a:spcAft>
                <a:spcPts val="600"/>
              </a:spcAft>
              <a:buFontTx/>
              <a:buNone/>
            </a:pPr>
            <a:r>
              <a:rPr lang="ja-JP" altLang="en-US" sz="1400" b="1">
                <a:latin typeface="+mn-ea"/>
                <a:ea typeface="+mn-ea"/>
                <a:cs typeface="メイリオ" panose="020B0604030504040204" pitchFamily="50" charset="-128"/>
              </a:rPr>
              <a:t>豊かな「緑」を次の世代に引き継いでいくための県民税を活用した取組</a:t>
            </a:r>
            <a:endParaRPr lang="en-US" altLang="ja-JP" sz="1400" b="1" dirty="0">
              <a:latin typeface="+mn-ea"/>
              <a:ea typeface="+mn-ea"/>
              <a:cs typeface="メイリオ" panose="020B0604030504040204" pitchFamily="50" charset="-128"/>
            </a:endParaRPr>
          </a:p>
          <a:p>
            <a:pPr eaLnBrk="1" hangingPunct="1">
              <a:lnSpc>
                <a:spcPts val="1380"/>
              </a:lnSpc>
              <a:spcBef>
                <a:spcPct val="0"/>
              </a:spcBef>
              <a:spcAft>
                <a:spcPts val="600"/>
              </a:spcAft>
              <a:buFontTx/>
              <a:buNone/>
            </a:pPr>
            <a:r>
              <a:rPr lang="ja-JP" altLang="en-US" sz="1200">
                <a:latin typeface="+mn-ea"/>
                <a:ea typeface="+mn-ea"/>
                <a:cs typeface="メイリオ" panose="020B0604030504040204" pitchFamily="50" charset="-128"/>
              </a:rPr>
              <a:t>県民共通の財産である「緑」の保全・再生を社会全体で支え、県民総参加で取り組む仕組みとして、</a:t>
            </a:r>
            <a:br>
              <a:rPr lang="en-US" altLang="ja-JP" sz="1200" dirty="0">
                <a:latin typeface="+mn-ea"/>
                <a:ea typeface="+mn-ea"/>
                <a:cs typeface="メイリオ" panose="020B0604030504040204" pitchFamily="50" charset="-128"/>
              </a:rPr>
            </a:br>
            <a:r>
              <a:rPr lang="ja-JP" altLang="en-US" sz="1200">
                <a:latin typeface="+mn-ea"/>
                <a:ea typeface="+mn-ea"/>
                <a:cs typeface="メイリオ" panose="020B0604030504040204" pitchFamily="50" charset="-128"/>
              </a:rPr>
              <a:t>平成</a:t>
            </a:r>
            <a:r>
              <a:rPr lang="en-US" altLang="ja-JP" sz="1200" dirty="0">
                <a:latin typeface="+mn-ea"/>
                <a:ea typeface="+mn-ea"/>
                <a:cs typeface="メイリオ" panose="020B0604030504040204" pitchFamily="50" charset="-128"/>
              </a:rPr>
              <a:t>18</a:t>
            </a:r>
            <a:r>
              <a:rPr lang="ja-JP" altLang="en-US" sz="1200">
                <a:latin typeface="+mn-ea"/>
                <a:ea typeface="+mn-ea"/>
                <a:cs typeface="メイリオ" panose="020B0604030504040204" pitchFamily="50" charset="-128"/>
              </a:rPr>
              <a:t>年度から「県民緑税」を導入し、「災害に強い森づくり」や「都市の緑化」を進めています。</a:t>
            </a:r>
            <a:endParaRPr lang="en-US" altLang="ja-JP" sz="1200" dirty="0">
              <a:latin typeface="+mn-ea"/>
              <a:ea typeface="+mn-ea"/>
              <a:cs typeface="メイリオ" panose="020B0604030504040204" pitchFamily="50" charset="-128"/>
            </a:endParaRPr>
          </a:p>
        </p:txBody>
      </p:sp>
      <p:pic>
        <p:nvPicPr>
          <p:cNvPr id="13" name="図 12">
            <a:extLst>
              <a:ext uri="{FF2B5EF4-FFF2-40B4-BE49-F238E27FC236}">
                <a16:creationId xmlns:a16="http://schemas.microsoft.com/office/drawing/2014/main" id="{544F9F33-190C-57AA-06A4-3338D472F7DB}"/>
              </a:ext>
            </a:extLst>
          </p:cNvPr>
          <p:cNvPicPr>
            <a:picLocks noChangeAspect="1"/>
          </p:cNvPicPr>
          <p:nvPr/>
        </p:nvPicPr>
        <p:blipFill>
          <a:blip r:embed="rId3"/>
          <a:stretch>
            <a:fillRect/>
          </a:stretch>
        </p:blipFill>
        <p:spPr>
          <a:xfrm>
            <a:off x="6979817" y="24752"/>
            <a:ext cx="2164183" cy="2062771"/>
          </a:xfrm>
          <a:prstGeom prst="rect">
            <a:avLst/>
          </a:prstGeom>
        </p:spPr>
      </p:pic>
      <p:sp>
        <p:nvSpPr>
          <p:cNvPr id="14" name="テキスト ボックス 13">
            <a:extLst>
              <a:ext uri="{FF2B5EF4-FFF2-40B4-BE49-F238E27FC236}">
                <a16:creationId xmlns:a16="http://schemas.microsoft.com/office/drawing/2014/main" id="{8116E0DF-7FF4-14FE-A722-1A700114C1F8}"/>
              </a:ext>
            </a:extLst>
          </p:cNvPr>
          <p:cNvSpPr txBox="1"/>
          <p:nvPr/>
        </p:nvSpPr>
        <p:spPr>
          <a:xfrm>
            <a:off x="344821" y="2187955"/>
            <a:ext cx="5782710" cy="312369"/>
          </a:xfrm>
          <a:prstGeom prst="rect">
            <a:avLst/>
          </a:prstGeom>
          <a:solidFill>
            <a:schemeClr val="accent1"/>
          </a:solidFill>
        </p:spPr>
        <p:txBody>
          <a:bodyPr wrap="square" rtlCol="0">
            <a:noAutofit/>
          </a:bodyPr>
          <a:lstStyle/>
          <a:p>
            <a:pPr algn="ctr"/>
            <a:r>
              <a:rPr lang="en-US" altLang="ja-JP" sz="1200" dirty="0">
                <a:solidFill>
                  <a:schemeClr val="bg1"/>
                </a:solidFill>
                <a:latin typeface="HGPｺﾞｼｯｸE" panose="020B0900000000000000" pitchFamily="50" charset="-128"/>
                <a:ea typeface="HGPｺﾞｼｯｸE" panose="020B0900000000000000" pitchFamily="50" charset="-128"/>
              </a:rPr>
              <a:t>①</a:t>
            </a:r>
            <a:r>
              <a:rPr lang="ja-JP" altLang="en-US" sz="1200">
                <a:solidFill>
                  <a:schemeClr val="bg1"/>
                </a:solidFill>
                <a:latin typeface="HGPｺﾞｼｯｸE" panose="020B0900000000000000" pitchFamily="50" charset="-128"/>
                <a:ea typeface="HGPｺﾞｼｯｸE" panose="020B0900000000000000" pitchFamily="50" charset="-128"/>
              </a:rPr>
              <a:t> 災害に強い森づくり</a:t>
            </a:r>
            <a:endParaRPr lang="ja-JP" altLang="en-US" sz="1200" dirty="0">
              <a:solidFill>
                <a:schemeClr val="bg1"/>
              </a:solidFill>
              <a:latin typeface="HGPｺﾞｼｯｸE" panose="020B0900000000000000" pitchFamily="50" charset="-128"/>
              <a:ea typeface="HGPｺﾞｼｯｸE" panose="020B0900000000000000" pitchFamily="50" charset="-128"/>
            </a:endParaRPr>
          </a:p>
        </p:txBody>
      </p:sp>
      <p:pic>
        <p:nvPicPr>
          <p:cNvPr id="15" name="図 14">
            <a:extLst>
              <a:ext uri="{FF2B5EF4-FFF2-40B4-BE49-F238E27FC236}">
                <a16:creationId xmlns:a16="http://schemas.microsoft.com/office/drawing/2014/main" id="{E660F6F2-8748-E5D0-092B-A5DEB81161AC}"/>
              </a:ext>
            </a:extLst>
          </p:cNvPr>
          <p:cNvPicPr>
            <a:picLocks noChangeAspect="1"/>
          </p:cNvPicPr>
          <p:nvPr/>
        </p:nvPicPr>
        <p:blipFill>
          <a:blip r:embed="rId4"/>
          <a:stretch>
            <a:fillRect/>
          </a:stretch>
        </p:blipFill>
        <p:spPr>
          <a:xfrm>
            <a:off x="6787374" y="3561124"/>
            <a:ext cx="1719365" cy="1291139"/>
          </a:xfrm>
          <a:prstGeom prst="rect">
            <a:avLst/>
          </a:prstGeom>
        </p:spPr>
      </p:pic>
      <p:sp>
        <p:nvSpPr>
          <p:cNvPr id="16" name="テキスト ボックス 15">
            <a:extLst>
              <a:ext uri="{FF2B5EF4-FFF2-40B4-BE49-F238E27FC236}">
                <a16:creationId xmlns:a16="http://schemas.microsoft.com/office/drawing/2014/main" id="{9C1C1DAF-1154-BF54-DDA8-C946FE72729C}"/>
              </a:ext>
            </a:extLst>
          </p:cNvPr>
          <p:cNvSpPr txBox="1"/>
          <p:nvPr/>
        </p:nvSpPr>
        <p:spPr>
          <a:xfrm>
            <a:off x="6377504" y="2187316"/>
            <a:ext cx="2539107" cy="312369"/>
          </a:xfrm>
          <a:prstGeom prst="rect">
            <a:avLst/>
          </a:prstGeom>
          <a:solidFill>
            <a:schemeClr val="accent1"/>
          </a:solidFill>
        </p:spPr>
        <p:txBody>
          <a:bodyPr wrap="square" lIns="72000" rIns="72000" rtlCol="0">
            <a:noAutofit/>
          </a:bodyPr>
          <a:lstStyle/>
          <a:p>
            <a:pPr algn="ctr"/>
            <a:r>
              <a:rPr lang="en-US" altLang="ja-JP" sz="1200" dirty="0">
                <a:solidFill>
                  <a:schemeClr val="bg1"/>
                </a:solidFill>
                <a:latin typeface="HGPｺﾞｼｯｸE" panose="020B0900000000000000" pitchFamily="50" charset="-128"/>
                <a:ea typeface="HGPｺﾞｼｯｸE" panose="020B0900000000000000" pitchFamily="50" charset="-128"/>
              </a:rPr>
              <a:t>②</a:t>
            </a:r>
            <a:r>
              <a:rPr lang="ja-JP" altLang="en-US" sz="1200" dirty="0">
                <a:solidFill>
                  <a:schemeClr val="bg1"/>
                </a:solidFill>
                <a:latin typeface="HGPｺﾞｼｯｸE" panose="020B0900000000000000" pitchFamily="50" charset="-128"/>
                <a:ea typeface="HGPｺﾞｼｯｸE" panose="020B0900000000000000" pitchFamily="50" charset="-128"/>
              </a:rPr>
              <a:t> 都市の緑化</a:t>
            </a:r>
            <a:r>
              <a:rPr lang="ja-JP" altLang="en-US" sz="1050" dirty="0">
                <a:solidFill>
                  <a:schemeClr val="bg1"/>
                </a:solidFill>
                <a:latin typeface="HGPｺﾞｼｯｸE" panose="020B0900000000000000" pitchFamily="50" charset="-128"/>
                <a:ea typeface="HGPｺﾞｼｯｸE" panose="020B0900000000000000" pitchFamily="50" charset="-128"/>
              </a:rPr>
              <a:t>（県民まちなみ緑化事業）</a:t>
            </a:r>
            <a:endParaRPr lang="ja-JP" altLang="en-US" sz="1200" dirty="0">
              <a:solidFill>
                <a:schemeClr val="bg1"/>
              </a:solidFill>
              <a:latin typeface="HGPｺﾞｼｯｸE" panose="020B0900000000000000" pitchFamily="50" charset="-128"/>
              <a:ea typeface="HGPｺﾞｼｯｸE" panose="020B0900000000000000" pitchFamily="50" charset="-128"/>
            </a:endParaRPr>
          </a:p>
        </p:txBody>
      </p:sp>
      <p:sp>
        <p:nvSpPr>
          <p:cNvPr id="19" name="正方形/長方形 18">
            <a:extLst>
              <a:ext uri="{FF2B5EF4-FFF2-40B4-BE49-F238E27FC236}">
                <a16:creationId xmlns:a16="http://schemas.microsoft.com/office/drawing/2014/main" id="{3C6671EF-74E0-27F1-FD5E-F23C6603C0BC}"/>
              </a:ext>
            </a:extLst>
          </p:cNvPr>
          <p:cNvSpPr>
            <a:spLocks/>
          </p:cNvSpPr>
          <p:nvPr/>
        </p:nvSpPr>
        <p:spPr>
          <a:xfrm>
            <a:off x="6827769" y="4852264"/>
            <a:ext cx="1672604" cy="371475"/>
          </a:xfrm>
          <a:prstGeom prst="rect">
            <a:avLst/>
          </a:prstGeom>
          <a:noFill/>
          <a:ln w="25400" cap="flat" cmpd="sng" algn="ctr">
            <a:noFill/>
            <a:prstDash val="solid"/>
          </a:ln>
          <a:effectLst/>
        </p:spPr>
        <p:txBody>
          <a:bodyPr rot="0" spcFirstLastPara="0" vert="horz" wrap="square" lIns="0" tIns="45720" rIns="0" bIns="45720" numCol="1" spcCol="0" rtlCol="0" fromWordArt="0" anchor="ctr" anchorCtr="0" forceAA="0" compatLnSpc="1">
            <a:prstTxWarp prst="textNoShape">
              <a:avLst/>
            </a:prstTxWarp>
            <a:noAutofit/>
          </a:bodyPr>
          <a:lstStyle/>
          <a:p>
            <a:pPr>
              <a:lnSpc>
                <a:spcPts val="1000"/>
              </a:lnSpc>
              <a:spcAft>
                <a:spcPts val="0"/>
              </a:spcAft>
            </a:pPr>
            <a:r>
              <a:rPr lang="ja-JP" sz="900" kern="100" dirty="0">
                <a:effectLst/>
                <a:latin typeface="+mn-ea"/>
                <a:cs typeface="Times New Roman" panose="02020603050405020304" pitchFamily="18" charset="0"/>
              </a:rPr>
              <a:t>芝生化</a:t>
            </a:r>
            <a:r>
              <a:rPr lang="ja-JP" altLang="en-US" sz="900" kern="100" dirty="0">
                <a:effectLst/>
                <a:latin typeface="+mn-ea"/>
                <a:cs typeface="Times New Roman" panose="02020603050405020304" pitchFamily="18" charset="0"/>
              </a:rPr>
              <a:t>することでヒートアイランド現象の緩和等に寄与</a:t>
            </a:r>
            <a:endParaRPr lang="ja-JP" sz="1050" kern="100" dirty="0">
              <a:effectLst/>
              <a:latin typeface="+mn-ea"/>
              <a:cs typeface="Times New Roman" panose="02020603050405020304" pitchFamily="18" charset="0"/>
            </a:endParaRPr>
          </a:p>
        </p:txBody>
      </p:sp>
      <p:pic>
        <p:nvPicPr>
          <p:cNvPr id="25" name="図 24" descr="\\Lb15z0104\豊森課\02整備係\個人用\高瀬■■\■写真\300914 宍粟現地調査\IMG_7581.JPG">
            <a:extLst>
              <a:ext uri="{FF2B5EF4-FFF2-40B4-BE49-F238E27FC236}">
                <a16:creationId xmlns:a16="http://schemas.microsoft.com/office/drawing/2014/main" id="{F609401C-D3E2-9CA1-8E1C-95918294B0D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471" y="3603058"/>
            <a:ext cx="1741106" cy="1269329"/>
          </a:xfrm>
          <a:prstGeom prst="rect">
            <a:avLst/>
          </a:prstGeom>
          <a:noFill/>
          <a:ln>
            <a:noFill/>
          </a:ln>
        </p:spPr>
      </p:pic>
      <p:pic>
        <p:nvPicPr>
          <p:cNvPr id="28" name="図 27">
            <a:extLst>
              <a:ext uri="{FF2B5EF4-FFF2-40B4-BE49-F238E27FC236}">
                <a16:creationId xmlns:a16="http://schemas.microsoft.com/office/drawing/2014/main" id="{A2D8E2AE-49BC-13FB-98CB-0545C287BFF8}"/>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289698" y="3603058"/>
            <a:ext cx="1806132" cy="1269329"/>
          </a:xfrm>
          <a:prstGeom prst="rect">
            <a:avLst/>
          </a:prstGeom>
        </p:spPr>
      </p:pic>
      <p:pic>
        <p:nvPicPr>
          <p:cNvPr id="33" name="図 32" descr="森の中の家&#10;&#10;自動的に生成された説明">
            <a:extLst>
              <a:ext uri="{FF2B5EF4-FFF2-40B4-BE49-F238E27FC236}">
                <a16:creationId xmlns:a16="http://schemas.microsoft.com/office/drawing/2014/main" id="{D055996E-292D-BE16-31FE-D0A28275CDC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12939"/>
          <a:stretch/>
        </p:blipFill>
        <p:spPr>
          <a:xfrm>
            <a:off x="4181951" y="3603058"/>
            <a:ext cx="1766514" cy="1276430"/>
          </a:xfrm>
          <a:prstGeom prst="rect">
            <a:avLst/>
          </a:prstGeom>
        </p:spPr>
      </p:pic>
      <p:pic>
        <p:nvPicPr>
          <p:cNvPr id="34" name="図 33">
            <a:hlinkClick r:id="rId8"/>
            <a:extLst>
              <a:ext uri="{FF2B5EF4-FFF2-40B4-BE49-F238E27FC236}">
                <a16:creationId xmlns:a16="http://schemas.microsoft.com/office/drawing/2014/main" id="{FB42ABE3-A37D-0AF0-57A4-D87BC740240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91705" y="6001090"/>
            <a:ext cx="831096" cy="831096"/>
          </a:xfrm>
          <a:prstGeom prst="rect">
            <a:avLst/>
          </a:prstGeom>
        </p:spPr>
      </p:pic>
      <p:sp>
        <p:nvSpPr>
          <p:cNvPr id="35" name="正方形/長方形 34">
            <a:extLst>
              <a:ext uri="{FF2B5EF4-FFF2-40B4-BE49-F238E27FC236}">
                <a16:creationId xmlns:a16="http://schemas.microsoft.com/office/drawing/2014/main" id="{14D5B651-9DB3-4611-8FF0-07A889873F06}"/>
              </a:ext>
            </a:extLst>
          </p:cNvPr>
          <p:cNvSpPr/>
          <p:nvPr/>
        </p:nvSpPr>
        <p:spPr bwMode="auto">
          <a:xfrm>
            <a:off x="516871" y="5427172"/>
            <a:ext cx="7118500" cy="852408"/>
          </a:xfrm>
          <a:prstGeom prst="rect">
            <a:avLst/>
          </a:prstGeom>
          <a:noFill/>
          <a:ln w="6350" cap="flat" cmpd="sng" algn="ctr">
            <a:noFill/>
            <a:prstDash val="dash"/>
            <a:round/>
            <a:headEnd type="none" w="med" len="med"/>
            <a:tailEnd type="none" w="med" len="med"/>
          </a:ln>
          <a:effectLst/>
        </p:spPr>
        <p:txBody>
          <a:bodyPr vert="horz" wrap="square" lIns="108000" tIns="45720" rIns="0" bIns="45720" numCol="1" rtlCol="0" anchor="t" anchorCtr="0" compatLnSpc="1">
            <a:prstTxWarp prst="textNoShape">
              <a:avLst/>
            </a:prstTxWarp>
          </a:bodyPr>
          <a:lstStyle/>
          <a:p>
            <a:pPr eaLnBrk="1" hangingPunct="1">
              <a:spcBef>
                <a:spcPts val="0"/>
              </a:spcBef>
              <a:spcAft>
                <a:spcPts val="600"/>
              </a:spcAft>
              <a:buFontTx/>
              <a:buNone/>
            </a:pPr>
            <a:r>
              <a:rPr lang="ja-JP" altLang="en-US" sz="1100" dirty="0">
                <a:latin typeface="+mn-ea"/>
                <a:ea typeface="+mn-ea"/>
                <a:cs typeface="メイリオ" panose="020B0604030504040204" pitchFamily="50" charset="-128"/>
              </a:rPr>
              <a:t>「県民緑税」の</a:t>
            </a:r>
            <a:r>
              <a:rPr lang="ja-JP" altLang="en-US" sz="1100" dirty="0">
                <a:latin typeface="+mn-ea"/>
                <a:cs typeface="メイリオ" panose="020B0604030504040204" pitchFamily="50" charset="-128"/>
              </a:rPr>
              <a:t>仕組み</a:t>
            </a:r>
            <a:endParaRPr lang="en-US" altLang="ja-JP" sz="1100" dirty="0">
              <a:latin typeface="+mn-ea"/>
              <a:ea typeface="+mn-ea"/>
              <a:cs typeface="メイリオ" panose="020B0604030504040204" pitchFamily="50" charset="-128"/>
            </a:endParaRPr>
          </a:p>
          <a:p>
            <a:pPr marL="171450" indent="-171450" eaLnBrk="1" hangingPunct="1">
              <a:spcBef>
                <a:spcPct val="0"/>
              </a:spcBef>
              <a:spcAft>
                <a:spcPts val="0"/>
              </a:spcAft>
              <a:buClr>
                <a:schemeClr val="accent1"/>
              </a:buClr>
              <a:buFont typeface="Wingdings" panose="05000000000000000000" pitchFamily="2" charset="2"/>
              <a:buChar char="l"/>
            </a:pPr>
            <a:r>
              <a:rPr lang="ja-JP" altLang="en-US" sz="1100" dirty="0">
                <a:latin typeface="+mn-ea"/>
                <a:ea typeface="+mn-ea"/>
                <a:cs typeface="メイリオ" panose="020B0604030504040204" pitchFamily="50" charset="-128"/>
              </a:rPr>
              <a:t>納める方</a:t>
            </a:r>
            <a:r>
              <a:rPr lang="en-US" altLang="ja-JP" sz="1100" dirty="0">
                <a:latin typeface="+mn-ea"/>
                <a:ea typeface="+mn-ea"/>
                <a:cs typeface="メイリオ" panose="020B0604030504040204" pitchFamily="50" charset="-128"/>
              </a:rPr>
              <a:t>	</a:t>
            </a:r>
            <a:r>
              <a:rPr lang="ja-JP" altLang="en-US" sz="1100" dirty="0">
                <a:latin typeface="+mn-ea"/>
                <a:ea typeface="+mn-ea"/>
                <a:cs typeface="メイリオ" panose="020B0604030504040204" pitchFamily="50" charset="-128"/>
              </a:rPr>
              <a:t>個人：１月１日現在で兵庫県内に住所等を有する人　　法人：県内に事務所、事業所等を有する法人等</a:t>
            </a:r>
            <a:endParaRPr lang="en-US" altLang="ja-JP" sz="1100" dirty="0">
              <a:latin typeface="+mn-ea"/>
              <a:ea typeface="+mn-ea"/>
              <a:cs typeface="メイリオ" panose="020B0604030504040204" pitchFamily="50" charset="-128"/>
            </a:endParaRPr>
          </a:p>
          <a:p>
            <a:pPr marL="171450" indent="-171450" eaLnBrk="1" hangingPunct="1">
              <a:spcBef>
                <a:spcPct val="0"/>
              </a:spcBef>
              <a:spcAft>
                <a:spcPts val="0"/>
              </a:spcAft>
              <a:buClr>
                <a:schemeClr val="accent1"/>
              </a:buClr>
              <a:buFont typeface="Wingdings" panose="05000000000000000000" pitchFamily="2" charset="2"/>
              <a:buChar char="l"/>
            </a:pPr>
            <a:r>
              <a:rPr lang="ja-JP" altLang="en-US" sz="1100" dirty="0">
                <a:latin typeface="+mn-ea"/>
                <a:ea typeface="+mn-ea"/>
                <a:cs typeface="メイリオ" panose="020B0604030504040204" pitchFamily="50" charset="-128"/>
              </a:rPr>
              <a:t>納める額</a:t>
            </a:r>
            <a:r>
              <a:rPr lang="en-US" altLang="ja-JP" sz="1100" dirty="0">
                <a:latin typeface="+mn-ea"/>
                <a:ea typeface="+mn-ea"/>
                <a:cs typeface="メイリオ" panose="020B0604030504040204" pitchFamily="50" charset="-128"/>
              </a:rPr>
              <a:t>	</a:t>
            </a:r>
            <a:r>
              <a:rPr lang="ja-JP" altLang="en-US" sz="1100" dirty="0">
                <a:latin typeface="+mn-ea"/>
                <a:ea typeface="+mn-ea"/>
                <a:cs typeface="メイリオ" panose="020B0604030504040204" pitchFamily="50" charset="-128"/>
              </a:rPr>
              <a:t>個人：年</a:t>
            </a:r>
            <a:r>
              <a:rPr lang="en-US" altLang="ja-JP" sz="1100" dirty="0">
                <a:latin typeface="+mn-ea"/>
                <a:ea typeface="+mn-ea"/>
                <a:cs typeface="メイリオ" panose="020B0604030504040204" pitchFamily="50" charset="-128"/>
              </a:rPr>
              <a:t>800</a:t>
            </a:r>
            <a:r>
              <a:rPr lang="ja-JP" altLang="en-US" sz="1100" dirty="0">
                <a:latin typeface="+mn-ea"/>
                <a:ea typeface="+mn-ea"/>
                <a:cs typeface="メイリオ" panose="020B0604030504040204" pitchFamily="50" charset="-128"/>
              </a:rPr>
              <a:t>円　　法人：資本金等の額に応じて年</a:t>
            </a:r>
            <a:r>
              <a:rPr lang="en-US" altLang="ja-JP" sz="1100" dirty="0">
                <a:latin typeface="+mn-ea"/>
                <a:ea typeface="+mn-ea"/>
                <a:cs typeface="メイリオ" panose="020B0604030504040204" pitchFamily="50" charset="-128"/>
              </a:rPr>
              <a:t>2,000</a:t>
            </a:r>
            <a:r>
              <a:rPr lang="ja-JP" altLang="en-US" sz="1100" dirty="0">
                <a:latin typeface="+mn-ea"/>
                <a:ea typeface="+mn-ea"/>
                <a:cs typeface="メイリオ" panose="020B0604030504040204" pitchFamily="50" charset="-128"/>
              </a:rPr>
              <a:t>円～</a:t>
            </a:r>
            <a:r>
              <a:rPr lang="en-US" altLang="ja-JP" sz="1100" dirty="0">
                <a:latin typeface="+mn-ea"/>
                <a:ea typeface="+mn-ea"/>
                <a:cs typeface="メイリオ" panose="020B0604030504040204" pitchFamily="50" charset="-128"/>
              </a:rPr>
              <a:t>80,000</a:t>
            </a:r>
            <a:r>
              <a:rPr lang="ja-JP" altLang="en-US" sz="1100" dirty="0">
                <a:latin typeface="+mn-ea"/>
                <a:ea typeface="+mn-ea"/>
                <a:cs typeface="メイリオ" panose="020B0604030504040204" pitchFamily="50" charset="-128"/>
              </a:rPr>
              <a:t>円</a:t>
            </a:r>
            <a:endParaRPr lang="en-US" altLang="ja-JP" sz="1100" dirty="0">
              <a:latin typeface="+mn-ea"/>
              <a:ea typeface="+mn-ea"/>
              <a:cs typeface="メイリオ" panose="020B0604030504040204" pitchFamily="50" charset="-128"/>
            </a:endParaRPr>
          </a:p>
          <a:p>
            <a:pPr marL="171450" indent="-171450" eaLnBrk="1" hangingPunct="1">
              <a:spcBef>
                <a:spcPct val="0"/>
              </a:spcBef>
              <a:spcAft>
                <a:spcPts val="0"/>
              </a:spcAft>
              <a:buClr>
                <a:schemeClr val="accent1"/>
              </a:buClr>
              <a:buFont typeface="Wingdings" panose="05000000000000000000" pitchFamily="2" charset="2"/>
              <a:buChar char="l"/>
            </a:pPr>
            <a:r>
              <a:rPr lang="ja-JP" altLang="en-US" sz="1100" dirty="0">
                <a:latin typeface="+mn-ea"/>
                <a:ea typeface="+mn-ea"/>
                <a:cs typeface="メイリオ" panose="020B0604030504040204" pitchFamily="50" charset="-128"/>
              </a:rPr>
              <a:t>県民緑税の使いみちは、県民緑税条例で定められています。</a:t>
            </a:r>
            <a:endParaRPr lang="en-US" altLang="ja-JP" sz="1100" dirty="0">
              <a:latin typeface="+mn-ea"/>
              <a:ea typeface="+mn-ea"/>
              <a:cs typeface="メイリオ" panose="020B0604030504040204" pitchFamily="50" charset="-128"/>
            </a:endParaRPr>
          </a:p>
        </p:txBody>
      </p:sp>
      <p:grpSp>
        <p:nvGrpSpPr>
          <p:cNvPr id="36" name="グループ化 35">
            <a:extLst>
              <a:ext uri="{FF2B5EF4-FFF2-40B4-BE49-F238E27FC236}">
                <a16:creationId xmlns:a16="http://schemas.microsoft.com/office/drawing/2014/main" id="{26F27C7D-204A-23C4-CC8B-A4BACDC761DC}"/>
              </a:ext>
            </a:extLst>
          </p:cNvPr>
          <p:cNvGrpSpPr/>
          <p:nvPr/>
        </p:nvGrpSpPr>
        <p:grpSpPr>
          <a:xfrm>
            <a:off x="576110" y="6346316"/>
            <a:ext cx="7179348" cy="433650"/>
            <a:chOff x="2513315" y="838079"/>
            <a:chExt cx="5849680" cy="374400"/>
          </a:xfrm>
        </p:grpSpPr>
        <p:sp>
          <p:nvSpPr>
            <p:cNvPr id="37" name="正方形/長方形 36">
              <a:extLst>
                <a:ext uri="{FF2B5EF4-FFF2-40B4-BE49-F238E27FC236}">
                  <a16:creationId xmlns:a16="http://schemas.microsoft.com/office/drawing/2014/main" id="{B439C356-2C70-0739-6B32-4498C2D3CC1A}"/>
                </a:ext>
              </a:extLst>
            </p:cNvPr>
            <p:cNvSpPr/>
            <p:nvPr/>
          </p:nvSpPr>
          <p:spPr bwMode="auto">
            <a:xfrm>
              <a:off x="2513315" y="838079"/>
              <a:ext cx="584968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8" name="正方形/長方形 37">
              <a:extLst>
                <a:ext uri="{FF2B5EF4-FFF2-40B4-BE49-F238E27FC236}">
                  <a16:creationId xmlns:a16="http://schemas.microsoft.com/office/drawing/2014/main" id="{4922C636-423E-429E-AC99-24B758B4CE5A}"/>
                </a:ext>
              </a:extLst>
            </p:cNvPr>
            <p:cNvSpPr/>
            <p:nvPr/>
          </p:nvSpPr>
          <p:spPr bwMode="auto">
            <a:xfrm>
              <a:off x="2571622" y="876396"/>
              <a:ext cx="5734054"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9" name="テキスト ボックス 38">
              <a:extLst>
                <a:ext uri="{FF2B5EF4-FFF2-40B4-BE49-F238E27FC236}">
                  <a16:creationId xmlns:a16="http://schemas.microsoft.com/office/drawing/2014/main" id="{E5769F85-F057-CD45-E403-5994B6676DED}"/>
                </a:ext>
              </a:extLst>
            </p:cNvPr>
            <p:cNvSpPr txBox="1"/>
            <p:nvPr/>
          </p:nvSpPr>
          <p:spPr>
            <a:xfrm>
              <a:off x="2662772" y="915224"/>
              <a:ext cx="5642903" cy="179056"/>
            </a:xfrm>
            <a:prstGeom prst="rect">
              <a:avLst/>
            </a:prstGeom>
            <a:noFill/>
          </p:spPr>
          <p:txBody>
            <a:bodyPr wrap="square" rtlCol="0">
              <a:spAutoFit/>
            </a:bodyPr>
            <a:lstStyle/>
            <a:p>
              <a:r>
                <a:rPr lang="ja-JP" altLang="en-US" sz="1100" b="1" dirty="0">
                  <a:solidFill>
                    <a:srgbClr val="005BAD"/>
                  </a:solidFill>
                  <a:latin typeface="ＭＳ Ｐゴシック" panose="020B0600070205080204" pitchFamily="50" charset="-128"/>
                  <a:ea typeface="ＭＳ Ｐゴシック" panose="020B0600070205080204" pitchFamily="50" charset="-128"/>
                </a:rPr>
                <a:t>「県民緑税」の活用について、もっと詳しくみてみよう</a:t>
              </a:r>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　</a:t>
              </a:r>
              <a:r>
                <a:rPr lang="en-US" altLang="ja-JP" sz="1100" u="sng" dirty="0">
                  <a:latin typeface="+mn-lt"/>
                  <a:hlinkClick r:id="rId8">
                    <a:extLst>
                      <a:ext uri="{A12FA001-AC4F-418D-AE19-62706E023703}">
                        <ahyp:hlinkClr xmlns:ahyp="http://schemas.microsoft.com/office/drawing/2018/hyperlinkcolor" val="tx"/>
                      </a:ext>
                    </a:extLst>
                  </a:hlinkClick>
                </a:rPr>
                <a:t>https://web.pref.hyogo.lg.jp/nk21/af15_000000004.html</a:t>
              </a:r>
              <a:endParaRPr lang="en-US" altLang="ja-JP" sz="1100" u="sng" dirty="0">
                <a:latin typeface="+mn-lt"/>
              </a:endParaRPr>
            </a:p>
          </p:txBody>
        </p:sp>
      </p:grpSp>
      <p:sp>
        <p:nvSpPr>
          <p:cNvPr id="40" name="正方形/長方形 39">
            <a:extLst>
              <a:ext uri="{FF2B5EF4-FFF2-40B4-BE49-F238E27FC236}">
                <a16:creationId xmlns:a16="http://schemas.microsoft.com/office/drawing/2014/main" id="{5567E3F5-12F5-D91E-427F-0A3026C307AF}"/>
              </a:ext>
            </a:extLst>
          </p:cNvPr>
          <p:cNvSpPr>
            <a:spLocks/>
          </p:cNvSpPr>
          <p:nvPr/>
        </p:nvSpPr>
        <p:spPr>
          <a:xfrm>
            <a:off x="2289698" y="4859082"/>
            <a:ext cx="1806132" cy="382048"/>
          </a:xfrm>
          <a:prstGeom prst="rect">
            <a:avLst/>
          </a:prstGeom>
          <a:no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l">
              <a:lnSpc>
                <a:spcPts val="1000"/>
              </a:lnSpc>
              <a:spcAft>
                <a:spcPts val="0"/>
              </a:spcAft>
            </a:pPr>
            <a:r>
              <a:rPr lang="ja-JP" altLang="en-US" sz="900" kern="100" dirty="0">
                <a:solidFill>
                  <a:srgbClr val="000000"/>
                </a:solidFill>
                <a:effectLst/>
                <a:latin typeface="+mn-ea"/>
                <a:cs typeface="Times New Roman" panose="02020603050405020304" pitchFamily="18" charset="0"/>
              </a:rPr>
              <a:t>災害緩衝林と</a:t>
            </a:r>
            <a:r>
              <a:rPr lang="ja-JP" sz="900" kern="100" dirty="0">
                <a:solidFill>
                  <a:srgbClr val="000000"/>
                </a:solidFill>
                <a:effectLst/>
                <a:latin typeface="+mn-ea"/>
                <a:cs typeface="Times New Roman" panose="02020603050405020304" pitchFamily="18" charset="0"/>
              </a:rPr>
              <a:t>簡易流木</a:t>
            </a:r>
            <a:r>
              <a:rPr lang="ja-JP" sz="900" kern="100">
                <a:solidFill>
                  <a:srgbClr val="000000"/>
                </a:solidFill>
                <a:effectLst/>
                <a:latin typeface="+mn-ea"/>
                <a:cs typeface="Times New Roman" panose="02020603050405020304" pitchFamily="18" charset="0"/>
              </a:rPr>
              <a:t>止め施設が流木</a:t>
            </a:r>
            <a:r>
              <a:rPr lang="ja-JP" sz="900" kern="100" dirty="0">
                <a:solidFill>
                  <a:srgbClr val="000000"/>
                </a:solidFill>
                <a:effectLst/>
                <a:latin typeface="+mn-ea"/>
                <a:cs typeface="Times New Roman" panose="02020603050405020304" pitchFamily="18" charset="0"/>
              </a:rPr>
              <a:t>を捕捉し</a:t>
            </a:r>
            <a:r>
              <a:rPr lang="ja-JP" altLang="en-US" sz="900" kern="100" dirty="0">
                <a:solidFill>
                  <a:srgbClr val="000000"/>
                </a:solidFill>
                <a:latin typeface="+mn-ea"/>
                <a:cs typeface="Times New Roman" panose="02020603050405020304" pitchFamily="18" charset="0"/>
              </a:rPr>
              <a:t>、</a:t>
            </a:r>
            <a:r>
              <a:rPr lang="ja-JP" sz="900" kern="100" dirty="0">
                <a:solidFill>
                  <a:srgbClr val="000000"/>
                </a:solidFill>
                <a:effectLst/>
                <a:latin typeface="+mn-ea"/>
                <a:cs typeface="Times New Roman" panose="02020603050405020304" pitchFamily="18" charset="0"/>
              </a:rPr>
              <a:t>下流の被害を防止</a:t>
            </a:r>
            <a:endParaRPr lang="ja-JP" sz="1050" kern="100" dirty="0">
              <a:effectLst/>
              <a:latin typeface="+mn-ea"/>
              <a:cs typeface="Times New Roman" panose="02020603050405020304" pitchFamily="18" charset="0"/>
            </a:endParaRPr>
          </a:p>
        </p:txBody>
      </p:sp>
      <p:sp>
        <p:nvSpPr>
          <p:cNvPr id="41" name="正方形/長方形 40">
            <a:extLst>
              <a:ext uri="{FF2B5EF4-FFF2-40B4-BE49-F238E27FC236}">
                <a16:creationId xmlns:a16="http://schemas.microsoft.com/office/drawing/2014/main" id="{13C2E218-DF3B-FA6F-F41B-3031B7532346}"/>
              </a:ext>
            </a:extLst>
          </p:cNvPr>
          <p:cNvSpPr>
            <a:spLocks/>
          </p:cNvSpPr>
          <p:nvPr/>
        </p:nvSpPr>
        <p:spPr>
          <a:xfrm>
            <a:off x="455090" y="4859082"/>
            <a:ext cx="1741106" cy="457040"/>
          </a:xfrm>
          <a:prstGeom prst="rect">
            <a:avLst/>
          </a:prstGeom>
          <a:no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l">
              <a:lnSpc>
                <a:spcPts val="1000"/>
              </a:lnSpc>
              <a:spcAft>
                <a:spcPts val="0"/>
              </a:spcAft>
            </a:pPr>
            <a:r>
              <a:rPr lang="ja-JP" altLang="en-US" sz="900" kern="100" dirty="0">
                <a:solidFill>
                  <a:srgbClr val="000000"/>
                </a:solidFill>
                <a:effectLst/>
                <a:latin typeface="+mn-ea"/>
                <a:cs typeface="Times New Roman" panose="02020603050405020304" pitchFamily="18" charset="0"/>
              </a:rPr>
              <a:t>伐採木を利用した土留工の</a:t>
            </a:r>
            <a:r>
              <a:rPr lang="ja-JP" altLang="en-US" sz="900" kern="100">
                <a:solidFill>
                  <a:srgbClr val="000000"/>
                </a:solidFill>
                <a:effectLst/>
                <a:latin typeface="+mn-ea"/>
                <a:cs typeface="Times New Roman" panose="02020603050405020304" pitchFamily="18" charset="0"/>
              </a:rPr>
              <a:t>設置に</a:t>
            </a:r>
            <a:r>
              <a:rPr lang="ja-JP" altLang="en-US" sz="900" kern="100">
                <a:solidFill>
                  <a:srgbClr val="000000"/>
                </a:solidFill>
                <a:latin typeface="+mn-ea"/>
                <a:cs typeface="Times New Roman" panose="02020603050405020304" pitchFamily="18" charset="0"/>
              </a:rPr>
              <a:t>より</a:t>
            </a:r>
            <a:r>
              <a:rPr lang="ja-JP" altLang="en-US" sz="900" kern="100" dirty="0">
                <a:solidFill>
                  <a:srgbClr val="000000"/>
                </a:solidFill>
                <a:latin typeface="+mn-ea"/>
                <a:cs typeface="Times New Roman" panose="02020603050405020304" pitchFamily="18" charset="0"/>
              </a:rPr>
              <a:t>下草が育ち、降雨に</a:t>
            </a:r>
            <a:r>
              <a:rPr lang="ja-JP" altLang="en-US" sz="900" kern="100">
                <a:solidFill>
                  <a:srgbClr val="000000"/>
                </a:solidFill>
                <a:latin typeface="+mn-ea"/>
                <a:cs typeface="Times New Roman" panose="02020603050405020304" pitchFamily="18" charset="0"/>
              </a:rPr>
              <a:t>よる表面</a:t>
            </a:r>
            <a:r>
              <a:rPr lang="ja-JP" altLang="en-US" sz="900" kern="100">
                <a:solidFill>
                  <a:srgbClr val="000000"/>
                </a:solidFill>
                <a:effectLst/>
                <a:latin typeface="+mn-ea"/>
                <a:cs typeface="Times New Roman" panose="02020603050405020304" pitchFamily="18" charset="0"/>
              </a:rPr>
              <a:t>侵食</a:t>
            </a:r>
            <a:r>
              <a:rPr lang="ja-JP" altLang="en-US" sz="900" kern="100" dirty="0">
                <a:solidFill>
                  <a:srgbClr val="000000"/>
                </a:solidFill>
                <a:effectLst/>
                <a:latin typeface="+mn-ea"/>
                <a:cs typeface="Times New Roman" panose="02020603050405020304" pitchFamily="18" charset="0"/>
              </a:rPr>
              <a:t>や土砂流出を抑制</a:t>
            </a:r>
            <a:endParaRPr lang="en-US" altLang="ja-JP" sz="900" kern="100" dirty="0">
              <a:solidFill>
                <a:srgbClr val="000000"/>
              </a:solidFill>
              <a:effectLst/>
              <a:latin typeface="+mn-ea"/>
              <a:cs typeface="Times New Roman" panose="02020603050405020304" pitchFamily="18" charset="0"/>
            </a:endParaRPr>
          </a:p>
        </p:txBody>
      </p:sp>
      <p:sp>
        <p:nvSpPr>
          <p:cNvPr id="42" name="正方形/長方形 41">
            <a:extLst>
              <a:ext uri="{FF2B5EF4-FFF2-40B4-BE49-F238E27FC236}">
                <a16:creationId xmlns:a16="http://schemas.microsoft.com/office/drawing/2014/main" id="{3A545E91-2D7A-7EB5-3D2B-E0C76EECA76C}"/>
              </a:ext>
            </a:extLst>
          </p:cNvPr>
          <p:cNvSpPr>
            <a:spLocks/>
          </p:cNvSpPr>
          <p:nvPr/>
        </p:nvSpPr>
        <p:spPr>
          <a:xfrm>
            <a:off x="4189332" y="4859082"/>
            <a:ext cx="1766514" cy="382048"/>
          </a:xfrm>
          <a:prstGeom prst="rect">
            <a:avLst/>
          </a:prstGeom>
          <a:noFill/>
          <a:ln w="25400" cap="flat" cmpd="sng" algn="ctr">
            <a:noFill/>
            <a:prstDash val="solid"/>
          </a:ln>
          <a:effectLst/>
        </p:spPr>
        <p:txBody>
          <a:bodyPr rot="0" spcFirstLastPara="0" vert="horz" wrap="square" lIns="0" tIns="0" rIns="0" bIns="0" numCol="1" spcCol="0" rtlCol="0" fromWordArt="0" anchor="ctr" anchorCtr="0" forceAA="0" compatLnSpc="1">
            <a:prstTxWarp prst="textNoShape">
              <a:avLst/>
            </a:prstTxWarp>
            <a:noAutofit/>
          </a:bodyPr>
          <a:lstStyle/>
          <a:p>
            <a:pPr algn="l">
              <a:lnSpc>
                <a:spcPts val="1000"/>
              </a:lnSpc>
              <a:spcAft>
                <a:spcPts val="0"/>
              </a:spcAft>
            </a:pPr>
            <a:r>
              <a:rPr lang="ja-JP" altLang="en-US" sz="900" kern="100" dirty="0">
                <a:solidFill>
                  <a:srgbClr val="000000"/>
                </a:solidFill>
                <a:latin typeface="+mn-ea"/>
                <a:cs typeface="Times New Roman" panose="02020603050405020304" pitchFamily="18" charset="0"/>
              </a:rPr>
              <a:t>集落裏山の森林整備を行い、人家への倒木や斜面の崩壊を抑制</a:t>
            </a:r>
            <a:endParaRPr lang="en-US" altLang="ja-JP" sz="900" kern="100" dirty="0">
              <a:solidFill>
                <a:srgbClr val="000000"/>
              </a:solidFill>
              <a:effectLst/>
              <a:latin typeface="+mn-ea"/>
              <a:cs typeface="Times New Roman" panose="02020603050405020304" pitchFamily="18" charset="0"/>
            </a:endParaRPr>
          </a:p>
        </p:txBody>
      </p:sp>
      <p:grpSp>
        <p:nvGrpSpPr>
          <p:cNvPr id="43" name="グループ化 42">
            <a:extLst>
              <a:ext uri="{FF2B5EF4-FFF2-40B4-BE49-F238E27FC236}">
                <a16:creationId xmlns:a16="http://schemas.microsoft.com/office/drawing/2014/main" id="{938BB385-17C1-53C2-2C87-028E3304A698}"/>
              </a:ext>
            </a:extLst>
          </p:cNvPr>
          <p:cNvGrpSpPr/>
          <p:nvPr/>
        </p:nvGrpSpPr>
        <p:grpSpPr>
          <a:xfrm>
            <a:off x="-41757" y="6120668"/>
            <a:ext cx="832606" cy="749284"/>
            <a:chOff x="-35154" y="5996308"/>
            <a:chExt cx="945432" cy="850820"/>
          </a:xfrm>
        </p:grpSpPr>
        <p:sp>
          <p:nvSpPr>
            <p:cNvPr id="44" name="フリーフォーム: 図形 38">
              <a:extLst>
                <a:ext uri="{FF2B5EF4-FFF2-40B4-BE49-F238E27FC236}">
                  <a16:creationId xmlns:a16="http://schemas.microsoft.com/office/drawing/2014/main" id="{9A0DCCFB-DD91-C56A-E1B1-885B4ADF8FA8}"/>
                </a:ext>
              </a:extLst>
            </p:cNvPr>
            <p:cNvSpPr/>
            <p:nvPr userDrawn="1"/>
          </p:nvSpPr>
          <p:spPr>
            <a:xfrm rot="5400000">
              <a:off x="29731" y="6013483"/>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45" name="フリーフォーム: 図形 39">
              <a:extLst>
                <a:ext uri="{FF2B5EF4-FFF2-40B4-BE49-F238E27FC236}">
                  <a16:creationId xmlns:a16="http://schemas.microsoft.com/office/drawing/2014/main" id="{A83466D2-C3F5-6E9C-4527-F8CE14563F5E}"/>
                </a:ext>
              </a:extLst>
            </p:cNvPr>
            <p:cNvSpPr/>
            <p:nvPr userDrawn="1"/>
          </p:nvSpPr>
          <p:spPr>
            <a:xfrm rot="5400000">
              <a:off x="29731" y="5966576"/>
              <a:ext cx="850815" cy="910279"/>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6" name="テキスト ボックス 45">
              <a:extLst>
                <a:ext uri="{FF2B5EF4-FFF2-40B4-BE49-F238E27FC236}">
                  <a16:creationId xmlns:a16="http://schemas.microsoft.com/office/drawing/2014/main" id="{389503BC-F4FF-4CF5-F24F-11136A40B2A0}"/>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47" name="テキスト ボックス 46">
            <a:extLst>
              <a:ext uri="{FF2B5EF4-FFF2-40B4-BE49-F238E27FC236}">
                <a16:creationId xmlns:a16="http://schemas.microsoft.com/office/drawing/2014/main" id="{1A4895D3-7AAE-5DCB-D0BB-717F5AC06355}"/>
              </a:ext>
            </a:extLst>
          </p:cNvPr>
          <p:cNvSpPr txBox="1"/>
          <p:nvPr/>
        </p:nvSpPr>
        <p:spPr>
          <a:xfrm>
            <a:off x="7641838" y="5661953"/>
            <a:ext cx="752084" cy="276999"/>
          </a:xfrm>
          <a:prstGeom prst="rect">
            <a:avLst/>
          </a:prstGeom>
          <a:noFill/>
        </p:spPr>
        <p:txBody>
          <a:bodyPr wrap="square">
            <a:spAutoFit/>
          </a:bodyPr>
          <a:lstStyle/>
          <a:p>
            <a:r>
              <a:rPr lang="ja-JP" altLang="ja-JP" sz="600" dirty="0">
                <a:effectLst/>
                <a:latin typeface="MS PGothic" panose="020B0600070205080204" pitchFamily="34" charset="-128"/>
                <a:ea typeface="MS PGothic" panose="020B0600070205080204" pitchFamily="34" charset="-128"/>
                <a:cs typeface="Times New Roman" panose="02020603050405020304" pitchFamily="18" charset="0"/>
              </a:rPr>
              <a:t>兵庫県マスコット</a:t>
            </a:r>
            <a:endParaRPr lang="en-US" altLang="ja-JP" sz="600" dirty="0">
              <a:effectLst/>
              <a:latin typeface="MS PGothic" panose="020B0600070205080204" pitchFamily="34" charset="-128"/>
              <a:ea typeface="MS PGothic" panose="020B0600070205080204" pitchFamily="34" charset="-128"/>
              <a:cs typeface="Times New Roman" panose="02020603050405020304" pitchFamily="18" charset="0"/>
            </a:endParaRPr>
          </a:p>
          <a:p>
            <a:r>
              <a:rPr lang="ja-JP" altLang="en-US" sz="600" dirty="0">
                <a:latin typeface="MS PGothic" panose="020B0600070205080204" pitchFamily="34" charset="-128"/>
                <a:ea typeface="MS PGothic" panose="020B0600070205080204" pitchFamily="34" charset="-128"/>
                <a:cs typeface="Times New Roman" panose="02020603050405020304" pitchFamily="18" charset="0"/>
              </a:rPr>
              <a:t>　　「</a:t>
            </a:r>
            <a:r>
              <a:rPr lang="ja-JP" altLang="ja-JP" sz="600" dirty="0">
                <a:effectLst/>
                <a:latin typeface="MS PGothic" panose="020B0600070205080204" pitchFamily="34" charset="-128"/>
                <a:ea typeface="MS PGothic" panose="020B0600070205080204" pitchFamily="34" charset="-128"/>
                <a:cs typeface="Times New Roman" panose="02020603050405020304" pitchFamily="18" charset="0"/>
              </a:rPr>
              <a:t>はばタン</a:t>
            </a:r>
            <a:r>
              <a:rPr lang="ja-JP" altLang="en-US" sz="600" dirty="0">
                <a:effectLst/>
                <a:latin typeface="MS PGothic" panose="020B0600070205080204" pitchFamily="34" charset="-128"/>
                <a:ea typeface="MS PGothic" panose="020B0600070205080204" pitchFamily="34" charset="-128"/>
                <a:cs typeface="Times New Roman" panose="02020603050405020304" pitchFamily="18" charset="0"/>
              </a:rPr>
              <a:t>」</a:t>
            </a:r>
            <a:endParaRPr lang="ja-JP" altLang="en-US" sz="600" dirty="0">
              <a:latin typeface="MS PGothic" panose="020B0600070205080204" pitchFamily="34" charset="-128"/>
              <a:ea typeface="MS PGothic" panose="020B0600070205080204" pitchFamily="34" charset="-128"/>
            </a:endParaRPr>
          </a:p>
        </p:txBody>
      </p:sp>
      <p:pic>
        <p:nvPicPr>
          <p:cNvPr id="48" name="図 47">
            <a:extLst>
              <a:ext uri="{FF2B5EF4-FFF2-40B4-BE49-F238E27FC236}">
                <a16:creationId xmlns:a16="http://schemas.microsoft.com/office/drawing/2014/main" id="{DA124312-B921-9216-8507-3A28B8C0136F}"/>
              </a:ext>
            </a:extLst>
          </p:cNvPr>
          <p:cNvPicPr/>
          <p:nvPr/>
        </p:nvPicPr>
        <p:blipFill>
          <a:blip r:embed="rId10">
            <a:clrChange>
              <a:clrFrom>
                <a:srgbClr val="FFFFFF"/>
              </a:clrFrom>
              <a:clrTo>
                <a:srgbClr val="FFFFFF">
                  <a:alpha val="0"/>
                </a:srgbClr>
              </a:clrTo>
            </a:clrChange>
          </a:blip>
          <a:stretch>
            <a:fillRect/>
          </a:stretch>
        </p:blipFill>
        <p:spPr>
          <a:xfrm>
            <a:off x="8012430" y="5018123"/>
            <a:ext cx="1084981" cy="989737"/>
          </a:xfrm>
          <a:prstGeom prst="rect">
            <a:avLst/>
          </a:prstGeom>
        </p:spPr>
      </p:pic>
      <p:sp>
        <p:nvSpPr>
          <p:cNvPr id="49" name="Rectangle 8">
            <a:extLst>
              <a:ext uri="{FF2B5EF4-FFF2-40B4-BE49-F238E27FC236}">
                <a16:creationId xmlns:a16="http://schemas.microsoft.com/office/drawing/2014/main" id="{8673DF51-AF4B-C351-FE8F-F9E1412F64B1}"/>
              </a:ext>
            </a:extLst>
          </p:cNvPr>
          <p:cNvSpPr>
            <a:spLocks noChangeArrowheads="1"/>
          </p:cNvSpPr>
          <p:nvPr/>
        </p:nvSpPr>
        <p:spPr bwMode="auto">
          <a:xfrm>
            <a:off x="369372" y="2563178"/>
            <a:ext cx="5815099" cy="96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nchor="t"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ts val="1760"/>
              </a:lnSpc>
              <a:spcBef>
                <a:spcPts val="0"/>
              </a:spcBef>
              <a:spcAft>
                <a:spcPts val="600"/>
              </a:spcAft>
              <a:buNone/>
            </a:pPr>
            <a:r>
              <a:rPr lang="ja-JP" altLang="en-US" sz="1050" dirty="0">
                <a:latin typeface="+mn-ea"/>
                <a:ea typeface="+mn-ea"/>
                <a:cs typeface="メイリオ" panose="020B0604030504040204" pitchFamily="50" charset="-128"/>
              </a:rPr>
              <a:t>豪雨や夏季の異常高温など、気候変動による影響が深刻化する中、手入れ不足の森林の増加に伴う災害リスクの増大が懸念されています。森林の状況に合わせた適切な整備を実施し、森林の防災機能を高めるとともに、野生動物と人との棲み分け、</a:t>
            </a:r>
            <a:r>
              <a:rPr lang="en-US" altLang="ja-JP" sz="1050" dirty="0">
                <a:latin typeface="+mn-ea"/>
                <a:ea typeface="+mn-ea"/>
                <a:cs typeface="メイリオ" panose="020B0604030504040204" pitchFamily="50" charset="-128"/>
              </a:rPr>
              <a:t>CO₂</a:t>
            </a:r>
            <a:r>
              <a:rPr lang="ja-JP" altLang="en-US" sz="1050" dirty="0">
                <a:latin typeface="+mn-ea"/>
                <a:ea typeface="+mn-ea"/>
                <a:cs typeface="メイリオ" panose="020B0604030504040204" pitchFamily="50" charset="-128"/>
              </a:rPr>
              <a:t>の吸収や生物多様性の保全など、森林が持つ様々な公益的機能の維持・向上を図る「災害に強い森づくり」に取り組んでいます。</a:t>
            </a:r>
            <a:endParaRPr lang="en-US" altLang="ja-JP" sz="1050" dirty="0">
              <a:latin typeface="+mn-ea"/>
              <a:ea typeface="+mn-ea"/>
              <a:cs typeface="メイリオ" panose="020B0604030504040204" pitchFamily="50" charset="-128"/>
            </a:endParaRPr>
          </a:p>
        </p:txBody>
      </p:sp>
      <p:sp>
        <p:nvSpPr>
          <p:cNvPr id="50" name="Rectangle 8">
            <a:extLst>
              <a:ext uri="{FF2B5EF4-FFF2-40B4-BE49-F238E27FC236}">
                <a16:creationId xmlns:a16="http://schemas.microsoft.com/office/drawing/2014/main" id="{17167093-5D42-A6E3-1911-A66287B2C5F1}"/>
              </a:ext>
            </a:extLst>
          </p:cNvPr>
          <p:cNvSpPr>
            <a:spLocks noChangeArrowheads="1"/>
          </p:cNvSpPr>
          <p:nvPr/>
        </p:nvSpPr>
        <p:spPr bwMode="auto">
          <a:xfrm>
            <a:off x="6394517" y="2563178"/>
            <a:ext cx="2539107" cy="96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nchor="t"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ts val="1760"/>
              </a:lnSpc>
              <a:spcBef>
                <a:spcPts val="0"/>
              </a:spcBef>
              <a:spcAft>
                <a:spcPts val="600"/>
              </a:spcAft>
              <a:buFontTx/>
              <a:buNone/>
            </a:pPr>
            <a:r>
              <a:rPr lang="ja-JP" altLang="en-US" sz="1050" dirty="0">
                <a:latin typeface="+mn-ea"/>
                <a:ea typeface="+mn-ea"/>
                <a:cs typeface="メイリオ" panose="020B0604030504040204" pitchFamily="50" charset="-128"/>
              </a:rPr>
              <a:t>都市の環境改善や防災性向上を目的に、住民団体等が行う植樹や芝生化などの緑化活動に対して支援する「県民まちなみ緑化事業」を推進しています。</a:t>
            </a:r>
            <a:endParaRPr lang="en-US" altLang="ja-JP" sz="1050" dirty="0">
              <a:latin typeface="+mn-ea"/>
              <a:ea typeface="+mn-ea"/>
              <a:cs typeface="メイリオ" panose="020B0604030504040204" pitchFamily="50" charset="-128"/>
            </a:endParaRPr>
          </a:p>
        </p:txBody>
      </p:sp>
    </p:spTree>
    <p:custDataLst>
      <p:tags r:id="rId1"/>
    </p:custDataLst>
    <p:extLst>
      <p:ext uri="{BB962C8B-B14F-4D97-AF65-F5344CB8AC3E}">
        <p14:creationId xmlns:p14="http://schemas.microsoft.com/office/powerpoint/2010/main" val="243784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5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fade">
                                      <p:cBhvr>
                                        <p:cTn id="53" dur="500"/>
                                        <p:tgtEl>
                                          <p:spTgt spid="50"/>
                                        </p:tgtEl>
                                      </p:cBhvr>
                                    </p:animEffect>
                                  </p:childTnLst>
                                </p:cTn>
                              </p:par>
                              <p:par>
                                <p:cTn id="54" presetID="10"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500"/>
                                        <p:tgtEl>
                                          <p:spTgt spid="47"/>
                                        </p:tgtEl>
                                      </p:cBhvr>
                                    </p:animEffect>
                                  </p:childTnLst>
                                </p:cTn>
                              </p:par>
                              <p:par>
                                <p:cTn id="68" presetID="10" presetClass="entr" presetSubtype="0" fill="hold" nodeType="with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fade">
                                      <p:cBhvr>
                                        <p:cTn id="7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p:bldP spid="14" grpId="0" animBg="1"/>
      <p:bldP spid="16" grpId="0" animBg="1"/>
      <p:bldP spid="19" grpId="0"/>
      <p:bldP spid="35" grpId="0"/>
      <p:bldP spid="40" grpId="0"/>
      <p:bldP spid="41" grpId="0"/>
      <p:bldP spid="42" grpId="0"/>
      <p:bldP spid="47"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マップ&#10;&#10;AI 生成コンテンツは誤りを含む可能性があります。">
            <a:extLst>
              <a:ext uri="{FF2B5EF4-FFF2-40B4-BE49-F238E27FC236}">
                <a16:creationId xmlns:a16="http://schemas.microsoft.com/office/drawing/2014/main" id="{8277FF5F-DDAA-ADBC-0405-9057236A9D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4785" y="1882287"/>
            <a:ext cx="3620900" cy="4975713"/>
          </a:xfrm>
          <a:prstGeom prst="rect">
            <a:avLst/>
          </a:prstGeom>
        </p:spPr>
      </p:pic>
      <p:sp>
        <p:nvSpPr>
          <p:cNvPr id="6" name="Rectangle 14">
            <a:extLst>
              <a:ext uri="{FF2B5EF4-FFF2-40B4-BE49-F238E27FC236}">
                <a16:creationId xmlns:a16="http://schemas.microsoft.com/office/drawing/2014/main" id="{68C0AC65-30C0-F01F-DBAD-B2EAB9AB031D}"/>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dirty="0">
                <a:solidFill>
                  <a:srgbClr val="005BAD"/>
                </a:solidFill>
                <a:latin typeface="HGP創英角ｺﾞｼｯｸUB" panose="020B0900000000000000" pitchFamily="50" charset="-128"/>
                <a:ea typeface="HGP創英角ｺﾞｼｯｸUB" panose="020B0900000000000000" pitchFamily="50" charset="-128"/>
              </a:rPr>
              <a:t>サイドストーリー</a:t>
            </a:r>
            <a:endParaRPr lang="en-US" altLang="ja-JP" sz="1200" kern="0" dirty="0">
              <a:solidFill>
                <a:srgbClr val="005BAD"/>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100" kern="0">
                <a:solidFill>
                  <a:schemeClr val="tx1"/>
                </a:solidFill>
                <a:latin typeface="HGP創英角ｺﾞｼｯｸUB" panose="020B0900000000000000" pitchFamily="50" charset="-128"/>
                <a:ea typeface="HGP創英角ｺﾞｼｯｸUB" panose="020B0900000000000000" pitchFamily="50" charset="-128"/>
              </a:rPr>
              <a:t>もっと税について調べてみよう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a:solidFill>
                  <a:schemeClr val="tx1"/>
                </a:solidFill>
                <a:latin typeface="HGP創英角ｺﾞｼｯｸUB" panose="020B0900000000000000" pitchFamily="50" charset="-128"/>
                <a:ea typeface="HGP創英角ｺﾞｼｯｸUB" panose="020B0900000000000000" pitchFamily="50" charset="-128"/>
              </a:rPr>
              <a:t>兵庫県各地の財政</a:t>
            </a:r>
            <a:endParaRPr lang="ja-JP" altLang="en-US" sz="2400" kern="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9" name="スライド番号プレースホルダー 8">
            <a:extLst>
              <a:ext uri="{FF2B5EF4-FFF2-40B4-BE49-F238E27FC236}">
                <a16:creationId xmlns:a16="http://schemas.microsoft.com/office/drawing/2014/main" id="{3E313CDE-622C-6193-23D8-DE88C8F0411E}"/>
              </a:ext>
            </a:extLst>
          </p:cNvPr>
          <p:cNvSpPr>
            <a:spLocks noGrp="1"/>
          </p:cNvSpPr>
          <p:nvPr>
            <p:ph type="sldNum" sz="quarter" idx="12"/>
          </p:nvPr>
        </p:nvSpPr>
        <p:spPr/>
        <p:txBody>
          <a:bodyPr/>
          <a:lstStyle/>
          <a:p>
            <a:pPr>
              <a:defRPr/>
            </a:pPr>
            <a:fld id="{40E3B949-1179-4387-B307-F356BE6486A4}" type="slidenum">
              <a:rPr lang="en-US" altLang="ja-JP" smtClean="0">
                <a:latin typeface="+mn-ea"/>
                <a:ea typeface="+mn-ea"/>
              </a:rPr>
              <a:pPr>
                <a:defRPr/>
              </a:pPr>
              <a:t>26</a:t>
            </a:fld>
            <a:endParaRPr lang="en-US" altLang="ja-JP" dirty="0">
              <a:latin typeface="+mn-ea"/>
              <a:ea typeface="+mn-ea"/>
            </a:endParaRPr>
          </a:p>
        </p:txBody>
      </p:sp>
      <p:sp>
        <p:nvSpPr>
          <p:cNvPr id="11" name="AutoShape 353">
            <a:extLst>
              <a:ext uri="{FF2B5EF4-FFF2-40B4-BE49-F238E27FC236}">
                <a16:creationId xmlns:a16="http://schemas.microsoft.com/office/drawing/2014/main" id="{38EDFE98-EDB3-4BE3-A8F3-FAA34019A1DF}"/>
              </a:ext>
            </a:extLst>
          </p:cNvPr>
          <p:cNvSpPr>
            <a:spLocks noChangeArrowheads="1"/>
          </p:cNvSpPr>
          <p:nvPr/>
        </p:nvSpPr>
        <p:spPr bwMode="auto">
          <a:xfrm>
            <a:off x="323851" y="900000"/>
            <a:ext cx="8519134" cy="459596"/>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dirty="0">
                <a:solidFill>
                  <a:prstClr val="black"/>
                </a:solidFill>
                <a:latin typeface="+mn-ea"/>
                <a:ea typeface="+mn-ea"/>
              </a:rPr>
              <a:t>みんなが住んでいる自治体（市町）の財政状況を調べてみよう。</a:t>
            </a:r>
          </a:p>
        </p:txBody>
      </p:sp>
      <p:sp>
        <p:nvSpPr>
          <p:cNvPr id="22" name="Rectangle 8">
            <a:extLst>
              <a:ext uri="{FF2B5EF4-FFF2-40B4-BE49-F238E27FC236}">
                <a16:creationId xmlns:a16="http://schemas.microsoft.com/office/drawing/2014/main" id="{DAEC1280-C8B9-4530-B957-A6C977762936}"/>
              </a:ext>
            </a:extLst>
          </p:cNvPr>
          <p:cNvSpPr>
            <a:spLocks noChangeArrowheads="1"/>
          </p:cNvSpPr>
          <p:nvPr/>
        </p:nvSpPr>
        <p:spPr bwMode="auto">
          <a:xfrm>
            <a:off x="323850" y="1367197"/>
            <a:ext cx="7596584" cy="124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nchor="t" anchorCtr="0">
            <a:no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spcAft>
                <a:spcPts val="600"/>
              </a:spcAft>
              <a:buFontTx/>
              <a:buNone/>
            </a:pPr>
            <a:r>
              <a:rPr lang="ja-JP" altLang="en-US" sz="1400" dirty="0">
                <a:latin typeface="+mn-ea"/>
                <a:ea typeface="+mn-ea"/>
                <a:cs typeface="メイリオ" panose="020B0604030504040204" pitchFamily="50" charset="-128"/>
              </a:rPr>
              <a:t>これまで</a:t>
            </a:r>
            <a:r>
              <a:rPr lang="ja-JP" altLang="en-US" sz="1400">
                <a:latin typeface="+mn-ea"/>
                <a:ea typeface="+mn-ea"/>
                <a:cs typeface="メイリオ" panose="020B0604030504040204" pitchFamily="50" charset="-128"/>
              </a:rPr>
              <a:t>見てきたとおり</a:t>
            </a:r>
            <a:r>
              <a:rPr lang="ja-JP" altLang="en-US" sz="1400" dirty="0">
                <a:latin typeface="+mn-ea"/>
                <a:ea typeface="+mn-ea"/>
                <a:cs typeface="メイリオ" panose="020B0604030504040204" pitchFamily="50" charset="-128"/>
              </a:rPr>
              <a:t>、「税」はいろいろなところに使われて</a:t>
            </a:r>
            <a:r>
              <a:rPr lang="ja-JP" altLang="en-US" sz="1400">
                <a:latin typeface="+mn-ea"/>
                <a:ea typeface="+mn-ea"/>
                <a:cs typeface="メイリオ" panose="020B0604030504040204" pitchFamily="50" charset="-128"/>
              </a:rPr>
              <a:t>います。みんな</a:t>
            </a:r>
            <a:r>
              <a:rPr lang="ja-JP" altLang="en-US" sz="1400" dirty="0">
                <a:latin typeface="+mn-ea"/>
                <a:ea typeface="+mn-ea"/>
                <a:cs typeface="メイリオ" panose="020B0604030504040204" pitchFamily="50" charset="-128"/>
              </a:rPr>
              <a:t>が住んでいる地域</a:t>
            </a:r>
            <a:r>
              <a:rPr lang="ja-JP" altLang="en-US" sz="1400">
                <a:latin typeface="+mn-ea"/>
                <a:ea typeface="+mn-ea"/>
                <a:cs typeface="メイリオ" panose="020B0604030504040204" pitchFamily="50" charset="-128"/>
              </a:rPr>
              <a:t>では</a:t>
            </a:r>
            <a:endParaRPr lang="en-US" altLang="ja-JP" sz="1400" dirty="0">
              <a:latin typeface="+mn-ea"/>
              <a:ea typeface="+mn-ea"/>
              <a:cs typeface="メイリオ" panose="020B0604030504040204" pitchFamily="50" charset="-128"/>
            </a:endParaRPr>
          </a:p>
          <a:p>
            <a:pPr eaLnBrk="1" hangingPunct="1">
              <a:spcBef>
                <a:spcPct val="0"/>
              </a:spcBef>
              <a:spcAft>
                <a:spcPts val="600"/>
              </a:spcAft>
              <a:buFontTx/>
              <a:buNone/>
            </a:pPr>
            <a:r>
              <a:rPr lang="ja-JP" altLang="en-US" sz="1400">
                <a:latin typeface="+mn-ea"/>
                <a:ea typeface="+mn-ea"/>
                <a:cs typeface="メイリオ" panose="020B0604030504040204" pitchFamily="50" charset="-128"/>
              </a:rPr>
              <a:t>どのように使われて</a:t>
            </a:r>
            <a:r>
              <a:rPr lang="ja-JP" altLang="en-US" sz="1400" dirty="0">
                <a:latin typeface="+mn-ea"/>
                <a:ea typeface="+mn-ea"/>
                <a:cs typeface="メイリオ" panose="020B0604030504040204" pitchFamily="50" charset="-128"/>
              </a:rPr>
              <a:t>いる</a:t>
            </a:r>
            <a:r>
              <a:rPr lang="ja-JP" altLang="en-US" sz="1400">
                <a:latin typeface="+mn-ea"/>
                <a:ea typeface="+mn-ea"/>
                <a:cs typeface="メイリオ" panose="020B0604030504040204" pitchFamily="50" charset="-128"/>
              </a:rPr>
              <a:t>かな。調べて</a:t>
            </a:r>
            <a:r>
              <a:rPr lang="ja-JP" altLang="en-US" sz="1400" dirty="0">
                <a:latin typeface="+mn-ea"/>
                <a:ea typeface="+mn-ea"/>
                <a:cs typeface="メイリオ" panose="020B0604030504040204" pitchFamily="50" charset="-128"/>
              </a:rPr>
              <a:t>みると、きっと新しい発見がある</a:t>
            </a:r>
            <a:r>
              <a:rPr lang="ja-JP" altLang="en-US" sz="1400">
                <a:latin typeface="+mn-ea"/>
                <a:ea typeface="+mn-ea"/>
                <a:cs typeface="メイリオ" panose="020B0604030504040204" pitchFamily="50" charset="-128"/>
              </a:rPr>
              <a:t>はず。</a:t>
            </a:r>
            <a:endParaRPr lang="en-US" altLang="ja-JP" sz="1400" dirty="0">
              <a:latin typeface="+mn-ea"/>
              <a:ea typeface="+mn-ea"/>
              <a:cs typeface="メイリオ" panose="020B0604030504040204" pitchFamily="50" charset="-128"/>
            </a:endParaRPr>
          </a:p>
          <a:p>
            <a:pPr eaLnBrk="1" hangingPunct="1">
              <a:spcBef>
                <a:spcPct val="0"/>
              </a:spcBef>
              <a:spcAft>
                <a:spcPts val="600"/>
              </a:spcAft>
              <a:buFontTx/>
              <a:buNone/>
            </a:pPr>
            <a:r>
              <a:rPr lang="ja-JP" altLang="en-US" sz="1400">
                <a:latin typeface="+mn-ea"/>
                <a:ea typeface="+mn-ea"/>
                <a:cs typeface="メイリオ" panose="020B0604030504040204" pitchFamily="50" charset="-128"/>
              </a:rPr>
              <a:t>使い方を調べて、みんなで話し合ってみよう。</a:t>
            </a:r>
            <a:endParaRPr lang="en-US" altLang="ja-JP" sz="1400" dirty="0">
              <a:latin typeface="+mn-ea"/>
              <a:ea typeface="+mn-ea"/>
              <a:cs typeface="メイリオ" panose="020B0604030504040204" pitchFamily="50" charset="-128"/>
            </a:endParaRPr>
          </a:p>
        </p:txBody>
      </p:sp>
      <p:sp>
        <p:nvSpPr>
          <p:cNvPr id="13" name="Rectangle 8">
            <a:extLst>
              <a:ext uri="{FF2B5EF4-FFF2-40B4-BE49-F238E27FC236}">
                <a16:creationId xmlns:a16="http://schemas.microsoft.com/office/drawing/2014/main" id="{0993D100-2CC5-4777-9D72-5A386C5817DC}"/>
              </a:ext>
            </a:extLst>
          </p:cNvPr>
          <p:cNvSpPr>
            <a:spLocks noChangeArrowheads="1"/>
          </p:cNvSpPr>
          <p:nvPr/>
        </p:nvSpPr>
        <p:spPr bwMode="auto">
          <a:xfrm>
            <a:off x="323850" y="6463809"/>
            <a:ext cx="6093450" cy="257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36000" rIns="36000" bIns="36000" anchor="t"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spcBef>
                <a:spcPct val="0"/>
              </a:spcBef>
              <a:spcAft>
                <a:spcPts val="600"/>
              </a:spcAft>
              <a:buFontTx/>
              <a:buNone/>
            </a:pPr>
            <a:r>
              <a:rPr lang="en-US" altLang="ja-JP" sz="1200" dirty="0">
                <a:latin typeface="+mn-ea"/>
                <a:ea typeface="+mn-ea"/>
                <a:cs typeface="メイリオ" panose="020B0604030504040204" pitchFamily="50" charset="-128"/>
              </a:rPr>
              <a:t>※</a:t>
            </a:r>
            <a:r>
              <a:rPr lang="ja-JP" altLang="en-US" sz="1200" dirty="0">
                <a:latin typeface="+mn-ea"/>
                <a:ea typeface="+mn-ea"/>
                <a:cs typeface="メイリオ" panose="020B0604030504040204" pitchFamily="50" charset="-128"/>
              </a:rPr>
              <a:t>自治体の名称をクリックすると、自治体のホームページへ移動</a:t>
            </a:r>
            <a:r>
              <a:rPr lang="ja-JP" altLang="en-US" sz="1200">
                <a:latin typeface="+mn-ea"/>
                <a:ea typeface="+mn-ea"/>
                <a:cs typeface="メイリオ" panose="020B0604030504040204" pitchFamily="50" charset="-128"/>
              </a:rPr>
              <a:t>します。（令和８年４月</a:t>
            </a:r>
            <a:r>
              <a:rPr lang="ja-JP" altLang="en-US" sz="1200" dirty="0">
                <a:latin typeface="+mn-ea"/>
                <a:ea typeface="+mn-ea"/>
                <a:cs typeface="メイリオ" panose="020B0604030504040204" pitchFamily="50" charset="-128"/>
              </a:rPr>
              <a:t>現在）</a:t>
            </a:r>
            <a:endParaRPr lang="en-US" altLang="ja-JP" sz="1200" dirty="0">
              <a:latin typeface="+mn-ea"/>
              <a:ea typeface="+mn-ea"/>
              <a:cs typeface="メイリオ" panose="020B0604030504040204" pitchFamily="50" charset="-128"/>
            </a:endParaRPr>
          </a:p>
        </p:txBody>
      </p:sp>
      <p:graphicFrame>
        <p:nvGraphicFramePr>
          <p:cNvPr id="8" name="表 7">
            <a:extLst>
              <a:ext uri="{FF2B5EF4-FFF2-40B4-BE49-F238E27FC236}">
                <a16:creationId xmlns:a16="http://schemas.microsoft.com/office/drawing/2014/main" id="{BF4E0EDC-157B-8313-6F1B-8EA869657E04}"/>
              </a:ext>
            </a:extLst>
          </p:cNvPr>
          <p:cNvGraphicFramePr>
            <a:graphicFrameLocks noGrp="1"/>
          </p:cNvGraphicFramePr>
          <p:nvPr/>
        </p:nvGraphicFramePr>
        <p:xfrm>
          <a:off x="360397" y="2287450"/>
          <a:ext cx="3902845" cy="669000"/>
        </p:xfrm>
        <a:graphic>
          <a:graphicData uri="http://schemas.openxmlformats.org/drawingml/2006/table">
            <a:tbl>
              <a:tblPr firstRow="1" bandRow="1">
                <a:tableStyleId>{69012ECD-51FC-41F1-AA8D-1B2483CD663E}</a:tableStyleId>
              </a:tblPr>
              <a:tblGrid>
                <a:gridCol w="780569">
                  <a:extLst>
                    <a:ext uri="{9D8B030D-6E8A-4147-A177-3AD203B41FA5}">
                      <a16:colId xmlns:a16="http://schemas.microsoft.com/office/drawing/2014/main" val="567011437"/>
                    </a:ext>
                  </a:extLst>
                </a:gridCol>
                <a:gridCol w="780569">
                  <a:extLst>
                    <a:ext uri="{9D8B030D-6E8A-4147-A177-3AD203B41FA5}">
                      <a16:colId xmlns:a16="http://schemas.microsoft.com/office/drawing/2014/main" val="3527943594"/>
                    </a:ext>
                  </a:extLst>
                </a:gridCol>
                <a:gridCol w="780569">
                  <a:extLst>
                    <a:ext uri="{9D8B030D-6E8A-4147-A177-3AD203B41FA5}">
                      <a16:colId xmlns:a16="http://schemas.microsoft.com/office/drawing/2014/main" val="2835286206"/>
                    </a:ext>
                  </a:extLst>
                </a:gridCol>
                <a:gridCol w="780569">
                  <a:extLst>
                    <a:ext uri="{9D8B030D-6E8A-4147-A177-3AD203B41FA5}">
                      <a16:colId xmlns:a16="http://schemas.microsoft.com/office/drawing/2014/main" val="2987106244"/>
                    </a:ext>
                  </a:extLst>
                </a:gridCol>
                <a:gridCol w="780569">
                  <a:extLst>
                    <a:ext uri="{9D8B030D-6E8A-4147-A177-3AD203B41FA5}">
                      <a16:colId xmlns:a16="http://schemas.microsoft.com/office/drawing/2014/main" val="521347194"/>
                    </a:ext>
                  </a:extLst>
                </a:gridCol>
              </a:tblGrid>
              <a:tr h="327600">
                <a:tc gridSpan="5">
                  <a:txBody>
                    <a:bodyPr/>
                    <a:lstStyle/>
                    <a:p>
                      <a:pPr algn="l"/>
                      <a:r>
                        <a:rPr kumimoji="1" lang="ja-JP" altLang="en-US" sz="1300" b="0" dirty="0">
                          <a:solidFill>
                            <a:schemeClr val="tx1"/>
                          </a:solidFill>
                          <a:latin typeface="+mn-ea"/>
                          <a:ea typeface="+mn-ea"/>
                        </a:rPr>
                        <a:t>但馬エリア</a:t>
                      </a:r>
                    </a:p>
                  </a:txBody>
                  <a:tcPr marL="72000" marR="72000" marT="72000" marB="72000" anchor="ctr">
                    <a:lnL w="12700" cap="flat" cmpd="sng" algn="ctr">
                      <a:solidFill>
                        <a:srgbClr val="FFC5C6"/>
                      </a:solidFill>
                      <a:prstDash val="solid"/>
                      <a:round/>
                      <a:headEnd type="none" w="med" len="med"/>
                      <a:tailEnd type="none" w="med" len="med"/>
                    </a:lnL>
                    <a:lnR w="12700" cap="flat" cmpd="sng" algn="ctr">
                      <a:solidFill>
                        <a:srgbClr val="FFC5C6"/>
                      </a:solidFill>
                      <a:prstDash val="solid"/>
                      <a:round/>
                      <a:headEnd type="none" w="med" len="med"/>
                      <a:tailEnd type="none" w="med" len="med"/>
                    </a:lnR>
                    <a:lnT w="12700" cap="flat" cmpd="sng" algn="ctr">
                      <a:solidFill>
                        <a:srgbClr val="FFC5C6"/>
                      </a:solidFill>
                      <a:prstDash val="solid"/>
                      <a:round/>
                      <a:headEnd type="none" w="med" len="med"/>
                      <a:tailEnd type="none" w="med" len="med"/>
                    </a:lnT>
                    <a:lnB w="12700" cap="flat" cmpd="sng" algn="ctr">
                      <a:solidFill>
                        <a:srgbClr val="FFC5C6"/>
                      </a:solidFill>
                      <a:prstDash val="solid"/>
                      <a:round/>
                      <a:headEnd type="none" w="med" len="med"/>
                      <a:tailEnd type="none" w="med" len="med"/>
                    </a:lnB>
                    <a:solidFill>
                      <a:srgbClr val="FFC5C6"/>
                    </a:solidFill>
                  </a:tcPr>
                </a:tc>
                <a:tc hMerge="1">
                  <a:txBody>
                    <a:bodyPr/>
                    <a:lstStyle/>
                    <a:p>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solidFill>
                      <a:srgbClr val="0070C0"/>
                    </a:solidFill>
                  </a:tcPr>
                </a:tc>
                <a:tc hMerge="1">
                  <a:txBody>
                    <a:bodyPr/>
                    <a:lstStyle/>
                    <a:p>
                      <a:endParaRPr kumimoji="1" lang="ja-JP" altLang="en-US" sz="1400" dirty="0">
                        <a:latin typeface="+mn-ea"/>
                        <a:ea typeface="+mn-ea"/>
                      </a:endParaRPr>
                    </a:p>
                  </a:txBody>
                  <a:tcPr marL="72000" marR="72000" marT="72000" marB="72000" anchor="ctr"/>
                </a:tc>
                <a:tc hMerge="1">
                  <a:txBody>
                    <a:bodyPr/>
                    <a:lstStyle/>
                    <a:p>
                      <a:pPr algn="ctr"/>
                      <a:endParaRPr kumimoji="1" lang="ja-JP" altLang="en-US" sz="1400" dirty="0">
                        <a:latin typeface="+mn-ea"/>
                        <a:ea typeface="+mn-ea"/>
                      </a:endParaRPr>
                    </a:p>
                  </a:txBody>
                  <a:tcPr marL="72000" marR="72000" marT="72000" marB="72000" anchor="ctr"/>
                </a:tc>
                <a:tc hMerge="1">
                  <a:txBody>
                    <a:bodyPr/>
                    <a:lstStyle/>
                    <a:p>
                      <a:pPr algn="ctr"/>
                      <a:endParaRPr kumimoji="1" lang="ja-JP" altLang="en-US" sz="1400" dirty="0">
                        <a:latin typeface="+mn-ea"/>
                        <a:ea typeface="+mn-ea"/>
                      </a:endParaRPr>
                    </a:p>
                  </a:txBody>
                  <a:tcPr marL="72000" marR="72000" marT="72000" marB="72000" anchor="ctr"/>
                </a:tc>
                <a:extLst>
                  <a:ext uri="{0D108BD9-81ED-4DB2-BD59-A6C34878D82A}">
                    <a16:rowId xmlns:a16="http://schemas.microsoft.com/office/drawing/2014/main" val="4194400008"/>
                  </a:ext>
                </a:extLst>
              </a:tr>
              <a:tr h="313200">
                <a:tc>
                  <a:txBody>
                    <a:bodyPr/>
                    <a:lstStyle/>
                    <a:p>
                      <a:r>
                        <a:rPr kumimoji="1" lang="ja-JP" altLang="en-US" sz="1200" u="none" dirty="0">
                          <a:solidFill>
                            <a:schemeClr val="tx1"/>
                          </a:solidFill>
                          <a:hlinkClick r:id="rId4">
                            <a:extLst>
                              <a:ext uri="{A12FA001-AC4F-418D-AE19-62706E023703}">
                                <ahyp:hlinkClr xmlns:ahyp="http://schemas.microsoft.com/office/drawing/2018/hyperlinkcolor" val="tx"/>
                              </a:ext>
                            </a:extLst>
                          </a:hlinkClick>
                        </a:rPr>
                        <a:t>豊岡市</a:t>
                      </a:r>
                      <a:endParaRPr kumimoji="1" lang="ja-JP" altLang="en-US" sz="1200" u="none" dirty="0">
                        <a:solidFill>
                          <a:schemeClr val="tx1"/>
                        </a:solidFill>
                        <a:latin typeface="+mn-ea"/>
                        <a:ea typeface="+mn-ea"/>
                      </a:endParaRPr>
                    </a:p>
                  </a:txBody>
                  <a:tcPr marL="72000" marR="72000" marT="72000" marB="72000" anchor="ctr">
                    <a:lnL w="12700" cap="flat" cmpd="sng" algn="ctr">
                      <a:solidFill>
                        <a:srgbClr val="FFC5C6"/>
                      </a:solidFill>
                      <a:prstDash val="solid"/>
                      <a:round/>
                      <a:headEnd type="none" w="med" len="med"/>
                      <a:tailEnd type="none" w="med" len="med"/>
                    </a:lnL>
                    <a:lnT w="12700" cap="flat" cmpd="sng" algn="ctr">
                      <a:solidFill>
                        <a:srgbClr val="FFC5C6"/>
                      </a:solidFill>
                      <a:prstDash val="solid"/>
                      <a:round/>
                      <a:headEnd type="none" w="med" len="med"/>
                      <a:tailEnd type="none" w="med" len="med"/>
                    </a:lnT>
                    <a:lnB w="12700" cap="flat" cmpd="sng" algn="ctr">
                      <a:solidFill>
                        <a:srgbClr val="FFC5C6"/>
                      </a:solidFill>
                      <a:prstDash val="solid"/>
                      <a:round/>
                      <a:headEnd type="none" w="med" len="med"/>
                      <a:tailEnd type="none" w="med" len="med"/>
                    </a:lnB>
                  </a:tcPr>
                </a:tc>
                <a:tc>
                  <a:txBody>
                    <a:bodyPr/>
                    <a:lstStyle/>
                    <a:p>
                      <a:r>
                        <a:rPr lang="ja-JP" altLang="en-US" sz="1200" dirty="0">
                          <a:solidFill>
                            <a:schemeClr val="tx1"/>
                          </a:solidFill>
                          <a:hlinkClick r:id="rId5">
                            <a:extLst>
                              <a:ext uri="{A12FA001-AC4F-418D-AE19-62706E023703}">
                                <ahyp:hlinkClr xmlns:ahyp="http://schemas.microsoft.com/office/drawing/2018/hyperlinkcolor" val="tx"/>
                              </a:ext>
                            </a:extLst>
                          </a:hlinkClick>
                        </a:rPr>
                        <a:t>香美町</a:t>
                      </a:r>
                      <a:endParaRPr lang="ja-JP" altLang="en-US" sz="1200" dirty="0">
                        <a:solidFill>
                          <a:schemeClr val="tx1"/>
                        </a:solidFill>
                      </a:endParaRPr>
                    </a:p>
                  </a:txBody>
                  <a:tcPr marL="72000" marR="72000" marT="72000" marB="72000" anchor="ctr">
                    <a:lnT w="12700" cap="flat" cmpd="sng" algn="ctr">
                      <a:solidFill>
                        <a:srgbClr val="FFC5C6"/>
                      </a:solidFill>
                      <a:prstDash val="solid"/>
                      <a:round/>
                      <a:headEnd type="none" w="med" len="med"/>
                      <a:tailEnd type="none" w="med" len="med"/>
                    </a:lnT>
                    <a:lnB w="12700" cap="flat" cmpd="sng" algn="ctr">
                      <a:solidFill>
                        <a:srgbClr val="FFC5C6"/>
                      </a:solidFill>
                      <a:prstDash val="solid"/>
                      <a:round/>
                      <a:headEnd type="none" w="med" len="med"/>
                      <a:tailEnd type="none" w="med" len="med"/>
                    </a:lnB>
                  </a:tcPr>
                </a:tc>
                <a:tc>
                  <a:txBody>
                    <a:bodyPr/>
                    <a:lstStyle/>
                    <a:p>
                      <a:r>
                        <a:rPr kumimoji="1" lang="ja-JP" altLang="en-US" sz="1200" dirty="0">
                          <a:solidFill>
                            <a:schemeClr val="tx1"/>
                          </a:solidFill>
                          <a:hlinkClick r:id="rId6">
                            <a:extLst>
                              <a:ext uri="{A12FA001-AC4F-418D-AE19-62706E023703}">
                                <ahyp:hlinkClr xmlns:ahyp="http://schemas.microsoft.com/office/drawing/2018/hyperlinkcolor" val="tx"/>
                              </a:ext>
                            </a:extLst>
                          </a:hlinkClick>
                        </a:rPr>
                        <a:t>新温泉町</a:t>
                      </a:r>
                      <a:endParaRPr kumimoji="1" lang="ja-JP" altLang="en-US" sz="1200" dirty="0">
                        <a:solidFill>
                          <a:schemeClr val="tx1"/>
                        </a:solidFill>
                        <a:latin typeface="+mn-ea"/>
                        <a:ea typeface="+mn-ea"/>
                      </a:endParaRPr>
                    </a:p>
                  </a:txBody>
                  <a:tcPr marL="72000" marR="72000" marT="72000" marB="72000" anchor="ctr">
                    <a:lnT w="12700" cap="flat" cmpd="sng" algn="ctr">
                      <a:solidFill>
                        <a:srgbClr val="FFC5C6"/>
                      </a:solidFill>
                      <a:prstDash val="solid"/>
                      <a:round/>
                      <a:headEnd type="none" w="med" len="med"/>
                      <a:tailEnd type="none" w="med" len="med"/>
                    </a:lnT>
                    <a:lnB w="12700" cap="flat" cmpd="sng" algn="ctr">
                      <a:solidFill>
                        <a:srgbClr val="FFC5C6"/>
                      </a:solidFill>
                      <a:prstDash val="solid"/>
                      <a:round/>
                      <a:headEnd type="none" w="med" len="med"/>
                      <a:tailEnd type="none" w="med" len="med"/>
                    </a:lnB>
                  </a:tcPr>
                </a:tc>
                <a:tc>
                  <a:txBody>
                    <a:bodyPr/>
                    <a:lstStyle/>
                    <a:p>
                      <a:r>
                        <a:rPr kumimoji="1" lang="ja-JP" altLang="en-US" sz="1200" dirty="0">
                          <a:solidFill>
                            <a:schemeClr val="tx1"/>
                          </a:solidFill>
                          <a:latin typeface="+mn-ea"/>
                          <a:ea typeface="+mn-ea"/>
                          <a:hlinkClick r:id="rId7">
                            <a:extLst>
                              <a:ext uri="{A12FA001-AC4F-418D-AE19-62706E023703}">
                                <ahyp:hlinkClr xmlns:ahyp="http://schemas.microsoft.com/office/drawing/2018/hyperlinkcolor" val="tx"/>
                              </a:ext>
                            </a:extLst>
                          </a:hlinkClick>
                        </a:rPr>
                        <a:t>養父市</a:t>
                      </a:r>
                      <a:endParaRPr kumimoji="1" lang="ja-JP" altLang="en-US" sz="1200" dirty="0">
                        <a:solidFill>
                          <a:schemeClr val="tx1"/>
                        </a:solidFill>
                        <a:latin typeface="+mn-ea"/>
                        <a:ea typeface="+mn-ea"/>
                      </a:endParaRPr>
                    </a:p>
                  </a:txBody>
                  <a:tcPr marL="72000" marR="72000" marT="72000" marB="72000" anchor="ctr">
                    <a:lnT w="12700" cap="flat" cmpd="sng" algn="ctr">
                      <a:solidFill>
                        <a:srgbClr val="FFC5C6"/>
                      </a:solidFill>
                      <a:prstDash val="solid"/>
                      <a:round/>
                      <a:headEnd type="none" w="med" len="med"/>
                      <a:tailEnd type="none" w="med" len="med"/>
                    </a:lnT>
                    <a:lnB w="12700" cap="flat" cmpd="sng" algn="ctr">
                      <a:solidFill>
                        <a:srgbClr val="FFC5C6"/>
                      </a:solidFill>
                      <a:prstDash val="solid"/>
                      <a:round/>
                      <a:headEnd type="none" w="med" len="med"/>
                      <a:tailEnd type="none" w="med" len="med"/>
                    </a:lnB>
                  </a:tcPr>
                </a:tc>
                <a:tc>
                  <a:txBody>
                    <a:bodyPr/>
                    <a:lstStyle/>
                    <a:p>
                      <a:r>
                        <a:rPr kumimoji="1" lang="ja-JP" altLang="en-US" sz="1200" dirty="0">
                          <a:solidFill>
                            <a:schemeClr val="tx1"/>
                          </a:solidFill>
                          <a:latin typeface="+mn-ea"/>
                          <a:ea typeface="+mn-ea"/>
                          <a:hlinkClick r:id="rId8">
                            <a:extLst>
                              <a:ext uri="{A12FA001-AC4F-418D-AE19-62706E023703}">
                                <ahyp:hlinkClr xmlns:ahyp="http://schemas.microsoft.com/office/drawing/2018/hyperlinkcolor" val="tx"/>
                              </a:ext>
                            </a:extLst>
                          </a:hlinkClick>
                        </a:rPr>
                        <a:t>朝来市</a:t>
                      </a:r>
                      <a:endParaRPr kumimoji="1" lang="ja-JP" altLang="en-US" sz="1200" dirty="0">
                        <a:solidFill>
                          <a:schemeClr val="tx1"/>
                        </a:solidFill>
                        <a:latin typeface="+mn-ea"/>
                        <a:ea typeface="+mn-ea"/>
                      </a:endParaRPr>
                    </a:p>
                  </a:txBody>
                  <a:tcPr marL="72000" marR="72000" marT="72000" marB="72000" anchor="ctr">
                    <a:lnR w="12700" cap="flat" cmpd="sng" algn="ctr">
                      <a:solidFill>
                        <a:srgbClr val="FFC5C6"/>
                      </a:solidFill>
                      <a:prstDash val="solid"/>
                      <a:round/>
                      <a:headEnd type="none" w="med" len="med"/>
                      <a:tailEnd type="none" w="med" len="med"/>
                    </a:lnR>
                    <a:lnT w="12700" cap="flat" cmpd="sng" algn="ctr">
                      <a:solidFill>
                        <a:srgbClr val="FFC5C6"/>
                      </a:solidFill>
                      <a:prstDash val="solid"/>
                      <a:round/>
                      <a:headEnd type="none" w="med" len="med"/>
                      <a:tailEnd type="none" w="med" len="med"/>
                    </a:lnT>
                    <a:lnB w="12700" cap="flat" cmpd="sng" algn="ctr">
                      <a:solidFill>
                        <a:srgbClr val="FFC5C6"/>
                      </a:solidFill>
                      <a:prstDash val="solid"/>
                      <a:round/>
                      <a:headEnd type="none" w="med" len="med"/>
                      <a:tailEnd type="none" w="med" len="med"/>
                    </a:lnB>
                  </a:tcPr>
                </a:tc>
                <a:extLst>
                  <a:ext uri="{0D108BD9-81ED-4DB2-BD59-A6C34878D82A}">
                    <a16:rowId xmlns:a16="http://schemas.microsoft.com/office/drawing/2014/main" val="4008041166"/>
                  </a:ext>
                </a:extLst>
              </a:tr>
            </a:tbl>
          </a:graphicData>
        </a:graphic>
      </p:graphicFrame>
      <p:graphicFrame>
        <p:nvGraphicFramePr>
          <p:cNvPr id="10" name="表 9">
            <a:extLst>
              <a:ext uri="{FF2B5EF4-FFF2-40B4-BE49-F238E27FC236}">
                <a16:creationId xmlns:a16="http://schemas.microsoft.com/office/drawing/2014/main" id="{9BADB6AA-E82E-8DEE-F3E4-396D5C6480B8}"/>
              </a:ext>
            </a:extLst>
          </p:cNvPr>
          <p:cNvGraphicFramePr>
            <a:graphicFrameLocks noGrp="1"/>
          </p:cNvGraphicFramePr>
          <p:nvPr/>
        </p:nvGraphicFramePr>
        <p:xfrm>
          <a:off x="360397" y="3028246"/>
          <a:ext cx="4687200" cy="1649640"/>
        </p:xfrm>
        <a:graphic>
          <a:graphicData uri="http://schemas.openxmlformats.org/drawingml/2006/table">
            <a:tbl>
              <a:tblPr firstRow="1" bandRow="1">
                <a:tableStyleId>{F2DE63D5-997A-4646-A377-4702673A728D}</a:tableStyleId>
              </a:tblPr>
              <a:tblGrid>
                <a:gridCol w="781200">
                  <a:extLst>
                    <a:ext uri="{9D8B030D-6E8A-4147-A177-3AD203B41FA5}">
                      <a16:colId xmlns:a16="http://schemas.microsoft.com/office/drawing/2014/main" val="567011437"/>
                    </a:ext>
                  </a:extLst>
                </a:gridCol>
                <a:gridCol w="781200">
                  <a:extLst>
                    <a:ext uri="{9D8B030D-6E8A-4147-A177-3AD203B41FA5}">
                      <a16:colId xmlns:a16="http://schemas.microsoft.com/office/drawing/2014/main" val="3527943594"/>
                    </a:ext>
                  </a:extLst>
                </a:gridCol>
                <a:gridCol w="781200">
                  <a:extLst>
                    <a:ext uri="{9D8B030D-6E8A-4147-A177-3AD203B41FA5}">
                      <a16:colId xmlns:a16="http://schemas.microsoft.com/office/drawing/2014/main" val="2835286206"/>
                    </a:ext>
                  </a:extLst>
                </a:gridCol>
                <a:gridCol w="781200">
                  <a:extLst>
                    <a:ext uri="{9D8B030D-6E8A-4147-A177-3AD203B41FA5}">
                      <a16:colId xmlns:a16="http://schemas.microsoft.com/office/drawing/2014/main" val="2520983708"/>
                    </a:ext>
                  </a:extLst>
                </a:gridCol>
                <a:gridCol w="781200">
                  <a:extLst>
                    <a:ext uri="{9D8B030D-6E8A-4147-A177-3AD203B41FA5}">
                      <a16:colId xmlns:a16="http://schemas.microsoft.com/office/drawing/2014/main" val="4166603458"/>
                    </a:ext>
                  </a:extLst>
                </a:gridCol>
                <a:gridCol w="781200">
                  <a:extLst>
                    <a:ext uri="{9D8B030D-6E8A-4147-A177-3AD203B41FA5}">
                      <a16:colId xmlns:a16="http://schemas.microsoft.com/office/drawing/2014/main" val="1752078214"/>
                    </a:ext>
                  </a:extLst>
                </a:gridCol>
              </a:tblGrid>
              <a:tr h="327600">
                <a:tc gridSpan="6">
                  <a:txBody>
                    <a:bodyPr/>
                    <a:lstStyle/>
                    <a:p>
                      <a:pPr algn="l"/>
                      <a:r>
                        <a:rPr kumimoji="1" lang="ja-JP" altLang="en-US" sz="1300" b="0" dirty="0">
                          <a:solidFill>
                            <a:schemeClr val="tx1"/>
                          </a:solidFill>
                        </a:rPr>
                        <a:t>播磨エリア</a:t>
                      </a:r>
                      <a:endParaRPr kumimoji="1" lang="ja-JP" altLang="en-US" sz="1300" b="0" dirty="0">
                        <a:solidFill>
                          <a:schemeClr val="tx1"/>
                        </a:solidFill>
                        <a:latin typeface="+mn-ea"/>
                        <a:ea typeface="+mn-ea"/>
                      </a:endParaRPr>
                    </a:p>
                  </a:txBody>
                  <a:tcPr marL="72000" marR="72000" marT="72000" marB="72000" anchor="ctr">
                    <a:lnL w="12700" cap="flat" cmpd="sng" algn="ctr">
                      <a:solidFill>
                        <a:srgbClr val="CEEBFE"/>
                      </a:solidFill>
                      <a:prstDash val="solid"/>
                      <a:round/>
                      <a:headEnd type="none" w="med" len="med"/>
                      <a:tailEnd type="none" w="med" len="med"/>
                    </a:lnL>
                    <a:lnR w="12700" cap="flat" cmpd="sng" algn="ctr">
                      <a:solidFill>
                        <a:srgbClr val="CEEBFE"/>
                      </a:solidFill>
                      <a:prstDash val="solid"/>
                      <a:round/>
                      <a:headEnd type="none" w="med" len="med"/>
                      <a:tailEnd type="none" w="med" len="med"/>
                    </a:ln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solidFill>
                      <a:srgbClr val="CEEBFE"/>
                    </a:solidFill>
                  </a:tcPr>
                </a:tc>
                <a:tc hMerge="1">
                  <a:txBody>
                    <a:bodyPr/>
                    <a:lstStyle/>
                    <a:p>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solidFill>
                      <a:srgbClr val="0070C0"/>
                    </a:solidFill>
                  </a:tcPr>
                </a:tc>
                <a:tc hMerge="1">
                  <a:txBody>
                    <a:bodyPr/>
                    <a:lstStyle/>
                    <a:p>
                      <a:endParaRPr kumimoji="1" lang="ja-JP" altLang="en-US" sz="1400" dirty="0">
                        <a:latin typeface="+mn-ea"/>
                        <a:ea typeface="+mn-ea"/>
                      </a:endParaRPr>
                    </a:p>
                  </a:txBody>
                  <a:tcPr marL="72000" marR="72000" marT="72000" marB="72000" anchor="ctr"/>
                </a:tc>
                <a:tc hMerge="1">
                  <a:txBody>
                    <a:bodyPr/>
                    <a:lstStyle/>
                    <a:p>
                      <a:pPr algn="ctr"/>
                      <a:endParaRPr kumimoji="1" lang="ja-JP" altLang="en-US" sz="1400" dirty="0">
                        <a:latin typeface="+mn-ea"/>
                        <a:ea typeface="+mn-ea"/>
                      </a:endParaRPr>
                    </a:p>
                  </a:txBody>
                  <a:tcPr marL="72000" marR="72000" marT="72000" marB="72000" anchor="ctr"/>
                </a:tc>
                <a:tc hMerge="1">
                  <a:txBody>
                    <a:bodyPr/>
                    <a:lstStyle/>
                    <a:p>
                      <a:pPr algn="ctr"/>
                      <a:endParaRPr kumimoji="1" lang="ja-JP" altLang="en-US" sz="1400" dirty="0">
                        <a:latin typeface="+mn-ea"/>
                        <a:ea typeface="+mn-ea"/>
                      </a:endParaRPr>
                    </a:p>
                  </a:txBody>
                  <a:tcPr marL="72000" marR="72000" marT="72000" marB="72000" anchor="ctr"/>
                </a:tc>
                <a:tc hMerge="1">
                  <a:txBody>
                    <a:bodyPr/>
                    <a:lstStyle/>
                    <a:p>
                      <a:pPr algn="ctr"/>
                      <a:endParaRPr kumimoji="1" lang="ja-JP" altLang="en-US" sz="1400" dirty="0">
                        <a:latin typeface="+mn-ea"/>
                        <a:ea typeface="+mn-ea"/>
                      </a:endParaRPr>
                    </a:p>
                  </a:txBody>
                  <a:tcPr marL="72000" marR="72000" marT="72000" marB="72000" anchor="ctr"/>
                </a:tc>
                <a:extLst>
                  <a:ext uri="{0D108BD9-81ED-4DB2-BD59-A6C34878D82A}">
                    <a16:rowId xmlns:a16="http://schemas.microsoft.com/office/drawing/2014/main" val="4194400008"/>
                  </a:ext>
                </a:extLst>
              </a:tr>
              <a:tr h="313200">
                <a:tc>
                  <a:txBody>
                    <a:bodyPr/>
                    <a:lstStyle/>
                    <a:p>
                      <a:r>
                        <a:rPr kumimoji="1" lang="ja-JP" altLang="en-US" sz="1200" u="none" dirty="0">
                          <a:solidFill>
                            <a:schemeClr val="tx1"/>
                          </a:solidFill>
                          <a:hlinkClick r:id="rId9">
                            <a:extLst>
                              <a:ext uri="{A12FA001-AC4F-418D-AE19-62706E023703}">
                                <ahyp:hlinkClr xmlns:ahyp="http://schemas.microsoft.com/office/drawing/2018/hyperlinkcolor" val="tx"/>
                              </a:ext>
                            </a:extLst>
                          </a:hlinkClick>
                        </a:rPr>
                        <a:t>明石市</a:t>
                      </a:r>
                      <a:endParaRPr kumimoji="1" lang="ja-JP" altLang="en-US" sz="1200" u="none" dirty="0">
                        <a:solidFill>
                          <a:schemeClr val="tx1"/>
                        </a:solidFill>
                        <a:latin typeface="+mn-ea"/>
                        <a:ea typeface="+mn-ea"/>
                      </a:endParaRPr>
                    </a:p>
                  </a:txBody>
                  <a:tcPr marL="72000" marR="72000" marT="72000" marB="72000" anchor="ctr">
                    <a:lnL w="12700" cap="flat" cmpd="sng" algn="ctr">
                      <a:solidFill>
                        <a:srgbClr val="CEEBFE"/>
                      </a:solidFill>
                      <a:prstDash val="solid"/>
                      <a:round/>
                      <a:headEnd type="none" w="med" len="med"/>
                      <a:tailEnd type="none" w="med" len="med"/>
                    </a:lnL>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200" u="none">
                          <a:solidFill>
                            <a:schemeClr val="tx1"/>
                          </a:solidFill>
                          <a:hlinkClick r:id="rId10">
                            <a:extLst>
                              <a:ext uri="{A12FA001-AC4F-418D-AE19-62706E023703}">
                                <ahyp:hlinkClr xmlns:ahyp="http://schemas.microsoft.com/office/drawing/2018/hyperlinkcolor" val="tx"/>
                              </a:ext>
                            </a:extLst>
                          </a:hlinkClick>
                        </a:rPr>
                        <a:t>加古川市</a:t>
                      </a:r>
                      <a:endParaRPr kumimoji="1" lang="ja-JP" altLang="en-US" sz="1200" u="none" dirty="0">
                        <a:solidFill>
                          <a:schemeClr val="tx1"/>
                        </a:solidFill>
                        <a:latin typeface="+mn-ea"/>
                        <a:ea typeface="+mn-ea"/>
                      </a:endParaRPr>
                    </a:p>
                  </a:txBody>
                  <a:tcPr marL="72000" marR="72000" marT="72000" marB="7200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200">
                          <a:solidFill>
                            <a:schemeClr val="tx1"/>
                          </a:solidFill>
                          <a:hlinkClick r:id="rId11">
                            <a:extLst>
                              <a:ext uri="{A12FA001-AC4F-418D-AE19-62706E023703}">
                                <ahyp:hlinkClr xmlns:ahyp="http://schemas.microsoft.com/office/drawing/2018/hyperlinkcolor" val="tx"/>
                              </a:ext>
                            </a:extLst>
                          </a:hlinkClick>
                        </a:rPr>
                        <a:t>西脇市</a:t>
                      </a:r>
                      <a:endParaRPr kumimoji="1" lang="ja-JP" altLang="en-US" sz="1200" dirty="0">
                        <a:solidFill>
                          <a:schemeClr val="tx1"/>
                        </a:solidFill>
                        <a:latin typeface="+mn-ea"/>
                        <a:ea typeface="+mn-ea"/>
                      </a:endParaRPr>
                    </a:p>
                  </a:txBody>
                  <a:tcPr marL="72000" marR="72000" marT="72000" marB="7200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200">
                          <a:solidFill>
                            <a:schemeClr val="tx1"/>
                          </a:solidFill>
                          <a:latin typeface="+mn-ea"/>
                          <a:ea typeface="+mn-ea"/>
                          <a:hlinkClick r:id="rId12">
                            <a:extLst>
                              <a:ext uri="{A12FA001-AC4F-418D-AE19-62706E023703}">
                                <ahyp:hlinkClr xmlns:ahyp="http://schemas.microsoft.com/office/drawing/2018/hyperlinkcolor" val="tx"/>
                              </a:ext>
                            </a:extLst>
                          </a:hlinkClick>
                        </a:rPr>
                        <a:t>三木市</a:t>
                      </a:r>
                      <a:endParaRPr kumimoji="1" lang="ja-JP" altLang="en-US" sz="1200" dirty="0">
                        <a:solidFill>
                          <a:schemeClr val="tx1"/>
                        </a:solidFill>
                        <a:latin typeface="+mn-ea"/>
                        <a:ea typeface="+mn-ea"/>
                      </a:endParaRPr>
                    </a:p>
                  </a:txBody>
                  <a:tcPr marL="72000" marR="72000" marT="72000" marB="7200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200">
                          <a:solidFill>
                            <a:schemeClr val="tx1"/>
                          </a:solidFill>
                          <a:latin typeface="+mn-ea"/>
                          <a:ea typeface="+mn-ea"/>
                          <a:hlinkClick r:id="rId13">
                            <a:extLst>
                              <a:ext uri="{A12FA001-AC4F-418D-AE19-62706E023703}">
                                <ahyp:hlinkClr xmlns:ahyp="http://schemas.microsoft.com/office/drawing/2018/hyperlinkcolor" val="tx"/>
                              </a:ext>
                            </a:extLst>
                          </a:hlinkClick>
                        </a:rPr>
                        <a:t>高砂</a:t>
                      </a:r>
                      <a:r>
                        <a:rPr kumimoji="1" lang="ja-JP" altLang="en-US" sz="1200" u="none">
                          <a:solidFill>
                            <a:schemeClr val="tx1"/>
                          </a:solidFill>
                          <a:hlinkClick r:id="rId13">
                            <a:extLst>
                              <a:ext uri="{A12FA001-AC4F-418D-AE19-62706E023703}">
                                <ahyp:hlinkClr xmlns:ahyp="http://schemas.microsoft.com/office/drawing/2018/hyperlinkcolor" val="tx"/>
                              </a:ext>
                            </a:extLst>
                          </a:hlinkClick>
                        </a:rPr>
                        <a:t>市</a:t>
                      </a:r>
                      <a:endParaRPr kumimoji="1" lang="ja-JP" altLang="en-US" sz="1200" dirty="0">
                        <a:solidFill>
                          <a:schemeClr val="tx1"/>
                        </a:solidFill>
                        <a:latin typeface="+mn-ea"/>
                        <a:ea typeface="+mn-ea"/>
                      </a:endParaRPr>
                    </a:p>
                  </a:txBody>
                  <a:tcPr marL="72000" marR="72000" marT="72000" marB="7200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200">
                          <a:solidFill>
                            <a:schemeClr val="tx1"/>
                          </a:solidFill>
                          <a:latin typeface="+mn-ea"/>
                          <a:ea typeface="+mn-ea"/>
                          <a:hlinkClick r:id="rId14">
                            <a:extLst>
                              <a:ext uri="{A12FA001-AC4F-418D-AE19-62706E023703}">
                                <ahyp:hlinkClr xmlns:ahyp="http://schemas.microsoft.com/office/drawing/2018/hyperlinkcolor" val="tx"/>
                              </a:ext>
                            </a:extLst>
                          </a:hlinkClick>
                        </a:rPr>
                        <a:t>小野</a:t>
                      </a:r>
                      <a:r>
                        <a:rPr kumimoji="1" lang="ja-JP" altLang="en-US" sz="1200" u="none">
                          <a:solidFill>
                            <a:schemeClr val="tx1"/>
                          </a:solidFill>
                          <a:hlinkClick r:id="rId14">
                            <a:extLst>
                              <a:ext uri="{A12FA001-AC4F-418D-AE19-62706E023703}">
                                <ahyp:hlinkClr xmlns:ahyp="http://schemas.microsoft.com/office/drawing/2018/hyperlinkcolor" val="tx"/>
                              </a:ext>
                            </a:extLst>
                          </a:hlinkClick>
                        </a:rPr>
                        <a:t>市</a:t>
                      </a:r>
                      <a:endParaRPr kumimoji="1" lang="ja-JP" altLang="en-US" sz="1200" dirty="0">
                        <a:solidFill>
                          <a:schemeClr val="tx1"/>
                        </a:solidFill>
                        <a:latin typeface="+mn-ea"/>
                        <a:ea typeface="+mn-ea"/>
                      </a:endParaRPr>
                    </a:p>
                  </a:txBody>
                  <a:tcPr marL="72000" marR="72000" marT="72000" marB="72000" anchor="ctr">
                    <a:lnR w="12700" cap="flat" cmpd="sng" algn="ctr">
                      <a:solidFill>
                        <a:srgbClr val="CEEBFE"/>
                      </a:solidFill>
                      <a:prstDash val="solid"/>
                      <a:round/>
                      <a:headEnd type="none" w="med" len="med"/>
                      <a:tailEnd type="none" w="med" len="med"/>
                    </a:ln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extLst>
                  <a:ext uri="{0D108BD9-81ED-4DB2-BD59-A6C34878D82A}">
                    <a16:rowId xmlns:a16="http://schemas.microsoft.com/office/drawing/2014/main" val="4008041166"/>
                  </a:ext>
                </a:extLst>
              </a:tr>
              <a:tr h="313200">
                <a:tc>
                  <a:txBody>
                    <a:bodyPr/>
                    <a:lstStyle/>
                    <a:p>
                      <a:r>
                        <a:rPr kumimoji="1" lang="ja-JP" altLang="en-US" sz="1200" u="none" dirty="0">
                          <a:solidFill>
                            <a:schemeClr val="tx1"/>
                          </a:solidFill>
                          <a:hlinkClick r:id="rId15">
                            <a:extLst>
                              <a:ext uri="{A12FA001-AC4F-418D-AE19-62706E023703}">
                                <ahyp:hlinkClr xmlns:ahyp="http://schemas.microsoft.com/office/drawing/2018/hyperlinkcolor" val="tx"/>
                              </a:ext>
                            </a:extLst>
                          </a:hlinkClick>
                        </a:rPr>
                        <a:t>加西市</a:t>
                      </a:r>
                      <a:endParaRPr kumimoji="1" lang="ja-JP" altLang="en-US" sz="1200" u="none" dirty="0">
                        <a:solidFill>
                          <a:schemeClr val="tx1"/>
                        </a:solidFill>
                        <a:latin typeface="+mn-ea"/>
                        <a:ea typeface="+mn-ea"/>
                      </a:endParaRPr>
                    </a:p>
                  </a:txBody>
                  <a:tcPr marL="72000" marR="72000" marT="72000" marB="72000" anchor="ctr">
                    <a:lnL w="12700" cap="flat" cmpd="sng" algn="ctr">
                      <a:solidFill>
                        <a:srgbClr val="CEEBFE"/>
                      </a:solidFill>
                      <a:prstDash val="solid"/>
                      <a:round/>
                      <a:headEnd type="none" w="med" len="med"/>
                      <a:tailEnd type="none" w="med" len="med"/>
                    </a:lnL>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200" u="none">
                          <a:solidFill>
                            <a:schemeClr val="tx1"/>
                          </a:solidFill>
                          <a:latin typeface="+mn-ea"/>
                          <a:ea typeface="+mn-ea"/>
                          <a:hlinkClick r:id="rId16">
                            <a:extLst>
                              <a:ext uri="{A12FA001-AC4F-418D-AE19-62706E023703}">
                                <ahyp:hlinkClr xmlns:ahyp="http://schemas.microsoft.com/office/drawing/2018/hyperlinkcolor" val="tx"/>
                              </a:ext>
                            </a:extLst>
                          </a:hlinkClick>
                        </a:rPr>
                        <a:t>加東</a:t>
                      </a:r>
                      <a:r>
                        <a:rPr kumimoji="1" lang="ja-JP" altLang="en-US" sz="1200" u="none">
                          <a:solidFill>
                            <a:schemeClr val="tx1"/>
                          </a:solidFill>
                          <a:hlinkClick r:id="rId16">
                            <a:extLst>
                              <a:ext uri="{A12FA001-AC4F-418D-AE19-62706E023703}">
                                <ahyp:hlinkClr xmlns:ahyp="http://schemas.microsoft.com/office/drawing/2018/hyperlinkcolor" val="tx"/>
                              </a:ext>
                            </a:extLst>
                          </a:hlinkClick>
                        </a:rPr>
                        <a:t>市</a:t>
                      </a:r>
                      <a:endParaRPr kumimoji="1" lang="ja-JP" altLang="en-US" sz="1200" u="none" dirty="0">
                        <a:solidFill>
                          <a:schemeClr val="tx1"/>
                        </a:solidFill>
                        <a:latin typeface="+mn-ea"/>
                        <a:ea typeface="+mn-ea"/>
                      </a:endParaRPr>
                    </a:p>
                  </a:txBody>
                  <a:tcPr marL="72000" marR="72000" marT="72000" marB="7200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200">
                          <a:solidFill>
                            <a:schemeClr val="tx1"/>
                          </a:solidFill>
                          <a:hlinkClick r:id="rId17">
                            <a:extLst>
                              <a:ext uri="{A12FA001-AC4F-418D-AE19-62706E023703}">
                                <ahyp:hlinkClr xmlns:ahyp="http://schemas.microsoft.com/office/drawing/2018/hyperlinkcolor" val="tx"/>
                              </a:ext>
                            </a:extLst>
                          </a:hlinkClick>
                        </a:rPr>
                        <a:t>多可町</a:t>
                      </a:r>
                      <a:endParaRPr kumimoji="1" lang="ja-JP" altLang="en-US" sz="1200" dirty="0">
                        <a:solidFill>
                          <a:schemeClr val="tx1"/>
                        </a:solidFill>
                        <a:latin typeface="+mn-ea"/>
                        <a:ea typeface="+mn-ea"/>
                      </a:endParaRPr>
                    </a:p>
                  </a:txBody>
                  <a:tcPr marL="72000" marR="72000" marT="72000" marB="7200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200">
                          <a:solidFill>
                            <a:schemeClr val="tx1"/>
                          </a:solidFill>
                          <a:latin typeface="+mn-ea"/>
                          <a:ea typeface="+mn-ea"/>
                          <a:hlinkClick r:id="rId18">
                            <a:extLst>
                              <a:ext uri="{A12FA001-AC4F-418D-AE19-62706E023703}">
                                <ahyp:hlinkClr xmlns:ahyp="http://schemas.microsoft.com/office/drawing/2018/hyperlinkcolor" val="tx"/>
                              </a:ext>
                            </a:extLst>
                          </a:hlinkClick>
                        </a:rPr>
                        <a:t>稲美町</a:t>
                      </a:r>
                      <a:endParaRPr kumimoji="1" lang="ja-JP" altLang="en-US" sz="1200" dirty="0">
                        <a:solidFill>
                          <a:schemeClr val="tx1"/>
                        </a:solidFill>
                        <a:latin typeface="+mn-ea"/>
                        <a:ea typeface="+mn-ea"/>
                      </a:endParaRPr>
                    </a:p>
                  </a:txBody>
                  <a:tcPr marL="72000" marR="72000" marT="72000" marB="7200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200" dirty="0">
                          <a:solidFill>
                            <a:schemeClr val="tx1"/>
                          </a:solidFill>
                          <a:latin typeface="+mn-ea"/>
                          <a:ea typeface="+mn-ea"/>
                          <a:hlinkClick r:id="rId19">
                            <a:extLst>
                              <a:ext uri="{A12FA001-AC4F-418D-AE19-62706E023703}">
                                <ahyp:hlinkClr xmlns:ahyp="http://schemas.microsoft.com/office/drawing/2018/hyperlinkcolor" val="tx"/>
                              </a:ext>
                            </a:extLst>
                          </a:hlinkClick>
                        </a:rPr>
                        <a:t>播磨</a:t>
                      </a:r>
                      <a:r>
                        <a:rPr kumimoji="1" lang="ja-JP" altLang="en-US" sz="1200" u="none" dirty="0">
                          <a:solidFill>
                            <a:schemeClr val="tx1"/>
                          </a:solidFill>
                          <a:latin typeface="+mn-ea"/>
                          <a:ea typeface="+mn-ea"/>
                          <a:hlinkClick r:id="rId19">
                            <a:extLst>
                              <a:ext uri="{A12FA001-AC4F-418D-AE19-62706E023703}">
                                <ahyp:hlinkClr xmlns:ahyp="http://schemas.microsoft.com/office/drawing/2018/hyperlinkcolor" val="tx"/>
                              </a:ext>
                            </a:extLst>
                          </a:hlinkClick>
                        </a:rPr>
                        <a:t>町</a:t>
                      </a:r>
                      <a:endParaRPr kumimoji="1" lang="ja-JP" altLang="en-US" sz="1200" dirty="0">
                        <a:solidFill>
                          <a:schemeClr val="tx1"/>
                        </a:solidFill>
                        <a:latin typeface="+mn-ea"/>
                        <a:ea typeface="+mn-ea"/>
                      </a:endParaRPr>
                    </a:p>
                  </a:txBody>
                  <a:tcPr marL="72000" marR="72000" marT="72000" marB="7200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200" dirty="0">
                          <a:solidFill>
                            <a:schemeClr val="tx1"/>
                          </a:solidFill>
                          <a:latin typeface="+mn-ea"/>
                          <a:ea typeface="+mn-ea"/>
                          <a:hlinkClick r:id="rId20">
                            <a:extLst>
                              <a:ext uri="{A12FA001-AC4F-418D-AE19-62706E023703}">
                                <ahyp:hlinkClr xmlns:ahyp="http://schemas.microsoft.com/office/drawing/2018/hyperlinkcolor" val="tx"/>
                              </a:ext>
                            </a:extLst>
                          </a:hlinkClick>
                        </a:rPr>
                        <a:t>姫路市</a:t>
                      </a:r>
                      <a:endParaRPr kumimoji="1" lang="ja-JP" altLang="en-US" sz="1200" dirty="0">
                        <a:solidFill>
                          <a:schemeClr val="tx1"/>
                        </a:solidFill>
                        <a:latin typeface="+mn-ea"/>
                        <a:ea typeface="+mn-ea"/>
                      </a:endParaRPr>
                    </a:p>
                  </a:txBody>
                  <a:tcPr marL="72000" marR="72000" marT="72000" marB="72000" anchor="ctr">
                    <a:lnR w="12700" cap="flat" cmpd="sng" algn="ctr">
                      <a:solidFill>
                        <a:srgbClr val="CEEBFE"/>
                      </a:solidFill>
                      <a:prstDash val="solid"/>
                      <a:round/>
                      <a:headEnd type="none" w="med" len="med"/>
                      <a:tailEnd type="none" w="med" len="med"/>
                    </a:ln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extLst>
                  <a:ext uri="{0D108BD9-81ED-4DB2-BD59-A6C34878D82A}">
                    <a16:rowId xmlns:a16="http://schemas.microsoft.com/office/drawing/2014/main" val="3523567960"/>
                  </a:ext>
                </a:extLst>
              </a:tr>
              <a:tr h="31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dirty="0">
                          <a:solidFill>
                            <a:schemeClr val="tx1"/>
                          </a:solidFill>
                          <a:latin typeface="+mn-ea"/>
                          <a:ea typeface="+mn-ea"/>
                          <a:hlinkClick r:id="rId21">
                            <a:extLst>
                              <a:ext uri="{A12FA001-AC4F-418D-AE19-62706E023703}">
                                <ahyp:hlinkClr xmlns:ahyp="http://schemas.microsoft.com/office/drawing/2018/hyperlinkcolor" val="tx"/>
                              </a:ext>
                            </a:extLst>
                          </a:hlinkClick>
                        </a:rPr>
                        <a:t>相生</a:t>
                      </a:r>
                      <a:r>
                        <a:rPr kumimoji="1" lang="ja-JP" altLang="en-US" sz="1200" u="none" dirty="0">
                          <a:solidFill>
                            <a:schemeClr val="tx1"/>
                          </a:solidFill>
                          <a:hlinkClick r:id="rId21">
                            <a:extLst>
                              <a:ext uri="{A12FA001-AC4F-418D-AE19-62706E023703}">
                                <ahyp:hlinkClr xmlns:ahyp="http://schemas.microsoft.com/office/drawing/2018/hyperlinkcolor" val="tx"/>
                              </a:ext>
                            </a:extLst>
                          </a:hlinkClick>
                        </a:rPr>
                        <a:t>市</a:t>
                      </a:r>
                      <a:endParaRPr kumimoji="1" lang="ja-JP" altLang="en-US" sz="1200" u="none" dirty="0">
                        <a:solidFill>
                          <a:schemeClr val="tx1"/>
                        </a:solidFill>
                        <a:latin typeface="+mn-ea"/>
                        <a:ea typeface="+mn-ea"/>
                      </a:endParaRPr>
                    </a:p>
                  </a:txBody>
                  <a:tcPr marL="72000" marR="72000" marT="72000" marB="72000" anchor="ctr">
                    <a:lnL w="12700" cap="flat" cmpd="sng" algn="ctr">
                      <a:solidFill>
                        <a:srgbClr val="CEEBFE"/>
                      </a:solidFill>
                      <a:prstDash val="solid"/>
                      <a:round/>
                      <a:headEnd type="none" w="med" len="med"/>
                      <a:tailEnd type="none" w="med" len="med"/>
                    </a:lnL>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200" u="none">
                          <a:solidFill>
                            <a:schemeClr val="tx1"/>
                          </a:solidFill>
                          <a:hlinkClick r:id="rId22">
                            <a:extLst>
                              <a:ext uri="{A12FA001-AC4F-418D-AE19-62706E023703}">
                                <ahyp:hlinkClr xmlns:ahyp="http://schemas.microsoft.com/office/drawing/2018/hyperlinkcolor" val="tx"/>
                              </a:ext>
                            </a:extLst>
                          </a:hlinkClick>
                        </a:rPr>
                        <a:t>たつの市</a:t>
                      </a:r>
                      <a:endParaRPr kumimoji="1" lang="ja-JP" altLang="en-US" sz="1200" u="none" dirty="0">
                        <a:solidFill>
                          <a:schemeClr val="tx1"/>
                        </a:solidFill>
                        <a:latin typeface="+mn-ea"/>
                        <a:ea typeface="+mn-ea"/>
                      </a:endParaRPr>
                    </a:p>
                  </a:txBody>
                  <a:tcPr marL="72000" marR="72000" marT="72000" marB="7200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200" u="none">
                          <a:solidFill>
                            <a:schemeClr val="tx1"/>
                          </a:solidFill>
                          <a:latin typeface="+mn-ea"/>
                          <a:ea typeface="+mn-ea"/>
                          <a:hlinkClick r:id="rId23">
                            <a:extLst>
                              <a:ext uri="{A12FA001-AC4F-418D-AE19-62706E023703}">
                                <ahyp:hlinkClr xmlns:ahyp="http://schemas.microsoft.com/office/drawing/2018/hyperlinkcolor" val="tx"/>
                              </a:ext>
                            </a:extLst>
                          </a:hlinkClick>
                        </a:rPr>
                        <a:t>赤穂市</a:t>
                      </a:r>
                      <a:endParaRPr kumimoji="1" lang="ja-JP" altLang="en-US" sz="1200" u="none" dirty="0">
                        <a:solidFill>
                          <a:schemeClr val="tx1"/>
                        </a:solidFill>
                        <a:latin typeface="+mn-ea"/>
                        <a:ea typeface="+mn-ea"/>
                      </a:endParaRPr>
                    </a:p>
                  </a:txBody>
                  <a:tcPr marL="72000" marR="72000" marT="72000" marB="7200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200">
                          <a:solidFill>
                            <a:schemeClr val="tx1"/>
                          </a:solidFill>
                          <a:latin typeface="+mn-ea"/>
                          <a:ea typeface="+mn-ea"/>
                          <a:hlinkClick r:id="rId24">
                            <a:extLst>
                              <a:ext uri="{A12FA001-AC4F-418D-AE19-62706E023703}">
                                <ahyp:hlinkClr xmlns:ahyp="http://schemas.microsoft.com/office/drawing/2018/hyperlinkcolor" val="tx"/>
                              </a:ext>
                            </a:extLst>
                          </a:hlinkClick>
                        </a:rPr>
                        <a:t>宍粟</a:t>
                      </a:r>
                      <a:r>
                        <a:rPr kumimoji="1" lang="ja-JP" altLang="en-US" sz="1200" u="none">
                          <a:solidFill>
                            <a:schemeClr val="tx1"/>
                          </a:solidFill>
                          <a:hlinkClick r:id="rId24">
                            <a:extLst>
                              <a:ext uri="{A12FA001-AC4F-418D-AE19-62706E023703}">
                                <ahyp:hlinkClr xmlns:ahyp="http://schemas.microsoft.com/office/drawing/2018/hyperlinkcolor" val="tx"/>
                              </a:ext>
                            </a:extLst>
                          </a:hlinkClick>
                        </a:rPr>
                        <a:t>市</a:t>
                      </a:r>
                      <a:endParaRPr kumimoji="1" lang="ja-JP" altLang="en-US" sz="1200" dirty="0">
                        <a:solidFill>
                          <a:schemeClr val="tx1"/>
                        </a:solidFill>
                        <a:latin typeface="+mn-ea"/>
                        <a:ea typeface="+mn-ea"/>
                      </a:endParaRPr>
                    </a:p>
                  </a:txBody>
                  <a:tcPr marL="72000" marR="72000" marT="72000" marB="7200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200">
                          <a:solidFill>
                            <a:schemeClr val="tx1"/>
                          </a:solidFill>
                          <a:latin typeface="+mn-ea"/>
                          <a:ea typeface="+mn-ea"/>
                          <a:hlinkClick r:id="rId25">
                            <a:extLst>
                              <a:ext uri="{A12FA001-AC4F-418D-AE19-62706E023703}">
                                <ahyp:hlinkClr xmlns:ahyp="http://schemas.microsoft.com/office/drawing/2018/hyperlinkcolor" val="tx"/>
                              </a:ext>
                            </a:extLst>
                          </a:hlinkClick>
                        </a:rPr>
                        <a:t>福崎町</a:t>
                      </a:r>
                      <a:endParaRPr kumimoji="1" lang="ja-JP" altLang="en-US" sz="1200" dirty="0">
                        <a:solidFill>
                          <a:schemeClr val="tx1"/>
                        </a:solidFill>
                        <a:latin typeface="+mn-ea"/>
                        <a:ea typeface="+mn-ea"/>
                      </a:endParaRPr>
                    </a:p>
                  </a:txBody>
                  <a:tcPr marL="72000" marR="72000" marT="72000" marB="7200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200">
                          <a:solidFill>
                            <a:schemeClr val="tx1"/>
                          </a:solidFill>
                          <a:latin typeface="+mn-ea"/>
                          <a:ea typeface="+mn-ea"/>
                          <a:hlinkClick r:id="rId26">
                            <a:extLst>
                              <a:ext uri="{A12FA001-AC4F-418D-AE19-62706E023703}">
                                <ahyp:hlinkClr xmlns:ahyp="http://schemas.microsoft.com/office/drawing/2018/hyperlinkcolor" val="tx"/>
                              </a:ext>
                            </a:extLst>
                          </a:hlinkClick>
                        </a:rPr>
                        <a:t>神河町</a:t>
                      </a:r>
                      <a:endParaRPr kumimoji="1" lang="ja-JP" altLang="en-US" sz="1200" dirty="0">
                        <a:solidFill>
                          <a:schemeClr val="tx1"/>
                        </a:solidFill>
                        <a:latin typeface="+mn-ea"/>
                        <a:ea typeface="+mn-ea"/>
                      </a:endParaRPr>
                    </a:p>
                  </a:txBody>
                  <a:tcPr marL="72000" marR="72000" marT="72000" marB="72000" anchor="ctr">
                    <a:lnR w="12700" cap="flat" cmpd="sng" algn="ctr">
                      <a:solidFill>
                        <a:srgbClr val="CEEBFE"/>
                      </a:solidFill>
                      <a:prstDash val="solid"/>
                      <a:round/>
                      <a:headEnd type="none" w="med" len="med"/>
                      <a:tailEnd type="none" w="med" len="med"/>
                    </a:ln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extLst>
                  <a:ext uri="{0D108BD9-81ED-4DB2-BD59-A6C34878D82A}">
                    <a16:rowId xmlns:a16="http://schemas.microsoft.com/office/drawing/2014/main" val="856775822"/>
                  </a:ext>
                </a:extLst>
              </a:tr>
              <a:tr h="313200">
                <a:tc>
                  <a:txBody>
                    <a:bodyPr/>
                    <a:lstStyle/>
                    <a:p>
                      <a:r>
                        <a:rPr kumimoji="1" lang="ja-JP" altLang="en-US" sz="1200" dirty="0">
                          <a:solidFill>
                            <a:schemeClr val="tx1"/>
                          </a:solidFill>
                          <a:hlinkClick r:id="rId27">
                            <a:extLst>
                              <a:ext uri="{A12FA001-AC4F-418D-AE19-62706E023703}">
                                <ahyp:hlinkClr xmlns:ahyp="http://schemas.microsoft.com/office/drawing/2018/hyperlinkcolor" val="tx"/>
                              </a:ext>
                            </a:extLst>
                          </a:hlinkClick>
                        </a:rPr>
                        <a:t>市川町</a:t>
                      </a:r>
                      <a:endParaRPr kumimoji="1" lang="ja-JP" altLang="en-US" sz="1200" dirty="0">
                        <a:solidFill>
                          <a:schemeClr val="tx1"/>
                        </a:solidFill>
                        <a:latin typeface="+mn-ea"/>
                        <a:ea typeface="+mn-ea"/>
                      </a:endParaRPr>
                    </a:p>
                  </a:txBody>
                  <a:tcPr marL="72000" marR="72000" marT="72000" marB="72000" anchor="ctr">
                    <a:lnL w="12700" cap="flat" cmpd="sng" algn="ctr">
                      <a:solidFill>
                        <a:srgbClr val="CEEBFE"/>
                      </a:solidFill>
                      <a:prstDash val="solid"/>
                      <a:round/>
                      <a:headEnd type="none" w="med" len="med"/>
                      <a:tailEnd type="none" w="med" len="med"/>
                    </a:lnL>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200" dirty="0">
                          <a:solidFill>
                            <a:schemeClr val="tx1"/>
                          </a:solidFill>
                          <a:hlinkClick r:id="rId28">
                            <a:extLst>
                              <a:ext uri="{A12FA001-AC4F-418D-AE19-62706E023703}">
                                <ahyp:hlinkClr xmlns:ahyp="http://schemas.microsoft.com/office/drawing/2018/hyperlinkcolor" val="tx"/>
                              </a:ext>
                            </a:extLst>
                          </a:hlinkClick>
                        </a:rPr>
                        <a:t>太子町</a:t>
                      </a:r>
                      <a:endParaRPr kumimoji="1" lang="ja-JP" altLang="en-US" sz="1200" dirty="0">
                        <a:solidFill>
                          <a:schemeClr val="tx1"/>
                        </a:solidFill>
                        <a:latin typeface="+mn-ea"/>
                        <a:ea typeface="+mn-ea"/>
                      </a:endParaRPr>
                    </a:p>
                  </a:txBody>
                  <a:tcPr marL="72000" marR="72000" marT="72000" marB="7200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200" dirty="0">
                          <a:solidFill>
                            <a:schemeClr val="tx1"/>
                          </a:solidFill>
                          <a:latin typeface="+mn-ea"/>
                          <a:ea typeface="+mn-ea"/>
                          <a:hlinkClick r:id="rId29">
                            <a:extLst>
                              <a:ext uri="{A12FA001-AC4F-418D-AE19-62706E023703}">
                                <ahyp:hlinkClr xmlns:ahyp="http://schemas.microsoft.com/office/drawing/2018/hyperlinkcolor" val="tx"/>
                              </a:ext>
                            </a:extLst>
                          </a:hlinkClick>
                        </a:rPr>
                        <a:t>上郡町</a:t>
                      </a:r>
                      <a:endParaRPr kumimoji="1" lang="ja-JP" altLang="en-US" sz="1200" dirty="0">
                        <a:solidFill>
                          <a:schemeClr val="tx1"/>
                        </a:solidFill>
                        <a:latin typeface="+mn-ea"/>
                        <a:ea typeface="+mn-ea"/>
                      </a:endParaRPr>
                    </a:p>
                  </a:txBody>
                  <a:tcPr marL="72000" marR="72000" marT="72000" marB="7200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r>
                        <a:rPr kumimoji="1" lang="ja-JP" altLang="en-US" sz="1200" dirty="0">
                          <a:solidFill>
                            <a:schemeClr val="tx1"/>
                          </a:solidFill>
                          <a:latin typeface="+mn-ea"/>
                          <a:ea typeface="+mn-ea"/>
                          <a:hlinkClick r:id="rId30">
                            <a:extLst>
                              <a:ext uri="{A12FA001-AC4F-418D-AE19-62706E023703}">
                                <ahyp:hlinkClr xmlns:ahyp="http://schemas.microsoft.com/office/drawing/2018/hyperlinkcolor" val="tx"/>
                              </a:ext>
                            </a:extLst>
                          </a:hlinkClick>
                        </a:rPr>
                        <a:t>佐用町</a:t>
                      </a:r>
                      <a:endParaRPr kumimoji="1" lang="ja-JP" altLang="en-US" sz="1200" dirty="0">
                        <a:solidFill>
                          <a:schemeClr val="tx1"/>
                        </a:solidFill>
                        <a:latin typeface="+mn-ea"/>
                        <a:ea typeface="+mn-ea"/>
                      </a:endParaRPr>
                    </a:p>
                  </a:txBody>
                  <a:tcPr marL="72000" marR="72000" marT="72000" marB="7200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endParaRPr kumimoji="1" lang="ja-JP" altLang="en-US" sz="1200" dirty="0">
                        <a:solidFill>
                          <a:schemeClr val="tx1"/>
                        </a:solidFill>
                        <a:latin typeface="+mn-ea"/>
                        <a:ea typeface="+mn-ea"/>
                      </a:endParaRPr>
                    </a:p>
                  </a:txBody>
                  <a:tcPr marL="72000" marR="72000" marT="72000" marB="72000" anchor="ct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tc>
                  <a:txBody>
                    <a:bodyPr/>
                    <a:lstStyle/>
                    <a:p>
                      <a:endParaRPr kumimoji="1" lang="ja-JP" altLang="en-US" sz="1200" dirty="0">
                        <a:solidFill>
                          <a:schemeClr val="tx1"/>
                        </a:solidFill>
                        <a:latin typeface="+mn-ea"/>
                        <a:ea typeface="+mn-ea"/>
                      </a:endParaRPr>
                    </a:p>
                  </a:txBody>
                  <a:tcPr marL="72000" marR="72000" marT="72000" marB="72000" anchor="ctr">
                    <a:lnR w="12700" cap="flat" cmpd="sng" algn="ctr">
                      <a:solidFill>
                        <a:srgbClr val="CEEBFE"/>
                      </a:solidFill>
                      <a:prstDash val="solid"/>
                      <a:round/>
                      <a:headEnd type="none" w="med" len="med"/>
                      <a:tailEnd type="none" w="med" len="med"/>
                    </a:lnR>
                    <a:lnT w="12700" cap="flat" cmpd="sng" algn="ctr">
                      <a:solidFill>
                        <a:srgbClr val="CEEBFE"/>
                      </a:solidFill>
                      <a:prstDash val="solid"/>
                      <a:round/>
                      <a:headEnd type="none" w="med" len="med"/>
                      <a:tailEnd type="none" w="med" len="med"/>
                    </a:lnT>
                    <a:lnB w="12700" cap="flat" cmpd="sng" algn="ctr">
                      <a:solidFill>
                        <a:srgbClr val="CEEBFE"/>
                      </a:solidFill>
                      <a:prstDash val="solid"/>
                      <a:round/>
                      <a:headEnd type="none" w="med" len="med"/>
                      <a:tailEnd type="none" w="med" len="med"/>
                    </a:lnB>
                  </a:tcPr>
                </a:tc>
                <a:extLst>
                  <a:ext uri="{0D108BD9-81ED-4DB2-BD59-A6C34878D82A}">
                    <a16:rowId xmlns:a16="http://schemas.microsoft.com/office/drawing/2014/main" val="3358139141"/>
                  </a:ext>
                </a:extLst>
              </a:tr>
            </a:tbl>
          </a:graphicData>
        </a:graphic>
      </p:graphicFrame>
      <p:graphicFrame>
        <p:nvGraphicFramePr>
          <p:cNvPr id="15" name="表 14">
            <a:extLst>
              <a:ext uri="{FF2B5EF4-FFF2-40B4-BE49-F238E27FC236}">
                <a16:creationId xmlns:a16="http://schemas.microsoft.com/office/drawing/2014/main" id="{002FD8FB-1178-860C-56E8-2C4CE2E206A8}"/>
              </a:ext>
            </a:extLst>
          </p:cNvPr>
          <p:cNvGraphicFramePr>
            <a:graphicFrameLocks noGrp="1"/>
          </p:cNvGraphicFramePr>
          <p:nvPr/>
        </p:nvGraphicFramePr>
        <p:xfrm>
          <a:off x="360397" y="4754362"/>
          <a:ext cx="2389138" cy="669000"/>
        </p:xfrm>
        <a:graphic>
          <a:graphicData uri="http://schemas.openxmlformats.org/drawingml/2006/table">
            <a:tbl>
              <a:tblPr firstRow="1" bandRow="1">
                <a:tableStyleId>{5A111915-BE36-4E01-A7E5-04B1672EAD32}</a:tableStyleId>
              </a:tblPr>
              <a:tblGrid>
                <a:gridCol w="780569">
                  <a:extLst>
                    <a:ext uri="{9D8B030D-6E8A-4147-A177-3AD203B41FA5}">
                      <a16:colId xmlns:a16="http://schemas.microsoft.com/office/drawing/2014/main" val="567011437"/>
                    </a:ext>
                  </a:extLst>
                </a:gridCol>
                <a:gridCol w="780569">
                  <a:extLst>
                    <a:ext uri="{9D8B030D-6E8A-4147-A177-3AD203B41FA5}">
                      <a16:colId xmlns:a16="http://schemas.microsoft.com/office/drawing/2014/main" val="3527943594"/>
                    </a:ext>
                  </a:extLst>
                </a:gridCol>
                <a:gridCol w="828000">
                  <a:extLst>
                    <a:ext uri="{9D8B030D-6E8A-4147-A177-3AD203B41FA5}">
                      <a16:colId xmlns:a16="http://schemas.microsoft.com/office/drawing/2014/main" val="2835286206"/>
                    </a:ext>
                  </a:extLst>
                </a:gridCol>
              </a:tblGrid>
              <a:tr h="327600">
                <a:tc gridSpan="3">
                  <a:txBody>
                    <a:bodyPr/>
                    <a:lstStyle/>
                    <a:p>
                      <a:pPr algn="l"/>
                      <a:r>
                        <a:rPr kumimoji="1" lang="ja-JP" altLang="en-US" sz="1300" b="0" dirty="0">
                          <a:solidFill>
                            <a:schemeClr val="tx1"/>
                          </a:solidFill>
                        </a:rPr>
                        <a:t>淡路エリア</a:t>
                      </a:r>
                      <a:endParaRPr kumimoji="1" lang="en-US" altLang="ja-JP" sz="1300" b="0" dirty="0">
                        <a:solidFill>
                          <a:schemeClr val="tx1"/>
                        </a:solidFill>
                        <a:latin typeface="+mn-ea"/>
                        <a:ea typeface="+mn-ea"/>
                      </a:endParaRPr>
                    </a:p>
                  </a:txBody>
                  <a:tcPr marL="72000" marR="72000" marT="72000" marB="72000" anchor="ctr">
                    <a:lnL w="12700" cap="flat" cmpd="sng" algn="ctr">
                      <a:solidFill>
                        <a:srgbClr val="BFBFF3"/>
                      </a:solidFill>
                      <a:prstDash val="solid"/>
                      <a:round/>
                      <a:headEnd type="none" w="med" len="med"/>
                      <a:tailEnd type="none" w="med" len="med"/>
                    </a:lnL>
                    <a:lnR w="12700" cap="flat" cmpd="sng" algn="ctr">
                      <a:solidFill>
                        <a:srgbClr val="BFBFF3"/>
                      </a:solidFill>
                      <a:prstDash val="solid"/>
                      <a:round/>
                      <a:headEnd type="none" w="med" len="med"/>
                      <a:tailEnd type="none" w="med" len="med"/>
                    </a:lnR>
                    <a:lnT w="12700" cap="flat" cmpd="sng" algn="ctr">
                      <a:solidFill>
                        <a:srgbClr val="BFBFF3"/>
                      </a:solidFill>
                      <a:prstDash val="solid"/>
                      <a:round/>
                      <a:headEnd type="none" w="med" len="med"/>
                      <a:tailEnd type="none" w="med" len="med"/>
                    </a:lnT>
                    <a:lnB w="12700" cap="flat" cmpd="sng" algn="ctr">
                      <a:solidFill>
                        <a:srgbClr val="BFBFF3"/>
                      </a:solidFill>
                      <a:prstDash val="solid"/>
                      <a:round/>
                      <a:headEnd type="none" w="med" len="med"/>
                      <a:tailEnd type="none" w="med" len="med"/>
                    </a:lnB>
                    <a:solidFill>
                      <a:srgbClr val="BFBFF3"/>
                    </a:solidFill>
                  </a:tcPr>
                </a:tc>
                <a:tc hMerge="1">
                  <a:txBody>
                    <a:bodyPr/>
                    <a:lstStyle/>
                    <a:p>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solidFill>
                      <a:srgbClr val="0070C0"/>
                    </a:solidFill>
                  </a:tcPr>
                </a:tc>
                <a:tc hMerge="1">
                  <a:txBody>
                    <a:bodyPr/>
                    <a:lstStyle/>
                    <a:p>
                      <a:endParaRPr kumimoji="1" lang="ja-JP" altLang="en-US" sz="1400" dirty="0">
                        <a:latin typeface="+mn-ea"/>
                        <a:ea typeface="+mn-ea"/>
                      </a:endParaRPr>
                    </a:p>
                  </a:txBody>
                  <a:tcPr marL="72000" marR="72000" marT="72000" marB="72000" anchor="ctr"/>
                </a:tc>
                <a:extLst>
                  <a:ext uri="{0D108BD9-81ED-4DB2-BD59-A6C34878D82A}">
                    <a16:rowId xmlns:a16="http://schemas.microsoft.com/office/drawing/2014/main" val="4194400008"/>
                  </a:ext>
                </a:extLst>
              </a:tr>
              <a:tr h="313200">
                <a:tc>
                  <a:txBody>
                    <a:bodyPr/>
                    <a:lstStyle/>
                    <a:p>
                      <a:r>
                        <a:rPr kumimoji="1" lang="ja-JP" altLang="en-US" sz="1200" u="none" dirty="0">
                          <a:solidFill>
                            <a:schemeClr val="tx1"/>
                          </a:solidFill>
                          <a:hlinkClick r:id="rId31">
                            <a:extLst>
                              <a:ext uri="{A12FA001-AC4F-418D-AE19-62706E023703}">
                                <ahyp:hlinkClr xmlns:ahyp="http://schemas.microsoft.com/office/drawing/2018/hyperlinkcolor" val="tx"/>
                              </a:ext>
                            </a:extLst>
                          </a:hlinkClick>
                        </a:rPr>
                        <a:t>淡路市</a:t>
                      </a:r>
                      <a:endParaRPr kumimoji="1" lang="ja-JP" altLang="en-US" sz="1200" u="none" dirty="0">
                        <a:solidFill>
                          <a:schemeClr val="tx1"/>
                        </a:solidFill>
                        <a:latin typeface="+mn-ea"/>
                        <a:ea typeface="+mn-ea"/>
                      </a:endParaRPr>
                    </a:p>
                  </a:txBody>
                  <a:tcPr marL="72000" marR="72000" marT="72000" marB="72000" anchor="ctr">
                    <a:lnL w="12700" cap="flat" cmpd="sng" algn="ctr">
                      <a:solidFill>
                        <a:srgbClr val="BFBFF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F3"/>
                      </a:solidFill>
                      <a:prstDash val="solid"/>
                      <a:round/>
                      <a:headEnd type="none" w="med" len="med"/>
                      <a:tailEnd type="none" w="med" len="med"/>
                    </a:lnT>
                    <a:lnB w="12700" cap="flat" cmpd="sng" algn="ctr">
                      <a:solidFill>
                        <a:srgbClr val="BFBFF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1200" dirty="0">
                          <a:solidFill>
                            <a:schemeClr val="tx1"/>
                          </a:solidFill>
                          <a:hlinkClick r:id="rId32">
                            <a:extLst>
                              <a:ext uri="{A12FA001-AC4F-418D-AE19-62706E023703}">
                                <ahyp:hlinkClr xmlns:ahyp="http://schemas.microsoft.com/office/drawing/2018/hyperlinkcolor" val="tx"/>
                              </a:ext>
                            </a:extLst>
                          </a:hlinkClick>
                        </a:rPr>
                        <a:t>洲本市</a:t>
                      </a:r>
                      <a:endParaRPr lang="ja-JP" altLang="en-US" sz="1200" dirty="0">
                        <a:solidFill>
                          <a:schemeClr val="tx1"/>
                        </a:solidFill>
                      </a:endParaRPr>
                    </a:p>
                  </a:txBody>
                  <a:tcPr marL="72000" marR="72000" marT="72000" marB="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BFBFF3"/>
                      </a:solidFill>
                      <a:prstDash val="solid"/>
                      <a:round/>
                      <a:headEnd type="none" w="med" len="med"/>
                      <a:tailEnd type="none" w="med" len="med"/>
                    </a:lnT>
                    <a:lnB w="12700" cap="flat" cmpd="sng" algn="ctr">
                      <a:solidFill>
                        <a:srgbClr val="BFBFF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dirty="0">
                          <a:solidFill>
                            <a:schemeClr val="tx1"/>
                          </a:solidFill>
                          <a:hlinkClick r:id="rId33">
                            <a:extLst>
                              <a:ext uri="{A12FA001-AC4F-418D-AE19-62706E023703}">
                                <ahyp:hlinkClr xmlns:ahyp="http://schemas.microsoft.com/office/drawing/2018/hyperlinkcolor" val="tx"/>
                              </a:ext>
                            </a:extLst>
                          </a:hlinkClick>
                        </a:rPr>
                        <a:t>南あわじ市</a:t>
                      </a:r>
                      <a:endParaRPr kumimoji="1" lang="ja-JP" altLang="en-US" sz="1100" dirty="0">
                        <a:solidFill>
                          <a:schemeClr val="tx1"/>
                        </a:solidFill>
                        <a:latin typeface="+mn-ea"/>
                        <a:ea typeface="+mn-ea"/>
                      </a:endParaRPr>
                    </a:p>
                  </a:txBody>
                  <a:tcPr marL="72000" marR="72000" marT="72000" marB="72000" anchor="ctr">
                    <a:lnL w="12700" cap="flat" cmpd="sng" algn="ctr">
                      <a:noFill/>
                      <a:prstDash val="solid"/>
                      <a:round/>
                      <a:headEnd type="none" w="med" len="med"/>
                      <a:tailEnd type="none" w="med" len="med"/>
                    </a:lnL>
                    <a:lnR w="12700" cap="flat" cmpd="sng" algn="ctr">
                      <a:solidFill>
                        <a:srgbClr val="BFBFF3"/>
                      </a:solidFill>
                      <a:prstDash val="solid"/>
                      <a:round/>
                      <a:headEnd type="none" w="med" len="med"/>
                      <a:tailEnd type="none" w="med" len="med"/>
                    </a:lnR>
                    <a:lnT w="12700" cap="flat" cmpd="sng" algn="ctr">
                      <a:solidFill>
                        <a:srgbClr val="BFBFF3"/>
                      </a:solidFill>
                      <a:prstDash val="solid"/>
                      <a:round/>
                      <a:headEnd type="none" w="med" len="med"/>
                      <a:tailEnd type="none" w="med" len="med"/>
                    </a:lnT>
                    <a:lnB w="12700" cap="flat" cmpd="sng" algn="ctr">
                      <a:solidFill>
                        <a:srgbClr val="BFBFF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08041166"/>
                  </a:ext>
                </a:extLst>
              </a:tr>
            </a:tbl>
          </a:graphicData>
        </a:graphic>
      </p:graphicFrame>
      <p:graphicFrame>
        <p:nvGraphicFramePr>
          <p:cNvPr id="17" name="表 16">
            <a:extLst>
              <a:ext uri="{FF2B5EF4-FFF2-40B4-BE49-F238E27FC236}">
                <a16:creationId xmlns:a16="http://schemas.microsoft.com/office/drawing/2014/main" id="{D9567412-C840-4BA3-9C6F-FEFB0CED8C6A}"/>
              </a:ext>
            </a:extLst>
          </p:cNvPr>
          <p:cNvGraphicFramePr>
            <a:graphicFrameLocks noGrp="1"/>
          </p:cNvGraphicFramePr>
          <p:nvPr/>
        </p:nvGraphicFramePr>
        <p:xfrm>
          <a:off x="360397" y="5492430"/>
          <a:ext cx="3124800" cy="995880"/>
        </p:xfrm>
        <a:graphic>
          <a:graphicData uri="http://schemas.openxmlformats.org/drawingml/2006/table">
            <a:tbl>
              <a:tblPr firstRow="1" bandRow="1">
                <a:tableStyleId>{912C8C85-51F0-491E-9774-3900AFEF0FD7}</a:tableStyleId>
              </a:tblPr>
              <a:tblGrid>
                <a:gridCol w="781200">
                  <a:extLst>
                    <a:ext uri="{9D8B030D-6E8A-4147-A177-3AD203B41FA5}">
                      <a16:colId xmlns:a16="http://schemas.microsoft.com/office/drawing/2014/main" val="567011437"/>
                    </a:ext>
                  </a:extLst>
                </a:gridCol>
                <a:gridCol w="781200">
                  <a:extLst>
                    <a:ext uri="{9D8B030D-6E8A-4147-A177-3AD203B41FA5}">
                      <a16:colId xmlns:a16="http://schemas.microsoft.com/office/drawing/2014/main" val="3527943594"/>
                    </a:ext>
                  </a:extLst>
                </a:gridCol>
                <a:gridCol w="781200">
                  <a:extLst>
                    <a:ext uri="{9D8B030D-6E8A-4147-A177-3AD203B41FA5}">
                      <a16:colId xmlns:a16="http://schemas.microsoft.com/office/drawing/2014/main" val="2835286206"/>
                    </a:ext>
                  </a:extLst>
                </a:gridCol>
                <a:gridCol w="781200">
                  <a:extLst>
                    <a:ext uri="{9D8B030D-6E8A-4147-A177-3AD203B41FA5}">
                      <a16:colId xmlns:a16="http://schemas.microsoft.com/office/drawing/2014/main" val="2520983708"/>
                    </a:ext>
                  </a:extLst>
                </a:gridCol>
              </a:tblGrid>
              <a:tr h="327600">
                <a:tc gridSpan="4">
                  <a:txBody>
                    <a:bodyPr/>
                    <a:lstStyle/>
                    <a:p>
                      <a:pPr algn="l"/>
                      <a:r>
                        <a:rPr kumimoji="1" lang="ja-JP" altLang="en-US" sz="1300" b="0" dirty="0">
                          <a:solidFill>
                            <a:schemeClr val="tx1"/>
                          </a:solidFill>
                        </a:rPr>
                        <a:t>摂津（阪神）エリア</a:t>
                      </a:r>
                      <a:endParaRPr kumimoji="1" lang="ja-JP" altLang="en-US" sz="1300" b="0" dirty="0">
                        <a:solidFill>
                          <a:schemeClr val="tx1"/>
                        </a:solidFill>
                        <a:latin typeface="+mn-ea"/>
                        <a:ea typeface="+mn-ea"/>
                      </a:endParaRPr>
                    </a:p>
                  </a:txBody>
                  <a:tcPr marL="72000" marR="72000" marT="72000" marB="72000" anchor="ctr">
                    <a:lnL w="12700" cap="flat" cmpd="sng" algn="ctr">
                      <a:solidFill>
                        <a:srgbClr val="F7E795"/>
                      </a:solidFill>
                      <a:prstDash val="solid"/>
                      <a:round/>
                      <a:headEnd type="none" w="med" len="med"/>
                      <a:tailEnd type="none" w="med" len="med"/>
                    </a:lnL>
                    <a:lnR w="12700" cap="flat" cmpd="sng" algn="ctr">
                      <a:solidFill>
                        <a:srgbClr val="F7E795"/>
                      </a:solidFill>
                      <a:prstDash val="solid"/>
                      <a:round/>
                      <a:headEnd type="none" w="med" len="med"/>
                      <a:tailEnd type="none" w="med" len="med"/>
                    </a:lnR>
                    <a:lnT w="12700" cap="flat" cmpd="sng" algn="ctr">
                      <a:solidFill>
                        <a:srgbClr val="F7E795"/>
                      </a:solidFill>
                      <a:prstDash val="solid"/>
                      <a:round/>
                      <a:headEnd type="none" w="med" len="med"/>
                      <a:tailEnd type="none" w="med" len="med"/>
                    </a:lnT>
                    <a:lnB w="12700" cap="flat" cmpd="sng" algn="ctr">
                      <a:solidFill>
                        <a:srgbClr val="F7E795"/>
                      </a:solidFill>
                      <a:prstDash val="solid"/>
                      <a:round/>
                      <a:headEnd type="none" w="med" len="med"/>
                      <a:tailEnd type="none" w="med" len="med"/>
                    </a:lnB>
                    <a:solidFill>
                      <a:srgbClr val="F7E795"/>
                    </a:solidFill>
                  </a:tcPr>
                </a:tc>
                <a:tc hMerge="1">
                  <a:txBody>
                    <a:bodyPr/>
                    <a:lstStyle/>
                    <a:p>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solidFill>
                      <a:srgbClr val="0070C0"/>
                    </a:solidFill>
                  </a:tcPr>
                </a:tc>
                <a:tc hMerge="1">
                  <a:txBody>
                    <a:bodyPr/>
                    <a:lstStyle/>
                    <a:p>
                      <a:endParaRPr kumimoji="1" lang="ja-JP" altLang="en-US" sz="1400" dirty="0">
                        <a:latin typeface="+mn-ea"/>
                        <a:ea typeface="+mn-ea"/>
                      </a:endParaRPr>
                    </a:p>
                  </a:txBody>
                  <a:tcPr marL="72000" marR="72000" marT="72000" marB="72000" anchor="ctr"/>
                </a:tc>
                <a:tc hMerge="1">
                  <a:txBody>
                    <a:bodyPr/>
                    <a:lstStyle/>
                    <a:p>
                      <a:pPr algn="ctr"/>
                      <a:endParaRPr kumimoji="1" lang="ja-JP" altLang="en-US" sz="1400" dirty="0">
                        <a:latin typeface="+mn-ea"/>
                        <a:ea typeface="+mn-ea"/>
                      </a:endParaRPr>
                    </a:p>
                  </a:txBody>
                  <a:tcPr marL="72000" marR="72000" marT="72000" marB="72000" anchor="ctr"/>
                </a:tc>
                <a:extLst>
                  <a:ext uri="{0D108BD9-81ED-4DB2-BD59-A6C34878D82A}">
                    <a16:rowId xmlns:a16="http://schemas.microsoft.com/office/drawing/2014/main" val="4194400008"/>
                  </a:ext>
                </a:extLst>
              </a:tr>
              <a:tr h="313200">
                <a:tc>
                  <a:txBody>
                    <a:bodyPr/>
                    <a:lstStyle/>
                    <a:p>
                      <a:r>
                        <a:rPr kumimoji="1" lang="ja-JP" altLang="en-US" sz="1200" u="none" dirty="0">
                          <a:solidFill>
                            <a:schemeClr val="tx1"/>
                          </a:solidFill>
                          <a:hlinkClick r:id="rId34">
                            <a:extLst>
                              <a:ext uri="{A12FA001-AC4F-418D-AE19-62706E023703}">
                                <ahyp:hlinkClr xmlns:ahyp="http://schemas.microsoft.com/office/drawing/2018/hyperlinkcolor" val="tx"/>
                              </a:ext>
                            </a:extLst>
                          </a:hlinkClick>
                        </a:rPr>
                        <a:t>尼崎市</a:t>
                      </a:r>
                      <a:endParaRPr kumimoji="1" lang="ja-JP" altLang="en-US" sz="1200" u="none" dirty="0">
                        <a:solidFill>
                          <a:schemeClr val="tx1"/>
                        </a:solidFill>
                        <a:latin typeface="+mn-ea"/>
                        <a:ea typeface="+mn-ea"/>
                      </a:endParaRPr>
                    </a:p>
                  </a:txBody>
                  <a:tcPr marL="72000" marR="72000" marT="72000" marB="72000" anchor="ctr">
                    <a:lnL w="12700" cap="flat" cmpd="sng" algn="ctr">
                      <a:solidFill>
                        <a:srgbClr val="F7E795"/>
                      </a:solidFill>
                      <a:prstDash val="solid"/>
                      <a:round/>
                      <a:headEnd type="none" w="med" len="med"/>
                      <a:tailEnd type="none" w="med" len="med"/>
                    </a:lnL>
                    <a:lnT w="12700" cap="flat" cmpd="sng" algn="ctr">
                      <a:solidFill>
                        <a:srgbClr val="F7E795"/>
                      </a:solidFill>
                      <a:prstDash val="solid"/>
                      <a:round/>
                      <a:headEnd type="none" w="med" len="med"/>
                      <a:tailEnd type="none" w="med" len="med"/>
                    </a:lnT>
                    <a:lnB w="12700" cap="flat" cmpd="sng" algn="ctr">
                      <a:solidFill>
                        <a:srgbClr val="F7E795"/>
                      </a:solidFill>
                      <a:prstDash val="solid"/>
                      <a:round/>
                      <a:headEnd type="none" w="med" len="med"/>
                      <a:tailEnd type="none" w="med" len="med"/>
                    </a:lnB>
                  </a:tcPr>
                </a:tc>
                <a:tc>
                  <a:txBody>
                    <a:bodyPr/>
                    <a:lstStyle/>
                    <a:p>
                      <a:r>
                        <a:rPr kumimoji="1" lang="ja-JP" altLang="en-US" sz="1200" u="none" dirty="0">
                          <a:solidFill>
                            <a:schemeClr val="tx1"/>
                          </a:solidFill>
                          <a:hlinkClick r:id="rId35">
                            <a:extLst>
                              <a:ext uri="{A12FA001-AC4F-418D-AE19-62706E023703}">
                                <ahyp:hlinkClr xmlns:ahyp="http://schemas.microsoft.com/office/drawing/2018/hyperlinkcolor" val="tx"/>
                              </a:ext>
                            </a:extLst>
                          </a:hlinkClick>
                        </a:rPr>
                        <a:t>西宮市</a:t>
                      </a:r>
                      <a:endParaRPr kumimoji="1" lang="ja-JP" altLang="en-US" sz="1200" u="none" dirty="0">
                        <a:solidFill>
                          <a:schemeClr val="tx1"/>
                        </a:solidFill>
                        <a:latin typeface="+mn-ea"/>
                        <a:ea typeface="+mn-ea"/>
                      </a:endParaRPr>
                    </a:p>
                  </a:txBody>
                  <a:tcPr marL="72000" marR="72000" marT="72000" marB="72000" anchor="ctr">
                    <a:lnT w="12700" cap="flat" cmpd="sng" algn="ctr">
                      <a:solidFill>
                        <a:srgbClr val="F7E795"/>
                      </a:solidFill>
                      <a:prstDash val="solid"/>
                      <a:round/>
                      <a:headEnd type="none" w="med" len="med"/>
                      <a:tailEnd type="none" w="med" len="med"/>
                    </a:lnT>
                    <a:lnB w="12700" cap="flat" cmpd="sng" algn="ctr">
                      <a:solidFill>
                        <a:srgbClr val="F7E795"/>
                      </a:solidFill>
                      <a:prstDash val="solid"/>
                      <a:round/>
                      <a:headEnd type="none" w="med" len="med"/>
                      <a:tailEnd type="none" w="med" len="med"/>
                    </a:lnB>
                  </a:tcPr>
                </a:tc>
                <a:tc>
                  <a:txBody>
                    <a:bodyPr/>
                    <a:lstStyle/>
                    <a:p>
                      <a:r>
                        <a:rPr kumimoji="1" lang="ja-JP" altLang="en-US" sz="1200">
                          <a:solidFill>
                            <a:schemeClr val="tx1"/>
                          </a:solidFill>
                          <a:hlinkClick r:id="rId36">
                            <a:extLst>
                              <a:ext uri="{A12FA001-AC4F-418D-AE19-62706E023703}">
                                <ahyp:hlinkClr xmlns:ahyp="http://schemas.microsoft.com/office/drawing/2018/hyperlinkcolor" val="tx"/>
                              </a:ext>
                            </a:extLst>
                          </a:hlinkClick>
                        </a:rPr>
                        <a:t>芦屋市</a:t>
                      </a:r>
                      <a:endParaRPr kumimoji="1" lang="ja-JP" altLang="en-US" sz="1200" dirty="0">
                        <a:solidFill>
                          <a:schemeClr val="tx1"/>
                        </a:solidFill>
                        <a:latin typeface="+mn-ea"/>
                        <a:ea typeface="+mn-ea"/>
                      </a:endParaRPr>
                    </a:p>
                  </a:txBody>
                  <a:tcPr marL="72000" marR="72000" marT="72000" marB="72000" anchor="ctr">
                    <a:lnT w="12700" cap="flat" cmpd="sng" algn="ctr">
                      <a:solidFill>
                        <a:srgbClr val="F7E795"/>
                      </a:solidFill>
                      <a:prstDash val="solid"/>
                      <a:round/>
                      <a:headEnd type="none" w="med" len="med"/>
                      <a:tailEnd type="none" w="med" len="med"/>
                    </a:lnT>
                    <a:lnB w="12700" cap="flat" cmpd="sng" algn="ctr">
                      <a:solidFill>
                        <a:srgbClr val="F7E795"/>
                      </a:solidFill>
                      <a:prstDash val="solid"/>
                      <a:round/>
                      <a:headEnd type="none" w="med" len="med"/>
                      <a:tailEnd type="none" w="med" len="med"/>
                    </a:lnB>
                  </a:tcPr>
                </a:tc>
                <a:tc>
                  <a:txBody>
                    <a:bodyPr/>
                    <a:lstStyle/>
                    <a:p>
                      <a:r>
                        <a:rPr kumimoji="1" lang="ja-JP" altLang="en-US" sz="1200">
                          <a:solidFill>
                            <a:schemeClr val="tx1"/>
                          </a:solidFill>
                          <a:hlinkClick r:id="rId37">
                            <a:extLst>
                              <a:ext uri="{A12FA001-AC4F-418D-AE19-62706E023703}">
                                <ahyp:hlinkClr xmlns:ahyp="http://schemas.microsoft.com/office/drawing/2018/hyperlinkcolor" val="tx"/>
                              </a:ext>
                            </a:extLst>
                          </a:hlinkClick>
                        </a:rPr>
                        <a:t>伊丹市</a:t>
                      </a:r>
                      <a:endParaRPr kumimoji="1" lang="ja-JP" altLang="en-US" sz="1200" dirty="0">
                        <a:solidFill>
                          <a:schemeClr val="tx1"/>
                        </a:solidFill>
                        <a:latin typeface="+mn-ea"/>
                        <a:ea typeface="+mn-ea"/>
                      </a:endParaRPr>
                    </a:p>
                  </a:txBody>
                  <a:tcPr marL="72000" marR="72000" marT="72000" marB="72000" anchor="ctr">
                    <a:lnR w="12700" cap="flat" cmpd="sng" algn="ctr">
                      <a:solidFill>
                        <a:srgbClr val="F7E795"/>
                      </a:solidFill>
                      <a:prstDash val="solid"/>
                      <a:round/>
                      <a:headEnd type="none" w="med" len="med"/>
                      <a:tailEnd type="none" w="med" len="med"/>
                    </a:lnR>
                    <a:lnT w="12700" cap="flat" cmpd="sng" algn="ctr">
                      <a:solidFill>
                        <a:srgbClr val="F7E795"/>
                      </a:solidFill>
                      <a:prstDash val="solid"/>
                      <a:round/>
                      <a:headEnd type="none" w="med" len="med"/>
                      <a:tailEnd type="none" w="med" len="med"/>
                    </a:lnT>
                    <a:lnB w="12700" cap="flat" cmpd="sng" algn="ctr">
                      <a:solidFill>
                        <a:srgbClr val="F7E795"/>
                      </a:solidFill>
                      <a:prstDash val="solid"/>
                      <a:round/>
                      <a:headEnd type="none" w="med" len="med"/>
                      <a:tailEnd type="none" w="med" len="med"/>
                    </a:lnB>
                  </a:tcPr>
                </a:tc>
                <a:extLst>
                  <a:ext uri="{0D108BD9-81ED-4DB2-BD59-A6C34878D82A}">
                    <a16:rowId xmlns:a16="http://schemas.microsoft.com/office/drawing/2014/main" val="4008041166"/>
                  </a:ext>
                </a:extLst>
              </a:tr>
              <a:tr h="313200">
                <a:tc>
                  <a:txBody>
                    <a:bodyPr/>
                    <a:lstStyle/>
                    <a:p>
                      <a:r>
                        <a:rPr kumimoji="1" lang="ja-JP" altLang="en-US" sz="1200" u="none" dirty="0">
                          <a:solidFill>
                            <a:schemeClr val="tx1"/>
                          </a:solidFill>
                          <a:hlinkClick r:id="rId38">
                            <a:extLst>
                              <a:ext uri="{A12FA001-AC4F-418D-AE19-62706E023703}">
                                <ahyp:hlinkClr xmlns:ahyp="http://schemas.microsoft.com/office/drawing/2018/hyperlinkcolor" val="tx"/>
                              </a:ext>
                            </a:extLst>
                          </a:hlinkClick>
                        </a:rPr>
                        <a:t>宝塚市</a:t>
                      </a:r>
                      <a:endParaRPr kumimoji="1" lang="ja-JP" altLang="en-US" sz="1200" u="none" dirty="0">
                        <a:solidFill>
                          <a:schemeClr val="tx1"/>
                        </a:solidFill>
                        <a:latin typeface="+mn-ea"/>
                        <a:ea typeface="+mn-ea"/>
                      </a:endParaRPr>
                    </a:p>
                  </a:txBody>
                  <a:tcPr marL="72000" marR="72000" marT="72000" marB="72000" anchor="ctr">
                    <a:lnL w="12700" cap="flat" cmpd="sng" algn="ctr">
                      <a:solidFill>
                        <a:srgbClr val="F7E795"/>
                      </a:solidFill>
                      <a:prstDash val="solid"/>
                      <a:round/>
                      <a:headEnd type="none" w="med" len="med"/>
                      <a:tailEnd type="none" w="med" len="med"/>
                    </a:lnL>
                    <a:lnT w="12700" cap="flat" cmpd="sng" algn="ctr">
                      <a:solidFill>
                        <a:srgbClr val="F7E795"/>
                      </a:solidFill>
                      <a:prstDash val="solid"/>
                      <a:round/>
                      <a:headEnd type="none" w="med" len="med"/>
                      <a:tailEnd type="none" w="med" len="med"/>
                    </a:lnT>
                    <a:lnB w="12700" cap="flat" cmpd="sng" algn="ctr">
                      <a:solidFill>
                        <a:srgbClr val="F7E795"/>
                      </a:solidFill>
                      <a:prstDash val="solid"/>
                      <a:round/>
                      <a:headEnd type="none" w="med" len="med"/>
                      <a:tailEnd type="none" w="med" len="med"/>
                    </a:lnB>
                  </a:tcPr>
                </a:tc>
                <a:tc>
                  <a:txBody>
                    <a:bodyPr/>
                    <a:lstStyle/>
                    <a:p>
                      <a:r>
                        <a:rPr kumimoji="1" lang="ja-JP" altLang="en-US" sz="1200" u="none" dirty="0">
                          <a:solidFill>
                            <a:schemeClr val="tx1"/>
                          </a:solidFill>
                          <a:hlinkClick r:id="rId39">
                            <a:extLst>
                              <a:ext uri="{A12FA001-AC4F-418D-AE19-62706E023703}">
                                <ahyp:hlinkClr xmlns:ahyp="http://schemas.microsoft.com/office/drawing/2018/hyperlinkcolor" val="tx"/>
                              </a:ext>
                            </a:extLst>
                          </a:hlinkClick>
                        </a:rPr>
                        <a:t>川西市</a:t>
                      </a:r>
                      <a:endParaRPr kumimoji="1" lang="ja-JP" altLang="en-US" sz="1200" u="none" dirty="0">
                        <a:solidFill>
                          <a:schemeClr val="tx1"/>
                        </a:solidFill>
                        <a:latin typeface="+mn-ea"/>
                        <a:ea typeface="+mn-ea"/>
                      </a:endParaRPr>
                    </a:p>
                  </a:txBody>
                  <a:tcPr marL="72000" marR="72000" marT="72000" marB="72000" anchor="ctr">
                    <a:lnT w="12700" cap="flat" cmpd="sng" algn="ctr">
                      <a:solidFill>
                        <a:srgbClr val="F7E795"/>
                      </a:solidFill>
                      <a:prstDash val="solid"/>
                      <a:round/>
                      <a:headEnd type="none" w="med" len="med"/>
                      <a:tailEnd type="none" w="med" len="med"/>
                    </a:lnT>
                    <a:lnB w="12700" cap="flat" cmpd="sng" algn="ctr">
                      <a:solidFill>
                        <a:srgbClr val="F7E795"/>
                      </a:solidFill>
                      <a:prstDash val="solid"/>
                      <a:round/>
                      <a:headEnd type="none" w="med" len="med"/>
                      <a:tailEnd type="none" w="med" len="med"/>
                    </a:lnB>
                  </a:tcPr>
                </a:tc>
                <a:tc>
                  <a:txBody>
                    <a:bodyPr/>
                    <a:lstStyle/>
                    <a:p>
                      <a:r>
                        <a:rPr kumimoji="1" lang="ja-JP" altLang="en-US" sz="1200" dirty="0">
                          <a:solidFill>
                            <a:schemeClr val="tx1"/>
                          </a:solidFill>
                          <a:hlinkClick r:id="rId40">
                            <a:extLst>
                              <a:ext uri="{A12FA001-AC4F-418D-AE19-62706E023703}">
                                <ahyp:hlinkClr xmlns:ahyp="http://schemas.microsoft.com/office/drawing/2018/hyperlinkcolor" val="tx"/>
                              </a:ext>
                            </a:extLst>
                          </a:hlinkClick>
                        </a:rPr>
                        <a:t>三田市</a:t>
                      </a:r>
                      <a:endParaRPr kumimoji="1" lang="ja-JP" altLang="en-US" sz="1200" dirty="0">
                        <a:solidFill>
                          <a:schemeClr val="tx1"/>
                        </a:solidFill>
                        <a:latin typeface="+mn-ea"/>
                        <a:ea typeface="+mn-ea"/>
                      </a:endParaRPr>
                    </a:p>
                  </a:txBody>
                  <a:tcPr marL="72000" marR="72000" marT="72000" marB="72000" anchor="ctr">
                    <a:lnT w="12700" cap="flat" cmpd="sng" algn="ctr">
                      <a:solidFill>
                        <a:srgbClr val="F7E795"/>
                      </a:solidFill>
                      <a:prstDash val="solid"/>
                      <a:round/>
                      <a:headEnd type="none" w="med" len="med"/>
                      <a:tailEnd type="none" w="med" len="med"/>
                    </a:lnT>
                    <a:lnB w="12700" cap="flat" cmpd="sng" algn="ctr">
                      <a:solidFill>
                        <a:srgbClr val="F7E795"/>
                      </a:solidFill>
                      <a:prstDash val="solid"/>
                      <a:round/>
                      <a:headEnd type="none" w="med" len="med"/>
                      <a:tailEnd type="none" w="med" len="med"/>
                    </a:lnB>
                  </a:tcPr>
                </a:tc>
                <a:tc>
                  <a:txBody>
                    <a:bodyPr/>
                    <a:lstStyle/>
                    <a:p>
                      <a:r>
                        <a:rPr kumimoji="1" lang="ja-JP" altLang="en-US" sz="1200" dirty="0">
                          <a:solidFill>
                            <a:schemeClr val="tx1"/>
                          </a:solidFill>
                          <a:hlinkClick r:id="rId41">
                            <a:extLst>
                              <a:ext uri="{A12FA001-AC4F-418D-AE19-62706E023703}">
                                <ahyp:hlinkClr xmlns:ahyp="http://schemas.microsoft.com/office/drawing/2018/hyperlinkcolor" val="tx"/>
                              </a:ext>
                            </a:extLst>
                          </a:hlinkClick>
                        </a:rPr>
                        <a:t>猪名川町</a:t>
                      </a:r>
                      <a:endParaRPr kumimoji="1" lang="ja-JP" altLang="en-US" sz="1200" dirty="0">
                        <a:solidFill>
                          <a:schemeClr val="tx1"/>
                        </a:solidFill>
                        <a:latin typeface="+mn-ea"/>
                        <a:ea typeface="+mn-ea"/>
                      </a:endParaRPr>
                    </a:p>
                  </a:txBody>
                  <a:tcPr marL="72000" marR="72000" marT="72000" marB="72000" anchor="ctr">
                    <a:lnR w="12700" cap="flat" cmpd="sng" algn="ctr">
                      <a:solidFill>
                        <a:srgbClr val="F7E795"/>
                      </a:solidFill>
                      <a:prstDash val="solid"/>
                      <a:round/>
                      <a:headEnd type="none" w="med" len="med"/>
                      <a:tailEnd type="none" w="med" len="med"/>
                    </a:lnR>
                    <a:lnT w="12700" cap="flat" cmpd="sng" algn="ctr">
                      <a:solidFill>
                        <a:srgbClr val="F7E795"/>
                      </a:solidFill>
                      <a:prstDash val="solid"/>
                      <a:round/>
                      <a:headEnd type="none" w="med" len="med"/>
                      <a:tailEnd type="none" w="med" len="med"/>
                    </a:lnT>
                    <a:lnB w="12700" cap="flat" cmpd="sng" algn="ctr">
                      <a:solidFill>
                        <a:srgbClr val="F7E795"/>
                      </a:solidFill>
                      <a:prstDash val="solid"/>
                      <a:round/>
                      <a:headEnd type="none" w="med" len="med"/>
                      <a:tailEnd type="none" w="med" len="med"/>
                    </a:lnB>
                  </a:tcPr>
                </a:tc>
                <a:extLst>
                  <a:ext uri="{0D108BD9-81ED-4DB2-BD59-A6C34878D82A}">
                    <a16:rowId xmlns:a16="http://schemas.microsoft.com/office/drawing/2014/main" val="3523567960"/>
                  </a:ext>
                </a:extLst>
              </a:tr>
            </a:tbl>
          </a:graphicData>
        </a:graphic>
      </p:graphicFrame>
      <p:graphicFrame>
        <p:nvGraphicFramePr>
          <p:cNvPr id="18" name="表 17">
            <a:extLst>
              <a:ext uri="{FF2B5EF4-FFF2-40B4-BE49-F238E27FC236}">
                <a16:creationId xmlns:a16="http://schemas.microsoft.com/office/drawing/2014/main" id="{E02F1EEB-4635-7BC8-1D3C-D97B4F91EDE4}"/>
              </a:ext>
            </a:extLst>
          </p:cNvPr>
          <p:cNvGraphicFramePr>
            <a:graphicFrameLocks noGrp="1"/>
          </p:cNvGraphicFramePr>
          <p:nvPr/>
        </p:nvGraphicFramePr>
        <p:xfrm>
          <a:off x="2838553" y="4754362"/>
          <a:ext cx="1644569" cy="669000"/>
        </p:xfrm>
        <a:graphic>
          <a:graphicData uri="http://schemas.openxmlformats.org/drawingml/2006/table">
            <a:tbl>
              <a:tblPr firstRow="1" bandRow="1">
                <a:tableStyleId>{17292A2E-F333-43FB-9621-5CBBE7FDCDCB}</a:tableStyleId>
              </a:tblPr>
              <a:tblGrid>
                <a:gridCol w="780569">
                  <a:extLst>
                    <a:ext uri="{9D8B030D-6E8A-4147-A177-3AD203B41FA5}">
                      <a16:colId xmlns:a16="http://schemas.microsoft.com/office/drawing/2014/main" val="567011437"/>
                    </a:ext>
                  </a:extLst>
                </a:gridCol>
                <a:gridCol w="864000">
                  <a:extLst>
                    <a:ext uri="{9D8B030D-6E8A-4147-A177-3AD203B41FA5}">
                      <a16:colId xmlns:a16="http://schemas.microsoft.com/office/drawing/2014/main" val="3527943594"/>
                    </a:ext>
                  </a:extLst>
                </a:gridCol>
              </a:tblGrid>
              <a:tr h="327600">
                <a:tc gridSpan="2">
                  <a:txBody>
                    <a:bodyPr/>
                    <a:lstStyle/>
                    <a:p>
                      <a:pPr algn="l"/>
                      <a:r>
                        <a:rPr kumimoji="1" lang="ja-JP" altLang="en-US" sz="1300" b="0" dirty="0">
                          <a:solidFill>
                            <a:schemeClr val="tx1"/>
                          </a:solidFill>
                        </a:rPr>
                        <a:t>丹波エリア</a:t>
                      </a:r>
                      <a:endParaRPr kumimoji="1" lang="en-US" altLang="ja-JP" sz="1300" b="0" dirty="0">
                        <a:solidFill>
                          <a:schemeClr val="tx1"/>
                        </a:solidFill>
                        <a:latin typeface="+mn-ea"/>
                        <a:ea typeface="+mn-ea"/>
                      </a:endParaRPr>
                    </a:p>
                  </a:txBody>
                  <a:tcPr marL="72000" marR="72000" marT="72000" marB="72000" anchor="ctr">
                    <a:lnL w="12700" cap="flat" cmpd="sng" algn="ctr">
                      <a:solidFill>
                        <a:srgbClr val="8EDEA9"/>
                      </a:solidFill>
                      <a:prstDash val="solid"/>
                      <a:round/>
                      <a:headEnd type="none" w="med" len="med"/>
                      <a:tailEnd type="none" w="med" len="med"/>
                    </a:lnL>
                    <a:lnR w="12700" cap="flat" cmpd="sng" algn="ctr">
                      <a:solidFill>
                        <a:srgbClr val="8EDEA9"/>
                      </a:solidFill>
                      <a:prstDash val="solid"/>
                      <a:round/>
                      <a:headEnd type="none" w="med" len="med"/>
                      <a:tailEnd type="none" w="med" len="med"/>
                    </a:lnR>
                    <a:lnT w="12700" cap="flat" cmpd="sng" algn="ctr">
                      <a:solidFill>
                        <a:srgbClr val="8EDEA9"/>
                      </a:solidFill>
                      <a:prstDash val="solid"/>
                      <a:round/>
                      <a:headEnd type="none" w="med" len="med"/>
                      <a:tailEnd type="none" w="med" len="med"/>
                    </a:lnT>
                    <a:lnB w="12700" cap="flat" cmpd="sng" algn="ctr">
                      <a:solidFill>
                        <a:srgbClr val="8EDEA9"/>
                      </a:solidFill>
                      <a:prstDash val="solid"/>
                      <a:round/>
                      <a:headEnd type="none" w="med" len="med"/>
                      <a:tailEnd type="none" w="med" len="med"/>
                    </a:lnB>
                    <a:solidFill>
                      <a:srgbClr val="8EDEA9"/>
                    </a:solidFill>
                  </a:tcPr>
                </a:tc>
                <a:tc hMerge="1">
                  <a:txBody>
                    <a:bodyPr/>
                    <a:lstStyle/>
                    <a:p>
                      <a:endParaRPr kumimoji="1" lang="ja-JP" altLang="en-US" sz="1400" dirty="0">
                        <a:latin typeface="+mn-ea"/>
                        <a:ea typeface="+mn-ea"/>
                      </a:endParaRPr>
                    </a:p>
                  </a:txBody>
                  <a:tcPr>
                    <a:lnL w="12700" cap="flat" cmpd="sng" algn="ctr">
                      <a:solidFill>
                        <a:schemeClr val="tx1"/>
                      </a:solidFill>
                      <a:prstDash val="solid"/>
                      <a:round/>
                      <a:headEnd type="none" w="med" len="med"/>
                      <a:tailEnd type="none" w="med" len="med"/>
                    </a:lnL>
                    <a:solidFill>
                      <a:srgbClr val="0070C0"/>
                    </a:solidFill>
                  </a:tcPr>
                </a:tc>
                <a:extLst>
                  <a:ext uri="{0D108BD9-81ED-4DB2-BD59-A6C34878D82A}">
                    <a16:rowId xmlns:a16="http://schemas.microsoft.com/office/drawing/2014/main" val="4194400008"/>
                  </a:ext>
                </a:extLst>
              </a:tr>
              <a:tr h="313200">
                <a:tc>
                  <a:txBody>
                    <a:bodyPr/>
                    <a:lstStyle/>
                    <a:p>
                      <a:r>
                        <a:rPr kumimoji="1" lang="ja-JP" altLang="en-US" sz="1200" u="none" dirty="0">
                          <a:solidFill>
                            <a:schemeClr val="tx1"/>
                          </a:solidFill>
                          <a:hlinkClick r:id="rId42">
                            <a:extLst>
                              <a:ext uri="{A12FA001-AC4F-418D-AE19-62706E023703}">
                                <ahyp:hlinkClr xmlns:ahyp="http://schemas.microsoft.com/office/drawing/2018/hyperlinkcolor" val="tx"/>
                              </a:ext>
                            </a:extLst>
                          </a:hlinkClick>
                        </a:rPr>
                        <a:t>丹波市</a:t>
                      </a:r>
                      <a:endParaRPr kumimoji="1" lang="ja-JP" altLang="en-US" sz="1200" u="none" dirty="0">
                        <a:solidFill>
                          <a:schemeClr val="tx1"/>
                        </a:solidFill>
                        <a:latin typeface="+mn-ea"/>
                        <a:ea typeface="+mn-ea"/>
                      </a:endParaRPr>
                    </a:p>
                  </a:txBody>
                  <a:tcPr marL="72000" marR="72000" marT="72000" marB="72000" anchor="ctr">
                    <a:lnL w="12700" cap="flat" cmpd="sng" algn="ctr">
                      <a:solidFill>
                        <a:srgbClr val="8EDEA9"/>
                      </a:solidFill>
                      <a:prstDash val="solid"/>
                      <a:round/>
                      <a:headEnd type="none" w="med" len="med"/>
                      <a:tailEnd type="none" w="med" len="med"/>
                    </a:lnL>
                    <a:lnT w="12700" cap="flat" cmpd="sng" algn="ctr">
                      <a:solidFill>
                        <a:srgbClr val="8EDEA9"/>
                      </a:solidFill>
                      <a:prstDash val="solid"/>
                      <a:round/>
                      <a:headEnd type="none" w="med" len="med"/>
                      <a:tailEnd type="none" w="med" len="med"/>
                    </a:lnT>
                    <a:lnB w="12700" cap="flat" cmpd="sng" algn="ctr">
                      <a:solidFill>
                        <a:srgbClr val="8EDEA9"/>
                      </a:solidFill>
                      <a:prstDash val="solid"/>
                      <a:round/>
                      <a:headEnd type="none" w="med" len="med"/>
                      <a:tailEnd type="none" w="med" len="med"/>
                    </a:lnB>
                  </a:tcPr>
                </a:tc>
                <a:tc>
                  <a:txBody>
                    <a:bodyPr/>
                    <a:lstStyle/>
                    <a:p>
                      <a:r>
                        <a:rPr lang="ja-JP" altLang="en-US" sz="1100" dirty="0">
                          <a:solidFill>
                            <a:schemeClr val="tx1"/>
                          </a:solidFill>
                          <a:hlinkClick r:id="rId43">
                            <a:extLst>
                              <a:ext uri="{A12FA001-AC4F-418D-AE19-62706E023703}">
                                <ahyp:hlinkClr xmlns:ahyp="http://schemas.microsoft.com/office/drawing/2018/hyperlinkcolor" val="tx"/>
                              </a:ext>
                            </a:extLst>
                          </a:hlinkClick>
                        </a:rPr>
                        <a:t>丹波篠山市</a:t>
                      </a:r>
                      <a:endParaRPr lang="ja-JP" altLang="en-US" sz="1100" dirty="0">
                        <a:solidFill>
                          <a:schemeClr val="tx1"/>
                        </a:solidFill>
                      </a:endParaRPr>
                    </a:p>
                  </a:txBody>
                  <a:tcPr marL="72000" marR="72000" marT="72000" marB="72000" anchor="ctr">
                    <a:lnR w="12700" cap="flat" cmpd="sng" algn="ctr">
                      <a:solidFill>
                        <a:srgbClr val="8EDEA9"/>
                      </a:solidFill>
                      <a:prstDash val="solid"/>
                      <a:round/>
                      <a:headEnd type="none" w="med" len="med"/>
                      <a:tailEnd type="none" w="med" len="med"/>
                    </a:lnR>
                    <a:lnT w="12700" cap="flat" cmpd="sng" algn="ctr">
                      <a:solidFill>
                        <a:srgbClr val="8EDEA9"/>
                      </a:solidFill>
                      <a:prstDash val="solid"/>
                      <a:round/>
                      <a:headEnd type="none" w="med" len="med"/>
                      <a:tailEnd type="none" w="med" len="med"/>
                    </a:lnT>
                    <a:lnB w="12700" cap="flat" cmpd="sng" algn="ctr">
                      <a:solidFill>
                        <a:srgbClr val="8EDEA9"/>
                      </a:solidFill>
                      <a:prstDash val="solid"/>
                      <a:round/>
                      <a:headEnd type="none" w="med" len="med"/>
                      <a:tailEnd type="none" w="med" len="med"/>
                    </a:lnB>
                  </a:tcPr>
                </a:tc>
                <a:extLst>
                  <a:ext uri="{0D108BD9-81ED-4DB2-BD59-A6C34878D82A}">
                    <a16:rowId xmlns:a16="http://schemas.microsoft.com/office/drawing/2014/main" val="4008041166"/>
                  </a:ext>
                </a:extLst>
              </a:tr>
            </a:tbl>
          </a:graphicData>
        </a:graphic>
      </p:graphicFrame>
      <p:graphicFrame>
        <p:nvGraphicFramePr>
          <p:cNvPr id="19" name="表 18">
            <a:extLst>
              <a:ext uri="{FF2B5EF4-FFF2-40B4-BE49-F238E27FC236}">
                <a16:creationId xmlns:a16="http://schemas.microsoft.com/office/drawing/2014/main" id="{172848F2-FDFD-71F2-2FB8-3543456A5B21}"/>
              </a:ext>
            </a:extLst>
          </p:cNvPr>
          <p:cNvGraphicFramePr>
            <a:graphicFrameLocks noGrp="1"/>
          </p:cNvGraphicFramePr>
          <p:nvPr/>
        </p:nvGraphicFramePr>
        <p:xfrm>
          <a:off x="3589505" y="5492430"/>
          <a:ext cx="1458092" cy="669000"/>
        </p:xfrm>
        <a:graphic>
          <a:graphicData uri="http://schemas.openxmlformats.org/drawingml/2006/table">
            <a:tbl>
              <a:tblPr firstRow="1" bandRow="1">
                <a:tableStyleId>{72833802-FEF1-4C79-8D5D-14CF1EAF98D9}</a:tableStyleId>
              </a:tblPr>
              <a:tblGrid>
                <a:gridCol w="1458092">
                  <a:extLst>
                    <a:ext uri="{9D8B030D-6E8A-4147-A177-3AD203B41FA5}">
                      <a16:colId xmlns:a16="http://schemas.microsoft.com/office/drawing/2014/main" val="567011437"/>
                    </a:ext>
                  </a:extLst>
                </a:gridCol>
              </a:tblGrid>
              <a:tr h="327600">
                <a:tc>
                  <a:txBody>
                    <a:bodyPr/>
                    <a:lstStyle/>
                    <a:p>
                      <a:pPr algn="l"/>
                      <a:r>
                        <a:rPr kumimoji="1" lang="ja-JP" altLang="en-US" sz="1300" b="0" dirty="0">
                          <a:solidFill>
                            <a:schemeClr val="tx1"/>
                          </a:solidFill>
                        </a:rPr>
                        <a:t>摂津（神戸）エリア</a:t>
                      </a:r>
                      <a:endParaRPr kumimoji="1" lang="en-US" altLang="ja-JP" sz="1300" b="0" dirty="0">
                        <a:solidFill>
                          <a:schemeClr val="tx1"/>
                        </a:solidFill>
                        <a:latin typeface="+mn-ea"/>
                        <a:ea typeface="+mn-ea"/>
                      </a:endParaRPr>
                    </a:p>
                  </a:txBody>
                  <a:tcPr marL="72000" marR="72000" marT="72000" marB="72000" anchor="ctr">
                    <a:lnL w="12700" cap="flat" cmpd="sng" algn="ctr">
                      <a:solidFill>
                        <a:srgbClr val="FFB64A"/>
                      </a:solidFill>
                      <a:prstDash val="solid"/>
                      <a:round/>
                      <a:headEnd type="none" w="med" len="med"/>
                      <a:tailEnd type="none" w="med" len="med"/>
                    </a:lnL>
                    <a:lnR w="12700" cap="flat" cmpd="sng" algn="ctr">
                      <a:solidFill>
                        <a:srgbClr val="FFB64A"/>
                      </a:solidFill>
                      <a:prstDash val="solid"/>
                      <a:round/>
                      <a:headEnd type="none" w="med" len="med"/>
                      <a:tailEnd type="none" w="med" len="med"/>
                    </a:lnR>
                    <a:lnT w="12700" cap="flat" cmpd="sng" algn="ctr">
                      <a:solidFill>
                        <a:srgbClr val="FFB64A"/>
                      </a:solidFill>
                      <a:prstDash val="solid"/>
                      <a:round/>
                      <a:headEnd type="none" w="med" len="med"/>
                      <a:tailEnd type="none" w="med" len="med"/>
                    </a:lnT>
                    <a:lnB w="12700" cap="flat" cmpd="sng" algn="ctr">
                      <a:noFill/>
                      <a:prstDash val="solid"/>
                      <a:round/>
                      <a:headEnd type="none" w="med" len="med"/>
                      <a:tailEnd type="none" w="med" len="med"/>
                    </a:lnB>
                    <a:solidFill>
                      <a:srgbClr val="FFB64A"/>
                    </a:solidFill>
                  </a:tcPr>
                </a:tc>
                <a:extLst>
                  <a:ext uri="{0D108BD9-81ED-4DB2-BD59-A6C34878D82A}">
                    <a16:rowId xmlns:a16="http://schemas.microsoft.com/office/drawing/2014/main" val="4194400008"/>
                  </a:ext>
                </a:extLst>
              </a:tr>
              <a:tr h="313200">
                <a:tc>
                  <a:txBody>
                    <a:bodyPr/>
                    <a:lstStyle/>
                    <a:p>
                      <a:r>
                        <a:rPr kumimoji="1" lang="ja-JP" altLang="en-US" sz="1200" u="none" dirty="0">
                          <a:solidFill>
                            <a:schemeClr val="tx1"/>
                          </a:solidFill>
                          <a:hlinkClick r:id="rId44">
                            <a:extLst>
                              <a:ext uri="{A12FA001-AC4F-418D-AE19-62706E023703}">
                                <ahyp:hlinkClr xmlns:ahyp="http://schemas.microsoft.com/office/drawing/2018/hyperlinkcolor" val="tx"/>
                              </a:ext>
                            </a:extLst>
                          </a:hlinkClick>
                        </a:rPr>
                        <a:t>神戸市</a:t>
                      </a:r>
                      <a:endParaRPr kumimoji="1" lang="ja-JP" altLang="en-US" sz="1200" u="none" dirty="0">
                        <a:solidFill>
                          <a:schemeClr val="tx1"/>
                        </a:solidFill>
                        <a:latin typeface="+mn-ea"/>
                        <a:ea typeface="+mn-ea"/>
                      </a:endParaRPr>
                    </a:p>
                  </a:txBody>
                  <a:tcPr marL="72000" marR="72000" marT="72000" marB="72000" anchor="ctr">
                    <a:lnL w="12700" cap="flat" cmpd="sng" algn="ctr">
                      <a:solidFill>
                        <a:srgbClr val="FFB64A"/>
                      </a:solidFill>
                      <a:prstDash val="solid"/>
                      <a:round/>
                      <a:headEnd type="none" w="med" len="med"/>
                      <a:tailEnd type="none" w="med" len="med"/>
                    </a:lnL>
                    <a:lnR w="12700" cap="flat" cmpd="sng" algn="ctr">
                      <a:solidFill>
                        <a:srgbClr val="FFB64A"/>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B64A"/>
                      </a:solidFill>
                      <a:prstDash val="solid"/>
                      <a:round/>
                      <a:headEnd type="none" w="med" len="med"/>
                      <a:tailEnd type="none" w="med" len="med"/>
                    </a:lnB>
                  </a:tcPr>
                </a:tc>
                <a:extLst>
                  <a:ext uri="{0D108BD9-81ED-4DB2-BD59-A6C34878D82A}">
                    <a16:rowId xmlns:a16="http://schemas.microsoft.com/office/drawing/2014/main" val="4008041166"/>
                  </a:ext>
                </a:extLst>
              </a:tr>
            </a:tbl>
          </a:graphicData>
        </a:graphic>
      </p:graphicFrame>
      <p:pic>
        <p:nvPicPr>
          <p:cNvPr id="20" name="図 19">
            <a:extLst>
              <a:ext uri="{FF2B5EF4-FFF2-40B4-BE49-F238E27FC236}">
                <a16:creationId xmlns:a16="http://schemas.microsoft.com/office/drawing/2014/main" id="{1F23943C-EECD-9434-7618-AD942B3F56A8}"/>
              </a:ext>
            </a:extLst>
          </p:cNvPr>
          <p:cNvPicPr/>
          <p:nvPr/>
        </p:nvPicPr>
        <p:blipFill>
          <a:blip r:embed="rId45">
            <a:clrChange>
              <a:clrFrom>
                <a:srgbClr val="FFFFFF"/>
              </a:clrFrom>
              <a:clrTo>
                <a:srgbClr val="FFFFFF">
                  <a:alpha val="0"/>
                </a:srgbClr>
              </a:clrTo>
            </a:clrChange>
          </a:blip>
          <a:stretch>
            <a:fillRect/>
          </a:stretch>
        </p:blipFill>
        <p:spPr>
          <a:xfrm>
            <a:off x="7536723" y="134509"/>
            <a:ext cx="1233170" cy="904875"/>
          </a:xfrm>
          <a:prstGeom prst="rect">
            <a:avLst/>
          </a:prstGeom>
        </p:spPr>
      </p:pic>
      <p:sp>
        <p:nvSpPr>
          <p:cNvPr id="21" name="テキスト ボックス 20">
            <a:extLst>
              <a:ext uri="{FF2B5EF4-FFF2-40B4-BE49-F238E27FC236}">
                <a16:creationId xmlns:a16="http://schemas.microsoft.com/office/drawing/2014/main" id="{094DEB12-6DFE-9D92-AA24-E65B734159F5}"/>
              </a:ext>
            </a:extLst>
          </p:cNvPr>
          <p:cNvSpPr txBox="1"/>
          <p:nvPr/>
        </p:nvSpPr>
        <p:spPr>
          <a:xfrm>
            <a:off x="7768051" y="991723"/>
            <a:ext cx="1004931" cy="338554"/>
          </a:xfrm>
          <a:prstGeom prst="rect">
            <a:avLst/>
          </a:prstGeom>
          <a:noFill/>
        </p:spPr>
        <p:txBody>
          <a:bodyPr wrap="square">
            <a:spAutoFit/>
          </a:bodyPr>
          <a:lstStyle/>
          <a:p>
            <a:r>
              <a:rPr lang="ja-JP" altLang="ja-JP" sz="800" dirty="0">
                <a:effectLst/>
                <a:latin typeface="MS PGothic" panose="020B0600070205080204" pitchFamily="34" charset="-128"/>
                <a:ea typeface="MS PGothic" panose="020B0600070205080204" pitchFamily="34" charset="-128"/>
                <a:cs typeface="Times New Roman" panose="02020603050405020304" pitchFamily="18" charset="0"/>
              </a:rPr>
              <a:t>兵庫県マスコット</a:t>
            </a:r>
            <a:endParaRPr lang="en-US" altLang="ja-JP" sz="800" dirty="0">
              <a:effectLst/>
              <a:latin typeface="MS PGothic" panose="020B0600070205080204" pitchFamily="34" charset="-128"/>
              <a:ea typeface="MS PGothic" panose="020B0600070205080204" pitchFamily="34" charset="-128"/>
              <a:cs typeface="Times New Roman" panose="02020603050405020304" pitchFamily="18" charset="0"/>
            </a:endParaRPr>
          </a:p>
          <a:p>
            <a:r>
              <a:rPr lang="ja-JP" altLang="en-US" sz="800" dirty="0">
                <a:latin typeface="MS PGothic" panose="020B0600070205080204" pitchFamily="34" charset="-128"/>
                <a:ea typeface="MS PGothic" panose="020B0600070205080204" pitchFamily="34" charset="-128"/>
                <a:cs typeface="Times New Roman" panose="02020603050405020304" pitchFamily="18" charset="0"/>
              </a:rPr>
              <a:t>　　「</a:t>
            </a:r>
            <a:r>
              <a:rPr lang="ja-JP" altLang="ja-JP" sz="800" dirty="0">
                <a:effectLst/>
                <a:latin typeface="MS PGothic" panose="020B0600070205080204" pitchFamily="34" charset="-128"/>
                <a:ea typeface="MS PGothic" panose="020B0600070205080204" pitchFamily="34" charset="-128"/>
                <a:cs typeface="Times New Roman" panose="02020603050405020304" pitchFamily="18" charset="0"/>
              </a:rPr>
              <a:t>はばタン</a:t>
            </a:r>
            <a:r>
              <a:rPr lang="ja-JP" altLang="en-US" sz="800" dirty="0">
                <a:effectLst/>
                <a:latin typeface="MS PGothic" panose="020B0600070205080204" pitchFamily="34" charset="-128"/>
                <a:ea typeface="MS PGothic" panose="020B0600070205080204" pitchFamily="34" charset="-128"/>
                <a:cs typeface="Times New Roman" panose="02020603050405020304" pitchFamily="18" charset="0"/>
              </a:rPr>
              <a:t>」</a:t>
            </a:r>
            <a:endParaRPr lang="ja-JP" altLang="en-US" sz="800" dirty="0">
              <a:latin typeface="MS PGothic" panose="020B0600070205080204" pitchFamily="34" charset="-128"/>
              <a:ea typeface="MS PGothic" panose="020B0600070205080204" pitchFamily="34" charset="-128"/>
            </a:endParaRPr>
          </a:p>
        </p:txBody>
      </p:sp>
    </p:spTree>
    <p:custDataLst>
      <p:tags r:id="rId1"/>
    </p:custDataLst>
    <p:extLst>
      <p:ext uri="{BB962C8B-B14F-4D97-AF65-F5344CB8AC3E}">
        <p14:creationId xmlns:p14="http://schemas.microsoft.com/office/powerpoint/2010/main" val="229199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10" presetClass="entr" presetSubtype="0"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2" grpId="0"/>
      <p:bldP spid="13"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a:extLst>
              <a:ext uri="{FF2B5EF4-FFF2-40B4-BE49-F238E27FC236}">
                <a16:creationId xmlns:a16="http://schemas.microsoft.com/office/drawing/2014/main" id="{68C0AC65-30C0-F01F-DBAD-B2EAB9AB031D}"/>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dirty="0">
                <a:solidFill>
                  <a:srgbClr val="005BAD"/>
                </a:solidFill>
                <a:latin typeface="HGP創英角ｺﾞｼｯｸUB" panose="020B0900000000000000" pitchFamily="50" charset="-128"/>
                <a:ea typeface="HGP創英角ｺﾞｼｯｸUB" panose="020B0900000000000000" pitchFamily="50" charset="-128"/>
              </a:rPr>
              <a:t>解いてみよう</a:t>
            </a:r>
            <a:endParaRPr lang="en-US" altLang="ja-JP" sz="1200" kern="0" dirty="0">
              <a:solidFill>
                <a:srgbClr val="005BAD"/>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穴埋め問題</a:t>
            </a:r>
          </a:p>
        </p:txBody>
      </p:sp>
      <p:sp>
        <p:nvSpPr>
          <p:cNvPr id="19" name="AutoShape 353">
            <a:extLst>
              <a:ext uri="{FF2B5EF4-FFF2-40B4-BE49-F238E27FC236}">
                <a16:creationId xmlns:a16="http://schemas.microsoft.com/office/drawing/2014/main" id="{FD19DC69-D203-4A8F-B2C6-7E69B303B44D}"/>
              </a:ext>
            </a:extLst>
          </p:cNvPr>
          <p:cNvSpPr>
            <a:spLocks noChangeArrowheads="1"/>
          </p:cNvSpPr>
          <p:nvPr/>
        </p:nvSpPr>
        <p:spPr bwMode="auto">
          <a:xfrm>
            <a:off x="323851" y="1076587"/>
            <a:ext cx="8519134" cy="459596"/>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dirty="0">
                <a:solidFill>
                  <a:prstClr val="black"/>
                </a:solidFill>
                <a:latin typeface="+mn-ea"/>
                <a:ea typeface="+mn-ea"/>
              </a:rPr>
              <a:t>これまでのおさらいとして、問題にチャレンジしてみよう。</a:t>
            </a:r>
          </a:p>
        </p:txBody>
      </p:sp>
      <p:pic>
        <p:nvPicPr>
          <p:cNvPr id="26" name="Picture 29">
            <a:extLst>
              <a:ext uri="{FF2B5EF4-FFF2-40B4-BE49-F238E27FC236}">
                <a16:creationId xmlns:a16="http://schemas.microsoft.com/office/drawing/2014/main" id="{D3B50C1E-A345-4924-A31F-A88710E2EC4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920434" y="785230"/>
            <a:ext cx="849459" cy="1018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グループ化 20">
            <a:extLst>
              <a:ext uri="{FF2B5EF4-FFF2-40B4-BE49-F238E27FC236}">
                <a16:creationId xmlns:a16="http://schemas.microsoft.com/office/drawing/2014/main" id="{0F426525-A361-3816-47B9-637A22F06677}"/>
              </a:ext>
            </a:extLst>
          </p:cNvPr>
          <p:cNvGrpSpPr/>
          <p:nvPr/>
        </p:nvGrpSpPr>
        <p:grpSpPr>
          <a:xfrm>
            <a:off x="323849" y="1736974"/>
            <a:ext cx="8506443" cy="742510"/>
            <a:chOff x="323849" y="1792402"/>
            <a:chExt cx="8506443" cy="742510"/>
          </a:xfrm>
        </p:grpSpPr>
        <p:grpSp>
          <p:nvGrpSpPr>
            <p:cNvPr id="11" name="グループ化 10">
              <a:extLst>
                <a:ext uri="{FF2B5EF4-FFF2-40B4-BE49-F238E27FC236}">
                  <a16:creationId xmlns:a16="http://schemas.microsoft.com/office/drawing/2014/main" id="{C3BDC450-BDF5-817A-707E-C80819D9FB26}"/>
                </a:ext>
              </a:extLst>
            </p:cNvPr>
            <p:cNvGrpSpPr/>
            <p:nvPr/>
          </p:nvGrpSpPr>
          <p:grpSpPr>
            <a:xfrm>
              <a:off x="323849" y="1803354"/>
              <a:ext cx="8506443" cy="731558"/>
              <a:chOff x="323849" y="1803354"/>
              <a:chExt cx="8506443" cy="731558"/>
            </a:xfrm>
          </p:grpSpPr>
          <p:sp>
            <p:nvSpPr>
              <p:cNvPr id="5" name="正方形/長方形 4">
                <a:extLst>
                  <a:ext uri="{FF2B5EF4-FFF2-40B4-BE49-F238E27FC236}">
                    <a16:creationId xmlns:a16="http://schemas.microsoft.com/office/drawing/2014/main" id="{55AF6436-8D97-B1B4-FF6B-300784F56151}"/>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7" name="正方形/長方形 6">
                <a:extLst>
                  <a:ext uri="{FF2B5EF4-FFF2-40B4-BE49-F238E27FC236}">
                    <a16:creationId xmlns:a16="http://schemas.microsoft.com/office/drawing/2014/main" id="{DF18804C-3A94-4AC3-B1EC-D3DEB625369B}"/>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1</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10" name="Rectangle 36">
              <a:extLst>
                <a:ext uri="{FF2B5EF4-FFF2-40B4-BE49-F238E27FC236}">
                  <a16:creationId xmlns:a16="http://schemas.microsoft.com/office/drawing/2014/main" id="{F41AE482-23DD-AD13-1291-03F5C4EA67F5}"/>
                </a:ext>
              </a:extLst>
            </p:cNvPr>
            <p:cNvSpPr>
              <a:spLocks noChangeArrowheads="1"/>
            </p:cNvSpPr>
            <p:nvPr/>
          </p:nvSpPr>
          <p:spPr bwMode="auto">
            <a:xfrm>
              <a:off x="1257317" y="1792402"/>
              <a:ext cx="6853013" cy="683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ts val="2480"/>
                </a:lnSpc>
              </a:pPr>
              <a:r>
                <a:rPr lang="ja-JP" altLang="en-US" sz="1400">
                  <a:latin typeface="+mn-ea"/>
                  <a:ea typeface="+mn-ea"/>
                </a:rPr>
                <a:t>日本国憲法第３０条では、「国民は、法律の定めるところにより、（①　　）の義務を負ふ。」と定められている。</a:t>
              </a:r>
              <a:endParaRPr lang="en-US" altLang="ja-JP" sz="1400" dirty="0">
                <a:latin typeface="+mn-ea"/>
                <a:ea typeface="+mn-ea"/>
              </a:endParaRPr>
            </a:p>
          </p:txBody>
        </p:sp>
      </p:grpSp>
      <p:grpSp>
        <p:nvGrpSpPr>
          <p:cNvPr id="20" name="グループ化 19">
            <a:extLst>
              <a:ext uri="{FF2B5EF4-FFF2-40B4-BE49-F238E27FC236}">
                <a16:creationId xmlns:a16="http://schemas.microsoft.com/office/drawing/2014/main" id="{3127B951-8E77-B2C7-CF4C-C6F9DB0DB662}"/>
              </a:ext>
            </a:extLst>
          </p:cNvPr>
          <p:cNvGrpSpPr/>
          <p:nvPr/>
        </p:nvGrpSpPr>
        <p:grpSpPr>
          <a:xfrm>
            <a:off x="318778" y="2583011"/>
            <a:ext cx="8506443" cy="1402579"/>
            <a:chOff x="318778" y="2615187"/>
            <a:chExt cx="8506443" cy="1402579"/>
          </a:xfrm>
        </p:grpSpPr>
        <p:grpSp>
          <p:nvGrpSpPr>
            <p:cNvPr id="12" name="グループ化 11">
              <a:extLst>
                <a:ext uri="{FF2B5EF4-FFF2-40B4-BE49-F238E27FC236}">
                  <a16:creationId xmlns:a16="http://schemas.microsoft.com/office/drawing/2014/main" id="{7428A670-872C-3122-374E-F2018ED52000}"/>
                </a:ext>
              </a:extLst>
            </p:cNvPr>
            <p:cNvGrpSpPr/>
            <p:nvPr/>
          </p:nvGrpSpPr>
          <p:grpSpPr>
            <a:xfrm>
              <a:off x="318778" y="2627487"/>
              <a:ext cx="8506443" cy="1390279"/>
              <a:chOff x="323849" y="1803354"/>
              <a:chExt cx="8506443" cy="940749"/>
            </a:xfrm>
          </p:grpSpPr>
          <p:sp>
            <p:nvSpPr>
              <p:cNvPr id="13" name="正方形/長方形 12">
                <a:extLst>
                  <a:ext uri="{FF2B5EF4-FFF2-40B4-BE49-F238E27FC236}">
                    <a16:creationId xmlns:a16="http://schemas.microsoft.com/office/drawing/2014/main" id="{1FD211F1-71B7-A9BD-95D6-F69D4DA70AF0}"/>
                  </a:ext>
                </a:extLst>
              </p:cNvPr>
              <p:cNvSpPr/>
              <p:nvPr/>
            </p:nvSpPr>
            <p:spPr bwMode="auto">
              <a:xfrm>
                <a:off x="323849" y="1803354"/>
                <a:ext cx="8506443" cy="940748"/>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 name="正方形/長方形 13">
                <a:extLst>
                  <a:ext uri="{FF2B5EF4-FFF2-40B4-BE49-F238E27FC236}">
                    <a16:creationId xmlns:a16="http://schemas.microsoft.com/office/drawing/2014/main" id="{3123E5DA-6838-A470-3634-10EA5FD75CC9}"/>
                  </a:ext>
                </a:extLst>
              </p:cNvPr>
              <p:cNvSpPr/>
              <p:nvPr/>
            </p:nvSpPr>
            <p:spPr bwMode="auto">
              <a:xfrm>
                <a:off x="323851" y="1803354"/>
                <a:ext cx="849460" cy="940749"/>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2</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15" name="Rectangle 36">
              <a:extLst>
                <a:ext uri="{FF2B5EF4-FFF2-40B4-BE49-F238E27FC236}">
                  <a16:creationId xmlns:a16="http://schemas.microsoft.com/office/drawing/2014/main" id="{539CA0CA-F419-4E99-A821-D943DC055D00}"/>
                </a:ext>
              </a:extLst>
            </p:cNvPr>
            <p:cNvSpPr>
              <a:spLocks noChangeArrowheads="1"/>
            </p:cNvSpPr>
            <p:nvPr/>
          </p:nvSpPr>
          <p:spPr bwMode="auto">
            <a:xfrm>
              <a:off x="1287521" y="2615187"/>
              <a:ext cx="7418418" cy="1374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fontAlgn="t" hangingPunct="1">
                <a:lnSpc>
                  <a:spcPts val="2480"/>
                </a:lnSpc>
              </a:pPr>
              <a:r>
                <a:rPr lang="ja-JP" altLang="ja-JP" sz="1400">
                  <a:latin typeface="+mn-ea"/>
                  <a:ea typeface="+mn-ea"/>
                </a:rPr>
                <a:t>納税の義務を果たしてもらうためには、みんながより公平だと思える仕組みが必要ですが、</a:t>
              </a:r>
              <a:endParaRPr lang="en-US" altLang="ja-JP" sz="1400" dirty="0">
                <a:latin typeface="+mn-ea"/>
                <a:ea typeface="+mn-ea"/>
              </a:endParaRPr>
            </a:p>
            <a:p>
              <a:pPr eaLnBrk="1" fontAlgn="t" hangingPunct="1">
                <a:lnSpc>
                  <a:spcPts val="2480"/>
                </a:lnSpc>
              </a:pPr>
              <a:r>
                <a:rPr lang="ja-JP" altLang="ja-JP" sz="1400">
                  <a:latin typeface="+mn-ea"/>
                  <a:ea typeface="+mn-ea"/>
                </a:rPr>
                <a:t>「公平」の考え方にはいろいろあります。以下は何という公平でしょうか。</a:t>
              </a:r>
            </a:p>
            <a:p>
              <a:pPr eaLnBrk="1" fontAlgn="t" hangingPunct="1">
                <a:lnSpc>
                  <a:spcPts val="2480"/>
                </a:lnSpc>
              </a:pPr>
              <a:r>
                <a:rPr lang="ja-JP" altLang="ja-JP" sz="1400">
                  <a:latin typeface="+mn-ea"/>
                  <a:ea typeface="+mn-ea"/>
                </a:rPr>
                <a:t>（②　　）的公平　・・・　「負担能力が同じ人には、同じ負担を求めるのが公平」という考え方</a:t>
              </a:r>
            </a:p>
            <a:p>
              <a:pPr eaLnBrk="1" fontAlgn="t" hangingPunct="1">
                <a:lnSpc>
                  <a:spcPts val="2480"/>
                </a:lnSpc>
              </a:pPr>
              <a:r>
                <a:rPr lang="ja-JP" altLang="ja-JP" sz="1400">
                  <a:latin typeface="+mn-ea"/>
                  <a:ea typeface="+mn-ea"/>
                </a:rPr>
                <a:t>（③　　）的公平　・・・　「負担能力が高い人には、より大きな負担を求めるのが公平」という考え方</a:t>
              </a:r>
            </a:p>
          </p:txBody>
        </p:sp>
      </p:grpSp>
      <p:grpSp>
        <p:nvGrpSpPr>
          <p:cNvPr id="2" name="グループ化 1">
            <a:extLst>
              <a:ext uri="{FF2B5EF4-FFF2-40B4-BE49-F238E27FC236}">
                <a16:creationId xmlns:a16="http://schemas.microsoft.com/office/drawing/2014/main" id="{205769D9-AA3B-EA21-829B-AD85A725F260}"/>
              </a:ext>
            </a:extLst>
          </p:cNvPr>
          <p:cNvGrpSpPr/>
          <p:nvPr/>
        </p:nvGrpSpPr>
        <p:grpSpPr>
          <a:xfrm>
            <a:off x="318777" y="4089118"/>
            <a:ext cx="8506443" cy="551330"/>
            <a:chOff x="318777" y="3858422"/>
            <a:chExt cx="8506443" cy="551330"/>
          </a:xfrm>
        </p:grpSpPr>
        <p:grpSp>
          <p:nvGrpSpPr>
            <p:cNvPr id="16" name="グループ化 15">
              <a:extLst>
                <a:ext uri="{FF2B5EF4-FFF2-40B4-BE49-F238E27FC236}">
                  <a16:creationId xmlns:a16="http://schemas.microsoft.com/office/drawing/2014/main" id="{17FC0C10-6F0E-89EC-8ECB-72774566D259}"/>
                </a:ext>
              </a:extLst>
            </p:cNvPr>
            <p:cNvGrpSpPr/>
            <p:nvPr/>
          </p:nvGrpSpPr>
          <p:grpSpPr>
            <a:xfrm>
              <a:off x="318777" y="3858422"/>
              <a:ext cx="8506443" cy="551330"/>
              <a:chOff x="323849" y="1803354"/>
              <a:chExt cx="8506443" cy="731558"/>
            </a:xfrm>
          </p:grpSpPr>
          <p:sp>
            <p:nvSpPr>
              <p:cNvPr id="17" name="正方形/長方形 16">
                <a:extLst>
                  <a:ext uri="{FF2B5EF4-FFF2-40B4-BE49-F238E27FC236}">
                    <a16:creationId xmlns:a16="http://schemas.microsoft.com/office/drawing/2014/main" id="{C4196A6F-07BB-CD49-D979-0F59AF782EC9}"/>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8" name="正方形/長方形 17">
                <a:extLst>
                  <a:ext uri="{FF2B5EF4-FFF2-40B4-BE49-F238E27FC236}">
                    <a16:creationId xmlns:a16="http://schemas.microsoft.com/office/drawing/2014/main" id="{2CC2B6E8-1AA7-EE6D-5B3C-25A69DB2D8B2}"/>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3</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23" name="Rectangle 36">
              <a:extLst>
                <a:ext uri="{FF2B5EF4-FFF2-40B4-BE49-F238E27FC236}">
                  <a16:creationId xmlns:a16="http://schemas.microsoft.com/office/drawing/2014/main" id="{27EEA2F5-2694-118D-F23A-5AE87FFEB4D4}"/>
                </a:ext>
              </a:extLst>
            </p:cNvPr>
            <p:cNvSpPr>
              <a:spLocks noChangeArrowheads="1"/>
            </p:cNvSpPr>
            <p:nvPr/>
          </p:nvSpPr>
          <p:spPr bwMode="auto">
            <a:xfrm>
              <a:off x="1252247" y="3932406"/>
              <a:ext cx="7124066" cy="363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ts val="2480"/>
                </a:lnSpc>
              </a:pPr>
              <a:r>
                <a:rPr lang="ja-JP" altLang="en-US" sz="1400">
                  <a:latin typeface="+mn-ea"/>
                  <a:ea typeface="+mn-ea"/>
                </a:rPr>
                <a:t>国の税金に関する法律と税の使いみちは、（④　　）の代表者である（⑤　　）が決めています。</a:t>
              </a:r>
              <a:endParaRPr lang="en-US" altLang="ja-JP" sz="1400" dirty="0">
                <a:latin typeface="+mn-ea"/>
                <a:ea typeface="+mn-ea"/>
              </a:endParaRPr>
            </a:p>
          </p:txBody>
        </p:sp>
      </p:grpSp>
      <p:grpSp>
        <p:nvGrpSpPr>
          <p:cNvPr id="4" name="グループ化 3">
            <a:extLst>
              <a:ext uri="{FF2B5EF4-FFF2-40B4-BE49-F238E27FC236}">
                <a16:creationId xmlns:a16="http://schemas.microsoft.com/office/drawing/2014/main" id="{C366C397-4639-D87E-81DE-55B1D0E1D06F}"/>
              </a:ext>
            </a:extLst>
          </p:cNvPr>
          <p:cNvGrpSpPr/>
          <p:nvPr/>
        </p:nvGrpSpPr>
        <p:grpSpPr>
          <a:xfrm>
            <a:off x="318777" y="5945849"/>
            <a:ext cx="8506443" cy="561121"/>
            <a:chOff x="318777" y="5781413"/>
            <a:chExt cx="8506443" cy="561121"/>
          </a:xfrm>
        </p:grpSpPr>
        <p:grpSp>
          <p:nvGrpSpPr>
            <p:cNvPr id="29" name="グループ化 28">
              <a:extLst>
                <a:ext uri="{FF2B5EF4-FFF2-40B4-BE49-F238E27FC236}">
                  <a16:creationId xmlns:a16="http://schemas.microsoft.com/office/drawing/2014/main" id="{FC15DCE0-CB08-9733-D6FA-08ACEB459A7B}"/>
                </a:ext>
              </a:extLst>
            </p:cNvPr>
            <p:cNvGrpSpPr/>
            <p:nvPr/>
          </p:nvGrpSpPr>
          <p:grpSpPr>
            <a:xfrm>
              <a:off x="318777" y="5781413"/>
              <a:ext cx="8506443" cy="561121"/>
              <a:chOff x="323849" y="1803354"/>
              <a:chExt cx="8506443" cy="731558"/>
            </a:xfrm>
          </p:grpSpPr>
          <p:sp>
            <p:nvSpPr>
              <p:cNvPr id="30" name="正方形/長方形 29">
                <a:extLst>
                  <a:ext uri="{FF2B5EF4-FFF2-40B4-BE49-F238E27FC236}">
                    <a16:creationId xmlns:a16="http://schemas.microsoft.com/office/drawing/2014/main" id="{B9EE9EA0-92CA-F0BB-6632-5DB081081357}"/>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1" name="正方形/長方形 30">
                <a:extLst>
                  <a:ext uri="{FF2B5EF4-FFF2-40B4-BE49-F238E27FC236}">
                    <a16:creationId xmlns:a16="http://schemas.microsoft.com/office/drawing/2014/main" id="{E9090774-5349-DF40-4565-C11F659296AB}"/>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5</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32" name="Rectangle 36">
              <a:extLst>
                <a:ext uri="{FF2B5EF4-FFF2-40B4-BE49-F238E27FC236}">
                  <a16:creationId xmlns:a16="http://schemas.microsoft.com/office/drawing/2014/main" id="{C569C559-7FF8-0EAF-ECF8-1FF2321DCAE0}"/>
                </a:ext>
              </a:extLst>
            </p:cNvPr>
            <p:cNvSpPr>
              <a:spLocks noChangeArrowheads="1"/>
            </p:cNvSpPr>
            <p:nvPr/>
          </p:nvSpPr>
          <p:spPr bwMode="auto">
            <a:xfrm>
              <a:off x="1252245" y="5870510"/>
              <a:ext cx="4639412" cy="363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ts val="2480"/>
                </a:lnSpc>
              </a:pPr>
              <a:r>
                <a:rPr lang="ja-JP" altLang="en-US" sz="1400">
                  <a:latin typeface="+mn-ea"/>
                  <a:ea typeface="+mn-ea"/>
                </a:rPr>
                <a:t>地方税の代表的なものには、（⑩　　）、（⑪　　）などがある。</a:t>
              </a:r>
              <a:endParaRPr lang="en-US" altLang="ja-JP" sz="1400" dirty="0">
                <a:latin typeface="+mn-ea"/>
                <a:ea typeface="+mn-ea"/>
              </a:endParaRPr>
            </a:p>
          </p:txBody>
        </p:sp>
      </p:grpSp>
      <p:grpSp>
        <p:nvGrpSpPr>
          <p:cNvPr id="34" name="グループ化 33">
            <a:extLst>
              <a:ext uri="{FF2B5EF4-FFF2-40B4-BE49-F238E27FC236}">
                <a16:creationId xmlns:a16="http://schemas.microsoft.com/office/drawing/2014/main" id="{52EAB5A0-2D1E-2640-40C8-E59FE5292991}"/>
              </a:ext>
            </a:extLst>
          </p:cNvPr>
          <p:cNvGrpSpPr/>
          <p:nvPr/>
        </p:nvGrpSpPr>
        <p:grpSpPr>
          <a:xfrm>
            <a:off x="318777" y="4691438"/>
            <a:ext cx="8506443" cy="1150884"/>
            <a:chOff x="318777" y="4691438"/>
            <a:chExt cx="8506443" cy="1150884"/>
          </a:xfrm>
        </p:grpSpPr>
        <p:grpSp>
          <p:nvGrpSpPr>
            <p:cNvPr id="3" name="グループ化 2">
              <a:extLst>
                <a:ext uri="{FF2B5EF4-FFF2-40B4-BE49-F238E27FC236}">
                  <a16:creationId xmlns:a16="http://schemas.microsoft.com/office/drawing/2014/main" id="{D05A0A3E-3458-A2D3-7A4D-295EAD31BAE7}"/>
                </a:ext>
              </a:extLst>
            </p:cNvPr>
            <p:cNvGrpSpPr/>
            <p:nvPr/>
          </p:nvGrpSpPr>
          <p:grpSpPr>
            <a:xfrm>
              <a:off x="318777" y="4743976"/>
              <a:ext cx="8506443" cy="1098346"/>
              <a:chOff x="318777" y="4579692"/>
              <a:chExt cx="8506443" cy="1098346"/>
            </a:xfrm>
          </p:grpSpPr>
          <p:grpSp>
            <p:nvGrpSpPr>
              <p:cNvPr id="24" name="グループ化 23">
                <a:extLst>
                  <a:ext uri="{FF2B5EF4-FFF2-40B4-BE49-F238E27FC236}">
                    <a16:creationId xmlns:a16="http://schemas.microsoft.com/office/drawing/2014/main" id="{F00EBB11-6D50-D0AC-6D81-222CD101B85F}"/>
                  </a:ext>
                </a:extLst>
              </p:cNvPr>
              <p:cNvGrpSpPr/>
              <p:nvPr/>
            </p:nvGrpSpPr>
            <p:grpSpPr>
              <a:xfrm>
                <a:off x="318777" y="4586340"/>
                <a:ext cx="8506443" cy="1091698"/>
                <a:chOff x="323849" y="1803354"/>
                <a:chExt cx="8506443" cy="773760"/>
              </a:xfrm>
            </p:grpSpPr>
            <p:sp>
              <p:nvSpPr>
                <p:cNvPr id="25" name="正方形/長方形 24">
                  <a:extLst>
                    <a:ext uri="{FF2B5EF4-FFF2-40B4-BE49-F238E27FC236}">
                      <a16:creationId xmlns:a16="http://schemas.microsoft.com/office/drawing/2014/main" id="{824DE7BA-81D4-78B8-E981-5E65CAD6783B}"/>
                    </a:ext>
                  </a:extLst>
                </p:cNvPr>
                <p:cNvSpPr/>
                <p:nvPr/>
              </p:nvSpPr>
              <p:spPr bwMode="auto">
                <a:xfrm>
                  <a:off x="323849" y="1803354"/>
                  <a:ext cx="8506443" cy="773759"/>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7" name="正方形/長方形 26">
                  <a:extLst>
                    <a:ext uri="{FF2B5EF4-FFF2-40B4-BE49-F238E27FC236}">
                      <a16:creationId xmlns:a16="http://schemas.microsoft.com/office/drawing/2014/main" id="{A37D7B89-FB5C-DDCD-C509-474539BCF343}"/>
                    </a:ext>
                  </a:extLst>
                </p:cNvPr>
                <p:cNvSpPr/>
                <p:nvPr/>
              </p:nvSpPr>
              <p:spPr bwMode="auto">
                <a:xfrm>
                  <a:off x="323851" y="1803354"/>
                  <a:ext cx="849460" cy="773760"/>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4</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28" name="Rectangle 36">
                <a:extLst>
                  <a:ext uri="{FF2B5EF4-FFF2-40B4-BE49-F238E27FC236}">
                    <a16:creationId xmlns:a16="http://schemas.microsoft.com/office/drawing/2014/main" id="{966BC418-846E-30C9-AA91-41764B5F4107}"/>
                  </a:ext>
                </a:extLst>
              </p:cNvPr>
              <p:cNvSpPr>
                <a:spLocks noChangeArrowheads="1"/>
              </p:cNvSpPr>
              <p:nvPr/>
            </p:nvSpPr>
            <p:spPr bwMode="auto">
              <a:xfrm>
                <a:off x="1252246" y="4579692"/>
                <a:ext cx="7418418" cy="105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fontAlgn="t" hangingPunct="1">
                  <a:lnSpc>
                    <a:spcPts val="2480"/>
                  </a:lnSpc>
                </a:pPr>
                <a:r>
                  <a:rPr lang="ja-JP" altLang="en-US" sz="1400">
                    <a:latin typeface="+mn-ea"/>
                    <a:ea typeface="+mn-ea"/>
                  </a:rPr>
                  <a:t>日本の財政状況について</a:t>
                </a:r>
                <a:r>
                  <a:rPr lang="en-US" altLang="ja-JP" sz="1400" dirty="0">
                    <a:latin typeface="+mn-ea"/>
                    <a:ea typeface="+mn-ea"/>
                  </a:rPr>
                  <a:t>1990</a:t>
                </a:r>
                <a:r>
                  <a:rPr lang="ja-JP" altLang="en-US" sz="1400">
                    <a:latin typeface="+mn-ea"/>
                    <a:ea typeface="+mn-ea"/>
                  </a:rPr>
                  <a:t>年度と現在を比較すると、歳出は、（</a:t>
                </a:r>
                <a:r>
                  <a:rPr lang="en-US" altLang="ja-JP" sz="1400" dirty="0">
                    <a:latin typeface="+mn-ea"/>
                    <a:ea typeface="+mn-ea"/>
                  </a:rPr>
                  <a:t>⑥</a:t>
                </a:r>
                <a:r>
                  <a:rPr lang="ja-JP" altLang="en-US" sz="1400">
                    <a:latin typeface="+mn-ea"/>
                    <a:ea typeface="+mn-ea"/>
                  </a:rPr>
                  <a:t>　　　　　　　　　）費や（</a:t>
                </a:r>
                <a:r>
                  <a:rPr lang="en-US" altLang="ja-JP" sz="1400" dirty="0">
                    <a:latin typeface="+mn-ea"/>
                    <a:ea typeface="+mn-ea"/>
                  </a:rPr>
                  <a:t>⑦</a:t>
                </a:r>
                <a:r>
                  <a:rPr lang="ja-JP" altLang="en-US" sz="1400">
                    <a:latin typeface="+mn-ea"/>
                    <a:ea typeface="+mn-ea"/>
                  </a:rPr>
                  <a:t>　　　　　　　　）費が大きく伸びている。また、歳入は、歳出の増加に対して（</a:t>
                </a:r>
                <a:r>
                  <a:rPr lang="en-US" altLang="ja-JP" sz="1400" dirty="0">
                    <a:latin typeface="+mn-ea"/>
                    <a:ea typeface="+mn-ea"/>
                  </a:rPr>
                  <a:t>⑧</a:t>
                </a:r>
                <a:r>
                  <a:rPr lang="ja-JP" altLang="en-US" sz="1400">
                    <a:latin typeface="+mn-ea"/>
                    <a:ea typeface="+mn-ea"/>
                  </a:rPr>
                  <a:t>　　　　　）の</a:t>
                </a:r>
                <a:endParaRPr lang="en-US" altLang="ja-JP" sz="1400" dirty="0">
                  <a:latin typeface="+mn-ea"/>
                  <a:ea typeface="+mn-ea"/>
                </a:endParaRPr>
              </a:p>
              <a:p>
                <a:pPr eaLnBrk="1" fontAlgn="t" hangingPunct="1">
                  <a:lnSpc>
                    <a:spcPts val="2480"/>
                  </a:lnSpc>
                </a:pPr>
                <a:r>
                  <a:rPr lang="ja-JP" altLang="en-US" sz="1400">
                    <a:latin typeface="+mn-ea"/>
                    <a:ea typeface="+mn-ea"/>
                  </a:rPr>
                  <a:t>伸びが見合っておらず、不足分を（</a:t>
                </a:r>
                <a:r>
                  <a:rPr lang="en-US" altLang="ja-JP" sz="1400" dirty="0">
                    <a:latin typeface="+mn-ea"/>
                    <a:ea typeface="+mn-ea"/>
                  </a:rPr>
                  <a:t>⑨</a:t>
                </a:r>
                <a:r>
                  <a:rPr lang="ja-JP" altLang="en-US" sz="1400">
                    <a:latin typeface="+mn-ea"/>
                    <a:ea typeface="+mn-ea"/>
                  </a:rPr>
                  <a:t>　　　　　　）に頼っている。</a:t>
                </a:r>
                <a:endParaRPr lang="ja-JP" altLang="ja-JP" sz="1400">
                  <a:latin typeface="+mn-ea"/>
                  <a:ea typeface="+mn-ea"/>
                </a:endParaRPr>
              </a:p>
            </p:txBody>
          </p:sp>
        </p:grpSp>
        <p:sp>
          <p:nvSpPr>
            <p:cNvPr id="22" name="Rectangle 8">
              <a:extLst>
                <a:ext uri="{FF2B5EF4-FFF2-40B4-BE49-F238E27FC236}">
                  <a16:creationId xmlns:a16="http://schemas.microsoft.com/office/drawing/2014/main" id="{3F0F4742-A329-34DA-C2AE-DE6CB5E2794D}"/>
                </a:ext>
              </a:extLst>
            </p:cNvPr>
            <p:cNvSpPr>
              <a:spLocks noChangeArrowheads="1"/>
            </p:cNvSpPr>
            <p:nvPr/>
          </p:nvSpPr>
          <p:spPr bwMode="auto">
            <a:xfrm>
              <a:off x="5518756" y="4691438"/>
              <a:ext cx="470563" cy="239544"/>
            </a:xfrm>
            <a:prstGeom prst="rect">
              <a:avLst/>
            </a:prstGeom>
            <a:noFill/>
            <a:ln>
              <a:noFill/>
            </a:ln>
          </p:spPr>
          <p:txBody>
            <a:bodyPr wrap="squar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さいしゅつ</a:t>
              </a:r>
              <a:endParaRPr lang="ja-JP" altLang="en-US" sz="600" dirty="0">
                <a:latin typeface="+mn-ea"/>
                <a:ea typeface="+mn-ea"/>
                <a:cs typeface="メイリオ" panose="020B0604030504040204" pitchFamily="50" charset="-128"/>
              </a:endParaRPr>
            </a:p>
          </p:txBody>
        </p:sp>
        <p:sp>
          <p:nvSpPr>
            <p:cNvPr id="33" name="Rectangle 8">
              <a:extLst>
                <a:ext uri="{FF2B5EF4-FFF2-40B4-BE49-F238E27FC236}">
                  <a16:creationId xmlns:a16="http://schemas.microsoft.com/office/drawing/2014/main" id="{91107FD6-6032-9C3B-0CDA-9E9E0119F164}"/>
                </a:ext>
              </a:extLst>
            </p:cNvPr>
            <p:cNvSpPr>
              <a:spLocks noChangeArrowheads="1"/>
            </p:cNvSpPr>
            <p:nvPr/>
          </p:nvSpPr>
          <p:spPr bwMode="auto">
            <a:xfrm>
              <a:off x="4761448" y="5001556"/>
              <a:ext cx="470563" cy="239544"/>
            </a:xfrm>
            <a:prstGeom prst="rect">
              <a:avLst/>
            </a:prstGeom>
            <a:noFill/>
            <a:ln>
              <a:noFill/>
            </a:ln>
          </p:spPr>
          <p:txBody>
            <a:bodyPr wrap="squar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さいにゅう</a:t>
              </a:r>
              <a:endParaRPr lang="ja-JP" altLang="en-US" sz="600" dirty="0">
                <a:latin typeface="+mn-ea"/>
                <a:ea typeface="+mn-ea"/>
                <a:cs typeface="メイリオ" panose="020B0604030504040204" pitchFamily="50" charset="-128"/>
              </a:endParaRPr>
            </a:p>
          </p:txBody>
        </p:sp>
      </p:grpSp>
      <p:sp>
        <p:nvSpPr>
          <p:cNvPr id="8" name="スライド番号プレースホルダー 8">
            <a:extLst>
              <a:ext uri="{FF2B5EF4-FFF2-40B4-BE49-F238E27FC236}">
                <a16:creationId xmlns:a16="http://schemas.microsoft.com/office/drawing/2014/main" id="{219C64B0-7625-02A1-4B93-6B0DBD9943D2}"/>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27</a:t>
            </a:fld>
            <a:endParaRPr lang="en-US" altLang="ja-JP" dirty="0">
              <a:latin typeface="+mn-ea"/>
              <a:ea typeface="+mn-ea"/>
            </a:endParaRPr>
          </a:p>
        </p:txBody>
      </p:sp>
    </p:spTree>
    <p:custDataLst>
      <p:tags r:id="rId1"/>
    </p:custDataLst>
    <p:extLst>
      <p:ext uri="{BB962C8B-B14F-4D97-AF65-F5344CB8AC3E}">
        <p14:creationId xmlns:p14="http://schemas.microsoft.com/office/powerpoint/2010/main" val="310869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a:extLst>
              <a:ext uri="{FF2B5EF4-FFF2-40B4-BE49-F238E27FC236}">
                <a16:creationId xmlns:a16="http://schemas.microsoft.com/office/drawing/2014/main" id="{68C0AC65-30C0-F01F-DBAD-B2EAB9AB031D}"/>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1400" kern="0" dirty="0">
                <a:solidFill>
                  <a:srgbClr val="005BAD"/>
                </a:solidFill>
                <a:latin typeface="HGP創英角ｺﾞｼｯｸUB" panose="020B0900000000000000" pitchFamily="50" charset="-128"/>
                <a:ea typeface="HGP創英角ｺﾞｼｯｸUB" panose="020B0900000000000000" pitchFamily="50" charset="-128"/>
              </a:rPr>
              <a:t>ちょっとブレイク</a:t>
            </a:r>
            <a:endParaRPr lang="en-US" altLang="ja-JP" sz="1200" kern="0" dirty="0">
              <a:solidFill>
                <a:srgbClr val="005BAD"/>
              </a:solidFill>
              <a:latin typeface="HGP創英角ｺﾞｼｯｸUB" panose="020B0900000000000000" pitchFamily="50" charset="-128"/>
              <a:ea typeface="HGP創英角ｺﾞｼｯｸUB" panose="020B0900000000000000" pitchFamily="50" charset="-128"/>
            </a:endParaRPr>
          </a:p>
          <a:p>
            <a:pPr algn="l" eaLnBrk="1" hangingPunct="1"/>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税金クイズ</a:t>
            </a:r>
          </a:p>
        </p:txBody>
      </p:sp>
      <p:sp>
        <p:nvSpPr>
          <p:cNvPr id="19" name="AutoShape 353">
            <a:extLst>
              <a:ext uri="{FF2B5EF4-FFF2-40B4-BE49-F238E27FC236}">
                <a16:creationId xmlns:a16="http://schemas.microsoft.com/office/drawing/2014/main" id="{FD19DC69-D203-4A8F-B2C6-7E69B303B44D}"/>
              </a:ext>
            </a:extLst>
          </p:cNvPr>
          <p:cNvSpPr>
            <a:spLocks noChangeArrowheads="1"/>
          </p:cNvSpPr>
          <p:nvPr/>
        </p:nvSpPr>
        <p:spPr bwMode="auto">
          <a:xfrm>
            <a:off x="323851" y="1066648"/>
            <a:ext cx="8519134" cy="459596"/>
          </a:xfrm>
          <a:prstGeom prst="roundRect">
            <a:avLst>
              <a:gd name="adj" fmla="val 0"/>
            </a:avLst>
          </a:prstGeom>
          <a:solidFill>
            <a:srgbClr val="CEECFE"/>
          </a:solidFill>
          <a:ln>
            <a:noFill/>
          </a:ln>
          <a:effectLst/>
        </p:spPr>
        <p:txBody>
          <a:bodyPr wrap="none" anchor="ctr"/>
          <a:lstStyle/>
          <a:p>
            <a:pPr defTabSz="838413" eaLnBrk="1" hangingPunct="1">
              <a:spcBef>
                <a:spcPct val="20000"/>
              </a:spcBef>
              <a:defRPr/>
            </a:pPr>
            <a:r>
              <a:rPr lang="ja-JP" altLang="en-US" sz="1800" dirty="0">
                <a:solidFill>
                  <a:prstClr val="black"/>
                </a:solidFill>
                <a:latin typeface="+mn-ea"/>
                <a:ea typeface="+mn-ea"/>
              </a:rPr>
              <a:t>税金に関するクイズです。どれくらいわかりますか？</a:t>
            </a:r>
          </a:p>
        </p:txBody>
      </p:sp>
      <p:pic>
        <p:nvPicPr>
          <p:cNvPr id="26" name="Picture 29">
            <a:extLst>
              <a:ext uri="{FF2B5EF4-FFF2-40B4-BE49-F238E27FC236}">
                <a16:creationId xmlns:a16="http://schemas.microsoft.com/office/drawing/2014/main" id="{D3B50C1E-A345-4924-A31F-A88710E2EC4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920434" y="785230"/>
            <a:ext cx="849459" cy="1018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グループ化 3">
            <a:extLst>
              <a:ext uri="{FF2B5EF4-FFF2-40B4-BE49-F238E27FC236}">
                <a16:creationId xmlns:a16="http://schemas.microsoft.com/office/drawing/2014/main" id="{6B697713-C6DD-47E7-A83D-BD8AE6492D15}"/>
              </a:ext>
            </a:extLst>
          </p:cNvPr>
          <p:cNvGrpSpPr/>
          <p:nvPr/>
        </p:nvGrpSpPr>
        <p:grpSpPr>
          <a:xfrm>
            <a:off x="287921" y="6410880"/>
            <a:ext cx="7951204" cy="374400"/>
            <a:chOff x="287921" y="6410880"/>
            <a:chExt cx="8532000" cy="374400"/>
          </a:xfrm>
        </p:grpSpPr>
        <p:sp>
          <p:nvSpPr>
            <p:cNvPr id="23" name="正方形/長方形 22">
              <a:extLst>
                <a:ext uri="{FF2B5EF4-FFF2-40B4-BE49-F238E27FC236}">
                  <a16:creationId xmlns:a16="http://schemas.microsoft.com/office/drawing/2014/main" id="{E93468E2-622F-4487-B26E-39F6FD6ED06B}"/>
                </a:ext>
              </a:extLst>
            </p:cNvPr>
            <p:cNvSpPr/>
            <p:nvPr/>
          </p:nvSpPr>
          <p:spPr bwMode="auto">
            <a:xfrm>
              <a:off x="28792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4" name="正方形/長方形 23">
              <a:extLst>
                <a:ext uri="{FF2B5EF4-FFF2-40B4-BE49-F238E27FC236}">
                  <a16:creationId xmlns:a16="http://schemas.microsoft.com/office/drawing/2014/main" id="{51655836-5C6A-4C91-9E78-DEC7D82F25F0}"/>
                </a:ext>
              </a:extLst>
            </p:cNvPr>
            <p:cNvSpPr/>
            <p:nvPr/>
          </p:nvSpPr>
          <p:spPr bwMode="auto">
            <a:xfrm>
              <a:off x="28792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6" name="テキスト ボックス 15">
              <a:extLst>
                <a:ext uri="{FF2B5EF4-FFF2-40B4-BE49-F238E27FC236}">
                  <a16:creationId xmlns:a16="http://schemas.microsoft.com/office/drawing/2014/main" id="{81D2A6CF-911B-42AF-94A8-C07FD234DEF7}"/>
                </a:ext>
              </a:extLst>
            </p:cNvPr>
            <p:cNvSpPr txBox="1"/>
            <p:nvPr/>
          </p:nvSpPr>
          <p:spPr>
            <a:xfrm>
              <a:off x="889138" y="6473251"/>
              <a:ext cx="6833004" cy="261610"/>
            </a:xfrm>
            <a:prstGeom prst="rect">
              <a:avLst/>
            </a:prstGeom>
            <a:noFill/>
          </p:spPr>
          <p:txBody>
            <a:bodyPr wrap="square" rtlCol="0">
              <a:spAutoFit/>
            </a:bodyPr>
            <a:lstStyle/>
            <a:p>
              <a:r>
                <a:rPr lang="ja-JP" altLang="en-US" sz="1100" b="1" dirty="0">
                  <a:solidFill>
                    <a:srgbClr val="005BAD"/>
                  </a:solidFill>
                  <a:latin typeface="ＭＳ Ｐゴシック" panose="020B0600070205080204" pitchFamily="50" charset="-128"/>
                  <a:ea typeface="ＭＳ Ｐゴシック" panose="020B0600070205080204" pitchFamily="50" charset="-128"/>
                </a:rPr>
                <a:t>　財務省</a:t>
              </a:r>
              <a:r>
                <a:rPr lang="en-US" altLang="ja-JP" sz="1100" b="1" dirty="0">
                  <a:solidFill>
                    <a:srgbClr val="005BAD"/>
                  </a:solidFill>
                  <a:latin typeface="ＭＳ Ｐゴシック" panose="020B0600070205080204" pitchFamily="50" charset="-128"/>
                  <a:ea typeface="ＭＳ Ｐゴシック" panose="020B0600070205080204" pitchFamily="50" charset="-128"/>
                </a:rPr>
                <a:t>×</a:t>
              </a:r>
              <a:r>
                <a:rPr lang="en-US" altLang="ja-JP" sz="1100" b="1" dirty="0" err="1">
                  <a:solidFill>
                    <a:srgbClr val="005BAD"/>
                  </a:solidFill>
                  <a:latin typeface="ＭＳ Ｐゴシック" panose="020B0600070205080204" pitchFamily="50" charset="-128"/>
                  <a:ea typeface="ＭＳ Ｐゴシック" panose="020B0600070205080204" pitchFamily="50" charset="-128"/>
                </a:rPr>
                <a:t>QuizKnock</a:t>
              </a:r>
              <a:r>
                <a:rPr lang="ja-JP" altLang="en-US" sz="1100" b="1" dirty="0">
                  <a:solidFill>
                    <a:srgbClr val="005BAD"/>
                  </a:solidFill>
                  <a:latin typeface="ＭＳ Ｐゴシック" panose="020B0600070205080204" pitchFamily="50" charset="-128"/>
                  <a:ea typeface="ＭＳ Ｐゴシック" panose="020B0600070205080204" pitchFamily="50" charset="-128"/>
                </a:rPr>
                <a:t>　クイズで全知全納！？税制マスター　</a:t>
              </a:r>
              <a:r>
                <a:rPr lang="en-US" altLang="ja-JP" sz="11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https://zaimusho.quizknock.com</a:t>
              </a:r>
              <a:endParaRPr kumimoji="1" lang="en-US" altLang="ja-JP" sz="1100" dirty="0">
                <a:latin typeface="Arial" panose="020B0604020202020204" pitchFamily="34" charset="0"/>
                <a:cs typeface="Arial" panose="020B0604020202020204" pitchFamily="34" charset="0"/>
              </a:endParaRPr>
            </a:p>
          </p:txBody>
        </p:sp>
      </p:grpSp>
      <p:grpSp>
        <p:nvGrpSpPr>
          <p:cNvPr id="17" name="グループ化 16">
            <a:extLst>
              <a:ext uri="{FF2B5EF4-FFF2-40B4-BE49-F238E27FC236}">
                <a16:creationId xmlns:a16="http://schemas.microsoft.com/office/drawing/2014/main" id="{88A921F1-0606-4B38-88FA-A47623993208}"/>
              </a:ext>
            </a:extLst>
          </p:cNvPr>
          <p:cNvGrpSpPr/>
          <p:nvPr/>
        </p:nvGrpSpPr>
        <p:grpSpPr>
          <a:xfrm>
            <a:off x="-29057" y="6170312"/>
            <a:ext cx="796806" cy="687688"/>
            <a:chOff x="-35154" y="5996309"/>
            <a:chExt cx="945432" cy="850816"/>
          </a:xfrm>
        </p:grpSpPr>
        <p:sp>
          <p:nvSpPr>
            <p:cNvPr id="18" name="フリーフォーム: 図形 17">
              <a:extLst>
                <a:ext uri="{FF2B5EF4-FFF2-40B4-BE49-F238E27FC236}">
                  <a16:creationId xmlns:a16="http://schemas.microsoft.com/office/drawing/2014/main" id="{2AE27FDD-34B1-43DC-8C6B-23BA11FBD909}"/>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0" name="フリーフォーム: 図形 19">
              <a:extLst>
                <a:ext uri="{FF2B5EF4-FFF2-40B4-BE49-F238E27FC236}">
                  <a16:creationId xmlns:a16="http://schemas.microsoft.com/office/drawing/2014/main" id="{B5EEAED1-28D0-4D8E-A911-07DCE255CE6A}"/>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1" name="テキスト ボックス 20">
              <a:extLst>
                <a:ext uri="{FF2B5EF4-FFF2-40B4-BE49-F238E27FC236}">
                  <a16:creationId xmlns:a16="http://schemas.microsoft.com/office/drawing/2014/main" id="{02B9C19D-D048-4472-AE1B-1CC83D8CED69}"/>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他にも</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grpSp>
        <p:nvGrpSpPr>
          <p:cNvPr id="3" name="グループ化 2">
            <a:extLst>
              <a:ext uri="{FF2B5EF4-FFF2-40B4-BE49-F238E27FC236}">
                <a16:creationId xmlns:a16="http://schemas.microsoft.com/office/drawing/2014/main" id="{5C385D97-A41E-08D2-E08B-C639DCAAD135}"/>
              </a:ext>
            </a:extLst>
          </p:cNvPr>
          <p:cNvGrpSpPr/>
          <p:nvPr/>
        </p:nvGrpSpPr>
        <p:grpSpPr>
          <a:xfrm>
            <a:off x="323849" y="1760322"/>
            <a:ext cx="8572098" cy="731558"/>
            <a:chOff x="323849" y="1760322"/>
            <a:chExt cx="8572098" cy="731558"/>
          </a:xfrm>
        </p:grpSpPr>
        <p:grpSp>
          <p:nvGrpSpPr>
            <p:cNvPr id="5" name="グループ化 4">
              <a:extLst>
                <a:ext uri="{FF2B5EF4-FFF2-40B4-BE49-F238E27FC236}">
                  <a16:creationId xmlns:a16="http://schemas.microsoft.com/office/drawing/2014/main" id="{E63C5E0F-1110-50CB-265F-E974B72896B9}"/>
                </a:ext>
              </a:extLst>
            </p:cNvPr>
            <p:cNvGrpSpPr/>
            <p:nvPr/>
          </p:nvGrpSpPr>
          <p:grpSpPr>
            <a:xfrm>
              <a:off x="323849" y="1760322"/>
              <a:ext cx="8506443" cy="731558"/>
              <a:chOff x="323849" y="1803354"/>
              <a:chExt cx="8506443" cy="731558"/>
            </a:xfrm>
          </p:grpSpPr>
          <p:sp>
            <p:nvSpPr>
              <p:cNvPr id="7" name="正方形/長方形 6">
                <a:extLst>
                  <a:ext uri="{FF2B5EF4-FFF2-40B4-BE49-F238E27FC236}">
                    <a16:creationId xmlns:a16="http://schemas.microsoft.com/office/drawing/2014/main" id="{03FAC96A-336C-C8F4-AD15-E9FC2BC0AB2F}"/>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8" name="正方形/長方形 7">
                <a:extLst>
                  <a:ext uri="{FF2B5EF4-FFF2-40B4-BE49-F238E27FC236}">
                    <a16:creationId xmlns:a16="http://schemas.microsoft.com/office/drawing/2014/main" id="{244017DD-8C79-0881-0445-2DF9ACA97552}"/>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1</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10" name="Rectangle 36">
              <a:extLst>
                <a:ext uri="{FF2B5EF4-FFF2-40B4-BE49-F238E27FC236}">
                  <a16:creationId xmlns:a16="http://schemas.microsoft.com/office/drawing/2014/main" id="{4D07C260-B395-E734-7DF3-07E10EBB349A}"/>
                </a:ext>
              </a:extLst>
            </p:cNvPr>
            <p:cNvSpPr>
              <a:spLocks noChangeArrowheads="1"/>
            </p:cNvSpPr>
            <p:nvPr/>
          </p:nvSpPr>
          <p:spPr bwMode="auto">
            <a:xfrm>
              <a:off x="1257317" y="1838371"/>
              <a:ext cx="7638630" cy="58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400">
                  <a:latin typeface="+mn-ea"/>
                  <a:ea typeface="+mn-ea"/>
                </a:rPr>
                <a:t>税金には、いろいろな種類があります。日本で適用されている税金は全部で何種類あるでしょうか？</a:t>
              </a:r>
              <a:endParaRPr lang="en-US" altLang="ja-JP" sz="1400" dirty="0">
                <a:latin typeface="+mn-ea"/>
                <a:ea typeface="+mn-ea"/>
              </a:endParaRPr>
            </a:p>
            <a:p>
              <a:pPr>
                <a:lnSpc>
                  <a:spcPct val="150000"/>
                </a:lnSpc>
              </a:pPr>
              <a:r>
                <a:rPr lang="zh-TW" altLang="en-US" sz="1400" dirty="0">
                  <a:latin typeface="+mn-ea"/>
                  <a:ea typeface="+mn-ea"/>
                </a:rPr>
                <a:t>①</a:t>
              </a:r>
              <a:r>
                <a:rPr lang="en-US" altLang="zh-TW" sz="1400" dirty="0">
                  <a:latin typeface="+mn-ea"/>
                  <a:ea typeface="+mn-ea"/>
                </a:rPr>
                <a:t>25</a:t>
              </a:r>
              <a:r>
                <a:rPr lang="zh-TW" altLang="en-US" sz="1400" dirty="0">
                  <a:latin typeface="+mn-ea"/>
                  <a:ea typeface="+mn-ea"/>
                </a:rPr>
                <a:t>種類　　②約</a:t>
              </a:r>
              <a:r>
                <a:rPr lang="en-US" altLang="zh-TW" sz="1400" dirty="0">
                  <a:latin typeface="+mn-ea"/>
                  <a:ea typeface="+mn-ea"/>
                </a:rPr>
                <a:t>50</a:t>
              </a:r>
              <a:r>
                <a:rPr lang="zh-TW" altLang="en-US" sz="1400" dirty="0">
                  <a:latin typeface="+mn-ea"/>
                  <a:ea typeface="+mn-ea"/>
                </a:rPr>
                <a:t>種類　　③約</a:t>
              </a:r>
              <a:r>
                <a:rPr lang="en-US" altLang="zh-TW" sz="1400" dirty="0">
                  <a:latin typeface="+mn-ea"/>
                  <a:ea typeface="+mn-ea"/>
                </a:rPr>
                <a:t>1,500</a:t>
              </a:r>
              <a:r>
                <a:rPr lang="zh-TW" altLang="en-US" sz="1400" dirty="0">
                  <a:latin typeface="+mn-ea"/>
                  <a:ea typeface="+mn-ea"/>
                </a:rPr>
                <a:t>種類</a:t>
              </a:r>
            </a:p>
          </p:txBody>
        </p:sp>
      </p:grpSp>
      <p:grpSp>
        <p:nvGrpSpPr>
          <p:cNvPr id="12" name="グループ化 11">
            <a:extLst>
              <a:ext uri="{FF2B5EF4-FFF2-40B4-BE49-F238E27FC236}">
                <a16:creationId xmlns:a16="http://schemas.microsoft.com/office/drawing/2014/main" id="{EC4951E6-E907-4F72-F68B-DFFE1C4FFD45}"/>
              </a:ext>
            </a:extLst>
          </p:cNvPr>
          <p:cNvGrpSpPr/>
          <p:nvPr/>
        </p:nvGrpSpPr>
        <p:grpSpPr>
          <a:xfrm>
            <a:off x="318778" y="3402609"/>
            <a:ext cx="8506443" cy="1032156"/>
            <a:chOff x="318778" y="3402609"/>
            <a:chExt cx="8506443" cy="1032156"/>
          </a:xfrm>
        </p:grpSpPr>
        <p:grpSp>
          <p:nvGrpSpPr>
            <p:cNvPr id="29" name="グループ化 28">
              <a:extLst>
                <a:ext uri="{FF2B5EF4-FFF2-40B4-BE49-F238E27FC236}">
                  <a16:creationId xmlns:a16="http://schemas.microsoft.com/office/drawing/2014/main" id="{9955A777-52C6-CACB-FF59-9C0FAFB7CA35}"/>
                </a:ext>
              </a:extLst>
            </p:cNvPr>
            <p:cNvGrpSpPr/>
            <p:nvPr/>
          </p:nvGrpSpPr>
          <p:grpSpPr>
            <a:xfrm>
              <a:off x="318778" y="3402609"/>
              <a:ext cx="8506443" cy="1032156"/>
              <a:chOff x="323849" y="1803354"/>
              <a:chExt cx="8506443" cy="731558"/>
            </a:xfrm>
          </p:grpSpPr>
          <p:sp>
            <p:nvSpPr>
              <p:cNvPr id="30" name="正方形/長方形 29">
                <a:extLst>
                  <a:ext uri="{FF2B5EF4-FFF2-40B4-BE49-F238E27FC236}">
                    <a16:creationId xmlns:a16="http://schemas.microsoft.com/office/drawing/2014/main" id="{4EF4DE68-9A54-1A34-9FCC-6FEF0FD8B2B1}"/>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1" name="正方形/長方形 30">
                <a:extLst>
                  <a:ext uri="{FF2B5EF4-FFF2-40B4-BE49-F238E27FC236}">
                    <a16:creationId xmlns:a16="http://schemas.microsoft.com/office/drawing/2014/main" id="{9C587A51-0A45-0E9F-7607-C6A4E40780B1}"/>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3</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32" name="Rectangle 36">
              <a:extLst>
                <a:ext uri="{FF2B5EF4-FFF2-40B4-BE49-F238E27FC236}">
                  <a16:creationId xmlns:a16="http://schemas.microsoft.com/office/drawing/2014/main" id="{7C2FC50E-CBDD-8BEC-869E-3985F89F885F}"/>
                </a:ext>
              </a:extLst>
            </p:cNvPr>
            <p:cNvSpPr>
              <a:spLocks noChangeArrowheads="1"/>
            </p:cNvSpPr>
            <p:nvPr/>
          </p:nvSpPr>
          <p:spPr bwMode="auto">
            <a:xfrm>
              <a:off x="1257316" y="3513367"/>
              <a:ext cx="6458819" cy="79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400">
                  <a:latin typeface="+mn-ea"/>
                  <a:ea typeface="+mn-ea"/>
                </a:rPr>
                <a:t>昔、イギリスでトランプに税金がかけられていたとき、税金を納めた証明をトランプに</a:t>
              </a:r>
              <a:endParaRPr lang="en-US" altLang="ja-JP" sz="1400" dirty="0">
                <a:latin typeface="+mn-ea"/>
                <a:ea typeface="+mn-ea"/>
              </a:endParaRPr>
            </a:p>
            <a:p>
              <a:r>
                <a:rPr lang="ja-JP" altLang="en-US" sz="1400">
                  <a:latin typeface="+mn-ea"/>
                  <a:ea typeface="+mn-ea"/>
                </a:rPr>
                <a:t>表示していました。いったいどのマークでしょうか？</a:t>
              </a:r>
            </a:p>
            <a:p>
              <a:pPr>
                <a:lnSpc>
                  <a:spcPct val="150000"/>
                </a:lnSpc>
              </a:pPr>
              <a:r>
                <a:rPr lang="ja-JP" altLang="en-US" sz="1400">
                  <a:latin typeface="+mn-ea"/>
                  <a:ea typeface="+mn-ea"/>
                </a:rPr>
                <a:t>①ジョーカー　　②スペードのエース　　③ハートのキング</a:t>
              </a:r>
              <a:endParaRPr lang="ja-JP" altLang="en-US" sz="1400" dirty="0">
                <a:latin typeface="+mn-ea"/>
                <a:ea typeface="+mn-ea"/>
              </a:endParaRPr>
            </a:p>
          </p:txBody>
        </p:sp>
      </p:grpSp>
      <p:grpSp>
        <p:nvGrpSpPr>
          <p:cNvPr id="33" name="グループ化 32">
            <a:extLst>
              <a:ext uri="{FF2B5EF4-FFF2-40B4-BE49-F238E27FC236}">
                <a16:creationId xmlns:a16="http://schemas.microsoft.com/office/drawing/2014/main" id="{C3299360-6B0A-243D-43F3-95BC214605A2}"/>
              </a:ext>
            </a:extLst>
          </p:cNvPr>
          <p:cNvGrpSpPr/>
          <p:nvPr/>
        </p:nvGrpSpPr>
        <p:grpSpPr>
          <a:xfrm>
            <a:off x="313429" y="5345730"/>
            <a:ext cx="8506443" cy="817435"/>
            <a:chOff x="313429" y="5345729"/>
            <a:chExt cx="8506443" cy="750174"/>
          </a:xfrm>
        </p:grpSpPr>
        <p:grpSp>
          <p:nvGrpSpPr>
            <p:cNvPr id="40" name="グループ化 39">
              <a:extLst>
                <a:ext uri="{FF2B5EF4-FFF2-40B4-BE49-F238E27FC236}">
                  <a16:creationId xmlns:a16="http://schemas.microsoft.com/office/drawing/2014/main" id="{8DF91D81-78F8-B8E0-DBAB-CE2BCCF8537D}"/>
                </a:ext>
              </a:extLst>
            </p:cNvPr>
            <p:cNvGrpSpPr/>
            <p:nvPr/>
          </p:nvGrpSpPr>
          <p:grpSpPr>
            <a:xfrm>
              <a:off x="313429" y="5345729"/>
              <a:ext cx="8506443" cy="731558"/>
              <a:chOff x="323849" y="1803354"/>
              <a:chExt cx="8506443" cy="731558"/>
            </a:xfrm>
          </p:grpSpPr>
          <p:sp>
            <p:nvSpPr>
              <p:cNvPr id="41" name="正方形/長方形 40">
                <a:extLst>
                  <a:ext uri="{FF2B5EF4-FFF2-40B4-BE49-F238E27FC236}">
                    <a16:creationId xmlns:a16="http://schemas.microsoft.com/office/drawing/2014/main" id="{03913C7B-EACE-C41D-795D-E30EB7E22A43}"/>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42" name="正方形/長方形 41">
                <a:extLst>
                  <a:ext uri="{FF2B5EF4-FFF2-40B4-BE49-F238E27FC236}">
                    <a16:creationId xmlns:a16="http://schemas.microsoft.com/office/drawing/2014/main" id="{94987030-EB84-133D-8CD1-6542BACDE5B8}"/>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5</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43" name="Rectangle 36">
              <a:extLst>
                <a:ext uri="{FF2B5EF4-FFF2-40B4-BE49-F238E27FC236}">
                  <a16:creationId xmlns:a16="http://schemas.microsoft.com/office/drawing/2014/main" id="{72CFAED8-A26E-B796-2CCB-E2A4A487B6D8}"/>
                </a:ext>
              </a:extLst>
            </p:cNvPr>
            <p:cNvSpPr>
              <a:spLocks noChangeArrowheads="1"/>
            </p:cNvSpPr>
            <p:nvPr/>
          </p:nvSpPr>
          <p:spPr bwMode="auto">
            <a:xfrm>
              <a:off x="1243354" y="5365470"/>
              <a:ext cx="7184980" cy="730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400">
                  <a:latin typeface="+mn-ea"/>
                  <a:ea typeface="+mn-ea"/>
                </a:rPr>
                <a:t>日本</a:t>
              </a:r>
              <a:r>
                <a:rPr lang="ja-JP" altLang="en-US" sz="1400" dirty="0">
                  <a:latin typeface="+mn-ea"/>
                  <a:ea typeface="+mn-ea"/>
                </a:rPr>
                <a:t>では、救急車を利用しても無料ですが、日本以外で公営の救急車の利用料金が無料の</a:t>
              </a:r>
              <a:endParaRPr lang="en-US" altLang="ja-JP" sz="1400" dirty="0">
                <a:latin typeface="+mn-ea"/>
                <a:ea typeface="+mn-ea"/>
              </a:endParaRPr>
            </a:p>
            <a:p>
              <a:r>
                <a:rPr lang="ja-JP" altLang="en-US" sz="1400" dirty="0">
                  <a:latin typeface="+mn-ea"/>
                  <a:ea typeface="+mn-ea"/>
                </a:rPr>
                <a:t>国（都市）はどこでしょうか？</a:t>
              </a:r>
            </a:p>
            <a:p>
              <a:pPr>
                <a:lnSpc>
                  <a:spcPct val="150000"/>
                </a:lnSpc>
              </a:pPr>
              <a:r>
                <a:rPr lang="ja-JP" altLang="en-US" sz="1400" dirty="0">
                  <a:latin typeface="+mn-ea"/>
                  <a:ea typeface="+mn-ea"/>
                </a:rPr>
                <a:t>①イギリス（ロンドン）　　②アメリカ（ニューヨーク）　　③オーストラリア（シドニー）</a:t>
              </a:r>
            </a:p>
          </p:txBody>
        </p:sp>
      </p:grpSp>
      <p:grpSp>
        <p:nvGrpSpPr>
          <p:cNvPr id="11" name="グループ化 10">
            <a:extLst>
              <a:ext uri="{FF2B5EF4-FFF2-40B4-BE49-F238E27FC236}">
                <a16:creationId xmlns:a16="http://schemas.microsoft.com/office/drawing/2014/main" id="{CE7A06CD-876C-33E5-D5A3-FD1A99B657C0}"/>
              </a:ext>
            </a:extLst>
          </p:cNvPr>
          <p:cNvGrpSpPr/>
          <p:nvPr/>
        </p:nvGrpSpPr>
        <p:grpSpPr>
          <a:xfrm>
            <a:off x="318778" y="2581466"/>
            <a:ext cx="8506443" cy="731558"/>
            <a:chOff x="318778" y="2581466"/>
            <a:chExt cx="8506443" cy="731558"/>
          </a:xfrm>
        </p:grpSpPr>
        <p:grpSp>
          <p:nvGrpSpPr>
            <p:cNvPr id="14" name="グループ化 13">
              <a:extLst>
                <a:ext uri="{FF2B5EF4-FFF2-40B4-BE49-F238E27FC236}">
                  <a16:creationId xmlns:a16="http://schemas.microsoft.com/office/drawing/2014/main" id="{2A3776E5-7B84-9C1F-6B4A-A5950A7FC585}"/>
                </a:ext>
              </a:extLst>
            </p:cNvPr>
            <p:cNvGrpSpPr/>
            <p:nvPr/>
          </p:nvGrpSpPr>
          <p:grpSpPr>
            <a:xfrm>
              <a:off x="318778" y="2581466"/>
              <a:ext cx="8506443" cy="731558"/>
              <a:chOff x="323849" y="1803354"/>
              <a:chExt cx="8506443" cy="731558"/>
            </a:xfrm>
          </p:grpSpPr>
          <p:sp>
            <p:nvSpPr>
              <p:cNvPr id="15" name="正方形/長方形 14">
                <a:extLst>
                  <a:ext uri="{FF2B5EF4-FFF2-40B4-BE49-F238E27FC236}">
                    <a16:creationId xmlns:a16="http://schemas.microsoft.com/office/drawing/2014/main" id="{B4B250E5-7E2B-F5D3-003A-C7C22A33D250}"/>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5" name="正方形/長方形 24">
                <a:extLst>
                  <a:ext uri="{FF2B5EF4-FFF2-40B4-BE49-F238E27FC236}">
                    <a16:creationId xmlns:a16="http://schemas.microsoft.com/office/drawing/2014/main" id="{61CFC416-253D-F9D2-31DD-C3A1CCA8CA91}"/>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2</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28" name="Rectangle 36">
              <a:extLst>
                <a:ext uri="{FF2B5EF4-FFF2-40B4-BE49-F238E27FC236}">
                  <a16:creationId xmlns:a16="http://schemas.microsoft.com/office/drawing/2014/main" id="{711A8BB5-CF4F-E5AB-B5AC-5F17D1BB52B8}"/>
                </a:ext>
              </a:extLst>
            </p:cNvPr>
            <p:cNvSpPr>
              <a:spLocks noChangeArrowheads="1"/>
            </p:cNvSpPr>
            <p:nvPr/>
          </p:nvSpPr>
          <p:spPr bwMode="auto">
            <a:xfrm>
              <a:off x="1257317" y="2663761"/>
              <a:ext cx="5051383" cy="58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400">
                  <a:latin typeface="+mn-ea"/>
                  <a:ea typeface="+mn-ea"/>
                </a:rPr>
                <a:t>税金がかかるものはどれでしょうか？</a:t>
              </a:r>
            </a:p>
            <a:p>
              <a:pPr>
                <a:lnSpc>
                  <a:spcPct val="150000"/>
                </a:lnSpc>
              </a:pPr>
              <a:r>
                <a:rPr lang="ja-JP" altLang="en-US" sz="1400">
                  <a:latin typeface="+mn-ea"/>
                  <a:ea typeface="+mn-ea"/>
                </a:rPr>
                <a:t>①ノーベル賞の賞金　　②宝くじの当せん金　　③クイズの懸賞金</a:t>
              </a:r>
              <a:endParaRPr lang="ja-JP" altLang="en-US" sz="1400" dirty="0">
                <a:latin typeface="+mn-ea"/>
                <a:ea typeface="+mn-ea"/>
              </a:endParaRPr>
            </a:p>
          </p:txBody>
        </p:sp>
        <p:sp>
          <p:nvSpPr>
            <p:cNvPr id="2" name="Rectangle 8">
              <a:extLst>
                <a:ext uri="{FF2B5EF4-FFF2-40B4-BE49-F238E27FC236}">
                  <a16:creationId xmlns:a16="http://schemas.microsoft.com/office/drawing/2014/main" id="{13A9945F-D2DA-E545-FD19-1D5D7AC3C06F}"/>
                </a:ext>
              </a:extLst>
            </p:cNvPr>
            <p:cNvSpPr>
              <a:spLocks noChangeArrowheads="1"/>
            </p:cNvSpPr>
            <p:nvPr/>
          </p:nvSpPr>
          <p:spPr bwMode="auto">
            <a:xfrm>
              <a:off x="5582764" y="2796617"/>
              <a:ext cx="470563" cy="239544"/>
            </a:xfrm>
            <a:prstGeom prst="rect">
              <a:avLst/>
            </a:prstGeom>
            <a:noFill/>
            <a:ln>
              <a:noFill/>
            </a:ln>
          </p:spPr>
          <p:txBody>
            <a:bodyPr wrap="squar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けんしょう</a:t>
              </a:r>
              <a:endParaRPr lang="ja-JP" altLang="en-US" sz="600" dirty="0">
                <a:latin typeface="+mn-ea"/>
                <a:ea typeface="+mn-ea"/>
                <a:cs typeface="メイリオ" panose="020B0604030504040204" pitchFamily="50" charset="-128"/>
              </a:endParaRPr>
            </a:p>
          </p:txBody>
        </p:sp>
      </p:grpSp>
      <p:sp>
        <p:nvSpPr>
          <p:cNvPr id="9" name="スライド番号プレースホルダー 8">
            <a:extLst>
              <a:ext uri="{FF2B5EF4-FFF2-40B4-BE49-F238E27FC236}">
                <a16:creationId xmlns:a16="http://schemas.microsoft.com/office/drawing/2014/main" id="{E45B50B9-7C02-182E-C594-21FF0B2C8984}"/>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28</a:t>
            </a:fld>
            <a:endParaRPr lang="en-US" altLang="ja-JP" dirty="0">
              <a:latin typeface="+mn-ea"/>
              <a:ea typeface="+mn-ea"/>
            </a:endParaRPr>
          </a:p>
        </p:txBody>
      </p:sp>
      <p:grpSp>
        <p:nvGrpSpPr>
          <p:cNvPr id="34" name="グループ化 33">
            <a:extLst>
              <a:ext uri="{FF2B5EF4-FFF2-40B4-BE49-F238E27FC236}">
                <a16:creationId xmlns:a16="http://schemas.microsoft.com/office/drawing/2014/main" id="{05E1FF55-1298-CDBD-0587-5CE72913D22F}"/>
              </a:ext>
            </a:extLst>
          </p:cNvPr>
          <p:cNvGrpSpPr/>
          <p:nvPr/>
        </p:nvGrpSpPr>
        <p:grpSpPr>
          <a:xfrm>
            <a:off x="309886" y="4459369"/>
            <a:ext cx="8506443" cy="799978"/>
            <a:chOff x="309886" y="4459369"/>
            <a:chExt cx="8506443" cy="799978"/>
          </a:xfrm>
        </p:grpSpPr>
        <p:grpSp>
          <p:nvGrpSpPr>
            <p:cNvPr id="13" name="グループ化 12">
              <a:extLst>
                <a:ext uri="{FF2B5EF4-FFF2-40B4-BE49-F238E27FC236}">
                  <a16:creationId xmlns:a16="http://schemas.microsoft.com/office/drawing/2014/main" id="{A4F3637A-D1DB-AAB2-FA1B-48152EE12AD7}"/>
                </a:ext>
              </a:extLst>
            </p:cNvPr>
            <p:cNvGrpSpPr/>
            <p:nvPr/>
          </p:nvGrpSpPr>
          <p:grpSpPr>
            <a:xfrm>
              <a:off x="309886" y="4527789"/>
              <a:ext cx="8506443" cy="731558"/>
              <a:chOff x="309886" y="4527789"/>
              <a:chExt cx="8506443" cy="731558"/>
            </a:xfrm>
          </p:grpSpPr>
          <p:grpSp>
            <p:nvGrpSpPr>
              <p:cNvPr id="36" name="グループ化 35">
                <a:extLst>
                  <a:ext uri="{FF2B5EF4-FFF2-40B4-BE49-F238E27FC236}">
                    <a16:creationId xmlns:a16="http://schemas.microsoft.com/office/drawing/2014/main" id="{6F112132-712A-B8F1-BD7F-31AB520FDA53}"/>
                  </a:ext>
                </a:extLst>
              </p:cNvPr>
              <p:cNvGrpSpPr/>
              <p:nvPr/>
            </p:nvGrpSpPr>
            <p:grpSpPr>
              <a:xfrm>
                <a:off x="309886" y="4527789"/>
                <a:ext cx="8506443" cy="731558"/>
                <a:chOff x="323849" y="1803354"/>
                <a:chExt cx="8506443" cy="731558"/>
              </a:xfrm>
            </p:grpSpPr>
            <p:sp>
              <p:nvSpPr>
                <p:cNvPr id="37" name="正方形/長方形 36">
                  <a:extLst>
                    <a:ext uri="{FF2B5EF4-FFF2-40B4-BE49-F238E27FC236}">
                      <a16:creationId xmlns:a16="http://schemas.microsoft.com/office/drawing/2014/main" id="{AF87C299-6C3B-2A4F-9A3C-58AB54A6248B}"/>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8" name="正方形/長方形 37">
                  <a:extLst>
                    <a:ext uri="{FF2B5EF4-FFF2-40B4-BE49-F238E27FC236}">
                      <a16:creationId xmlns:a16="http://schemas.microsoft.com/office/drawing/2014/main" id="{2158053F-C04F-336F-1B6D-B83BFBD1E1B9}"/>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a:solidFill>
                        <a:schemeClr val="bg1"/>
                      </a:solidFill>
                      <a:latin typeface="+mn-ea"/>
                      <a:ea typeface="+mn-ea"/>
                    </a:rPr>
                    <a:t>問</a:t>
                  </a:r>
                  <a:r>
                    <a:rPr lang="en-US" altLang="ja-JP" sz="1800" spc="120" dirty="0">
                      <a:solidFill>
                        <a:schemeClr val="bg1"/>
                      </a:solidFill>
                      <a:latin typeface="+mn-ea"/>
                      <a:ea typeface="+mn-ea"/>
                    </a:rPr>
                    <a:t>4</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39" name="Rectangle 36">
                <a:extLst>
                  <a:ext uri="{FF2B5EF4-FFF2-40B4-BE49-F238E27FC236}">
                    <a16:creationId xmlns:a16="http://schemas.microsoft.com/office/drawing/2014/main" id="{FEF52D44-6D14-BFF5-48FA-525E86AA3FE5}"/>
                  </a:ext>
                </a:extLst>
              </p:cNvPr>
              <p:cNvSpPr>
                <a:spLocks noChangeArrowheads="1"/>
              </p:cNvSpPr>
              <p:nvPr/>
            </p:nvSpPr>
            <p:spPr bwMode="auto">
              <a:xfrm>
                <a:off x="1243354" y="4605838"/>
                <a:ext cx="5514651" cy="580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400">
                    <a:latin typeface="+mn-ea"/>
                    <a:ea typeface="+mn-ea"/>
                  </a:rPr>
                  <a:t>税務署が徴収した税金の使いみちはどこで決められているでしょうか？</a:t>
                </a:r>
              </a:p>
              <a:p>
                <a:pPr>
                  <a:lnSpc>
                    <a:spcPct val="150000"/>
                  </a:lnSpc>
                </a:pPr>
                <a:r>
                  <a:rPr lang="ja-JP" altLang="en-US" sz="1400">
                    <a:latin typeface="+mn-ea"/>
                    <a:ea typeface="+mn-ea"/>
                  </a:rPr>
                  <a:t>①税務署　　②内閣　　③国会</a:t>
                </a:r>
                <a:endParaRPr lang="ja-JP" altLang="en-US" sz="1400" dirty="0">
                  <a:latin typeface="+mn-ea"/>
                  <a:ea typeface="+mn-ea"/>
                </a:endParaRPr>
              </a:p>
            </p:txBody>
          </p:sp>
        </p:grpSp>
        <p:sp>
          <p:nvSpPr>
            <p:cNvPr id="27" name="Rectangle 8">
              <a:extLst>
                <a:ext uri="{FF2B5EF4-FFF2-40B4-BE49-F238E27FC236}">
                  <a16:creationId xmlns:a16="http://schemas.microsoft.com/office/drawing/2014/main" id="{182B2D77-258F-B939-058C-1632874C2251}"/>
                </a:ext>
              </a:extLst>
            </p:cNvPr>
            <p:cNvSpPr>
              <a:spLocks noChangeArrowheads="1"/>
            </p:cNvSpPr>
            <p:nvPr/>
          </p:nvSpPr>
          <p:spPr bwMode="auto">
            <a:xfrm>
              <a:off x="1359419" y="4459369"/>
              <a:ext cx="470563" cy="239544"/>
            </a:xfrm>
            <a:prstGeom prst="rect">
              <a:avLst/>
            </a:prstGeom>
            <a:noFill/>
            <a:ln>
              <a:noFill/>
            </a:ln>
          </p:spPr>
          <p:txBody>
            <a:bodyPr wrap="squar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ぜいむしょ</a:t>
              </a:r>
              <a:endParaRPr lang="ja-JP" altLang="en-US" sz="600" dirty="0">
                <a:latin typeface="+mn-ea"/>
                <a:ea typeface="+mn-ea"/>
                <a:cs typeface="メイリオ" panose="020B0604030504040204" pitchFamily="50" charset="-128"/>
              </a:endParaRPr>
            </a:p>
          </p:txBody>
        </p:sp>
      </p:grpSp>
    </p:spTree>
    <p:custDataLst>
      <p:tags r:id="rId1"/>
    </p:custDataLst>
    <p:extLst>
      <p:ext uri="{BB962C8B-B14F-4D97-AF65-F5344CB8AC3E}">
        <p14:creationId xmlns:p14="http://schemas.microsoft.com/office/powerpoint/2010/main" val="34011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a:extLst>
              <a:ext uri="{FF2B5EF4-FFF2-40B4-BE49-F238E27FC236}">
                <a16:creationId xmlns:a16="http://schemas.microsoft.com/office/drawing/2014/main" id="{68C0AC65-30C0-F01F-DBAD-B2EAB9AB031D}"/>
              </a:ext>
            </a:extLst>
          </p:cNvPr>
          <p:cNvSpPr txBox="1">
            <a:spLocks noChangeArrowheads="1"/>
          </p:cNvSpPr>
          <p:nvPr/>
        </p:nvSpPr>
        <p:spPr bwMode="auto">
          <a:xfrm>
            <a:off x="232340" y="88858"/>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穴埋め問題の答え、税金クイズの答え＆説明</a:t>
            </a:r>
          </a:p>
        </p:txBody>
      </p:sp>
      <p:grpSp>
        <p:nvGrpSpPr>
          <p:cNvPr id="12" name="グループ化 11">
            <a:extLst>
              <a:ext uri="{FF2B5EF4-FFF2-40B4-BE49-F238E27FC236}">
                <a16:creationId xmlns:a16="http://schemas.microsoft.com/office/drawing/2014/main" id="{EC4951E6-E907-4F72-F68B-DFFE1C4FFD45}"/>
              </a:ext>
            </a:extLst>
          </p:cNvPr>
          <p:cNvGrpSpPr/>
          <p:nvPr/>
        </p:nvGrpSpPr>
        <p:grpSpPr>
          <a:xfrm>
            <a:off x="287593" y="3793561"/>
            <a:ext cx="8506443" cy="884720"/>
            <a:chOff x="318778" y="3396524"/>
            <a:chExt cx="8506443" cy="1038241"/>
          </a:xfrm>
        </p:grpSpPr>
        <p:grpSp>
          <p:nvGrpSpPr>
            <p:cNvPr id="29" name="グループ化 28">
              <a:extLst>
                <a:ext uri="{FF2B5EF4-FFF2-40B4-BE49-F238E27FC236}">
                  <a16:creationId xmlns:a16="http://schemas.microsoft.com/office/drawing/2014/main" id="{9955A777-52C6-CACB-FF59-9C0FAFB7CA35}"/>
                </a:ext>
              </a:extLst>
            </p:cNvPr>
            <p:cNvGrpSpPr/>
            <p:nvPr/>
          </p:nvGrpSpPr>
          <p:grpSpPr>
            <a:xfrm>
              <a:off x="318778" y="3402609"/>
              <a:ext cx="8506443" cy="1032156"/>
              <a:chOff x="323849" y="1803354"/>
              <a:chExt cx="8506443" cy="731558"/>
            </a:xfrm>
          </p:grpSpPr>
          <p:sp>
            <p:nvSpPr>
              <p:cNvPr id="30" name="正方形/長方形 29">
                <a:extLst>
                  <a:ext uri="{FF2B5EF4-FFF2-40B4-BE49-F238E27FC236}">
                    <a16:creationId xmlns:a16="http://schemas.microsoft.com/office/drawing/2014/main" id="{4EF4DE68-9A54-1A34-9FCC-6FEF0FD8B2B1}"/>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1" name="正方形/長方形 30">
                <a:extLst>
                  <a:ext uri="{FF2B5EF4-FFF2-40B4-BE49-F238E27FC236}">
                    <a16:creationId xmlns:a16="http://schemas.microsoft.com/office/drawing/2014/main" id="{9C587A51-0A45-0E9F-7607-C6A4E40780B1}"/>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dirty="0">
                    <a:solidFill>
                      <a:schemeClr val="bg1"/>
                    </a:solidFill>
                    <a:latin typeface="+mn-ea"/>
                    <a:ea typeface="+mn-ea"/>
                  </a:rPr>
                  <a:t>答</a:t>
                </a:r>
                <a:r>
                  <a:rPr lang="en-US" altLang="ja-JP" sz="1800" spc="120" dirty="0">
                    <a:solidFill>
                      <a:schemeClr val="bg1"/>
                    </a:solidFill>
                    <a:latin typeface="+mn-ea"/>
                    <a:ea typeface="+mn-ea"/>
                  </a:rPr>
                  <a:t>3</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32" name="Rectangle 36">
              <a:extLst>
                <a:ext uri="{FF2B5EF4-FFF2-40B4-BE49-F238E27FC236}">
                  <a16:creationId xmlns:a16="http://schemas.microsoft.com/office/drawing/2014/main" id="{7C2FC50E-CBDD-8BEC-869E-3985F89F885F}"/>
                </a:ext>
              </a:extLst>
            </p:cNvPr>
            <p:cNvSpPr>
              <a:spLocks noChangeArrowheads="1"/>
            </p:cNvSpPr>
            <p:nvPr/>
          </p:nvSpPr>
          <p:spPr bwMode="auto">
            <a:xfrm>
              <a:off x="1282180" y="3396524"/>
              <a:ext cx="7253638"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nSpc>
                  <a:spcPct val="150000"/>
                </a:lnSpc>
              </a:pPr>
              <a:r>
                <a:rPr kumimoji="1" lang="ja-JP" altLang="en-US" sz="1400" dirty="0"/>
                <a:t>答え　</a:t>
              </a:r>
              <a:r>
                <a:rPr lang="ja-JP" altLang="en-US" sz="1400" dirty="0">
                  <a:latin typeface="+mn-ea"/>
                  <a:ea typeface="+mn-ea"/>
                </a:rPr>
                <a:t>②スペードのエース　</a:t>
              </a:r>
              <a:endParaRPr lang="en-US" altLang="ja-JP" sz="1400" dirty="0">
                <a:latin typeface="+mn-ea"/>
              </a:endParaRPr>
            </a:p>
            <a:p>
              <a:r>
                <a:rPr lang="ja-JP" altLang="en-US" sz="1400" dirty="0">
                  <a:latin typeface="+mn-ea"/>
                </a:rPr>
                <a:t>　「このトランプは確かに税金を納めています」という納税の証明として、スペードのエースだけ</a:t>
              </a:r>
              <a:endParaRPr lang="en-US" altLang="ja-JP" sz="1400" dirty="0">
                <a:latin typeface="+mn-ea"/>
              </a:endParaRPr>
            </a:p>
            <a:p>
              <a:r>
                <a:rPr lang="ja-JP" altLang="en-US" sz="1400" dirty="0">
                  <a:latin typeface="+mn-ea"/>
                  <a:ea typeface="+mn-ea"/>
                </a:rPr>
                <a:t>政府が印刷し、それを業者が買って１組揃えるようになりました。</a:t>
              </a:r>
            </a:p>
          </p:txBody>
        </p:sp>
      </p:grpSp>
      <p:grpSp>
        <p:nvGrpSpPr>
          <p:cNvPr id="33" name="グループ化 32">
            <a:extLst>
              <a:ext uri="{FF2B5EF4-FFF2-40B4-BE49-F238E27FC236}">
                <a16:creationId xmlns:a16="http://schemas.microsoft.com/office/drawing/2014/main" id="{C3299360-6B0A-243D-43F3-95BC214605A2}"/>
              </a:ext>
            </a:extLst>
          </p:cNvPr>
          <p:cNvGrpSpPr/>
          <p:nvPr/>
        </p:nvGrpSpPr>
        <p:grpSpPr>
          <a:xfrm>
            <a:off x="287594" y="5801011"/>
            <a:ext cx="8482300" cy="989967"/>
            <a:chOff x="313431" y="5323308"/>
            <a:chExt cx="8482300" cy="846386"/>
          </a:xfrm>
        </p:grpSpPr>
        <p:grpSp>
          <p:nvGrpSpPr>
            <p:cNvPr id="40" name="グループ化 39">
              <a:extLst>
                <a:ext uri="{FF2B5EF4-FFF2-40B4-BE49-F238E27FC236}">
                  <a16:creationId xmlns:a16="http://schemas.microsoft.com/office/drawing/2014/main" id="{8DF91D81-78F8-B8E0-DBAB-CE2BCCF8537D}"/>
                </a:ext>
              </a:extLst>
            </p:cNvPr>
            <p:cNvGrpSpPr/>
            <p:nvPr/>
          </p:nvGrpSpPr>
          <p:grpSpPr>
            <a:xfrm>
              <a:off x="313431" y="5332622"/>
              <a:ext cx="8482300" cy="744665"/>
              <a:chOff x="323851" y="1790247"/>
              <a:chExt cx="8482300" cy="744665"/>
            </a:xfrm>
          </p:grpSpPr>
          <p:sp>
            <p:nvSpPr>
              <p:cNvPr id="41" name="正方形/長方形 40">
                <a:extLst>
                  <a:ext uri="{FF2B5EF4-FFF2-40B4-BE49-F238E27FC236}">
                    <a16:creationId xmlns:a16="http://schemas.microsoft.com/office/drawing/2014/main" id="{03913C7B-EACE-C41D-795D-E30EB7E22A43}"/>
                  </a:ext>
                </a:extLst>
              </p:cNvPr>
              <p:cNvSpPr/>
              <p:nvPr/>
            </p:nvSpPr>
            <p:spPr bwMode="auto">
              <a:xfrm>
                <a:off x="354757" y="1790247"/>
                <a:ext cx="8451394"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42" name="正方形/長方形 41">
                <a:extLst>
                  <a:ext uri="{FF2B5EF4-FFF2-40B4-BE49-F238E27FC236}">
                    <a16:creationId xmlns:a16="http://schemas.microsoft.com/office/drawing/2014/main" id="{94987030-EB84-133D-8CD1-6542BACDE5B8}"/>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dirty="0">
                    <a:solidFill>
                      <a:schemeClr val="bg1"/>
                    </a:solidFill>
                    <a:latin typeface="+mn-ea"/>
                    <a:ea typeface="+mn-ea"/>
                  </a:rPr>
                  <a:t>答</a:t>
                </a:r>
                <a:r>
                  <a:rPr lang="en-US" altLang="ja-JP" sz="1800" spc="120" dirty="0">
                    <a:solidFill>
                      <a:schemeClr val="bg1"/>
                    </a:solidFill>
                    <a:latin typeface="+mn-ea"/>
                    <a:ea typeface="+mn-ea"/>
                  </a:rPr>
                  <a:t>5</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43" name="Rectangle 36">
              <a:extLst>
                <a:ext uri="{FF2B5EF4-FFF2-40B4-BE49-F238E27FC236}">
                  <a16:creationId xmlns:a16="http://schemas.microsoft.com/office/drawing/2014/main" id="{72CFAED8-A26E-B796-2CCB-E2A4A487B6D8}"/>
                </a:ext>
              </a:extLst>
            </p:cNvPr>
            <p:cNvSpPr>
              <a:spLocks noChangeArrowheads="1"/>
            </p:cNvSpPr>
            <p:nvPr/>
          </p:nvSpPr>
          <p:spPr bwMode="auto">
            <a:xfrm>
              <a:off x="1277804" y="5323308"/>
              <a:ext cx="7257115"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50000"/>
                </a:lnSpc>
              </a:pPr>
              <a:r>
                <a:rPr kumimoji="1" lang="ja-JP" altLang="en-US" sz="1400" dirty="0"/>
                <a:t>答え　①イギリス（ロンドン）</a:t>
              </a:r>
              <a:r>
                <a:rPr lang="ja-JP" altLang="en-US" sz="1400" dirty="0">
                  <a:latin typeface="+mn-ea"/>
                  <a:ea typeface="+mn-ea"/>
                </a:rPr>
                <a:t>　</a:t>
              </a:r>
              <a:endParaRPr lang="en-US" altLang="ja-JP" sz="1400" dirty="0">
                <a:latin typeface="+mn-ea"/>
              </a:endParaRPr>
            </a:p>
            <a:p>
              <a:r>
                <a:rPr lang="ja-JP" altLang="en-US" sz="1400" dirty="0">
                  <a:latin typeface="+mn-ea"/>
                </a:rPr>
                <a:t>　</a:t>
              </a:r>
              <a:r>
                <a:rPr lang="ja-JP" altLang="en-US" sz="1400" dirty="0">
                  <a:latin typeface="+mn-ea"/>
                  <a:ea typeface="+mn-ea"/>
                </a:rPr>
                <a:t>この他にイタリア（ローマ）や香港なども無料ですが、救急車の利用料金が無料の国は珍しく、</a:t>
              </a:r>
              <a:endParaRPr lang="en-US" altLang="ja-JP" sz="1400" dirty="0">
                <a:latin typeface="+mn-ea"/>
                <a:ea typeface="+mn-ea"/>
              </a:endParaRPr>
            </a:p>
            <a:p>
              <a:r>
                <a:rPr lang="ja-JP" altLang="en-US" sz="1400" dirty="0">
                  <a:latin typeface="+mn-ea"/>
                  <a:ea typeface="+mn-ea"/>
                </a:rPr>
                <a:t>ほとんどの国が有料です。</a:t>
              </a:r>
            </a:p>
          </p:txBody>
        </p:sp>
      </p:grpSp>
      <p:sp>
        <p:nvSpPr>
          <p:cNvPr id="9" name="スライド番号プレースホルダー 8">
            <a:extLst>
              <a:ext uri="{FF2B5EF4-FFF2-40B4-BE49-F238E27FC236}">
                <a16:creationId xmlns:a16="http://schemas.microsoft.com/office/drawing/2014/main" id="{E45B50B9-7C02-182E-C594-21FF0B2C8984}"/>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29</a:t>
            </a:fld>
            <a:endParaRPr lang="en-US" altLang="ja-JP" dirty="0">
              <a:latin typeface="+mn-ea"/>
              <a:ea typeface="+mn-ea"/>
            </a:endParaRPr>
          </a:p>
        </p:txBody>
      </p:sp>
      <p:pic>
        <p:nvPicPr>
          <p:cNvPr id="46" name="図 45" descr="挿絵 が含まれている画像&#10;&#10;自動的に生成された説明">
            <a:extLst>
              <a:ext uri="{FF2B5EF4-FFF2-40B4-BE49-F238E27FC236}">
                <a16:creationId xmlns:a16="http://schemas.microsoft.com/office/drawing/2014/main" id="{0A70820B-BDC4-418E-9241-656AA83C9F0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168239" y="22836"/>
            <a:ext cx="803513" cy="832579"/>
          </a:xfrm>
          <a:prstGeom prst="rect">
            <a:avLst/>
          </a:prstGeom>
        </p:spPr>
      </p:pic>
      <p:sp>
        <p:nvSpPr>
          <p:cNvPr id="34" name="テキスト ボックス 33">
            <a:extLst>
              <a:ext uri="{FF2B5EF4-FFF2-40B4-BE49-F238E27FC236}">
                <a16:creationId xmlns:a16="http://schemas.microsoft.com/office/drawing/2014/main" id="{28456BB3-934E-4F70-B261-81EC4635415C}"/>
              </a:ext>
            </a:extLst>
          </p:cNvPr>
          <p:cNvSpPr txBox="1"/>
          <p:nvPr/>
        </p:nvSpPr>
        <p:spPr>
          <a:xfrm>
            <a:off x="231320" y="1896334"/>
            <a:ext cx="4157799" cy="377933"/>
          </a:xfrm>
          <a:prstGeom prst="rect">
            <a:avLst/>
          </a:prstGeom>
          <a:noFill/>
          <a:ln>
            <a:noFill/>
          </a:ln>
        </p:spPr>
        <p:txBody>
          <a:bodyPr wrap="square" rtlCol="0">
            <a:spAutoFit/>
          </a:bodyPr>
          <a:lstStyle/>
          <a:p>
            <a:r>
              <a:rPr kumimoji="1" lang="ja-JP" altLang="en-US" dirty="0"/>
              <a:t>税金クイズの答え＆解説</a:t>
            </a:r>
          </a:p>
        </p:txBody>
      </p:sp>
      <p:grpSp>
        <p:nvGrpSpPr>
          <p:cNvPr id="26" name="グループ化 25">
            <a:extLst>
              <a:ext uri="{FF2B5EF4-FFF2-40B4-BE49-F238E27FC236}">
                <a16:creationId xmlns:a16="http://schemas.microsoft.com/office/drawing/2014/main" id="{43B8021C-4E7E-E5BC-C8FF-20A1F7B35D23}"/>
              </a:ext>
            </a:extLst>
          </p:cNvPr>
          <p:cNvGrpSpPr/>
          <p:nvPr/>
        </p:nvGrpSpPr>
        <p:grpSpPr>
          <a:xfrm>
            <a:off x="287593" y="4708275"/>
            <a:ext cx="8506443" cy="1093056"/>
            <a:chOff x="287593" y="4708275"/>
            <a:chExt cx="8506443" cy="1093056"/>
          </a:xfrm>
        </p:grpSpPr>
        <p:grpSp>
          <p:nvGrpSpPr>
            <p:cNvPr id="36" name="グループ化 35">
              <a:extLst>
                <a:ext uri="{FF2B5EF4-FFF2-40B4-BE49-F238E27FC236}">
                  <a16:creationId xmlns:a16="http://schemas.microsoft.com/office/drawing/2014/main" id="{6F112132-712A-B8F1-BD7F-31AB520FDA53}"/>
                </a:ext>
              </a:extLst>
            </p:cNvPr>
            <p:cNvGrpSpPr/>
            <p:nvPr/>
          </p:nvGrpSpPr>
          <p:grpSpPr>
            <a:xfrm>
              <a:off x="287593" y="4719194"/>
              <a:ext cx="8506443" cy="1040820"/>
              <a:chOff x="323849" y="1780063"/>
              <a:chExt cx="8506443" cy="754849"/>
            </a:xfrm>
          </p:grpSpPr>
          <p:sp>
            <p:nvSpPr>
              <p:cNvPr id="37" name="正方形/長方形 36">
                <a:extLst>
                  <a:ext uri="{FF2B5EF4-FFF2-40B4-BE49-F238E27FC236}">
                    <a16:creationId xmlns:a16="http://schemas.microsoft.com/office/drawing/2014/main" id="{AF87C299-6C3B-2A4F-9A3C-58AB54A6248B}"/>
                  </a:ext>
                </a:extLst>
              </p:cNvPr>
              <p:cNvSpPr/>
              <p:nvPr/>
            </p:nvSpPr>
            <p:spPr bwMode="auto">
              <a:xfrm>
                <a:off x="323849" y="1780063"/>
                <a:ext cx="8506443" cy="75484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8" name="正方形/長方形 37">
                <a:extLst>
                  <a:ext uri="{FF2B5EF4-FFF2-40B4-BE49-F238E27FC236}">
                    <a16:creationId xmlns:a16="http://schemas.microsoft.com/office/drawing/2014/main" id="{2158053F-C04F-336F-1B6D-B83BFBD1E1B9}"/>
                  </a:ext>
                </a:extLst>
              </p:cNvPr>
              <p:cNvSpPr/>
              <p:nvPr/>
            </p:nvSpPr>
            <p:spPr bwMode="auto">
              <a:xfrm>
                <a:off x="323851" y="1785053"/>
                <a:ext cx="849460" cy="749859"/>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dirty="0">
                    <a:solidFill>
                      <a:schemeClr val="bg1"/>
                    </a:solidFill>
                    <a:latin typeface="+mn-ea"/>
                    <a:ea typeface="+mn-ea"/>
                  </a:rPr>
                  <a:t>答</a:t>
                </a:r>
                <a:r>
                  <a:rPr lang="en-US" altLang="ja-JP" sz="1800" spc="120" dirty="0">
                    <a:solidFill>
                      <a:schemeClr val="bg1"/>
                    </a:solidFill>
                    <a:latin typeface="+mn-ea"/>
                    <a:ea typeface="+mn-ea"/>
                  </a:rPr>
                  <a:t>4</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39" name="Rectangle 36">
              <a:extLst>
                <a:ext uri="{FF2B5EF4-FFF2-40B4-BE49-F238E27FC236}">
                  <a16:creationId xmlns:a16="http://schemas.microsoft.com/office/drawing/2014/main" id="{FEF52D44-6D14-BFF5-48FA-525E86AA3FE5}"/>
                </a:ext>
              </a:extLst>
            </p:cNvPr>
            <p:cNvSpPr>
              <a:spLocks noChangeArrowheads="1"/>
            </p:cNvSpPr>
            <p:nvPr/>
          </p:nvSpPr>
          <p:spPr bwMode="auto">
            <a:xfrm>
              <a:off x="1251967" y="4708275"/>
              <a:ext cx="7318029" cy="1093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ts val="1980"/>
                </a:lnSpc>
              </a:pPr>
              <a:r>
                <a:rPr lang="ja-JP" altLang="en-US" sz="1400" dirty="0">
                  <a:latin typeface="+mn-ea"/>
                  <a:ea typeface="+mn-ea"/>
                </a:rPr>
                <a:t>答え　③国会</a:t>
              </a:r>
              <a:endParaRPr lang="en-US" altLang="ja-JP" sz="1400" dirty="0">
                <a:latin typeface="+mn-ea"/>
              </a:endParaRPr>
            </a:p>
            <a:p>
              <a:pPr>
                <a:lnSpc>
                  <a:spcPts val="1980"/>
                </a:lnSpc>
              </a:pPr>
              <a:r>
                <a:rPr lang="ja-JP" altLang="en-US" sz="1400" dirty="0">
                  <a:latin typeface="+mn-ea"/>
                </a:rPr>
                <a:t>　</a:t>
              </a:r>
              <a:r>
                <a:rPr kumimoji="1" lang="ja-JP" altLang="en-US" sz="1400" dirty="0"/>
                <a:t>国の税金に関する法律は、国民が選挙で選んだ議員が集まる国会で決められています。</a:t>
              </a:r>
              <a:endParaRPr kumimoji="1" lang="en-US" altLang="ja-JP" sz="1400" dirty="0"/>
            </a:p>
            <a:p>
              <a:pPr>
                <a:lnSpc>
                  <a:spcPts val="1980"/>
                </a:lnSpc>
              </a:pPr>
              <a:r>
                <a:rPr kumimoji="1" lang="ja-JP" altLang="en-US" sz="1400" dirty="0"/>
                <a:t>　また、税務署が集めた税金は、国の収入になり、国のお金の使いみちについては、内閣から提</a:t>
              </a:r>
              <a:endParaRPr kumimoji="1" lang="en-US" altLang="ja-JP" sz="1400" dirty="0"/>
            </a:p>
            <a:p>
              <a:pPr>
                <a:lnSpc>
                  <a:spcPts val="1980"/>
                </a:lnSpc>
              </a:pPr>
              <a:r>
                <a:rPr kumimoji="1" lang="ja-JP" altLang="en-US" sz="1400" dirty="0"/>
                <a:t>出された予算案を国会で審議の上、決定</a:t>
              </a:r>
              <a:r>
                <a:rPr kumimoji="1" lang="ja-JP" altLang="en-US" sz="1400"/>
                <a:t>します。</a:t>
              </a:r>
              <a:endParaRPr kumimoji="1" lang="en-US" altLang="ja-JP" sz="1400" dirty="0"/>
            </a:p>
          </p:txBody>
        </p:sp>
        <p:sp>
          <p:nvSpPr>
            <p:cNvPr id="16" name="Rectangle 8">
              <a:extLst>
                <a:ext uri="{FF2B5EF4-FFF2-40B4-BE49-F238E27FC236}">
                  <a16:creationId xmlns:a16="http://schemas.microsoft.com/office/drawing/2014/main" id="{8EF67B2A-7185-15D9-00E6-4728EF6D5211}"/>
                </a:ext>
              </a:extLst>
            </p:cNvPr>
            <p:cNvSpPr>
              <a:spLocks noChangeArrowheads="1"/>
            </p:cNvSpPr>
            <p:nvPr/>
          </p:nvSpPr>
          <p:spPr bwMode="auto">
            <a:xfrm>
              <a:off x="1940890" y="5099536"/>
              <a:ext cx="470563" cy="239544"/>
            </a:xfrm>
            <a:prstGeom prst="rect">
              <a:avLst/>
            </a:prstGeom>
            <a:noFill/>
            <a:ln>
              <a:noFill/>
            </a:ln>
          </p:spPr>
          <p:txBody>
            <a:bodyPr wrap="squar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ぜいむしょ</a:t>
              </a:r>
              <a:endParaRPr lang="ja-JP" altLang="en-US" sz="600" dirty="0">
                <a:latin typeface="+mn-ea"/>
                <a:ea typeface="+mn-ea"/>
                <a:cs typeface="メイリオ" panose="020B0604030504040204" pitchFamily="50" charset="-128"/>
              </a:endParaRPr>
            </a:p>
          </p:txBody>
        </p:sp>
      </p:grpSp>
      <p:grpSp>
        <p:nvGrpSpPr>
          <p:cNvPr id="21" name="グループ化 20">
            <a:extLst>
              <a:ext uri="{FF2B5EF4-FFF2-40B4-BE49-F238E27FC236}">
                <a16:creationId xmlns:a16="http://schemas.microsoft.com/office/drawing/2014/main" id="{D2E8D423-FC78-CBF0-A82C-BF1B4C619FC6}"/>
              </a:ext>
            </a:extLst>
          </p:cNvPr>
          <p:cNvGrpSpPr/>
          <p:nvPr/>
        </p:nvGrpSpPr>
        <p:grpSpPr>
          <a:xfrm>
            <a:off x="287592" y="790828"/>
            <a:ext cx="8506443" cy="1021098"/>
            <a:chOff x="287592" y="790828"/>
            <a:chExt cx="8506443" cy="1021098"/>
          </a:xfrm>
        </p:grpSpPr>
        <p:grpSp>
          <p:nvGrpSpPr>
            <p:cNvPr id="47" name="グループ化 46">
              <a:extLst>
                <a:ext uri="{FF2B5EF4-FFF2-40B4-BE49-F238E27FC236}">
                  <a16:creationId xmlns:a16="http://schemas.microsoft.com/office/drawing/2014/main" id="{465B30D0-A1F1-4F7B-8574-CC8111C99C30}"/>
                </a:ext>
              </a:extLst>
            </p:cNvPr>
            <p:cNvGrpSpPr/>
            <p:nvPr/>
          </p:nvGrpSpPr>
          <p:grpSpPr>
            <a:xfrm>
              <a:off x="287592" y="790828"/>
              <a:ext cx="8506443" cy="1021098"/>
              <a:chOff x="323849" y="1735064"/>
              <a:chExt cx="8506443" cy="756816"/>
            </a:xfrm>
          </p:grpSpPr>
          <p:grpSp>
            <p:nvGrpSpPr>
              <p:cNvPr id="48" name="グループ化 47">
                <a:extLst>
                  <a:ext uri="{FF2B5EF4-FFF2-40B4-BE49-F238E27FC236}">
                    <a16:creationId xmlns:a16="http://schemas.microsoft.com/office/drawing/2014/main" id="{7A8E8CB3-FFA4-4E66-A564-45DBF74D2BA4}"/>
                  </a:ext>
                </a:extLst>
              </p:cNvPr>
              <p:cNvGrpSpPr/>
              <p:nvPr/>
            </p:nvGrpSpPr>
            <p:grpSpPr>
              <a:xfrm>
                <a:off x="323849" y="1760322"/>
                <a:ext cx="8506443" cy="731558"/>
                <a:chOff x="323849" y="1803354"/>
                <a:chExt cx="8506443" cy="731558"/>
              </a:xfrm>
            </p:grpSpPr>
            <p:sp>
              <p:nvSpPr>
                <p:cNvPr id="50" name="正方形/長方形 49">
                  <a:extLst>
                    <a:ext uri="{FF2B5EF4-FFF2-40B4-BE49-F238E27FC236}">
                      <a16:creationId xmlns:a16="http://schemas.microsoft.com/office/drawing/2014/main" id="{04574FF4-78FC-4E33-833D-2F8126300982}"/>
                    </a:ext>
                  </a:extLst>
                </p:cNvPr>
                <p:cNvSpPr/>
                <p:nvPr/>
              </p:nvSpPr>
              <p:spPr bwMode="auto">
                <a:xfrm>
                  <a:off x="323849" y="1803354"/>
                  <a:ext cx="8506443" cy="719170"/>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51" name="正方形/長方形 50">
                  <a:extLst>
                    <a:ext uri="{FF2B5EF4-FFF2-40B4-BE49-F238E27FC236}">
                      <a16:creationId xmlns:a16="http://schemas.microsoft.com/office/drawing/2014/main" id="{8A274E5B-BEA7-4B69-B9ED-070AC2656A39}"/>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spc="120" normalizeH="0" baseline="0" dirty="0">
                      <a:ln>
                        <a:noFill/>
                      </a:ln>
                      <a:solidFill>
                        <a:schemeClr val="bg1"/>
                      </a:solidFill>
                      <a:effectLst/>
                      <a:latin typeface="+mn-ea"/>
                    </a:rPr>
                    <a:t>穴埋め問題の答え</a:t>
                  </a:r>
                  <a:endParaRPr kumimoji="1" lang="ja-JP" altLang="en-US" sz="1200" b="0" i="0" u="none" strike="noStrike" cap="none" spc="120" normalizeH="0" baseline="0" dirty="0">
                    <a:ln>
                      <a:noFill/>
                    </a:ln>
                    <a:solidFill>
                      <a:schemeClr val="bg1"/>
                    </a:solidFill>
                    <a:effectLst/>
                    <a:latin typeface="+mn-ea"/>
                    <a:ea typeface="+mn-ea"/>
                  </a:endParaRPr>
                </a:p>
              </p:txBody>
            </p:sp>
          </p:grpSp>
          <p:sp>
            <p:nvSpPr>
              <p:cNvPr id="49" name="Rectangle 36">
                <a:extLst>
                  <a:ext uri="{FF2B5EF4-FFF2-40B4-BE49-F238E27FC236}">
                    <a16:creationId xmlns:a16="http://schemas.microsoft.com/office/drawing/2014/main" id="{751533D9-6D4B-45A1-BB07-2CBAE20FA34E}"/>
                  </a:ext>
                </a:extLst>
              </p:cNvPr>
              <p:cNvSpPr>
                <a:spLocks noChangeArrowheads="1"/>
              </p:cNvSpPr>
              <p:nvPr/>
            </p:nvSpPr>
            <p:spPr bwMode="auto">
              <a:xfrm>
                <a:off x="1306607" y="1735064"/>
                <a:ext cx="6224781" cy="749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50000"/>
                  </a:lnSpc>
                </a:pPr>
                <a:r>
                  <a:rPr lang="en-US" altLang="ja-JP" sz="1400" dirty="0">
                    <a:latin typeface="+mn-ea"/>
                    <a:ea typeface="+mn-ea"/>
                  </a:rPr>
                  <a:t>[</a:t>
                </a:r>
                <a:r>
                  <a:rPr lang="ja-JP" altLang="en-US" sz="1400" dirty="0">
                    <a:latin typeface="+mn-ea"/>
                    <a:ea typeface="+mn-ea"/>
                  </a:rPr>
                  <a:t>問１</a:t>
                </a:r>
                <a:r>
                  <a:rPr lang="en-US" altLang="ja-JP" sz="1400" dirty="0">
                    <a:latin typeface="+mn-ea"/>
                    <a:ea typeface="+mn-ea"/>
                  </a:rPr>
                  <a:t>]</a:t>
                </a:r>
                <a:r>
                  <a:rPr lang="ja-JP" altLang="en-US" sz="1400" dirty="0">
                    <a:latin typeface="+mn-ea"/>
                    <a:ea typeface="+mn-ea"/>
                  </a:rPr>
                  <a:t>　①納税　　　 </a:t>
                </a:r>
                <a:r>
                  <a:rPr lang="en-US" altLang="ja-JP" sz="1400" dirty="0">
                    <a:latin typeface="+mn-ea"/>
                    <a:ea typeface="+mn-ea"/>
                  </a:rPr>
                  <a:t>[</a:t>
                </a:r>
                <a:r>
                  <a:rPr lang="ja-JP" altLang="en-US" sz="1400" dirty="0">
                    <a:latin typeface="+mn-ea"/>
                    <a:ea typeface="+mn-ea"/>
                  </a:rPr>
                  <a:t>問２</a:t>
                </a:r>
                <a:r>
                  <a:rPr lang="en-US" altLang="ja-JP" sz="1400" dirty="0">
                    <a:latin typeface="+mn-ea"/>
                    <a:ea typeface="+mn-ea"/>
                  </a:rPr>
                  <a:t>]</a:t>
                </a:r>
                <a:r>
                  <a:rPr lang="ja-JP" altLang="en-US" sz="1400" dirty="0">
                    <a:latin typeface="+mn-ea"/>
                    <a:ea typeface="+mn-ea"/>
                  </a:rPr>
                  <a:t>　②水平　③垂直　　　 </a:t>
                </a:r>
                <a:r>
                  <a:rPr lang="en-US" altLang="ja-JP" sz="1400" dirty="0">
                    <a:latin typeface="+mn-ea"/>
                    <a:ea typeface="+mn-ea"/>
                  </a:rPr>
                  <a:t>[</a:t>
                </a:r>
                <a:r>
                  <a:rPr lang="ja-JP" altLang="en-US" sz="1400" dirty="0">
                    <a:latin typeface="+mn-ea"/>
                    <a:ea typeface="+mn-ea"/>
                  </a:rPr>
                  <a:t>問３</a:t>
                </a:r>
                <a:r>
                  <a:rPr lang="en-US" altLang="ja-JP" sz="1400" dirty="0">
                    <a:latin typeface="+mn-ea"/>
                    <a:ea typeface="+mn-ea"/>
                  </a:rPr>
                  <a:t>]</a:t>
                </a:r>
                <a:r>
                  <a:rPr lang="ja-JP" altLang="en-US" sz="1400" dirty="0">
                    <a:latin typeface="+mn-ea"/>
                    <a:ea typeface="+mn-ea"/>
                  </a:rPr>
                  <a:t>　④国民　⑤</a:t>
                </a:r>
                <a:r>
                  <a:rPr lang="ja-JP" altLang="en-US" sz="1400">
                    <a:latin typeface="+mn-ea"/>
                    <a:ea typeface="+mn-ea"/>
                  </a:rPr>
                  <a:t>国会議員　　</a:t>
                </a:r>
                <a:endParaRPr lang="zh-TW" altLang="en-US" sz="1400" dirty="0">
                  <a:latin typeface="+mn-ea"/>
                  <a:ea typeface="+mn-ea"/>
                </a:endParaRPr>
              </a:p>
              <a:p>
                <a:pPr>
                  <a:lnSpc>
                    <a:spcPct val="150000"/>
                  </a:lnSpc>
                </a:pPr>
                <a:r>
                  <a:rPr lang="en-US" altLang="ja-JP" sz="1400" dirty="0">
                    <a:latin typeface="+mn-ea"/>
                    <a:ea typeface="+mn-ea"/>
                  </a:rPr>
                  <a:t>[</a:t>
                </a:r>
                <a:r>
                  <a:rPr lang="ja-JP" altLang="en-US" sz="1400" dirty="0">
                    <a:latin typeface="+mn-ea"/>
                    <a:ea typeface="+mn-ea"/>
                  </a:rPr>
                  <a:t>問４</a:t>
                </a:r>
                <a:r>
                  <a:rPr lang="en-US" altLang="ja-JP" sz="1400" dirty="0">
                    <a:latin typeface="+mn-ea"/>
                    <a:ea typeface="+mn-ea"/>
                  </a:rPr>
                  <a:t>]</a:t>
                </a:r>
                <a:r>
                  <a:rPr lang="ja-JP" altLang="en-US" sz="1400" dirty="0">
                    <a:latin typeface="+mn-ea"/>
                    <a:ea typeface="+mn-ea"/>
                  </a:rPr>
                  <a:t>　⑥社会保障関係　⑦国債　⑧税収　⑨公債金（借金）　　　</a:t>
                </a:r>
                <a:endParaRPr lang="en-US" altLang="ja-JP" sz="1400" dirty="0">
                  <a:latin typeface="+mn-ea"/>
                  <a:ea typeface="+mn-ea"/>
                </a:endParaRPr>
              </a:p>
              <a:p>
                <a:pPr>
                  <a:lnSpc>
                    <a:spcPct val="150000"/>
                  </a:lnSpc>
                </a:pPr>
                <a:r>
                  <a:rPr lang="en-US" altLang="ja-JP" sz="1400" dirty="0">
                    <a:latin typeface="+mn-ea"/>
                    <a:ea typeface="+mn-ea"/>
                  </a:rPr>
                  <a:t>[</a:t>
                </a:r>
                <a:r>
                  <a:rPr lang="ja-JP" altLang="en-US" sz="1400" dirty="0">
                    <a:latin typeface="+mn-ea"/>
                    <a:ea typeface="+mn-ea"/>
                  </a:rPr>
                  <a:t>問５</a:t>
                </a:r>
                <a:r>
                  <a:rPr lang="en-US" altLang="ja-JP" sz="1400" dirty="0">
                    <a:latin typeface="+mn-ea"/>
                    <a:ea typeface="+mn-ea"/>
                  </a:rPr>
                  <a:t>]</a:t>
                </a:r>
                <a:r>
                  <a:rPr lang="ja-JP" altLang="en-US" sz="1400" dirty="0">
                    <a:latin typeface="+mn-ea"/>
                    <a:ea typeface="+mn-ea"/>
                  </a:rPr>
                  <a:t>　⑩⑪道府県民税、事業税など　（Ｐ３参照）</a:t>
                </a:r>
                <a:endParaRPr lang="zh-TW" altLang="en-US" sz="1400" dirty="0">
                  <a:latin typeface="+mn-ea"/>
                  <a:ea typeface="+mn-ea"/>
                </a:endParaRPr>
              </a:p>
            </p:txBody>
          </p:sp>
        </p:grpSp>
        <p:sp>
          <p:nvSpPr>
            <p:cNvPr id="4" name="Rectangle 8">
              <a:extLst>
                <a:ext uri="{FF2B5EF4-FFF2-40B4-BE49-F238E27FC236}">
                  <a16:creationId xmlns:a16="http://schemas.microsoft.com/office/drawing/2014/main" id="{A3B1979C-E720-760F-BD8B-2EB1EB71B8E8}"/>
                </a:ext>
              </a:extLst>
            </p:cNvPr>
            <p:cNvSpPr>
              <a:spLocks noChangeArrowheads="1"/>
            </p:cNvSpPr>
            <p:nvPr/>
          </p:nvSpPr>
          <p:spPr bwMode="auto">
            <a:xfrm>
              <a:off x="3387283" y="1041718"/>
              <a:ext cx="470563" cy="239544"/>
            </a:xfrm>
            <a:prstGeom prst="rect">
              <a:avLst/>
            </a:prstGeom>
            <a:noFill/>
            <a:ln>
              <a:noFill/>
            </a:ln>
          </p:spPr>
          <p:txBody>
            <a:bodyPr wrap="squar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こくさい</a:t>
              </a:r>
              <a:endParaRPr lang="ja-JP" altLang="en-US" sz="600" dirty="0">
                <a:latin typeface="+mn-ea"/>
                <a:ea typeface="+mn-ea"/>
                <a:cs typeface="メイリオ" panose="020B0604030504040204" pitchFamily="50" charset="-128"/>
              </a:endParaRPr>
            </a:p>
          </p:txBody>
        </p:sp>
        <p:sp>
          <p:nvSpPr>
            <p:cNvPr id="17" name="Rectangle 8">
              <a:extLst>
                <a:ext uri="{FF2B5EF4-FFF2-40B4-BE49-F238E27FC236}">
                  <a16:creationId xmlns:a16="http://schemas.microsoft.com/office/drawing/2014/main" id="{27429670-7C6D-F033-7AE0-08494451C9C2}"/>
                </a:ext>
              </a:extLst>
            </p:cNvPr>
            <p:cNvSpPr>
              <a:spLocks noChangeArrowheads="1"/>
            </p:cNvSpPr>
            <p:nvPr/>
          </p:nvSpPr>
          <p:spPr bwMode="auto">
            <a:xfrm>
              <a:off x="4801801" y="1037664"/>
              <a:ext cx="470563" cy="239544"/>
            </a:xfrm>
            <a:prstGeom prst="rect">
              <a:avLst/>
            </a:prstGeom>
            <a:noFill/>
            <a:ln>
              <a:noFill/>
            </a:ln>
          </p:spPr>
          <p:txBody>
            <a:bodyPr wrap="squar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こうさいきん</a:t>
              </a:r>
              <a:endParaRPr lang="ja-JP" altLang="en-US" sz="600" dirty="0">
                <a:latin typeface="+mn-ea"/>
                <a:ea typeface="+mn-ea"/>
                <a:cs typeface="メイリオ" panose="020B0604030504040204" pitchFamily="50" charset="-128"/>
              </a:endParaRPr>
            </a:p>
          </p:txBody>
        </p:sp>
      </p:grpSp>
      <p:grpSp>
        <p:nvGrpSpPr>
          <p:cNvPr id="23" name="グループ化 22">
            <a:extLst>
              <a:ext uri="{FF2B5EF4-FFF2-40B4-BE49-F238E27FC236}">
                <a16:creationId xmlns:a16="http://schemas.microsoft.com/office/drawing/2014/main" id="{7E3A1F33-31AC-AC94-18B7-5902F70EDB0E}"/>
              </a:ext>
            </a:extLst>
          </p:cNvPr>
          <p:cNvGrpSpPr/>
          <p:nvPr/>
        </p:nvGrpSpPr>
        <p:grpSpPr>
          <a:xfrm>
            <a:off x="287593" y="2224858"/>
            <a:ext cx="8506443" cy="731558"/>
            <a:chOff x="287593" y="2224858"/>
            <a:chExt cx="8506443" cy="731558"/>
          </a:xfrm>
        </p:grpSpPr>
        <p:grpSp>
          <p:nvGrpSpPr>
            <p:cNvPr id="3" name="グループ化 2">
              <a:extLst>
                <a:ext uri="{FF2B5EF4-FFF2-40B4-BE49-F238E27FC236}">
                  <a16:creationId xmlns:a16="http://schemas.microsoft.com/office/drawing/2014/main" id="{5C385D97-A41E-08D2-E08B-C639DCAAD135}"/>
                </a:ext>
              </a:extLst>
            </p:cNvPr>
            <p:cNvGrpSpPr/>
            <p:nvPr/>
          </p:nvGrpSpPr>
          <p:grpSpPr>
            <a:xfrm>
              <a:off x="287593" y="2224858"/>
              <a:ext cx="8506443" cy="731558"/>
              <a:chOff x="323849" y="1760322"/>
              <a:chExt cx="8506443" cy="731558"/>
            </a:xfrm>
          </p:grpSpPr>
          <p:grpSp>
            <p:nvGrpSpPr>
              <p:cNvPr id="5" name="グループ化 4">
                <a:extLst>
                  <a:ext uri="{FF2B5EF4-FFF2-40B4-BE49-F238E27FC236}">
                    <a16:creationId xmlns:a16="http://schemas.microsoft.com/office/drawing/2014/main" id="{E63C5E0F-1110-50CB-265F-E974B72896B9}"/>
                  </a:ext>
                </a:extLst>
              </p:cNvPr>
              <p:cNvGrpSpPr/>
              <p:nvPr/>
            </p:nvGrpSpPr>
            <p:grpSpPr>
              <a:xfrm>
                <a:off x="323849" y="1760322"/>
                <a:ext cx="8506443" cy="731558"/>
                <a:chOff x="323849" y="1803354"/>
                <a:chExt cx="8506443" cy="731558"/>
              </a:xfrm>
            </p:grpSpPr>
            <p:sp>
              <p:nvSpPr>
                <p:cNvPr id="7" name="正方形/長方形 6">
                  <a:extLst>
                    <a:ext uri="{FF2B5EF4-FFF2-40B4-BE49-F238E27FC236}">
                      <a16:creationId xmlns:a16="http://schemas.microsoft.com/office/drawing/2014/main" id="{03FAC96A-336C-C8F4-AD15-E9FC2BC0AB2F}"/>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8" name="正方形/長方形 7">
                  <a:extLst>
                    <a:ext uri="{FF2B5EF4-FFF2-40B4-BE49-F238E27FC236}">
                      <a16:creationId xmlns:a16="http://schemas.microsoft.com/office/drawing/2014/main" id="{244017DD-8C79-0881-0445-2DF9ACA97552}"/>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dirty="0">
                      <a:solidFill>
                        <a:schemeClr val="bg1"/>
                      </a:solidFill>
                      <a:latin typeface="+mn-ea"/>
                      <a:ea typeface="+mn-ea"/>
                    </a:rPr>
                    <a:t>答</a:t>
                  </a:r>
                  <a:r>
                    <a:rPr lang="en-US" altLang="ja-JP" sz="1800" spc="120" dirty="0">
                      <a:solidFill>
                        <a:schemeClr val="bg1"/>
                      </a:solidFill>
                      <a:latin typeface="+mn-ea"/>
                      <a:ea typeface="+mn-ea"/>
                    </a:rPr>
                    <a:t>1</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10" name="Rectangle 36">
                <a:extLst>
                  <a:ext uri="{FF2B5EF4-FFF2-40B4-BE49-F238E27FC236}">
                    <a16:creationId xmlns:a16="http://schemas.microsoft.com/office/drawing/2014/main" id="{4D07C260-B395-E734-7DF3-07E10EBB349A}"/>
                  </a:ext>
                </a:extLst>
              </p:cNvPr>
              <p:cNvSpPr>
                <a:spLocks noChangeArrowheads="1"/>
              </p:cNvSpPr>
              <p:nvPr/>
            </p:nvSpPr>
            <p:spPr bwMode="auto">
              <a:xfrm>
                <a:off x="1257317" y="1838371"/>
                <a:ext cx="5476179" cy="58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400" dirty="0">
                    <a:latin typeface="+mn-ea"/>
                    <a:ea typeface="+mn-ea"/>
                  </a:rPr>
                  <a:t>答え　②約</a:t>
                </a:r>
                <a:r>
                  <a:rPr lang="en-US" altLang="ja-JP" sz="1400" dirty="0">
                    <a:latin typeface="+mn-ea"/>
                    <a:ea typeface="+mn-ea"/>
                  </a:rPr>
                  <a:t>50</a:t>
                </a:r>
                <a:r>
                  <a:rPr lang="ja-JP" altLang="en-US" sz="1400" dirty="0">
                    <a:latin typeface="+mn-ea"/>
                    <a:ea typeface="+mn-ea"/>
                  </a:rPr>
                  <a:t>種類</a:t>
                </a:r>
                <a:endParaRPr lang="en-US" altLang="ja-JP" sz="1400" dirty="0">
                  <a:latin typeface="+mn-ea"/>
                  <a:ea typeface="+mn-ea"/>
                </a:endParaRPr>
              </a:p>
              <a:p>
                <a:pPr>
                  <a:lnSpc>
                    <a:spcPct val="150000"/>
                  </a:lnSpc>
                </a:pPr>
                <a:r>
                  <a:rPr lang="ja-JP" altLang="en-US" sz="1400" dirty="0">
                    <a:latin typeface="+mn-ea"/>
                    <a:ea typeface="+mn-ea"/>
                  </a:rPr>
                  <a:t>令和７年１月</a:t>
                </a:r>
                <a:r>
                  <a:rPr lang="en-US" altLang="ja-JP" sz="1400" dirty="0">
                    <a:latin typeface="+mn-ea"/>
                    <a:ea typeface="+mn-ea"/>
                  </a:rPr>
                  <a:t>1</a:t>
                </a:r>
                <a:r>
                  <a:rPr lang="ja-JP" altLang="en-US" sz="1400" dirty="0">
                    <a:latin typeface="+mn-ea"/>
                    <a:ea typeface="+mn-ea"/>
                  </a:rPr>
                  <a:t>日現在、国税が</a:t>
                </a:r>
                <a:r>
                  <a:rPr lang="en-US" altLang="zh-TW" sz="1400" dirty="0">
                    <a:latin typeface="+mn-ea"/>
                    <a:ea typeface="+mn-ea"/>
                  </a:rPr>
                  <a:t>25</a:t>
                </a:r>
                <a:r>
                  <a:rPr lang="zh-TW" altLang="en-US" sz="1400" dirty="0">
                    <a:latin typeface="+mn-ea"/>
                    <a:ea typeface="+mn-ea"/>
                  </a:rPr>
                  <a:t>種類</a:t>
                </a:r>
                <a:r>
                  <a:rPr lang="ja-JP" altLang="en-US" sz="1400" dirty="0">
                    <a:latin typeface="+mn-ea"/>
                    <a:ea typeface="+mn-ea"/>
                  </a:rPr>
                  <a:t>、地方税が</a:t>
                </a:r>
                <a:r>
                  <a:rPr lang="zh-TW" altLang="en-US" sz="1400" dirty="0">
                    <a:latin typeface="+mn-ea"/>
                    <a:ea typeface="+mn-ea"/>
                  </a:rPr>
                  <a:t>約</a:t>
                </a:r>
                <a:r>
                  <a:rPr lang="en-US" altLang="ja-JP" sz="1400" dirty="0">
                    <a:latin typeface="+mn-ea"/>
                    <a:ea typeface="+mn-ea"/>
                  </a:rPr>
                  <a:t>2</a:t>
                </a:r>
                <a:r>
                  <a:rPr lang="en-US" altLang="zh-TW" sz="1400" dirty="0">
                    <a:latin typeface="+mn-ea"/>
                    <a:ea typeface="+mn-ea"/>
                  </a:rPr>
                  <a:t>5</a:t>
                </a:r>
                <a:r>
                  <a:rPr lang="zh-TW" altLang="en-US" sz="1400" dirty="0">
                    <a:latin typeface="+mn-ea"/>
                    <a:ea typeface="+mn-ea"/>
                  </a:rPr>
                  <a:t>種類</a:t>
                </a:r>
                <a:r>
                  <a:rPr lang="ja-JP" altLang="en-US" sz="1400" dirty="0">
                    <a:latin typeface="+mn-ea"/>
                    <a:ea typeface="+mn-ea"/>
                  </a:rPr>
                  <a:t>あります。</a:t>
                </a:r>
                <a:endParaRPr lang="zh-TW" altLang="en-US" sz="1400" dirty="0">
                  <a:latin typeface="+mn-ea"/>
                  <a:ea typeface="+mn-ea"/>
                </a:endParaRPr>
              </a:p>
            </p:txBody>
          </p:sp>
        </p:grpSp>
        <p:sp>
          <p:nvSpPr>
            <p:cNvPr id="18" name="Rectangle 8">
              <a:extLst>
                <a:ext uri="{FF2B5EF4-FFF2-40B4-BE49-F238E27FC236}">
                  <a16:creationId xmlns:a16="http://schemas.microsoft.com/office/drawing/2014/main" id="{3EB89928-9936-34BB-1E35-FE6700D1D900}"/>
                </a:ext>
              </a:extLst>
            </p:cNvPr>
            <p:cNvSpPr>
              <a:spLocks noChangeArrowheads="1"/>
            </p:cNvSpPr>
            <p:nvPr/>
          </p:nvSpPr>
          <p:spPr bwMode="auto">
            <a:xfrm>
              <a:off x="2938061" y="2436706"/>
              <a:ext cx="470563" cy="239544"/>
            </a:xfrm>
            <a:prstGeom prst="rect">
              <a:avLst/>
            </a:prstGeom>
            <a:noFill/>
            <a:ln>
              <a:noFill/>
            </a:ln>
          </p:spPr>
          <p:txBody>
            <a:bodyPr wrap="squar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こくぜい</a:t>
              </a:r>
              <a:endParaRPr lang="ja-JP" altLang="en-US" sz="600" dirty="0">
                <a:latin typeface="+mn-ea"/>
                <a:ea typeface="+mn-ea"/>
                <a:cs typeface="メイリオ" panose="020B0604030504040204" pitchFamily="50" charset="-128"/>
              </a:endParaRPr>
            </a:p>
          </p:txBody>
        </p:sp>
        <p:sp>
          <p:nvSpPr>
            <p:cNvPr id="19" name="Rectangle 8">
              <a:extLst>
                <a:ext uri="{FF2B5EF4-FFF2-40B4-BE49-F238E27FC236}">
                  <a16:creationId xmlns:a16="http://schemas.microsoft.com/office/drawing/2014/main" id="{6F284984-8670-2005-72C8-03F64B3843BD}"/>
                </a:ext>
              </a:extLst>
            </p:cNvPr>
            <p:cNvSpPr>
              <a:spLocks noChangeArrowheads="1"/>
            </p:cNvSpPr>
            <p:nvPr/>
          </p:nvSpPr>
          <p:spPr bwMode="auto">
            <a:xfrm>
              <a:off x="4221740" y="2430525"/>
              <a:ext cx="470563" cy="239544"/>
            </a:xfrm>
            <a:prstGeom prst="rect">
              <a:avLst/>
            </a:prstGeom>
            <a:noFill/>
            <a:ln>
              <a:noFill/>
            </a:ln>
          </p:spPr>
          <p:txBody>
            <a:bodyPr wrap="squar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ちほうぜい</a:t>
              </a:r>
              <a:endParaRPr lang="ja-JP" altLang="en-US" sz="600" dirty="0">
                <a:latin typeface="+mn-ea"/>
                <a:ea typeface="+mn-ea"/>
                <a:cs typeface="メイリオ" panose="020B0604030504040204" pitchFamily="50" charset="-128"/>
              </a:endParaRPr>
            </a:p>
          </p:txBody>
        </p:sp>
      </p:grpSp>
      <p:grpSp>
        <p:nvGrpSpPr>
          <p:cNvPr id="27" name="グループ化 26">
            <a:extLst>
              <a:ext uri="{FF2B5EF4-FFF2-40B4-BE49-F238E27FC236}">
                <a16:creationId xmlns:a16="http://schemas.microsoft.com/office/drawing/2014/main" id="{28AAD008-B559-E3FB-58C0-4C66C3548BB9}"/>
              </a:ext>
            </a:extLst>
          </p:cNvPr>
          <p:cNvGrpSpPr/>
          <p:nvPr/>
        </p:nvGrpSpPr>
        <p:grpSpPr>
          <a:xfrm>
            <a:off x="287593" y="2962489"/>
            <a:ext cx="8506443" cy="784367"/>
            <a:chOff x="287593" y="2962489"/>
            <a:chExt cx="8506443" cy="784367"/>
          </a:xfrm>
        </p:grpSpPr>
        <p:sp>
          <p:nvSpPr>
            <p:cNvPr id="13" name="Rectangle 8">
              <a:extLst>
                <a:ext uri="{FF2B5EF4-FFF2-40B4-BE49-F238E27FC236}">
                  <a16:creationId xmlns:a16="http://schemas.microsoft.com/office/drawing/2014/main" id="{63AC54D8-971D-4F36-659B-8B914EA0149B}"/>
                </a:ext>
              </a:extLst>
            </p:cNvPr>
            <p:cNvSpPr>
              <a:spLocks noChangeArrowheads="1"/>
            </p:cNvSpPr>
            <p:nvPr/>
          </p:nvSpPr>
          <p:spPr bwMode="auto">
            <a:xfrm>
              <a:off x="2527805" y="2962489"/>
              <a:ext cx="470563" cy="239544"/>
            </a:xfrm>
            <a:prstGeom prst="rect">
              <a:avLst/>
            </a:prstGeom>
            <a:noFill/>
            <a:ln>
              <a:noFill/>
            </a:ln>
          </p:spPr>
          <p:txBody>
            <a:bodyPr wrap="squar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けんしょう</a:t>
              </a:r>
              <a:endParaRPr lang="ja-JP" altLang="en-US" sz="600" dirty="0">
                <a:latin typeface="+mn-ea"/>
                <a:ea typeface="+mn-ea"/>
                <a:cs typeface="メイリオ" panose="020B0604030504040204" pitchFamily="50" charset="-128"/>
              </a:endParaRPr>
            </a:p>
          </p:txBody>
        </p:sp>
        <p:grpSp>
          <p:nvGrpSpPr>
            <p:cNvPr id="24" name="グループ化 23">
              <a:extLst>
                <a:ext uri="{FF2B5EF4-FFF2-40B4-BE49-F238E27FC236}">
                  <a16:creationId xmlns:a16="http://schemas.microsoft.com/office/drawing/2014/main" id="{6BED44E3-0FA3-CE5D-08FE-4605E8C5C6A1}"/>
                </a:ext>
              </a:extLst>
            </p:cNvPr>
            <p:cNvGrpSpPr/>
            <p:nvPr/>
          </p:nvGrpSpPr>
          <p:grpSpPr>
            <a:xfrm>
              <a:off x="287593" y="3015298"/>
              <a:ext cx="8506443" cy="731558"/>
              <a:chOff x="287593" y="3015298"/>
              <a:chExt cx="8506443" cy="731558"/>
            </a:xfrm>
          </p:grpSpPr>
          <p:grpSp>
            <p:nvGrpSpPr>
              <p:cNvPr id="11" name="グループ化 10">
                <a:extLst>
                  <a:ext uri="{FF2B5EF4-FFF2-40B4-BE49-F238E27FC236}">
                    <a16:creationId xmlns:a16="http://schemas.microsoft.com/office/drawing/2014/main" id="{CE7A06CD-876C-33E5-D5A3-FD1A99B657C0}"/>
                  </a:ext>
                </a:extLst>
              </p:cNvPr>
              <p:cNvGrpSpPr/>
              <p:nvPr/>
            </p:nvGrpSpPr>
            <p:grpSpPr>
              <a:xfrm>
                <a:off x="287593" y="3015298"/>
                <a:ext cx="8506443" cy="731558"/>
                <a:chOff x="318778" y="2581466"/>
                <a:chExt cx="8506443" cy="731558"/>
              </a:xfrm>
            </p:grpSpPr>
            <p:grpSp>
              <p:nvGrpSpPr>
                <p:cNvPr id="14" name="グループ化 13">
                  <a:extLst>
                    <a:ext uri="{FF2B5EF4-FFF2-40B4-BE49-F238E27FC236}">
                      <a16:creationId xmlns:a16="http://schemas.microsoft.com/office/drawing/2014/main" id="{2A3776E5-7B84-9C1F-6B4A-A5950A7FC585}"/>
                    </a:ext>
                  </a:extLst>
                </p:cNvPr>
                <p:cNvGrpSpPr/>
                <p:nvPr/>
              </p:nvGrpSpPr>
              <p:grpSpPr>
                <a:xfrm>
                  <a:off x="318778" y="2581466"/>
                  <a:ext cx="8506443" cy="731558"/>
                  <a:chOff x="323849" y="1803354"/>
                  <a:chExt cx="8506443" cy="731558"/>
                </a:xfrm>
              </p:grpSpPr>
              <p:sp>
                <p:nvSpPr>
                  <p:cNvPr id="15" name="正方形/長方形 14">
                    <a:extLst>
                      <a:ext uri="{FF2B5EF4-FFF2-40B4-BE49-F238E27FC236}">
                        <a16:creationId xmlns:a16="http://schemas.microsoft.com/office/drawing/2014/main" id="{B4B250E5-7E2B-F5D3-003A-C7C22A33D250}"/>
                      </a:ext>
                    </a:extLst>
                  </p:cNvPr>
                  <p:cNvSpPr/>
                  <p:nvPr/>
                </p:nvSpPr>
                <p:spPr bwMode="auto">
                  <a:xfrm>
                    <a:off x="323849" y="1803354"/>
                    <a:ext cx="8506443" cy="731557"/>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5" name="正方形/長方形 24">
                    <a:extLst>
                      <a:ext uri="{FF2B5EF4-FFF2-40B4-BE49-F238E27FC236}">
                        <a16:creationId xmlns:a16="http://schemas.microsoft.com/office/drawing/2014/main" id="{61CFC416-253D-F9D2-31DD-C3A1CCA8CA91}"/>
                      </a:ext>
                    </a:extLst>
                  </p:cNvPr>
                  <p:cNvSpPr/>
                  <p:nvPr/>
                </p:nvSpPr>
                <p:spPr bwMode="auto">
                  <a:xfrm>
                    <a:off x="323851" y="1803354"/>
                    <a:ext cx="849460" cy="731558"/>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dirty="0">
                        <a:solidFill>
                          <a:schemeClr val="bg1"/>
                        </a:solidFill>
                        <a:latin typeface="+mn-ea"/>
                        <a:ea typeface="+mn-ea"/>
                      </a:rPr>
                      <a:t>答</a:t>
                    </a:r>
                    <a:r>
                      <a:rPr lang="en-US" altLang="ja-JP" sz="1800" spc="120" dirty="0">
                        <a:solidFill>
                          <a:schemeClr val="bg1"/>
                        </a:solidFill>
                        <a:latin typeface="+mn-ea"/>
                        <a:ea typeface="+mn-ea"/>
                      </a:rPr>
                      <a:t>2</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28" name="Rectangle 36">
                  <a:extLst>
                    <a:ext uri="{FF2B5EF4-FFF2-40B4-BE49-F238E27FC236}">
                      <a16:creationId xmlns:a16="http://schemas.microsoft.com/office/drawing/2014/main" id="{711A8BB5-CF4F-E5AB-B5AC-5F17D1BB52B8}"/>
                    </a:ext>
                  </a:extLst>
                </p:cNvPr>
                <p:cNvSpPr>
                  <a:spLocks noChangeArrowheads="1"/>
                </p:cNvSpPr>
                <p:nvPr/>
              </p:nvSpPr>
              <p:spPr bwMode="auto">
                <a:xfrm>
                  <a:off x="1257317" y="2663761"/>
                  <a:ext cx="4669868" cy="58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kumimoji="1" lang="ja-JP" altLang="en-US" sz="1400" dirty="0"/>
                    <a:t>答え　③クイズの懸賞金</a:t>
                  </a:r>
                  <a:endParaRPr kumimoji="1" lang="en-US" altLang="ja-JP" sz="1400" dirty="0"/>
                </a:p>
                <a:p>
                  <a:pPr>
                    <a:lnSpc>
                      <a:spcPct val="150000"/>
                    </a:lnSpc>
                  </a:pPr>
                  <a:r>
                    <a:rPr kumimoji="1" lang="ja-JP" altLang="en-US" sz="1400" dirty="0"/>
                    <a:t>クイズの懸賞金は一時所得に当たり、所得税がかかります。</a:t>
                  </a:r>
                  <a:endParaRPr lang="ja-JP" altLang="en-US" sz="1400" dirty="0">
                    <a:latin typeface="+mn-ea"/>
                    <a:ea typeface="+mn-ea"/>
                  </a:endParaRPr>
                </a:p>
              </p:txBody>
            </p:sp>
          </p:grpSp>
          <p:sp>
            <p:nvSpPr>
              <p:cNvPr id="20" name="Rectangle 8">
                <a:extLst>
                  <a:ext uri="{FF2B5EF4-FFF2-40B4-BE49-F238E27FC236}">
                    <a16:creationId xmlns:a16="http://schemas.microsoft.com/office/drawing/2014/main" id="{5AC28440-DB48-110A-2FE9-78C65E5C8BA6}"/>
                  </a:ext>
                </a:extLst>
              </p:cNvPr>
              <p:cNvSpPr>
                <a:spLocks noChangeArrowheads="1"/>
              </p:cNvSpPr>
              <p:nvPr/>
            </p:nvSpPr>
            <p:spPr bwMode="auto">
              <a:xfrm>
                <a:off x="4153837" y="3228373"/>
                <a:ext cx="470563" cy="239544"/>
              </a:xfrm>
              <a:prstGeom prst="rect">
                <a:avLst/>
              </a:prstGeom>
              <a:noFill/>
              <a:ln>
                <a:noFill/>
              </a:ln>
            </p:spPr>
            <p:txBody>
              <a:bodyPr wrap="square" lIns="36000" tIns="36000" rIns="36000" bIns="36000" anchor="ctr" anchorCtr="0">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ctr" eaLnBrk="1" hangingPunct="1">
                  <a:lnSpc>
                    <a:spcPts val="1600"/>
                  </a:lnSpc>
                  <a:spcBef>
                    <a:spcPct val="0"/>
                  </a:spcBef>
                  <a:buFontTx/>
                  <a:buNone/>
                </a:pPr>
                <a:r>
                  <a:rPr lang="ja-JP" altLang="en-US" sz="600">
                    <a:latin typeface="+mn-ea"/>
                    <a:ea typeface="+mn-ea"/>
                    <a:cs typeface="メイリオ" panose="020B0604030504040204" pitchFamily="50" charset="-128"/>
                  </a:rPr>
                  <a:t>しょとくぜい</a:t>
                </a:r>
                <a:endParaRPr lang="ja-JP" altLang="en-US" sz="600" dirty="0">
                  <a:latin typeface="+mn-ea"/>
                  <a:ea typeface="+mn-ea"/>
                  <a:cs typeface="メイリオ" panose="020B0604030504040204" pitchFamily="50" charset="-128"/>
                </a:endParaRPr>
              </a:p>
            </p:txBody>
          </p:sp>
        </p:grpSp>
      </p:grpSp>
    </p:spTree>
    <p:custDataLst>
      <p:tags r:id="rId1"/>
    </p:custDataLst>
    <p:extLst>
      <p:ext uri="{BB962C8B-B14F-4D97-AF65-F5344CB8AC3E}">
        <p14:creationId xmlns:p14="http://schemas.microsoft.com/office/powerpoint/2010/main" val="1195796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9">
            <a:extLst>
              <a:ext uri="{FF2B5EF4-FFF2-40B4-BE49-F238E27FC236}">
                <a16:creationId xmlns:a16="http://schemas.microsoft.com/office/drawing/2014/main" id="{A8E93FE8-9E08-DB23-8A1A-F5B6D990BB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62755" y="773687"/>
            <a:ext cx="1216876" cy="145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表 2">
            <a:extLst>
              <a:ext uri="{FF2B5EF4-FFF2-40B4-BE49-F238E27FC236}">
                <a16:creationId xmlns:a16="http://schemas.microsoft.com/office/drawing/2014/main" id="{166D73D6-7840-E4FC-BFC3-5F7278F706A7}"/>
              </a:ext>
            </a:extLst>
          </p:cNvPr>
          <p:cNvGraphicFramePr>
            <a:graphicFrameLocks noGrp="1"/>
          </p:cNvGraphicFramePr>
          <p:nvPr/>
        </p:nvGraphicFramePr>
        <p:xfrm>
          <a:off x="322211" y="1088711"/>
          <a:ext cx="8497741" cy="3677759"/>
        </p:xfrm>
        <a:graphic>
          <a:graphicData uri="http://schemas.openxmlformats.org/drawingml/2006/table">
            <a:tbl>
              <a:tblPr firstRow="1" bandRow="1">
                <a:tableStyleId>{00A15C55-8517-42AA-B614-E9B94910E393}</a:tableStyleId>
              </a:tblPr>
              <a:tblGrid>
                <a:gridCol w="1660415">
                  <a:extLst>
                    <a:ext uri="{9D8B030D-6E8A-4147-A177-3AD203B41FA5}">
                      <a16:colId xmlns:a16="http://schemas.microsoft.com/office/drawing/2014/main" val="1384209715"/>
                    </a:ext>
                  </a:extLst>
                </a:gridCol>
                <a:gridCol w="3418663">
                  <a:extLst>
                    <a:ext uri="{9D8B030D-6E8A-4147-A177-3AD203B41FA5}">
                      <a16:colId xmlns:a16="http://schemas.microsoft.com/office/drawing/2014/main" val="2515404064"/>
                    </a:ext>
                  </a:extLst>
                </a:gridCol>
                <a:gridCol w="3418663">
                  <a:extLst>
                    <a:ext uri="{9D8B030D-6E8A-4147-A177-3AD203B41FA5}">
                      <a16:colId xmlns:a16="http://schemas.microsoft.com/office/drawing/2014/main" val="757528786"/>
                    </a:ext>
                  </a:extLst>
                </a:gridCol>
              </a:tblGrid>
              <a:tr h="1051178">
                <a:tc>
                  <a:txBody>
                    <a:bodyPr/>
                    <a:lstStyle/>
                    <a:p>
                      <a:pPr algn="ctr"/>
                      <a:endParaRPr kumimoji="1" lang="ja-JP" altLang="en-US" b="0" i="0" dirty="0">
                        <a:latin typeface="HGPGothicE" panose="020B0900000000000000" pitchFamily="34" charset="-128"/>
                      </a:endParaRPr>
                    </a:p>
                  </a:txBody>
                  <a:tcPr anchor="ctr">
                    <a:lnL w="19050" cap="flat" cmpd="sng" algn="ctr">
                      <a:no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noFill/>
                  </a:tcPr>
                </a:tc>
                <a:tc>
                  <a:txBody>
                    <a:bodyPr/>
                    <a:lstStyle/>
                    <a:p>
                      <a:pPr algn="ctr">
                        <a:lnSpc>
                          <a:spcPct val="125000"/>
                        </a:lnSpc>
                      </a:pPr>
                      <a:endParaRPr kumimoji="1" lang="ja-JP" altLang="en-US" sz="1400" b="0" i="0" dirty="0">
                        <a:solidFill>
                          <a:srgbClr val="FFB64B"/>
                        </a:solidFill>
                        <a:latin typeface="HGPGothicE" panose="020B0900000000000000" pitchFamily="34" charset="-128"/>
                      </a:endParaRPr>
                    </a:p>
                  </a:txBody>
                  <a:tcPr marL="108000" marR="108000" marT="72000" marB="72000"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marL="0" algn="ctr" defTabSz="914400" rtl="0" eaLnBrk="1" latinLnBrk="0" hangingPunct="1">
                        <a:lnSpc>
                          <a:spcPct val="125000"/>
                        </a:lnSpc>
                      </a:pPr>
                      <a:endParaRPr kumimoji="1" lang="ja-JP" altLang="en-US" sz="1400" b="0" i="0" kern="1200" dirty="0">
                        <a:solidFill>
                          <a:schemeClr val="tx1"/>
                        </a:solidFill>
                        <a:latin typeface="HGPGothicE" panose="020B0900000000000000" pitchFamily="34" charset="-128"/>
                        <a:ea typeface="+mn-ea"/>
                        <a:cs typeface="+mn-cs"/>
                      </a:endParaRPr>
                    </a:p>
                  </a:txBody>
                  <a:tcPr marL="108000" marR="108000" marT="72000" marB="72000" anchor="ctr">
                    <a:lnL w="1270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935A"/>
                    </a:solidFill>
                  </a:tcPr>
                </a:tc>
                <a:extLst>
                  <a:ext uri="{0D108BD9-81ED-4DB2-BD59-A6C34878D82A}">
                    <a16:rowId xmlns:a16="http://schemas.microsoft.com/office/drawing/2014/main" val="3427912983"/>
                  </a:ext>
                </a:extLst>
              </a:tr>
              <a:tr h="875527">
                <a:tc>
                  <a:txBody>
                    <a:bodyPr/>
                    <a:lstStyle/>
                    <a:p>
                      <a:pPr algn="ctr"/>
                      <a:r>
                        <a:rPr kumimoji="1" lang="ja-JP" altLang="en-US" b="0" i="0" dirty="0">
                          <a:latin typeface="HGPGothicE" panose="020B0900000000000000" pitchFamily="34" charset="-128"/>
                        </a:rPr>
                        <a:t>国　　　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F6EA94"/>
                    </a:solidFill>
                  </a:tcPr>
                </a:tc>
                <a:tc>
                  <a:txBody>
                    <a:bodyPr/>
                    <a:lstStyle/>
                    <a:p>
                      <a:pPr marL="0" algn="ctr" defTabSz="914400" rtl="0" eaLnBrk="1" latinLnBrk="0" hangingPunct="1"/>
                      <a:r>
                        <a:rPr kumimoji="1" lang="ja-JP" altLang="en-US" sz="1800" b="0" i="0" kern="1200" dirty="0">
                          <a:solidFill>
                            <a:srgbClr val="E38013"/>
                          </a:solidFill>
                          <a:latin typeface="HGPGothicE" panose="020B0900000000000000" pitchFamily="34" charset="-128"/>
                          <a:ea typeface="+mn-ea"/>
                          <a:cs typeface="+mn-cs"/>
                        </a:rPr>
                        <a:t>所得税・法人税・相続税・贈与税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kumimoji="1" lang="ja-JP" altLang="en-US" sz="1800" b="0" i="0" kern="1200" dirty="0">
                          <a:solidFill>
                            <a:srgbClr val="3D935A"/>
                          </a:solidFill>
                          <a:latin typeface="HGPGothicE" panose="020B0900000000000000" pitchFamily="34" charset="-128"/>
                          <a:ea typeface="+mn-ea"/>
                          <a:cs typeface="+mn-cs"/>
                        </a:rPr>
                        <a:t>消費税・酒税・たばこ税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8391416"/>
                  </a:ext>
                </a:extLst>
              </a:tr>
              <a:tr h="875527">
                <a:tc>
                  <a:txBody>
                    <a:bodyPr/>
                    <a:lstStyle/>
                    <a:p>
                      <a:pPr algn="ctr"/>
                      <a:r>
                        <a:rPr kumimoji="1" lang="zh-CN" altLang="en-US" b="0" i="0" dirty="0">
                          <a:latin typeface="HGPGothicE" panose="020B0900000000000000" pitchFamily="34" charset="-128"/>
                        </a:rPr>
                        <a:t>地方税</a:t>
                      </a:r>
                      <a:endParaRPr kumimoji="1" lang="en-US" altLang="zh-CN" dirty="0"/>
                    </a:p>
                    <a:p>
                      <a:pPr algn="ctr"/>
                      <a:r>
                        <a:rPr kumimoji="1" lang="zh-CN" altLang="en-US" sz="1500" dirty="0"/>
                        <a:t>（道府県税）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9ADFF8"/>
                    </a:solidFill>
                  </a:tcPr>
                </a:tc>
                <a:tc>
                  <a:txBody>
                    <a:bodyPr/>
                    <a:lstStyle/>
                    <a:p>
                      <a:pPr marL="0" algn="ctr" defTabSz="914400" rtl="0" eaLnBrk="1" latinLnBrk="0" hangingPunct="1"/>
                      <a:r>
                        <a:rPr kumimoji="1" lang="ja-JP" altLang="en-US" sz="1800" b="0" i="0" kern="1200" dirty="0">
                          <a:solidFill>
                            <a:srgbClr val="E38013"/>
                          </a:solidFill>
                          <a:latin typeface="HGPGothicE" panose="020B0900000000000000" pitchFamily="34" charset="-128"/>
                          <a:ea typeface="+mn-ea"/>
                          <a:cs typeface="+mn-cs"/>
                        </a:rPr>
                        <a:t>道府県民税・事業税・</a:t>
                      </a:r>
                    </a:p>
                    <a:p>
                      <a:pPr marL="0" algn="ctr" defTabSz="914400" rtl="0" eaLnBrk="1" latinLnBrk="0" hangingPunct="1"/>
                      <a:r>
                        <a:rPr kumimoji="1" lang="ja-JP" altLang="en-US" sz="1800" b="0" i="0" kern="1200" dirty="0">
                          <a:solidFill>
                            <a:srgbClr val="E38013"/>
                          </a:solidFill>
                          <a:latin typeface="HGPGothicE" panose="020B0900000000000000" pitchFamily="34" charset="-128"/>
                          <a:ea typeface="+mn-ea"/>
                          <a:cs typeface="+mn-cs"/>
                        </a:rPr>
                        <a:t>自動車税（種別割）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kumimoji="1" lang="ja-JP" altLang="en-US" sz="1800" b="0" i="0" kern="1200" dirty="0">
                          <a:solidFill>
                            <a:srgbClr val="3D935A"/>
                          </a:solidFill>
                          <a:latin typeface="HGPGothicE" panose="020B0900000000000000" pitchFamily="34" charset="-128"/>
                          <a:ea typeface="+mn-ea"/>
                          <a:cs typeface="+mn-cs"/>
                        </a:rPr>
                        <a:t>地方消費税・道府県たばこ税・</a:t>
                      </a:r>
                    </a:p>
                    <a:p>
                      <a:pPr marL="0" algn="ctr" defTabSz="914400" rtl="0" eaLnBrk="1" latinLnBrk="0" hangingPunct="1"/>
                      <a:r>
                        <a:rPr kumimoji="1" lang="ja-JP" altLang="en-US" sz="1800" b="0" i="0" kern="1200" dirty="0">
                          <a:solidFill>
                            <a:srgbClr val="3D935A"/>
                          </a:solidFill>
                          <a:latin typeface="HGPGothicE" panose="020B0900000000000000" pitchFamily="34" charset="-128"/>
                          <a:ea typeface="+mn-ea"/>
                          <a:cs typeface="+mn-cs"/>
                        </a:rPr>
                        <a:t>ゴルフ場利用税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8689427"/>
                  </a:ext>
                </a:extLst>
              </a:tr>
              <a:tr h="875527">
                <a:tc>
                  <a:txBody>
                    <a:bodyPr/>
                    <a:lstStyle/>
                    <a:p>
                      <a:pPr algn="ctr"/>
                      <a:r>
                        <a:rPr kumimoji="1" lang="zh-CN" altLang="en-US" b="0" i="0" dirty="0">
                          <a:latin typeface="HGPGothicE" panose="020B0900000000000000" pitchFamily="34" charset="-128"/>
                        </a:rPr>
                        <a:t>地方税</a:t>
                      </a:r>
                      <a:endParaRPr kumimoji="1" lang="en-US" altLang="zh-CN" dirty="0"/>
                    </a:p>
                    <a:p>
                      <a:pPr algn="ctr"/>
                      <a:r>
                        <a:rPr kumimoji="1" lang="zh-CN" altLang="en-US" sz="1500" dirty="0"/>
                        <a:t>（市町村税）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rgbClr val="BFBFF3"/>
                    </a:solidFill>
                  </a:tcPr>
                </a:tc>
                <a:tc>
                  <a:txBody>
                    <a:bodyPr/>
                    <a:lstStyle/>
                    <a:p>
                      <a:pPr marL="0" algn="ctr" defTabSz="914400" rtl="0" eaLnBrk="1" latinLnBrk="0" hangingPunct="1"/>
                      <a:r>
                        <a:rPr kumimoji="1" lang="ja-JP" altLang="en-US" sz="1800" b="0" i="0" kern="1200" dirty="0">
                          <a:solidFill>
                            <a:srgbClr val="E38013"/>
                          </a:solidFill>
                          <a:latin typeface="HGPGothicE" panose="020B0900000000000000" pitchFamily="34" charset="-128"/>
                          <a:ea typeface="+mn-ea"/>
                          <a:cs typeface="+mn-cs"/>
                        </a:rPr>
                        <a:t>市町村民税・固定資産税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kern="1200" dirty="0">
                          <a:solidFill>
                            <a:srgbClr val="3D935A"/>
                          </a:solidFill>
                          <a:latin typeface="HGPGothicE" panose="020B0900000000000000" pitchFamily="34" charset="-128"/>
                          <a:ea typeface="+mn-ea"/>
                          <a:cs typeface="+mn-cs"/>
                        </a:rPr>
                        <a:t>市町村たばこ税・入湯税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1341676"/>
                  </a:ext>
                </a:extLst>
              </a:tr>
            </a:tbl>
          </a:graphicData>
        </a:graphic>
      </p:graphicFrame>
      <p:sp>
        <p:nvSpPr>
          <p:cNvPr id="8197" name="Line 4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8198" name="Line 4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33" name="正方形/長方形 32">
            <a:extLst>
              <a:ext uri="{FF2B5EF4-FFF2-40B4-BE49-F238E27FC236}">
                <a16:creationId xmlns:a16="http://schemas.microsoft.com/office/drawing/2014/main" id="{F643AA56-8552-4656-AF43-C5B84FF1F8FD}"/>
              </a:ext>
            </a:extLst>
          </p:cNvPr>
          <p:cNvSpPr/>
          <p:nvPr/>
        </p:nvSpPr>
        <p:spPr>
          <a:xfrm>
            <a:off x="181334" y="4924698"/>
            <a:ext cx="8638620" cy="1253741"/>
          </a:xfrm>
          <a:prstGeom prst="rect">
            <a:avLst/>
          </a:prstGeom>
        </p:spPr>
        <p:txBody>
          <a:bodyPr wrap="square">
            <a:spAutoFit/>
          </a:bodyPr>
          <a:lstStyle/>
          <a:p>
            <a:pPr marL="285750" indent="-216000">
              <a:lnSpc>
                <a:spcPct val="140000"/>
              </a:lnSpc>
              <a:buClr>
                <a:srgbClr val="005BAD"/>
              </a:buClr>
              <a:buFont typeface="Wingdings" panose="05000000000000000000" pitchFamily="2" charset="2"/>
              <a:buChar char="l"/>
            </a:pPr>
            <a:r>
              <a:rPr lang="ja-JP" altLang="en-US" sz="1400" dirty="0">
                <a:latin typeface="HGPｺﾞｼｯｸM" panose="020B0600000000000000" pitchFamily="50" charset="-128"/>
                <a:ea typeface="HGPｺﾞｼｯｸM" panose="020B0600000000000000" pitchFamily="50" charset="-128"/>
              </a:rPr>
              <a:t>国に納める税金を「</a:t>
            </a:r>
            <a:r>
              <a:rPr lang="ja-JP" altLang="en-US" sz="1400" dirty="0">
                <a:solidFill>
                  <a:srgbClr val="005BAD"/>
                </a:solidFill>
                <a:latin typeface="HGPｺﾞｼｯｸE" panose="020B0900000000000000" pitchFamily="50" charset="-128"/>
                <a:ea typeface="HGPｺﾞｼｯｸE" panose="020B0900000000000000" pitchFamily="50" charset="-128"/>
              </a:rPr>
              <a:t>国税</a:t>
            </a:r>
            <a:r>
              <a:rPr lang="ja-JP" altLang="en-US" sz="1400" dirty="0">
                <a:latin typeface="HGPｺﾞｼｯｸM" panose="020B0600000000000000" pitchFamily="50" charset="-128"/>
                <a:ea typeface="HGPｺﾞｼｯｸM" panose="020B0600000000000000" pitchFamily="50" charset="-128"/>
              </a:rPr>
              <a:t>」、地方公共団体に納める税金を「</a:t>
            </a:r>
            <a:r>
              <a:rPr lang="ja-JP" altLang="en-US" sz="1400" dirty="0">
                <a:solidFill>
                  <a:srgbClr val="005BAD"/>
                </a:solidFill>
                <a:latin typeface="+mn-ea"/>
                <a:ea typeface="+mn-ea"/>
              </a:rPr>
              <a:t>地方税</a:t>
            </a:r>
            <a:r>
              <a:rPr lang="ja-JP" altLang="en-US" sz="1400" dirty="0">
                <a:latin typeface="HGPｺﾞｼｯｸM" panose="020B0600000000000000" pitchFamily="50" charset="-128"/>
                <a:ea typeface="HGPｺﾞｼｯｸM" panose="020B0600000000000000" pitchFamily="50" charset="-128"/>
              </a:rPr>
              <a:t>」といい、地方税はさらに「</a:t>
            </a:r>
            <a:r>
              <a:rPr lang="ja-JP" altLang="en-US" sz="1400" b="1" dirty="0">
                <a:solidFill>
                  <a:srgbClr val="0070C0"/>
                </a:solidFill>
                <a:latin typeface="+mn-ea"/>
                <a:ea typeface="+mn-ea"/>
              </a:rPr>
              <a:t>道府県税</a:t>
            </a:r>
            <a:r>
              <a:rPr lang="ja-JP" altLang="en-US" sz="1400" dirty="0">
                <a:latin typeface="HGPｺﾞｼｯｸM" panose="020B0600000000000000" pitchFamily="50" charset="-128"/>
                <a:ea typeface="HGPｺﾞｼｯｸM" panose="020B0600000000000000" pitchFamily="50" charset="-128"/>
              </a:rPr>
              <a:t>」と</a:t>
            </a:r>
            <a:endParaRPr lang="en-US" altLang="ja-JP" sz="1400" dirty="0">
              <a:latin typeface="HGPｺﾞｼｯｸM" panose="020B0600000000000000" pitchFamily="50" charset="-128"/>
              <a:ea typeface="HGPｺﾞｼｯｸM" panose="020B0600000000000000" pitchFamily="50" charset="-128"/>
            </a:endParaRPr>
          </a:p>
          <a:p>
            <a:pPr marL="69750">
              <a:lnSpc>
                <a:spcPct val="140000"/>
              </a:lnSpc>
              <a:buClr>
                <a:srgbClr val="005BAD"/>
              </a:buClr>
            </a:pPr>
            <a:r>
              <a:rPr lang="en-US" altLang="ja-JP" sz="1400" dirty="0">
                <a:latin typeface="HGPｺﾞｼｯｸM" panose="020B0600000000000000" pitchFamily="50" charset="-128"/>
                <a:ea typeface="HGPｺﾞｼｯｸM" panose="020B0600000000000000" pitchFamily="50" charset="-128"/>
              </a:rPr>
              <a:t>    </a:t>
            </a:r>
            <a:r>
              <a:rPr lang="ja-JP" altLang="en-US" sz="1400" dirty="0">
                <a:latin typeface="HGPｺﾞｼｯｸM" panose="020B0600000000000000" pitchFamily="50" charset="-128"/>
                <a:ea typeface="HGPｺﾞｼｯｸM" panose="020B0600000000000000" pitchFamily="50" charset="-128"/>
              </a:rPr>
              <a:t>「</a:t>
            </a:r>
            <a:r>
              <a:rPr lang="ja-JP" altLang="en-US" sz="1400" dirty="0">
                <a:solidFill>
                  <a:srgbClr val="005BAD"/>
                </a:solidFill>
                <a:latin typeface="+mn-ea"/>
                <a:ea typeface="+mn-ea"/>
              </a:rPr>
              <a:t>市町村税</a:t>
            </a:r>
            <a:r>
              <a:rPr lang="ja-JP" altLang="en-US" sz="1400" dirty="0">
                <a:latin typeface="HGPｺﾞｼｯｸM" panose="020B0600000000000000" pitchFamily="50" charset="-128"/>
                <a:ea typeface="HGPｺﾞｼｯｸM" panose="020B0600000000000000" pitchFamily="50" charset="-128"/>
              </a:rPr>
              <a:t>」に分けられます。</a:t>
            </a:r>
            <a:endParaRPr lang="ja-JP" altLang="en-US" sz="1400" dirty="0">
              <a:solidFill>
                <a:srgbClr val="7030A0"/>
              </a:solidFill>
              <a:latin typeface="HGPｺﾞｼｯｸM" panose="020B0600000000000000" pitchFamily="50" charset="-128"/>
              <a:ea typeface="HGPｺﾞｼｯｸM" panose="020B0600000000000000" pitchFamily="50" charset="-128"/>
            </a:endParaRPr>
          </a:p>
          <a:p>
            <a:pPr marL="285750" indent="-216000">
              <a:lnSpc>
                <a:spcPct val="140000"/>
              </a:lnSpc>
              <a:buClr>
                <a:srgbClr val="005BAD"/>
              </a:buClr>
              <a:buFont typeface="Wingdings" panose="05000000000000000000" pitchFamily="2" charset="2"/>
              <a:buChar char="l"/>
            </a:pPr>
            <a:r>
              <a:rPr lang="ja-JP" altLang="en-US" sz="1400" dirty="0">
                <a:latin typeface="HGPｺﾞｼｯｸM" panose="020B0600000000000000" pitchFamily="50" charset="-128"/>
                <a:ea typeface="HGPｺﾞｼｯｸM" panose="020B0600000000000000" pitchFamily="50" charset="-128"/>
              </a:rPr>
              <a:t>税金を納める人と負担する人が同じ税金を「</a:t>
            </a:r>
            <a:r>
              <a:rPr lang="ja-JP" altLang="en-US" sz="1400" dirty="0">
                <a:solidFill>
                  <a:srgbClr val="005BAD"/>
                </a:solidFill>
                <a:latin typeface="+mn-ea"/>
                <a:ea typeface="+mn-ea"/>
              </a:rPr>
              <a:t>直接税</a:t>
            </a:r>
            <a:r>
              <a:rPr lang="ja-JP" altLang="en-US" sz="1400" dirty="0">
                <a:latin typeface="HGPｺﾞｼｯｸM" panose="020B0600000000000000" pitchFamily="50" charset="-128"/>
                <a:ea typeface="HGPｺﾞｼｯｸM" panose="020B0600000000000000" pitchFamily="50" charset="-128"/>
              </a:rPr>
              <a:t>」といい、税金を納める人と負担する人が異なる税金を</a:t>
            </a:r>
            <a:endParaRPr lang="en-US" altLang="ja-JP" sz="1400" dirty="0">
              <a:latin typeface="HGPｺﾞｼｯｸM" panose="020B0600000000000000" pitchFamily="50" charset="-128"/>
              <a:ea typeface="HGPｺﾞｼｯｸM" panose="020B0600000000000000" pitchFamily="50" charset="-128"/>
            </a:endParaRPr>
          </a:p>
          <a:p>
            <a:pPr marL="69750">
              <a:lnSpc>
                <a:spcPct val="140000"/>
              </a:lnSpc>
              <a:buClr>
                <a:srgbClr val="005BAD"/>
              </a:buClr>
            </a:pPr>
            <a:r>
              <a:rPr lang="ja-JP" altLang="en-US" sz="1400" dirty="0">
                <a:latin typeface="HGPｺﾞｼｯｸM" panose="020B0600000000000000" pitchFamily="50" charset="-128"/>
                <a:ea typeface="HGPｺﾞｼｯｸM" panose="020B0600000000000000" pitchFamily="50" charset="-128"/>
              </a:rPr>
              <a:t>    「</a:t>
            </a:r>
            <a:r>
              <a:rPr lang="ja-JP" altLang="en-US" sz="1400" dirty="0">
                <a:solidFill>
                  <a:srgbClr val="005BAD"/>
                </a:solidFill>
                <a:latin typeface="+mn-ea"/>
                <a:ea typeface="+mn-ea"/>
              </a:rPr>
              <a:t>間接税</a:t>
            </a:r>
            <a:r>
              <a:rPr lang="ja-JP" altLang="en-US" sz="1400" dirty="0">
                <a:latin typeface="HGPｺﾞｼｯｸM" panose="020B0600000000000000" pitchFamily="50" charset="-128"/>
                <a:ea typeface="HGPｺﾞｼｯｸM" panose="020B0600000000000000" pitchFamily="50" charset="-128"/>
              </a:rPr>
              <a:t>」といいます。たとえば、消費税は、消費者が負担し、事業者が納めるため、間接税に分類されます。</a:t>
            </a:r>
          </a:p>
        </p:txBody>
      </p:sp>
      <p:grpSp>
        <p:nvGrpSpPr>
          <p:cNvPr id="17" name="グループ化 16">
            <a:extLst>
              <a:ext uri="{FF2B5EF4-FFF2-40B4-BE49-F238E27FC236}">
                <a16:creationId xmlns:a16="http://schemas.microsoft.com/office/drawing/2014/main" id="{2F432AC7-ACD7-AFD4-7D3C-A7E66B135717}"/>
              </a:ext>
            </a:extLst>
          </p:cNvPr>
          <p:cNvGrpSpPr/>
          <p:nvPr/>
        </p:nvGrpSpPr>
        <p:grpSpPr>
          <a:xfrm>
            <a:off x="287921" y="6410880"/>
            <a:ext cx="7960460" cy="374400"/>
            <a:chOff x="322211" y="6410880"/>
            <a:chExt cx="8532000" cy="374400"/>
          </a:xfrm>
        </p:grpSpPr>
        <p:sp>
          <p:nvSpPr>
            <p:cNvPr id="16" name="正方形/長方形 15">
              <a:extLst>
                <a:ext uri="{FF2B5EF4-FFF2-40B4-BE49-F238E27FC236}">
                  <a16:creationId xmlns:a16="http://schemas.microsoft.com/office/drawing/2014/main" id="{1196B3F1-C6BC-2BE0-7FDC-15732B211876}"/>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6" name="正方形/長方形 5">
              <a:extLst>
                <a:ext uri="{FF2B5EF4-FFF2-40B4-BE49-F238E27FC236}">
                  <a16:creationId xmlns:a16="http://schemas.microsoft.com/office/drawing/2014/main" id="{EDD4CA67-8015-CE17-AF07-0B5DA3FF8904}"/>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7" name="テキスト ボックス 6">
            <a:extLst>
              <a:ext uri="{FF2B5EF4-FFF2-40B4-BE49-F238E27FC236}">
                <a16:creationId xmlns:a16="http://schemas.microsoft.com/office/drawing/2014/main" id="{4D5357BA-F1EC-65FA-7AF9-18D061428AC1}"/>
              </a:ext>
            </a:extLst>
          </p:cNvPr>
          <p:cNvSpPr txBox="1"/>
          <p:nvPr/>
        </p:nvSpPr>
        <p:spPr>
          <a:xfrm>
            <a:off x="762244" y="6473251"/>
            <a:ext cx="5739072"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税金の種類をもっと詳しく見てみよう</a:t>
            </a:r>
            <a:r>
              <a:rPr lang="ja-JP" altLang="en-US" sz="1100" b="1" dirty="0">
                <a:solidFill>
                  <a:srgbClr val="005BAD"/>
                </a:solidFill>
                <a:latin typeface="ＭＳ Ｐゴシック" panose="020B0600070205080204" pitchFamily="50" charset="-128"/>
                <a:ea typeface="ＭＳ Ｐゴシック" panose="020B0600070205080204" pitchFamily="50" charset="-128"/>
              </a:rPr>
              <a:t>　</a:t>
            </a:r>
            <a:r>
              <a:rPr kumimoji="1" lang="en-US" altLang="ja-JP" sz="1100" dirty="0">
                <a:latin typeface="HGPGothicE" panose="020B0900000000000000" pitchFamily="34" charset="-128"/>
                <a:cs typeface="Arial" panose="020B0604020202020204" pitchFamily="34" charset="0"/>
                <a:hlinkClick r:id="rId4">
                  <a:extLst>
                    <a:ext uri="{A12FA001-AC4F-418D-AE19-62706E023703}">
                      <ahyp:hlinkClr xmlns:ahyp="http://schemas.microsoft.com/office/drawing/2018/hyperlinkcolor" val="tx"/>
                    </a:ext>
                  </a:extLst>
                </a:hlinkClick>
              </a:rPr>
              <a:t>https://www.nta.go.jp/taxes/kids/hatten/page02.htm</a:t>
            </a:r>
            <a:endParaRPr kumimoji="1" lang="en-US" altLang="ja-JP" sz="1100" dirty="0">
              <a:latin typeface="HGPGothicE" panose="020B0900000000000000" pitchFamily="34" charset="-128"/>
              <a:cs typeface="Arial" panose="020B0604020202020204" pitchFamily="34" charset="0"/>
            </a:endParaRPr>
          </a:p>
        </p:txBody>
      </p:sp>
      <p:sp>
        <p:nvSpPr>
          <p:cNvPr id="2" name="Rectangle 14">
            <a:extLst>
              <a:ext uri="{FF2B5EF4-FFF2-40B4-BE49-F238E27FC236}">
                <a16:creationId xmlns:a16="http://schemas.microsoft.com/office/drawing/2014/main" id="{63299375-C3F3-E852-100A-922641C97D7A}"/>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 </a:t>
            </a:r>
          </a:p>
        </p:txBody>
      </p:sp>
      <p:sp>
        <p:nvSpPr>
          <p:cNvPr id="13" name="正方形/長方形 12">
            <a:extLst>
              <a:ext uri="{FF2B5EF4-FFF2-40B4-BE49-F238E27FC236}">
                <a16:creationId xmlns:a16="http://schemas.microsoft.com/office/drawing/2014/main" id="{4E1A8872-E6EA-C9F7-289C-7ABD96C9EB84}"/>
              </a:ext>
            </a:extLst>
          </p:cNvPr>
          <p:cNvSpPr/>
          <p:nvPr/>
        </p:nvSpPr>
        <p:spPr bwMode="auto">
          <a:xfrm>
            <a:off x="2522184" y="1558010"/>
            <a:ext cx="2257832" cy="520338"/>
          </a:xfrm>
          <a:prstGeom prst="rect">
            <a:avLst/>
          </a:prstGeom>
          <a:solidFill>
            <a:srgbClr val="FBE6B3"/>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1" name="テキスト ボックス 10">
            <a:extLst>
              <a:ext uri="{FF2B5EF4-FFF2-40B4-BE49-F238E27FC236}">
                <a16:creationId xmlns:a16="http://schemas.microsoft.com/office/drawing/2014/main" id="{F7AD2524-3AAD-2469-20D3-AC6EEE4139EF}"/>
              </a:ext>
            </a:extLst>
          </p:cNvPr>
          <p:cNvSpPr txBox="1"/>
          <p:nvPr/>
        </p:nvSpPr>
        <p:spPr>
          <a:xfrm>
            <a:off x="2697413" y="1125538"/>
            <a:ext cx="1904689" cy="987258"/>
          </a:xfrm>
          <a:prstGeom prst="rect">
            <a:avLst/>
          </a:prstGeom>
          <a:noFill/>
        </p:spPr>
        <p:txBody>
          <a:bodyPr wrap="none" rtlCol="0">
            <a:spAutoFit/>
          </a:bodyPr>
          <a:lstStyle/>
          <a:p>
            <a:pPr algn="ctr" eaLnBrk="1" hangingPunct="1">
              <a:lnSpc>
                <a:spcPct val="125000"/>
              </a:lnSpc>
            </a:pPr>
            <a:r>
              <a:rPr lang="ja-JP" altLang="en-US" sz="2000" dirty="0">
                <a:latin typeface="HGPGothicE" panose="020B0900000000000000" pitchFamily="34" charset="-128"/>
                <a:ea typeface="+mn-ea"/>
              </a:rPr>
              <a:t>直　接　税</a:t>
            </a:r>
          </a:p>
          <a:p>
            <a:pPr algn="ctr" eaLnBrk="1" hangingPunct="1">
              <a:lnSpc>
                <a:spcPct val="125000"/>
              </a:lnSpc>
            </a:pPr>
            <a:r>
              <a:rPr lang="ja-JP" altLang="en-US" sz="1400" dirty="0">
                <a:latin typeface="HGPGothicE" panose="020B0900000000000000" pitchFamily="34" charset="-128"/>
                <a:ea typeface="+mn-ea"/>
              </a:rPr>
              <a:t>税金を納める人と</a:t>
            </a:r>
            <a:endParaRPr lang="en-US" altLang="ja-JP" sz="1400" dirty="0">
              <a:latin typeface="HGPGothicE" panose="020B0900000000000000" pitchFamily="34" charset="-128"/>
              <a:ea typeface="+mn-ea"/>
            </a:endParaRPr>
          </a:p>
          <a:p>
            <a:pPr algn="ctr" eaLnBrk="1" hangingPunct="1">
              <a:lnSpc>
                <a:spcPct val="125000"/>
              </a:lnSpc>
            </a:pPr>
            <a:r>
              <a:rPr lang="ja-JP" altLang="en-US" sz="1400" dirty="0">
                <a:latin typeface="HGPGothicE" panose="020B0900000000000000" pitchFamily="34" charset="-128"/>
                <a:ea typeface="+mn-ea"/>
              </a:rPr>
              <a:t>負担する人が同じ税金</a:t>
            </a:r>
          </a:p>
        </p:txBody>
      </p:sp>
      <p:sp>
        <p:nvSpPr>
          <p:cNvPr id="14" name="正方形/長方形 13">
            <a:extLst>
              <a:ext uri="{FF2B5EF4-FFF2-40B4-BE49-F238E27FC236}">
                <a16:creationId xmlns:a16="http://schemas.microsoft.com/office/drawing/2014/main" id="{F1726494-A59B-C716-AD4C-D9F2363EFB1A}"/>
              </a:ext>
            </a:extLst>
          </p:cNvPr>
          <p:cNvSpPr/>
          <p:nvPr/>
        </p:nvSpPr>
        <p:spPr bwMode="auto">
          <a:xfrm>
            <a:off x="5990549" y="1558010"/>
            <a:ext cx="2257832" cy="520338"/>
          </a:xfrm>
          <a:prstGeom prst="rect">
            <a:avLst/>
          </a:prstGeom>
          <a:solidFill>
            <a:srgbClr val="88CE78"/>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2" name="テキスト ボックス 11">
            <a:extLst>
              <a:ext uri="{FF2B5EF4-FFF2-40B4-BE49-F238E27FC236}">
                <a16:creationId xmlns:a16="http://schemas.microsoft.com/office/drawing/2014/main" id="{F8672C75-52C9-86C7-D39C-780A5E10BB93}"/>
              </a:ext>
            </a:extLst>
          </p:cNvPr>
          <p:cNvSpPr txBox="1"/>
          <p:nvPr/>
        </p:nvSpPr>
        <p:spPr>
          <a:xfrm>
            <a:off x="6071743" y="1125538"/>
            <a:ext cx="2095445" cy="987258"/>
          </a:xfrm>
          <a:prstGeom prst="rect">
            <a:avLst/>
          </a:prstGeom>
          <a:noFill/>
        </p:spPr>
        <p:txBody>
          <a:bodyPr wrap="none" rtlCol="0">
            <a:spAutoFit/>
          </a:bodyPr>
          <a:lstStyle/>
          <a:p>
            <a:pPr algn="ctr" eaLnBrk="1" hangingPunct="1">
              <a:lnSpc>
                <a:spcPct val="125000"/>
              </a:lnSpc>
            </a:pPr>
            <a:r>
              <a:rPr lang="ja-JP" altLang="en-US" sz="2000" dirty="0">
                <a:latin typeface="HGPGothicE" panose="020B0900000000000000" pitchFamily="34" charset="-128"/>
                <a:ea typeface="+mn-ea"/>
              </a:rPr>
              <a:t>間　接　税</a:t>
            </a:r>
          </a:p>
          <a:p>
            <a:pPr algn="ctr" eaLnBrk="1" hangingPunct="1">
              <a:lnSpc>
                <a:spcPct val="125000"/>
              </a:lnSpc>
            </a:pPr>
            <a:r>
              <a:rPr lang="ja-JP" altLang="en-US" sz="1400" dirty="0">
                <a:latin typeface="HGPGothicE" panose="020B0900000000000000" pitchFamily="34" charset="-128"/>
                <a:ea typeface="+mn-ea"/>
              </a:rPr>
              <a:t>税金を納める人と</a:t>
            </a:r>
          </a:p>
          <a:p>
            <a:pPr algn="ctr" eaLnBrk="1" hangingPunct="1">
              <a:lnSpc>
                <a:spcPct val="110000"/>
              </a:lnSpc>
            </a:pPr>
            <a:r>
              <a:rPr lang="ja-JP" altLang="en-US" sz="1400" dirty="0">
                <a:latin typeface="HGPGothicE" panose="020B0900000000000000" pitchFamily="34" charset="-128"/>
                <a:ea typeface="+mn-ea"/>
              </a:rPr>
              <a:t>負担する人が異なる税金</a:t>
            </a:r>
          </a:p>
        </p:txBody>
      </p:sp>
      <p:grpSp>
        <p:nvGrpSpPr>
          <p:cNvPr id="4" name="グループ化 3">
            <a:extLst>
              <a:ext uri="{FF2B5EF4-FFF2-40B4-BE49-F238E27FC236}">
                <a16:creationId xmlns:a16="http://schemas.microsoft.com/office/drawing/2014/main" id="{6CA838FC-E7DE-47E7-168E-F313030DD7E2}"/>
              </a:ext>
            </a:extLst>
          </p:cNvPr>
          <p:cNvGrpSpPr/>
          <p:nvPr/>
        </p:nvGrpSpPr>
        <p:grpSpPr>
          <a:xfrm>
            <a:off x="-29057" y="6108719"/>
            <a:ext cx="832606" cy="749281"/>
            <a:chOff x="-35154" y="5996309"/>
            <a:chExt cx="945432" cy="850816"/>
          </a:xfrm>
        </p:grpSpPr>
        <p:sp>
          <p:nvSpPr>
            <p:cNvPr id="8" name="フリーフォーム: 図形 7">
              <a:extLst>
                <a:ext uri="{FF2B5EF4-FFF2-40B4-BE49-F238E27FC236}">
                  <a16:creationId xmlns:a16="http://schemas.microsoft.com/office/drawing/2014/main" id="{AD61701D-876B-0DC9-53C1-432F064506D3}"/>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latin typeface="HGPGothicE" panose="020B0900000000000000" pitchFamily="34" charset="-128"/>
              </a:endParaRPr>
            </a:p>
          </p:txBody>
        </p:sp>
        <p:sp>
          <p:nvSpPr>
            <p:cNvPr id="9" name="フリーフォーム: 図形 8">
              <a:extLst>
                <a:ext uri="{FF2B5EF4-FFF2-40B4-BE49-F238E27FC236}">
                  <a16:creationId xmlns:a16="http://schemas.microsoft.com/office/drawing/2014/main" id="{56507152-4CD5-71F6-410D-A55102422BD1}"/>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HGPGothicE" panose="020B0900000000000000" pitchFamily="34" charset="-128"/>
              </a:endParaRPr>
            </a:p>
          </p:txBody>
        </p:sp>
        <p:sp>
          <p:nvSpPr>
            <p:cNvPr id="10" name="テキスト ボックス 9">
              <a:extLst>
                <a:ext uri="{FF2B5EF4-FFF2-40B4-BE49-F238E27FC236}">
                  <a16:creationId xmlns:a16="http://schemas.microsoft.com/office/drawing/2014/main" id="{FE54DCFA-36A5-89B4-5A84-CFE850CE4A66}"/>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5" name="スライド番号プレースホルダー 8">
            <a:extLst>
              <a:ext uri="{FF2B5EF4-FFF2-40B4-BE49-F238E27FC236}">
                <a16:creationId xmlns:a16="http://schemas.microsoft.com/office/drawing/2014/main" id="{F2216F25-F9C9-53A7-CE9F-DF11F37EFC47}"/>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3</a:t>
            </a:fld>
            <a:endParaRPr lang="en-US" altLang="ja-JP" dirty="0">
              <a:latin typeface="+mn-ea"/>
              <a:ea typeface="+mn-ea"/>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600"/>
                                        <p:tgtEl>
                                          <p:spTgt spid="15"/>
                                        </p:tgtEl>
                                      </p:cBhvr>
                                    </p:animEffect>
                                    <p:anim calcmode="lin" valueType="num">
                                      <p:cBhvr>
                                        <p:cTn id="25" dur="600" fill="hold"/>
                                        <p:tgtEl>
                                          <p:spTgt spid="15"/>
                                        </p:tgtEl>
                                        <p:attrNameLst>
                                          <p:attrName>ppt_x</p:attrName>
                                        </p:attrNameLst>
                                      </p:cBhvr>
                                      <p:tavLst>
                                        <p:tav tm="0">
                                          <p:val>
                                            <p:strVal val="#ppt_x"/>
                                          </p:val>
                                        </p:tav>
                                        <p:tav tm="100000">
                                          <p:val>
                                            <p:strVal val="#ppt_x"/>
                                          </p:val>
                                        </p:tav>
                                      </p:tavLst>
                                    </p:anim>
                                    <p:anim calcmode="lin" valueType="num">
                                      <p:cBhvr>
                                        <p:cTn id="26" dur="6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3">
                                            <p:txEl>
                                              <p:pRg st="0" end="0"/>
                                            </p:txEl>
                                          </p:spTgt>
                                        </p:tgtEl>
                                        <p:attrNameLst>
                                          <p:attrName>style.visibility</p:attrName>
                                        </p:attrNameLst>
                                      </p:cBhvr>
                                      <p:to>
                                        <p:strVal val="visible"/>
                                      </p:to>
                                    </p:set>
                                    <p:animEffect transition="in" filter="wipe(left)">
                                      <p:cBhvr>
                                        <p:cTn id="31" dur="1750"/>
                                        <p:tgtEl>
                                          <p:spTgt spid="33">
                                            <p:txEl>
                                              <p:pRg st="0" end="0"/>
                                            </p:txEl>
                                          </p:spTgt>
                                        </p:tgtEl>
                                      </p:cBhvr>
                                    </p:animEffect>
                                  </p:childTnLst>
                                </p:cTn>
                              </p:par>
                            </p:childTnLst>
                          </p:cTn>
                        </p:par>
                        <p:par>
                          <p:cTn id="32" fill="hold">
                            <p:stCondLst>
                              <p:cond delay="1750"/>
                            </p:stCondLst>
                            <p:childTnLst>
                              <p:par>
                                <p:cTn id="33" presetID="22" presetClass="entr" presetSubtype="8" fill="hold" nodeType="afterEffect">
                                  <p:stCondLst>
                                    <p:cond delay="0"/>
                                  </p:stCondLst>
                                  <p:childTnLst>
                                    <p:set>
                                      <p:cBhvr>
                                        <p:cTn id="34" dur="1" fill="hold">
                                          <p:stCondLst>
                                            <p:cond delay="0"/>
                                          </p:stCondLst>
                                        </p:cTn>
                                        <p:tgtEl>
                                          <p:spTgt spid="33">
                                            <p:txEl>
                                              <p:pRg st="1" end="1"/>
                                            </p:txEl>
                                          </p:spTgt>
                                        </p:tgtEl>
                                        <p:attrNameLst>
                                          <p:attrName>style.visibility</p:attrName>
                                        </p:attrNameLst>
                                      </p:cBhvr>
                                      <p:to>
                                        <p:strVal val="visible"/>
                                      </p:to>
                                    </p:set>
                                    <p:animEffect transition="in" filter="wipe(left)">
                                      <p:cBhvr>
                                        <p:cTn id="35" dur="900"/>
                                        <p:tgtEl>
                                          <p:spTgt spid="33">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3">
                                            <p:txEl>
                                              <p:pRg st="2" end="2"/>
                                            </p:txEl>
                                          </p:spTgt>
                                        </p:tgtEl>
                                        <p:attrNameLst>
                                          <p:attrName>style.visibility</p:attrName>
                                        </p:attrNameLst>
                                      </p:cBhvr>
                                      <p:to>
                                        <p:strVal val="visible"/>
                                      </p:to>
                                    </p:set>
                                    <p:animEffect transition="in" filter="wipe(left)">
                                      <p:cBhvr>
                                        <p:cTn id="40" dur="2100"/>
                                        <p:tgtEl>
                                          <p:spTgt spid="33">
                                            <p:txEl>
                                              <p:pRg st="2" end="2"/>
                                            </p:txEl>
                                          </p:spTgt>
                                        </p:tgtEl>
                                      </p:cBhvr>
                                    </p:animEffect>
                                  </p:childTnLst>
                                </p:cTn>
                              </p:par>
                            </p:childTnLst>
                          </p:cTn>
                        </p:par>
                        <p:par>
                          <p:cTn id="41" fill="hold">
                            <p:stCondLst>
                              <p:cond delay="2100"/>
                            </p:stCondLst>
                            <p:childTnLst>
                              <p:par>
                                <p:cTn id="42" presetID="22" presetClass="entr" presetSubtype="8" fill="hold" nodeType="afterEffect">
                                  <p:stCondLst>
                                    <p:cond delay="0"/>
                                  </p:stCondLst>
                                  <p:childTnLst>
                                    <p:set>
                                      <p:cBhvr>
                                        <p:cTn id="43" dur="1" fill="hold">
                                          <p:stCondLst>
                                            <p:cond delay="0"/>
                                          </p:stCondLst>
                                        </p:cTn>
                                        <p:tgtEl>
                                          <p:spTgt spid="33">
                                            <p:txEl>
                                              <p:pRg st="3" end="3"/>
                                            </p:txEl>
                                          </p:spTgt>
                                        </p:tgtEl>
                                        <p:attrNameLst>
                                          <p:attrName>style.visibility</p:attrName>
                                        </p:attrNameLst>
                                      </p:cBhvr>
                                      <p:to>
                                        <p:strVal val="visible"/>
                                      </p:to>
                                    </p:set>
                                    <p:animEffect transition="in" filter="wipe(left)">
                                      <p:cBhvr>
                                        <p:cTn id="44" dur="2200"/>
                                        <p:tgtEl>
                                          <p:spTgt spid="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P spid="14" grpId="0" animBg="1"/>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8B4CA44-C6AA-846B-FC19-AAFAE06F106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324549" y="824470"/>
            <a:ext cx="3991983" cy="4480372"/>
          </a:xfrm>
          <a:prstGeom prst="rect">
            <a:avLst/>
          </a:prstGeom>
        </p:spPr>
      </p:pic>
      <p:grpSp>
        <p:nvGrpSpPr>
          <p:cNvPr id="39" name="グループ化 38">
            <a:extLst>
              <a:ext uri="{FF2B5EF4-FFF2-40B4-BE49-F238E27FC236}">
                <a16:creationId xmlns:a16="http://schemas.microsoft.com/office/drawing/2014/main" id="{F66337BA-0271-C711-8E08-6A1358FAEE14}"/>
              </a:ext>
            </a:extLst>
          </p:cNvPr>
          <p:cNvGrpSpPr/>
          <p:nvPr/>
        </p:nvGrpSpPr>
        <p:grpSpPr>
          <a:xfrm>
            <a:off x="6383991" y="1089025"/>
            <a:ext cx="1982426" cy="1110346"/>
            <a:chOff x="1747258" y="1133884"/>
            <a:chExt cx="1982426" cy="1110346"/>
          </a:xfrm>
        </p:grpSpPr>
        <p:sp>
          <p:nvSpPr>
            <p:cNvPr id="48" name="楕円 47">
              <a:extLst>
                <a:ext uri="{FF2B5EF4-FFF2-40B4-BE49-F238E27FC236}">
                  <a16:creationId xmlns:a16="http://schemas.microsoft.com/office/drawing/2014/main" id="{A5DE2CC3-CFA2-649B-1937-D63522413876}"/>
                </a:ext>
              </a:extLst>
            </p:cNvPr>
            <p:cNvSpPr/>
            <p:nvPr/>
          </p:nvSpPr>
          <p:spPr bwMode="auto">
            <a:xfrm>
              <a:off x="1747258" y="1133884"/>
              <a:ext cx="1982426" cy="1110346"/>
            </a:xfrm>
            <a:prstGeom prst="ellipse">
              <a:avLst/>
            </a:prstGeom>
            <a:solidFill>
              <a:srgbClr val="DCD1F7"/>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49" name="テキスト ボックス 48">
              <a:extLst>
                <a:ext uri="{FF2B5EF4-FFF2-40B4-BE49-F238E27FC236}">
                  <a16:creationId xmlns:a16="http://schemas.microsoft.com/office/drawing/2014/main" id="{659BFC85-DA69-2916-B599-15619F75A33F}"/>
                </a:ext>
              </a:extLst>
            </p:cNvPr>
            <p:cNvSpPr txBox="1"/>
            <p:nvPr/>
          </p:nvSpPr>
          <p:spPr>
            <a:xfrm>
              <a:off x="1978900" y="1319487"/>
              <a:ext cx="1510350" cy="664477"/>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経済の</a:t>
              </a:r>
            </a:p>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グローバル化</a:t>
              </a:r>
            </a:p>
          </p:txBody>
        </p:sp>
      </p:grpSp>
      <p:sp>
        <p:nvSpPr>
          <p:cNvPr id="6" name="Rectangle 14">
            <a:extLst>
              <a:ext uri="{FF2B5EF4-FFF2-40B4-BE49-F238E27FC236}">
                <a16:creationId xmlns:a16="http://schemas.microsoft.com/office/drawing/2014/main" id="{E7567949-C1F6-D123-03D9-62390A12E365}"/>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おわりに</a:t>
            </a:r>
          </a:p>
        </p:txBody>
      </p:sp>
      <p:sp>
        <p:nvSpPr>
          <p:cNvPr id="7" name="AutoShape 353">
            <a:extLst>
              <a:ext uri="{FF2B5EF4-FFF2-40B4-BE49-F238E27FC236}">
                <a16:creationId xmlns:a16="http://schemas.microsoft.com/office/drawing/2014/main" id="{C4C45C96-77F9-5881-C837-2E20E18DE474}"/>
              </a:ext>
            </a:extLst>
          </p:cNvPr>
          <p:cNvSpPr>
            <a:spLocks noChangeArrowheads="1"/>
          </p:cNvSpPr>
          <p:nvPr/>
        </p:nvSpPr>
        <p:spPr bwMode="auto">
          <a:xfrm>
            <a:off x="323851" y="5223353"/>
            <a:ext cx="8519134" cy="1229835"/>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8" name="テキスト ボックス 7">
            <a:extLst>
              <a:ext uri="{FF2B5EF4-FFF2-40B4-BE49-F238E27FC236}">
                <a16:creationId xmlns:a16="http://schemas.microsoft.com/office/drawing/2014/main" id="{39376161-C4C7-AEC9-73F4-808C41894E1D}"/>
              </a:ext>
            </a:extLst>
          </p:cNvPr>
          <p:cNvSpPr txBox="1">
            <a:spLocks/>
          </p:cNvSpPr>
          <p:nvPr/>
        </p:nvSpPr>
        <p:spPr>
          <a:xfrm>
            <a:off x="337348" y="5324024"/>
            <a:ext cx="8393293" cy="1066534"/>
          </a:xfrm>
          <a:prstGeom prst="rect">
            <a:avLst/>
          </a:prstGeom>
          <a:noFill/>
        </p:spPr>
        <p:txBody>
          <a:bodyPr wrap="square" rtlCol="0">
            <a:noAutofit/>
          </a:bodyPr>
          <a:lstStyle/>
          <a:p>
            <a:pPr marL="105750">
              <a:lnSpc>
                <a:spcPct val="120000"/>
              </a:lnSpc>
              <a:buClr>
                <a:srgbClr val="005BAD"/>
              </a:buClr>
            </a:pPr>
            <a:r>
              <a:rPr kumimoji="1" lang="ja-JP" altLang="en-US" sz="1700" dirty="0">
                <a:latin typeface="+mn-ea"/>
                <a:ea typeface="+mn-ea"/>
              </a:rPr>
              <a:t>税金を考えることは、日本の将来の姿を考えることにも通じます。</a:t>
            </a:r>
          </a:p>
          <a:p>
            <a:pPr marL="105750">
              <a:lnSpc>
                <a:spcPct val="120000"/>
              </a:lnSpc>
              <a:buClr>
                <a:srgbClr val="005BAD"/>
              </a:buClr>
            </a:pPr>
            <a:r>
              <a:rPr kumimoji="1" lang="ja-JP" altLang="en-US" sz="1700" dirty="0">
                <a:latin typeface="+mn-ea"/>
                <a:ea typeface="+mn-ea"/>
              </a:rPr>
              <a:t>様々な課題がある中、税金のあり方や国民の負担と受益（福祉・公共サービス）が</a:t>
            </a:r>
            <a:endParaRPr kumimoji="1" lang="en-US" altLang="ja-JP" sz="1700" dirty="0">
              <a:latin typeface="+mn-ea"/>
              <a:ea typeface="+mn-ea"/>
            </a:endParaRPr>
          </a:p>
          <a:p>
            <a:pPr marL="105750">
              <a:lnSpc>
                <a:spcPct val="120000"/>
              </a:lnSpc>
              <a:buClr>
                <a:srgbClr val="005BAD"/>
              </a:buClr>
            </a:pPr>
            <a:r>
              <a:rPr kumimoji="1" lang="ja-JP" altLang="en-US" sz="1700" dirty="0">
                <a:latin typeface="+mn-ea"/>
                <a:ea typeface="+mn-ea"/>
              </a:rPr>
              <a:t>どうあるべきか、私たち一人ひとりが考えることが大切です。</a:t>
            </a:r>
          </a:p>
        </p:txBody>
      </p:sp>
      <p:grpSp>
        <p:nvGrpSpPr>
          <p:cNvPr id="16" name="グループ化 15">
            <a:extLst>
              <a:ext uri="{FF2B5EF4-FFF2-40B4-BE49-F238E27FC236}">
                <a16:creationId xmlns:a16="http://schemas.microsoft.com/office/drawing/2014/main" id="{F196BF4C-F280-022E-FF4C-38FC360D9263}"/>
              </a:ext>
            </a:extLst>
          </p:cNvPr>
          <p:cNvGrpSpPr/>
          <p:nvPr/>
        </p:nvGrpSpPr>
        <p:grpSpPr>
          <a:xfrm>
            <a:off x="659687" y="1973937"/>
            <a:ext cx="1982426" cy="1110346"/>
            <a:chOff x="1747258" y="1133884"/>
            <a:chExt cx="1982426" cy="1110346"/>
          </a:xfrm>
        </p:grpSpPr>
        <p:sp>
          <p:nvSpPr>
            <p:cNvPr id="17" name="楕円 16">
              <a:extLst>
                <a:ext uri="{FF2B5EF4-FFF2-40B4-BE49-F238E27FC236}">
                  <a16:creationId xmlns:a16="http://schemas.microsoft.com/office/drawing/2014/main" id="{414D78E0-0AA2-EA10-B0F4-217FCAAA0264}"/>
                </a:ext>
              </a:extLst>
            </p:cNvPr>
            <p:cNvSpPr/>
            <p:nvPr/>
          </p:nvSpPr>
          <p:spPr bwMode="auto">
            <a:xfrm>
              <a:off x="1747258" y="1133884"/>
              <a:ext cx="1982426" cy="1110346"/>
            </a:xfrm>
            <a:prstGeom prst="ellipse">
              <a:avLst/>
            </a:prstGeom>
            <a:solidFill>
              <a:srgbClr val="AEEAF8"/>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8" name="テキスト ボックス 17">
              <a:extLst>
                <a:ext uri="{FF2B5EF4-FFF2-40B4-BE49-F238E27FC236}">
                  <a16:creationId xmlns:a16="http://schemas.microsoft.com/office/drawing/2014/main" id="{CA3C4DA9-F97F-4596-B634-52453C37DCFB}"/>
                </a:ext>
              </a:extLst>
            </p:cNvPr>
            <p:cNvSpPr txBox="1"/>
            <p:nvPr/>
          </p:nvSpPr>
          <p:spPr>
            <a:xfrm>
              <a:off x="1780767" y="1343984"/>
              <a:ext cx="1906612" cy="575350"/>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財政赤字</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（財政健全化・歳出の見直し）</a:t>
              </a:r>
            </a:p>
          </p:txBody>
        </p:sp>
      </p:grpSp>
      <p:grpSp>
        <p:nvGrpSpPr>
          <p:cNvPr id="19" name="グループ化 18">
            <a:extLst>
              <a:ext uri="{FF2B5EF4-FFF2-40B4-BE49-F238E27FC236}">
                <a16:creationId xmlns:a16="http://schemas.microsoft.com/office/drawing/2014/main" id="{D803C19F-EB62-3DEA-F463-2A8BF023478F}"/>
              </a:ext>
            </a:extLst>
          </p:cNvPr>
          <p:cNvGrpSpPr/>
          <p:nvPr/>
        </p:nvGrpSpPr>
        <p:grpSpPr>
          <a:xfrm>
            <a:off x="337348" y="3517943"/>
            <a:ext cx="1982426" cy="1110346"/>
            <a:chOff x="1747258" y="1133884"/>
            <a:chExt cx="1982426" cy="1110346"/>
          </a:xfrm>
        </p:grpSpPr>
        <p:sp>
          <p:nvSpPr>
            <p:cNvPr id="20" name="楕円 19">
              <a:extLst>
                <a:ext uri="{FF2B5EF4-FFF2-40B4-BE49-F238E27FC236}">
                  <a16:creationId xmlns:a16="http://schemas.microsoft.com/office/drawing/2014/main" id="{2A3EB963-331D-2E5B-3136-5F3C5915FF99}"/>
                </a:ext>
              </a:extLst>
            </p:cNvPr>
            <p:cNvSpPr/>
            <p:nvPr/>
          </p:nvSpPr>
          <p:spPr bwMode="auto">
            <a:xfrm>
              <a:off x="1747258" y="1133884"/>
              <a:ext cx="1982426" cy="1110346"/>
            </a:xfrm>
            <a:prstGeom prst="ellipse">
              <a:avLst/>
            </a:prstGeom>
            <a:solidFill>
              <a:srgbClr val="BAF088"/>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1" name="テキスト ボックス 20">
              <a:extLst>
                <a:ext uri="{FF2B5EF4-FFF2-40B4-BE49-F238E27FC236}">
                  <a16:creationId xmlns:a16="http://schemas.microsoft.com/office/drawing/2014/main" id="{7E049168-B564-8C1D-D00C-5CCFEA9219A8}"/>
                </a:ext>
              </a:extLst>
            </p:cNvPr>
            <p:cNvSpPr txBox="1"/>
            <p:nvPr/>
          </p:nvSpPr>
          <p:spPr>
            <a:xfrm>
              <a:off x="2180076" y="1339670"/>
              <a:ext cx="1107996" cy="646331"/>
            </a:xfrm>
            <a:prstGeom prst="rect">
              <a:avLst/>
            </a:prstGeom>
            <a:noFill/>
          </p:spPr>
          <p:txBody>
            <a:bodyPr wrap="none" rtlCol="0">
              <a:spAutoFit/>
            </a:bodyPr>
            <a:lstStyle/>
            <a:p>
              <a:pPr algn="ctr" defTabSz="390997" eaLnBrk="1" fontAlgn="auto" hangingPunct="1">
                <a:spcBef>
                  <a:spcPts val="0"/>
                </a:spcBef>
                <a:spcAft>
                  <a:spcPts val="0"/>
                </a:spcAft>
              </a:pPr>
              <a:r>
                <a:rPr lang="ja-JP" altLang="en-US" sz="1800" dirty="0">
                  <a:solidFill>
                    <a:prstClr val="black"/>
                  </a:solidFill>
                  <a:latin typeface="+mn-ea"/>
                  <a:ea typeface="+mn-ea"/>
                </a:rPr>
                <a:t>公債の</a:t>
              </a:r>
            </a:p>
            <a:p>
              <a:pPr algn="ctr" defTabSz="390997" eaLnBrk="1" fontAlgn="auto" hangingPunct="1">
                <a:spcBef>
                  <a:spcPts val="0"/>
                </a:spcBef>
                <a:spcAft>
                  <a:spcPts val="0"/>
                </a:spcAft>
              </a:pPr>
              <a:r>
                <a:rPr lang="ja-JP" altLang="en-US" sz="1800" dirty="0">
                  <a:solidFill>
                    <a:prstClr val="black"/>
                  </a:solidFill>
                  <a:latin typeface="+mn-ea"/>
                  <a:ea typeface="+mn-ea"/>
                </a:rPr>
                <a:t>債務残高</a:t>
              </a:r>
            </a:p>
          </p:txBody>
        </p:sp>
      </p:grpSp>
      <p:grpSp>
        <p:nvGrpSpPr>
          <p:cNvPr id="50" name="グループ化 49">
            <a:extLst>
              <a:ext uri="{FF2B5EF4-FFF2-40B4-BE49-F238E27FC236}">
                <a16:creationId xmlns:a16="http://schemas.microsoft.com/office/drawing/2014/main" id="{4B71D341-9C0A-B2AF-B026-54C270A4F64C}"/>
              </a:ext>
            </a:extLst>
          </p:cNvPr>
          <p:cNvGrpSpPr/>
          <p:nvPr/>
        </p:nvGrpSpPr>
        <p:grpSpPr>
          <a:xfrm>
            <a:off x="6790325" y="2499960"/>
            <a:ext cx="1982426" cy="1110346"/>
            <a:chOff x="1747258" y="1133884"/>
            <a:chExt cx="1982426" cy="1110346"/>
          </a:xfrm>
        </p:grpSpPr>
        <p:sp>
          <p:nvSpPr>
            <p:cNvPr id="51" name="楕円 50">
              <a:extLst>
                <a:ext uri="{FF2B5EF4-FFF2-40B4-BE49-F238E27FC236}">
                  <a16:creationId xmlns:a16="http://schemas.microsoft.com/office/drawing/2014/main" id="{48705674-673A-9F1C-008C-15993B7A10D2}"/>
                </a:ext>
              </a:extLst>
            </p:cNvPr>
            <p:cNvSpPr/>
            <p:nvPr/>
          </p:nvSpPr>
          <p:spPr bwMode="auto">
            <a:xfrm>
              <a:off x="1747258" y="1133884"/>
              <a:ext cx="1982426" cy="1110346"/>
            </a:xfrm>
            <a:prstGeom prst="ellipse">
              <a:avLst/>
            </a:prstGeom>
            <a:solidFill>
              <a:srgbClr val="FBD1E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52" name="テキスト ボックス 51">
              <a:extLst>
                <a:ext uri="{FF2B5EF4-FFF2-40B4-BE49-F238E27FC236}">
                  <a16:creationId xmlns:a16="http://schemas.microsoft.com/office/drawing/2014/main" id="{CE24159F-783F-9F80-3A5A-67B12B9DB81C}"/>
                </a:ext>
              </a:extLst>
            </p:cNvPr>
            <p:cNvSpPr txBox="1"/>
            <p:nvPr/>
          </p:nvSpPr>
          <p:spPr>
            <a:xfrm>
              <a:off x="2007962" y="1321614"/>
              <a:ext cx="1475084" cy="778483"/>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少子高齢化</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（社会保障費の増加、</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働き手の減少）</a:t>
              </a:r>
            </a:p>
          </p:txBody>
        </p:sp>
      </p:grpSp>
      <p:grpSp>
        <p:nvGrpSpPr>
          <p:cNvPr id="10" name="グループ化 9">
            <a:extLst>
              <a:ext uri="{FF2B5EF4-FFF2-40B4-BE49-F238E27FC236}">
                <a16:creationId xmlns:a16="http://schemas.microsoft.com/office/drawing/2014/main" id="{F802CBD5-68D1-D28D-BE78-04AB1A8205B2}"/>
              </a:ext>
            </a:extLst>
          </p:cNvPr>
          <p:cNvGrpSpPr/>
          <p:nvPr/>
        </p:nvGrpSpPr>
        <p:grpSpPr>
          <a:xfrm>
            <a:off x="2531645" y="964878"/>
            <a:ext cx="1982426" cy="1110346"/>
            <a:chOff x="2531645" y="964878"/>
            <a:chExt cx="1982426" cy="1110346"/>
          </a:xfrm>
        </p:grpSpPr>
        <p:grpSp>
          <p:nvGrpSpPr>
            <p:cNvPr id="15" name="グループ化 14">
              <a:extLst>
                <a:ext uri="{FF2B5EF4-FFF2-40B4-BE49-F238E27FC236}">
                  <a16:creationId xmlns:a16="http://schemas.microsoft.com/office/drawing/2014/main" id="{9B430CD7-E653-C72E-B82C-A52A9F049ADF}"/>
                </a:ext>
              </a:extLst>
            </p:cNvPr>
            <p:cNvGrpSpPr/>
            <p:nvPr/>
          </p:nvGrpSpPr>
          <p:grpSpPr>
            <a:xfrm>
              <a:off x="2531645" y="964878"/>
              <a:ext cx="1982426" cy="1110346"/>
              <a:chOff x="1747258" y="1133884"/>
              <a:chExt cx="1982426" cy="1110346"/>
            </a:xfrm>
          </p:grpSpPr>
          <p:sp>
            <p:nvSpPr>
              <p:cNvPr id="9" name="楕円 8">
                <a:extLst>
                  <a:ext uri="{FF2B5EF4-FFF2-40B4-BE49-F238E27FC236}">
                    <a16:creationId xmlns:a16="http://schemas.microsoft.com/office/drawing/2014/main" id="{D7934800-A460-8498-376A-F4E86FCA1817}"/>
                  </a:ext>
                </a:extLst>
              </p:cNvPr>
              <p:cNvSpPr/>
              <p:nvPr/>
            </p:nvSpPr>
            <p:spPr bwMode="auto">
              <a:xfrm>
                <a:off x="1747258" y="1133884"/>
                <a:ext cx="1982426" cy="1110346"/>
              </a:xfrm>
              <a:prstGeom prst="ellipse">
                <a:avLst/>
              </a:prstGeom>
              <a:solidFill>
                <a:srgbClr val="BBD5FB"/>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5" name="テキスト ボックス 34">
                <a:extLst>
                  <a:ext uri="{FF2B5EF4-FFF2-40B4-BE49-F238E27FC236}">
                    <a16:creationId xmlns:a16="http://schemas.microsoft.com/office/drawing/2014/main" id="{3820BC44-850C-C451-588C-DB7B28B240C5}"/>
                  </a:ext>
                </a:extLst>
              </p:cNvPr>
              <p:cNvSpPr txBox="1"/>
              <p:nvPr/>
            </p:nvSpPr>
            <p:spPr>
              <a:xfrm>
                <a:off x="1837034" y="1427208"/>
                <a:ext cx="1794081" cy="575350"/>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経済成長の停滞</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（デフレ・不況）</a:t>
                </a:r>
              </a:p>
            </p:txBody>
          </p:sp>
        </p:grpSp>
        <p:sp>
          <p:nvSpPr>
            <p:cNvPr id="2" name="テキスト ボックス 1">
              <a:extLst>
                <a:ext uri="{FF2B5EF4-FFF2-40B4-BE49-F238E27FC236}">
                  <a16:creationId xmlns:a16="http://schemas.microsoft.com/office/drawing/2014/main" id="{AB8E14C8-C3F4-5F2F-F4D5-11748A86810C}"/>
                </a:ext>
              </a:extLst>
            </p:cNvPr>
            <p:cNvSpPr txBox="1"/>
            <p:nvPr/>
          </p:nvSpPr>
          <p:spPr>
            <a:xfrm>
              <a:off x="3800723" y="1169022"/>
              <a:ext cx="567784" cy="211212"/>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800">
                  <a:solidFill>
                    <a:prstClr val="black"/>
                  </a:solidFill>
                  <a:latin typeface="+mn-ea"/>
                  <a:ea typeface="+mn-ea"/>
                </a:rPr>
                <a:t>ていたい</a:t>
              </a:r>
              <a:endParaRPr lang="ja-JP" altLang="en-US" sz="500" spc="-90" dirty="0">
                <a:solidFill>
                  <a:prstClr val="black"/>
                </a:solidFill>
                <a:latin typeface="+mn-ea"/>
                <a:ea typeface="+mn-ea"/>
              </a:endParaRPr>
            </a:p>
          </p:txBody>
        </p:sp>
      </p:grpSp>
      <p:grpSp>
        <p:nvGrpSpPr>
          <p:cNvPr id="11" name="グループ化 10">
            <a:extLst>
              <a:ext uri="{FF2B5EF4-FFF2-40B4-BE49-F238E27FC236}">
                <a16:creationId xmlns:a16="http://schemas.microsoft.com/office/drawing/2014/main" id="{E3E39E22-872D-6992-09BE-F90D5812D0C6}"/>
              </a:ext>
            </a:extLst>
          </p:cNvPr>
          <p:cNvGrpSpPr/>
          <p:nvPr/>
        </p:nvGrpSpPr>
        <p:grpSpPr>
          <a:xfrm>
            <a:off x="6087036" y="3875440"/>
            <a:ext cx="1982426" cy="1110346"/>
            <a:chOff x="6087036" y="3875440"/>
            <a:chExt cx="1982426" cy="1110346"/>
          </a:xfrm>
        </p:grpSpPr>
        <p:grpSp>
          <p:nvGrpSpPr>
            <p:cNvPr id="53" name="グループ化 52">
              <a:extLst>
                <a:ext uri="{FF2B5EF4-FFF2-40B4-BE49-F238E27FC236}">
                  <a16:creationId xmlns:a16="http://schemas.microsoft.com/office/drawing/2014/main" id="{F7FC771C-77C4-1975-2CE9-6A06FD1D3803}"/>
                </a:ext>
              </a:extLst>
            </p:cNvPr>
            <p:cNvGrpSpPr/>
            <p:nvPr/>
          </p:nvGrpSpPr>
          <p:grpSpPr>
            <a:xfrm>
              <a:off x="6087036" y="3875440"/>
              <a:ext cx="1982426" cy="1110346"/>
              <a:chOff x="1747258" y="1133884"/>
              <a:chExt cx="1982426" cy="1110346"/>
            </a:xfrm>
          </p:grpSpPr>
          <p:sp>
            <p:nvSpPr>
              <p:cNvPr id="54" name="楕円 53">
                <a:extLst>
                  <a:ext uri="{FF2B5EF4-FFF2-40B4-BE49-F238E27FC236}">
                    <a16:creationId xmlns:a16="http://schemas.microsoft.com/office/drawing/2014/main" id="{0ED9254F-011E-1F65-75BC-5D707B8A29FF}"/>
                  </a:ext>
                </a:extLst>
              </p:cNvPr>
              <p:cNvSpPr/>
              <p:nvPr/>
            </p:nvSpPr>
            <p:spPr bwMode="auto">
              <a:xfrm>
                <a:off x="1747258" y="1133884"/>
                <a:ext cx="1982426" cy="1110346"/>
              </a:xfrm>
              <a:prstGeom prst="ellipse">
                <a:avLst/>
              </a:prstGeom>
              <a:solidFill>
                <a:srgbClr val="FFD7C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55" name="テキスト ボックス 54">
                <a:extLst>
                  <a:ext uri="{FF2B5EF4-FFF2-40B4-BE49-F238E27FC236}">
                    <a16:creationId xmlns:a16="http://schemas.microsoft.com/office/drawing/2014/main" id="{DC58E151-ACB1-0A13-5561-FD4C75108DD7}"/>
                  </a:ext>
                </a:extLst>
              </p:cNvPr>
              <p:cNvSpPr txBox="1"/>
              <p:nvPr/>
            </p:nvSpPr>
            <p:spPr>
              <a:xfrm>
                <a:off x="1802570" y="1288518"/>
                <a:ext cx="1863010" cy="778483"/>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1800" dirty="0">
                    <a:solidFill>
                      <a:prstClr val="black"/>
                    </a:solidFill>
                    <a:latin typeface="+mn-ea"/>
                    <a:ea typeface="+mn-ea"/>
                  </a:rPr>
                  <a:t>雇用環境の変化</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（非正規労働者の増加、</a:t>
                </a:r>
              </a:p>
              <a:p>
                <a:pPr algn="ctr" defTabSz="390997" eaLnBrk="1" fontAlgn="auto" hangingPunct="1">
                  <a:lnSpc>
                    <a:spcPct val="110000"/>
                  </a:lnSpc>
                  <a:spcBef>
                    <a:spcPts val="0"/>
                  </a:spcBef>
                  <a:spcAft>
                    <a:spcPts val="0"/>
                  </a:spcAft>
                </a:pPr>
                <a:r>
                  <a:rPr lang="ja-JP" altLang="en-US" sz="1200" spc="-90" dirty="0">
                    <a:solidFill>
                      <a:prstClr val="black"/>
                    </a:solidFill>
                    <a:latin typeface="+mn-ea"/>
                    <a:ea typeface="+mn-ea"/>
                  </a:rPr>
                  <a:t>外国人労働者の受け入れ）</a:t>
                </a:r>
              </a:p>
            </p:txBody>
          </p:sp>
        </p:grpSp>
        <p:sp>
          <p:nvSpPr>
            <p:cNvPr id="4" name="テキスト ボックス 3">
              <a:extLst>
                <a:ext uri="{FF2B5EF4-FFF2-40B4-BE49-F238E27FC236}">
                  <a16:creationId xmlns:a16="http://schemas.microsoft.com/office/drawing/2014/main" id="{452F8E8C-67FD-9C1B-7BD2-35197092C792}"/>
                </a:ext>
              </a:extLst>
            </p:cNvPr>
            <p:cNvSpPr txBox="1"/>
            <p:nvPr/>
          </p:nvSpPr>
          <p:spPr>
            <a:xfrm>
              <a:off x="6299344" y="3947056"/>
              <a:ext cx="429926" cy="211212"/>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800">
                  <a:solidFill>
                    <a:prstClr val="black"/>
                  </a:solidFill>
                  <a:latin typeface="+mn-ea"/>
                  <a:ea typeface="+mn-ea"/>
                </a:rPr>
                <a:t>こよう</a:t>
              </a:r>
              <a:endParaRPr lang="ja-JP" altLang="en-US" sz="500" spc="-90" dirty="0">
                <a:solidFill>
                  <a:prstClr val="black"/>
                </a:solidFill>
                <a:latin typeface="+mn-ea"/>
                <a:ea typeface="+mn-ea"/>
              </a:endParaRPr>
            </a:p>
          </p:txBody>
        </p:sp>
      </p:grpSp>
      <p:sp>
        <p:nvSpPr>
          <p:cNvPr id="3" name="スライド番号プレースホルダー 8">
            <a:extLst>
              <a:ext uri="{FF2B5EF4-FFF2-40B4-BE49-F238E27FC236}">
                <a16:creationId xmlns:a16="http://schemas.microsoft.com/office/drawing/2014/main" id="{A4CF5D8C-BFE3-C399-1DF6-D58AC5567EF9}"/>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30</a:t>
            </a:fld>
            <a:endParaRPr lang="en-US" altLang="ja-JP" dirty="0">
              <a:latin typeface="+mn-ea"/>
              <a:ea typeface="+mn-ea"/>
            </a:endParaRPr>
          </a:p>
        </p:txBody>
      </p:sp>
    </p:spTree>
    <p:extLst>
      <p:ext uri="{BB962C8B-B14F-4D97-AF65-F5344CB8AC3E}">
        <p14:creationId xmlns:p14="http://schemas.microsoft.com/office/powerpoint/2010/main" val="60825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wipe(left)">
                                      <p:cBhvr>
                                        <p:cTn id="47" dur="1580"/>
                                        <p:tgtEl>
                                          <p:spTgt spid="8">
                                            <p:txEl>
                                              <p:pRg st="0" end="0"/>
                                            </p:txEl>
                                          </p:spTgt>
                                        </p:tgtEl>
                                      </p:cBhvr>
                                    </p:animEffect>
                                  </p:childTnLst>
                                </p:cTn>
                              </p:par>
                            </p:childTnLst>
                          </p:cTn>
                        </p:par>
                        <p:par>
                          <p:cTn id="48" fill="hold">
                            <p:stCondLst>
                              <p:cond delay="1580"/>
                            </p:stCondLst>
                            <p:childTnLst>
                              <p:par>
                                <p:cTn id="49" presetID="22" presetClass="entr" presetSubtype="8" fill="hold" nodeType="afterEffect">
                                  <p:stCondLst>
                                    <p:cond delay="0"/>
                                  </p:stCondLst>
                                  <p:childTnLst>
                                    <p:set>
                                      <p:cBhvr>
                                        <p:cTn id="50" dur="1" fill="hold">
                                          <p:stCondLst>
                                            <p:cond delay="0"/>
                                          </p:stCondLst>
                                        </p:cTn>
                                        <p:tgtEl>
                                          <p:spTgt spid="8">
                                            <p:txEl>
                                              <p:pRg st="1" end="1"/>
                                            </p:txEl>
                                          </p:spTgt>
                                        </p:tgtEl>
                                        <p:attrNameLst>
                                          <p:attrName>style.visibility</p:attrName>
                                        </p:attrNameLst>
                                      </p:cBhvr>
                                      <p:to>
                                        <p:strVal val="visible"/>
                                      </p:to>
                                    </p:set>
                                    <p:animEffect transition="in" filter="wipe(left)">
                                      <p:cBhvr>
                                        <p:cTn id="51" dur="1800"/>
                                        <p:tgtEl>
                                          <p:spTgt spid="8">
                                            <p:txEl>
                                              <p:pRg st="1" end="1"/>
                                            </p:txEl>
                                          </p:spTgt>
                                        </p:tgtEl>
                                      </p:cBhvr>
                                    </p:animEffect>
                                  </p:childTnLst>
                                </p:cTn>
                              </p:par>
                            </p:childTnLst>
                          </p:cTn>
                        </p:par>
                        <p:par>
                          <p:cTn id="52" fill="hold">
                            <p:stCondLst>
                              <p:cond delay="3380"/>
                            </p:stCondLst>
                            <p:childTnLst>
                              <p:par>
                                <p:cTn id="53" presetID="22" presetClass="entr" presetSubtype="8" fill="hold" nodeType="afterEffect">
                                  <p:stCondLst>
                                    <p:cond delay="0"/>
                                  </p:stCondLst>
                                  <p:childTnLst>
                                    <p:set>
                                      <p:cBhvr>
                                        <p:cTn id="54" dur="1" fill="hold">
                                          <p:stCondLst>
                                            <p:cond delay="0"/>
                                          </p:stCondLst>
                                        </p:cTn>
                                        <p:tgtEl>
                                          <p:spTgt spid="8">
                                            <p:txEl>
                                              <p:pRg st="2" end="2"/>
                                            </p:txEl>
                                          </p:spTgt>
                                        </p:tgtEl>
                                        <p:attrNameLst>
                                          <p:attrName>style.visibility</p:attrName>
                                        </p:attrNameLst>
                                      </p:cBhvr>
                                      <p:to>
                                        <p:strVal val="visible"/>
                                      </p:to>
                                    </p:set>
                                    <p:animEffect transition="in" filter="wipe(left)">
                                      <p:cBhvr>
                                        <p:cTn id="55" dur="16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a:extLst>
              <a:ext uri="{FF2B5EF4-FFF2-40B4-BE49-F238E27FC236}">
                <a16:creationId xmlns:a16="http://schemas.microsoft.com/office/drawing/2014/main" id="{E7567949-C1F6-D123-03D9-62390A12E365}"/>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国税庁ホームページの紹介</a:t>
            </a:r>
          </a:p>
        </p:txBody>
      </p:sp>
      <p:sp>
        <p:nvSpPr>
          <p:cNvPr id="25" name="Text Box 12">
            <a:extLst>
              <a:ext uri="{FF2B5EF4-FFF2-40B4-BE49-F238E27FC236}">
                <a16:creationId xmlns:a16="http://schemas.microsoft.com/office/drawing/2014/main" id="{F842B513-5A15-4235-9E8A-70E380B5267A}"/>
              </a:ext>
            </a:extLst>
          </p:cNvPr>
          <p:cNvSpPr txBox="1">
            <a:spLocks noChangeArrowheads="1"/>
          </p:cNvSpPr>
          <p:nvPr/>
        </p:nvSpPr>
        <p:spPr bwMode="auto">
          <a:xfrm>
            <a:off x="190151" y="926462"/>
            <a:ext cx="8347157" cy="38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None/>
            </a:pPr>
            <a:r>
              <a:rPr lang="ja-JP" altLang="en-US" sz="1700" dirty="0">
                <a:solidFill>
                  <a:srgbClr val="005BAD"/>
                </a:solidFill>
                <a:latin typeface="HGPｺﾞｼｯｸE" panose="020B0900000000000000" pitchFamily="50" charset="-128"/>
                <a:ea typeface="HGPｺﾞｼｯｸE" panose="020B0900000000000000" pitchFamily="50" charset="-128"/>
              </a:rPr>
              <a:t>税金について、もっと詳しく知りたい人は、国税庁ホームページの「税の学習コーナー」へ。</a:t>
            </a:r>
          </a:p>
        </p:txBody>
      </p:sp>
      <p:pic>
        <p:nvPicPr>
          <p:cNvPr id="27" name="図 26">
            <a:hlinkClick r:id="rId3"/>
            <a:extLst>
              <a:ext uri="{FF2B5EF4-FFF2-40B4-BE49-F238E27FC236}">
                <a16:creationId xmlns:a16="http://schemas.microsoft.com/office/drawing/2014/main" id="{86AEF594-01AF-46D7-A775-885862327B51}"/>
              </a:ext>
            </a:extLst>
          </p:cNvPr>
          <p:cNvPicPr>
            <a:picLocks noChangeAspect="1"/>
          </p:cNvPicPr>
          <p:nvPr/>
        </p:nvPicPr>
        <p:blipFill>
          <a:blip r:embed="rId4"/>
          <a:stretch>
            <a:fillRect/>
          </a:stretch>
        </p:blipFill>
        <p:spPr>
          <a:xfrm>
            <a:off x="8261595" y="62531"/>
            <a:ext cx="606279" cy="602069"/>
          </a:xfrm>
          <a:prstGeom prst="rect">
            <a:avLst/>
          </a:prstGeom>
        </p:spPr>
      </p:pic>
      <p:grpSp>
        <p:nvGrpSpPr>
          <p:cNvPr id="7" name="グループ化 6">
            <a:extLst>
              <a:ext uri="{FF2B5EF4-FFF2-40B4-BE49-F238E27FC236}">
                <a16:creationId xmlns:a16="http://schemas.microsoft.com/office/drawing/2014/main" id="{011F2541-3ADE-AB84-04E6-371BBB0FAB2F}"/>
              </a:ext>
            </a:extLst>
          </p:cNvPr>
          <p:cNvGrpSpPr/>
          <p:nvPr/>
        </p:nvGrpSpPr>
        <p:grpSpPr>
          <a:xfrm>
            <a:off x="1406932" y="3782300"/>
            <a:ext cx="1455791" cy="1067805"/>
            <a:chOff x="276126" y="4999439"/>
            <a:chExt cx="2070467" cy="1453749"/>
          </a:xfrm>
        </p:grpSpPr>
        <p:pic>
          <p:nvPicPr>
            <p:cNvPr id="3" name="図 2" descr="コンピュータ が含まれている画像&#10;&#10;自動的に生成された説明">
              <a:extLst>
                <a:ext uri="{FF2B5EF4-FFF2-40B4-BE49-F238E27FC236}">
                  <a16:creationId xmlns:a16="http://schemas.microsoft.com/office/drawing/2014/main" id="{C945A88D-D1C4-5250-26B5-0E97BB3CFB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126" y="4999439"/>
              <a:ext cx="2070467" cy="1453749"/>
            </a:xfrm>
            <a:prstGeom prst="rect">
              <a:avLst/>
            </a:prstGeom>
          </p:spPr>
        </p:pic>
        <p:pic>
          <p:nvPicPr>
            <p:cNvPr id="5" name="図 4">
              <a:extLst>
                <a:ext uri="{FF2B5EF4-FFF2-40B4-BE49-F238E27FC236}">
                  <a16:creationId xmlns:a16="http://schemas.microsoft.com/office/drawing/2014/main" id="{0FE9B8AF-148E-A682-50C5-8D21134978D3}"/>
                </a:ext>
              </a:extLst>
            </p:cNvPr>
            <p:cNvPicPr>
              <a:picLocks noChangeAspect="1"/>
            </p:cNvPicPr>
            <p:nvPr/>
          </p:nvPicPr>
          <p:blipFill>
            <a:blip r:embed="rId6"/>
            <a:stretch>
              <a:fillRect/>
            </a:stretch>
          </p:blipFill>
          <p:spPr>
            <a:xfrm>
              <a:off x="1217079" y="5450114"/>
              <a:ext cx="548824" cy="413743"/>
            </a:xfrm>
            <a:prstGeom prst="rect">
              <a:avLst/>
            </a:prstGeom>
            <a:ln w="28575">
              <a:noFill/>
            </a:ln>
          </p:spPr>
        </p:pic>
      </p:grpSp>
      <p:sp>
        <p:nvSpPr>
          <p:cNvPr id="4" name="フリーフォーム: 図形 3">
            <a:extLst>
              <a:ext uri="{FF2B5EF4-FFF2-40B4-BE49-F238E27FC236}">
                <a16:creationId xmlns:a16="http://schemas.microsoft.com/office/drawing/2014/main" id="{85273A7B-58F3-2FB4-A09A-472D7AE38EE8}"/>
              </a:ext>
            </a:extLst>
          </p:cNvPr>
          <p:cNvSpPr/>
          <p:nvPr/>
        </p:nvSpPr>
        <p:spPr bwMode="auto">
          <a:xfrm>
            <a:off x="1998734" y="1393608"/>
            <a:ext cx="1107707" cy="3390588"/>
          </a:xfrm>
          <a:custGeom>
            <a:avLst/>
            <a:gdLst>
              <a:gd name="connsiteX0" fmla="*/ 1553379 w 1575412"/>
              <a:gd name="connsiteY0" fmla="*/ 0 h 4616068"/>
              <a:gd name="connsiteX1" fmla="*/ 0 w 1575412"/>
              <a:gd name="connsiteY1" fmla="*/ 3888955 h 4616068"/>
              <a:gd name="connsiteX2" fmla="*/ 0 w 1575412"/>
              <a:gd name="connsiteY2" fmla="*/ 4318612 h 4616068"/>
              <a:gd name="connsiteX3" fmla="*/ 550844 w 1575412"/>
              <a:gd name="connsiteY3" fmla="*/ 4329629 h 4616068"/>
              <a:gd name="connsiteX4" fmla="*/ 1575412 w 1575412"/>
              <a:gd name="connsiteY4" fmla="*/ 4616068 h 4616068"/>
              <a:gd name="connsiteX5" fmla="*/ 1553379 w 1575412"/>
              <a:gd name="connsiteY5" fmla="*/ 66102 h 4616068"/>
              <a:gd name="connsiteX6" fmla="*/ 1553379 w 1575412"/>
              <a:gd name="connsiteY6" fmla="*/ 0 h 461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12" h="4616068">
                <a:moveTo>
                  <a:pt x="1553379" y="0"/>
                </a:moveTo>
                <a:lnTo>
                  <a:pt x="0" y="3888955"/>
                </a:lnTo>
                <a:lnTo>
                  <a:pt x="0" y="4318612"/>
                </a:lnTo>
                <a:lnTo>
                  <a:pt x="550844" y="4329629"/>
                </a:lnTo>
                <a:lnTo>
                  <a:pt x="1575412" y="4616068"/>
                </a:lnTo>
                <a:lnTo>
                  <a:pt x="1553379" y="66102"/>
                </a:lnTo>
                <a:lnTo>
                  <a:pt x="1553379" y="0"/>
                </a:lnTo>
                <a:close/>
              </a:path>
            </a:pathLst>
          </a:custGeom>
          <a:solidFill>
            <a:srgbClr val="AFF0FF">
              <a:alpha val="4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pic>
        <p:nvPicPr>
          <p:cNvPr id="21" name="図 20">
            <a:extLst>
              <a:ext uri="{FF2B5EF4-FFF2-40B4-BE49-F238E27FC236}">
                <a16:creationId xmlns:a16="http://schemas.microsoft.com/office/drawing/2014/main" id="{1A1D2B0E-DF74-492C-BA44-CC87663F15F8}"/>
              </a:ext>
            </a:extLst>
          </p:cNvPr>
          <p:cNvPicPr>
            <a:picLocks noChangeAspect="1"/>
          </p:cNvPicPr>
          <p:nvPr/>
        </p:nvPicPr>
        <p:blipFill rotWithShape="1">
          <a:blip r:embed="rId7"/>
          <a:srcRect l="1063" t="1924" r="1901" b="5417"/>
          <a:stretch/>
        </p:blipFill>
        <p:spPr>
          <a:xfrm>
            <a:off x="3120482" y="1394716"/>
            <a:ext cx="4444847" cy="3423880"/>
          </a:xfrm>
          <a:prstGeom prst="rect">
            <a:avLst/>
          </a:prstGeom>
          <a:ln w="25400">
            <a:solidFill>
              <a:schemeClr val="tx1"/>
            </a:solidFill>
          </a:ln>
        </p:spPr>
      </p:pic>
      <p:cxnSp>
        <p:nvCxnSpPr>
          <p:cNvPr id="19" name="直線コネクタ 18">
            <a:extLst>
              <a:ext uri="{FF2B5EF4-FFF2-40B4-BE49-F238E27FC236}">
                <a16:creationId xmlns:a16="http://schemas.microsoft.com/office/drawing/2014/main" id="{1C8116AB-31FE-498F-942D-D6B559C30BCC}"/>
              </a:ext>
            </a:extLst>
          </p:cNvPr>
          <p:cNvCxnSpPr>
            <a:cxnSpLocks/>
          </p:cNvCxnSpPr>
          <p:nvPr/>
        </p:nvCxnSpPr>
        <p:spPr>
          <a:xfrm>
            <a:off x="0" y="5021997"/>
            <a:ext cx="9144000" cy="0"/>
          </a:xfrm>
          <a:prstGeom prst="line">
            <a:avLst/>
          </a:prstGeom>
          <a:ln w="25400" cmpd="dbl">
            <a:solidFill>
              <a:srgbClr val="005BAD"/>
            </a:solidFill>
          </a:ln>
          <a:effectLst/>
        </p:spPr>
        <p:style>
          <a:lnRef idx="2">
            <a:schemeClr val="accent1"/>
          </a:lnRef>
          <a:fillRef idx="0">
            <a:schemeClr val="accent1"/>
          </a:fillRef>
          <a:effectRef idx="1">
            <a:schemeClr val="accent1"/>
          </a:effectRef>
          <a:fontRef idx="minor">
            <a:schemeClr val="tx1"/>
          </a:fontRef>
        </p:style>
      </p:cxnSp>
      <p:sp>
        <p:nvSpPr>
          <p:cNvPr id="2" name="テキスト ボックス 1">
            <a:extLst>
              <a:ext uri="{FF2B5EF4-FFF2-40B4-BE49-F238E27FC236}">
                <a16:creationId xmlns:a16="http://schemas.microsoft.com/office/drawing/2014/main" id="{DF94E50F-D527-CA20-56B4-0011E56198E7}"/>
              </a:ext>
            </a:extLst>
          </p:cNvPr>
          <p:cNvSpPr txBox="1"/>
          <p:nvPr/>
        </p:nvSpPr>
        <p:spPr>
          <a:xfrm>
            <a:off x="586641" y="5152266"/>
            <a:ext cx="4515338" cy="318924"/>
          </a:xfrm>
          <a:prstGeom prst="rect">
            <a:avLst/>
          </a:prstGeom>
          <a:noFill/>
        </p:spPr>
        <p:txBody>
          <a:bodyPr vert="horz" wrap="square" tIns="36000" bIns="36000" rtlCol="0">
            <a:spAutoFit/>
          </a:bodyPr>
          <a:lstStyle/>
          <a:p>
            <a:pPr algn="l"/>
            <a:r>
              <a:rPr lang="ja-JP" altLang="en-US" sz="1600" spc="-10" dirty="0">
                <a:solidFill>
                  <a:schemeClr val="tx1"/>
                </a:solidFill>
                <a:latin typeface="+mn-ea"/>
              </a:rPr>
              <a:t>（編集・発行） </a:t>
            </a:r>
            <a:r>
              <a:rPr lang="ja-JP" altLang="en-US" sz="1600" spc="-10" dirty="0">
                <a:latin typeface="+mn-ea"/>
              </a:rPr>
              <a:t>兵庫県租税教育推進連絡協議会</a:t>
            </a:r>
            <a:endParaRPr lang="en-US" altLang="ja-JP" sz="1600" spc="-10" dirty="0">
              <a:latin typeface="+mn-ea"/>
            </a:endParaRPr>
          </a:p>
        </p:txBody>
      </p:sp>
      <p:sp>
        <p:nvSpPr>
          <p:cNvPr id="16" name="テキスト ボックス 15">
            <a:extLst>
              <a:ext uri="{FF2B5EF4-FFF2-40B4-BE49-F238E27FC236}">
                <a16:creationId xmlns:a16="http://schemas.microsoft.com/office/drawing/2014/main" id="{B801FB29-098D-23A6-CEBE-AFF60545FE74}"/>
              </a:ext>
            </a:extLst>
          </p:cNvPr>
          <p:cNvSpPr txBox="1"/>
          <p:nvPr/>
        </p:nvSpPr>
        <p:spPr>
          <a:xfrm>
            <a:off x="968533" y="5487206"/>
            <a:ext cx="6321080" cy="288147"/>
          </a:xfrm>
          <a:prstGeom prst="rect">
            <a:avLst/>
          </a:prstGeom>
          <a:noFill/>
        </p:spPr>
        <p:txBody>
          <a:bodyPr vert="horz" wrap="square" tIns="36000" bIns="36000" rtlCol="0">
            <a:spAutoFit/>
          </a:bodyPr>
          <a:lstStyle/>
          <a:p>
            <a:pPr algn="l"/>
            <a:r>
              <a:rPr lang="ja-JP" altLang="en-US" sz="1400" spc="-10" dirty="0">
                <a:solidFill>
                  <a:schemeClr val="tx1"/>
                </a:solidFill>
                <a:latin typeface="+mn-ea"/>
              </a:rPr>
              <a:t>　</a:t>
            </a:r>
            <a:r>
              <a:rPr lang="ja-JP" altLang="en-US" sz="1400" spc="-10" dirty="0">
                <a:latin typeface="+mn-ea"/>
              </a:rPr>
              <a:t>〒</a:t>
            </a:r>
            <a:r>
              <a:rPr lang="en-US" altLang="ja-JP" sz="1400" spc="-10" dirty="0">
                <a:latin typeface="+mn-ea"/>
              </a:rPr>
              <a:t>650</a:t>
            </a:r>
            <a:r>
              <a:rPr lang="ja-JP" altLang="en-US" sz="1400" spc="-10" dirty="0">
                <a:latin typeface="+mn-ea"/>
              </a:rPr>
              <a:t>－</a:t>
            </a:r>
            <a:r>
              <a:rPr lang="en-US" altLang="ja-JP" sz="1400" spc="-10" dirty="0">
                <a:latin typeface="+mn-ea"/>
              </a:rPr>
              <a:t>8511</a:t>
            </a:r>
            <a:r>
              <a:rPr lang="ja-JP" altLang="en-US" sz="1400" spc="-10" dirty="0">
                <a:latin typeface="+mn-ea"/>
              </a:rPr>
              <a:t>　兵庫県神戸市中央区中山手通２丁目２番</a:t>
            </a:r>
            <a:r>
              <a:rPr lang="en-US" altLang="ja-JP" sz="1400" spc="-10" dirty="0">
                <a:latin typeface="+mn-ea"/>
              </a:rPr>
              <a:t>20</a:t>
            </a:r>
            <a:r>
              <a:rPr lang="ja-JP" altLang="en-US" sz="1400" spc="-10" dirty="0">
                <a:latin typeface="+mn-ea"/>
              </a:rPr>
              <a:t>号　神戸税務署内</a:t>
            </a:r>
            <a:endParaRPr lang="en-US" altLang="ja-JP" sz="1400" spc="-10" dirty="0">
              <a:latin typeface="+mn-ea"/>
            </a:endParaRPr>
          </a:p>
        </p:txBody>
      </p:sp>
      <p:sp>
        <p:nvSpPr>
          <p:cNvPr id="17" name="テキスト ボックス 16">
            <a:extLst>
              <a:ext uri="{FF2B5EF4-FFF2-40B4-BE49-F238E27FC236}">
                <a16:creationId xmlns:a16="http://schemas.microsoft.com/office/drawing/2014/main" id="{CFD4065B-3FF2-6512-2F37-C2FAF48F287C}"/>
              </a:ext>
            </a:extLst>
          </p:cNvPr>
          <p:cNvSpPr txBox="1"/>
          <p:nvPr/>
        </p:nvSpPr>
        <p:spPr>
          <a:xfrm>
            <a:off x="1099598" y="5790710"/>
            <a:ext cx="6351966" cy="411257"/>
          </a:xfrm>
          <a:prstGeom prst="rect">
            <a:avLst/>
          </a:prstGeom>
          <a:noFill/>
        </p:spPr>
        <p:txBody>
          <a:bodyPr vert="horz" wrap="square" tIns="36000" bIns="36000" rtlCol="0">
            <a:spAutoFit/>
          </a:bodyPr>
          <a:lstStyle/>
          <a:p>
            <a:pPr algn="l"/>
            <a:r>
              <a:rPr lang="ja-JP" altLang="en-US" sz="1100" spc="-10" dirty="0">
                <a:latin typeface="+mn-ea"/>
              </a:rPr>
              <a:t>兵庫県租税教育推進連絡協議会は、兵庫県内の教育委員会</a:t>
            </a:r>
            <a:r>
              <a:rPr lang="ja-JP" altLang="en-US" sz="1100" spc="-10" dirty="0">
                <a:solidFill>
                  <a:schemeClr val="tx1"/>
                </a:solidFill>
                <a:latin typeface="+mn-ea"/>
              </a:rPr>
              <a:t>や小学校・中学校・高等学校の教育関係者と、</a:t>
            </a:r>
            <a:r>
              <a:rPr lang="ja-JP" altLang="en-US" sz="1100" spc="-10">
                <a:solidFill>
                  <a:schemeClr val="tx1"/>
                </a:solidFill>
                <a:latin typeface="+mn-ea"/>
              </a:rPr>
              <a:t>国・県・</a:t>
            </a:r>
            <a:r>
              <a:rPr lang="ja-JP" altLang="en-US" sz="1100" spc="-10" dirty="0">
                <a:solidFill>
                  <a:schemeClr val="tx1"/>
                </a:solidFill>
                <a:latin typeface="+mn-ea"/>
              </a:rPr>
              <a:t>市町の税務関係者が協力して、租税教育の推進を図るために設けられた組織です。</a:t>
            </a:r>
            <a:endParaRPr lang="en-US" altLang="ja-JP" sz="1100" spc="-10" dirty="0">
              <a:solidFill>
                <a:schemeClr val="tx1"/>
              </a:solidFill>
              <a:latin typeface="+mn-ea"/>
            </a:endParaRPr>
          </a:p>
        </p:txBody>
      </p:sp>
      <p:grpSp>
        <p:nvGrpSpPr>
          <p:cNvPr id="24" name="グループ化 23">
            <a:extLst>
              <a:ext uri="{FF2B5EF4-FFF2-40B4-BE49-F238E27FC236}">
                <a16:creationId xmlns:a16="http://schemas.microsoft.com/office/drawing/2014/main" id="{1422EACE-3CAE-A763-0C21-DF01088C259F}"/>
              </a:ext>
            </a:extLst>
          </p:cNvPr>
          <p:cNvGrpSpPr/>
          <p:nvPr/>
        </p:nvGrpSpPr>
        <p:grpSpPr>
          <a:xfrm>
            <a:off x="287921" y="6410880"/>
            <a:ext cx="8532000" cy="374400"/>
            <a:chOff x="322211" y="6410880"/>
            <a:chExt cx="8532000" cy="374400"/>
          </a:xfrm>
        </p:grpSpPr>
        <p:sp>
          <p:nvSpPr>
            <p:cNvPr id="29" name="正方形/長方形 28">
              <a:extLst>
                <a:ext uri="{FF2B5EF4-FFF2-40B4-BE49-F238E27FC236}">
                  <a16:creationId xmlns:a16="http://schemas.microsoft.com/office/drawing/2014/main" id="{79DB8CCC-02A6-8AA7-4C4A-8EF6BFBA242E}"/>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30" name="正方形/長方形 29">
              <a:extLst>
                <a:ext uri="{FF2B5EF4-FFF2-40B4-BE49-F238E27FC236}">
                  <a16:creationId xmlns:a16="http://schemas.microsoft.com/office/drawing/2014/main" id="{3964FEEB-2B1D-1861-D027-736BB19CE985}"/>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31" name="テキスト ボックス 30">
            <a:extLst>
              <a:ext uri="{FF2B5EF4-FFF2-40B4-BE49-F238E27FC236}">
                <a16:creationId xmlns:a16="http://schemas.microsoft.com/office/drawing/2014/main" id="{CDBACE59-37E9-E506-9122-10790F0F4A0D}"/>
              </a:ext>
            </a:extLst>
          </p:cNvPr>
          <p:cNvSpPr txBox="1"/>
          <p:nvPr/>
        </p:nvSpPr>
        <p:spPr>
          <a:xfrm>
            <a:off x="827561" y="6473251"/>
            <a:ext cx="7113394"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税の学習コーナー  </a:t>
            </a:r>
            <a:r>
              <a:rPr kumimoji="1" lang="en-US" altLang="ja-JP" sz="11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https://www.nta.go.jp/taxes/kids/index.htm</a:t>
            </a:r>
            <a:endParaRPr kumimoji="1" lang="en-US" altLang="ja-JP" sz="1100" dirty="0">
              <a:latin typeface="Arial" panose="020B0604020202020204" pitchFamily="34" charset="0"/>
              <a:cs typeface="Arial" panose="020B0604020202020204" pitchFamily="34" charset="0"/>
            </a:endParaRPr>
          </a:p>
        </p:txBody>
      </p:sp>
      <p:grpSp>
        <p:nvGrpSpPr>
          <p:cNvPr id="32" name="グループ化 31">
            <a:extLst>
              <a:ext uri="{FF2B5EF4-FFF2-40B4-BE49-F238E27FC236}">
                <a16:creationId xmlns:a16="http://schemas.microsoft.com/office/drawing/2014/main" id="{106C7B19-8D2F-689E-73BB-B6B40AD38074}"/>
              </a:ext>
            </a:extLst>
          </p:cNvPr>
          <p:cNvGrpSpPr/>
          <p:nvPr/>
        </p:nvGrpSpPr>
        <p:grpSpPr>
          <a:xfrm>
            <a:off x="-29057" y="6108719"/>
            <a:ext cx="832606" cy="749281"/>
            <a:chOff x="-35154" y="5996309"/>
            <a:chExt cx="945432" cy="850816"/>
          </a:xfrm>
        </p:grpSpPr>
        <p:sp>
          <p:nvSpPr>
            <p:cNvPr id="33" name="フリーフォーム: 図形 12">
              <a:extLst>
                <a:ext uri="{FF2B5EF4-FFF2-40B4-BE49-F238E27FC236}">
                  <a16:creationId xmlns:a16="http://schemas.microsoft.com/office/drawing/2014/main" id="{8C82A260-B58E-DAAD-3743-AEAA3FD5C970}"/>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4" name="フリーフォーム: 図形 13">
              <a:extLst>
                <a:ext uri="{FF2B5EF4-FFF2-40B4-BE49-F238E27FC236}">
                  <a16:creationId xmlns:a16="http://schemas.microsoft.com/office/drawing/2014/main" id="{99B9D2B8-5661-7932-3CCF-97CC4729DBC1}"/>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5" name="テキスト ボックス 34">
              <a:extLst>
                <a:ext uri="{FF2B5EF4-FFF2-40B4-BE49-F238E27FC236}">
                  <a16:creationId xmlns:a16="http://schemas.microsoft.com/office/drawing/2014/main" id="{01FFDFC9-76BD-E0E8-63AF-AABDE9265915}"/>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8" name="スライド番号プレースホルダー 8">
            <a:extLst>
              <a:ext uri="{FF2B5EF4-FFF2-40B4-BE49-F238E27FC236}">
                <a16:creationId xmlns:a16="http://schemas.microsoft.com/office/drawing/2014/main" id="{8610EB11-7183-03DA-A2FB-0BC0DF218C14}"/>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31</a:t>
            </a:fld>
            <a:endParaRPr lang="en-US" altLang="ja-JP" dirty="0">
              <a:latin typeface="+mn-ea"/>
              <a:ea typeface="+mn-ea"/>
            </a:endParaRPr>
          </a:p>
        </p:txBody>
      </p:sp>
    </p:spTree>
    <p:extLst>
      <p:ext uri="{BB962C8B-B14F-4D97-AF65-F5344CB8AC3E}">
        <p14:creationId xmlns:p14="http://schemas.microsoft.com/office/powerpoint/2010/main" val="37209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750"/>
                                        <p:tgtEl>
                                          <p:spTgt spid="25"/>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D99F5906-829A-2E6D-655A-49AE5F2A4058}"/>
              </a:ext>
            </a:extLst>
          </p:cNvPr>
          <p:cNvGrpSpPr/>
          <p:nvPr/>
        </p:nvGrpSpPr>
        <p:grpSpPr>
          <a:xfrm>
            <a:off x="250825" y="1400548"/>
            <a:ext cx="2181719" cy="2601618"/>
            <a:chOff x="250825" y="1066180"/>
            <a:chExt cx="2181719" cy="2601618"/>
          </a:xfrm>
        </p:grpSpPr>
        <p:sp>
          <p:nvSpPr>
            <p:cNvPr id="96" name="正方形/長方形 95">
              <a:extLst>
                <a:ext uri="{FF2B5EF4-FFF2-40B4-BE49-F238E27FC236}">
                  <a16:creationId xmlns:a16="http://schemas.microsoft.com/office/drawing/2014/main" id="{F781A3F7-CC93-2A11-8B82-22D67569380D}"/>
                </a:ext>
              </a:extLst>
            </p:cNvPr>
            <p:cNvSpPr/>
            <p:nvPr/>
          </p:nvSpPr>
          <p:spPr>
            <a:xfrm>
              <a:off x="250825" y="1066180"/>
              <a:ext cx="2181719" cy="2601618"/>
            </a:xfrm>
            <a:prstGeom prst="rect">
              <a:avLst/>
            </a:prstGeom>
            <a:solidFill>
              <a:srgbClr val="D4ECFC"/>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latin typeface="HGPGothicE" panose="020B0900000000000000" pitchFamily="34" charset="-128"/>
              </a:endParaRPr>
            </a:p>
          </p:txBody>
        </p:sp>
        <p:sp>
          <p:nvSpPr>
            <p:cNvPr id="97" name="正方形/長方形 96">
              <a:extLst>
                <a:ext uri="{FF2B5EF4-FFF2-40B4-BE49-F238E27FC236}">
                  <a16:creationId xmlns:a16="http://schemas.microsoft.com/office/drawing/2014/main" id="{FF8CB23A-5BAA-CBFC-DF77-BB3FE68975A0}"/>
                </a:ext>
              </a:extLst>
            </p:cNvPr>
            <p:cNvSpPr/>
            <p:nvPr/>
          </p:nvSpPr>
          <p:spPr bwMode="auto">
            <a:xfrm>
              <a:off x="250825" y="1066181"/>
              <a:ext cx="2181719"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消費者</a:t>
              </a:r>
            </a:p>
          </p:txBody>
        </p:sp>
        <p:sp>
          <p:nvSpPr>
            <p:cNvPr id="101" name="テキスト ボックス 100">
              <a:extLst>
                <a:ext uri="{FF2B5EF4-FFF2-40B4-BE49-F238E27FC236}">
                  <a16:creationId xmlns:a16="http://schemas.microsoft.com/office/drawing/2014/main" id="{03595052-07FF-8ED9-C794-566F3C2F0A6C}"/>
                </a:ext>
              </a:extLst>
            </p:cNvPr>
            <p:cNvSpPr txBox="1"/>
            <p:nvPr/>
          </p:nvSpPr>
          <p:spPr>
            <a:xfrm>
              <a:off x="321212" y="2896382"/>
              <a:ext cx="2040943" cy="662041"/>
            </a:xfrm>
            <a:prstGeom prst="rect">
              <a:avLst/>
            </a:prstGeom>
            <a:noFill/>
          </p:spPr>
          <p:txBody>
            <a:bodyPr wrap="none" rtlCol="0">
              <a:spAutoFit/>
            </a:bodyPr>
            <a:lstStyle/>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品物の金額</a:t>
              </a:r>
              <a:r>
                <a:rPr lang="en-US" altLang="ja-JP" sz="1200" b="0" i="0" u="none" strike="noStrike" dirty="0">
                  <a:effectLst/>
                  <a:latin typeface="HGPｺﾞｼｯｸE" panose="020B0900000000000000" pitchFamily="50" charset="-128"/>
                  <a:ea typeface="HGPｺﾞｼｯｸE" panose="020B0900000000000000" pitchFamily="50" charset="-128"/>
                </a:rPr>
                <a:t>1,000</a:t>
              </a:r>
              <a:r>
                <a:rPr lang="ja-JP" altLang="en-US" sz="1200" b="0" i="0" u="none" strike="noStrike" dirty="0">
                  <a:effectLst/>
                  <a:latin typeface="HGPｺﾞｼｯｸE" panose="020B0900000000000000" pitchFamily="50" charset="-128"/>
                  <a:ea typeface="HGPｺﾞｼｯｸE" panose="020B0900000000000000" pitchFamily="50" charset="-128"/>
                </a:rPr>
                <a:t>円と一緒に</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a:t>
              </a:r>
              <a:r>
                <a:rPr lang="en-US" altLang="ja-JP" sz="1200" b="0" i="0" u="none" strike="noStrike" dirty="0">
                  <a:effectLst/>
                  <a:latin typeface="HGPｺﾞｼｯｸE" panose="020B0900000000000000" pitchFamily="50" charset="-128"/>
                  <a:ea typeface="HGPｺﾞｼｯｸE" panose="020B0900000000000000" pitchFamily="50" charset="-128"/>
                </a:rPr>
                <a:t>100</a:t>
              </a:r>
              <a:r>
                <a:rPr lang="ja-JP" altLang="en-US" sz="1200" b="0" i="0" u="none" strike="noStrike" dirty="0">
                  <a:effectLst/>
                  <a:latin typeface="HGPｺﾞｼｯｸE" panose="020B0900000000000000" pitchFamily="50" charset="-128"/>
                  <a:ea typeface="HGPｺﾞｼｯｸE" panose="020B0900000000000000" pitchFamily="50" charset="-128"/>
                </a:rPr>
                <a:t>円を</a:t>
              </a:r>
              <a:r>
                <a:rPr lang="ja-JP" altLang="en-US" sz="1200" dirty="0">
                  <a:latin typeface="HGPｺﾞｼｯｸE" panose="020B0900000000000000" pitchFamily="50" charset="-128"/>
                  <a:ea typeface="HGPｺﾞｼｯｸE" panose="020B0900000000000000" pitchFamily="50" charset="-128"/>
                </a:rPr>
                <a:t>支払う</a:t>
              </a:r>
              <a:r>
                <a:rPr lang="ja-JP" altLang="en-US" sz="1200" b="0" i="0" u="none" strike="noStrike" dirty="0">
                  <a:effectLst/>
                  <a:latin typeface="HGPｺﾞｼｯｸE" panose="020B0900000000000000" pitchFamily="50" charset="-128"/>
                  <a:ea typeface="HGPｺﾞｼｯｸE" panose="020B0900000000000000" pitchFamily="50" charset="-128"/>
                </a:rPr>
                <a:t>。</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消費税を</a:t>
              </a:r>
              <a:r>
                <a:rPr lang="ja-JP" altLang="en-US" sz="1100" dirty="0">
                  <a:latin typeface="HGPｺﾞｼｯｸE" panose="020B0900000000000000" pitchFamily="50" charset="-128"/>
                  <a:ea typeface="HGPｺﾞｼｯｸE" panose="020B0900000000000000" pitchFamily="50" charset="-128"/>
                </a:rPr>
                <a:t>負担する</a:t>
              </a:r>
              <a:r>
                <a:rPr lang="en-US" altLang="ja-JP" sz="1100" b="0" i="0" u="none" strike="noStrike" dirty="0">
                  <a:effectLst/>
                  <a:latin typeface="HGPｺﾞｼｯｸE" panose="020B0900000000000000" pitchFamily="50" charset="-128"/>
                  <a:ea typeface="HGPｺﾞｼｯｸE" panose="020B0900000000000000" pitchFamily="50" charset="-128"/>
                </a:rPr>
                <a:t>)</a:t>
              </a:r>
              <a:endParaRPr lang="ja-JP" altLang="en-US" sz="1100" b="0" dirty="0">
                <a:effectLst/>
                <a:latin typeface="HGPｺﾞｼｯｸE" panose="020B0900000000000000" pitchFamily="50" charset="-128"/>
                <a:ea typeface="HGPｺﾞｼｯｸE" panose="020B0900000000000000" pitchFamily="50" charset="-128"/>
              </a:endParaRPr>
            </a:p>
          </p:txBody>
        </p:sp>
        <p:pic>
          <p:nvPicPr>
            <p:cNvPr id="98" name="図 97">
              <a:extLst>
                <a:ext uri="{FF2B5EF4-FFF2-40B4-BE49-F238E27FC236}">
                  <a16:creationId xmlns:a16="http://schemas.microsoft.com/office/drawing/2014/main" id="{A4CC9879-96D9-23E3-E7B2-EDDC4EA8F3C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5141" y="1498016"/>
              <a:ext cx="1042898" cy="1362795"/>
            </a:xfrm>
            <a:prstGeom prst="rect">
              <a:avLst/>
            </a:prstGeom>
          </p:spPr>
        </p:pic>
      </p:grpSp>
      <p:sp>
        <p:nvSpPr>
          <p:cNvPr id="3" name="Rectangle 14">
            <a:extLst>
              <a:ext uri="{FF2B5EF4-FFF2-40B4-BE49-F238E27FC236}">
                <a16:creationId xmlns:a16="http://schemas.microsoft.com/office/drawing/2014/main" id="{44C58116-E4DC-434F-A621-C242A6B032A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pic>
        <p:nvPicPr>
          <p:cNvPr id="94" name="図 93">
            <a:extLst>
              <a:ext uri="{FF2B5EF4-FFF2-40B4-BE49-F238E27FC236}">
                <a16:creationId xmlns:a16="http://schemas.microsoft.com/office/drawing/2014/main" id="{35F17327-8FD4-A602-5993-6D07A2DED19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30063" y="5106433"/>
            <a:ext cx="1308244" cy="1515967"/>
          </a:xfrm>
          <a:prstGeom prst="rect">
            <a:avLst/>
          </a:prstGeom>
        </p:spPr>
      </p:pic>
      <p:sp>
        <p:nvSpPr>
          <p:cNvPr id="103" name="矢印: 下 102">
            <a:extLst>
              <a:ext uri="{FF2B5EF4-FFF2-40B4-BE49-F238E27FC236}">
                <a16:creationId xmlns:a16="http://schemas.microsoft.com/office/drawing/2014/main" id="{E89E4FCF-3D62-16D1-600B-B760748B9802}"/>
              </a:ext>
            </a:extLst>
          </p:cNvPr>
          <p:cNvSpPr/>
          <p:nvPr/>
        </p:nvSpPr>
        <p:spPr>
          <a:xfrm>
            <a:off x="5919612" y="2092545"/>
            <a:ext cx="259687" cy="390662"/>
          </a:xfrm>
          <a:prstGeom prst="downArrow">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GothicE" panose="020B0900000000000000" pitchFamily="34" charset="-128"/>
            </a:endParaRPr>
          </a:p>
        </p:txBody>
      </p:sp>
      <p:grpSp>
        <p:nvGrpSpPr>
          <p:cNvPr id="6" name="グループ化 5">
            <a:extLst>
              <a:ext uri="{FF2B5EF4-FFF2-40B4-BE49-F238E27FC236}">
                <a16:creationId xmlns:a16="http://schemas.microsoft.com/office/drawing/2014/main" id="{5AFF56A1-DC9F-CBBC-C149-E1BB08B50BF9}"/>
              </a:ext>
            </a:extLst>
          </p:cNvPr>
          <p:cNvGrpSpPr/>
          <p:nvPr/>
        </p:nvGrpSpPr>
        <p:grpSpPr>
          <a:xfrm>
            <a:off x="5326437" y="2072885"/>
            <a:ext cx="439544" cy="373627"/>
            <a:chOff x="5326437" y="2072885"/>
            <a:chExt cx="439544" cy="373627"/>
          </a:xfrm>
        </p:grpSpPr>
        <p:pic>
          <p:nvPicPr>
            <p:cNvPr id="112" name="図 111">
              <a:extLst>
                <a:ext uri="{FF2B5EF4-FFF2-40B4-BE49-F238E27FC236}">
                  <a16:creationId xmlns:a16="http://schemas.microsoft.com/office/drawing/2014/main" id="{AE1F6B86-D150-D8EE-0B50-757DDD26D44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359396" y="2072885"/>
              <a:ext cx="373627" cy="373627"/>
            </a:xfrm>
            <a:prstGeom prst="rect">
              <a:avLst/>
            </a:prstGeom>
          </p:spPr>
        </p:pic>
        <p:sp>
          <p:nvSpPr>
            <p:cNvPr id="113" name="テキスト ボックス 112">
              <a:extLst>
                <a:ext uri="{FF2B5EF4-FFF2-40B4-BE49-F238E27FC236}">
                  <a16:creationId xmlns:a16="http://schemas.microsoft.com/office/drawing/2014/main" id="{B3526B60-EB3D-7C37-90AA-449606C0AC08}"/>
                </a:ext>
              </a:extLst>
            </p:cNvPr>
            <p:cNvSpPr txBox="1"/>
            <p:nvPr/>
          </p:nvSpPr>
          <p:spPr>
            <a:xfrm>
              <a:off x="5326437" y="2126998"/>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sp>
        <p:nvSpPr>
          <p:cNvPr id="114" name="矢印: 右 113">
            <a:extLst>
              <a:ext uri="{FF2B5EF4-FFF2-40B4-BE49-F238E27FC236}">
                <a16:creationId xmlns:a16="http://schemas.microsoft.com/office/drawing/2014/main" id="{453B4202-183E-5220-C65D-4FD4D5CD04A1}"/>
              </a:ext>
            </a:extLst>
          </p:cNvPr>
          <p:cNvSpPr/>
          <p:nvPr/>
        </p:nvSpPr>
        <p:spPr>
          <a:xfrm>
            <a:off x="2510313" y="1420637"/>
            <a:ext cx="592659" cy="279958"/>
          </a:xfrm>
          <a:prstGeom prst="rightArrow">
            <a:avLst>
              <a:gd name="adj1" fmla="val 46058"/>
              <a:gd name="adj2" fmla="val 4984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latin typeface="HGPGothicE" panose="020B0900000000000000" pitchFamily="34" charset="-128"/>
            </a:endParaRPr>
          </a:p>
        </p:txBody>
      </p:sp>
      <p:sp>
        <p:nvSpPr>
          <p:cNvPr id="115" name="矢印: 上 114">
            <a:extLst>
              <a:ext uri="{FF2B5EF4-FFF2-40B4-BE49-F238E27FC236}">
                <a16:creationId xmlns:a16="http://schemas.microsoft.com/office/drawing/2014/main" id="{EAB8D181-3CCE-3839-5AEF-29F12DB2AE7A}"/>
              </a:ext>
            </a:extLst>
          </p:cNvPr>
          <p:cNvSpPr/>
          <p:nvPr/>
        </p:nvSpPr>
        <p:spPr>
          <a:xfrm rot="10800000">
            <a:off x="5916539" y="3468590"/>
            <a:ext cx="265834" cy="419218"/>
          </a:xfrm>
          <a:prstGeom prst="upArrow">
            <a:avLst>
              <a:gd name="adj1" fmla="val 55085"/>
              <a:gd name="adj2" fmla="val 55021"/>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GothicE" panose="020B0900000000000000" pitchFamily="34" charset="-128"/>
            </a:endParaRPr>
          </a:p>
        </p:txBody>
      </p:sp>
      <p:grpSp>
        <p:nvGrpSpPr>
          <p:cNvPr id="14" name="グループ化 13">
            <a:extLst>
              <a:ext uri="{FF2B5EF4-FFF2-40B4-BE49-F238E27FC236}">
                <a16:creationId xmlns:a16="http://schemas.microsoft.com/office/drawing/2014/main" id="{77861F56-DEA4-3C7A-286D-F3E8E3944FCC}"/>
              </a:ext>
            </a:extLst>
          </p:cNvPr>
          <p:cNvGrpSpPr/>
          <p:nvPr/>
        </p:nvGrpSpPr>
        <p:grpSpPr>
          <a:xfrm>
            <a:off x="5326437" y="3468591"/>
            <a:ext cx="439544" cy="373627"/>
            <a:chOff x="5326437" y="3468591"/>
            <a:chExt cx="439544" cy="373627"/>
          </a:xfrm>
        </p:grpSpPr>
        <p:pic>
          <p:nvPicPr>
            <p:cNvPr id="117" name="図 116">
              <a:extLst>
                <a:ext uri="{FF2B5EF4-FFF2-40B4-BE49-F238E27FC236}">
                  <a16:creationId xmlns:a16="http://schemas.microsoft.com/office/drawing/2014/main" id="{FEE1983F-9633-AB6E-C902-C745A408E2C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359396" y="3468591"/>
              <a:ext cx="373627" cy="373627"/>
            </a:xfrm>
            <a:prstGeom prst="rect">
              <a:avLst/>
            </a:prstGeom>
          </p:spPr>
        </p:pic>
        <p:sp>
          <p:nvSpPr>
            <p:cNvPr id="118" name="テキスト ボックス 117">
              <a:extLst>
                <a:ext uri="{FF2B5EF4-FFF2-40B4-BE49-F238E27FC236}">
                  <a16:creationId xmlns:a16="http://schemas.microsoft.com/office/drawing/2014/main" id="{B33C0B9C-341F-A42F-77D6-D52532B426A3}"/>
                </a:ext>
              </a:extLst>
            </p:cNvPr>
            <p:cNvSpPr txBox="1"/>
            <p:nvPr/>
          </p:nvSpPr>
          <p:spPr>
            <a:xfrm>
              <a:off x="5326437" y="3522704"/>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grpSp>
        <p:nvGrpSpPr>
          <p:cNvPr id="11" name="グループ化 10">
            <a:extLst>
              <a:ext uri="{FF2B5EF4-FFF2-40B4-BE49-F238E27FC236}">
                <a16:creationId xmlns:a16="http://schemas.microsoft.com/office/drawing/2014/main" id="{287438EA-99E0-9A61-6C70-1F795DAD8B02}"/>
              </a:ext>
            </a:extLst>
          </p:cNvPr>
          <p:cNvGrpSpPr/>
          <p:nvPr/>
        </p:nvGrpSpPr>
        <p:grpSpPr>
          <a:xfrm>
            <a:off x="3188677" y="3882453"/>
            <a:ext cx="5631474" cy="927245"/>
            <a:chOff x="3188676" y="3882453"/>
            <a:chExt cx="5775937" cy="927245"/>
          </a:xfrm>
        </p:grpSpPr>
        <p:sp>
          <p:nvSpPr>
            <p:cNvPr id="120" name="正方形/長方形 119">
              <a:extLst>
                <a:ext uri="{FF2B5EF4-FFF2-40B4-BE49-F238E27FC236}">
                  <a16:creationId xmlns:a16="http://schemas.microsoft.com/office/drawing/2014/main" id="{F3DB039A-98B0-4571-C2AD-F5C251998923}"/>
                </a:ext>
              </a:extLst>
            </p:cNvPr>
            <p:cNvSpPr/>
            <p:nvPr/>
          </p:nvSpPr>
          <p:spPr bwMode="auto">
            <a:xfrm>
              <a:off x="3188676" y="3909698"/>
              <a:ext cx="5775937" cy="90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HGPGothicE" panose="020B0900000000000000" pitchFamily="34" charset="-128"/>
                <a:ea typeface="+mn-ea"/>
              </a:endParaRPr>
            </a:p>
          </p:txBody>
        </p:sp>
        <p:sp>
          <p:nvSpPr>
            <p:cNvPr id="121" name="正方形/長方形 120">
              <a:extLst>
                <a:ext uri="{FF2B5EF4-FFF2-40B4-BE49-F238E27FC236}">
                  <a16:creationId xmlns:a16="http://schemas.microsoft.com/office/drawing/2014/main" id="{313956CA-CA53-570F-7D0E-5AFCAFF16B2C}"/>
                </a:ext>
              </a:extLst>
            </p:cNvPr>
            <p:cNvSpPr/>
            <p:nvPr/>
          </p:nvSpPr>
          <p:spPr bwMode="auto">
            <a:xfrm>
              <a:off x="3188676" y="3909698"/>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日本銀行</a:t>
              </a:r>
            </a:p>
          </p:txBody>
        </p:sp>
        <p:sp>
          <p:nvSpPr>
            <p:cNvPr id="122" name="テキスト ボックス 121">
              <a:extLst>
                <a:ext uri="{FF2B5EF4-FFF2-40B4-BE49-F238E27FC236}">
                  <a16:creationId xmlns:a16="http://schemas.microsoft.com/office/drawing/2014/main" id="{4674A1CC-7219-48CF-052F-99721948FCE3}"/>
                </a:ext>
              </a:extLst>
            </p:cNvPr>
            <p:cNvSpPr txBox="1"/>
            <p:nvPr/>
          </p:nvSpPr>
          <p:spPr>
            <a:xfrm>
              <a:off x="3204878" y="4386091"/>
              <a:ext cx="3796232" cy="276999"/>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預けられた消費税を国のお金 </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国庫金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en-US" altLang="ja-JP" sz="1200" b="0" i="0" u="none" strike="noStrike" dirty="0">
                  <a:effectLst/>
                  <a:latin typeface="HGPｺﾞｼｯｸE" panose="020B0900000000000000" pitchFamily="50" charset="-128"/>
                  <a:ea typeface="HGPｺﾞｼｯｸE" panose="020B0900000000000000" pitchFamily="50" charset="-128"/>
                </a:rPr>
                <a:t> </a:t>
              </a:r>
              <a:r>
                <a:rPr lang="ja-JP" altLang="en-US" sz="1200" b="0" i="0" u="none" strike="noStrike" dirty="0">
                  <a:effectLst/>
                  <a:latin typeface="HGPｺﾞｼｯｸE" panose="020B0900000000000000" pitchFamily="50" charset="-128"/>
                  <a:ea typeface="HGPｺﾞｼｯｸE" panose="020B0900000000000000" pitchFamily="50" charset="-128"/>
                </a:rPr>
                <a:t>として保管する。</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sp>
          <p:nvSpPr>
            <p:cNvPr id="17" name="正方形/長方形 16">
              <a:extLst>
                <a:ext uri="{FF2B5EF4-FFF2-40B4-BE49-F238E27FC236}">
                  <a16:creationId xmlns:a16="http://schemas.microsoft.com/office/drawing/2014/main" id="{42B75AA8-755C-25E2-6A5C-E1C6F1EAA978}"/>
                </a:ext>
              </a:extLst>
            </p:cNvPr>
            <p:cNvSpPr/>
            <p:nvPr/>
          </p:nvSpPr>
          <p:spPr bwMode="auto">
            <a:xfrm>
              <a:off x="3405568" y="3882453"/>
              <a:ext cx="431090" cy="169277"/>
            </a:xfrm>
            <a:prstGeom prst="rect">
              <a:avLst/>
            </a:prstGeom>
            <a:noFill/>
          </p:spPr>
          <p:txBody>
            <a:bodyPr wrap="none" rtlCol="0">
              <a:spAutoFit/>
            </a:bodyPr>
            <a:lstStyle/>
            <a:p>
              <a:pPr>
                <a:spcBef>
                  <a:spcPts val="0"/>
                </a:spcBef>
                <a:spcAft>
                  <a:spcPts val="500"/>
                </a:spcAft>
              </a:pPr>
              <a:r>
                <a:rPr lang="ja-JP" altLang="en-US" sz="500" dirty="0">
                  <a:solidFill>
                    <a:schemeClr val="bg1"/>
                  </a:solidFill>
                  <a:latin typeface="HGPｺﾞｼｯｸE" panose="020B0900000000000000" pitchFamily="50" charset="-128"/>
                  <a:ea typeface="HGPｺﾞｼｯｸE" panose="020B0900000000000000" pitchFamily="50" charset="-128"/>
                </a:rPr>
                <a:t>にっぽん</a:t>
              </a:r>
            </a:p>
          </p:txBody>
        </p:sp>
      </p:grpSp>
      <p:sp>
        <p:nvSpPr>
          <p:cNvPr id="123" name="矢印: 上 122">
            <a:extLst>
              <a:ext uri="{FF2B5EF4-FFF2-40B4-BE49-F238E27FC236}">
                <a16:creationId xmlns:a16="http://schemas.microsoft.com/office/drawing/2014/main" id="{BA4618EB-70D8-388C-D35A-7C94ECB8EAE5}"/>
              </a:ext>
            </a:extLst>
          </p:cNvPr>
          <p:cNvSpPr/>
          <p:nvPr/>
        </p:nvSpPr>
        <p:spPr>
          <a:xfrm rot="10800000">
            <a:off x="4543549" y="4870454"/>
            <a:ext cx="298495" cy="578982"/>
          </a:xfrm>
          <a:prstGeom prst="upArrow">
            <a:avLst>
              <a:gd name="adj1" fmla="val 59510"/>
              <a:gd name="adj2" fmla="val 4683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GothicE" panose="020B0900000000000000" pitchFamily="34" charset="-128"/>
            </a:endParaRPr>
          </a:p>
        </p:txBody>
      </p:sp>
      <p:grpSp>
        <p:nvGrpSpPr>
          <p:cNvPr id="15" name="グループ化 14">
            <a:extLst>
              <a:ext uri="{FF2B5EF4-FFF2-40B4-BE49-F238E27FC236}">
                <a16:creationId xmlns:a16="http://schemas.microsoft.com/office/drawing/2014/main" id="{9C405EF0-D82B-4E10-7080-0D6AEA907723}"/>
              </a:ext>
            </a:extLst>
          </p:cNvPr>
          <p:cNvGrpSpPr/>
          <p:nvPr/>
        </p:nvGrpSpPr>
        <p:grpSpPr>
          <a:xfrm>
            <a:off x="3544755" y="4870455"/>
            <a:ext cx="863837" cy="519561"/>
            <a:chOff x="3544755" y="4870455"/>
            <a:chExt cx="863837" cy="519561"/>
          </a:xfrm>
        </p:grpSpPr>
        <p:sp>
          <p:nvSpPr>
            <p:cNvPr id="125" name="楕円 124">
              <a:extLst>
                <a:ext uri="{FF2B5EF4-FFF2-40B4-BE49-F238E27FC236}">
                  <a16:creationId xmlns:a16="http://schemas.microsoft.com/office/drawing/2014/main" id="{206C52B9-BABE-BEE6-5AEF-819526A2BBBF}"/>
                </a:ext>
              </a:extLst>
            </p:cNvPr>
            <p:cNvSpPr/>
            <p:nvPr/>
          </p:nvSpPr>
          <p:spPr>
            <a:xfrm>
              <a:off x="3544755" y="4870455"/>
              <a:ext cx="863837" cy="519561"/>
            </a:xfrm>
            <a:prstGeom prst="ellipse">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latin typeface="HGPGothicE" panose="020B0900000000000000" pitchFamily="34" charset="-128"/>
              </a:endParaRPr>
            </a:p>
          </p:txBody>
        </p:sp>
        <p:pic>
          <p:nvPicPr>
            <p:cNvPr id="126" name="図 125">
              <a:extLst>
                <a:ext uri="{FF2B5EF4-FFF2-40B4-BE49-F238E27FC236}">
                  <a16:creationId xmlns:a16="http://schemas.microsoft.com/office/drawing/2014/main" id="{BEC0D212-0254-CA1F-AB3E-D158DDE5230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638286" y="4943421"/>
              <a:ext cx="373627" cy="373627"/>
            </a:xfrm>
            <a:prstGeom prst="rect">
              <a:avLst/>
            </a:prstGeom>
          </p:spPr>
        </p:pic>
        <p:pic>
          <p:nvPicPr>
            <p:cNvPr id="127" name="図 126">
              <a:extLst>
                <a:ext uri="{FF2B5EF4-FFF2-40B4-BE49-F238E27FC236}">
                  <a16:creationId xmlns:a16="http://schemas.microsoft.com/office/drawing/2014/main" id="{75A944D8-17F6-9B3F-EFC0-82C59B49207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773244" y="4943421"/>
              <a:ext cx="373627" cy="373627"/>
            </a:xfrm>
            <a:prstGeom prst="rect">
              <a:avLst/>
            </a:prstGeom>
          </p:spPr>
        </p:pic>
        <p:pic>
          <p:nvPicPr>
            <p:cNvPr id="128" name="図 127">
              <a:extLst>
                <a:ext uri="{FF2B5EF4-FFF2-40B4-BE49-F238E27FC236}">
                  <a16:creationId xmlns:a16="http://schemas.microsoft.com/office/drawing/2014/main" id="{6E964183-DE1E-70B2-5485-5AAD5F51360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941433" y="4944063"/>
              <a:ext cx="373627" cy="372343"/>
            </a:xfrm>
            <a:prstGeom prst="rect">
              <a:avLst/>
            </a:prstGeom>
          </p:spPr>
        </p:pic>
        <p:sp>
          <p:nvSpPr>
            <p:cNvPr id="129" name="テキスト ボックス 128">
              <a:extLst>
                <a:ext uri="{FF2B5EF4-FFF2-40B4-BE49-F238E27FC236}">
                  <a16:creationId xmlns:a16="http://schemas.microsoft.com/office/drawing/2014/main" id="{C4285CDB-CB6A-6881-20C2-D38FE9DECB05}"/>
                </a:ext>
              </a:extLst>
            </p:cNvPr>
            <p:cNvSpPr txBox="1"/>
            <p:nvPr/>
          </p:nvSpPr>
          <p:spPr>
            <a:xfrm>
              <a:off x="3656042" y="4956331"/>
              <a:ext cx="655949" cy="338554"/>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７８円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grpSp>
        <p:nvGrpSpPr>
          <p:cNvPr id="21" name="グループ化 20">
            <a:extLst>
              <a:ext uri="{FF2B5EF4-FFF2-40B4-BE49-F238E27FC236}">
                <a16:creationId xmlns:a16="http://schemas.microsoft.com/office/drawing/2014/main" id="{5D885052-D3C1-2FD2-9698-5E0B79E248EF}"/>
              </a:ext>
            </a:extLst>
          </p:cNvPr>
          <p:cNvGrpSpPr/>
          <p:nvPr/>
        </p:nvGrpSpPr>
        <p:grpSpPr>
          <a:xfrm>
            <a:off x="6741856" y="4870455"/>
            <a:ext cx="863837" cy="519561"/>
            <a:chOff x="6741856" y="4870455"/>
            <a:chExt cx="863837" cy="519561"/>
          </a:xfrm>
        </p:grpSpPr>
        <p:sp>
          <p:nvSpPr>
            <p:cNvPr id="132" name="楕円 131">
              <a:extLst>
                <a:ext uri="{FF2B5EF4-FFF2-40B4-BE49-F238E27FC236}">
                  <a16:creationId xmlns:a16="http://schemas.microsoft.com/office/drawing/2014/main" id="{B828E7FF-4893-F8D1-33EA-F58D9C532AC5}"/>
                </a:ext>
              </a:extLst>
            </p:cNvPr>
            <p:cNvSpPr/>
            <p:nvPr/>
          </p:nvSpPr>
          <p:spPr>
            <a:xfrm>
              <a:off x="6741856" y="4870455"/>
              <a:ext cx="863837" cy="519561"/>
            </a:xfrm>
            <a:prstGeom prst="ellipse">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latin typeface="HGPGothicE" panose="020B0900000000000000" pitchFamily="34" charset="-128"/>
              </a:endParaRPr>
            </a:p>
          </p:txBody>
        </p:sp>
        <p:grpSp>
          <p:nvGrpSpPr>
            <p:cNvPr id="20" name="グループ化 19">
              <a:extLst>
                <a:ext uri="{FF2B5EF4-FFF2-40B4-BE49-F238E27FC236}">
                  <a16:creationId xmlns:a16="http://schemas.microsoft.com/office/drawing/2014/main" id="{FFF14E53-A86E-39C4-9A0E-CD232EED7A46}"/>
                </a:ext>
              </a:extLst>
            </p:cNvPr>
            <p:cNvGrpSpPr/>
            <p:nvPr/>
          </p:nvGrpSpPr>
          <p:grpSpPr>
            <a:xfrm>
              <a:off x="6842206" y="4943421"/>
              <a:ext cx="681052" cy="373627"/>
              <a:chOff x="6842206" y="4943421"/>
              <a:chExt cx="681052" cy="373627"/>
            </a:xfrm>
          </p:grpSpPr>
          <p:pic>
            <p:nvPicPr>
              <p:cNvPr id="133" name="図 132">
                <a:extLst>
                  <a:ext uri="{FF2B5EF4-FFF2-40B4-BE49-F238E27FC236}">
                    <a16:creationId xmlns:a16="http://schemas.microsoft.com/office/drawing/2014/main" id="{4F5C96FD-9FD0-E7C8-F071-7CF3078A7A8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842206" y="4943421"/>
                <a:ext cx="373627" cy="373627"/>
              </a:xfrm>
              <a:prstGeom prst="rect">
                <a:avLst/>
              </a:prstGeom>
            </p:spPr>
          </p:pic>
          <p:pic>
            <p:nvPicPr>
              <p:cNvPr id="134" name="図 133">
                <a:extLst>
                  <a:ext uri="{FF2B5EF4-FFF2-40B4-BE49-F238E27FC236}">
                    <a16:creationId xmlns:a16="http://schemas.microsoft.com/office/drawing/2014/main" id="{03EF6914-1102-959D-746A-B493E63C8EF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977164" y="4944063"/>
                <a:ext cx="373627" cy="372343"/>
              </a:xfrm>
              <a:prstGeom prst="rect">
                <a:avLst/>
              </a:prstGeom>
            </p:spPr>
          </p:pic>
          <p:pic>
            <p:nvPicPr>
              <p:cNvPr id="135" name="図 134">
                <a:extLst>
                  <a:ext uri="{FF2B5EF4-FFF2-40B4-BE49-F238E27FC236}">
                    <a16:creationId xmlns:a16="http://schemas.microsoft.com/office/drawing/2014/main" id="{F878543F-1647-BC4B-A9F7-23889DBCA4E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145353" y="4944063"/>
                <a:ext cx="373627" cy="372343"/>
              </a:xfrm>
              <a:prstGeom prst="rect">
                <a:avLst/>
              </a:prstGeom>
            </p:spPr>
          </p:pic>
          <p:sp>
            <p:nvSpPr>
              <p:cNvPr id="136" name="テキスト ボックス 135">
                <a:extLst>
                  <a:ext uri="{FF2B5EF4-FFF2-40B4-BE49-F238E27FC236}">
                    <a16:creationId xmlns:a16="http://schemas.microsoft.com/office/drawing/2014/main" id="{AFC03A04-9DCC-592C-16C4-171AFCA31A12}"/>
                  </a:ext>
                </a:extLst>
              </p:cNvPr>
              <p:cNvSpPr txBox="1"/>
              <p:nvPr/>
            </p:nvSpPr>
            <p:spPr>
              <a:xfrm>
                <a:off x="6867309" y="4947089"/>
                <a:ext cx="655949" cy="338554"/>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２２円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grpSp>
      <p:grpSp>
        <p:nvGrpSpPr>
          <p:cNvPr id="12" name="グループ化 11">
            <a:extLst>
              <a:ext uri="{FF2B5EF4-FFF2-40B4-BE49-F238E27FC236}">
                <a16:creationId xmlns:a16="http://schemas.microsoft.com/office/drawing/2014/main" id="{15C3F862-0613-A5E5-9E3D-ECC7179915FC}"/>
              </a:ext>
            </a:extLst>
          </p:cNvPr>
          <p:cNvGrpSpPr/>
          <p:nvPr/>
        </p:nvGrpSpPr>
        <p:grpSpPr>
          <a:xfrm>
            <a:off x="3188676" y="5493830"/>
            <a:ext cx="2823484" cy="815490"/>
            <a:chOff x="3188676" y="5493830"/>
            <a:chExt cx="2823484" cy="815490"/>
          </a:xfrm>
        </p:grpSpPr>
        <p:sp>
          <p:nvSpPr>
            <p:cNvPr id="138" name="正方形/長方形 137">
              <a:extLst>
                <a:ext uri="{FF2B5EF4-FFF2-40B4-BE49-F238E27FC236}">
                  <a16:creationId xmlns:a16="http://schemas.microsoft.com/office/drawing/2014/main" id="{4430DAF4-195A-A5B4-DCAC-28B5C6E24D9B}"/>
                </a:ext>
              </a:extLst>
            </p:cNvPr>
            <p:cNvSpPr/>
            <p:nvPr/>
          </p:nvSpPr>
          <p:spPr bwMode="auto">
            <a:xfrm>
              <a:off x="3188676" y="5494198"/>
              <a:ext cx="2823484" cy="8151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HGPGothicE" panose="020B0900000000000000" pitchFamily="34" charset="-128"/>
                <a:ea typeface="+mn-ea"/>
              </a:endParaRPr>
            </a:p>
          </p:txBody>
        </p:sp>
        <p:sp>
          <p:nvSpPr>
            <p:cNvPr id="139" name="正方形/長方形 138">
              <a:extLst>
                <a:ext uri="{FF2B5EF4-FFF2-40B4-BE49-F238E27FC236}">
                  <a16:creationId xmlns:a16="http://schemas.microsoft.com/office/drawing/2014/main" id="{0EF1FF4D-F650-1472-07E0-A8B04E075E2F}"/>
                </a:ext>
              </a:extLst>
            </p:cNvPr>
            <p:cNvSpPr/>
            <p:nvPr/>
          </p:nvSpPr>
          <p:spPr bwMode="auto">
            <a:xfrm>
              <a:off x="3188676" y="5493830"/>
              <a:ext cx="2823484"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国　（国税）</a:t>
              </a:r>
              <a:endParaRPr lang="en-US" altLang="ja-JP" sz="1600" dirty="0">
                <a:solidFill>
                  <a:schemeClr val="bg1"/>
                </a:solidFill>
                <a:latin typeface="HGPｺﾞｼｯｸE" panose="020B0900000000000000" pitchFamily="50" charset="-128"/>
                <a:ea typeface="HGPｺﾞｼｯｸE" panose="020B0900000000000000" pitchFamily="50" charset="-128"/>
              </a:endParaRPr>
            </a:p>
          </p:txBody>
        </p:sp>
        <p:sp>
          <p:nvSpPr>
            <p:cNvPr id="140" name="テキスト ボックス 139">
              <a:extLst>
                <a:ext uri="{FF2B5EF4-FFF2-40B4-BE49-F238E27FC236}">
                  <a16:creationId xmlns:a16="http://schemas.microsoft.com/office/drawing/2014/main" id="{02266900-A961-C600-EFA7-7898845042BA}"/>
                </a:ext>
              </a:extLst>
            </p:cNvPr>
            <p:cNvSpPr txBox="1"/>
            <p:nvPr/>
          </p:nvSpPr>
          <p:spPr>
            <a:xfrm>
              <a:off x="4243590" y="5920259"/>
              <a:ext cx="713657" cy="307777"/>
            </a:xfrm>
            <a:prstGeom prst="rect">
              <a:avLst/>
            </a:prstGeom>
            <a:noFill/>
          </p:spPr>
          <p:txBody>
            <a:bodyPr wrap="none" rtlCol="0">
              <a:spAutoFit/>
            </a:bodyPr>
            <a:lstStyle/>
            <a:p>
              <a:pPr rtl="0">
                <a:spcBef>
                  <a:spcPts val="0"/>
                </a:spcBef>
                <a:spcAft>
                  <a:spcPts val="500"/>
                </a:spcAft>
              </a:pPr>
              <a:r>
                <a:rPr lang="ja-JP" altLang="en-US" sz="1400" b="0" i="0" u="none" strike="noStrike" dirty="0">
                  <a:effectLst/>
                  <a:latin typeface="HGPｺﾞｼｯｸE" panose="020B0900000000000000" pitchFamily="50" charset="-128"/>
                  <a:ea typeface="HGPｺﾞｼｯｸE" panose="020B0900000000000000" pitchFamily="50" charset="-128"/>
                </a:rPr>
                <a:t>７．８％</a:t>
              </a:r>
              <a:endParaRPr lang="en-US" altLang="ja-JP" sz="14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13" name="グループ化 12">
            <a:extLst>
              <a:ext uri="{FF2B5EF4-FFF2-40B4-BE49-F238E27FC236}">
                <a16:creationId xmlns:a16="http://schemas.microsoft.com/office/drawing/2014/main" id="{743F1719-39D0-CFA9-54DE-5E503A01F604}"/>
              </a:ext>
            </a:extLst>
          </p:cNvPr>
          <p:cNvGrpSpPr/>
          <p:nvPr/>
        </p:nvGrpSpPr>
        <p:grpSpPr>
          <a:xfrm>
            <a:off x="6213137" y="5493830"/>
            <a:ext cx="2751476" cy="815490"/>
            <a:chOff x="6213137" y="5493830"/>
            <a:chExt cx="2751476" cy="815490"/>
          </a:xfrm>
        </p:grpSpPr>
        <p:sp>
          <p:nvSpPr>
            <p:cNvPr id="142" name="正方形/長方形 141">
              <a:extLst>
                <a:ext uri="{FF2B5EF4-FFF2-40B4-BE49-F238E27FC236}">
                  <a16:creationId xmlns:a16="http://schemas.microsoft.com/office/drawing/2014/main" id="{95F5A0A8-CB6C-E7D9-8A18-F258EA92C68F}"/>
                </a:ext>
              </a:extLst>
            </p:cNvPr>
            <p:cNvSpPr/>
            <p:nvPr/>
          </p:nvSpPr>
          <p:spPr bwMode="auto">
            <a:xfrm>
              <a:off x="6213137" y="5494198"/>
              <a:ext cx="2751476" cy="8151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HGPGothicE" panose="020B0900000000000000" pitchFamily="34" charset="-128"/>
                <a:ea typeface="+mn-ea"/>
              </a:endParaRPr>
            </a:p>
          </p:txBody>
        </p:sp>
        <p:sp>
          <p:nvSpPr>
            <p:cNvPr id="143" name="正方形/長方形 142">
              <a:extLst>
                <a:ext uri="{FF2B5EF4-FFF2-40B4-BE49-F238E27FC236}">
                  <a16:creationId xmlns:a16="http://schemas.microsoft.com/office/drawing/2014/main" id="{B9D0335A-1A0F-BDDE-10F2-76DE765E8DB3}"/>
                </a:ext>
              </a:extLst>
            </p:cNvPr>
            <p:cNvSpPr/>
            <p:nvPr/>
          </p:nvSpPr>
          <p:spPr bwMode="auto">
            <a:xfrm>
              <a:off x="6221609" y="5493830"/>
              <a:ext cx="2743004"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地方　（地方税）</a:t>
              </a:r>
            </a:p>
          </p:txBody>
        </p:sp>
        <p:sp>
          <p:nvSpPr>
            <p:cNvPr id="144" name="テキスト ボックス 143">
              <a:extLst>
                <a:ext uri="{FF2B5EF4-FFF2-40B4-BE49-F238E27FC236}">
                  <a16:creationId xmlns:a16="http://schemas.microsoft.com/office/drawing/2014/main" id="{3324D612-086F-5692-9204-05F60A2C14AC}"/>
                </a:ext>
              </a:extLst>
            </p:cNvPr>
            <p:cNvSpPr txBox="1"/>
            <p:nvPr/>
          </p:nvSpPr>
          <p:spPr>
            <a:xfrm>
              <a:off x="7232047" y="5920259"/>
              <a:ext cx="713657" cy="307777"/>
            </a:xfrm>
            <a:prstGeom prst="rect">
              <a:avLst/>
            </a:prstGeom>
            <a:noFill/>
          </p:spPr>
          <p:txBody>
            <a:bodyPr wrap="none" rtlCol="0">
              <a:spAutoFit/>
            </a:bodyPr>
            <a:lstStyle/>
            <a:p>
              <a:pPr rtl="0">
                <a:spcBef>
                  <a:spcPts val="0"/>
                </a:spcBef>
                <a:spcAft>
                  <a:spcPts val="500"/>
                </a:spcAft>
              </a:pPr>
              <a:r>
                <a:rPr lang="ja-JP" altLang="en-US" sz="1400" dirty="0">
                  <a:latin typeface="HGPｺﾞｼｯｸE" panose="020B0900000000000000" pitchFamily="50" charset="-128"/>
                  <a:ea typeface="HGPｺﾞｼｯｸE" panose="020B0900000000000000" pitchFamily="50" charset="-128"/>
                </a:rPr>
                <a:t>２</a:t>
              </a:r>
              <a:r>
                <a:rPr lang="ja-JP" altLang="en-US" sz="1400" b="0" i="0" u="none" strike="noStrike" dirty="0">
                  <a:effectLst/>
                  <a:latin typeface="HGPｺﾞｼｯｸE" panose="020B0900000000000000" pitchFamily="50" charset="-128"/>
                  <a:ea typeface="HGPｺﾞｼｯｸE" panose="020B0900000000000000" pitchFamily="50" charset="-128"/>
                </a:rPr>
                <a:t>．２％</a:t>
              </a:r>
              <a:endParaRPr lang="en-US" altLang="ja-JP" sz="1400" b="0" i="0" u="none" strike="noStrike" dirty="0">
                <a:effectLst/>
                <a:latin typeface="HGPｺﾞｼｯｸE" panose="020B0900000000000000" pitchFamily="50" charset="-128"/>
                <a:ea typeface="HGPｺﾞｼｯｸE" panose="020B0900000000000000" pitchFamily="50" charset="-128"/>
              </a:endParaRPr>
            </a:p>
          </p:txBody>
        </p:sp>
      </p:grpSp>
      <p:grpSp>
        <p:nvGrpSpPr>
          <p:cNvPr id="22" name="グループ化 21">
            <a:extLst>
              <a:ext uri="{FF2B5EF4-FFF2-40B4-BE49-F238E27FC236}">
                <a16:creationId xmlns:a16="http://schemas.microsoft.com/office/drawing/2014/main" id="{79902AC5-E08B-397C-615D-627C1F25973D}"/>
              </a:ext>
            </a:extLst>
          </p:cNvPr>
          <p:cNvGrpSpPr/>
          <p:nvPr/>
        </p:nvGrpSpPr>
        <p:grpSpPr>
          <a:xfrm>
            <a:off x="806814" y="4287053"/>
            <a:ext cx="2181719" cy="870352"/>
            <a:chOff x="806814" y="4287053"/>
            <a:chExt cx="2181719" cy="870352"/>
          </a:xfrm>
        </p:grpSpPr>
        <p:sp>
          <p:nvSpPr>
            <p:cNvPr id="146" name="吹き出し: 円形 145">
              <a:extLst>
                <a:ext uri="{FF2B5EF4-FFF2-40B4-BE49-F238E27FC236}">
                  <a16:creationId xmlns:a16="http://schemas.microsoft.com/office/drawing/2014/main" id="{C64630BD-947B-8F3B-96AD-EB17B77E81FE}"/>
                </a:ext>
              </a:extLst>
            </p:cNvPr>
            <p:cNvSpPr/>
            <p:nvPr/>
          </p:nvSpPr>
          <p:spPr>
            <a:xfrm>
              <a:off x="806814" y="4287053"/>
              <a:ext cx="2181719" cy="870352"/>
            </a:xfrm>
            <a:prstGeom prst="wedgeEllipseCallout">
              <a:avLst>
                <a:gd name="adj1" fmla="val -32959"/>
                <a:gd name="adj2" fmla="val 56807"/>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GothicE" panose="020B0900000000000000" pitchFamily="34" charset="-128"/>
              </a:endParaRPr>
            </a:p>
          </p:txBody>
        </p:sp>
        <p:sp>
          <p:nvSpPr>
            <p:cNvPr id="148" name="テキスト ボックス 147">
              <a:extLst>
                <a:ext uri="{FF2B5EF4-FFF2-40B4-BE49-F238E27FC236}">
                  <a16:creationId xmlns:a16="http://schemas.microsoft.com/office/drawing/2014/main" id="{AA7A8FD7-42B2-4A4F-6C5E-27A3745866C3}"/>
                </a:ext>
              </a:extLst>
            </p:cNvPr>
            <p:cNvSpPr txBox="1"/>
            <p:nvPr/>
          </p:nvSpPr>
          <p:spPr>
            <a:xfrm>
              <a:off x="982205" y="4482923"/>
              <a:ext cx="1853392" cy="495007"/>
            </a:xfrm>
            <a:prstGeom prst="rect">
              <a:avLst/>
            </a:prstGeom>
            <a:noFill/>
          </p:spPr>
          <p:txBody>
            <a:bodyPr wrap="none" rtlCol="0">
              <a:spAutoFit/>
            </a:bodyPr>
            <a:lstStyle/>
            <a:p>
              <a:pPr rtl="0">
                <a:spcBef>
                  <a:spcPts val="0"/>
                </a:spcBef>
                <a:spcAft>
                  <a:spcPts val="500"/>
                </a:spcAft>
              </a:pPr>
              <a:r>
                <a:rPr lang="ja-JP" altLang="en-US" sz="1100" b="0" i="0" u="none" strike="noStrike" dirty="0">
                  <a:effectLst/>
                  <a:latin typeface="HGPｺﾞｼｯｸE" panose="020B0900000000000000" pitchFamily="50" charset="-128"/>
                  <a:ea typeface="HGPｺﾞｼｯｸE" panose="020B0900000000000000" pitchFamily="50" charset="-128"/>
                </a:rPr>
                <a:t>お店は、 消費税を預かって</a:t>
              </a:r>
              <a:endParaRPr lang="en-US" altLang="ja-JP" sz="11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100" b="0" i="0" u="none" strike="noStrike" dirty="0">
                  <a:effectLst/>
                  <a:latin typeface="HGPｺﾞｼｯｸE" panose="020B0900000000000000" pitchFamily="50" charset="-128"/>
                  <a:ea typeface="HGPｺﾞｼｯｸE" panose="020B0900000000000000" pitchFamily="50" charset="-128"/>
                </a:rPr>
                <a:t>まとめて納めているんだね。</a:t>
              </a:r>
              <a:endParaRPr lang="ja-JP" altLang="en-US" sz="1050" b="0" dirty="0">
                <a:effectLst/>
                <a:latin typeface="HGPｺﾞｼｯｸE" panose="020B0900000000000000" pitchFamily="50" charset="-128"/>
                <a:ea typeface="HGPｺﾞｼｯｸE" panose="020B0900000000000000" pitchFamily="50" charset="-128"/>
              </a:endParaRPr>
            </a:p>
          </p:txBody>
        </p:sp>
      </p:grpSp>
      <p:grpSp>
        <p:nvGrpSpPr>
          <p:cNvPr id="10" name="グループ化 9">
            <a:extLst>
              <a:ext uri="{FF2B5EF4-FFF2-40B4-BE49-F238E27FC236}">
                <a16:creationId xmlns:a16="http://schemas.microsoft.com/office/drawing/2014/main" id="{87A2CB89-7E97-AEFC-A1FF-7EDCBD94C141}"/>
              </a:ext>
            </a:extLst>
          </p:cNvPr>
          <p:cNvGrpSpPr/>
          <p:nvPr/>
        </p:nvGrpSpPr>
        <p:grpSpPr>
          <a:xfrm>
            <a:off x="3188676" y="2525899"/>
            <a:ext cx="5631475" cy="900000"/>
            <a:chOff x="3188676" y="2525899"/>
            <a:chExt cx="5631475" cy="900000"/>
          </a:xfrm>
        </p:grpSpPr>
        <p:sp>
          <p:nvSpPr>
            <p:cNvPr id="151" name="正方形/長方形 150">
              <a:extLst>
                <a:ext uri="{FF2B5EF4-FFF2-40B4-BE49-F238E27FC236}">
                  <a16:creationId xmlns:a16="http://schemas.microsoft.com/office/drawing/2014/main" id="{C2698C01-A0B1-ECD3-07DA-EF7527AB3EBB}"/>
                </a:ext>
              </a:extLst>
            </p:cNvPr>
            <p:cNvSpPr/>
            <p:nvPr/>
          </p:nvSpPr>
          <p:spPr bwMode="auto">
            <a:xfrm>
              <a:off x="3188677" y="2525899"/>
              <a:ext cx="5631474" cy="90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HGPGothicE" panose="020B0900000000000000" pitchFamily="34" charset="-128"/>
                <a:ea typeface="+mn-ea"/>
              </a:endParaRPr>
            </a:p>
          </p:txBody>
        </p:sp>
        <p:sp>
          <p:nvSpPr>
            <p:cNvPr id="152" name="正方形/長方形 151">
              <a:extLst>
                <a:ext uri="{FF2B5EF4-FFF2-40B4-BE49-F238E27FC236}">
                  <a16:creationId xmlns:a16="http://schemas.microsoft.com/office/drawing/2014/main" id="{C1CF0B65-1F72-C3FC-5D52-E55896CC59B2}"/>
                </a:ext>
              </a:extLst>
            </p:cNvPr>
            <p:cNvSpPr/>
            <p:nvPr/>
          </p:nvSpPr>
          <p:spPr bwMode="auto">
            <a:xfrm>
              <a:off x="3188676" y="2525899"/>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税務署</a:t>
              </a:r>
            </a:p>
          </p:txBody>
        </p:sp>
        <p:sp>
          <p:nvSpPr>
            <p:cNvPr id="154" name="テキスト ボックス 153">
              <a:extLst>
                <a:ext uri="{FF2B5EF4-FFF2-40B4-BE49-F238E27FC236}">
                  <a16:creationId xmlns:a16="http://schemas.microsoft.com/office/drawing/2014/main" id="{29280401-26C9-1893-2B3B-5DC0D49977C8}"/>
                </a:ext>
              </a:extLst>
            </p:cNvPr>
            <p:cNvSpPr txBox="1"/>
            <p:nvPr/>
          </p:nvSpPr>
          <p:spPr>
            <a:xfrm>
              <a:off x="3204878" y="2995835"/>
              <a:ext cx="2848857" cy="276999"/>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納められた消費税を日本銀行に預ける。</a:t>
              </a:r>
            </a:p>
          </p:txBody>
        </p:sp>
      </p:grpSp>
      <p:grpSp>
        <p:nvGrpSpPr>
          <p:cNvPr id="9" name="グループ化 8">
            <a:extLst>
              <a:ext uri="{FF2B5EF4-FFF2-40B4-BE49-F238E27FC236}">
                <a16:creationId xmlns:a16="http://schemas.microsoft.com/office/drawing/2014/main" id="{4579631C-84C5-EB2F-8383-266008BC2E3C}"/>
              </a:ext>
            </a:extLst>
          </p:cNvPr>
          <p:cNvGrpSpPr/>
          <p:nvPr/>
        </p:nvGrpSpPr>
        <p:grpSpPr>
          <a:xfrm>
            <a:off x="5390701" y="1116218"/>
            <a:ext cx="1660098" cy="846530"/>
            <a:chOff x="5390701" y="1116218"/>
            <a:chExt cx="1660098" cy="846530"/>
          </a:xfrm>
        </p:grpSpPr>
        <p:sp>
          <p:nvSpPr>
            <p:cNvPr id="166" name="正方形/長方形 165">
              <a:extLst>
                <a:ext uri="{FF2B5EF4-FFF2-40B4-BE49-F238E27FC236}">
                  <a16:creationId xmlns:a16="http://schemas.microsoft.com/office/drawing/2014/main" id="{B69F1D12-A352-87B0-67C3-3A6D0491268B}"/>
                </a:ext>
              </a:extLst>
            </p:cNvPr>
            <p:cNvSpPr/>
            <p:nvPr/>
          </p:nvSpPr>
          <p:spPr>
            <a:xfrm>
              <a:off x="5410911" y="1144731"/>
              <a:ext cx="1639888" cy="818017"/>
            </a:xfrm>
            <a:prstGeom prst="rect">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HGPGothicE" panose="020B0900000000000000" pitchFamily="34" charset="-128"/>
              </a:endParaRPr>
            </a:p>
          </p:txBody>
        </p:sp>
        <p:sp>
          <p:nvSpPr>
            <p:cNvPr id="167" name="テキスト ボックス 166">
              <a:extLst>
                <a:ext uri="{FF2B5EF4-FFF2-40B4-BE49-F238E27FC236}">
                  <a16:creationId xmlns:a16="http://schemas.microsoft.com/office/drawing/2014/main" id="{64A6A31A-8093-62E4-6270-98D44C1AB9AE}"/>
                </a:ext>
              </a:extLst>
            </p:cNvPr>
            <p:cNvSpPr txBox="1"/>
            <p:nvPr/>
          </p:nvSpPr>
          <p:spPr>
            <a:xfrm>
              <a:off x="5390701" y="1116218"/>
              <a:ext cx="938077" cy="276999"/>
            </a:xfrm>
            <a:prstGeom prst="rect">
              <a:avLst/>
            </a:prstGeom>
            <a:noFill/>
          </p:spPr>
          <p:txBody>
            <a:bodyPr wrap="none" rtlCol="0">
              <a:spAutoFit/>
            </a:bodyPr>
            <a:lstStyle/>
            <a:p>
              <a:pPr rtl="0">
                <a:spcBef>
                  <a:spcPts val="0"/>
                </a:spcBef>
                <a:spcAft>
                  <a:spcPts val="500"/>
                </a:spcAft>
              </a:pPr>
              <a:r>
                <a:rPr lang="ja-JP" altLang="en-US" sz="1200" b="0" i="0" u="none" strike="noStrike" dirty="0">
                  <a:solidFill>
                    <a:srgbClr val="005BAD"/>
                  </a:solidFill>
                  <a:effectLst/>
                  <a:latin typeface="HGPｺﾞｼｯｸE" panose="020B0900000000000000" pitchFamily="50" charset="-128"/>
                  <a:ea typeface="HGPｺﾞｼｯｸE" panose="020B0900000000000000" pitchFamily="50" charset="-128"/>
                </a:rPr>
                <a:t>お店の売上</a:t>
              </a:r>
              <a:endParaRPr lang="ja-JP" altLang="en-US" sz="1100" b="0" dirty="0">
                <a:solidFill>
                  <a:srgbClr val="005BAD"/>
                </a:solidFill>
                <a:effectLst/>
                <a:latin typeface="HGPｺﾞｼｯｸE" panose="020B0900000000000000" pitchFamily="50" charset="-128"/>
                <a:ea typeface="HGPｺﾞｼｯｸE" panose="020B0900000000000000" pitchFamily="50" charset="-128"/>
              </a:endParaRPr>
            </a:p>
          </p:txBody>
        </p:sp>
        <p:grpSp>
          <p:nvGrpSpPr>
            <p:cNvPr id="168" name="グループ化 167">
              <a:extLst>
                <a:ext uri="{FF2B5EF4-FFF2-40B4-BE49-F238E27FC236}">
                  <a16:creationId xmlns:a16="http://schemas.microsoft.com/office/drawing/2014/main" id="{B386BD7B-A08B-090F-7153-338EB263F99F}"/>
                </a:ext>
              </a:extLst>
            </p:cNvPr>
            <p:cNvGrpSpPr/>
            <p:nvPr/>
          </p:nvGrpSpPr>
          <p:grpSpPr>
            <a:xfrm>
              <a:off x="5817922" y="1419772"/>
              <a:ext cx="825867" cy="408386"/>
              <a:chOff x="2078852" y="2232915"/>
              <a:chExt cx="997926" cy="493469"/>
            </a:xfrm>
          </p:grpSpPr>
          <p:pic>
            <p:nvPicPr>
              <p:cNvPr id="169" name="図 168" descr="図形&#10;&#10;自動的に生成された説明">
                <a:extLst>
                  <a:ext uri="{FF2B5EF4-FFF2-40B4-BE49-F238E27FC236}">
                    <a16:creationId xmlns:a16="http://schemas.microsoft.com/office/drawing/2014/main" id="{37CE357B-9F1C-4A01-91F8-BD116295D3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170" name="テキスト ボックス 169">
                <a:extLst>
                  <a:ext uri="{FF2B5EF4-FFF2-40B4-BE49-F238E27FC236}">
                    <a16:creationId xmlns:a16="http://schemas.microsoft.com/office/drawing/2014/main" id="{5C60ABC6-FEE6-2688-C789-7E394528592D}"/>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grpSp>
      <p:grpSp>
        <p:nvGrpSpPr>
          <p:cNvPr id="8" name="グループ化 7">
            <a:extLst>
              <a:ext uri="{FF2B5EF4-FFF2-40B4-BE49-F238E27FC236}">
                <a16:creationId xmlns:a16="http://schemas.microsoft.com/office/drawing/2014/main" id="{B5D30D73-CAA4-C65E-C602-95D1509327D9}"/>
              </a:ext>
            </a:extLst>
          </p:cNvPr>
          <p:cNvGrpSpPr/>
          <p:nvPr/>
        </p:nvGrpSpPr>
        <p:grpSpPr>
          <a:xfrm>
            <a:off x="3165967" y="1065378"/>
            <a:ext cx="5654183" cy="976722"/>
            <a:chOff x="3165967" y="1065378"/>
            <a:chExt cx="5654183" cy="976722"/>
          </a:xfrm>
        </p:grpSpPr>
        <p:sp>
          <p:nvSpPr>
            <p:cNvPr id="160" name="正方形/長方形 159">
              <a:extLst>
                <a:ext uri="{FF2B5EF4-FFF2-40B4-BE49-F238E27FC236}">
                  <a16:creationId xmlns:a16="http://schemas.microsoft.com/office/drawing/2014/main" id="{B2CE6652-8853-A793-E2FD-ADE7A37CCFB3}"/>
                </a:ext>
              </a:extLst>
            </p:cNvPr>
            <p:cNvSpPr/>
            <p:nvPr/>
          </p:nvSpPr>
          <p:spPr bwMode="auto">
            <a:xfrm>
              <a:off x="3165967" y="1065378"/>
              <a:ext cx="5654183" cy="9767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HGPGothicE" panose="020B0900000000000000" pitchFamily="34" charset="-128"/>
                <a:ea typeface="+mn-ea"/>
              </a:endParaRPr>
            </a:p>
          </p:txBody>
        </p:sp>
        <p:grpSp>
          <p:nvGrpSpPr>
            <p:cNvPr id="7" name="グループ化 6">
              <a:extLst>
                <a:ext uri="{FF2B5EF4-FFF2-40B4-BE49-F238E27FC236}">
                  <a16:creationId xmlns:a16="http://schemas.microsoft.com/office/drawing/2014/main" id="{A83D414A-CB2D-99D7-6BAA-5B6FA89FBF83}"/>
                </a:ext>
              </a:extLst>
            </p:cNvPr>
            <p:cNvGrpSpPr/>
            <p:nvPr/>
          </p:nvGrpSpPr>
          <p:grpSpPr>
            <a:xfrm>
              <a:off x="3165967" y="1066181"/>
              <a:ext cx="2233743" cy="903661"/>
              <a:chOff x="3165967" y="1066181"/>
              <a:chExt cx="2233743" cy="903661"/>
            </a:xfrm>
          </p:grpSpPr>
          <p:sp>
            <p:nvSpPr>
              <p:cNvPr id="161" name="正方形/長方形 160">
                <a:extLst>
                  <a:ext uri="{FF2B5EF4-FFF2-40B4-BE49-F238E27FC236}">
                    <a16:creationId xmlns:a16="http://schemas.microsoft.com/office/drawing/2014/main" id="{44D4C6F9-43CF-47E2-03AD-B9EADEFED560}"/>
                  </a:ext>
                </a:extLst>
              </p:cNvPr>
              <p:cNvSpPr/>
              <p:nvPr/>
            </p:nvSpPr>
            <p:spPr bwMode="auto">
              <a:xfrm>
                <a:off x="3165967" y="1066181"/>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お店</a:t>
                </a:r>
              </a:p>
            </p:txBody>
          </p:sp>
          <p:sp>
            <p:nvSpPr>
              <p:cNvPr id="164" name="テキスト ボックス 163">
                <a:extLst>
                  <a:ext uri="{FF2B5EF4-FFF2-40B4-BE49-F238E27FC236}">
                    <a16:creationId xmlns:a16="http://schemas.microsoft.com/office/drawing/2014/main" id="{B412A46F-5B23-4E15-348B-4D2B34398D17}"/>
                  </a:ext>
                </a:extLst>
              </p:cNvPr>
              <p:cNvSpPr txBox="1"/>
              <p:nvPr/>
            </p:nvSpPr>
            <p:spPr>
              <a:xfrm>
                <a:off x="3204878" y="1444057"/>
                <a:ext cx="2194832" cy="525785"/>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消費者から預かった</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消費税の額を計算して納める。</a:t>
                </a:r>
                <a:endParaRPr lang="ja-JP" altLang="en-US" sz="1100" b="0" dirty="0">
                  <a:effectLst/>
                  <a:latin typeface="HGPｺﾞｼｯｸE" panose="020B0900000000000000" pitchFamily="50" charset="-128"/>
                  <a:ea typeface="HGPｺﾞｼｯｸE" panose="020B0900000000000000" pitchFamily="50" charset="-128"/>
                </a:endParaRPr>
              </a:p>
            </p:txBody>
          </p:sp>
        </p:grpSp>
      </p:grpSp>
      <p:sp>
        <p:nvSpPr>
          <p:cNvPr id="171" name="角丸四角形 15">
            <a:extLst>
              <a:ext uri="{FF2B5EF4-FFF2-40B4-BE49-F238E27FC236}">
                <a16:creationId xmlns:a16="http://schemas.microsoft.com/office/drawing/2014/main" id="{54893164-C9A2-EE98-1F6B-4FAACEB501A0}"/>
              </a:ext>
            </a:extLst>
          </p:cNvPr>
          <p:cNvSpPr/>
          <p:nvPr/>
        </p:nvSpPr>
        <p:spPr>
          <a:xfrm>
            <a:off x="3102973" y="6432897"/>
            <a:ext cx="5281871" cy="13217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消費税は国税（消費税）と地方税（地方消費税）に分かれていて</a:t>
            </a:r>
            <a:r>
              <a:rPr lang="en-US" altLang="ja-JP" sz="800" dirty="0">
                <a:solidFill>
                  <a:schemeClr val="tx1"/>
                </a:solidFill>
                <a:latin typeface="+mn-ea"/>
              </a:rPr>
              <a:t>10%</a:t>
            </a:r>
            <a:r>
              <a:rPr lang="ja-JP" altLang="en-US" sz="800" dirty="0">
                <a:solidFill>
                  <a:schemeClr val="tx1"/>
                </a:solidFill>
                <a:latin typeface="+mn-ea"/>
              </a:rPr>
              <a:t>のうち</a:t>
            </a:r>
            <a:r>
              <a:rPr lang="en-US" altLang="ja-JP" sz="800" dirty="0">
                <a:solidFill>
                  <a:schemeClr val="tx1"/>
                </a:solidFill>
                <a:latin typeface="+mn-ea"/>
              </a:rPr>
              <a:t>7.8%</a:t>
            </a:r>
            <a:r>
              <a:rPr lang="ja-JP" altLang="en-US" sz="800" dirty="0">
                <a:solidFill>
                  <a:schemeClr val="tx1"/>
                </a:solidFill>
                <a:latin typeface="+mn-ea"/>
              </a:rPr>
              <a:t>が国税、</a:t>
            </a:r>
            <a:r>
              <a:rPr lang="en-US" altLang="ja-JP" sz="800" dirty="0">
                <a:solidFill>
                  <a:schemeClr val="tx1"/>
                </a:solidFill>
                <a:latin typeface="+mn-ea"/>
              </a:rPr>
              <a:t>2.2</a:t>
            </a:r>
            <a:r>
              <a:rPr lang="ja-JP" altLang="en-US" sz="800" dirty="0">
                <a:solidFill>
                  <a:schemeClr val="tx1"/>
                </a:solidFill>
                <a:latin typeface="+mn-ea"/>
              </a:rPr>
              <a:t>％が地方税です。</a:t>
            </a:r>
          </a:p>
        </p:txBody>
      </p:sp>
      <p:pic>
        <p:nvPicPr>
          <p:cNvPr id="172" name="図 171">
            <a:extLst>
              <a:ext uri="{FF2B5EF4-FFF2-40B4-BE49-F238E27FC236}">
                <a16:creationId xmlns:a16="http://schemas.microsoft.com/office/drawing/2014/main" id="{B8472064-5DCA-25E7-880C-FCCDDA30779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239352" y="1029349"/>
            <a:ext cx="1654829" cy="1069432"/>
          </a:xfrm>
          <a:prstGeom prst="rect">
            <a:avLst/>
          </a:prstGeom>
        </p:spPr>
      </p:pic>
      <p:pic>
        <p:nvPicPr>
          <p:cNvPr id="173" name="図 172">
            <a:extLst>
              <a:ext uri="{FF2B5EF4-FFF2-40B4-BE49-F238E27FC236}">
                <a16:creationId xmlns:a16="http://schemas.microsoft.com/office/drawing/2014/main" id="{B0D47E3C-E9BD-9C87-DDA7-9CDC4C168B2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285826" y="2233915"/>
            <a:ext cx="1473744" cy="1433883"/>
          </a:xfrm>
          <a:prstGeom prst="rect">
            <a:avLst/>
          </a:prstGeom>
        </p:spPr>
      </p:pic>
      <p:pic>
        <p:nvPicPr>
          <p:cNvPr id="174" name="図 173">
            <a:extLst>
              <a:ext uri="{FF2B5EF4-FFF2-40B4-BE49-F238E27FC236}">
                <a16:creationId xmlns:a16="http://schemas.microsoft.com/office/drawing/2014/main" id="{C902C530-2227-B036-67D6-168E1F24BD65}"/>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034127" y="3865094"/>
            <a:ext cx="1977142" cy="956682"/>
          </a:xfrm>
          <a:prstGeom prst="rect">
            <a:avLst/>
          </a:prstGeom>
        </p:spPr>
      </p:pic>
      <p:grpSp>
        <p:nvGrpSpPr>
          <p:cNvPr id="5" name="グループ化 4">
            <a:extLst>
              <a:ext uri="{FF2B5EF4-FFF2-40B4-BE49-F238E27FC236}">
                <a16:creationId xmlns:a16="http://schemas.microsoft.com/office/drawing/2014/main" id="{ED964FA1-8EEC-D6BF-04BC-810203C85FD6}"/>
              </a:ext>
            </a:extLst>
          </p:cNvPr>
          <p:cNvGrpSpPr/>
          <p:nvPr/>
        </p:nvGrpSpPr>
        <p:grpSpPr>
          <a:xfrm>
            <a:off x="2262331" y="1884469"/>
            <a:ext cx="825867" cy="910293"/>
            <a:chOff x="2262331" y="1697320"/>
            <a:chExt cx="825867" cy="910293"/>
          </a:xfrm>
        </p:grpSpPr>
        <p:grpSp>
          <p:nvGrpSpPr>
            <p:cNvPr id="107" name="グループ化 106">
              <a:extLst>
                <a:ext uri="{FF2B5EF4-FFF2-40B4-BE49-F238E27FC236}">
                  <a16:creationId xmlns:a16="http://schemas.microsoft.com/office/drawing/2014/main" id="{88CF2ED9-0C3F-6DB2-F1AD-DA22D1EB866D}"/>
                </a:ext>
              </a:extLst>
            </p:cNvPr>
            <p:cNvGrpSpPr/>
            <p:nvPr/>
          </p:nvGrpSpPr>
          <p:grpSpPr>
            <a:xfrm>
              <a:off x="2262331" y="1697320"/>
              <a:ext cx="825867" cy="408386"/>
              <a:chOff x="2078852" y="2232915"/>
              <a:chExt cx="997926" cy="493469"/>
            </a:xfrm>
          </p:grpSpPr>
          <p:pic>
            <p:nvPicPr>
              <p:cNvPr id="109" name="図 108" descr="図形&#10;&#10;自動的に生成された説明">
                <a:extLst>
                  <a:ext uri="{FF2B5EF4-FFF2-40B4-BE49-F238E27FC236}">
                    <a16:creationId xmlns:a16="http://schemas.microsoft.com/office/drawing/2014/main" id="{63D93899-2B64-65B8-80B9-D5CD2F229D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110" name="テキスト ボックス 109">
                <a:extLst>
                  <a:ext uri="{FF2B5EF4-FFF2-40B4-BE49-F238E27FC236}">
                    <a16:creationId xmlns:a16="http://schemas.microsoft.com/office/drawing/2014/main" id="{67112D5F-F529-D69C-6E1F-827988DCDEF0}"/>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grpSp>
          <p:nvGrpSpPr>
            <p:cNvPr id="175" name="グループ化 174">
              <a:extLst>
                <a:ext uri="{FF2B5EF4-FFF2-40B4-BE49-F238E27FC236}">
                  <a16:creationId xmlns:a16="http://schemas.microsoft.com/office/drawing/2014/main" id="{65D414BE-C32A-865E-AB31-4BBED59A4369}"/>
                </a:ext>
              </a:extLst>
            </p:cNvPr>
            <p:cNvGrpSpPr/>
            <p:nvPr/>
          </p:nvGrpSpPr>
          <p:grpSpPr>
            <a:xfrm>
              <a:off x="2424952" y="2162039"/>
              <a:ext cx="511679" cy="445574"/>
              <a:chOff x="1704581" y="1628189"/>
              <a:chExt cx="511679" cy="445574"/>
            </a:xfrm>
          </p:grpSpPr>
          <p:pic>
            <p:nvPicPr>
              <p:cNvPr id="105" name="図 104">
                <a:extLst>
                  <a:ext uri="{FF2B5EF4-FFF2-40B4-BE49-F238E27FC236}">
                    <a16:creationId xmlns:a16="http://schemas.microsoft.com/office/drawing/2014/main" id="{BD90660E-E9ED-14F0-75BC-875B705D412E}"/>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739131" y="1628189"/>
                <a:ext cx="445574" cy="445574"/>
              </a:xfrm>
              <a:prstGeom prst="rect">
                <a:avLst/>
              </a:prstGeom>
            </p:spPr>
          </p:pic>
          <p:sp>
            <p:nvSpPr>
              <p:cNvPr id="108" name="テキスト ボックス 107">
                <a:extLst>
                  <a:ext uri="{FF2B5EF4-FFF2-40B4-BE49-F238E27FC236}">
                    <a16:creationId xmlns:a16="http://schemas.microsoft.com/office/drawing/2014/main" id="{22604DB2-9BFA-50F1-F139-CE9B7E6450D7}"/>
                  </a:ext>
                </a:extLst>
              </p:cNvPr>
              <p:cNvSpPr txBox="1"/>
              <p:nvPr/>
            </p:nvSpPr>
            <p:spPr>
              <a:xfrm>
                <a:off x="1704581" y="1692722"/>
                <a:ext cx="511679" cy="307777"/>
              </a:xfrm>
              <a:prstGeom prst="rect">
                <a:avLst/>
              </a:prstGeom>
              <a:noFill/>
            </p:spPr>
            <p:txBody>
              <a:bodyPr wrap="none" rtlCol="0">
                <a:spAutoFit/>
              </a:bodyPr>
              <a:lstStyle/>
              <a:p>
                <a:r>
                  <a:rPr kumimoji="1" lang="ja-JP" altLang="en-US" sz="14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400" dirty="0">
                    <a:solidFill>
                      <a:schemeClr val="bg1"/>
                    </a:solidFill>
                    <a:latin typeface="HGPｺﾞｼｯｸE" panose="020B0900000000000000" pitchFamily="50" charset="-128"/>
                    <a:ea typeface="HGPｺﾞｼｯｸE" panose="020B0900000000000000" pitchFamily="50" charset="-128"/>
                  </a:rPr>
                  <a:t>００</a:t>
                </a:r>
              </a:p>
            </p:txBody>
          </p:sp>
        </p:grpSp>
      </p:grpSp>
      <p:sp>
        <p:nvSpPr>
          <p:cNvPr id="23" name="矢印: 上 22">
            <a:extLst>
              <a:ext uri="{FF2B5EF4-FFF2-40B4-BE49-F238E27FC236}">
                <a16:creationId xmlns:a16="http://schemas.microsoft.com/office/drawing/2014/main" id="{C12F3FBA-4924-7B42-7878-CACB4942C411}"/>
              </a:ext>
            </a:extLst>
          </p:cNvPr>
          <p:cNvSpPr/>
          <p:nvPr/>
        </p:nvSpPr>
        <p:spPr>
          <a:xfrm rot="10800000">
            <a:off x="7707471" y="4870454"/>
            <a:ext cx="298495" cy="578982"/>
          </a:xfrm>
          <a:prstGeom prst="upArrow">
            <a:avLst>
              <a:gd name="adj1" fmla="val 59510"/>
              <a:gd name="adj2" fmla="val 4683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GothicE" panose="020B0900000000000000" pitchFamily="34" charset="-128"/>
            </a:endParaRPr>
          </a:p>
        </p:txBody>
      </p:sp>
      <p:sp>
        <p:nvSpPr>
          <p:cNvPr id="16" name="テキスト ボックス 15">
            <a:extLst>
              <a:ext uri="{FF2B5EF4-FFF2-40B4-BE49-F238E27FC236}">
                <a16:creationId xmlns:a16="http://schemas.microsoft.com/office/drawing/2014/main" id="{B3FC43CA-E89C-001F-090D-477648100987}"/>
              </a:ext>
            </a:extLst>
          </p:cNvPr>
          <p:cNvSpPr txBox="1"/>
          <p:nvPr/>
        </p:nvSpPr>
        <p:spPr>
          <a:xfrm>
            <a:off x="194203" y="957280"/>
            <a:ext cx="2425664" cy="369332"/>
          </a:xfrm>
          <a:prstGeom prst="rect">
            <a:avLst/>
          </a:prstGeom>
          <a:noFill/>
        </p:spPr>
        <p:txBody>
          <a:bodyPr wrap="none" rtlCol="0">
            <a:spAutoFit/>
          </a:bodyPr>
          <a:lstStyle/>
          <a:p>
            <a:pPr>
              <a:spcBef>
                <a:spcPts val="0"/>
              </a:spcBef>
              <a:spcAft>
                <a:spcPts val="500"/>
              </a:spcAft>
            </a:pPr>
            <a:r>
              <a:rPr lang="ja-JP" altLang="en-US" sz="1800" dirty="0">
                <a:latin typeface="HGPｺﾞｼｯｸE" panose="020B0900000000000000" pitchFamily="50" charset="-128"/>
                <a:ea typeface="HGPｺﾞｼｯｸE" panose="020B0900000000000000" pitchFamily="50" charset="-128"/>
              </a:rPr>
              <a:t>消費税についての説明</a:t>
            </a:r>
          </a:p>
        </p:txBody>
      </p:sp>
      <p:sp>
        <p:nvSpPr>
          <p:cNvPr id="77" name="テキスト ボックス 76">
            <a:extLst>
              <a:ext uri="{FF2B5EF4-FFF2-40B4-BE49-F238E27FC236}">
                <a16:creationId xmlns:a16="http://schemas.microsoft.com/office/drawing/2014/main" id="{661B186C-0036-4820-ADE7-B60E8D075464}"/>
              </a:ext>
            </a:extLst>
          </p:cNvPr>
          <p:cNvSpPr txBox="1"/>
          <p:nvPr/>
        </p:nvSpPr>
        <p:spPr>
          <a:xfrm>
            <a:off x="4552454" y="2941162"/>
            <a:ext cx="420308" cy="169277"/>
          </a:xfrm>
          <a:prstGeom prst="rect">
            <a:avLst/>
          </a:prstGeom>
          <a:noFill/>
        </p:spPr>
        <p:txBody>
          <a:bodyPr wrap="none" rtlCol="0">
            <a:spAutoFit/>
          </a:bodyPr>
          <a:lstStyle>
            <a:defPPr>
              <a:defRPr lang="ja-JP"/>
            </a:defPPr>
            <a:lvl1pPr>
              <a:spcBef>
                <a:spcPts val="0"/>
              </a:spcBef>
              <a:spcAft>
                <a:spcPts val="500"/>
              </a:spcAft>
              <a:defRPr sz="500">
                <a:latin typeface="HGPｺﾞｼｯｸE" panose="020B0900000000000000" pitchFamily="50" charset="-128"/>
                <a:ea typeface="HGPｺﾞｼｯｸE" panose="020B0900000000000000" pitchFamily="50" charset="-128"/>
              </a:defRPr>
            </a:lvl1pPr>
          </a:lstStyle>
          <a:p>
            <a:r>
              <a:rPr lang="ja-JP" altLang="en-US" dirty="0"/>
              <a:t>にっぽん</a:t>
            </a:r>
          </a:p>
        </p:txBody>
      </p:sp>
      <p:sp>
        <p:nvSpPr>
          <p:cNvPr id="2" name="スライド番号プレースホルダー 8">
            <a:extLst>
              <a:ext uri="{FF2B5EF4-FFF2-40B4-BE49-F238E27FC236}">
                <a16:creationId xmlns:a16="http://schemas.microsoft.com/office/drawing/2014/main" id="{A5B37A0E-949B-85EF-3FB6-A7CBBB91B177}"/>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4</a:t>
            </a:fld>
            <a:endParaRPr lang="en-US" altLang="ja-JP" dirty="0">
              <a:latin typeface="+mn-ea"/>
              <a:ea typeface="+mn-ea"/>
            </a:endParaRPr>
          </a:p>
        </p:txBody>
      </p:sp>
    </p:spTree>
    <p:extLst>
      <p:ext uri="{BB962C8B-B14F-4D97-AF65-F5344CB8AC3E}">
        <p14:creationId xmlns:p14="http://schemas.microsoft.com/office/powerpoint/2010/main" val="288300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nodeType="withEffect">
                                  <p:stCondLst>
                                    <p:cond delay="0"/>
                                  </p:stCondLst>
                                  <p:childTnLst>
                                    <p:set>
                                      <p:cBhvr>
                                        <p:cTn id="33" dur="1" fill="hold">
                                          <p:stCondLst>
                                            <p:cond delay="0"/>
                                          </p:stCondLst>
                                        </p:cTn>
                                        <p:tgtEl>
                                          <p:spTgt spid="172"/>
                                        </p:tgtEl>
                                        <p:attrNameLst>
                                          <p:attrName>style.visibility</p:attrName>
                                        </p:attrNameLst>
                                      </p:cBhvr>
                                      <p:to>
                                        <p:strVal val="visible"/>
                                      </p:to>
                                    </p:set>
                                    <p:animEffect transition="in" filter="fade">
                                      <p:cBhvr>
                                        <p:cTn id="34" dur="500"/>
                                        <p:tgtEl>
                                          <p:spTgt spid="17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Effect transition="in" filter="wipe(up)">
                                      <p:cBhvr>
                                        <p:cTn id="43" dur="500"/>
                                        <p:tgtEl>
                                          <p:spTgt spid="10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fade">
                                      <p:cBhvr>
                                        <p:cTn id="51" dur="500"/>
                                        <p:tgtEl>
                                          <p:spTgt spid="77"/>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73"/>
                                        </p:tgtEl>
                                        <p:attrNameLst>
                                          <p:attrName>style.visibility</p:attrName>
                                        </p:attrNameLst>
                                      </p:cBhvr>
                                      <p:to>
                                        <p:strVal val="visible"/>
                                      </p:to>
                                    </p:set>
                                    <p:animEffect transition="in" filter="fade">
                                      <p:cBhvr>
                                        <p:cTn id="55" dur="500"/>
                                        <p:tgtEl>
                                          <p:spTgt spid="17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par>
                          <p:cTn id="61" fill="hold">
                            <p:stCondLst>
                              <p:cond delay="500"/>
                            </p:stCondLst>
                            <p:childTnLst>
                              <p:par>
                                <p:cTn id="62" presetID="22" presetClass="entr" presetSubtype="1" fill="hold" grpId="0" nodeType="afterEffect">
                                  <p:stCondLst>
                                    <p:cond delay="0"/>
                                  </p:stCondLst>
                                  <p:childTnLst>
                                    <p:set>
                                      <p:cBhvr>
                                        <p:cTn id="63" dur="1" fill="hold">
                                          <p:stCondLst>
                                            <p:cond delay="0"/>
                                          </p:stCondLst>
                                        </p:cTn>
                                        <p:tgtEl>
                                          <p:spTgt spid="115"/>
                                        </p:tgtEl>
                                        <p:attrNameLst>
                                          <p:attrName>style.visibility</p:attrName>
                                        </p:attrNameLst>
                                      </p:cBhvr>
                                      <p:to>
                                        <p:strVal val="visible"/>
                                      </p:to>
                                    </p:set>
                                    <p:animEffect transition="in" filter="wipe(up)">
                                      <p:cBhvr>
                                        <p:cTn id="64" dur="500"/>
                                        <p:tgtEl>
                                          <p:spTgt spid="11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174"/>
                                        </p:tgtEl>
                                        <p:attrNameLst>
                                          <p:attrName>style.visibility</p:attrName>
                                        </p:attrNameLst>
                                      </p:cBhvr>
                                      <p:to>
                                        <p:strVal val="visible"/>
                                      </p:to>
                                    </p:set>
                                    <p:animEffect transition="in" filter="fade">
                                      <p:cBhvr>
                                        <p:cTn id="73" dur="500"/>
                                        <p:tgtEl>
                                          <p:spTgt spid="17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par>
                                <p:cTn id="79" presetID="10" presetClass="entr" presetSubtype="0" fill="hold" nodeType="with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500"/>
                                        <p:tgtEl>
                                          <p:spTgt spid="21"/>
                                        </p:tgtEl>
                                      </p:cBhvr>
                                    </p:animEffect>
                                  </p:childTnLst>
                                </p:cTn>
                              </p:par>
                            </p:childTnLst>
                          </p:cTn>
                        </p:par>
                        <p:par>
                          <p:cTn id="82" fill="hold">
                            <p:stCondLst>
                              <p:cond delay="500"/>
                            </p:stCondLst>
                            <p:childTnLst>
                              <p:par>
                                <p:cTn id="83" presetID="22" presetClass="entr" presetSubtype="1"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up)">
                                      <p:cBhvr>
                                        <p:cTn id="85" dur="500"/>
                                        <p:tgtEl>
                                          <p:spTgt spid="23"/>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123"/>
                                        </p:tgtEl>
                                        <p:attrNameLst>
                                          <p:attrName>style.visibility</p:attrName>
                                        </p:attrNameLst>
                                      </p:cBhvr>
                                      <p:to>
                                        <p:strVal val="visible"/>
                                      </p:to>
                                    </p:set>
                                    <p:animEffect transition="in" filter="wipe(up)">
                                      <p:cBhvr>
                                        <p:cTn id="88" dur="500"/>
                                        <p:tgtEl>
                                          <p:spTgt spid="12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500"/>
                                        <p:tgtEl>
                                          <p:spTgt spid="12"/>
                                        </p:tgtEl>
                                      </p:cBhvr>
                                    </p:animEffect>
                                  </p:childTnLst>
                                </p:cTn>
                              </p:par>
                              <p:par>
                                <p:cTn id="94" presetID="10" presetClass="entr" presetSubtype="0" fill="hold" nodeType="withEffect">
                                  <p:stCondLst>
                                    <p:cond delay="0"/>
                                  </p:stCondLst>
                                  <p:childTnLst>
                                    <p:set>
                                      <p:cBhvr>
                                        <p:cTn id="95" dur="1" fill="hold">
                                          <p:stCondLst>
                                            <p:cond delay="0"/>
                                          </p:stCondLst>
                                        </p:cTn>
                                        <p:tgtEl>
                                          <p:spTgt spid="13"/>
                                        </p:tgtEl>
                                        <p:attrNameLst>
                                          <p:attrName>style.visibility</p:attrName>
                                        </p:attrNameLst>
                                      </p:cBhvr>
                                      <p:to>
                                        <p:strVal val="visible"/>
                                      </p:to>
                                    </p:set>
                                    <p:animEffect transition="in" filter="fade">
                                      <p:cBhvr>
                                        <p:cTn id="96" dur="500"/>
                                        <p:tgtEl>
                                          <p:spTgt spid="13"/>
                                        </p:tgtEl>
                                      </p:cBhvr>
                                    </p:animEffect>
                                  </p:childTnLst>
                                </p:cTn>
                              </p:par>
                              <p:par>
                                <p:cTn id="97" presetID="10" presetClass="entr" presetSubtype="0" fill="hold" grpId="0" nodeType="withEffect">
                                  <p:stCondLst>
                                    <p:cond delay="500"/>
                                  </p:stCondLst>
                                  <p:childTnLst>
                                    <p:set>
                                      <p:cBhvr>
                                        <p:cTn id="98" dur="1" fill="hold">
                                          <p:stCondLst>
                                            <p:cond delay="0"/>
                                          </p:stCondLst>
                                        </p:cTn>
                                        <p:tgtEl>
                                          <p:spTgt spid="171"/>
                                        </p:tgtEl>
                                        <p:attrNameLst>
                                          <p:attrName>style.visibility</p:attrName>
                                        </p:attrNameLst>
                                      </p:cBhvr>
                                      <p:to>
                                        <p:strVal val="visible"/>
                                      </p:to>
                                    </p:set>
                                    <p:animEffect transition="in" filter="fade">
                                      <p:cBhvr>
                                        <p:cTn id="99" dur="500"/>
                                        <p:tgtEl>
                                          <p:spTgt spid="171"/>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nodeType="clickEffect">
                                  <p:stCondLst>
                                    <p:cond delay="0"/>
                                  </p:stCondLst>
                                  <p:childTnLst>
                                    <p:set>
                                      <p:cBhvr>
                                        <p:cTn id="103" dur="1" fill="hold">
                                          <p:stCondLst>
                                            <p:cond delay="0"/>
                                          </p:stCondLst>
                                        </p:cTn>
                                        <p:tgtEl>
                                          <p:spTgt spid="94"/>
                                        </p:tgtEl>
                                        <p:attrNameLst>
                                          <p:attrName>style.visibility</p:attrName>
                                        </p:attrNameLst>
                                      </p:cBhvr>
                                      <p:to>
                                        <p:strVal val="visible"/>
                                      </p:to>
                                    </p:set>
                                    <p:animEffect transition="in" filter="fade">
                                      <p:cBhvr>
                                        <p:cTn id="104" dur="500"/>
                                        <p:tgtEl>
                                          <p:spTgt spid="94"/>
                                        </p:tgtEl>
                                      </p:cBhvr>
                                    </p:animEffect>
                                  </p:childTnLst>
                                </p:cTn>
                              </p:par>
                            </p:childTnLst>
                          </p:cTn>
                        </p:par>
                        <p:par>
                          <p:cTn id="105" fill="hold">
                            <p:stCondLst>
                              <p:cond delay="500"/>
                            </p:stCondLst>
                            <p:childTnLst>
                              <p:par>
                                <p:cTn id="106" presetID="10" presetClass="entr" presetSubtype="0" fill="hold"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14" grpId="0" animBg="1"/>
      <p:bldP spid="115" grpId="0" animBg="1"/>
      <p:bldP spid="123" grpId="0" animBg="1"/>
      <p:bldP spid="171" grpId="0"/>
      <p:bldP spid="23" grpId="0" animBg="1"/>
      <p:bldP spid="16" grpId="0"/>
      <p:bldP spid="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グループ化 32">
            <a:extLst>
              <a:ext uri="{FF2B5EF4-FFF2-40B4-BE49-F238E27FC236}">
                <a16:creationId xmlns:a16="http://schemas.microsoft.com/office/drawing/2014/main" id="{EAAD62DD-3AC7-EF71-93EA-1638EF25801A}"/>
              </a:ext>
            </a:extLst>
          </p:cNvPr>
          <p:cNvGrpSpPr/>
          <p:nvPr/>
        </p:nvGrpSpPr>
        <p:grpSpPr>
          <a:xfrm>
            <a:off x="1435943" y="2832623"/>
            <a:ext cx="6266532" cy="468000"/>
            <a:chOff x="1435943" y="2544991"/>
            <a:chExt cx="6266532" cy="468000"/>
          </a:xfrm>
        </p:grpSpPr>
        <p:sp>
          <p:nvSpPr>
            <p:cNvPr id="27" name="矢印: 下 26">
              <a:extLst>
                <a:ext uri="{FF2B5EF4-FFF2-40B4-BE49-F238E27FC236}">
                  <a16:creationId xmlns:a16="http://schemas.microsoft.com/office/drawing/2014/main" id="{48D82840-187F-3CB0-966F-7A3E72D7598A}"/>
                </a:ext>
              </a:extLst>
            </p:cNvPr>
            <p:cNvSpPr/>
            <p:nvPr/>
          </p:nvSpPr>
          <p:spPr>
            <a:xfrm>
              <a:off x="4485755"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GothicE" panose="020B0900000000000000" pitchFamily="34" charset="-128"/>
              </a:endParaRPr>
            </a:p>
          </p:txBody>
        </p:sp>
        <p:sp>
          <p:nvSpPr>
            <p:cNvPr id="71" name="矢印: 下 70">
              <a:extLst>
                <a:ext uri="{FF2B5EF4-FFF2-40B4-BE49-F238E27FC236}">
                  <a16:creationId xmlns:a16="http://schemas.microsoft.com/office/drawing/2014/main" id="{1DCF960F-1CFC-7DA9-4038-B31CAD46B627}"/>
                </a:ext>
              </a:extLst>
            </p:cNvPr>
            <p:cNvSpPr/>
            <p:nvPr/>
          </p:nvSpPr>
          <p:spPr>
            <a:xfrm>
              <a:off x="1435943"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PGothicE" panose="020B0900000000000000" pitchFamily="34" charset="-128"/>
              </a:endParaRPr>
            </a:p>
          </p:txBody>
        </p:sp>
        <p:sp>
          <p:nvSpPr>
            <p:cNvPr id="31" name="矢印: 下 30">
              <a:extLst>
                <a:ext uri="{FF2B5EF4-FFF2-40B4-BE49-F238E27FC236}">
                  <a16:creationId xmlns:a16="http://schemas.microsoft.com/office/drawing/2014/main" id="{5827F6A3-6FBC-061C-E24F-38B48743EAC1}"/>
                </a:ext>
              </a:extLst>
            </p:cNvPr>
            <p:cNvSpPr/>
            <p:nvPr/>
          </p:nvSpPr>
          <p:spPr>
            <a:xfrm>
              <a:off x="7463757"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PGothicE" panose="020B0900000000000000" pitchFamily="34" charset="-128"/>
              </a:endParaRPr>
            </a:p>
          </p:txBody>
        </p:sp>
      </p:grpSp>
      <p:grpSp>
        <p:nvGrpSpPr>
          <p:cNvPr id="12" name="グループ化 11">
            <a:extLst>
              <a:ext uri="{FF2B5EF4-FFF2-40B4-BE49-F238E27FC236}">
                <a16:creationId xmlns:a16="http://schemas.microsoft.com/office/drawing/2014/main" id="{21D18A8F-60BB-DB25-7859-AFE50AF34B1F}"/>
              </a:ext>
            </a:extLst>
          </p:cNvPr>
          <p:cNvGrpSpPr/>
          <p:nvPr/>
        </p:nvGrpSpPr>
        <p:grpSpPr>
          <a:xfrm>
            <a:off x="578819" y="4734156"/>
            <a:ext cx="1487626" cy="507254"/>
            <a:chOff x="578819" y="4380422"/>
            <a:chExt cx="1487626" cy="507254"/>
          </a:xfrm>
        </p:grpSpPr>
        <p:sp>
          <p:nvSpPr>
            <p:cNvPr id="61" name="正方形/長方形 60">
              <a:extLst>
                <a:ext uri="{FF2B5EF4-FFF2-40B4-BE49-F238E27FC236}">
                  <a16:creationId xmlns:a16="http://schemas.microsoft.com/office/drawing/2014/main" id="{3356F76A-8337-C422-DD76-BC71CD47F6FE}"/>
                </a:ext>
              </a:extLst>
            </p:cNvPr>
            <p:cNvSpPr/>
            <p:nvPr/>
          </p:nvSpPr>
          <p:spPr bwMode="auto">
            <a:xfrm>
              <a:off x="578819" y="4455628"/>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dirty="0">
                  <a:solidFill>
                    <a:srgbClr val="39B10F"/>
                  </a:solidFill>
                  <a:latin typeface="HGPｺﾞｼｯｸE" panose="020B0900000000000000" pitchFamily="50" charset="-128"/>
                  <a:ea typeface="HGPｺﾞｼｯｸE" panose="020B0900000000000000" pitchFamily="50" charset="-128"/>
                </a:rPr>
                <a:t>消費税</a:t>
              </a:r>
            </a:p>
          </p:txBody>
        </p:sp>
        <p:sp>
          <p:nvSpPr>
            <p:cNvPr id="74" name="矢印: 上 73">
              <a:extLst>
                <a:ext uri="{FF2B5EF4-FFF2-40B4-BE49-F238E27FC236}">
                  <a16:creationId xmlns:a16="http://schemas.microsoft.com/office/drawing/2014/main" id="{91290737-A8C4-2C9C-9F86-F19591946960}"/>
                </a:ext>
              </a:extLst>
            </p:cNvPr>
            <p:cNvSpPr/>
            <p:nvPr/>
          </p:nvSpPr>
          <p:spPr>
            <a:xfrm rot="10800000">
              <a:off x="1802375" y="4380422"/>
              <a:ext cx="237600" cy="468000"/>
            </a:xfrm>
            <a:prstGeom prst="upArrow">
              <a:avLst/>
            </a:prstGeom>
            <a:solidFill>
              <a:srgbClr val="45B21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latin typeface="HGPGothicE" panose="020B0900000000000000" pitchFamily="34" charset="-128"/>
              </a:endParaRPr>
            </a:p>
          </p:txBody>
        </p:sp>
      </p:grpSp>
      <p:grpSp>
        <p:nvGrpSpPr>
          <p:cNvPr id="50" name="グループ化 49">
            <a:extLst>
              <a:ext uri="{FF2B5EF4-FFF2-40B4-BE49-F238E27FC236}">
                <a16:creationId xmlns:a16="http://schemas.microsoft.com/office/drawing/2014/main" id="{5EFE61AD-73F3-62DE-6197-05FF32C5EBF6}"/>
              </a:ext>
            </a:extLst>
          </p:cNvPr>
          <p:cNvGrpSpPr/>
          <p:nvPr/>
        </p:nvGrpSpPr>
        <p:grpSpPr>
          <a:xfrm>
            <a:off x="2428593" y="4624919"/>
            <a:ext cx="6112692" cy="604694"/>
            <a:chOff x="1935846" y="4624919"/>
            <a:chExt cx="6112692" cy="604694"/>
          </a:xfrm>
        </p:grpSpPr>
        <p:sp>
          <p:nvSpPr>
            <p:cNvPr id="48" name="フリーフォーム: 図形 47">
              <a:extLst>
                <a:ext uri="{FF2B5EF4-FFF2-40B4-BE49-F238E27FC236}">
                  <a16:creationId xmlns:a16="http://schemas.microsoft.com/office/drawing/2014/main" id="{2E5BBD77-C74F-43ED-203F-7DFA6A15ADFE}"/>
                </a:ext>
              </a:extLst>
            </p:cNvPr>
            <p:cNvSpPr/>
            <p:nvPr/>
          </p:nvSpPr>
          <p:spPr bwMode="auto">
            <a:xfrm>
              <a:off x="3214281" y="4624919"/>
              <a:ext cx="3659416" cy="563125"/>
            </a:xfrm>
            <a:custGeom>
              <a:avLst/>
              <a:gdLst>
                <a:gd name="connsiteX0" fmla="*/ 1980982 w 3362951"/>
                <a:gd name="connsiteY0" fmla="*/ 0 h 563125"/>
                <a:gd name="connsiteX1" fmla="*/ 2124982 w 3362951"/>
                <a:gd name="connsiteY1" fmla="*/ 0 h 563125"/>
                <a:gd name="connsiteX2" fmla="*/ 2124982 w 3362951"/>
                <a:gd name="connsiteY2" fmla="*/ 237297 h 563125"/>
                <a:gd name="connsiteX3" fmla="*/ 3301294 w 3362951"/>
                <a:gd name="connsiteY3" fmla="*/ 237297 h 563125"/>
                <a:gd name="connsiteX4" fmla="*/ 3301294 w 3362951"/>
                <a:gd name="connsiteY4" fmla="*/ 316984 h 563125"/>
                <a:gd name="connsiteX5" fmla="*/ 3303551 w 3362951"/>
                <a:gd name="connsiteY5" fmla="*/ 316984 h 563125"/>
                <a:gd name="connsiteX6" fmla="*/ 3303551 w 3362951"/>
                <a:gd name="connsiteY6" fmla="*/ 444325 h 563125"/>
                <a:gd name="connsiteX7" fmla="*/ 3362951 w 3362951"/>
                <a:gd name="connsiteY7" fmla="*/ 444325 h 563125"/>
                <a:gd name="connsiteX8" fmla="*/ 3244151 w 3362951"/>
                <a:gd name="connsiteY8" fmla="*/ 563125 h 563125"/>
                <a:gd name="connsiteX9" fmla="*/ 3125350 w 3362951"/>
                <a:gd name="connsiteY9" fmla="*/ 444325 h 563125"/>
                <a:gd name="connsiteX10" fmla="*/ 3184750 w 3362951"/>
                <a:gd name="connsiteY10" fmla="*/ 444325 h 563125"/>
                <a:gd name="connsiteX11" fmla="*/ 3184750 w 3362951"/>
                <a:gd name="connsiteY11" fmla="*/ 347942 h 563125"/>
                <a:gd name="connsiteX12" fmla="*/ 178201 w 3362951"/>
                <a:gd name="connsiteY12" fmla="*/ 347942 h 563125"/>
                <a:gd name="connsiteX13" fmla="*/ 178201 w 3362951"/>
                <a:gd name="connsiteY13" fmla="*/ 444325 h 563125"/>
                <a:gd name="connsiteX14" fmla="*/ 237601 w 3362951"/>
                <a:gd name="connsiteY14" fmla="*/ 444325 h 563125"/>
                <a:gd name="connsiteX15" fmla="*/ 118801 w 3362951"/>
                <a:gd name="connsiteY15" fmla="*/ 563125 h 563125"/>
                <a:gd name="connsiteX16" fmla="*/ 0 w 3362951"/>
                <a:gd name="connsiteY16" fmla="*/ 444325 h 563125"/>
                <a:gd name="connsiteX17" fmla="*/ 59400 w 3362951"/>
                <a:gd name="connsiteY17" fmla="*/ 444325 h 563125"/>
                <a:gd name="connsiteX18" fmla="*/ 59400 w 3362951"/>
                <a:gd name="connsiteY18" fmla="*/ 347942 h 563125"/>
                <a:gd name="connsiteX19" fmla="*/ 57956 w 3362951"/>
                <a:gd name="connsiteY19" fmla="*/ 347942 h 563125"/>
                <a:gd name="connsiteX20" fmla="*/ 57956 w 3362951"/>
                <a:gd name="connsiteY20" fmla="*/ 237297 h 563125"/>
                <a:gd name="connsiteX21" fmla="*/ 1980982 w 3362951"/>
                <a:gd name="connsiteY21" fmla="*/ 237297 h 5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62951" h="563125">
                  <a:moveTo>
                    <a:pt x="1980982" y="0"/>
                  </a:moveTo>
                  <a:lnTo>
                    <a:pt x="2124982" y="0"/>
                  </a:lnTo>
                  <a:lnTo>
                    <a:pt x="2124982" y="237297"/>
                  </a:lnTo>
                  <a:lnTo>
                    <a:pt x="3301294" y="237297"/>
                  </a:lnTo>
                  <a:lnTo>
                    <a:pt x="3301294" y="316984"/>
                  </a:lnTo>
                  <a:lnTo>
                    <a:pt x="3303551" y="316984"/>
                  </a:lnTo>
                  <a:lnTo>
                    <a:pt x="3303551" y="444325"/>
                  </a:lnTo>
                  <a:lnTo>
                    <a:pt x="3362951" y="444325"/>
                  </a:lnTo>
                  <a:lnTo>
                    <a:pt x="3244151" y="563125"/>
                  </a:lnTo>
                  <a:lnTo>
                    <a:pt x="3125350" y="444325"/>
                  </a:lnTo>
                  <a:lnTo>
                    <a:pt x="3184750" y="444325"/>
                  </a:lnTo>
                  <a:lnTo>
                    <a:pt x="3184750" y="347942"/>
                  </a:lnTo>
                  <a:lnTo>
                    <a:pt x="178201" y="347942"/>
                  </a:lnTo>
                  <a:lnTo>
                    <a:pt x="178201" y="444325"/>
                  </a:lnTo>
                  <a:lnTo>
                    <a:pt x="237601" y="444325"/>
                  </a:lnTo>
                  <a:lnTo>
                    <a:pt x="118801" y="563125"/>
                  </a:lnTo>
                  <a:lnTo>
                    <a:pt x="0" y="444325"/>
                  </a:lnTo>
                  <a:lnTo>
                    <a:pt x="59400" y="444325"/>
                  </a:lnTo>
                  <a:lnTo>
                    <a:pt x="59400" y="347942"/>
                  </a:lnTo>
                  <a:lnTo>
                    <a:pt x="57956" y="347942"/>
                  </a:lnTo>
                  <a:lnTo>
                    <a:pt x="57956" y="237297"/>
                  </a:lnTo>
                  <a:lnTo>
                    <a:pt x="1980982" y="237297"/>
                  </a:lnTo>
                  <a:close/>
                </a:path>
              </a:pathLst>
            </a:custGeom>
            <a:solidFill>
              <a:srgbClr val="9374D2"/>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dirty="0">
                <a:latin typeface="HGPGothicE" panose="020B0900000000000000" pitchFamily="34" charset="-128"/>
              </a:endParaRPr>
            </a:p>
          </p:txBody>
        </p:sp>
        <p:sp>
          <p:nvSpPr>
            <p:cNvPr id="17" name="正方形/長方形 16">
              <a:extLst>
                <a:ext uri="{FF2B5EF4-FFF2-40B4-BE49-F238E27FC236}">
                  <a16:creationId xmlns:a16="http://schemas.microsoft.com/office/drawing/2014/main" id="{B27425D1-0565-830B-A2D7-0BEC204DF7C8}"/>
                </a:ext>
              </a:extLst>
            </p:cNvPr>
            <p:cNvSpPr/>
            <p:nvPr/>
          </p:nvSpPr>
          <p:spPr bwMode="auto">
            <a:xfrm>
              <a:off x="1935846" y="4797565"/>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dirty="0">
                  <a:solidFill>
                    <a:srgbClr val="805BC9"/>
                  </a:solidFill>
                  <a:latin typeface="HGPｺﾞｼｯｸE" panose="020B0900000000000000" pitchFamily="50" charset="-128"/>
                  <a:ea typeface="HGPｺﾞｼｯｸE" panose="020B0900000000000000" pitchFamily="50" charset="-128"/>
                </a:rPr>
                <a:t>所得税</a:t>
              </a:r>
            </a:p>
          </p:txBody>
        </p:sp>
        <p:sp>
          <p:nvSpPr>
            <p:cNvPr id="14" name="正方形/長方形 13">
              <a:extLst>
                <a:ext uri="{FF2B5EF4-FFF2-40B4-BE49-F238E27FC236}">
                  <a16:creationId xmlns:a16="http://schemas.microsoft.com/office/drawing/2014/main" id="{FE407F90-DD29-437E-40F9-485D08AF5AB6}"/>
                </a:ext>
              </a:extLst>
            </p:cNvPr>
            <p:cNvSpPr/>
            <p:nvPr/>
          </p:nvSpPr>
          <p:spPr bwMode="auto">
            <a:xfrm>
              <a:off x="6560912" y="4787328"/>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dirty="0">
                  <a:solidFill>
                    <a:srgbClr val="805BC9"/>
                  </a:solidFill>
                  <a:latin typeface="HGPｺﾞｼｯｸE" panose="020B0900000000000000" pitchFamily="50" charset="-128"/>
                  <a:ea typeface="HGPｺﾞｼｯｸE" panose="020B0900000000000000" pitchFamily="50" charset="-128"/>
                </a:rPr>
                <a:t>住民税</a:t>
              </a:r>
            </a:p>
          </p:txBody>
        </p:sp>
      </p:grpSp>
      <p:sp>
        <p:nvSpPr>
          <p:cNvPr id="3" name="Rectangle 14">
            <a:extLst>
              <a:ext uri="{FF2B5EF4-FFF2-40B4-BE49-F238E27FC236}">
                <a16:creationId xmlns:a16="http://schemas.microsoft.com/office/drawing/2014/main" id="{44C58116-E4DC-434F-A621-C242A6B032A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grpSp>
        <p:nvGrpSpPr>
          <p:cNvPr id="5" name="グループ化 4">
            <a:extLst>
              <a:ext uri="{FF2B5EF4-FFF2-40B4-BE49-F238E27FC236}">
                <a16:creationId xmlns:a16="http://schemas.microsoft.com/office/drawing/2014/main" id="{C05F90AF-3738-4212-2B1A-E26FBC2C7C5B}"/>
              </a:ext>
            </a:extLst>
          </p:cNvPr>
          <p:cNvGrpSpPr/>
          <p:nvPr/>
        </p:nvGrpSpPr>
        <p:grpSpPr>
          <a:xfrm>
            <a:off x="3276624" y="1397881"/>
            <a:ext cx="2592001" cy="1447719"/>
            <a:chOff x="3276624" y="1066181"/>
            <a:chExt cx="2592001" cy="1447719"/>
          </a:xfrm>
        </p:grpSpPr>
        <p:sp>
          <p:nvSpPr>
            <p:cNvPr id="28" name="正方形/長方形 27">
              <a:extLst>
                <a:ext uri="{FF2B5EF4-FFF2-40B4-BE49-F238E27FC236}">
                  <a16:creationId xmlns:a16="http://schemas.microsoft.com/office/drawing/2014/main" id="{1A43CDC7-CACA-ABFD-3D8E-002C8F432487}"/>
                </a:ext>
              </a:extLst>
            </p:cNvPr>
            <p:cNvSpPr/>
            <p:nvPr/>
          </p:nvSpPr>
          <p:spPr bwMode="auto">
            <a:xfrm>
              <a:off x="3276625"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HGPGothicE" panose="020B0900000000000000" pitchFamily="34" charset="-128"/>
              </a:endParaRPr>
            </a:p>
          </p:txBody>
        </p:sp>
        <p:pic>
          <p:nvPicPr>
            <p:cNvPr id="29" name="図 28">
              <a:extLst>
                <a:ext uri="{FF2B5EF4-FFF2-40B4-BE49-F238E27FC236}">
                  <a16:creationId xmlns:a16="http://schemas.microsoft.com/office/drawing/2014/main" id="{5E4FCD3F-57DB-C60F-A072-40FB6A71153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001050" y="1466301"/>
              <a:ext cx="843389" cy="1035662"/>
            </a:xfrm>
            <a:prstGeom prst="rect">
              <a:avLst/>
            </a:prstGeom>
          </p:spPr>
        </p:pic>
        <p:sp>
          <p:nvSpPr>
            <p:cNvPr id="30" name="正方形/長方形 29">
              <a:extLst>
                <a:ext uri="{FF2B5EF4-FFF2-40B4-BE49-F238E27FC236}">
                  <a16:creationId xmlns:a16="http://schemas.microsoft.com/office/drawing/2014/main" id="{1F05B907-49F7-8DC2-8D9D-49210F77249E}"/>
                </a:ext>
              </a:extLst>
            </p:cNvPr>
            <p:cNvSpPr/>
            <p:nvPr/>
          </p:nvSpPr>
          <p:spPr bwMode="auto">
            <a:xfrm>
              <a:off x="3276625"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dirty="0">
                  <a:solidFill>
                    <a:schemeClr val="bg1"/>
                  </a:solidFill>
                  <a:latin typeface="HGPｺﾞｼｯｸE" panose="020B0900000000000000" pitchFamily="50" charset="-128"/>
                  <a:ea typeface="HGPｺﾞｼｯｸE" panose="020B0900000000000000" pitchFamily="50" charset="-128"/>
                </a:rPr>
                <a:t>自分で商売をしている場合</a:t>
              </a:r>
            </a:p>
          </p:txBody>
        </p:sp>
        <p:sp>
          <p:nvSpPr>
            <p:cNvPr id="32" name="テキスト ボックス 31">
              <a:extLst>
                <a:ext uri="{FF2B5EF4-FFF2-40B4-BE49-F238E27FC236}">
                  <a16:creationId xmlns:a16="http://schemas.microsoft.com/office/drawing/2014/main" id="{E812F88B-DDAE-928B-0F63-A2E585E05585}"/>
                </a:ext>
              </a:extLst>
            </p:cNvPr>
            <p:cNvSpPr txBox="1"/>
            <p:nvPr/>
          </p:nvSpPr>
          <p:spPr>
            <a:xfrm>
              <a:off x="3276624" y="1460682"/>
              <a:ext cx="1696298" cy="1015663"/>
            </a:xfrm>
            <a:prstGeom prst="rect">
              <a:avLst/>
            </a:prstGeom>
            <a:noFill/>
          </p:spPr>
          <p:txBody>
            <a:bodyPr wrap="none" rtlCol="0">
              <a:spAutoFit/>
            </a:bodyPr>
            <a:lstStyle/>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ＹｏｕＴｕｂｅｒや大工さん</a:t>
              </a: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など自分で商売を</a:t>
              </a:r>
              <a:endParaRPr lang="en-US" altLang="ja-JP" sz="1200" dirty="0">
                <a:latin typeface="HGPｺﾞｼｯｸE" panose="020B0900000000000000" pitchFamily="50" charset="-128"/>
                <a:ea typeface="HGPｺﾞｼｯｸE" panose="020B0900000000000000" pitchFamily="50" charset="-128"/>
              </a:endParaRP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している方は</a:t>
              </a: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確定申告で税金を</a:t>
              </a: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納めています。</a:t>
              </a:r>
            </a:p>
          </p:txBody>
        </p:sp>
      </p:grpSp>
      <p:grpSp>
        <p:nvGrpSpPr>
          <p:cNvPr id="6" name="グループ化 5">
            <a:extLst>
              <a:ext uri="{FF2B5EF4-FFF2-40B4-BE49-F238E27FC236}">
                <a16:creationId xmlns:a16="http://schemas.microsoft.com/office/drawing/2014/main" id="{7AE87038-9C71-BD07-2462-92A1ACB7BD45}"/>
              </a:ext>
            </a:extLst>
          </p:cNvPr>
          <p:cNvGrpSpPr/>
          <p:nvPr/>
        </p:nvGrpSpPr>
        <p:grpSpPr>
          <a:xfrm>
            <a:off x="6177892" y="1397881"/>
            <a:ext cx="2592001" cy="1447719"/>
            <a:chOff x="6177892" y="1066181"/>
            <a:chExt cx="2592001" cy="1447719"/>
          </a:xfrm>
        </p:grpSpPr>
        <p:sp>
          <p:nvSpPr>
            <p:cNvPr id="35" name="正方形/長方形 34">
              <a:extLst>
                <a:ext uri="{FF2B5EF4-FFF2-40B4-BE49-F238E27FC236}">
                  <a16:creationId xmlns:a16="http://schemas.microsoft.com/office/drawing/2014/main" id="{F7477CF4-8291-DE14-B8D4-BA8C16FE93A3}"/>
                </a:ext>
              </a:extLst>
            </p:cNvPr>
            <p:cNvSpPr/>
            <p:nvPr/>
          </p:nvSpPr>
          <p:spPr bwMode="auto">
            <a:xfrm>
              <a:off x="6177892"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HGPGothicE" panose="020B0900000000000000" pitchFamily="34" charset="-128"/>
              </a:endParaRPr>
            </a:p>
          </p:txBody>
        </p:sp>
        <p:sp>
          <p:nvSpPr>
            <p:cNvPr id="37" name="正方形/長方形 36">
              <a:extLst>
                <a:ext uri="{FF2B5EF4-FFF2-40B4-BE49-F238E27FC236}">
                  <a16:creationId xmlns:a16="http://schemas.microsoft.com/office/drawing/2014/main" id="{8432BC26-E718-3179-0964-12D49004E7DD}"/>
                </a:ext>
              </a:extLst>
            </p:cNvPr>
            <p:cNvSpPr/>
            <p:nvPr/>
          </p:nvSpPr>
          <p:spPr bwMode="auto">
            <a:xfrm>
              <a:off x="6177892"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dirty="0">
                  <a:solidFill>
                    <a:schemeClr val="bg1"/>
                  </a:solidFill>
                  <a:latin typeface="HGPｺﾞｼｯｸE" panose="020B0900000000000000" pitchFamily="50" charset="-128"/>
                  <a:ea typeface="HGPｺﾞｼｯｸE" panose="020B0900000000000000" pitchFamily="50" charset="-128"/>
                </a:rPr>
                <a:t>会社などに勤めている場合</a:t>
              </a:r>
            </a:p>
          </p:txBody>
        </p:sp>
        <p:sp>
          <p:nvSpPr>
            <p:cNvPr id="38" name="テキスト ボックス 37">
              <a:extLst>
                <a:ext uri="{FF2B5EF4-FFF2-40B4-BE49-F238E27FC236}">
                  <a16:creationId xmlns:a16="http://schemas.microsoft.com/office/drawing/2014/main" id="{73E790D6-2D5A-C05D-F457-4D42C35A5C39}"/>
                </a:ext>
              </a:extLst>
            </p:cNvPr>
            <p:cNvSpPr txBox="1"/>
            <p:nvPr/>
          </p:nvSpPr>
          <p:spPr>
            <a:xfrm>
              <a:off x="6180616" y="1466301"/>
              <a:ext cx="1784463" cy="880049"/>
            </a:xfrm>
            <a:prstGeom prst="rect">
              <a:avLst/>
            </a:prstGeom>
            <a:noFill/>
          </p:spPr>
          <p:txBody>
            <a:bodyPr wrap="none" rtlCol="0">
              <a:spAutoFit/>
            </a:bodyPr>
            <a:lstStyle/>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会社員は</a:t>
              </a:r>
              <a:r>
                <a:rPr lang="ja-JP" altLang="en-US" sz="1200" dirty="0">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毎月会社から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払われる給料の中から、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税金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所得税・住民税</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が</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差し引かれています。</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pic>
          <p:nvPicPr>
            <p:cNvPr id="36" name="図 35">
              <a:extLst>
                <a:ext uri="{FF2B5EF4-FFF2-40B4-BE49-F238E27FC236}">
                  <a16:creationId xmlns:a16="http://schemas.microsoft.com/office/drawing/2014/main" id="{DFFDAFDE-B723-CE09-54A8-372EF7E93E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702475" y="1660318"/>
              <a:ext cx="1067418" cy="852403"/>
            </a:xfrm>
            <a:prstGeom prst="rect">
              <a:avLst/>
            </a:prstGeom>
          </p:spPr>
        </p:pic>
      </p:grpSp>
      <p:grpSp>
        <p:nvGrpSpPr>
          <p:cNvPr id="9" name="グループ化 8">
            <a:extLst>
              <a:ext uri="{FF2B5EF4-FFF2-40B4-BE49-F238E27FC236}">
                <a16:creationId xmlns:a16="http://schemas.microsoft.com/office/drawing/2014/main" id="{3190AD2A-D30D-AC0D-F5D7-17F1729C4736}"/>
              </a:ext>
            </a:extLst>
          </p:cNvPr>
          <p:cNvGrpSpPr/>
          <p:nvPr/>
        </p:nvGrpSpPr>
        <p:grpSpPr>
          <a:xfrm>
            <a:off x="3276000" y="3303310"/>
            <a:ext cx="5636733" cy="1485812"/>
            <a:chOff x="3276000" y="2971610"/>
            <a:chExt cx="5636733" cy="1485812"/>
          </a:xfrm>
        </p:grpSpPr>
        <p:sp>
          <p:nvSpPr>
            <p:cNvPr id="40" name="正方形/長方形 39">
              <a:extLst>
                <a:ext uri="{FF2B5EF4-FFF2-40B4-BE49-F238E27FC236}">
                  <a16:creationId xmlns:a16="http://schemas.microsoft.com/office/drawing/2014/main" id="{C55BEE94-6ABF-90FA-941E-56CBD16C1337}"/>
                </a:ext>
              </a:extLst>
            </p:cNvPr>
            <p:cNvSpPr/>
            <p:nvPr/>
          </p:nvSpPr>
          <p:spPr bwMode="auto">
            <a:xfrm>
              <a:off x="3276000" y="2971610"/>
              <a:ext cx="5544150" cy="1440000"/>
            </a:xfrm>
            <a:prstGeom prst="rect">
              <a:avLst/>
            </a:prstGeom>
            <a:solidFill>
              <a:schemeClr val="bg1"/>
            </a:solidFill>
            <a:ln w="12700">
              <a:gradFill flip="none" rotWithShape="1">
                <a:gsLst>
                  <a:gs pos="48200">
                    <a:srgbClr val="B474CE"/>
                  </a:gs>
                  <a:gs pos="37000">
                    <a:srgbClr val="22B6E7"/>
                  </a:gs>
                  <a:gs pos="0">
                    <a:srgbClr val="11BAEF"/>
                  </a:gs>
                  <a:gs pos="94215">
                    <a:srgbClr val="F38585"/>
                  </a:gs>
                  <a:gs pos="57000">
                    <a:srgbClr val="F38585"/>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HGPGothicE" panose="020B0900000000000000" pitchFamily="34" charset="-128"/>
              </a:endParaRPr>
            </a:p>
          </p:txBody>
        </p:sp>
        <p:pic>
          <p:nvPicPr>
            <p:cNvPr id="41" name="図 40">
              <a:extLst>
                <a:ext uri="{FF2B5EF4-FFF2-40B4-BE49-F238E27FC236}">
                  <a16:creationId xmlns:a16="http://schemas.microsoft.com/office/drawing/2014/main" id="{0D13822A-4A0B-FF74-EEEB-12336439A69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350438" y="3429158"/>
              <a:ext cx="1562295" cy="1028264"/>
            </a:xfrm>
            <a:prstGeom prst="rect">
              <a:avLst/>
            </a:prstGeom>
          </p:spPr>
        </p:pic>
        <p:sp>
          <p:nvSpPr>
            <p:cNvPr id="42" name="四角形: 角を丸くする 41">
              <a:extLst>
                <a:ext uri="{FF2B5EF4-FFF2-40B4-BE49-F238E27FC236}">
                  <a16:creationId xmlns:a16="http://schemas.microsoft.com/office/drawing/2014/main" id="{9D7C3A53-4869-9C8A-CA57-B9C06C6509A6}"/>
                </a:ext>
              </a:extLst>
            </p:cNvPr>
            <p:cNvSpPr/>
            <p:nvPr/>
          </p:nvSpPr>
          <p:spPr bwMode="auto">
            <a:xfrm>
              <a:off x="6157530" y="3058461"/>
              <a:ext cx="945835" cy="259745"/>
            </a:xfrm>
            <a:prstGeom prst="roundRect">
              <a:avLst>
                <a:gd name="adj" fmla="val 50000"/>
              </a:avLst>
            </a:prstGeom>
            <a:solidFill>
              <a:srgbClr val="DE5C5C"/>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algn="ctr"/>
              <a:r>
                <a:rPr lang="ja-JP" altLang="en-US" sz="1200" dirty="0">
                  <a:solidFill>
                    <a:schemeClr val="bg1"/>
                  </a:solidFill>
                  <a:latin typeface="HGPｺﾞｼｯｸE" panose="020B0900000000000000" pitchFamily="50" charset="-128"/>
                  <a:ea typeface="HGPｺﾞｼｯｸE" panose="020B0900000000000000" pitchFamily="50" charset="-128"/>
                </a:rPr>
                <a:t>会社</a:t>
              </a:r>
            </a:p>
          </p:txBody>
        </p:sp>
        <p:pic>
          <p:nvPicPr>
            <p:cNvPr id="43" name="図 42">
              <a:extLst>
                <a:ext uri="{FF2B5EF4-FFF2-40B4-BE49-F238E27FC236}">
                  <a16:creationId xmlns:a16="http://schemas.microsoft.com/office/drawing/2014/main" id="{148F644B-8FA5-6116-C583-B655E266E6B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828181" y="3265682"/>
              <a:ext cx="1088211" cy="1014561"/>
            </a:xfrm>
            <a:prstGeom prst="rect">
              <a:avLst/>
            </a:prstGeom>
          </p:spPr>
        </p:pic>
        <p:sp>
          <p:nvSpPr>
            <p:cNvPr id="44" name="四角形: 角を丸くする 43">
              <a:extLst>
                <a:ext uri="{FF2B5EF4-FFF2-40B4-BE49-F238E27FC236}">
                  <a16:creationId xmlns:a16="http://schemas.microsoft.com/office/drawing/2014/main" id="{16E12664-4484-2BDB-6A45-E16846E0BE9F}"/>
                </a:ext>
              </a:extLst>
            </p:cNvPr>
            <p:cNvSpPr/>
            <p:nvPr/>
          </p:nvSpPr>
          <p:spPr bwMode="auto">
            <a:xfrm>
              <a:off x="3362469" y="3058461"/>
              <a:ext cx="1152128" cy="259745"/>
            </a:xfrm>
            <a:prstGeom prst="roundRect">
              <a:avLst>
                <a:gd name="adj" fmla="val 50000"/>
              </a:avLst>
            </a:prstGeom>
            <a:solidFill>
              <a:srgbClr val="0FBEE7"/>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algn="ctr"/>
              <a:r>
                <a:rPr lang="ja-JP" altLang="en-US" sz="1200" dirty="0">
                  <a:solidFill>
                    <a:schemeClr val="bg1"/>
                  </a:solidFill>
                  <a:latin typeface="HGPｺﾞｼｯｸE" panose="020B0900000000000000" pitchFamily="50" charset="-128"/>
                  <a:ea typeface="HGPｺﾞｼｯｸE" panose="020B0900000000000000" pitchFamily="50" charset="-128"/>
                </a:rPr>
                <a:t>個人事業主</a:t>
              </a:r>
            </a:p>
          </p:txBody>
        </p:sp>
        <p:sp>
          <p:nvSpPr>
            <p:cNvPr id="49" name="テキスト ボックス 48">
              <a:extLst>
                <a:ext uri="{FF2B5EF4-FFF2-40B4-BE49-F238E27FC236}">
                  <a16:creationId xmlns:a16="http://schemas.microsoft.com/office/drawing/2014/main" id="{F6734E0A-D90F-765B-42EE-5FA4210C4EF0}"/>
                </a:ext>
              </a:extLst>
            </p:cNvPr>
            <p:cNvSpPr txBox="1"/>
            <p:nvPr/>
          </p:nvSpPr>
          <p:spPr>
            <a:xfrm>
              <a:off x="3277622" y="3405887"/>
              <a:ext cx="1648208" cy="88004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自分で税金を計算して</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税務署に申告</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en-US" altLang="ja-JP" sz="12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申し出ること）し、</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納めます </a:t>
              </a:r>
              <a:r>
                <a:rPr lang="en-US" altLang="ja-JP" sz="12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確定申告</a:t>
              </a:r>
              <a:r>
                <a:rPr lang="en-US" altLang="ja-JP" sz="12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a:t>
              </a:r>
              <a:endParaRPr lang="en-US" altLang="ja-JP" sz="1200" dirty="0">
                <a:latin typeface="HGPｺﾞｼｯｸE" panose="020B0900000000000000" pitchFamily="50" charset="-128"/>
                <a:ea typeface="HGPｺﾞｼｯｸE" panose="020B0900000000000000" pitchFamily="50" charset="-128"/>
              </a:endParaRPr>
            </a:p>
          </p:txBody>
        </p:sp>
        <p:sp>
          <p:nvSpPr>
            <p:cNvPr id="47" name="テキスト ボックス 46">
              <a:extLst>
                <a:ext uri="{FF2B5EF4-FFF2-40B4-BE49-F238E27FC236}">
                  <a16:creationId xmlns:a16="http://schemas.microsoft.com/office/drawing/2014/main" id="{1860FED4-E4F6-55A1-A245-FC59CEE6003E}"/>
                </a:ext>
              </a:extLst>
            </p:cNvPr>
            <p:cNvSpPr txBox="1"/>
            <p:nvPr/>
          </p:nvSpPr>
          <p:spPr>
            <a:xfrm>
              <a:off x="6081549" y="3405887"/>
              <a:ext cx="1329210" cy="88004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会社は、社員から</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預かった税金を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まとめて納めます</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（源泉徴収）。</a:t>
              </a:r>
            </a:p>
          </p:txBody>
        </p:sp>
      </p:grpSp>
      <p:grpSp>
        <p:nvGrpSpPr>
          <p:cNvPr id="11" name="グループ化 10">
            <a:extLst>
              <a:ext uri="{FF2B5EF4-FFF2-40B4-BE49-F238E27FC236}">
                <a16:creationId xmlns:a16="http://schemas.microsoft.com/office/drawing/2014/main" id="{BB4665ED-58DF-C42F-E1CC-C4EDF4F0DD5A}"/>
              </a:ext>
            </a:extLst>
          </p:cNvPr>
          <p:cNvGrpSpPr/>
          <p:nvPr/>
        </p:nvGrpSpPr>
        <p:grpSpPr>
          <a:xfrm>
            <a:off x="5039206" y="5201020"/>
            <a:ext cx="2592000" cy="1440000"/>
            <a:chOff x="5039206" y="4869320"/>
            <a:chExt cx="2592000" cy="1440000"/>
          </a:xfrm>
        </p:grpSpPr>
        <p:sp>
          <p:nvSpPr>
            <p:cNvPr id="54" name="正方形/長方形 53">
              <a:extLst>
                <a:ext uri="{FF2B5EF4-FFF2-40B4-BE49-F238E27FC236}">
                  <a16:creationId xmlns:a16="http://schemas.microsoft.com/office/drawing/2014/main" id="{9803752F-9EC3-3443-E15C-35CF6E0E7AA9}"/>
                </a:ext>
              </a:extLst>
            </p:cNvPr>
            <p:cNvSpPr/>
            <p:nvPr/>
          </p:nvSpPr>
          <p:spPr bwMode="auto">
            <a:xfrm>
              <a:off x="5039206" y="4869320"/>
              <a:ext cx="2592000" cy="144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HGPGothicE" panose="020B0900000000000000" pitchFamily="34" charset="-128"/>
              </a:endParaRPr>
            </a:p>
          </p:txBody>
        </p:sp>
        <p:sp>
          <p:nvSpPr>
            <p:cNvPr id="56" name="正方形/長方形 55">
              <a:extLst>
                <a:ext uri="{FF2B5EF4-FFF2-40B4-BE49-F238E27FC236}">
                  <a16:creationId xmlns:a16="http://schemas.microsoft.com/office/drawing/2014/main" id="{2C00E939-2CDC-CD2E-C95E-DB1F25ADEC4C}"/>
                </a:ext>
              </a:extLst>
            </p:cNvPr>
            <p:cNvSpPr/>
            <p:nvPr/>
          </p:nvSpPr>
          <p:spPr bwMode="auto">
            <a:xfrm>
              <a:off x="5091569" y="4948063"/>
              <a:ext cx="1487626" cy="818832"/>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rgbClr val="005BAD"/>
                  </a:solidFill>
                  <a:latin typeface="HGPｺﾞｼｯｸE" panose="020B0900000000000000" pitchFamily="50" charset="-128"/>
                  <a:ea typeface="HGPｺﾞｼｯｸE" panose="020B0900000000000000" pitchFamily="50" charset="-128"/>
                </a:rPr>
                <a:t>都道府県</a:t>
              </a:r>
              <a:endParaRPr lang="en-US" altLang="ja-JP" sz="1600" dirty="0">
                <a:solidFill>
                  <a:srgbClr val="005BAD"/>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sz="1600" dirty="0">
                  <a:solidFill>
                    <a:srgbClr val="005BAD"/>
                  </a:solidFill>
                  <a:latin typeface="HGPｺﾞｼｯｸE" panose="020B0900000000000000" pitchFamily="50" charset="-128"/>
                  <a:ea typeface="HGPｺﾞｼｯｸE" panose="020B0900000000000000" pitchFamily="50" charset="-128"/>
                </a:rPr>
                <a:t>市区町村</a:t>
              </a:r>
              <a:endParaRPr lang="en-US" altLang="ja-JP" sz="1600" dirty="0">
                <a:solidFill>
                  <a:srgbClr val="005BAD"/>
                </a:solidFill>
                <a:latin typeface="HGPｺﾞｼｯｸE" panose="020B0900000000000000" pitchFamily="50" charset="-128"/>
                <a:ea typeface="HGPｺﾞｼｯｸE" panose="020B0900000000000000" pitchFamily="50" charset="-128"/>
              </a:endParaRPr>
            </a:p>
          </p:txBody>
        </p:sp>
        <p:pic>
          <p:nvPicPr>
            <p:cNvPr id="57" name="グラフィックス 56">
              <a:extLst>
                <a:ext uri="{FF2B5EF4-FFF2-40B4-BE49-F238E27FC236}">
                  <a16:creationId xmlns:a16="http://schemas.microsoft.com/office/drawing/2014/main" id="{5C508F82-9849-F298-84EE-9EB1A7DDA50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5726826" y="5206539"/>
              <a:ext cx="217112" cy="1184009"/>
            </a:xfrm>
            <a:prstGeom prst="rect">
              <a:avLst/>
            </a:prstGeom>
          </p:spPr>
        </p:pic>
        <p:sp>
          <p:nvSpPr>
            <p:cNvPr id="58" name="正方形/長方形 57">
              <a:extLst>
                <a:ext uri="{FF2B5EF4-FFF2-40B4-BE49-F238E27FC236}">
                  <a16:creationId xmlns:a16="http://schemas.microsoft.com/office/drawing/2014/main" id="{B886C409-79B9-3120-5F02-3D9E0D047811}"/>
                </a:ext>
              </a:extLst>
            </p:cNvPr>
            <p:cNvSpPr/>
            <p:nvPr/>
          </p:nvSpPr>
          <p:spPr bwMode="auto">
            <a:xfrm>
              <a:off x="5091569" y="5936248"/>
              <a:ext cx="1487626" cy="288357"/>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400" dirty="0">
                  <a:solidFill>
                    <a:srgbClr val="005BAD"/>
                  </a:solidFill>
                  <a:latin typeface="HGPｺﾞｼｯｸE" panose="020B0900000000000000" pitchFamily="50" charset="-128"/>
                  <a:ea typeface="HGPｺﾞｼｯｸE" panose="020B0900000000000000" pitchFamily="50" charset="-128"/>
                </a:rPr>
                <a:t>（地方公共団体）</a:t>
              </a:r>
            </a:p>
          </p:txBody>
        </p:sp>
      </p:grpSp>
      <p:grpSp>
        <p:nvGrpSpPr>
          <p:cNvPr id="10" name="グループ化 9">
            <a:extLst>
              <a:ext uri="{FF2B5EF4-FFF2-40B4-BE49-F238E27FC236}">
                <a16:creationId xmlns:a16="http://schemas.microsoft.com/office/drawing/2014/main" id="{E4900BE6-7261-4520-4675-CA951C41D8CB}"/>
              </a:ext>
            </a:extLst>
          </p:cNvPr>
          <p:cNvGrpSpPr/>
          <p:nvPr/>
        </p:nvGrpSpPr>
        <p:grpSpPr>
          <a:xfrm>
            <a:off x="1428224" y="5201020"/>
            <a:ext cx="2676570" cy="1440000"/>
            <a:chOff x="1428224" y="4869320"/>
            <a:chExt cx="2676570" cy="1440000"/>
          </a:xfrm>
        </p:grpSpPr>
        <p:sp>
          <p:nvSpPr>
            <p:cNvPr id="63" name="正方形/長方形 62">
              <a:extLst>
                <a:ext uri="{FF2B5EF4-FFF2-40B4-BE49-F238E27FC236}">
                  <a16:creationId xmlns:a16="http://schemas.microsoft.com/office/drawing/2014/main" id="{D712D98F-E607-8BFF-A424-73C2FC87A58B}"/>
                </a:ext>
              </a:extLst>
            </p:cNvPr>
            <p:cNvSpPr/>
            <p:nvPr/>
          </p:nvSpPr>
          <p:spPr bwMode="auto">
            <a:xfrm>
              <a:off x="1512794" y="4869320"/>
              <a:ext cx="2592000" cy="144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HGPGothicE" panose="020B0900000000000000" pitchFamily="34" charset="-128"/>
              </a:endParaRPr>
            </a:p>
          </p:txBody>
        </p:sp>
        <p:sp>
          <p:nvSpPr>
            <p:cNvPr id="64" name="正方形/長方形 63">
              <a:extLst>
                <a:ext uri="{FF2B5EF4-FFF2-40B4-BE49-F238E27FC236}">
                  <a16:creationId xmlns:a16="http://schemas.microsoft.com/office/drawing/2014/main" id="{9E612FD1-CA30-7124-B669-2293A1206EE2}"/>
                </a:ext>
              </a:extLst>
            </p:cNvPr>
            <p:cNvSpPr/>
            <p:nvPr/>
          </p:nvSpPr>
          <p:spPr bwMode="auto">
            <a:xfrm>
              <a:off x="1428224" y="5327483"/>
              <a:ext cx="1487626" cy="576533"/>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000" dirty="0">
                  <a:solidFill>
                    <a:srgbClr val="005BAD"/>
                  </a:solidFill>
                  <a:latin typeface="HGPｺﾞｼｯｸE" panose="020B0900000000000000" pitchFamily="50" charset="-128"/>
                  <a:ea typeface="HGPｺﾞｼｯｸE" panose="020B0900000000000000" pitchFamily="50" charset="-128"/>
                </a:rPr>
                <a:t>税務署</a:t>
              </a:r>
              <a:endParaRPr lang="en-US" altLang="ja-JP" sz="2000" dirty="0">
                <a:solidFill>
                  <a:srgbClr val="005BAD"/>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dirty="0">
                  <a:solidFill>
                    <a:srgbClr val="005BAD"/>
                  </a:solidFill>
                  <a:latin typeface="HGPｺﾞｼｯｸE" panose="020B0900000000000000" pitchFamily="50" charset="-128"/>
                  <a:ea typeface="HGPｺﾞｼｯｸE" panose="020B0900000000000000" pitchFamily="50" charset="-128"/>
                </a:rPr>
                <a:t>（国）</a:t>
              </a:r>
            </a:p>
          </p:txBody>
        </p:sp>
      </p:grpSp>
      <p:grpSp>
        <p:nvGrpSpPr>
          <p:cNvPr id="8" name="グループ化 7">
            <a:extLst>
              <a:ext uri="{FF2B5EF4-FFF2-40B4-BE49-F238E27FC236}">
                <a16:creationId xmlns:a16="http://schemas.microsoft.com/office/drawing/2014/main" id="{A83F03DB-A5CD-7F99-F02D-32EE59DBB391}"/>
              </a:ext>
            </a:extLst>
          </p:cNvPr>
          <p:cNvGrpSpPr/>
          <p:nvPr/>
        </p:nvGrpSpPr>
        <p:grpSpPr>
          <a:xfrm>
            <a:off x="250337" y="3303310"/>
            <a:ext cx="2592000" cy="1440000"/>
            <a:chOff x="259302" y="2971610"/>
            <a:chExt cx="2592000" cy="1440000"/>
          </a:xfrm>
        </p:grpSpPr>
        <p:sp>
          <p:nvSpPr>
            <p:cNvPr id="67" name="正方形/長方形 66">
              <a:extLst>
                <a:ext uri="{FF2B5EF4-FFF2-40B4-BE49-F238E27FC236}">
                  <a16:creationId xmlns:a16="http://schemas.microsoft.com/office/drawing/2014/main" id="{5655544B-FACD-0B40-1D37-43BF5D6400AC}"/>
                </a:ext>
              </a:extLst>
            </p:cNvPr>
            <p:cNvSpPr/>
            <p:nvPr/>
          </p:nvSpPr>
          <p:spPr bwMode="auto">
            <a:xfrm>
              <a:off x="259302" y="2971610"/>
              <a:ext cx="2592000" cy="1440000"/>
            </a:xfrm>
            <a:prstGeom prst="rect">
              <a:avLst/>
            </a:prstGeom>
            <a:noFill/>
            <a:ln w="12700">
              <a:solidFill>
                <a:srgbClr val="45B2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HGPGothicE" panose="020B0900000000000000" pitchFamily="34" charset="-128"/>
              </a:endParaRPr>
            </a:p>
          </p:txBody>
        </p:sp>
        <p:sp>
          <p:nvSpPr>
            <p:cNvPr id="68" name="四角形: 角を丸くする 67">
              <a:extLst>
                <a:ext uri="{FF2B5EF4-FFF2-40B4-BE49-F238E27FC236}">
                  <a16:creationId xmlns:a16="http://schemas.microsoft.com/office/drawing/2014/main" id="{6E5D0FE3-0496-6C0F-5B5D-9AAAEEE6E5CE}"/>
                </a:ext>
              </a:extLst>
            </p:cNvPr>
            <p:cNvSpPr/>
            <p:nvPr/>
          </p:nvSpPr>
          <p:spPr bwMode="auto">
            <a:xfrm>
              <a:off x="311150" y="3045761"/>
              <a:ext cx="945835" cy="259745"/>
            </a:xfrm>
            <a:prstGeom prst="roundRect">
              <a:avLst>
                <a:gd name="adj" fmla="val 50000"/>
              </a:avLst>
            </a:prstGeom>
            <a:solidFill>
              <a:srgbClr val="39B10F"/>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お店</a:t>
              </a:r>
            </a:p>
          </p:txBody>
        </p:sp>
        <p:sp>
          <p:nvSpPr>
            <p:cNvPr id="69" name="テキスト ボックス 68">
              <a:extLst>
                <a:ext uri="{FF2B5EF4-FFF2-40B4-BE49-F238E27FC236}">
                  <a16:creationId xmlns:a16="http://schemas.microsoft.com/office/drawing/2014/main" id="{CC480ED9-04DD-6FFA-BC74-BC02474FB75B}"/>
                </a:ext>
              </a:extLst>
            </p:cNvPr>
            <p:cNvSpPr txBox="1"/>
            <p:nvPr/>
          </p:nvSpPr>
          <p:spPr>
            <a:xfrm>
              <a:off x="259803" y="3405887"/>
              <a:ext cx="1431802" cy="676917"/>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お店は、預かった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消費税を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まとめて納めます。</a:t>
              </a:r>
              <a:endParaRPr lang="en-US" altLang="ja-JP" sz="1200" dirty="0">
                <a:latin typeface="HGPｺﾞｼｯｸE" panose="020B0900000000000000" pitchFamily="50" charset="-128"/>
                <a:ea typeface="HGPｺﾞｼｯｸE" panose="020B0900000000000000" pitchFamily="50" charset="-128"/>
              </a:endParaRPr>
            </a:p>
          </p:txBody>
        </p:sp>
      </p:grpSp>
      <p:pic>
        <p:nvPicPr>
          <p:cNvPr id="70" name="図 69">
            <a:extLst>
              <a:ext uri="{FF2B5EF4-FFF2-40B4-BE49-F238E27FC236}">
                <a16:creationId xmlns:a16="http://schemas.microsoft.com/office/drawing/2014/main" id="{80B1157B-30E2-EBB6-4002-C6283C7D4E6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680491" y="3832707"/>
            <a:ext cx="1420909" cy="918260"/>
          </a:xfrm>
          <a:prstGeom prst="rect">
            <a:avLst/>
          </a:prstGeom>
        </p:spPr>
      </p:pic>
      <p:pic>
        <p:nvPicPr>
          <p:cNvPr id="55" name="図 54">
            <a:extLst>
              <a:ext uri="{FF2B5EF4-FFF2-40B4-BE49-F238E27FC236}">
                <a16:creationId xmlns:a16="http://schemas.microsoft.com/office/drawing/2014/main" id="{E2AE49B3-DC13-4F74-7AFB-123D5F2D42A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672589" y="5571855"/>
            <a:ext cx="1968252" cy="1090108"/>
          </a:xfrm>
          <a:prstGeom prst="rect">
            <a:avLst/>
          </a:prstGeom>
        </p:spPr>
      </p:pic>
      <p:pic>
        <p:nvPicPr>
          <p:cNvPr id="65" name="図 64" descr="ダイアグラム&#10;&#10;自動的に生成された説明">
            <a:extLst>
              <a:ext uri="{FF2B5EF4-FFF2-40B4-BE49-F238E27FC236}">
                <a16:creationId xmlns:a16="http://schemas.microsoft.com/office/drawing/2014/main" id="{D99A4918-07B2-B585-C80C-863EBDED840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40564" y="5344876"/>
            <a:ext cx="1335625" cy="1299499"/>
          </a:xfrm>
          <a:prstGeom prst="rect">
            <a:avLst/>
          </a:prstGeom>
        </p:spPr>
      </p:pic>
      <p:sp>
        <p:nvSpPr>
          <p:cNvPr id="7" name="テキスト ボックス 6">
            <a:extLst>
              <a:ext uri="{FF2B5EF4-FFF2-40B4-BE49-F238E27FC236}">
                <a16:creationId xmlns:a16="http://schemas.microsoft.com/office/drawing/2014/main" id="{854B59B9-9D80-5691-BB24-9F4D6282473B}"/>
              </a:ext>
            </a:extLst>
          </p:cNvPr>
          <p:cNvSpPr txBox="1"/>
          <p:nvPr/>
        </p:nvSpPr>
        <p:spPr>
          <a:xfrm>
            <a:off x="194203" y="957280"/>
            <a:ext cx="2196435" cy="369332"/>
          </a:xfrm>
          <a:prstGeom prst="rect">
            <a:avLst/>
          </a:prstGeom>
          <a:noFill/>
        </p:spPr>
        <p:txBody>
          <a:bodyPr wrap="none" rtlCol="0">
            <a:spAutoFit/>
          </a:bodyPr>
          <a:lstStyle/>
          <a:p>
            <a:pPr>
              <a:spcBef>
                <a:spcPts val="0"/>
              </a:spcBef>
              <a:spcAft>
                <a:spcPts val="500"/>
              </a:spcAft>
            </a:pPr>
            <a:r>
              <a:rPr lang="ja-JP" altLang="en-US" sz="1800" dirty="0">
                <a:latin typeface="HGPｺﾞｼｯｸE" panose="020B0900000000000000" pitchFamily="50" charset="-128"/>
                <a:ea typeface="HGPｺﾞｼｯｸE" panose="020B0900000000000000" pitchFamily="50" charset="-128"/>
              </a:rPr>
              <a:t>税金の流れと納め方</a:t>
            </a:r>
          </a:p>
        </p:txBody>
      </p:sp>
      <p:grpSp>
        <p:nvGrpSpPr>
          <p:cNvPr id="4" name="グループ化 3">
            <a:extLst>
              <a:ext uri="{FF2B5EF4-FFF2-40B4-BE49-F238E27FC236}">
                <a16:creationId xmlns:a16="http://schemas.microsoft.com/office/drawing/2014/main" id="{1CEFA275-8E84-D727-0254-6043D31AA59D}"/>
              </a:ext>
            </a:extLst>
          </p:cNvPr>
          <p:cNvGrpSpPr/>
          <p:nvPr/>
        </p:nvGrpSpPr>
        <p:grpSpPr>
          <a:xfrm>
            <a:off x="250337" y="1397881"/>
            <a:ext cx="2604659" cy="1447719"/>
            <a:chOff x="259302" y="1066181"/>
            <a:chExt cx="2604659" cy="1447719"/>
          </a:xfrm>
        </p:grpSpPr>
        <p:sp>
          <p:nvSpPr>
            <p:cNvPr id="23" name="正方形/長方形 22">
              <a:extLst>
                <a:ext uri="{FF2B5EF4-FFF2-40B4-BE49-F238E27FC236}">
                  <a16:creationId xmlns:a16="http://schemas.microsoft.com/office/drawing/2014/main" id="{7DC845E0-A1A2-89AF-9D90-308D0C36D056}"/>
                </a:ext>
              </a:extLst>
            </p:cNvPr>
            <p:cNvSpPr/>
            <p:nvPr/>
          </p:nvSpPr>
          <p:spPr bwMode="auto">
            <a:xfrm>
              <a:off x="259302"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HGPGothicE" panose="020B0900000000000000" pitchFamily="34" charset="-128"/>
              </a:endParaRPr>
            </a:p>
          </p:txBody>
        </p:sp>
        <p:pic>
          <p:nvPicPr>
            <p:cNvPr id="24" name="図 23">
              <a:extLst>
                <a:ext uri="{FF2B5EF4-FFF2-40B4-BE49-F238E27FC236}">
                  <a16:creationId xmlns:a16="http://schemas.microsoft.com/office/drawing/2014/main" id="{2EF3EFF6-3CF4-CB32-AF6E-8D90FFB8ABA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1485547" y="1530517"/>
              <a:ext cx="1378414" cy="976685"/>
            </a:xfrm>
            <a:prstGeom prst="rect">
              <a:avLst/>
            </a:prstGeom>
          </p:spPr>
        </p:pic>
        <p:sp>
          <p:nvSpPr>
            <p:cNvPr id="25" name="正方形/長方形 24">
              <a:extLst>
                <a:ext uri="{FF2B5EF4-FFF2-40B4-BE49-F238E27FC236}">
                  <a16:creationId xmlns:a16="http://schemas.microsoft.com/office/drawing/2014/main" id="{AC5DA8BE-9346-3C20-C3BB-9458415E9731}"/>
                </a:ext>
              </a:extLst>
            </p:cNvPr>
            <p:cNvSpPr/>
            <p:nvPr/>
          </p:nvSpPr>
          <p:spPr bwMode="auto">
            <a:xfrm>
              <a:off x="259302"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dirty="0">
                  <a:solidFill>
                    <a:schemeClr val="bg1"/>
                  </a:solidFill>
                  <a:latin typeface="HGPｺﾞｼｯｸE" panose="020B0900000000000000" pitchFamily="50" charset="-128"/>
                  <a:ea typeface="HGPｺﾞｼｯｸE" panose="020B0900000000000000" pitchFamily="50" charset="-128"/>
                </a:rPr>
                <a:t>商品を買った場合</a:t>
              </a:r>
            </a:p>
          </p:txBody>
        </p:sp>
        <p:sp>
          <p:nvSpPr>
            <p:cNvPr id="26" name="テキスト ボックス 25">
              <a:extLst>
                <a:ext uri="{FF2B5EF4-FFF2-40B4-BE49-F238E27FC236}">
                  <a16:creationId xmlns:a16="http://schemas.microsoft.com/office/drawing/2014/main" id="{A69F3B75-DEE7-820E-5347-656A915606BC}"/>
                </a:ext>
              </a:extLst>
            </p:cNvPr>
            <p:cNvSpPr txBox="1"/>
            <p:nvPr/>
          </p:nvSpPr>
          <p:spPr>
            <a:xfrm>
              <a:off x="259803" y="1466301"/>
              <a:ext cx="1871025" cy="88004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お店で商品を買いました。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代金 </a:t>
              </a:r>
              <a:r>
                <a:rPr lang="en-US" altLang="ja-JP" sz="1200" dirty="0">
                  <a:latin typeface="HGPｺﾞｼｯｸE" panose="020B0900000000000000" pitchFamily="50" charset="-128"/>
                  <a:ea typeface="HGPｺﾞｼｯｸE" panose="020B0900000000000000" pitchFamily="50" charset="-128"/>
                </a:rPr>
                <a:t>1,000</a:t>
              </a:r>
              <a:r>
                <a:rPr lang="ja-JP" altLang="en-US" sz="1200" dirty="0">
                  <a:latin typeface="HGPｺﾞｼｯｸE" panose="020B0900000000000000" pitchFamily="50" charset="-128"/>
                  <a:ea typeface="HGPｺﾞｼｯｸE" panose="020B0900000000000000" pitchFamily="50" charset="-128"/>
                </a:rPr>
                <a:t>円と、</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税金</a:t>
              </a:r>
              <a:r>
                <a:rPr lang="en-US" altLang="ja-JP" sz="1200" dirty="0">
                  <a:latin typeface="HGPｺﾞｼｯｸE" panose="020B0900000000000000" pitchFamily="50" charset="-128"/>
                  <a:ea typeface="HGPｺﾞｼｯｸE" panose="020B0900000000000000" pitchFamily="50" charset="-128"/>
                </a:rPr>
                <a:t>100</a:t>
              </a:r>
              <a:r>
                <a:rPr lang="ja-JP" altLang="en-US" sz="1200" dirty="0">
                  <a:latin typeface="HGPｺﾞｼｯｸE" panose="020B0900000000000000" pitchFamily="50" charset="-128"/>
                  <a:ea typeface="HGPｺﾞｼｯｸE" panose="020B0900000000000000" pitchFamily="50" charset="-128"/>
                </a:rPr>
                <a:t>円を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支払いました。</a:t>
              </a:r>
              <a:endParaRPr lang="en-US" altLang="ja-JP" sz="1200" dirty="0">
                <a:latin typeface="HGPｺﾞｼｯｸE" panose="020B0900000000000000" pitchFamily="50" charset="-128"/>
                <a:ea typeface="HGPｺﾞｼｯｸE" panose="020B0900000000000000" pitchFamily="50" charset="-128"/>
              </a:endParaRPr>
            </a:p>
          </p:txBody>
        </p:sp>
      </p:grpSp>
      <p:sp>
        <p:nvSpPr>
          <p:cNvPr id="2" name="スライド番号プレースホルダー 8">
            <a:extLst>
              <a:ext uri="{FF2B5EF4-FFF2-40B4-BE49-F238E27FC236}">
                <a16:creationId xmlns:a16="http://schemas.microsoft.com/office/drawing/2014/main" id="{4E3C0ABC-7686-2AFF-9D2A-8913411857D8}"/>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5</a:t>
            </a:fld>
            <a:endParaRPr lang="en-US" altLang="ja-JP" dirty="0">
              <a:latin typeface="+mn-ea"/>
              <a:ea typeface="+mn-ea"/>
            </a:endParaRPr>
          </a:p>
        </p:txBody>
      </p:sp>
    </p:spTree>
    <p:extLst>
      <p:ext uri="{BB962C8B-B14F-4D97-AF65-F5344CB8AC3E}">
        <p14:creationId xmlns:p14="http://schemas.microsoft.com/office/powerpoint/2010/main" val="137125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fade">
                                      <p:cBhvr>
                                        <p:cTn id="35" dur="500"/>
                                        <p:tgtEl>
                                          <p:spTgt spid="7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up)">
                                      <p:cBhvr>
                                        <p:cTn id="45" dur="500"/>
                                        <p:tgtEl>
                                          <p:spTgt spid="12"/>
                                        </p:tgtEl>
                                      </p:cBhvr>
                                    </p:animEffect>
                                  </p:childTnLst>
                                </p:cTn>
                              </p:par>
                              <p:par>
                                <p:cTn id="46" presetID="22" presetClass="entr" presetSubtype="1" fill="hold"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up)">
                                      <p:cBhvr>
                                        <p:cTn id="48" dur="500"/>
                                        <p:tgtEl>
                                          <p:spTgt spid="5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cTn>
                              </p:par>
                              <p:par>
                                <p:cTn id="54" presetID="10" presetClass="entr" presetSubtype="0" fill="hold" nodeType="with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10" presetClass="entr" presetSubtype="0" fill="hold" nodeType="with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ECC342F5-9775-59B4-543A-3464224FEAB0}"/>
              </a:ext>
            </a:extLst>
          </p:cNvPr>
          <p:cNvSpPr/>
          <p:nvPr/>
        </p:nvSpPr>
        <p:spPr bwMode="auto">
          <a:xfrm>
            <a:off x="326210" y="1105052"/>
            <a:ext cx="8493939" cy="1136017"/>
          </a:xfrm>
          <a:prstGeom prst="roundRect">
            <a:avLst>
              <a:gd name="adj" fmla="val 2377"/>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pic>
        <p:nvPicPr>
          <p:cNvPr id="6182" name="Picture 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7188401" y="773011"/>
            <a:ext cx="1375366" cy="15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0" name="Rectangle 26"/>
          <p:cNvSpPr>
            <a:spLocks noChangeArrowheads="1"/>
          </p:cNvSpPr>
          <p:nvPr/>
        </p:nvSpPr>
        <p:spPr bwMode="white">
          <a:xfrm>
            <a:off x="335573" y="1327348"/>
            <a:ext cx="8320360" cy="809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600" i="0" u="none" strike="noStrike" kern="1200" cap="none" spc="0" normalizeH="0" baseline="0" noProof="0" dirty="0">
                <a:ln>
                  <a:noFill/>
                </a:ln>
                <a:solidFill>
                  <a:srgbClr val="005BAD"/>
                </a:solidFill>
                <a:effectLst/>
                <a:uLnTx/>
                <a:uFillTx/>
                <a:latin typeface="HGPｺﾞｼｯｸE" panose="020B0900000000000000" pitchFamily="50" charset="-128"/>
                <a:ea typeface="HGPｺﾞｼｯｸE" panose="020B0900000000000000" pitchFamily="50" charset="-128"/>
                <a:cs typeface="+mn-cs"/>
              </a:rPr>
              <a:t>皆さんは「税金」にどのようなイメージを持っていますか？</a:t>
            </a:r>
            <a:endParaRPr kumimoji="1" lang="en-US" altLang="ja-JP" sz="1600" i="0" u="none" strike="noStrike" kern="1200" cap="none" spc="0" normalizeH="0" baseline="0" noProof="0" dirty="0">
              <a:ln>
                <a:noFill/>
              </a:ln>
              <a:solidFill>
                <a:srgbClr val="005BAD"/>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base" latinLnBrk="0" hangingPunct="1">
              <a:spcBef>
                <a:spcPct val="0"/>
              </a:spcBef>
              <a:spcAft>
                <a:spcPct val="0"/>
              </a:spcAft>
              <a:buClrTx/>
              <a:buSzTx/>
              <a:buFontTx/>
              <a:buNone/>
              <a:tabLst/>
              <a:defRPr/>
            </a:pPr>
            <a:r>
              <a:rPr kumimoji="1" lang="ja-JP" altLang="en-US" sz="145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rPr>
              <a:t>わたしたちの身の回りには、国や地方公共団体による「公共サービス」や</a:t>
            </a:r>
            <a:endParaRPr lang="en-US" altLang="ja-JP" sz="1450" dirty="0">
              <a:solidFill>
                <a:srgbClr val="000000"/>
              </a:solidFill>
              <a:latin typeface="HGPｺﾞｼｯｸE" panose="020B0900000000000000" pitchFamily="50" charset="-128"/>
              <a:ea typeface="HGPｺﾞｼｯｸE" panose="020B0900000000000000" pitchFamily="50" charset="-128"/>
            </a:endParaRPr>
          </a:p>
          <a:p>
            <a:pPr marL="0" marR="0" lvl="0" indent="0" algn="l" defTabSz="914400" rtl="0" eaLnBrk="1" fontAlgn="base" latinLnBrk="0" hangingPunct="1">
              <a:spcBef>
                <a:spcPct val="0"/>
              </a:spcBef>
              <a:spcAft>
                <a:spcPct val="0"/>
              </a:spcAft>
              <a:buClrTx/>
              <a:buSzTx/>
              <a:buFontTx/>
              <a:buNone/>
              <a:tabLst/>
              <a:defRPr/>
            </a:pPr>
            <a:r>
              <a:rPr kumimoji="1" lang="ja-JP" altLang="en-US" sz="145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rPr>
              <a:t>「公共施設」があります。</a:t>
            </a:r>
          </a:p>
        </p:txBody>
      </p:sp>
      <p:sp>
        <p:nvSpPr>
          <p:cNvPr id="4" name="Rectangle 14">
            <a:extLst>
              <a:ext uri="{FF2B5EF4-FFF2-40B4-BE49-F238E27FC236}">
                <a16:creationId xmlns:a16="http://schemas.microsoft.com/office/drawing/2014/main" id="{D9EE3754-C97B-926F-BD9B-95A71B250DE9}"/>
              </a:ext>
            </a:extLst>
          </p:cNvPr>
          <p:cNvSpPr txBox="1">
            <a:spLocks noChangeArrowheads="1"/>
          </p:cNvSpPr>
          <p:nvPr/>
        </p:nvSpPr>
        <p:spPr bwMode="auto">
          <a:xfrm>
            <a:off x="335573" y="915637"/>
            <a:ext cx="591282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en-US" altLang="ja-JP" sz="1700" b="1" dirty="0">
                <a:solidFill>
                  <a:schemeClr val="tx1"/>
                </a:solidFill>
                <a:latin typeface="HGPｺﾞｼｯｸE" panose="020B0900000000000000" pitchFamily="50" charset="-128"/>
                <a:ea typeface="HGPｺﾞｼｯｸE" panose="020B0900000000000000" pitchFamily="50" charset="-128"/>
                <a:cs typeface="+mn-cs"/>
              </a:rPr>
              <a:t> </a:t>
            </a:r>
            <a:r>
              <a:rPr lang="ja-JP" altLang="en-US" sz="1700" b="1" dirty="0">
                <a:solidFill>
                  <a:schemeClr val="tx1"/>
                </a:solidFill>
                <a:latin typeface="HGPｺﾞｼｯｸE" panose="020B0900000000000000" pitchFamily="50" charset="-128"/>
                <a:ea typeface="HGPｺﾞｼｯｸE" panose="020B0900000000000000" pitchFamily="50" charset="-128"/>
                <a:cs typeface="+mn-cs"/>
              </a:rPr>
              <a:t>税金は何のためにあるのだろうか</a:t>
            </a:r>
          </a:p>
        </p:txBody>
      </p:sp>
      <p:sp>
        <p:nvSpPr>
          <p:cNvPr id="34" name="Rectangle 14">
            <a:extLst>
              <a:ext uri="{FF2B5EF4-FFF2-40B4-BE49-F238E27FC236}">
                <a16:creationId xmlns:a16="http://schemas.microsoft.com/office/drawing/2014/main" id="{E8B07BD5-8EF9-48AB-B5C8-90A9FCAFC38D}"/>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
        <p:nvSpPr>
          <p:cNvPr id="10" name="四角形: 角を丸くする 11">
            <a:extLst>
              <a:ext uri="{FF2B5EF4-FFF2-40B4-BE49-F238E27FC236}">
                <a16:creationId xmlns:a16="http://schemas.microsoft.com/office/drawing/2014/main" id="{7F34CBB0-50C6-E059-3F03-DB8FCD0DD25C}"/>
              </a:ext>
            </a:extLst>
          </p:cNvPr>
          <p:cNvSpPr/>
          <p:nvPr/>
        </p:nvSpPr>
        <p:spPr bwMode="auto">
          <a:xfrm>
            <a:off x="5457555" y="2623432"/>
            <a:ext cx="3362596" cy="3713140"/>
          </a:xfrm>
          <a:prstGeom prst="roundRect">
            <a:avLst>
              <a:gd name="adj" fmla="val 0"/>
            </a:avLst>
          </a:prstGeom>
          <a:solidFill>
            <a:srgbClr val="AEDAF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14" name="正方形/長方形 13">
            <a:extLst>
              <a:ext uri="{FF2B5EF4-FFF2-40B4-BE49-F238E27FC236}">
                <a16:creationId xmlns:a16="http://schemas.microsoft.com/office/drawing/2014/main" id="{1F99312C-59AB-12A4-90DB-DE9E5EBE09A0}"/>
              </a:ext>
            </a:extLst>
          </p:cNvPr>
          <p:cNvSpPr/>
          <p:nvPr/>
        </p:nvSpPr>
        <p:spPr bwMode="auto">
          <a:xfrm>
            <a:off x="5592624" y="3347160"/>
            <a:ext cx="3092459" cy="2818767"/>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15" name="四角形: 角を丸くする 10">
            <a:extLst>
              <a:ext uri="{FF2B5EF4-FFF2-40B4-BE49-F238E27FC236}">
                <a16:creationId xmlns:a16="http://schemas.microsoft.com/office/drawing/2014/main" id="{EA952C75-6770-DFA7-557D-87D0461E85D5}"/>
              </a:ext>
            </a:extLst>
          </p:cNvPr>
          <p:cNvSpPr/>
          <p:nvPr/>
        </p:nvSpPr>
        <p:spPr bwMode="auto">
          <a:xfrm>
            <a:off x="326409" y="2623432"/>
            <a:ext cx="5033559" cy="3704763"/>
          </a:xfrm>
          <a:prstGeom prst="roundRect">
            <a:avLst>
              <a:gd name="adj" fmla="val 0"/>
            </a:avLst>
          </a:prstGeom>
          <a:solidFill>
            <a:srgbClr val="AEDAF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16" name="正方形/長方形 15">
            <a:extLst>
              <a:ext uri="{FF2B5EF4-FFF2-40B4-BE49-F238E27FC236}">
                <a16:creationId xmlns:a16="http://schemas.microsoft.com/office/drawing/2014/main" id="{F694E2C6-4067-BD39-931A-0AA011CC8350}"/>
              </a:ext>
            </a:extLst>
          </p:cNvPr>
          <p:cNvSpPr/>
          <p:nvPr/>
        </p:nvSpPr>
        <p:spPr bwMode="auto">
          <a:xfrm>
            <a:off x="476026" y="3347160"/>
            <a:ext cx="4744911" cy="2818767"/>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grpSp>
        <p:nvGrpSpPr>
          <p:cNvPr id="19" name="グループ化 18">
            <a:extLst>
              <a:ext uri="{FF2B5EF4-FFF2-40B4-BE49-F238E27FC236}">
                <a16:creationId xmlns:a16="http://schemas.microsoft.com/office/drawing/2014/main" id="{B1919F74-6A7D-ED32-0B6D-AC5AB9E779CC}"/>
              </a:ext>
            </a:extLst>
          </p:cNvPr>
          <p:cNvGrpSpPr/>
          <p:nvPr/>
        </p:nvGrpSpPr>
        <p:grpSpPr>
          <a:xfrm>
            <a:off x="6090723" y="2739419"/>
            <a:ext cx="2281056" cy="547009"/>
            <a:chOff x="6299670" y="2713461"/>
            <a:chExt cx="2281056" cy="547009"/>
          </a:xfrm>
        </p:grpSpPr>
        <p:sp>
          <p:nvSpPr>
            <p:cNvPr id="21" name="Rectangle 56">
              <a:extLst>
                <a:ext uri="{FF2B5EF4-FFF2-40B4-BE49-F238E27FC236}">
                  <a16:creationId xmlns:a16="http://schemas.microsoft.com/office/drawing/2014/main" id="{5124EFC3-356E-19B6-4A37-F5B2406CE094}"/>
                </a:ext>
              </a:extLst>
            </p:cNvPr>
            <p:cNvSpPr>
              <a:spLocks noChangeArrowheads="1"/>
            </p:cNvSpPr>
            <p:nvPr/>
          </p:nvSpPr>
          <p:spPr bwMode="auto">
            <a:xfrm>
              <a:off x="7563893" y="2713461"/>
              <a:ext cx="1016833" cy="54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道路、学校、公園 など</a:t>
              </a:r>
            </a:p>
          </p:txBody>
        </p:sp>
        <p:sp>
          <p:nvSpPr>
            <p:cNvPr id="22" name="Text Box 23">
              <a:extLst>
                <a:ext uri="{FF2B5EF4-FFF2-40B4-BE49-F238E27FC236}">
                  <a16:creationId xmlns:a16="http://schemas.microsoft.com/office/drawing/2014/main" id="{01BE2212-29FC-0C6A-D374-FFF4D626D3C0}"/>
                </a:ext>
              </a:extLst>
            </p:cNvPr>
            <p:cNvSpPr txBox="1">
              <a:spLocks noChangeArrowheads="1"/>
            </p:cNvSpPr>
            <p:nvPr/>
          </p:nvSpPr>
          <p:spPr bwMode="auto">
            <a:xfrm>
              <a:off x="6299670" y="2786910"/>
              <a:ext cx="12105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公共施設</a:t>
              </a:r>
            </a:p>
          </p:txBody>
        </p:sp>
      </p:grpSp>
      <p:grpSp>
        <p:nvGrpSpPr>
          <p:cNvPr id="23" name="グループ化 22">
            <a:extLst>
              <a:ext uri="{FF2B5EF4-FFF2-40B4-BE49-F238E27FC236}">
                <a16:creationId xmlns:a16="http://schemas.microsoft.com/office/drawing/2014/main" id="{E0E3AB54-5651-3682-7A86-7C90E064AE04}"/>
              </a:ext>
            </a:extLst>
          </p:cNvPr>
          <p:cNvGrpSpPr/>
          <p:nvPr/>
        </p:nvGrpSpPr>
        <p:grpSpPr>
          <a:xfrm>
            <a:off x="649926" y="2812868"/>
            <a:ext cx="4576619" cy="400110"/>
            <a:chOff x="843630" y="2786910"/>
            <a:chExt cx="4576619" cy="400110"/>
          </a:xfrm>
        </p:grpSpPr>
        <p:sp>
          <p:nvSpPr>
            <p:cNvPr id="24" name="Rectangle 45">
              <a:extLst>
                <a:ext uri="{FF2B5EF4-FFF2-40B4-BE49-F238E27FC236}">
                  <a16:creationId xmlns:a16="http://schemas.microsoft.com/office/drawing/2014/main" id="{595FCE1A-318D-137F-94CC-538207AED009}"/>
                </a:ext>
              </a:extLst>
            </p:cNvPr>
            <p:cNvSpPr>
              <a:spLocks noChangeArrowheads="1"/>
            </p:cNvSpPr>
            <p:nvPr/>
          </p:nvSpPr>
          <p:spPr bwMode="auto">
            <a:xfrm>
              <a:off x="2514082" y="2831955"/>
              <a:ext cx="2906167" cy="31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警察、消防、ごみ収集、福祉 など</a:t>
              </a:r>
            </a:p>
          </p:txBody>
        </p:sp>
        <p:sp>
          <p:nvSpPr>
            <p:cNvPr id="25" name="Text Box 22">
              <a:extLst>
                <a:ext uri="{FF2B5EF4-FFF2-40B4-BE49-F238E27FC236}">
                  <a16:creationId xmlns:a16="http://schemas.microsoft.com/office/drawing/2014/main" id="{4C01901A-47D6-74EB-BBBD-21C9DCBCB09B}"/>
                </a:ext>
              </a:extLst>
            </p:cNvPr>
            <p:cNvSpPr txBox="1">
              <a:spLocks noChangeArrowheads="1"/>
            </p:cNvSpPr>
            <p:nvPr/>
          </p:nvSpPr>
          <p:spPr bwMode="auto">
            <a:xfrm>
              <a:off x="843630" y="2786910"/>
              <a:ext cx="15728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公共サービス</a:t>
              </a:r>
            </a:p>
          </p:txBody>
        </p:sp>
      </p:grpSp>
      <p:grpSp>
        <p:nvGrpSpPr>
          <p:cNvPr id="26" name="グループ化 25">
            <a:extLst>
              <a:ext uri="{FF2B5EF4-FFF2-40B4-BE49-F238E27FC236}">
                <a16:creationId xmlns:a16="http://schemas.microsoft.com/office/drawing/2014/main" id="{7353E65F-D988-2A1A-49BE-6A0362E7CB41}"/>
              </a:ext>
            </a:extLst>
          </p:cNvPr>
          <p:cNvGrpSpPr/>
          <p:nvPr/>
        </p:nvGrpSpPr>
        <p:grpSpPr>
          <a:xfrm>
            <a:off x="2040979" y="3669522"/>
            <a:ext cx="1582061" cy="2301821"/>
            <a:chOff x="452034" y="3669522"/>
            <a:chExt cx="1582061" cy="2301821"/>
          </a:xfrm>
        </p:grpSpPr>
        <p:sp>
          <p:nvSpPr>
            <p:cNvPr id="27" name="正方形/長方形 26">
              <a:extLst>
                <a:ext uri="{FF2B5EF4-FFF2-40B4-BE49-F238E27FC236}">
                  <a16:creationId xmlns:a16="http://schemas.microsoft.com/office/drawing/2014/main" id="{0D662696-9DF9-E171-EA19-06E7D69B8890}"/>
                </a:ext>
              </a:extLst>
            </p:cNvPr>
            <p:cNvSpPr/>
            <p:nvPr/>
          </p:nvSpPr>
          <p:spPr bwMode="auto">
            <a:xfrm>
              <a:off x="452034" y="4482915"/>
              <a:ext cx="1582061"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lang="ja-JP" altLang="en-US" sz="1300" dirty="0">
                  <a:solidFill>
                    <a:srgbClr val="005BAD"/>
                  </a:solidFill>
                  <a:latin typeface="HGP創英角ｺﾞｼｯｸUB" panose="020B0900000000000000" pitchFamily="50" charset="-128"/>
                  <a:ea typeface="HGP創英角ｺﾞｼｯｸUB" panose="020B0900000000000000" pitchFamily="50" charset="-128"/>
                </a:rPr>
                <a:t>ごみ</a:t>
              </a: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処理費用</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（令和６年度）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2</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ja-JP" sz="1300" b="1" dirty="0">
                  <a:solidFill>
                    <a:srgbClr val="000000"/>
                  </a:solidFill>
                  <a:latin typeface="HGPｺﾞｼｯｸM" panose="020B0600000000000000" pitchFamily="50" charset="-128"/>
                  <a:ea typeface="HGPｺﾞｼｯｸM" panose="020B0600000000000000" pitchFamily="50" charset="-128"/>
                </a:rPr>
                <a:t>9,285</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a:t>
              </a:r>
              <a:r>
                <a:rPr kumimoji="1" lang="ja-JP" altLang="en-US"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２</a:t>
              </a:r>
              <a:endParaRPr kumimoji="1" lang="ja-JP" altLang="en-US" sz="13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国民１人当たり</a:t>
              </a:r>
              <a:endParaRPr kumimoji="1" lang="en-US" altLang="ja-JP"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ja-JP" sz="1300" b="1" dirty="0">
                  <a:solidFill>
                    <a:srgbClr val="000000"/>
                  </a:solidFill>
                  <a:latin typeface="HGPｺﾞｼｯｸM" panose="020B0600000000000000" pitchFamily="50" charset="-128"/>
                  <a:ea typeface="HGPｺﾞｼｯｸM" panose="020B0600000000000000" pitchFamily="50" charset="-128"/>
                </a:rPr>
                <a:t>23,655</a:t>
              </a: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円</a:t>
              </a:r>
            </a:p>
          </p:txBody>
        </p:sp>
        <p:pic>
          <p:nvPicPr>
            <p:cNvPr id="28" name="Picture 35">
              <a:extLst>
                <a:ext uri="{FF2B5EF4-FFF2-40B4-BE49-F238E27FC236}">
                  <a16:creationId xmlns:a16="http://schemas.microsoft.com/office/drawing/2014/main" id="{B34FB75C-77D3-B0E5-3862-CC754E9D1E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96286" y="3669522"/>
              <a:ext cx="1142290" cy="64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グループ化 29">
            <a:extLst>
              <a:ext uri="{FF2B5EF4-FFF2-40B4-BE49-F238E27FC236}">
                <a16:creationId xmlns:a16="http://schemas.microsoft.com/office/drawing/2014/main" id="{09CAD79E-3941-7780-B5F1-747DABD7404D}"/>
              </a:ext>
            </a:extLst>
          </p:cNvPr>
          <p:cNvGrpSpPr/>
          <p:nvPr/>
        </p:nvGrpSpPr>
        <p:grpSpPr>
          <a:xfrm>
            <a:off x="3594441" y="3669522"/>
            <a:ext cx="1694094" cy="2387099"/>
            <a:chOff x="3594441" y="3669522"/>
            <a:chExt cx="1694094" cy="2387099"/>
          </a:xfrm>
        </p:grpSpPr>
        <p:sp>
          <p:nvSpPr>
            <p:cNvPr id="31" name="正方形/長方形 30">
              <a:extLst>
                <a:ext uri="{FF2B5EF4-FFF2-40B4-BE49-F238E27FC236}">
                  <a16:creationId xmlns:a16="http://schemas.microsoft.com/office/drawing/2014/main" id="{A19FEBE0-4273-E654-725B-3A0CF212B6D4}"/>
                </a:ext>
              </a:extLst>
            </p:cNvPr>
            <p:cNvSpPr/>
            <p:nvPr/>
          </p:nvSpPr>
          <p:spPr bwMode="auto">
            <a:xfrm>
              <a:off x="3594441" y="4482915"/>
              <a:ext cx="1694094" cy="157370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国民医療費の</a:t>
              </a:r>
              <a:endParaRPr kumimoji="1" lang="en-US" altLang="ja-JP"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公費負担額</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（令和５年度）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1</a:t>
              </a:r>
              <a:r>
                <a:rPr kumimoji="1" lang="en-US" altLang="ja-JP" sz="1300" b="1" dirty="0">
                  <a:solidFill>
                    <a:srgbClr val="000000"/>
                  </a:solidFill>
                  <a:latin typeface="HGPｺﾞｼｯｸM" panose="020B0600000000000000" pitchFamily="50" charset="-128"/>
                  <a:ea typeface="HGPｺﾞｼｯｸM" panose="020B0600000000000000" pitchFamily="50" charset="-128"/>
                </a:rPr>
                <a:t>8</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ja-JP" sz="1300" b="1" dirty="0">
                  <a:solidFill>
                    <a:srgbClr val="000000"/>
                  </a:solidFill>
                  <a:latin typeface="HGPｺﾞｼｯｸM" panose="020B0600000000000000" pitchFamily="50" charset="-128"/>
                  <a:ea typeface="HGPｺﾞｼｯｸM" panose="020B0600000000000000" pitchFamily="50" charset="-128"/>
                </a:rPr>
                <a:t>331</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a:t>
              </a:r>
              <a:r>
                <a:rPr lang="en-US" altLang="ja-JP" sz="1100" b="1" baseline="30000" dirty="0">
                  <a:solidFill>
                    <a:srgbClr val="000000"/>
                  </a:solidFill>
                  <a:latin typeface="HGPｺﾞｼｯｸM" panose="020B0600000000000000" pitchFamily="50" charset="-128"/>
                  <a:ea typeface="HGPｺﾞｼｯｸM" panose="020B0600000000000000" pitchFamily="50" charset="-128"/>
                </a:rPr>
                <a:t>3</a:t>
              </a:r>
              <a:endParaRPr kumimoji="1" lang="ja-JP" altLang="en-US" sz="13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国民１人当たり</a:t>
              </a:r>
              <a:endParaRPr kumimoji="1" lang="en-US" altLang="ja-JP"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ja-JP" sz="1300" b="1" dirty="0">
                  <a:solidFill>
                    <a:srgbClr val="000000"/>
                  </a:solidFill>
                  <a:latin typeface="HGPｺﾞｼｯｸM" panose="020B0600000000000000" pitchFamily="50" charset="-128"/>
                  <a:ea typeface="HGPｺﾞｼｯｸM" panose="020B0600000000000000" pitchFamily="50" charset="-128"/>
                </a:rPr>
                <a:t>145,017</a:t>
              </a: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円</a:t>
              </a:r>
            </a:p>
          </p:txBody>
        </p:sp>
        <p:pic>
          <p:nvPicPr>
            <p:cNvPr id="32" name="Picture 36">
              <a:extLst>
                <a:ext uri="{FF2B5EF4-FFF2-40B4-BE49-F238E27FC236}">
                  <a16:creationId xmlns:a16="http://schemas.microsoft.com/office/drawing/2014/main" id="{EAD3706A-1DCC-2C61-EE80-0E1BD2A462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4024466" y="3669522"/>
              <a:ext cx="900264" cy="64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 name="グループ化 32">
            <a:extLst>
              <a:ext uri="{FF2B5EF4-FFF2-40B4-BE49-F238E27FC236}">
                <a16:creationId xmlns:a16="http://schemas.microsoft.com/office/drawing/2014/main" id="{6D666263-8896-B3E0-07C0-BDA2ADC609D4}"/>
              </a:ext>
            </a:extLst>
          </p:cNvPr>
          <p:cNvGrpSpPr/>
          <p:nvPr/>
        </p:nvGrpSpPr>
        <p:grpSpPr>
          <a:xfrm>
            <a:off x="420558" y="3669522"/>
            <a:ext cx="1611939" cy="2301821"/>
            <a:chOff x="1989757" y="3669522"/>
            <a:chExt cx="1611939" cy="2301821"/>
          </a:xfrm>
        </p:grpSpPr>
        <p:sp>
          <p:nvSpPr>
            <p:cNvPr id="35" name="正方形/長方形 34">
              <a:extLst>
                <a:ext uri="{FF2B5EF4-FFF2-40B4-BE49-F238E27FC236}">
                  <a16:creationId xmlns:a16="http://schemas.microsoft.com/office/drawing/2014/main" id="{5A878BF7-B318-B7C9-D070-E8AA23110801}"/>
                </a:ext>
              </a:extLst>
            </p:cNvPr>
            <p:cNvSpPr/>
            <p:nvPr/>
          </p:nvSpPr>
          <p:spPr bwMode="auto">
            <a:xfrm>
              <a:off x="1989757" y="4482915"/>
              <a:ext cx="1611939"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警察費・消防費</a:t>
              </a:r>
              <a:endParaRPr kumimoji="1" lang="en-US" altLang="ja-JP"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（令和６年度）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5</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ja-JP" sz="1300" b="1" dirty="0">
                  <a:solidFill>
                    <a:srgbClr val="000000"/>
                  </a:solidFill>
                  <a:latin typeface="HGPｺﾞｼｯｸM" panose="020B0600000000000000" pitchFamily="50" charset="-128"/>
                  <a:ea typeface="HGPｺﾞｼｯｸM" panose="020B0600000000000000" pitchFamily="50" charset="-128"/>
                </a:rPr>
                <a:t>8,081</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a:t>
              </a:r>
              <a:r>
                <a:rPr kumimoji="1" lang="ja-JP" altLang="en-US"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１</a:t>
              </a:r>
              <a:endParaRPr kumimoji="1" lang="ja-JP" altLang="en-US" sz="13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国民１人当たり</a:t>
              </a:r>
              <a:endParaRPr kumimoji="1" lang="en-US" altLang="ja-JP"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ja-JP"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46,914</a:t>
              </a:r>
              <a:r>
                <a:rPr kumimoji="1" lang="ja-JP" altLang="en-US" sz="13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円</a:t>
              </a:r>
            </a:p>
          </p:txBody>
        </p:sp>
        <p:pic>
          <p:nvPicPr>
            <p:cNvPr id="36" name="Picture 50">
              <a:extLst>
                <a:ext uri="{FF2B5EF4-FFF2-40B4-BE49-F238E27FC236}">
                  <a16:creationId xmlns:a16="http://schemas.microsoft.com/office/drawing/2014/main" id="{8C9112F0-4FC1-8F78-2A93-9DCB30CE7A1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p:blipFill>
          <p:spPr bwMode="auto">
            <a:xfrm>
              <a:off x="2369456" y="3669522"/>
              <a:ext cx="906271" cy="65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グループ化 36">
            <a:extLst>
              <a:ext uri="{FF2B5EF4-FFF2-40B4-BE49-F238E27FC236}">
                <a16:creationId xmlns:a16="http://schemas.microsoft.com/office/drawing/2014/main" id="{F89ADF54-8803-6B59-DCB0-B5BB55BB9FAE}"/>
              </a:ext>
            </a:extLst>
          </p:cNvPr>
          <p:cNvGrpSpPr/>
          <p:nvPr/>
        </p:nvGrpSpPr>
        <p:grpSpPr>
          <a:xfrm>
            <a:off x="5609265" y="3669522"/>
            <a:ext cx="1579136" cy="1853119"/>
            <a:chOff x="5609265" y="3669522"/>
            <a:chExt cx="1579136" cy="1853119"/>
          </a:xfrm>
        </p:grpSpPr>
        <p:sp>
          <p:nvSpPr>
            <p:cNvPr id="38" name="正方形/長方形 37">
              <a:extLst>
                <a:ext uri="{FF2B5EF4-FFF2-40B4-BE49-F238E27FC236}">
                  <a16:creationId xmlns:a16="http://schemas.microsoft.com/office/drawing/2014/main" id="{26576FBB-A6D2-19A6-499F-D800C0FD702B}"/>
                </a:ext>
              </a:extLst>
            </p:cNvPr>
            <p:cNvSpPr/>
            <p:nvPr/>
          </p:nvSpPr>
          <p:spPr bwMode="auto">
            <a:xfrm>
              <a:off x="5609265" y="4482915"/>
              <a:ext cx="1579136" cy="103972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道路整備事業費</a:t>
              </a:r>
              <a:endParaRPr kumimoji="1" lang="en-US" altLang="zh-TW"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a:t>
              </a: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８</a:t>
              </a:r>
              <a:r>
                <a:rPr kumimoji="1" lang="zh-TW"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1</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6,7</a:t>
              </a:r>
              <a:r>
                <a:rPr kumimoji="1" lang="en-US" altLang="ja-JP" sz="1300" b="1" dirty="0">
                  <a:solidFill>
                    <a:srgbClr val="000000"/>
                  </a:solidFill>
                  <a:latin typeface="HGPｺﾞｼｯｸM" panose="020B0600000000000000" pitchFamily="50" charset="-128"/>
                  <a:ea typeface="HGPｺﾞｼｯｸM" panose="020B0600000000000000" pitchFamily="50" charset="-128"/>
                </a:rPr>
                <a:t>83</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億円</a:t>
              </a:r>
              <a:r>
                <a:rPr kumimoji="1" lang="en-US" altLang="ja-JP"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a:t>
              </a:r>
              <a:r>
                <a:rPr lang="en-US" altLang="zh-TW" sz="1100" b="1" baseline="30000" dirty="0">
                  <a:solidFill>
                    <a:srgbClr val="000000"/>
                  </a:solidFill>
                  <a:latin typeface="HGPｺﾞｼｯｸM" panose="020B0600000000000000" pitchFamily="50" charset="-128"/>
                  <a:ea typeface="HGPｺﾞｼｯｸM" panose="020B0600000000000000" pitchFamily="50" charset="-128"/>
                </a:rPr>
                <a:t>4</a:t>
              </a:r>
              <a:endParaRPr kumimoji="1" lang="zh-TW" altLang="en-US" sz="13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p:txBody>
        </p:sp>
        <p:pic>
          <p:nvPicPr>
            <p:cNvPr id="39" name="Picture 51">
              <a:extLst>
                <a:ext uri="{FF2B5EF4-FFF2-40B4-BE49-F238E27FC236}">
                  <a16:creationId xmlns:a16="http://schemas.microsoft.com/office/drawing/2014/main" id="{5B0D92C2-A512-A21A-CCFE-E2A6F3DEDC3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5811320" y="3669522"/>
              <a:ext cx="922786" cy="65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グループ化 39">
            <a:extLst>
              <a:ext uri="{FF2B5EF4-FFF2-40B4-BE49-F238E27FC236}">
                <a16:creationId xmlns:a16="http://schemas.microsoft.com/office/drawing/2014/main" id="{76152323-DEF3-1D14-7698-A29CA5F6965B}"/>
              </a:ext>
            </a:extLst>
          </p:cNvPr>
          <p:cNvGrpSpPr/>
          <p:nvPr/>
        </p:nvGrpSpPr>
        <p:grpSpPr>
          <a:xfrm>
            <a:off x="7188402" y="3669522"/>
            <a:ext cx="1549281" cy="2301821"/>
            <a:chOff x="7188402" y="3669522"/>
            <a:chExt cx="1549281" cy="2301821"/>
          </a:xfrm>
        </p:grpSpPr>
        <p:sp>
          <p:nvSpPr>
            <p:cNvPr id="41" name="正方形/長方形 40">
              <a:extLst>
                <a:ext uri="{FF2B5EF4-FFF2-40B4-BE49-F238E27FC236}">
                  <a16:creationId xmlns:a16="http://schemas.microsoft.com/office/drawing/2014/main" id="{17974D87-924B-6B1F-62B0-7BE98F83BAA4}"/>
                </a:ext>
              </a:extLst>
            </p:cNvPr>
            <p:cNvSpPr/>
            <p:nvPr/>
          </p:nvSpPr>
          <p:spPr bwMode="auto">
            <a:xfrm>
              <a:off x="7188402" y="4482915"/>
              <a:ext cx="1549281"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校舎・体育館</a:t>
              </a:r>
              <a:endParaRPr kumimoji="1" lang="en-US" altLang="ja-JP"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などの建設費用</a:t>
              </a:r>
              <a:endParaRPr kumimoji="1" lang="en-US" altLang="ja-JP"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（令和８年度）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3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7</a:t>
              </a:r>
              <a:r>
                <a:rPr kumimoji="1" lang="en-US" altLang="ja-JP"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12</a:t>
              </a:r>
              <a:r>
                <a:rPr kumimoji="1" lang="zh-TW" altLang="en-US" sz="13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億円</a:t>
              </a:r>
              <a:r>
                <a:rPr kumimoji="1" lang="en-US" altLang="zh-TW" sz="11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※5</a:t>
              </a:r>
              <a:endParaRPr kumimoji="1" lang="ja-JP" altLang="en-US" sz="13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p:txBody>
        </p:sp>
        <p:pic>
          <p:nvPicPr>
            <p:cNvPr id="42" name="Picture 34">
              <a:extLst>
                <a:ext uri="{FF2B5EF4-FFF2-40B4-BE49-F238E27FC236}">
                  <a16:creationId xmlns:a16="http://schemas.microsoft.com/office/drawing/2014/main" id="{5E57A495-AB36-BE59-A5A6-C89CA9C6792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7381633" y="3669522"/>
              <a:ext cx="1162819" cy="73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44" name="直線コネクタ 43">
            <a:extLst>
              <a:ext uri="{FF2B5EF4-FFF2-40B4-BE49-F238E27FC236}">
                <a16:creationId xmlns:a16="http://schemas.microsoft.com/office/drawing/2014/main" id="{7BC7BA72-0779-B429-7194-0E2AE20F9240}"/>
              </a:ext>
            </a:extLst>
          </p:cNvPr>
          <p:cNvCxnSpPr>
            <a:cxnSpLocks/>
          </p:cNvCxnSpPr>
          <p:nvPr/>
        </p:nvCxnSpPr>
        <p:spPr bwMode="auto">
          <a:xfrm>
            <a:off x="2003895" y="3500386"/>
            <a:ext cx="0" cy="2497947"/>
          </a:xfrm>
          <a:prstGeom prst="line">
            <a:avLst/>
          </a:prstGeom>
          <a:noFill/>
          <a:ln w="6350" cap="flat" cmpd="sng" algn="ctr">
            <a:solidFill>
              <a:srgbClr val="005BAD"/>
            </a:solidFill>
            <a:prstDash val="solid"/>
            <a:round/>
            <a:headEnd type="none" w="med" len="med"/>
            <a:tailEnd type="none" w="med" len="med"/>
          </a:ln>
          <a:effectLst/>
        </p:spPr>
      </p:cxnSp>
      <p:cxnSp>
        <p:nvCxnSpPr>
          <p:cNvPr id="45" name="直線コネクタ 44">
            <a:extLst>
              <a:ext uri="{FF2B5EF4-FFF2-40B4-BE49-F238E27FC236}">
                <a16:creationId xmlns:a16="http://schemas.microsoft.com/office/drawing/2014/main" id="{C9D69CC5-BDCB-0638-E4D7-D8CE2D4E3E9E}"/>
              </a:ext>
            </a:extLst>
          </p:cNvPr>
          <p:cNvCxnSpPr>
            <a:cxnSpLocks/>
          </p:cNvCxnSpPr>
          <p:nvPr/>
        </p:nvCxnSpPr>
        <p:spPr bwMode="auto">
          <a:xfrm>
            <a:off x="3598068" y="3500386"/>
            <a:ext cx="0" cy="2497947"/>
          </a:xfrm>
          <a:prstGeom prst="line">
            <a:avLst/>
          </a:prstGeom>
          <a:noFill/>
          <a:ln w="6350" cap="flat" cmpd="sng" algn="ctr">
            <a:solidFill>
              <a:srgbClr val="005BAD"/>
            </a:solidFill>
            <a:prstDash val="solid"/>
            <a:round/>
            <a:headEnd type="none" w="med" len="med"/>
            <a:tailEnd type="none" w="med" len="med"/>
          </a:ln>
          <a:effectLst/>
        </p:spPr>
      </p:cxnSp>
      <p:cxnSp>
        <p:nvCxnSpPr>
          <p:cNvPr id="46" name="直線コネクタ 45">
            <a:extLst>
              <a:ext uri="{FF2B5EF4-FFF2-40B4-BE49-F238E27FC236}">
                <a16:creationId xmlns:a16="http://schemas.microsoft.com/office/drawing/2014/main" id="{29F3D6E7-DA7A-02CC-3CFA-B16BA84530B6}"/>
              </a:ext>
            </a:extLst>
          </p:cNvPr>
          <p:cNvCxnSpPr>
            <a:cxnSpLocks/>
          </p:cNvCxnSpPr>
          <p:nvPr/>
        </p:nvCxnSpPr>
        <p:spPr bwMode="auto">
          <a:xfrm>
            <a:off x="7144638" y="3500386"/>
            <a:ext cx="0" cy="2497947"/>
          </a:xfrm>
          <a:prstGeom prst="line">
            <a:avLst/>
          </a:prstGeom>
          <a:noFill/>
          <a:ln w="6350" cap="flat" cmpd="sng" algn="ctr">
            <a:solidFill>
              <a:srgbClr val="005BAD"/>
            </a:solidFill>
            <a:prstDash val="solid"/>
            <a:round/>
            <a:headEnd type="none" w="med" len="med"/>
            <a:tailEnd type="none" w="med" len="med"/>
          </a:ln>
          <a:effectLst/>
        </p:spPr>
      </p:cxnSp>
      <p:sp>
        <p:nvSpPr>
          <p:cNvPr id="47" name="四角形: 角を丸くする 6193">
            <a:extLst>
              <a:ext uri="{FF2B5EF4-FFF2-40B4-BE49-F238E27FC236}">
                <a16:creationId xmlns:a16="http://schemas.microsoft.com/office/drawing/2014/main" id="{89A14FB4-736D-EFAB-D0BF-4C76F98F38FC}"/>
              </a:ext>
            </a:extLst>
          </p:cNvPr>
          <p:cNvSpPr/>
          <p:nvPr/>
        </p:nvSpPr>
        <p:spPr>
          <a:xfrm>
            <a:off x="326408" y="2210313"/>
            <a:ext cx="8493741" cy="452493"/>
          </a:xfrm>
          <a:prstGeom prst="roundRect">
            <a:avLst>
              <a:gd name="adj" fmla="val 0"/>
            </a:avLst>
          </a:prstGeom>
          <a:solidFill>
            <a:srgbClr val="005BA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52" dirty="0">
              <a:latin typeface="HGPGothicE" panose="020B0900000000000000" pitchFamily="34" charset="-128"/>
            </a:endParaRPr>
          </a:p>
        </p:txBody>
      </p:sp>
      <p:sp>
        <p:nvSpPr>
          <p:cNvPr id="48" name="正方形/長方形 47">
            <a:extLst>
              <a:ext uri="{FF2B5EF4-FFF2-40B4-BE49-F238E27FC236}">
                <a16:creationId xmlns:a16="http://schemas.microsoft.com/office/drawing/2014/main" id="{67614BCD-5086-3118-C465-DCC8ABCA0D27}"/>
              </a:ext>
            </a:extLst>
          </p:cNvPr>
          <p:cNvSpPr/>
          <p:nvPr/>
        </p:nvSpPr>
        <p:spPr>
          <a:xfrm>
            <a:off x="2886567" y="2217635"/>
            <a:ext cx="3369512"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spcBef>
                <a:spcPct val="0"/>
              </a:spcBef>
            </a:pPr>
            <a:r>
              <a:rPr lang="ja-JP" altLang="en-US" sz="2800" dirty="0">
                <a:solidFill>
                  <a:srgbClr val="FDC741"/>
                </a:solidFill>
                <a:latin typeface="+mn-ea"/>
              </a:rPr>
              <a:t>「税金」</a:t>
            </a:r>
            <a:r>
              <a:rPr lang="ja-JP" altLang="en-US" sz="2800" kern="0" spc="-1000" dirty="0">
                <a:solidFill>
                  <a:srgbClr val="FDC741"/>
                </a:solidFill>
                <a:latin typeface="+mn-ea"/>
              </a:rPr>
              <a:t>　</a:t>
            </a:r>
            <a:r>
              <a:rPr lang="ja-JP" altLang="en-US" sz="1710" dirty="0">
                <a:solidFill>
                  <a:schemeClr val="bg1"/>
                </a:solidFill>
                <a:latin typeface="+mn-ea"/>
              </a:rPr>
              <a:t>により賄われています。</a:t>
            </a:r>
            <a:endParaRPr lang="ja-JP" altLang="en-US" sz="2052" dirty="0">
              <a:solidFill>
                <a:schemeClr val="bg1"/>
              </a:solidFill>
              <a:latin typeface="+mn-ea"/>
            </a:endParaRPr>
          </a:p>
        </p:txBody>
      </p:sp>
      <p:grpSp>
        <p:nvGrpSpPr>
          <p:cNvPr id="49" name="グループ化 48">
            <a:extLst>
              <a:ext uri="{FF2B5EF4-FFF2-40B4-BE49-F238E27FC236}">
                <a16:creationId xmlns:a16="http://schemas.microsoft.com/office/drawing/2014/main" id="{8A812917-F7CC-30C4-52E6-180FC4424E42}"/>
              </a:ext>
            </a:extLst>
          </p:cNvPr>
          <p:cNvGrpSpPr/>
          <p:nvPr/>
        </p:nvGrpSpPr>
        <p:grpSpPr>
          <a:xfrm>
            <a:off x="327394" y="6346082"/>
            <a:ext cx="6651884" cy="348032"/>
            <a:chOff x="327394" y="6346082"/>
            <a:chExt cx="6651884" cy="348032"/>
          </a:xfrm>
        </p:grpSpPr>
        <p:sp>
          <p:nvSpPr>
            <p:cNvPr id="50" name="角丸四角形 15">
              <a:extLst>
                <a:ext uri="{FF2B5EF4-FFF2-40B4-BE49-F238E27FC236}">
                  <a16:creationId xmlns:a16="http://schemas.microsoft.com/office/drawing/2014/main" id="{54384BFF-6B48-C2FF-4D1A-18F8CB89C275}"/>
                </a:ext>
              </a:extLst>
            </p:cNvPr>
            <p:cNvSpPr/>
            <p:nvPr/>
          </p:nvSpPr>
          <p:spPr>
            <a:xfrm>
              <a:off x="327394" y="6346082"/>
              <a:ext cx="3207410" cy="3480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１・２　出所：総務省「令和８年版地方財政白書」　　　</a:t>
              </a:r>
              <a:endParaRPr lang="en-US" altLang="ja-JP" sz="800" dirty="0">
                <a:solidFill>
                  <a:schemeClr val="tx1"/>
                </a:solidFill>
                <a:latin typeface="+mn-ea"/>
              </a:endParaRPr>
            </a:p>
            <a:p>
              <a:pPr>
                <a:lnSpc>
                  <a:spcPct val="130000"/>
                </a:lnSpc>
              </a:pPr>
              <a:r>
                <a:rPr lang="en-US" altLang="ja-JP" sz="800" dirty="0">
                  <a:solidFill>
                    <a:schemeClr val="tx1"/>
                  </a:solidFill>
                  <a:latin typeface="+mn-ea"/>
                </a:rPr>
                <a:t>※</a:t>
              </a:r>
              <a:r>
                <a:rPr lang="ja-JP" altLang="en-US" sz="800" dirty="0">
                  <a:solidFill>
                    <a:schemeClr val="tx1"/>
                  </a:solidFill>
                  <a:latin typeface="+mn-ea"/>
                </a:rPr>
                <a:t>３　出所：厚生労働省「令和５（</a:t>
              </a:r>
              <a:r>
                <a:rPr lang="en-US" altLang="ja-JP" sz="800" dirty="0">
                  <a:solidFill>
                    <a:schemeClr val="tx1"/>
                  </a:solidFill>
                  <a:latin typeface="+mn-ea"/>
                </a:rPr>
                <a:t>2023</a:t>
              </a:r>
              <a:r>
                <a:rPr lang="ja-JP" altLang="en-US" sz="800" dirty="0">
                  <a:solidFill>
                    <a:schemeClr val="tx1"/>
                  </a:solidFill>
                  <a:latin typeface="+mn-ea"/>
                </a:rPr>
                <a:t>）年度国民医療費の概況」</a:t>
              </a:r>
            </a:p>
          </p:txBody>
        </p:sp>
        <p:sp>
          <p:nvSpPr>
            <p:cNvPr id="51" name="角丸四角形 40">
              <a:extLst>
                <a:ext uri="{FF2B5EF4-FFF2-40B4-BE49-F238E27FC236}">
                  <a16:creationId xmlns:a16="http://schemas.microsoft.com/office/drawing/2014/main" id="{EE93629F-5A2D-F6C0-B7A0-E89AB6EDC90C}"/>
                </a:ext>
              </a:extLst>
            </p:cNvPr>
            <p:cNvSpPr/>
            <p:nvPr/>
          </p:nvSpPr>
          <p:spPr>
            <a:xfrm>
              <a:off x="3240998" y="6346082"/>
              <a:ext cx="3738280" cy="1561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ja-JP" sz="800" dirty="0">
                  <a:solidFill>
                    <a:schemeClr val="tx1"/>
                  </a:solidFill>
                  <a:latin typeface="+mn-ea"/>
                </a:rPr>
                <a:t>※</a:t>
              </a:r>
              <a:r>
                <a:rPr lang="ja-JP" altLang="en-US" sz="800" dirty="0">
                  <a:solidFill>
                    <a:schemeClr val="tx1"/>
                  </a:solidFill>
                  <a:latin typeface="+mn-ea"/>
                </a:rPr>
                <a:t>４・５　出所：財務省</a:t>
              </a:r>
              <a:r>
                <a:rPr lang="en-US" altLang="ja-JP" sz="800" dirty="0">
                  <a:solidFill>
                    <a:schemeClr val="tx1"/>
                  </a:solidFill>
                  <a:latin typeface="+mn-ea"/>
                </a:rPr>
                <a:t>｢</a:t>
              </a:r>
              <a:r>
                <a:rPr lang="ja-JP" altLang="en-US" sz="800" dirty="0">
                  <a:solidFill>
                    <a:schemeClr val="tx1"/>
                  </a:solidFill>
                  <a:latin typeface="+mn-ea"/>
                </a:rPr>
                <a:t>令和８年度予算及び財政投融資計画の説明」　　　</a:t>
              </a:r>
            </a:p>
          </p:txBody>
        </p:sp>
      </p:grpSp>
      <p:sp>
        <p:nvSpPr>
          <p:cNvPr id="2" name="スライド番号プレースホルダー 8">
            <a:extLst>
              <a:ext uri="{FF2B5EF4-FFF2-40B4-BE49-F238E27FC236}">
                <a16:creationId xmlns:a16="http://schemas.microsoft.com/office/drawing/2014/main" id="{4C9CAF28-18AE-95E9-B785-226652D4A5D9}"/>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6</a:t>
            </a:fld>
            <a:endParaRPr lang="en-US" altLang="ja-JP" dirty="0">
              <a:latin typeface="+mn-ea"/>
              <a:ea typeface="+mn-ea"/>
            </a:endParaRPr>
          </a:p>
        </p:txBody>
      </p:sp>
    </p:spTree>
    <p:extLst>
      <p:ext uri="{BB962C8B-B14F-4D97-AF65-F5344CB8AC3E}">
        <p14:creationId xmlns:p14="http://schemas.microsoft.com/office/powerpoint/2010/main" val="95858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80">
                                            <p:txEl>
                                              <p:pRg st="0" end="0"/>
                                            </p:txEl>
                                          </p:spTgt>
                                        </p:tgtEl>
                                        <p:attrNameLst>
                                          <p:attrName>style.visibility</p:attrName>
                                        </p:attrNameLst>
                                      </p:cBhvr>
                                      <p:to>
                                        <p:strVal val="visible"/>
                                      </p:to>
                                    </p:set>
                                    <p:animEffect transition="in" filter="fade">
                                      <p:cBhvr>
                                        <p:cTn id="12" dur="500"/>
                                        <p:tgtEl>
                                          <p:spTgt spid="6180">
                                            <p:txEl>
                                              <p:pRg st="0" end="0"/>
                                            </p:txEl>
                                          </p:spTgt>
                                        </p:tgtEl>
                                      </p:cBhvr>
                                    </p:animEffect>
                                  </p:childTnLst>
                                </p:cTn>
                              </p:par>
                              <p:par>
                                <p:cTn id="13" presetID="22" presetClass="entr" presetSubtype="8" fill="hold" nodeType="withEffect">
                                  <p:stCondLst>
                                    <p:cond delay="500"/>
                                  </p:stCondLst>
                                  <p:childTnLst>
                                    <p:set>
                                      <p:cBhvr>
                                        <p:cTn id="14" dur="1" fill="hold">
                                          <p:stCondLst>
                                            <p:cond delay="0"/>
                                          </p:stCondLst>
                                        </p:cTn>
                                        <p:tgtEl>
                                          <p:spTgt spid="6180">
                                            <p:txEl>
                                              <p:pRg st="1" end="1"/>
                                            </p:txEl>
                                          </p:spTgt>
                                        </p:tgtEl>
                                        <p:attrNameLst>
                                          <p:attrName>style.visibility</p:attrName>
                                        </p:attrNameLst>
                                      </p:cBhvr>
                                      <p:to>
                                        <p:strVal val="visible"/>
                                      </p:to>
                                    </p:set>
                                    <p:animEffect transition="in" filter="wipe(left)">
                                      <p:cBhvr>
                                        <p:cTn id="15" dur="1250"/>
                                        <p:tgtEl>
                                          <p:spTgt spid="6180">
                                            <p:txEl>
                                              <p:pRg st="1" end="1"/>
                                            </p:txEl>
                                          </p:spTgt>
                                        </p:tgtEl>
                                      </p:cBhvr>
                                    </p:animEffect>
                                  </p:childTnLst>
                                </p:cTn>
                              </p:par>
                            </p:childTnLst>
                          </p:cTn>
                        </p:par>
                        <p:par>
                          <p:cTn id="16" fill="hold">
                            <p:stCondLst>
                              <p:cond delay="1750"/>
                            </p:stCondLst>
                            <p:childTnLst>
                              <p:par>
                                <p:cTn id="17" presetID="22" presetClass="entr" presetSubtype="8" fill="hold" nodeType="afterEffect">
                                  <p:stCondLst>
                                    <p:cond delay="0"/>
                                  </p:stCondLst>
                                  <p:childTnLst>
                                    <p:set>
                                      <p:cBhvr>
                                        <p:cTn id="18" dur="1" fill="hold">
                                          <p:stCondLst>
                                            <p:cond delay="0"/>
                                          </p:stCondLst>
                                        </p:cTn>
                                        <p:tgtEl>
                                          <p:spTgt spid="6180">
                                            <p:txEl>
                                              <p:pRg st="2" end="2"/>
                                            </p:txEl>
                                          </p:spTgt>
                                        </p:tgtEl>
                                        <p:attrNameLst>
                                          <p:attrName>style.visibility</p:attrName>
                                        </p:attrNameLst>
                                      </p:cBhvr>
                                      <p:to>
                                        <p:strVal val="visible"/>
                                      </p:to>
                                    </p:set>
                                    <p:animEffect transition="in" filter="wipe(left)">
                                      <p:cBhvr>
                                        <p:cTn id="19" dur="750"/>
                                        <p:tgtEl>
                                          <p:spTgt spid="6180">
                                            <p:txEl>
                                              <p:pRg st="2" end="2"/>
                                            </p:txEl>
                                          </p:spTgt>
                                        </p:tgtEl>
                                      </p:cBhvr>
                                    </p:animEffect>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6182"/>
                                        </p:tgtEl>
                                        <p:attrNameLst>
                                          <p:attrName>style.visibility</p:attrName>
                                        </p:attrNameLst>
                                      </p:cBhvr>
                                      <p:to>
                                        <p:strVal val="visible"/>
                                      </p:to>
                                    </p:set>
                                    <p:animEffect transition="in" filter="fade">
                                      <p:cBhvr>
                                        <p:cTn id="23" dur="600"/>
                                        <p:tgtEl>
                                          <p:spTgt spid="6182"/>
                                        </p:tgtEl>
                                      </p:cBhvr>
                                    </p:animEffect>
                                    <p:anim calcmode="lin" valueType="num">
                                      <p:cBhvr>
                                        <p:cTn id="24" dur="600" fill="hold"/>
                                        <p:tgtEl>
                                          <p:spTgt spid="6182"/>
                                        </p:tgtEl>
                                        <p:attrNameLst>
                                          <p:attrName>ppt_x</p:attrName>
                                        </p:attrNameLst>
                                      </p:cBhvr>
                                      <p:tavLst>
                                        <p:tav tm="0">
                                          <p:val>
                                            <p:strVal val="#ppt_x"/>
                                          </p:val>
                                        </p:tav>
                                        <p:tav tm="100000">
                                          <p:val>
                                            <p:strVal val="#ppt_x"/>
                                          </p:val>
                                        </p:tav>
                                      </p:tavLst>
                                    </p:anim>
                                    <p:anim calcmode="lin" valueType="num">
                                      <p:cBhvr>
                                        <p:cTn id="25" dur="600" fill="hold"/>
                                        <p:tgtEl>
                                          <p:spTgt spid="618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125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500"/>
                                        <p:tgtEl>
                                          <p:spTgt spid="4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500"/>
                                        <p:tgtEl>
                                          <p:spTgt spid="10"/>
                                        </p:tgtEl>
                                      </p:cBhvr>
                                    </p:animEffect>
                                  </p:childTnLst>
                                </p:cTn>
                              </p:par>
                            </p:childTnLst>
                          </p:cTn>
                        </p:par>
                        <p:par>
                          <p:cTn id="71" fill="hold">
                            <p:stCondLst>
                              <p:cond delay="500"/>
                            </p:stCondLst>
                            <p:childTnLst>
                              <p:par>
                                <p:cTn id="72" presetID="22" presetClass="entr" presetSubtype="8" fill="hold"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left)">
                                      <p:cBhvr>
                                        <p:cTn id="74" dur="9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fade">
                                      <p:cBhvr>
                                        <p:cTn id="79" dur="500"/>
                                        <p:tgtEl>
                                          <p:spTgt spid="37"/>
                                        </p:tgtEl>
                                      </p:cBhvr>
                                    </p:animEffect>
                                  </p:childTnLst>
                                </p:cTn>
                              </p:par>
                            </p:childTnLst>
                          </p:cTn>
                        </p:par>
                        <p:par>
                          <p:cTn id="80" fill="hold">
                            <p:stCondLst>
                              <p:cond delay="500"/>
                            </p:stCondLst>
                            <p:childTnLst>
                              <p:par>
                                <p:cTn id="81" presetID="10" presetClass="entr" presetSubtype="0"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fade">
                                      <p:cBhvr>
                                        <p:cTn id="83" dur="500"/>
                                        <p:tgtEl>
                                          <p:spTgt spid="46"/>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fade">
                                      <p:cBhvr>
                                        <p:cTn id="88" dur="500"/>
                                        <p:tgtEl>
                                          <p:spTgt spid="40"/>
                                        </p:tgtEl>
                                      </p:cBhvr>
                                    </p:animEffect>
                                  </p:childTnLst>
                                </p:cTn>
                              </p:par>
                            </p:childTnLst>
                          </p:cTn>
                        </p:par>
                        <p:par>
                          <p:cTn id="89" fill="hold">
                            <p:stCondLst>
                              <p:cond delay="500"/>
                            </p:stCondLst>
                            <p:childTnLst>
                              <p:par>
                                <p:cTn id="90" presetID="10" presetClass="entr" presetSubtype="0" fill="hold"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fade">
                                      <p:cBhvr>
                                        <p:cTn id="9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5" grpId="0" animBg="1"/>
      <p:bldP spid="47" grpId="0" animBg="1"/>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a:extLst>
              <a:ext uri="{FF2B5EF4-FFF2-40B4-BE49-F238E27FC236}">
                <a16:creationId xmlns:a16="http://schemas.microsoft.com/office/drawing/2014/main" id="{737A4112-39AD-4CB4-820A-956FF4C3C72E}"/>
              </a:ext>
            </a:extLst>
          </p:cNvPr>
          <p:cNvSpPr/>
          <p:nvPr/>
        </p:nvSpPr>
        <p:spPr>
          <a:xfrm>
            <a:off x="342377" y="1698405"/>
            <a:ext cx="8477773" cy="4654897"/>
          </a:xfrm>
          <a:prstGeom prst="rect">
            <a:avLst/>
          </a:prstGeom>
          <a:solidFill>
            <a:srgbClr val="CEECFE"/>
          </a:solidFill>
          <a:ln>
            <a:noFill/>
          </a:ln>
          <a:effectLst/>
        </p:spPr>
        <p:txBody>
          <a:bodyPr wrap="none" anchor="ctr"/>
          <a:lstStyle/>
          <a:p>
            <a:pPr defTabSz="838413" eaLnBrk="1" hangingPunct="1">
              <a:spcBef>
                <a:spcPct val="20000"/>
              </a:spcBef>
              <a:buFont typeface="Arial" charset="0"/>
              <a:buChar cha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9" name="正方形/長方形 8">
            <a:extLst>
              <a:ext uri="{FF2B5EF4-FFF2-40B4-BE49-F238E27FC236}">
                <a16:creationId xmlns:a16="http://schemas.microsoft.com/office/drawing/2014/main" id="{E7C64E19-C7C6-765A-F8C6-6EB8B06C5FD4}"/>
              </a:ext>
            </a:extLst>
          </p:cNvPr>
          <p:cNvSpPr/>
          <p:nvPr/>
        </p:nvSpPr>
        <p:spPr bwMode="auto">
          <a:xfrm>
            <a:off x="601839" y="2080128"/>
            <a:ext cx="7958848" cy="4003148"/>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46" name="テキスト ボックス 45">
            <a:extLst>
              <a:ext uri="{FF2B5EF4-FFF2-40B4-BE49-F238E27FC236}">
                <a16:creationId xmlns:a16="http://schemas.microsoft.com/office/drawing/2014/main" id="{2B888AFC-B9D5-4A6A-BB97-507695A1D5B2}"/>
              </a:ext>
            </a:extLst>
          </p:cNvPr>
          <p:cNvSpPr txBox="1"/>
          <p:nvPr/>
        </p:nvSpPr>
        <p:spPr>
          <a:xfrm>
            <a:off x="599238" y="1750457"/>
            <a:ext cx="1074332" cy="246221"/>
          </a:xfrm>
          <a:prstGeom prst="rect">
            <a:avLst/>
          </a:prstGeom>
          <a:noFill/>
        </p:spPr>
        <p:txBody>
          <a:bodyPr wrap="square" lIns="0" tIns="0" rIns="0" bIns="0" rtlCol="0">
            <a:spAutoFit/>
          </a:bodyPr>
          <a:lstStyle/>
          <a:p>
            <a:pPr>
              <a:spcAft>
                <a:spcPts val="200"/>
              </a:spcAft>
            </a:pPr>
            <a:r>
              <a:rPr kumimoji="1" lang="ja-JP" altLang="en-US" sz="1600" dirty="0">
                <a:latin typeface="+mn-ea"/>
                <a:ea typeface="+mn-ea"/>
              </a:rPr>
              <a:t>（全国平均）</a:t>
            </a:r>
          </a:p>
        </p:txBody>
      </p:sp>
      <p:grpSp>
        <p:nvGrpSpPr>
          <p:cNvPr id="6" name="グループ化 5">
            <a:extLst>
              <a:ext uri="{FF2B5EF4-FFF2-40B4-BE49-F238E27FC236}">
                <a16:creationId xmlns:a16="http://schemas.microsoft.com/office/drawing/2014/main" id="{2B358F46-7D81-EA32-9F35-EC065A6CD191}"/>
              </a:ext>
            </a:extLst>
          </p:cNvPr>
          <p:cNvGrpSpPr/>
          <p:nvPr/>
        </p:nvGrpSpPr>
        <p:grpSpPr>
          <a:xfrm>
            <a:off x="6074925" y="1738614"/>
            <a:ext cx="2247847" cy="4224353"/>
            <a:chOff x="6074925" y="1738614"/>
            <a:chExt cx="2247847" cy="4224353"/>
          </a:xfrm>
        </p:grpSpPr>
        <p:pic>
          <p:nvPicPr>
            <p:cNvPr id="31" name="図 30">
              <a:extLst>
                <a:ext uri="{FF2B5EF4-FFF2-40B4-BE49-F238E27FC236}">
                  <a16:creationId xmlns:a16="http://schemas.microsoft.com/office/drawing/2014/main" id="{52BD340C-9BC8-4717-8094-CC276A1D2D0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686064" y="1738614"/>
              <a:ext cx="1025567" cy="3291876"/>
            </a:xfrm>
            <a:prstGeom prst="rect">
              <a:avLst/>
            </a:prstGeom>
          </p:spPr>
        </p:pic>
        <p:sp>
          <p:nvSpPr>
            <p:cNvPr id="41" name="四角形: 角を丸くする 40">
              <a:extLst>
                <a:ext uri="{FF2B5EF4-FFF2-40B4-BE49-F238E27FC236}">
                  <a16:creationId xmlns:a16="http://schemas.microsoft.com/office/drawing/2014/main" id="{C4F93FDC-F2F6-4E3F-A02B-E2DFB68EC8D0}"/>
                </a:ext>
              </a:extLst>
            </p:cNvPr>
            <p:cNvSpPr/>
            <p:nvPr/>
          </p:nvSpPr>
          <p:spPr>
            <a:xfrm>
              <a:off x="6074925" y="5013083"/>
              <a:ext cx="2247847" cy="408687"/>
            </a:xfrm>
            <a:prstGeom prst="roundRect">
              <a:avLst>
                <a:gd name="adj" fmla="val 5296"/>
              </a:avLst>
            </a:prstGeom>
            <a:solidFill>
              <a:srgbClr val="005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HGPGothicE" panose="020B0900000000000000" pitchFamily="34" charset="-128"/>
                </a:rPr>
                <a:t>高校生</a:t>
              </a:r>
              <a:r>
                <a:rPr kumimoji="1" lang="ja-JP" altLang="en-US" sz="1600" dirty="0">
                  <a:latin typeface="HGPGothicE" panose="020B0900000000000000" pitchFamily="34" charset="-128"/>
                </a:rPr>
                <a:t>（全日制）</a:t>
              </a:r>
              <a:endParaRPr kumimoji="1" lang="ja-JP" altLang="en-US" sz="2000" dirty="0">
                <a:latin typeface="HGPGothicE" panose="020B0900000000000000" pitchFamily="34" charset="-128"/>
              </a:endParaRPr>
            </a:p>
          </p:txBody>
        </p:sp>
        <p:sp>
          <p:nvSpPr>
            <p:cNvPr id="42" name="テキスト ボックス 41">
              <a:extLst>
                <a:ext uri="{FF2B5EF4-FFF2-40B4-BE49-F238E27FC236}">
                  <a16:creationId xmlns:a16="http://schemas.microsoft.com/office/drawing/2014/main" id="{F14E59E5-602E-4310-AB75-69702115C6B5}"/>
                </a:ext>
              </a:extLst>
            </p:cNvPr>
            <p:cNvSpPr txBox="1"/>
            <p:nvPr/>
          </p:nvSpPr>
          <p:spPr>
            <a:xfrm>
              <a:off x="6115601" y="5554281"/>
              <a:ext cx="2166495" cy="408686"/>
            </a:xfrm>
            <a:prstGeom prst="rect">
              <a:avLst/>
            </a:prstGeom>
            <a:noFill/>
          </p:spPr>
          <p:txBody>
            <a:bodyPr wrap="square" lIns="0" tIns="0" rIns="0" bIns="0" rtlCol="0">
              <a:noAutofit/>
            </a:bodyPr>
            <a:lstStyle/>
            <a:p>
              <a:pPr algn="ctr">
                <a:spcAft>
                  <a:spcPts val="700"/>
                </a:spcAft>
              </a:pPr>
              <a:r>
                <a:rPr kumimoji="1" lang="zh-TW" altLang="en-US" sz="2000" spc="-30" dirty="0">
                  <a:latin typeface="+mn-ea"/>
                  <a:ea typeface="+mn-ea"/>
                </a:rPr>
                <a:t>約</a:t>
              </a:r>
              <a:r>
                <a:rPr kumimoji="1" lang="en-US" altLang="zh-TW" sz="2600" spc="-30" dirty="0">
                  <a:latin typeface="+mn-ea"/>
                  <a:ea typeface="+mn-ea"/>
                </a:rPr>
                <a:t>1,</a:t>
              </a:r>
              <a:r>
                <a:rPr kumimoji="1" lang="en-US" altLang="ja-JP" sz="2600" spc="-30" dirty="0">
                  <a:latin typeface="+mn-ea"/>
                  <a:ea typeface="+mn-ea"/>
                </a:rPr>
                <a:t>064</a:t>
              </a:r>
              <a:r>
                <a:rPr kumimoji="1" lang="en-US" altLang="zh-TW" sz="2600" spc="-30" dirty="0">
                  <a:latin typeface="+mn-ea"/>
                  <a:ea typeface="+mn-ea"/>
                </a:rPr>
                <a:t>,000</a:t>
              </a:r>
              <a:r>
                <a:rPr kumimoji="1" lang="zh-TW" altLang="en-US" sz="2000" spc="-30" dirty="0">
                  <a:latin typeface="+mn-ea"/>
                  <a:ea typeface="+mn-ea"/>
                </a:rPr>
                <a:t>円</a:t>
              </a:r>
              <a:endParaRPr kumimoji="1" lang="zh-TW" altLang="en-US" sz="2200" spc="-30" dirty="0">
                <a:latin typeface="+mn-ea"/>
                <a:ea typeface="+mn-ea"/>
              </a:endParaRPr>
            </a:p>
          </p:txBody>
        </p:sp>
      </p:grpSp>
      <p:grpSp>
        <p:nvGrpSpPr>
          <p:cNvPr id="5" name="グループ化 4">
            <a:extLst>
              <a:ext uri="{FF2B5EF4-FFF2-40B4-BE49-F238E27FC236}">
                <a16:creationId xmlns:a16="http://schemas.microsoft.com/office/drawing/2014/main" id="{6DA4C0FE-8D6B-65D5-F398-8C17E4E0B162}"/>
              </a:ext>
            </a:extLst>
          </p:cNvPr>
          <p:cNvGrpSpPr/>
          <p:nvPr/>
        </p:nvGrpSpPr>
        <p:grpSpPr>
          <a:xfrm>
            <a:off x="3424782" y="2121440"/>
            <a:ext cx="2247847" cy="3841526"/>
            <a:chOff x="3424782" y="2121440"/>
            <a:chExt cx="2247847" cy="3841526"/>
          </a:xfrm>
        </p:grpSpPr>
        <p:pic>
          <p:nvPicPr>
            <p:cNvPr id="29" name="図 28">
              <a:extLst>
                <a:ext uri="{FF2B5EF4-FFF2-40B4-BE49-F238E27FC236}">
                  <a16:creationId xmlns:a16="http://schemas.microsoft.com/office/drawing/2014/main" id="{8EC0C208-EFD1-43D5-85DC-AB335851BB2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82230" y="2121440"/>
              <a:ext cx="932951" cy="2878478"/>
            </a:xfrm>
            <a:prstGeom prst="rect">
              <a:avLst/>
            </a:prstGeom>
          </p:spPr>
        </p:pic>
        <p:sp>
          <p:nvSpPr>
            <p:cNvPr id="38" name="四角形: 角を丸くする 37">
              <a:extLst>
                <a:ext uri="{FF2B5EF4-FFF2-40B4-BE49-F238E27FC236}">
                  <a16:creationId xmlns:a16="http://schemas.microsoft.com/office/drawing/2014/main" id="{46D2EDD9-84F4-4A4F-8082-A4402AF60502}"/>
                </a:ext>
              </a:extLst>
            </p:cNvPr>
            <p:cNvSpPr/>
            <p:nvPr/>
          </p:nvSpPr>
          <p:spPr>
            <a:xfrm>
              <a:off x="3424782" y="5013083"/>
              <a:ext cx="2247847" cy="408687"/>
            </a:xfrm>
            <a:prstGeom prst="roundRect">
              <a:avLst>
                <a:gd name="adj" fmla="val 8320"/>
              </a:avLst>
            </a:prstGeom>
            <a:solidFill>
              <a:srgbClr val="098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HGPGothicE" panose="020B0900000000000000" pitchFamily="34" charset="-128"/>
                </a:rPr>
                <a:t>中学生</a:t>
              </a:r>
            </a:p>
          </p:txBody>
        </p:sp>
        <p:sp>
          <p:nvSpPr>
            <p:cNvPr id="39" name="テキスト ボックス 38">
              <a:extLst>
                <a:ext uri="{FF2B5EF4-FFF2-40B4-BE49-F238E27FC236}">
                  <a16:creationId xmlns:a16="http://schemas.microsoft.com/office/drawing/2014/main" id="{2D311BA4-C219-40FF-A7B1-BCD6A3899448}"/>
                </a:ext>
              </a:extLst>
            </p:cNvPr>
            <p:cNvSpPr txBox="1"/>
            <p:nvPr/>
          </p:nvSpPr>
          <p:spPr>
            <a:xfrm>
              <a:off x="3465458" y="5554281"/>
              <a:ext cx="2166495" cy="408685"/>
            </a:xfrm>
            <a:prstGeom prst="rect">
              <a:avLst/>
            </a:prstGeom>
            <a:noFill/>
          </p:spPr>
          <p:txBody>
            <a:bodyPr wrap="square" lIns="0" tIns="0" rIns="0" bIns="0" rtlCol="0">
              <a:noAutofit/>
            </a:bodyPr>
            <a:lstStyle/>
            <a:p>
              <a:pPr algn="ctr">
                <a:spcAft>
                  <a:spcPts val="700"/>
                </a:spcAft>
              </a:pPr>
              <a:r>
                <a:rPr kumimoji="1" lang="zh-TW" altLang="en-US" sz="2000" spc="-30" dirty="0">
                  <a:latin typeface="+mn-ea"/>
                  <a:ea typeface="+mn-ea"/>
                </a:rPr>
                <a:t>約</a:t>
              </a:r>
              <a:r>
                <a:rPr kumimoji="1" lang="en-US" altLang="zh-TW" sz="2600" spc="-30" dirty="0">
                  <a:latin typeface="+mn-ea"/>
                  <a:ea typeface="+mn-ea"/>
                </a:rPr>
                <a:t>1,</a:t>
              </a:r>
              <a:r>
                <a:rPr kumimoji="1" lang="en-US" altLang="ja-JP" sz="2600" spc="-30" dirty="0">
                  <a:latin typeface="+mn-ea"/>
                </a:rPr>
                <a:t>083</a:t>
              </a:r>
              <a:r>
                <a:rPr kumimoji="1" lang="en-US" altLang="zh-TW" sz="2600" spc="-30" dirty="0">
                  <a:latin typeface="+mn-ea"/>
                  <a:ea typeface="+mn-ea"/>
                </a:rPr>
                <a:t>,000</a:t>
              </a:r>
              <a:r>
                <a:rPr kumimoji="1" lang="zh-TW" altLang="en-US" sz="2000" spc="-30" dirty="0">
                  <a:latin typeface="+mn-ea"/>
                  <a:ea typeface="+mn-ea"/>
                </a:rPr>
                <a:t>円</a:t>
              </a:r>
              <a:endParaRPr kumimoji="1" lang="zh-TW" altLang="en-US" sz="2200" spc="-30" dirty="0">
                <a:latin typeface="+mn-ea"/>
                <a:ea typeface="+mn-ea"/>
              </a:endParaRPr>
            </a:p>
          </p:txBody>
        </p:sp>
      </p:grpSp>
      <p:grpSp>
        <p:nvGrpSpPr>
          <p:cNvPr id="3" name="グループ化 2">
            <a:extLst>
              <a:ext uri="{FF2B5EF4-FFF2-40B4-BE49-F238E27FC236}">
                <a16:creationId xmlns:a16="http://schemas.microsoft.com/office/drawing/2014/main" id="{11FF8DD2-6987-B6E2-F8A2-765EA4FB2630}"/>
              </a:ext>
            </a:extLst>
          </p:cNvPr>
          <p:cNvGrpSpPr/>
          <p:nvPr/>
        </p:nvGrpSpPr>
        <p:grpSpPr>
          <a:xfrm>
            <a:off x="774639" y="2843304"/>
            <a:ext cx="2247847" cy="3119664"/>
            <a:chOff x="774639" y="2843304"/>
            <a:chExt cx="2247847" cy="3119664"/>
          </a:xfrm>
        </p:grpSpPr>
        <p:pic>
          <p:nvPicPr>
            <p:cNvPr id="28" name="図 27">
              <a:extLst>
                <a:ext uri="{FF2B5EF4-FFF2-40B4-BE49-F238E27FC236}">
                  <a16:creationId xmlns:a16="http://schemas.microsoft.com/office/drawing/2014/main" id="{31C07AF2-1867-4826-A245-C54B1DF48DD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71756" y="2843304"/>
              <a:ext cx="853613" cy="2169751"/>
            </a:xfrm>
            <a:prstGeom prst="rect">
              <a:avLst/>
            </a:prstGeom>
          </p:spPr>
        </p:pic>
        <p:sp>
          <p:nvSpPr>
            <p:cNvPr id="35" name="四角形: 角を丸くする 34">
              <a:extLst>
                <a:ext uri="{FF2B5EF4-FFF2-40B4-BE49-F238E27FC236}">
                  <a16:creationId xmlns:a16="http://schemas.microsoft.com/office/drawing/2014/main" id="{A61605D8-4C1A-4B73-AE46-520C3E9785BD}"/>
                </a:ext>
              </a:extLst>
            </p:cNvPr>
            <p:cNvSpPr/>
            <p:nvPr/>
          </p:nvSpPr>
          <p:spPr>
            <a:xfrm>
              <a:off x="774639" y="5013083"/>
              <a:ext cx="2247847" cy="408687"/>
            </a:xfrm>
            <a:prstGeom prst="roundRect">
              <a:avLst>
                <a:gd name="adj" fmla="val 7312"/>
              </a:avLst>
            </a:prstGeom>
            <a:solidFill>
              <a:srgbClr val="1AB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HGPGothicE" panose="020B0900000000000000" pitchFamily="34" charset="-128"/>
                </a:rPr>
                <a:t>小学生</a:t>
              </a:r>
            </a:p>
          </p:txBody>
        </p:sp>
        <p:sp>
          <p:nvSpPr>
            <p:cNvPr id="36" name="テキスト ボックス 35">
              <a:extLst>
                <a:ext uri="{FF2B5EF4-FFF2-40B4-BE49-F238E27FC236}">
                  <a16:creationId xmlns:a16="http://schemas.microsoft.com/office/drawing/2014/main" id="{CB738748-681B-44B0-BD8C-C3720D185CF3}"/>
                </a:ext>
              </a:extLst>
            </p:cNvPr>
            <p:cNvSpPr txBox="1"/>
            <p:nvPr/>
          </p:nvSpPr>
          <p:spPr>
            <a:xfrm>
              <a:off x="815315" y="5554281"/>
              <a:ext cx="2166495" cy="408687"/>
            </a:xfrm>
            <a:prstGeom prst="rect">
              <a:avLst/>
            </a:prstGeom>
            <a:noFill/>
          </p:spPr>
          <p:txBody>
            <a:bodyPr wrap="square" lIns="0" tIns="0" rIns="0" bIns="0" rtlCol="0">
              <a:noAutofit/>
            </a:bodyPr>
            <a:lstStyle/>
            <a:p>
              <a:pPr algn="ctr">
                <a:spcAft>
                  <a:spcPts val="700"/>
                </a:spcAft>
              </a:pPr>
              <a:r>
                <a:rPr kumimoji="1" lang="zh-TW" altLang="en-US" sz="2000" spc="-30" dirty="0">
                  <a:latin typeface="+mn-ea"/>
                  <a:ea typeface="+mn-ea"/>
                </a:rPr>
                <a:t>約</a:t>
              </a:r>
              <a:r>
                <a:rPr kumimoji="1" lang="en-US" altLang="ja-JP" sz="2600" spc="-30" dirty="0">
                  <a:latin typeface="+mn-ea"/>
                  <a:ea typeface="+mn-ea"/>
                </a:rPr>
                <a:t>968</a:t>
              </a:r>
              <a:r>
                <a:rPr kumimoji="1" lang="en-US" altLang="zh-TW" sz="2600" spc="-30" dirty="0">
                  <a:latin typeface="+mn-ea"/>
                  <a:ea typeface="+mn-ea"/>
                </a:rPr>
                <a:t>,000</a:t>
              </a:r>
              <a:r>
                <a:rPr kumimoji="1" lang="zh-TW" altLang="en-US" sz="2000" spc="-30" dirty="0">
                  <a:latin typeface="+mn-ea"/>
                  <a:ea typeface="+mn-ea"/>
                </a:rPr>
                <a:t>円</a:t>
              </a:r>
              <a:endParaRPr kumimoji="1" lang="zh-TW" altLang="en-US" sz="2200" spc="-30" dirty="0">
                <a:latin typeface="+mn-ea"/>
                <a:ea typeface="+mn-ea"/>
              </a:endParaRPr>
            </a:p>
          </p:txBody>
        </p:sp>
      </p:grpSp>
      <p:sp>
        <p:nvSpPr>
          <p:cNvPr id="10" name="正方形/長方形 9">
            <a:extLst>
              <a:ext uri="{FF2B5EF4-FFF2-40B4-BE49-F238E27FC236}">
                <a16:creationId xmlns:a16="http://schemas.microsoft.com/office/drawing/2014/main" id="{5F2C0224-C078-04AC-0AA9-E2A098B3953B}"/>
              </a:ext>
            </a:extLst>
          </p:cNvPr>
          <p:cNvSpPr/>
          <p:nvPr/>
        </p:nvSpPr>
        <p:spPr bwMode="auto">
          <a:xfrm>
            <a:off x="322213" y="1029065"/>
            <a:ext cx="8477773" cy="404274"/>
          </a:xfrm>
          <a:prstGeom prst="rect">
            <a:avLst/>
          </a:prstGeom>
          <a:noFill/>
          <a:ln w="190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1" name="テキスト ボックス 10">
            <a:extLst>
              <a:ext uri="{FF2B5EF4-FFF2-40B4-BE49-F238E27FC236}">
                <a16:creationId xmlns:a16="http://schemas.microsoft.com/office/drawing/2014/main" id="{BFD61CF4-FCF6-62B3-F8D8-09EE70ED5868}"/>
              </a:ext>
            </a:extLst>
          </p:cNvPr>
          <p:cNvSpPr txBox="1"/>
          <p:nvPr/>
        </p:nvSpPr>
        <p:spPr>
          <a:xfrm>
            <a:off x="1484776" y="1052765"/>
            <a:ext cx="6152646" cy="353943"/>
          </a:xfrm>
          <a:prstGeom prst="rect">
            <a:avLst/>
          </a:prstGeom>
          <a:noFill/>
        </p:spPr>
        <p:txBody>
          <a:bodyPr wrap="none" rtlCol="0">
            <a:spAutoFit/>
          </a:bodyPr>
          <a:lstStyle/>
          <a:p>
            <a:r>
              <a:rPr lang="ja-JP" altLang="en-US" sz="1700" dirty="0">
                <a:latin typeface="HGPｺﾞｼｯｸE" panose="020B0900000000000000" pitchFamily="50" charset="-128"/>
                <a:ea typeface="HGPｺﾞｼｯｸE" panose="020B0900000000000000" pitchFamily="50" charset="-128"/>
              </a:rPr>
              <a:t>公立学校の児童・生徒１人当たりの公費負担教育費（令和５年度）</a:t>
            </a:r>
          </a:p>
        </p:txBody>
      </p:sp>
      <p:sp>
        <p:nvSpPr>
          <p:cNvPr id="4" name="Rectangle 14">
            <a:extLst>
              <a:ext uri="{FF2B5EF4-FFF2-40B4-BE49-F238E27FC236}">
                <a16:creationId xmlns:a16="http://schemas.microsoft.com/office/drawing/2014/main" id="{3366463E-6A27-2D0A-91FA-F4CACA006595}"/>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
        <p:nvSpPr>
          <p:cNvPr id="12" name="角丸四角形 15">
            <a:extLst>
              <a:ext uri="{FF2B5EF4-FFF2-40B4-BE49-F238E27FC236}">
                <a16:creationId xmlns:a16="http://schemas.microsoft.com/office/drawing/2014/main" id="{8357D1D5-7A12-B34B-DDF6-380BEAC75114}"/>
              </a:ext>
            </a:extLst>
          </p:cNvPr>
          <p:cNvSpPr/>
          <p:nvPr/>
        </p:nvSpPr>
        <p:spPr>
          <a:xfrm>
            <a:off x="327393" y="6346082"/>
            <a:ext cx="3423075" cy="3480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　出所：文部科学省「令和６年度地方教育費調査（令和５会計年度）」　　　</a:t>
            </a:r>
            <a:endParaRPr lang="en-US" altLang="ja-JP" sz="800" dirty="0">
              <a:solidFill>
                <a:schemeClr val="tx1"/>
              </a:solidFill>
              <a:latin typeface="+mn-ea"/>
            </a:endParaRPr>
          </a:p>
        </p:txBody>
      </p:sp>
      <p:sp>
        <p:nvSpPr>
          <p:cNvPr id="2" name="スライド番号プレースホルダー 8">
            <a:extLst>
              <a:ext uri="{FF2B5EF4-FFF2-40B4-BE49-F238E27FC236}">
                <a16:creationId xmlns:a16="http://schemas.microsoft.com/office/drawing/2014/main" id="{46B54EFC-8299-58F9-BACC-98F77A28F7D5}"/>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7</a:t>
            </a:fld>
            <a:endParaRPr lang="en-US" altLang="ja-JP" dirty="0">
              <a:latin typeface="+mn-ea"/>
              <a:ea typeface="+mn-ea"/>
            </a:endParaRPr>
          </a:p>
        </p:txBody>
      </p:sp>
    </p:spTree>
    <p:custDataLst>
      <p:tags r:id="rId1"/>
    </p:custDataLst>
    <p:extLst>
      <p:ext uri="{BB962C8B-B14F-4D97-AF65-F5344CB8AC3E}">
        <p14:creationId xmlns:p14="http://schemas.microsoft.com/office/powerpoint/2010/main" val="54895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10" grpId="0" animBg="1"/>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リーフォーム: 図形 5">
            <a:extLst>
              <a:ext uri="{FF2B5EF4-FFF2-40B4-BE49-F238E27FC236}">
                <a16:creationId xmlns:a16="http://schemas.microsoft.com/office/drawing/2014/main" id="{D2AFDEB5-D229-717A-ECF8-3B8453A7555D}"/>
              </a:ext>
            </a:extLst>
          </p:cNvPr>
          <p:cNvSpPr/>
          <p:nvPr/>
        </p:nvSpPr>
        <p:spPr bwMode="auto">
          <a:xfrm>
            <a:off x="2164035" y="1954306"/>
            <a:ext cx="1789539" cy="2105808"/>
          </a:xfrm>
          <a:custGeom>
            <a:avLst/>
            <a:gdLst>
              <a:gd name="connsiteX0" fmla="*/ 0 w 1613647"/>
              <a:gd name="connsiteY0" fmla="*/ 2008094 h 2008094"/>
              <a:gd name="connsiteX1" fmla="*/ 0 w 1613647"/>
              <a:gd name="connsiteY1" fmla="*/ 0 h 2008094"/>
              <a:gd name="connsiteX2" fmla="*/ 1613647 w 1613647"/>
              <a:gd name="connsiteY2" fmla="*/ 0 h 2008094"/>
            </a:gdLst>
            <a:ahLst/>
            <a:cxnLst>
              <a:cxn ang="0">
                <a:pos x="connsiteX0" y="connsiteY0"/>
              </a:cxn>
              <a:cxn ang="0">
                <a:pos x="connsiteX1" y="connsiteY1"/>
              </a:cxn>
              <a:cxn ang="0">
                <a:pos x="connsiteX2" y="connsiteY2"/>
              </a:cxn>
            </a:cxnLst>
            <a:rect l="l" t="t" r="r" b="b"/>
            <a:pathLst>
              <a:path w="1613647" h="2008094">
                <a:moveTo>
                  <a:pt x="0" y="2008094"/>
                </a:moveTo>
                <a:lnTo>
                  <a:pt x="0" y="0"/>
                </a:lnTo>
                <a:lnTo>
                  <a:pt x="1613647" y="0"/>
                </a:lnTo>
              </a:path>
            </a:pathLst>
          </a:custGeom>
          <a:noFill/>
          <a:ln w="123825" cap="flat" cmpd="sng" algn="ctr">
            <a:gradFill flip="none" rotWithShape="1">
              <a:gsLst>
                <a:gs pos="0">
                  <a:srgbClr val="005BAD"/>
                </a:gs>
                <a:gs pos="11000">
                  <a:srgbClr val="005BAD"/>
                </a:gs>
                <a:gs pos="100000">
                  <a:srgbClr val="E5F3FF"/>
                </a:gs>
                <a:gs pos="78000">
                  <a:srgbClr val="A7D5FF"/>
                </a:gs>
              </a:gsLst>
              <a:lin ang="8100000" scaled="1"/>
              <a:tileRect/>
            </a:gra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eaLnBrk="1" hangingPunct="1"/>
            <a:endParaRPr lang="ja-JP" altLang="en-US" dirty="0">
              <a:latin typeface="HGPｺﾞｼｯｸE" panose="020B0900000000000000" pitchFamily="50" charset="-128"/>
            </a:endParaRPr>
          </a:p>
        </p:txBody>
      </p:sp>
      <p:sp>
        <p:nvSpPr>
          <p:cNvPr id="142" name="フリーフォーム: 図形 141">
            <a:extLst>
              <a:ext uri="{FF2B5EF4-FFF2-40B4-BE49-F238E27FC236}">
                <a16:creationId xmlns:a16="http://schemas.microsoft.com/office/drawing/2014/main" id="{B4B06202-ADCC-8523-F5EC-78A341ECA15C}"/>
              </a:ext>
            </a:extLst>
          </p:cNvPr>
          <p:cNvSpPr/>
          <p:nvPr/>
        </p:nvSpPr>
        <p:spPr bwMode="auto">
          <a:xfrm rot="10800000" flipV="1">
            <a:off x="3159433" y="4918385"/>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1" name="フリーフォーム: 図形 140">
            <a:extLst>
              <a:ext uri="{FF2B5EF4-FFF2-40B4-BE49-F238E27FC236}">
                <a16:creationId xmlns:a16="http://schemas.microsoft.com/office/drawing/2014/main" id="{B8E18F4E-AF96-9CC8-C807-AAC0F8CC30F6}"/>
              </a:ext>
            </a:extLst>
          </p:cNvPr>
          <p:cNvSpPr/>
          <p:nvPr/>
        </p:nvSpPr>
        <p:spPr bwMode="auto">
          <a:xfrm rot="10800000" flipV="1">
            <a:off x="5913757" y="4918385"/>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0" name="フリーフォーム: 図形 139">
            <a:extLst>
              <a:ext uri="{FF2B5EF4-FFF2-40B4-BE49-F238E27FC236}">
                <a16:creationId xmlns:a16="http://schemas.microsoft.com/office/drawing/2014/main" id="{93816D68-8574-B572-BF72-9DB8F6AF90D1}"/>
              </a:ext>
            </a:extLst>
          </p:cNvPr>
          <p:cNvSpPr/>
          <p:nvPr/>
        </p:nvSpPr>
        <p:spPr bwMode="auto">
          <a:xfrm>
            <a:off x="8427904" y="1938810"/>
            <a:ext cx="396607" cy="2996588"/>
          </a:xfrm>
          <a:custGeom>
            <a:avLst/>
            <a:gdLst>
              <a:gd name="connsiteX0" fmla="*/ 0 w 396607"/>
              <a:gd name="connsiteY0" fmla="*/ 0 h 2996588"/>
              <a:gd name="connsiteX1" fmla="*/ 396607 w 396607"/>
              <a:gd name="connsiteY1" fmla="*/ 0 h 2996588"/>
              <a:gd name="connsiteX2" fmla="*/ 396607 w 396607"/>
              <a:gd name="connsiteY2" fmla="*/ 2996588 h 2996588"/>
              <a:gd name="connsiteX3" fmla="*/ 77118 w 396607"/>
              <a:gd name="connsiteY3" fmla="*/ 2996588 h 2996588"/>
            </a:gdLst>
            <a:ahLst/>
            <a:cxnLst>
              <a:cxn ang="0">
                <a:pos x="connsiteX0" y="connsiteY0"/>
              </a:cxn>
              <a:cxn ang="0">
                <a:pos x="connsiteX1" y="connsiteY1"/>
              </a:cxn>
              <a:cxn ang="0">
                <a:pos x="connsiteX2" y="connsiteY2"/>
              </a:cxn>
              <a:cxn ang="0">
                <a:pos x="connsiteX3" y="connsiteY3"/>
              </a:cxn>
            </a:cxnLst>
            <a:rect l="l" t="t" r="r" b="b"/>
            <a:pathLst>
              <a:path w="396607" h="2996588">
                <a:moveTo>
                  <a:pt x="0" y="0"/>
                </a:moveTo>
                <a:lnTo>
                  <a:pt x="396607" y="0"/>
                </a:lnTo>
                <a:lnTo>
                  <a:pt x="396607" y="2996588"/>
                </a:lnTo>
                <a:lnTo>
                  <a:pt x="77118" y="2996588"/>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eaLnBrk="1" hangingPunct="1"/>
            <a:endParaRPr lang="ja-JP" altLang="en-US" dirty="0">
              <a:latin typeface="HGPｺﾞｼｯｸE" panose="020B0900000000000000" pitchFamily="50" charset="-128"/>
            </a:endParaRPr>
          </a:p>
        </p:txBody>
      </p:sp>
      <p:sp>
        <p:nvSpPr>
          <p:cNvPr id="139" name="フリーフォーム: 図形 138">
            <a:extLst>
              <a:ext uri="{FF2B5EF4-FFF2-40B4-BE49-F238E27FC236}">
                <a16:creationId xmlns:a16="http://schemas.microsoft.com/office/drawing/2014/main" id="{61E7941E-A90B-C595-BE80-8B4541DF4BE1}"/>
              </a:ext>
            </a:extLst>
          </p:cNvPr>
          <p:cNvSpPr/>
          <p:nvPr/>
        </p:nvSpPr>
        <p:spPr bwMode="auto">
          <a:xfrm flipV="1">
            <a:off x="5663082" y="1910571"/>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pic>
        <p:nvPicPr>
          <p:cNvPr id="16" name="図 15" descr="シャツ, 時計 が含まれている画像&#10;&#10;自動的に生成された説明">
            <a:extLst>
              <a:ext uri="{FF2B5EF4-FFF2-40B4-BE49-F238E27FC236}">
                <a16:creationId xmlns:a16="http://schemas.microsoft.com/office/drawing/2014/main" id="{DC4109C5-FF16-2958-AA3E-7C57F9238A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3590" y="2256843"/>
            <a:ext cx="1321155" cy="1387800"/>
          </a:xfrm>
          <a:prstGeom prst="rect">
            <a:avLst/>
          </a:prstGeom>
        </p:spPr>
      </p:pic>
      <p:pic>
        <p:nvPicPr>
          <p:cNvPr id="18" name="図 17" descr="挿絵, らくがき が含まれている画像&#10;&#10;自動的に生成された説明">
            <a:extLst>
              <a:ext uri="{FF2B5EF4-FFF2-40B4-BE49-F238E27FC236}">
                <a16:creationId xmlns:a16="http://schemas.microsoft.com/office/drawing/2014/main" id="{717C111A-8BF0-A0DF-4113-B7BEA3284D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985" y="2410296"/>
            <a:ext cx="931361" cy="1234347"/>
          </a:xfrm>
          <a:prstGeom prst="rect">
            <a:avLst/>
          </a:prstGeom>
        </p:spPr>
      </p:pic>
      <p:pic>
        <p:nvPicPr>
          <p:cNvPr id="106" name="図 105">
            <a:extLst>
              <a:ext uri="{FF2B5EF4-FFF2-40B4-BE49-F238E27FC236}">
                <a16:creationId xmlns:a16="http://schemas.microsoft.com/office/drawing/2014/main" id="{930C6FDA-66CE-AB5C-5963-DF64ABC2D2D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622338" y="1027651"/>
            <a:ext cx="1906702" cy="1904196"/>
          </a:xfrm>
          <a:prstGeom prst="rect">
            <a:avLst/>
          </a:prstGeom>
        </p:spPr>
      </p:pic>
      <p:sp>
        <p:nvSpPr>
          <p:cNvPr id="111" name="テキスト ボックス 110">
            <a:extLst>
              <a:ext uri="{FF2B5EF4-FFF2-40B4-BE49-F238E27FC236}">
                <a16:creationId xmlns:a16="http://schemas.microsoft.com/office/drawing/2014/main" id="{BD62581C-F472-716A-F091-FE33F2575E06}"/>
              </a:ext>
            </a:extLst>
          </p:cNvPr>
          <p:cNvSpPr txBox="1"/>
          <p:nvPr/>
        </p:nvSpPr>
        <p:spPr>
          <a:xfrm>
            <a:off x="7216424" y="2934093"/>
            <a:ext cx="718531" cy="369332"/>
          </a:xfrm>
          <a:prstGeom prst="rect">
            <a:avLst/>
          </a:prstGeom>
          <a:noFill/>
        </p:spPr>
        <p:txBody>
          <a:bodyPr wrap="square" rtlCol="0">
            <a:spAutoFit/>
          </a:bodyPr>
          <a:lstStyle/>
          <a:p>
            <a:pPr algn="ctr"/>
            <a:r>
              <a:rPr lang="ja-JP" altLang="en-US" sz="1800" dirty="0">
                <a:solidFill>
                  <a:srgbClr val="005BAD"/>
                </a:solidFill>
                <a:latin typeface="+mn-ea"/>
                <a:ea typeface="+mn-ea"/>
              </a:rPr>
              <a:t>授業</a:t>
            </a:r>
          </a:p>
        </p:txBody>
      </p:sp>
      <p:sp>
        <p:nvSpPr>
          <p:cNvPr id="112" name="テキスト ボックス 111">
            <a:extLst>
              <a:ext uri="{FF2B5EF4-FFF2-40B4-BE49-F238E27FC236}">
                <a16:creationId xmlns:a16="http://schemas.microsoft.com/office/drawing/2014/main" id="{A2D9E4B5-6227-EB46-894C-ED6C063D4C23}"/>
              </a:ext>
            </a:extLst>
          </p:cNvPr>
          <p:cNvSpPr txBox="1"/>
          <p:nvPr/>
        </p:nvSpPr>
        <p:spPr>
          <a:xfrm>
            <a:off x="6367888" y="3236036"/>
            <a:ext cx="2415602" cy="492443"/>
          </a:xfrm>
          <a:prstGeom prst="rect">
            <a:avLst/>
          </a:prstGeom>
          <a:noFill/>
        </p:spPr>
        <p:txBody>
          <a:bodyPr wrap="square" rtlCol="0">
            <a:spAutoFit/>
          </a:bodyPr>
          <a:lstStyle/>
          <a:p>
            <a:pPr algn="ctr"/>
            <a:r>
              <a:rPr lang="ja-JP" altLang="en-US" sz="1300" dirty="0">
                <a:latin typeface="+mn-ea"/>
                <a:ea typeface="+mn-ea"/>
              </a:rPr>
              <a:t>学校など教育施設の建設や、</a:t>
            </a:r>
            <a:endParaRPr lang="en-US" altLang="ja-JP" sz="1300" dirty="0">
              <a:latin typeface="+mn-ea"/>
              <a:ea typeface="+mn-ea"/>
            </a:endParaRPr>
          </a:p>
          <a:p>
            <a:pPr algn="ctr"/>
            <a:r>
              <a:rPr lang="ja-JP" altLang="en-US" sz="1300" dirty="0">
                <a:latin typeface="+mn-ea"/>
                <a:ea typeface="+mn-ea"/>
              </a:rPr>
              <a:t>机・椅子・教科書の購入に</a:t>
            </a:r>
          </a:p>
        </p:txBody>
      </p:sp>
      <p:pic>
        <p:nvPicPr>
          <p:cNvPr id="100" name="図 99" descr="ウィンドウ が含まれている画像&#10;&#10;自動的に生成された説明">
            <a:extLst>
              <a:ext uri="{FF2B5EF4-FFF2-40B4-BE49-F238E27FC236}">
                <a16:creationId xmlns:a16="http://schemas.microsoft.com/office/drawing/2014/main" id="{4068BAC1-4F00-8055-B6D9-8521E2BD4F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2338" y="3902450"/>
            <a:ext cx="1906702" cy="1906702"/>
          </a:xfrm>
          <a:prstGeom prst="rect">
            <a:avLst/>
          </a:prstGeom>
        </p:spPr>
      </p:pic>
      <p:sp>
        <p:nvSpPr>
          <p:cNvPr id="113" name="テキスト ボックス 112">
            <a:extLst>
              <a:ext uri="{FF2B5EF4-FFF2-40B4-BE49-F238E27FC236}">
                <a16:creationId xmlns:a16="http://schemas.microsoft.com/office/drawing/2014/main" id="{A3DF4D97-E8CB-541F-5139-61303DC2ECB4}"/>
              </a:ext>
            </a:extLst>
          </p:cNvPr>
          <p:cNvSpPr txBox="1"/>
          <p:nvPr/>
        </p:nvSpPr>
        <p:spPr>
          <a:xfrm>
            <a:off x="7114090" y="5874208"/>
            <a:ext cx="923199" cy="369332"/>
          </a:xfrm>
          <a:prstGeom prst="rect">
            <a:avLst/>
          </a:prstGeom>
          <a:noFill/>
        </p:spPr>
        <p:txBody>
          <a:bodyPr wrap="square" rtlCol="0">
            <a:spAutoFit/>
          </a:bodyPr>
          <a:lstStyle/>
          <a:p>
            <a:pPr algn="ctr"/>
            <a:r>
              <a:rPr lang="ja-JP" altLang="en-US" sz="1800" dirty="0">
                <a:solidFill>
                  <a:srgbClr val="005BAD"/>
                </a:solidFill>
                <a:latin typeface="+mn-ea"/>
                <a:ea typeface="+mn-ea"/>
              </a:rPr>
              <a:t>部活動</a:t>
            </a:r>
          </a:p>
        </p:txBody>
      </p:sp>
      <p:sp>
        <p:nvSpPr>
          <p:cNvPr id="114" name="テキスト ボックス 113">
            <a:extLst>
              <a:ext uri="{FF2B5EF4-FFF2-40B4-BE49-F238E27FC236}">
                <a16:creationId xmlns:a16="http://schemas.microsoft.com/office/drawing/2014/main" id="{6A0A1817-0A89-6C99-0AD9-040F6E3A906B}"/>
              </a:ext>
            </a:extLst>
          </p:cNvPr>
          <p:cNvSpPr txBox="1"/>
          <p:nvPr/>
        </p:nvSpPr>
        <p:spPr>
          <a:xfrm>
            <a:off x="6093743" y="6176151"/>
            <a:ext cx="2963892" cy="492443"/>
          </a:xfrm>
          <a:prstGeom prst="rect">
            <a:avLst/>
          </a:prstGeom>
          <a:noFill/>
        </p:spPr>
        <p:txBody>
          <a:bodyPr wrap="square" rtlCol="0">
            <a:spAutoFit/>
          </a:bodyPr>
          <a:lstStyle/>
          <a:p>
            <a:pPr algn="ctr"/>
            <a:r>
              <a:rPr lang="ja-JP" altLang="en-US" sz="1300" dirty="0">
                <a:latin typeface="+mn-ea"/>
                <a:ea typeface="+mn-ea"/>
              </a:rPr>
              <a:t>大会やコンクールなどが行われる</a:t>
            </a:r>
            <a:endParaRPr lang="en-US" altLang="ja-JP" sz="1300" dirty="0">
              <a:latin typeface="+mn-ea"/>
              <a:ea typeface="+mn-ea"/>
            </a:endParaRPr>
          </a:p>
          <a:p>
            <a:pPr algn="ctr"/>
            <a:r>
              <a:rPr lang="ja-JP" altLang="en-US" sz="1300" dirty="0">
                <a:latin typeface="+mn-ea"/>
                <a:ea typeface="+mn-ea"/>
              </a:rPr>
              <a:t>競技場や公会堂などの施設づくりに</a:t>
            </a:r>
          </a:p>
        </p:txBody>
      </p:sp>
      <p:pic>
        <p:nvPicPr>
          <p:cNvPr id="108" name="図 107" descr="ロゴ が含まれている画像&#10;&#10;自動的に生成された説明">
            <a:extLst>
              <a:ext uri="{FF2B5EF4-FFF2-40B4-BE49-F238E27FC236}">
                <a16:creationId xmlns:a16="http://schemas.microsoft.com/office/drawing/2014/main" id="{1F4EF9FD-0CEF-B108-61FA-473A86FD82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3774" y="1026398"/>
            <a:ext cx="1906702" cy="1906702"/>
          </a:xfrm>
          <a:prstGeom prst="rect">
            <a:avLst/>
          </a:prstGeom>
        </p:spPr>
      </p:pic>
      <p:sp>
        <p:nvSpPr>
          <p:cNvPr id="109" name="テキスト ボックス 108">
            <a:extLst>
              <a:ext uri="{FF2B5EF4-FFF2-40B4-BE49-F238E27FC236}">
                <a16:creationId xmlns:a16="http://schemas.microsoft.com/office/drawing/2014/main" id="{6EA24989-B7B0-BDC8-61B0-1D3AA23EE3FB}"/>
              </a:ext>
            </a:extLst>
          </p:cNvPr>
          <p:cNvSpPr txBox="1"/>
          <p:nvPr/>
        </p:nvSpPr>
        <p:spPr>
          <a:xfrm>
            <a:off x="4557860" y="2934093"/>
            <a:ext cx="718531" cy="369332"/>
          </a:xfrm>
          <a:prstGeom prst="rect">
            <a:avLst/>
          </a:prstGeom>
          <a:noFill/>
        </p:spPr>
        <p:txBody>
          <a:bodyPr wrap="square" rtlCol="0">
            <a:spAutoFit/>
          </a:bodyPr>
          <a:lstStyle/>
          <a:p>
            <a:pPr algn="ctr"/>
            <a:r>
              <a:rPr lang="ja-JP" altLang="en-US" sz="1800" dirty="0">
                <a:solidFill>
                  <a:srgbClr val="005BAD"/>
                </a:solidFill>
                <a:latin typeface="+mn-ea"/>
                <a:ea typeface="+mn-ea"/>
              </a:rPr>
              <a:t>通学</a:t>
            </a:r>
          </a:p>
        </p:txBody>
      </p:sp>
      <p:sp>
        <p:nvSpPr>
          <p:cNvPr id="110" name="テキスト ボックス 109">
            <a:extLst>
              <a:ext uri="{FF2B5EF4-FFF2-40B4-BE49-F238E27FC236}">
                <a16:creationId xmlns:a16="http://schemas.microsoft.com/office/drawing/2014/main" id="{F2FE097F-287B-1C58-CB0C-3D3CF56B0EFA}"/>
              </a:ext>
            </a:extLst>
          </p:cNvPr>
          <p:cNvSpPr txBox="1"/>
          <p:nvPr/>
        </p:nvSpPr>
        <p:spPr>
          <a:xfrm>
            <a:off x="3832399" y="3236036"/>
            <a:ext cx="2169452" cy="492443"/>
          </a:xfrm>
          <a:prstGeom prst="rect">
            <a:avLst/>
          </a:prstGeom>
          <a:noFill/>
        </p:spPr>
        <p:txBody>
          <a:bodyPr wrap="square" rtlCol="0">
            <a:spAutoFit/>
          </a:bodyPr>
          <a:lstStyle/>
          <a:p>
            <a:pPr algn="ctr"/>
            <a:r>
              <a:rPr lang="ja-JP" altLang="en-US" sz="1300" dirty="0">
                <a:latin typeface="+mn-ea"/>
                <a:ea typeface="+mn-ea"/>
              </a:rPr>
              <a:t>学校へ安全に通うための</a:t>
            </a:r>
            <a:endParaRPr lang="en-US" altLang="ja-JP" sz="1300" dirty="0">
              <a:latin typeface="+mn-ea"/>
              <a:ea typeface="+mn-ea"/>
            </a:endParaRPr>
          </a:p>
          <a:p>
            <a:pPr algn="ctr"/>
            <a:r>
              <a:rPr lang="ja-JP" altLang="en-US" sz="1300" dirty="0">
                <a:latin typeface="+mn-ea"/>
                <a:ea typeface="+mn-ea"/>
              </a:rPr>
              <a:t>道路や信号などに</a:t>
            </a:r>
          </a:p>
        </p:txBody>
      </p:sp>
      <p:pic>
        <p:nvPicPr>
          <p:cNvPr id="104" name="図 103" descr="ロゴ が含まれている画像&#10;&#10;自動的に生成された説明">
            <a:extLst>
              <a:ext uri="{FF2B5EF4-FFF2-40B4-BE49-F238E27FC236}">
                <a16:creationId xmlns:a16="http://schemas.microsoft.com/office/drawing/2014/main" id="{EF8473F5-A3C8-895E-F1AE-084BCD79E7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4562" y="3960304"/>
            <a:ext cx="1905127" cy="1905127"/>
          </a:xfrm>
          <a:prstGeom prst="rect">
            <a:avLst/>
          </a:prstGeom>
        </p:spPr>
      </p:pic>
      <p:sp>
        <p:nvSpPr>
          <p:cNvPr id="115" name="テキスト ボックス 114">
            <a:extLst>
              <a:ext uri="{FF2B5EF4-FFF2-40B4-BE49-F238E27FC236}">
                <a16:creationId xmlns:a16="http://schemas.microsoft.com/office/drawing/2014/main" id="{BE757522-E75E-B060-14D2-F2CAF72D44BB}"/>
              </a:ext>
            </a:extLst>
          </p:cNvPr>
          <p:cNvSpPr txBox="1"/>
          <p:nvPr/>
        </p:nvSpPr>
        <p:spPr>
          <a:xfrm>
            <a:off x="4557860" y="5874208"/>
            <a:ext cx="718531" cy="369332"/>
          </a:xfrm>
          <a:prstGeom prst="rect">
            <a:avLst/>
          </a:prstGeom>
          <a:noFill/>
        </p:spPr>
        <p:txBody>
          <a:bodyPr wrap="square" rtlCol="0">
            <a:spAutoFit/>
          </a:bodyPr>
          <a:lstStyle/>
          <a:p>
            <a:pPr algn="ctr"/>
            <a:r>
              <a:rPr lang="ja-JP" altLang="en-US" sz="1800" dirty="0">
                <a:solidFill>
                  <a:srgbClr val="005BAD"/>
                </a:solidFill>
                <a:latin typeface="+mn-ea"/>
                <a:ea typeface="+mn-ea"/>
              </a:rPr>
              <a:t>夕食</a:t>
            </a:r>
          </a:p>
        </p:txBody>
      </p:sp>
      <p:sp>
        <p:nvSpPr>
          <p:cNvPr id="116" name="テキスト ボックス 115">
            <a:extLst>
              <a:ext uri="{FF2B5EF4-FFF2-40B4-BE49-F238E27FC236}">
                <a16:creationId xmlns:a16="http://schemas.microsoft.com/office/drawing/2014/main" id="{6C161998-7512-8505-0ED3-2BA3F25C2E29}"/>
              </a:ext>
            </a:extLst>
          </p:cNvPr>
          <p:cNvSpPr txBox="1"/>
          <p:nvPr/>
        </p:nvSpPr>
        <p:spPr>
          <a:xfrm>
            <a:off x="3832399" y="6176151"/>
            <a:ext cx="2169452" cy="523220"/>
          </a:xfrm>
          <a:prstGeom prst="rect">
            <a:avLst/>
          </a:prstGeom>
          <a:noFill/>
        </p:spPr>
        <p:txBody>
          <a:bodyPr wrap="square" rtlCol="0">
            <a:spAutoFit/>
          </a:bodyPr>
          <a:lstStyle/>
          <a:p>
            <a:pPr algn="ctr"/>
            <a:r>
              <a:rPr lang="ja-JP" altLang="en-US" sz="1400" dirty="0">
                <a:latin typeface="+mn-ea"/>
                <a:ea typeface="+mn-ea"/>
              </a:rPr>
              <a:t>安全な食品を作るための</a:t>
            </a:r>
            <a:endParaRPr lang="en-US" altLang="ja-JP" sz="1400" dirty="0">
              <a:latin typeface="+mn-ea"/>
              <a:ea typeface="+mn-ea"/>
            </a:endParaRPr>
          </a:p>
          <a:p>
            <a:pPr algn="ctr"/>
            <a:r>
              <a:rPr lang="ja-JP" altLang="en-US" sz="1400" dirty="0">
                <a:latin typeface="+mn-ea"/>
                <a:ea typeface="+mn-ea"/>
              </a:rPr>
              <a:t>農業・漁業の支援に</a:t>
            </a:r>
          </a:p>
        </p:txBody>
      </p:sp>
      <p:pic>
        <p:nvPicPr>
          <p:cNvPr id="102" name="図 101">
            <a:extLst>
              <a:ext uri="{FF2B5EF4-FFF2-40B4-BE49-F238E27FC236}">
                <a16:creationId xmlns:a16="http://schemas.microsoft.com/office/drawing/2014/main" id="{86033B8A-2061-E77E-D5C2-46A51CD452E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252283" y="3958729"/>
            <a:ext cx="1905126" cy="1906702"/>
          </a:xfrm>
          <a:prstGeom prst="rect">
            <a:avLst/>
          </a:prstGeom>
        </p:spPr>
      </p:pic>
      <p:sp>
        <p:nvSpPr>
          <p:cNvPr id="117" name="テキスト ボックス 116">
            <a:extLst>
              <a:ext uri="{FF2B5EF4-FFF2-40B4-BE49-F238E27FC236}">
                <a16:creationId xmlns:a16="http://schemas.microsoft.com/office/drawing/2014/main" id="{5B3FC3E2-0D71-7F26-BBA0-5EDEA48931AE}"/>
              </a:ext>
            </a:extLst>
          </p:cNvPr>
          <p:cNvSpPr txBox="1"/>
          <p:nvPr/>
        </p:nvSpPr>
        <p:spPr>
          <a:xfrm>
            <a:off x="1330876" y="5874208"/>
            <a:ext cx="1747941" cy="369332"/>
          </a:xfrm>
          <a:prstGeom prst="rect">
            <a:avLst/>
          </a:prstGeom>
          <a:noFill/>
        </p:spPr>
        <p:txBody>
          <a:bodyPr wrap="square" rtlCol="0">
            <a:spAutoFit/>
          </a:bodyPr>
          <a:lstStyle/>
          <a:p>
            <a:pPr algn="ctr"/>
            <a:r>
              <a:rPr lang="ja-JP" altLang="en-US" sz="1800" dirty="0">
                <a:solidFill>
                  <a:srgbClr val="005BAD"/>
                </a:solidFill>
                <a:latin typeface="+mn-ea"/>
                <a:ea typeface="+mn-ea"/>
              </a:rPr>
              <a:t>勉強のあと就寝</a:t>
            </a:r>
          </a:p>
        </p:txBody>
      </p:sp>
      <p:sp>
        <p:nvSpPr>
          <p:cNvPr id="118" name="テキスト ボックス 117">
            <a:extLst>
              <a:ext uri="{FF2B5EF4-FFF2-40B4-BE49-F238E27FC236}">
                <a16:creationId xmlns:a16="http://schemas.microsoft.com/office/drawing/2014/main" id="{019718BD-0D55-9929-8D0D-D3BBA31DF3D4}"/>
              </a:ext>
            </a:extLst>
          </p:cNvPr>
          <p:cNvSpPr txBox="1"/>
          <p:nvPr/>
        </p:nvSpPr>
        <p:spPr>
          <a:xfrm>
            <a:off x="1120120" y="6176151"/>
            <a:ext cx="2169452" cy="523220"/>
          </a:xfrm>
          <a:prstGeom prst="rect">
            <a:avLst/>
          </a:prstGeom>
          <a:noFill/>
        </p:spPr>
        <p:txBody>
          <a:bodyPr wrap="square" rtlCol="0">
            <a:spAutoFit/>
          </a:bodyPr>
          <a:lstStyle/>
          <a:p>
            <a:pPr algn="ctr"/>
            <a:r>
              <a:rPr lang="ja-JP" altLang="en-US" sz="1400" dirty="0">
                <a:latin typeface="+mn-ea"/>
                <a:ea typeface="+mn-ea"/>
              </a:rPr>
              <a:t>安心な夜、日々の安全を</a:t>
            </a:r>
            <a:endParaRPr lang="en-US" altLang="ja-JP" sz="1400" dirty="0">
              <a:latin typeface="+mn-ea"/>
              <a:ea typeface="+mn-ea"/>
            </a:endParaRPr>
          </a:p>
          <a:p>
            <a:pPr algn="ctr"/>
            <a:r>
              <a:rPr lang="ja-JP" altLang="en-US" sz="1400" dirty="0">
                <a:latin typeface="+mn-ea"/>
                <a:ea typeface="+mn-ea"/>
              </a:rPr>
              <a:t>守る警察や消防に</a:t>
            </a:r>
          </a:p>
        </p:txBody>
      </p:sp>
      <p:grpSp>
        <p:nvGrpSpPr>
          <p:cNvPr id="155" name="グループ化 154">
            <a:extLst>
              <a:ext uri="{FF2B5EF4-FFF2-40B4-BE49-F238E27FC236}">
                <a16:creationId xmlns:a16="http://schemas.microsoft.com/office/drawing/2014/main" id="{934C8FA5-BF7C-1A81-42E1-5411A3AF1E30}"/>
              </a:ext>
            </a:extLst>
          </p:cNvPr>
          <p:cNvGrpSpPr/>
          <p:nvPr/>
        </p:nvGrpSpPr>
        <p:grpSpPr>
          <a:xfrm>
            <a:off x="1824106" y="1458215"/>
            <a:ext cx="1465466" cy="821924"/>
            <a:chOff x="1824106" y="1238551"/>
            <a:chExt cx="1465466" cy="821924"/>
          </a:xfrm>
        </p:grpSpPr>
        <p:sp>
          <p:nvSpPr>
            <p:cNvPr id="153" name="フリーフォーム: 図形 152">
              <a:extLst>
                <a:ext uri="{FF2B5EF4-FFF2-40B4-BE49-F238E27FC236}">
                  <a16:creationId xmlns:a16="http://schemas.microsoft.com/office/drawing/2014/main" id="{738A462D-6CCE-A4D3-1AD9-80EC347E2C07}"/>
                </a:ext>
              </a:extLst>
            </p:cNvPr>
            <p:cNvSpPr/>
            <p:nvPr/>
          </p:nvSpPr>
          <p:spPr bwMode="auto">
            <a:xfrm>
              <a:off x="1824106" y="1238551"/>
              <a:ext cx="1465466" cy="821924"/>
            </a:xfrm>
            <a:custGeom>
              <a:avLst/>
              <a:gdLst>
                <a:gd name="connsiteX0" fmla="*/ 16722 w 1465466"/>
                <a:gd name="connsiteY0" fmla="*/ 0 h 821924"/>
                <a:gd name="connsiteX1" fmla="*/ 1448744 w 1465466"/>
                <a:gd name="connsiteY1" fmla="*/ 0 h 821924"/>
                <a:gd name="connsiteX2" fmla="*/ 1465466 w 1465466"/>
                <a:gd name="connsiteY2" fmla="*/ 16722 h 821924"/>
                <a:gd name="connsiteX3" fmla="*/ 1465466 w 1465466"/>
                <a:gd name="connsiteY3" fmla="*/ 668872 h 821924"/>
                <a:gd name="connsiteX4" fmla="*/ 1448744 w 1465466"/>
                <a:gd name="connsiteY4" fmla="*/ 685594 h 821924"/>
                <a:gd name="connsiteX5" fmla="*/ 729773 w 1465466"/>
                <a:gd name="connsiteY5" fmla="*/ 685594 h 821924"/>
                <a:gd name="connsiteX6" fmla="*/ 586924 w 1465466"/>
                <a:gd name="connsiteY6" fmla="*/ 821924 h 821924"/>
                <a:gd name="connsiteX7" fmla="*/ 583910 w 1465466"/>
                <a:gd name="connsiteY7" fmla="*/ 685594 h 821924"/>
                <a:gd name="connsiteX8" fmla="*/ 16722 w 1465466"/>
                <a:gd name="connsiteY8" fmla="*/ 685594 h 821924"/>
                <a:gd name="connsiteX9" fmla="*/ 0 w 1465466"/>
                <a:gd name="connsiteY9" fmla="*/ 668872 h 821924"/>
                <a:gd name="connsiteX10" fmla="*/ 0 w 1465466"/>
                <a:gd name="connsiteY10" fmla="*/ 16722 h 821924"/>
                <a:gd name="connsiteX11" fmla="*/ 16722 w 1465466"/>
                <a:gd name="connsiteY11" fmla="*/ 0 h 8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5466" h="821924">
                  <a:moveTo>
                    <a:pt x="16722" y="0"/>
                  </a:moveTo>
                  <a:lnTo>
                    <a:pt x="1448744" y="0"/>
                  </a:lnTo>
                  <a:cubicBezTo>
                    <a:pt x="1457979" y="0"/>
                    <a:pt x="1465466" y="7487"/>
                    <a:pt x="1465466" y="16722"/>
                  </a:cubicBezTo>
                  <a:lnTo>
                    <a:pt x="1465466" y="668872"/>
                  </a:lnTo>
                  <a:cubicBezTo>
                    <a:pt x="1465466" y="678107"/>
                    <a:pt x="1457979" y="685594"/>
                    <a:pt x="1448744" y="685594"/>
                  </a:cubicBezTo>
                  <a:lnTo>
                    <a:pt x="729773" y="685594"/>
                  </a:lnTo>
                  <a:lnTo>
                    <a:pt x="586924" y="821924"/>
                  </a:lnTo>
                  <a:lnTo>
                    <a:pt x="583910" y="685594"/>
                  </a:lnTo>
                  <a:lnTo>
                    <a:pt x="16722" y="685594"/>
                  </a:lnTo>
                  <a:cubicBezTo>
                    <a:pt x="7487" y="685594"/>
                    <a:pt x="0" y="678107"/>
                    <a:pt x="0" y="668872"/>
                  </a:cubicBezTo>
                  <a:lnTo>
                    <a:pt x="0" y="16722"/>
                  </a:lnTo>
                  <a:cubicBezTo>
                    <a:pt x="0" y="7487"/>
                    <a:pt x="7487" y="0"/>
                    <a:pt x="16722" y="0"/>
                  </a:cubicBezTo>
                  <a:close/>
                </a:path>
              </a:pathLst>
            </a:cu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HGPGothicE" panose="020B0900000000000000" pitchFamily="34" charset="-128"/>
                <a:ea typeface="+mn-ea"/>
              </a:endParaRPr>
            </a:p>
          </p:txBody>
        </p:sp>
        <p:sp>
          <p:nvSpPr>
            <p:cNvPr id="130" name="テキスト ボックス 129">
              <a:extLst>
                <a:ext uri="{FF2B5EF4-FFF2-40B4-BE49-F238E27FC236}">
                  <a16:creationId xmlns:a16="http://schemas.microsoft.com/office/drawing/2014/main" id="{63721823-E7C8-CD54-7FC3-777A04A5B0C5}"/>
                </a:ext>
              </a:extLst>
            </p:cNvPr>
            <p:cNvSpPr txBox="1"/>
            <p:nvPr/>
          </p:nvSpPr>
          <p:spPr>
            <a:xfrm>
              <a:off x="1824106" y="1374881"/>
              <a:ext cx="1465466" cy="412934"/>
            </a:xfrm>
            <a:prstGeom prst="rect">
              <a:avLst/>
            </a:prstGeom>
            <a:noFill/>
          </p:spPr>
          <p:txBody>
            <a:bodyPr wrap="none" rtlCol="0">
              <a:spAutoFit/>
            </a:bodyPr>
            <a:lstStyle/>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いろんなところで税金が</a:t>
              </a:r>
              <a:endParaRPr lang="en-US" altLang="ja-JP" sz="1000" dirty="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使われているんだね。</a:t>
              </a:r>
            </a:p>
          </p:txBody>
        </p:sp>
      </p:grpSp>
      <p:grpSp>
        <p:nvGrpSpPr>
          <p:cNvPr id="154" name="グループ化 153">
            <a:extLst>
              <a:ext uri="{FF2B5EF4-FFF2-40B4-BE49-F238E27FC236}">
                <a16:creationId xmlns:a16="http://schemas.microsoft.com/office/drawing/2014/main" id="{9B3C64DD-6897-6D2C-C64C-95F34248AE69}"/>
              </a:ext>
            </a:extLst>
          </p:cNvPr>
          <p:cNvGrpSpPr/>
          <p:nvPr/>
        </p:nvGrpSpPr>
        <p:grpSpPr>
          <a:xfrm>
            <a:off x="240030" y="1458215"/>
            <a:ext cx="1465466" cy="821924"/>
            <a:chOff x="240030" y="1238551"/>
            <a:chExt cx="1465466" cy="821924"/>
          </a:xfrm>
        </p:grpSpPr>
        <p:sp>
          <p:nvSpPr>
            <p:cNvPr id="152" name="フリーフォーム: 図形 151">
              <a:extLst>
                <a:ext uri="{FF2B5EF4-FFF2-40B4-BE49-F238E27FC236}">
                  <a16:creationId xmlns:a16="http://schemas.microsoft.com/office/drawing/2014/main" id="{D912AF1B-CA01-87AD-CBF8-564296651E80}"/>
                </a:ext>
              </a:extLst>
            </p:cNvPr>
            <p:cNvSpPr/>
            <p:nvPr/>
          </p:nvSpPr>
          <p:spPr bwMode="auto">
            <a:xfrm>
              <a:off x="240030" y="1238551"/>
              <a:ext cx="1465466" cy="821924"/>
            </a:xfrm>
            <a:custGeom>
              <a:avLst/>
              <a:gdLst>
                <a:gd name="connsiteX0" fmla="*/ 16722 w 1465466"/>
                <a:gd name="connsiteY0" fmla="*/ 0 h 821924"/>
                <a:gd name="connsiteX1" fmla="*/ 1448744 w 1465466"/>
                <a:gd name="connsiteY1" fmla="*/ 0 h 821924"/>
                <a:gd name="connsiteX2" fmla="*/ 1465466 w 1465466"/>
                <a:gd name="connsiteY2" fmla="*/ 16722 h 821924"/>
                <a:gd name="connsiteX3" fmla="*/ 1465466 w 1465466"/>
                <a:gd name="connsiteY3" fmla="*/ 668872 h 821924"/>
                <a:gd name="connsiteX4" fmla="*/ 1448744 w 1465466"/>
                <a:gd name="connsiteY4" fmla="*/ 685594 h 821924"/>
                <a:gd name="connsiteX5" fmla="*/ 951160 w 1465466"/>
                <a:gd name="connsiteY5" fmla="*/ 685594 h 821924"/>
                <a:gd name="connsiteX6" fmla="*/ 808311 w 1465466"/>
                <a:gd name="connsiteY6" fmla="*/ 821924 h 821924"/>
                <a:gd name="connsiteX7" fmla="*/ 805297 w 1465466"/>
                <a:gd name="connsiteY7" fmla="*/ 685594 h 821924"/>
                <a:gd name="connsiteX8" fmla="*/ 16722 w 1465466"/>
                <a:gd name="connsiteY8" fmla="*/ 685594 h 821924"/>
                <a:gd name="connsiteX9" fmla="*/ 0 w 1465466"/>
                <a:gd name="connsiteY9" fmla="*/ 668872 h 821924"/>
                <a:gd name="connsiteX10" fmla="*/ 0 w 1465466"/>
                <a:gd name="connsiteY10" fmla="*/ 16722 h 821924"/>
                <a:gd name="connsiteX11" fmla="*/ 16722 w 1465466"/>
                <a:gd name="connsiteY11" fmla="*/ 0 h 8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5466" h="821924">
                  <a:moveTo>
                    <a:pt x="16722" y="0"/>
                  </a:moveTo>
                  <a:lnTo>
                    <a:pt x="1448744" y="0"/>
                  </a:lnTo>
                  <a:cubicBezTo>
                    <a:pt x="1457979" y="0"/>
                    <a:pt x="1465466" y="7487"/>
                    <a:pt x="1465466" y="16722"/>
                  </a:cubicBezTo>
                  <a:lnTo>
                    <a:pt x="1465466" y="668872"/>
                  </a:lnTo>
                  <a:cubicBezTo>
                    <a:pt x="1465466" y="678107"/>
                    <a:pt x="1457979" y="685594"/>
                    <a:pt x="1448744" y="685594"/>
                  </a:cubicBezTo>
                  <a:lnTo>
                    <a:pt x="951160" y="685594"/>
                  </a:lnTo>
                  <a:lnTo>
                    <a:pt x="808311" y="821924"/>
                  </a:lnTo>
                  <a:lnTo>
                    <a:pt x="805297" y="685594"/>
                  </a:lnTo>
                  <a:lnTo>
                    <a:pt x="16722" y="685594"/>
                  </a:lnTo>
                  <a:cubicBezTo>
                    <a:pt x="7487" y="685594"/>
                    <a:pt x="0" y="678107"/>
                    <a:pt x="0" y="668872"/>
                  </a:cubicBezTo>
                  <a:lnTo>
                    <a:pt x="0" y="16722"/>
                  </a:lnTo>
                  <a:cubicBezTo>
                    <a:pt x="0" y="7487"/>
                    <a:pt x="7487" y="0"/>
                    <a:pt x="16722" y="0"/>
                  </a:cubicBezTo>
                  <a:close/>
                </a:path>
              </a:pathLst>
            </a:cu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HGPGothicE" panose="020B0900000000000000" pitchFamily="34" charset="-128"/>
                <a:ea typeface="+mn-ea"/>
              </a:endParaRPr>
            </a:p>
          </p:txBody>
        </p:sp>
        <p:sp>
          <p:nvSpPr>
            <p:cNvPr id="135" name="テキスト ボックス 134">
              <a:extLst>
                <a:ext uri="{FF2B5EF4-FFF2-40B4-BE49-F238E27FC236}">
                  <a16:creationId xmlns:a16="http://schemas.microsoft.com/office/drawing/2014/main" id="{733F5ECC-CBAA-8079-0BD9-4C0061D49699}"/>
                </a:ext>
              </a:extLst>
            </p:cNvPr>
            <p:cNvSpPr txBox="1"/>
            <p:nvPr/>
          </p:nvSpPr>
          <p:spPr>
            <a:xfrm>
              <a:off x="279304" y="1291525"/>
              <a:ext cx="1386918" cy="579646"/>
            </a:xfrm>
            <a:prstGeom prst="rect">
              <a:avLst/>
            </a:prstGeom>
            <a:noFill/>
          </p:spPr>
          <p:txBody>
            <a:bodyPr wrap="none" rtlCol="0">
              <a:spAutoFit/>
            </a:bodyPr>
            <a:lstStyle/>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税金って本当に</a:t>
              </a:r>
              <a:endParaRPr lang="en-US" altLang="ja-JP" sz="1000" dirty="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わたしたちの生活には</a:t>
              </a:r>
              <a:endParaRPr lang="en-US" altLang="ja-JP" sz="1000" dirty="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000" dirty="0">
                  <a:latin typeface="HGPｺﾞｼｯｸE" panose="020B0900000000000000" pitchFamily="50" charset="-128"/>
                  <a:ea typeface="HGPｺﾞｼｯｸE" panose="020B0900000000000000" pitchFamily="50" charset="-128"/>
                </a:rPr>
                <a:t>欠かせないのね。</a:t>
              </a:r>
            </a:p>
          </p:txBody>
        </p:sp>
      </p:grpSp>
      <p:sp>
        <p:nvSpPr>
          <p:cNvPr id="4" name="Rectangle 14">
            <a:extLst>
              <a:ext uri="{FF2B5EF4-FFF2-40B4-BE49-F238E27FC236}">
                <a16:creationId xmlns:a16="http://schemas.microsoft.com/office/drawing/2014/main" id="{F4C4D48B-5EE1-A522-FFEA-A0D53FFF553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
        <p:nvSpPr>
          <p:cNvPr id="5" name="テキスト ボックス 4">
            <a:extLst>
              <a:ext uri="{FF2B5EF4-FFF2-40B4-BE49-F238E27FC236}">
                <a16:creationId xmlns:a16="http://schemas.microsoft.com/office/drawing/2014/main" id="{A4512E22-171E-6BD0-5B24-4B36320ECD51}"/>
              </a:ext>
            </a:extLst>
          </p:cNvPr>
          <p:cNvSpPr txBox="1"/>
          <p:nvPr/>
        </p:nvSpPr>
        <p:spPr>
          <a:xfrm>
            <a:off x="194203" y="957280"/>
            <a:ext cx="2710999" cy="369332"/>
          </a:xfrm>
          <a:prstGeom prst="rect">
            <a:avLst/>
          </a:prstGeom>
          <a:noFill/>
        </p:spPr>
        <p:txBody>
          <a:bodyPr wrap="none" rtlCol="0">
            <a:spAutoFit/>
          </a:bodyPr>
          <a:lstStyle/>
          <a:p>
            <a:pPr>
              <a:spcBef>
                <a:spcPts val="0"/>
              </a:spcBef>
              <a:spcAft>
                <a:spcPts val="500"/>
              </a:spcAft>
            </a:pPr>
            <a:r>
              <a:rPr lang="ja-JP" altLang="en-US" sz="1800" dirty="0">
                <a:latin typeface="HGPｺﾞｼｯｸE" panose="020B0900000000000000" pitchFamily="50" charset="-128"/>
                <a:ea typeface="HGPｺﾞｼｯｸE" panose="020B0900000000000000" pitchFamily="50" charset="-128"/>
              </a:rPr>
              <a:t>わたしたちと税金の関わり</a:t>
            </a:r>
          </a:p>
        </p:txBody>
      </p:sp>
      <p:sp>
        <p:nvSpPr>
          <p:cNvPr id="2" name="スライド番号プレースホルダー 8">
            <a:extLst>
              <a:ext uri="{FF2B5EF4-FFF2-40B4-BE49-F238E27FC236}">
                <a16:creationId xmlns:a16="http://schemas.microsoft.com/office/drawing/2014/main" id="{BEDA5C86-1AAC-9FE8-A918-E3E9F6993203}"/>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8</a:t>
            </a:fld>
            <a:endParaRPr lang="en-US" altLang="ja-JP" dirty="0">
              <a:latin typeface="+mn-ea"/>
              <a:ea typeface="+mn-ea"/>
            </a:endParaRPr>
          </a:p>
        </p:txBody>
      </p:sp>
    </p:spTree>
    <p:extLst>
      <p:ext uri="{BB962C8B-B14F-4D97-AF65-F5344CB8AC3E}">
        <p14:creationId xmlns:p14="http://schemas.microsoft.com/office/powerpoint/2010/main" val="411211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500"/>
                                        <p:tgtEl>
                                          <p:spTgt spid="10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fade">
                                      <p:cBhvr>
                                        <p:cTn id="15" dur="500"/>
                                        <p:tgtEl>
                                          <p:spTgt spid="109"/>
                                        </p:tgtEl>
                                      </p:cBhvr>
                                    </p:animEffect>
                                  </p:childTnLst>
                                </p:cTn>
                              </p:par>
                              <p:par>
                                <p:cTn id="16" presetID="10" presetClass="entr" presetSubtype="0" fill="hold" nodeType="withEffect">
                                  <p:stCondLst>
                                    <p:cond delay="0"/>
                                  </p:stCondLst>
                                  <p:childTnLst>
                                    <p:set>
                                      <p:cBhvr>
                                        <p:cTn id="17" dur="1" fill="hold">
                                          <p:stCondLst>
                                            <p:cond delay="0"/>
                                          </p:stCondLst>
                                        </p:cTn>
                                        <p:tgtEl>
                                          <p:spTgt spid="110">
                                            <p:txEl>
                                              <p:pRg st="0" end="0"/>
                                            </p:txEl>
                                          </p:spTgt>
                                        </p:tgtEl>
                                        <p:attrNameLst>
                                          <p:attrName>style.visibility</p:attrName>
                                        </p:attrNameLst>
                                      </p:cBhvr>
                                      <p:to>
                                        <p:strVal val="visible"/>
                                      </p:to>
                                    </p:set>
                                    <p:animEffect transition="in" filter="fade">
                                      <p:cBhvr>
                                        <p:cTn id="18" dur="500"/>
                                        <p:tgtEl>
                                          <p:spTgt spid="110">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0">
                                            <p:txEl>
                                              <p:pRg st="1" end="1"/>
                                            </p:txEl>
                                          </p:spTgt>
                                        </p:tgtEl>
                                        <p:attrNameLst>
                                          <p:attrName>style.visibility</p:attrName>
                                        </p:attrNameLst>
                                      </p:cBhvr>
                                      <p:to>
                                        <p:strVal val="visible"/>
                                      </p:to>
                                    </p:set>
                                    <p:animEffect transition="in" filter="fade">
                                      <p:cBhvr>
                                        <p:cTn id="21" dur="500"/>
                                        <p:tgtEl>
                                          <p:spTgt spid="110">
                                            <p:txEl>
                                              <p:pRg st="1" end="1"/>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39"/>
                                        </p:tgtEl>
                                        <p:attrNameLst>
                                          <p:attrName>style.visibility</p:attrName>
                                        </p:attrNameLst>
                                      </p:cBhvr>
                                      <p:to>
                                        <p:strVal val="visible"/>
                                      </p:to>
                                    </p:set>
                                    <p:animEffect transition="in" filter="wipe(left)">
                                      <p:cBhvr>
                                        <p:cTn id="25" dur="550"/>
                                        <p:tgtEl>
                                          <p:spTgt spid="13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6"/>
                                        </p:tgtEl>
                                        <p:attrNameLst>
                                          <p:attrName>style.visibility</p:attrName>
                                        </p:attrNameLst>
                                      </p:cBhvr>
                                      <p:to>
                                        <p:strVal val="visible"/>
                                      </p:to>
                                    </p:set>
                                    <p:animEffect transition="in" filter="fade">
                                      <p:cBhvr>
                                        <p:cTn id="30" dur="500"/>
                                        <p:tgtEl>
                                          <p:spTgt spid="10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1"/>
                                        </p:tgtEl>
                                        <p:attrNameLst>
                                          <p:attrName>style.visibility</p:attrName>
                                        </p:attrNameLst>
                                      </p:cBhvr>
                                      <p:to>
                                        <p:strVal val="visible"/>
                                      </p:to>
                                    </p:set>
                                    <p:animEffect transition="in" filter="fade">
                                      <p:cBhvr>
                                        <p:cTn id="33" dur="500"/>
                                        <p:tgtEl>
                                          <p:spTgt spid="1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2"/>
                                        </p:tgtEl>
                                        <p:attrNameLst>
                                          <p:attrName>style.visibility</p:attrName>
                                        </p:attrNameLst>
                                      </p:cBhvr>
                                      <p:to>
                                        <p:strVal val="visible"/>
                                      </p:to>
                                    </p:set>
                                    <p:animEffect transition="in" filter="fade">
                                      <p:cBhvr>
                                        <p:cTn id="36" dur="500"/>
                                        <p:tgtEl>
                                          <p:spTgt spid="112"/>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140"/>
                                        </p:tgtEl>
                                        <p:attrNameLst>
                                          <p:attrName>style.visibility</p:attrName>
                                        </p:attrNameLst>
                                      </p:cBhvr>
                                      <p:to>
                                        <p:strVal val="visible"/>
                                      </p:to>
                                    </p:set>
                                    <p:animEffect transition="in" filter="wipe(up)">
                                      <p:cBhvr>
                                        <p:cTn id="40" dur="650"/>
                                        <p:tgtEl>
                                          <p:spTgt spid="14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500"/>
                                        <p:tgtEl>
                                          <p:spTgt spid="1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4"/>
                                        </p:tgtEl>
                                        <p:attrNameLst>
                                          <p:attrName>style.visibility</p:attrName>
                                        </p:attrNameLst>
                                      </p:cBhvr>
                                      <p:to>
                                        <p:strVal val="visible"/>
                                      </p:to>
                                    </p:set>
                                    <p:animEffect transition="in" filter="fade">
                                      <p:cBhvr>
                                        <p:cTn id="51" dur="500"/>
                                        <p:tgtEl>
                                          <p:spTgt spid="114"/>
                                        </p:tgtEl>
                                      </p:cBhvr>
                                    </p:animEffect>
                                  </p:childTnLst>
                                </p:cTn>
                              </p:par>
                            </p:childTnLst>
                          </p:cTn>
                        </p:par>
                        <p:par>
                          <p:cTn id="52" fill="hold">
                            <p:stCondLst>
                              <p:cond delay="500"/>
                            </p:stCondLst>
                            <p:childTnLst>
                              <p:par>
                                <p:cTn id="53" presetID="22" presetClass="entr" presetSubtype="2" fill="hold" grpId="0" nodeType="afterEffect">
                                  <p:stCondLst>
                                    <p:cond delay="0"/>
                                  </p:stCondLst>
                                  <p:childTnLst>
                                    <p:set>
                                      <p:cBhvr>
                                        <p:cTn id="54" dur="1" fill="hold">
                                          <p:stCondLst>
                                            <p:cond delay="0"/>
                                          </p:stCondLst>
                                        </p:cTn>
                                        <p:tgtEl>
                                          <p:spTgt spid="141"/>
                                        </p:tgtEl>
                                        <p:attrNameLst>
                                          <p:attrName>style.visibility</p:attrName>
                                        </p:attrNameLst>
                                      </p:cBhvr>
                                      <p:to>
                                        <p:strVal val="visible"/>
                                      </p:to>
                                    </p:set>
                                    <p:animEffect transition="in" filter="wipe(right)">
                                      <p:cBhvr>
                                        <p:cTn id="55" dur="550"/>
                                        <p:tgtEl>
                                          <p:spTgt spid="14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04"/>
                                        </p:tgtEl>
                                        <p:attrNameLst>
                                          <p:attrName>style.visibility</p:attrName>
                                        </p:attrNameLst>
                                      </p:cBhvr>
                                      <p:to>
                                        <p:strVal val="visible"/>
                                      </p:to>
                                    </p:set>
                                    <p:animEffect transition="in" filter="fade">
                                      <p:cBhvr>
                                        <p:cTn id="60" dur="500"/>
                                        <p:tgtEl>
                                          <p:spTgt spid="10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5"/>
                                        </p:tgtEl>
                                        <p:attrNameLst>
                                          <p:attrName>style.visibility</p:attrName>
                                        </p:attrNameLst>
                                      </p:cBhvr>
                                      <p:to>
                                        <p:strVal val="visible"/>
                                      </p:to>
                                    </p:set>
                                    <p:animEffect transition="in" filter="fade">
                                      <p:cBhvr>
                                        <p:cTn id="63" dur="500"/>
                                        <p:tgtEl>
                                          <p:spTgt spid="11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6"/>
                                        </p:tgtEl>
                                        <p:attrNameLst>
                                          <p:attrName>style.visibility</p:attrName>
                                        </p:attrNameLst>
                                      </p:cBhvr>
                                      <p:to>
                                        <p:strVal val="visible"/>
                                      </p:to>
                                    </p:set>
                                    <p:animEffect transition="in" filter="fade">
                                      <p:cBhvr>
                                        <p:cTn id="66" dur="500"/>
                                        <p:tgtEl>
                                          <p:spTgt spid="116"/>
                                        </p:tgtEl>
                                      </p:cBhvr>
                                    </p:animEffect>
                                  </p:childTnLst>
                                </p:cTn>
                              </p:par>
                            </p:childTnLst>
                          </p:cTn>
                        </p:par>
                        <p:par>
                          <p:cTn id="67" fill="hold">
                            <p:stCondLst>
                              <p:cond delay="500"/>
                            </p:stCondLst>
                            <p:childTnLst>
                              <p:par>
                                <p:cTn id="68" presetID="22" presetClass="entr" presetSubtype="2" fill="hold" grpId="0" nodeType="afterEffect">
                                  <p:stCondLst>
                                    <p:cond delay="0"/>
                                  </p:stCondLst>
                                  <p:childTnLst>
                                    <p:set>
                                      <p:cBhvr>
                                        <p:cTn id="69" dur="1" fill="hold">
                                          <p:stCondLst>
                                            <p:cond delay="0"/>
                                          </p:stCondLst>
                                        </p:cTn>
                                        <p:tgtEl>
                                          <p:spTgt spid="142"/>
                                        </p:tgtEl>
                                        <p:attrNameLst>
                                          <p:attrName>style.visibility</p:attrName>
                                        </p:attrNameLst>
                                      </p:cBhvr>
                                      <p:to>
                                        <p:strVal val="visible"/>
                                      </p:to>
                                    </p:set>
                                    <p:animEffect transition="in" filter="wipe(right)">
                                      <p:cBhvr>
                                        <p:cTn id="70" dur="550"/>
                                        <p:tgtEl>
                                          <p:spTgt spid="14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02"/>
                                        </p:tgtEl>
                                        <p:attrNameLst>
                                          <p:attrName>style.visibility</p:attrName>
                                        </p:attrNameLst>
                                      </p:cBhvr>
                                      <p:to>
                                        <p:strVal val="visible"/>
                                      </p:to>
                                    </p:set>
                                    <p:animEffect transition="in" filter="fade">
                                      <p:cBhvr>
                                        <p:cTn id="75" dur="500"/>
                                        <p:tgtEl>
                                          <p:spTgt spid="10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7"/>
                                        </p:tgtEl>
                                        <p:attrNameLst>
                                          <p:attrName>style.visibility</p:attrName>
                                        </p:attrNameLst>
                                      </p:cBhvr>
                                      <p:to>
                                        <p:strVal val="visible"/>
                                      </p:to>
                                    </p:set>
                                    <p:animEffect transition="in" filter="fade">
                                      <p:cBhvr>
                                        <p:cTn id="78" dur="500"/>
                                        <p:tgtEl>
                                          <p:spTgt spid="11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18"/>
                                        </p:tgtEl>
                                        <p:attrNameLst>
                                          <p:attrName>style.visibility</p:attrName>
                                        </p:attrNameLst>
                                      </p:cBhvr>
                                      <p:to>
                                        <p:strVal val="visible"/>
                                      </p:to>
                                    </p:set>
                                    <p:animEffect transition="in" filter="fade">
                                      <p:cBhvr>
                                        <p:cTn id="81" dur="500"/>
                                        <p:tgtEl>
                                          <p:spTgt spid="118"/>
                                        </p:tgtEl>
                                      </p:cBhvr>
                                    </p:animEffect>
                                  </p:childTnLst>
                                </p:cTn>
                              </p:par>
                            </p:childTnLst>
                          </p:cTn>
                        </p:par>
                        <p:par>
                          <p:cTn id="82" fill="hold">
                            <p:stCondLst>
                              <p:cond delay="500"/>
                            </p:stCondLst>
                            <p:childTnLst>
                              <p:par>
                                <p:cTn id="83" presetID="22" presetClass="entr" presetSubtype="4" fill="hold" grpId="0" nodeType="after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wipe(down)">
                                      <p:cBhvr>
                                        <p:cTn id="85" dur="650"/>
                                        <p:tgtEl>
                                          <p:spTgt spid="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500"/>
                                        <p:tgtEl>
                                          <p:spTgt spid="18"/>
                                        </p:tgtEl>
                                      </p:cBhvr>
                                    </p:animEffect>
                                  </p:childTnLst>
                                </p:cTn>
                              </p:par>
                              <p:par>
                                <p:cTn id="91" presetID="10" presetClass="entr" presetSubtype="0" fill="hold"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500"/>
                                        <p:tgtEl>
                                          <p:spTgt spid="16"/>
                                        </p:tgtEl>
                                      </p:cBhvr>
                                    </p:animEffect>
                                  </p:childTnLst>
                                </p:cTn>
                              </p:par>
                            </p:childTnLst>
                          </p:cTn>
                        </p:par>
                        <p:par>
                          <p:cTn id="94" fill="hold">
                            <p:stCondLst>
                              <p:cond delay="500"/>
                            </p:stCondLst>
                            <p:childTnLst>
                              <p:par>
                                <p:cTn id="95" presetID="10" presetClass="entr" presetSubtype="0" fill="hold" nodeType="afterEffect">
                                  <p:stCondLst>
                                    <p:cond delay="0"/>
                                  </p:stCondLst>
                                  <p:childTnLst>
                                    <p:set>
                                      <p:cBhvr>
                                        <p:cTn id="96" dur="1" fill="hold">
                                          <p:stCondLst>
                                            <p:cond delay="0"/>
                                          </p:stCondLst>
                                        </p:cTn>
                                        <p:tgtEl>
                                          <p:spTgt spid="154"/>
                                        </p:tgtEl>
                                        <p:attrNameLst>
                                          <p:attrName>style.visibility</p:attrName>
                                        </p:attrNameLst>
                                      </p:cBhvr>
                                      <p:to>
                                        <p:strVal val="visible"/>
                                      </p:to>
                                    </p:set>
                                    <p:animEffect transition="in" filter="fade">
                                      <p:cBhvr>
                                        <p:cTn id="97" dur="500"/>
                                        <p:tgtEl>
                                          <p:spTgt spid="154"/>
                                        </p:tgtEl>
                                      </p:cBhvr>
                                    </p:animEffect>
                                  </p:childTnLst>
                                </p:cTn>
                              </p:par>
                              <p:par>
                                <p:cTn id="98" presetID="10" presetClass="entr" presetSubtype="0" fill="hold" nodeType="with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fade">
                                      <p:cBhvr>
                                        <p:cTn id="100"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2" grpId="0" animBg="1"/>
      <p:bldP spid="141" grpId="0" animBg="1"/>
      <p:bldP spid="140" grpId="0" animBg="1"/>
      <p:bldP spid="139" grpId="0" animBg="1"/>
      <p:bldP spid="111" grpId="0"/>
      <p:bldP spid="112" grpId="0"/>
      <p:bldP spid="113" grpId="0"/>
      <p:bldP spid="114" grpId="0"/>
      <p:bldP spid="109" grpId="0"/>
      <p:bldP spid="115" grpId="0"/>
      <p:bldP spid="116" grpId="0"/>
      <p:bldP spid="117" grpId="0"/>
      <p:bldP spid="118"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5144676A-67A3-DC02-5C4D-853BF9DE7B90}"/>
              </a:ext>
            </a:extLst>
          </p:cNvPr>
          <p:cNvGrpSpPr/>
          <p:nvPr/>
        </p:nvGrpSpPr>
        <p:grpSpPr>
          <a:xfrm>
            <a:off x="287921" y="6410880"/>
            <a:ext cx="7967079" cy="374400"/>
            <a:chOff x="322211" y="6410880"/>
            <a:chExt cx="8532000" cy="374400"/>
          </a:xfrm>
        </p:grpSpPr>
        <p:sp>
          <p:nvSpPr>
            <p:cNvPr id="20" name="正方形/長方形 19">
              <a:extLst>
                <a:ext uri="{FF2B5EF4-FFF2-40B4-BE49-F238E27FC236}">
                  <a16:creationId xmlns:a16="http://schemas.microsoft.com/office/drawing/2014/main" id="{1966F72D-B3C3-AC29-E746-14877385F5EB}"/>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2" name="正方形/長方形 21">
              <a:extLst>
                <a:ext uri="{FF2B5EF4-FFF2-40B4-BE49-F238E27FC236}">
                  <a16:creationId xmlns:a16="http://schemas.microsoft.com/office/drawing/2014/main" id="{E3DE0916-6FF1-0F31-0489-03BFA03BB585}"/>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2291" name="テキスト ボックス 18"/>
          <p:cNvSpPr txBox="1">
            <a:spLocks noChangeArrowheads="1"/>
          </p:cNvSpPr>
          <p:nvPr/>
        </p:nvSpPr>
        <p:spPr bwMode="auto">
          <a:xfrm>
            <a:off x="0" y="1049238"/>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419207" eaLnBrk="1" hangingPunct="1">
              <a:spcBef>
                <a:spcPct val="0"/>
              </a:spcBef>
              <a:buNone/>
            </a:pPr>
            <a:r>
              <a:rPr lang="ja-JP" altLang="en-US" sz="2000" dirty="0">
                <a:solidFill>
                  <a:prstClr val="black"/>
                </a:solidFill>
                <a:latin typeface="+mn-ea"/>
                <a:ea typeface="+mn-ea"/>
              </a:rPr>
              <a:t>納税の義務は憲法で定められています。</a:t>
            </a:r>
          </a:p>
        </p:txBody>
      </p:sp>
      <p:sp>
        <p:nvSpPr>
          <p:cNvPr id="5" name="テキスト ボックス 4">
            <a:extLst>
              <a:ext uri="{FF2B5EF4-FFF2-40B4-BE49-F238E27FC236}">
                <a16:creationId xmlns:a16="http://schemas.microsoft.com/office/drawing/2014/main" id="{5A3D6501-0290-F086-25D2-6B8B3B3AF2B7}"/>
              </a:ext>
            </a:extLst>
          </p:cNvPr>
          <p:cNvSpPr txBox="1"/>
          <p:nvPr/>
        </p:nvSpPr>
        <p:spPr>
          <a:xfrm>
            <a:off x="762245" y="6473251"/>
            <a:ext cx="7171520"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調べてみよう </a:t>
            </a:r>
            <a:r>
              <a:rPr lang="ja-JP" altLang="en-US" sz="1100" b="1"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納税の義務</a:t>
            </a:r>
            <a:r>
              <a:rPr lang="ja-JP" altLang="en-US" sz="1100" b="1" spc="-150" dirty="0">
                <a:latin typeface="+mj-ea"/>
                <a:ea typeface="+mj-ea"/>
              </a:rPr>
              <a:t>　</a:t>
            </a:r>
            <a:r>
              <a:rPr kumimoji="1" lang="en-US" altLang="ja-JP" sz="1100" dirty="0">
                <a:latin typeface="HGPGothicE" panose="020B0900000000000000" pitchFamily="34" charset="-128"/>
                <a:cs typeface="Arial" panose="020B0604020202020204" pitchFamily="34" charset="0"/>
                <a:hlinkClick r:id="rId3">
                  <a:extLst>
                    <a:ext uri="{A12FA001-AC4F-418D-AE19-62706E023703}">
                      <ahyp:hlinkClr xmlns:ahyp="http://schemas.microsoft.com/office/drawing/2018/hyperlinkcolor" val="tx"/>
                    </a:ext>
                  </a:extLst>
                </a:hlinkClick>
              </a:rPr>
              <a:t>https://www.nta.go.jp/taxes/kids/hatten/page14.htm</a:t>
            </a:r>
            <a:endParaRPr lang="ja-JP" altLang="en-US" sz="1100" dirty="0">
              <a:latin typeface="ＭＳ Ｐゴシック" panose="020B0600070205080204" pitchFamily="50" charset="-128"/>
              <a:ea typeface="ＭＳ Ｐゴシック" panose="020B0600070205080204" pitchFamily="50" charset="-128"/>
            </a:endParaRPr>
          </a:p>
        </p:txBody>
      </p:sp>
      <p:grpSp>
        <p:nvGrpSpPr>
          <p:cNvPr id="3" name="グループ化 2">
            <a:extLst>
              <a:ext uri="{FF2B5EF4-FFF2-40B4-BE49-F238E27FC236}">
                <a16:creationId xmlns:a16="http://schemas.microsoft.com/office/drawing/2014/main" id="{92A03DDB-CE3E-07ED-75BF-5961CC08483C}"/>
              </a:ext>
            </a:extLst>
          </p:cNvPr>
          <p:cNvGrpSpPr/>
          <p:nvPr/>
        </p:nvGrpSpPr>
        <p:grpSpPr>
          <a:xfrm>
            <a:off x="323849" y="1511737"/>
            <a:ext cx="8506443" cy="639767"/>
            <a:chOff x="323849" y="1511737"/>
            <a:chExt cx="8506443" cy="639767"/>
          </a:xfrm>
        </p:grpSpPr>
        <p:sp>
          <p:nvSpPr>
            <p:cNvPr id="16" name="正方形/長方形 15">
              <a:extLst>
                <a:ext uri="{FF2B5EF4-FFF2-40B4-BE49-F238E27FC236}">
                  <a16:creationId xmlns:a16="http://schemas.microsoft.com/office/drawing/2014/main" id="{F19718F4-CCB5-7925-7F41-CBF1C444D58B}"/>
                </a:ext>
              </a:extLst>
            </p:cNvPr>
            <p:cNvSpPr/>
            <p:nvPr/>
          </p:nvSpPr>
          <p:spPr bwMode="auto">
            <a:xfrm>
              <a:off x="323849" y="1511737"/>
              <a:ext cx="8506443" cy="639766"/>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7" name="正方形/長方形 16">
              <a:extLst>
                <a:ext uri="{FF2B5EF4-FFF2-40B4-BE49-F238E27FC236}">
                  <a16:creationId xmlns:a16="http://schemas.microsoft.com/office/drawing/2014/main" id="{E0F14D9F-CB8A-794A-BAE9-BB0208041198}"/>
                </a:ext>
              </a:extLst>
            </p:cNvPr>
            <p:cNvSpPr/>
            <p:nvPr/>
          </p:nvSpPr>
          <p:spPr bwMode="auto">
            <a:xfrm>
              <a:off x="323850" y="1511737"/>
              <a:ext cx="2019701" cy="639767"/>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800" spc="120" dirty="0">
                  <a:solidFill>
                    <a:schemeClr val="bg1"/>
                  </a:solidFill>
                  <a:latin typeface="+mn-ea"/>
                  <a:ea typeface="+mn-ea"/>
                </a:rPr>
                <a:t>日本国憲法</a:t>
              </a:r>
              <a:endParaRPr lang="en-US" altLang="ja-JP" sz="1800" spc="120" dirty="0">
                <a:solidFill>
                  <a:schemeClr val="bg1"/>
                </a:solidFill>
                <a:latin typeface="+mn-ea"/>
                <a:ea typeface="+mn-ea"/>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600" b="0" i="0" u="none" strike="noStrike" cap="none" spc="120" normalizeH="0" baseline="0" dirty="0">
                  <a:ln>
                    <a:noFill/>
                  </a:ln>
                  <a:solidFill>
                    <a:schemeClr val="bg1"/>
                  </a:solidFill>
                  <a:effectLst/>
                  <a:latin typeface="+mn-ea"/>
                  <a:ea typeface="+mn-ea"/>
                </a:rPr>
                <a:t>第</a:t>
              </a:r>
              <a:r>
                <a:rPr kumimoji="1" lang="ja-JP" altLang="en-US" sz="1800" b="0" i="0" u="none" strike="noStrike" cap="none" spc="120" normalizeH="0" baseline="0" dirty="0">
                  <a:ln>
                    <a:noFill/>
                  </a:ln>
                  <a:solidFill>
                    <a:schemeClr val="bg1"/>
                  </a:solidFill>
                  <a:effectLst/>
                  <a:latin typeface="+mn-ea"/>
                  <a:ea typeface="+mn-ea"/>
                </a:rPr>
                <a:t>３０</a:t>
              </a:r>
              <a:r>
                <a:rPr kumimoji="1" lang="ja-JP" altLang="en-US" sz="1600" b="0" i="0" u="none" strike="noStrike" cap="none" spc="120" normalizeH="0" baseline="0" dirty="0">
                  <a:ln>
                    <a:noFill/>
                  </a:ln>
                  <a:solidFill>
                    <a:schemeClr val="bg1"/>
                  </a:solidFill>
                  <a:effectLst/>
                  <a:latin typeface="+mn-ea"/>
                  <a:ea typeface="+mn-ea"/>
                </a:rPr>
                <a:t>条</a:t>
              </a:r>
              <a:endParaRPr kumimoji="1" lang="ja-JP" altLang="en-US" sz="1800" b="0" i="0" u="none" strike="noStrike" cap="none" spc="120" normalizeH="0" baseline="0" dirty="0">
                <a:ln>
                  <a:noFill/>
                </a:ln>
                <a:solidFill>
                  <a:schemeClr val="bg1"/>
                </a:solidFill>
                <a:effectLst/>
                <a:latin typeface="+mn-ea"/>
                <a:ea typeface="+mn-ea"/>
              </a:endParaRPr>
            </a:p>
          </p:txBody>
        </p:sp>
      </p:grpSp>
      <p:sp>
        <p:nvSpPr>
          <p:cNvPr id="19" name="Rectangle 36">
            <a:extLst>
              <a:ext uri="{FF2B5EF4-FFF2-40B4-BE49-F238E27FC236}">
                <a16:creationId xmlns:a16="http://schemas.microsoft.com/office/drawing/2014/main" id="{0416F083-34C9-81D2-28BC-6A6402D051EE}"/>
              </a:ext>
            </a:extLst>
          </p:cNvPr>
          <p:cNvSpPr>
            <a:spLocks noChangeArrowheads="1"/>
          </p:cNvSpPr>
          <p:nvPr/>
        </p:nvSpPr>
        <p:spPr bwMode="auto">
          <a:xfrm>
            <a:off x="2494445" y="1633717"/>
            <a:ext cx="622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838413" eaLnBrk="1" hangingPunct="1">
              <a:defRPr/>
            </a:pPr>
            <a:r>
              <a:rPr lang="ja-JP" altLang="en-US" sz="2000" dirty="0">
                <a:solidFill>
                  <a:srgbClr val="005BAD"/>
                </a:solidFill>
                <a:latin typeface="+mn-ea"/>
                <a:ea typeface="+mn-ea"/>
              </a:rPr>
              <a:t>国民は、法律の定めるところにより、納税の義務を</a:t>
            </a:r>
            <a:r>
              <a:rPr lang="ja-JP" altLang="en-US" sz="2000" dirty="0" err="1">
                <a:solidFill>
                  <a:srgbClr val="005BAD"/>
                </a:solidFill>
                <a:latin typeface="+mn-ea"/>
                <a:ea typeface="+mn-ea"/>
              </a:rPr>
              <a:t>負ふ</a:t>
            </a:r>
            <a:r>
              <a:rPr lang="ja-JP" altLang="en-US" sz="2000" dirty="0">
                <a:solidFill>
                  <a:srgbClr val="005BAD"/>
                </a:solidFill>
                <a:latin typeface="+mn-ea"/>
                <a:ea typeface="+mn-ea"/>
              </a:rPr>
              <a:t>。</a:t>
            </a:r>
          </a:p>
        </p:txBody>
      </p:sp>
      <p:sp>
        <p:nvSpPr>
          <p:cNvPr id="2" name="Rectangle 14">
            <a:extLst>
              <a:ext uri="{FF2B5EF4-FFF2-40B4-BE49-F238E27FC236}">
                <a16:creationId xmlns:a16="http://schemas.microsoft.com/office/drawing/2014/main" id="{24E4F9A0-B4C5-ACD3-67AB-CE6A97734CBE}"/>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grpSp>
        <p:nvGrpSpPr>
          <p:cNvPr id="10" name="グループ化 9">
            <a:extLst>
              <a:ext uri="{FF2B5EF4-FFF2-40B4-BE49-F238E27FC236}">
                <a16:creationId xmlns:a16="http://schemas.microsoft.com/office/drawing/2014/main" id="{956FBB79-15B9-22D9-AA7D-88DC10FD7C8D}"/>
              </a:ext>
            </a:extLst>
          </p:cNvPr>
          <p:cNvGrpSpPr/>
          <p:nvPr/>
        </p:nvGrpSpPr>
        <p:grpSpPr>
          <a:xfrm>
            <a:off x="-29057" y="6108718"/>
            <a:ext cx="832606" cy="749280"/>
            <a:chOff x="-35154" y="5996309"/>
            <a:chExt cx="945432" cy="850815"/>
          </a:xfrm>
        </p:grpSpPr>
        <p:sp>
          <p:nvSpPr>
            <p:cNvPr id="11" name="フリーフォーム: 図形 10">
              <a:extLst>
                <a:ext uri="{FF2B5EF4-FFF2-40B4-BE49-F238E27FC236}">
                  <a16:creationId xmlns:a16="http://schemas.microsoft.com/office/drawing/2014/main" id="{4E7BC00A-5B05-844E-1D0A-DF39A0DF4032}"/>
                </a:ext>
              </a:extLst>
            </p:cNvPr>
            <p:cNvSpPr/>
            <p:nvPr userDrawn="1"/>
          </p:nvSpPr>
          <p:spPr>
            <a:xfrm rot="5400000">
              <a:off x="29731" y="6013480"/>
              <a:ext cx="803910"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latin typeface="HGPGothicE" panose="020B0900000000000000" pitchFamily="34" charset="-128"/>
              </a:endParaRPr>
            </a:p>
          </p:txBody>
        </p:sp>
        <p:sp>
          <p:nvSpPr>
            <p:cNvPr id="14" name="フリーフォーム: 図形 13">
              <a:extLst>
                <a:ext uri="{FF2B5EF4-FFF2-40B4-BE49-F238E27FC236}">
                  <a16:creationId xmlns:a16="http://schemas.microsoft.com/office/drawing/2014/main" id="{4F7BC0B6-AC13-00AC-2B2C-8D337085D010}"/>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latin typeface="HGPGothicE" panose="020B0900000000000000" pitchFamily="34" charset="-128"/>
              </a:endParaRPr>
            </a:p>
          </p:txBody>
        </p:sp>
        <p:sp>
          <p:nvSpPr>
            <p:cNvPr id="15" name="テキスト ボックス 14">
              <a:extLst>
                <a:ext uri="{FF2B5EF4-FFF2-40B4-BE49-F238E27FC236}">
                  <a16:creationId xmlns:a16="http://schemas.microsoft.com/office/drawing/2014/main" id="{BECF111A-5B32-31BD-8E1F-45B9B286F003}"/>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pic>
        <p:nvPicPr>
          <p:cNvPr id="4" name="Picture 29">
            <a:extLst>
              <a:ext uri="{FF2B5EF4-FFF2-40B4-BE49-F238E27FC236}">
                <a16:creationId xmlns:a16="http://schemas.microsoft.com/office/drawing/2014/main" id="{5C77E564-670F-097E-F4DF-D2832137B38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54"/>
          <a:stretch/>
        </p:blipFill>
        <p:spPr bwMode="auto">
          <a:xfrm>
            <a:off x="7053799" y="2633382"/>
            <a:ext cx="1522642" cy="165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a:extLst>
              <a:ext uri="{FF2B5EF4-FFF2-40B4-BE49-F238E27FC236}">
                <a16:creationId xmlns:a16="http://schemas.microsoft.com/office/drawing/2014/main" id="{C2036ED9-75DB-90BD-464A-87108865CEA0}"/>
              </a:ext>
            </a:extLst>
          </p:cNvPr>
          <p:cNvSpPr/>
          <p:nvPr/>
        </p:nvSpPr>
        <p:spPr bwMode="auto">
          <a:xfrm>
            <a:off x="4152738" y="5470644"/>
            <a:ext cx="4858294" cy="639766"/>
          </a:xfrm>
          <a:prstGeom prst="rect">
            <a:avLst/>
          </a:prstGeom>
          <a:noFill/>
          <a:ln>
            <a:noFill/>
          </a:ln>
          <a:effectLst/>
        </p:spPr>
        <p:txBody>
          <a:bodyPr wrap="none" anchor="ctr"/>
          <a:lstStyle/>
          <a:p>
            <a:pPr algn="ctr">
              <a:spcBef>
                <a:spcPts val="0"/>
              </a:spcBef>
              <a:spcAft>
                <a:spcPts val="500"/>
              </a:spcAft>
            </a:pPr>
            <a:r>
              <a:rPr lang="ja-JP" altLang="en-US" sz="1800" dirty="0">
                <a:solidFill>
                  <a:srgbClr val="005BAD"/>
                </a:solidFill>
                <a:latin typeface="HGPｺﾞｼｯｸE" panose="020B0900000000000000" pitchFamily="50" charset="-128"/>
                <a:ea typeface="HGPｺﾞｼｯｸE" panose="020B0900000000000000" pitchFamily="50" charset="-128"/>
              </a:rPr>
              <a:t>⇒ワークに取り組んで考えてみよう！</a:t>
            </a:r>
          </a:p>
        </p:txBody>
      </p:sp>
      <p:pic>
        <p:nvPicPr>
          <p:cNvPr id="9" name="図 8" descr="挿絵 が含まれている画像&#10;&#10;自動的に生成された説明">
            <a:extLst>
              <a:ext uri="{FF2B5EF4-FFF2-40B4-BE49-F238E27FC236}">
                <a16:creationId xmlns:a16="http://schemas.microsoft.com/office/drawing/2014/main" id="{DDC07CFA-AD97-0287-180E-D66127F165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081" y="4306503"/>
            <a:ext cx="1824426" cy="1184508"/>
          </a:xfrm>
          <a:prstGeom prst="rect">
            <a:avLst/>
          </a:prstGeom>
        </p:spPr>
      </p:pic>
      <p:grpSp>
        <p:nvGrpSpPr>
          <p:cNvPr id="23" name="グループ化 22">
            <a:extLst>
              <a:ext uri="{FF2B5EF4-FFF2-40B4-BE49-F238E27FC236}">
                <a16:creationId xmlns:a16="http://schemas.microsoft.com/office/drawing/2014/main" id="{D4542E86-1146-EEBB-4B87-253481BB5AE3}"/>
              </a:ext>
            </a:extLst>
          </p:cNvPr>
          <p:cNvGrpSpPr/>
          <p:nvPr/>
        </p:nvGrpSpPr>
        <p:grpSpPr>
          <a:xfrm>
            <a:off x="818081" y="2655421"/>
            <a:ext cx="6052981" cy="1423960"/>
            <a:chOff x="818081" y="2552178"/>
            <a:chExt cx="6052981" cy="1423960"/>
          </a:xfrm>
        </p:grpSpPr>
        <p:sp>
          <p:nvSpPr>
            <p:cNvPr id="32" name="四角形: 角を丸くする 31">
              <a:extLst>
                <a:ext uri="{FF2B5EF4-FFF2-40B4-BE49-F238E27FC236}">
                  <a16:creationId xmlns:a16="http://schemas.microsoft.com/office/drawing/2014/main" id="{6F45DED2-FCAB-417D-8742-560F58EA20F9}"/>
                </a:ext>
              </a:extLst>
            </p:cNvPr>
            <p:cNvSpPr/>
            <p:nvPr/>
          </p:nvSpPr>
          <p:spPr bwMode="auto">
            <a:xfrm>
              <a:off x="818081" y="2552178"/>
              <a:ext cx="6052981" cy="1034979"/>
            </a:xfrm>
            <a:prstGeom prst="roundRect">
              <a:avLst>
                <a:gd name="adj" fmla="val 9305"/>
              </a:avLst>
            </a:prstGeom>
            <a:solidFill>
              <a:srgbClr val="CEECFE"/>
            </a:solidFill>
            <a:ln>
              <a:noFill/>
            </a:ln>
            <a:effectLst/>
          </p:spPr>
          <p:txBody>
            <a:bodyPr wrap="none" anchor="ctr"/>
            <a:lstStyle/>
            <a:p>
              <a:pPr algn="ctr">
                <a:spcBef>
                  <a:spcPts val="0"/>
                </a:spcBef>
                <a:spcAft>
                  <a:spcPts val="500"/>
                </a:spcAft>
              </a:pPr>
              <a:r>
                <a:rPr lang="ja-JP" altLang="en-US" sz="1900" dirty="0">
                  <a:latin typeface="HGPｺﾞｼｯｸE" panose="020B0900000000000000" pitchFamily="50" charset="-128"/>
                  <a:ea typeface="HGPｺﾞｼｯｸE" panose="020B0900000000000000" pitchFamily="50" charset="-128"/>
                </a:rPr>
                <a:t>納税の義務を果たしてもらうためには、</a:t>
              </a:r>
              <a:endParaRPr lang="en-US" altLang="ja-JP" sz="1900" dirty="0">
                <a:latin typeface="HGPｺﾞｼｯｸE" panose="020B0900000000000000" pitchFamily="50" charset="-128"/>
                <a:ea typeface="HGPｺﾞｼｯｸE" panose="020B0900000000000000" pitchFamily="50" charset="-128"/>
              </a:endParaRPr>
            </a:p>
            <a:p>
              <a:pPr algn="ctr">
                <a:spcBef>
                  <a:spcPts val="0"/>
                </a:spcBef>
                <a:spcAft>
                  <a:spcPts val="500"/>
                </a:spcAft>
              </a:pPr>
              <a:r>
                <a:rPr lang="ja-JP" altLang="en-US" sz="1900" dirty="0">
                  <a:latin typeface="HGPｺﾞｼｯｸE" panose="020B0900000000000000" pitchFamily="50" charset="-128"/>
                  <a:ea typeface="HGPｺﾞｼｯｸE" panose="020B0900000000000000" pitchFamily="50" charset="-128"/>
                </a:rPr>
                <a:t>国民の</a:t>
              </a:r>
              <a:r>
                <a:rPr lang="ja-JP" altLang="en-US" sz="2300" dirty="0">
                  <a:solidFill>
                    <a:srgbClr val="005BAD"/>
                  </a:solidFill>
                  <a:latin typeface="HGPｺﾞｼｯｸE" panose="020B0900000000000000" pitchFamily="50" charset="-128"/>
                  <a:ea typeface="HGPｺﾞｼｯｸE" panose="020B0900000000000000" pitchFamily="50" charset="-128"/>
                </a:rPr>
                <a:t>公平感（納得感）</a:t>
              </a:r>
              <a:r>
                <a:rPr lang="ja-JP" altLang="en-US" sz="1900" dirty="0">
                  <a:latin typeface="HGPｺﾞｼｯｸE" panose="020B0900000000000000" pitchFamily="50" charset="-128"/>
                  <a:ea typeface="HGPｺﾞｼｯｸE" panose="020B0900000000000000" pitchFamily="50" charset="-128"/>
                </a:rPr>
                <a:t>が必要です。</a:t>
              </a:r>
            </a:p>
          </p:txBody>
        </p:sp>
        <p:sp>
          <p:nvSpPr>
            <p:cNvPr id="12" name="フリーフォーム: 図形 11">
              <a:extLst>
                <a:ext uri="{FF2B5EF4-FFF2-40B4-BE49-F238E27FC236}">
                  <a16:creationId xmlns:a16="http://schemas.microsoft.com/office/drawing/2014/main" id="{40367F71-6AE6-23DB-9FC0-91783ABC214E}"/>
                </a:ext>
              </a:extLst>
            </p:cNvPr>
            <p:cNvSpPr/>
            <p:nvPr/>
          </p:nvSpPr>
          <p:spPr bwMode="auto">
            <a:xfrm>
              <a:off x="5939793" y="3433527"/>
              <a:ext cx="693337" cy="542611"/>
            </a:xfrm>
            <a:custGeom>
              <a:avLst/>
              <a:gdLst>
                <a:gd name="connsiteX0" fmla="*/ 0 w 693337"/>
                <a:gd name="connsiteY0" fmla="*/ 145701 h 542611"/>
                <a:gd name="connsiteX1" fmla="*/ 0 w 693337"/>
                <a:gd name="connsiteY1" fmla="*/ 145701 h 542611"/>
                <a:gd name="connsiteX2" fmla="*/ 693337 w 693337"/>
                <a:gd name="connsiteY2" fmla="*/ 542611 h 542611"/>
                <a:gd name="connsiteX3" fmla="*/ 567732 w 693337"/>
                <a:gd name="connsiteY3" fmla="*/ 0 h 542611"/>
                <a:gd name="connsiteX4" fmla="*/ 0 w 693337"/>
                <a:gd name="connsiteY4" fmla="*/ 145701 h 54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7" h="542611">
                  <a:moveTo>
                    <a:pt x="0" y="145701"/>
                  </a:moveTo>
                  <a:lnTo>
                    <a:pt x="0" y="145701"/>
                  </a:lnTo>
                  <a:lnTo>
                    <a:pt x="693337" y="542611"/>
                  </a:lnTo>
                  <a:lnTo>
                    <a:pt x="567732" y="0"/>
                  </a:lnTo>
                  <a:lnTo>
                    <a:pt x="0" y="145701"/>
                  </a:lnTo>
                  <a:close/>
                </a:path>
              </a:pathLst>
            </a:custGeom>
            <a:solidFill>
              <a:srgbClr val="CEECFE"/>
            </a:solidFill>
            <a:ln>
              <a:noFill/>
            </a:ln>
            <a:effectLst/>
          </p:spPr>
          <p:txBody>
            <a:bodyPr wrap="none" anchor="ctr"/>
            <a:lstStyle/>
            <a:p>
              <a:pPr algn="ctr">
                <a:spcBef>
                  <a:spcPts val="0"/>
                </a:spcBef>
                <a:spcAft>
                  <a:spcPts val="500"/>
                </a:spcAft>
              </a:pPr>
              <a:endParaRPr lang="ja-JP" altLang="en-US" sz="1900">
                <a:latin typeface="HGPｺﾞｼｯｸE" panose="020B0900000000000000" pitchFamily="50" charset="-128"/>
                <a:ea typeface="HGPｺﾞｼｯｸE" panose="020B0900000000000000" pitchFamily="50" charset="-128"/>
              </a:endParaRPr>
            </a:p>
          </p:txBody>
        </p:sp>
      </p:grpSp>
      <p:grpSp>
        <p:nvGrpSpPr>
          <p:cNvPr id="21" name="グループ化 20">
            <a:extLst>
              <a:ext uri="{FF2B5EF4-FFF2-40B4-BE49-F238E27FC236}">
                <a16:creationId xmlns:a16="http://schemas.microsoft.com/office/drawing/2014/main" id="{13ACF762-BE14-2D74-5FD0-0E7DD216990E}"/>
              </a:ext>
            </a:extLst>
          </p:cNvPr>
          <p:cNvGrpSpPr/>
          <p:nvPr/>
        </p:nvGrpSpPr>
        <p:grpSpPr>
          <a:xfrm>
            <a:off x="2842617" y="4519039"/>
            <a:ext cx="4676479" cy="851784"/>
            <a:chOff x="2575220" y="4314812"/>
            <a:chExt cx="4676479" cy="851784"/>
          </a:xfrm>
        </p:grpSpPr>
        <p:sp>
          <p:nvSpPr>
            <p:cNvPr id="33" name="四角形: 角を丸くする 32">
              <a:extLst>
                <a:ext uri="{FF2B5EF4-FFF2-40B4-BE49-F238E27FC236}">
                  <a16:creationId xmlns:a16="http://schemas.microsoft.com/office/drawing/2014/main" id="{F39B3E08-0D7C-4AFD-8529-17382ED684FC}"/>
                </a:ext>
              </a:extLst>
            </p:cNvPr>
            <p:cNvSpPr/>
            <p:nvPr/>
          </p:nvSpPr>
          <p:spPr bwMode="auto">
            <a:xfrm>
              <a:off x="2575220" y="4314812"/>
              <a:ext cx="4676479" cy="618347"/>
            </a:xfrm>
            <a:prstGeom prst="roundRect">
              <a:avLst/>
            </a:prstGeom>
            <a:solidFill>
              <a:srgbClr val="CEECFE"/>
            </a:solidFill>
            <a:ln>
              <a:noFill/>
            </a:ln>
            <a:effectLst/>
          </p:spPr>
          <p:txBody>
            <a:bodyPr wrap="none" anchor="ctr"/>
            <a:lstStyle/>
            <a:p>
              <a:pPr algn="ctr">
                <a:spcBef>
                  <a:spcPts val="0"/>
                </a:spcBef>
                <a:spcAft>
                  <a:spcPts val="500"/>
                </a:spcAft>
              </a:pPr>
              <a:r>
                <a:rPr lang="ja-JP" altLang="en-US" sz="1900" dirty="0">
                  <a:latin typeface="HGPｺﾞｼｯｸE" panose="020B0900000000000000" pitchFamily="50" charset="-128"/>
                  <a:ea typeface="HGPｺﾞｼｯｸE" panose="020B0900000000000000" pitchFamily="50" charset="-128"/>
                </a:rPr>
                <a:t>公平感とは？？</a:t>
              </a:r>
              <a:endParaRPr lang="en-US" altLang="ja-JP" sz="1900" dirty="0">
                <a:latin typeface="HGPｺﾞｼｯｸE" panose="020B0900000000000000" pitchFamily="50" charset="-128"/>
                <a:ea typeface="HGPｺﾞｼｯｸE" panose="020B0900000000000000" pitchFamily="50" charset="-128"/>
              </a:endParaRPr>
            </a:p>
          </p:txBody>
        </p:sp>
        <p:sp>
          <p:nvSpPr>
            <p:cNvPr id="13" name="フリーフォーム: 図形 12">
              <a:extLst>
                <a:ext uri="{FF2B5EF4-FFF2-40B4-BE49-F238E27FC236}">
                  <a16:creationId xmlns:a16="http://schemas.microsoft.com/office/drawing/2014/main" id="{19D0B15B-F021-E6FB-F108-D405A30D3D19}"/>
                </a:ext>
              </a:extLst>
            </p:cNvPr>
            <p:cNvSpPr/>
            <p:nvPr/>
          </p:nvSpPr>
          <p:spPr bwMode="auto">
            <a:xfrm flipH="1">
              <a:off x="2705985" y="4623985"/>
              <a:ext cx="693337" cy="542611"/>
            </a:xfrm>
            <a:custGeom>
              <a:avLst/>
              <a:gdLst>
                <a:gd name="connsiteX0" fmla="*/ 0 w 693337"/>
                <a:gd name="connsiteY0" fmla="*/ 145701 h 542611"/>
                <a:gd name="connsiteX1" fmla="*/ 0 w 693337"/>
                <a:gd name="connsiteY1" fmla="*/ 145701 h 542611"/>
                <a:gd name="connsiteX2" fmla="*/ 693337 w 693337"/>
                <a:gd name="connsiteY2" fmla="*/ 542611 h 542611"/>
                <a:gd name="connsiteX3" fmla="*/ 567732 w 693337"/>
                <a:gd name="connsiteY3" fmla="*/ 0 h 542611"/>
                <a:gd name="connsiteX4" fmla="*/ 0 w 693337"/>
                <a:gd name="connsiteY4" fmla="*/ 145701 h 54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7" h="542611">
                  <a:moveTo>
                    <a:pt x="0" y="145701"/>
                  </a:moveTo>
                  <a:lnTo>
                    <a:pt x="0" y="145701"/>
                  </a:lnTo>
                  <a:lnTo>
                    <a:pt x="693337" y="542611"/>
                  </a:lnTo>
                  <a:lnTo>
                    <a:pt x="567732" y="0"/>
                  </a:lnTo>
                  <a:lnTo>
                    <a:pt x="0" y="145701"/>
                  </a:lnTo>
                  <a:close/>
                </a:path>
              </a:pathLst>
            </a:custGeom>
            <a:solidFill>
              <a:srgbClr val="CEECFE"/>
            </a:solidFill>
            <a:ln>
              <a:noFill/>
            </a:ln>
            <a:effectLst/>
          </p:spPr>
          <p:txBody>
            <a:bodyPr wrap="none" anchor="ctr"/>
            <a:lstStyle/>
            <a:p>
              <a:pPr algn="ctr">
                <a:spcBef>
                  <a:spcPts val="0"/>
                </a:spcBef>
                <a:spcAft>
                  <a:spcPts val="500"/>
                </a:spcAft>
              </a:pPr>
              <a:endParaRPr lang="ja-JP" altLang="en-US" sz="1900">
                <a:latin typeface="HGPｺﾞｼｯｸE" panose="020B0900000000000000" pitchFamily="50" charset="-128"/>
                <a:ea typeface="HGPｺﾞｼｯｸE" panose="020B0900000000000000" pitchFamily="50" charset="-128"/>
              </a:endParaRPr>
            </a:p>
          </p:txBody>
        </p:sp>
      </p:grpSp>
      <p:sp>
        <p:nvSpPr>
          <p:cNvPr id="8" name="スライド番号プレースホルダー 8">
            <a:extLst>
              <a:ext uri="{FF2B5EF4-FFF2-40B4-BE49-F238E27FC236}">
                <a16:creationId xmlns:a16="http://schemas.microsoft.com/office/drawing/2014/main" id="{C09EF75C-98C0-78A4-10A2-A2C4CB494DAC}"/>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latin typeface="+mn-ea"/>
                <a:ea typeface="+mn-ea"/>
              </a:rPr>
              <a:pPr>
                <a:defRPr/>
              </a:pPr>
              <a:t>9</a:t>
            </a:fld>
            <a:endParaRPr lang="en-US" altLang="ja-JP" dirty="0">
              <a:latin typeface="+mn-ea"/>
              <a:ea typeface="+mn-ea"/>
            </a:endParaRPr>
          </a:p>
        </p:txBody>
      </p:sp>
    </p:spTree>
    <p:extLst>
      <p:ext uri="{BB962C8B-B14F-4D97-AF65-F5344CB8AC3E}">
        <p14:creationId xmlns:p14="http://schemas.microsoft.com/office/powerpoint/2010/main" val="377489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8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600"/>
                                        <p:tgtEl>
                                          <p:spTgt spid="4"/>
                                        </p:tgtEl>
                                      </p:cBhvr>
                                    </p:animEffect>
                                    <p:anim calcmode="lin" valueType="num">
                                      <p:cBhvr>
                                        <p:cTn id="23" dur="600" fill="hold"/>
                                        <p:tgtEl>
                                          <p:spTgt spid="4"/>
                                        </p:tgtEl>
                                        <p:attrNameLst>
                                          <p:attrName>ppt_x</p:attrName>
                                        </p:attrNameLst>
                                      </p:cBhvr>
                                      <p:tavLst>
                                        <p:tav tm="0">
                                          <p:val>
                                            <p:strVal val="#ppt_x"/>
                                          </p:val>
                                        </p:tav>
                                        <p:tav tm="100000">
                                          <p:val>
                                            <p:strVal val="#ppt_x"/>
                                          </p:val>
                                        </p:tav>
                                      </p:tavLst>
                                    </p:anim>
                                    <p:anim calcmode="lin" valueType="num">
                                      <p:cBhvr>
                                        <p:cTn id="24" dur="6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600"/>
                            </p:stCondLst>
                            <p:childTnLst>
                              <p:par>
                                <p:cTn id="26" presetID="10"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75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600"/>
                                        <p:tgtEl>
                                          <p:spTgt spid="9"/>
                                        </p:tgtEl>
                                      </p:cBhvr>
                                    </p:animEffect>
                                    <p:anim calcmode="lin" valueType="num">
                                      <p:cBhvr>
                                        <p:cTn id="34" dur="600" fill="hold"/>
                                        <p:tgtEl>
                                          <p:spTgt spid="9"/>
                                        </p:tgtEl>
                                        <p:attrNameLst>
                                          <p:attrName>ppt_x</p:attrName>
                                        </p:attrNameLst>
                                      </p:cBhvr>
                                      <p:tavLst>
                                        <p:tav tm="0">
                                          <p:val>
                                            <p:strVal val="#ppt_x"/>
                                          </p:val>
                                        </p:tav>
                                        <p:tav tm="100000">
                                          <p:val>
                                            <p:strVal val="#ppt_x"/>
                                          </p:val>
                                        </p:tav>
                                      </p:tavLst>
                                    </p:anim>
                                    <p:anim calcmode="lin" valueType="num">
                                      <p:cBhvr>
                                        <p:cTn id="35" dur="60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600"/>
                            </p:stCondLst>
                            <p:childTnLst>
                              <p:par>
                                <p:cTn id="37" presetID="10"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p:stCondLst>
                              <p:cond delay="1100"/>
                            </p:stCondLst>
                            <p:childTnLst>
                              <p:par>
                                <p:cTn id="41" presetID="32" presetClass="emph" presetSubtype="0" fill="hold" nodeType="afterEffect">
                                  <p:stCondLst>
                                    <p:cond delay="0"/>
                                  </p:stCondLst>
                                  <p:childTnLst>
                                    <p:animRot by="120000">
                                      <p:cBhvr>
                                        <p:cTn id="42" dur="50" fill="hold">
                                          <p:stCondLst>
                                            <p:cond delay="0"/>
                                          </p:stCondLst>
                                        </p:cTn>
                                        <p:tgtEl>
                                          <p:spTgt spid="9"/>
                                        </p:tgtEl>
                                        <p:attrNameLst>
                                          <p:attrName>r</p:attrName>
                                        </p:attrNameLst>
                                      </p:cBhvr>
                                    </p:animRot>
                                    <p:animRot by="-240000">
                                      <p:cBhvr>
                                        <p:cTn id="43" dur="100" fill="hold">
                                          <p:stCondLst>
                                            <p:cond delay="100"/>
                                          </p:stCondLst>
                                        </p:cTn>
                                        <p:tgtEl>
                                          <p:spTgt spid="9"/>
                                        </p:tgtEl>
                                        <p:attrNameLst>
                                          <p:attrName>r</p:attrName>
                                        </p:attrNameLst>
                                      </p:cBhvr>
                                    </p:animRot>
                                    <p:animRot by="240000">
                                      <p:cBhvr>
                                        <p:cTn id="44" dur="100" fill="hold">
                                          <p:stCondLst>
                                            <p:cond delay="200"/>
                                          </p:stCondLst>
                                        </p:cTn>
                                        <p:tgtEl>
                                          <p:spTgt spid="9"/>
                                        </p:tgtEl>
                                        <p:attrNameLst>
                                          <p:attrName>r</p:attrName>
                                        </p:attrNameLst>
                                      </p:cBhvr>
                                    </p:animRot>
                                    <p:animRot by="-240000">
                                      <p:cBhvr>
                                        <p:cTn id="45" dur="100" fill="hold">
                                          <p:stCondLst>
                                            <p:cond delay="300"/>
                                          </p:stCondLst>
                                        </p:cTn>
                                        <p:tgtEl>
                                          <p:spTgt spid="9"/>
                                        </p:tgtEl>
                                        <p:attrNameLst>
                                          <p:attrName>r</p:attrName>
                                        </p:attrNameLst>
                                      </p:cBhvr>
                                    </p:animRot>
                                    <p:animRot by="120000">
                                      <p:cBhvr>
                                        <p:cTn id="46" dur="100" fill="hold">
                                          <p:stCondLst>
                                            <p:cond delay="400"/>
                                          </p:stCondLst>
                                        </p:cTn>
                                        <p:tgtEl>
                                          <p:spTgt spid="9"/>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1"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par>
                          <p:cTn id="52" fill="hold">
                            <p:stCondLst>
                              <p:cond delay="500"/>
                            </p:stCondLst>
                            <p:childTnLst>
                              <p:par>
                                <p:cTn id="53" presetID="26" presetClass="emph" presetSubtype="0" fill="hold" grpId="0" nodeType="afterEffect">
                                  <p:stCondLst>
                                    <p:cond delay="300"/>
                                  </p:stCondLst>
                                  <p:childTnLst>
                                    <p:animEffect transition="out" filter="fade">
                                      <p:cBhvr>
                                        <p:cTn id="54" dur="600" tmFilter="0, 0; .2, .5; .8, .5; 1, 0"/>
                                        <p:tgtEl>
                                          <p:spTgt spid="6"/>
                                        </p:tgtEl>
                                      </p:cBhvr>
                                    </p:animEffect>
                                    <p:animScale>
                                      <p:cBhvr>
                                        <p:cTn id="55" dur="3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9" grpId="0"/>
      <p:bldP spid="6" grpId="0"/>
      <p:bldP spid="6" grpId="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0.9|0.8|0.7"/>
</p:tagLst>
</file>

<file path=ppt/tags/tag10.xml><?xml version="1.0" encoding="utf-8"?>
<p:tagLst xmlns:a="http://schemas.openxmlformats.org/drawingml/2006/main" xmlns:r="http://schemas.openxmlformats.org/officeDocument/2006/relationships" xmlns:p="http://schemas.openxmlformats.org/presentationml/2006/main">
  <p:tag name="TIMING" val="|2"/>
</p:tagLst>
</file>

<file path=ppt/tags/tag11.xml><?xml version="1.0" encoding="utf-8"?>
<p:tagLst xmlns:a="http://schemas.openxmlformats.org/drawingml/2006/main" xmlns:r="http://schemas.openxmlformats.org/officeDocument/2006/relationships" xmlns:p="http://schemas.openxmlformats.org/presentationml/2006/main">
  <p:tag name="TIMING" val="|2"/>
</p:tagLst>
</file>

<file path=ppt/tags/tag2.xml><?xml version="1.0" encoding="utf-8"?>
<p:tagLst xmlns:a="http://schemas.openxmlformats.org/drawingml/2006/main" xmlns:r="http://schemas.openxmlformats.org/officeDocument/2006/relationships" xmlns:p="http://schemas.openxmlformats.org/presentationml/2006/main">
  <p:tag name="TIMING" val="|0.7|0.9|0.8|0.7"/>
</p:tagLst>
</file>

<file path=ppt/tags/tag3.xml><?xml version="1.0" encoding="utf-8"?>
<p:tagLst xmlns:a="http://schemas.openxmlformats.org/drawingml/2006/main" xmlns:r="http://schemas.openxmlformats.org/officeDocument/2006/relationships" xmlns:p="http://schemas.openxmlformats.org/presentationml/2006/main">
  <p:tag name="TIMING" val="|0.7|0.9|0.8|0.7"/>
</p:tagLst>
</file>

<file path=ppt/tags/tag4.xml><?xml version="1.0" encoding="utf-8"?>
<p:tagLst xmlns:a="http://schemas.openxmlformats.org/drawingml/2006/main" xmlns:r="http://schemas.openxmlformats.org/officeDocument/2006/relationships" xmlns:p="http://schemas.openxmlformats.org/presentationml/2006/main">
  <p:tag name="TIMING" val="|1.1"/>
</p:tagLst>
</file>

<file path=ppt/tags/tag5.xml><?xml version="1.0" encoding="utf-8"?>
<p:tagLst xmlns:a="http://schemas.openxmlformats.org/drawingml/2006/main" xmlns:r="http://schemas.openxmlformats.org/officeDocument/2006/relationships" xmlns:p="http://schemas.openxmlformats.org/presentationml/2006/main">
  <p:tag name="TIMING" val="|1.1"/>
</p:tagLst>
</file>

<file path=ppt/tags/tag6.xml><?xml version="1.0" encoding="utf-8"?>
<p:tagLst xmlns:a="http://schemas.openxmlformats.org/drawingml/2006/main" xmlns:r="http://schemas.openxmlformats.org/officeDocument/2006/relationships" xmlns:p="http://schemas.openxmlformats.org/presentationml/2006/main">
  <p:tag name="TIMING" val="|2"/>
</p:tagLst>
</file>

<file path=ppt/tags/tag7.xml><?xml version="1.0" encoding="utf-8"?>
<p:tagLst xmlns:a="http://schemas.openxmlformats.org/drawingml/2006/main" xmlns:r="http://schemas.openxmlformats.org/officeDocument/2006/relationships" xmlns:p="http://schemas.openxmlformats.org/presentationml/2006/main">
  <p:tag name="TIMING" val="|2"/>
</p:tagLst>
</file>

<file path=ppt/tags/tag8.xml><?xml version="1.0" encoding="utf-8"?>
<p:tagLst xmlns:a="http://schemas.openxmlformats.org/drawingml/2006/main" xmlns:r="http://schemas.openxmlformats.org/officeDocument/2006/relationships" xmlns:p="http://schemas.openxmlformats.org/presentationml/2006/main">
  <p:tag name="TIMING" val="|2"/>
</p:tagLst>
</file>

<file path=ppt/tags/tag9.xml><?xml version="1.0" encoding="utf-8"?>
<p:tagLst xmlns:a="http://schemas.openxmlformats.org/drawingml/2006/main" xmlns:r="http://schemas.openxmlformats.org/officeDocument/2006/relationships" xmlns:p="http://schemas.openxmlformats.org/presentationml/2006/main">
  <p:tag name="TIMING" val="|2"/>
</p:tagLst>
</file>

<file path=ppt/theme/theme1.xml><?xml version="1.0" encoding="utf-8"?>
<a:theme xmlns:a="http://schemas.openxmlformats.org/drawingml/2006/main" name="中学校・生徒用テーマ">
  <a:themeElements>
    <a:clrScheme name="租税教育_中学生">
      <a:dk1>
        <a:srgbClr val="000000"/>
      </a:dk1>
      <a:lt1>
        <a:srgbClr val="FFFFFF"/>
      </a:lt1>
      <a:dk2>
        <a:srgbClr val="807DD4"/>
      </a:dk2>
      <a:lt2>
        <a:srgbClr val="E8E8E8"/>
      </a:lt2>
      <a:accent1>
        <a:srgbClr val="015AAC"/>
      </a:accent1>
      <a:accent2>
        <a:srgbClr val="FFB54A"/>
      </a:accent2>
      <a:accent3>
        <a:srgbClr val="99DFF7"/>
      </a:accent3>
      <a:accent4>
        <a:srgbClr val="3C9359"/>
      </a:accent4>
      <a:accent5>
        <a:srgbClr val="BFBFF3"/>
      </a:accent5>
      <a:accent6>
        <a:srgbClr val="F6E994"/>
      </a:accent6>
      <a:hlink>
        <a:srgbClr val="807DD4"/>
      </a:hlink>
      <a:folHlink>
        <a:srgbClr val="96607D"/>
      </a:folHlink>
    </a:clrScheme>
    <a:fontScheme name="ユーザー定義 12">
      <a:majorFont>
        <a:latin typeface="Arial"/>
        <a:ea typeface="HGPｺﾞｼｯｸE"/>
        <a:cs typeface=""/>
      </a:majorFont>
      <a:minorFont>
        <a:latin typeface="Arial"/>
        <a:ea typeface="HGPｺﾞｼｯｸE"/>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中学校・生徒用テーマ" id="{C0806648-932F-9042-AC81-4D6FA5F87530}" vid="{4D23F85F-EF96-3A4B-82C1-F03226231C32}"/>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8aac__x660e_ xmlns="8fe4d1f7-9dac-473b-bde5-951e1cbc35f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A217E08946B6C4B85EDC662FC36E188" ma:contentTypeVersion="1" ma:contentTypeDescription="新しいドキュメントを作成します。" ma:contentTypeScope="" ma:versionID="8a241f6a7f9aeaef788d7d62d57b1c4b">
  <xsd:schema xmlns:xsd="http://www.w3.org/2001/XMLSchema" xmlns:xs="http://www.w3.org/2001/XMLSchema" xmlns:p="http://schemas.microsoft.com/office/2006/metadata/properties" xmlns:ns2="8fe4d1f7-9dac-473b-bde5-951e1cbc35f9" targetNamespace="http://schemas.microsoft.com/office/2006/metadata/properties" ma:root="true" ma:fieldsID="807f183524838323c146851159054393" ns2:_="">
    <xsd:import namespace="8fe4d1f7-9dac-473b-bde5-951e1cbc35f9"/>
    <xsd:element name="properties">
      <xsd:complexType>
        <xsd:sequence>
          <xsd:element name="documentManagement">
            <xsd:complexType>
              <xsd:all>
                <xsd:element ref="ns2:_x8aac__x660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4d1f7-9dac-473b-bde5-951e1cbc35f9" elementFormDefault="qualified">
    <xsd:import namespace="http://schemas.microsoft.com/office/2006/documentManagement/types"/>
    <xsd:import namespace="http://schemas.microsoft.com/office/infopath/2007/PartnerControls"/>
    <xsd:element name="_x8aac__x660e_" ma:index="8" nillable="true" ma:displayName="説明" ma:internalName="_x8aac__x660e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821D5F-6467-4BCA-9CDA-ED3B1DF5D4D2}">
  <ds:schemaRefs>
    <ds:schemaRef ds:uri="http://schemas.microsoft.com/office/2006/documentManagement/types"/>
    <ds:schemaRef ds:uri="http://purl.org/dc/dcmitype/"/>
    <ds:schemaRef ds:uri="http://purl.org/dc/terms/"/>
    <ds:schemaRef ds:uri="http://schemas.openxmlformats.org/package/2006/metadata/core-properties"/>
    <ds:schemaRef ds:uri="http://schemas.microsoft.com/office/infopath/2007/PartnerControls"/>
    <ds:schemaRef ds:uri="http://purl.org/dc/elements/1.1/"/>
    <ds:schemaRef ds:uri="8fe4d1f7-9dac-473b-bde5-951e1cbc35f9"/>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F01B2DA-A9AB-4DD6-85A0-6956659CA5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e4d1f7-9dac-473b-bde5-951e1cbc35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3DFC91-9897-4130-9FF7-2656DDCF63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中学校・生徒用テーマ</Template>
  <TotalTime>0</TotalTime>
  <Words>4815</Words>
  <Application>Microsoft Macintosh PowerPoint</Application>
  <PresentationFormat>画面に合わせる (4:3)</PresentationFormat>
  <Paragraphs>745</Paragraphs>
  <Slides>31</Slides>
  <Notes>20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31</vt:i4>
      </vt:variant>
    </vt:vector>
  </HeadingPairs>
  <TitlesOfParts>
    <vt:vector size="42" baseType="lpstr">
      <vt:lpstr>ＭＳ Ｐゴシック</vt:lpstr>
      <vt:lpstr>HGP創英角ｺﾞｼｯｸUB</vt:lpstr>
      <vt:lpstr>ＭＳ Ｐゴシック</vt:lpstr>
      <vt:lpstr>HGPｺﾞｼｯｸE</vt:lpstr>
      <vt:lpstr>HGPｺﾞｼｯｸM</vt:lpstr>
      <vt:lpstr>Wingdings</vt:lpstr>
      <vt:lpstr>Times</vt:lpstr>
      <vt:lpstr>Arial</vt:lpstr>
      <vt:lpstr>Calibri</vt:lpstr>
      <vt:lpstr>HGPｺﾞｼｯｸE</vt:lpstr>
      <vt:lpstr>中学校・生徒用テーマ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2023-12-22T07:33:20Z</dcterms:created>
  <dcterms:modified xsi:type="dcterms:W3CDTF">2026-06-01T04:41:37Z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0x0101007A217E08946B6C4B85EDC662FC36E188</vt:lpwstr>
  </property>
</Properties>
</file>