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1"/>
  </p:sldMasterIdLst>
  <p:notesMasterIdLst>
    <p:notesMasterId r:id="rId23"/>
  </p:notesMasterIdLst>
  <p:handoutMasterIdLst>
    <p:handoutMasterId r:id="rId24"/>
  </p:handoutMasterIdLst>
  <p:sldIdLst>
    <p:sldId id="360" r:id="rId2"/>
    <p:sldId id="361" r:id="rId3"/>
    <p:sldId id="352" r:id="rId4"/>
    <p:sldId id="348" r:id="rId5"/>
    <p:sldId id="372" r:id="rId6"/>
    <p:sldId id="383" r:id="rId7"/>
    <p:sldId id="327" r:id="rId8"/>
    <p:sldId id="328" r:id="rId9"/>
    <p:sldId id="330" r:id="rId10"/>
    <p:sldId id="362" r:id="rId11"/>
    <p:sldId id="374" r:id="rId12"/>
    <p:sldId id="375" r:id="rId13"/>
    <p:sldId id="376" r:id="rId14"/>
    <p:sldId id="377" r:id="rId15"/>
    <p:sldId id="366" r:id="rId16"/>
    <p:sldId id="373" r:id="rId17"/>
    <p:sldId id="368" r:id="rId18"/>
    <p:sldId id="356" r:id="rId19"/>
    <p:sldId id="387" r:id="rId20"/>
    <p:sldId id="386" r:id="rId21"/>
    <p:sldId id="350"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目次）" id="{8CFD8A7B-EB06-459D-9439-179F60DCAD3A}">
          <p14:sldIdLst>
            <p14:sldId id="360"/>
            <p14:sldId id="361"/>
          </p14:sldIdLst>
        </p14:section>
        <p14:section name="共通" id="{73F386D2-98E3-4046-915A-D4AEC990DFBD}">
          <p14:sldIdLst>
            <p14:sldId id="352"/>
            <p14:sldId id="348"/>
            <p14:sldId id="372"/>
            <p14:sldId id="383"/>
            <p14:sldId id="327"/>
            <p14:sldId id="328"/>
            <p14:sldId id="330"/>
            <p14:sldId id="362"/>
            <p14:sldId id="374"/>
            <p14:sldId id="375"/>
            <p14:sldId id="376"/>
            <p14:sldId id="377"/>
          </p14:sldIdLst>
        </p14:section>
        <p14:section name="和歌山県独自ページ①" id="{7D6E407C-9737-43D1-AC17-757A9DC788B1}">
          <p14:sldIdLst>
            <p14:sldId id="366"/>
            <p14:sldId id="373"/>
            <p14:sldId id="368"/>
            <p14:sldId id="356"/>
          </p14:sldIdLst>
        </p14:section>
        <p14:section name="和歌山県独自ページ②" id="{71BDE578-5863-4277-944E-8DC4B5E6AE23}">
          <p14:sldIdLst>
            <p14:sldId id="387"/>
            <p14:sldId id="386"/>
            <p14:sldId id="350"/>
          </p14:sldIdLst>
        </p14:section>
      </p14:sectionLst>
    </p:ex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7C5"/>
    <a:srgbClr val="EAFCFF"/>
    <a:srgbClr val="F8FEFF"/>
    <a:srgbClr val="005BAD"/>
    <a:srgbClr val="DCF8C0"/>
    <a:srgbClr val="3D7DE3"/>
    <a:srgbClr val="CCECFF"/>
    <a:srgbClr val="FFCCFF"/>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7" autoAdjust="0"/>
    <p:restoredTop sz="92574" autoAdjust="0"/>
  </p:normalViewPr>
  <p:slideViewPr>
    <p:cSldViewPr>
      <p:cViewPr varScale="1">
        <p:scale>
          <a:sx n="126" d="100"/>
          <a:sy n="126" d="100"/>
        </p:scale>
        <p:origin x="608" y="200"/>
      </p:cViewPr>
      <p:guideLst>
        <p:guide orient="horz" pos="2160"/>
        <p:guide orient="horz" pos="618"/>
        <p:guide pos="2880"/>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dirty="0"/>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2026/5/30</a:t>
            </a:fld>
            <a:endParaRPr lang="ja-JP" altLang="en-US" dirty="0"/>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dirty="0"/>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dirty="0"/>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dirty="0"/>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dirty="0"/>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dirty="0"/>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dirty="0"/>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573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4130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022853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8968193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610437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567FAE-B548-D2B7-AB2D-C9B2228A069B}"/>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13382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238821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29553424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0080913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076445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5190012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389148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944532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601BAE9D-B8D9-D54D-7862-1D769595C65B}"/>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5623565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957994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547305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2026/5/30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39024741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1" r:id="rId12"/>
    <p:sldLayoutId id="2147483669" r:id="rId13"/>
    <p:sldLayoutId id="2147483670" r:id="rId14"/>
    <p:sldLayoutId id="2147483649"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www.nta.go.jp/taxes/kids/oyo/page08.htm"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zaimusho.quizknock.com/" TargetMode="External"/><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akayama-sozeikyoiku.jp/"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hyperlink" Target="https://www.mof.go.jp/" TargetMode="External"/><Relationship Id="rId13"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hyperlink" Target="https://www.mext.go.jp/" TargetMode="External"/><Relationship Id="rId12" Type="http://schemas.openxmlformats.org/officeDocument/2006/relationships/image" Target="../media/image48.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nta.go.jp/" TargetMode="External"/><Relationship Id="rId11" Type="http://schemas.openxmlformats.org/officeDocument/2006/relationships/image" Target="../media/image47.emf"/><Relationship Id="rId5" Type="http://schemas.openxmlformats.org/officeDocument/2006/relationships/image" Target="../media/image45.emf"/><Relationship Id="rId10" Type="http://schemas.openxmlformats.org/officeDocument/2006/relationships/image" Target="../media/image46.emf"/><Relationship Id="rId4" Type="http://schemas.openxmlformats.org/officeDocument/2006/relationships/hyperlink" Target="https://www.nta.go.jp/taxes/kids/index.htm" TargetMode="External"/><Relationship Id="rId9" Type="http://schemas.openxmlformats.org/officeDocument/2006/relationships/hyperlink" Target="https://www.pref.wakayama.lg.jp/"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of.go.jp/tax_information/index.html"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hyperlink" Target="https://www.nta.go.jp/taxes/kids/hatten/page02.htm"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nta.go.jp/taxes/kids/hatten/page14.htm"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izeiren.or.jp/taxaccount/education/sozei_nichizei/" TargetMode="External"/><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072096" y="35402"/>
            <a:ext cx="6999808"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マニュアル（和歌山県版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あり、和歌山県租税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sp>
        <p:nvSpPr>
          <p:cNvPr id="4" name="Slide Number Placeholder 5">
            <a:extLst>
              <a:ext uri="{FF2B5EF4-FFF2-40B4-BE49-F238E27FC236}">
                <a16:creationId xmlns:a16="http://schemas.microsoft.com/office/drawing/2014/main" id="{007165A0-9C26-2612-BA2F-BC81222629BB}"/>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pic>
        <p:nvPicPr>
          <p:cNvPr id="5" name="図 4">
            <a:extLst>
              <a:ext uri="{FF2B5EF4-FFF2-40B4-BE49-F238E27FC236}">
                <a16:creationId xmlns:a16="http://schemas.microsoft.com/office/drawing/2014/main" id="{646F32AC-C566-A3C9-4B0E-659F10B4AA11}"/>
              </a:ext>
            </a:extLst>
          </p:cNvPr>
          <p:cNvPicPr>
            <a:picLocks noChangeAspect="1"/>
          </p:cNvPicPr>
          <p:nvPr/>
        </p:nvPicPr>
        <p:blipFill>
          <a:blip r:embed="rId3"/>
          <a:stretch>
            <a:fillRect/>
          </a:stretch>
        </p:blipFill>
        <p:spPr>
          <a:xfrm>
            <a:off x="206362" y="929830"/>
            <a:ext cx="3910589" cy="2930402"/>
          </a:xfrm>
          <a:prstGeom prst="rect">
            <a:avLst/>
          </a:prstGeom>
          <a:ln>
            <a:solidFill>
              <a:srgbClr val="4E97C5"/>
            </a:solidFill>
          </a:ln>
        </p:spPr>
      </p:pic>
    </p:spTree>
    <p:extLst>
      <p:ext uri="{BB962C8B-B14F-4D97-AF65-F5344CB8AC3E}">
        <p14:creationId xmlns:p14="http://schemas.microsoft.com/office/powerpoint/2010/main" val="419651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24046"/>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790613"/>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5" y="3785060"/>
            <a:ext cx="5937471" cy="302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613321"/>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155553"/>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2"/>
            <a:extLst>
              <a:ext uri="{FF2B5EF4-FFF2-40B4-BE49-F238E27FC236}">
                <a16:creationId xmlns:a16="http://schemas.microsoft.com/office/drawing/2014/main" id="{CA06D959-AADC-4525-A31D-2571F4A12CEA}"/>
              </a:ext>
            </a:extLst>
          </p:cNvPr>
          <p:cNvPicPr>
            <a:picLocks noChangeAspect="1"/>
          </p:cNvPicPr>
          <p:nvPr/>
        </p:nvPicPr>
        <p:blipFill>
          <a:blip r:embed="rId3"/>
          <a:stretch>
            <a:fillRect/>
          </a:stretch>
        </p:blipFill>
        <p:spPr>
          <a:xfrm>
            <a:off x="2262852" y="6126301"/>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25317"/>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85812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03389"/>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pic>
        <p:nvPicPr>
          <p:cNvPr id="2" name="図 1">
            <a:extLst>
              <a:ext uri="{FF2B5EF4-FFF2-40B4-BE49-F238E27FC236}">
                <a16:creationId xmlns:a16="http://schemas.microsoft.com/office/drawing/2014/main" id="{83C313A6-EF2E-2642-7BC2-AA9B57877582}"/>
              </a:ext>
            </a:extLst>
          </p:cNvPr>
          <p:cNvPicPr>
            <a:picLocks noChangeAspect="1"/>
          </p:cNvPicPr>
          <p:nvPr/>
        </p:nvPicPr>
        <p:blipFill>
          <a:blip r:embed="rId4"/>
          <a:stretch>
            <a:fillRect/>
          </a:stretch>
        </p:blipFill>
        <p:spPr>
          <a:xfrm>
            <a:off x="266423" y="644058"/>
            <a:ext cx="3658112" cy="2743584"/>
          </a:xfrm>
          <a:prstGeom prst="rect">
            <a:avLst/>
          </a:prstGeom>
          <a:ln>
            <a:solidFill>
              <a:schemeClr val="accent5"/>
            </a:solidFill>
          </a:ln>
        </p:spPr>
      </p:pic>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そこで公共サービスに格差が生じないよう、国が地方公共団体の財政力を調整するために支出しているのが、地方交付税交付金等です。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P14‐15</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559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1,078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私たちが安心して生活していくために必要な年金、医療、介護、少子化対策、生活扶助等社会福祉、保健衛生対策、雇用労災対策に使われています。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406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20" name="図 19">
            <a:extLst>
              <a:ext uri="{FF2B5EF4-FFF2-40B4-BE49-F238E27FC236}">
                <a16:creationId xmlns:a16="http://schemas.microsoft.com/office/drawing/2014/main" id="{531D754D-6DD5-FF95-573D-0432B6093397}"/>
              </a:ext>
            </a:extLst>
          </p:cNvPr>
          <p:cNvPicPr>
            <a:picLocks noChangeAspect="1"/>
          </p:cNvPicPr>
          <p:nvPr/>
        </p:nvPicPr>
        <p:blipFill>
          <a:blip r:embed="rId2"/>
          <a:stretch>
            <a:fillRect/>
          </a:stretch>
        </p:blipFill>
        <p:spPr>
          <a:xfrm>
            <a:off x="283281" y="762331"/>
            <a:ext cx="3709523" cy="2782142"/>
          </a:xfrm>
          <a:prstGeom prst="rect">
            <a:avLst/>
          </a:prstGeom>
          <a:ln>
            <a:solidFill>
              <a:schemeClr val="accent5"/>
            </a:solidFill>
          </a:ln>
        </p:spPr>
      </p:pic>
      <p:pic>
        <p:nvPicPr>
          <p:cNvPr id="16" name="図 15">
            <a:extLst>
              <a:ext uri="{FF2B5EF4-FFF2-40B4-BE49-F238E27FC236}">
                <a16:creationId xmlns:a16="http://schemas.microsoft.com/office/drawing/2014/main" id="{31262090-06E6-9A40-5730-6C124AF16698}"/>
              </a:ext>
            </a:extLst>
          </p:cNvPr>
          <p:cNvPicPr>
            <a:picLocks noChangeAspect="1"/>
          </p:cNvPicPr>
          <p:nvPr/>
        </p:nvPicPr>
        <p:blipFill>
          <a:blip r:embed="rId3"/>
          <a:stretch>
            <a:fillRect/>
          </a:stretch>
        </p:blipFill>
        <p:spPr>
          <a:xfrm>
            <a:off x="283281" y="3722584"/>
            <a:ext cx="3709523" cy="2782142"/>
          </a:xfrm>
          <a:prstGeom prst="rect">
            <a:avLst/>
          </a:prstGeom>
          <a:ln>
            <a:solidFill>
              <a:srgbClr val="0070C0"/>
            </a:solidFill>
          </a:ln>
        </p:spPr>
      </p:pic>
    </p:spTree>
    <p:extLst>
      <p:ext uri="{BB962C8B-B14F-4D97-AF65-F5344CB8AC3E}">
        <p14:creationId xmlns:p14="http://schemas.microsoft.com/office/powerpoint/2010/main" val="232853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歳出の増加に対し歳入は、経済成長の停滞などが影響して税収の伸びが見合っておらず、不足分を借金に頼っているため、公債金は約５倍と大幅に増加しています。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BF5D1D58-EA26-8EEB-D5BB-9E2BA0C9B450}"/>
              </a:ext>
            </a:extLst>
          </p:cNvPr>
          <p:cNvPicPr>
            <a:picLocks noChangeAspect="1"/>
          </p:cNvPicPr>
          <p:nvPr/>
        </p:nvPicPr>
        <p:blipFill>
          <a:blip r:embed="rId2"/>
          <a:stretch>
            <a:fillRect/>
          </a:stretch>
        </p:blipFill>
        <p:spPr>
          <a:xfrm>
            <a:off x="313547" y="762446"/>
            <a:ext cx="3684095" cy="2763071"/>
          </a:xfrm>
          <a:prstGeom prst="rect">
            <a:avLst/>
          </a:prstGeom>
          <a:ln>
            <a:solidFill>
              <a:schemeClr val="accent5"/>
            </a:solidFill>
          </a:ln>
        </p:spPr>
      </p:pic>
      <p:pic>
        <p:nvPicPr>
          <p:cNvPr id="14" name="図 13">
            <a:extLst>
              <a:ext uri="{FF2B5EF4-FFF2-40B4-BE49-F238E27FC236}">
                <a16:creationId xmlns:a16="http://schemas.microsoft.com/office/drawing/2014/main" id="{42A50566-7212-ED2F-C54E-1369802E2A88}"/>
              </a:ext>
            </a:extLst>
          </p:cNvPr>
          <p:cNvPicPr>
            <a:picLocks noChangeAspect="1"/>
          </p:cNvPicPr>
          <p:nvPr/>
        </p:nvPicPr>
        <p:blipFill>
          <a:blip r:embed="rId3"/>
          <a:stretch>
            <a:fillRect/>
          </a:stretch>
        </p:blipFill>
        <p:spPr>
          <a:xfrm>
            <a:off x="313546" y="3760787"/>
            <a:ext cx="3684095" cy="2763071"/>
          </a:xfrm>
          <a:prstGeom prst="rect">
            <a:avLst/>
          </a:prstGeom>
          <a:ln>
            <a:solidFill>
              <a:schemeClr val="accent5"/>
            </a:solidFill>
          </a:ln>
        </p:spPr>
      </p:pic>
    </p:spTree>
    <p:extLst>
      <p:ext uri="{BB962C8B-B14F-4D97-AF65-F5344CB8AC3E}">
        <p14:creationId xmlns:p14="http://schemas.microsoft.com/office/powerpoint/2010/main" val="28007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P18</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3" name="図 2">
            <a:extLst>
              <a:ext uri="{FF2B5EF4-FFF2-40B4-BE49-F238E27FC236}">
                <a16:creationId xmlns:a16="http://schemas.microsoft.com/office/drawing/2014/main" id="{FAA4D2B5-6FF4-618A-B240-4324C0BC62C5}"/>
              </a:ext>
            </a:extLst>
          </p:cNvPr>
          <p:cNvPicPr>
            <a:picLocks noChangeAspect="1"/>
          </p:cNvPicPr>
          <p:nvPr/>
        </p:nvPicPr>
        <p:blipFill>
          <a:blip r:embed="rId2"/>
          <a:stretch>
            <a:fillRect/>
          </a:stretch>
        </p:blipFill>
        <p:spPr>
          <a:xfrm>
            <a:off x="323528" y="721944"/>
            <a:ext cx="3662313" cy="2746735"/>
          </a:xfrm>
          <a:prstGeom prst="rect">
            <a:avLst/>
          </a:prstGeom>
          <a:ln>
            <a:solidFill>
              <a:schemeClr val="accent5"/>
            </a:solidFill>
          </a:ln>
        </p:spPr>
      </p:pic>
    </p:spTree>
    <p:extLst>
      <p:ext uri="{BB962C8B-B14F-4D97-AF65-F5344CB8AC3E}">
        <p14:creationId xmlns:p14="http://schemas.microsoft.com/office/powerpoint/2010/main" val="880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P19‐21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90591" y="3555713"/>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238102" y="408124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1,145</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a:t>
            </a:r>
            <a:r>
              <a:rPr lang="ja-JP" altLang="en-US" sz="1000">
                <a:latin typeface="メイリオ" panose="020B0604030504040204" pitchFamily="50" charset="-128"/>
                <a:ea typeface="メイリオ" panose="020B0604030504040204" pitchFamily="50" charset="-128"/>
              </a:rPr>
              <a:t>約</a:t>
            </a:r>
            <a:r>
              <a:rPr lang="en-US" altLang="ja-JP" sz="1000" dirty="0">
                <a:latin typeface="メイリオ" panose="020B0604030504040204" pitchFamily="50" charset="-128"/>
                <a:ea typeface="メイリオ" panose="020B0604030504040204" pitchFamily="50" charset="-128"/>
              </a:rPr>
              <a:t>15</a:t>
            </a:r>
            <a:r>
              <a:rPr lang="ja-JP" altLang="en-US" sz="1000">
                <a:latin typeface="メイリオ" panose="020B0604030504040204" pitchFamily="50" charset="-128"/>
                <a:ea typeface="メイリオ" panose="020B0604030504040204" pitchFamily="50" charset="-128"/>
              </a:rPr>
              <a:t>年分</a:t>
            </a:r>
            <a:r>
              <a:rPr lang="ja-JP" altLang="en-US" sz="1000" dirty="0">
                <a:latin typeface="メイリオ" panose="020B0604030504040204" pitchFamily="50" charset="-128"/>
                <a:ea typeface="メイリオ" panose="020B0604030504040204" pitchFamily="50" charset="-128"/>
              </a:rPr>
              <a:t>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a:ea typeface="メイリオ"/>
              </a:rPr>
              <a:t>　</a:t>
            </a:r>
            <a:r>
              <a:rPr lang="en-US" altLang="ja-JP" sz="1000" dirty="0">
                <a:latin typeface="メイリオ"/>
                <a:ea typeface="メイリオ"/>
              </a:rPr>
              <a:t>※</a:t>
            </a:r>
            <a:r>
              <a:rPr lang="ja-JP" altLang="en-US" sz="1000" dirty="0">
                <a:latin typeface="メイリオ"/>
                <a:ea typeface="メイリオ"/>
              </a:rPr>
              <a:t>　</a:t>
            </a:r>
            <a:r>
              <a:rPr lang="en-US" altLang="ja-JP" sz="1000" dirty="0">
                <a:latin typeface="メイリオ"/>
                <a:ea typeface="メイリオ"/>
              </a:rPr>
              <a:t>2026</a:t>
            </a:r>
            <a:r>
              <a:rPr lang="ja-JP" altLang="en-US" sz="1000">
                <a:latin typeface="メイリオ"/>
                <a:ea typeface="メイリオ"/>
              </a:rPr>
              <a:t>年度一般会計税収　</a:t>
            </a:r>
            <a:r>
              <a:rPr lang="en-US" altLang="ja-JP" sz="1000" dirty="0">
                <a:latin typeface="メイリオ"/>
                <a:ea typeface="メイリオ"/>
              </a:rPr>
              <a:t>83.7</a:t>
            </a:r>
            <a:r>
              <a:rPr lang="ja-JP" altLang="en-US" sz="1000" dirty="0">
                <a:latin typeface="メイリオ"/>
                <a:ea typeface="メイリオ"/>
              </a:rPr>
              <a:t>兆円</a:t>
            </a:r>
            <a:endParaRPr lang="ja-JP" dirty="0">
              <a:cs typeface="Times"/>
            </a:endParaRP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267962" y="6105195"/>
            <a:ext cx="2738480" cy="620901"/>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19</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3"/>
            <a:extLst>
              <a:ext uri="{FF2B5EF4-FFF2-40B4-BE49-F238E27FC236}">
                <a16:creationId xmlns:a16="http://schemas.microsoft.com/office/drawing/2014/main" id="{52E88970-587E-4D5E-A027-8B9491FF2001}"/>
              </a:ext>
            </a:extLst>
          </p:cNvPr>
          <p:cNvPicPr>
            <a:picLocks noChangeAspect="1"/>
          </p:cNvPicPr>
          <p:nvPr/>
        </p:nvPicPr>
        <p:blipFill>
          <a:blip r:embed="rId4"/>
          <a:stretch>
            <a:fillRect/>
          </a:stretch>
        </p:blipFill>
        <p:spPr>
          <a:xfrm>
            <a:off x="3147405" y="6169713"/>
            <a:ext cx="533803" cy="5338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240960" y="353372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dirty="0">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271048" y="3838527"/>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267962" y="6147231"/>
            <a:ext cx="3512203" cy="55836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064E3BD7-9456-6385-7028-C86B7E30AB13}"/>
              </a:ext>
            </a:extLst>
          </p:cNvPr>
          <p:cNvPicPr>
            <a:picLocks noChangeAspect="1"/>
          </p:cNvPicPr>
          <p:nvPr/>
        </p:nvPicPr>
        <p:blipFill>
          <a:blip r:embed="rId5"/>
          <a:stretch>
            <a:fillRect/>
          </a:stretch>
        </p:blipFill>
        <p:spPr>
          <a:xfrm>
            <a:off x="275039" y="3426200"/>
            <a:ext cx="3519280" cy="2639460"/>
          </a:xfrm>
          <a:prstGeom prst="rect">
            <a:avLst/>
          </a:prstGeom>
          <a:ln>
            <a:solidFill>
              <a:srgbClr val="0070C0"/>
            </a:solidFill>
          </a:ln>
        </p:spPr>
      </p:pic>
      <p:pic>
        <p:nvPicPr>
          <p:cNvPr id="13" name="図 12">
            <a:extLst>
              <a:ext uri="{FF2B5EF4-FFF2-40B4-BE49-F238E27FC236}">
                <a16:creationId xmlns:a16="http://schemas.microsoft.com/office/drawing/2014/main" id="{3164912B-9E81-7817-3E68-DFC5B1E9B295}"/>
              </a:ext>
            </a:extLst>
          </p:cNvPr>
          <p:cNvPicPr>
            <a:picLocks noChangeAspect="1"/>
          </p:cNvPicPr>
          <p:nvPr/>
        </p:nvPicPr>
        <p:blipFill>
          <a:blip r:embed="rId6"/>
          <a:stretch>
            <a:fillRect/>
          </a:stretch>
        </p:blipFill>
        <p:spPr>
          <a:xfrm>
            <a:off x="4298812" y="644493"/>
            <a:ext cx="3508688" cy="2631516"/>
          </a:xfrm>
          <a:prstGeom prst="rect">
            <a:avLst/>
          </a:prstGeom>
          <a:ln>
            <a:solidFill>
              <a:srgbClr val="0070C0"/>
            </a:solidFill>
          </a:ln>
        </p:spPr>
      </p:pic>
      <p:sp>
        <p:nvSpPr>
          <p:cNvPr id="4" name="Slide Number Placeholder 5">
            <a:extLst>
              <a:ext uri="{FF2B5EF4-FFF2-40B4-BE49-F238E27FC236}">
                <a16:creationId xmlns:a16="http://schemas.microsoft.com/office/drawing/2014/main" id="{F9963FAD-8963-5586-F1D6-510EED2BC9A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2" name="図 1">
            <a:extLst>
              <a:ext uri="{FF2B5EF4-FFF2-40B4-BE49-F238E27FC236}">
                <a16:creationId xmlns:a16="http://schemas.microsoft.com/office/drawing/2014/main" id="{F564EE58-5673-51FF-0F56-73E565463082}"/>
              </a:ext>
            </a:extLst>
          </p:cNvPr>
          <p:cNvPicPr>
            <a:picLocks noChangeAspect="1"/>
          </p:cNvPicPr>
          <p:nvPr/>
        </p:nvPicPr>
        <p:blipFill>
          <a:blip r:embed="rId7"/>
          <a:stretch>
            <a:fillRect/>
          </a:stretch>
        </p:blipFill>
        <p:spPr>
          <a:xfrm>
            <a:off x="267962" y="644493"/>
            <a:ext cx="3526357" cy="2644768"/>
          </a:xfrm>
          <a:prstGeom prst="rect">
            <a:avLst/>
          </a:prstGeom>
          <a:ln>
            <a:solidFill>
              <a:schemeClr val="accent5"/>
            </a:solidFill>
          </a:ln>
        </p:spPr>
      </p:pic>
    </p:spTree>
    <p:extLst>
      <p:ext uri="{BB962C8B-B14F-4D97-AF65-F5344CB8AC3E}">
        <p14:creationId xmlns:p14="http://schemas.microsoft.com/office/powerpoint/2010/main" val="400943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400" y="152400"/>
            <a:ext cx="823602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和歌山県の財政</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a:solidFill>
                  <a:schemeClr val="bg1"/>
                </a:solidFill>
                <a:latin typeface="メイリオ" panose="020B0604030504040204" pitchFamily="50" charset="-128"/>
                <a:ea typeface="メイリオ" panose="020B0604030504040204" pitchFamily="50" charset="-128"/>
              </a:rPr>
              <a:t>歳入（生徒用</a:t>
            </a:r>
            <a:r>
              <a:rPr lang="en-US" altLang="ja-JP" sz="1500" b="1" kern="0" dirty="0">
                <a:solidFill>
                  <a:schemeClr val="bg1"/>
                </a:solidFill>
                <a:latin typeface="メイリオ" panose="020B0604030504040204" pitchFamily="50" charset="-128"/>
                <a:ea typeface="メイリオ" panose="020B0604030504040204" pitchFamily="50" charset="-128"/>
              </a:rPr>
              <a:t>P22</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7C64C02C-A76C-4A13-A78F-6C9BFEEF411B}"/>
              </a:ext>
            </a:extLst>
          </p:cNvPr>
          <p:cNvGraphicFramePr>
            <a:graphicFrameLocks noGrp="1"/>
          </p:cNvGraphicFramePr>
          <p:nvPr/>
        </p:nvGraphicFramePr>
        <p:xfrm>
          <a:off x="4333532" y="1124744"/>
          <a:ext cx="4572001" cy="5315304"/>
        </p:xfrm>
        <a:graphic>
          <a:graphicData uri="http://schemas.openxmlformats.org/drawingml/2006/table">
            <a:tbl>
              <a:tblPr firstRow="1">
                <a:tableStyleId>{5940675A-B579-460E-94D1-54222C63F5DA}</a:tableStyleId>
              </a:tblPr>
              <a:tblGrid>
                <a:gridCol w="852869">
                  <a:extLst>
                    <a:ext uri="{9D8B030D-6E8A-4147-A177-3AD203B41FA5}">
                      <a16:colId xmlns:a16="http://schemas.microsoft.com/office/drawing/2014/main" val="1411623697"/>
                    </a:ext>
                  </a:extLst>
                </a:gridCol>
                <a:gridCol w="648072">
                  <a:extLst>
                    <a:ext uri="{9D8B030D-6E8A-4147-A177-3AD203B41FA5}">
                      <a16:colId xmlns:a16="http://schemas.microsoft.com/office/drawing/2014/main" val="495932085"/>
                    </a:ext>
                  </a:extLst>
                </a:gridCol>
                <a:gridCol w="504056">
                  <a:extLst>
                    <a:ext uri="{9D8B030D-6E8A-4147-A177-3AD203B41FA5}">
                      <a16:colId xmlns:a16="http://schemas.microsoft.com/office/drawing/2014/main" val="3803030530"/>
                    </a:ext>
                  </a:extLst>
                </a:gridCol>
                <a:gridCol w="2567004">
                  <a:extLst>
                    <a:ext uri="{9D8B030D-6E8A-4147-A177-3AD203B41FA5}">
                      <a16:colId xmlns:a16="http://schemas.microsoft.com/office/drawing/2014/main" val="1526913720"/>
                    </a:ext>
                  </a:extLst>
                </a:gridCol>
              </a:tblGrid>
              <a:tr h="551379">
                <a:tc>
                  <a:txBody>
                    <a:bodyPr/>
                    <a:lstStyle/>
                    <a:p>
                      <a:pPr algn="ctr">
                        <a:lnSpc>
                          <a:spcPts val="1260"/>
                        </a:lnSpc>
                      </a:pPr>
                      <a:r>
                        <a:rPr kumimoji="1" lang="ja-JP" altLang="en-US" sz="1050" dirty="0">
                          <a:latin typeface="MS Gothic" panose="020B0609070205080204" pitchFamily="49" charset="-128"/>
                          <a:ea typeface="MS Gothic" panose="020B0609070205080204" pitchFamily="49" charset="-128"/>
                        </a:rPr>
                        <a:t>内訳</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60"/>
                        </a:lnSpc>
                      </a:pPr>
                      <a:r>
                        <a:rPr kumimoji="1" lang="ja-JP" altLang="en-US" sz="1050">
                          <a:latin typeface="MS Gothic" panose="020B0609070205080204" pitchFamily="49" charset="-128"/>
                          <a:ea typeface="MS Gothic" panose="020B0609070205080204" pitchFamily="49" charset="-128"/>
                          <a:sym typeface="Wingdings" pitchFamily="2" charset="2"/>
                        </a:rPr>
                        <a:t>予算額</a:t>
                      </a:r>
                      <a:r>
                        <a:rPr kumimoji="1" lang="en-US" altLang="ja-JP" sz="1050" dirty="0">
                          <a:latin typeface="MS Gothic" panose="020B0609070205080204" pitchFamily="49" charset="-128"/>
                          <a:ea typeface="MS Gothic" panose="020B0609070205080204" pitchFamily="49" charset="-128"/>
                          <a:sym typeface="Wingdings" pitchFamily="2" charset="2"/>
                        </a:rPr>
                        <a:t>(</a:t>
                      </a:r>
                      <a:r>
                        <a:rPr kumimoji="1" lang="ja-JP" altLang="en-US" sz="1050">
                          <a:latin typeface="MS Gothic" panose="020B0609070205080204" pitchFamily="49" charset="-128"/>
                          <a:ea typeface="MS Gothic" panose="020B0609070205080204" pitchFamily="49" charset="-128"/>
                        </a:rPr>
                        <a:t>億円</a:t>
                      </a:r>
                      <a:r>
                        <a:rPr kumimoji="1" lang="en-US" altLang="ja-JP" sz="1050" dirty="0">
                          <a:latin typeface="MS Gothic" panose="020B0609070205080204" pitchFamily="49" charset="-128"/>
                          <a:ea typeface="MS Gothic" panose="020B0609070205080204" pitchFamily="49" charset="-128"/>
                        </a:rPr>
                        <a:t>)</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60"/>
                        </a:lnSpc>
                      </a:pPr>
                      <a:r>
                        <a:rPr kumimoji="1" lang="ja-JP" altLang="en-US" sz="1050">
                          <a:latin typeface="MS Gothic" panose="020B0609070205080204" pitchFamily="49" charset="-128"/>
                          <a:ea typeface="MS Gothic" panose="020B0609070205080204" pitchFamily="49" charset="-128"/>
                        </a:rPr>
                        <a:t>割合</a:t>
                      </a:r>
                      <a:br>
                        <a:rPr kumimoji="1" lang="en-US" altLang="ja-JP" sz="1050" dirty="0">
                          <a:solidFill>
                            <a:schemeClr val="tx1"/>
                          </a:solidFill>
                          <a:latin typeface="MS Gothic" panose="020B0609070205080204" pitchFamily="49" charset="-128"/>
                          <a:ea typeface="MS Gothic" panose="020B0609070205080204" pitchFamily="49" charset="-128"/>
                        </a:rPr>
                      </a:br>
                      <a:r>
                        <a:rPr kumimoji="1" lang="en-US" altLang="ja-JP" sz="1050" dirty="0">
                          <a:solidFill>
                            <a:schemeClr val="tx1"/>
                          </a:solidFill>
                          <a:latin typeface="MS Gothic" panose="020B0609070205080204" pitchFamily="49" charset="-128"/>
                          <a:ea typeface="MS Gothic" panose="020B0609070205080204" pitchFamily="49" charset="-128"/>
                        </a:rPr>
                        <a:t>(%)</a:t>
                      </a:r>
                      <a:endParaRPr kumimoji="1" lang="en-US" altLang="ja-JP" sz="1050" dirty="0">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60"/>
                        </a:lnSpc>
                      </a:pPr>
                      <a:r>
                        <a:rPr kumimoji="1" lang="ja-JP" altLang="en-US" sz="1050" dirty="0">
                          <a:latin typeface="MS Gothic" panose="020B0609070205080204" pitchFamily="49" charset="-128"/>
                          <a:ea typeface="MS Gothic" panose="020B0609070205080204" pitchFamily="49" charset="-128"/>
                        </a:rPr>
                        <a:t>項 目 説 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個人県民税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370</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36.8</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S Gothic" panose="020B0609070205080204" pitchFamily="49" charset="-128"/>
                          <a:ea typeface="MS Gothic" panose="020B0609070205080204" pitchFamily="49" charset="-128"/>
                        </a:rPr>
                        <a:t>1</a:t>
                      </a:r>
                      <a:r>
                        <a:rPr kumimoji="1" lang="ja-JP" altLang="en-US" sz="1050" dirty="0">
                          <a:solidFill>
                            <a:schemeClr val="tx1"/>
                          </a:solidFill>
                          <a:latin typeface="MS Gothic" panose="020B0609070205080204" pitchFamily="49" charset="-128"/>
                          <a:ea typeface="MS Gothic" panose="020B0609070205080204" pitchFamily="49" charset="-128"/>
                        </a:rPr>
                        <a:t>月</a:t>
                      </a:r>
                      <a:r>
                        <a:rPr kumimoji="1" lang="en-US" altLang="ja-JP" sz="1050" dirty="0">
                          <a:solidFill>
                            <a:schemeClr val="tx1"/>
                          </a:solidFill>
                          <a:latin typeface="MS Gothic" panose="020B0609070205080204" pitchFamily="49" charset="-128"/>
                          <a:ea typeface="MS Gothic" panose="020B0609070205080204" pitchFamily="49" charset="-128"/>
                        </a:rPr>
                        <a:t>1</a:t>
                      </a:r>
                      <a:r>
                        <a:rPr kumimoji="1" lang="ja-JP" altLang="en-US" sz="1050" dirty="0">
                          <a:solidFill>
                            <a:schemeClr val="tx1"/>
                          </a:solidFill>
                          <a:latin typeface="MS Gothic" panose="020B0609070205080204" pitchFamily="49" charset="-128"/>
                          <a:ea typeface="MS Gothic" panose="020B0609070205080204" pitchFamily="49" charset="-128"/>
                        </a:rPr>
                        <a:t>日現在で、県内に住所や事業所などを持っている個人にかかる税</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地方消費税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228</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22.6</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消費税と同時に、商品・製品の販売、サービスの提供などに対してかかる税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法人事業税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204</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20.3</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県内に事務所等を設けて事業を行う法人にかかる税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自動車税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106</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10.5</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県内に主たる定置場を有する自動車を取得した時や所有している者にかかる税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軽油引取税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28</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2.8</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特約業者又は元売業者からの軽油の取引に対してかかる税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法人県民税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22</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2.2</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県内に事務所等や寮などを持っている法人にかかる税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465825">
                <a:tc>
                  <a:txBody>
                    <a:bodyPr/>
                    <a:lstStyle/>
                    <a:p>
                      <a:pPr algn="ctr"/>
                      <a:r>
                        <a:rPr kumimoji="1" lang="ja-JP" altLang="en-US" sz="1050" kern="1100" spc="-180" baseline="0" dirty="0">
                          <a:latin typeface="MS Gothic" panose="020B0609070205080204" pitchFamily="49" charset="-128"/>
                          <a:ea typeface="MS Gothic" panose="020B0609070205080204" pitchFamily="49" charset="-128"/>
                        </a:rPr>
                        <a:t>不動産取得税</a:t>
                      </a:r>
                      <a:endParaRPr kumimoji="1" lang="ja-JP" altLang="en-US" sz="1050" kern="1100" spc="-180" baseline="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17</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1.7</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県内の不動産を取得した者に対してかかる税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県たばこ税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たばこ卸売業者等が県内の小売販売業者に売り渡したときにかかる税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48282798"/>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個人事業税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12</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1.2</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県内に事務所等を設けて事業を行う個人にかかる税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39751152"/>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そ  の  他</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8</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0.8</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県民税利子割・ゴルフ場利用税・狩猟税・鉱区税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520759365"/>
                  </a:ext>
                </a:extLst>
              </a:tr>
            </a:tbl>
          </a:graphicData>
        </a:graphic>
      </p:graphicFrame>
      <p:sp>
        <p:nvSpPr>
          <p:cNvPr id="13" name="正方形/長方形 12">
            <a:extLst>
              <a:ext uri="{FF2B5EF4-FFF2-40B4-BE49-F238E27FC236}">
                <a16:creationId xmlns:a16="http://schemas.microsoft.com/office/drawing/2014/main" id="{4BA9EDE1-9F9F-44B8-B4C9-D716940AD854}"/>
              </a:ext>
            </a:extLst>
          </p:cNvPr>
          <p:cNvSpPr/>
          <p:nvPr/>
        </p:nvSpPr>
        <p:spPr>
          <a:xfrm>
            <a:off x="4200636" y="74974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令和８年度　</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県税収入予算額　</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県税１００６億円</a:t>
            </a:r>
          </a:p>
        </p:txBody>
      </p:sp>
      <p:sp>
        <p:nvSpPr>
          <p:cNvPr id="9" name="Rectangle 17">
            <a:extLst>
              <a:ext uri="{FF2B5EF4-FFF2-40B4-BE49-F238E27FC236}">
                <a16:creationId xmlns:a16="http://schemas.microsoft.com/office/drawing/2014/main" id="{5349534B-5EA2-93FF-9C9B-4D3A16882FCA}"/>
              </a:ext>
            </a:extLst>
          </p:cNvPr>
          <p:cNvSpPr>
            <a:spLocks noChangeArrowheads="1"/>
          </p:cNvSpPr>
          <p:nvPr/>
        </p:nvSpPr>
        <p:spPr bwMode="auto">
          <a:xfrm>
            <a:off x="238143" y="4097843"/>
            <a:ext cx="3901659" cy="830997"/>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私たちの県の歳入・歳出の内訳がどうなっているのかを学び、地方では、主としてその地域に住む人々の豊かな暮らしと安全のために税金がどのように使われているのかを理解させる。</a:t>
            </a:r>
            <a:endParaRPr lang="en-US" altLang="ja-JP" sz="1200" dirty="0">
              <a:latin typeface="メイリオ" panose="020B0604030504040204" pitchFamily="50" charset="-128"/>
              <a:ea typeface="メイリオ" panose="020B0604030504040204" pitchFamily="50" charset="-128"/>
            </a:endParaRPr>
          </a:p>
        </p:txBody>
      </p:sp>
      <p:sp>
        <p:nvSpPr>
          <p:cNvPr id="10" name="角丸四角形 9">
            <a:extLst>
              <a:ext uri="{FF2B5EF4-FFF2-40B4-BE49-F238E27FC236}">
                <a16:creationId xmlns:a16="http://schemas.microsoft.com/office/drawing/2014/main" id="{5ED1011F-0412-3A02-37C1-5685AEC28D8A}"/>
              </a:ext>
            </a:extLst>
          </p:cNvPr>
          <p:cNvSpPr/>
          <p:nvPr/>
        </p:nvSpPr>
        <p:spPr>
          <a:xfrm>
            <a:off x="294039" y="3789659"/>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2" name="角丸四角形 11">
            <a:extLst>
              <a:ext uri="{FF2B5EF4-FFF2-40B4-BE49-F238E27FC236}">
                <a16:creationId xmlns:a16="http://schemas.microsoft.com/office/drawing/2014/main" id="{4DF38F9A-E28C-520F-BF04-3C6ACC02D679}"/>
              </a:ext>
            </a:extLst>
          </p:cNvPr>
          <p:cNvSpPr/>
          <p:nvPr/>
        </p:nvSpPr>
        <p:spPr>
          <a:xfrm>
            <a:off x="294039" y="511433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4" name="Rectangle 17">
            <a:extLst>
              <a:ext uri="{FF2B5EF4-FFF2-40B4-BE49-F238E27FC236}">
                <a16:creationId xmlns:a16="http://schemas.microsoft.com/office/drawing/2014/main" id="{BA1F3C4C-1C64-9DBD-3C46-47AC2513E690}"/>
              </a:ext>
            </a:extLst>
          </p:cNvPr>
          <p:cNvSpPr>
            <a:spLocks noChangeArrowheads="1"/>
          </p:cNvSpPr>
          <p:nvPr/>
        </p:nvSpPr>
        <p:spPr bwMode="auto">
          <a:xfrm>
            <a:off x="238143" y="5426779"/>
            <a:ext cx="3901659" cy="461665"/>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私たちのまちの財政を調べ、財政の役割や租税の意義などについて考えさせる</a:t>
            </a:r>
            <a:r>
              <a:rPr lang="ja-JP" altLang="en-US" sz="1200">
                <a:latin typeface="ＭＳ ゴシック" panose="020B0609070205080204" pitchFamily="49" charset="-128"/>
                <a:ea typeface="ＭＳ ゴシック" panose="020B0609070205080204" pitchFamily="49" charset="-128"/>
              </a:rPr>
              <a:t>。</a:t>
            </a:r>
            <a:endParaRPr lang="ja-JP" altLang="en-US" sz="1200" dirty="0">
              <a:latin typeface="ＭＳ ゴシック" panose="020B0609070205080204" pitchFamily="49" charset="-128"/>
              <a:ea typeface="ＭＳ ゴシック" panose="020B0609070205080204" pitchFamily="49" charset="-128"/>
            </a:endParaRPr>
          </a:p>
        </p:txBody>
      </p:sp>
      <p:sp>
        <p:nvSpPr>
          <p:cNvPr id="3" name="Slide Number Placeholder 5">
            <a:extLst>
              <a:ext uri="{FF2B5EF4-FFF2-40B4-BE49-F238E27FC236}">
                <a16:creationId xmlns:a16="http://schemas.microsoft.com/office/drawing/2014/main" id="{5AEE471A-B381-C716-9210-CAC98980F39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sp>
        <p:nvSpPr>
          <p:cNvPr id="5" name="正方形/長方形 4">
            <a:extLst>
              <a:ext uri="{FF2B5EF4-FFF2-40B4-BE49-F238E27FC236}">
                <a16:creationId xmlns:a16="http://schemas.microsoft.com/office/drawing/2014/main" id="{F9687416-DDE6-C48F-D6EF-7314EFD7D9BC}"/>
              </a:ext>
            </a:extLst>
          </p:cNvPr>
          <p:cNvSpPr/>
          <p:nvPr/>
        </p:nvSpPr>
        <p:spPr>
          <a:xfrm>
            <a:off x="1379247" y="1845717"/>
            <a:ext cx="1756063" cy="81049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数値更新後</a:t>
            </a:r>
            <a:endParaRPr kumimoji="1" lang="en-US" altLang="ja-JP" dirty="0"/>
          </a:p>
          <a:p>
            <a:pPr algn="ctr"/>
            <a:r>
              <a:rPr kumimoji="1" lang="ja-JP" altLang="en-US"/>
              <a:t>差し替え</a:t>
            </a:r>
          </a:p>
        </p:txBody>
      </p:sp>
      <p:pic>
        <p:nvPicPr>
          <p:cNvPr id="2" name="図 1">
            <a:extLst>
              <a:ext uri="{FF2B5EF4-FFF2-40B4-BE49-F238E27FC236}">
                <a16:creationId xmlns:a16="http://schemas.microsoft.com/office/drawing/2014/main" id="{85F33D36-6210-6F75-C409-0A07ECCFC85A}"/>
              </a:ext>
            </a:extLst>
          </p:cNvPr>
          <p:cNvPicPr>
            <a:picLocks noChangeAspect="1"/>
          </p:cNvPicPr>
          <p:nvPr/>
        </p:nvPicPr>
        <p:blipFill>
          <a:blip r:embed="rId2"/>
          <a:stretch>
            <a:fillRect/>
          </a:stretch>
        </p:blipFill>
        <p:spPr>
          <a:xfrm>
            <a:off x="287103" y="847510"/>
            <a:ext cx="3816668" cy="2860022"/>
          </a:xfrm>
          <a:prstGeom prst="rect">
            <a:avLst/>
          </a:prstGeom>
          <a:ln>
            <a:solidFill>
              <a:srgbClr val="4E97C5"/>
            </a:solidFill>
          </a:ln>
        </p:spPr>
      </p:pic>
    </p:spTree>
    <p:extLst>
      <p:ext uri="{BB962C8B-B14F-4D97-AF65-F5344CB8AC3E}">
        <p14:creationId xmlns:p14="http://schemas.microsoft.com/office/powerpoint/2010/main" val="89454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400" y="152400"/>
            <a:ext cx="868124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a:t>
            </a:r>
            <a:r>
              <a:rPr lang="ja-JP" altLang="en-US" sz="1500" b="1" kern="0">
                <a:solidFill>
                  <a:schemeClr val="bg1"/>
                </a:solidFill>
                <a:latin typeface="Meiryo UI" panose="020B0604030504040204" pitchFamily="34" charset="-128"/>
                <a:ea typeface="Meiryo UI" panose="020B0604030504040204" pitchFamily="34" charset="-128"/>
              </a:rPr>
              <a:t>　</a:t>
            </a:r>
            <a:r>
              <a:rPr lang="ja-JP" altLang="en-US" sz="1500" b="1" kern="0">
                <a:solidFill>
                  <a:schemeClr val="bg1"/>
                </a:solidFill>
                <a:latin typeface="メイリオ" panose="020B0604030504040204" pitchFamily="50" charset="-128"/>
                <a:ea typeface="メイリオ" panose="020B0604030504040204" pitchFamily="50" charset="-128"/>
              </a:rPr>
              <a:t>和歌山県の財政</a:t>
            </a:r>
            <a:r>
              <a:rPr lang="en-US" altLang="ja-JP" sz="1500" b="1" kern="0" dirty="0">
                <a:solidFill>
                  <a:schemeClr val="bg1"/>
                </a:solidFill>
                <a:latin typeface="メイリオ" panose="020B0604030504040204" pitchFamily="50" charset="-128"/>
                <a:ea typeface="メイリオ" panose="020B0604030504040204" pitchFamily="50" charset="-128"/>
              </a:rPr>
              <a:t>―②</a:t>
            </a:r>
            <a:r>
              <a:rPr lang="ja-JP" altLang="en-US" sz="1500" b="1" kern="0">
                <a:solidFill>
                  <a:schemeClr val="bg1"/>
                </a:solidFill>
                <a:latin typeface="メイリオ" panose="020B0604030504040204" pitchFamily="50" charset="-128"/>
                <a:ea typeface="メイリオ" panose="020B0604030504040204" pitchFamily="50" charset="-128"/>
              </a:rPr>
              <a:t>歳出</a:t>
            </a:r>
            <a:r>
              <a:rPr lang="en-US" altLang="ja-JP" sz="1500" b="1" kern="0" dirty="0">
                <a:solidFill>
                  <a:schemeClr val="bg1"/>
                </a:solidFill>
                <a:latin typeface="メイリオ" panose="020B0604030504040204" pitchFamily="50" charset="-128"/>
                <a:ea typeface="メイリオ" panose="020B0604030504040204" pitchFamily="50" charset="-128"/>
              </a:rPr>
              <a:t> ③</a:t>
            </a:r>
            <a:r>
              <a:rPr lang="ja-JP" altLang="en-US" sz="1500" b="1" kern="0">
                <a:solidFill>
                  <a:schemeClr val="bg1"/>
                </a:solidFill>
                <a:latin typeface="メイリオ" panose="020B0604030504040204" pitchFamily="50" charset="-128"/>
                <a:ea typeface="メイリオ" panose="020B0604030504040204" pitchFamily="50" charset="-128"/>
              </a:rPr>
              <a:t>支出額（生徒用</a:t>
            </a:r>
            <a:r>
              <a:rPr lang="en-US" altLang="ja-JP" sz="1500" b="1" kern="0" dirty="0">
                <a:solidFill>
                  <a:schemeClr val="bg1"/>
                </a:solidFill>
                <a:latin typeface="メイリオ" panose="020B0604030504040204" pitchFamily="50" charset="-128"/>
                <a:ea typeface="メイリオ" panose="020B0604030504040204" pitchFamily="50" charset="-128"/>
              </a:rPr>
              <a:t>P23,24</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9B1997D-CF30-4632-AD02-106890E240CD}"/>
              </a:ext>
            </a:extLst>
          </p:cNvPr>
          <p:cNvSpPr/>
          <p:nvPr/>
        </p:nvSpPr>
        <p:spPr>
          <a:xfrm>
            <a:off x="4441656" y="708141"/>
            <a:ext cx="4565938"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panose="020B0604030504040204" pitchFamily="34" charset="-128"/>
                <a:ea typeface="Meiryo" panose="020B0604030504040204" pitchFamily="34" charset="-128"/>
              </a:rPr>
              <a:t>一般</a:t>
            </a:r>
            <a:r>
              <a:rPr kumimoji="1" lang="ja-JP" altLang="en-US" sz="1200" b="1" dirty="0">
                <a:solidFill>
                  <a:schemeClr val="accent5">
                    <a:lumMod val="50000"/>
                  </a:schemeClr>
                </a:solidFill>
                <a:latin typeface="Meiryo" panose="020B0604030504040204" pitchFamily="34" charset="-128"/>
                <a:ea typeface="Meiryo" panose="020B0604030504040204" pitchFamily="34" charset="-128"/>
              </a:rPr>
              <a:t>会計予算（当初予算</a:t>
            </a:r>
            <a:r>
              <a:rPr kumimoji="1" lang="ja-JP" altLang="en-US" sz="1200" b="1">
                <a:solidFill>
                  <a:schemeClr val="accent5">
                    <a:lumMod val="50000"/>
                  </a:schemeClr>
                </a:solidFill>
                <a:latin typeface="Meiryo" panose="020B0604030504040204" pitchFamily="34" charset="-128"/>
                <a:ea typeface="Meiryo" panose="020B0604030504040204" pitchFamily="34" charset="-128"/>
              </a:rPr>
              <a:t>）を</a:t>
            </a:r>
            <a:br>
              <a:rPr kumimoji="1" lang="en-US" altLang="ja-JP" sz="1200" b="1" dirty="0">
                <a:solidFill>
                  <a:schemeClr val="accent5">
                    <a:lumMod val="50000"/>
                  </a:schemeClr>
                </a:solidFill>
                <a:latin typeface="Meiryo" panose="020B0604030504040204" pitchFamily="34" charset="-128"/>
                <a:ea typeface="Meiryo" panose="020B0604030504040204" pitchFamily="34" charset="-128"/>
              </a:rPr>
            </a:br>
            <a:r>
              <a:rPr kumimoji="1" lang="ja-JP" altLang="en-US" sz="1200" b="1">
                <a:solidFill>
                  <a:schemeClr val="accent5">
                    <a:lumMod val="50000"/>
                  </a:schemeClr>
                </a:solidFill>
                <a:latin typeface="Meiryo" panose="020B0604030504040204" pitchFamily="34" charset="-128"/>
                <a:ea typeface="Meiryo" panose="020B0604030504040204" pitchFamily="34" charset="-128"/>
              </a:rPr>
              <a:t>和歌山県</a:t>
            </a:r>
            <a:r>
              <a:rPr kumimoji="1" lang="ja-JP" altLang="en-US" sz="1200" b="1" dirty="0">
                <a:solidFill>
                  <a:schemeClr val="accent5">
                    <a:lumMod val="50000"/>
                  </a:schemeClr>
                </a:solidFill>
                <a:latin typeface="Meiryo" panose="020B0604030504040204" pitchFamily="34" charset="-128"/>
                <a:ea typeface="Meiryo" panose="020B0604030504040204" pitchFamily="34" charset="-128"/>
              </a:rPr>
              <a:t>の人口で割った１人当たりの支出額の推移（概算）</a:t>
            </a:r>
          </a:p>
        </p:txBody>
      </p:sp>
      <p:sp>
        <p:nvSpPr>
          <p:cNvPr id="24" name="正方形/長方形 23">
            <a:extLst>
              <a:ext uri="{FF2B5EF4-FFF2-40B4-BE49-F238E27FC236}">
                <a16:creationId xmlns:a16="http://schemas.microsoft.com/office/drawing/2014/main" id="{C64DC22A-9F86-49FF-B466-0BDA86031221}"/>
              </a:ext>
            </a:extLst>
          </p:cNvPr>
          <p:cNvSpPr/>
          <p:nvPr/>
        </p:nvSpPr>
        <p:spPr>
          <a:xfrm>
            <a:off x="8009926" y="1313882"/>
            <a:ext cx="1134074" cy="382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単位：円）</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23425B07-8797-4F0F-B401-A29A7B2BE978}"/>
              </a:ext>
            </a:extLst>
          </p:cNvPr>
          <p:cNvSpPr/>
          <p:nvPr/>
        </p:nvSpPr>
        <p:spPr>
          <a:xfrm>
            <a:off x="4408083" y="5291177"/>
            <a:ext cx="1732066" cy="324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和歌山県</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の県債残高</a:t>
            </a:r>
          </a:p>
        </p:txBody>
      </p:sp>
      <p:sp>
        <p:nvSpPr>
          <p:cNvPr id="31" name="正方形/長方形 30">
            <a:extLst>
              <a:ext uri="{FF2B5EF4-FFF2-40B4-BE49-F238E27FC236}">
                <a16:creationId xmlns:a16="http://schemas.microsoft.com/office/drawing/2014/main" id="{C26BBAF7-ED94-4BFD-BF4B-E3E5B8262B57}"/>
              </a:ext>
            </a:extLst>
          </p:cNvPr>
          <p:cNvSpPr/>
          <p:nvPr/>
        </p:nvSpPr>
        <p:spPr>
          <a:xfrm>
            <a:off x="4408083" y="5513675"/>
            <a:ext cx="2893306" cy="483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令和８年度末見込み　　１兆</a:t>
            </a:r>
            <a:r>
              <a:rPr kumimoji="1" lang="en-US" altLang="ja-JP" sz="1200" dirty="0">
                <a:solidFill>
                  <a:schemeClr val="tx1"/>
                </a:solidFill>
                <a:latin typeface="メイリオ" panose="020B0604030504040204" pitchFamily="50" charset="-128"/>
                <a:ea typeface="メイリオ" panose="020B0604030504040204" pitchFamily="50" charset="-128"/>
              </a:rPr>
              <a:t>403</a:t>
            </a:r>
            <a:r>
              <a:rPr kumimoji="1" lang="ja-JP" altLang="en-US" sz="1200" dirty="0">
                <a:solidFill>
                  <a:schemeClr val="tx1"/>
                </a:solidFill>
                <a:latin typeface="メイリオ" panose="020B0604030504040204" pitchFamily="50" charset="-128"/>
                <a:ea typeface="メイリオ" panose="020B0604030504040204" pitchFamily="50" charset="-128"/>
              </a:rPr>
              <a:t>億円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県民１人当たり　　　　</a:t>
            </a:r>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約</a:t>
            </a:r>
            <a:r>
              <a:rPr lang="en-US" altLang="ja-JP" sz="1200" dirty="0">
                <a:solidFill>
                  <a:schemeClr val="tx1"/>
                </a:solidFill>
                <a:latin typeface="メイリオ" panose="020B0604030504040204" pitchFamily="50" charset="-128"/>
                <a:ea typeface="メイリオ" panose="020B0604030504040204" pitchFamily="50" charset="-128"/>
              </a:rPr>
              <a:t>120</a:t>
            </a:r>
            <a:r>
              <a:rPr lang="ja-JP" altLang="en-US" sz="1200" dirty="0">
                <a:solidFill>
                  <a:schemeClr val="tx1"/>
                </a:solidFill>
                <a:latin typeface="メイリオ" panose="020B0604030504040204" pitchFamily="50" charset="-128"/>
                <a:ea typeface="メイリオ" panose="020B0604030504040204" pitchFamily="50" charset="-128"/>
              </a:rPr>
              <a:t>万円</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32" name="表 31">
            <a:extLst>
              <a:ext uri="{FF2B5EF4-FFF2-40B4-BE49-F238E27FC236}">
                <a16:creationId xmlns:a16="http://schemas.microsoft.com/office/drawing/2014/main" id="{725DA665-1C5C-4158-9AF9-CFDA87360E8C}"/>
              </a:ext>
            </a:extLst>
          </p:cNvPr>
          <p:cNvGraphicFramePr>
            <a:graphicFrameLocks noGrp="1"/>
          </p:cNvGraphicFramePr>
          <p:nvPr/>
        </p:nvGraphicFramePr>
        <p:xfrm>
          <a:off x="4479895" y="4449612"/>
          <a:ext cx="4546300" cy="547902"/>
        </p:xfrm>
        <a:graphic>
          <a:graphicData uri="http://schemas.openxmlformats.org/drawingml/2006/table">
            <a:tbl>
              <a:tblPr firstRow="1">
                <a:tableStyleId>{5940675A-B579-460E-94D1-54222C63F5DA}</a:tableStyleId>
              </a:tblPr>
              <a:tblGrid>
                <a:gridCol w="909260">
                  <a:extLst>
                    <a:ext uri="{9D8B030D-6E8A-4147-A177-3AD203B41FA5}">
                      <a16:colId xmlns:a16="http://schemas.microsoft.com/office/drawing/2014/main" val="1411623697"/>
                    </a:ext>
                  </a:extLst>
                </a:gridCol>
                <a:gridCol w="909260">
                  <a:extLst>
                    <a:ext uri="{9D8B030D-6E8A-4147-A177-3AD203B41FA5}">
                      <a16:colId xmlns:a16="http://schemas.microsoft.com/office/drawing/2014/main" val="495932085"/>
                    </a:ext>
                  </a:extLst>
                </a:gridCol>
                <a:gridCol w="909260">
                  <a:extLst>
                    <a:ext uri="{9D8B030D-6E8A-4147-A177-3AD203B41FA5}">
                      <a16:colId xmlns:a16="http://schemas.microsoft.com/office/drawing/2014/main" val="3803030530"/>
                    </a:ext>
                  </a:extLst>
                </a:gridCol>
                <a:gridCol w="909260">
                  <a:extLst>
                    <a:ext uri="{9D8B030D-6E8A-4147-A177-3AD203B41FA5}">
                      <a16:colId xmlns:a16="http://schemas.microsoft.com/office/drawing/2014/main" val="1837555761"/>
                    </a:ext>
                  </a:extLst>
                </a:gridCol>
                <a:gridCol w="909260">
                  <a:extLst>
                    <a:ext uri="{9D8B030D-6E8A-4147-A177-3AD203B41FA5}">
                      <a16:colId xmlns:a16="http://schemas.microsoft.com/office/drawing/2014/main" val="1526913720"/>
                    </a:ext>
                  </a:extLst>
                </a:gridCol>
              </a:tblGrid>
              <a:tr h="187046">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17</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latin typeface="ＭＳ ゴシック" panose="020B0609070205080204" pitchFamily="49" charset="-128"/>
                          <a:ea typeface="ＭＳ ゴシック" panose="020B0609070205080204" pitchFamily="49" charset="-128"/>
                        </a:rPr>
                        <a:t>平成</a:t>
                      </a:r>
                      <a:r>
                        <a:rPr kumimoji="1" lang="en-US" altLang="ja-JP" sz="1050" dirty="0">
                          <a:latin typeface="ＭＳ ゴシック" panose="020B0609070205080204" pitchFamily="49" charset="-128"/>
                          <a:ea typeface="ＭＳ ゴシック" panose="020B0609070205080204" pitchFamily="49" charset="-128"/>
                        </a:rPr>
                        <a:t>22</a:t>
                      </a:r>
                      <a:r>
                        <a:rPr kumimoji="1" lang="ja-JP" altLang="en-US" sz="1050" dirty="0">
                          <a:latin typeface="ＭＳ ゴシック" panose="020B0609070205080204" pitchFamily="49" charset="-128"/>
                          <a:ea typeface="ＭＳ ゴシック" panose="020B0609070205080204" pitchFamily="49" charset="-128"/>
                        </a:rPr>
                        <a:t>年度</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27</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令和２年度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令和７年度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96442">
                <a:tc>
                  <a:txBody>
                    <a:bodyPr/>
                    <a:lstStyle/>
                    <a:p>
                      <a:pPr algn="ctr"/>
                      <a:r>
                        <a:rPr kumimoji="1" lang="en-US" altLang="ja-JP" sz="1050" dirty="0">
                          <a:latin typeface="ＭＳ ゴシック" panose="020B0609070205080204" pitchFamily="49" charset="-128"/>
                          <a:ea typeface="ＭＳ ゴシック" panose="020B0609070205080204" pitchFamily="49" charset="-128"/>
                        </a:rPr>
                        <a:t>6910</a:t>
                      </a:r>
                      <a:r>
                        <a:rPr kumimoji="1" lang="ja-JP" altLang="en-US" sz="1050" dirty="0">
                          <a:latin typeface="ＭＳ ゴシック" panose="020B0609070205080204" pitchFamily="49" charset="-128"/>
                          <a:ea typeface="ＭＳ ゴシック" panose="020B0609070205080204" pitchFamily="49" charset="-128"/>
                        </a:rPr>
                        <a:t>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8759</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9999</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488</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625</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33" name="正方形/長方形 32">
            <a:extLst>
              <a:ext uri="{FF2B5EF4-FFF2-40B4-BE49-F238E27FC236}">
                <a16:creationId xmlns:a16="http://schemas.microsoft.com/office/drawing/2014/main" id="{EE4F40B4-AD71-4A0E-9611-8971826D128E}"/>
              </a:ext>
            </a:extLst>
          </p:cNvPr>
          <p:cNvSpPr/>
          <p:nvPr/>
        </p:nvSpPr>
        <p:spPr>
          <a:xfrm>
            <a:off x="4393140" y="415594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県債</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残高の推移</a:t>
            </a:r>
          </a:p>
        </p:txBody>
      </p:sp>
      <p:graphicFrame>
        <p:nvGraphicFramePr>
          <p:cNvPr id="13" name="表 12">
            <a:extLst>
              <a:ext uri="{FF2B5EF4-FFF2-40B4-BE49-F238E27FC236}">
                <a16:creationId xmlns:a16="http://schemas.microsoft.com/office/drawing/2014/main" id="{1DC7769F-41BA-4907-ABE3-EDECF50709AB}"/>
              </a:ext>
            </a:extLst>
          </p:cNvPr>
          <p:cNvGraphicFramePr>
            <a:graphicFrameLocks noGrp="1"/>
          </p:cNvGraphicFramePr>
          <p:nvPr/>
        </p:nvGraphicFramePr>
        <p:xfrm>
          <a:off x="4503367" y="1617241"/>
          <a:ext cx="4522828" cy="2338528"/>
        </p:xfrm>
        <a:graphic>
          <a:graphicData uri="http://schemas.openxmlformats.org/drawingml/2006/table">
            <a:tbl>
              <a:tblPr firstRow="1">
                <a:tableStyleId>{5940675A-B579-460E-94D1-54222C63F5DA}</a:tableStyleId>
              </a:tblPr>
              <a:tblGrid>
                <a:gridCol w="958183">
                  <a:extLst>
                    <a:ext uri="{9D8B030D-6E8A-4147-A177-3AD203B41FA5}">
                      <a16:colId xmlns:a16="http://schemas.microsoft.com/office/drawing/2014/main" val="1411623697"/>
                    </a:ext>
                  </a:extLst>
                </a:gridCol>
                <a:gridCol w="712929">
                  <a:extLst>
                    <a:ext uri="{9D8B030D-6E8A-4147-A177-3AD203B41FA5}">
                      <a16:colId xmlns:a16="http://schemas.microsoft.com/office/drawing/2014/main" val="495932085"/>
                    </a:ext>
                  </a:extLst>
                </a:gridCol>
                <a:gridCol w="712929">
                  <a:extLst>
                    <a:ext uri="{9D8B030D-6E8A-4147-A177-3AD203B41FA5}">
                      <a16:colId xmlns:a16="http://schemas.microsoft.com/office/drawing/2014/main" val="3803030530"/>
                    </a:ext>
                  </a:extLst>
                </a:gridCol>
                <a:gridCol w="712929">
                  <a:extLst>
                    <a:ext uri="{9D8B030D-6E8A-4147-A177-3AD203B41FA5}">
                      <a16:colId xmlns:a16="http://schemas.microsoft.com/office/drawing/2014/main" val="1837555761"/>
                    </a:ext>
                  </a:extLst>
                </a:gridCol>
                <a:gridCol w="712929">
                  <a:extLst>
                    <a:ext uri="{9D8B030D-6E8A-4147-A177-3AD203B41FA5}">
                      <a16:colId xmlns:a16="http://schemas.microsoft.com/office/drawing/2014/main" val="3479589564"/>
                    </a:ext>
                  </a:extLst>
                </a:gridCol>
                <a:gridCol w="712929">
                  <a:extLst>
                    <a:ext uri="{9D8B030D-6E8A-4147-A177-3AD203B41FA5}">
                      <a16:colId xmlns:a16="http://schemas.microsoft.com/office/drawing/2014/main" val="4001254651"/>
                    </a:ext>
                  </a:extLst>
                </a:gridCol>
              </a:tblGrid>
              <a:tr h="397295">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区分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商工費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民生費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公債費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土木費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42791">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令和６年度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124,942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104,019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92,836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86,505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85,513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242791">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令和７年度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132,442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103,837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96,597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93,869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82,719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令和８年度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148,578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108,465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101,827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98,397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82,373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r h="253162">
                <a:tc>
                  <a:txBody>
                    <a:bodyPr/>
                    <a:lstStyle/>
                    <a:p>
                      <a:pPr algn="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区分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年度</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警察費</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農林</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水産業費</a:t>
                      </a:r>
                    </a:p>
                  </a:txBody>
                  <a:tcPr marL="7200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衛生費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災害</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復興費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その他</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86951163"/>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令和６年度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33,239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26,111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21,759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15,996</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116,899</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131988009"/>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令和７年度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35,446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27,672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18,313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11,861</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98,766</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20998893"/>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令和８年度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37,763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27,561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20,507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9,435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117,460</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261376232"/>
                  </a:ext>
                </a:extLst>
              </a:tr>
            </a:tbl>
          </a:graphicData>
        </a:graphic>
      </p:graphicFrame>
      <p:cxnSp>
        <p:nvCxnSpPr>
          <p:cNvPr id="26" name="直線コネクタ 25">
            <a:extLst>
              <a:ext uri="{FF2B5EF4-FFF2-40B4-BE49-F238E27FC236}">
                <a16:creationId xmlns:a16="http://schemas.microsoft.com/office/drawing/2014/main" id="{F2FC5ACE-C8F3-4933-8549-D5CB711398C9}"/>
              </a:ext>
            </a:extLst>
          </p:cNvPr>
          <p:cNvCxnSpPr>
            <a:cxnSpLocks/>
          </p:cNvCxnSpPr>
          <p:nvPr/>
        </p:nvCxnSpPr>
        <p:spPr>
          <a:xfrm>
            <a:off x="4517565" y="1626276"/>
            <a:ext cx="914557" cy="388296"/>
          </a:xfrm>
          <a:prstGeom prst="line">
            <a:avLst/>
          </a:prstGeom>
          <a:ln w="1270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4" name="Slide Number Placeholder 5">
            <a:extLst>
              <a:ext uri="{FF2B5EF4-FFF2-40B4-BE49-F238E27FC236}">
                <a16:creationId xmlns:a16="http://schemas.microsoft.com/office/drawing/2014/main" id="{44D88BD6-40A8-B5F9-D58C-57439D27C5B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dirty="0"/>
          </a:p>
        </p:txBody>
      </p:sp>
      <p:sp>
        <p:nvSpPr>
          <p:cNvPr id="6" name="正方形/長方形 5">
            <a:extLst>
              <a:ext uri="{FF2B5EF4-FFF2-40B4-BE49-F238E27FC236}">
                <a16:creationId xmlns:a16="http://schemas.microsoft.com/office/drawing/2014/main" id="{A79A85AC-EB1D-490C-EDFA-533C5A1407F3}"/>
              </a:ext>
            </a:extLst>
          </p:cNvPr>
          <p:cNvSpPr/>
          <p:nvPr/>
        </p:nvSpPr>
        <p:spPr>
          <a:xfrm>
            <a:off x="4341775" y="1011500"/>
            <a:ext cx="4522827" cy="382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　（各年度は３月１日現在の推計人口を基準として計算</a:t>
            </a:r>
            <a:r>
              <a:rPr lang="ja-JP" altLang="en-US" sz="1200">
                <a:solidFill>
                  <a:schemeClr val="tx1"/>
                </a:solidFill>
                <a:latin typeface="メイリオ" panose="020B0604030504040204" pitchFamily="50" charset="-128"/>
                <a:ea typeface="メイリオ" panose="020B0604030504040204" pitchFamily="50" charset="-128"/>
              </a:rPr>
              <a:t>した。</a:t>
            </a:r>
            <a:r>
              <a:rPr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4B245FDF-ABA5-7AE1-E53C-22D7CDA404EF}"/>
              </a:ext>
            </a:extLst>
          </p:cNvPr>
          <p:cNvCxnSpPr>
            <a:cxnSpLocks/>
          </p:cNvCxnSpPr>
          <p:nvPr/>
        </p:nvCxnSpPr>
        <p:spPr>
          <a:xfrm>
            <a:off x="4493021" y="2776073"/>
            <a:ext cx="939101" cy="418195"/>
          </a:xfrm>
          <a:prstGeom prst="line">
            <a:avLst/>
          </a:prstGeom>
          <a:ln w="12700">
            <a:solidFill>
              <a:schemeClr val="accent1">
                <a:lumMod val="50000"/>
              </a:schemeClr>
            </a:solidFill>
          </a:ln>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1A0F0DC6-CDD2-75A1-F374-1298E55BFC7B}"/>
              </a:ext>
            </a:extLst>
          </p:cNvPr>
          <p:cNvPicPr>
            <a:picLocks noChangeAspect="1"/>
          </p:cNvPicPr>
          <p:nvPr/>
        </p:nvPicPr>
        <p:blipFill>
          <a:blip r:embed="rId2"/>
          <a:stretch>
            <a:fillRect/>
          </a:stretch>
        </p:blipFill>
        <p:spPr>
          <a:xfrm>
            <a:off x="317658" y="695862"/>
            <a:ext cx="3954740" cy="2963486"/>
          </a:xfrm>
          <a:prstGeom prst="rect">
            <a:avLst/>
          </a:prstGeom>
          <a:ln>
            <a:solidFill>
              <a:srgbClr val="4E97C5"/>
            </a:solidFill>
          </a:ln>
        </p:spPr>
      </p:pic>
      <p:pic>
        <p:nvPicPr>
          <p:cNvPr id="5" name="図 4">
            <a:extLst>
              <a:ext uri="{FF2B5EF4-FFF2-40B4-BE49-F238E27FC236}">
                <a16:creationId xmlns:a16="http://schemas.microsoft.com/office/drawing/2014/main" id="{8FFEFEE5-083C-685E-4906-DDDA5F461F82}"/>
              </a:ext>
            </a:extLst>
          </p:cNvPr>
          <p:cNvPicPr>
            <a:picLocks noChangeAspect="1"/>
          </p:cNvPicPr>
          <p:nvPr/>
        </p:nvPicPr>
        <p:blipFill>
          <a:blip r:embed="rId3"/>
          <a:stretch>
            <a:fillRect/>
          </a:stretch>
        </p:blipFill>
        <p:spPr>
          <a:xfrm>
            <a:off x="319146" y="3743229"/>
            <a:ext cx="3953252" cy="2962371"/>
          </a:xfrm>
          <a:prstGeom prst="rect">
            <a:avLst/>
          </a:prstGeom>
          <a:ln>
            <a:solidFill>
              <a:srgbClr val="4E97C5"/>
            </a:solidFill>
          </a:ln>
        </p:spPr>
      </p:pic>
    </p:spTree>
    <p:extLst>
      <p:ext uri="{BB962C8B-B14F-4D97-AF65-F5344CB8AC3E}">
        <p14:creationId xmlns:p14="http://schemas.microsoft.com/office/powerpoint/2010/main" val="350534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399" y="152400"/>
            <a:ext cx="8154183"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和歌山県の財政</a:t>
            </a:r>
            <a:r>
              <a:rPr lang="en-US" altLang="ja-JP" sz="1500" b="1" kern="0" dirty="0">
                <a:solidFill>
                  <a:schemeClr val="bg1"/>
                </a:solidFill>
                <a:latin typeface="メイリオ" panose="020B0604030504040204" pitchFamily="50" charset="-128"/>
                <a:ea typeface="メイリオ" panose="020B0604030504040204" pitchFamily="50" charset="-128"/>
              </a:rPr>
              <a:t>―④</a:t>
            </a:r>
            <a:r>
              <a:rPr lang="ja-JP" altLang="en-US" sz="1500" b="1" kern="0">
                <a:solidFill>
                  <a:schemeClr val="bg1"/>
                </a:solidFill>
                <a:latin typeface="メイリオ" panose="020B0604030504040204" pitchFamily="50" charset="-128"/>
                <a:ea typeface="メイリオ" panose="020B0604030504040204" pitchFamily="50" charset="-128"/>
              </a:rPr>
              <a:t>使われ方 </a:t>
            </a:r>
            <a:r>
              <a:rPr lang="en-US" altLang="ja-JP" sz="1500" b="1" kern="0" dirty="0">
                <a:solidFill>
                  <a:schemeClr val="bg1"/>
                </a:solidFill>
                <a:latin typeface="メイリオ" panose="020B0604030504040204" pitchFamily="50" charset="-128"/>
                <a:ea typeface="メイリオ" panose="020B0604030504040204" pitchFamily="50" charset="-128"/>
              </a:rPr>
              <a:t>⑤</a:t>
            </a:r>
            <a:r>
              <a:rPr lang="ja-JP" altLang="en-US" sz="1500" b="1" kern="0">
                <a:solidFill>
                  <a:schemeClr val="bg1"/>
                </a:solidFill>
                <a:latin typeface="メイリオ" panose="020B0604030504040204" pitchFamily="50" charset="-128"/>
                <a:ea typeface="メイリオ" panose="020B0604030504040204" pitchFamily="50" charset="-128"/>
              </a:rPr>
              <a:t>知ってる？（生徒用</a:t>
            </a:r>
            <a:r>
              <a:rPr lang="en-US" altLang="ja-JP" sz="1500" b="1" kern="0" dirty="0">
                <a:solidFill>
                  <a:schemeClr val="bg1"/>
                </a:solidFill>
                <a:latin typeface="メイリオ" panose="020B0604030504040204" pitchFamily="50" charset="-128"/>
                <a:ea typeface="メイリオ" panose="020B0604030504040204" pitchFamily="50" charset="-128"/>
              </a:rPr>
              <a:t>P25,26</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E4FA82FF-21D9-4136-8131-8AA66EF55815}"/>
              </a:ext>
            </a:extLst>
          </p:cNvPr>
          <p:cNvSpPr/>
          <p:nvPr/>
        </p:nvSpPr>
        <p:spPr>
          <a:xfrm>
            <a:off x="4571999" y="653984"/>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和歌山県</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の参考データ</a:t>
            </a:r>
          </a:p>
        </p:txBody>
      </p:sp>
      <p:sp>
        <p:nvSpPr>
          <p:cNvPr id="23" name="Rectangle 8">
            <a:extLst>
              <a:ext uri="{FF2B5EF4-FFF2-40B4-BE49-F238E27FC236}">
                <a16:creationId xmlns:a16="http://schemas.microsoft.com/office/drawing/2014/main" id="{DE09C3DD-4E77-47C0-BD71-4768122E4E48}"/>
              </a:ext>
            </a:extLst>
          </p:cNvPr>
          <p:cNvSpPr>
            <a:spLocks noChangeArrowheads="1"/>
          </p:cNvSpPr>
          <p:nvPr/>
        </p:nvSpPr>
        <p:spPr bwMode="auto">
          <a:xfrm>
            <a:off x="4612402" y="912741"/>
            <a:ext cx="4223353" cy="1081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救急・消防</a:t>
            </a: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令和６年中に和歌山県内で発生した火災の総件数は</a:t>
            </a:r>
            <a:r>
              <a:rPr lang="en-US" altLang="ja-JP" sz="1050" dirty="0">
                <a:latin typeface="メイリオ" panose="020B0604030504040204" pitchFamily="50" charset="-128"/>
                <a:ea typeface="メイリオ" panose="020B0604030504040204" pitchFamily="50" charset="-128"/>
              </a:rPr>
              <a:t>296</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47</a:t>
            </a:r>
            <a:r>
              <a:rPr lang="ja-JP" altLang="en-US" sz="1050" dirty="0">
                <a:latin typeface="メイリオ" panose="020B0604030504040204" pitchFamily="50" charset="-128"/>
                <a:ea typeface="メイリオ" panose="020B0604030504040204" pitchFamily="50" charset="-128"/>
              </a:rPr>
              <a:t>件減）でした。</a:t>
            </a: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救急出動件数は</a:t>
            </a:r>
            <a:r>
              <a:rPr lang="en-US" altLang="ja-JP" sz="1050" dirty="0">
                <a:latin typeface="メイリオ" panose="020B0604030504040204" pitchFamily="50" charset="-128"/>
                <a:ea typeface="メイリオ" panose="020B0604030504040204" pitchFamily="50" charset="-128"/>
              </a:rPr>
              <a:t>59,516</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632</a:t>
            </a:r>
            <a:r>
              <a:rPr lang="ja-JP" altLang="en-US" sz="1050" dirty="0">
                <a:latin typeface="メイリオ" panose="020B0604030504040204" pitchFamily="50" charset="-128"/>
                <a:ea typeface="メイリオ" panose="020B0604030504040204" pitchFamily="50" charset="-128"/>
              </a:rPr>
              <a:t>件増）でした。１日平均約</a:t>
            </a:r>
            <a:r>
              <a:rPr lang="en-US" altLang="ja-JP" sz="1050" dirty="0">
                <a:latin typeface="メイリオ" panose="020B0604030504040204" pitchFamily="50" charset="-128"/>
                <a:ea typeface="メイリオ" panose="020B0604030504040204" pitchFamily="50" charset="-128"/>
              </a:rPr>
              <a:t>163</a:t>
            </a:r>
            <a:r>
              <a:rPr lang="ja-JP" altLang="en-US" sz="1050" dirty="0">
                <a:latin typeface="メイリオ" panose="020B0604030504040204" pitchFamily="50" charset="-128"/>
                <a:ea typeface="メイリオ" panose="020B0604030504040204" pitchFamily="50" charset="-128"/>
              </a:rPr>
              <a:t>件救急隊員が出動したことになります。</a:t>
            </a:r>
          </a:p>
        </p:txBody>
      </p:sp>
      <p:sp>
        <p:nvSpPr>
          <p:cNvPr id="24" name="Rectangle 8">
            <a:extLst>
              <a:ext uri="{FF2B5EF4-FFF2-40B4-BE49-F238E27FC236}">
                <a16:creationId xmlns:a16="http://schemas.microsoft.com/office/drawing/2014/main" id="{4F5300B2-A166-4CE8-97C3-102EB7BAA0AC}"/>
              </a:ext>
            </a:extLst>
          </p:cNvPr>
          <p:cNvSpPr>
            <a:spLocks noChangeArrowheads="1"/>
          </p:cNvSpPr>
          <p:nvPr/>
        </p:nvSpPr>
        <p:spPr bwMode="auto">
          <a:xfrm>
            <a:off x="4612402" y="1934960"/>
            <a:ext cx="4424094" cy="86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犯罪と交通事故</a:t>
            </a: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75000"/>
                  </a:schemeClr>
                </a:solidFill>
                <a:latin typeface="メイリオ" panose="020B0604030504040204" pitchFamily="50" charset="-128"/>
                <a:ea typeface="メイリオ" panose="020B0604030504040204" pitchFamily="50" charset="-128"/>
              </a:rPr>
              <a:t>（和歌山県警ＨＰより）</a:t>
            </a: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令和７年中に発生した刑法犯罪の認知件数は、</a:t>
            </a:r>
            <a:r>
              <a:rPr lang="en-US" altLang="ja-JP" sz="1050" dirty="0">
                <a:latin typeface="メイリオ" panose="020B0604030504040204" pitchFamily="50" charset="-128"/>
                <a:ea typeface="メイリオ" panose="020B0604030504040204" pitchFamily="50" charset="-128"/>
              </a:rPr>
              <a:t>3,946</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116</a:t>
            </a:r>
            <a:r>
              <a:rPr lang="ja-JP" altLang="en-US" sz="1050" dirty="0">
                <a:latin typeface="メイリオ" panose="020B0604030504040204" pitchFamily="50" charset="-128"/>
                <a:ea typeface="メイリオ" panose="020B0604030504040204" pitchFamily="50" charset="-128"/>
              </a:rPr>
              <a:t>件減</a:t>
            </a:r>
            <a:r>
              <a:rPr lang="ja-JP" altLang="en-US" sz="1050">
                <a:latin typeface="メイリオ" panose="020B0604030504040204" pitchFamily="50" charset="-128"/>
                <a:ea typeface="メイリオ" panose="020B0604030504040204" pitchFamily="50" charset="-128"/>
              </a:rPr>
              <a:t>）で、その</a:t>
            </a:r>
            <a:r>
              <a:rPr lang="ja-JP" altLang="en-US" sz="1050" dirty="0">
                <a:latin typeface="メイリオ" panose="020B0604030504040204" pitchFamily="50" charset="-128"/>
                <a:ea typeface="メイリオ" panose="020B0604030504040204" pitchFamily="50" charset="-128"/>
              </a:rPr>
              <a:t>うち重要犯罪の認知件数は</a:t>
            </a:r>
            <a:r>
              <a:rPr lang="en-US" altLang="ja-JP" sz="1050" dirty="0">
                <a:latin typeface="メイリオ" panose="020B0604030504040204" pitchFamily="50" charset="-128"/>
                <a:ea typeface="メイリオ" panose="020B0604030504040204" pitchFamily="50" charset="-128"/>
              </a:rPr>
              <a:t>80</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件増）です。　　</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また、交通事故の発生件数は</a:t>
            </a:r>
            <a:r>
              <a:rPr lang="en-US" altLang="ja-JP" sz="1050" dirty="0">
                <a:latin typeface="メイリオ" panose="020B0604030504040204" pitchFamily="50" charset="-128"/>
                <a:ea typeface="メイリオ" panose="020B0604030504040204" pitchFamily="50" charset="-128"/>
              </a:rPr>
              <a:t>1,279</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件減）です。</a:t>
            </a:r>
          </a:p>
        </p:txBody>
      </p:sp>
      <p:sp>
        <p:nvSpPr>
          <p:cNvPr id="25" name="Rectangle 8">
            <a:extLst>
              <a:ext uri="{FF2B5EF4-FFF2-40B4-BE49-F238E27FC236}">
                <a16:creationId xmlns:a16="http://schemas.microsoft.com/office/drawing/2014/main" id="{572D9EB7-BCEC-45B3-9FBD-B7C1252C68C4}"/>
              </a:ext>
            </a:extLst>
          </p:cNvPr>
          <p:cNvSpPr>
            <a:spLocks noChangeArrowheads="1"/>
          </p:cNvSpPr>
          <p:nvPr/>
        </p:nvSpPr>
        <p:spPr bwMode="auto">
          <a:xfrm>
            <a:off x="4620330" y="2763280"/>
            <a:ext cx="4361633" cy="8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ごみ</a:t>
            </a: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令和５年度の和歌山県でのごみの排出量は</a:t>
            </a:r>
            <a:r>
              <a:rPr lang="en-US" altLang="ja-JP" sz="1050" dirty="0">
                <a:latin typeface="メイリオ" panose="020B0604030504040204" pitchFamily="50" charset="-128"/>
                <a:ea typeface="メイリオ" panose="020B0604030504040204" pitchFamily="50" charset="-128"/>
              </a:rPr>
              <a:t>298,410</a:t>
            </a:r>
            <a:r>
              <a:rPr lang="ja-JP" altLang="en-US" sz="1050" dirty="0">
                <a:latin typeface="メイリオ" panose="020B0604030504040204" pitchFamily="50" charset="-128"/>
                <a:ea typeface="メイリオ" panose="020B0604030504040204" pitchFamily="50" charset="-128"/>
              </a:rPr>
              <a:t>トン（前年比</a:t>
            </a:r>
            <a:r>
              <a:rPr lang="en-US" altLang="ja-JP" sz="1050" dirty="0">
                <a:latin typeface="メイリオ" panose="020B0604030504040204" pitchFamily="50" charset="-128"/>
                <a:ea typeface="メイリオ" panose="020B0604030504040204" pitchFamily="50" charset="-128"/>
              </a:rPr>
              <a:t>96.2</a:t>
            </a:r>
            <a:r>
              <a:rPr lang="ja-JP" altLang="en-US" sz="1050" dirty="0">
                <a:latin typeface="メイリオ" panose="020B0604030504040204" pitchFamily="50" charset="-128"/>
                <a:ea typeface="メイリオ" panose="020B0604030504040204" pitchFamily="50" charset="-128"/>
              </a:rPr>
              <a:t>％）１人１日当たりの排出量は約</a:t>
            </a:r>
            <a:r>
              <a:rPr lang="en-US" altLang="ja-JP" sz="1050" dirty="0">
                <a:latin typeface="メイリオ" panose="020B0604030504040204" pitchFamily="50" charset="-128"/>
                <a:ea typeface="メイリオ" panose="020B0604030504040204" pitchFamily="50" charset="-128"/>
              </a:rPr>
              <a:t>913g</a:t>
            </a:r>
            <a:r>
              <a:rPr lang="ja-JP" altLang="en-US" sz="1050" dirty="0">
                <a:latin typeface="メイリオ" panose="020B0604030504040204" pitchFamily="50" charset="-128"/>
                <a:ea typeface="メイリオ" panose="020B0604030504040204" pitchFamily="50" charset="-128"/>
              </a:rPr>
              <a:t>でした。（令和５年４月１日現在の推計人口により計算）</a:t>
            </a:r>
          </a:p>
        </p:txBody>
      </p:sp>
      <p:sp>
        <p:nvSpPr>
          <p:cNvPr id="26" name="正方形/長方形 25">
            <a:extLst>
              <a:ext uri="{FF2B5EF4-FFF2-40B4-BE49-F238E27FC236}">
                <a16:creationId xmlns:a16="http://schemas.microsoft.com/office/drawing/2014/main" id="{808FF0F1-5089-4ACC-A4D6-F9B9E00FB69D}"/>
              </a:ext>
            </a:extLst>
          </p:cNvPr>
          <p:cNvSpPr/>
          <p:nvPr/>
        </p:nvSpPr>
        <p:spPr>
          <a:xfrm>
            <a:off x="4572000" y="3699008"/>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紀</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の国森づくり税</a:t>
            </a:r>
          </a:p>
        </p:txBody>
      </p:sp>
      <p:sp>
        <p:nvSpPr>
          <p:cNvPr id="27" name="Rectangle 8">
            <a:extLst>
              <a:ext uri="{FF2B5EF4-FFF2-40B4-BE49-F238E27FC236}">
                <a16:creationId xmlns:a16="http://schemas.microsoft.com/office/drawing/2014/main" id="{BF2AEA2E-A025-4C86-B62D-08065BF23A18}"/>
              </a:ext>
            </a:extLst>
          </p:cNvPr>
          <p:cNvSpPr>
            <a:spLocks noChangeArrowheads="1"/>
          </p:cNvSpPr>
          <p:nvPr/>
        </p:nvSpPr>
        <p:spPr bwMode="auto">
          <a:xfrm>
            <a:off x="4620331" y="3969837"/>
            <a:ext cx="4235560" cy="1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平成</a:t>
            </a:r>
            <a:r>
              <a:rPr lang="en-US" altLang="ja-JP" sz="1050" dirty="0">
                <a:latin typeface="メイリオ" panose="020B0604030504040204" pitchFamily="50" charset="-128"/>
                <a:ea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rPr>
              <a:t>年４月１日からスタートした紀の国森づくり税は、令和４年４月１日から更に５年間延長されました。</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紀の国森づくり税のような県独自の税としては、琵琶湖森林づくり県民税（滋賀県）、京都府豊かな森を育てる府民税（京都府）、森林環境税（大阪府・奈良県）、県民緑税（兵庫県）などがあります。</a:t>
            </a:r>
            <a:endParaRPr lang="en-US" altLang="ja-JP" sz="1050" dirty="0">
              <a:latin typeface="メイリオ" panose="020B0604030504040204" pitchFamily="50" charset="-128"/>
              <a:ea typeface="メイリオ" panose="020B0604030504040204" pitchFamily="50" charset="-128"/>
            </a:endParaRPr>
          </a:p>
        </p:txBody>
      </p:sp>
      <p:graphicFrame>
        <p:nvGraphicFramePr>
          <p:cNvPr id="12" name="表 11">
            <a:extLst>
              <a:ext uri="{FF2B5EF4-FFF2-40B4-BE49-F238E27FC236}">
                <a16:creationId xmlns:a16="http://schemas.microsoft.com/office/drawing/2014/main" id="{E6C6D9EE-2C6A-4FE5-9674-D3C8759DD67D}"/>
              </a:ext>
            </a:extLst>
          </p:cNvPr>
          <p:cNvGraphicFramePr>
            <a:graphicFrameLocks noGrp="1"/>
          </p:cNvGraphicFramePr>
          <p:nvPr/>
        </p:nvGraphicFramePr>
        <p:xfrm>
          <a:off x="4690944" y="5245816"/>
          <a:ext cx="4145609" cy="1179941"/>
        </p:xfrm>
        <a:graphic>
          <a:graphicData uri="http://schemas.openxmlformats.org/drawingml/2006/table">
            <a:tbl>
              <a:tblPr>
                <a:tableStyleId>{5940675A-B579-460E-94D1-54222C63F5DA}</a:tableStyleId>
              </a:tblPr>
              <a:tblGrid>
                <a:gridCol w="772789">
                  <a:extLst>
                    <a:ext uri="{9D8B030D-6E8A-4147-A177-3AD203B41FA5}">
                      <a16:colId xmlns:a16="http://schemas.microsoft.com/office/drawing/2014/main" val="1411623697"/>
                    </a:ext>
                  </a:extLst>
                </a:gridCol>
                <a:gridCol w="3372820">
                  <a:extLst>
                    <a:ext uri="{9D8B030D-6E8A-4147-A177-3AD203B41FA5}">
                      <a16:colId xmlns:a16="http://schemas.microsoft.com/office/drawing/2014/main" val="495932085"/>
                    </a:ext>
                  </a:extLst>
                </a:gridCol>
              </a:tblGrid>
              <a:tr h="380378">
                <a:tc>
                  <a:txBody>
                    <a:bodyPr/>
                    <a:lstStyle/>
                    <a:p>
                      <a:pPr algn="ctr">
                        <a:lnSpc>
                          <a:spcPct val="100000"/>
                        </a:lnSpc>
                      </a:pPr>
                      <a:r>
                        <a:rPr kumimoji="1" lang="ja-JP" altLang="en-US" sz="1050" dirty="0">
                          <a:solidFill>
                            <a:schemeClr val="tx1"/>
                          </a:solidFill>
                          <a:latin typeface="メイリオ" panose="020B0604030504040204" pitchFamily="50" charset="-128"/>
                          <a:ea typeface="メイリオ" panose="020B0604030504040204" pitchFamily="50" charset="-128"/>
                        </a:rPr>
                        <a:t>納める人</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l">
                        <a:lnSpc>
                          <a:spcPct val="100000"/>
                        </a:lnSpc>
                      </a:pPr>
                      <a:r>
                        <a:rPr kumimoji="1" lang="ja-JP" altLang="en-US" sz="1050" dirty="0">
                          <a:solidFill>
                            <a:schemeClr val="tx1"/>
                          </a:solidFill>
                          <a:latin typeface="メイリオ" panose="020B0604030504040204" pitchFamily="50" charset="-128"/>
                          <a:ea typeface="メイリオ" panose="020B0604030504040204" pitchFamily="50" charset="-128"/>
                        </a:rPr>
                        <a:t>個人：県内に住所がある人等</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lnSpc>
                          <a:spcPct val="100000"/>
                        </a:lnSpc>
                      </a:pPr>
                      <a:r>
                        <a:rPr kumimoji="1" lang="ja-JP" altLang="en-US" sz="1050">
                          <a:solidFill>
                            <a:schemeClr val="tx1"/>
                          </a:solidFill>
                          <a:latin typeface="メイリオ" panose="020B0604030504040204" pitchFamily="50" charset="-128"/>
                          <a:ea typeface="メイリオ" panose="020B0604030504040204" pitchFamily="50" charset="-128"/>
                        </a:rPr>
                        <a:t> 　</a:t>
                      </a:r>
                      <a:r>
                        <a:rPr kumimoji="1" lang="en-US" altLang="ja-JP" sz="1050" dirty="0">
                          <a:solidFill>
                            <a:schemeClr val="tx1"/>
                          </a:solidFill>
                          <a:latin typeface="メイリオ" panose="020B0604030504040204" pitchFamily="50" charset="-128"/>
                          <a:ea typeface="メイリオ" panose="020B0604030504040204" pitchFamily="50" charset="-128"/>
                        </a:rPr>
                        <a:t> </a:t>
                      </a:r>
                      <a:r>
                        <a:rPr kumimoji="1" lang="ja-JP" altLang="en-US" sz="1050">
                          <a:solidFill>
                            <a:schemeClr val="tx1"/>
                          </a:solidFill>
                          <a:latin typeface="メイリオ" panose="020B0604030504040204" pitchFamily="50" charset="-128"/>
                          <a:ea typeface="メイリオ" panose="020B0604030504040204" pitchFamily="50" charset="-128"/>
                        </a:rPr>
                        <a:t>  （</a:t>
                      </a:r>
                      <a:r>
                        <a:rPr kumimoji="1" lang="ja-JP" altLang="en-US" sz="1050" dirty="0">
                          <a:solidFill>
                            <a:schemeClr val="tx1"/>
                          </a:solidFill>
                          <a:latin typeface="メイリオ" panose="020B0604030504040204" pitchFamily="50" charset="-128"/>
                          <a:ea typeface="メイリオ" panose="020B0604030504040204" pitchFamily="50" charset="-128"/>
                        </a:rPr>
                        <a:t>未成年者などで前年の合計所得金額が一定額</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lnSpc>
                          <a:spcPct val="100000"/>
                        </a:lnSpc>
                      </a:pPr>
                      <a:r>
                        <a:rPr kumimoji="1" lang="en-US" altLang="ja-JP" sz="1050" dirty="0">
                          <a:solidFill>
                            <a:schemeClr val="tx1"/>
                          </a:solidFill>
                          <a:latin typeface="メイリオ" panose="020B0604030504040204" pitchFamily="50" charset="-128"/>
                          <a:ea typeface="メイリオ" panose="020B0604030504040204" pitchFamily="50" charset="-128"/>
                        </a:rPr>
                        <a:t>         </a:t>
                      </a:r>
                      <a:r>
                        <a:rPr kumimoji="1" lang="ja-JP" altLang="en-US" sz="1050" dirty="0">
                          <a:solidFill>
                            <a:schemeClr val="tx1"/>
                          </a:solidFill>
                          <a:latin typeface="メイリオ" panose="020B0604030504040204" pitchFamily="50" charset="-128"/>
                          <a:ea typeface="メイリオ" panose="020B0604030504040204" pitchFamily="50" charset="-128"/>
                        </a:rPr>
                        <a:t>以下の人は非課税）</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lnSpc>
                          <a:spcPct val="100000"/>
                        </a:lnSpc>
                      </a:pPr>
                      <a:r>
                        <a:rPr kumimoji="1" lang="ja-JP" altLang="en-US" sz="1050" dirty="0">
                          <a:solidFill>
                            <a:schemeClr val="tx1"/>
                          </a:solidFill>
                          <a:latin typeface="メイリオ" panose="020B0604030504040204" pitchFamily="50" charset="-128"/>
                          <a:ea typeface="メイリオ" panose="020B0604030504040204" pitchFamily="50" charset="-128"/>
                        </a:rPr>
                        <a:t>法人：県内に事業所、事務所を持っている法人</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756119125"/>
                  </a:ext>
                </a:extLst>
              </a:tr>
              <a:tr h="448421">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納める額</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l"/>
                      <a:r>
                        <a:rPr kumimoji="1" lang="ja-JP" altLang="en-US" sz="1050" dirty="0">
                          <a:solidFill>
                            <a:schemeClr val="tx1"/>
                          </a:solidFill>
                          <a:latin typeface="メイリオ" panose="020B0604030504040204" pitchFamily="50" charset="-128"/>
                          <a:ea typeface="メイリオ" panose="020B0604030504040204" pitchFamily="50" charset="-128"/>
                        </a:rPr>
                        <a:t>個人：年額５００円</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dirty="0">
                          <a:solidFill>
                            <a:schemeClr val="tx1"/>
                          </a:solidFill>
                          <a:latin typeface="メイリオ" panose="020B0604030504040204" pitchFamily="50" charset="-128"/>
                          <a:ea typeface="メイリオ" panose="020B0604030504040204" pitchFamily="50" charset="-128"/>
                        </a:rPr>
                        <a:t>法人：年額１</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０００～４０</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０００円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501026163"/>
                  </a:ext>
                </a:extLst>
              </a:tr>
            </a:tbl>
          </a:graphicData>
        </a:graphic>
      </p:graphicFrame>
      <p:sp>
        <p:nvSpPr>
          <p:cNvPr id="3" name="Slide Number Placeholder 5">
            <a:extLst>
              <a:ext uri="{FF2B5EF4-FFF2-40B4-BE49-F238E27FC236}">
                <a16:creationId xmlns:a16="http://schemas.microsoft.com/office/drawing/2014/main" id="{4EBB78E5-9DCC-2938-4941-9E128FC51F3B}"/>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pic>
        <p:nvPicPr>
          <p:cNvPr id="2" name="図 1">
            <a:extLst>
              <a:ext uri="{FF2B5EF4-FFF2-40B4-BE49-F238E27FC236}">
                <a16:creationId xmlns:a16="http://schemas.microsoft.com/office/drawing/2014/main" id="{970A8B51-6E9E-5CAB-02EE-B6FF69979D9D}"/>
              </a:ext>
            </a:extLst>
          </p:cNvPr>
          <p:cNvPicPr>
            <a:picLocks noChangeAspect="1"/>
          </p:cNvPicPr>
          <p:nvPr/>
        </p:nvPicPr>
        <p:blipFill>
          <a:blip r:embed="rId2"/>
          <a:stretch>
            <a:fillRect/>
          </a:stretch>
        </p:blipFill>
        <p:spPr>
          <a:xfrm>
            <a:off x="460758" y="672905"/>
            <a:ext cx="3930296" cy="2945169"/>
          </a:xfrm>
          <a:prstGeom prst="rect">
            <a:avLst/>
          </a:prstGeom>
          <a:ln>
            <a:solidFill>
              <a:srgbClr val="4E97C5"/>
            </a:solidFill>
          </a:ln>
        </p:spPr>
      </p:pic>
      <p:pic>
        <p:nvPicPr>
          <p:cNvPr id="4" name="図 3">
            <a:extLst>
              <a:ext uri="{FF2B5EF4-FFF2-40B4-BE49-F238E27FC236}">
                <a16:creationId xmlns:a16="http://schemas.microsoft.com/office/drawing/2014/main" id="{449D8460-29F8-5925-0F49-BAEAB38CAB6A}"/>
              </a:ext>
            </a:extLst>
          </p:cNvPr>
          <p:cNvPicPr>
            <a:picLocks noChangeAspect="1"/>
          </p:cNvPicPr>
          <p:nvPr/>
        </p:nvPicPr>
        <p:blipFill>
          <a:blip r:embed="rId3"/>
          <a:stretch>
            <a:fillRect/>
          </a:stretch>
        </p:blipFill>
        <p:spPr>
          <a:xfrm>
            <a:off x="460758" y="3732246"/>
            <a:ext cx="3964073" cy="2970480"/>
          </a:xfrm>
          <a:prstGeom prst="rect">
            <a:avLst/>
          </a:prstGeom>
          <a:ln>
            <a:solidFill>
              <a:srgbClr val="4E97C5"/>
            </a:solidFill>
          </a:ln>
        </p:spPr>
      </p:pic>
    </p:spTree>
    <p:extLst>
      <p:ext uri="{BB962C8B-B14F-4D97-AF65-F5344CB8AC3E}">
        <p14:creationId xmlns:p14="http://schemas.microsoft.com/office/powerpoint/2010/main" val="231460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C376C00-E791-47CE-B2EB-68AD7F2879D9}"/>
              </a:ext>
            </a:extLst>
          </p:cNvPr>
          <p:cNvSpPr txBox="1">
            <a:spLocks noChangeArrowheads="1"/>
          </p:cNvSpPr>
          <p:nvPr/>
        </p:nvSpPr>
        <p:spPr>
          <a:xfrm>
            <a:off x="152400" y="152400"/>
            <a:ext cx="830803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和歌山県各地の財政（生徒用</a:t>
            </a:r>
            <a:r>
              <a:rPr lang="en-US" altLang="ja-JP" sz="1500" b="1" kern="0" dirty="0">
                <a:solidFill>
                  <a:schemeClr val="bg1"/>
                </a:solidFill>
                <a:latin typeface="メイリオ" panose="020B0604030504040204" pitchFamily="50" charset="-128"/>
                <a:ea typeface="メイリオ" panose="020B0604030504040204" pitchFamily="50" charset="-128"/>
              </a:rPr>
              <a:t>P27</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A21B84F1-0404-4D97-824D-0DA347FE9352}"/>
              </a:ext>
            </a:extLst>
          </p:cNvPr>
          <p:cNvSpPr/>
          <p:nvPr/>
        </p:nvSpPr>
        <p:spPr>
          <a:xfrm>
            <a:off x="200505" y="3645024"/>
            <a:ext cx="5811655"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75000"/>
                  </a:schemeClr>
                </a:solidFill>
                <a:latin typeface="Meiryo" panose="020B0604030504040204" pitchFamily="34" charset="-128"/>
                <a:ea typeface="Meiryo" panose="020B0604030504040204" pitchFamily="34" charset="-128"/>
              </a:rPr>
              <a:t>国</a:t>
            </a:r>
            <a:r>
              <a:rPr kumimoji="1" lang="ja-JP" altLang="en-US" sz="1200" b="1" dirty="0">
                <a:solidFill>
                  <a:schemeClr val="accent5">
                    <a:lumMod val="75000"/>
                  </a:schemeClr>
                </a:solidFill>
                <a:latin typeface="Meiryo" panose="020B0604030504040204" pitchFamily="34" charset="-128"/>
                <a:ea typeface="Meiryo" panose="020B0604030504040204" pitchFamily="34" charset="-128"/>
              </a:rPr>
              <a:t>と地方の主な行政事務の分担　　　　</a:t>
            </a:r>
            <a:r>
              <a:rPr kumimoji="1" lang="ja-JP" altLang="en-US" sz="1200" dirty="0">
                <a:solidFill>
                  <a:schemeClr val="accent5">
                    <a:lumMod val="75000"/>
                  </a:schemeClr>
                </a:solidFill>
                <a:latin typeface="Meiryo" panose="020B0604030504040204" pitchFamily="34" charset="-128"/>
                <a:ea typeface="Meiryo" panose="020B0604030504040204" pitchFamily="34" charset="-128"/>
              </a:rPr>
              <a:t>（総務省ＨＰより）</a:t>
            </a:r>
          </a:p>
        </p:txBody>
      </p:sp>
      <p:graphicFrame>
        <p:nvGraphicFramePr>
          <p:cNvPr id="10" name="表 9">
            <a:extLst>
              <a:ext uri="{FF2B5EF4-FFF2-40B4-BE49-F238E27FC236}">
                <a16:creationId xmlns:a16="http://schemas.microsoft.com/office/drawing/2014/main" id="{3C05D950-2ED0-4E27-A16A-593D9D148936}"/>
              </a:ext>
            </a:extLst>
          </p:cNvPr>
          <p:cNvGraphicFramePr>
            <a:graphicFrameLocks noGrp="1"/>
          </p:cNvGraphicFramePr>
          <p:nvPr>
            <p:extLst>
              <p:ext uri="{D42A27DB-BD31-4B8C-83A1-F6EECF244321}">
                <p14:modId xmlns:p14="http://schemas.microsoft.com/office/powerpoint/2010/main" val="3305251173"/>
              </p:ext>
            </p:extLst>
          </p:nvPr>
        </p:nvGraphicFramePr>
        <p:xfrm>
          <a:off x="294037" y="3939071"/>
          <a:ext cx="8599822" cy="2613660"/>
        </p:xfrm>
        <a:graphic>
          <a:graphicData uri="http://schemas.openxmlformats.org/drawingml/2006/table">
            <a:tbl>
              <a:tblPr firstRow="1">
                <a:tableStyleId>{5940675A-B579-460E-94D1-54222C63F5DA}</a:tableStyleId>
              </a:tblPr>
              <a:tblGrid>
                <a:gridCol w="454477">
                  <a:extLst>
                    <a:ext uri="{9D8B030D-6E8A-4147-A177-3AD203B41FA5}">
                      <a16:colId xmlns:a16="http://schemas.microsoft.com/office/drawing/2014/main" val="1411623697"/>
                    </a:ext>
                  </a:extLst>
                </a:gridCol>
                <a:gridCol w="454477">
                  <a:extLst>
                    <a:ext uri="{9D8B030D-6E8A-4147-A177-3AD203B41FA5}">
                      <a16:colId xmlns:a16="http://schemas.microsoft.com/office/drawing/2014/main" val="495932085"/>
                    </a:ext>
                  </a:extLst>
                </a:gridCol>
                <a:gridCol w="1922717">
                  <a:extLst>
                    <a:ext uri="{9D8B030D-6E8A-4147-A177-3AD203B41FA5}">
                      <a16:colId xmlns:a16="http://schemas.microsoft.com/office/drawing/2014/main" val="3803030530"/>
                    </a:ext>
                  </a:extLst>
                </a:gridCol>
                <a:gridCol w="1922717">
                  <a:extLst>
                    <a:ext uri="{9D8B030D-6E8A-4147-A177-3AD203B41FA5}">
                      <a16:colId xmlns:a16="http://schemas.microsoft.com/office/drawing/2014/main" val="1837555761"/>
                    </a:ext>
                  </a:extLst>
                </a:gridCol>
                <a:gridCol w="1922717">
                  <a:extLst>
                    <a:ext uri="{9D8B030D-6E8A-4147-A177-3AD203B41FA5}">
                      <a16:colId xmlns:a16="http://schemas.microsoft.com/office/drawing/2014/main" val="3479589564"/>
                    </a:ext>
                  </a:extLst>
                </a:gridCol>
                <a:gridCol w="1922717">
                  <a:extLst>
                    <a:ext uri="{9D8B030D-6E8A-4147-A177-3AD203B41FA5}">
                      <a16:colId xmlns:a16="http://schemas.microsoft.com/office/drawing/2014/main" val="4001254651"/>
                    </a:ext>
                  </a:extLst>
                </a:gridCol>
              </a:tblGrid>
              <a:tr h="132503">
                <a:tc gridSpan="2">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分 野</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ct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　共　資　本</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教　　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福　　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そ の 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350952">
                <a:tc gridSpan="2">
                  <a:txBody>
                    <a:bodyPr/>
                    <a:lstStyle/>
                    <a:p>
                      <a:pPr algn="ct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国</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高速自動車道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国道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一級河川</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大学</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私学助成（大学）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社会保険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医師等免許</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医薬品許可免許</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防衛</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外交</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通貨</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850739">
                <a:tc rowSpan="2">
                  <a:txBody>
                    <a:bodyPr/>
                    <a:lstStyle/>
                    <a:p>
                      <a:pPr algn="ct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地　　　　方</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108000" marR="144000" vert="eaVert"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都道府県</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108000" marR="144000" vert="eaVert"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国道（国管理以外）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都道府県道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一級河川（国管理以外）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二級河川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市街化区域、調整区域決定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高等学校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特別支援学校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小・中学校教員の給与・人事</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私学の助成（幼～高）</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公立大学（特定の県）</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生活保護（町村の区域）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保健所</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警察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職業訓練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878411">
                <a:tc v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市町村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108000" marR="144000" vert="eaVert"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都市計画等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（用途地域・都市施設）</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市町村道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準用河川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下水道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小・中学校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幼稚園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生活保護（市の区域）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国民健康保険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介護保険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上水道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ごみ・し尿処理</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保健所（特定の市）</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戸籍</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住民基本台帳</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消防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bl>
          </a:graphicData>
        </a:graphic>
      </p:graphicFrame>
      <p:sp>
        <p:nvSpPr>
          <p:cNvPr id="12" name="正方形/長方形 11">
            <a:extLst>
              <a:ext uri="{FF2B5EF4-FFF2-40B4-BE49-F238E27FC236}">
                <a16:creationId xmlns:a16="http://schemas.microsoft.com/office/drawing/2014/main" id="{CFA9DDAA-AC11-4D0A-9987-7D6C46345573}"/>
              </a:ext>
            </a:extLst>
          </p:cNvPr>
          <p:cNvSpPr/>
          <p:nvPr/>
        </p:nvSpPr>
        <p:spPr>
          <a:xfrm>
            <a:off x="3851920" y="6590360"/>
            <a:ext cx="5041939" cy="177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平成３０年４月以降、国民健康保険の財政運営の責任主体は都道府県に変更</a:t>
            </a:r>
          </a:p>
        </p:txBody>
      </p:sp>
      <p:sp>
        <p:nvSpPr>
          <p:cNvPr id="13" name="正方形/長方形 12">
            <a:extLst>
              <a:ext uri="{FF2B5EF4-FFF2-40B4-BE49-F238E27FC236}">
                <a16:creationId xmlns:a16="http://schemas.microsoft.com/office/drawing/2014/main" id="{16160286-5F2E-463B-B390-6EB7A98589BB}"/>
              </a:ext>
            </a:extLst>
          </p:cNvPr>
          <p:cNvSpPr/>
          <p:nvPr/>
        </p:nvSpPr>
        <p:spPr>
          <a:xfrm>
            <a:off x="5162972" y="520085"/>
            <a:ext cx="29523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75000"/>
                  </a:schemeClr>
                </a:solidFill>
                <a:latin typeface="メイリオ" panose="020B0604030504040204" pitchFamily="50" charset="-128"/>
                <a:ea typeface="メイリオ" panose="020B0604030504040204" pitchFamily="50" charset="-128"/>
              </a:rPr>
              <a:t>教育費</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の行政機関別負担割合　　　　</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（令和８年</a:t>
            </a:r>
            <a:r>
              <a:rPr kumimoji="1" lang="ja-JP" altLang="en-US" sz="1200" dirty="0">
                <a:solidFill>
                  <a:schemeClr val="tx1"/>
                </a:solidFill>
                <a:latin typeface="メイリオ" panose="020B0604030504040204" pitchFamily="50" charset="-128"/>
                <a:ea typeface="メイリオ" panose="020B0604030504040204" pitchFamily="50" charset="-128"/>
              </a:rPr>
              <a:t>４月現在）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公立小・中学校の割合＞</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14" name="表 13">
            <a:extLst>
              <a:ext uri="{FF2B5EF4-FFF2-40B4-BE49-F238E27FC236}">
                <a16:creationId xmlns:a16="http://schemas.microsoft.com/office/drawing/2014/main" id="{72AD47BA-3EE5-4D68-9CEB-31B3D945A8E5}"/>
              </a:ext>
            </a:extLst>
          </p:cNvPr>
          <p:cNvGraphicFramePr>
            <a:graphicFrameLocks noGrp="1"/>
          </p:cNvGraphicFramePr>
          <p:nvPr>
            <p:extLst>
              <p:ext uri="{D42A27DB-BD31-4B8C-83A1-F6EECF244321}">
                <p14:modId xmlns:p14="http://schemas.microsoft.com/office/powerpoint/2010/main" val="3291083359"/>
              </p:ext>
            </p:extLst>
          </p:nvPr>
        </p:nvGraphicFramePr>
        <p:xfrm>
          <a:off x="5253720" y="1305511"/>
          <a:ext cx="3101056" cy="1290408"/>
        </p:xfrm>
        <a:graphic>
          <a:graphicData uri="http://schemas.openxmlformats.org/drawingml/2006/table">
            <a:tbl>
              <a:tblPr firstRow="1">
                <a:tableStyleId>{5940675A-B579-460E-94D1-54222C63F5DA}</a:tableStyleId>
              </a:tblPr>
              <a:tblGrid>
                <a:gridCol w="1648844">
                  <a:extLst>
                    <a:ext uri="{9D8B030D-6E8A-4147-A177-3AD203B41FA5}">
                      <a16:colId xmlns:a16="http://schemas.microsoft.com/office/drawing/2014/main" val="1411623697"/>
                    </a:ext>
                  </a:extLst>
                </a:gridCol>
                <a:gridCol w="720080">
                  <a:extLst>
                    <a:ext uri="{9D8B030D-6E8A-4147-A177-3AD203B41FA5}">
                      <a16:colId xmlns:a16="http://schemas.microsoft.com/office/drawing/2014/main" val="495932085"/>
                    </a:ext>
                  </a:extLst>
                </a:gridCol>
                <a:gridCol w="732132">
                  <a:extLst>
                    <a:ext uri="{9D8B030D-6E8A-4147-A177-3AD203B41FA5}">
                      <a16:colId xmlns:a16="http://schemas.microsoft.com/office/drawing/2014/main" val="3803030530"/>
                    </a:ext>
                  </a:extLst>
                </a:gridCol>
              </a:tblGrid>
              <a:tr h="0">
                <a:tc rowSpan="2">
                  <a:txBody>
                    <a:bodyPr/>
                    <a:lstStyle/>
                    <a:p>
                      <a:pPr algn="ctr">
                        <a:lnSpc>
                          <a:spcPct val="1000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区　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負 担 割 合</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21918">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国</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地　方</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21918">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57191">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78837">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実験器具等購入</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4" name="Slide Number Placeholder 5">
            <a:extLst>
              <a:ext uri="{FF2B5EF4-FFF2-40B4-BE49-F238E27FC236}">
                <a16:creationId xmlns:a16="http://schemas.microsoft.com/office/drawing/2014/main" id="{870155C9-B16D-7C38-A59B-CE100D62236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a:p>
        </p:txBody>
      </p:sp>
      <p:pic>
        <p:nvPicPr>
          <p:cNvPr id="5" name="図 4">
            <a:extLst>
              <a:ext uri="{FF2B5EF4-FFF2-40B4-BE49-F238E27FC236}">
                <a16:creationId xmlns:a16="http://schemas.microsoft.com/office/drawing/2014/main" id="{F8B80517-7D89-7BB2-55E5-5F3E5AD77846}"/>
              </a:ext>
            </a:extLst>
          </p:cNvPr>
          <p:cNvPicPr>
            <a:picLocks noChangeAspect="1"/>
          </p:cNvPicPr>
          <p:nvPr/>
        </p:nvPicPr>
        <p:blipFill>
          <a:blip r:embed="rId2"/>
          <a:stretch>
            <a:fillRect/>
          </a:stretch>
        </p:blipFill>
        <p:spPr>
          <a:xfrm>
            <a:off x="302302" y="685800"/>
            <a:ext cx="3657600" cy="2743200"/>
          </a:xfrm>
          <a:prstGeom prst="rect">
            <a:avLst/>
          </a:prstGeom>
          <a:ln>
            <a:solidFill>
              <a:srgbClr val="4E97C5"/>
            </a:solidFill>
          </a:ln>
        </p:spPr>
      </p:pic>
    </p:spTree>
    <p:extLst>
      <p:ext uri="{BB962C8B-B14F-4D97-AF65-F5344CB8AC3E}">
        <p14:creationId xmlns:p14="http://schemas.microsoft.com/office/powerpoint/2010/main" val="378175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税金クイズ（</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P28‐30</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F06CF6C-AD24-4C21-A441-C73103107456}"/>
              </a:ext>
            </a:extLst>
          </p:cNvPr>
          <p:cNvSpPr txBox="1"/>
          <p:nvPr/>
        </p:nvSpPr>
        <p:spPr>
          <a:xfrm>
            <a:off x="4812241" y="6108195"/>
            <a:ext cx="314413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a:t>
            </a:r>
            <a:endParaRPr lang="en-US" altLang="ja-JP" sz="900" spc="50" dirty="0">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09CC382C-BC33-477E-A635-41A5C7CA59FC}"/>
              </a:ext>
            </a:extLst>
          </p:cNvPr>
          <p:cNvPicPr>
            <a:picLocks noChangeAspect="1"/>
          </p:cNvPicPr>
          <p:nvPr/>
        </p:nvPicPr>
        <p:blipFill>
          <a:blip r:embed="rId4"/>
          <a:stretch>
            <a:fillRect/>
          </a:stretch>
        </p:blipFill>
        <p:spPr>
          <a:xfrm>
            <a:off x="7954343" y="6098383"/>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606445" y="372526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穴埋め問題　参考</a:t>
            </a: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679972" y="6080994"/>
            <a:ext cx="3916273"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graphicFrame>
        <p:nvGraphicFramePr>
          <p:cNvPr id="20" name="表 20">
            <a:extLst>
              <a:ext uri="{FF2B5EF4-FFF2-40B4-BE49-F238E27FC236}">
                <a16:creationId xmlns:a16="http://schemas.microsoft.com/office/drawing/2014/main" id="{4EB086C1-C2FF-47E0-BD44-6FE35EA65CD3}"/>
              </a:ext>
            </a:extLst>
          </p:cNvPr>
          <p:cNvGraphicFramePr>
            <a:graphicFrameLocks noGrp="1"/>
          </p:cNvGraphicFramePr>
          <p:nvPr/>
        </p:nvGraphicFramePr>
        <p:xfrm>
          <a:off x="4821730" y="4080069"/>
          <a:ext cx="2269811" cy="1690224"/>
        </p:xfrm>
        <a:graphic>
          <a:graphicData uri="http://schemas.openxmlformats.org/drawingml/2006/table">
            <a:tbl>
              <a:tblPr firstRow="1" bandRow="1">
                <a:tableStyleId>{5C22544A-7EE6-4342-B048-85BDC9FD1C3A}</a:tableStyleId>
              </a:tblPr>
              <a:tblGrid>
                <a:gridCol w="670719">
                  <a:extLst>
                    <a:ext uri="{9D8B030D-6E8A-4147-A177-3AD203B41FA5}">
                      <a16:colId xmlns:a16="http://schemas.microsoft.com/office/drawing/2014/main" val="2809644178"/>
                    </a:ext>
                  </a:extLst>
                </a:gridCol>
                <a:gridCol w="1599092">
                  <a:extLst>
                    <a:ext uri="{9D8B030D-6E8A-4147-A177-3AD203B41FA5}">
                      <a16:colId xmlns:a16="http://schemas.microsoft.com/office/drawing/2014/main" val="985321231"/>
                    </a:ext>
                  </a:extLst>
                </a:gridCol>
              </a:tblGrid>
              <a:tr h="281704">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問</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参考</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391900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問１</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スライドＰ９</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3495277"/>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問２</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12</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8112308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13</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63416686"/>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問４</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16</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8891988"/>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問５</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387810558"/>
                  </a:ext>
                </a:extLst>
              </a:tr>
            </a:tbl>
          </a:graphicData>
        </a:graphic>
      </p:graphicFrame>
      <p:pic>
        <p:nvPicPr>
          <p:cNvPr id="2" name="図 1">
            <a:extLst>
              <a:ext uri="{FF2B5EF4-FFF2-40B4-BE49-F238E27FC236}">
                <a16:creationId xmlns:a16="http://schemas.microsoft.com/office/drawing/2014/main" id="{483A2102-32A6-7AE4-20CD-95C92A6A5CD9}"/>
              </a:ext>
            </a:extLst>
          </p:cNvPr>
          <p:cNvPicPr>
            <a:picLocks noChangeAspect="1"/>
          </p:cNvPicPr>
          <p:nvPr/>
        </p:nvPicPr>
        <p:blipFill>
          <a:blip r:embed="rId5"/>
          <a:stretch>
            <a:fillRect/>
          </a:stretch>
        </p:blipFill>
        <p:spPr>
          <a:xfrm>
            <a:off x="288424" y="698976"/>
            <a:ext cx="3956233" cy="2968524"/>
          </a:xfrm>
          <a:prstGeom prst="rect">
            <a:avLst/>
          </a:prstGeom>
          <a:ln>
            <a:solidFill>
              <a:schemeClr val="accent5"/>
            </a:solidFill>
          </a:ln>
        </p:spPr>
      </p:pic>
      <p:pic>
        <p:nvPicPr>
          <p:cNvPr id="10" name="図 9">
            <a:extLst>
              <a:ext uri="{FF2B5EF4-FFF2-40B4-BE49-F238E27FC236}">
                <a16:creationId xmlns:a16="http://schemas.microsoft.com/office/drawing/2014/main" id="{4581A04D-2159-5FD6-F88F-48A65B1DD155}"/>
              </a:ext>
            </a:extLst>
          </p:cNvPr>
          <p:cNvPicPr>
            <a:picLocks noChangeAspect="1"/>
          </p:cNvPicPr>
          <p:nvPr/>
        </p:nvPicPr>
        <p:blipFill>
          <a:blip r:embed="rId6"/>
          <a:stretch>
            <a:fillRect/>
          </a:stretch>
        </p:blipFill>
        <p:spPr>
          <a:xfrm>
            <a:off x="299449" y="3784305"/>
            <a:ext cx="3931423" cy="2949907"/>
          </a:xfrm>
          <a:prstGeom prst="rect">
            <a:avLst/>
          </a:prstGeom>
          <a:ln>
            <a:solidFill>
              <a:schemeClr val="accent5"/>
            </a:solidFill>
          </a:ln>
        </p:spPr>
      </p:pic>
      <p:pic>
        <p:nvPicPr>
          <p:cNvPr id="12" name="図 11">
            <a:extLst>
              <a:ext uri="{FF2B5EF4-FFF2-40B4-BE49-F238E27FC236}">
                <a16:creationId xmlns:a16="http://schemas.microsoft.com/office/drawing/2014/main" id="{77328FD1-F302-4448-CDC7-1F5402C52D5E}"/>
              </a:ext>
            </a:extLst>
          </p:cNvPr>
          <p:cNvPicPr>
            <a:picLocks noChangeAspect="1"/>
          </p:cNvPicPr>
          <p:nvPr/>
        </p:nvPicPr>
        <p:blipFill>
          <a:blip r:embed="rId7"/>
          <a:stretch>
            <a:fillRect/>
          </a:stretch>
        </p:blipFill>
        <p:spPr>
          <a:xfrm>
            <a:off x="4732423" y="698976"/>
            <a:ext cx="3956233" cy="2968524"/>
          </a:xfrm>
          <a:prstGeom prst="rect">
            <a:avLst/>
          </a:prstGeom>
          <a:ln>
            <a:solidFill>
              <a:schemeClr val="accent5"/>
            </a:solidFill>
          </a:ln>
        </p:spPr>
      </p:pic>
      <p:sp>
        <p:nvSpPr>
          <p:cNvPr id="15" name="Slide Number Placeholder 5">
            <a:extLst>
              <a:ext uri="{FF2B5EF4-FFF2-40B4-BE49-F238E27FC236}">
                <a16:creationId xmlns:a16="http://schemas.microsoft.com/office/drawing/2014/main" id="{79A62A93-D410-F188-6A5C-782A6407A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352049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1829188398"/>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sp>
        <p:nvSpPr>
          <p:cNvPr id="3" name="Slide Number Placeholder 5">
            <a:extLst>
              <a:ext uri="{FF2B5EF4-FFF2-40B4-BE49-F238E27FC236}">
                <a16:creationId xmlns:a16="http://schemas.microsoft.com/office/drawing/2014/main" id="{48223974-1099-23D6-E349-DAEED8423DF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
        <p:nvSpPr>
          <p:cNvPr id="5" name="Rectangle 39">
            <a:extLst>
              <a:ext uri="{FF2B5EF4-FFF2-40B4-BE49-F238E27FC236}">
                <a16:creationId xmlns:a16="http://schemas.microsoft.com/office/drawing/2014/main" id="{E5505104-4D82-F3D1-C246-98685C9765FA}"/>
              </a:ext>
            </a:extLst>
          </p:cNvPr>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56C4FA5B-F326-C06D-DC29-7A7B25225B2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93072" y="3777927"/>
            <a:ext cx="1440298" cy="1996242"/>
          </a:xfrm>
          <a:prstGeom prst="rect">
            <a:avLst/>
          </a:prstGeom>
          <a:noFill/>
          <a:ln>
            <a:noFill/>
          </a:ln>
        </p:spPr>
      </p:pic>
      <p:sp>
        <p:nvSpPr>
          <p:cNvPr id="8" name="正方形/長方形 7">
            <a:extLst>
              <a:ext uri="{FF2B5EF4-FFF2-40B4-BE49-F238E27FC236}">
                <a16:creationId xmlns:a16="http://schemas.microsoft.com/office/drawing/2014/main" id="{93964558-930B-0CBA-CA81-155C1CA66C72}"/>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 name="Rectangle 5">
            <a:extLst>
              <a:ext uri="{FF2B5EF4-FFF2-40B4-BE49-F238E27FC236}">
                <a16:creationId xmlns:a16="http://schemas.microsoft.com/office/drawing/2014/main" id="{2CCDB9C9-03A2-6B56-6960-60B194B70A4D}"/>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この教材を活用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6">
            <a:extLst>
              <a:ext uri="{FF2B5EF4-FFF2-40B4-BE49-F238E27FC236}">
                <a16:creationId xmlns:a16="http://schemas.microsoft.com/office/drawing/2014/main" id="{B2924AFC-CC3A-A9CA-D0F5-384FA999FDC5}"/>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ts val="600"/>
              </a:spcBef>
              <a:buNone/>
            </a:pPr>
            <a:r>
              <a:rPr lang="ja-JP" altLang="en-US" sz="1000">
                <a:latin typeface="メイリオ" panose="020B0604030504040204" pitchFamily="50" charset="-128"/>
                <a:ea typeface="メイリオ" panose="020B0604030504040204" pitchFamily="50" charset="-128"/>
              </a:rPr>
              <a:t>　この教材</a:t>
            </a:r>
            <a:r>
              <a:rPr lang="ja-JP" altLang="en-US" sz="1000" dirty="0">
                <a:latin typeface="メイリオ" panose="020B0604030504040204" pitchFamily="50" charset="-128"/>
                <a:ea typeface="メイリオ" panose="020B0604030504040204" pitchFamily="50" charset="-128"/>
              </a:rPr>
              <a:t>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基本的に、差替えは授業をされる方の自由</a:t>
            </a:r>
            <a:r>
              <a:rPr lang="ja-JP" altLang="en-US" sz="1000" dirty="0">
                <a:latin typeface="メイリオ" panose="020B0604030504040204" pitchFamily="50" charset="-128"/>
                <a:ea typeface="メイリオ" panose="020B0604030504040204" pitchFamily="50" charset="-128"/>
              </a:rPr>
              <a:t>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4545158" y="4439618"/>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P31</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515605" y="1823143"/>
            <a:ext cx="446963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主権者として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545158" y="1139462"/>
            <a:ext cx="4469633"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p>
        </p:txBody>
      </p:sp>
      <p:sp>
        <p:nvSpPr>
          <p:cNvPr id="8" name="角丸四角形 7">
            <a:extLst>
              <a:ext uri="{FF2B5EF4-FFF2-40B4-BE49-F238E27FC236}">
                <a16:creationId xmlns:a16="http://schemas.microsoft.com/office/drawing/2014/main" id="{AE72ADCC-C63F-75B5-A302-83DE17E15B6E}"/>
              </a:ext>
            </a:extLst>
          </p:cNvPr>
          <p:cNvSpPr/>
          <p:nvPr/>
        </p:nvSpPr>
        <p:spPr>
          <a:xfrm>
            <a:off x="4545158"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sp>
        <p:nvSpPr>
          <p:cNvPr id="2" name="テキスト ボックス 1">
            <a:extLst>
              <a:ext uri="{FF2B5EF4-FFF2-40B4-BE49-F238E27FC236}">
                <a16:creationId xmlns:a16="http://schemas.microsoft.com/office/drawing/2014/main" id="{DFD2C5E8-C92D-03A7-16E9-6E04D76C7934}"/>
              </a:ext>
            </a:extLst>
          </p:cNvPr>
          <p:cNvSpPr txBox="1"/>
          <p:nvPr/>
        </p:nvSpPr>
        <p:spPr>
          <a:xfrm>
            <a:off x="4659043" y="5745771"/>
            <a:ext cx="3170000" cy="738664"/>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和歌山県</a:t>
            </a:r>
            <a:r>
              <a:rPr kumimoji="1" lang="zh-TW" altLang="en-US" sz="1100" dirty="0">
                <a:solidFill>
                  <a:schemeClr val="accent5">
                    <a:lumMod val="75000"/>
                  </a:schemeClr>
                </a:solidFill>
                <a:latin typeface="メイリオ" panose="020B0604030504040204" pitchFamily="50" charset="-128"/>
                <a:ea typeface="メイリオ" panose="020B0604030504040204" pitchFamily="50" charset="-128"/>
              </a:rPr>
              <a:t>租税教育推進連絡協議会</a:t>
            </a:r>
            <a:r>
              <a:rPr kumimoji="1" lang="ja-JP" altLang="en-US" sz="1100">
                <a:solidFill>
                  <a:schemeClr val="accent5">
                    <a:lumMod val="75000"/>
                  </a:schemeClr>
                </a:solidFill>
                <a:latin typeface="メイリオ" panose="020B0604030504040204" pitchFamily="50" charset="-128"/>
                <a:ea typeface="メイリオ" panose="020B0604030504040204" pitchFamily="50" charset="-128"/>
              </a:rPr>
              <a:t>ホームページ</a:t>
            </a:r>
            <a:endPar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和歌山県の財政、租税教育用教材、</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「税の作文」の優秀作品などを掲載</a:t>
            </a:r>
            <a:r>
              <a:rPr kumimoji="1" lang="ja-JP" altLang="en-US" sz="1000">
                <a:solidFill>
                  <a:schemeClr val="accent5">
                    <a:lumMod val="75000"/>
                  </a:schemeClr>
                </a:solidFill>
                <a:latin typeface="メイリオ" panose="020B0604030504040204" pitchFamily="50" charset="-128"/>
                <a:ea typeface="メイリオ" panose="020B0604030504040204" pitchFamily="50" charset="-128"/>
              </a:rPr>
              <a:t>　</a:t>
            </a:r>
            <a:endParaRPr kumimoji="1" lang="en-US" altLang="ja-JP" sz="1000" dirty="0">
              <a:solidFill>
                <a:schemeClr val="accent5">
                  <a:lumMod val="75000"/>
                </a:schemeClr>
              </a:solidFill>
              <a:latin typeface="メイリオ" panose="020B0604030504040204" pitchFamily="50" charset="-128"/>
              <a:ea typeface="メイリオ" panose="020B0604030504040204" pitchFamily="50" charset="-128"/>
            </a:endParaRPr>
          </a:p>
          <a:p>
            <a:r>
              <a:rPr lang="en-US" altLang="ja-JP" sz="11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https://wakayama-sozeikyoiku.jp/ </a:t>
            </a:r>
            <a:endParaRPr kumimoji="1" lang="ja-JP" altLang="en-US" sz="1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784FBFCA-C98F-0D87-0747-A3B7ED954037}"/>
              </a:ext>
            </a:extLst>
          </p:cNvPr>
          <p:cNvPicPr>
            <a:picLocks noChangeAspect="1"/>
          </p:cNvPicPr>
          <p:nvPr/>
        </p:nvPicPr>
        <p:blipFill>
          <a:blip r:embed="rId3"/>
          <a:stretch>
            <a:fillRect/>
          </a:stretch>
        </p:blipFill>
        <p:spPr>
          <a:xfrm>
            <a:off x="7702664" y="5667796"/>
            <a:ext cx="847417" cy="847417"/>
          </a:xfrm>
          <a:prstGeom prst="rect">
            <a:avLst/>
          </a:prstGeom>
        </p:spPr>
      </p:pic>
      <p:sp>
        <p:nvSpPr>
          <p:cNvPr id="12" name="AutoShape 10">
            <a:extLst>
              <a:ext uri="{FF2B5EF4-FFF2-40B4-BE49-F238E27FC236}">
                <a16:creationId xmlns:a16="http://schemas.microsoft.com/office/drawing/2014/main" id="{6B52E7BD-1242-3C5F-593A-4E7354DFAA05}"/>
              </a:ext>
            </a:extLst>
          </p:cNvPr>
          <p:cNvSpPr>
            <a:spLocks noChangeArrowheads="1"/>
          </p:cNvSpPr>
          <p:nvPr/>
        </p:nvSpPr>
        <p:spPr bwMode="auto">
          <a:xfrm>
            <a:off x="4572000" y="5667795"/>
            <a:ext cx="3978081" cy="847417"/>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9F2D4757-09E9-EC12-59FB-1C0F8195C65E}"/>
              </a:ext>
            </a:extLst>
          </p:cNvPr>
          <p:cNvSpPr/>
          <p:nvPr/>
        </p:nvSpPr>
        <p:spPr>
          <a:xfrm>
            <a:off x="323528" y="3815275"/>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令和７年度　和歌山県内の作文応募結果</a:t>
            </a:r>
          </a:p>
        </p:txBody>
      </p:sp>
      <p:graphicFrame>
        <p:nvGraphicFramePr>
          <p:cNvPr id="24" name="表 23">
            <a:extLst>
              <a:ext uri="{FF2B5EF4-FFF2-40B4-BE49-F238E27FC236}">
                <a16:creationId xmlns:a16="http://schemas.microsoft.com/office/drawing/2014/main" id="{1C798921-CE7F-4D65-B177-5118731B8F62}"/>
              </a:ext>
            </a:extLst>
          </p:cNvPr>
          <p:cNvGraphicFramePr>
            <a:graphicFrameLocks noGrp="1"/>
          </p:cNvGraphicFramePr>
          <p:nvPr/>
        </p:nvGraphicFramePr>
        <p:xfrm>
          <a:off x="428694" y="4119024"/>
          <a:ext cx="3910810" cy="2396191"/>
        </p:xfrm>
        <a:graphic>
          <a:graphicData uri="http://schemas.openxmlformats.org/drawingml/2006/table">
            <a:tbl>
              <a:tblPr firstRow="1" firstCol="1" bandRow="1">
                <a:tableStyleId>{5C22544A-7EE6-4342-B048-85BDC9FD1C3A}</a:tableStyleId>
              </a:tblPr>
              <a:tblGrid>
                <a:gridCol w="2171532">
                  <a:extLst>
                    <a:ext uri="{9D8B030D-6E8A-4147-A177-3AD203B41FA5}">
                      <a16:colId xmlns:a16="http://schemas.microsoft.com/office/drawing/2014/main" val="2883103315"/>
                    </a:ext>
                  </a:extLst>
                </a:gridCol>
                <a:gridCol w="869639">
                  <a:extLst>
                    <a:ext uri="{9D8B030D-6E8A-4147-A177-3AD203B41FA5}">
                      <a16:colId xmlns:a16="http://schemas.microsoft.com/office/drawing/2014/main" val="417762001"/>
                    </a:ext>
                  </a:extLst>
                </a:gridCol>
                <a:gridCol w="869639">
                  <a:extLst>
                    <a:ext uri="{9D8B030D-6E8A-4147-A177-3AD203B41FA5}">
                      <a16:colId xmlns:a16="http://schemas.microsoft.com/office/drawing/2014/main" val="2511280395"/>
                    </a:ext>
                  </a:extLst>
                </a:gridCol>
              </a:tblGrid>
              <a:tr h="502815">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各地区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r>
                        <a:rPr kumimoji="1" lang="ja-JP" altLang="en-US" sz="1050" dirty="0">
                          <a:solidFill>
                            <a:schemeClr val="tx1"/>
                          </a:solidFill>
                          <a:latin typeface="MS Gothic" panose="020B0609070205080204" pitchFamily="49" charset="-128"/>
                          <a:ea typeface="MS Gothic" panose="020B0609070205080204" pitchFamily="49" charset="-128"/>
                        </a:rPr>
                        <a:t>租税教育推進連絡協議会名</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ja-JP" sz="1050" kern="100">
                          <a:solidFill>
                            <a:schemeClr val="tx1"/>
                          </a:solidFill>
                          <a:effectLst/>
                          <a:latin typeface="MS Gothic" panose="020B0609070205080204" pitchFamily="49" charset="-128"/>
                          <a:ea typeface="MS Gothic" panose="020B0609070205080204" pitchFamily="49" charset="-128"/>
                        </a:rPr>
                        <a:t>応募</a:t>
                      </a:r>
                      <a:r>
                        <a:rPr lang="ja-JP" sz="1050" kern="100" dirty="0">
                          <a:solidFill>
                            <a:schemeClr val="tx1"/>
                          </a:solidFill>
                          <a:effectLst/>
                          <a:latin typeface="MS Gothic" panose="020B0609070205080204" pitchFamily="49" charset="-128"/>
                          <a:ea typeface="MS Gothic" panose="020B0609070205080204" pitchFamily="49" charset="-128"/>
                        </a:rPr>
                        <a:t>校数</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ja-JP" sz="1050" kern="100">
                          <a:solidFill>
                            <a:schemeClr val="tx1"/>
                          </a:solidFill>
                          <a:effectLst/>
                          <a:latin typeface="MS Gothic" panose="020B0609070205080204" pitchFamily="49" charset="-128"/>
                          <a:ea typeface="MS Gothic" panose="020B0609070205080204" pitchFamily="49" charset="-128"/>
                        </a:rPr>
                        <a:t>応募編数</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20561970"/>
                  </a:ext>
                </a:extLst>
              </a:tr>
              <a:tr h="236672">
                <a:tc>
                  <a:txBody>
                    <a:bodyPr/>
                    <a:lstStyle/>
                    <a:p>
                      <a:pPr algn="ctr"/>
                      <a:r>
                        <a:rPr lang="ja-JP" sz="1050" b="0" kern="0" spc="630" dirty="0">
                          <a:solidFill>
                            <a:schemeClr val="tx1"/>
                          </a:solidFill>
                          <a:effectLst/>
                          <a:latin typeface="MS Gothic" panose="020B0609070205080204" pitchFamily="49" charset="-128"/>
                          <a:ea typeface="MS Gothic" panose="020B0609070205080204" pitchFamily="49" charset="-128"/>
                        </a:rPr>
                        <a:t>和歌山</a:t>
                      </a:r>
                      <a:r>
                        <a:rPr lang="ja-JP" altLang="en-US" sz="1050" b="0" kern="0" spc="630" dirty="0">
                          <a:solidFill>
                            <a:schemeClr val="tx1"/>
                          </a:solidFill>
                          <a:effectLst/>
                          <a:latin typeface="MS Gothic" panose="020B0609070205080204" pitchFamily="49" charset="-128"/>
                          <a:ea typeface="MS Gothic" panose="020B0609070205080204" pitchFamily="49" charset="-128"/>
                        </a:rPr>
                        <a:t>市</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2</a:t>
                      </a:r>
                      <a:r>
                        <a:rPr lang="en-US" altLang="ja-JP" sz="1050" kern="100" dirty="0">
                          <a:solidFill>
                            <a:schemeClr val="tx1"/>
                          </a:solidFill>
                          <a:effectLst/>
                          <a:latin typeface="MS Gothic" panose="020B0609070205080204" pitchFamily="49" charset="-128"/>
                          <a:ea typeface="MS Gothic" panose="020B0609070205080204" pitchFamily="49" charset="-128"/>
                        </a:rPr>
                        <a:t>3</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3,</a:t>
                      </a:r>
                      <a:r>
                        <a:rPr lang="en-US" altLang="ja-JP" sz="1050" kern="100" dirty="0">
                          <a:solidFill>
                            <a:schemeClr val="tx1"/>
                          </a:solidFill>
                          <a:effectLst/>
                          <a:latin typeface="MS Gothic" panose="020B0609070205080204" pitchFamily="49" charset="-128"/>
                          <a:ea typeface="MS Gothic" panose="020B0609070205080204" pitchFamily="49" charset="-128"/>
                        </a:rPr>
                        <a:t>143</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244421188"/>
                  </a:ext>
                </a:extLst>
              </a:tr>
              <a:tr h="236672">
                <a:tc>
                  <a:txBody>
                    <a:bodyPr/>
                    <a:lstStyle/>
                    <a:p>
                      <a:pPr algn="ctr"/>
                      <a:r>
                        <a:rPr lang="ja-JP" sz="1050" b="0" kern="0" spc="50" dirty="0">
                          <a:solidFill>
                            <a:schemeClr val="tx1"/>
                          </a:solidFill>
                          <a:effectLst/>
                          <a:latin typeface="MS Gothic" panose="020B0609070205080204" pitchFamily="49" charset="-128"/>
                          <a:ea typeface="MS Gothic" panose="020B0609070205080204" pitchFamily="49" charset="-128"/>
                        </a:rPr>
                        <a:t>海南・海草</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altLang="ja-JP" sz="1050" kern="100" dirty="0">
                          <a:solidFill>
                            <a:schemeClr val="tx1"/>
                          </a:solidFill>
                          <a:effectLst/>
                          <a:latin typeface="MS Gothic" panose="020B0609070205080204" pitchFamily="49" charset="-128"/>
                          <a:ea typeface="MS Gothic" panose="020B0609070205080204" pitchFamily="49" charset="-128"/>
                        </a:rPr>
                        <a:t>8</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altLang="ja-JP" sz="1050" kern="100" dirty="0">
                          <a:solidFill>
                            <a:schemeClr val="tx1"/>
                          </a:solidFill>
                          <a:effectLst/>
                          <a:latin typeface="MS Gothic" panose="020B0609070205080204" pitchFamily="49" charset="-128"/>
                          <a:ea typeface="MS Gothic" panose="020B0609070205080204" pitchFamily="49" charset="-128"/>
                        </a:rPr>
                        <a:t>667</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01124061"/>
                  </a:ext>
                </a:extLst>
              </a:tr>
              <a:tr h="236672">
                <a:tc>
                  <a:txBody>
                    <a:bodyPr/>
                    <a:lstStyle/>
                    <a:p>
                      <a:pPr algn="ctr"/>
                      <a:r>
                        <a:rPr lang="ja-JP" sz="1050" b="0" kern="0" spc="240" dirty="0">
                          <a:solidFill>
                            <a:schemeClr val="tx1"/>
                          </a:solidFill>
                          <a:effectLst/>
                          <a:latin typeface="MS Gothic" panose="020B0609070205080204" pitchFamily="49" charset="-128"/>
                          <a:ea typeface="MS Gothic" panose="020B0609070205080204" pitchFamily="49" charset="-128"/>
                        </a:rPr>
                        <a:t>日高地方</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altLang="ja-JP" sz="1050" kern="100" dirty="0">
                          <a:solidFill>
                            <a:schemeClr val="tx1"/>
                          </a:solidFill>
                          <a:effectLst/>
                          <a:latin typeface="MS Gothic" panose="020B0609070205080204" pitchFamily="49" charset="-128"/>
                          <a:ea typeface="MS Gothic" panose="020B0609070205080204" pitchFamily="49" charset="-128"/>
                        </a:rPr>
                        <a:t>19</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a:t>
                      </a:r>
                      <a:r>
                        <a:rPr lang="en-US" altLang="ja-JP" sz="1050" kern="100" dirty="0">
                          <a:solidFill>
                            <a:schemeClr val="tx1"/>
                          </a:solidFill>
                          <a:effectLst/>
                          <a:latin typeface="MS Gothic" panose="020B0609070205080204" pitchFamily="49" charset="-128"/>
                          <a:ea typeface="MS Gothic" panose="020B0609070205080204" pitchFamily="49" charset="-128"/>
                        </a:rPr>
                        <a:t>322</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76525749"/>
                  </a:ext>
                </a:extLst>
              </a:tr>
              <a:tr h="236672">
                <a:tc>
                  <a:txBody>
                    <a:bodyPr/>
                    <a:lstStyle/>
                    <a:p>
                      <a:pPr algn="ctr"/>
                      <a:r>
                        <a:rPr lang="ja-JP" sz="1050" b="0" kern="0" spc="15">
                          <a:solidFill>
                            <a:schemeClr val="tx1"/>
                          </a:solidFill>
                          <a:effectLst/>
                          <a:latin typeface="MS Gothic" panose="020B0609070205080204" pitchFamily="49" charset="-128"/>
                          <a:ea typeface="MS Gothic" panose="020B0609070205080204" pitchFamily="49" charset="-128"/>
                        </a:rPr>
                        <a:t>田辺・西牟婁</a:t>
                      </a:r>
                      <a:endParaRPr lang="ja-JP" sz="1050" b="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2</a:t>
                      </a:r>
                      <a:r>
                        <a:rPr lang="en-US" altLang="ja-JP" sz="1050" kern="100" dirty="0">
                          <a:solidFill>
                            <a:schemeClr val="tx1"/>
                          </a:solidFill>
                          <a:effectLst/>
                          <a:latin typeface="MS Gothic" panose="020B0609070205080204" pitchFamily="49" charset="-128"/>
                          <a:ea typeface="MS Gothic" panose="020B0609070205080204" pitchFamily="49" charset="-128"/>
                        </a:rPr>
                        <a:t>1</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a:t>
                      </a:r>
                      <a:r>
                        <a:rPr lang="en-US" altLang="ja-JP" sz="1050" kern="100" dirty="0">
                          <a:solidFill>
                            <a:schemeClr val="tx1"/>
                          </a:solidFill>
                          <a:effectLst/>
                          <a:latin typeface="MS Gothic" panose="020B0609070205080204" pitchFamily="49" charset="-128"/>
                          <a:ea typeface="MS Gothic" panose="020B0609070205080204" pitchFamily="49" charset="-128"/>
                        </a:rPr>
                        <a:t>278</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667749724"/>
                  </a:ext>
                </a:extLst>
              </a:tr>
              <a:tr h="236672">
                <a:tc>
                  <a:txBody>
                    <a:bodyPr/>
                    <a:lstStyle/>
                    <a:p>
                      <a:pPr algn="ctr"/>
                      <a:r>
                        <a:rPr lang="ja-JP" sz="1050" b="0" kern="0" spc="15" dirty="0">
                          <a:solidFill>
                            <a:schemeClr val="tx1"/>
                          </a:solidFill>
                          <a:effectLst/>
                          <a:latin typeface="MS Gothic" panose="020B0609070205080204" pitchFamily="49" charset="-128"/>
                          <a:ea typeface="MS Gothic" panose="020B0609070205080204" pitchFamily="49" charset="-128"/>
                        </a:rPr>
                        <a:t>新宮・東牟婁</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17</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altLang="ja-JP" sz="1050" kern="100" dirty="0">
                          <a:solidFill>
                            <a:schemeClr val="tx1"/>
                          </a:solidFill>
                          <a:effectLst/>
                          <a:latin typeface="MS Gothic" panose="020B0609070205080204" pitchFamily="49" charset="-128"/>
                          <a:ea typeface="MS Gothic" panose="020B0609070205080204" pitchFamily="49" charset="-128"/>
                        </a:rPr>
                        <a:t>418</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492906680"/>
                  </a:ext>
                </a:extLst>
              </a:tr>
              <a:tr h="236672">
                <a:tc>
                  <a:txBody>
                    <a:bodyPr/>
                    <a:lstStyle/>
                    <a:p>
                      <a:pPr algn="ctr"/>
                      <a:r>
                        <a:rPr lang="ja-JP" sz="1050" b="0" kern="0" dirty="0">
                          <a:solidFill>
                            <a:schemeClr val="tx1"/>
                          </a:solidFill>
                          <a:effectLst/>
                          <a:latin typeface="MS Gothic" panose="020B0609070205080204" pitchFamily="49" charset="-128"/>
                          <a:ea typeface="MS Gothic" panose="020B0609070205080204" pitchFamily="49" charset="-128"/>
                        </a:rPr>
                        <a:t>橋本・伊都・那賀</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19</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1,1</a:t>
                      </a:r>
                      <a:r>
                        <a:rPr lang="en-US" altLang="ja-JP" sz="1050" kern="100" dirty="0">
                          <a:solidFill>
                            <a:schemeClr val="tx1"/>
                          </a:solidFill>
                          <a:effectLst/>
                          <a:latin typeface="MS Gothic" panose="020B0609070205080204" pitchFamily="49" charset="-128"/>
                          <a:ea typeface="MS Gothic" panose="020B0609070205080204" pitchFamily="49" charset="-128"/>
                        </a:rPr>
                        <a:t>84</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434804473"/>
                  </a:ext>
                </a:extLst>
              </a:tr>
              <a:tr h="236672">
                <a:tc>
                  <a:txBody>
                    <a:bodyPr/>
                    <a:lstStyle/>
                    <a:p>
                      <a:pPr algn="ctr"/>
                      <a:r>
                        <a:rPr lang="ja-JP" sz="1050" b="0" kern="0" spc="240">
                          <a:solidFill>
                            <a:schemeClr val="tx1"/>
                          </a:solidFill>
                          <a:effectLst/>
                          <a:latin typeface="MS Gothic" panose="020B0609070205080204" pitchFamily="49" charset="-128"/>
                          <a:ea typeface="MS Gothic" panose="020B0609070205080204" pitchFamily="49" charset="-128"/>
                        </a:rPr>
                        <a:t>有田地方</a:t>
                      </a:r>
                      <a:endParaRPr lang="ja-JP" sz="1050" b="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8</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a:t>
                      </a:r>
                      <a:r>
                        <a:rPr lang="en-US" altLang="ja-JP" sz="1050" kern="100" dirty="0">
                          <a:solidFill>
                            <a:schemeClr val="tx1"/>
                          </a:solidFill>
                          <a:effectLst/>
                          <a:latin typeface="MS Gothic" panose="020B0609070205080204" pitchFamily="49" charset="-128"/>
                          <a:ea typeface="MS Gothic" panose="020B0609070205080204" pitchFamily="49" charset="-128"/>
                        </a:rPr>
                        <a:t>287</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38170089"/>
                  </a:ext>
                </a:extLst>
              </a:tr>
              <a:tr h="236672">
                <a:tc>
                  <a:txBody>
                    <a:bodyPr/>
                    <a:lstStyle/>
                    <a:p>
                      <a:pPr algn="ctr" rtl="0"/>
                      <a:r>
                        <a:rPr lang="ja-JP" altLang="en-US"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合　　計</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AFCFF"/>
                    </a:solid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117</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AFCFF"/>
                    </a:solidFill>
                  </a:tcPr>
                </a:tc>
                <a:tc>
                  <a:txBody>
                    <a:bodyPr/>
                    <a:lstStyle/>
                    <a:p>
                      <a:pPr algn="r"/>
                      <a:r>
                        <a:rPr lang="en-US" altLang="ja-JP" sz="1050" kern="100" dirty="0">
                          <a:solidFill>
                            <a:schemeClr val="tx1"/>
                          </a:solidFill>
                          <a:effectLst/>
                          <a:latin typeface="MS Gothic" panose="020B0609070205080204" pitchFamily="49" charset="-128"/>
                          <a:ea typeface="MS Gothic" panose="020B0609070205080204" pitchFamily="49" charset="-128"/>
                        </a:rPr>
                        <a:t>9</a:t>
                      </a:r>
                      <a:r>
                        <a:rPr lang="en-US" sz="1050" kern="100" dirty="0">
                          <a:solidFill>
                            <a:schemeClr val="tx1"/>
                          </a:solidFill>
                          <a:effectLst/>
                          <a:latin typeface="MS Gothic" panose="020B0609070205080204" pitchFamily="49" charset="-128"/>
                          <a:ea typeface="MS Gothic" panose="020B0609070205080204" pitchFamily="49" charset="-128"/>
                        </a:rPr>
                        <a:t>,2</a:t>
                      </a:r>
                      <a:r>
                        <a:rPr lang="en-US" altLang="ja-JP" sz="1050" kern="100" dirty="0">
                          <a:solidFill>
                            <a:schemeClr val="tx1"/>
                          </a:solidFill>
                          <a:effectLst/>
                          <a:latin typeface="MS Gothic" panose="020B0609070205080204" pitchFamily="49" charset="-128"/>
                          <a:ea typeface="MS Gothic" panose="020B0609070205080204" pitchFamily="49" charset="-128"/>
                        </a:rPr>
                        <a:t>99</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AFCFF"/>
                    </a:solidFill>
                  </a:tcPr>
                </a:tc>
                <a:extLst>
                  <a:ext uri="{0D108BD9-81ED-4DB2-BD59-A6C34878D82A}">
                    <a16:rowId xmlns:a16="http://schemas.microsoft.com/office/drawing/2014/main" val="353289955"/>
                  </a:ext>
                </a:extLst>
              </a:tr>
            </a:tbl>
          </a:graphicData>
        </a:graphic>
      </p:graphicFrame>
      <p:pic>
        <p:nvPicPr>
          <p:cNvPr id="15" name="図 14">
            <a:extLst>
              <a:ext uri="{FF2B5EF4-FFF2-40B4-BE49-F238E27FC236}">
                <a16:creationId xmlns:a16="http://schemas.microsoft.com/office/drawing/2014/main" id="{A5C4A4FB-A531-EB30-3947-60C76280C90A}"/>
              </a:ext>
            </a:extLst>
          </p:cNvPr>
          <p:cNvPicPr>
            <a:picLocks noChangeAspect="1"/>
          </p:cNvPicPr>
          <p:nvPr/>
        </p:nvPicPr>
        <p:blipFill>
          <a:blip r:embed="rId4"/>
          <a:stretch>
            <a:fillRect/>
          </a:stretch>
        </p:blipFill>
        <p:spPr>
          <a:xfrm>
            <a:off x="400658" y="760949"/>
            <a:ext cx="3886200" cy="2914650"/>
          </a:xfrm>
          <a:prstGeom prst="rect">
            <a:avLst/>
          </a:prstGeom>
          <a:ln>
            <a:solidFill>
              <a:srgbClr val="4E97C5"/>
            </a:solidFill>
          </a:ln>
        </p:spPr>
      </p:pic>
    </p:spTree>
    <p:extLst>
      <p:ext uri="{BB962C8B-B14F-4D97-AF65-F5344CB8AC3E}">
        <p14:creationId xmlns:p14="http://schemas.microsoft.com/office/powerpoint/2010/main" val="283994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grpSp>
        <p:nvGrpSpPr>
          <p:cNvPr id="4" name="グループ化 3">
            <a:extLst>
              <a:ext uri="{FF2B5EF4-FFF2-40B4-BE49-F238E27FC236}">
                <a16:creationId xmlns:a16="http://schemas.microsoft.com/office/drawing/2014/main" id="{DBBED719-6B21-4789-BE4A-F2D45718F113}"/>
              </a:ext>
            </a:extLst>
          </p:cNvPr>
          <p:cNvGrpSpPr/>
          <p:nvPr/>
        </p:nvGrpSpPr>
        <p:grpSpPr>
          <a:xfrm>
            <a:off x="533438" y="5805264"/>
            <a:ext cx="7999002" cy="1008112"/>
            <a:chOff x="-2724359" y="4506061"/>
            <a:chExt cx="7999002" cy="1008112"/>
          </a:xfrm>
        </p:grpSpPr>
        <p:sp>
          <p:nvSpPr>
            <p:cNvPr id="22" name="テキスト ボックス 21">
              <a:extLst>
                <a:ext uri="{FF2B5EF4-FFF2-40B4-BE49-F238E27FC236}">
                  <a16:creationId xmlns:a16="http://schemas.microsoft.com/office/drawing/2014/main" id="{060F6412-D015-4B91-9377-1E04366F7932}"/>
                </a:ext>
              </a:extLst>
            </p:cNvPr>
            <p:cNvSpPr txBox="1"/>
            <p:nvPr/>
          </p:nvSpPr>
          <p:spPr>
            <a:xfrm>
              <a:off x="-2724359" y="4506061"/>
              <a:ext cx="4038562" cy="257369"/>
            </a:xfrm>
            <a:prstGeom prst="rect">
              <a:avLst/>
            </a:prstGeom>
            <a:noFill/>
          </p:spPr>
          <p:txBody>
            <a:bodyPr vert="horz" wrap="square" tIns="36000" bIns="36000" rtlCol="0">
              <a:spAutoFit/>
            </a:bodyPr>
            <a:lstStyle/>
            <a:p>
              <a:pPr algn="l"/>
              <a:r>
                <a:rPr lang="ja-JP" altLang="en-US" sz="1200" b="1" spc="-10" dirty="0">
                  <a:solidFill>
                    <a:schemeClr val="tx1"/>
                  </a:solidFill>
                  <a:latin typeface="メイリオ" panose="020B0604030504040204" pitchFamily="50" charset="-128"/>
                  <a:ea typeface="メイリオ" panose="020B0604030504040204" pitchFamily="50" charset="-128"/>
                </a:rPr>
                <a:t>（編集・発行） 和歌山県租税教育推進連絡協議会</a:t>
              </a:r>
              <a:endParaRPr lang="en-US" altLang="ja-JP" sz="1200" b="1" spc="-1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1730366" y="4726847"/>
              <a:ext cx="7005009" cy="411257"/>
            </a:xfrm>
            <a:prstGeom prst="rect">
              <a:avLst/>
            </a:prstGeom>
            <a:noFill/>
          </p:spPr>
          <p:txBody>
            <a:bodyPr vert="horz" wrap="square" tIns="36000" bIns="36000" rtlCol="0">
              <a:spAutoFit/>
            </a:bodyPr>
            <a:lstStyle/>
            <a:p>
              <a:pPr algn="l"/>
              <a:r>
                <a:rPr lang="ja-JP" altLang="en-US" sz="1100" spc="-10" dirty="0">
                  <a:solidFill>
                    <a:schemeClr val="tx1"/>
                  </a:solidFill>
                  <a:latin typeface="メイリオ" panose="020B0604030504040204" pitchFamily="50" charset="-128"/>
                  <a:ea typeface="メイリオ" panose="020B0604030504040204" pitchFamily="50" charset="-128"/>
                </a:rPr>
                <a:t>　〒６４０－８５５７　和歌山市二番丁３ 和歌山地方合同庁舎　和歌山税務署内</a:t>
              </a:r>
              <a:endParaRPr lang="en-US" altLang="ja-JP" sz="1100" spc="-10" dirty="0">
                <a:solidFill>
                  <a:schemeClr val="tx1"/>
                </a:solidFill>
                <a:latin typeface="メイリオ" panose="020B0604030504040204" pitchFamily="50" charset="-128"/>
                <a:ea typeface="メイリオ" panose="020B0604030504040204" pitchFamily="50" charset="-128"/>
              </a:endParaRPr>
            </a:p>
            <a:p>
              <a:pPr algn="l"/>
              <a:r>
                <a:rPr lang="ja-JP" altLang="en-US" sz="1100" spc="-10">
                  <a:latin typeface="メイリオ" panose="020B0604030504040204" pitchFamily="50" charset="-128"/>
                  <a:ea typeface="メイリオ" panose="020B0604030504040204" pitchFamily="50" charset="-128"/>
                </a:rPr>
                <a:t>　電話　</a:t>
              </a:r>
              <a:r>
                <a:rPr lang="en-US" altLang="ja-JP" sz="1100" spc="-10" dirty="0">
                  <a:latin typeface="メイリオ" panose="020B0604030504040204" pitchFamily="50" charset="-128"/>
                  <a:ea typeface="メイリオ" panose="020B0604030504040204" pitchFamily="50" charset="-128"/>
                </a:rPr>
                <a:t>073-424-2131</a:t>
              </a:r>
              <a:r>
                <a:rPr lang="ja-JP" altLang="en-US" sz="1100" spc="-10" dirty="0">
                  <a:latin typeface="メイリオ" panose="020B0604030504040204" pitchFamily="50" charset="-128"/>
                  <a:ea typeface="メイリオ" panose="020B0604030504040204" pitchFamily="50" charset="-128"/>
                </a:rPr>
                <a:t>（代）</a:t>
              </a:r>
              <a:endParaRPr lang="en-US" altLang="ja-JP" sz="1100" spc="-10"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1642834" y="5133693"/>
              <a:ext cx="6004321" cy="380480"/>
            </a:xfrm>
            <a:prstGeom prst="rect">
              <a:avLst/>
            </a:prstGeom>
            <a:noFill/>
          </p:spPr>
          <p:txBody>
            <a:bodyPr vert="horz" wrap="square" tIns="36000" bIns="36000" rtlCol="0">
              <a:spAutoFit/>
            </a:bodyPr>
            <a:lstStyle/>
            <a:p>
              <a:pPr algn="l"/>
              <a:r>
                <a:rPr lang="ja-JP" altLang="en-US" sz="1000" spc="-10" dirty="0">
                  <a:solidFill>
                    <a:schemeClr val="tx1"/>
                  </a:solidFill>
                  <a:latin typeface="メイリオ" panose="020B0604030504040204" pitchFamily="50" charset="-128"/>
                  <a:ea typeface="メイリオ" panose="020B0604030504040204" pitchFamily="50" charset="-128"/>
                </a:rPr>
                <a:t>和歌山県租税教育推進連絡協議会は、和歌山県内の教育委員会や小学校・中学校・高等学校の教育関係者と、国・県・市町村の税務関係者が協力して、租税教育の推進を図るために設けられた組織です。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gr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79512" y="34610"/>
            <a:ext cx="504056" cy="504056"/>
          </a:xfrm>
          <a:prstGeom prst="rect">
            <a:avLst/>
          </a:prstGeom>
        </p:spPr>
      </p:pic>
      <p:sp>
        <p:nvSpPr>
          <p:cNvPr id="3" name="Slide Number Placeholder 5">
            <a:extLst>
              <a:ext uri="{FF2B5EF4-FFF2-40B4-BE49-F238E27FC236}">
                <a16:creationId xmlns:a16="http://schemas.microsoft.com/office/drawing/2014/main" id="{7EB22703-C140-C91A-7AF6-510D02A528DA}"/>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sp>
        <p:nvSpPr>
          <p:cNvPr id="6" name="正方形/長方形 5">
            <a:extLst>
              <a:ext uri="{FF2B5EF4-FFF2-40B4-BE49-F238E27FC236}">
                <a16:creationId xmlns:a16="http://schemas.microsoft.com/office/drawing/2014/main" id="{19DC2153-70A5-FAB3-84A7-326F4DD392FD}"/>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98F5748-E2E4-1C25-D205-CEB07285B9D9}"/>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8" name="正方形/長方形 7">
            <a:extLst>
              <a:ext uri="{FF2B5EF4-FFF2-40B4-BE49-F238E27FC236}">
                <a16:creationId xmlns:a16="http://schemas.microsoft.com/office/drawing/2014/main" id="{C189BB55-45AD-CDCE-BFAE-1B43DE4E710F}"/>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CF1E235-C60F-446C-C1E6-C70302690ACA}"/>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10" name="正方形/長方形 9">
            <a:extLst>
              <a:ext uri="{FF2B5EF4-FFF2-40B4-BE49-F238E27FC236}">
                <a16:creationId xmlns:a16="http://schemas.microsoft.com/office/drawing/2014/main" id="{DFDDC803-200C-291E-DC39-5B15D650E0A5}"/>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12" name="図 11">
            <a:hlinkClick r:id="rId4"/>
            <a:extLst>
              <a:ext uri="{FF2B5EF4-FFF2-40B4-BE49-F238E27FC236}">
                <a16:creationId xmlns:a16="http://schemas.microsoft.com/office/drawing/2014/main" id="{4CB2DBBC-DC95-2DF3-54AD-2B442EE46CDA}"/>
              </a:ext>
            </a:extLst>
          </p:cNvPr>
          <p:cNvPicPr>
            <a:picLocks noChangeAspect="1"/>
          </p:cNvPicPr>
          <p:nvPr/>
        </p:nvPicPr>
        <p:blipFill>
          <a:blip r:embed="rId5"/>
          <a:stretch>
            <a:fillRect/>
          </a:stretch>
        </p:blipFill>
        <p:spPr>
          <a:xfrm>
            <a:off x="8096964" y="1112945"/>
            <a:ext cx="642944" cy="642944"/>
          </a:xfrm>
          <a:prstGeom prst="rect">
            <a:avLst/>
          </a:prstGeom>
        </p:spPr>
      </p:pic>
      <p:sp>
        <p:nvSpPr>
          <p:cNvPr id="13" name="AutoShape 4">
            <a:extLst>
              <a:ext uri="{FF2B5EF4-FFF2-40B4-BE49-F238E27FC236}">
                <a16:creationId xmlns:a16="http://schemas.microsoft.com/office/drawing/2014/main" id="{22E483AB-9B97-846C-B0B4-3B6BF8F3EBCD}"/>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529678E2-7773-2066-FC2E-A90F67F471FB}"/>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15" name="正方形/長方形 14">
            <a:extLst>
              <a:ext uri="{FF2B5EF4-FFF2-40B4-BE49-F238E27FC236}">
                <a16:creationId xmlns:a16="http://schemas.microsoft.com/office/drawing/2014/main" id="{A5079E18-4C60-6FC9-A2FB-9FCF66B204A5}"/>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E8A5AB46-5E8A-14F5-03F4-CBA6759CFFFA}"/>
              </a:ext>
            </a:extLst>
          </p:cNvPr>
          <p:cNvSpPr/>
          <p:nvPr/>
        </p:nvSpPr>
        <p:spPr>
          <a:xfrm>
            <a:off x="6964568"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7">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6CBC0C45-501C-4450-C842-E61ABD609508}"/>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8">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3B5C15F3-EFE5-48A8-E66F-99ADA517B5D2}"/>
              </a:ext>
            </a:extLst>
          </p:cNvPr>
          <p:cNvSpPr/>
          <p:nvPr/>
        </p:nvSpPr>
        <p:spPr>
          <a:xfrm>
            <a:off x="6712920" y="3284384"/>
            <a:ext cx="2148750" cy="702756"/>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和歌山県</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https://</a:t>
            </a:r>
            <a:r>
              <a:rPr lang="en-US" altLang="ja-JP" sz="900" dirty="0" err="1">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www.pref.wakayama.lg.jp</a:t>
            </a:r>
            <a:endParaRPr lang="en-US" altLang="ja-JP" sz="900" dirty="0">
              <a:latin typeface="Meiryo" panose="020B0604030504040204" pitchFamily="34" charset="-128"/>
              <a:ea typeface="Meiryo" panose="020B0604030504040204" pitchFamily="34" charset="-128"/>
            </a:endParaRPr>
          </a:p>
          <a:p>
            <a:pPr algn="ctr">
              <a:spcBef>
                <a:spcPts val="800"/>
              </a:spcBef>
            </a:pPr>
            <a:endParaRPr lang="en-US" altLang="ja-JP" sz="1200" dirty="0">
              <a:highlight>
                <a:srgbClr val="FFFF00"/>
              </a:highlight>
              <a:latin typeface="Meiryo" panose="020B0604030504040204" pitchFamily="34" charset="-128"/>
              <a:ea typeface="Meiryo" panose="020B0604030504040204" pitchFamily="34" charset="-128"/>
            </a:endParaRPr>
          </a:p>
        </p:txBody>
      </p:sp>
      <p:pic>
        <p:nvPicPr>
          <p:cNvPr id="19" name="図 18">
            <a:hlinkClick r:id="rId6"/>
            <a:extLst>
              <a:ext uri="{FF2B5EF4-FFF2-40B4-BE49-F238E27FC236}">
                <a16:creationId xmlns:a16="http://schemas.microsoft.com/office/drawing/2014/main" id="{A44B2315-7BAF-73CB-E9EB-D7A1FD341850}"/>
              </a:ext>
            </a:extLst>
          </p:cNvPr>
          <p:cNvPicPr>
            <a:picLocks noChangeAspect="1"/>
          </p:cNvPicPr>
          <p:nvPr/>
        </p:nvPicPr>
        <p:blipFill>
          <a:blip r:embed="rId10"/>
          <a:stretch>
            <a:fillRect/>
          </a:stretch>
        </p:blipFill>
        <p:spPr>
          <a:xfrm>
            <a:off x="5581671" y="2510212"/>
            <a:ext cx="701976" cy="701976"/>
          </a:xfrm>
          <a:prstGeom prst="rect">
            <a:avLst/>
          </a:prstGeom>
        </p:spPr>
      </p:pic>
      <p:pic>
        <p:nvPicPr>
          <p:cNvPr id="20" name="図 19">
            <a:hlinkClick r:id="rId8"/>
            <a:extLst>
              <a:ext uri="{FF2B5EF4-FFF2-40B4-BE49-F238E27FC236}">
                <a16:creationId xmlns:a16="http://schemas.microsoft.com/office/drawing/2014/main" id="{0F15DACD-7D38-EB49-45F3-7E159C13A752}"/>
              </a:ext>
            </a:extLst>
          </p:cNvPr>
          <p:cNvPicPr>
            <a:picLocks noChangeAspect="1"/>
          </p:cNvPicPr>
          <p:nvPr/>
        </p:nvPicPr>
        <p:blipFill>
          <a:blip r:embed="rId11"/>
          <a:stretch>
            <a:fillRect/>
          </a:stretch>
        </p:blipFill>
        <p:spPr>
          <a:xfrm>
            <a:off x="5581671" y="3697831"/>
            <a:ext cx="701976" cy="701976"/>
          </a:xfrm>
          <a:prstGeom prst="rect">
            <a:avLst/>
          </a:prstGeom>
        </p:spPr>
      </p:pic>
      <p:pic>
        <p:nvPicPr>
          <p:cNvPr id="21" name="図 20">
            <a:hlinkClick r:id="rId7"/>
            <a:extLst>
              <a:ext uri="{FF2B5EF4-FFF2-40B4-BE49-F238E27FC236}">
                <a16:creationId xmlns:a16="http://schemas.microsoft.com/office/drawing/2014/main" id="{31977DF0-6313-590F-D7A2-E4B052B9FC49}"/>
              </a:ext>
            </a:extLst>
          </p:cNvPr>
          <p:cNvPicPr>
            <a:picLocks noChangeAspect="1"/>
          </p:cNvPicPr>
          <p:nvPr/>
        </p:nvPicPr>
        <p:blipFill>
          <a:blip r:embed="rId12"/>
          <a:stretch>
            <a:fillRect/>
          </a:stretch>
        </p:blipFill>
        <p:spPr>
          <a:xfrm>
            <a:off x="7509263" y="2527937"/>
            <a:ext cx="684251" cy="684251"/>
          </a:xfrm>
          <a:prstGeom prst="rect">
            <a:avLst/>
          </a:prstGeom>
        </p:spPr>
      </p:pic>
      <p:pic>
        <p:nvPicPr>
          <p:cNvPr id="2" name="図 1">
            <a:extLst>
              <a:ext uri="{FF2B5EF4-FFF2-40B4-BE49-F238E27FC236}">
                <a16:creationId xmlns:a16="http://schemas.microsoft.com/office/drawing/2014/main" id="{C3481931-EFAE-42BE-AF16-25357FC7FA32}"/>
              </a:ext>
            </a:extLst>
          </p:cNvPr>
          <p:cNvPicPr>
            <a:picLocks noChangeAspect="1"/>
          </p:cNvPicPr>
          <p:nvPr/>
        </p:nvPicPr>
        <p:blipFill>
          <a:blip r:embed="rId13"/>
          <a:stretch>
            <a:fillRect/>
          </a:stretch>
        </p:blipFill>
        <p:spPr>
          <a:xfrm>
            <a:off x="438933" y="1021592"/>
            <a:ext cx="4190737" cy="3467890"/>
          </a:xfrm>
          <a:prstGeom prst="rect">
            <a:avLst/>
          </a:prstGeom>
          <a:ln w="12700">
            <a:solidFill>
              <a:schemeClr val="accent5"/>
            </a:solidFill>
          </a:ln>
        </p:spPr>
      </p:pic>
      <p:pic>
        <p:nvPicPr>
          <p:cNvPr id="25" name="図 24">
            <a:hlinkClick r:id="rId9"/>
            <a:extLst>
              <a:ext uri="{FF2B5EF4-FFF2-40B4-BE49-F238E27FC236}">
                <a16:creationId xmlns:a16="http://schemas.microsoft.com/office/drawing/2014/main" id="{EB0B3B14-4239-9793-2B04-8A254CD4DE99}"/>
              </a:ext>
            </a:extLst>
          </p:cNvPr>
          <p:cNvPicPr>
            <a:picLocks noChangeAspect="1"/>
          </p:cNvPicPr>
          <p:nvPr/>
        </p:nvPicPr>
        <p:blipFill>
          <a:blip r:embed="rId14"/>
          <a:stretch>
            <a:fillRect/>
          </a:stretch>
        </p:blipFill>
        <p:spPr>
          <a:xfrm>
            <a:off x="7502427" y="3696065"/>
            <a:ext cx="697921" cy="697921"/>
          </a:xfrm>
          <a:prstGeom prst="rect">
            <a:avLst/>
          </a:prstGeom>
        </p:spPr>
      </p:pic>
      <p:sp>
        <p:nvSpPr>
          <p:cNvPr id="5" name="テキスト ボックス 4">
            <a:extLst>
              <a:ext uri="{FF2B5EF4-FFF2-40B4-BE49-F238E27FC236}">
                <a16:creationId xmlns:a16="http://schemas.microsoft.com/office/drawing/2014/main" id="{54888A89-0243-2D3D-DBAF-D337FC312560}"/>
              </a:ext>
            </a:extLst>
          </p:cNvPr>
          <p:cNvSpPr txBox="1"/>
          <p:nvPr/>
        </p:nvSpPr>
        <p:spPr>
          <a:xfrm>
            <a:off x="10036629" y="1382486"/>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40943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BE7EF259-A8D1-4D45-BD8C-FB5C6059F60C}"/>
              </a:ext>
            </a:extLst>
          </p:cNvPr>
          <p:cNvPicPr>
            <a:picLocks noChangeAspect="1"/>
          </p:cNvPicPr>
          <p:nvPr/>
        </p:nvPicPr>
        <p:blipFill>
          <a:blip r:embed="rId4"/>
          <a:stretch>
            <a:fillRect/>
          </a:stretch>
        </p:blipFill>
        <p:spPr>
          <a:xfrm>
            <a:off x="5796136" y="6043685"/>
            <a:ext cx="478083" cy="478083"/>
          </a:xfrm>
          <a:prstGeom prst="rect">
            <a:avLst/>
          </a:prstGeom>
        </p:spPr>
      </p:pic>
      <p:pic>
        <p:nvPicPr>
          <p:cNvPr id="12" name="図 11">
            <a:hlinkClick r:id="rId5"/>
            <a:extLst>
              <a:ext uri="{FF2B5EF4-FFF2-40B4-BE49-F238E27FC236}">
                <a16:creationId xmlns:a16="http://schemas.microsoft.com/office/drawing/2014/main" id="{A0B4B2C1-7CFE-45A1-8253-D68786CD5CD2}"/>
              </a:ext>
            </a:extLst>
          </p:cNvPr>
          <p:cNvPicPr>
            <a:picLocks noChangeAspect="1"/>
          </p:cNvPicPr>
          <p:nvPr/>
        </p:nvPicPr>
        <p:blipFill>
          <a:blip r:embed="rId6"/>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85FEC9B1-82F6-3A19-BB67-B62C566A55E6}"/>
              </a:ext>
            </a:extLst>
          </p:cNvPr>
          <p:cNvPicPr>
            <a:picLocks noChangeAspect="1"/>
          </p:cNvPicPr>
          <p:nvPr/>
        </p:nvPicPr>
        <p:blipFill>
          <a:blip r:embed="rId7"/>
          <a:stretch>
            <a:fillRect/>
          </a:stretch>
        </p:blipFill>
        <p:spPr>
          <a:xfrm>
            <a:off x="152400" y="712201"/>
            <a:ext cx="3812881" cy="2860816"/>
          </a:xfrm>
          <a:prstGeom prst="rect">
            <a:avLst/>
          </a:prstGeom>
          <a:ln>
            <a:solidFill>
              <a:srgbClr val="4E97C5"/>
            </a:solidFill>
          </a:ln>
        </p:spPr>
      </p:pic>
      <p:pic>
        <p:nvPicPr>
          <p:cNvPr id="6" name="図 5">
            <a:extLst>
              <a:ext uri="{FF2B5EF4-FFF2-40B4-BE49-F238E27FC236}">
                <a16:creationId xmlns:a16="http://schemas.microsoft.com/office/drawing/2014/main" id="{85C9EB91-2389-5BC6-2D2F-71991F75857D}"/>
              </a:ext>
            </a:extLst>
          </p:cNvPr>
          <p:cNvPicPr>
            <a:picLocks noChangeAspect="1"/>
          </p:cNvPicPr>
          <p:nvPr/>
        </p:nvPicPr>
        <p:blipFill>
          <a:blip r:embed="rId8"/>
          <a:stretch>
            <a:fillRect/>
          </a:stretch>
        </p:blipFill>
        <p:spPr>
          <a:xfrm>
            <a:off x="152400" y="3746605"/>
            <a:ext cx="3812881" cy="2860816"/>
          </a:xfrm>
          <a:prstGeom prst="rect">
            <a:avLst/>
          </a:prstGeom>
          <a:ln>
            <a:solidFill>
              <a:srgbClr val="4E97C5"/>
            </a:solidFill>
          </a:ln>
        </p:spPr>
      </p:pic>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3"/>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pic>
        <p:nvPicPr>
          <p:cNvPr id="16" name="図 15">
            <a:extLst>
              <a:ext uri="{FF2B5EF4-FFF2-40B4-BE49-F238E27FC236}">
                <a16:creationId xmlns:a16="http://schemas.microsoft.com/office/drawing/2014/main" id="{D6614393-36A7-4E2D-0A89-420475505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pic>
        <p:nvPicPr>
          <p:cNvPr id="17" name="図 16">
            <a:extLst>
              <a:ext uri="{FF2B5EF4-FFF2-40B4-BE49-F238E27FC236}">
                <a16:creationId xmlns:a16="http://schemas.microsoft.com/office/drawing/2014/main" id="{AC4B472D-7702-3261-CC52-905291E00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17398" y="4459353"/>
            <a:ext cx="8969100"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dirty="0">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的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あ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で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26" name="図 25">
            <a:extLst>
              <a:ext uri="{FF2B5EF4-FFF2-40B4-BE49-F238E27FC236}">
                <a16:creationId xmlns:a16="http://schemas.microsoft.com/office/drawing/2014/main" id="{A00B6731-2DCF-32B7-0E28-C495C1DD84A2}"/>
              </a:ext>
            </a:extLst>
          </p:cNvPr>
          <p:cNvPicPr>
            <a:picLocks noChangeAspect="1"/>
          </p:cNvPicPr>
          <p:nvPr/>
        </p:nvPicPr>
        <p:blipFill>
          <a:blip r:embed="rId2"/>
          <a:stretch>
            <a:fillRect/>
          </a:stretch>
        </p:blipFill>
        <p:spPr>
          <a:xfrm>
            <a:off x="254444" y="690646"/>
            <a:ext cx="3698555" cy="2773916"/>
          </a:xfrm>
          <a:prstGeom prst="rect">
            <a:avLst/>
          </a:prstGeom>
          <a:ln>
            <a:solidFill>
              <a:schemeClr val="accent5"/>
            </a:solidFill>
          </a:ln>
        </p:spPr>
      </p:pic>
    </p:spTree>
    <p:extLst>
      <p:ext uri="{BB962C8B-B14F-4D97-AF65-F5344CB8AC3E}">
        <p14:creationId xmlns:p14="http://schemas.microsoft.com/office/powerpoint/2010/main" val="165192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968,000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1,083,000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1,064,000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8956" y="2337607"/>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dirty="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968,000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dirty="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1,083,000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9,057,000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令和６年度地方教育費調査（令和５会計年度）」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（公立学校の児童・生徒１人当たり）：令和５年度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12" name="図 11">
            <a:extLst>
              <a:ext uri="{FF2B5EF4-FFF2-40B4-BE49-F238E27FC236}">
                <a16:creationId xmlns:a16="http://schemas.microsoft.com/office/drawing/2014/main" id="{DBBD2F94-C415-D2F3-BB44-65FE55085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pic>
        <p:nvPicPr>
          <p:cNvPr id="30" name="図 29">
            <a:extLst>
              <a:ext uri="{FF2B5EF4-FFF2-40B4-BE49-F238E27FC236}">
                <a16:creationId xmlns:a16="http://schemas.microsoft.com/office/drawing/2014/main" id="{24177CAB-55F9-8574-ABE3-12114BA7039A}"/>
              </a:ext>
            </a:extLst>
          </p:cNvPr>
          <p:cNvPicPr>
            <a:picLocks noChangeAspect="1"/>
          </p:cNvPicPr>
          <p:nvPr/>
        </p:nvPicPr>
        <p:blipFill>
          <a:blip r:embed="rId3"/>
          <a:stretch>
            <a:fillRect/>
          </a:stretch>
        </p:blipFill>
        <p:spPr>
          <a:xfrm>
            <a:off x="267921" y="682207"/>
            <a:ext cx="3643654" cy="2732740"/>
          </a:xfrm>
          <a:prstGeom prst="rect">
            <a:avLst/>
          </a:prstGeom>
          <a:ln>
            <a:solidFill>
              <a:schemeClr val="accent5"/>
            </a:solidFill>
          </a:ln>
        </p:spPr>
      </p:pic>
    </p:spTree>
    <p:extLst>
      <p:ext uri="{BB962C8B-B14F-4D97-AF65-F5344CB8AC3E}">
        <p14:creationId xmlns:p14="http://schemas.microsoft.com/office/powerpoint/2010/main" val="12793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2"/>
            <a:extLst>
              <a:ext uri="{FF2B5EF4-FFF2-40B4-BE49-F238E27FC236}">
                <a16:creationId xmlns:a16="http://schemas.microsoft.com/office/drawing/2014/main" id="{C03AEAD0-F37A-46C3-B8AD-F327566A4670}"/>
              </a:ext>
            </a:extLst>
          </p:cNvPr>
          <p:cNvPicPr>
            <a:picLocks noChangeAspect="1"/>
          </p:cNvPicPr>
          <p:nvPr/>
        </p:nvPicPr>
        <p:blipFill>
          <a:blip r:embed="rId3"/>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国家の課税権</a:t>
            </a: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E2B19795-D763-6F95-9D32-07DDE7D869E9}"/>
              </a:ext>
            </a:extLst>
          </p:cNvPr>
          <p:cNvPicPr>
            <a:picLocks noChangeAspect="1"/>
          </p:cNvPicPr>
          <p:nvPr/>
        </p:nvPicPr>
        <p:blipFill>
          <a:blip r:embed="rId4"/>
          <a:stretch>
            <a:fillRect/>
          </a:stretch>
        </p:blipFill>
        <p:spPr>
          <a:xfrm>
            <a:off x="314756" y="673524"/>
            <a:ext cx="3592159" cy="2695208"/>
          </a:xfrm>
          <a:prstGeom prst="rect">
            <a:avLst/>
          </a:prstGeom>
          <a:ln>
            <a:solidFill>
              <a:srgbClr val="4E97C5"/>
            </a:solidFill>
          </a:ln>
        </p:spPr>
      </p:pic>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060830" y="2290197"/>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024534" y="2254436"/>
            <a:ext cx="3939954"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pic>
        <p:nvPicPr>
          <p:cNvPr id="19" name="図 18">
            <a:extLst>
              <a:ext uri="{FF2B5EF4-FFF2-40B4-BE49-F238E27FC236}">
                <a16:creationId xmlns:a16="http://schemas.microsoft.com/office/drawing/2014/main" id="{0FA7B712-577E-1EA5-DC6B-7F1F2EEAB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pic>
        <p:nvPicPr>
          <p:cNvPr id="20" name="図 19">
            <a:extLst>
              <a:ext uri="{FF2B5EF4-FFF2-40B4-BE49-F238E27FC236}">
                <a16:creationId xmlns:a16="http://schemas.microsoft.com/office/drawing/2014/main" id="{9C4D13F1-CFA0-7841-4564-EFEC5A4C2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3"/>
            <a:extLst>
              <a:ext uri="{FF2B5EF4-FFF2-40B4-BE49-F238E27FC236}">
                <a16:creationId xmlns:a16="http://schemas.microsoft.com/office/drawing/2014/main" id="{F4C75DC4-0204-4CC6-BE16-7E9FAC9B7F0E}"/>
              </a:ext>
            </a:extLst>
          </p:cNvPr>
          <p:cNvPicPr>
            <a:picLocks noChangeAspect="1"/>
          </p:cNvPicPr>
          <p:nvPr/>
        </p:nvPicPr>
        <p:blipFill>
          <a:blip r:embed="rId4"/>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894997AD-76BD-A7A7-1883-A292D626B53D}"/>
              </a:ext>
            </a:extLst>
          </p:cNvPr>
          <p:cNvPicPr>
            <a:picLocks noChangeAspect="1"/>
          </p:cNvPicPr>
          <p:nvPr/>
        </p:nvPicPr>
        <p:blipFill>
          <a:blip r:embed="rId5"/>
          <a:stretch>
            <a:fillRect/>
          </a:stretch>
        </p:blipFill>
        <p:spPr>
          <a:xfrm>
            <a:off x="251520" y="695653"/>
            <a:ext cx="3684178" cy="2763134"/>
          </a:xfrm>
          <a:prstGeom prst="rect">
            <a:avLst/>
          </a:prstGeom>
          <a:ln>
            <a:solidFill>
              <a:schemeClr val="accent5"/>
            </a:solidFill>
          </a:ln>
        </p:spPr>
      </p:pic>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7632</Words>
  <Application>Microsoft Macintosh PowerPoint</Application>
  <PresentationFormat>画面に合わせる (4:3)</PresentationFormat>
  <Paragraphs>579</Paragraphs>
  <Slides>21</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Meiryo UI</vt:lpstr>
      <vt:lpstr>ＭＳ ゴシック</vt:lpstr>
      <vt:lpstr>ＭＳ ゴシック</vt:lpstr>
      <vt:lpstr>ＭＳ 明朝</vt:lpstr>
      <vt:lpstr>Times</vt:lpstr>
      <vt:lpstr>メイリオ</vt:lpstr>
      <vt:lpstr>メイリオ</vt:lpstr>
      <vt:lpstr>Arial</vt:lpstr>
      <vt:lpstr>Calibri</vt:lpstr>
      <vt:lpstr>Calibri Light</vt:lpstr>
      <vt:lpstr>Wingdings</vt:lpstr>
      <vt:lpstr>講師用テーマ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2026-05-30T09:08:23Z</dcterms:modified>
</cp:coreProperties>
</file>