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7" r:id="rId4"/>
    <p:sldMasterId id="2147483672" r:id="rId5"/>
  </p:sldMasterIdLst>
  <p:notesMasterIdLst>
    <p:notesMasterId r:id="rId27"/>
  </p:notesMasterIdLst>
  <p:handoutMasterIdLst>
    <p:handoutMasterId r:id="rId28"/>
  </p:handoutMasterIdLst>
  <p:sldIdLst>
    <p:sldId id="317" r:id="rId6"/>
    <p:sldId id="359" r:id="rId7"/>
    <p:sldId id="352" r:id="rId8"/>
    <p:sldId id="348" r:id="rId9"/>
    <p:sldId id="372" r:id="rId10"/>
    <p:sldId id="373" r:id="rId11"/>
    <p:sldId id="327" r:id="rId12"/>
    <p:sldId id="328" r:id="rId13"/>
    <p:sldId id="330" r:id="rId14"/>
    <p:sldId id="362" r:id="rId15"/>
    <p:sldId id="374" r:id="rId16"/>
    <p:sldId id="375" r:id="rId17"/>
    <p:sldId id="376" r:id="rId18"/>
    <p:sldId id="377" r:id="rId19"/>
    <p:sldId id="350" r:id="rId20"/>
    <p:sldId id="368" r:id="rId21"/>
    <p:sldId id="369" r:id="rId22"/>
    <p:sldId id="367" r:id="rId23"/>
    <p:sldId id="360" r:id="rId24"/>
    <p:sldId id="361" r:id="rId25"/>
    <p:sldId id="358"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965126FD-B309-E544-9A5B-F419FA8D273B}">
          <p14:sldIdLst>
            <p14:sldId id="317"/>
            <p14:sldId id="359"/>
          </p14:sldIdLst>
        </p14:section>
        <p14:section name="共通" id="{73F386D2-98E3-4046-915A-D4AEC990DFBD}">
          <p14:sldIdLst>
            <p14:sldId id="352"/>
            <p14:sldId id="348"/>
            <p14:sldId id="372"/>
            <p14:sldId id="373"/>
            <p14:sldId id="327"/>
            <p14:sldId id="328"/>
            <p14:sldId id="330"/>
            <p14:sldId id="362"/>
            <p14:sldId id="374"/>
            <p14:sldId id="375"/>
            <p14:sldId id="376"/>
            <p14:sldId id="377"/>
          </p14:sldIdLst>
        </p14:section>
        <p14:section name="滋賀県独自ページ①" id="{7D6E407C-9737-43D1-AC17-757A9DC788B1}">
          <p14:sldIdLst>
            <p14:sldId id="350"/>
            <p14:sldId id="368"/>
            <p14:sldId id="369"/>
            <p14:sldId id="367"/>
          </p14:sldIdLst>
        </p14:section>
        <p14:section name="まとめ" id="{71BDE578-5863-4277-944E-8DC4B5E6AE23}">
          <p14:sldIdLst>
            <p14:sldId id="360"/>
            <p14:sldId id="361"/>
            <p14:sldId id="358"/>
          </p14:sldIdLst>
        </p14:section>
      </p14:sectionLst>
    </p:ex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7C5"/>
    <a:srgbClr val="FFCCFF"/>
    <a:srgbClr val="005BAD"/>
    <a:srgbClr val="DCF8C0"/>
    <a:srgbClr val="3D7DE3"/>
    <a:srgbClr val="CCECFF"/>
    <a:srgbClr val="FF99FF"/>
    <a:srgbClr val="FF9933"/>
    <a:srgbClr val="E17624"/>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92740" autoAdjust="0"/>
  </p:normalViewPr>
  <p:slideViewPr>
    <p:cSldViewPr>
      <p:cViewPr varScale="1">
        <p:scale>
          <a:sx n="117" d="100"/>
          <a:sy n="117" d="100"/>
        </p:scale>
        <p:origin x="744" y="184"/>
      </p:cViewPr>
      <p:guideLst>
        <p:guide orient="horz" pos="2160"/>
        <p:guide orient="horz" pos="618"/>
        <p:guide pos="2880"/>
        <p:guide pos="53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dirty="0"/>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2026/6/1</a:t>
            </a:fld>
            <a:endParaRPr lang="ja-JP" altLang="en-US" dirty="0"/>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dirty="0"/>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dirty="0"/>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dirty="0"/>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dirty="0"/>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dirty="0"/>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dirty="0"/>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1573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4130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7818824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98941970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27326153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4A679E9-3368-7F02-669C-8C6B7711122B}"/>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728205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1210177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6D0429FB-38E2-46EC-95F6-8FB88D832883}"/>
              </a:ext>
            </a:extLst>
          </p:cNvPr>
          <p:cNvSpPr>
            <a:spLocks noChangeArrowheads="1"/>
          </p:cNvSpPr>
          <p:nvPr userDrawn="1"/>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039239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370953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188401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15182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39216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15379738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021584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00867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980042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346907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52116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402160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userDrawn="1"/>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129052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FD685296-5945-4D38-AD46-D7D0492BE800}"/>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29511124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8362654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7326946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657346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2906688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
        <p:nvSpPr>
          <p:cNvPr id="5" name="Rectangle 105">
            <a:extLst>
              <a:ext uri="{FF2B5EF4-FFF2-40B4-BE49-F238E27FC236}">
                <a16:creationId xmlns:a16="http://schemas.microsoft.com/office/drawing/2014/main" id="{10258540-A5F8-D544-4B9E-71A502B0072C}"/>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12222667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2705047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2394773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52071787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71" r:id="rId12"/>
    <p:sldLayoutId id="2147483669" r:id="rId13"/>
    <p:sldLayoutId id="2147483649"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958301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www.nta.go.jp/taxes/kids/oyo/page08.htm"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8YDvxVEMEY" TargetMode="External"/><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city.otsu.lg.jp/" TargetMode="External"/><Relationship Id="rId13" Type="http://schemas.openxmlformats.org/officeDocument/2006/relationships/hyperlink" Target="https://www.city.koka.lg.jp/" TargetMode="External"/><Relationship Id="rId18" Type="http://schemas.openxmlformats.org/officeDocument/2006/relationships/hyperlink" Target="https://www.city.maibara.lg.jp/" TargetMode="External"/><Relationship Id="rId3" Type="http://schemas.openxmlformats.org/officeDocument/2006/relationships/hyperlink" Target="https://www.town.taga.lg.jp/" TargetMode="External"/><Relationship Id="rId21" Type="http://schemas.openxmlformats.org/officeDocument/2006/relationships/image" Target="../media/image35.png"/><Relationship Id="rId7" Type="http://schemas.openxmlformats.org/officeDocument/2006/relationships/hyperlink" Target="https://www.city.ritto.lg.jp/" TargetMode="External"/><Relationship Id="rId12" Type="http://schemas.openxmlformats.org/officeDocument/2006/relationships/hyperlink" Target="https://www.city.higashiomi.shiga.jp/" TargetMode="External"/><Relationship Id="rId17" Type="http://schemas.openxmlformats.org/officeDocument/2006/relationships/hyperlink" Target="https://www.city.shiga-konan.lg.jp/" TargetMode="External"/><Relationship Id="rId2" Type="http://schemas.openxmlformats.org/officeDocument/2006/relationships/hyperlink" Target="https://www.town.aisho.shiga.jp/" TargetMode="External"/><Relationship Id="rId16" Type="http://schemas.openxmlformats.org/officeDocument/2006/relationships/hyperlink" Target="https://www.town.shiga-hino.lg.jp/" TargetMode="External"/><Relationship Id="rId20" Type="http://schemas.openxmlformats.org/officeDocument/2006/relationships/hyperlink" Target="https://www.city.moriyama.lg.jp/" TargetMode="External"/><Relationship Id="rId1" Type="http://schemas.openxmlformats.org/officeDocument/2006/relationships/slideLayout" Target="../slideLayouts/slideLayout13.xml"/><Relationship Id="rId6" Type="http://schemas.openxmlformats.org/officeDocument/2006/relationships/hyperlink" Target="https://www.town.toyosato.shiga.jp/" TargetMode="External"/><Relationship Id="rId11" Type="http://schemas.openxmlformats.org/officeDocument/2006/relationships/hyperlink" Target="https://www.city.kusatsu.shiga.jp/" TargetMode="External"/><Relationship Id="rId5" Type="http://schemas.openxmlformats.org/officeDocument/2006/relationships/hyperlink" Target="https://www.city.omihachiman.lg.jp/" TargetMode="External"/><Relationship Id="rId15" Type="http://schemas.openxmlformats.org/officeDocument/2006/relationships/hyperlink" Target="https://www.kouratown.jp/" TargetMode="External"/><Relationship Id="rId10" Type="http://schemas.openxmlformats.org/officeDocument/2006/relationships/hyperlink" Target="https://www.town.ryuoh.shiga.jp/" TargetMode="External"/><Relationship Id="rId19" Type="http://schemas.openxmlformats.org/officeDocument/2006/relationships/hyperlink" Target="https://www.city.takashima.lg.jp/" TargetMode="External"/><Relationship Id="rId4" Type="http://schemas.openxmlformats.org/officeDocument/2006/relationships/hyperlink" Target="https://www.city.yasu.lg.jp/" TargetMode="External"/><Relationship Id="rId9" Type="http://schemas.openxmlformats.org/officeDocument/2006/relationships/hyperlink" Target="https://www.city.nagahama.lg.jp/" TargetMode="External"/><Relationship Id="rId14" Type="http://schemas.openxmlformats.org/officeDocument/2006/relationships/hyperlink" Target="https://www.city.hikone.lg.jp/" TargetMode="External"/><Relationship Id="rId22"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zaimusho.quizknock.com/" TargetMode="External"/><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hyperlink" Target="https://www.nta.go.jp/" TargetMode="External"/><Relationship Id="rId13" Type="http://schemas.openxmlformats.org/officeDocument/2006/relationships/image" Target="../media/image46.emf"/><Relationship Id="rId3" Type="http://schemas.openxmlformats.org/officeDocument/2006/relationships/hyperlink" Target="https://www.nta.go.jp/taxes/kids/index.htm" TargetMode="External"/><Relationship Id="rId7" Type="http://schemas.openxmlformats.org/officeDocument/2006/relationships/image" Target="../media/image44.emf"/><Relationship Id="rId12" Type="http://schemas.openxmlformats.org/officeDocument/2006/relationships/image" Target="../media/image45.emf"/><Relationship Id="rId2" Type="http://schemas.openxmlformats.org/officeDocument/2006/relationships/notesSlide" Target="../notesSlides/notesSlide7.xml"/><Relationship Id="rId16" Type="http://schemas.openxmlformats.org/officeDocument/2006/relationships/image" Target="../media/image49.png"/><Relationship Id="rId1" Type="http://schemas.openxmlformats.org/officeDocument/2006/relationships/slideLayout" Target="../slideLayouts/slideLayout26.xml"/><Relationship Id="rId6" Type="http://schemas.openxmlformats.org/officeDocument/2006/relationships/hyperlink" Target="https://www.shiga-sozeikyoiku.com/" TargetMode="External"/><Relationship Id="rId11" Type="http://schemas.openxmlformats.org/officeDocument/2006/relationships/hyperlink" Target="https://www.pref.shiga.lg.jp/" TargetMode="External"/><Relationship Id="rId5" Type="http://schemas.openxmlformats.org/officeDocument/2006/relationships/image" Target="../media/image43.emf"/><Relationship Id="rId15" Type="http://schemas.openxmlformats.org/officeDocument/2006/relationships/image" Target="../media/image48.png"/><Relationship Id="rId10" Type="http://schemas.openxmlformats.org/officeDocument/2006/relationships/hyperlink" Target="https://www.mof.go.jp/" TargetMode="External"/><Relationship Id="rId4" Type="http://schemas.openxmlformats.org/officeDocument/2006/relationships/image" Target="../media/image42.svg"/><Relationship Id="rId9" Type="http://schemas.openxmlformats.org/officeDocument/2006/relationships/hyperlink" Target="https://www.mext.go.jp/" TargetMode="External"/><Relationship Id="rId14" Type="http://schemas.openxmlformats.org/officeDocument/2006/relationships/image" Target="../media/image47.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of.go.jp/tax_information/index.html"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hyperlink" Target="https://www.nta.go.jp/taxes/kids/hatten/page02.htm"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nta.go.jp/taxes/kids/hatten/page14.htm"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hizeiren.or.jp/taxaccount/education/sozei_nichizei/" TargetMode="External"/><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244600" y="35402"/>
            <a:ext cx="6680200"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講師用マニュアル（滋賀県版）</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5119350"/>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あり、滋賀県租税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この冊子は、このような趣旨を踏まえ、中学生用租税教育教材「わたしたちの生活と税金」の補助資料として、講師用に作成したものです。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各ページに対応した参考資料を掲載しておりますので、是非、ご活用ください。</a:t>
            </a: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sp>
        <p:nvSpPr>
          <p:cNvPr id="5" name="Slide Number Placeholder 5">
            <a:extLst>
              <a:ext uri="{FF2B5EF4-FFF2-40B4-BE49-F238E27FC236}">
                <a16:creationId xmlns:a16="http://schemas.microsoft.com/office/drawing/2014/main" id="{EA2198DC-B691-4799-FDDA-8279927481D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pic>
        <p:nvPicPr>
          <p:cNvPr id="3" name="図 2">
            <a:extLst>
              <a:ext uri="{FF2B5EF4-FFF2-40B4-BE49-F238E27FC236}">
                <a16:creationId xmlns:a16="http://schemas.microsoft.com/office/drawing/2014/main" id="{EF7B5971-E792-B65C-41FC-744F7F86FAE4}"/>
              </a:ext>
            </a:extLst>
          </p:cNvPr>
          <p:cNvPicPr>
            <a:picLocks noChangeAspect="1"/>
          </p:cNvPicPr>
          <p:nvPr/>
        </p:nvPicPr>
        <p:blipFill>
          <a:blip r:embed="rId3"/>
          <a:stretch>
            <a:fillRect/>
          </a:stretch>
        </p:blipFill>
        <p:spPr>
          <a:xfrm>
            <a:off x="152400" y="929830"/>
            <a:ext cx="4114740" cy="3089089"/>
          </a:xfrm>
          <a:prstGeom prst="rect">
            <a:avLst/>
          </a:prstGeom>
          <a:ln>
            <a:solidFill>
              <a:srgbClr val="4E97C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24046"/>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790613"/>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5" y="3785060"/>
            <a:ext cx="5937471" cy="302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613321"/>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155553"/>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2"/>
            <a:extLst>
              <a:ext uri="{FF2B5EF4-FFF2-40B4-BE49-F238E27FC236}">
                <a16:creationId xmlns:a16="http://schemas.microsoft.com/office/drawing/2014/main" id="{CA06D959-AADC-4525-A31D-2571F4A12CEA}"/>
              </a:ext>
            </a:extLst>
          </p:cNvPr>
          <p:cNvPicPr>
            <a:picLocks noChangeAspect="1"/>
          </p:cNvPicPr>
          <p:nvPr/>
        </p:nvPicPr>
        <p:blipFill>
          <a:blip r:embed="rId3"/>
          <a:stretch>
            <a:fillRect/>
          </a:stretch>
        </p:blipFill>
        <p:spPr>
          <a:xfrm>
            <a:off x="2262852" y="6126301"/>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25317"/>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85812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03389"/>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pic>
        <p:nvPicPr>
          <p:cNvPr id="2" name="図 1">
            <a:extLst>
              <a:ext uri="{FF2B5EF4-FFF2-40B4-BE49-F238E27FC236}">
                <a16:creationId xmlns:a16="http://schemas.microsoft.com/office/drawing/2014/main" id="{83C313A6-EF2E-2642-7BC2-AA9B57877582}"/>
              </a:ext>
            </a:extLst>
          </p:cNvPr>
          <p:cNvPicPr>
            <a:picLocks noChangeAspect="1"/>
          </p:cNvPicPr>
          <p:nvPr/>
        </p:nvPicPr>
        <p:blipFill>
          <a:blip r:embed="rId4"/>
          <a:stretch>
            <a:fillRect/>
          </a:stretch>
        </p:blipFill>
        <p:spPr>
          <a:xfrm>
            <a:off x="266423" y="644058"/>
            <a:ext cx="3658112" cy="2743584"/>
          </a:xfrm>
          <a:prstGeom prst="rect">
            <a:avLst/>
          </a:prstGeom>
          <a:ln>
            <a:solidFill>
              <a:schemeClr val="accent5"/>
            </a:solidFill>
          </a:ln>
        </p:spPr>
      </p:pic>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そこで公共サービスに格差が生じないよう、国が地方公共団体の財政力を調整するために支出しているのが、地方交付税交付金等です。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P14‐15</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559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1,078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私たちが安心して生活していくために必要な年金、医療、介護、少子化対策、生活扶助等社会福祉、保健衛生対策、雇用労災対策に使われています。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406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20" name="図 19">
            <a:extLst>
              <a:ext uri="{FF2B5EF4-FFF2-40B4-BE49-F238E27FC236}">
                <a16:creationId xmlns:a16="http://schemas.microsoft.com/office/drawing/2014/main" id="{531D754D-6DD5-FF95-573D-0432B6093397}"/>
              </a:ext>
            </a:extLst>
          </p:cNvPr>
          <p:cNvPicPr>
            <a:picLocks noChangeAspect="1"/>
          </p:cNvPicPr>
          <p:nvPr/>
        </p:nvPicPr>
        <p:blipFill>
          <a:blip r:embed="rId2"/>
          <a:stretch>
            <a:fillRect/>
          </a:stretch>
        </p:blipFill>
        <p:spPr>
          <a:xfrm>
            <a:off x="283281" y="762331"/>
            <a:ext cx="3709523" cy="2782142"/>
          </a:xfrm>
          <a:prstGeom prst="rect">
            <a:avLst/>
          </a:prstGeom>
          <a:ln>
            <a:solidFill>
              <a:schemeClr val="accent5"/>
            </a:solidFill>
          </a:ln>
        </p:spPr>
      </p:pic>
      <p:pic>
        <p:nvPicPr>
          <p:cNvPr id="16" name="図 15">
            <a:extLst>
              <a:ext uri="{FF2B5EF4-FFF2-40B4-BE49-F238E27FC236}">
                <a16:creationId xmlns:a16="http://schemas.microsoft.com/office/drawing/2014/main" id="{31262090-06E6-9A40-5730-6C124AF16698}"/>
              </a:ext>
            </a:extLst>
          </p:cNvPr>
          <p:cNvPicPr>
            <a:picLocks noChangeAspect="1"/>
          </p:cNvPicPr>
          <p:nvPr/>
        </p:nvPicPr>
        <p:blipFill>
          <a:blip r:embed="rId3"/>
          <a:stretch>
            <a:fillRect/>
          </a:stretch>
        </p:blipFill>
        <p:spPr>
          <a:xfrm>
            <a:off x="283281" y="3722584"/>
            <a:ext cx="3709523" cy="2782142"/>
          </a:xfrm>
          <a:prstGeom prst="rect">
            <a:avLst/>
          </a:prstGeom>
          <a:ln>
            <a:solidFill>
              <a:srgbClr val="0070C0"/>
            </a:solidFill>
          </a:ln>
        </p:spPr>
      </p:pic>
    </p:spTree>
    <p:extLst>
      <p:ext uri="{BB962C8B-B14F-4D97-AF65-F5344CB8AC3E}">
        <p14:creationId xmlns:p14="http://schemas.microsoft.com/office/powerpoint/2010/main" val="232853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歳出の増加に対し歳入は、経済成長の停滞などが影響して税収の伸びが見合っておらず、不足分を借金に頼っているため、公債金は約５倍と大幅に増加しています。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8" name="図 7">
            <a:extLst>
              <a:ext uri="{FF2B5EF4-FFF2-40B4-BE49-F238E27FC236}">
                <a16:creationId xmlns:a16="http://schemas.microsoft.com/office/drawing/2014/main" id="{BF5D1D58-EA26-8EEB-D5BB-9E2BA0C9B450}"/>
              </a:ext>
            </a:extLst>
          </p:cNvPr>
          <p:cNvPicPr>
            <a:picLocks noChangeAspect="1"/>
          </p:cNvPicPr>
          <p:nvPr/>
        </p:nvPicPr>
        <p:blipFill>
          <a:blip r:embed="rId2"/>
          <a:stretch>
            <a:fillRect/>
          </a:stretch>
        </p:blipFill>
        <p:spPr>
          <a:xfrm>
            <a:off x="313547" y="762446"/>
            <a:ext cx="3684095" cy="2763071"/>
          </a:xfrm>
          <a:prstGeom prst="rect">
            <a:avLst/>
          </a:prstGeom>
          <a:ln>
            <a:solidFill>
              <a:schemeClr val="accent5"/>
            </a:solidFill>
          </a:ln>
        </p:spPr>
      </p:pic>
      <p:pic>
        <p:nvPicPr>
          <p:cNvPr id="14" name="図 13">
            <a:extLst>
              <a:ext uri="{FF2B5EF4-FFF2-40B4-BE49-F238E27FC236}">
                <a16:creationId xmlns:a16="http://schemas.microsoft.com/office/drawing/2014/main" id="{42A50566-7212-ED2F-C54E-1369802E2A88}"/>
              </a:ext>
            </a:extLst>
          </p:cNvPr>
          <p:cNvPicPr>
            <a:picLocks noChangeAspect="1"/>
          </p:cNvPicPr>
          <p:nvPr/>
        </p:nvPicPr>
        <p:blipFill>
          <a:blip r:embed="rId3"/>
          <a:stretch>
            <a:fillRect/>
          </a:stretch>
        </p:blipFill>
        <p:spPr>
          <a:xfrm>
            <a:off x="313546" y="3760787"/>
            <a:ext cx="3684095" cy="2763071"/>
          </a:xfrm>
          <a:prstGeom prst="rect">
            <a:avLst/>
          </a:prstGeom>
          <a:ln>
            <a:solidFill>
              <a:schemeClr val="accent5"/>
            </a:solidFill>
          </a:ln>
        </p:spPr>
      </p:pic>
    </p:spTree>
    <p:extLst>
      <p:ext uri="{BB962C8B-B14F-4D97-AF65-F5344CB8AC3E}">
        <p14:creationId xmlns:p14="http://schemas.microsoft.com/office/powerpoint/2010/main" val="280076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P18</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3" name="図 2">
            <a:extLst>
              <a:ext uri="{FF2B5EF4-FFF2-40B4-BE49-F238E27FC236}">
                <a16:creationId xmlns:a16="http://schemas.microsoft.com/office/drawing/2014/main" id="{5B9FC42F-BDCC-B4D5-E340-E21EE39B2E0D}"/>
              </a:ext>
            </a:extLst>
          </p:cNvPr>
          <p:cNvPicPr>
            <a:picLocks noChangeAspect="1"/>
          </p:cNvPicPr>
          <p:nvPr/>
        </p:nvPicPr>
        <p:blipFill>
          <a:blip r:embed="rId2"/>
          <a:stretch>
            <a:fillRect/>
          </a:stretch>
        </p:blipFill>
        <p:spPr>
          <a:xfrm>
            <a:off x="323528" y="721944"/>
            <a:ext cx="3662313" cy="2746735"/>
          </a:xfrm>
          <a:prstGeom prst="rect">
            <a:avLst/>
          </a:prstGeom>
          <a:ln>
            <a:solidFill>
              <a:schemeClr val="accent5"/>
            </a:solidFill>
          </a:ln>
        </p:spPr>
      </p:pic>
    </p:spTree>
    <p:extLst>
      <p:ext uri="{BB962C8B-B14F-4D97-AF65-F5344CB8AC3E}">
        <p14:creationId xmlns:p14="http://schemas.microsoft.com/office/powerpoint/2010/main" val="8800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P19‐21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90591" y="3555713"/>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238102" y="4081245"/>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1,145</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a:t>
            </a:r>
            <a:r>
              <a:rPr lang="ja-JP" altLang="en-US" sz="1000">
                <a:latin typeface="メイリオ" panose="020B0604030504040204" pitchFamily="50" charset="-128"/>
                <a:ea typeface="メイリオ" panose="020B0604030504040204" pitchFamily="50" charset="-128"/>
              </a:rPr>
              <a:t>約</a:t>
            </a:r>
            <a:r>
              <a:rPr lang="en-US" altLang="ja-JP" sz="1000" dirty="0">
                <a:latin typeface="メイリオ" panose="020B0604030504040204" pitchFamily="50" charset="-128"/>
                <a:ea typeface="メイリオ" panose="020B0604030504040204" pitchFamily="50" charset="-128"/>
              </a:rPr>
              <a:t>15</a:t>
            </a:r>
            <a:r>
              <a:rPr lang="ja-JP" altLang="en-US" sz="1000">
                <a:latin typeface="メイリオ" panose="020B0604030504040204" pitchFamily="50" charset="-128"/>
                <a:ea typeface="メイリオ" panose="020B0604030504040204" pitchFamily="50" charset="-128"/>
              </a:rPr>
              <a:t>年分</a:t>
            </a:r>
            <a:r>
              <a:rPr lang="ja-JP" altLang="en-US" sz="1000" dirty="0">
                <a:latin typeface="メイリオ" panose="020B0604030504040204" pitchFamily="50" charset="-128"/>
                <a:ea typeface="メイリオ" panose="020B0604030504040204" pitchFamily="50" charset="-128"/>
              </a:rPr>
              <a:t>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a:ea typeface="メイリオ"/>
              </a:rPr>
              <a:t>　</a:t>
            </a:r>
            <a:r>
              <a:rPr lang="en-US" altLang="ja-JP" sz="1000" dirty="0">
                <a:latin typeface="メイリオ"/>
                <a:ea typeface="メイリオ"/>
              </a:rPr>
              <a:t>※</a:t>
            </a:r>
            <a:r>
              <a:rPr lang="ja-JP" altLang="en-US" sz="1000" dirty="0">
                <a:latin typeface="メイリオ"/>
                <a:ea typeface="メイリオ"/>
              </a:rPr>
              <a:t>　</a:t>
            </a:r>
            <a:r>
              <a:rPr lang="en-US" altLang="ja-JP" sz="1000" dirty="0">
                <a:latin typeface="メイリオ"/>
                <a:ea typeface="メイリオ"/>
              </a:rPr>
              <a:t>2026</a:t>
            </a:r>
            <a:r>
              <a:rPr lang="ja-JP" altLang="en-US" sz="1000">
                <a:latin typeface="メイリオ"/>
                <a:ea typeface="メイリオ"/>
              </a:rPr>
              <a:t>年度一般会計税収　</a:t>
            </a:r>
            <a:r>
              <a:rPr lang="en-US" altLang="ja-JP" sz="1000" dirty="0">
                <a:latin typeface="メイリオ"/>
                <a:ea typeface="メイリオ"/>
              </a:rPr>
              <a:t>83.7</a:t>
            </a:r>
            <a:r>
              <a:rPr lang="ja-JP" altLang="en-US" sz="1000" dirty="0">
                <a:latin typeface="メイリオ"/>
                <a:ea typeface="メイリオ"/>
              </a:rPr>
              <a:t>兆円</a:t>
            </a:r>
            <a:endParaRPr lang="ja-JP" dirty="0">
              <a:cs typeface="Times"/>
            </a:endParaRPr>
          </a:p>
        </p:txBody>
      </p:sp>
      <p:sp>
        <p:nvSpPr>
          <p:cNvPr id="18" name="テキスト ボックス 17">
            <a:extLst>
              <a:ext uri="{FF2B5EF4-FFF2-40B4-BE49-F238E27FC236}">
                <a16:creationId xmlns:a16="http://schemas.microsoft.com/office/drawing/2014/main" id="{8A641164-1E01-4859-91F2-DF6EF28B55C8}"/>
              </a:ext>
            </a:extLst>
          </p:cNvPr>
          <p:cNvSpPr txBox="1"/>
          <p:nvPr/>
        </p:nvSpPr>
        <p:spPr>
          <a:xfrm>
            <a:off x="267962" y="6105195"/>
            <a:ext cx="2738480" cy="620901"/>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19</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21</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動画で学ぼう</a:t>
            </a:r>
            <a:r>
              <a:rPr kumimoji="1" lang="ja-JP" altLang="en-US" sz="900" i="0" spc="50" baseline="0" dirty="0">
                <a:latin typeface="メイリオ" panose="020B0604030504040204" pitchFamily="50" charset="-128"/>
                <a:ea typeface="メイリオ" panose="020B0604030504040204" pitchFamily="50" charset="-128"/>
              </a:rPr>
              <a:t>：日本の「財政」を考えよう</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i="0" spc="50" baseline="0" dirty="0">
                <a:latin typeface="メイリオ" panose="020B0604030504040204" pitchFamily="50" charset="-128"/>
                <a:ea typeface="メイリオ" panose="020B0604030504040204" pitchFamily="50" charset="-128"/>
              </a:rPr>
              <a:t>［財務省作成動画：</a:t>
            </a:r>
            <a:r>
              <a:rPr kumimoji="1" lang="en-US" altLang="ja-JP" sz="900" i="0" spc="50" baseline="0" dirty="0">
                <a:latin typeface="メイリオ" panose="020B0604030504040204" pitchFamily="50" charset="-128"/>
                <a:ea typeface="メイリオ" panose="020B0604030504040204" pitchFamily="50" charset="-128"/>
              </a:rPr>
              <a:t>YouTube</a:t>
            </a:r>
            <a:r>
              <a:rPr kumimoji="1" lang="ja-JP" altLang="en-US" sz="900" i="0" spc="50" baseline="0" dirty="0">
                <a:latin typeface="メイリオ" panose="020B0604030504040204" pitchFamily="50" charset="-128"/>
                <a:ea typeface="メイリオ" panose="020B0604030504040204" pitchFamily="50" charset="-128"/>
              </a:rPr>
              <a:t>］</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16" name="図 15">
            <a:hlinkClick r:id="rId3"/>
            <a:extLst>
              <a:ext uri="{FF2B5EF4-FFF2-40B4-BE49-F238E27FC236}">
                <a16:creationId xmlns:a16="http://schemas.microsoft.com/office/drawing/2014/main" id="{52E88970-587E-4D5E-A027-8B9491FF2001}"/>
              </a:ext>
            </a:extLst>
          </p:cNvPr>
          <p:cNvPicPr>
            <a:picLocks noChangeAspect="1"/>
          </p:cNvPicPr>
          <p:nvPr/>
        </p:nvPicPr>
        <p:blipFill>
          <a:blip r:embed="rId4"/>
          <a:stretch>
            <a:fillRect/>
          </a:stretch>
        </p:blipFill>
        <p:spPr>
          <a:xfrm>
            <a:off x="3147405" y="6169713"/>
            <a:ext cx="533803" cy="533803"/>
          </a:xfrm>
          <a:prstGeom prst="rect">
            <a:avLst/>
          </a:prstGeom>
        </p:spPr>
      </p:pic>
      <p:sp>
        <p:nvSpPr>
          <p:cNvPr id="8" name="角丸四角形 7">
            <a:extLst>
              <a:ext uri="{FF2B5EF4-FFF2-40B4-BE49-F238E27FC236}">
                <a16:creationId xmlns:a16="http://schemas.microsoft.com/office/drawing/2014/main" id="{8B17394A-B22C-E471-DB82-65F646620FE1}"/>
              </a:ext>
            </a:extLst>
          </p:cNvPr>
          <p:cNvSpPr/>
          <p:nvPr/>
        </p:nvSpPr>
        <p:spPr>
          <a:xfrm>
            <a:off x="4240960" y="353372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dirty="0">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271048" y="3838527"/>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66E166E9-4523-8498-8943-C4068FF13310}"/>
              </a:ext>
            </a:extLst>
          </p:cNvPr>
          <p:cNvSpPr>
            <a:spLocks noChangeArrowheads="1"/>
          </p:cNvSpPr>
          <p:nvPr/>
        </p:nvSpPr>
        <p:spPr bwMode="auto">
          <a:xfrm>
            <a:off x="267962" y="6147231"/>
            <a:ext cx="3512203" cy="55836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064E3BD7-9456-6385-7028-C86B7E30AB13}"/>
              </a:ext>
            </a:extLst>
          </p:cNvPr>
          <p:cNvPicPr>
            <a:picLocks noChangeAspect="1"/>
          </p:cNvPicPr>
          <p:nvPr/>
        </p:nvPicPr>
        <p:blipFill>
          <a:blip r:embed="rId5"/>
          <a:stretch>
            <a:fillRect/>
          </a:stretch>
        </p:blipFill>
        <p:spPr>
          <a:xfrm>
            <a:off x="275039" y="3426200"/>
            <a:ext cx="3519280" cy="2639460"/>
          </a:xfrm>
          <a:prstGeom prst="rect">
            <a:avLst/>
          </a:prstGeom>
          <a:ln>
            <a:solidFill>
              <a:srgbClr val="0070C0"/>
            </a:solidFill>
          </a:ln>
        </p:spPr>
      </p:pic>
      <p:pic>
        <p:nvPicPr>
          <p:cNvPr id="13" name="図 12">
            <a:extLst>
              <a:ext uri="{FF2B5EF4-FFF2-40B4-BE49-F238E27FC236}">
                <a16:creationId xmlns:a16="http://schemas.microsoft.com/office/drawing/2014/main" id="{3164912B-9E81-7817-3E68-DFC5B1E9B295}"/>
              </a:ext>
            </a:extLst>
          </p:cNvPr>
          <p:cNvPicPr>
            <a:picLocks noChangeAspect="1"/>
          </p:cNvPicPr>
          <p:nvPr/>
        </p:nvPicPr>
        <p:blipFill>
          <a:blip r:embed="rId6"/>
          <a:stretch>
            <a:fillRect/>
          </a:stretch>
        </p:blipFill>
        <p:spPr>
          <a:xfrm>
            <a:off x="4298812" y="644493"/>
            <a:ext cx="3508688" cy="2631516"/>
          </a:xfrm>
          <a:prstGeom prst="rect">
            <a:avLst/>
          </a:prstGeom>
          <a:ln>
            <a:solidFill>
              <a:srgbClr val="0070C0"/>
            </a:solidFill>
          </a:ln>
        </p:spPr>
      </p:pic>
      <p:sp>
        <p:nvSpPr>
          <p:cNvPr id="4" name="Slide Number Placeholder 5">
            <a:extLst>
              <a:ext uri="{FF2B5EF4-FFF2-40B4-BE49-F238E27FC236}">
                <a16:creationId xmlns:a16="http://schemas.microsoft.com/office/drawing/2014/main" id="{F9963FAD-8963-5586-F1D6-510EED2BC9A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2" name="図 1">
            <a:extLst>
              <a:ext uri="{FF2B5EF4-FFF2-40B4-BE49-F238E27FC236}">
                <a16:creationId xmlns:a16="http://schemas.microsoft.com/office/drawing/2014/main" id="{56BDA3FE-94A1-7F18-9495-30A6E0DC6F04}"/>
              </a:ext>
            </a:extLst>
          </p:cNvPr>
          <p:cNvPicPr>
            <a:picLocks noChangeAspect="1"/>
          </p:cNvPicPr>
          <p:nvPr/>
        </p:nvPicPr>
        <p:blipFill>
          <a:blip r:embed="rId7"/>
          <a:stretch>
            <a:fillRect/>
          </a:stretch>
        </p:blipFill>
        <p:spPr>
          <a:xfrm>
            <a:off x="267962" y="644493"/>
            <a:ext cx="3526357" cy="2644768"/>
          </a:xfrm>
          <a:prstGeom prst="rect">
            <a:avLst/>
          </a:prstGeom>
          <a:ln>
            <a:solidFill>
              <a:schemeClr val="accent5"/>
            </a:solidFill>
          </a:ln>
        </p:spPr>
      </p:pic>
    </p:spTree>
    <p:extLst>
      <p:ext uri="{BB962C8B-B14F-4D97-AF65-F5344CB8AC3E}">
        <p14:creationId xmlns:p14="http://schemas.microsoft.com/office/powerpoint/2010/main" val="400943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90E3F5-A9CB-41A0-9E6A-B7F072B335E0}"/>
              </a:ext>
            </a:extLst>
          </p:cNvPr>
          <p:cNvSpPr>
            <a:spLocks noChangeArrowheads="1"/>
          </p:cNvSpPr>
          <p:nvPr/>
        </p:nvSpPr>
        <p:spPr bwMode="auto">
          <a:xfrm>
            <a:off x="288013" y="4269141"/>
            <a:ext cx="39665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Meiryo UI" panose="020B0604030504040204" pitchFamily="34" charset="-128"/>
                <a:ea typeface="Meiryo UI" panose="020B0604030504040204" pitchFamily="34" charset="-128"/>
              </a:rPr>
              <a:t>　</a:t>
            </a:r>
            <a:r>
              <a:rPr lang="ja-JP" altLang="en-US" sz="1200" dirty="0">
                <a:latin typeface="Meiryo UI" panose="020B0604030504040204" pitchFamily="34" charset="-128"/>
                <a:ea typeface="Meiryo UI" panose="020B0604030504040204" pitchFamily="34" charset="-128"/>
              </a:rPr>
              <a:t>私たちの県の歳入・歳出の内訳がどうなっているのかを学び、地方では、主としてその地域に住む人々の豊かな暮らしと安全のために税金がどのように使われているのかを理解</a:t>
            </a:r>
            <a:r>
              <a:rPr lang="ja-JP" altLang="en-US" sz="1200">
                <a:latin typeface="Meiryo UI" panose="020B0604030504040204" pitchFamily="34" charset="-128"/>
                <a:ea typeface="Meiryo UI" panose="020B0604030504040204" pitchFamily="34" charset="-128"/>
              </a:rPr>
              <a:t>させる。</a:t>
            </a:r>
            <a:endParaRPr lang="ja-JP" altLang="en-US" sz="1200" dirty="0">
              <a:latin typeface="Meiryo UI" panose="020B0604030504040204" pitchFamily="34" charset="-128"/>
              <a:ea typeface="Meiryo UI" panose="020B0604030504040204" pitchFamily="34" charset="-128"/>
            </a:endParaRPr>
          </a:p>
        </p:txBody>
      </p:sp>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2399" y="152400"/>
            <a:ext cx="8369431"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Meiryo UI" panose="020B0604030504040204" pitchFamily="34" charset="-128"/>
                <a:ea typeface="Meiryo UI" panose="020B0604030504040204" pitchFamily="34" charset="-128"/>
              </a:rPr>
              <a:t>滋賀県の財政（生徒用</a:t>
            </a:r>
            <a:r>
              <a:rPr lang="en" altLang="ja-JP" sz="1500" b="1" kern="0" dirty="0">
                <a:solidFill>
                  <a:schemeClr val="bg1"/>
                </a:solidFill>
                <a:latin typeface="Meiryo UI" panose="020B0604030504040204" pitchFamily="34" charset="-128"/>
                <a:ea typeface="Meiryo UI" panose="020B0604030504040204" pitchFamily="34" charset="-128"/>
              </a:rPr>
              <a:t>P22</a:t>
            </a:r>
            <a:r>
              <a:rPr lang="ja-JP" altLang="en" sz="1500" b="1" kern="0">
                <a:solidFill>
                  <a:schemeClr val="bg1"/>
                </a:solidFill>
                <a:latin typeface="Meiryo UI" panose="020B0604030504040204" pitchFamily="34" charset="-128"/>
                <a:ea typeface="Meiryo UI" panose="020B0604030504040204" pitchFamily="34" charset="-128"/>
              </a:rPr>
              <a:t>）</a:t>
            </a:r>
          </a:p>
        </p:txBody>
      </p:sp>
      <p:graphicFrame>
        <p:nvGraphicFramePr>
          <p:cNvPr id="4" name="表 3">
            <a:extLst>
              <a:ext uri="{FF2B5EF4-FFF2-40B4-BE49-F238E27FC236}">
                <a16:creationId xmlns:a16="http://schemas.microsoft.com/office/drawing/2014/main" id="{7C64C02C-A76C-4A13-A78F-6C9BFEEF411B}"/>
              </a:ext>
            </a:extLst>
          </p:cNvPr>
          <p:cNvGraphicFramePr>
            <a:graphicFrameLocks noGrp="1"/>
          </p:cNvGraphicFramePr>
          <p:nvPr>
            <p:extLst>
              <p:ext uri="{D42A27DB-BD31-4B8C-83A1-F6EECF244321}">
                <p14:modId xmlns:p14="http://schemas.microsoft.com/office/powerpoint/2010/main" val="2550051234"/>
              </p:ext>
            </p:extLst>
          </p:nvPr>
        </p:nvGraphicFramePr>
        <p:xfrm>
          <a:off x="4439213" y="1063280"/>
          <a:ext cx="4416774" cy="5632329"/>
        </p:xfrm>
        <a:graphic>
          <a:graphicData uri="http://schemas.openxmlformats.org/drawingml/2006/table">
            <a:tbl>
              <a:tblPr firstRow="1">
                <a:tableStyleId>{5940675A-B579-460E-94D1-54222C63F5DA}</a:tableStyleId>
              </a:tblPr>
              <a:tblGrid>
                <a:gridCol w="854149">
                  <a:extLst>
                    <a:ext uri="{9D8B030D-6E8A-4147-A177-3AD203B41FA5}">
                      <a16:colId xmlns:a16="http://schemas.microsoft.com/office/drawing/2014/main" val="1411623697"/>
                    </a:ext>
                  </a:extLst>
                </a:gridCol>
                <a:gridCol w="718798">
                  <a:extLst>
                    <a:ext uri="{9D8B030D-6E8A-4147-A177-3AD203B41FA5}">
                      <a16:colId xmlns:a16="http://schemas.microsoft.com/office/drawing/2014/main" val="495932085"/>
                    </a:ext>
                  </a:extLst>
                </a:gridCol>
                <a:gridCol w="648072">
                  <a:extLst>
                    <a:ext uri="{9D8B030D-6E8A-4147-A177-3AD203B41FA5}">
                      <a16:colId xmlns:a16="http://schemas.microsoft.com/office/drawing/2014/main" val="3803030530"/>
                    </a:ext>
                  </a:extLst>
                </a:gridCol>
                <a:gridCol w="2195755">
                  <a:extLst>
                    <a:ext uri="{9D8B030D-6E8A-4147-A177-3AD203B41FA5}">
                      <a16:colId xmlns:a16="http://schemas.microsoft.com/office/drawing/2014/main" val="1526913720"/>
                    </a:ext>
                  </a:extLst>
                </a:gridCol>
              </a:tblGrid>
              <a:tr h="551379">
                <a:tc>
                  <a:txBody>
                    <a:bodyPr/>
                    <a:lstStyle/>
                    <a:p>
                      <a:pPr algn="ctr">
                        <a:lnSpc>
                          <a:spcPct val="100000"/>
                        </a:lnSpc>
                      </a:pPr>
                      <a:r>
                        <a:rPr kumimoji="1" lang="ja-JP" altLang="en-US" sz="1050" dirty="0">
                          <a:latin typeface="ＭＳ ゴシック" panose="020B0609070205080204" pitchFamily="49" charset="-128"/>
                          <a:ea typeface="ＭＳ ゴシック" panose="020B0609070205080204" pitchFamily="49" charset="-128"/>
                        </a:rPr>
                        <a:t>内訳</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latin typeface="ＭＳ ゴシック" panose="020B0609070205080204" pitchFamily="49" charset="-128"/>
                          <a:ea typeface="ＭＳ ゴシック" panose="020B0609070205080204" pitchFamily="49" charset="-128"/>
                        </a:rPr>
                        <a:t>予算額（億円）</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latin typeface="ＭＳ ゴシック" panose="020B0609070205080204" pitchFamily="49" charset="-128"/>
                          <a:ea typeface="ＭＳ ゴシック" panose="020B0609070205080204" pitchFamily="49" charset="-128"/>
                        </a:rPr>
                        <a:t>割合（％）</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latin typeface="ＭＳ ゴシック" panose="020B0609070205080204" pitchFamily="49" charset="-128"/>
                          <a:ea typeface="ＭＳ ゴシック" panose="020B0609070205080204" pitchFamily="49" charset="-128"/>
                        </a:rPr>
                        <a:t>項 目 説 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個人県民税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706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35.7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月</a:t>
                      </a: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日現在で、県内に住所や事業所などを持っている個人にかかる税</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地方消費税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334</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16.9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消費税と同時に、商品・製品の販売、サービスの提供などに対してかかる税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75198226"/>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法人事業税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549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27.8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県内に事務所等を設けて事業を行う法人にかかる税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58235642"/>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自動車税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176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8.9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県内に主たる定置場を有する自動車を取得した時や所有している者にかかる税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87266286"/>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軽油引取税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65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3.3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特約業者又は元売業者からの軽油の取引に対してかかる税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86938558"/>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法人県民税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51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県内に事務所等や寮などを持っている法人にかかる税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51329"/>
                  </a:ext>
                </a:extLst>
              </a:tr>
              <a:tr h="465825">
                <a:tc>
                  <a:txBody>
                    <a:bodyPr/>
                    <a:lstStyle/>
                    <a:p>
                      <a:r>
                        <a:rPr kumimoji="1" lang="ja-JP" altLang="en-US" sz="1050" kern="1100" spc="-180" baseline="0" dirty="0">
                          <a:latin typeface="ＭＳ ゴシック" panose="020B0609070205080204" pitchFamily="49" charset="-128"/>
                          <a:ea typeface="ＭＳ ゴシック" panose="020B0609070205080204" pitchFamily="49" charset="-128"/>
                        </a:rPr>
                        <a:t>不動産取得税</a:t>
                      </a:r>
                      <a:endParaRPr kumimoji="1" lang="ja-JP" altLang="en-US" sz="1050" kern="1100" spc="-180" baseline="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41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県内の不動産を取得した者に対してかかる税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5947258"/>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県たばこ税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0.8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たばこ卸売業者等が県内の小売販売業者に売り渡したときにかかる税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48282798"/>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個人事業税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県内に事務所等を設けて事業を行う個人にかかる税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39751152"/>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そ  の  他</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0.8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県民税利子割・ゴルフ場利用税・狩猟税・鉱区税・産業廃棄物税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520759365"/>
                  </a:ext>
                </a:extLst>
              </a:tr>
            </a:tbl>
          </a:graphicData>
        </a:graphic>
      </p:graphicFrame>
      <p:sp>
        <p:nvSpPr>
          <p:cNvPr id="13" name="正方形/長方形 12">
            <a:extLst>
              <a:ext uri="{FF2B5EF4-FFF2-40B4-BE49-F238E27FC236}">
                <a16:creationId xmlns:a16="http://schemas.microsoft.com/office/drawing/2014/main" id="{4BA9EDE1-9F9F-44B8-B4C9-D716940AD854}"/>
              </a:ext>
            </a:extLst>
          </p:cNvPr>
          <p:cNvSpPr/>
          <p:nvPr/>
        </p:nvSpPr>
        <p:spPr>
          <a:xfrm>
            <a:off x="4439213" y="708480"/>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令和８年度　</a:t>
            </a:r>
            <a:r>
              <a:rPr lang="ja-JP" altLang="en-US" sz="1200" b="1" dirty="0">
                <a:solidFill>
                  <a:schemeClr val="accent5">
                    <a:lumMod val="50000"/>
                  </a:schemeClr>
                </a:solidFill>
                <a:latin typeface="Meiryo UI" panose="020B0604030504040204" pitchFamily="34" charset="-128"/>
                <a:ea typeface="Meiryo UI" panose="020B0604030504040204" pitchFamily="34" charset="-128"/>
              </a:rPr>
              <a:t>県税収入予算額　</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県税</a:t>
            </a:r>
            <a:r>
              <a:rPr kumimoji="1" lang="en-US" altLang="ja-JP" sz="1200" b="1" dirty="0">
                <a:solidFill>
                  <a:schemeClr val="accent5">
                    <a:lumMod val="50000"/>
                  </a:schemeClr>
                </a:solidFill>
                <a:latin typeface="Meiryo UI" panose="020B0604030504040204" pitchFamily="34" charset="-128"/>
                <a:ea typeface="Meiryo UI" panose="020B0604030504040204" pitchFamily="34" charset="-128"/>
              </a:rPr>
              <a:t>1,977</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億円</a:t>
            </a:r>
          </a:p>
        </p:txBody>
      </p:sp>
      <p:sp>
        <p:nvSpPr>
          <p:cNvPr id="12" name="角丸四角形 11">
            <a:extLst>
              <a:ext uri="{FF2B5EF4-FFF2-40B4-BE49-F238E27FC236}">
                <a16:creationId xmlns:a16="http://schemas.microsoft.com/office/drawing/2014/main" id="{F9776BEA-55A5-4B08-32BB-6280B9E49058}"/>
              </a:ext>
            </a:extLst>
          </p:cNvPr>
          <p:cNvSpPr/>
          <p:nvPr/>
        </p:nvSpPr>
        <p:spPr>
          <a:xfrm>
            <a:off x="288013" y="391304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200" b="1">
                <a:latin typeface="Meiryo UI" panose="020B0604030504040204" pitchFamily="34" charset="-128"/>
                <a:ea typeface="Meiryo UI" panose="020B0604030504040204" pitchFamily="34" charset="-128"/>
              </a:rPr>
              <a:t>ねらい</a:t>
            </a:r>
          </a:p>
        </p:txBody>
      </p:sp>
      <p:sp>
        <p:nvSpPr>
          <p:cNvPr id="14" name="角丸四角形 13">
            <a:extLst>
              <a:ext uri="{FF2B5EF4-FFF2-40B4-BE49-F238E27FC236}">
                <a16:creationId xmlns:a16="http://schemas.microsoft.com/office/drawing/2014/main" id="{A29C136F-738F-4D19-10C5-1BDE1CBA6A5F}"/>
              </a:ext>
            </a:extLst>
          </p:cNvPr>
          <p:cNvSpPr/>
          <p:nvPr/>
        </p:nvSpPr>
        <p:spPr>
          <a:xfrm>
            <a:off x="288013" y="51259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200" b="1">
                <a:latin typeface="Meiryo UI" panose="020B0604030504040204" pitchFamily="34" charset="-128"/>
                <a:ea typeface="Meiryo UI" panose="020B0604030504040204" pitchFamily="34" charset="-128"/>
              </a:rPr>
              <a:t>学習活動</a:t>
            </a:r>
          </a:p>
        </p:txBody>
      </p:sp>
      <p:sp>
        <p:nvSpPr>
          <p:cNvPr id="15" name="Rectangle 6">
            <a:extLst>
              <a:ext uri="{FF2B5EF4-FFF2-40B4-BE49-F238E27FC236}">
                <a16:creationId xmlns:a16="http://schemas.microsoft.com/office/drawing/2014/main" id="{3B09DE47-D69B-EEE1-2766-239C4CC897C3}"/>
              </a:ext>
            </a:extLst>
          </p:cNvPr>
          <p:cNvSpPr>
            <a:spLocks noChangeArrowheads="1"/>
          </p:cNvSpPr>
          <p:nvPr/>
        </p:nvSpPr>
        <p:spPr bwMode="auto">
          <a:xfrm>
            <a:off x="288013" y="5534368"/>
            <a:ext cx="3966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Meiryo UI" panose="020B0604030504040204" pitchFamily="34" charset="-128"/>
                <a:ea typeface="Meiryo UI" panose="020B0604030504040204" pitchFamily="34" charset="-128"/>
              </a:rPr>
              <a:t>　私たちのまちの</a:t>
            </a:r>
            <a:r>
              <a:rPr lang="ja-JP" altLang="en-US" sz="1200" dirty="0">
                <a:latin typeface="Meiryo UI" panose="020B0604030504040204" pitchFamily="34" charset="-128"/>
                <a:ea typeface="Meiryo UI" panose="020B0604030504040204" pitchFamily="34" charset="-128"/>
              </a:rPr>
              <a:t>財政を調べ、財政の役割や租税の意義などについて考えさせる。</a:t>
            </a:r>
          </a:p>
        </p:txBody>
      </p:sp>
      <p:sp>
        <p:nvSpPr>
          <p:cNvPr id="2" name="Slide Number Placeholder 5">
            <a:extLst>
              <a:ext uri="{FF2B5EF4-FFF2-40B4-BE49-F238E27FC236}">
                <a16:creationId xmlns:a16="http://schemas.microsoft.com/office/drawing/2014/main" id="{B4121D09-167A-F83C-9605-F5DBC758D614}"/>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pic>
        <p:nvPicPr>
          <p:cNvPr id="8" name="図 7">
            <a:extLst>
              <a:ext uri="{FF2B5EF4-FFF2-40B4-BE49-F238E27FC236}">
                <a16:creationId xmlns:a16="http://schemas.microsoft.com/office/drawing/2014/main" id="{FFB21890-512F-9FE7-C97B-6E175206389B}"/>
              </a:ext>
            </a:extLst>
          </p:cNvPr>
          <p:cNvPicPr>
            <a:picLocks noChangeAspect="1"/>
          </p:cNvPicPr>
          <p:nvPr/>
        </p:nvPicPr>
        <p:blipFill>
          <a:blip r:embed="rId2"/>
          <a:stretch>
            <a:fillRect/>
          </a:stretch>
        </p:blipFill>
        <p:spPr>
          <a:xfrm>
            <a:off x="267458" y="826781"/>
            <a:ext cx="3929317" cy="2946988"/>
          </a:xfrm>
          <a:prstGeom prst="rect">
            <a:avLst/>
          </a:prstGeom>
          <a:ln>
            <a:solidFill>
              <a:srgbClr val="4E97C5"/>
            </a:solidFill>
          </a:ln>
        </p:spPr>
      </p:pic>
    </p:spTree>
    <p:extLst>
      <p:ext uri="{BB962C8B-B14F-4D97-AF65-F5344CB8AC3E}">
        <p14:creationId xmlns:p14="http://schemas.microsoft.com/office/powerpoint/2010/main" val="325457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2400" y="152400"/>
            <a:ext cx="794500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Meiryo UI" panose="020B0604030504040204" pitchFamily="34" charset="-128"/>
                <a:ea typeface="Meiryo UI" panose="020B0604030504040204" pitchFamily="34" charset="-128"/>
              </a:rPr>
              <a:t>滋賀県の財政（生徒用</a:t>
            </a:r>
            <a:r>
              <a:rPr lang="en" altLang="ja-JP" sz="1500" b="1" kern="0" dirty="0">
                <a:solidFill>
                  <a:schemeClr val="bg1"/>
                </a:solidFill>
                <a:latin typeface="Meiryo UI" panose="020B0604030504040204" pitchFamily="34" charset="-128"/>
                <a:ea typeface="Meiryo UI" panose="020B0604030504040204" pitchFamily="34" charset="-128"/>
              </a:rPr>
              <a:t>P23,24</a:t>
            </a:r>
            <a:r>
              <a:rPr lang="ja-JP" altLang="en" sz="1500" b="1" kern="0">
                <a:solidFill>
                  <a:schemeClr val="bg1"/>
                </a:solidFill>
                <a:latin typeface="Meiryo UI" panose="020B0604030504040204" pitchFamily="34" charset="-128"/>
                <a:ea typeface="Meiryo UI" panose="020B0604030504040204" pitchFamily="34" charset="-128"/>
              </a:rPr>
              <a:t>）</a:t>
            </a:r>
          </a:p>
        </p:txBody>
      </p:sp>
      <p:sp>
        <p:nvSpPr>
          <p:cNvPr id="24" name="正方形/長方形 23">
            <a:extLst>
              <a:ext uri="{FF2B5EF4-FFF2-40B4-BE49-F238E27FC236}">
                <a16:creationId xmlns:a16="http://schemas.microsoft.com/office/drawing/2014/main" id="{C64DC22A-9F86-49FF-B466-0BDA86031221}"/>
              </a:ext>
            </a:extLst>
          </p:cNvPr>
          <p:cNvSpPr/>
          <p:nvPr/>
        </p:nvSpPr>
        <p:spPr>
          <a:xfrm>
            <a:off x="4646709" y="1357478"/>
            <a:ext cx="4189911" cy="27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altLang="ja-JP" sz="1100" dirty="0">
                <a:solidFill>
                  <a:schemeClr val="tx1"/>
                </a:solidFill>
                <a:latin typeface="Meiryo UI" panose="020B0604030504040204" pitchFamily="34" charset="-128"/>
                <a:ea typeface="Meiryo UI" panose="020B0604030504040204" pitchFamily="34" charset="-128"/>
              </a:rPr>
              <a:t>※</a:t>
            </a:r>
            <a:r>
              <a:rPr lang="ja-JP" altLang="en-US" sz="1100">
                <a:solidFill>
                  <a:schemeClr val="tx1"/>
                </a:solidFill>
                <a:latin typeface="Meiryo UI" panose="020B0604030504040204" pitchFamily="34" charset="-128"/>
                <a:ea typeface="Meiryo UI" panose="020B0604030504040204" pitchFamily="34" charset="-128"/>
              </a:rPr>
              <a:t>各年度</a:t>
            </a:r>
            <a:r>
              <a:rPr lang="ja-JP" altLang="en-US" sz="1100" dirty="0">
                <a:solidFill>
                  <a:schemeClr val="tx1"/>
                </a:solidFill>
                <a:latin typeface="Meiryo UI" panose="020B0604030504040204" pitchFamily="34" charset="-128"/>
                <a:ea typeface="Meiryo UI" panose="020B0604030504040204" pitchFamily="34" charset="-128"/>
              </a:rPr>
              <a:t>は３月１日現在の推計人口を基準と</a:t>
            </a:r>
            <a:r>
              <a:rPr lang="ja-JP" altLang="en-US" sz="1100">
                <a:solidFill>
                  <a:schemeClr val="tx1"/>
                </a:solidFill>
                <a:latin typeface="Meiryo UI" panose="020B0604030504040204" pitchFamily="34" charset="-128"/>
                <a:ea typeface="Meiryo UI" panose="020B0604030504040204" pitchFamily="34" charset="-128"/>
              </a:rPr>
              <a:t>して計算（</a:t>
            </a:r>
            <a:r>
              <a:rPr lang="ja-JP" altLang="en-US" sz="1100" dirty="0">
                <a:solidFill>
                  <a:schemeClr val="tx1"/>
                </a:solidFill>
                <a:latin typeface="Meiryo UI" panose="020B0604030504040204" pitchFamily="34" charset="-128"/>
                <a:ea typeface="Meiryo UI" panose="020B0604030504040204" pitchFamily="34" charset="-128"/>
              </a:rPr>
              <a:t>単位：円）</a:t>
            </a:r>
            <a:endParaRPr kumimoji="1" lang="ja-JP" altLang="en-US" sz="1100" dirty="0">
              <a:solidFill>
                <a:schemeClr val="tx1"/>
              </a:solidFill>
              <a:latin typeface="Meiryo UI" panose="020B0604030504040204" pitchFamily="34" charset="-128"/>
              <a:ea typeface="Meiryo UI" panose="020B0604030504040204" pitchFamily="34" charset="-128"/>
            </a:endParaRPr>
          </a:p>
        </p:txBody>
      </p:sp>
      <p:sp>
        <p:nvSpPr>
          <p:cNvPr id="30" name="正方形/長方形 29">
            <a:extLst>
              <a:ext uri="{FF2B5EF4-FFF2-40B4-BE49-F238E27FC236}">
                <a16:creationId xmlns:a16="http://schemas.microsoft.com/office/drawing/2014/main" id="{23425B07-8797-4F0F-B401-A29A7B2BE978}"/>
              </a:ext>
            </a:extLst>
          </p:cNvPr>
          <p:cNvSpPr/>
          <p:nvPr/>
        </p:nvSpPr>
        <p:spPr>
          <a:xfrm>
            <a:off x="4362819" y="2427762"/>
            <a:ext cx="1732066" cy="324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滋賀県</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の県債残高</a:t>
            </a:r>
          </a:p>
        </p:txBody>
      </p:sp>
      <p:sp>
        <p:nvSpPr>
          <p:cNvPr id="31" name="正方形/長方形 30">
            <a:extLst>
              <a:ext uri="{FF2B5EF4-FFF2-40B4-BE49-F238E27FC236}">
                <a16:creationId xmlns:a16="http://schemas.microsoft.com/office/drawing/2014/main" id="{C26BBAF7-ED94-4BFD-BF4B-E3E5B8262B57}"/>
              </a:ext>
            </a:extLst>
          </p:cNvPr>
          <p:cNvSpPr/>
          <p:nvPr/>
        </p:nvSpPr>
        <p:spPr>
          <a:xfrm>
            <a:off x="4388990" y="2645272"/>
            <a:ext cx="4467011" cy="344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eiryo UI" panose="020B0604030504040204" pitchFamily="34" charset="-128"/>
                <a:ea typeface="Meiryo UI" panose="020B0604030504040204" pitchFamily="34" charset="-128"/>
              </a:rPr>
              <a:t>令和８年度末見込み：</a:t>
            </a:r>
            <a:r>
              <a:rPr kumimoji="1" lang="en-US" altLang="ja-JP" sz="1100" dirty="0">
                <a:solidFill>
                  <a:schemeClr val="tx1"/>
                </a:solidFill>
                <a:latin typeface="Meiryo UI" panose="020B0604030504040204" pitchFamily="34" charset="-128"/>
                <a:ea typeface="Meiryo UI" panose="020B0604030504040204" pitchFamily="34" charset="-128"/>
              </a:rPr>
              <a:t>1</a:t>
            </a:r>
            <a:r>
              <a:rPr kumimoji="1" lang="ja-JP" altLang="en-US" sz="1100" dirty="0">
                <a:solidFill>
                  <a:schemeClr val="tx1"/>
                </a:solidFill>
                <a:latin typeface="Meiryo UI" panose="020B0604030504040204" pitchFamily="34" charset="-128"/>
                <a:ea typeface="Meiryo UI" panose="020B0604030504040204" pitchFamily="34" charset="-128"/>
              </a:rPr>
              <a:t>兆</a:t>
            </a:r>
            <a:r>
              <a:rPr kumimoji="1" lang="en-US" altLang="ja-JP" sz="1100" dirty="0">
                <a:solidFill>
                  <a:schemeClr val="tx1"/>
                </a:solidFill>
                <a:latin typeface="Meiryo UI" panose="020B0604030504040204" pitchFamily="34" charset="-128"/>
                <a:ea typeface="Meiryo UI" panose="020B0604030504040204" pitchFamily="34" charset="-128"/>
              </a:rPr>
              <a:t>1041</a:t>
            </a:r>
            <a:r>
              <a:rPr kumimoji="1" lang="ja-JP" altLang="en-US" sz="1100" dirty="0">
                <a:solidFill>
                  <a:schemeClr val="tx1"/>
                </a:solidFill>
                <a:latin typeface="Meiryo UI" panose="020B0604030504040204" pitchFamily="34" charset="-128"/>
                <a:ea typeface="Meiryo UI" panose="020B0604030504040204" pitchFamily="34" charset="-128"/>
              </a:rPr>
              <a:t>億円</a:t>
            </a:r>
            <a:r>
              <a:rPr kumimoji="1" lang="en-US" altLang="ja-JP" sz="1100" dirty="0">
                <a:solidFill>
                  <a:schemeClr val="tx1"/>
                </a:solidFill>
                <a:latin typeface="Meiryo UI" panose="020B0604030504040204" pitchFamily="34" charset="-128"/>
                <a:ea typeface="Meiryo UI" panose="020B0604030504040204" pitchFamily="34" charset="-128"/>
              </a:rPr>
              <a:t>    </a:t>
            </a:r>
            <a:r>
              <a:rPr lang="ja-JP" altLang="en-US" sz="1100" dirty="0">
                <a:solidFill>
                  <a:schemeClr val="tx1"/>
                </a:solidFill>
                <a:latin typeface="Meiryo UI" panose="020B0604030504040204" pitchFamily="34" charset="-128"/>
                <a:ea typeface="Meiryo UI" panose="020B0604030504040204" pitchFamily="34" charset="-128"/>
              </a:rPr>
              <a:t>県民１人当たり：約</a:t>
            </a:r>
            <a:r>
              <a:rPr lang="en-US" altLang="ja-JP" sz="1100" dirty="0">
                <a:solidFill>
                  <a:schemeClr val="tx1"/>
                </a:solidFill>
                <a:latin typeface="Meiryo UI" panose="020B0604030504040204" pitchFamily="34" charset="-128"/>
                <a:ea typeface="Meiryo UI" panose="020B0604030504040204" pitchFamily="34" charset="-128"/>
              </a:rPr>
              <a:t>79</a:t>
            </a:r>
            <a:r>
              <a:rPr lang="ja-JP" altLang="en-US" sz="1100" dirty="0">
                <a:solidFill>
                  <a:schemeClr val="tx1"/>
                </a:solidFill>
                <a:latin typeface="Meiryo UI" panose="020B0604030504040204" pitchFamily="34" charset="-128"/>
                <a:ea typeface="Meiryo UI" panose="020B0604030504040204" pitchFamily="34" charset="-128"/>
              </a:rPr>
              <a:t>万円</a:t>
            </a:r>
            <a:endParaRPr kumimoji="1" lang="ja-JP" altLang="en-US" sz="1100" dirty="0">
              <a:solidFill>
                <a:schemeClr val="tx1"/>
              </a:solidFill>
              <a:latin typeface="Meiryo UI" panose="020B0604030504040204" pitchFamily="34" charset="-128"/>
              <a:ea typeface="Meiryo UI" panose="020B0604030504040204" pitchFamily="34" charset="-128"/>
            </a:endParaRPr>
          </a:p>
        </p:txBody>
      </p:sp>
      <p:graphicFrame>
        <p:nvGraphicFramePr>
          <p:cNvPr id="32" name="表 31">
            <a:extLst>
              <a:ext uri="{FF2B5EF4-FFF2-40B4-BE49-F238E27FC236}">
                <a16:creationId xmlns:a16="http://schemas.microsoft.com/office/drawing/2014/main" id="{725DA665-1C5C-4158-9AF9-CFDA87360E8C}"/>
              </a:ext>
            </a:extLst>
          </p:cNvPr>
          <p:cNvGraphicFramePr>
            <a:graphicFrameLocks noGrp="1"/>
          </p:cNvGraphicFramePr>
          <p:nvPr/>
        </p:nvGraphicFramePr>
        <p:xfrm>
          <a:off x="4446524" y="3189128"/>
          <a:ext cx="4379971" cy="547902"/>
        </p:xfrm>
        <a:graphic>
          <a:graphicData uri="http://schemas.openxmlformats.org/drawingml/2006/table">
            <a:tbl>
              <a:tblPr firstRow="1">
                <a:tableStyleId>{5940675A-B579-460E-94D1-54222C63F5DA}</a:tableStyleId>
              </a:tblPr>
              <a:tblGrid>
                <a:gridCol w="923731">
                  <a:extLst>
                    <a:ext uri="{9D8B030D-6E8A-4147-A177-3AD203B41FA5}">
                      <a16:colId xmlns:a16="http://schemas.microsoft.com/office/drawing/2014/main" val="1411623697"/>
                    </a:ext>
                  </a:extLst>
                </a:gridCol>
                <a:gridCol w="868690">
                  <a:extLst>
                    <a:ext uri="{9D8B030D-6E8A-4147-A177-3AD203B41FA5}">
                      <a16:colId xmlns:a16="http://schemas.microsoft.com/office/drawing/2014/main" val="495932085"/>
                    </a:ext>
                  </a:extLst>
                </a:gridCol>
                <a:gridCol w="846277">
                  <a:extLst>
                    <a:ext uri="{9D8B030D-6E8A-4147-A177-3AD203B41FA5}">
                      <a16:colId xmlns:a16="http://schemas.microsoft.com/office/drawing/2014/main" val="3803030530"/>
                    </a:ext>
                  </a:extLst>
                </a:gridCol>
                <a:gridCol w="884605">
                  <a:extLst>
                    <a:ext uri="{9D8B030D-6E8A-4147-A177-3AD203B41FA5}">
                      <a16:colId xmlns:a16="http://schemas.microsoft.com/office/drawing/2014/main" val="1837555761"/>
                    </a:ext>
                  </a:extLst>
                </a:gridCol>
                <a:gridCol w="856668">
                  <a:extLst>
                    <a:ext uri="{9D8B030D-6E8A-4147-A177-3AD203B41FA5}">
                      <a16:colId xmlns:a16="http://schemas.microsoft.com/office/drawing/2014/main" val="1526913720"/>
                    </a:ext>
                  </a:extLst>
                </a:gridCol>
              </a:tblGrid>
              <a:tr h="187046">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13</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dirty="0">
                          <a:latin typeface="ＭＳ ゴシック" panose="020B0609070205080204" pitchFamily="49" charset="-128"/>
                          <a:ea typeface="ＭＳ ゴシック" panose="020B0609070205080204" pitchFamily="49" charset="-128"/>
                        </a:rPr>
                        <a:t>平成</a:t>
                      </a:r>
                      <a:r>
                        <a:rPr kumimoji="1" lang="en-US" altLang="ja-JP" sz="1050" dirty="0">
                          <a:latin typeface="ＭＳ ゴシック" panose="020B0609070205080204" pitchFamily="49" charset="-128"/>
                          <a:ea typeface="ＭＳ ゴシック" panose="020B0609070205080204" pitchFamily="49" charset="-128"/>
                        </a:rPr>
                        <a:t>17</a:t>
                      </a:r>
                      <a:r>
                        <a:rPr kumimoji="1" lang="ja-JP" altLang="en-US" sz="1050" dirty="0">
                          <a:latin typeface="ＭＳ ゴシック" panose="020B0609070205080204" pitchFamily="49" charset="-128"/>
                          <a:ea typeface="ＭＳ ゴシック" panose="020B0609070205080204" pitchFamily="49" charset="-128"/>
                        </a:rPr>
                        <a:t>年度</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22</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27</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令和</a:t>
                      </a:r>
                      <a:r>
                        <a:rPr kumimoji="1" lang="en-US" altLang="ja-JP" sz="1050" dirty="0">
                          <a:solidFill>
                            <a:schemeClr val="tx1"/>
                          </a:solidFill>
                          <a:latin typeface="ＭＳ ゴシック" panose="020B0609070205080204" pitchFamily="49" charset="-128"/>
                          <a:ea typeface="ＭＳ ゴシック" panose="020B0609070205080204" pitchFamily="49" charset="-128"/>
                        </a:rPr>
                        <a:t>5</a:t>
                      </a:r>
                      <a:r>
                        <a:rPr kumimoji="1" lang="ja-JP" altLang="en-US" sz="1050">
                          <a:solidFill>
                            <a:schemeClr val="tx1"/>
                          </a:solidFill>
                          <a:latin typeface="ＭＳ ゴシック" panose="020B0609070205080204" pitchFamily="49" charset="-128"/>
                          <a:ea typeface="ＭＳ ゴシック" panose="020B0609070205080204" pitchFamily="49" charset="-128"/>
                        </a:rPr>
                        <a:t>年度</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56119125"/>
                  </a:ext>
                </a:extLst>
              </a:tr>
              <a:tr h="296442">
                <a:tc>
                  <a:txBody>
                    <a:bodyPr/>
                    <a:lstStyle/>
                    <a:p>
                      <a:pPr algn="ctr"/>
                      <a:r>
                        <a:rPr kumimoji="1" lang="en-US" altLang="ja-JP" sz="1050" dirty="0">
                          <a:latin typeface="ＭＳ ゴシック" panose="020B0609070205080204" pitchFamily="49" charset="-128"/>
                          <a:ea typeface="ＭＳ ゴシック" panose="020B0609070205080204" pitchFamily="49" charset="-128"/>
                        </a:rPr>
                        <a:t>7,787</a:t>
                      </a:r>
                      <a:r>
                        <a:rPr kumimoji="1" lang="ja-JP" altLang="en-US" sz="1050" dirty="0">
                          <a:latin typeface="ＭＳ ゴシック" panose="020B0609070205080204" pitchFamily="49" charset="-128"/>
                          <a:ea typeface="ＭＳ ゴシック" panose="020B0609070205080204" pitchFamily="49" charset="-128"/>
                        </a:rPr>
                        <a:t>億円</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8,801</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9,960</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兆</a:t>
                      </a:r>
                      <a:r>
                        <a:rPr kumimoji="1" lang="en-US" altLang="ja-JP" sz="1050" dirty="0">
                          <a:solidFill>
                            <a:schemeClr val="tx1"/>
                          </a:solidFill>
                          <a:latin typeface="ＭＳ ゴシック" panose="020B0609070205080204" pitchFamily="49" charset="-128"/>
                          <a:ea typeface="ＭＳ ゴシック" panose="020B0609070205080204" pitchFamily="49" charset="-128"/>
                        </a:rPr>
                        <a:t>641</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兆</a:t>
                      </a:r>
                      <a:r>
                        <a:rPr kumimoji="1" lang="en-US" altLang="ja-JP" sz="1050" dirty="0">
                          <a:solidFill>
                            <a:schemeClr val="tx1"/>
                          </a:solidFill>
                          <a:latin typeface="ＭＳ ゴシック" panose="020B0609070205080204" pitchFamily="49" charset="-128"/>
                          <a:ea typeface="ＭＳ ゴシック" panose="020B0609070205080204" pitchFamily="49" charset="-128"/>
                        </a:rPr>
                        <a:t>802</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026163"/>
                  </a:ext>
                </a:extLst>
              </a:tr>
            </a:tbl>
          </a:graphicData>
        </a:graphic>
      </p:graphicFrame>
      <p:sp>
        <p:nvSpPr>
          <p:cNvPr id="33" name="正方形/長方形 32">
            <a:extLst>
              <a:ext uri="{FF2B5EF4-FFF2-40B4-BE49-F238E27FC236}">
                <a16:creationId xmlns:a16="http://schemas.microsoft.com/office/drawing/2014/main" id="{EE4F40B4-AD71-4A0E-9611-8971826D128E}"/>
              </a:ext>
            </a:extLst>
          </p:cNvPr>
          <p:cNvSpPr/>
          <p:nvPr/>
        </p:nvSpPr>
        <p:spPr>
          <a:xfrm>
            <a:off x="4362819" y="2863122"/>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県債</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残高の推移</a:t>
            </a:r>
          </a:p>
        </p:txBody>
      </p:sp>
      <p:sp>
        <p:nvSpPr>
          <p:cNvPr id="18" name="Rectangle 8">
            <a:extLst>
              <a:ext uri="{FF2B5EF4-FFF2-40B4-BE49-F238E27FC236}">
                <a16:creationId xmlns:a16="http://schemas.microsoft.com/office/drawing/2014/main" id="{DAF48F62-1254-4A05-943D-EFF285957F0E}"/>
              </a:ext>
            </a:extLst>
          </p:cNvPr>
          <p:cNvSpPr>
            <a:spLocks noChangeArrowheads="1"/>
          </p:cNvSpPr>
          <p:nvPr/>
        </p:nvSpPr>
        <p:spPr bwMode="auto">
          <a:xfrm>
            <a:off x="4523441" y="4159789"/>
            <a:ext cx="4188865"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救急・消防</a:t>
            </a: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（消防防災年報より）</a:t>
            </a: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令和６年中に滋賀県内で発生した火災の総件数は</a:t>
            </a:r>
            <a:r>
              <a:rPr lang="en-US" altLang="ja-JP" sz="1000" dirty="0">
                <a:latin typeface="Meiryo UI" panose="020B0604030504040204" pitchFamily="34" charset="-128"/>
                <a:ea typeface="Meiryo UI" panose="020B0604030504040204" pitchFamily="34" charset="-128"/>
              </a:rPr>
              <a:t>390</a:t>
            </a:r>
            <a:r>
              <a:rPr lang="ja-JP" altLang="en-US" sz="1000" dirty="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件減）でした。</a:t>
            </a: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救急出動件数は</a:t>
            </a:r>
            <a:r>
              <a:rPr lang="en-US" altLang="ja-JP" sz="1000" dirty="0">
                <a:latin typeface="Meiryo UI" panose="020B0604030504040204" pitchFamily="34" charset="-128"/>
                <a:ea typeface="Meiryo UI" panose="020B0604030504040204" pitchFamily="34" charset="-128"/>
              </a:rPr>
              <a:t>75,892</a:t>
            </a:r>
            <a:r>
              <a:rPr lang="ja-JP" altLang="en-US" sz="1000" dirty="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126</a:t>
            </a:r>
            <a:r>
              <a:rPr lang="ja-JP" altLang="en-US" sz="1000" dirty="0">
                <a:latin typeface="Meiryo UI" panose="020B0604030504040204" pitchFamily="34" charset="-128"/>
                <a:ea typeface="Meiryo UI" panose="020B0604030504040204" pitchFamily="34" charset="-128"/>
              </a:rPr>
              <a:t>件増）でした。１日平均約</a:t>
            </a:r>
            <a:r>
              <a:rPr lang="en-US" altLang="ja-JP" sz="1000" dirty="0">
                <a:latin typeface="Meiryo UI" panose="020B0604030504040204" pitchFamily="34" charset="-128"/>
                <a:ea typeface="Meiryo UI" panose="020B0604030504040204" pitchFamily="34" charset="-128"/>
              </a:rPr>
              <a:t>207</a:t>
            </a:r>
            <a:r>
              <a:rPr lang="ja-JP" altLang="en-US" sz="1000" dirty="0">
                <a:latin typeface="Meiryo UI" panose="020B0604030504040204" pitchFamily="34" charset="-128"/>
                <a:ea typeface="Meiryo UI" panose="020B0604030504040204" pitchFamily="34" charset="-128"/>
              </a:rPr>
              <a:t>件救急隊員が出動したことになります。</a:t>
            </a:r>
          </a:p>
        </p:txBody>
      </p:sp>
      <p:sp>
        <p:nvSpPr>
          <p:cNvPr id="21" name="Rectangle 8">
            <a:extLst>
              <a:ext uri="{FF2B5EF4-FFF2-40B4-BE49-F238E27FC236}">
                <a16:creationId xmlns:a16="http://schemas.microsoft.com/office/drawing/2014/main" id="{10BF3566-88B5-4F01-993F-D434DFED64A1}"/>
              </a:ext>
            </a:extLst>
          </p:cNvPr>
          <p:cNvSpPr>
            <a:spLocks noChangeArrowheads="1"/>
          </p:cNvSpPr>
          <p:nvPr/>
        </p:nvSpPr>
        <p:spPr bwMode="auto">
          <a:xfrm>
            <a:off x="4523441" y="5202468"/>
            <a:ext cx="4273550"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犯罪と交通事故</a:t>
            </a: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（滋賀県警ＨＰ　滋賀の犯罪統計データ他より）</a:t>
            </a: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令和７年中に発生した刑法犯罪の認知件数は、</a:t>
            </a:r>
            <a:r>
              <a:rPr lang="en-US" altLang="ja-JP" sz="1000" dirty="0">
                <a:latin typeface="Meiryo UI" panose="020B0604030504040204" pitchFamily="34" charset="-128"/>
                <a:ea typeface="Meiryo UI" panose="020B0604030504040204" pitchFamily="34" charset="-128"/>
              </a:rPr>
              <a:t>8,667</a:t>
            </a:r>
            <a:r>
              <a:rPr lang="ja-JP" altLang="en-US" sz="1000" dirty="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520</a:t>
            </a:r>
            <a:r>
              <a:rPr lang="ja-JP" altLang="en-US" sz="1000" dirty="0">
                <a:latin typeface="Meiryo UI" panose="020B0604030504040204" pitchFamily="34" charset="-128"/>
                <a:ea typeface="Meiryo UI" panose="020B0604030504040204" pitchFamily="34" charset="-128"/>
              </a:rPr>
              <a:t>件増）でそのうち凶悪犯の認知件数は</a:t>
            </a:r>
            <a:r>
              <a:rPr lang="en-US" altLang="ja-JP" sz="1000" dirty="0">
                <a:latin typeface="Meiryo UI" panose="020B0604030504040204" pitchFamily="34" charset="-128"/>
                <a:ea typeface="Meiryo UI" panose="020B0604030504040204" pitchFamily="34" charset="-128"/>
              </a:rPr>
              <a:t>94</a:t>
            </a:r>
            <a:r>
              <a:rPr lang="ja-JP" altLang="en-US" sz="1000" dirty="0">
                <a:latin typeface="Meiryo UI" panose="020B0604030504040204" pitchFamily="34" charset="-128"/>
                <a:ea typeface="Meiryo UI" panose="020B0604030504040204" pitchFamily="34" charset="-128"/>
              </a:rPr>
              <a:t>件（対前年８件増）です。</a:t>
            </a:r>
            <a:endParaRPr lang="en-US" altLang="ja-JP" sz="1000" dirty="0">
              <a:latin typeface="Meiryo UI" panose="020B0604030504040204" pitchFamily="34" charset="-128"/>
              <a:ea typeface="Meiryo UI" panose="020B0604030504040204" pitchFamily="34" charset="-128"/>
            </a:endParaRP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また、交通事故の発生件数は</a:t>
            </a:r>
            <a:r>
              <a:rPr lang="en-US" altLang="ja-JP" sz="1000" dirty="0">
                <a:latin typeface="Meiryo UI" panose="020B0604030504040204" pitchFamily="34" charset="-128"/>
                <a:ea typeface="Meiryo UI" panose="020B0604030504040204" pitchFamily="34" charset="-128"/>
              </a:rPr>
              <a:t>2,782</a:t>
            </a:r>
            <a:r>
              <a:rPr lang="ja-JP" altLang="en-US" sz="1000" dirty="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21</a:t>
            </a:r>
            <a:r>
              <a:rPr lang="ja-JP" altLang="en-US" sz="1000" dirty="0">
                <a:latin typeface="Meiryo UI" panose="020B0604030504040204" pitchFamily="34" charset="-128"/>
                <a:ea typeface="Meiryo UI" panose="020B0604030504040204" pitchFamily="34" charset="-128"/>
              </a:rPr>
              <a:t>件減）です</a:t>
            </a:r>
            <a:r>
              <a:rPr lang="ja-JP" altLang="en-US" sz="1050" dirty="0">
                <a:latin typeface="Meiryo UI" panose="020B0604030504040204" pitchFamily="34" charset="-128"/>
                <a:ea typeface="Meiryo UI" panose="020B0604030504040204" pitchFamily="34" charset="-128"/>
              </a:rPr>
              <a:t>。</a:t>
            </a:r>
          </a:p>
        </p:txBody>
      </p:sp>
      <p:sp>
        <p:nvSpPr>
          <p:cNvPr id="25" name="Rectangle 8">
            <a:extLst>
              <a:ext uri="{FF2B5EF4-FFF2-40B4-BE49-F238E27FC236}">
                <a16:creationId xmlns:a16="http://schemas.microsoft.com/office/drawing/2014/main" id="{A38468F9-F3BD-436B-B342-85217FC0B0CF}"/>
              </a:ext>
            </a:extLst>
          </p:cNvPr>
          <p:cNvSpPr>
            <a:spLocks noChangeArrowheads="1"/>
          </p:cNvSpPr>
          <p:nvPr/>
        </p:nvSpPr>
        <p:spPr bwMode="auto">
          <a:xfrm>
            <a:off x="4523441" y="6078355"/>
            <a:ext cx="4313179" cy="6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ごみ</a:t>
            </a: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（滋賀県ＨＰ 一般廃棄物処理の概況より）</a:t>
            </a: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令和５年度の滋賀県でのごみの排出量は</a:t>
            </a:r>
            <a:r>
              <a:rPr lang="en-US" altLang="ja-JP" sz="1000" dirty="0">
                <a:latin typeface="Meiryo UI" panose="020B0604030504040204" pitchFamily="34" charset="-128"/>
                <a:ea typeface="Meiryo UI" panose="020B0604030504040204" pitchFamily="34" charset="-128"/>
              </a:rPr>
              <a:t>393,000</a:t>
            </a:r>
            <a:r>
              <a:rPr lang="ja-JP" altLang="en-US" sz="1000" dirty="0">
                <a:latin typeface="Meiryo UI" panose="020B0604030504040204" pitchFamily="34" charset="-128"/>
                <a:ea typeface="Meiryo UI" panose="020B0604030504040204" pitchFamily="34" charset="-128"/>
              </a:rPr>
              <a:t>トン（前年比</a:t>
            </a:r>
            <a:r>
              <a:rPr lang="en-US" altLang="ja-JP" sz="1000" dirty="0">
                <a:latin typeface="Meiryo UI" panose="020B0604030504040204" pitchFamily="34" charset="-128"/>
                <a:ea typeface="Meiryo UI" panose="020B0604030504040204" pitchFamily="34" charset="-128"/>
              </a:rPr>
              <a:t>96.3</a:t>
            </a:r>
            <a:r>
              <a:rPr lang="ja-JP" altLang="en-US" sz="1000" dirty="0">
                <a:latin typeface="Meiryo UI" panose="020B0604030504040204" pitchFamily="34" charset="-128"/>
                <a:ea typeface="Meiryo UI" panose="020B0604030504040204" pitchFamily="34" charset="-128"/>
              </a:rPr>
              <a:t>％）</a:t>
            </a:r>
            <a:endParaRPr lang="en-US" altLang="ja-JP" sz="1000" dirty="0">
              <a:latin typeface="Meiryo UI" panose="020B0604030504040204" pitchFamily="34" charset="-128"/>
              <a:ea typeface="Meiryo UI" panose="020B0604030504040204" pitchFamily="34" charset="-128"/>
            </a:endParaRP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１人１日当たりの排出量は約</a:t>
            </a:r>
            <a:r>
              <a:rPr lang="en-US" altLang="ja-JP" sz="1000" dirty="0">
                <a:latin typeface="Meiryo UI" panose="020B0604030504040204" pitchFamily="34" charset="-128"/>
                <a:ea typeface="Meiryo UI" panose="020B0604030504040204" pitchFamily="34" charset="-128"/>
              </a:rPr>
              <a:t>761g</a:t>
            </a:r>
            <a:r>
              <a:rPr lang="ja-JP" altLang="en-US" sz="1000" dirty="0">
                <a:latin typeface="Meiryo UI" panose="020B0604030504040204" pitchFamily="34" charset="-128"/>
                <a:ea typeface="Meiryo UI" panose="020B0604030504040204" pitchFamily="34" charset="-128"/>
              </a:rPr>
              <a:t>でした。</a:t>
            </a:r>
          </a:p>
        </p:txBody>
      </p:sp>
      <p:sp>
        <p:nvSpPr>
          <p:cNvPr id="7" name="AutoShape 10">
            <a:extLst>
              <a:ext uri="{FF2B5EF4-FFF2-40B4-BE49-F238E27FC236}">
                <a16:creationId xmlns:a16="http://schemas.microsoft.com/office/drawing/2014/main" id="{6AC9229C-1400-9E0A-056A-5D0AEC224702}"/>
              </a:ext>
            </a:extLst>
          </p:cNvPr>
          <p:cNvSpPr>
            <a:spLocks noChangeArrowheads="1"/>
          </p:cNvSpPr>
          <p:nvPr/>
        </p:nvSpPr>
        <p:spPr bwMode="auto">
          <a:xfrm>
            <a:off x="4476030" y="3922416"/>
            <a:ext cx="4379970" cy="2811218"/>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滋賀県の参考データ</a:t>
            </a:r>
            <a:endParaRPr lang="ja-JP" altLang="en-US" sz="1050" dirty="0">
              <a:latin typeface="Meiryo" panose="020B0604030504040204" pitchFamily="34" charset="-128"/>
              <a:ea typeface="Meiryo" panose="020B0604030504040204" pitchFamily="34" charset="-128"/>
            </a:endParaRPr>
          </a:p>
        </p:txBody>
      </p:sp>
      <p:graphicFrame>
        <p:nvGraphicFramePr>
          <p:cNvPr id="2" name="表 1">
            <a:extLst>
              <a:ext uri="{FF2B5EF4-FFF2-40B4-BE49-F238E27FC236}">
                <a16:creationId xmlns:a16="http://schemas.microsoft.com/office/drawing/2014/main" id="{D9C2EAD9-6C7F-0F22-ADF9-040443F131F1}"/>
              </a:ext>
            </a:extLst>
          </p:cNvPr>
          <p:cNvGraphicFramePr>
            <a:graphicFrameLocks noGrp="1"/>
          </p:cNvGraphicFramePr>
          <p:nvPr/>
        </p:nvGraphicFramePr>
        <p:xfrm>
          <a:off x="4446524" y="1629690"/>
          <a:ext cx="4409479" cy="804004"/>
        </p:xfrm>
        <a:graphic>
          <a:graphicData uri="http://schemas.openxmlformats.org/drawingml/2006/table">
            <a:tbl>
              <a:tblPr firstRow="1">
                <a:tableStyleId>{5940675A-B579-460E-94D1-54222C63F5DA}</a:tableStyleId>
              </a:tblPr>
              <a:tblGrid>
                <a:gridCol w="484705">
                  <a:extLst>
                    <a:ext uri="{9D8B030D-6E8A-4147-A177-3AD203B41FA5}">
                      <a16:colId xmlns:a16="http://schemas.microsoft.com/office/drawing/2014/main" val="1411623697"/>
                    </a:ext>
                  </a:extLst>
                </a:gridCol>
                <a:gridCol w="654129">
                  <a:extLst>
                    <a:ext uri="{9D8B030D-6E8A-4147-A177-3AD203B41FA5}">
                      <a16:colId xmlns:a16="http://schemas.microsoft.com/office/drawing/2014/main" val="495932085"/>
                    </a:ext>
                  </a:extLst>
                </a:gridCol>
                <a:gridCol w="654129">
                  <a:extLst>
                    <a:ext uri="{9D8B030D-6E8A-4147-A177-3AD203B41FA5}">
                      <a16:colId xmlns:a16="http://schemas.microsoft.com/office/drawing/2014/main" val="3474849828"/>
                    </a:ext>
                  </a:extLst>
                </a:gridCol>
                <a:gridCol w="654129">
                  <a:extLst>
                    <a:ext uri="{9D8B030D-6E8A-4147-A177-3AD203B41FA5}">
                      <a16:colId xmlns:a16="http://schemas.microsoft.com/office/drawing/2014/main" val="2807065358"/>
                    </a:ext>
                  </a:extLst>
                </a:gridCol>
                <a:gridCol w="654129">
                  <a:extLst>
                    <a:ext uri="{9D8B030D-6E8A-4147-A177-3AD203B41FA5}">
                      <a16:colId xmlns:a16="http://schemas.microsoft.com/office/drawing/2014/main" val="3803030530"/>
                    </a:ext>
                  </a:extLst>
                </a:gridCol>
                <a:gridCol w="654129">
                  <a:extLst>
                    <a:ext uri="{9D8B030D-6E8A-4147-A177-3AD203B41FA5}">
                      <a16:colId xmlns:a16="http://schemas.microsoft.com/office/drawing/2014/main" val="1837555761"/>
                    </a:ext>
                  </a:extLst>
                </a:gridCol>
                <a:gridCol w="654129">
                  <a:extLst>
                    <a:ext uri="{9D8B030D-6E8A-4147-A177-3AD203B41FA5}">
                      <a16:colId xmlns:a16="http://schemas.microsoft.com/office/drawing/2014/main" val="1526913720"/>
                    </a:ext>
                  </a:extLst>
                </a:gridCol>
              </a:tblGrid>
              <a:tr h="391258">
                <a:tc>
                  <a:txBody>
                    <a:bodyPr/>
                    <a:lstStyle/>
                    <a:p>
                      <a:pPr marL="0" algn="l" defTabSz="914400" rtl="0" eaLnBrk="1" latinLnBrk="0" hangingPunct="1">
                        <a:lnSpc>
                          <a:spcPct val="100000"/>
                        </a:lnSpc>
                      </a:pP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教育費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健康医療</a:t>
                      </a:r>
                      <a:endParaRPr kumimoji="1" lang="en-US" altLang="ja-JP" sz="1100" b="0" i="0" dirty="0">
                        <a:solidFill>
                          <a:schemeClr val="tx1"/>
                        </a:solidFill>
                        <a:latin typeface="MS Gothic" panose="020B0609070205080204" pitchFamily="49" charset="-128"/>
                        <a:ea typeface="MS Gothic" panose="020B0609070205080204" pitchFamily="49" charset="-128"/>
                      </a:endParaRPr>
                    </a:p>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福祉費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dirty="0">
                          <a:solidFill>
                            <a:schemeClr val="tx1"/>
                          </a:solidFill>
                          <a:latin typeface="MS Gothic" panose="020B0609070205080204" pitchFamily="49" charset="-128"/>
                          <a:ea typeface="MS Gothic" panose="020B0609070205080204" pitchFamily="49" charset="-128"/>
                        </a:rPr>
                        <a:t>公債費</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警察費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琵琶湖</a:t>
                      </a:r>
                      <a:endParaRPr kumimoji="1" lang="en-US" altLang="ja-JP" sz="1100" b="0" i="0" dirty="0">
                        <a:solidFill>
                          <a:schemeClr val="tx1"/>
                        </a:solidFill>
                        <a:latin typeface="MS Gothic" panose="020B0609070205080204" pitchFamily="49" charset="-128"/>
                        <a:ea typeface="MS Gothic" panose="020B0609070205080204" pitchFamily="49" charset="-128"/>
                      </a:endParaRPr>
                    </a:p>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環境費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その他</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56119125"/>
                  </a:ext>
                </a:extLst>
              </a:tr>
              <a:tr h="377284">
                <a:tc>
                  <a:txBody>
                    <a:bodyPr/>
                    <a:lstStyle/>
                    <a:p>
                      <a:pPr algn="ctr"/>
                      <a:r>
                        <a:rPr kumimoji="1" lang="ja-JP" altLang="en-US" sz="900" b="0" i="0" dirty="0">
                          <a:solidFill>
                            <a:schemeClr val="tx1"/>
                          </a:solidFill>
                          <a:latin typeface="MS Gothic" panose="020B0609070205080204" pitchFamily="49" charset="-128"/>
                          <a:ea typeface="MS Gothic" panose="020B0609070205080204" pitchFamily="49" charset="-128"/>
                        </a:rPr>
                        <a:t>令和</a:t>
                      </a:r>
                      <a:endParaRPr kumimoji="1" lang="en-US" altLang="ja-JP" sz="900" b="0" i="0" dirty="0">
                        <a:solidFill>
                          <a:schemeClr val="tx1"/>
                        </a:solidFill>
                        <a:latin typeface="MS Gothic" panose="020B0609070205080204" pitchFamily="49" charset="-128"/>
                        <a:ea typeface="MS Gothic" panose="020B0609070205080204" pitchFamily="49" charset="-128"/>
                      </a:endParaRPr>
                    </a:p>
                    <a:p>
                      <a:pPr algn="ctr"/>
                      <a:r>
                        <a:rPr kumimoji="1" lang="en-US" altLang="ja-JP" sz="900" b="0" i="0" dirty="0">
                          <a:solidFill>
                            <a:schemeClr val="tx1"/>
                          </a:solidFill>
                          <a:latin typeface="MS Gothic" panose="020B0609070205080204" pitchFamily="49" charset="-128"/>
                          <a:ea typeface="MS Gothic" panose="020B0609070205080204" pitchFamily="49" charset="-128"/>
                        </a:rPr>
                        <a:t>8</a:t>
                      </a:r>
                      <a:r>
                        <a:rPr kumimoji="1" lang="ja-JP" altLang="en-US" sz="900" b="0" i="0" dirty="0">
                          <a:solidFill>
                            <a:schemeClr val="tx1"/>
                          </a:solidFill>
                          <a:latin typeface="MS Gothic" panose="020B0609070205080204" pitchFamily="49" charset="-128"/>
                          <a:ea typeface="MS Gothic" panose="020B0609070205080204" pitchFamily="49" charset="-128"/>
                        </a:rPr>
                        <a:t>年度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111,535</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74,685</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54,817</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25,512</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14,409</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208,432</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026163"/>
                  </a:ext>
                </a:extLst>
              </a:tr>
            </a:tbl>
          </a:graphicData>
        </a:graphic>
      </p:graphicFrame>
      <p:sp>
        <p:nvSpPr>
          <p:cNvPr id="3" name="Slide Number Placeholder 5">
            <a:extLst>
              <a:ext uri="{FF2B5EF4-FFF2-40B4-BE49-F238E27FC236}">
                <a16:creationId xmlns:a16="http://schemas.microsoft.com/office/drawing/2014/main" id="{0A05CF4B-D75C-536F-2684-1E2947C68F21}"/>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a:p>
        </p:txBody>
      </p:sp>
      <p:sp>
        <p:nvSpPr>
          <p:cNvPr id="10" name="AutoShape 10">
            <a:extLst>
              <a:ext uri="{FF2B5EF4-FFF2-40B4-BE49-F238E27FC236}">
                <a16:creationId xmlns:a16="http://schemas.microsoft.com/office/drawing/2014/main" id="{433F23D3-11DD-5032-451C-50678FF4F254}"/>
              </a:ext>
            </a:extLst>
          </p:cNvPr>
          <p:cNvSpPr>
            <a:spLocks noChangeArrowheads="1"/>
          </p:cNvSpPr>
          <p:nvPr/>
        </p:nvSpPr>
        <p:spPr bwMode="auto">
          <a:xfrm>
            <a:off x="4346074" y="560617"/>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滋賀</a:t>
            </a:r>
            <a:r>
              <a:rPr lang="ja-JP" altLang="en-US" sz="1100" b="1" dirty="0">
                <a:solidFill>
                  <a:schemeClr val="accent5">
                    <a:lumMod val="50000"/>
                  </a:schemeClr>
                </a:solidFill>
                <a:latin typeface="Meiryo" panose="020B0604030504040204" pitchFamily="34" charset="-128"/>
                <a:ea typeface="Meiryo" panose="020B0604030504040204" pitchFamily="34" charset="-128"/>
              </a:rPr>
              <a:t>県民１人当たりの</a:t>
            </a:r>
            <a:r>
              <a:rPr lang="ja-JP" altLang="en-US" sz="1100" b="1">
                <a:solidFill>
                  <a:schemeClr val="accent5">
                    <a:lumMod val="50000"/>
                  </a:schemeClr>
                </a:solidFill>
                <a:latin typeface="Meiryo" panose="020B0604030504040204" pitchFamily="34" charset="-128"/>
                <a:ea typeface="Meiryo" panose="020B0604030504040204" pitchFamily="34" charset="-128"/>
              </a:rPr>
              <a:t>支出額</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11" name="AutoShape 10">
            <a:extLst>
              <a:ext uri="{FF2B5EF4-FFF2-40B4-BE49-F238E27FC236}">
                <a16:creationId xmlns:a16="http://schemas.microsoft.com/office/drawing/2014/main" id="{F8066F39-5CDF-758D-0776-4677F29790F5}"/>
              </a:ext>
            </a:extLst>
          </p:cNvPr>
          <p:cNvSpPr>
            <a:spLocks noChangeArrowheads="1"/>
          </p:cNvSpPr>
          <p:nvPr/>
        </p:nvSpPr>
        <p:spPr bwMode="auto">
          <a:xfrm>
            <a:off x="4419310" y="779712"/>
            <a:ext cx="4130075" cy="606472"/>
          </a:xfrm>
          <a:prstGeom prst="roundRect">
            <a:avLst>
              <a:gd name="adj" fmla="val 0"/>
            </a:avLst>
          </a:prstGeom>
          <a:noFill/>
          <a:ln w="28575" algn="ctr">
            <a:noFill/>
            <a:prstDash val="sysDot"/>
            <a:round/>
            <a:headEnd/>
            <a:tailEnd/>
          </a:ln>
        </p:spPr>
        <p:txBody>
          <a:bodyPr lIns="72000" rIns="72000"/>
          <a:lstStyle/>
          <a:p>
            <a:pPr algn="just">
              <a:lnSpc>
                <a:spcPct val="120000"/>
              </a:lnSpc>
              <a:defRPr/>
            </a:pPr>
            <a:r>
              <a:rPr lang="ja-JP" altLang="en-US" sz="1000" dirty="0">
                <a:latin typeface="Meiryo" panose="020B0604030504040204" pitchFamily="34" charset="-128"/>
                <a:ea typeface="Meiryo" panose="020B0604030504040204" pitchFamily="34" charset="-128"/>
              </a:rPr>
              <a:t>滋賀県民の人口で割ると１人当たりの支出額は　</a:t>
            </a:r>
            <a:endParaRPr lang="en-US" altLang="ja-JP" sz="1000" dirty="0">
              <a:latin typeface="Meiryo" panose="020B0604030504040204" pitchFamily="34" charset="-128"/>
              <a:ea typeface="Meiryo" panose="020B0604030504040204" pitchFamily="34" charset="-128"/>
            </a:endParaRPr>
          </a:p>
          <a:p>
            <a:pPr algn="just">
              <a:lnSpc>
                <a:spcPct val="120000"/>
              </a:lnSpc>
              <a:defRPr/>
            </a:pPr>
            <a:r>
              <a:rPr lang="en-US" altLang="ja-JP" sz="1000" dirty="0">
                <a:latin typeface="Meiryo" panose="020B0604030504040204" pitchFamily="34" charset="-128"/>
                <a:ea typeface="Meiryo" panose="020B0604030504040204" pitchFamily="34" charset="-128"/>
              </a:rPr>
              <a:t>489,390</a:t>
            </a:r>
            <a:r>
              <a:rPr lang="ja-JP" altLang="en-US" sz="1000" dirty="0">
                <a:latin typeface="Meiryo" panose="020B0604030504040204" pitchFamily="34" charset="-128"/>
                <a:ea typeface="Meiryo" panose="020B0604030504040204" pitchFamily="34" charset="-128"/>
              </a:rPr>
              <a:t>円です。</a:t>
            </a:r>
            <a:endParaRPr lang="en-US" altLang="ja-JP" sz="1000" dirty="0">
              <a:latin typeface="Meiryo" panose="020B0604030504040204" pitchFamily="34" charset="-128"/>
              <a:ea typeface="Meiryo" panose="020B0604030504040204" pitchFamily="34" charset="-128"/>
            </a:endParaRPr>
          </a:p>
          <a:p>
            <a:pPr algn="just">
              <a:lnSpc>
                <a:spcPct val="120000"/>
              </a:lnSpc>
              <a:defRPr/>
            </a:pPr>
            <a:r>
              <a:rPr lang="ja-JP" altLang="en-US" sz="1000" dirty="0">
                <a:latin typeface="Meiryo" panose="020B0604030504040204" pitchFamily="34" charset="-128"/>
                <a:ea typeface="Meiryo" panose="020B0604030504040204" pitchFamily="34" charset="-128"/>
              </a:rPr>
              <a:t>（令和８年３月１日現在人口</a:t>
            </a:r>
            <a:r>
              <a:rPr lang="en-US" altLang="ja-JP" sz="1000" dirty="0">
                <a:latin typeface="ＭＳ ゴシック" panose="020B0609070205080204" pitchFamily="49" charset="-128"/>
                <a:ea typeface="ＭＳ ゴシック" panose="020B0609070205080204" pitchFamily="49" charset="-128"/>
              </a:rPr>
              <a:t> 1,394,265</a:t>
            </a:r>
            <a:r>
              <a:rPr lang="ja-JP" altLang="en-US" sz="1000" dirty="0">
                <a:latin typeface="Meiryo" panose="020B0604030504040204" pitchFamily="34" charset="-128"/>
                <a:ea typeface="Meiryo" panose="020B0604030504040204" pitchFamily="34" charset="-128"/>
              </a:rPr>
              <a:t>人）</a:t>
            </a:r>
            <a:endParaRPr lang="en-US" altLang="ja-JP" sz="1000" dirty="0">
              <a:latin typeface="Meiryo" panose="020B0604030504040204" pitchFamily="34" charset="-128"/>
              <a:ea typeface="Meiryo" panose="020B0604030504040204" pitchFamily="34" charset="-128"/>
            </a:endParaRPr>
          </a:p>
          <a:p>
            <a:pPr algn="just">
              <a:lnSpc>
                <a:spcPct val="120000"/>
              </a:lnSpc>
              <a:defRPr/>
            </a:pPr>
            <a:endParaRPr lang="ja-JP" altLang="en-US" u="sng" dirty="0">
              <a:latin typeface="Meiryo" panose="020B0604030504040204" pitchFamily="34" charset="-128"/>
              <a:ea typeface="Meiryo" panose="020B0604030504040204" pitchFamily="34" charset="-128"/>
            </a:endParaRPr>
          </a:p>
        </p:txBody>
      </p:sp>
      <p:pic>
        <p:nvPicPr>
          <p:cNvPr id="14" name="図 13">
            <a:extLst>
              <a:ext uri="{FF2B5EF4-FFF2-40B4-BE49-F238E27FC236}">
                <a16:creationId xmlns:a16="http://schemas.microsoft.com/office/drawing/2014/main" id="{D6A31288-CD59-1C18-1C5A-22FBCB101C0D}"/>
              </a:ext>
            </a:extLst>
          </p:cNvPr>
          <p:cNvPicPr>
            <a:picLocks noChangeAspect="1"/>
          </p:cNvPicPr>
          <p:nvPr/>
        </p:nvPicPr>
        <p:blipFill>
          <a:blip r:embed="rId2"/>
          <a:stretch>
            <a:fillRect/>
          </a:stretch>
        </p:blipFill>
        <p:spPr>
          <a:xfrm>
            <a:off x="271389" y="3737030"/>
            <a:ext cx="3951616" cy="2963712"/>
          </a:xfrm>
          <a:prstGeom prst="rect">
            <a:avLst/>
          </a:prstGeom>
          <a:ln>
            <a:solidFill>
              <a:srgbClr val="4E97C5"/>
            </a:solidFill>
          </a:ln>
        </p:spPr>
      </p:pic>
      <p:pic>
        <p:nvPicPr>
          <p:cNvPr id="5" name="図 4">
            <a:extLst>
              <a:ext uri="{FF2B5EF4-FFF2-40B4-BE49-F238E27FC236}">
                <a16:creationId xmlns:a16="http://schemas.microsoft.com/office/drawing/2014/main" id="{7BEF1ADE-5A51-2D9F-AF6C-D1C1004D5EEA}"/>
              </a:ext>
            </a:extLst>
          </p:cNvPr>
          <p:cNvPicPr>
            <a:picLocks noChangeAspect="1"/>
          </p:cNvPicPr>
          <p:nvPr/>
        </p:nvPicPr>
        <p:blipFill>
          <a:blip r:embed="rId3"/>
          <a:stretch>
            <a:fillRect/>
          </a:stretch>
        </p:blipFill>
        <p:spPr>
          <a:xfrm>
            <a:off x="261247" y="692696"/>
            <a:ext cx="3956412" cy="2963712"/>
          </a:xfrm>
          <a:prstGeom prst="rect">
            <a:avLst/>
          </a:prstGeom>
          <a:ln>
            <a:solidFill>
              <a:schemeClr val="accent5"/>
            </a:solidFill>
          </a:ln>
        </p:spPr>
      </p:pic>
    </p:spTree>
    <p:extLst>
      <p:ext uri="{BB962C8B-B14F-4D97-AF65-F5344CB8AC3E}">
        <p14:creationId xmlns:p14="http://schemas.microsoft.com/office/powerpoint/2010/main" val="157209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B30D-9349-73C7-B492-528BB8E7B24E}"/>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BA4B360C-EEA2-BE9E-F0A7-876E4D3AC78B}"/>
              </a:ext>
            </a:extLst>
          </p:cNvPr>
          <p:cNvSpPr txBox="1">
            <a:spLocks noChangeArrowheads="1"/>
          </p:cNvSpPr>
          <p:nvPr/>
        </p:nvSpPr>
        <p:spPr>
          <a:xfrm>
            <a:off x="152399" y="152400"/>
            <a:ext cx="785095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Meiryo UI" panose="020B0604030504040204" pitchFamily="34" charset="-128"/>
                <a:ea typeface="Meiryo UI" panose="020B0604030504040204" pitchFamily="34" charset="-128"/>
              </a:rPr>
              <a:t>滋賀県の財政（生徒用</a:t>
            </a:r>
            <a:r>
              <a:rPr lang="en" altLang="ja-JP" sz="1500" b="1" kern="0" dirty="0">
                <a:solidFill>
                  <a:schemeClr val="bg1"/>
                </a:solidFill>
                <a:latin typeface="Meiryo UI" panose="020B0604030504040204" pitchFamily="34" charset="-128"/>
                <a:ea typeface="Meiryo UI" panose="020B0604030504040204" pitchFamily="34" charset="-128"/>
              </a:rPr>
              <a:t>P25,26</a:t>
            </a:r>
            <a:r>
              <a:rPr lang="ja-JP" altLang="en" sz="1500" b="1" kern="0">
                <a:solidFill>
                  <a:schemeClr val="bg1"/>
                </a:solidFill>
                <a:latin typeface="Meiryo UI" panose="020B0604030504040204" pitchFamily="34" charset="-128"/>
                <a:ea typeface="Meiryo UI" panose="020B0604030504040204" pitchFamily="34" charset="-128"/>
              </a:rPr>
              <a:t>）</a:t>
            </a:r>
          </a:p>
        </p:txBody>
      </p:sp>
      <p:sp>
        <p:nvSpPr>
          <p:cNvPr id="26" name="正方形/長方形 25">
            <a:extLst>
              <a:ext uri="{FF2B5EF4-FFF2-40B4-BE49-F238E27FC236}">
                <a16:creationId xmlns:a16="http://schemas.microsoft.com/office/drawing/2014/main" id="{4B025A9F-DF4A-FCB4-2AED-BDF66063AF33}"/>
              </a:ext>
            </a:extLst>
          </p:cNvPr>
          <p:cNvSpPr/>
          <p:nvPr/>
        </p:nvSpPr>
        <p:spPr>
          <a:xfrm>
            <a:off x="4392000" y="660885"/>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琵琶</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湖森林づくり県民税</a:t>
            </a:r>
          </a:p>
        </p:txBody>
      </p:sp>
      <p:sp>
        <p:nvSpPr>
          <p:cNvPr id="13" name="Rectangle 8">
            <a:extLst>
              <a:ext uri="{FF2B5EF4-FFF2-40B4-BE49-F238E27FC236}">
                <a16:creationId xmlns:a16="http://schemas.microsoft.com/office/drawing/2014/main" id="{F50841F1-23EA-E0C5-74AC-0FA60217406C}"/>
              </a:ext>
            </a:extLst>
          </p:cNvPr>
          <p:cNvSpPr>
            <a:spLocks noChangeArrowheads="1"/>
          </p:cNvSpPr>
          <p:nvPr/>
        </p:nvSpPr>
        <p:spPr bwMode="auto">
          <a:xfrm>
            <a:off x="4392000" y="979987"/>
            <a:ext cx="4464000" cy="158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50000"/>
              </a:lnSpc>
              <a:spcBef>
                <a:spcPct val="0"/>
              </a:spcBef>
              <a:buNone/>
            </a:pPr>
            <a:r>
              <a:rPr lang="ja-JP" altLang="en-US" sz="1100" dirty="0">
                <a:latin typeface="Meiryo UI" panose="020B0604030504040204" pitchFamily="34" charset="-128"/>
                <a:ea typeface="Meiryo UI" panose="020B0604030504040204" pitchFamily="34" charset="-128"/>
              </a:rPr>
              <a:t>　滋賀の森林は、琵琶湖の豊かな水を育み、県土を保全して県民の生活や財産を守るなど、とても大切な公益的機能を有しており、琵琶湖や県民の暮らしと切り離すことができない貴重な財産です。</a:t>
            </a:r>
          </a:p>
          <a:p>
            <a:pPr>
              <a:lnSpc>
                <a:spcPct val="150000"/>
              </a:lnSpc>
              <a:spcBef>
                <a:spcPct val="0"/>
              </a:spcBef>
              <a:buNone/>
            </a:pPr>
            <a:r>
              <a:rPr lang="ja-JP" altLang="en-US" sz="1100" dirty="0">
                <a:latin typeface="Meiryo UI" panose="020B0604030504040204" pitchFamily="34" charset="-128"/>
                <a:ea typeface="Meiryo UI" panose="020B0604030504040204" pitchFamily="34" charset="-128"/>
              </a:rPr>
              <a:t>　このため、滋賀県では様々な「琵琶湖森林づくり事業」を展開するうえで必要な費用に充てるため、平成</a:t>
            </a:r>
            <a:r>
              <a:rPr lang="en-US" altLang="ja-JP" sz="1100" dirty="0">
                <a:latin typeface="Meiryo UI" panose="020B0604030504040204" pitchFamily="34" charset="-128"/>
                <a:ea typeface="Meiryo UI" panose="020B0604030504040204" pitchFamily="34" charset="-128"/>
              </a:rPr>
              <a:t>18 </a:t>
            </a:r>
            <a:r>
              <a:rPr lang="ja-JP" altLang="en-US" sz="1100" dirty="0">
                <a:latin typeface="Meiryo UI" panose="020B0604030504040204" pitchFamily="34" charset="-128"/>
                <a:ea typeface="Meiryo UI" panose="020B0604030504040204" pitchFamily="34" charset="-128"/>
              </a:rPr>
              <a:t>年度から「琵琶湖森林づくり県民税」を設けています。</a:t>
            </a:r>
          </a:p>
        </p:txBody>
      </p:sp>
      <p:sp>
        <p:nvSpPr>
          <p:cNvPr id="10" name="Rectangle 8">
            <a:extLst>
              <a:ext uri="{FF2B5EF4-FFF2-40B4-BE49-F238E27FC236}">
                <a16:creationId xmlns:a16="http://schemas.microsoft.com/office/drawing/2014/main" id="{613A543B-EC01-D7E5-7BE9-0801B05E5567}"/>
              </a:ext>
            </a:extLst>
          </p:cNvPr>
          <p:cNvSpPr>
            <a:spLocks noChangeArrowheads="1"/>
          </p:cNvSpPr>
          <p:nvPr/>
        </p:nvSpPr>
        <p:spPr bwMode="auto">
          <a:xfrm>
            <a:off x="4392000" y="2535037"/>
            <a:ext cx="1976143"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ts val="1560"/>
              </a:lnSpc>
              <a:buNone/>
            </a:pPr>
            <a:r>
              <a:rPr lang="ja-JP" altLang="ja-JP" sz="1050" dirty="0">
                <a:latin typeface="Meiryo UI" panose="020B0604030504040204" pitchFamily="34" charset="-128"/>
                <a:ea typeface="Meiryo UI" panose="020B0604030504040204" pitchFamily="34" charset="-128"/>
              </a:rPr>
              <a:t>●納める額　</a:t>
            </a:r>
            <a:endParaRPr lang="en-US" altLang="ja-JP" sz="1050" dirty="0">
              <a:latin typeface="Meiryo UI" panose="020B0604030504040204" pitchFamily="34" charset="-128"/>
              <a:ea typeface="Meiryo UI" panose="020B0604030504040204" pitchFamily="34" charset="-128"/>
            </a:endParaRPr>
          </a:p>
          <a:p>
            <a:pPr>
              <a:lnSpc>
                <a:spcPts val="1560"/>
              </a:lnSpc>
              <a:buNone/>
            </a:pPr>
            <a:r>
              <a:rPr lang="ja-JP" altLang="ja-JP" sz="1050" dirty="0">
                <a:latin typeface="Meiryo UI" panose="020B0604030504040204" pitchFamily="34" charset="-128"/>
                <a:ea typeface="Meiryo UI" panose="020B0604030504040204" pitchFamily="34" charset="-128"/>
              </a:rPr>
              <a:t>　　　　</a:t>
            </a:r>
            <a:r>
              <a:rPr lang="ja-JP" altLang="en-US" sz="1050" dirty="0">
                <a:latin typeface="Meiryo UI" panose="020B0604030504040204" pitchFamily="34" charset="-128"/>
                <a:ea typeface="Meiryo UI" panose="020B0604030504040204" pitchFamily="34" charset="-128"/>
              </a:rPr>
              <a:t>　　</a:t>
            </a:r>
            <a:endParaRPr lang="en-US" altLang="ja-JP" sz="1050" dirty="0">
              <a:latin typeface="Meiryo UI" panose="020B0604030504040204" pitchFamily="34" charset="-128"/>
              <a:ea typeface="Meiryo UI" panose="020B0604030504040204" pitchFamily="34" charset="-128"/>
            </a:endParaRPr>
          </a:p>
          <a:p>
            <a:pPr>
              <a:lnSpc>
                <a:spcPts val="1560"/>
              </a:lnSpc>
              <a:buNone/>
            </a:pPr>
            <a:r>
              <a:rPr lang="ja-JP" altLang="ja-JP" sz="1050" dirty="0">
                <a:latin typeface="Meiryo UI" panose="020B0604030504040204" pitchFamily="34" charset="-128"/>
                <a:ea typeface="Meiryo UI" panose="020B0604030504040204" pitchFamily="34" charset="-128"/>
              </a:rPr>
              <a:t>●年間税収額（令和</a:t>
            </a:r>
            <a:r>
              <a:rPr lang="en-US" altLang="ja-JP" sz="1050" dirty="0">
                <a:latin typeface="Meiryo UI" panose="020B0604030504040204" pitchFamily="34" charset="-128"/>
                <a:ea typeface="Meiryo UI" panose="020B0604030504040204" pitchFamily="34" charset="-128"/>
              </a:rPr>
              <a:t>7</a:t>
            </a:r>
            <a:r>
              <a:rPr lang="ja-JP" altLang="ja-JP" sz="1050" dirty="0">
                <a:latin typeface="Meiryo UI" panose="020B0604030504040204" pitchFamily="34" charset="-128"/>
                <a:ea typeface="Meiryo UI" panose="020B0604030504040204" pitchFamily="34" charset="-128"/>
              </a:rPr>
              <a:t>年度）　</a:t>
            </a:r>
          </a:p>
          <a:p>
            <a:pPr>
              <a:lnSpc>
                <a:spcPts val="1560"/>
              </a:lnSpc>
              <a:buNone/>
            </a:pPr>
            <a:r>
              <a:rPr lang="ja-JP" altLang="ja-JP" sz="1050" dirty="0">
                <a:latin typeface="Meiryo UI" panose="020B0604030504040204" pitchFamily="34" charset="-128"/>
                <a:ea typeface="Meiryo UI" panose="020B0604030504040204" pitchFamily="34" charset="-128"/>
              </a:rPr>
              <a:t>●納税方法　　　</a:t>
            </a:r>
            <a:r>
              <a:rPr lang="ja-JP" altLang="en-US" sz="1050" dirty="0">
                <a:latin typeface="Meiryo UI" panose="020B0604030504040204" pitchFamily="34" charset="-128"/>
                <a:ea typeface="Meiryo UI" panose="020B0604030504040204" pitchFamily="34" charset="-128"/>
              </a:rPr>
              <a:t>　　　　　　</a:t>
            </a:r>
          </a:p>
        </p:txBody>
      </p:sp>
      <p:sp>
        <p:nvSpPr>
          <p:cNvPr id="7" name="Rectangle 8">
            <a:extLst>
              <a:ext uri="{FF2B5EF4-FFF2-40B4-BE49-F238E27FC236}">
                <a16:creationId xmlns:a16="http://schemas.microsoft.com/office/drawing/2014/main" id="{233CF678-1EFB-BE02-FB7E-EEC54C0740D9}"/>
              </a:ext>
            </a:extLst>
          </p:cNvPr>
          <p:cNvSpPr>
            <a:spLocks noChangeArrowheads="1"/>
          </p:cNvSpPr>
          <p:nvPr/>
        </p:nvSpPr>
        <p:spPr bwMode="auto">
          <a:xfrm>
            <a:off x="6179041" y="2535037"/>
            <a:ext cx="2676959"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ts val="1560"/>
              </a:lnSpc>
              <a:buNone/>
            </a:pPr>
            <a:r>
              <a:rPr lang="ja-JP" altLang="ja-JP" sz="1050" dirty="0">
                <a:latin typeface="Meiryo UI" panose="020B0604030504040204" pitchFamily="34" charset="-128"/>
                <a:ea typeface="Meiryo UI" panose="020B0604030504040204" pitchFamily="34" charset="-128"/>
              </a:rPr>
              <a:t>（個人）年額　</a:t>
            </a:r>
            <a:r>
              <a:rPr lang="en-US" altLang="ja-JP" sz="1050" dirty="0">
                <a:latin typeface="Meiryo UI" panose="020B0604030504040204" pitchFamily="34" charset="-128"/>
                <a:ea typeface="Meiryo UI" panose="020B0604030504040204" pitchFamily="34" charset="-128"/>
              </a:rPr>
              <a:t>800</a:t>
            </a:r>
            <a:r>
              <a:rPr lang="ja-JP" altLang="ja-JP" sz="1050" dirty="0">
                <a:latin typeface="Meiryo UI" panose="020B0604030504040204" pitchFamily="34" charset="-128"/>
                <a:ea typeface="Meiryo UI" panose="020B0604030504040204" pitchFamily="34" charset="-128"/>
              </a:rPr>
              <a:t>円</a:t>
            </a:r>
          </a:p>
          <a:p>
            <a:pPr>
              <a:lnSpc>
                <a:spcPts val="1560"/>
              </a:lnSpc>
              <a:buNone/>
            </a:pPr>
            <a:r>
              <a:rPr lang="ja-JP" altLang="ja-JP" sz="1050" dirty="0">
                <a:latin typeface="Meiryo UI" panose="020B0604030504040204" pitchFamily="34" charset="-128"/>
                <a:ea typeface="Meiryo UI" panose="020B0604030504040204" pitchFamily="34" charset="-128"/>
              </a:rPr>
              <a:t>（法人）年額　</a:t>
            </a:r>
            <a:r>
              <a:rPr lang="en-US" altLang="ja-JP" sz="1050" dirty="0">
                <a:latin typeface="Meiryo UI" panose="020B0604030504040204" pitchFamily="34" charset="-128"/>
                <a:ea typeface="Meiryo UI" panose="020B0604030504040204" pitchFamily="34" charset="-128"/>
              </a:rPr>
              <a:t>2,200</a:t>
            </a:r>
            <a:r>
              <a:rPr lang="ja-JP" altLang="ja-JP" sz="1050" dirty="0">
                <a:latin typeface="Meiryo UI" panose="020B0604030504040204" pitchFamily="34" charset="-128"/>
                <a:ea typeface="Meiryo UI" panose="020B0604030504040204" pitchFamily="34" charset="-128"/>
              </a:rPr>
              <a:t>円から</a:t>
            </a:r>
            <a:r>
              <a:rPr lang="en-US" altLang="ja-JP" sz="1050" dirty="0">
                <a:latin typeface="Meiryo UI" panose="020B0604030504040204" pitchFamily="34" charset="-128"/>
                <a:ea typeface="Meiryo UI" panose="020B0604030504040204" pitchFamily="34" charset="-128"/>
              </a:rPr>
              <a:t>88,000</a:t>
            </a:r>
            <a:r>
              <a:rPr lang="ja-JP" altLang="ja-JP" sz="1050" dirty="0">
                <a:latin typeface="Meiryo UI" panose="020B0604030504040204" pitchFamily="34" charset="-128"/>
                <a:ea typeface="Meiryo UI" panose="020B0604030504040204" pitchFamily="34" charset="-128"/>
              </a:rPr>
              <a:t>円まで</a:t>
            </a:r>
          </a:p>
          <a:p>
            <a:pPr>
              <a:lnSpc>
                <a:spcPts val="1560"/>
              </a:lnSpc>
              <a:buNone/>
            </a:pPr>
            <a:r>
              <a:rPr lang="en-US" altLang="ja-JP" sz="1050" dirty="0">
                <a:latin typeface="Meiryo UI" panose="020B0604030504040204" pitchFamily="34" charset="-128"/>
                <a:ea typeface="Meiryo UI" panose="020B0604030504040204" pitchFamily="34" charset="-128"/>
              </a:rPr>
              <a:t>  </a:t>
            </a:r>
            <a:r>
              <a:rPr lang="ja-JP" altLang="ja-JP" sz="1050" dirty="0">
                <a:latin typeface="Meiryo UI" panose="020B0604030504040204" pitchFamily="34" charset="-128"/>
                <a:ea typeface="Meiryo UI" panose="020B0604030504040204" pitchFamily="34" charset="-128"/>
              </a:rPr>
              <a:t>約８億円</a:t>
            </a:r>
          </a:p>
          <a:p>
            <a:pPr>
              <a:lnSpc>
                <a:spcPts val="1560"/>
              </a:lnSpc>
              <a:buNone/>
            </a:pPr>
            <a:r>
              <a:rPr lang="en-US" altLang="ja-JP" sz="1050" dirty="0">
                <a:latin typeface="Meiryo UI" panose="020B0604030504040204" pitchFamily="34" charset="-128"/>
                <a:ea typeface="Meiryo UI" panose="020B0604030504040204" pitchFamily="34" charset="-128"/>
              </a:rPr>
              <a:t>  </a:t>
            </a:r>
            <a:r>
              <a:rPr lang="ja-JP" altLang="ja-JP" sz="1050" dirty="0">
                <a:latin typeface="Meiryo UI" panose="020B0604030504040204" pitchFamily="34" charset="-128"/>
                <a:ea typeface="Meiryo UI" panose="020B0604030504040204" pitchFamily="34" charset="-128"/>
              </a:rPr>
              <a:t>個人・法人の県民税に上乗せ</a:t>
            </a:r>
          </a:p>
        </p:txBody>
      </p:sp>
      <p:sp>
        <p:nvSpPr>
          <p:cNvPr id="3" name="Slide Number Placeholder 5">
            <a:extLst>
              <a:ext uri="{FF2B5EF4-FFF2-40B4-BE49-F238E27FC236}">
                <a16:creationId xmlns:a16="http://schemas.microsoft.com/office/drawing/2014/main" id="{53189AE2-6708-5048-CE4E-124DC8E0739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sp>
        <p:nvSpPr>
          <p:cNvPr id="14" name="Rectangle 8">
            <a:extLst>
              <a:ext uri="{FF2B5EF4-FFF2-40B4-BE49-F238E27FC236}">
                <a16:creationId xmlns:a16="http://schemas.microsoft.com/office/drawing/2014/main" id="{750D13C1-EE01-4BF3-BFDA-DA536E421686}"/>
              </a:ext>
            </a:extLst>
          </p:cNvPr>
          <p:cNvSpPr>
            <a:spLocks noChangeArrowheads="1"/>
          </p:cNvSpPr>
          <p:nvPr/>
        </p:nvSpPr>
        <p:spPr bwMode="auto">
          <a:xfrm>
            <a:off x="4391999" y="6494397"/>
            <a:ext cx="4464000"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900" dirty="0">
                <a:latin typeface="Meiryo UI" panose="020B0604030504040204" pitchFamily="34" charset="-128"/>
                <a:ea typeface="Meiryo UI" panose="020B0604030504040204" pitchFamily="34" charset="-128"/>
                <a:cs typeface="メイリオ" panose="020B0604030504040204" pitchFamily="50" charset="-128"/>
              </a:rPr>
              <a:t>※</a:t>
            </a:r>
            <a:r>
              <a:rPr lang="ja-JP" altLang="en-US" sz="900" dirty="0">
                <a:latin typeface="Meiryo UI" panose="020B0604030504040204" pitchFamily="34" charset="-128"/>
                <a:ea typeface="Meiryo UI" panose="020B0604030504040204" pitchFamily="34" charset="-128"/>
                <a:cs typeface="メイリオ" panose="020B0604030504040204" pitchFamily="50" charset="-128"/>
              </a:rPr>
              <a:t>自治体の名称をクリックすると、自治体のホームページへ移動します。（令和８年５月現在）</a:t>
            </a:r>
            <a:endParaRPr lang="en-US" altLang="ja-JP" sz="900" dirty="0">
              <a:latin typeface="Meiryo UI" panose="020B0604030504040204" pitchFamily="34" charset="-128"/>
              <a:ea typeface="Meiryo UI" panose="020B0604030504040204" pitchFamily="34" charset="-128"/>
              <a:cs typeface="メイリオ" panose="020B0604030504040204" pitchFamily="50" charset="-128"/>
            </a:endParaRPr>
          </a:p>
        </p:txBody>
      </p:sp>
      <p:graphicFrame>
        <p:nvGraphicFramePr>
          <p:cNvPr id="17" name="表 16">
            <a:extLst>
              <a:ext uri="{FF2B5EF4-FFF2-40B4-BE49-F238E27FC236}">
                <a16:creationId xmlns:a16="http://schemas.microsoft.com/office/drawing/2014/main" id="{A0BB3FBD-8C40-4D28-829C-D028A6899244}"/>
              </a:ext>
            </a:extLst>
          </p:cNvPr>
          <p:cNvGraphicFramePr>
            <a:graphicFrameLocks noGrp="1"/>
          </p:cNvGraphicFramePr>
          <p:nvPr>
            <p:extLst>
              <p:ext uri="{D42A27DB-BD31-4B8C-83A1-F6EECF244321}">
                <p14:modId xmlns:p14="http://schemas.microsoft.com/office/powerpoint/2010/main" val="1928272213"/>
              </p:ext>
            </p:extLst>
          </p:nvPr>
        </p:nvGraphicFramePr>
        <p:xfrm>
          <a:off x="4391999" y="3715520"/>
          <a:ext cx="4464000" cy="2745724"/>
        </p:xfrm>
        <a:graphic>
          <a:graphicData uri="http://schemas.openxmlformats.org/drawingml/2006/table">
            <a:tbl>
              <a:tblPr firstRow="1" bandRow="1">
                <a:tableStyleId>{69012ECD-51FC-41F1-AA8D-1B2483CD663E}</a:tableStyleId>
              </a:tblPr>
              <a:tblGrid>
                <a:gridCol w="1488000">
                  <a:extLst>
                    <a:ext uri="{9D8B030D-6E8A-4147-A177-3AD203B41FA5}">
                      <a16:colId xmlns:a16="http://schemas.microsoft.com/office/drawing/2014/main" val="567011437"/>
                    </a:ext>
                  </a:extLst>
                </a:gridCol>
                <a:gridCol w="1488000">
                  <a:extLst>
                    <a:ext uri="{9D8B030D-6E8A-4147-A177-3AD203B41FA5}">
                      <a16:colId xmlns:a16="http://schemas.microsoft.com/office/drawing/2014/main" val="3527943594"/>
                    </a:ext>
                  </a:extLst>
                </a:gridCol>
                <a:gridCol w="1488000">
                  <a:extLst>
                    <a:ext uri="{9D8B030D-6E8A-4147-A177-3AD203B41FA5}">
                      <a16:colId xmlns:a16="http://schemas.microsoft.com/office/drawing/2014/main" val="2835286206"/>
                    </a:ext>
                  </a:extLst>
                </a:gridCol>
              </a:tblGrid>
              <a:tr h="313564">
                <a:tc gridSpan="3">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滋賀県内の自治体（</a:t>
                      </a:r>
                      <a:r>
                        <a:rPr kumimoji="1" lang="en-US" altLang="ja-JP" sz="1050" b="0" dirty="0">
                          <a:solidFill>
                            <a:schemeClr val="tx1"/>
                          </a:solidFill>
                          <a:latin typeface="MS Gothic" panose="020B0609070205080204" pitchFamily="49" charset="-128"/>
                          <a:ea typeface="MS Gothic" panose="020B0609070205080204" pitchFamily="49" charset="-128"/>
                        </a:rPr>
                        <a:t>50</a:t>
                      </a:r>
                      <a:r>
                        <a:rPr kumimoji="1" lang="ja-JP" altLang="en-US" sz="1050" b="0" dirty="0">
                          <a:solidFill>
                            <a:schemeClr val="tx1"/>
                          </a:solidFill>
                          <a:latin typeface="MS Gothic" panose="020B0609070205080204" pitchFamily="49" charset="-128"/>
                          <a:ea typeface="MS Gothic" panose="020B0609070205080204" pitchFamily="49" charset="-128"/>
                        </a:rPr>
                        <a:t>音順）</a:t>
                      </a:r>
                    </a:p>
                  </a:txBody>
                  <a:tcPr marL="72000" marR="72000" marT="72000" marB="72000" anchor="ct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291245">
                <a:tc>
                  <a:txBody>
                    <a:bodyPr/>
                    <a:lstStyle/>
                    <a:p>
                      <a:r>
                        <a:rPr kumimoji="1" lang="ja-JP" altLang="en-US" sz="1050" u="none" dirty="0">
                          <a:solidFill>
                            <a:schemeClr val="tx1"/>
                          </a:solidFill>
                          <a:highlight>
                            <a:srgbClr val="F6E790"/>
                          </a:highlight>
                          <a:latin typeface="MS Gothic" panose="020B0609070205080204" pitchFamily="49" charset="-128"/>
                          <a:ea typeface="MS Gothic" panose="020B0609070205080204" pitchFamily="49" charset="-128"/>
                          <a:hlinkClick r:id="rId2">
                            <a:extLst>
                              <a:ext uri="{A12FA001-AC4F-418D-AE19-62706E023703}">
                                <ahyp:hlinkClr xmlns:ahyp="http://schemas.microsoft.com/office/drawing/2018/hyperlinkcolor" val="tx"/>
                              </a:ext>
                            </a:extLst>
                          </a:hlinkClick>
                        </a:rPr>
                        <a:t>愛知郡愛荘町</a:t>
                      </a:r>
                      <a:endParaRPr kumimoji="1" lang="ja-JP" altLang="en-US" sz="1050" u="none"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lang="ja-JP" altLang="en-US" sz="1050" dirty="0">
                          <a:solidFill>
                            <a:schemeClr val="tx1"/>
                          </a:solidFill>
                          <a:highlight>
                            <a:srgbClr val="F6E790"/>
                          </a:highlight>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犬上郡多賀町</a:t>
                      </a:r>
                      <a:endParaRPr lang="ja-JP" altLang="en-US" sz="1050"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4">
                            <a:extLst>
                              <a:ext uri="{A12FA001-AC4F-418D-AE19-62706E023703}">
                                <ahyp:hlinkClr xmlns:ahyp="http://schemas.microsoft.com/office/drawing/2018/hyperlinkcolor" val="tx"/>
                              </a:ext>
                            </a:extLst>
                          </a:hlinkClick>
                        </a:rPr>
                        <a:t>野洲市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4008041166"/>
                  </a:ext>
                </a:extLst>
              </a:tr>
              <a:tr h="291245">
                <a:tc>
                  <a:txBody>
                    <a:bodyPr/>
                    <a:lstStyle/>
                    <a:p>
                      <a:r>
                        <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hlinkClick r:id="rId5">
                            <a:extLst>
                              <a:ext uri="{A12FA001-AC4F-418D-AE19-62706E023703}">
                                <ahyp:hlinkClr xmlns:ahyp="http://schemas.microsoft.com/office/drawing/2018/hyperlinkcolor" val="tx"/>
                              </a:ext>
                            </a:extLst>
                          </a:hlinkClick>
                        </a:rPr>
                        <a:t>近江八幡市</a:t>
                      </a:r>
                      <a:endPar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a:solidFill>
                            <a:schemeClr val="tx1"/>
                          </a:solidFill>
                          <a:highlight>
                            <a:srgbClr val="F6E790"/>
                          </a:highlight>
                          <a:latin typeface="MS Gothic" panose="020B0609070205080204" pitchFamily="49" charset="-128"/>
                          <a:ea typeface="MS Gothic" panose="020B0609070205080204" pitchFamily="49" charset="-128"/>
                          <a:hlinkClick r:id="rId6">
                            <a:extLst>
                              <a:ext uri="{A12FA001-AC4F-418D-AE19-62706E023703}">
                                <ahyp:hlinkClr xmlns:ahyp="http://schemas.microsoft.com/office/drawing/2018/hyperlinkcolor" val="tx"/>
                              </a:ext>
                            </a:extLst>
                          </a:hlinkClick>
                        </a:rPr>
                        <a:t>犬上郡</a:t>
                      </a:r>
                      <a:r>
                        <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hlinkClick r:id="rId6">
                            <a:extLst>
                              <a:ext uri="{A12FA001-AC4F-418D-AE19-62706E023703}">
                                <ahyp:hlinkClr xmlns:ahyp="http://schemas.microsoft.com/office/drawing/2018/hyperlinkcolor" val="tx"/>
                              </a:ext>
                            </a:extLst>
                          </a:hlinkClick>
                        </a:rPr>
                        <a:t>豊郷町</a:t>
                      </a:r>
                      <a:endPar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7">
                            <a:extLst>
                              <a:ext uri="{A12FA001-AC4F-418D-AE19-62706E023703}">
                                <ahyp:hlinkClr xmlns:ahyp="http://schemas.microsoft.com/office/drawing/2018/hyperlinkcolor" val="tx"/>
                              </a:ext>
                            </a:extLst>
                          </a:hlinkClick>
                        </a:rPr>
                        <a:t>栗東市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3523567960"/>
                  </a:ext>
                </a:extLst>
              </a:tr>
              <a:tr h="291245">
                <a:tc>
                  <a:txBody>
                    <a:bodyPr/>
                    <a:lstStyle/>
                    <a:p>
                      <a:r>
                        <a:rPr kumimoji="1" lang="ja-JP" altLang="en-US" sz="1050" dirty="0">
                          <a:solidFill>
                            <a:schemeClr val="tx1"/>
                          </a:solidFill>
                          <a:highlight>
                            <a:srgbClr val="FFC000"/>
                          </a:highlight>
                          <a:latin typeface="MS Gothic" panose="020B0609070205080204" pitchFamily="49" charset="-128"/>
                          <a:ea typeface="MS Gothic" panose="020B0609070205080204" pitchFamily="49" charset="-128"/>
                          <a:hlinkClick r:id="rId8">
                            <a:extLst>
                              <a:ext uri="{A12FA001-AC4F-418D-AE19-62706E023703}">
                                <ahyp:hlinkClr xmlns:ahyp="http://schemas.microsoft.com/office/drawing/2018/hyperlinkcolor" val="tx"/>
                              </a:ext>
                            </a:extLst>
                          </a:hlinkClick>
                        </a:rPr>
                        <a:t>大津市</a:t>
                      </a:r>
                      <a:endParaRPr kumimoji="1" lang="ja-JP" altLang="en-US" sz="1050" dirty="0">
                        <a:solidFill>
                          <a:schemeClr val="tx1"/>
                        </a:solidFill>
                        <a:highlight>
                          <a:srgbClr val="FFC00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CEECFE"/>
                          </a:highlight>
                          <a:latin typeface="MS Gothic" panose="020B0609070205080204" pitchFamily="49" charset="-128"/>
                          <a:ea typeface="MS Gothic" panose="020B0609070205080204" pitchFamily="49" charset="-128"/>
                          <a:hlinkClick r:id="rId9">
                            <a:extLst>
                              <a:ext uri="{A12FA001-AC4F-418D-AE19-62706E023703}">
                                <ahyp:hlinkClr xmlns:ahyp="http://schemas.microsoft.com/office/drawing/2018/hyperlinkcolor" val="tx"/>
                              </a:ext>
                            </a:extLst>
                          </a:hlinkClick>
                        </a:rPr>
                        <a:t>長浜市</a:t>
                      </a:r>
                      <a:endParaRPr kumimoji="1" lang="ja-JP" altLang="en-US" sz="1050" dirty="0">
                        <a:solidFill>
                          <a:schemeClr val="tx1"/>
                        </a:solidFill>
                        <a:highlight>
                          <a:srgbClr val="CEECFE"/>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hlinkClick r:id="rId10">
                            <a:extLst>
                              <a:ext uri="{A12FA001-AC4F-418D-AE19-62706E023703}">
                                <ahyp:hlinkClr xmlns:ahyp="http://schemas.microsoft.com/office/drawing/2018/hyperlinkcolor" val="tx"/>
                              </a:ext>
                            </a:extLst>
                          </a:hlinkClick>
                        </a:rPr>
                        <a:t>蒲生郡竜王町</a:t>
                      </a:r>
                      <a:endPar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856775822"/>
                  </a:ext>
                </a:extLst>
              </a:tr>
              <a:tr h="291245">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11">
                            <a:extLst>
                              <a:ext uri="{A12FA001-AC4F-418D-AE19-62706E023703}">
                                <ahyp:hlinkClr xmlns:ahyp="http://schemas.microsoft.com/office/drawing/2018/hyperlinkcolor" val="tx"/>
                              </a:ext>
                            </a:extLst>
                          </a:hlinkClick>
                        </a:rPr>
                        <a:t>草津市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hlinkClick r:id="rId12">
                            <a:extLst>
                              <a:ext uri="{A12FA001-AC4F-418D-AE19-62706E023703}">
                                <ahyp:hlinkClr xmlns:ahyp="http://schemas.microsoft.com/office/drawing/2018/hyperlinkcolor" val="tx"/>
                              </a:ext>
                            </a:extLst>
                          </a:hlinkClick>
                        </a:rPr>
                        <a:t>東近江市</a:t>
                      </a:r>
                      <a:endPar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3358139141"/>
                  </a:ext>
                </a:extLst>
              </a:tr>
              <a:tr h="291245">
                <a:tc>
                  <a:txBody>
                    <a:bodyPr/>
                    <a:lstStyle/>
                    <a:p>
                      <a:r>
                        <a:rPr kumimoji="1" lang="ja-JP" altLang="en-US" sz="1050" dirty="0">
                          <a:solidFill>
                            <a:schemeClr val="tx1"/>
                          </a:solidFill>
                          <a:highlight>
                            <a:srgbClr val="6AB6FF"/>
                          </a:highlight>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甲賀市</a:t>
                      </a:r>
                      <a:endParaRPr kumimoji="1" lang="ja-JP" altLang="en-US" sz="1050" dirty="0">
                        <a:solidFill>
                          <a:schemeClr val="tx1"/>
                        </a:solidFill>
                        <a:highlight>
                          <a:srgbClr val="6AB6FF"/>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a:solidFill>
                            <a:schemeClr val="tx1"/>
                          </a:solidFill>
                          <a:highlight>
                            <a:srgbClr val="F6E790"/>
                          </a:highlight>
                          <a:latin typeface="MS Gothic" panose="020B0609070205080204" pitchFamily="49" charset="-128"/>
                          <a:ea typeface="MS Gothic" panose="020B0609070205080204" pitchFamily="49" charset="-128"/>
                          <a:hlinkClick r:id="rId14">
                            <a:extLst>
                              <a:ext uri="{A12FA001-AC4F-418D-AE19-62706E023703}">
                                <ahyp:hlinkClr xmlns:ahyp="http://schemas.microsoft.com/office/drawing/2018/hyperlinkcolor" val="tx"/>
                              </a:ext>
                            </a:extLst>
                          </a:hlinkClick>
                        </a:rPr>
                        <a:t>彦根市</a:t>
                      </a:r>
                      <a:endPar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2442969044"/>
                  </a:ext>
                </a:extLst>
              </a:tr>
              <a:tr h="291245">
                <a:tc>
                  <a:txBody>
                    <a:bodyPr/>
                    <a:lstStyle/>
                    <a:p>
                      <a:r>
                        <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hlinkClick r:id="rId15">
                            <a:extLst>
                              <a:ext uri="{A12FA001-AC4F-418D-AE19-62706E023703}">
                                <ahyp:hlinkClr xmlns:ahyp="http://schemas.microsoft.com/office/drawing/2018/hyperlinkcolor" val="tx"/>
                              </a:ext>
                            </a:extLst>
                          </a:hlinkClick>
                        </a:rPr>
                        <a:t>犬上郡甲良町</a:t>
                      </a:r>
                      <a:endPar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hlinkClick r:id="rId16">
                            <a:extLst>
                              <a:ext uri="{A12FA001-AC4F-418D-AE19-62706E023703}">
                                <ahyp:hlinkClr xmlns:ahyp="http://schemas.microsoft.com/office/drawing/2018/hyperlinkcolor" val="tx"/>
                              </a:ext>
                            </a:extLst>
                          </a:hlinkClick>
                        </a:rPr>
                        <a:t>蒲生郡日野町</a:t>
                      </a:r>
                      <a:endPar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3657406705"/>
                  </a:ext>
                </a:extLst>
              </a:tr>
              <a:tr h="291245">
                <a:tc>
                  <a:txBody>
                    <a:bodyPr/>
                    <a:lstStyle/>
                    <a:p>
                      <a:r>
                        <a:rPr kumimoji="1" lang="ja-JP" altLang="en-US" sz="1050" dirty="0">
                          <a:solidFill>
                            <a:schemeClr val="tx1"/>
                          </a:solidFill>
                          <a:highlight>
                            <a:srgbClr val="6AB6FF"/>
                          </a:highlight>
                          <a:latin typeface="MS Gothic" panose="020B0609070205080204" pitchFamily="49" charset="-128"/>
                          <a:ea typeface="MS Gothic" panose="020B0609070205080204" pitchFamily="49" charset="-128"/>
                          <a:hlinkClick r:id="rId17">
                            <a:extLst>
                              <a:ext uri="{A12FA001-AC4F-418D-AE19-62706E023703}">
                                <ahyp:hlinkClr xmlns:ahyp="http://schemas.microsoft.com/office/drawing/2018/hyperlinkcolor" val="tx"/>
                              </a:ext>
                            </a:extLst>
                          </a:hlinkClick>
                        </a:rPr>
                        <a:t>湖南市</a:t>
                      </a:r>
                      <a:endParaRPr kumimoji="1" lang="ja-JP" altLang="en-US" sz="1050" dirty="0">
                        <a:solidFill>
                          <a:schemeClr val="tx1"/>
                        </a:solidFill>
                        <a:highlight>
                          <a:srgbClr val="6AB6FF"/>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CEECFE"/>
                          </a:highlight>
                          <a:latin typeface="MS Gothic" panose="020B0609070205080204" pitchFamily="49" charset="-128"/>
                          <a:ea typeface="MS Gothic" panose="020B0609070205080204" pitchFamily="49" charset="-128"/>
                          <a:hlinkClick r:id="rId18">
                            <a:extLst>
                              <a:ext uri="{A12FA001-AC4F-418D-AE19-62706E023703}">
                                <ahyp:hlinkClr xmlns:ahyp="http://schemas.microsoft.com/office/drawing/2018/hyperlinkcolor" val="tx"/>
                              </a:ext>
                            </a:extLst>
                          </a:hlinkClick>
                        </a:rPr>
                        <a:t>米原市</a:t>
                      </a:r>
                      <a:endParaRPr kumimoji="1" lang="ja-JP" altLang="en-US" sz="1050" dirty="0">
                        <a:solidFill>
                          <a:schemeClr val="tx1"/>
                        </a:solidFill>
                        <a:highlight>
                          <a:srgbClr val="CEECFE"/>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396082486"/>
                  </a:ext>
                </a:extLst>
              </a:tr>
              <a:tr h="291245">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19">
                            <a:extLst>
                              <a:ext uri="{A12FA001-AC4F-418D-AE19-62706E023703}">
                                <ahyp:hlinkClr xmlns:ahyp="http://schemas.microsoft.com/office/drawing/2018/hyperlinkcolor" val="tx"/>
                              </a:ext>
                            </a:extLst>
                          </a:hlinkClick>
                        </a:rPr>
                        <a:t>高島市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20">
                            <a:extLst>
                              <a:ext uri="{A12FA001-AC4F-418D-AE19-62706E023703}">
                                <ahyp:hlinkClr xmlns:ahyp="http://schemas.microsoft.com/office/drawing/2018/hyperlinkcolor" val="tx"/>
                              </a:ext>
                            </a:extLst>
                          </a:hlinkClick>
                        </a:rPr>
                        <a:t>守山市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2092537044"/>
                  </a:ext>
                </a:extLst>
              </a:tr>
            </a:tbl>
          </a:graphicData>
        </a:graphic>
      </p:graphicFrame>
      <p:pic>
        <p:nvPicPr>
          <p:cNvPr id="5" name="図 4">
            <a:extLst>
              <a:ext uri="{FF2B5EF4-FFF2-40B4-BE49-F238E27FC236}">
                <a16:creationId xmlns:a16="http://schemas.microsoft.com/office/drawing/2014/main" id="{A211CB24-AB09-FA82-0773-1AFF14222969}"/>
              </a:ext>
            </a:extLst>
          </p:cNvPr>
          <p:cNvPicPr>
            <a:picLocks noChangeAspect="1"/>
          </p:cNvPicPr>
          <p:nvPr/>
        </p:nvPicPr>
        <p:blipFill>
          <a:blip r:embed="rId21"/>
          <a:stretch>
            <a:fillRect/>
          </a:stretch>
        </p:blipFill>
        <p:spPr>
          <a:xfrm>
            <a:off x="295132" y="3749415"/>
            <a:ext cx="3937709" cy="2956185"/>
          </a:xfrm>
          <a:prstGeom prst="rect">
            <a:avLst/>
          </a:prstGeom>
          <a:ln>
            <a:solidFill>
              <a:srgbClr val="4E97C5"/>
            </a:solidFill>
          </a:ln>
        </p:spPr>
      </p:pic>
      <p:pic>
        <p:nvPicPr>
          <p:cNvPr id="11" name="図 10">
            <a:extLst>
              <a:ext uri="{FF2B5EF4-FFF2-40B4-BE49-F238E27FC236}">
                <a16:creationId xmlns:a16="http://schemas.microsoft.com/office/drawing/2014/main" id="{85EF1BD4-B5B3-A480-45CF-9F910481E2C4}"/>
              </a:ext>
            </a:extLst>
          </p:cNvPr>
          <p:cNvPicPr>
            <a:picLocks noChangeAspect="1"/>
          </p:cNvPicPr>
          <p:nvPr/>
        </p:nvPicPr>
        <p:blipFill>
          <a:blip r:embed="rId22"/>
          <a:stretch>
            <a:fillRect/>
          </a:stretch>
        </p:blipFill>
        <p:spPr>
          <a:xfrm>
            <a:off x="296078" y="653063"/>
            <a:ext cx="3941580" cy="2956185"/>
          </a:xfrm>
          <a:prstGeom prst="rect">
            <a:avLst/>
          </a:prstGeom>
          <a:ln>
            <a:solidFill>
              <a:srgbClr val="4E97C5"/>
            </a:solidFill>
          </a:ln>
        </p:spPr>
      </p:pic>
    </p:spTree>
    <p:extLst>
      <p:ext uri="{BB962C8B-B14F-4D97-AF65-F5344CB8AC3E}">
        <p14:creationId xmlns:p14="http://schemas.microsoft.com/office/powerpoint/2010/main" val="1857241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60137-D8B2-24B4-985C-2A8F27833294}"/>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042F74B5-15C9-869F-C757-9F8D52779A4A}"/>
              </a:ext>
            </a:extLst>
          </p:cNvPr>
          <p:cNvSpPr txBox="1">
            <a:spLocks noChangeArrowheads="1"/>
          </p:cNvSpPr>
          <p:nvPr/>
        </p:nvSpPr>
        <p:spPr>
          <a:xfrm>
            <a:off x="151200" y="152400"/>
            <a:ext cx="758700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5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j-cs"/>
              </a:rPr>
              <a:t>もっと税について調べてみよう</a:t>
            </a:r>
            <a:r>
              <a:rPr kumimoji="1" lang="en-US" altLang="ja-JP" sz="15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j-cs"/>
              </a:rPr>
              <a:t> - </a:t>
            </a:r>
            <a:r>
              <a:rPr kumimoji="1" lang="ja-JP" altLang="en-US" sz="15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j-cs"/>
              </a:rPr>
              <a:t>滋賀県の財政（生徒用</a:t>
            </a:r>
            <a:r>
              <a:rPr kumimoji="1" lang="en" altLang="ja-JP" sz="15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j-cs"/>
              </a:rPr>
              <a:t>P25,26</a:t>
            </a:r>
            <a:r>
              <a:rPr kumimoji="1" lang="ja-JP" altLang="en" sz="15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j-cs"/>
              </a:rPr>
              <a:t>）</a:t>
            </a:r>
          </a:p>
        </p:txBody>
      </p:sp>
      <p:sp>
        <p:nvSpPr>
          <p:cNvPr id="9" name="正方形/長方形 8">
            <a:extLst>
              <a:ext uri="{FF2B5EF4-FFF2-40B4-BE49-F238E27FC236}">
                <a16:creationId xmlns:a16="http://schemas.microsoft.com/office/drawing/2014/main" id="{97C3CCA9-19D8-BFEB-3B9B-E49A4AA769BD}"/>
              </a:ext>
            </a:extLst>
          </p:cNvPr>
          <p:cNvSpPr/>
          <p:nvPr/>
        </p:nvSpPr>
        <p:spPr>
          <a:xfrm>
            <a:off x="151200" y="3056804"/>
            <a:ext cx="4464496"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n"/>
              <a:tabLst/>
              <a:defRPr/>
            </a:pPr>
            <a:r>
              <a:rPr kumimoji="1" lang="ja-JP" altLang="en-US" sz="1200" b="1" i="0" u="none" strike="noStrike" kern="1200" cap="none" spc="0" normalizeH="0" baseline="0" noProof="0">
                <a:ln>
                  <a:noFill/>
                </a:ln>
                <a:solidFill>
                  <a:srgbClr val="4E96C4">
                    <a:lumMod val="50000"/>
                  </a:srgbClr>
                </a:solidFill>
                <a:effectLst/>
                <a:uLnTx/>
                <a:uFillTx/>
                <a:latin typeface="Meiryo UI" panose="020B0604030504040204" pitchFamily="34" charset="-128"/>
                <a:ea typeface="Meiryo UI" panose="020B0604030504040204" pitchFamily="34" charset="-128"/>
                <a:cs typeface="+mn-cs"/>
              </a:rPr>
              <a:t>国</a:t>
            </a:r>
            <a:r>
              <a:rPr kumimoji="1" lang="ja-JP" altLang="en-US" sz="1200" b="1" i="0" u="none" strike="noStrike" kern="1200" cap="none" spc="0" normalizeH="0" baseline="0" noProof="0" dirty="0">
                <a:ln>
                  <a:noFill/>
                </a:ln>
                <a:solidFill>
                  <a:srgbClr val="4E96C4">
                    <a:lumMod val="50000"/>
                  </a:srgbClr>
                </a:solidFill>
                <a:effectLst/>
                <a:uLnTx/>
                <a:uFillTx/>
                <a:latin typeface="Meiryo UI" panose="020B0604030504040204" pitchFamily="34" charset="-128"/>
                <a:ea typeface="Meiryo UI" panose="020B0604030504040204" pitchFamily="34" charset="-128"/>
                <a:cs typeface="+mn-cs"/>
              </a:rPr>
              <a:t>と地方の主な行政事務の分担　　　　（総務省ＨＰより）</a:t>
            </a:r>
          </a:p>
        </p:txBody>
      </p:sp>
      <p:graphicFrame>
        <p:nvGraphicFramePr>
          <p:cNvPr id="10" name="表 9">
            <a:extLst>
              <a:ext uri="{FF2B5EF4-FFF2-40B4-BE49-F238E27FC236}">
                <a16:creationId xmlns:a16="http://schemas.microsoft.com/office/drawing/2014/main" id="{DED3B649-90A0-F1A4-A897-FCF809DF17B4}"/>
              </a:ext>
            </a:extLst>
          </p:cNvPr>
          <p:cNvGraphicFramePr>
            <a:graphicFrameLocks noGrp="1"/>
          </p:cNvGraphicFramePr>
          <p:nvPr/>
        </p:nvGraphicFramePr>
        <p:xfrm>
          <a:off x="231790" y="3363659"/>
          <a:ext cx="6854810" cy="3108220"/>
        </p:xfrm>
        <a:graphic>
          <a:graphicData uri="http://schemas.openxmlformats.org/drawingml/2006/table">
            <a:tbl>
              <a:tblPr firstRow="1">
                <a:tableStyleId>{5940675A-B579-460E-94D1-54222C63F5DA}</a:tableStyleId>
              </a:tblPr>
              <a:tblGrid>
                <a:gridCol w="274107">
                  <a:extLst>
                    <a:ext uri="{9D8B030D-6E8A-4147-A177-3AD203B41FA5}">
                      <a16:colId xmlns:a16="http://schemas.microsoft.com/office/drawing/2014/main" val="1411623697"/>
                    </a:ext>
                  </a:extLst>
                </a:gridCol>
                <a:gridCol w="274107">
                  <a:extLst>
                    <a:ext uri="{9D8B030D-6E8A-4147-A177-3AD203B41FA5}">
                      <a16:colId xmlns:a16="http://schemas.microsoft.com/office/drawing/2014/main" val="495932085"/>
                    </a:ext>
                  </a:extLst>
                </a:gridCol>
                <a:gridCol w="1783835">
                  <a:extLst>
                    <a:ext uri="{9D8B030D-6E8A-4147-A177-3AD203B41FA5}">
                      <a16:colId xmlns:a16="http://schemas.microsoft.com/office/drawing/2014/main" val="3803030530"/>
                    </a:ext>
                  </a:extLst>
                </a:gridCol>
                <a:gridCol w="1908040">
                  <a:extLst>
                    <a:ext uri="{9D8B030D-6E8A-4147-A177-3AD203B41FA5}">
                      <a16:colId xmlns:a16="http://schemas.microsoft.com/office/drawing/2014/main" val="1837555761"/>
                    </a:ext>
                  </a:extLst>
                </a:gridCol>
                <a:gridCol w="1625367">
                  <a:extLst>
                    <a:ext uri="{9D8B030D-6E8A-4147-A177-3AD203B41FA5}">
                      <a16:colId xmlns:a16="http://schemas.microsoft.com/office/drawing/2014/main" val="3479589564"/>
                    </a:ext>
                  </a:extLst>
                </a:gridCol>
                <a:gridCol w="989354">
                  <a:extLst>
                    <a:ext uri="{9D8B030D-6E8A-4147-A177-3AD203B41FA5}">
                      <a16:colId xmlns:a16="http://schemas.microsoft.com/office/drawing/2014/main" val="4001254651"/>
                    </a:ext>
                  </a:extLst>
                </a:gridCol>
              </a:tblGrid>
              <a:tr h="243100">
                <a:tc gridSpan="2">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分 野</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ct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公　共　資　本</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教　　育</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福　　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そ の 他</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83371">
                <a:tc gridSpan="2">
                  <a:txBody>
                    <a:bodyPr/>
                    <a:lstStyle/>
                    <a:p>
                      <a:pPr algn="ctr">
                        <a:lnSpc>
                          <a:spcPts val="1200"/>
                        </a:lnSpc>
                      </a:pPr>
                      <a:r>
                        <a:rPr kumimoji="1" lang="ja-JP" altLang="en-US" sz="1050">
                          <a:solidFill>
                            <a:schemeClr val="tx1"/>
                          </a:solidFill>
                          <a:latin typeface="MS Gothic" panose="020B0609070205080204" pitchFamily="49" charset="-128"/>
                          <a:ea typeface="MS Gothic" panose="020B0609070205080204" pitchFamily="49" charset="-128"/>
                        </a:rPr>
                        <a:t>国</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高速自動車道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国道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一級河川</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大学</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私学助成（大学）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社会保険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医師等免許</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医薬品許可免許</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防衛</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外交</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通貨</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992185">
                <a:tc rowSpan="2">
                  <a:txBody>
                    <a:bodyPr/>
                    <a:lstStyle/>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地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方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都</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府</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県</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国道（国管理以外）</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都道府県道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一級河川（国管理以外）</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二級河川</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港湾</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公営住宅</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市街化区域、調整区域決定</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高等学校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特別支援学校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小・中学校教員の給与・人事</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私学の助成（幼～高）</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公立大学（特定の県）</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生活保護（町村の区域）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児童福祉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保健所</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警察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職業訓練</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992185">
                <a:tc v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市</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都市計画等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（用途地域・都市施設）</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市町村道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準用河川</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港湾</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公営住宅</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下水道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小・中学校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幼稚園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生活保護（市の区域）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児童福祉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国民健康保険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介護保険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上水道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ごみ・し尿処理</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保健所（特定の市）</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戸籍</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住民基本台帳</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消防</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84002281"/>
                  </a:ext>
                </a:extLst>
              </a:tr>
            </a:tbl>
          </a:graphicData>
        </a:graphic>
      </p:graphicFrame>
      <p:sp>
        <p:nvSpPr>
          <p:cNvPr id="12" name="正方形/長方形 11">
            <a:extLst>
              <a:ext uri="{FF2B5EF4-FFF2-40B4-BE49-F238E27FC236}">
                <a16:creationId xmlns:a16="http://schemas.microsoft.com/office/drawing/2014/main" id="{DCEC6F09-5454-C826-4BE6-5FB3F75989E9}"/>
              </a:ext>
            </a:extLst>
          </p:cNvPr>
          <p:cNvSpPr/>
          <p:nvPr/>
        </p:nvSpPr>
        <p:spPr>
          <a:xfrm>
            <a:off x="151200" y="6580296"/>
            <a:ext cx="4260524"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平成３０年４月以降、国民健康保険の財政運営の責任主体は都道府県に変更</a:t>
            </a:r>
          </a:p>
        </p:txBody>
      </p:sp>
      <p:sp>
        <p:nvSpPr>
          <p:cNvPr id="2" name="Slide Number Placeholder 5">
            <a:extLst>
              <a:ext uri="{FF2B5EF4-FFF2-40B4-BE49-F238E27FC236}">
                <a16:creationId xmlns:a16="http://schemas.microsoft.com/office/drawing/2014/main" id="{DF6604EA-F46A-E8A8-77B7-4FA7165D40AD}"/>
              </a:ext>
            </a:extLst>
          </p:cNvPr>
          <p:cNvSpPr>
            <a:spLocks noGrp="1"/>
          </p:cNvSpPr>
          <p:nvPr>
            <p:ph type="sldNum" sz="quarter" idx="12"/>
          </p:nvPr>
        </p:nvSpPr>
        <p:spPr>
          <a:xfrm>
            <a:off x="7086600" y="6473934"/>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5B485-7686-4B8A-8BF6-5F7D70635BC3}" type="slidenum">
              <a:rPr kumimoji="1" lang="ja-JP" altLang="en-US" sz="1200" b="0" i="0" u="none" strike="noStrike" kern="1200" cap="none" spc="0" normalizeH="0" baseline="0" noProof="0" smtClean="0">
                <a:ln>
                  <a:noFill/>
                </a:ln>
                <a:solidFill>
                  <a:srgbClr val="000000">
                    <a:tint val="75000"/>
                  </a:srgb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srgbClr val="000000">
                  <a:tint val="75000"/>
                </a:srgb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4A6D8CCD-399D-4C23-B93F-65478A7E4BB5}"/>
              </a:ext>
            </a:extLst>
          </p:cNvPr>
          <p:cNvSpPr/>
          <p:nvPr/>
        </p:nvSpPr>
        <p:spPr>
          <a:xfrm>
            <a:off x="151200" y="565617"/>
            <a:ext cx="4464496" cy="321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n"/>
              <a:tabLst/>
              <a:defRPr/>
            </a:pPr>
            <a:r>
              <a:rPr kumimoji="1" lang="ja-JP" altLang="en-US" sz="1200" b="1" i="0" u="none" strike="noStrike" kern="1200" cap="none" spc="0" normalizeH="0" baseline="0" noProof="0">
                <a:ln>
                  <a:noFill/>
                </a:ln>
                <a:solidFill>
                  <a:srgbClr val="4E96C4">
                    <a:lumMod val="50000"/>
                  </a:srgbClr>
                </a:solidFill>
                <a:effectLst/>
                <a:uLnTx/>
                <a:uFillTx/>
                <a:latin typeface="Meiryo UI" panose="020B0604030504040204" pitchFamily="34" charset="-128"/>
                <a:ea typeface="Meiryo UI" panose="020B0604030504040204" pitchFamily="34" charset="-128"/>
                <a:cs typeface="+mn-cs"/>
              </a:rPr>
              <a:t>教育費</a:t>
            </a:r>
            <a:r>
              <a:rPr kumimoji="1" lang="ja-JP" altLang="en-US" sz="1200" b="1" i="0" u="none" strike="noStrike" kern="1200" cap="none" spc="0" normalizeH="0" baseline="0" noProof="0" dirty="0">
                <a:ln>
                  <a:noFill/>
                </a:ln>
                <a:solidFill>
                  <a:srgbClr val="4E96C4">
                    <a:lumMod val="50000"/>
                  </a:srgbClr>
                </a:solidFill>
                <a:effectLst/>
                <a:uLnTx/>
                <a:uFillTx/>
                <a:latin typeface="Meiryo UI" panose="020B0604030504040204" pitchFamily="34" charset="-128"/>
                <a:ea typeface="Meiryo UI" panose="020B0604030504040204" pitchFamily="34" charset="-128"/>
                <a:cs typeface="+mn-cs"/>
              </a:rPr>
              <a:t>の行政機関別</a:t>
            </a:r>
            <a:r>
              <a:rPr kumimoji="1" lang="ja-JP" altLang="en-US" sz="1200" b="1" i="0" u="none" strike="noStrike" kern="1200" cap="none" spc="0" normalizeH="0" baseline="0" noProof="0">
                <a:ln>
                  <a:noFill/>
                </a:ln>
                <a:solidFill>
                  <a:srgbClr val="4E96C4">
                    <a:lumMod val="50000"/>
                  </a:srgbClr>
                </a:solidFill>
                <a:effectLst/>
                <a:uLnTx/>
                <a:uFillTx/>
                <a:latin typeface="Meiryo UI" panose="020B0604030504040204" pitchFamily="34" charset="-128"/>
                <a:ea typeface="Meiryo UI" panose="020B0604030504040204" pitchFamily="34" charset="-128"/>
                <a:cs typeface="+mn-cs"/>
              </a:rPr>
              <a:t>負担割合（</a:t>
            </a:r>
            <a:r>
              <a:rPr kumimoji="1" lang="ja-JP" altLang="en-US" sz="1200" b="1" i="0" u="none" strike="noStrike" kern="1200" cap="none" spc="0" normalizeH="0" baseline="0" noProof="0" dirty="0">
                <a:ln>
                  <a:noFill/>
                </a:ln>
                <a:solidFill>
                  <a:srgbClr val="4E96C4">
                    <a:lumMod val="50000"/>
                  </a:srgbClr>
                </a:solidFill>
                <a:effectLst/>
                <a:uLnTx/>
                <a:uFillTx/>
                <a:latin typeface="Meiryo UI" panose="020B0604030504040204" pitchFamily="34" charset="-128"/>
                <a:ea typeface="Meiryo UI" panose="020B0604030504040204" pitchFamily="34" charset="-128"/>
                <a:cs typeface="+mn-cs"/>
              </a:rPr>
              <a:t>総務省ＨＰ</a:t>
            </a:r>
            <a:r>
              <a:rPr kumimoji="1" lang="ja-JP" altLang="en-US" sz="1200" b="1" i="0" u="none" strike="noStrike" kern="1200" cap="none" spc="0" normalizeH="0" baseline="0" noProof="0">
                <a:ln>
                  <a:noFill/>
                </a:ln>
                <a:solidFill>
                  <a:srgbClr val="4E96C4">
                    <a:lumMod val="50000"/>
                  </a:srgbClr>
                </a:solidFill>
                <a:effectLst/>
                <a:uLnTx/>
                <a:uFillTx/>
                <a:latin typeface="Meiryo UI" panose="020B0604030504040204" pitchFamily="34" charset="-128"/>
                <a:ea typeface="Meiryo UI" panose="020B0604030504040204" pitchFamily="34" charset="-128"/>
                <a:cs typeface="+mn-cs"/>
              </a:rPr>
              <a:t>より）</a:t>
            </a:r>
            <a:endParaRPr kumimoji="1" lang="en-US" altLang="ja-JP" sz="1200" b="1" i="0" u="none" strike="noStrike" kern="1200" cap="none" spc="0" normalizeH="0" baseline="0" noProof="0" dirty="0">
              <a:ln>
                <a:noFill/>
              </a:ln>
              <a:solidFill>
                <a:srgbClr val="4E96C4">
                  <a:lumMod val="50000"/>
                </a:srgbClr>
              </a:solidFill>
              <a:effectLst/>
              <a:uLnTx/>
              <a:uFillTx/>
              <a:latin typeface="Meiryo UI" panose="020B0604030504040204" pitchFamily="34" charset="-128"/>
              <a:ea typeface="Meiryo UI" panose="020B0604030504040204" pitchFamily="34" charset="-128"/>
              <a:cs typeface="+mn-cs"/>
            </a:endParaRPr>
          </a:p>
        </p:txBody>
      </p:sp>
      <p:graphicFrame>
        <p:nvGraphicFramePr>
          <p:cNvPr id="8" name="表 7">
            <a:extLst>
              <a:ext uri="{FF2B5EF4-FFF2-40B4-BE49-F238E27FC236}">
                <a16:creationId xmlns:a16="http://schemas.microsoft.com/office/drawing/2014/main" id="{CA5C7964-96EA-42A4-8A6C-25C456CE0AB8}"/>
              </a:ext>
            </a:extLst>
          </p:cNvPr>
          <p:cNvGraphicFramePr>
            <a:graphicFrameLocks noGrp="1"/>
          </p:cNvGraphicFramePr>
          <p:nvPr/>
        </p:nvGraphicFramePr>
        <p:xfrm>
          <a:off x="241200" y="1196863"/>
          <a:ext cx="4374000" cy="1690213"/>
        </p:xfrm>
        <a:graphic>
          <a:graphicData uri="http://schemas.openxmlformats.org/drawingml/2006/table">
            <a:tbl>
              <a:tblPr firstRow="1">
                <a:tableStyleId>{5940675A-B579-460E-94D1-54222C63F5DA}</a:tableStyleId>
              </a:tblPr>
              <a:tblGrid>
                <a:gridCol w="2325673">
                  <a:extLst>
                    <a:ext uri="{9D8B030D-6E8A-4147-A177-3AD203B41FA5}">
                      <a16:colId xmlns:a16="http://schemas.microsoft.com/office/drawing/2014/main" val="1411623697"/>
                    </a:ext>
                  </a:extLst>
                </a:gridCol>
                <a:gridCol w="1015664">
                  <a:extLst>
                    <a:ext uri="{9D8B030D-6E8A-4147-A177-3AD203B41FA5}">
                      <a16:colId xmlns:a16="http://schemas.microsoft.com/office/drawing/2014/main" val="495932085"/>
                    </a:ext>
                  </a:extLst>
                </a:gridCol>
                <a:gridCol w="1032663">
                  <a:extLst>
                    <a:ext uri="{9D8B030D-6E8A-4147-A177-3AD203B41FA5}">
                      <a16:colId xmlns:a16="http://schemas.microsoft.com/office/drawing/2014/main" val="3803030530"/>
                    </a:ext>
                  </a:extLst>
                </a:gridCol>
              </a:tblGrid>
              <a:tr h="329152">
                <a:tc rowSpan="2">
                  <a:txBody>
                    <a:bodyPr/>
                    <a:lstStyle/>
                    <a:p>
                      <a:pPr algn="ctr">
                        <a:lnSpc>
                          <a:spcPct val="100000"/>
                        </a:lnSpc>
                      </a:pPr>
                      <a:r>
                        <a:rPr kumimoji="1" lang="ja-JP" altLang="en-US" sz="1050">
                          <a:solidFill>
                            <a:schemeClr val="tx1"/>
                          </a:solidFill>
                          <a:latin typeface="MS Gothic" panose="020B0609070205080204" pitchFamily="49" charset="-128"/>
                          <a:ea typeface="MS Gothic" panose="020B0609070205080204" pitchFamily="49" charset="-128"/>
                        </a:rPr>
                        <a:t>区　</a:t>
                      </a:r>
                      <a:r>
                        <a:rPr kumimoji="1" lang="ja-JP" altLang="en-US" sz="1050" dirty="0">
                          <a:solidFill>
                            <a:schemeClr val="tx1"/>
                          </a:solidFill>
                          <a:latin typeface="MS Gothic" panose="020B0609070205080204" pitchFamily="49" charset="-128"/>
                          <a:ea typeface="MS Gothic" panose="020B0609070205080204" pitchFamily="49" charset="-128"/>
                        </a:rPr>
                        <a:t>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負 担 割 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329152">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329152">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先生の給料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２／３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329152">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教科書</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373605">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実験器具等購入（</a:t>
                      </a:r>
                      <a:r>
                        <a:rPr kumimoji="1" lang="en-US" altLang="ja-JP" sz="1050" dirty="0">
                          <a:solidFill>
                            <a:schemeClr val="tx1"/>
                          </a:solidFill>
                          <a:latin typeface="MS Gothic" panose="020B0609070205080204" pitchFamily="49" charset="-128"/>
                          <a:ea typeface="MS Gothic" panose="020B0609070205080204" pitchFamily="49" charset="-128"/>
                        </a:rPr>
                        <a:t>※</a:t>
                      </a:r>
                      <a:r>
                        <a:rPr kumimoji="1" lang="ja-JP" altLang="en-US" sz="1050" dirty="0">
                          <a:solidFill>
                            <a:schemeClr val="tx1"/>
                          </a:solidFill>
                          <a:latin typeface="MS Gothic" panose="020B0609070205080204" pitchFamily="49" charset="-128"/>
                          <a:ea typeface="MS Gothic" panose="020B0609070205080204" pitchFamily="49" charset="-128"/>
                        </a:rPr>
                        <a:t>）</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1" name="正方形/長方形 10">
            <a:extLst>
              <a:ext uri="{FF2B5EF4-FFF2-40B4-BE49-F238E27FC236}">
                <a16:creationId xmlns:a16="http://schemas.microsoft.com/office/drawing/2014/main" id="{C204BE81-B1C4-46F7-8D0B-76E5B83D9A6E}"/>
              </a:ext>
            </a:extLst>
          </p:cNvPr>
          <p:cNvSpPr/>
          <p:nvPr/>
        </p:nvSpPr>
        <p:spPr>
          <a:xfrm>
            <a:off x="241200" y="2953511"/>
            <a:ext cx="3024336" cy="165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国の補助を受けるためには一定の要件が必要</a:t>
            </a:r>
          </a:p>
        </p:txBody>
      </p:sp>
      <p:sp>
        <p:nvSpPr>
          <p:cNvPr id="13" name="正方形/長方形 12">
            <a:extLst>
              <a:ext uri="{FF2B5EF4-FFF2-40B4-BE49-F238E27FC236}">
                <a16:creationId xmlns:a16="http://schemas.microsoft.com/office/drawing/2014/main" id="{E6D93FE2-68C5-428F-A20C-B77FDE7DB65D}"/>
              </a:ext>
            </a:extLst>
          </p:cNvPr>
          <p:cNvSpPr/>
          <p:nvPr/>
        </p:nvSpPr>
        <p:spPr>
          <a:xfrm>
            <a:off x="151200" y="892063"/>
            <a:ext cx="3734583"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accent1">
                    <a:lumMod val="50000"/>
                  </a:schemeClr>
                </a:solidFill>
                <a:effectLst/>
                <a:uLnTx/>
                <a:uFillTx/>
                <a:latin typeface="Meiryo UI" panose="020B0604030504040204" pitchFamily="34" charset="-128"/>
                <a:ea typeface="Meiryo UI" panose="020B0604030504040204" pitchFamily="34" charset="-128"/>
                <a:cs typeface="+mn-cs"/>
              </a:rPr>
              <a:t>＜公立小・中学校の割合＞</a:t>
            </a:r>
            <a:r>
              <a:rPr kumimoji="1" lang="ja-JP" altLang="en-US" sz="1200" b="0" i="0" u="none" strike="noStrike" kern="1200" cap="none" spc="0" normalizeH="0" baseline="0" noProof="0" dirty="0">
                <a:ln>
                  <a:noFill/>
                </a:ln>
                <a:solidFill>
                  <a:schemeClr val="accent1">
                    <a:lumMod val="50000"/>
                  </a:schemeClr>
                </a:solidFill>
                <a:effectLst/>
                <a:uLnTx/>
                <a:uFillTx/>
                <a:latin typeface="Meiryo UI" panose="020B0604030504040204" pitchFamily="34" charset="-128"/>
                <a:ea typeface="Meiryo UI" panose="020B0604030504040204" pitchFamily="34" charset="-128"/>
                <a:cs typeface="+mn-cs"/>
              </a:rPr>
              <a:t>（令和８年４月現在）</a:t>
            </a:r>
            <a:endParaRPr kumimoji="1" lang="en-US" altLang="ja-JP" sz="1200" b="0" i="0" u="none" strike="noStrike" kern="1200" cap="none" spc="0" normalizeH="0" baseline="0" noProof="0" dirty="0">
              <a:ln>
                <a:noFill/>
              </a:ln>
              <a:solidFill>
                <a:schemeClr val="accent1">
                  <a:lumMod val="50000"/>
                </a:schemeClr>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30807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4E51C7-402C-4D5E-9162-72C79D4460FB}"/>
              </a:ext>
            </a:extLst>
          </p:cNvPr>
          <p:cNvSpPr txBox="1">
            <a:spLocks noChangeArrowheads="1"/>
          </p:cNvSpPr>
          <p:nvPr/>
        </p:nvSpPr>
        <p:spPr>
          <a:xfrm>
            <a:off x="152400" y="152400"/>
            <a:ext cx="780397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解いてみよう</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穴埋め問題</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ちょっとブレイク</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税金クイズ（生徒用</a:t>
            </a:r>
            <a:r>
              <a:rPr lang="en-US" altLang="ja-JP" sz="1500" b="1" kern="0" dirty="0">
                <a:solidFill>
                  <a:schemeClr val="bg1"/>
                </a:solidFill>
                <a:latin typeface="メイリオ" panose="020B0604030504040204" pitchFamily="50" charset="-128"/>
                <a:ea typeface="メイリオ" panose="020B0604030504040204" pitchFamily="50" charset="-128"/>
              </a:rPr>
              <a:t>P27‐29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6" name="テキスト ボックス 15">
            <a:extLst>
              <a:ext uri="{FF2B5EF4-FFF2-40B4-BE49-F238E27FC236}">
                <a16:creationId xmlns:a16="http://schemas.microsoft.com/office/drawing/2014/main" id="{FF06CF6C-AD24-4C21-A441-C73103107456}"/>
              </a:ext>
            </a:extLst>
          </p:cNvPr>
          <p:cNvSpPr txBox="1"/>
          <p:nvPr/>
        </p:nvSpPr>
        <p:spPr>
          <a:xfrm>
            <a:off x="4812241" y="6108195"/>
            <a:ext cx="314413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28</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　財務省</a:t>
            </a:r>
            <a:r>
              <a:rPr lang="en-US" altLang="ja-JP" sz="900" spc="50" dirty="0">
                <a:latin typeface="メイリオ" panose="020B0604030504040204" pitchFamily="50" charset="-128"/>
                <a:ea typeface="メイリオ" panose="020B0604030504040204" pitchFamily="50" charset="-128"/>
              </a:rPr>
              <a:t>×</a:t>
            </a:r>
            <a:r>
              <a:rPr lang="en-US" altLang="ja-JP" sz="900" spc="50" dirty="0" err="1">
                <a:latin typeface="メイリオ" panose="020B0604030504040204" pitchFamily="50" charset="-128"/>
                <a:ea typeface="メイリオ" panose="020B0604030504040204" pitchFamily="50" charset="-128"/>
              </a:rPr>
              <a:t>QuizKnock</a:t>
            </a:r>
            <a:r>
              <a:rPr lang="ja-JP" altLang="en-US" sz="900" spc="50" dirty="0">
                <a:latin typeface="メイリオ" panose="020B0604030504040204" pitchFamily="50" charset="-128"/>
                <a:ea typeface="メイリオ" panose="020B0604030504040204" pitchFamily="50" charset="-128"/>
              </a:rPr>
              <a:t> クイズで全知全納！？</a:t>
            </a:r>
            <a:endParaRPr lang="en-US" altLang="ja-JP" sz="900" spc="50" dirty="0">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税制マスター</a:t>
            </a:r>
            <a:endParaRPr kumimoji="1" lang="ja-JP" altLang="en-US" sz="9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09CC382C-BC33-477E-A635-41A5C7CA59FC}"/>
              </a:ext>
            </a:extLst>
          </p:cNvPr>
          <p:cNvPicPr>
            <a:picLocks noChangeAspect="1"/>
          </p:cNvPicPr>
          <p:nvPr/>
        </p:nvPicPr>
        <p:blipFill>
          <a:blip r:embed="rId4"/>
          <a:stretch>
            <a:fillRect/>
          </a:stretch>
        </p:blipFill>
        <p:spPr>
          <a:xfrm>
            <a:off x="7954343" y="6098383"/>
            <a:ext cx="586196" cy="586196"/>
          </a:xfrm>
          <a:prstGeom prst="rect">
            <a:avLst/>
          </a:prstGeom>
        </p:spPr>
      </p:pic>
      <p:sp>
        <p:nvSpPr>
          <p:cNvPr id="7" name="正方形/長方形 6">
            <a:extLst>
              <a:ext uri="{FF2B5EF4-FFF2-40B4-BE49-F238E27FC236}">
                <a16:creationId xmlns:a16="http://schemas.microsoft.com/office/drawing/2014/main" id="{33389C4A-66A3-5861-C270-615FEEC5249B}"/>
              </a:ext>
            </a:extLst>
          </p:cNvPr>
          <p:cNvSpPr/>
          <p:nvPr/>
        </p:nvSpPr>
        <p:spPr>
          <a:xfrm>
            <a:off x="4606445" y="3725269"/>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穴埋め問題　参考</a:t>
            </a:r>
          </a:p>
        </p:txBody>
      </p:sp>
      <p:sp>
        <p:nvSpPr>
          <p:cNvPr id="11" name="AutoShape 10">
            <a:extLst>
              <a:ext uri="{FF2B5EF4-FFF2-40B4-BE49-F238E27FC236}">
                <a16:creationId xmlns:a16="http://schemas.microsoft.com/office/drawing/2014/main" id="{FAFFA77E-FC5F-5E80-943E-2FDBA133EE4C}"/>
              </a:ext>
            </a:extLst>
          </p:cNvPr>
          <p:cNvSpPr>
            <a:spLocks noChangeArrowheads="1"/>
          </p:cNvSpPr>
          <p:nvPr/>
        </p:nvSpPr>
        <p:spPr bwMode="auto">
          <a:xfrm>
            <a:off x="4679972" y="6080994"/>
            <a:ext cx="3916273"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graphicFrame>
        <p:nvGraphicFramePr>
          <p:cNvPr id="20" name="表 20">
            <a:extLst>
              <a:ext uri="{FF2B5EF4-FFF2-40B4-BE49-F238E27FC236}">
                <a16:creationId xmlns:a16="http://schemas.microsoft.com/office/drawing/2014/main" id="{4EB086C1-C2FF-47E0-BD44-6FE35EA65CD3}"/>
              </a:ext>
            </a:extLst>
          </p:cNvPr>
          <p:cNvGraphicFramePr>
            <a:graphicFrameLocks noGrp="1"/>
          </p:cNvGraphicFramePr>
          <p:nvPr/>
        </p:nvGraphicFramePr>
        <p:xfrm>
          <a:off x="4821730" y="4080069"/>
          <a:ext cx="2269811" cy="1690224"/>
        </p:xfrm>
        <a:graphic>
          <a:graphicData uri="http://schemas.openxmlformats.org/drawingml/2006/table">
            <a:tbl>
              <a:tblPr firstRow="1" bandRow="1">
                <a:tableStyleId>{5C22544A-7EE6-4342-B048-85BDC9FD1C3A}</a:tableStyleId>
              </a:tblPr>
              <a:tblGrid>
                <a:gridCol w="670719">
                  <a:extLst>
                    <a:ext uri="{9D8B030D-6E8A-4147-A177-3AD203B41FA5}">
                      <a16:colId xmlns:a16="http://schemas.microsoft.com/office/drawing/2014/main" val="2809644178"/>
                    </a:ext>
                  </a:extLst>
                </a:gridCol>
                <a:gridCol w="1599092">
                  <a:extLst>
                    <a:ext uri="{9D8B030D-6E8A-4147-A177-3AD203B41FA5}">
                      <a16:colId xmlns:a16="http://schemas.microsoft.com/office/drawing/2014/main" val="985321231"/>
                    </a:ext>
                  </a:extLst>
                </a:gridCol>
              </a:tblGrid>
              <a:tr h="281704">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問</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参考</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1391900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問１</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スライドＰ９</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23495277"/>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問２</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12</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8112308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13</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63416686"/>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問４</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16</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78891988"/>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問５</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387810558"/>
                  </a:ext>
                </a:extLst>
              </a:tr>
            </a:tbl>
          </a:graphicData>
        </a:graphic>
      </p:graphicFrame>
      <p:pic>
        <p:nvPicPr>
          <p:cNvPr id="3" name="図 2">
            <a:extLst>
              <a:ext uri="{FF2B5EF4-FFF2-40B4-BE49-F238E27FC236}">
                <a16:creationId xmlns:a16="http://schemas.microsoft.com/office/drawing/2014/main" id="{247C86D4-CE13-CBDE-C772-3EF6A67C9845}"/>
              </a:ext>
            </a:extLst>
          </p:cNvPr>
          <p:cNvPicPr>
            <a:picLocks noChangeAspect="1"/>
          </p:cNvPicPr>
          <p:nvPr/>
        </p:nvPicPr>
        <p:blipFill>
          <a:blip r:embed="rId5"/>
          <a:stretch>
            <a:fillRect/>
          </a:stretch>
        </p:blipFill>
        <p:spPr>
          <a:xfrm>
            <a:off x="326574" y="662293"/>
            <a:ext cx="3950961" cy="2964418"/>
          </a:xfrm>
          <a:prstGeom prst="rect">
            <a:avLst/>
          </a:prstGeom>
          <a:ln>
            <a:solidFill>
              <a:srgbClr val="4E97C5"/>
            </a:solidFill>
          </a:ln>
        </p:spPr>
      </p:pic>
      <p:pic>
        <p:nvPicPr>
          <p:cNvPr id="6" name="図 5">
            <a:extLst>
              <a:ext uri="{FF2B5EF4-FFF2-40B4-BE49-F238E27FC236}">
                <a16:creationId xmlns:a16="http://schemas.microsoft.com/office/drawing/2014/main" id="{4410FF6F-D95C-0F5B-3FCD-0A4BF9A2DECC}"/>
              </a:ext>
            </a:extLst>
          </p:cNvPr>
          <p:cNvPicPr>
            <a:picLocks noChangeAspect="1"/>
          </p:cNvPicPr>
          <p:nvPr/>
        </p:nvPicPr>
        <p:blipFill>
          <a:blip r:embed="rId6"/>
          <a:stretch>
            <a:fillRect/>
          </a:stretch>
        </p:blipFill>
        <p:spPr>
          <a:xfrm>
            <a:off x="326574" y="3758925"/>
            <a:ext cx="3950962" cy="2964419"/>
          </a:xfrm>
          <a:prstGeom prst="rect">
            <a:avLst/>
          </a:prstGeom>
          <a:ln>
            <a:solidFill>
              <a:srgbClr val="4E97C5"/>
            </a:solidFill>
          </a:ln>
        </p:spPr>
      </p:pic>
      <p:pic>
        <p:nvPicPr>
          <p:cNvPr id="9" name="図 8">
            <a:extLst>
              <a:ext uri="{FF2B5EF4-FFF2-40B4-BE49-F238E27FC236}">
                <a16:creationId xmlns:a16="http://schemas.microsoft.com/office/drawing/2014/main" id="{D21DB3D1-2F9A-1236-5B0D-4FC873C7E314}"/>
              </a:ext>
            </a:extLst>
          </p:cNvPr>
          <p:cNvPicPr>
            <a:picLocks noChangeAspect="1"/>
          </p:cNvPicPr>
          <p:nvPr/>
        </p:nvPicPr>
        <p:blipFill>
          <a:blip r:embed="rId7"/>
          <a:stretch>
            <a:fillRect/>
          </a:stretch>
        </p:blipFill>
        <p:spPr>
          <a:xfrm>
            <a:off x="4832536" y="662293"/>
            <a:ext cx="3950961" cy="2964418"/>
          </a:xfrm>
          <a:prstGeom prst="rect">
            <a:avLst/>
          </a:prstGeom>
          <a:ln>
            <a:solidFill>
              <a:srgbClr val="4E97C5"/>
            </a:solidFill>
          </a:ln>
        </p:spPr>
      </p:pic>
      <p:sp>
        <p:nvSpPr>
          <p:cNvPr id="2" name="Slide Number Placeholder 5">
            <a:extLst>
              <a:ext uri="{FF2B5EF4-FFF2-40B4-BE49-F238E27FC236}">
                <a16:creationId xmlns:a16="http://schemas.microsoft.com/office/drawing/2014/main" id="{44A60F3D-CB59-9796-02EB-ACB8CDED18C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19</a:t>
            </a:fld>
            <a:endParaRPr kumimoji="1" lang="ja-JP" altLang="en-US"/>
          </a:p>
        </p:txBody>
      </p:sp>
    </p:spTree>
    <p:extLst>
      <p:ext uri="{BB962C8B-B14F-4D97-AF65-F5344CB8AC3E}">
        <p14:creationId xmlns:p14="http://schemas.microsoft.com/office/powerpoint/2010/main" val="41482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9"/>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1966115333"/>
              </p:ext>
            </p:extLst>
          </p:nvPr>
        </p:nvGraphicFramePr>
        <p:xfrm>
          <a:off x="343243" y="2997649"/>
          <a:ext cx="5879359" cy="3648068"/>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15</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5</a:t>
                      </a:r>
                      <a:r>
                        <a:rPr kumimoji="1" lang="ja-JP" altLang="en-US" sz="1050" b="0" u="none">
                          <a:latin typeface="MS Gothic" panose="020B0609070205080204" pitchFamily="49" charset="-128"/>
                          <a:ea typeface="MS Gothic" panose="020B0609070205080204" pitchFamily="49" charset="-128"/>
                        </a:rPr>
                        <a:t>分</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問題（これまでのおさらい）</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solidFill>
                            <a:schemeClr val="tx1"/>
                          </a:solidFill>
                          <a:latin typeface="MS Gothic" panose="020B0609070205080204" pitchFamily="49" charset="-128"/>
                          <a:ea typeface="MS Gothic" panose="020B0609070205080204" pitchFamily="49" charset="-128"/>
                        </a:rPr>
                        <a:t>P27</a:t>
                      </a:r>
                      <a:r>
                        <a:rPr kumimoji="1" lang="ja-JP" altLang="en-US" sz="1050" b="0" dirty="0">
                          <a:solidFill>
                            <a:schemeClr val="tx1"/>
                          </a:solidFill>
                          <a:latin typeface="MS Gothic" panose="020B0609070205080204" pitchFamily="49" charset="-128"/>
                          <a:ea typeface="MS Gothic" panose="020B0609070205080204" pitchFamily="49" charset="-128"/>
                        </a:rPr>
                        <a:t>～</a:t>
                      </a:r>
                      <a:r>
                        <a:rPr kumimoji="1" lang="en-US" altLang="ja-JP" sz="1050" b="0" dirty="0">
                          <a:solidFill>
                            <a:schemeClr val="tx1"/>
                          </a:solidFill>
                          <a:latin typeface="MS Gothic" panose="020B0609070205080204" pitchFamily="49" charset="-128"/>
                          <a:ea typeface="MS Gothic" panose="020B0609070205080204" pitchFamily="49" charset="-128"/>
                        </a:rPr>
                        <a:t>29</a:t>
                      </a: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25394545"/>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solidFill>
                            <a:schemeClr val="tx1"/>
                          </a:solidFill>
                          <a:latin typeface="MS Gothic" panose="020B0609070205080204" pitchFamily="49" charset="-128"/>
                          <a:ea typeface="MS Gothic" panose="020B0609070205080204" pitchFamily="49" charset="-128"/>
                        </a:rPr>
                        <a:t>P30</a:t>
                      </a: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pic>
        <p:nvPicPr>
          <p:cNvPr id="21" name="図 20">
            <a:extLst>
              <a:ext uri="{FF2B5EF4-FFF2-40B4-BE49-F238E27FC236}">
                <a16:creationId xmlns:a16="http://schemas.microsoft.com/office/drawing/2014/main" id="{E388C3D4-13AD-4CE9-B69C-9FB01F9B117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6793072" y="3777927"/>
            <a:ext cx="1440298" cy="1996242"/>
          </a:xfrm>
          <a:prstGeom prst="rect">
            <a:avLst/>
          </a:prstGeom>
          <a:noFill/>
          <a:ln>
            <a:noFill/>
          </a:ln>
        </p:spPr>
      </p:pic>
      <p:sp>
        <p:nvSpPr>
          <p:cNvPr id="22" name="正方形/長方形 21">
            <a:extLst>
              <a:ext uri="{FF2B5EF4-FFF2-40B4-BE49-F238E27FC236}">
                <a16:creationId xmlns:a16="http://schemas.microsoft.com/office/drawing/2014/main" id="{5CA92968-94F0-406E-AE8B-D28F60E66461}"/>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 name="Slide Number Placeholder 5">
            <a:extLst>
              <a:ext uri="{FF2B5EF4-FFF2-40B4-BE49-F238E27FC236}">
                <a16:creationId xmlns:a16="http://schemas.microsoft.com/office/drawing/2014/main" id="{48223974-1099-23D6-E349-DAEED8423DF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
        <p:nvSpPr>
          <p:cNvPr id="2" name="Rectangle 5">
            <a:extLst>
              <a:ext uri="{FF2B5EF4-FFF2-40B4-BE49-F238E27FC236}">
                <a16:creationId xmlns:a16="http://schemas.microsoft.com/office/drawing/2014/main" id="{46D1C4A9-4D9C-0112-D4FA-10FFB7EE1439}"/>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この教材を活用</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されるに</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6">
            <a:extLst>
              <a:ext uri="{FF2B5EF4-FFF2-40B4-BE49-F238E27FC236}">
                <a16:creationId xmlns:a16="http://schemas.microsoft.com/office/drawing/2014/main" id="{F08D667D-FF6D-46D3-8A63-B07662A343CC}"/>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ts val="600"/>
              </a:spcBef>
              <a:buNone/>
            </a:pPr>
            <a:r>
              <a:rPr lang="ja-JP" altLang="en-US" sz="1000">
                <a:latin typeface="メイリオ" panose="020B0604030504040204" pitchFamily="50" charset="-128"/>
                <a:ea typeface="メイリオ" panose="020B0604030504040204" pitchFamily="50" charset="-128"/>
              </a:rPr>
              <a:t>　この教材</a:t>
            </a:r>
            <a:r>
              <a:rPr lang="ja-JP" altLang="en-US" sz="1000" dirty="0">
                <a:latin typeface="メイリオ" panose="020B0604030504040204" pitchFamily="50" charset="-128"/>
                <a:ea typeface="メイリオ" panose="020B0604030504040204" pitchFamily="50" charset="-128"/>
              </a:rPr>
              <a:t>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基本的に、差替えは授業をされる方の自由</a:t>
            </a:r>
            <a:r>
              <a:rPr lang="ja-JP" altLang="en-US" sz="1000" dirty="0">
                <a:latin typeface="メイリオ" panose="020B0604030504040204" pitchFamily="50" charset="-128"/>
                <a:ea typeface="メイリオ" panose="020B0604030504040204" pitchFamily="50" charset="-128"/>
              </a:rPr>
              <a:t>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については、授業に取り入れていただきますようお願いします。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a:t>
            </a:r>
            <a:r>
              <a:rPr lang="ja-JP" altLang="en-US" sz="1000">
                <a:latin typeface="メイリオ" panose="020B0604030504040204" pitchFamily="50" charset="-128"/>
                <a:ea typeface="メイリオ" panose="020B0604030504040204" pitchFamily="50" charset="-128"/>
              </a:rPr>
              <a:t>持つ）ことも納税者として重要</a:t>
            </a:r>
            <a:endParaRPr lang="en-US" altLang="ja-JP" sz="10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259855" y="3800071"/>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おわりに（生徒用</a:t>
            </a:r>
            <a:r>
              <a:rPr lang="en-US" altLang="ja-JP" sz="1500" b="1" kern="0" dirty="0">
                <a:solidFill>
                  <a:schemeClr val="bg1"/>
                </a:solidFill>
                <a:latin typeface="メイリオ" panose="020B0604030504040204" pitchFamily="50" charset="-128"/>
                <a:ea typeface="メイリオ" panose="020B0604030504040204" pitchFamily="50" charset="-128"/>
              </a:rPr>
              <a:t>P30</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351282" y="3800071"/>
            <a:ext cx="453286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主権者</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346074" y="1139462"/>
            <a:ext cx="4668717"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endParaRPr lang="ja-JP" altLang="en-US" sz="1200" dirty="0">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AE72ADCC-C63F-75B5-A302-83DE17E15B6E}"/>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20</a:t>
            </a:fld>
            <a:endParaRPr kumimoji="1" lang="ja-JP" altLang="en-US"/>
          </a:p>
        </p:txBody>
      </p:sp>
      <p:pic>
        <p:nvPicPr>
          <p:cNvPr id="10" name="図 9">
            <a:extLst>
              <a:ext uri="{FF2B5EF4-FFF2-40B4-BE49-F238E27FC236}">
                <a16:creationId xmlns:a16="http://schemas.microsoft.com/office/drawing/2014/main" id="{24696FEF-6F59-B3CF-DAD0-ED03A1959AD4}"/>
              </a:ext>
            </a:extLst>
          </p:cNvPr>
          <p:cNvPicPr>
            <a:picLocks noChangeAspect="1"/>
          </p:cNvPicPr>
          <p:nvPr/>
        </p:nvPicPr>
        <p:blipFill>
          <a:blip r:embed="rId2"/>
          <a:stretch>
            <a:fillRect/>
          </a:stretch>
        </p:blipFill>
        <p:spPr>
          <a:xfrm>
            <a:off x="322875" y="747466"/>
            <a:ext cx="3886200" cy="2915828"/>
          </a:xfrm>
          <a:prstGeom prst="rect">
            <a:avLst/>
          </a:prstGeom>
          <a:ln>
            <a:solidFill>
              <a:srgbClr val="4E97C5"/>
            </a:solidFill>
          </a:ln>
        </p:spPr>
      </p:pic>
    </p:spTree>
    <p:extLst>
      <p:ext uri="{BB962C8B-B14F-4D97-AF65-F5344CB8AC3E}">
        <p14:creationId xmlns:p14="http://schemas.microsoft.com/office/powerpoint/2010/main" val="292808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321A87F-F4AA-4022-AA5A-494E979BB53C}"/>
              </a:ext>
            </a:extLst>
          </p:cNvPr>
          <p:cNvSpPr/>
          <p:nvPr/>
        </p:nvSpPr>
        <p:spPr>
          <a:xfrm>
            <a:off x="4940429" y="1010487"/>
            <a:ext cx="3910312"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11" name="Rectangle 3"/>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参考情報</a:t>
            </a:r>
            <a:endParaRPr kumimoji="0" lang="en-US" altLang="ja-JP" sz="15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BD6194F5-F4C1-4459-9BFB-6BEDE14462A9}"/>
              </a:ext>
            </a:extLst>
          </p:cNvPr>
          <p:cNvSpPr/>
          <p:nvPr/>
        </p:nvSpPr>
        <p:spPr>
          <a:xfrm>
            <a:off x="4940429" y="1144449"/>
            <a:ext cx="3728239" cy="559127"/>
          </a:xfrm>
          <a:prstGeom prst="rect">
            <a:avLst/>
          </a:prstGeom>
          <a:ln>
            <a:noFill/>
            <a:prstDash val="dash"/>
          </a:ln>
        </p:spPr>
        <p:txBody>
          <a:bodyPr wrap="square">
            <a:spAutoFit/>
          </a:bodyPr>
          <a:lstStyle/>
          <a:p>
            <a:pPr marL="0" marR="0" lvl="0" indent="0" algn="l" defTabSz="457200" rtl="0" eaLnBrk="1" fontAlgn="auto" latinLnBrk="0" hangingPunct="1">
              <a:lnSpc>
                <a:spcPts val="1880"/>
              </a:lnSpc>
              <a:spcBef>
                <a:spcPts val="80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税の学習コーナー（国税庁</a:t>
            </a:r>
            <a:r>
              <a:rPr kumimoji="0" lang="en-US" altLang="ja-JP" sz="14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HP</a:t>
            </a:r>
            <a:r>
              <a:rPr kumimoji="0" lang="ja-JP" altLang="en-US" sz="14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内</a:t>
            </a:r>
            <a:r>
              <a:rPr kumimoji="0" lang="ja-JP" altLang="en-US" sz="14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a:t>
            </a:r>
            <a:br>
              <a:rPr kumimoji="0" lang="en-US" altLang="ja-JP" sz="14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br>
            <a:r>
              <a:rPr kumimoji="0" lang="en-US" altLang="ja-JP" sz="105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https://www.nta.go.jp/taxes/kids/index.htm</a:t>
            </a:r>
            <a:endParaRPr kumimoji="0" lang="en-US" altLang="ja-JP" sz="11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panose="020B0604020202020204" pitchFamily="34" charset="0"/>
            </a:endParaRPr>
          </a:p>
        </p:txBody>
      </p:sp>
      <p:sp>
        <p:nvSpPr>
          <p:cNvPr id="14" name="正方形/長方形 13">
            <a:extLst>
              <a:ext uri="{FF2B5EF4-FFF2-40B4-BE49-F238E27FC236}">
                <a16:creationId xmlns:a16="http://schemas.microsoft.com/office/drawing/2014/main" id="{3643E798-A3DB-4120-9325-AB2C31A66A98}"/>
              </a:ext>
            </a:extLst>
          </p:cNvPr>
          <p:cNvSpPr/>
          <p:nvPr/>
        </p:nvSpPr>
        <p:spPr>
          <a:xfrm>
            <a:off x="293260" y="620688"/>
            <a:ext cx="8317302"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国税庁ホームページでは、「税の学習コーナー」を設けて</a:t>
            </a:r>
            <a:r>
              <a:rPr kumimoji="0"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います。授業</a:t>
            </a:r>
            <a:r>
              <a:rPr kumimoji="0"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の参考にご活用ください。</a:t>
            </a:r>
            <a:endParaRPr kumimoji="0"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84F2E10D-C469-4297-9BE0-4D33B1DD9722}"/>
              </a:ext>
            </a:extLst>
          </p:cNvPr>
          <p:cNvSpPr txBox="1"/>
          <p:nvPr/>
        </p:nvSpPr>
        <p:spPr>
          <a:xfrm>
            <a:off x="383508" y="4867685"/>
            <a:ext cx="8467233" cy="630942"/>
          </a:xfrm>
          <a:prstGeom prst="rect">
            <a:avLst/>
          </a:prstGeom>
          <a:noFill/>
        </p:spPr>
        <p:txBody>
          <a:bodyPr wrap="square" rtlCol="0">
            <a:spAutoFit/>
          </a:bodyPr>
          <a:lstStyle/>
          <a:p>
            <a:pPr marL="0" marR="0" lvl="0" indent="0" algn="l" defTabSz="457200" rtl="0" eaLnBrk="1" fontAlgn="auto" latinLnBrk="0" hangingPunct="1">
              <a:lnSpc>
                <a:spcPts val="1400"/>
              </a:lnSpc>
              <a:spcBef>
                <a:spcPts val="40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租税教育は、次代を担う生徒に対し、健全な納税者意識を養うことを目的としており、我が国における中長期的な納税環境の整備及び納税道義の一層の高揚の観点からも特に重要であると考えて</a:t>
            </a:r>
            <a:r>
              <a:rPr kumimoji="0"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おります。</a:t>
            </a:r>
            <a:br>
              <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0"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租税教育の充実に向けた我々の取組をご理解いただき、より一層、租税に関する学習を充実していただきますよう、よろしくお願いいたします。</a:t>
            </a:r>
          </a:p>
        </p:txBody>
      </p:sp>
      <p:sp>
        <p:nvSpPr>
          <p:cNvPr id="20" name="正方形/長方形 19">
            <a:extLst>
              <a:ext uri="{FF2B5EF4-FFF2-40B4-BE49-F238E27FC236}">
                <a16:creationId xmlns:a16="http://schemas.microsoft.com/office/drawing/2014/main" id="{CF02CB53-D6B8-45D7-ADB2-1DE995BCDAC1}"/>
              </a:ext>
            </a:extLst>
          </p:cNvPr>
          <p:cNvSpPr/>
          <p:nvPr/>
        </p:nvSpPr>
        <p:spPr>
          <a:xfrm>
            <a:off x="383508" y="4674447"/>
            <a:ext cx="1656670"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おわりに</a:t>
            </a:r>
            <a:endParaRPr kumimoji="0"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2" name="テキスト ボックス 21">
            <a:extLst>
              <a:ext uri="{FF2B5EF4-FFF2-40B4-BE49-F238E27FC236}">
                <a16:creationId xmlns:a16="http://schemas.microsoft.com/office/drawing/2014/main" id="{060F6412-D015-4B91-9377-1E04366F7932}"/>
              </a:ext>
            </a:extLst>
          </p:cNvPr>
          <p:cNvSpPr txBox="1"/>
          <p:nvPr/>
        </p:nvSpPr>
        <p:spPr>
          <a:xfrm>
            <a:off x="533438" y="5609737"/>
            <a:ext cx="3966554" cy="257369"/>
          </a:xfrm>
          <a:prstGeom prst="rect">
            <a:avLst/>
          </a:prstGeom>
          <a:noFill/>
        </p:spPr>
        <p:txBody>
          <a:bodyPr vert="horz" wrap="square" t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（編集・発行</a:t>
            </a:r>
            <a:r>
              <a:rPr kumimoji="0" lang="ja-JP" altLang="en-US" sz="1200" b="1" i="0" u="none" strike="noStrike" kern="1200" cap="none" spc="-1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滋賀県租税</a:t>
            </a:r>
            <a:r>
              <a:rPr kumimoji="0" lang="ja-JP" altLang="en-US" sz="1200" b="1" i="0" u="none" strike="noStrike" kern="1200" cap="none" spc="-1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教育推進連絡協議会</a:t>
            </a:r>
            <a:endParaRPr kumimoji="0" lang="en-US" altLang="ja-JP" sz="1200" b="1" i="0" u="none" strike="noStrike" kern="1200" cap="none" spc="-1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6D886DDF-E73A-401D-8D5D-BA21B8BD538F}"/>
              </a:ext>
            </a:extLst>
          </p:cNvPr>
          <p:cNvSpPr txBox="1"/>
          <p:nvPr/>
        </p:nvSpPr>
        <p:spPr>
          <a:xfrm>
            <a:off x="533438" y="5830523"/>
            <a:ext cx="7005009" cy="241980"/>
          </a:xfrm>
          <a:prstGeom prst="rect">
            <a:avLst/>
          </a:prstGeom>
          <a:noFill/>
        </p:spPr>
        <p:txBody>
          <a:bodyPr vert="horz" wrap="square" t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1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520</a:t>
            </a:r>
            <a:r>
              <a:rPr kumimoji="0" lang="ja-JP" altLang="ja-JP" sz="11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ＭＳ 明朝" panose="02020609040205080304" pitchFamily="49" charset="-128"/>
              </a:rPr>
              <a:t>‒</a:t>
            </a: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8510 </a:t>
            </a:r>
            <a:r>
              <a:rPr kumimoji="0" lang="ja-JP" altLang="ja-JP" sz="11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大津市京町</a:t>
            </a: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0" lang="ja-JP" altLang="ja-JP" sz="11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ＭＳ 明朝" panose="02020609040205080304" pitchFamily="49" charset="-128"/>
              </a:rPr>
              <a:t>‒</a:t>
            </a: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1</a:t>
            </a:r>
            <a:r>
              <a:rPr kumimoji="0" lang="ja-JP" altLang="ja-JP" sz="11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ＭＳ 明朝" panose="02020609040205080304" pitchFamily="49" charset="-128"/>
              </a:rPr>
              <a:t>‒</a:t>
            </a: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1</a:t>
            </a:r>
            <a:r>
              <a:rPr kumimoji="0" lang="ja-JP" altLang="ja-JP" sz="11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大津びわ湖合同庁舎　大津税務署内</a:t>
            </a:r>
            <a:r>
              <a:rPr kumimoji="0" lang="ja-JP" altLang="ja-JP" sz="11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mn-cs"/>
              </a:rPr>
              <a:t> </a:t>
            </a:r>
            <a:endParaRPr kumimoji="0" lang="en-US" altLang="ja-JP" sz="1100" b="0" i="0" u="none" strike="noStrike" kern="1200" cap="none" spc="-1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24" name="テキスト ボックス 23">
            <a:extLst>
              <a:ext uri="{FF2B5EF4-FFF2-40B4-BE49-F238E27FC236}">
                <a16:creationId xmlns:a16="http://schemas.microsoft.com/office/drawing/2014/main" id="{47DCEC43-A32E-4445-9FFA-A221743B4D8F}"/>
              </a:ext>
            </a:extLst>
          </p:cNvPr>
          <p:cNvSpPr txBox="1"/>
          <p:nvPr/>
        </p:nvSpPr>
        <p:spPr>
          <a:xfrm>
            <a:off x="530446" y="6103049"/>
            <a:ext cx="6004321" cy="380480"/>
          </a:xfrm>
          <a:prstGeom prst="rect">
            <a:avLst/>
          </a:prstGeom>
          <a:noFill/>
        </p:spPr>
        <p:txBody>
          <a:bodyPr vert="horz" wrap="square" t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1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滋賀県租税</a:t>
            </a:r>
            <a:r>
              <a:rPr kumimoji="0" lang="ja-JP" altLang="en-US" sz="1000" b="0" i="0" u="none" strike="noStrike" kern="1200" cap="none" spc="-1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教育推進連絡協議会</a:t>
            </a:r>
            <a:r>
              <a:rPr kumimoji="0" lang="ja-JP" altLang="en-US" sz="1000" b="0" i="0" u="none" strike="noStrike" kern="1200" cap="none" spc="-1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は、滋賀県内</a:t>
            </a:r>
            <a:r>
              <a:rPr kumimoji="0" lang="ja-JP" altLang="en-US" sz="1000" b="0" i="0" u="none" strike="noStrike" kern="1200" cap="none" spc="-1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の教育委員会や小学校・中学校・高等学校の教育関係者と、</a:t>
            </a:r>
            <a:r>
              <a:rPr kumimoji="0" lang="ja-JP" altLang="en-US" sz="1000" b="0" i="0" u="none" strike="noStrike" kern="1200" cap="none" spc="-1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国・県・</a:t>
            </a:r>
            <a:r>
              <a:rPr kumimoji="0" lang="ja-JP" altLang="en-US" sz="1000" b="0" i="0" u="none" strike="noStrike" kern="1200" cap="none" spc="-1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市町村の税務関係者が協力して、租税教育の推進を図るために設けられた組織です。</a:t>
            </a:r>
            <a:endParaRPr kumimoji="0" lang="en-US" altLang="ja-JP" sz="1000" b="0" i="0" u="none" strike="noStrike" kern="1200" cap="none" spc="-1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79512" y="34610"/>
            <a:ext cx="504056" cy="504056"/>
          </a:xfrm>
          <a:prstGeom prst="rect">
            <a:avLst/>
          </a:prstGeom>
        </p:spPr>
      </p:pic>
      <p:pic>
        <p:nvPicPr>
          <p:cNvPr id="6" name="図 5">
            <a:hlinkClick r:id="rId3"/>
            <a:extLst>
              <a:ext uri="{FF2B5EF4-FFF2-40B4-BE49-F238E27FC236}">
                <a16:creationId xmlns:a16="http://schemas.microsoft.com/office/drawing/2014/main" id="{40F66023-F13D-4404-B098-6243D48FF4D0}"/>
              </a:ext>
            </a:extLst>
          </p:cNvPr>
          <p:cNvPicPr>
            <a:picLocks noChangeAspect="1"/>
          </p:cNvPicPr>
          <p:nvPr/>
        </p:nvPicPr>
        <p:blipFill>
          <a:blip r:embed="rId5"/>
          <a:stretch>
            <a:fillRect/>
          </a:stretch>
        </p:blipFill>
        <p:spPr>
          <a:xfrm>
            <a:off x="8096964" y="1112945"/>
            <a:ext cx="642944" cy="642944"/>
          </a:xfrm>
          <a:prstGeom prst="rect">
            <a:avLst/>
          </a:prstGeom>
        </p:spPr>
      </p:pic>
      <p:pic>
        <p:nvPicPr>
          <p:cNvPr id="2" name="図 1">
            <a:hlinkClick r:id="rId6"/>
            <a:extLst>
              <a:ext uri="{FF2B5EF4-FFF2-40B4-BE49-F238E27FC236}">
                <a16:creationId xmlns:a16="http://schemas.microsoft.com/office/drawing/2014/main" id="{BEFDE740-05CF-2A11-0F5B-99FFDC25572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9069" y="5769374"/>
            <a:ext cx="941493" cy="952398"/>
          </a:xfrm>
          <a:prstGeom prst="rect">
            <a:avLst/>
          </a:prstGeom>
          <a:noFill/>
          <a:ln w="12700">
            <a:noFill/>
          </a:ln>
        </p:spPr>
      </p:pic>
      <p:sp>
        <p:nvSpPr>
          <p:cNvPr id="4" name="AutoShape 4">
            <a:extLst>
              <a:ext uri="{FF2B5EF4-FFF2-40B4-BE49-F238E27FC236}">
                <a16:creationId xmlns:a16="http://schemas.microsoft.com/office/drawing/2014/main" id="{51AD638E-A966-39BD-0FA7-669DCDC1CE1B}"/>
              </a:ext>
            </a:extLst>
          </p:cNvPr>
          <p:cNvSpPr>
            <a:spLocks noChangeArrowheads="1"/>
          </p:cNvSpPr>
          <p:nvPr/>
        </p:nvSpPr>
        <p:spPr bwMode="auto">
          <a:xfrm>
            <a:off x="293259" y="4601910"/>
            <a:ext cx="8565279" cy="896717"/>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2400" b="0" i="0" u="none" strike="noStrike" kern="1200" cap="none" spc="0" normalizeH="0" baseline="0" noProof="0" dirty="0">
              <a:ln>
                <a:noFill/>
              </a:ln>
              <a:solidFill>
                <a:srgbClr val="000000"/>
              </a:solidFill>
              <a:effectLst/>
              <a:highlight>
                <a:srgbClr val="3D7DE3"/>
              </a:highligh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77C1A0DE-467F-3E12-9094-D58AF0B8E2BF}"/>
              </a:ext>
            </a:extLst>
          </p:cNvPr>
          <p:cNvSpPr/>
          <p:nvPr/>
        </p:nvSpPr>
        <p:spPr>
          <a:xfrm>
            <a:off x="5036978" y="2132857"/>
            <a:ext cx="1791363" cy="415498"/>
          </a:xfrm>
          <a:prstGeom prst="rect">
            <a:avLst/>
          </a:prstGeom>
          <a:ln>
            <a:noFill/>
            <a:prstDash val="dash"/>
          </a:ln>
        </p:spPr>
        <p:txBody>
          <a:bodyPr wrap="square">
            <a:spAutoFit/>
          </a:body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国税庁</a:t>
            </a:r>
            <a:br>
              <a:rPr kumimoji="0" lang="en-US" altLang="ja-JP"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br>
            <a:r>
              <a:rPr kumimoji="0" lang="en-US" altLang="ja-JP" sz="9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panose="020B0604020202020204" pitchFamily="34" charset="0"/>
                <a:hlinkClick r:id="rId8">
                  <a:extLst>
                    <a:ext uri="{A12FA001-AC4F-418D-AE19-62706E023703}">
                      <ahyp:hlinkClr xmlns:ahyp="http://schemas.microsoft.com/office/drawing/2018/hyperlinkcolor" val="tx"/>
                    </a:ext>
                  </a:extLst>
                </a:hlinkClick>
              </a:rPr>
              <a:t>https://www.nta.go.jp/</a:t>
            </a:r>
            <a:endParaRPr kumimoji="0" lang="en-US" altLang="ja-JP" sz="9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panose="020B0604020202020204" pitchFamily="34" charset="0"/>
            </a:endParaRPr>
          </a:p>
        </p:txBody>
      </p:sp>
      <p:sp>
        <p:nvSpPr>
          <p:cNvPr id="9" name="正方形/長方形 8">
            <a:extLst>
              <a:ext uri="{FF2B5EF4-FFF2-40B4-BE49-F238E27FC236}">
                <a16:creationId xmlns:a16="http://schemas.microsoft.com/office/drawing/2014/main" id="{CFB475AF-2894-A426-9988-45ECB936F982}"/>
              </a:ext>
            </a:extLst>
          </p:cNvPr>
          <p:cNvSpPr/>
          <p:nvPr/>
        </p:nvSpPr>
        <p:spPr>
          <a:xfrm>
            <a:off x="4940428" y="1828085"/>
            <a:ext cx="3728239" cy="335989"/>
          </a:xfrm>
          <a:prstGeom prst="rect">
            <a:avLst/>
          </a:prstGeom>
          <a:ln>
            <a:noFill/>
            <a:prstDash val="dash"/>
          </a:ln>
        </p:spPr>
        <p:txBody>
          <a:bodyPr wrap="square">
            <a:spAutoFit/>
          </a:bodyPr>
          <a:lstStyle/>
          <a:p>
            <a:pPr marL="0" marR="0" lvl="0" indent="0" algn="l" defTabSz="457200" rtl="0" eaLnBrk="1" fontAlgn="auto" latinLnBrk="0" hangingPunct="1">
              <a:lnSpc>
                <a:spcPts val="1880"/>
              </a:lnSpc>
              <a:spcBef>
                <a:spcPts val="800"/>
              </a:spcBef>
              <a:spcAft>
                <a:spcPts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主</a:t>
            </a:r>
            <a:r>
              <a:rPr kumimoji="0" lang="ja-JP" altLang="en-US" sz="14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な関係</a:t>
            </a:r>
            <a:r>
              <a:rPr kumimoji="0" lang="ja-JP" altLang="en-US" sz="14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省庁ホームページ</a:t>
            </a:r>
            <a:endParaRPr kumimoji="0" lang="en-US" altLang="ja-JP" sz="1200" b="0" i="0" u="none" strike="noStrike" kern="1200" cap="none" spc="0" normalizeH="0" baseline="0" noProof="0" dirty="0">
              <a:ln>
                <a:noFill/>
              </a:ln>
              <a:solidFill>
                <a:srgbClr val="000000"/>
              </a:solidFill>
              <a:effectLst/>
              <a:highlight>
                <a:srgbClr val="FFFF00"/>
              </a:highlight>
              <a:uLnTx/>
              <a:uFillTx/>
              <a:latin typeface="Meiryo" panose="020B0604030504040204" pitchFamily="34" charset="-128"/>
              <a:ea typeface="Meiryo" panose="020B0604030504040204" pitchFamily="34" charset="-128"/>
              <a:cs typeface="+mn-cs"/>
            </a:endParaRPr>
          </a:p>
        </p:txBody>
      </p:sp>
      <p:sp>
        <p:nvSpPr>
          <p:cNvPr id="10" name="正方形/長方形 9">
            <a:extLst>
              <a:ext uri="{FF2B5EF4-FFF2-40B4-BE49-F238E27FC236}">
                <a16:creationId xmlns:a16="http://schemas.microsoft.com/office/drawing/2014/main" id="{9CC64589-4487-2437-1F99-183D3064579F}"/>
              </a:ext>
            </a:extLst>
          </p:cNvPr>
          <p:cNvSpPr/>
          <p:nvPr/>
        </p:nvSpPr>
        <p:spPr>
          <a:xfrm>
            <a:off x="6964568" y="2140524"/>
            <a:ext cx="1758699" cy="415498"/>
          </a:xfrm>
          <a:prstGeom prst="rect">
            <a:avLst/>
          </a:prstGeom>
          <a:ln>
            <a:noFill/>
            <a:prstDash val="dash"/>
          </a:ln>
        </p:spPr>
        <p:txBody>
          <a:bodyPr wrap="square">
            <a:spAutoFit/>
          </a:body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文部</a:t>
            </a:r>
            <a:r>
              <a:rPr kumimoji="0" lang="ja-JP"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科学省</a:t>
            </a:r>
            <a:br>
              <a:rPr kumimoji="0" lang="en-US" altLang="ja-JP"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br>
            <a:r>
              <a:rPr kumimoji="0" lang="en-US" altLang="ja-JP" sz="9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hlinkClick r:id="rId9">
                  <a:extLst>
                    <a:ext uri="{A12FA001-AC4F-418D-AE19-62706E023703}">
                      <ahyp:hlinkClr xmlns:ahyp="http://schemas.microsoft.com/office/drawing/2018/hyperlinkcolor" val="tx"/>
                    </a:ext>
                  </a:extLst>
                </a:hlinkClick>
              </a:rPr>
              <a:t>https://www.mext.go.jp/</a:t>
            </a:r>
            <a:endParaRPr kumimoji="0" lang="en-US" altLang="ja-JP" sz="1200" b="0" i="0" u="none" strike="noStrike" kern="1200" cap="none" spc="0" normalizeH="0" baseline="0" noProof="0" dirty="0">
              <a:ln>
                <a:noFill/>
              </a:ln>
              <a:solidFill>
                <a:srgbClr val="000000"/>
              </a:solidFill>
              <a:effectLst/>
              <a:highlight>
                <a:srgbClr val="FFFF00"/>
              </a:highlight>
              <a:uLnTx/>
              <a:uFillTx/>
              <a:latin typeface="Meiryo" panose="020B0604030504040204" pitchFamily="34" charset="-128"/>
              <a:ea typeface="Meiryo" panose="020B0604030504040204" pitchFamily="34" charset="-128"/>
              <a:cs typeface="+mn-cs"/>
            </a:endParaRPr>
          </a:p>
        </p:txBody>
      </p:sp>
      <p:sp>
        <p:nvSpPr>
          <p:cNvPr id="16" name="正方形/長方形 15">
            <a:extLst>
              <a:ext uri="{FF2B5EF4-FFF2-40B4-BE49-F238E27FC236}">
                <a16:creationId xmlns:a16="http://schemas.microsoft.com/office/drawing/2014/main" id="{C33FD53F-0B81-32CA-466F-744152D47345}"/>
              </a:ext>
            </a:extLst>
          </p:cNvPr>
          <p:cNvSpPr/>
          <p:nvPr/>
        </p:nvSpPr>
        <p:spPr>
          <a:xfrm>
            <a:off x="5036978" y="3284384"/>
            <a:ext cx="1791363" cy="415498"/>
          </a:xfrm>
          <a:prstGeom prst="rect">
            <a:avLst/>
          </a:prstGeom>
          <a:ln>
            <a:noFill/>
            <a:prstDash val="dash"/>
          </a:ln>
        </p:spPr>
        <p:txBody>
          <a:bodyPr wrap="square">
            <a:spAutoFit/>
          </a:body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財務省</a:t>
            </a:r>
            <a:br>
              <a:rPr kumimoji="0" lang="en-US" altLang="ja-JP"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br>
            <a:r>
              <a:rPr kumimoji="0" lang="en-US" altLang="ja-JP" sz="9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hlinkClick r:id="rId10">
                  <a:extLst>
                    <a:ext uri="{A12FA001-AC4F-418D-AE19-62706E023703}">
                      <ahyp:hlinkClr xmlns:ahyp="http://schemas.microsoft.com/office/drawing/2018/hyperlinkcolor" val="tx"/>
                    </a:ext>
                  </a:extLst>
                </a:hlinkClick>
              </a:rPr>
              <a:t>https://www.mof.go.jp/</a:t>
            </a:r>
            <a:endParaRPr kumimoji="0" lang="en-US" altLang="ja-JP" sz="1050" b="0" i="0" u="none" strike="noStrike" kern="1200" cap="none" spc="0" normalizeH="0" baseline="0" noProof="0" dirty="0">
              <a:ln>
                <a:noFill/>
              </a:ln>
              <a:solidFill>
                <a:srgbClr val="000000"/>
              </a:solidFill>
              <a:effectLst/>
              <a:highlight>
                <a:srgbClr val="FFFF00"/>
              </a:highlight>
              <a:uLnTx/>
              <a:uFillTx/>
              <a:latin typeface="Meiryo" panose="020B0604030504040204" pitchFamily="34" charset="-128"/>
              <a:ea typeface="Meiryo" panose="020B0604030504040204" pitchFamily="34" charset="-128"/>
              <a:cs typeface="+mn-cs"/>
            </a:endParaRPr>
          </a:p>
        </p:txBody>
      </p:sp>
      <p:sp>
        <p:nvSpPr>
          <p:cNvPr id="30" name="正方形/長方形 29">
            <a:extLst>
              <a:ext uri="{FF2B5EF4-FFF2-40B4-BE49-F238E27FC236}">
                <a16:creationId xmlns:a16="http://schemas.microsoft.com/office/drawing/2014/main" id="{619EC4E1-BAA7-2AF4-5AE3-F334516C07CF}"/>
              </a:ext>
            </a:extLst>
          </p:cNvPr>
          <p:cNvSpPr/>
          <p:nvPr/>
        </p:nvSpPr>
        <p:spPr>
          <a:xfrm>
            <a:off x="6887746" y="3284384"/>
            <a:ext cx="1912341" cy="415498"/>
          </a:xfrm>
          <a:prstGeom prst="rect">
            <a:avLst/>
          </a:prstGeom>
          <a:ln>
            <a:noFill/>
            <a:prstDash val="dash"/>
          </a:ln>
        </p:spPr>
        <p:txBody>
          <a:bodyPr wrap="square">
            <a:spAutoFit/>
          </a:body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滋賀県</a:t>
            </a:r>
            <a:br>
              <a:rPr kumimoji="0" lang="en-US" altLang="ja-JP"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br>
            <a:r>
              <a:rPr kumimoji="0" lang="en-US" altLang="ja-JP" sz="9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hlinkClick r:id="rId11">
                  <a:extLst>
                    <a:ext uri="{A12FA001-AC4F-418D-AE19-62706E023703}">
                      <ahyp:hlinkClr xmlns:ahyp="http://schemas.microsoft.com/office/drawing/2018/hyperlinkcolor" val="tx"/>
                    </a:ext>
                  </a:extLst>
                </a:hlinkClick>
              </a:rPr>
              <a:t>https://</a:t>
            </a:r>
            <a:r>
              <a:rPr kumimoji="0" lang="en-US" altLang="ja-JP" sz="900" b="0" i="0" u="none" strike="noStrike" kern="1200" cap="none" spc="0" normalizeH="0" baseline="0" noProof="0" dirty="0" err="1">
                <a:ln>
                  <a:noFill/>
                </a:ln>
                <a:solidFill>
                  <a:srgbClr val="000000"/>
                </a:solidFill>
                <a:effectLst/>
                <a:uLnTx/>
                <a:uFillTx/>
                <a:latin typeface="Meiryo" panose="020B0604030504040204" pitchFamily="34" charset="-128"/>
                <a:ea typeface="Meiryo" panose="020B0604030504040204" pitchFamily="34" charset="-128"/>
                <a:cs typeface="+mn-cs"/>
                <a:hlinkClick r:id="rId11">
                  <a:extLst>
                    <a:ext uri="{A12FA001-AC4F-418D-AE19-62706E023703}">
                      <ahyp:hlinkClr xmlns:ahyp="http://schemas.microsoft.com/office/drawing/2018/hyperlinkcolor" val="tx"/>
                    </a:ext>
                  </a:extLst>
                </a:hlinkClick>
              </a:rPr>
              <a:t>www.pref.shiga.lg.jp</a:t>
            </a:r>
            <a:r>
              <a:rPr kumimoji="0" lang="en-US" altLang="ja-JP" sz="9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hlinkClick r:id="rId11">
                  <a:extLst>
                    <a:ext uri="{A12FA001-AC4F-418D-AE19-62706E023703}">
                      <ahyp:hlinkClr xmlns:ahyp="http://schemas.microsoft.com/office/drawing/2018/hyperlinkcolor" val="tx"/>
                    </a:ext>
                  </a:extLst>
                </a:hlinkClick>
              </a:rPr>
              <a:t>/</a:t>
            </a:r>
            <a:endParaRPr kumimoji="0" lang="en-US" altLang="ja-JP" sz="1200" b="0" i="0" u="none" strike="noStrike" kern="1200" cap="none" spc="0" normalizeH="0" baseline="0" noProof="0" dirty="0">
              <a:ln>
                <a:noFill/>
              </a:ln>
              <a:solidFill>
                <a:srgbClr val="000000"/>
              </a:solidFill>
              <a:effectLst/>
              <a:highlight>
                <a:srgbClr val="FFFF00"/>
              </a:highlight>
              <a:uLnTx/>
              <a:uFillTx/>
              <a:latin typeface="Meiryo" panose="020B0604030504040204" pitchFamily="34" charset="-128"/>
              <a:ea typeface="Meiryo" panose="020B0604030504040204" pitchFamily="34" charset="-128"/>
              <a:cs typeface="+mn-cs"/>
            </a:endParaRPr>
          </a:p>
        </p:txBody>
      </p:sp>
      <p:pic>
        <p:nvPicPr>
          <p:cNvPr id="31" name="図 30">
            <a:hlinkClick r:id="rId8"/>
            <a:extLst>
              <a:ext uri="{FF2B5EF4-FFF2-40B4-BE49-F238E27FC236}">
                <a16:creationId xmlns:a16="http://schemas.microsoft.com/office/drawing/2014/main" id="{34962C19-F01B-03D6-3F04-FD4BE2BB2FDB}"/>
              </a:ext>
            </a:extLst>
          </p:cNvPr>
          <p:cNvPicPr>
            <a:picLocks noChangeAspect="1"/>
          </p:cNvPicPr>
          <p:nvPr/>
        </p:nvPicPr>
        <p:blipFill>
          <a:blip r:embed="rId12"/>
          <a:stretch>
            <a:fillRect/>
          </a:stretch>
        </p:blipFill>
        <p:spPr>
          <a:xfrm>
            <a:off x="5581671" y="2510212"/>
            <a:ext cx="701976" cy="701976"/>
          </a:xfrm>
          <a:prstGeom prst="rect">
            <a:avLst/>
          </a:prstGeom>
        </p:spPr>
      </p:pic>
      <p:pic>
        <p:nvPicPr>
          <p:cNvPr id="32" name="図 31">
            <a:hlinkClick r:id="rId10"/>
            <a:extLst>
              <a:ext uri="{FF2B5EF4-FFF2-40B4-BE49-F238E27FC236}">
                <a16:creationId xmlns:a16="http://schemas.microsoft.com/office/drawing/2014/main" id="{AEE0F9C6-F74B-770E-B09E-3A0AD25430AA}"/>
              </a:ext>
            </a:extLst>
          </p:cNvPr>
          <p:cNvPicPr>
            <a:picLocks noChangeAspect="1"/>
          </p:cNvPicPr>
          <p:nvPr/>
        </p:nvPicPr>
        <p:blipFill>
          <a:blip r:embed="rId13"/>
          <a:stretch>
            <a:fillRect/>
          </a:stretch>
        </p:blipFill>
        <p:spPr>
          <a:xfrm>
            <a:off x="5581671" y="3697831"/>
            <a:ext cx="701976" cy="701976"/>
          </a:xfrm>
          <a:prstGeom prst="rect">
            <a:avLst/>
          </a:prstGeom>
        </p:spPr>
      </p:pic>
      <p:pic>
        <p:nvPicPr>
          <p:cNvPr id="33" name="図 32">
            <a:hlinkClick r:id="rId9"/>
            <a:extLst>
              <a:ext uri="{FF2B5EF4-FFF2-40B4-BE49-F238E27FC236}">
                <a16:creationId xmlns:a16="http://schemas.microsoft.com/office/drawing/2014/main" id="{B0DC41B5-AF88-2F00-3AFF-A74B01FD80C8}"/>
              </a:ext>
            </a:extLst>
          </p:cNvPr>
          <p:cNvPicPr>
            <a:picLocks noChangeAspect="1"/>
          </p:cNvPicPr>
          <p:nvPr/>
        </p:nvPicPr>
        <p:blipFill>
          <a:blip r:embed="rId14"/>
          <a:stretch>
            <a:fillRect/>
          </a:stretch>
        </p:blipFill>
        <p:spPr>
          <a:xfrm>
            <a:off x="7509263" y="2527937"/>
            <a:ext cx="684251" cy="684251"/>
          </a:xfrm>
          <a:prstGeom prst="rect">
            <a:avLst/>
          </a:prstGeom>
        </p:spPr>
      </p:pic>
      <p:sp>
        <p:nvSpPr>
          <p:cNvPr id="35" name="Slide Number Placeholder 5">
            <a:extLst>
              <a:ext uri="{FF2B5EF4-FFF2-40B4-BE49-F238E27FC236}">
                <a16:creationId xmlns:a16="http://schemas.microsoft.com/office/drawing/2014/main" id="{F7A15C24-9484-DBBC-CCFF-CC50CE93B346}"/>
              </a:ext>
            </a:extLst>
          </p:cNvPr>
          <p:cNvSpPr>
            <a:spLocks noGrp="1"/>
          </p:cNvSpPr>
          <p:nvPr>
            <p:ph type="sldNum" sz="quarter" idx="12"/>
          </p:nvPr>
        </p:nvSpPr>
        <p:spPr>
          <a:xfrm>
            <a:off x="7086600" y="6473934"/>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5B485-7686-4B8A-8BF6-5F7D70635BC3}" type="slidenum">
              <a:rPr kumimoji="1" lang="ja-JP" altLang="en-US" sz="1200" b="0" i="0" u="none" strike="noStrike" kern="1200" cap="none" spc="0" normalizeH="0" baseline="0" noProof="0" smtClean="0">
                <a:ln>
                  <a:noFill/>
                </a:ln>
                <a:solidFill>
                  <a:srgbClr val="000000">
                    <a:tint val="75000"/>
                  </a:srgb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srgbClr val="000000">
                  <a:tint val="75000"/>
                </a:srgbClr>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EE6C45CF-3C1D-10C6-288C-E70C1E8169C0}"/>
              </a:ext>
            </a:extLst>
          </p:cNvPr>
          <p:cNvPicPr>
            <a:picLocks noChangeAspect="1"/>
          </p:cNvPicPr>
          <p:nvPr/>
        </p:nvPicPr>
        <p:blipFill>
          <a:blip r:embed="rId15"/>
          <a:stretch>
            <a:fillRect/>
          </a:stretch>
        </p:blipFill>
        <p:spPr>
          <a:xfrm>
            <a:off x="438933" y="1021592"/>
            <a:ext cx="4190737" cy="3467890"/>
          </a:xfrm>
          <a:prstGeom prst="rect">
            <a:avLst/>
          </a:prstGeom>
          <a:ln w="12700">
            <a:solidFill>
              <a:schemeClr val="accent5"/>
            </a:solidFill>
          </a:ln>
        </p:spPr>
      </p:pic>
      <p:pic>
        <p:nvPicPr>
          <p:cNvPr id="8" name="図 7" descr="QR コード&#10;&#10;AI 生成コンテンツは誤りを含む可能性があります。">
            <a:hlinkClick r:id="rId11"/>
            <a:extLst>
              <a:ext uri="{FF2B5EF4-FFF2-40B4-BE49-F238E27FC236}">
                <a16:creationId xmlns:a16="http://schemas.microsoft.com/office/drawing/2014/main" id="{AC77C690-F764-A6AC-8C7B-48D91304DE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09263" y="3697402"/>
            <a:ext cx="701976" cy="701976"/>
          </a:xfrm>
          <a:prstGeom prst="rect">
            <a:avLst/>
          </a:prstGeom>
        </p:spPr>
      </p:pic>
      <p:sp>
        <p:nvSpPr>
          <p:cNvPr id="19" name="テキスト ボックス 18">
            <a:extLst>
              <a:ext uri="{FF2B5EF4-FFF2-40B4-BE49-F238E27FC236}">
                <a16:creationId xmlns:a16="http://schemas.microsoft.com/office/drawing/2014/main" id="{18C55591-980E-680B-7E16-124A3A1993BF}"/>
              </a:ext>
            </a:extLst>
          </p:cNvPr>
          <p:cNvSpPr txBox="1"/>
          <p:nvPr/>
        </p:nvSpPr>
        <p:spPr>
          <a:xfrm>
            <a:off x="530446" y="6473934"/>
            <a:ext cx="2538557" cy="226591"/>
          </a:xfrm>
          <a:prstGeom prst="rect">
            <a:avLst/>
          </a:prstGeom>
          <a:noFill/>
        </p:spPr>
        <p:txBody>
          <a:bodyPr vert="horz" wrap="square" tIns="36000" bIns="36000" rtlCol="0">
            <a:spAutoFit/>
          </a:bodyPr>
          <a:lstStyle/>
          <a:p>
            <a:pPr lvl="0">
              <a:defRPr/>
            </a:pPr>
            <a:r>
              <a:rPr lang="en" altLang="ja-JP" sz="1000" spc="-10" dirty="0">
                <a:solidFill>
                  <a:srgbClr val="000000"/>
                </a:solidFill>
                <a:latin typeface="メイリオ" panose="020B0604030504040204" pitchFamily="50" charset="-128"/>
                <a:ea typeface="メイリオ" panose="020B0604030504040204" pitchFamily="50" charset="-128"/>
                <a:hlinkClick r:id="rId6"/>
              </a:rPr>
              <a:t>https://</a:t>
            </a:r>
            <a:r>
              <a:rPr lang="en" altLang="ja-JP" sz="1000" spc="-10" dirty="0" err="1">
                <a:solidFill>
                  <a:srgbClr val="000000"/>
                </a:solidFill>
                <a:latin typeface="メイリオ" panose="020B0604030504040204" pitchFamily="50" charset="-128"/>
                <a:ea typeface="メイリオ" panose="020B0604030504040204" pitchFamily="50" charset="-128"/>
                <a:hlinkClick r:id="rId6"/>
              </a:rPr>
              <a:t>www.shiga-sozeikyoiku.com</a:t>
            </a:r>
            <a:r>
              <a:rPr lang="en" altLang="ja-JP" sz="1000" spc="-10" dirty="0">
                <a:solidFill>
                  <a:srgbClr val="000000"/>
                </a:solidFill>
                <a:latin typeface="メイリオ" panose="020B0604030504040204" pitchFamily="50" charset="-128"/>
                <a:ea typeface="メイリオ" panose="020B0604030504040204" pitchFamily="50" charset="-128"/>
                <a:hlinkClick r:id="rId6"/>
              </a:rPr>
              <a:t>/</a:t>
            </a:r>
            <a:r>
              <a:rPr lang="ja-JP" altLang="en" sz="1000" spc="-10">
                <a:solidFill>
                  <a:srgbClr val="000000"/>
                </a:solidFill>
                <a:latin typeface="メイリオ" panose="020B0604030504040204" pitchFamily="50" charset="-128"/>
                <a:ea typeface="メイリオ" panose="020B0604030504040204" pitchFamily="50" charset="-128"/>
                <a:hlinkClick r:id="rId6"/>
              </a:rPr>
              <a:t>　</a:t>
            </a:r>
            <a:endParaRPr lang="ja-JP" altLang="en" sz="1000" spc="-1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317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BE7EF259-A8D1-4D45-BD8C-FB5C6059F60C}"/>
              </a:ext>
            </a:extLst>
          </p:cNvPr>
          <p:cNvPicPr>
            <a:picLocks noChangeAspect="1"/>
          </p:cNvPicPr>
          <p:nvPr/>
        </p:nvPicPr>
        <p:blipFill>
          <a:blip r:embed="rId4"/>
          <a:stretch>
            <a:fillRect/>
          </a:stretch>
        </p:blipFill>
        <p:spPr>
          <a:xfrm>
            <a:off x="5796136" y="6043685"/>
            <a:ext cx="478083" cy="478083"/>
          </a:xfrm>
          <a:prstGeom prst="rect">
            <a:avLst/>
          </a:prstGeom>
        </p:spPr>
      </p:pic>
      <p:pic>
        <p:nvPicPr>
          <p:cNvPr id="12" name="図 11">
            <a:hlinkClick r:id="rId5"/>
            <a:extLst>
              <a:ext uri="{FF2B5EF4-FFF2-40B4-BE49-F238E27FC236}">
                <a16:creationId xmlns:a16="http://schemas.microsoft.com/office/drawing/2014/main" id="{A0B4B2C1-7CFE-45A1-8253-D68786CD5CD2}"/>
              </a:ext>
            </a:extLst>
          </p:cNvPr>
          <p:cNvPicPr>
            <a:picLocks noChangeAspect="1"/>
          </p:cNvPicPr>
          <p:nvPr/>
        </p:nvPicPr>
        <p:blipFill>
          <a:blip r:embed="rId6"/>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72413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85FEC9B1-82F6-3A19-BB67-B62C566A55E6}"/>
              </a:ext>
            </a:extLst>
          </p:cNvPr>
          <p:cNvPicPr>
            <a:picLocks noChangeAspect="1"/>
          </p:cNvPicPr>
          <p:nvPr/>
        </p:nvPicPr>
        <p:blipFill>
          <a:blip r:embed="rId7"/>
          <a:stretch>
            <a:fillRect/>
          </a:stretch>
        </p:blipFill>
        <p:spPr>
          <a:xfrm>
            <a:off x="152400" y="712201"/>
            <a:ext cx="3812881" cy="2860816"/>
          </a:xfrm>
          <a:prstGeom prst="rect">
            <a:avLst/>
          </a:prstGeom>
          <a:ln>
            <a:solidFill>
              <a:srgbClr val="4E97C5"/>
            </a:solidFill>
          </a:ln>
        </p:spPr>
      </p:pic>
      <p:pic>
        <p:nvPicPr>
          <p:cNvPr id="6" name="図 5">
            <a:extLst>
              <a:ext uri="{FF2B5EF4-FFF2-40B4-BE49-F238E27FC236}">
                <a16:creationId xmlns:a16="http://schemas.microsoft.com/office/drawing/2014/main" id="{85C9EB91-2389-5BC6-2D2F-71991F75857D}"/>
              </a:ext>
            </a:extLst>
          </p:cNvPr>
          <p:cNvPicPr>
            <a:picLocks noChangeAspect="1"/>
          </p:cNvPicPr>
          <p:nvPr/>
        </p:nvPicPr>
        <p:blipFill>
          <a:blip r:embed="rId8"/>
          <a:stretch>
            <a:fillRect/>
          </a:stretch>
        </p:blipFill>
        <p:spPr>
          <a:xfrm>
            <a:off x="152400" y="3746605"/>
            <a:ext cx="3812881" cy="2860816"/>
          </a:xfrm>
          <a:prstGeom prst="rect">
            <a:avLst/>
          </a:prstGeom>
          <a:ln>
            <a:solidFill>
              <a:srgbClr val="4E97C5"/>
            </a:solidFill>
          </a:ln>
        </p:spPr>
      </p:pic>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3"/>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pic>
        <p:nvPicPr>
          <p:cNvPr id="16" name="図 15">
            <a:extLst>
              <a:ext uri="{FF2B5EF4-FFF2-40B4-BE49-F238E27FC236}">
                <a16:creationId xmlns:a16="http://schemas.microsoft.com/office/drawing/2014/main" id="{D6614393-36A7-4E2D-0A89-4204755059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pic>
        <p:nvPicPr>
          <p:cNvPr id="17" name="図 16">
            <a:extLst>
              <a:ext uri="{FF2B5EF4-FFF2-40B4-BE49-F238E27FC236}">
                <a16:creationId xmlns:a16="http://schemas.microsoft.com/office/drawing/2014/main" id="{AC4B472D-7702-3261-CC52-905291E002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17398" y="4459353"/>
            <a:ext cx="8969100"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dirty="0">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的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あ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で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26" name="図 25">
            <a:extLst>
              <a:ext uri="{FF2B5EF4-FFF2-40B4-BE49-F238E27FC236}">
                <a16:creationId xmlns:a16="http://schemas.microsoft.com/office/drawing/2014/main" id="{A00B6731-2DCF-32B7-0E28-C495C1DD84A2}"/>
              </a:ext>
            </a:extLst>
          </p:cNvPr>
          <p:cNvPicPr>
            <a:picLocks noChangeAspect="1"/>
          </p:cNvPicPr>
          <p:nvPr/>
        </p:nvPicPr>
        <p:blipFill>
          <a:blip r:embed="rId2"/>
          <a:stretch>
            <a:fillRect/>
          </a:stretch>
        </p:blipFill>
        <p:spPr>
          <a:xfrm>
            <a:off x="254444" y="690646"/>
            <a:ext cx="3698555" cy="2773916"/>
          </a:xfrm>
          <a:prstGeom prst="rect">
            <a:avLst/>
          </a:prstGeom>
          <a:ln>
            <a:solidFill>
              <a:schemeClr val="accent5"/>
            </a:solidFill>
          </a:ln>
        </p:spPr>
      </p:pic>
    </p:spTree>
    <p:extLst>
      <p:ext uri="{BB962C8B-B14F-4D97-AF65-F5344CB8AC3E}">
        <p14:creationId xmlns:p14="http://schemas.microsoft.com/office/powerpoint/2010/main" val="165192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968,000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1,083,000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1,064,000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8956" y="2337607"/>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dirty="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968,000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dirty="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1,083,000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9,057,000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令和６年度地方教育費調査（令和５会計年度）」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（公立学校の児童・生徒１人当たり）：令和５年度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12" name="図 11">
            <a:extLst>
              <a:ext uri="{FF2B5EF4-FFF2-40B4-BE49-F238E27FC236}">
                <a16:creationId xmlns:a16="http://schemas.microsoft.com/office/drawing/2014/main" id="{DBBD2F94-C415-D2F3-BB44-65FE550859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pic>
        <p:nvPicPr>
          <p:cNvPr id="30" name="図 29">
            <a:extLst>
              <a:ext uri="{FF2B5EF4-FFF2-40B4-BE49-F238E27FC236}">
                <a16:creationId xmlns:a16="http://schemas.microsoft.com/office/drawing/2014/main" id="{24177CAB-55F9-8574-ABE3-12114BA7039A}"/>
              </a:ext>
            </a:extLst>
          </p:cNvPr>
          <p:cNvPicPr>
            <a:picLocks noChangeAspect="1"/>
          </p:cNvPicPr>
          <p:nvPr/>
        </p:nvPicPr>
        <p:blipFill>
          <a:blip r:embed="rId3"/>
          <a:stretch>
            <a:fillRect/>
          </a:stretch>
        </p:blipFill>
        <p:spPr>
          <a:xfrm>
            <a:off x="267921" y="682207"/>
            <a:ext cx="3643654" cy="2732740"/>
          </a:xfrm>
          <a:prstGeom prst="rect">
            <a:avLst/>
          </a:prstGeom>
          <a:ln>
            <a:solidFill>
              <a:schemeClr val="accent5"/>
            </a:solidFill>
          </a:ln>
        </p:spPr>
      </p:pic>
    </p:spTree>
    <p:extLst>
      <p:ext uri="{BB962C8B-B14F-4D97-AF65-F5344CB8AC3E}">
        <p14:creationId xmlns:p14="http://schemas.microsoft.com/office/powerpoint/2010/main" val="12793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a:t>
            </a:r>
            <a:r>
              <a:rPr lang="ja-JP" altLang="en-US" sz="1000">
                <a:latin typeface="メイリオ" panose="020B0604030504040204" pitchFamily="50" charset="-128"/>
                <a:ea typeface="メイリオ" panose="020B0604030504040204" pitchFamily="50" charset="-128"/>
              </a:rPr>
              <a:t>は、法律</a:t>
            </a:r>
            <a:r>
              <a:rPr lang="ja-JP" altLang="en-US" sz="1000" dirty="0">
                <a:latin typeface="メイリオ" panose="020B0604030504040204" pitchFamily="50" charset="-128"/>
                <a:ea typeface="メイリオ" panose="020B0604030504040204" pitchFamily="50" charset="-128"/>
              </a:rPr>
              <a:t>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2"/>
            <a:extLst>
              <a:ext uri="{FF2B5EF4-FFF2-40B4-BE49-F238E27FC236}">
                <a16:creationId xmlns:a16="http://schemas.microsoft.com/office/drawing/2014/main" id="{C03AEAD0-F37A-46C3-B8AD-F327566A4670}"/>
              </a:ext>
            </a:extLst>
          </p:cNvPr>
          <p:cNvPicPr>
            <a:picLocks noChangeAspect="1"/>
          </p:cNvPicPr>
          <p:nvPr/>
        </p:nvPicPr>
        <p:blipFill>
          <a:blip r:embed="rId3"/>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国家の課税権</a:t>
            </a: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pic>
        <p:nvPicPr>
          <p:cNvPr id="7" name="図 6">
            <a:extLst>
              <a:ext uri="{FF2B5EF4-FFF2-40B4-BE49-F238E27FC236}">
                <a16:creationId xmlns:a16="http://schemas.microsoft.com/office/drawing/2014/main" id="{E2B19795-D763-6F95-9D32-07DDE7D869E9}"/>
              </a:ext>
            </a:extLst>
          </p:cNvPr>
          <p:cNvPicPr>
            <a:picLocks noChangeAspect="1"/>
          </p:cNvPicPr>
          <p:nvPr/>
        </p:nvPicPr>
        <p:blipFill>
          <a:blip r:embed="rId4"/>
          <a:stretch>
            <a:fillRect/>
          </a:stretch>
        </p:blipFill>
        <p:spPr>
          <a:xfrm>
            <a:off x="314756" y="673524"/>
            <a:ext cx="3592159" cy="2695208"/>
          </a:xfrm>
          <a:prstGeom prst="rect">
            <a:avLst/>
          </a:prstGeom>
          <a:ln>
            <a:solidFill>
              <a:srgbClr val="4E97C5"/>
            </a:solidFill>
          </a:ln>
        </p:spPr>
      </p:pic>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060830" y="2290197"/>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024534" y="2254436"/>
            <a:ext cx="3939954"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pic>
        <p:nvPicPr>
          <p:cNvPr id="19" name="図 18">
            <a:extLst>
              <a:ext uri="{FF2B5EF4-FFF2-40B4-BE49-F238E27FC236}">
                <a16:creationId xmlns:a16="http://schemas.microsoft.com/office/drawing/2014/main" id="{0FA7B712-577E-1EA5-DC6B-7F1F2EEAB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pic>
        <p:nvPicPr>
          <p:cNvPr id="20" name="図 19">
            <a:extLst>
              <a:ext uri="{FF2B5EF4-FFF2-40B4-BE49-F238E27FC236}">
                <a16:creationId xmlns:a16="http://schemas.microsoft.com/office/drawing/2014/main" id="{9C4D13F1-CFA0-7841-4564-EFEC5A4C2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3"/>
            <a:extLst>
              <a:ext uri="{FF2B5EF4-FFF2-40B4-BE49-F238E27FC236}">
                <a16:creationId xmlns:a16="http://schemas.microsoft.com/office/drawing/2014/main" id="{F4C75DC4-0204-4CC6-BE16-7E9FAC9B7F0E}"/>
              </a:ext>
            </a:extLst>
          </p:cNvPr>
          <p:cNvPicPr>
            <a:picLocks noChangeAspect="1"/>
          </p:cNvPicPr>
          <p:nvPr/>
        </p:nvPicPr>
        <p:blipFill>
          <a:blip r:embed="rId4"/>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pic>
        <p:nvPicPr>
          <p:cNvPr id="5" name="図 4">
            <a:extLst>
              <a:ext uri="{FF2B5EF4-FFF2-40B4-BE49-F238E27FC236}">
                <a16:creationId xmlns:a16="http://schemas.microsoft.com/office/drawing/2014/main" id="{894997AD-76BD-A7A7-1883-A292D626B53D}"/>
              </a:ext>
            </a:extLst>
          </p:cNvPr>
          <p:cNvPicPr>
            <a:picLocks noChangeAspect="1"/>
          </p:cNvPicPr>
          <p:nvPr/>
        </p:nvPicPr>
        <p:blipFill>
          <a:blip r:embed="rId5"/>
          <a:stretch>
            <a:fillRect/>
          </a:stretch>
        </p:blipFill>
        <p:spPr>
          <a:xfrm>
            <a:off x="251520" y="695653"/>
            <a:ext cx="3684178" cy="2763134"/>
          </a:xfrm>
          <a:prstGeom prst="rect">
            <a:avLst/>
          </a:prstGeom>
          <a:ln>
            <a:solidFill>
              <a:schemeClr val="accent5"/>
            </a:solidFill>
          </a:ln>
        </p:spPr>
      </p:pic>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テーマ1">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90A98267-F6C9-4145-AE1D-B5535E8CC2D3}" vid="{1295DC19-973D-4C45-AA62-8B22C537A6B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D0410CCAD7458419A30DE95C91522DF" ma:contentTypeVersion="0" ma:contentTypeDescription="新しいドキュメントを作成します。" ma:contentTypeScope="" ma:versionID="1b4e6710c3e22a10a2bdbc23966e217c">
  <xsd:schema xmlns:xsd="http://www.w3.org/2001/XMLSchema" xmlns:xs="http://www.w3.org/2001/XMLSchema" xmlns:p="http://schemas.microsoft.com/office/2006/metadata/properties" targetNamespace="http://schemas.microsoft.com/office/2006/metadata/properties" ma:root="true" ma:fieldsID="9c161fb2ae5bb3a2fcf127737d26e8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F6B16-8C72-4D2F-8BFF-B597A7AE72CB}">
  <ds:schemaRef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7781C9E-F183-4443-A8E5-A98B100D6373}">
  <ds:schemaRefs>
    <ds:schemaRef ds:uri="http://schemas.microsoft.com/sharepoint/v3/contenttype/forms"/>
  </ds:schemaRefs>
</ds:datastoreItem>
</file>

<file path=customXml/itemProps3.xml><?xml version="1.0" encoding="utf-8"?>
<ds:datastoreItem xmlns:ds="http://schemas.openxmlformats.org/officeDocument/2006/customXml" ds:itemID="{E5D68CA3-3B69-4F2B-BE27-4DD14748A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講師用テーマ</Template>
  <TotalTime>0</TotalTime>
  <Words>7617</Words>
  <Application>Microsoft Macintosh PowerPoint</Application>
  <PresentationFormat>画面に合わせる (4:3)</PresentationFormat>
  <Paragraphs>544</Paragraphs>
  <Slides>21</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21</vt:i4>
      </vt:variant>
    </vt:vector>
  </HeadingPairs>
  <TitlesOfParts>
    <vt:vector size="34" baseType="lpstr">
      <vt:lpstr>Meiryo UI</vt:lpstr>
      <vt:lpstr>MS Gothic</vt:lpstr>
      <vt:lpstr>MS Gothic</vt:lpstr>
      <vt:lpstr>ＭＳ 明朝</vt:lpstr>
      <vt:lpstr>メイリオ</vt:lpstr>
      <vt:lpstr>メイリオ</vt:lpstr>
      <vt:lpstr>Arial</vt:lpstr>
      <vt:lpstr>Calibri</vt:lpstr>
      <vt:lpstr>Calibri Light</vt:lpstr>
      <vt:lpstr>Times</vt:lpstr>
      <vt:lpstr>Wingdings</vt:lpstr>
      <vt:lpstr>講師用テーマ</vt:lpstr>
      <vt:lpstr>テーマ1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2026-06-01T02:50:43Z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0x010100CD0410CCAD7458419A30DE95C91522DF</vt:lpwstr>
  </property>
</Properties>
</file>