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7" r:id="rId1"/>
  </p:sldMasterIdLst>
  <p:notesMasterIdLst>
    <p:notesMasterId r:id="rId23"/>
  </p:notesMasterIdLst>
  <p:handoutMasterIdLst>
    <p:handoutMasterId r:id="rId24"/>
  </p:handoutMasterIdLst>
  <p:sldIdLst>
    <p:sldId id="369" r:id="rId2"/>
    <p:sldId id="359" r:id="rId3"/>
    <p:sldId id="352" r:id="rId4"/>
    <p:sldId id="348" r:id="rId5"/>
    <p:sldId id="372" r:id="rId6"/>
    <p:sldId id="374" r:id="rId7"/>
    <p:sldId id="327" r:id="rId8"/>
    <p:sldId id="328" r:id="rId9"/>
    <p:sldId id="330" r:id="rId10"/>
    <p:sldId id="362" r:id="rId11"/>
    <p:sldId id="375" r:id="rId12"/>
    <p:sldId id="376" r:id="rId13"/>
    <p:sldId id="377" r:id="rId14"/>
    <p:sldId id="378" r:id="rId15"/>
    <p:sldId id="340" r:id="rId16"/>
    <p:sldId id="341" r:id="rId17"/>
    <p:sldId id="349" r:id="rId18"/>
    <p:sldId id="373" r:id="rId19"/>
    <p:sldId id="360" r:id="rId20"/>
    <p:sldId id="361" r:id="rId21"/>
    <p:sldId id="367"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B4098BC3-847C-AE4C-8E1A-96CE180FE986}">
          <p14:sldIdLst>
            <p14:sldId id="369"/>
            <p14:sldId id="359"/>
          </p14:sldIdLst>
        </p14:section>
        <p14:section name="共通" id="{73F386D2-98E3-4046-915A-D4AEC990DFBD}">
          <p14:sldIdLst>
            <p14:sldId id="352"/>
            <p14:sldId id="348"/>
            <p14:sldId id="372"/>
            <p14:sldId id="374"/>
            <p14:sldId id="327"/>
            <p14:sldId id="328"/>
            <p14:sldId id="330"/>
            <p14:sldId id="362"/>
            <p14:sldId id="375"/>
            <p14:sldId id="376"/>
            <p14:sldId id="377"/>
            <p14:sldId id="378"/>
          </p14:sldIdLst>
        </p14:section>
        <p14:section name="独自ページ" id="{49FA5AEB-1161-47C7-8212-73E2F3BD4A1C}">
          <p14:sldIdLst>
            <p14:sldId id="340"/>
            <p14:sldId id="341"/>
            <p14:sldId id="349"/>
            <p14:sldId id="373"/>
          </p14:sldIdLst>
        </p14:section>
        <p14:section name="まとめ" id="{85B8FDB4-ED1F-460F-8706-AD77F0DD099C}">
          <p14:sldIdLst>
            <p14:sldId id="360"/>
            <p14:sldId id="361"/>
            <p14:sldId id="367"/>
          </p14:sldIdLst>
        </p14:section>
      </p14:sectionLst>
    </p:ex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7C5"/>
    <a:srgbClr val="FFCCCC"/>
    <a:srgbClr val="CCECFF"/>
    <a:srgbClr val="FF9933"/>
    <a:srgbClr val="FFCC99"/>
    <a:srgbClr val="3D7DE3"/>
    <a:srgbClr val="E17624"/>
    <a:srgbClr val="FF99FF"/>
    <a:srgbClr val="94FF80"/>
    <a:srgbClr val="5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autoAdjust="0"/>
    <p:restoredTop sz="94195" autoAdjust="0"/>
  </p:normalViewPr>
  <p:slideViewPr>
    <p:cSldViewPr>
      <p:cViewPr varScale="1">
        <p:scale>
          <a:sx n="127" d="100"/>
          <a:sy n="127" d="100"/>
        </p:scale>
        <p:origin x="1768" y="192"/>
      </p:cViewPr>
      <p:guideLst>
        <p:guide orient="horz" pos="2160"/>
        <p:guide orient="horz" pos="618"/>
        <p:guide pos="2880"/>
        <p:guide pos="537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46135" cy="496253"/>
          </a:xfrm>
          <a:prstGeom prst="rect">
            <a:avLst/>
          </a:prstGeom>
        </p:spPr>
        <p:txBody>
          <a:bodyPr vert="horz" lIns="91629" tIns="45809" rIns="91629" bIns="45809"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3" y="3"/>
            <a:ext cx="2946135" cy="496253"/>
          </a:xfrm>
          <a:prstGeom prst="rect">
            <a:avLst/>
          </a:prstGeom>
        </p:spPr>
        <p:txBody>
          <a:bodyPr vert="horz" lIns="91629" tIns="45809" rIns="91629" bIns="45809" rtlCol="0"/>
          <a:lstStyle>
            <a:lvl1pPr algn="r">
              <a:defRPr sz="1200"/>
            </a:lvl1pPr>
          </a:lstStyle>
          <a:p>
            <a:pPr>
              <a:defRPr/>
            </a:pPr>
            <a:fld id="{A6EA2385-7B63-4C5D-91D8-2142DDD3B806}" type="datetimeFigureOut">
              <a:rPr lang="ja-JP" altLang="en-US"/>
              <a:pPr>
                <a:defRPr/>
              </a:pPr>
              <a:t>2026/6/1</a:t>
            </a:fld>
            <a:endParaRPr lang="ja-JP" altLang="en-US"/>
          </a:p>
        </p:txBody>
      </p:sp>
      <p:sp>
        <p:nvSpPr>
          <p:cNvPr id="4" name="フッター プレースホルダ 3"/>
          <p:cNvSpPr>
            <a:spLocks noGrp="1"/>
          </p:cNvSpPr>
          <p:nvPr>
            <p:ph type="ftr" sz="quarter" idx="2"/>
          </p:nvPr>
        </p:nvSpPr>
        <p:spPr>
          <a:xfrm>
            <a:off x="3" y="9428806"/>
            <a:ext cx="2946135" cy="496252"/>
          </a:xfrm>
          <a:prstGeom prst="rect">
            <a:avLst/>
          </a:prstGeom>
        </p:spPr>
        <p:txBody>
          <a:bodyPr vert="horz" lIns="91629" tIns="45809" rIns="91629" bIns="45809"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3" y="9428806"/>
            <a:ext cx="2946135" cy="496252"/>
          </a:xfrm>
          <a:prstGeom prst="rect">
            <a:avLst/>
          </a:prstGeom>
        </p:spPr>
        <p:txBody>
          <a:bodyPr vert="horz" lIns="91629" tIns="45809" rIns="91629" bIns="45809"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70822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8815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6121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1573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4130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76218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81571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70456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95196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823512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6D0429FB-38E2-46EC-95F6-8FB88D832883}"/>
              </a:ext>
            </a:extLst>
          </p:cNvPr>
          <p:cNvSpPr>
            <a:spLocks noChangeArrowheads="1"/>
          </p:cNvSpPr>
          <p:nvPr userDrawn="1"/>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57966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4476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80139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9249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96421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
        <p:nvSpPr>
          <p:cNvPr id="5" name="Rectangle 105">
            <a:extLst>
              <a:ext uri="{FF2B5EF4-FFF2-40B4-BE49-F238E27FC236}">
                <a16:creationId xmlns:a16="http://schemas.microsoft.com/office/drawing/2014/main" id="{5EAAD914-12E6-99ED-E295-002C7E56118E}"/>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189721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8345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91919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31098019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49"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www.nta.go.jp/taxes/kids/oyo/page08.htm" TargetMode="Externa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8YDvxVEMEY" TargetMode="External"/><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3" Type="http://schemas.openxmlformats.org/officeDocument/2006/relationships/hyperlink" Target="https://www.city.kasai.hyogo.jp/" TargetMode="External"/><Relationship Id="rId18" Type="http://schemas.openxmlformats.org/officeDocument/2006/relationships/hyperlink" Target="https://www.city.himeji.lg.jp/" TargetMode="External"/><Relationship Id="rId26" Type="http://schemas.openxmlformats.org/officeDocument/2006/relationships/hyperlink" Target="https://www.town.hyogo-taishi.lg.jp/" TargetMode="External"/><Relationship Id="rId39" Type="http://schemas.openxmlformats.org/officeDocument/2006/relationships/hyperlink" Target="https://www.town.inagawa.lg.jp/" TargetMode="External"/><Relationship Id="rId21" Type="http://schemas.openxmlformats.org/officeDocument/2006/relationships/hyperlink" Target="https://www.city.ako.lg.jp/" TargetMode="External"/><Relationship Id="rId34" Type="http://schemas.openxmlformats.org/officeDocument/2006/relationships/hyperlink" Target="https://www.city.ashiya.lg.jp/" TargetMode="External"/><Relationship Id="rId42" Type="http://schemas.openxmlformats.org/officeDocument/2006/relationships/hyperlink" Target="https://www.city.kobe.lg.jp/" TargetMode="External"/><Relationship Id="rId7" Type="http://schemas.openxmlformats.org/officeDocument/2006/relationships/hyperlink" Target="https://www.city.akashi.lg.jp/" TargetMode="External"/><Relationship Id="rId2" Type="http://schemas.openxmlformats.org/officeDocument/2006/relationships/hyperlink" Target="https://www.city.toyooka.lg.jp/" TargetMode="External"/><Relationship Id="rId16" Type="http://schemas.openxmlformats.org/officeDocument/2006/relationships/hyperlink" Target="https://www.town.hyogo-inami.lg.jp/" TargetMode="External"/><Relationship Id="rId20" Type="http://schemas.openxmlformats.org/officeDocument/2006/relationships/hyperlink" Target="https://www.city.tatsuno.lg.jp/" TargetMode="External"/><Relationship Id="rId29" Type="http://schemas.openxmlformats.org/officeDocument/2006/relationships/hyperlink" Target="https://www.city.awaji.lg.jp/" TargetMode="External"/><Relationship Id="rId41" Type="http://schemas.openxmlformats.org/officeDocument/2006/relationships/hyperlink" Target="https://www.city.tambasasayama.lg.jp/index.html" TargetMode="External"/><Relationship Id="rId1" Type="http://schemas.openxmlformats.org/officeDocument/2006/relationships/slideLayout" Target="../slideLayouts/slideLayout12.xml"/><Relationship Id="rId6" Type="http://schemas.openxmlformats.org/officeDocument/2006/relationships/hyperlink" Target="https://www.city.asago.hyogo.jp/" TargetMode="External"/><Relationship Id="rId11" Type="http://schemas.openxmlformats.org/officeDocument/2006/relationships/hyperlink" Target="https://www.city.takasago.lg.jp/" TargetMode="External"/><Relationship Id="rId24" Type="http://schemas.openxmlformats.org/officeDocument/2006/relationships/hyperlink" Target="https://www.town.kamikawa.hyogo.jp/" TargetMode="External"/><Relationship Id="rId32" Type="http://schemas.openxmlformats.org/officeDocument/2006/relationships/hyperlink" Target="https://www.city.amagasaki.hyogo.jp/" TargetMode="External"/><Relationship Id="rId37" Type="http://schemas.openxmlformats.org/officeDocument/2006/relationships/hyperlink" Target="https://www.city.kawanishi.hyogo.jp/" TargetMode="External"/><Relationship Id="rId40" Type="http://schemas.openxmlformats.org/officeDocument/2006/relationships/hyperlink" Target="https://www.city.tamba.lg.jp/" TargetMode="External"/><Relationship Id="rId5" Type="http://schemas.openxmlformats.org/officeDocument/2006/relationships/hyperlink" Target="https://www.city.yabu.hyogo.jp/" TargetMode="External"/><Relationship Id="rId15" Type="http://schemas.openxmlformats.org/officeDocument/2006/relationships/hyperlink" Target="https://www.town.taka.lg.jp/" TargetMode="External"/><Relationship Id="rId23" Type="http://schemas.openxmlformats.org/officeDocument/2006/relationships/hyperlink" Target="https://www.town.fukusaki.hyogo.jp/" TargetMode="External"/><Relationship Id="rId28" Type="http://schemas.openxmlformats.org/officeDocument/2006/relationships/hyperlink" Target="https://www.town.sayo.lg.jp/" TargetMode="External"/><Relationship Id="rId36" Type="http://schemas.openxmlformats.org/officeDocument/2006/relationships/hyperlink" Target="https://www.city.takarazuka.hyogo.jp/" TargetMode="External"/><Relationship Id="rId10" Type="http://schemas.openxmlformats.org/officeDocument/2006/relationships/hyperlink" Target="https://www.city.miki.lg.jp/" TargetMode="External"/><Relationship Id="rId19" Type="http://schemas.openxmlformats.org/officeDocument/2006/relationships/hyperlink" Target="https://www.city.aioi.lg.jp/" TargetMode="External"/><Relationship Id="rId31" Type="http://schemas.openxmlformats.org/officeDocument/2006/relationships/hyperlink" Target="https://www.city.minamiawaji.hyogo.jp/" TargetMode="External"/><Relationship Id="rId4" Type="http://schemas.openxmlformats.org/officeDocument/2006/relationships/hyperlink" Target="https://www.town.shinonsen.hyogo.jp/" TargetMode="External"/><Relationship Id="rId9" Type="http://schemas.openxmlformats.org/officeDocument/2006/relationships/hyperlink" Target="https://www.city.nishiwaki.lg.jp/" TargetMode="External"/><Relationship Id="rId14" Type="http://schemas.openxmlformats.org/officeDocument/2006/relationships/hyperlink" Target="https://www.city.kato.lg.jp/" TargetMode="External"/><Relationship Id="rId22" Type="http://schemas.openxmlformats.org/officeDocument/2006/relationships/hyperlink" Target="https://www.city.shiso.lg.jp/" TargetMode="External"/><Relationship Id="rId27" Type="http://schemas.openxmlformats.org/officeDocument/2006/relationships/hyperlink" Target="https://www.town.kamigori.hyogo.jp/" TargetMode="External"/><Relationship Id="rId30" Type="http://schemas.openxmlformats.org/officeDocument/2006/relationships/hyperlink" Target="https://www.city.sumoto.lg.jp/" TargetMode="External"/><Relationship Id="rId35" Type="http://schemas.openxmlformats.org/officeDocument/2006/relationships/hyperlink" Target="https://www.city.itami.lg.jp/" TargetMode="External"/><Relationship Id="rId43" Type="http://schemas.openxmlformats.org/officeDocument/2006/relationships/image" Target="../media/image37.png"/><Relationship Id="rId8" Type="http://schemas.openxmlformats.org/officeDocument/2006/relationships/hyperlink" Target="https://www.city.kakogawa.lg.jp/" TargetMode="External"/><Relationship Id="rId3" Type="http://schemas.openxmlformats.org/officeDocument/2006/relationships/hyperlink" Target="https://www.town.mikata-kami.lg.jp/" TargetMode="External"/><Relationship Id="rId12" Type="http://schemas.openxmlformats.org/officeDocument/2006/relationships/hyperlink" Target="https://www.city.ono.hyogo.jp/" TargetMode="External"/><Relationship Id="rId17" Type="http://schemas.openxmlformats.org/officeDocument/2006/relationships/hyperlink" Target="https://www.town.harima.lg.jp/" TargetMode="External"/><Relationship Id="rId25" Type="http://schemas.openxmlformats.org/officeDocument/2006/relationships/hyperlink" Target="https://www.town.ichikawa.lg.jp/" TargetMode="External"/><Relationship Id="rId33" Type="http://schemas.openxmlformats.org/officeDocument/2006/relationships/hyperlink" Target="https://www.nishi.or.jp/" TargetMode="External"/><Relationship Id="rId38" Type="http://schemas.openxmlformats.org/officeDocument/2006/relationships/hyperlink" Target="https://www.city.sanda.lg.j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zaimusho.quizknock.com/" TargetMode="External"/><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s://www.mof.go.jp/" TargetMode="External"/><Relationship Id="rId13"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hyperlink" Target="https://www.mext.go.jp/" TargetMode="External"/><Relationship Id="rId12" Type="http://schemas.openxmlformats.org/officeDocument/2006/relationships/image" Target="../media/image47.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www.nta.go.jp/" TargetMode="External"/><Relationship Id="rId11" Type="http://schemas.openxmlformats.org/officeDocument/2006/relationships/image" Target="../media/image46.emf"/><Relationship Id="rId5" Type="http://schemas.openxmlformats.org/officeDocument/2006/relationships/image" Target="../media/image44.emf"/><Relationship Id="rId10" Type="http://schemas.openxmlformats.org/officeDocument/2006/relationships/image" Target="../media/image45.emf"/><Relationship Id="rId4" Type="http://schemas.openxmlformats.org/officeDocument/2006/relationships/hyperlink" Target="https://www.nta.go.jp/taxes/kids/index.htm" TargetMode="External"/><Relationship Id="rId9" Type="http://schemas.openxmlformats.org/officeDocument/2006/relationships/hyperlink" Target="https://web.pref.hyogo.lg.jp/" TargetMode="External"/><Relationship Id="rId1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of.go.jp/tax_information/index.html"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hyperlink" Target="https://www.nta.go.jp/taxes/kids/hatten/page02.htm"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nta.go.jp/taxes/kids/hatten/page14.htm" TargetMode="Externa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hizeiren.or.jp/taxaccount/education/sozei_nichizei/" TargetMode="External"/><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6A17FC-B262-5D1B-B228-81FC34215FAE}"/>
              </a:ext>
            </a:extLst>
          </p:cNvPr>
          <p:cNvSpPr/>
          <p:nvPr/>
        </p:nvSpPr>
        <p:spPr>
          <a:xfrm>
            <a:off x="0" y="0"/>
            <a:ext cx="9144000" cy="77406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Rectangle 106"/>
          <p:cNvSpPr>
            <a:spLocks noChangeArrowheads="1"/>
          </p:cNvSpPr>
          <p:nvPr/>
        </p:nvSpPr>
        <p:spPr bwMode="auto">
          <a:xfrm>
            <a:off x="1244600" y="35402"/>
            <a:ext cx="6680200" cy="738662"/>
          </a:xfrm>
          <a:prstGeom prst="rect">
            <a:avLst/>
          </a:prstGeom>
          <a:noFill/>
          <a:ln w="9525">
            <a:noFill/>
            <a:miter lim="800000"/>
            <a:headEnd/>
            <a:tailEnd/>
          </a:ln>
        </p:spPr>
        <p:txBody>
          <a:bodyPr anchor="ctr"/>
          <a:lstStyle/>
          <a:p>
            <a:pPr algn="ctr"/>
            <a:r>
              <a:rPr lang="ja-JP" altLang="en-US" sz="3500" dirty="0">
                <a:solidFill>
                  <a:schemeClr val="bg1"/>
                </a:solidFill>
                <a:ea typeface="ＭＳ ゴシック" pitchFamily="49" charset="-128"/>
              </a:rPr>
              <a:t>講師用</a:t>
            </a:r>
            <a:r>
              <a:rPr lang="ja-JP" altLang="en-US" sz="3500">
                <a:solidFill>
                  <a:schemeClr val="bg1"/>
                </a:solidFill>
                <a:ea typeface="ＭＳ ゴシック" pitchFamily="49" charset="-128"/>
              </a:rPr>
              <a:t>マニュアル（兵庫県版</a:t>
            </a:r>
            <a:r>
              <a:rPr lang="ja-JP" altLang="en-US" sz="3500" dirty="0">
                <a:solidFill>
                  <a:schemeClr val="bg1"/>
                </a:solidFill>
                <a:ea typeface="ＭＳ ゴシック" pitchFamily="49" charset="-128"/>
              </a:rPr>
              <a:t>）</a:t>
            </a:r>
          </a:p>
        </p:txBody>
      </p:sp>
      <p:sp>
        <p:nvSpPr>
          <p:cNvPr id="14" name="AutoShape 43">
            <a:extLst>
              <a:ext uri="{FF2B5EF4-FFF2-40B4-BE49-F238E27FC236}">
                <a16:creationId xmlns:a16="http://schemas.microsoft.com/office/drawing/2014/main" id="{630CCA37-2B1D-48DF-B170-7DCEB32E2B2E}"/>
              </a:ext>
            </a:extLst>
          </p:cNvPr>
          <p:cNvSpPr>
            <a:spLocks noChangeArrowheads="1"/>
          </p:cNvSpPr>
          <p:nvPr/>
        </p:nvSpPr>
        <p:spPr bwMode="auto">
          <a:xfrm>
            <a:off x="4371583" y="929830"/>
            <a:ext cx="4574990" cy="5252761"/>
          </a:xfrm>
          <a:prstGeom prst="roundRect">
            <a:avLst>
              <a:gd name="adj" fmla="val 2225"/>
            </a:avLst>
          </a:prstGeom>
          <a:noFill/>
          <a:ln w="25400">
            <a:solidFill>
              <a:schemeClr val="accent1"/>
            </a:solidFill>
            <a:prstDash val="sysDot"/>
            <a:round/>
            <a:headEnd/>
            <a:tailEnd/>
          </a:ln>
        </p:spPr>
        <p:txBody>
          <a:bodyPr wrap="none" anchor="ctr"/>
          <a:lstStyle/>
          <a:p>
            <a:endParaRPr lang="ja-JP" altLang="en-US" dirty="0"/>
          </a:p>
        </p:txBody>
      </p:sp>
      <p:sp>
        <p:nvSpPr>
          <p:cNvPr id="16" name="テキスト ボックス 15">
            <a:extLst>
              <a:ext uri="{FF2B5EF4-FFF2-40B4-BE49-F238E27FC236}">
                <a16:creationId xmlns:a16="http://schemas.microsoft.com/office/drawing/2014/main" id="{826FD1F4-B69A-43ED-A913-115DEDCBC99B}"/>
              </a:ext>
            </a:extLst>
          </p:cNvPr>
          <p:cNvSpPr txBox="1"/>
          <p:nvPr/>
        </p:nvSpPr>
        <p:spPr>
          <a:xfrm>
            <a:off x="4413145" y="1206829"/>
            <a:ext cx="4574989" cy="5119350"/>
          </a:xfrm>
          <a:prstGeom prst="rect">
            <a:avLst/>
          </a:prstGeom>
          <a:noFill/>
        </p:spPr>
        <p:txBody>
          <a:bodyPr wrap="square" rtlCol="0">
            <a:spAutoFit/>
          </a:bodyPr>
          <a:lstStyle/>
          <a:p>
            <a:pPr>
              <a:lnSpc>
                <a:spcPts val="1400"/>
              </a:lnSpc>
              <a:spcBef>
                <a:spcPts val="600"/>
              </a:spcBef>
            </a:pPr>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あり、兵庫県租税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rPr>
              <a:t>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租税教育に関係する３省庁（文部科学省、総務省、国税庁）による「租税教育推進関係省庁等協議会（中央租推協）」が発足し、「各学校段階における租税教育の充実」に向けて関係省庁が定期的、継続的に協議することとし、中央省庁レベルにおいても連携して租税教育の充実を目指す環境整備がなされ、平成</a:t>
            </a:r>
            <a:r>
              <a:rPr lang="en-US" altLang="ja-JP" sz="1100" dirty="0">
                <a:latin typeface="メイリオ" panose="020B0604030504040204" pitchFamily="50" charset="-128"/>
                <a:ea typeface="メイリオ" panose="020B0604030504040204" pitchFamily="50" charset="-128"/>
              </a:rPr>
              <a:t>25</a:t>
            </a:r>
            <a:r>
              <a:rPr lang="ja-JP" altLang="en-US" sz="1100" dirty="0">
                <a:latin typeface="メイリオ" panose="020B0604030504040204" pitchFamily="50" charset="-128"/>
                <a:ea typeface="メイリオ" panose="020B0604030504040204" pitchFamily="50" charset="-128"/>
              </a:rPr>
              <a:t>年５月には「租税に関する指導内容を明記した学習指導要領の着実な実施」が合意されております。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また、平成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年３月に改訂された文部科学省「中学校学習指導要領」では、社会科公民的分野の「２　内容」「Ｂ　私たちと経済」「（２）国民の生活と政府の役割」において、「ア（イ）財政及び租税の意義、国民の納税の義務について理解すること。」、「イ（イ）財政及び租税の役割について多面的・多角的に考察し、表現すること。」とあり、さらに「３　内容の取扱い」において、「（３）イ（イ）「財政及び租税の役割」については、財源の確保と配分という観点から、財政の現状や少子高齢社会など現代社会の特色を踏まえて財政の持続可能性と関連付けて考察し、表現させること。」と記載され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この冊子は、このような趣旨を踏まえ、中学生用租税教育教材「わたしたちの生活と税金」の補助資料として、講師用に作成したもの</a:t>
            </a:r>
            <a:r>
              <a:rPr lang="ja-JP" altLang="en-US" sz="1100">
                <a:latin typeface="メイリオ" panose="020B0604030504040204" pitchFamily="50" charset="-128"/>
                <a:ea typeface="メイリオ" panose="020B0604030504040204" pitchFamily="50" charset="-128"/>
              </a:rPr>
              <a:t>です。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各ページに対応した参考資料を掲載しておりますので、是非、</a:t>
            </a:r>
            <a:r>
              <a:rPr lang="ja-JP" altLang="en-US" sz="1100">
                <a:latin typeface="メイリオ" panose="020B0604030504040204" pitchFamily="50" charset="-128"/>
                <a:ea typeface="メイリオ" panose="020B0604030504040204" pitchFamily="50" charset="-128"/>
              </a:rPr>
              <a:t>ご活用ください。</a:t>
            </a:r>
            <a:endParaRPr lang="ja-JP" altLang="en-US" sz="11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509749D-4A48-44E4-9053-DC2155ED9797}"/>
              </a:ext>
            </a:extLst>
          </p:cNvPr>
          <p:cNvSpPr/>
          <p:nvPr/>
        </p:nvSpPr>
        <p:spPr>
          <a:xfrm>
            <a:off x="4465100" y="1009499"/>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はじめに</a:t>
            </a:r>
            <a:endParaRPr lang="ja-JP" altLang="en-US" sz="1200" b="1" dirty="0">
              <a:latin typeface="メイリオ" panose="020B0604030504040204" pitchFamily="50" charset="-128"/>
              <a:ea typeface="メイリオ" panose="020B0604030504040204" pitchFamily="50" charset="-128"/>
            </a:endParaRPr>
          </a:p>
        </p:txBody>
      </p:sp>
      <p:sp>
        <p:nvSpPr>
          <p:cNvPr id="3" name="Slide Number Placeholder 5">
            <a:extLst>
              <a:ext uri="{FF2B5EF4-FFF2-40B4-BE49-F238E27FC236}">
                <a16:creationId xmlns:a16="http://schemas.microsoft.com/office/drawing/2014/main" id="{03EA8063-C243-EAD2-C469-3801D426E47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a:t>
            </a:fld>
            <a:endParaRPr kumimoji="1" lang="ja-JP" altLang="en-US"/>
          </a:p>
        </p:txBody>
      </p:sp>
      <p:pic>
        <p:nvPicPr>
          <p:cNvPr id="5" name="図 4">
            <a:extLst>
              <a:ext uri="{FF2B5EF4-FFF2-40B4-BE49-F238E27FC236}">
                <a16:creationId xmlns:a16="http://schemas.microsoft.com/office/drawing/2014/main" id="{78802D01-BFC7-084B-4027-B87DBEF8FBF5}"/>
              </a:ext>
            </a:extLst>
          </p:cNvPr>
          <p:cNvPicPr>
            <a:picLocks noChangeAspect="1"/>
          </p:cNvPicPr>
          <p:nvPr/>
        </p:nvPicPr>
        <p:blipFill>
          <a:blip r:embed="rId3"/>
          <a:stretch>
            <a:fillRect/>
          </a:stretch>
        </p:blipFill>
        <p:spPr>
          <a:xfrm>
            <a:off x="197427" y="927257"/>
            <a:ext cx="3920193" cy="2937599"/>
          </a:xfrm>
          <a:prstGeom prst="rect">
            <a:avLst/>
          </a:prstGeom>
          <a:ln>
            <a:solidFill>
              <a:srgbClr val="4E97C5"/>
            </a:solidFill>
          </a:ln>
        </p:spPr>
      </p:pic>
    </p:spTree>
    <p:extLst>
      <p:ext uri="{BB962C8B-B14F-4D97-AF65-F5344CB8AC3E}">
        <p14:creationId xmlns:p14="http://schemas.microsoft.com/office/powerpoint/2010/main" val="358252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D324CDEF-9266-473C-AEC1-D4AE0FE17838}"/>
              </a:ext>
            </a:extLst>
          </p:cNvPr>
          <p:cNvSpPr>
            <a:spLocks noChangeArrowheads="1"/>
          </p:cNvSpPr>
          <p:nvPr/>
        </p:nvSpPr>
        <p:spPr bwMode="auto">
          <a:xfrm>
            <a:off x="152400" y="5124046"/>
            <a:ext cx="2979440"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900" dirty="0">
                <a:latin typeface="メイリオ" panose="020B0604030504040204" pitchFamily="50" charset="-128"/>
                <a:ea typeface="メイリオ" panose="020B0604030504040204" pitchFamily="50" charset="-128"/>
              </a:rPr>
              <a:t>84</a:t>
            </a:r>
            <a:r>
              <a:rPr lang="ja-JP" altLang="en-US" sz="900" dirty="0">
                <a:latin typeface="メイリオ" panose="020B0604030504040204" pitchFamily="50" charset="-128"/>
                <a:ea typeface="メイリオ" panose="020B0604030504040204" pitchFamily="50" charset="-128"/>
              </a:rPr>
              <a:t>条）</a:t>
            </a:r>
            <a:endParaRPr lang="ja-JP"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p>
        </p:txBody>
      </p:sp>
      <p:sp>
        <p:nvSpPr>
          <p:cNvPr id="19" name="Rectangle 27">
            <a:extLst>
              <a:ext uri="{FF2B5EF4-FFF2-40B4-BE49-F238E27FC236}">
                <a16:creationId xmlns:a16="http://schemas.microsoft.com/office/drawing/2014/main" id="{7F1398EB-302D-4450-98FA-3AD8E38B5EEC}"/>
              </a:ext>
            </a:extLst>
          </p:cNvPr>
          <p:cNvSpPr>
            <a:spLocks noChangeArrowheads="1"/>
          </p:cNvSpPr>
          <p:nvPr/>
        </p:nvSpPr>
        <p:spPr bwMode="auto">
          <a:xfrm>
            <a:off x="152400" y="3790613"/>
            <a:ext cx="2979440"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は公共サービスの対価</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自ら</a:t>
            </a:r>
            <a:r>
              <a:rPr lang="ja-JP" altLang="en-US" sz="900" dirty="0">
                <a:latin typeface="メイリオ" panose="020B0604030504040204" pitchFamily="50" charset="-128"/>
                <a:ea typeface="メイリオ" panose="020B0604030504040204" pitchFamily="50" charset="-128"/>
              </a:rPr>
              <a:t>の代表が、国の支出の在り方を決めることと、自らが国を支える税金を負担しなければならないことは表裏一体</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の使いみちを監視する（関心をもつ）ことも納税者として重要</a:t>
            </a:r>
          </a:p>
        </p:txBody>
      </p:sp>
      <p:sp>
        <p:nvSpPr>
          <p:cNvPr id="20" name="Rectangle 3">
            <a:extLst>
              <a:ext uri="{FF2B5EF4-FFF2-40B4-BE49-F238E27FC236}">
                <a16:creationId xmlns:a16="http://schemas.microsoft.com/office/drawing/2014/main" id="{658EB6AE-00AE-4916-BEEF-657380D5DEE8}"/>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22" name="Rectangle 3">
            <a:extLst>
              <a:ext uri="{FF2B5EF4-FFF2-40B4-BE49-F238E27FC236}">
                <a16:creationId xmlns:a16="http://schemas.microsoft.com/office/drawing/2014/main" id="{09B3865C-1D47-44CD-9B68-3AF415280F30}"/>
              </a:ext>
            </a:extLst>
          </p:cNvPr>
          <p:cNvSpPr>
            <a:spLocks noChangeArrowheads="1"/>
          </p:cNvSpPr>
          <p:nvPr/>
        </p:nvSpPr>
        <p:spPr bwMode="auto">
          <a:xfrm>
            <a:off x="4183475" y="1015922"/>
            <a:ext cx="4787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今までの議論をまとめて、「税の本質」と民主主義の基本原則を理解させる。税金の使いみちの決め方や国民生活との関係を理解し、「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200" dirty="0">
                <a:latin typeface="メイリオ" panose="020B0604030504040204" pitchFamily="50" charset="-128"/>
                <a:ea typeface="メイリオ" panose="020B0604030504040204" pitchFamily="50" charset="-128"/>
              </a:rPr>
              <a:t>　また、その使いみちをしっかりと監視していくことの重要性を理解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4" name="Rectangle 12">
            <a:extLst>
              <a:ext uri="{FF2B5EF4-FFF2-40B4-BE49-F238E27FC236}">
                <a16:creationId xmlns:a16="http://schemas.microsoft.com/office/drawing/2014/main" id="{01FC027D-2A0D-4C1D-97A3-DB2B0FB2A0B4}"/>
              </a:ext>
            </a:extLst>
          </p:cNvPr>
          <p:cNvSpPr>
            <a:spLocks noChangeArrowheads="1"/>
          </p:cNvSpPr>
          <p:nvPr/>
        </p:nvSpPr>
        <p:spPr bwMode="auto">
          <a:xfrm>
            <a:off x="3090275" y="3785060"/>
            <a:ext cx="5937471" cy="302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144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① 歴史的に民主主義が確立していく過程で、国民一人一人が社会や国の運営に参加する権利と義務を有するようになってきたことに伴い、社会共通の費用を賄う租税は国民一人一人が広く公平に分担する必要があるという考え方が浸透してきました。</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については、公共サービスの財源としてどの程度のものが必要か、それを具体的に誰が、どのように分担するか、というルール（税制）が必要です。民主主義の下では、このルールは最終的には国民の意思によって決定されます。租税を納めることは自らの受益と直接関係なく金銭等を拠出するものですから、あらかじめ定められた手続に基づいて国民の合意の下にルールが決められなければなりません。一方、国民皆がルールに基づいた納税を行わなければ、必要な税収は集まらず、また、不公平が生じますので、ルールに強制力を付すことによって実効性を持たせる必要があります（これが国家の課税権と言われるもの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このようなことから、日本国憲法では、納税を国民の義務とし、また、租税法律主義を明記しています。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② 議会制民主主義の下では、税制は主権者である国民の意思を反映して議会で決められます。具体的には、国権の最高機関であり国民の代表で組織される国会で法律として議決されなければなりません。実際に国会の場で審議するのは国民の代表者ですが、私たち国民は代表者を選出することを通じてその議論に参加するほか、様々な場で議論に参加していくことが必要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は、公的サービスと表裏一体であり、国民が自ら拠出するものです。また、税制は経済社会と相互に深く関係しています。このようなことから、私たち一人一人が、国民として、納税者として、かつ有権者として、税制について考え、議論に参加することが求められることとなります。</a:t>
            </a:r>
          </a:p>
        </p:txBody>
      </p:sp>
      <p:sp>
        <p:nvSpPr>
          <p:cNvPr id="5" name="正方形/長方形 4">
            <a:extLst>
              <a:ext uri="{FF2B5EF4-FFF2-40B4-BE49-F238E27FC236}">
                <a16:creationId xmlns:a16="http://schemas.microsoft.com/office/drawing/2014/main" id="{E105644F-D34D-416F-9783-6D48A6281832}"/>
              </a:ext>
            </a:extLst>
          </p:cNvPr>
          <p:cNvSpPr/>
          <p:nvPr/>
        </p:nvSpPr>
        <p:spPr>
          <a:xfrm>
            <a:off x="3119295" y="6613321"/>
            <a:ext cx="5908452" cy="200055"/>
          </a:xfrm>
          <a:prstGeom prst="rect">
            <a:avLst/>
          </a:prstGeom>
        </p:spPr>
        <p:txBody>
          <a:bodyPr wrap="square">
            <a:spAutoFit/>
          </a:bodyPr>
          <a:lstStyle/>
          <a:p>
            <a:pPr algn="r"/>
            <a:r>
              <a:rPr lang="ja-JP" altLang="en-US" sz="700" dirty="0">
                <a:latin typeface="メイリオ" panose="020B0604030504040204" pitchFamily="50" charset="-128"/>
                <a:ea typeface="メイリオ" panose="020B0604030504040204" pitchFamily="50" charset="-128"/>
              </a:rPr>
              <a:t>出所：「政府税制調査会答申（平成</a:t>
            </a:r>
            <a:r>
              <a:rPr lang="en-US" altLang="ja-JP" sz="700" dirty="0">
                <a:latin typeface="メイリオ" panose="020B0604030504040204" pitchFamily="50" charset="-128"/>
                <a:ea typeface="メイリオ" panose="020B0604030504040204" pitchFamily="50" charset="-128"/>
              </a:rPr>
              <a:t>12</a:t>
            </a:r>
            <a:r>
              <a:rPr lang="ja-JP" altLang="en-US" sz="700" dirty="0">
                <a:latin typeface="メイリオ" panose="020B0604030504040204" pitchFamily="50" charset="-128"/>
                <a:ea typeface="メイリオ" panose="020B0604030504040204" pitchFamily="50" charset="-128"/>
              </a:rPr>
              <a:t>年７月</a:t>
            </a:r>
            <a:r>
              <a:rPr lang="en-US" altLang="ja-JP" sz="700" dirty="0">
                <a:latin typeface="メイリオ" panose="020B0604030504040204" pitchFamily="50" charset="-128"/>
                <a:ea typeface="メイリオ" panose="020B0604030504040204" pitchFamily="50" charset="-128"/>
              </a:rPr>
              <a:t>14</a:t>
            </a:r>
            <a:r>
              <a:rPr lang="ja-JP" altLang="en-US" sz="700" dirty="0">
                <a:latin typeface="メイリオ" panose="020B0604030504040204" pitchFamily="50" charset="-128"/>
                <a:ea typeface="メイリオ" panose="020B0604030504040204" pitchFamily="50" charset="-128"/>
              </a:rPr>
              <a:t>日）</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我が国税制の現状と課題－</a:t>
            </a:r>
            <a:r>
              <a:rPr lang="en-US" altLang="ja-JP" sz="700" dirty="0">
                <a:latin typeface="メイリオ" panose="020B0604030504040204" pitchFamily="50" charset="-128"/>
                <a:ea typeface="メイリオ" panose="020B0604030504040204" pitchFamily="50" charset="-128"/>
              </a:rPr>
              <a:t>21</a:t>
            </a:r>
            <a:r>
              <a:rPr lang="ja-JP" altLang="en-US" sz="700" dirty="0">
                <a:latin typeface="メイリオ" panose="020B0604030504040204" pitchFamily="50" charset="-128"/>
                <a:ea typeface="メイリオ" panose="020B0604030504040204" pitchFamily="50" charset="-128"/>
              </a:rPr>
              <a:t>世紀に向けた国民の参加と選択－</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」（内閣府）</a:t>
            </a:r>
          </a:p>
        </p:txBody>
      </p:sp>
      <p:sp>
        <p:nvSpPr>
          <p:cNvPr id="16" name="テキスト ボックス 15">
            <a:extLst>
              <a:ext uri="{FF2B5EF4-FFF2-40B4-BE49-F238E27FC236}">
                <a16:creationId xmlns:a16="http://schemas.microsoft.com/office/drawing/2014/main" id="{A627C2F1-0610-486B-84F4-B48702107244}"/>
              </a:ext>
            </a:extLst>
          </p:cNvPr>
          <p:cNvSpPr txBox="1"/>
          <p:nvPr/>
        </p:nvSpPr>
        <p:spPr>
          <a:xfrm>
            <a:off x="266423" y="6155553"/>
            <a:ext cx="2065027"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13</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調べてみよう：税の決定者</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3" name="図 2">
            <a:hlinkClick r:id="rId2"/>
            <a:extLst>
              <a:ext uri="{FF2B5EF4-FFF2-40B4-BE49-F238E27FC236}">
                <a16:creationId xmlns:a16="http://schemas.microsoft.com/office/drawing/2014/main" id="{CA06D959-AADC-4525-A31D-2571F4A12CEA}"/>
              </a:ext>
            </a:extLst>
          </p:cNvPr>
          <p:cNvPicPr>
            <a:picLocks noChangeAspect="1"/>
          </p:cNvPicPr>
          <p:nvPr/>
        </p:nvPicPr>
        <p:blipFill>
          <a:blip r:embed="rId3"/>
          <a:stretch>
            <a:fillRect/>
          </a:stretch>
        </p:blipFill>
        <p:spPr>
          <a:xfrm>
            <a:off x="2262852" y="6126301"/>
            <a:ext cx="586414" cy="586414"/>
          </a:xfrm>
          <a:prstGeom prst="rect">
            <a:avLst/>
          </a:prstGeom>
        </p:spPr>
      </p:pic>
      <p:sp>
        <p:nvSpPr>
          <p:cNvPr id="4" name="AutoShape 10">
            <a:extLst>
              <a:ext uri="{FF2B5EF4-FFF2-40B4-BE49-F238E27FC236}">
                <a16:creationId xmlns:a16="http://schemas.microsoft.com/office/drawing/2014/main" id="{BB3C3DFD-AA42-66A1-3D43-C174ADEA505F}"/>
              </a:ext>
            </a:extLst>
          </p:cNvPr>
          <p:cNvSpPr>
            <a:spLocks noChangeArrowheads="1"/>
          </p:cNvSpPr>
          <p:nvPr/>
        </p:nvSpPr>
        <p:spPr bwMode="auto">
          <a:xfrm>
            <a:off x="212278" y="6125317"/>
            <a:ext cx="2790766"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4EE64EC8-1EF4-6C8C-D7E7-8253292920AA}"/>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ADFF8C5C-064A-119B-5094-A5AB987032BD}"/>
              </a:ext>
            </a:extLst>
          </p:cNvPr>
          <p:cNvSpPr/>
          <p:nvPr/>
        </p:nvSpPr>
        <p:spPr>
          <a:xfrm>
            <a:off x="4211537" y="226749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3">
            <a:extLst>
              <a:ext uri="{FF2B5EF4-FFF2-40B4-BE49-F238E27FC236}">
                <a16:creationId xmlns:a16="http://schemas.microsoft.com/office/drawing/2014/main" id="{AFC55CC1-367C-D443-B5BA-C08D40EFBDA4}"/>
              </a:ext>
            </a:extLst>
          </p:cNvPr>
          <p:cNvSpPr>
            <a:spLocks noChangeArrowheads="1"/>
          </p:cNvSpPr>
          <p:nvPr/>
        </p:nvSpPr>
        <p:spPr bwMode="auto">
          <a:xfrm>
            <a:off x="4182581" y="2598003"/>
            <a:ext cx="4787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国民主権と関連付けて、納めた税金が国や地方公共団体の予算として決められる仕組みを知る。また、我が国の政治が民主政治の考え方に基づいて国民生活の安定と向上を図るために大切な働きをしていることを知る。</a:t>
            </a:r>
          </a:p>
        </p:txBody>
      </p:sp>
      <p:sp>
        <p:nvSpPr>
          <p:cNvPr id="10" name="Rectangle 8">
            <a:extLst>
              <a:ext uri="{FF2B5EF4-FFF2-40B4-BE49-F238E27FC236}">
                <a16:creationId xmlns:a16="http://schemas.microsoft.com/office/drawing/2014/main" id="{05CB88F0-0359-2C60-A75E-D515CEFEB10A}"/>
              </a:ext>
            </a:extLst>
          </p:cNvPr>
          <p:cNvSpPr>
            <a:spLocks noChangeArrowheads="1"/>
          </p:cNvSpPr>
          <p:nvPr/>
        </p:nvSpPr>
        <p:spPr bwMode="auto">
          <a:xfrm>
            <a:off x="148533" y="354530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「税の本質」とは</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401F05F8-7C65-9181-7A21-F814F8C0D9D9}"/>
              </a:ext>
            </a:extLst>
          </p:cNvPr>
          <p:cNvSpPr>
            <a:spLocks noChangeArrowheads="1"/>
          </p:cNvSpPr>
          <p:nvPr/>
        </p:nvSpPr>
        <p:spPr bwMode="auto">
          <a:xfrm>
            <a:off x="152400" y="485812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8">
            <a:extLst>
              <a:ext uri="{FF2B5EF4-FFF2-40B4-BE49-F238E27FC236}">
                <a16:creationId xmlns:a16="http://schemas.microsoft.com/office/drawing/2014/main" id="{2A98B9EF-FA54-1619-CF66-B95D55DB5D99}"/>
              </a:ext>
            </a:extLst>
          </p:cNvPr>
          <p:cNvSpPr>
            <a:spLocks noChangeArrowheads="1"/>
          </p:cNvSpPr>
          <p:nvPr/>
        </p:nvSpPr>
        <p:spPr bwMode="auto">
          <a:xfrm>
            <a:off x="3063660" y="354530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租税と民主主義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25EF455E-336A-459C-33DE-AA742771C9B2}"/>
              </a:ext>
            </a:extLst>
          </p:cNvPr>
          <p:cNvCxnSpPr>
            <a:cxnSpLocks/>
          </p:cNvCxnSpPr>
          <p:nvPr/>
        </p:nvCxnSpPr>
        <p:spPr>
          <a:xfrm>
            <a:off x="4218146" y="3403389"/>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92DAE46-1AD6-AAE2-1C43-A319ACBE607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10</a:t>
            </a:fld>
            <a:endParaRPr kumimoji="1" lang="ja-JP" altLang="en-US"/>
          </a:p>
        </p:txBody>
      </p:sp>
      <p:pic>
        <p:nvPicPr>
          <p:cNvPr id="2" name="図 1">
            <a:extLst>
              <a:ext uri="{FF2B5EF4-FFF2-40B4-BE49-F238E27FC236}">
                <a16:creationId xmlns:a16="http://schemas.microsoft.com/office/drawing/2014/main" id="{83C313A6-EF2E-2642-7BC2-AA9B57877582}"/>
              </a:ext>
            </a:extLst>
          </p:cNvPr>
          <p:cNvPicPr>
            <a:picLocks noChangeAspect="1"/>
          </p:cNvPicPr>
          <p:nvPr/>
        </p:nvPicPr>
        <p:blipFill>
          <a:blip r:embed="rId4"/>
          <a:stretch>
            <a:fillRect/>
          </a:stretch>
        </p:blipFill>
        <p:spPr>
          <a:xfrm>
            <a:off x="266423" y="644058"/>
            <a:ext cx="3658112" cy="2743584"/>
          </a:xfrm>
          <a:prstGeom prst="rect">
            <a:avLst/>
          </a:prstGeom>
          <a:ln>
            <a:solidFill>
              <a:schemeClr val="accent5"/>
            </a:solidFill>
          </a:ln>
        </p:spPr>
      </p:pic>
    </p:spTree>
    <p:extLst>
      <p:ext uri="{BB962C8B-B14F-4D97-AF65-F5344CB8AC3E}">
        <p14:creationId xmlns:p14="http://schemas.microsoft.com/office/powerpoint/2010/main" val="23111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3434B6E-9302-412D-9E7F-E26215526D07}"/>
              </a:ext>
            </a:extLst>
          </p:cNvPr>
          <p:cNvSpPr>
            <a:spLocks noChangeArrowheads="1"/>
          </p:cNvSpPr>
          <p:nvPr/>
        </p:nvSpPr>
        <p:spPr bwMode="auto">
          <a:xfrm>
            <a:off x="5247461" y="757796"/>
            <a:ext cx="3814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国</a:t>
            </a:r>
            <a:r>
              <a:rPr lang="ja-JP" altLang="en-US" sz="1200" dirty="0">
                <a:latin typeface="メイリオ" panose="020B0604030504040204" pitchFamily="50" charset="-128"/>
                <a:ea typeface="メイリオ" panose="020B0604030504040204" pitchFamily="50" charset="-128"/>
              </a:rPr>
              <a:t>の歳入・歳出の内訳がどうなっているのかを学び、税がどのように使われているかを理解させる。</a:t>
            </a:r>
          </a:p>
        </p:txBody>
      </p:sp>
      <p:sp>
        <p:nvSpPr>
          <p:cNvPr id="12" name="Rectangle 4">
            <a:extLst>
              <a:ext uri="{FF2B5EF4-FFF2-40B4-BE49-F238E27FC236}">
                <a16:creationId xmlns:a16="http://schemas.microsoft.com/office/drawing/2014/main" id="{257FF157-A1D9-404A-911F-FE4087552067}"/>
              </a:ext>
            </a:extLst>
          </p:cNvPr>
          <p:cNvSpPr>
            <a:spLocks noChangeArrowheads="1"/>
          </p:cNvSpPr>
          <p:nvPr/>
        </p:nvSpPr>
        <p:spPr bwMode="auto">
          <a:xfrm>
            <a:off x="6564234" y="3052648"/>
            <a:ext cx="2567000"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公共事業関係費は、道路や港湾、住宅や下水道、公園、河川の堤防やダムなど、社会経済活動や国民生活、国土保全の基盤となる施設の整備に使われています。私たちの身近にある施設にお金が使われていることに注目しましょう。</a:t>
            </a:r>
            <a:endParaRPr lang="en-US" altLang="ja-JP" sz="900" dirty="0">
              <a:latin typeface="メイリオ" panose="020B0604030504040204" pitchFamily="50" charset="-128"/>
              <a:ea typeface="メイリオ" panose="020B0604030504040204" pitchFamily="50" charset="-128"/>
            </a:endParaRPr>
          </a:p>
        </p:txBody>
      </p:sp>
      <p:sp>
        <p:nvSpPr>
          <p:cNvPr id="17" name="Rectangle 4">
            <a:extLst>
              <a:ext uri="{FF2B5EF4-FFF2-40B4-BE49-F238E27FC236}">
                <a16:creationId xmlns:a16="http://schemas.microsoft.com/office/drawing/2014/main" id="{500F79D6-8C1C-4658-9FDB-87ED66C90E21}"/>
              </a:ext>
            </a:extLst>
          </p:cNvPr>
          <p:cNvSpPr>
            <a:spLocks noChangeArrowheads="1"/>
          </p:cNvSpPr>
          <p:nvPr/>
        </p:nvSpPr>
        <p:spPr bwMode="auto">
          <a:xfrm>
            <a:off x="6595049" y="1528256"/>
            <a:ext cx="2529639"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国の支出の約３／４を、社会保障関係費・国債費（借金の返済と利子の支払い）・地方交付税交付金等で占めています。</a:t>
            </a:r>
            <a:endParaRPr lang="ja-JP" altLang="en-US" sz="900" dirty="0">
              <a:latin typeface="メイリオ" panose="020B0604030504040204" pitchFamily="50" charset="-128"/>
              <a:ea typeface="メイリオ" panose="020B0604030504040204" pitchFamily="50" charset="-128"/>
            </a:endParaRPr>
          </a:p>
        </p:txBody>
      </p:sp>
      <p:sp>
        <p:nvSpPr>
          <p:cNvPr id="14" name="Rectangle 27">
            <a:extLst>
              <a:ext uri="{FF2B5EF4-FFF2-40B4-BE49-F238E27FC236}">
                <a16:creationId xmlns:a16="http://schemas.microsoft.com/office/drawing/2014/main" id="{42217B3C-E5BC-4DE5-A87C-5B0D86604C51}"/>
              </a:ext>
            </a:extLst>
          </p:cNvPr>
          <p:cNvSpPr>
            <a:spLocks noChangeArrowheads="1"/>
          </p:cNvSpPr>
          <p:nvPr/>
        </p:nvSpPr>
        <p:spPr bwMode="auto">
          <a:xfrm>
            <a:off x="4109300" y="1528256"/>
            <a:ext cx="2529639"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国の収入の約３／４が「税収等」で、残りの約１／４は「公債金」に依存しています。</a:t>
            </a:r>
          </a:p>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「公債金」とは国の借金のことで、元本の返済や利子の支払いなどの負担を、将来の世代に残すことになります。</a:t>
            </a:r>
            <a:endParaRPr lang="ja-JP" altLang="en-US" sz="900" dirty="0">
              <a:latin typeface="メイリオ" panose="020B0604030504040204" pitchFamily="50" charset="-128"/>
              <a:ea typeface="メイリオ" panose="020B0604030504040204" pitchFamily="50" charset="-128"/>
            </a:endParaRPr>
          </a:p>
        </p:txBody>
      </p:sp>
      <p:sp>
        <p:nvSpPr>
          <p:cNvPr id="19" name="Rectangle 27">
            <a:extLst>
              <a:ext uri="{FF2B5EF4-FFF2-40B4-BE49-F238E27FC236}">
                <a16:creationId xmlns:a16="http://schemas.microsoft.com/office/drawing/2014/main" id="{15FD619B-3BC4-407B-891D-82C839FDCB33}"/>
              </a:ext>
            </a:extLst>
          </p:cNvPr>
          <p:cNvSpPr>
            <a:spLocks noChangeArrowheads="1"/>
          </p:cNvSpPr>
          <p:nvPr/>
        </p:nvSpPr>
        <p:spPr bwMode="auto">
          <a:xfrm>
            <a:off x="4084000" y="4752563"/>
            <a:ext cx="2486338" cy="19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地方公共団体（都道府県や市区町村）は、私たちの日常生活と密接に結びついている教育・警察・消防・環境衛生・生活保護などの公共サービスを行うため、地方税を集めています。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しかし、その地域の経済状況などによって、それぞれの地方公共団体の財政力に違いがあります。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そこで公共サービスに格差が生じないよう、国が地方公共団体の財政力を調整するために支出しているのが、地方交付税交付金等です。</a:t>
            </a:r>
            <a:endParaRPr lang="en-US" altLang="ja-JP" sz="900" dirty="0">
              <a:latin typeface="メイリオ" panose="020B0604030504040204" pitchFamily="50" charset="-128"/>
              <a:ea typeface="メイリオ" panose="020B0604030504040204" pitchFamily="50" charset="-128"/>
            </a:endParaRPr>
          </a:p>
        </p:txBody>
      </p:sp>
      <p:sp>
        <p:nvSpPr>
          <p:cNvPr id="15" name="Rectangle 3">
            <a:extLst>
              <a:ext uri="{FF2B5EF4-FFF2-40B4-BE49-F238E27FC236}">
                <a16:creationId xmlns:a16="http://schemas.microsoft.com/office/drawing/2014/main" id="{A727135E-87AD-4610-BA43-562AF4FE3737}"/>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P14‐15</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2" name="角丸四角形 1">
            <a:extLst>
              <a:ext uri="{FF2B5EF4-FFF2-40B4-BE49-F238E27FC236}">
                <a16:creationId xmlns:a16="http://schemas.microsoft.com/office/drawing/2014/main" id="{2DC61315-A5B5-56DB-CC98-8421EC297FED}"/>
              </a:ext>
            </a:extLst>
          </p:cNvPr>
          <p:cNvSpPr/>
          <p:nvPr/>
        </p:nvSpPr>
        <p:spPr>
          <a:xfrm>
            <a:off x="4160190" y="824773"/>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Rectangle 8">
            <a:extLst>
              <a:ext uri="{FF2B5EF4-FFF2-40B4-BE49-F238E27FC236}">
                <a16:creationId xmlns:a16="http://schemas.microsoft.com/office/drawing/2014/main" id="{093F8CDE-8429-6A65-1F99-40073178E4DF}"/>
              </a:ext>
            </a:extLst>
          </p:cNvPr>
          <p:cNvSpPr>
            <a:spLocks noChangeArrowheads="1"/>
          </p:cNvSpPr>
          <p:nvPr/>
        </p:nvSpPr>
        <p:spPr bwMode="auto">
          <a:xfrm>
            <a:off x="4067944"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国の歳入</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 name="Rectangle 8">
            <a:extLst>
              <a:ext uri="{FF2B5EF4-FFF2-40B4-BE49-F238E27FC236}">
                <a16:creationId xmlns:a16="http://schemas.microsoft.com/office/drawing/2014/main" id="{3EFBFE4F-04AA-76A3-0A5C-9F3C64CD3ECB}"/>
              </a:ext>
            </a:extLst>
          </p:cNvPr>
          <p:cNvSpPr>
            <a:spLocks noChangeArrowheads="1"/>
          </p:cNvSpPr>
          <p:nvPr/>
        </p:nvSpPr>
        <p:spPr bwMode="auto">
          <a:xfrm>
            <a:off x="6570129"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国の歳出</a:t>
            </a:r>
            <a:endParaRPr lang="ja-JP" altLang="en-US" sz="1100" b="1">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97A8ADB2-15D5-EF2B-2E18-97C378BF1D9B}"/>
              </a:ext>
            </a:extLst>
          </p:cNvPr>
          <p:cNvSpPr>
            <a:spLocks noChangeArrowheads="1"/>
          </p:cNvSpPr>
          <p:nvPr/>
        </p:nvSpPr>
        <p:spPr bwMode="auto">
          <a:xfrm>
            <a:off x="4080553" y="2543497"/>
            <a:ext cx="25296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社会保障関係費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39</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559</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492CB028-DDCA-6B72-165F-14500BC3FE36}"/>
              </a:ext>
            </a:extLst>
          </p:cNvPr>
          <p:cNvSpPr>
            <a:spLocks noChangeArrowheads="1"/>
          </p:cNvSpPr>
          <p:nvPr/>
        </p:nvSpPr>
        <p:spPr bwMode="auto">
          <a:xfrm>
            <a:off x="6604565" y="254697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公共事業関係費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1,078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sp>
        <p:nvSpPr>
          <p:cNvPr id="21" name="Rectangle 4">
            <a:extLst>
              <a:ext uri="{FF2B5EF4-FFF2-40B4-BE49-F238E27FC236}">
                <a16:creationId xmlns:a16="http://schemas.microsoft.com/office/drawing/2014/main" id="{DA6B92CE-99CB-7BCD-127B-67E7E7613B26}"/>
              </a:ext>
            </a:extLst>
          </p:cNvPr>
          <p:cNvSpPr>
            <a:spLocks noChangeArrowheads="1"/>
          </p:cNvSpPr>
          <p:nvPr/>
        </p:nvSpPr>
        <p:spPr bwMode="auto">
          <a:xfrm>
            <a:off x="6564234" y="4752563"/>
            <a:ext cx="2567000" cy="4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文教及び科学振興費は、教育や科学技術の発展のために使われています。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2" name="Rectangle 27">
            <a:extLst>
              <a:ext uri="{FF2B5EF4-FFF2-40B4-BE49-F238E27FC236}">
                <a16:creationId xmlns:a16="http://schemas.microsoft.com/office/drawing/2014/main" id="{35412A1D-7C9D-1988-9506-A6EAEDAE284D}"/>
              </a:ext>
            </a:extLst>
          </p:cNvPr>
          <p:cNvSpPr>
            <a:spLocks noChangeArrowheads="1"/>
          </p:cNvSpPr>
          <p:nvPr/>
        </p:nvSpPr>
        <p:spPr bwMode="auto">
          <a:xfrm>
            <a:off x="4091788" y="3045171"/>
            <a:ext cx="2478550" cy="80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私たちが安心して生活していくために必要な年金、医療、介護、少子化対策、生活扶助等社会福祉、保健衛生対策、雇用労災対策に使われています。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3" name="Rectangle 8">
            <a:extLst>
              <a:ext uri="{FF2B5EF4-FFF2-40B4-BE49-F238E27FC236}">
                <a16:creationId xmlns:a16="http://schemas.microsoft.com/office/drawing/2014/main" id="{367C05E0-CEE6-6344-571E-E045A6B0DFB0}"/>
              </a:ext>
            </a:extLst>
          </p:cNvPr>
          <p:cNvSpPr>
            <a:spLocks noChangeArrowheads="1"/>
          </p:cNvSpPr>
          <p:nvPr/>
        </p:nvSpPr>
        <p:spPr bwMode="auto">
          <a:xfrm>
            <a:off x="4116793" y="4295149"/>
            <a:ext cx="2486339" cy="4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地方交付税交付金等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20</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8,778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4" name="Rectangle 8">
            <a:extLst>
              <a:ext uri="{FF2B5EF4-FFF2-40B4-BE49-F238E27FC236}">
                <a16:creationId xmlns:a16="http://schemas.microsoft.com/office/drawing/2014/main" id="{45E28DFB-340F-923B-1F5D-2BBB15F0D15C}"/>
              </a:ext>
            </a:extLst>
          </p:cNvPr>
          <p:cNvSpPr>
            <a:spLocks noChangeArrowheads="1"/>
          </p:cNvSpPr>
          <p:nvPr/>
        </p:nvSpPr>
        <p:spPr bwMode="auto">
          <a:xfrm>
            <a:off x="6638349" y="426456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文教及び科学振興費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406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cxnSp>
        <p:nvCxnSpPr>
          <p:cNvPr id="25" name="直線コネクタ 24">
            <a:extLst>
              <a:ext uri="{FF2B5EF4-FFF2-40B4-BE49-F238E27FC236}">
                <a16:creationId xmlns:a16="http://schemas.microsoft.com/office/drawing/2014/main" id="{05CCF7C0-3396-0D89-4C52-2DEEB343440C}"/>
              </a:ext>
            </a:extLst>
          </p:cNvPr>
          <p:cNvCxnSpPr>
            <a:cxnSpLocks/>
          </p:cNvCxnSpPr>
          <p:nvPr/>
        </p:nvCxnSpPr>
        <p:spPr>
          <a:xfrm>
            <a:off x="4176027" y="2492896"/>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DE3BFA-E2FC-0E82-9D4C-A5DF880183FF}"/>
              </a:ext>
            </a:extLst>
          </p:cNvPr>
          <p:cNvCxnSpPr>
            <a:cxnSpLocks/>
          </p:cNvCxnSpPr>
          <p:nvPr/>
        </p:nvCxnSpPr>
        <p:spPr>
          <a:xfrm>
            <a:off x="4176027" y="4252423"/>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2048AEC-E3AE-8D02-821B-15DEA1961C9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11</a:t>
            </a:fld>
            <a:endParaRPr kumimoji="1" lang="ja-JP" altLang="en-US"/>
          </a:p>
        </p:txBody>
      </p:sp>
      <p:pic>
        <p:nvPicPr>
          <p:cNvPr id="20" name="図 19">
            <a:extLst>
              <a:ext uri="{FF2B5EF4-FFF2-40B4-BE49-F238E27FC236}">
                <a16:creationId xmlns:a16="http://schemas.microsoft.com/office/drawing/2014/main" id="{531D754D-6DD5-FF95-573D-0432B6093397}"/>
              </a:ext>
            </a:extLst>
          </p:cNvPr>
          <p:cNvPicPr>
            <a:picLocks noChangeAspect="1"/>
          </p:cNvPicPr>
          <p:nvPr/>
        </p:nvPicPr>
        <p:blipFill>
          <a:blip r:embed="rId2"/>
          <a:stretch>
            <a:fillRect/>
          </a:stretch>
        </p:blipFill>
        <p:spPr>
          <a:xfrm>
            <a:off x="283281" y="762331"/>
            <a:ext cx="3709523" cy="2782142"/>
          </a:xfrm>
          <a:prstGeom prst="rect">
            <a:avLst/>
          </a:prstGeom>
          <a:ln>
            <a:solidFill>
              <a:schemeClr val="accent5"/>
            </a:solidFill>
          </a:ln>
        </p:spPr>
      </p:pic>
      <p:pic>
        <p:nvPicPr>
          <p:cNvPr id="16" name="図 15">
            <a:extLst>
              <a:ext uri="{FF2B5EF4-FFF2-40B4-BE49-F238E27FC236}">
                <a16:creationId xmlns:a16="http://schemas.microsoft.com/office/drawing/2014/main" id="{31262090-06E6-9A40-5730-6C124AF16698}"/>
              </a:ext>
            </a:extLst>
          </p:cNvPr>
          <p:cNvPicPr>
            <a:picLocks noChangeAspect="1"/>
          </p:cNvPicPr>
          <p:nvPr/>
        </p:nvPicPr>
        <p:blipFill>
          <a:blip r:embed="rId3"/>
          <a:stretch>
            <a:fillRect/>
          </a:stretch>
        </p:blipFill>
        <p:spPr>
          <a:xfrm>
            <a:off x="283281" y="3722584"/>
            <a:ext cx="3709523" cy="2782142"/>
          </a:xfrm>
          <a:prstGeom prst="rect">
            <a:avLst/>
          </a:prstGeom>
          <a:ln>
            <a:solidFill>
              <a:srgbClr val="0070C0"/>
            </a:solidFill>
          </a:ln>
        </p:spPr>
      </p:pic>
    </p:spTree>
    <p:extLst>
      <p:ext uri="{BB962C8B-B14F-4D97-AF65-F5344CB8AC3E}">
        <p14:creationId xmlns:p14="http://schemas.microsoft.com/office/powerpoint/2010/main" val="232853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3D134EF-015A-4166-9A20-6A47C995B4FA}"/>
              </a:ext>
            </a:extLst>
          </p:cNvPr>
          <p:cNvSpPr>
            <a:spLocks noChangeArrowheads="1"/>
          </p:cNvSpPr>
          <p:nvPr/>
        </p:nvSpPr>
        <p:spPr bwMode="auto">
          <a:xfrm>
            <a:off x="5185916" y="802026"/>
            <a:ext cx="3346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国</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の</a:t>
            </a:r>
            <a:r>
              <a:rPr lang="ja-JP" altLang="en-US" sz="1200" kern="0" dirty="0">
                <a:latin typeface="メイリオ" panose="020B0604030504040204" pitchFamily="50" charset="-128"/>
                <a:ea typeface="メイリオ" panose="020B0604030504040204" pitchFamily="50" charset="-128"/>
              </a:rPr>
              <a:t>財政状況を理解</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させる。</a:t>
            </a:r>
          </a:p>
        </p:txBody>
      </p:sp>
      <p:sp>
        <p:nvSpPr>
          <p:cNvPr id="9" name="Rectangle 3">
            <a:extLst>
              <a:ext uri="{FF2B5EF4-FFF2-40B4-BE49-F238E27FC236}">
                <a16:creationId xmlns:a16="http://schemas.microsoft.com/office/drawing/2014/main" id="{954E96B9-93DB-48F6-88A5-2FE2CBB9DCE1}"/>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P16‐17</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9">
            <a:extLst>
              <a:ext uri="{FF2B5EF4-FFF2-40B4-BE49-F238E27FC236}">
                <a16:creationId xmlns:a16="http://schemas.microsoft.com/office/drawing/2014/main" id="{E815A8B7-F392-4D43-A564-E8919FBB1744}"/>
              </a:ext>
            </a:extLst>
          </p:cNvPr>
          <p:cNvSpPr>
            <a:spLocks noChangeArrowheads="1"/>
          </p:cNvSpPr>
          <p:nvPr/>
        </p:nvSpPr>
        <p:spPr bwMode="auto">
          <a:xfrm>
            <a:off x="4087162" y="4638339"/>
            <a:ext cx="4904438"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1990</a:t>
            </a:r>
            <a:r>
              <a:rPr lang="ja-JP" altLang="en-US" sz="1000" dirty="0">
                <a:latin typeface="メイリオ" panose="020B0604030504040204" pitchFamily="50" charset="-128"/>
                <a:ea typeface="メイリオ" panose="020B0604030504040204" pitchFamily="50" charset="-128"/>
              </a:rPr>
              <a:t>年度と現在の歳出を比較すると、社会保障関係費や国債費が大きく伸びています。特に社会保障は年金、医療、介護、こども、子育てなどの分野に分けられ、国の一般会計歳出の約１／３を占める最大の支出項目となって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歳出の増加に対し歳入は、経済成長の停滞などが影響して税収の伸びが見合っておらず、不足分を借金に頼っているため、公債金は約５倍と大幅に増加しています。</a:t>
            </a:r>
          </a:p>
        </p:txBody>
      </p:sp>
      <p:sp>
        <p:nvSpPr>
          <p:cNvPr id="13" name="Rectangle 9">
            <a:extLst>
              <a:ext uri="{FF2B5EF4-FFF2-40B4-BE49-F238E27FC236}">
                <a16:creationId xmlns:a16="http://schemas.microsoft.com/office/drawing/2014/main" id="{924ECA28-B14D-4B8C-B4BB-1EFFE93CAA65}"/>
              </a:ext>
            </a:extLst>
          </p:cNvPr>
          <p:cNvSpPr>
            <a:spLocks noChangeArrowheads="1"/>
          </p:cNvSpPr>
          <p:nvPr/>
        </p:nvSpPr>
        <p:spPr bwMode="auto">
          <a:xfrm>
            <a:off x="4087162" y="1479118"/>
            <a:ext cx="4904438" cy="26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健康で豊かな生活を送るためには、国や地方公共団体が様々な公共施設や公的サービスを提供していく必要があります。そのために税金などのお金を集めて管理し、必要なお金を支払っていく活動を財政といいます。財政の役割は多方面にわたり複雑になってきていますが、国民経済的な機能に着目すると、次の３つに整理できます。</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①資源配分機能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防衛や警察、外交などの「公共財」など、市場メカニズムに任せていては十分に供給されず、政府による供給が必要となるものを配分する。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②所得再分配機能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所得税の累進税率適用や、生活保護や失業保険などを通じ、過度の所得格差が生じた場合にそれを是正する。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③景気調整機能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税金の仕組みや、財政支出の規模の拡大・抑制を通じて、経済を安定化させる（景気変動を小さくする）。</a:t>
            </a:r>
            <a:endParaRPr lang="en-US" altLang="ja-JP" sz="10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23DA7814-04A2-A924-9D2D-3FB2151E005D}"/>
              </a:ext>
            </a:extLst>
          </p:cNvPr>
          <p:cNvSpPr/>
          <p:nvPr/>
        </p:nvSpPr>
        <p:spPr>
          <a:xfrm>
            <a:off x="4160190" y="76244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Rectangle 8">
            <a:extLst>
              <a:ext uri="{FF2B5EF4-FFF2-40B4-BE49-F238E27FC236}">
                <a16:creationId xmlns:a16="http://schemas.microsoft.com/office/drawing/2014/main" id="{CCBEE234-60B9-0AF0-81A7-71617FF7AE26}"/>
              </a:ext>
            </a:extLst>
          </p:cNvPr>
          <p:cNvSpPr>
            <a:spLocks noChangeArrowheads="1"/>
          </p:cNvSpPr>
          <p:nvPr/>
        </p:nvSpPr>
        <p:spPr bwMode="auto">
          <a:xfrm>
            <a:off x="4087162" y="12143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「財政」とは</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A7A64719-3C0E-F94B-6E4C-1E4976D12A9A}"/>
              </a:ext>
            </a:extLst>
          </p:cNvPr>
          <p:cNvSpPr>
            <a:spLocks noChangeArrowheads="1"/>
          </p:cNvSpPr>
          <p:nvPr/>
        </p:nvSpPr>
        <p:spPr bwMode="auto">
          <a:xfrm>
            <a:off x="4087162" y="4399294"/>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財政構造の変化</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Slide Number Placeholder 5">
            <a:extLst>
              <a:ext uri="{FF2B5EF4-FFF2-40B4-BE49-F238E27FC236}">
                <a16:creationId xmlns:a16="http://schemas.microsoft.com/office/drawing/2014/main" id="{256C39C4-ED72-D708-B2D6-A08CA98706A5}"/>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12</a:t>
            </a:fld>
            <a:endParaRPr kumimoji="1" lang="ja-JP" altLang="en-US"/>
          </a:p>
        </p:txBody>
      </p:sp>
      <p:pic>
        <p:nvPicPr>
          <p:cNvPr id="8" name="図 7">
            <a:extLst>
              <a:ext uri="{FF2B5EF4-FFF2-40B4-BE49-F238E27FC236}">
                <a16:creationId xmlns:a16="http://schemas.microsoft.com/office/drawing/2014/main" id="{BF5D1D58-EA26-8EEB-D5BB-9E2BA0C9B450}"/>
              </a:ext>
            </a:extLst>
          </p:cNvPr>
          <p:cNvPicPr>
            <a:picLocks noChangeAspect="1"/>
          </p:cNvPicPr>
          <p:nvPr/>
        </p:nvPicPr>
        <p:blipFill>
          <a:blip r:embed="rId2"/>
          <a:stretch>
            <a:fillRect/>
          </a:stretch>
        </p:blipFill>
        <p:spPr>
          <a:xfrm>
            <a:off x="313547" y="762446"/>
            <a:ext cx="3684095" cy="2763071"/>
          </a:xfrm>
          <a:prstGeom prst="rect">
            <a:avLst/>
          </a:prstGeom>
          <a:ln>
            <a:solidFill>
              <a:schemeClr val="accent5"/>
            </a:solidFill>
          </a:ln>
        </p:spPr>
      </p:pic>
      <p:pic>
        <p:nvPicPr>
          <p:cNvPr id="14" name="図 13">
            <a:extLst>
              <a:ext uri="{FF2B5EF4-FFF2-40B4-BE49-F238E27FC236}">
                <a16:creationId xmlns:a16="http://schemas.microsoft.com/office/drawing/2014/main" id="{42A50566-7212-ED2F-C54E-1369802E2A88}"/>
              </a:ext>
            </a:extLst>
          </p:cNvPr>
          <p:cNvPicPr>
            <a:picLocks noChangeAspect="1"/>
          </p:cNvPicPr>
          <p:nvPr/>
        </p:nvPicPr>
        <p:blipFill>
          <a:blip r:embed="rId3"/>
          <a:stretch>
            <a:fillRect/>
          </a:stretch>
        </p:blipFill>
        <p:spPr>
          <a:xfrm>
            <a:off x="313546" y="3760787"/>
            <a:ext cx="3684095" cy="2763071"/>
          </a:xfrm>
          <a:prstGeom prst="rect">
            <a:avLst/>
          </a:prstGeom>
          <a:ln>
            <a:solidFill>
              <a:schemeClr val="accent5"/>
            </a:solidFill>
          </a:ln>
        </p:spPr>
      </p:pic>
    </p:spTree>
    <p:extLst>
      <p:ext uri="{BB962C8B-B14F-4D97-AF65-F5344CB8AC3E}">
        <p14:creationId xmlns:p14="http://schemas.microsoft.com/office/powerpoint/2010/main" val="280076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2607A-BE39-43C6-9D77-4541CB5CD71C}"/>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P18</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10" name="Rectangle 5">
            <a:extLst>
              <a:ext uri="{FF2B5EF4-FFF2-40B4-BE49-F238E27FC236}">
                <a16:creationId xmlns:a16="http://schemas.microsoft.com/office/drawing/2014/main" id="{0DB28988-C245-406B-8349-C422FB265A2B}"/>
              </a:ext>
            </a:extLst>
          </p:cNvPr>
          <p:cNvSpPr>
            <a:spLocks noChangeArrowheads="1"/>
          </p:cNvSpPr>
          <p:nvPr/>
        </p:nvSpPr>
        <p:spPr bwMode="auto">
          <a:xfrm>
            <a:off x="4160190" y="1081425"/>
            <a:ext cx="4778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日本が抱える問題の一つである「少子高齢化」を理解させる。また「少子高齢化」が進むと財政にどのような影響が出るのか理解させる。</a:t>
            </a:r>
          </a:p>
        </p:txBody>
      </p:sp>
      <p:sp>
        <p:nvSpPr>
          <p:cNvPr id="12" name="Rectangle 9">
            <a:extLst>
              <a:ext uri="{FF2B5EF4-FFF2-40B4-BE49-F238E27FC236}">
                <a16:creationId xmlns:a16="http://schemas.microsoft.com/office/drawing/2014/main" id="{7B2C03F7-6610-430B-8EF7-A51D47900364}"/>
              </a:ext>
            </a:extLst>
          </p:cNvPr>
          <p:cNvSpPr>
            <a:spLocks noChangeArrowheads="1"/>
          </p:cNvSpPr>
          <p:nvPr/>
        </p:nvSpPr>
        <p:spPr bwMode="auto">
          <a:xfrm>
            <a:off x="4160189" y="2009294"/>
            <a:ext cx="466028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少子高齢化の原因は、平均寿命が延びたことと、平均出生率が減少したことです。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少子高齢化の問題の一つは、社会保障の費用が増えていくことであり、もう一つは、その費用を負担する働き手が減っていくことです。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子育てしやすい社会、誰もが活躍できる社会を実現するためには、大きな費用を必要とし、その財源の中心は税金です。どれだけ公的サービスを受け、その費用をどう負担すべきかを考えていく必要があります。</a:t>
            </a:r>
          </a:p>
        </p:txBody>
      </p:sp>
      <p:sp>
        <p:nvSpPr>
          <p:cNvPr id="13" name="Rectangle 9">
            <a:extLst>
              <a:ext uri="{FF2B5EF4-FFF2-40B4-BE49-F238E27FC236}">
                <a16:creationId xmlns:a16="http://schemas.microsoft.com/office/drawing/2014/main" id="{60685634-2CB1-4D21-AE83-2EA1483BAFB3}"/>
              </a:ext>
            </a:extLst>
          </p:cNvPr>
          <p:cNvSpPr>
            <a:spLocks noChangeArrowheads="1"/>
          </p:cNvSpPr>
          <p:nvPr/>
        </p:nvSpPr>
        <p:spPr bwMode="auto">
          <a:xfrm>
            <a:off x="4160190" y="3859307"/>
            <a:ext cx="4778146" cy="8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本では、高齢化の進展等に伴って、社会保障給付費が大きく伸びてきています。一方で、社会保険料収入は、近年、横ばいで推移しているため、社会保障給付費と社会保険料収入の差額は拡大傾向にあります。この差額は、主に、国や地方自治体の税負担で賄われることとなります。</a:t>
            </a:r>
          </a:p>
        </p:txBody>
      </p:sp>
      <p:sp>
        <p:nvSpPr>
          <p:cNvPr id="6" name="角丸四角形 5">
            <a:extLst>
              <a:ext uri="{FF2B5EF4-FFF2-40B4-BE49-F238E27FC236}">
                <a16:creationId xmlns:a16="http://schemas.microsoft.com/office/drawing/2014/main" id="{6F38C555-5FC2-EFA7-1C56-46958FCB143A}"/>
              </a:ext>
            </a:extLst>
          </p:cNvPr>
          <p:cNvSpPr/>
          <p:nvPr/>
        </p:nvSpPr>
        <p:spPr>
          <a:xfrm>
            <a:off x="4241647" y="719580"/>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Rectangle 8">
            <a:extLst>
              <a:ext uri="{FF2B5EF4-FFF2-40B4-BE49-F238E27FC236}">
                <a16:creationId xmlns:a16="http://schemas.microsoft.com/office/drawing/2014/main" id="{26B226FD-F142-B3DF-83B4-30826EB73ED8}"/>
              </a:ext>
            </a:extLst>
          </p:cNvPr>
          <p:cNvSpPr>
            <a:spLocks noChangeArrowheads="1"/>
          </p:cNvSpPr>
          <p:nvPr/>
        </p:nvSpPr>
        <p:spPr bwMode="auto">
          <a:xfrm>
            <a:off x="4160190" y="1790613"/>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少子高齢化</a:t>
            </a:r>
          </a:p>
        </p:txBody>
      </p:sp>
      <p:sp>
        <p:nvSpPr>
          <p:cNvPr id="8" name="Rectangle 8">
            <a:extLst>
              <a:ext uri="{FF2B5EF4-FFF2-40B4-BE49-F238E27FC236}">
                <a16:creationId xmlns:a16="http://schemas.microsoft.com/office/drawing/2014/main" id="{AADCF3A0-5D78-0A6A-E023-7944BC6445A5}"/>
              </a:ext>
            </a:extLst>
          </p:cNvPr>
          <p:cNvSpPr>
            <a:spLocks noChangeArrowheads="1"/>
          </p:cNvSpPr>
          <p:nvPr/>
        </p:nvSpPr>
        <p:spPr bwMode="auto">
          <a:xfrm>
            <a:off x="4160190" y="3604338"/>
            <a:ext cx="408421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社会保障給付費と社会保険料収入の推移</a:t>
            </a:r>
          </a:p>
        </p:txBody>
      </p:sp>
      <p:sp>
        <p:nvSpPr>
          <p:cNvPr id="2" name="Slide Number Placeholder 5">
            <a:extLst>
              <a:ext uri="{FF2B5EF4-FFF2-40B4-BE49-F238E27FC236}">
                <a16:creationId xmlns:a16="http://schemas.microsoft.com/office/drawing/2014/main" id="{7C3DF114-AE3C-EA14-BB82-29C2AA54B680}"/>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13</a:t>
            </a:fld>
            <a:endParaRPr kumimoji="1" lang="ja-JP" altLang="en-US"/>
          </a:p>
        </p:txBody>
      </p:sp>
      <p:pic>
        <p:nvPicPr>
          <p:cNvPr id="3" name="図 2">
            <a:extLst>
              <a:ext uri="{FF2B5EF4-FFF2-40B4-BE49-F238E27FC236}">
                <a16:creationId xmlns:a16="http://schemas.microsoft.com/office/drawing/2014/main" id="{9FCE2854-5BEF-02C4-DF59-7A4EB2DB1F06}"/>
              </a:ext>
            </a:extLst>
          </p:cNvPr>
          <p:cNvPicPr>
            <a:picLocks noChangeAspect="1"/>
          </p:cNvPicPr>
          <p:nvPr/>
        </p:nvPicPr>
        <p:blipFill>
          <a:blip r:embed="rId2"/>
          <a:stretch>
            <a:fillRect/>
          </a:stretch>
        </p:blipFill>
        <p:spPr>
          <a:xfrm>
            <a:off x="323528" y="721944"/>
            <a:ext cx="3662313" cy="2746735"/>
          </a:xfrm>
          <a:prstGeom prst="rect">
            <a:avLst/>
          </a:prstGeom>
          <a:ln>
            <a:solidFill>
              <a:schemeClr val="accent5"/>
            </a:solidFill>
          </a:ln>
        </p:spPr>
      </p:pic>
    </p:spTree>
    <p:extLst>
      <p:ext uri="{BB962C8B-B14F-4D97-AF65-F5344CB8AC3E}">
        <p14:creationId xmlns:p14="http://schemas.microsoft.com/office/powerpoint/2010/main" val="8800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7657128-A202-4DD9-BB4D-CEAB497D121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P19‐21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921B0879-8765-4283-A50E-3180291CD759}"/>
              </a:ext>
            </a:extLst>
          </p:cNvPr>
          <p:cNvSpPr>
            <a:spLocks noChangeArrowheads="1"/>
          </p:cNvSpPr>
          <p:nvPr/>
        </p:nvSpPr>
        <p:spPr bwMode="auto">
          <a:xfrm>
            <a:off x="5290591" y="3555713"/>
            <a:ext cx="3767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公債</a:t>
            </a:r>
            <a:r>
              <a:rPr lang="ja-JP" altLang="en-US" sz="1200" dirty="0">
                <a:latin typeface="メイリオ" panose="020B0604030504040204" pitchFamily="50" charset="-128"/>
                <a:ea typeface="メイリオ" panose="020B0604030504040204" pitchFamily="50" charset="-128"/>
              </a:rPr>
              <a:t>残高の課題について理解させる。</a:t>
            </a:r>
          </a:p>
        </p:txBody>
      </p:sp>
      <p:sp>
        <p:nvSpPr>
          <p:cNvPr id="9" name="Rectangle 9">
            <a:extLst>
              <a:ext uri="{FF2B5EF4-FFF2-40B4-BE49-F238E27FC236}">
                <a16:creationId xmlns:a16="http://schemas.microsoft.com/office/drawing/2014/main" id="{45D2C149-AFD0-4178-BCF6-4A74ADD7CD32}"/>
              </a:ext>
            </a:extLst>
          </p:cNvPr>
          <p:cNvSpPr>
            <a:spLocks noChangeArrowheads="1"/>
          </p:cNvSpPr>
          <p:nvPr/>
        </p:nvSpPr>
        <p:spPr bwMode="auto">
          <a:xfrm>
            <a:off x="4238102" y="4081245"/>
            <a:ext cx="4706138"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日本では毎年のように歳入の不足を補うために国債（赤字国債）を発行し、公債残高は年々積み上がっています。さらに、国の政策や事業には、国の財政状態や国民の生活のためにタイミングよく行わなければならないものがあり、</a:t>
            </a: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年度には新型コロナウイルスによる経済危機への緊急対策のため新規国債発行額は過去最高となっています。過去には、阪神・淡路大震災（</a:t>
            </a:r>
            <a:r>
              <a:rPr lang="en-US" altLang="ja-JP" sz="1000" dirty="0">
                <a:latin typeface="メイリオ" panose="020B0604030504040204" pitchFamily="50" charset="-128"/>
                <a:ea typeface="メイリオ" panose="020B0604030504040204" pitchFamily="50" charset="-128"/>
              </a:rPr>
              <a:t>1995</a:t>
            </a:r>
            <a:r>
              <a:rPr lang="ja-JP" altLang="en-US" sz="1000" dirty="0">
                <a:latin typeface="メイリオ" panose="020B0604030504040204" pitchFamily="50" charset="-128"/>
                <a:ea typeface="メイリオ" panose="020B0604030504040204" pitchFamily="50" charset="-128"/>
              </a:rPr>
              <a:t>年）や東日本大震災（</a:t>
            </a:r>
            <a:r>
              <a:rPr lang="en-US" altLang="ja-JP" sz="1000" dirty="0">
                <a:latin typeface="メイリオ" panose="020B0604030504040204" pitchFamily="50" charset="-128"/>
                <a:ea typeface="メイリオ" panose="020B0604030504040204" pitchFamily="50" charset="-128"/>
              </a:rPr>
              <a:t>2011</a:t>
            </a:r>
            <a:r>
              <a:rPr lang="ja-JP" altLang="en-US" sz="1000" dirty="0">
                <a:latin typeface="メイリオ" panose="020B0604030504040204" pitchFamily="50" charset="-128"/>
                <a:ea typeface="メイリオ" panose="020B0604030504040204" pitchFamily="50" charset="-128"/>
              </a:rPr>
              <a:t>年）という大規模な自然災害時や世界金融危機（リーマンショック）（</a:t>
            </a:r>
            <a:r>
              <a:rPr lang="en-US" altLang="ja-JP" sz="1000" dirty="0">
                <a:latin typeface="メイリオ" panose="020B0604030504040204" pitchFamily="50" charset="-128"/>
                <a:ea typeface="メイリオ" panose="020B0604030504040204" pitchFamily="50" charset="-128"/>
              </a:rPr>
              <a:t>2008</a:t>
            </a:r>
            <a:r>
              <a:rPr lang="ja-JP" altLang="en-US" sz="1000" dirty="0">
                <a:latin typeface="メイリオ" panose="020B0604030504040204" pitchFamily="50" charset="-128"/>
                <a:ea typeface="メイリオ" panose="020B0604030504040204" pitchFamily="50" charset="-128"/>
              </a:rPr>
              <a:t>年）という金融危機の際にも国の経済や国民の生活を立て直すために国債が発行されました。</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年度当初予算では約</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兆円の国債が発行され、</a:t>
            </a: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年度末の公債残高は約</a:t>
            </a:r>
            <a:r>
              <a:rPr lang="en-US" altLang="ja-JP" sz="1000" dirty="0">
                <a:latin typeface="メイリオ" panose="020B0604030504040204" pitchFamily="50" charset="-128"/>
                <a:ea typeface="メイリオ" panose="020B0604030504040204" pitchFamily="50" charset="-128"/>
              </a:rPr>
              <a:t>1,145</a:t>
            </a:r>
            <a:r>
              <a:rPr lang="ja-JP" altLang="en-US" sz="1000" dirty="0">
                <a:latin typeface="メイリオ" panose="020B0604030504040204" pitchFamily="50" charset="-128"/>
                <a:ea typeface="メイリオ" panose="020B0604030504040204" pitchFamily="50" charset="-128"/>
              </a:rPr>
              <a:t>兆円になると見込まれています。これは、一般会計税収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の</a:t>
            </a:r>
            <a:r>
              <a:rPr lang="ja-JP" altLang="en-US" sz="1000">
                <a:latin typeface="メイリオ" panose="020B0604030504040204" pitchFamily="50" charset="-128"/>
                <a:ea typeface="メイリオ" panose="020B0604030504040204" pitchFamily="50" charset="-128"/>
              </a:rPr>
              <a:t>約</a:t>
            </a:r>
            <a:r>
              <a:rPr lang="en-US" altLang="ja-JP" sz="1000" dirty="0">
                <a:latin typeface="メイリオ" panose="020B0604030504040204" pitchFamily="50" charset="-128"/>
                <a:ea typeface="メイリオ" panose="020B0604030504040204" pitchFamily="50" charset="-128"/>
              </a:rPr>
              <a:t>15</a:t>
            </a:r>
            <a:r>
              <a:rPr lang="ja-JP" altLang="en-US" sz="1000">
                <a:latin typeface="メイリオ" panose="020B0604030504040204" pitchFamily="50" charset="-128"/>
                <a:ea typeface="メイリオ" panose="020B0604030504040204" pitchFamily="50" charset="-128"/>
              </a:rPr>
              <a:t>年分</a:t>
            </a:r>
            <a:r>
              <a:rPr lang="ja-JP" altLang="en-US" sz="1000" dirty="0">
                <a:latin typeface="メイリオ" panose="020B0604030504040204" pitchFamily="50" charset="-128"/>
                <a:ea typeface="メイリオ" panose="020B0604030504040204" pitchFamily="50" charset="-128"/>
              </a:rPr>
              <a:t>に相当し、将来世代に大きな負担を強いることになります。</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a:ea typeface="メイリオ"/>
              </a:rPr>
              <a:t>　</a:t>
            </a:r>
            <a:r>
              <a:rPr lang="en-US" altLang="ja-JP" sz="1000" dirty="0">
                <a:latin typeface="メイリオ"/>
                <a:ea typeface="メイリオ"/>
              </a:rPr>
              <a:t>※</a:t>
            </a:r>
            <a:r>
              <a:rPr lang="ja-JP" altLang="en-US" sz="1000" dirty="0">
                <a:latin typeface="メイリオ"/>
                <a:ea typeface="メイリオ"/>
              </a:rPr>
              <a:t>　</a:t>
            </a:r>
            <a:r>
              <a:rPr lang="en-US" altLang="ja-JP" sz="1000" dirty="0">
                <a:latin typeface="メイリオ"/>
                <a:ea typeface="メイリオ"/>
              </a:rPr>
              <a:t>2026</a:t>
            </a:r>
            <a:r>
              <a:rPr lang="ja-JP" altLang="en-US" sz="1000">
                <a:latin typeface="メイリオ"/>
                <a:ea typeface="メイリオ"/>
              </a:rPr>
              <a:t>年度一般会計税収　</a:t>
            </a:r>
            <a:r>
              <a:rPr lang="en-US" altLang="ja-JP" sz="1000" dirty="0">
                <a:latin typeface="メイリオ"/>
                <a:ea typeface="メイリオ"/>
              </a:rPr>
              <a:t>83.7</a:t>
            </a:r>
            <a:r>
              <a:rPr lang="ja-JP" altLang="en-US" sz="1000" dirty="0">
                <a:latin typeface="メイリオ"/>
                <a:ea typeface="メイリオ"/>
              </a:rPr>
              <a:t>兆円</a:t>
            </a:r>
            <a:endParaRPr lang="ja-JP" dirty="0">
              <a:cs typeface="Times"/>
            </a:endParaRPr>
          </a:p>
        </p:txBody>
      </p:sp>
      <p:sp>
        <p:nvSpPr>
          <p:cNvPr id="18" name="テキスト ボックス 17">
            <a:extLst>
              <a:ext uri="{FF2B5EF4-FFF2-40B4-BE49-F238E27FC236}">
                <a16:creationId xmlns:a16="http://schemas.microsoft.com/office/drawing/2014/main" id="{8A641164-1E01-4859-91F2-DF6EF28B55C8}"/>
              </a:ext>
            </a:extLst>
          </p:cNvPr>
          <p:cNvSpPr txBox="1"/>
          <p:nvPr/>
        </p:nvSpPr>
        <p:spPr>
          <a:xfrm>
            <a:off x="267962" y="6105195"/>
            <a:ext cx="2738480" cy="620901"/>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19</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21</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動画で学ぼう</a:t>
            </a:r>
            <a:r>
              <a:rPr kumimoji="1" lang="ja-JP" altLang="en-US" sz="900" i="0" spc="50" baseline="0" dirty="0">
                <a:latin typeface="メイリオ" panose="020B0604030504040204" pitchFamily="50" charset="-128"/>
                <a:ea typeface="メイリオ" panose="020B0604030504040204" pitchFamily="50" charset="-128"/>
              </a:rPr>
              <a:t>：日本の「財政」を考えよう</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i="0" spc="50" baseline="0" dirty="0">
                <a:latin typeface="メイリオ" panose="020B0604030504040204" pitchFamily="50" charset="-128"/>
                <a:ea typeface="メイリオ" panose="020B0604030504040204" pitchFamily="50" charset="-128"/>
              </a:rPr>
              <a:t>［財務省作成動画：</a:t>
            </a:r>
            <a:r>
              <a:rPr kumimoji="1" lang="en-US" altLang="ja-JP" sz="900" i="0" spc="50" baseline="0" dirty="0">
                <a:latin typeface="メイリオ" panose="020B0604030504040204" pitchFamily="50" charset="-128"/>
                <a:ea typeface="メイリオ" panose="020B0604030504040204" pitchFamily="50" charset="-128"/>
              </a:rPr>
              <a:t>YouTube</a:t>
            </a:r>
            <a:r>
              <a:rPr kumimoji="1" lang="ja-JP" altLang="en-US" sz="900" i="0" spc="50" baseline="0" dirty="0">
                <a:latin typeface="メイリオ" panose="020B0604030504040204" pitchFamily="50" charset="-128"/>
                <a:ea typeface="メイリオ" panose="020B0604030504040204" pitchFamily="50" charset="-128"/>
              </a:rPr>
              <a:t>］</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16" name="図 15">
            <a:hlinkClick r:id="rId3"/>
            <a:extLst>
              <a:ext uri="{FF2B5EF4-FFF2-40B4-BE49-F238E27FC236}">
                <a16:creationId xmlns:a16="http://schemas.microsoft.com/office/drawing/2014/main" id="{52E88970-587E-4D5E-A027-8B9491FF2001}"/>
              </a:ext>
            </a:extLst>
          </p:cNvPr>
          <p:cNvPicPr>
            <a:picLocks noChangeAspect="1"/>
          </p:cNvPicPr>
          <p:nvPr/>
        </p:nvPicPr>
        <p:blipFill>
          <a:blip r:embed="rId4"/>
          <a:stretch>
            <a:fillRect/>
          </a:stretch>
        </p:blipFill>
        <p:spPr>
          <a:xfrm>
            <a:off x="3147405" y="6169713"/>
            <a:ext cx="533803" cy="533803"/>
          </a:xfrm>
          <a:prstGeom prst="rect">
            <a:avLst/>
          </a:prstGeom>
        </p:spPr>
      </p:pic>
      <p:sp>
        <p:nvSpPr>
          <p:cNvPr id="8" name="角丸四角形 7">
            <a:extLst>
              <a:ext uri="{FF2B5EF4-FFF2-40B4-BE49-F238E27FC236}">
                <a16:creationId xmlns:a16="http://schemas.microsoft.com/office/drawing/2014/main" id="{8B17394A-B22C-E471-DB82-65F646620FE1}"/>
              </a:ext>
            </a:extLst>
          </p:cNvPr>
          <p:cNvSpPr/>
          <p:nvPr/>
        </p:nvSpPr>
        <p:spPr>
          <a:xfrm>
            <a:off x="4240960" y="353372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dirty="0">
                <a:latin typeface="Meiryo" panose="020B0604030504040204" pitchFamily="34" charset="-128"/>
                <a:ea typeface="Meiryo" panose="020B0604030504040204" pitchFamily="34" charset="-128"/>
              </a:rPr>
              <a:t>ねらい</a:t>
            </a:r>
          </a:p>
        </p:txBody>
      </p:sp>
      <p:sp>
        <p:nvSpPr>
          <p:cNvPr id="10" name="Rectangle 8">
            <a:extLst>
              <a:ext uri="{FF2B5EF4-FFF2-40B4-BE49-F238E27FC236}">
                <a16:creationId xmlns:a16="http://schemas.microsoft.com/office/drawing/2014/main" id="{3EA6702D-0E74-D0B5-43DB-C7CD42CDC575}"/>
              </a:ext>
            </a:extLst>
          </p:cNvPr>
          <p:cNvSpPr>
            <a:spLocks noChangeArrowheads="1"/>
          </p:cNvSpPr>
          <p:nvPr/>
        </p:nvSpPr>
        <p:spPr bwMode="auto">
          <a:xfrm>
            <a:off x="4271048" y="3838527"/>
            <a:ext cx="4084218"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公債残高</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66E166E9-4523-8498-8943-C4068FF13310}"/>
              </a:ext>
            </a:extLst>
          </p:cNvPr>
          <p:cNvSpPr>
            <a:spLocks noChangeArrowheads="1"/>
          </p:cNvSpPr>
          <p:nvPr/>
        </p:nvSpPr>
        <p:spPr bwMode="auto">
          <a:xfrm>
            <a:off x="267962" y="6147231"/>
            <a:ext cx="3512203" cy="55836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064E3BD7-9456-6385-7028-C86B7E30AB13}"/>
              </a:ext>
            </a:extLst>
          </p:cNvPr>
          <p:cNvPicPr>
            <a:picLocks noChangeAspect="1"/>
          </p:cNvPicPr>
          <p:nvPr/>
        </p:nvPicPr>
        <p:blipFill>
          <a:blip r:embed="rId5"/>
          <a:stretch>
            <a:fillRect/>
          </a:stretch>
        </p:blipFill>
        <p:spPr>
          <a:xfrm>
            <a:off x="275039" y="3426200"/>
            <a:ext cx="3519280" cy="2639460"/>
          </a:xfrm>
          <a:prstGeom prst="rect">
            <a:avLst/>
          </a:prstGeom>
          <a:ln>
            <a:solidFill>
              <a:srgbClr val="0070C0"/>
            </a:solidFill>
          </a:ln>
        </p:spPr>
      </p:pic>
      <p:pic>
        <p:nvPicPr>
          <p:cNvPr id="13" name="図 12">
            <a:extLst>
              <a:ext uri="{FF2B5EF4-FFF2-40B4-BE49-F238E27FC236}">
                <a16:creationId xmlns:a16="http://schemas.microsoft.com/office/drawing/2014/main" id="{3164912B-9E81-7817-3E68-DFC5B1E9B295}"/>
              </a:ext>
            </a:extLst>
          </p:cNvPr>
          <p:cNvPicPr>
            <a:picLocks noChangeAspect="1"/>
          </p:cNvPicPr>
          <p:nvPr/>
        </p:nvPicPr>
        <p:blipFill>
          <a:blip r:embed="rId6"/>
          <a:stretch>
            <a:fillRect/>
          </a:stretch>
        </p:blipFill>
        <p:spPr>
          <a:xfrm>
            <a:off x="4298812" y="644493"/>
            <a:ext cx="3508688" cy="2631516"/>
          </a:xfrm>
          <a:prstGeom prst="rect">
            <a:avLst/>
          </a:prstGeom>
          <a:ln>
            <a:solidFill>
              <a:srgbClr val="0070C0"/>
            </a:solidFill>
          </a:ln>
        </p:spPr>
      </p:pic>
      <p:sp>
        <p:nvSpPr>
          <p:cNvPr id="4" name="Slide Number Placeholder 5">
            <a:extLst>
              <a:ext uri="{FF2B5EF4-FFF2-40B4-BE49-F238E27FC236}">
                <a16:creationId xmlns:a16="http://schemas.microsoft.com/office/drawing/2014/main" id="{F9963FAD-8963-5586-F1D6-510EED2BC9A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14</a:t>
            </a:fld>
            <a:endParaRPr kumimoji="1" lang="ja-JP" altLang="en-US"/>
          </a:p>
        </p:txBody>
      </p:sp>
      <p:pic>
        <p:nvPicPr>
          <p:cNvPr id="2" name="図 1">
            <a:extLst>
              <a:ext uri="{FF2B5EF4-FFF2-40B4-BE49-F238E27FC236}">
                <a16:creationId xmlns:a16="http://schemas.microsoft.com/office/drawing/2014/main" id="{4CAFBAE3-DD85-6164-2AF5-61F3BF6E7789}"/>
              </a:ext>
            </a:extLst>
          </p:cNvPr>
          <p:cNvPicPr>
            <a:picLocks noChangeAspect="1"/>
          </p:cNvPicPr>
          <p:nvPr/>
        </p:nvPicPr>
        <p:blipFill>
          <a:blip r:embed="rId7"/>
          <a:stretch>
            <a:fillRect/>
          </a:stretch>
        </p:blipFill>
        <p:spPr>
          <a:xfrm>
            <a:off x="267962" y="644493"/>
            <a:ext cx="3526357" cy="2644768"/>
          </a:xfrm>
          <a:prstGeom prst="rect">
            <a:avLst/>
          </a:prstGeom>
          <a:ln>
            <a:solidFill>
              <a:schemeClr val="accent5"/>
            </a:solidFill>
          </a:ln>
        </p:spPr>
      </p:pic>
    </p:spTree>
    <p:extLst>
      <p:ext uri="{BB962C8B-B14F-4D97-AF65-F5344CB8AC3E}">
        <p14:creationId xmlns:p14="http://schemas.microsoft.com/office/powerpoint/2010/main" val="400943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6E26DC49-82A9-4E1B-8E3E-1380D4C980E2}"/>
              </a:ext>
            </a:extLst>
          </p:cNvPr>
          <p:cNvSpPr>
            <a:spLocks noChangeArrowheads="1"/>
          </p:cNvSpPr>
          <p:nvPr/>
        </p:nvSpPr>
        <p:spPr bwMode="auto">
          <a:xfrm>
            <a:off x="4369813" y="2310460"/>
            <a:ext cx="4585946" cy="230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2800" indent="-172800" eaLnBrk="1" hangingPunct="1">
              <a:spcBef>
                <a:spcPct val="0"/>
              </a:spcBef>
              <a:buFontTx/>
              <a:buNone/>
            </a:pPr>
            <a:r>
              <a:rPr lang="ja-JP" altLang="en-US" sz="1200" b="1" dirty="0">
                <a:solidFill>
                  <a:schemeClr val="accent5">
                    <a:lumMod val="50000"/>
                  </a:schemeClr>
                </a:solidFill>
                <a:latin typeface="Meiryo" panose="020B0604030504040204" pitchFamily="34" charset="-128"/>
                <a:ea typeface="Meiryo" panose="020B0604030504040204" pitchFamily="34" charset="-128"/>
              </a:rPr>
              <a:t>①諸収入</a:t>
            </a:r>
          </a:p>
          <a:p>
            <a:pPr>
              <a:lnSpc>
                <a:spcPct val="120000"/>
              </a:lnSpc>
              <a:spcBef>
                <a:spcPct val="0"/>
              </a:spcBef>
              <a:buNone/>
            </a:pPr>
            <a:r>
              <a:rPr lang="ja-JP" altLang="en-US" sz="900" dirty="0">
                <a:latin typeface="Meiryo" panose="020B0604030504040204" pitchFamily="34" charset="-128"/>
                <a:ea typeface="Meiryo" panose="020B0604030504040204" pitchFamily="34" charset="-128"/>
              </a:rPr>
              <a:t>　他の収入科目に含まれない収入をまとめた科目で、県税の延滞金や預金利子、県からの貸付金の元利償還金、収益事業収入など、様々なものが含まれて</a:t>
            </a:r>
            <a:r>
              <a:rPr lang="ja-JP" altLang="en-US" sz="900">
                <a:latin typeface="Meiryo" panose="020B0604030504040204" pitchFamily="34" charset="-128"/>
                <a:ea typeface="Meiryo" panose="020B0604030504040204" pitchFamily="34" charset="-128"/>
              </a:rPr>
              <a:t>います。</a:t>
            </a:r>
            <a:endParaRPr lang="en-US" altLang="ja-JP" sz="900" dirty="0">
              <a:latin typeface="Meiryo" panose="020B0604030504040204" pitchFamily="34" charset="-128"/>
              <a:ea typeface="Meiryo" panose="020B0604030504040204" pitchFamily="34" charset="-128"/>
            </a:endParaRPr>
          </a:p>
          <a:p>
            <a:pPr>
              <a:lnSpc>
                <a:spcPct val="120000"/>
              </a:lnSpc>
              <a:spcBef>
                <a:spcPct val="0"/>
              </a:spcBef>
              <a:buNone/>
            </a:pPr>
            <a:endParaRPr lang="en-US" altLang="ja-JP" sz="900" dirty="0">
              <a:latin typeface="Meiryo" panose="020B0604030504040204" pitchFamily="34" charset="-128"/>
              <a:ea typeface="Meiryo" panose="020B0604030504040204" pitchFamily="34" charset="-128"/>
            </a:endParaRPr>
          </a:p>
          <a:p>
            <a:pPr marL="172800" indent="-172800">
              <a:spcBef>
                <a:spcPct val="0"/>
              </a:spcBef>
              <a:buNone/>
            </a:pPr>
            <a:r>
              <a:rPr lang="ja-JP" altLang="en-US" sz="1200" b="1" dirty="0">
                <a:solidFill>
                  <a:schemeClr val="accent5">
                    <a:lumMod val="50000"/>
                  </a:schemeClr>
                </a:solidFill>
                <a:latin typeface="Meiryo" panose="020B0604030504040204" pitchFamily="34" charset="-128"/>
                <a:ea typeface="Meiryo" panose="020B0604030504040204" pitchFamily="34" charset="-128"/>
              </a:rPr>
              <a:t>②地方交付税</a:t>
            </a:r>
          </a:p>
          <a:p>
            <a:pPr eaLnBrk="1" hangingPunct="1">
              <a:lnSpc>
                <a:spcPct val="120000"/>
              </a:lnSpc>
              <a:spcBef>
                <a:spcPct val="0"/>
              </a:spcBef>
              <a:buFontTx/>
              <a:buNone/>
            </a:pPr>
            <a:r>
              <a:rPr lang="ja-JP" altLang="en-US" sz="900" dirty="0">
                <a:latin typeface="Meiryo" panose="020B0604030504040204" pitchFamily="34" charset="-128"/>
                <a:ea typeface="Meiryo" panose="020B0604030504040204" pitchFamily="34" charset="-128"/>
              </a:rPr>
              <a:t>　本来、地方公共団体の税収入とすべきですが、その地域の経済状況や規模によって、団体間で地方税収などの財源や</a:t>
            </a:r>
            <a:r>
              <a:rPr lang="ja-JP" altLang="en-US" sz="900">
                <a:latin typeface="Meiryo" panose="020B0604030504040204" pitchFamily="34" charset="-128"/>
                <a:ea typeface="Meiryo" panose="020B0604030504040204" pitchFamily="34" charset="-128"/>
              </a:rPr>
              <a:t>財政力に差が</a:t>
            </a:r>
            <a:r>
              <a:rPr lang="ja-JP" altLang="en-US" sz="900" dirty="0">
                <a:latin typeface="Meiryo" panose="020B0604030504040204" pitchFamily="34" charset="-128"/>
                <a:ea typeface="Meiryo" panose="020B0604030504040204" pitchFamily="34" charset="-128"/>
              </a:rPr>
              <a:t>生じます。そこで、地域ごとの住民に対する公共サービスに差がでないよう、国が地方公共団体に代わって徴収し、一定の合理的な基準によって再分配するもの</a:t>
            </a:r>
            <a:r>
              <a:rPr lang="ja-JP" altLang="en-US" sz="900">
                <a:latin typeface="Meiryo" panose="020B0604030504040204" pitchFamily="34" charset="-128"/>
                <a:ea typeface="Meiryo" panose="020B0604030504040204" pitchFamily="34" charset="-128"/>
              </a:rPr>
              <a:t>です。</a:t>
            </a:r>
            <a:endParaRPr lang="en-US" altLang="ja-JP" sz="9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ja-JP" altLang="en-US" sz="900" dirty="0">
              <a:latin typeface="Meiryo" panose="020B0604030504040204" pitchFamily="34" charset="-128"/>
              <a:ea typeface="Meiryo" panose="020B0604030504040204" pitchFamily="34" charset="-128"/>
            </a:endParaRPr>
          </a:p>
          <a:p>
            <a:pPr marL="172800" indent="-172800">
              <a:spcBef>
                <a:spcPct val="0"/>
              </a:spcBef>
              <a:buNone/>
            </a:pPr>
            <a:r>
              <a:rPr lang="ja-JP" altLang="en-US" sz="1200" b="1" dirty="0">
                <a:solidFill>
                  <a:schemeClr val="accent5">
                    <a:lumMod val="50000"/>
                  </a:schemeClr>
                </a:solidFill>
                <a:latin typeface="Meiryo" panose="020B0604030504040204" pitchFamily="34" charset="-128"/>
                <a:ea typeface="Meiryo" panose="020B0604030504040204" pitchFamily="34" charset="-128"/>
              </a:rPr>
              <a:t>③国庫支出金</a:t>
            </a:r>
          </a:p>
          <a:p>
            <a:pPr eaLnBrk="1" hangingPunct="1">
              <a:lnSpc>
                <a:spcPct val="120000"/>
              </a:lnSpc>
              <a:spcBef>
                <a:spcPct val="0"/>
              </a:spcBef>
              <a:buFontTx/>
              <a:buNone/>
            </a:pPr>
            <a:r>
              <a:rPr lang="ja-JP" altLang="en-US" sz="900" dirty="0">
                <a:latin typeface="Meiryo" panose="020B0604030504040204" pitchFamily="34" charset="-128"/>
                <a:ea typeface="Meiryo" panose="020B0604030504040204" pitchFamily="34" charset="-128"/>
              </a:rPr>
              <a:t>　国と地方公共団体が協力して行う事業の財源に充てるため、国が補助金・負担金として支出するものです。</a:t>
            </a:r>
          </a:p>
        </p:txBody>
      </p:sp>
      <p:sp>
        <p:nvSpPr>
          <p:cNvPr id="11" name="Rectangle 3">
            <a:extLst>
              <a:ext uri="{FF2B5EF4-FFF2-40B4-BE49-F238E27FC236}">
                <a16:creationId xmlns:a16="http://schemas.microsoft.com/office/drawing/2014/main" id="{A6EE94E8-2B42-4D9A-856A-E9CD0EA363E9}"/>
              </a:ext>
            </a:extLst>
          </p:cNvPr>
          <p:cNvSpPr txBox="1">
            <a:spLocks noChangeArrowheads="1"/>
          </p:cNvSpPr>
          <p:nvPr/>
        </p:nvSpPr>
        <p:spPr>
          <a:xfrm>
            <a:off x="152400" y="151200"/>
            <a:ext cx="5863163" cy="442072"/>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兵庫県</a:t>
            </a:r>
            <a:r>
              <a:rPr lang="ja-JP" altLang="en-US" sz="1500" b="1" kern="0" dirty="0">
                <a:solidFill>
                  <a:schemeClr val="bg1"/>
                </a:solidFill>
                <a:latin typeface="メイリオ" panose="020B0604030504040204" pitchFamily="50" charset="-128"/>
                <a:ea typeface="メイリオ" panose="020B0604030504040204" pitchFamily="50" charset="-128"/>
              </a:rPr>
              <a:t>の財政（生徒用Ｐ</a:t>
            </a:r>
            <a:r>
              <a:rPr lang="en-US" altLang="ja-JP" sz="1500" b="1" kern="0" dirty="0">
                <a:solidFill>
                  <a:schemeClr val="bg1"/>
                </a:solidFill>
                <a:latin typeface="メイリオ" panose="020B0604030504040204" pitchFamily="50" charset="-128"/>
                <a:ea typeface="メイリオ" panose="020B0604030504040204" pitchFamily="50" charset="-128"/>
              </a:rPr>
              <a:t>22-23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5" name="Rectangle 17">
            <a:extLst>
              <a:ext uri="{FF2B5EF4-FFF2-40B4-BE49-F238E27FC236}">
                <a16:creationId xmlns:a16="http://schemas.microsoft.com/office/drawing/2014/main" id="{1A85AD18-ECA4-8CBD-19E7-1CF4CAD01244}"/>
              </a:ext>
            </a:extLst>
          </p:cNvPr>
          <p:cNvSpPr>
            <a:spLocks noChangeArrowheads="1"/>
          </p:cNvSpPr>
          <p:nvPr/>
        </p:nvSpPr>
        <p:spPr bwMode="auto">
          <a:xfrm>
            <a:off x="4346074" y="908720"/>
            <a:ext cx="4668717" cy="830997"/>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Meiryo" panose="020B0604030504040204" pitchFamily="34" charset="-128"/>
                <a:ea typeface="Meiryo" panose="020B0604030504040204" pitchFamily="34" charset="-128"/>
              </a:rPr>
              <a:t>　兵庫県の歳入・歳出の内訳がどうなっているのかを学び、地方では、主としてその地域に住む人々の豊かな暮らしと安全のために税金がどのようにつかわれているのかを理解させる。</a:t>
            </a:r>
            <a:endParaRPr lang="en-US" altLang="ja-JP" sz="1200" dirty="0">
              <a:latin typeface="Meiryo" panose="020B0604030504040204" pitchFamily="34" charset="-128"/>
              <a:ea typeface="Meiryo" panose="020B0604030504040204" pitchFamily="34" charset="-128"/>
            </a:endParaRPr>
          </a:p>
          <a:p>
            <a:pPr eaLnBrk="1" hangingPunct="1">
              <a:spcBef>
                <a:spcPct val="0"/>
              </a:spcBef>
              <a:buFontTx/>
              <a:buNone/>
            </a:pPr>
            <a:endParaRPr lang="en-US" altLang="ja-JP" sz="1200" dirty="0">
              <a:latin typeface="ＭＳ ゴシック" panose="020B0609070205080204" pitchFamily="49" charset="-128"/>
              <a:ea typeface="ＭＳ ゴシック" panose="020B0609070205080204" pitchFamily="49" charset="-128"/>
            </a:endParaRPr>
          </a:p>
        </p:txBody>
      </p:sp>
      <p:sp>
        <p:nvSpPr>
          <p:cNvPr id="12" name="角丸四角形 11">
            <a:extLst>
              <a:ext uri="{FF2B5EF4-FFF2-40B4-BE49-F238E27FC236}">
                <a16:creationId xmlns:a16="http://schemas.microsoft.com/office/drawing/2014/main" id="{F7D8E06A-6C67-67D8-7334-126DB0212F11}"/>
              </a:ext>
            </a:extLst>
          </p:cNvPr>
          <p:cNvSpPr/>
          <p:nvPr/>
        </p:nvSpPr>
        <p:spPr>
          <a:xfrm>
            <a:off x="4401970" y="620688"/>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3" name="角丸四角形 12">
            <a:extLst>
              <a:ext uri="{FF2B5EF4-FFF2-40B4-BE49-F238E27FC236}">
                <a16:creationId xmlns:a16="http://schemas.microsoft.com/office/drawing/2014/main" id="{784E98F9-1E2C-199E-04A8-81D7021C714A}"/>
              </a:ext>
            </a:extLst>
          </p:cNvPr>
          <p:cNvSpPr/>
          <p:nvPr/>
        </p:nvSpPr>
        <p:spPr>
          <a:xfrm>
            <a:off x="4401970" y="155679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15" name="Rectangle 17">
            <a:extLst>
              <a:ext uri="{FF2B5EF4-FFF2-40B4-BE49-F238E27FC236}">
                <a16:creationId xmlns:a16="http://schemas.microsoft.com/office/drawing/2014/main" id="{4BA5B94E-20B4-80D0-B6A9-AE7E3A4251D0}"/>
              </a:ext>
            </a:extLst>
          </p:cNvPr>
          <p:cNvSpPr>
            <a:spLocks noChangeArrowheads="1"/>
          </p:cNvSpPr>
          <p:nvPr/>
        </p:nvSpPr>
        <p:spPr bwMode="auto">
          <a:xfrm>
            <a:off x="4346074" y="1869234"/>
            <a:ext cx="4668717" cy="461665"/>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私たちのまちの財政を調べ、財政の役割や租税の意義などについて考えさせる。</a:t>
            </a:r>
          </a:p>
        </p:txBody>
      </p:sp>
      <p:cxnSp>
        <p:nvCxnSpPr>
          <p:cNvPr id="16" name="直線コネクタ 15">
            <a:extLst>
              <a:ext uri="{FF2B5EF4-FFF2-40B4-BE49-F238E27FC236}">
                <a16:creationId xmlns:a16="http://schemas.microsoft.com/office/drawing/2014/main" id="{6E3AB1EF-F40D-4250-6FE6-613B15AA5A95}"/>
              </a:ext>
            </a:extLst>
          </p:cNvPr>
          <p:cNvCxnSpPr>
            <a:cxnSpLocks/>
          </p:cNvCxnSpPr>
          <p:nvPr/>
        </p:nvCxnSpPr>
        <p:spPr>
          <a:xfrm flipV="1">
            <a:off x="4415266" y="2952615"/>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8F60B71-3A7A-E24D-C49D-1ECF6F185D55}"/>
              </a:ext>
            </a:extLst>
          </p:cNvPr>
          <p:cNvCxnSpPr>
            <a:cxnSpLocks/>
          </p:cNvCxnSpPr>
          <p:nvPr/>
        </p:nvCxnSpPr>
        <p:spPr>
          <a:xfrm flipV="1">
            <a:off x="4415266" y="3927306"/>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8">
            <a:extLst>
              <a:ext uri="{FF2B5EF4-FFF2-40B4-BE49-F238E27FC236}">
                <a16:creationId xmlns:a16="http://schemas.microsoft.com/office/drawing/2014/main" id="{4F74B16B-DFA4-46FF-DD85-F11576C90265}"/>
              </a:ext>
            </a:extLst>
          </p:cNvPr>
          <p:cNvSpPr>
            <a:spLocks noChangeArrowheads="1"/>
          </p:cNvSpPr>
          <p:nvPr/>
        </p:nvSpPr>
        <p:spPr bwMode="auto">
          <a:xfrm>
            <a:off x="4304546" y="4600661"/>
            <a:ext cx="480227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兵庫県の一般会計（当初予算）の推移</a:t>
            </a:r>
            <a:endParaRPr lang="en-US" altLang="ja-JP" sz="1000" dirty="0">
              <a:latin typeface="Meiryo" panose="020B0604030504040204" pitchFamily="34" charset="-128"/>
              <a:ea typeface="Meiryo" panose="020B0604030504040204" pitchFamily="34" charset="-128"/>
            </a:endParaRPr>
          </a:p>
        </p:txBody>
      </p:sp>
      <p:sp>
        <p:nvSpPr>
          <p:cNvPr id="2" name="Slide Number Placeholder 5">
            <a:extLst>
              <a:ext uri="{FF2B5EF4-FFF2-40B4-BE49-F238E27FC236}">
                <a16:creationId xmlns:a16="http://schemas.microsoft.com/office/drawing/2014/main" id="{59A8266A-F2F8-FED7-0A65-AE77154183C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15</a:t>
            </a:fld>
            <a:endParaRPr kumimoji="1" lang="ja-JP" altLang="en-US"/>
          </a:p>
        </p:txBody>
      </p:sp>
      <p:graphicFrame>
        <p:nvGraphicFramePr>
          <p:cNvPr id="24" name="表 23">
            <a:extLst>
              <a:ext uri="{FF2B5EF4-FFF2-40B4-BE49-F238E27FC236}">
                <a16:creationId xmlns:a16="http://schemas.microsoft.com/office/drawing/2014/main" id="{ADA1EED2-851B-2F5D-4801-05A54494C8C2}"/>
              </a:ext>
            </a:extLst>
          </p:cNvPr>
          <p:cNvGraphicFramePr>
            <a:graphicFrameLocks noGrp="1"/>
          </p:cNvGraphicFramePr>
          <p:nvPr>
            <p:extLst>
              <p:ext uri="{D42A27DB-BD31-4B8C-83A1-F6EECF244321}">
                <p14:modId xmlns:p14="http://schemas.microsoft.com/office/powerpoint/2010/main" val="3687673886"/>
              </p:ext>
            </p:extLst>
          </p:nvPr>
        </p:nvGraphicFramePr>
        <p:xfrm>
          <a:off x="4355976" y="4905360"/>
          <a:ext cx="2244966" cy="1764000"/>
        </p:xfrm>
        <a:graphic>
          <a:graphicData uri="http://schemas.openxmlformats.org/drawingml/2006/table">
            <a:tbl>
              <a:tblPr firstRow="1">
                <a:tableStyleId>{5940675A-B579-460E-94D1-54222C63F5DA}</a:tableStyleId>
              </a:tblPr>
              <a:tblGrid>
                <a:gridCol w="156734">
                  <a:extLst>
                    <a:ext uri="{9D8B030D-6E8A-4147-A177-3AD203B41FA5}">
                      <a16:colId xmlns:a16="http://schemas.microsoft.com/office/drawing/2014/main" val="1411623697"/>
                    </a:ext>
                  </a:extLst>
                </a:gridCol>
                <a:gridCol w="639073">
                  <a:extLst>
                    <a:ext uri="{9D8B030D-6E8A-4147-A177-3AD203B41FA5}">
                      <a16:colId xmlns:a16="http://schemas.microsoft.com/office/drawing/2014/main" val="3866793258"/>
                    </a:ext>
                  </a:extLst>
                </a:gridCol>
                <a:gridCol w="483053">
                  <a:extLst>
                    <a:ext uri="{9D8B030D-6E8A-4147-A177-3AD203B41FA5}">
                      <a16:colId xmlns:a16="http://schemas.microsoft.com/office/drawing/2014/main" val="495932085"/>
                    </a:ext>
                  </a:extLst>
                </a:gridCol>
                <a:gridCol w="483053">
                  <a:extLst>
                    <a:ext uri="{9D8B030D-6E8A-4147-A177-3AD203B41FA5}">
                      <a16:colId xmlns:a16="http://schemas.microsoft.com/office/drawing/2014/main" val="493543131"/>
                    </a:ext>
                  </a:extLst>
                </a:gridCol>
                <a:gridCol w="483053">
                  <a:extLst>
                    <a:ext uri="{9D8B030D-6E8A-4147-A177-3AD203B41FA5}">
                      <a16:colId xmlns:a16="http://schemas.microsoft.com/office/drawing/2014/main" val="3803030530"/>
                    </a:ext>
                  </a:extLst>
                </a:gridCol>
              </a:tblGrid>
              <a:tr h="220500">
                <a:tc rowSpan="8">
                  <a:txBody>
                    <a:bodyPr/>
                    <a:lstStyle/>
                    <a:p>
                      <a:pPr algn="ctr">
                        <a:lnSpc>
                          <a:spcPct val="100000"/>
                        </a:lnSpc>
                      </a:pPr>
                      <a:r>
                        <a:rPr kumimoji="1" lang="ja-JP" altLang="en-US" sz="800" dirty="0">
                          <a:solidFill>
                            <a:schemeClr val="tx1"/>
                          </a:solidFill>
                          <a:latin typeface="ＭＳ ゴシック" panose="020B0609070205080204" pitchFamily="49" charset="-128"/>
                          <a:ea typeface="ＭＳ ゴシック" panose="020B0609070205080204" pitchFamily="49" charset="-128"/>
                        </a:rPr>
                        <a:t>歳入</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600" dirty="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6</a:t>
                      </a:r>
                      <a:r>
                        <a:rPr kumimoji="1" lang="ja-JP" altLang="en-US" sz="600" dirty="0">
                          <a:solidFill>
                            <a:schemeClr val="tx1"/>
                          </a:solidFill>
                          <a:latin typeface="ＭＳ ゴシック" panose="020B0609070205080204" pitchFamily="49" charset="-128"/>
                          <a:ea typeface="ＭＳ ゴシック" panose="020B0609070205080204" pitchFamily="49" charset="-128"/>
                        </a:rPr>
                        <a:t>年度</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7</a:t>
                      </a:r>
                      <a:r>
                        <a:rPr kumimoji="1" lang="ja-JP" altLang="en-US" sz="600" dirty="0">
                          <a:solidFill>
                            <a:schemeClr val="tx1"/>
                          </a:solidFill>
                          <a:latin typeface="ＭＳ ゴシック" panose="020B0609070205080204" pitchFamily="49" charset="-128"/>
                          <a:ea typeface="ＭＳ ゴシック" panose="020B0609070205080204" pitchFamily="49" charset="-128"/>
                        </a:rPr>
                        <a:t>年度</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8</a:t>
                      </a:r>
                      <a:r>
                        <a:rPr kumimoji="1" lang="ja-JP" altLang="en-US" sz="600" dirty="0">
                          <a:solidFill>
                            <a:schemeClr val="tx1"/>
                          </a:solidFill>
                          <a:latin typeface="ＭＳ ゴシック" panose="020B0609070205080204" pitchFamily="49" charset="-128"/>
                          <a:ea typeface="ＭＳ ゴシック" panose="020B0609070205080204" pitchFamily="49" charset="-128"/>
                        </a:rPr>
                        <a:t>年度</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県税</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8,159</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 8,870</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9,094</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dirty="0">
                          <a:solidFill>
                            <a:schemeClr val="tx1"/>
                          </a:solidFill>
                          <a:latin typeface="ＭＳ ゴシック" panose="020B0609070205080204" pitchFamily="49" charset="-128"/>
                          <a:ea typeface="ＭＳ ゴシック" panose="020B0609070205080204" pitchFamily="49" charset="-128"/>
                        </a:rPr>
                        <a:t>諸収入</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6,519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5,489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 4,162</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75198226"/>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地方交付税等</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3,604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3,548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 3,858</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58235642"/>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国庫支出金</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1,699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1,831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 2,034</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87266286"/>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dirty="0">
                          <a:solidFill>
                            <a:schemeClr val="tx1"/>
                          </a:solidFill>
                          <a:latin typeface="ＭＳ ゴシック" panose="020B0609070205080204" pitchFamily="49" charset="-128"/>
                          <a:ea typeface="ＭＳ ゴシック" panose="020B0609070205080204" pitchFamily="49" charset="-128"/>
                        </a:rPr>
                        <a:t>県債</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1,118</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1,305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 1,244</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86938558"/>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その他</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2,291</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2,539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 2,790</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51329"/>
                  </a:ext>
                </a:extLst>
              </a:tr>
              <a:tr h="220500">
                <a:tc vMerge="1">
                  <a:txBody>
                    <a:bodyPr/>
                    <a:lstStyle/>
                    <a:p>
                      <a:endParaRPr kumimoji="1" lang="ja-JP" altLang="en-US" sz="800" kern="1100" spc="-180" baseline="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kern="1100" spc="0" baseline="0" dirty="0">
                          <a:solidFill>
                            <a:schemeClr val="tx1"/>
                          </a:solidFill>
                          <a:latin typeface="ＭＳ ゴシック" panose="020B0609070205080204" pitchFamily="49" charset="-128"/>
                          <a:ea typeface="ＭＳ ゴシック" panose="020B0609070205080204" pitchFamily="49" charset="-128"/>
                        </a:rPr>
                        <a:t>総額</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23,309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23,582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23,182</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15947258"/>
                  </a:ext>
                </a:extLst>
              </a:tr>
            </a:tbl>
          </a:graphicData>
        </a:graphic>
      </p:graphicFrame>
      <p:graphicFrame>
        <p:nvGraphicFramePr>
          <p:cNvPr id="25" name="表 24">
            <a:extLst>
              <a:ext uri="{FF2B5EF4-FFF2-40B4-BE49-F238E27FC236}">
                <a16:creationId xmlns:a16="http://schemas.microsoft.com/office/drawing/2014/main" id="{BF0827AA-702F-2FA2-E59C-4FD3A70C6B02}"/>
              </a:ext>
            </a:extLst>
          </p:cNvPr>
          <p:cNvGraphicFramePr>
            <a:graphicFrameLocks noGrp="1"/>
          </p:cNvGraphicFramePr>
          <p:nvPr>
            <p:extLst>
              <p:ext uri="{D42A27DB-BD31-4B8C-83A1-F6EECF244321}">
                <p14:modId xmlns:p14="http://schemas.microsoft.com/office/powerpoint/2010/main" val="3802246936"/>
              </p:ext>
            </p:extLst>
          </p:nvPr>
        </p:nvGraphicFramePr>
        <p:xfrm>
          <a:off x="6600942" y="4905360"/>
          <a:ext cx="2244966" cy="1764000"/>
        </p:xfrm>
        <a:graphic>
          <a:graphicData uri="http://schemas.openxmlformats.org/drawingml/2006/table">
            <a:tbl>
              <a:tblPr firstRow="1">
                <a:tableStyleId>{5940675A-B579-460E-94D1-54222C63F5DA}</a:tableStyleId>
              </a:tblPr>
              <a:tblGrid>
                <a:gridCol w="156734">
                  <a:extLst>
                    <a:ext uri="{9D8B030D-6E8A-4147-A177-3AD203B41FA5}">
                      <a16:colId xmlns:a16="http://schemas.microsoft.com/office/drawing/2014/main" val="1411623697"/>
                    </a:ext>
                  </a:extLst>
                </a:gridCol>
                <a:gridCol w="639073">
                  <a:extLst>
                    <a:ext uri="{9D8B030D-6E8A-4147-A177-3AD203B41FA5}">
                      <a16:colId xmlns:a16="http://schemas.microsoft.com/office/drawing/2014/main" val="3866793258"/>
                    </a:ext>
                  </a:extLst>
                </a:gridCol>
                <a:gridCol w="483053">
                  <a:extLst>
                    <a:ext uri="{9D8B030D-6E8A-4147-A177-3AD203B41FA5}">
                      <a16:colId xmlns:a16="http://schemas.microsoft.com/office/drawing/2014/main" val="495932085"/>
                    </a:ext>
                  </a:extLst>
                </a:gridCol>
                <a:gridCol w="483053">
                  <a:extLst>
                    <a:ext uri="{9D8B030D-6E8A-4147-A177-3AD203B41FA5}">
                      <a16:colId xmlns:a16="http://schemas.microsoft.com/office/drawing/2014/main" val="493543131"/>
                    </a:ext>
                  </a:extLst>
                </a:gridCol>
                <a:gridCol w="483053">
                  <a:extLst>
                    <a:ext uri="{9D8B030D-6E8A-4147-A177-3AD203B41FA5}">
                      <a16:colId xmlns:a16="http://schemas.microsoft.com/office/drawing/2014/main" val="3803030530"/>
                    </a:ext>
                  </a:extLst>
                </a:gridCol>
              </a:tblGrid>
              <a:tr h="207144">
                <a:tc rowSpan="9">
                  <a:txBody>
                    <a:bodyPr/>
                    <a:lstStyle/>
                    <a:p>
                      <a:pPr algn="ctr">
                        <a:lnSpc>
                          <a:spcPct val="100000"/>
                        </a:lnSpc>
                      </a:pPr>
                      <a:r>
                        <a:rPr kumimoji="1" lang="ja-JP" altLang="en-US" sz="800">
                          <a:solidFill>
                            <a:schemeClr val="tx1"/>
                          </a:solidFill>
                          <a:latin typeface="ＭＳ ゴシック" panose="020B0609070205080204" pitchFamily="49" charset="-128"/>
                          <a:ea typeface="ＭＳ ゴシック" panose="020B0609070205080204" pitchFamily="49" charset="-128"/>
                        </a:rPr>
                        <a:t>歳出</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600" dirty="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6</a:t>
                      </a:r>
                      <a:r>
                        <a:rPr kumimoji="1" lang="ja-JP" altLang="en-US" sz="600" dirty="0">
                          <a:solidFill>
                            <a:schemeClr val="tx1"/>
                          </a:solidFill>
                          <a:latin typeface="ＭＳ ゴシック" panose="020B0609070205080204" pitchFamily="49" charset="-128"/>
                          <a:ea typeface="ＭＳ ゴシック" panose="020B0609070205080204" pitchFamily="49" charset="-128"/>
                        </a:rPr>
                        <a:t>年度</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7</a:t>
                      </a:r>
                      <a:r>
                        <a:rPr kumimoji="1" lang="ja-JP" altLang="en-US" sz="600" dirty="0">
                          <a:solidFill>
                            <a:schemeClr val="tx1"/>
                          </a:solidFill>
                          <a:latin typeface="ＭＳ ゴシック" panose="020B0609070205080204" pitchFamily="49" charset="-128"/>
                          <a:ea typeface="ＭＳ ゴシック" panose="020B0609070205080204" pitchFamily="49" charset="-128"/>
                        </a:rPr>
                        <a:t>年度</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8</a:t>
                      </a:r>
                      <a:r>
                        <a:rPr kumimoji="1" lang="ja-JP" altLang="en-US" sz="600" dirty="0">
                          <a:solidFill>
                            <a:schemeClr val="tx1"/>
                          </a:solidFill>
                          <a:latin typeface="ＭＳ ゴシック" panose="020B0609070205080204" pitchFamily="49" charset="-128"/>
                          <a:ea typeface="ＭＳ ゴシック" panose="020B0609070205080204" pitchFamily="49" charset="-128"/>
                        </a:rPr>
                        <a:t>年度</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商工費　</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6,200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 5,154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 3,984</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教育費</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3,782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3,973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4,424</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75198226"/>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dirty="0">
                          <a:solidFill>
                            <a:schemeClr val="tx1"/>
                          </a:solidFill>
                          <a:latin typeface="ＭＳ ゴシック" panose="020B0609070205080204" pitchFamily="49" charset="-128"/>
                          <a:ea typeface="ＭＳ ゴシック" panose="020B0609070205080204" pitchFamily="49" charset="-128"/>
                        </a:rPr>
                        <a:t>民生費</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3,770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3,891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4,082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58235642"/>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dirty="0">
                          <a:solidFill>
                            <a:schemeClr val="tx1"/>
                          </a:solidFill>
                          <a:latin typeface="ＭＳ ゴシック" panose="020B0609070205080204" pitchFamily="49" charset="-128"/>
                          <a:ea typeface="ＭＳ ゴシック" panose="020B0609070205080204" pitchFamily="49" charset="-128"/>
                        </a:rPr>
                        <a:t>公債費</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2,705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2,777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2,880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87266286"/>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dirty="0">
                          <a:solidFill>
                            <a:schemeClr val="tx1"/>
                          </a:solidFill>
                          <a:latin typeface="ＭＳ ゴシック" panose="020B0609070205080204" pitchFamily="49" charset="-128"/>
                          <a:ea typeface="ＭＳ ゴシック" panose="020B0609070205080204" pitchFamily="49" charset="-128"/>
                        </a:rPr>
                        <a:t>警察費</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1,406</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1,442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1,500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86938558"/>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土木費</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1,345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1,368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1,366</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51329"/>
                  </a:ext>
                </a:extLst>
              </a:tr>
              <a:tr h="194607">
                <a:tc vMerge="1">
                  <a:txBody>
                    <a:bodyPr/>
                    <a:lstStyle/>
                    <a:p>
                      <a:endParaRPr kumimoji="1" lang="ja-JP" altLang="en-US"/>
                    </a:p>
                  </a:txBody>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その他</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4,182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4,977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 4,946</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16031296"/>
                  </a:ext>
                </a:extLst>
              </a:tr>
              <a:tr h="194607">
                <a:tc vMerge="1">
                  <a:txBody>
                    <a:bodyPr/>
                    <a:lstStyle/>
                    <a:p>
                      <a:endParaRPr kumimoji="1" lang="ja-JP" altLang="en-US" sz="800" kern="1100" spc="-180" baseline="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kern="1100" spc="0" baseline="0" dirty="0">
                          <a:solidFill>
                            <a:schemeClr val="tx1"/>
                          </a:solidFill>
                          <a:latin typeface="ＭＳ ゴシック" panose="020B0609070205080204" pitchFamily="49" charset="-128"/>
                          <a:ea typeface="ＭＳ ゴシック" panose="020B0609070205080204" pitchFamily="49" charset="-128"/>
                        </a:rPr>
                        <a:t>総額</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23,390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23,582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23,182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15947258"/>
                  </a:ext>
                </a:extLst>
              </a:tr>
            </a:tbl>
          </a:graphicData>
        </a:graphic>
      </p:graphicFrame>
      <p:sp>
        <p:nvSpPr>
          <p:cNvPr id="3" name="Rectangle 8">
            <a:extLst>
              <a:ext uri="{FF2B5EF4-FFF2-40B4-BE49-F238E27FC236}">
                <a16:creationId xmlns:a16="http://schemas.microsoft.com/office/drawing/2014/main" id="{4412018E-E990-105D-6F87-0143AED5E951}"/>
              </a:ext>
            </a:extLst>
          </p:cNvPr>
          <p:cNvSpPr>
            <a:spLocks noChangeArrowheads="1"/>
          </p:cNvSpPr>
          <p:nvPr/>
        </p:nvSpPr>
        <p:spPr bwMode="auto">
          <a:xfrm>
            <a:off x="8081010" y="4698856"/>
            <a:ext cx="108586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800" dirty="0">
                <a:latin typeface="Meiryo" panose="020B0604030504040204" pitchFamily="34" charset="-128"/>
                <a:ea typeface="Meiryo" panose="020B0604030504040204" pitchFamily="34" charset="-128"/>
              </a:rPr>
              <a:t>（単位：億円）</a:t>
            </a:r>
            <a:endParaRPr lang="en-US" altLang="ja-JP" sz="800" dirty="0">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50D47A61-3976-0012-33FA-E08A51670245}"/>
              </a:ext>
            </a:extLst>
          </p:cNvPr>
          <p:cNvPicPr>
            <a:picLocks noChangeAspect="1"/>
          </p:cNvPicPr>
          <p:nvPr/>
        </p:nvPicPr>
        <p:blipFill>
          <a:blip r:embed="rId2"/>
          <a:stretch>
            <a:fillRect/>
          </a:stretch>
        </p:blipFill>
        <p:spPr>
          <a:xfrm>
            <a:off x="258252" y="3770273"/>
            <a:ext cx="3868800" cy="2899087"/>
          </a:xfrm>
          <a:prstGeom prst="rect">
            <a:avLst/>
          </a:prstGeom>
          <a:ln>
            <a:solidFill>
              <a:srgbClr val="4E97C5"/>
            </a:solidFill>
          </a:ln>
        </p:spPr>
      </p:pic>
      <p:pic>
        <p:nvPicPr>
          <p:cNvPr id="8" name="図 7">
            <a:extLst>
              <a:ext uri="{FF2B5EF4-FFF2-40B4-BE49-F238E27FC236}">
                <a16:creationId xmlns:a16="http://schemas.microsoft.com/office/drawing/2014/main" id="{915F1A99-580A-E6C5-A7D2-2BF33D3008C4}"/>
              </a:ext>
            </a:extLst>
          </p:cNvPr>
          <p:cNvPicPr>
            <a:picLocks noChangeAspect="1"/>
          </p:cNvPicPr>
          <p:nvPr/>
        </p:nvPicPr>
        <p:blipFill>
          <a:blip r:embed="rId3"/>
          <a:stretch>
            <a:fillRect/>
          </a:stretch>
        </p:blipFill>
        <p:spPr>
          <a:xfrm>
            <a:off x="258252" y="702966"/>
            <a:ext cx="3870141" cy="2899087"/>
          </a:xfrm>
          <a:prstGeom prst="rect">
            <a:avLst/>
          </a:prstGeom>
          <a:ln>
            <a:solidFill>
              <a:schemeClr val="accent5"/>
            </a:solidFill>
          </a:ln>
        </p:spPr>
      </p:pic>
    </p:spTree>
    <p:extLst>
      <p:ext uri="{BB962C8B-B14F-4D97-AF65-F5344CB8AC3E}">
        <p14:creationId xmlns:p14="http://schemas.microsoft.com/office/powerpoint/2010/main" val="202147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1200" y="152399"/>
            <a:ext cx="6075784" cy="378839"/>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兵庫県</a:t>
            </a:r>
            <a:r>
              <a:rPr lang="ja-JP" altLang="en-US" sz="1500" b="1" kern="0" dirty="0">
                <a:solidFill>
                  <a:schemeClr val="bg1"/>
                </a:solidFill>
                <a:latin typeface="メイリオ" panose="020B0604030504040204" pitchFamily="50" charset="-128"/>
                <a:ea typeface="メイリオ" panose="020B0604030504040204" pitchFamily="50" charset="-128"/>
              </a:rPr>
              <a:t>の財政（生徒用Ｐ</a:t>
            </a:r>
            <a:r>
              <a:rPr lang="en-US" altLang="ja-JP" sz="1500" b="1" kern="0" dirty="0">
                <a:solidFill>
                  <a:schemeClr val="bg1"/>
                </a:solidFill>
                <a:latin typeface="メイリオ" panose="020B0604030504040204" pitchFamily="50" charset="-128"/>
                <a:ea typeface="メイリオ" panose="020B0604030504040204" pitchFamily="50" charset="-128"/>
              </a:rPr>
              <a:t>24</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graphicFrame>
        <p:nvGraphicFramePr>
          <p:cNvPr id="4" name="表 3">
            <a:extLst>
              <a:ext uri="{FF2B5EF4-FFF2-40B4-BE49-F238E27FC236}">
                <a16:creationId xmlns:a16="http://schemas.microsoft.com/office/drawing/2014/main" id="{EBBCA40D-5B3F-DA7E-8040-105540D31543}"/>
              </a:ext>
            </a:extLst>
          </p:cNvPr>
          <p:cNvGraphicFramePr>
            <a:graphicFrameLocks noGrp="1"/>
          </p:cNvGraphicFramePr>
          <p:nvPr>
            <p:extLst>
              <p:ext uri="{D42A27DB-BD31-4B8C-83A1-F6EECF244321}">
                <p14:modId xmlns:p14="http://schemas.microsoft.com/office/powerpoint/2010/main" val="4009037781"/>
              </p:ext>
            </p:extLst>
          </p:nvPr>
        </p:nvGraphicFramePr>
        <p:xfrm>
          <a:off x="283507" y="3918280"/>
          <a:ext cx="3562352" cy="1195826"/>
        </p:xfrm>
        <a:graphic>
          <a:graphicData uri="http://schemas.openxmlformats.org/drawingml/2006/table">
            <a:tbl>
              <a:tblPr firstRow="1">
                <a:tableStyleId>{5940675A-B579-460E-94D1-54222C63F5DA}</a:tableStyleId>
              </a:tblPr>
              <a:tblGrid>
                <a:gridCol w="982029">
                  <a:extLst>
                    <a:ext uri="{9D8B030D-6E8A-4147-A177-3AD203B41FA5}">
                      <a16:colId xmlns:a16="http://schemas.microsoft.com/office/drawing/2014/main" val="1411623697"/>
                    </a:ext>
                  </a:extLst>
                </a:gridCol>
                <a:gridCol w="2580323">
                  <a:extLst>
                    <a:ext uri="{9D8B030D-6E8A-4147-A177-3AD203B41FA5}">
                      <a16:colId xmlns:a16="http://schemas.microsoft.com/office/drawing/2014/main" val="495932085"/>
                    </a:ext>
                  </a:extLst>
                </a:gridCol>
              </a:tblGrid>
              <a:tr h="538463">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施設名</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兵庫県立</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川西カリヨンの丘特別支援学校</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（兵庫県川西市丸山台３丁目４番１号）</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312163">
                <a:tc>
                  <a:txBody>
                    <a:bodyPr/>
                    <a:lstStyle/>
                    <a:p>
                      <a:pPr algn="ctr"/>
                      <a:r>
                        <a:rPr kumimoji="1" lang="ja-JP" altLang="en-US" sz="1050">
                          <a:latin typeface="ＭＳ ゴシック" panose="020B0609070205080204" pitchFamily="49" charset="-128"/>
                          <a:ea typeface="ＭＳ ゴシック" panose="020B0609070205080204" pitchFamily="49" charset="-128"/>
                        </a:rPr>
                        <a:t>総事業費</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a:solidFill>
                            <a:schemeClr val="tx1"/>
                          </a:solidFill>
                          <a:latin typeface="ＭＳ ゴシック" panose="020B0609070205080204" pitchFamily="49" charset="-128"/>
                          <a:ea typeface="ＭＳ ゴシック" panose="020B0609070205080204" pitchFamily="49" charset="-128"/>
                        </a:rPr>
                        <a:t>約</a:t>
                      </a:r>
                      <a:r>
                        <a:rPr kumimoji="1" lang="en-US" altLang="ja-JP" sz="1050" dirty="0">
                          <a:solidFill>
                            <a:schemeClr val="tx1"/>
                          </a:solidFill>
                          <a:latin typeface="ＭＳ ゴシック" panose="020B0609070205080204" pitchFamily="49" charset="-128"/>
                          <a:ea typeface="ＭＳ ゴシック" panose="020B0609070205080204" pitchFamily="49" charset="-128"/>
                        </a:rPr>
                        <a:t>32</a:t>
                      </a:r>
                      <a:r>
                        <a:rPr kumimoji="1" lang="ja-JP" altLang="en-US" sz="1050">
                          <a:solidFill>
                            <a:schemeClr val="tx1"/>
                          </a:solidFill>
                          <a:latin typeface="ＭＳ ゴシック" panose="020B0609070205080204" pitchFamily="49" charset="-128"/>
                          <a:ea typeface="ＭＳ ゴシック" panose="020B0609070205080204" pitchFamily="49" charset="-128"/>
                        </a:rPr>
                        <a:t>億円</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312163">
                <a:tc>
                  <a:txBody>
                    <a:bodyPr/>
                    <a:lstStyle/>
                    <a:p>
                      <a:pPr algn="ctr"/>
                      <a:r>
                        <a:rPr kumimoji="1" lang="ja-JP" altLang="en-US" sz="1050">
                          <a:solidFill>
                            <a:schemeClr val="tx1"/>
                          </a:solidFill>
                          <a:latin typeface="ＭＳ ゴシック" panose="020B0609070205080204" pitchFamily="49" charset="-128"/>
                          <a:ea typeface="ＭＳ ゴシック" panose="020B0609070205080204" pitchFamily="49" charset="-128"/>
                        </a:rPr>
                        <a:t>完成日</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dirty="0">
                          <a:solidFill>
                            <a:schemeClr val="tx1"/>
                          </a:solidFill>
                          <a:latin typeface="ＭＳ ゴシック" panose="020B0609070205080204" pitchFamily="49" charset="-128"/>
                          <a:ea typeface="ＭＳ ゴシック" panose="020B0609070205080204" pitchFamily="49" charset="-128"/>
                        </a:rPr>
                        <a:t>令和５年</a:t>
                      </a:r>
                      <a:r>
                        <a:rPr kumimoji="1" lang="en-US" altLang="ja-JP" sz="1050" dirty="0">
                          <a:solidFill>
                            <a:schemeClr val="tx1"/>
                          </a:solidFill>
                          <a:latin typeface="ＭＳ ゴシック" panose="020B0609070205080204" pitchFamily="49" charset="-128"/>
                          <a:ea typeface="ＭＳ ゴシック" panose="020B0609070205080204" pitchFamily="49" charset="-128"/>
                        </a:rPr>
                        <a:t>10</a:t>
                      </a:r>
                      <a:r>
                        <a:rPr kumimoji="1" lang="ja-JP" altLang="en-US" sz="1050" dirty="0">
                          <a:solidFill>
                            <a:schemeClr val="tx1"/>
                          </a:solidFill>
                          <a:latin typeface="ＭＳ ゴシック" panose="020B0609070205080204" pitchFamily="49" charset="-128"/>
                          <a:ea typeface="ＭＳ ゴシック" panose="020B0609070205080204" pitchFamily="49" charset="-128"/>
                        </a:rPr>
                        <a:t>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196017"/>
                  </a:ext>
                </a:extLst>
              </a:tr>
            </a:tbl>
          </a:graphicData>
        </a:graphic>
      </p:graphicFrame>
      <p:sp>
        <p:nvSpPr>
          <p:cNvPr id="5" name="Rectangle 8">
            <a:extLst>
              <a:ext uri="{FF2B5EF4-FFF2-40B4-BE49-F238E27FC236}">
                <a16:creationId xmlns:a16="http://schemas.microsoft.com/office/drawing/2014/main" id="{93953929-33B8-44C5-C72B-D57D8B569945}"/>
              </a:ext>
            </a:extLst>
          </p:cNvPr>
          <p:cNvSpPr>
            <a:spLocks noChangeArrowheads="1"/>
          </p:cNvSpPr>
          <p:nvPr/>
        </p:nvSpPr>
        <p:spPr bwMode="auto">
          <a:xfrm>
            <a:off x="191848" y="364855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兵庫県の税金で作られた施設</a:t>
            </a:r>
            <a:endParaRPr lang="ja-JP" altLang="en-US"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 name="Slide Number Placeholder 5">
            <a:extLst>
              <a:ext uri="{FF2B5EF4-FFF2-40B4-BE49-F238E27FC236}">
                <a16:creationId xmlns:a16="http://schemas.microsoft.com/office/drawing/2014/main" id="{8E4ED723-71D5-76A5-F4F0-130E359D6E7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16</a:t>
            </a:fld>
            <a:endParaRPr kumimoji="1" lang="ja-JP" altLang="en-US"/>
          </a:p>
        </p:txBody>
      </p:sp>
      <p:sp>
        <p:nvSpPr>
          <p:cNvPr id="20" name="Rectangle 8">
            <a:extLst>
              <a:ext uri="{FF2B5EF4-FFF2-40B4-BE49-F238E27FC236}">
                <a16:creationId xmlns:a16="http://schemas.microsoft.com/office/drawing/2014/main" id="{DF55D75E-3816-C9DD-1A43-3AB568E6A939}"/>
              </a:ext>
            </a:extLst>
          </p:cNvPr>
          <p:cNvSpPr>
            <a:spLocks noChangeArrowheads="1"/>
          </p:cNvSpPr>
          <p:nvPr/>
        </p:nvSpPr>
        <p:spPr bwMode="auto">
          <a:xfrm>
            <a:off x="302999" y="5200649"/>
            <a:ext cx="3553107"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Meiryo" panose="020B0604030504040204" pitchFamily="34" charset="-128"/>
                <a:ea typeface="Meiryo" panose="020B0604030504040204" pitchFamily="34" charset="-128"/>
              </a:rPr>
              <a:t>【</a:t>
            </a:r>
            <a:r>
              <a:rPr lang="ja-JP" altLang="en-US" sz="1000">
                <a:latin typeface="Meiryo" panose="020B0604030504040204" pitchFamily="34" charset="-128"/>
                <a:ea typeface="Meiryo" panose="020B0604030504040204" pitchFamily="34" charset="-128"/>
              </a:rPr>
              <a:t>概要</a:t>
            </a:r>
            <a:r>
              <a:rPr lang="en-US" altLang="ja-JP" sz="1000" dirty="0">
                <a:latin typeface="Meiryo" panose="020B0604030504040204" pitchFamily="34" charset="-128"/>
                <a:ea typeface="Meiryo" panose="020B0604030504040204" pitchFamily="34" charset="-128"/>
              </a:rPr>
              <a:t>】</a:t>
            </a:r>
            <a:r>
              <a:rPr lang="ja-JP" altLang="en-US" sz="1000">
                <a:latin typeface="Meiryo" panose="020B0604030504040204" pitchFamily="34" charset="-128"/>
                <a:ea typeface="Meiryo" panose="020B0604030504040204" pitchFamily="34" charset="-128"/>
              </a:rPr>
              <a:t>県立こやの里特別支援学校の児童生徒数が増加して過密化している状況を解消し、教育環境の改善を図るとともに、川西市北部・猪名川町の児童生徒の通学時間を短縮するため、令和６年４月に開校されました。</a:t>
            </a:r>
            <a:endParaRPr lang="en-US" altLang="ja-JP" sz="1000" dirty="0">
              <a:latin typeface="Meiryo" panose="020B0604030504040204" pitchFamily="34" charset="-128"/>
              <a:ea typeface="Meiryo" panose="020B0604030504040204" pitchFamily="34" charset="-128"/>
            </a:endParaRPr>
          </a:p>
        </p:txBody>
      </p:sp>
      <p:sp>
        <p:nvSpPr>
          <p:cNvPr id="24" name="Rectangle 8">
            <a:extLst>
              <a:ext uri="{FF2B5EF4-FFF2-40B4-BE49-F238E27FC236}">
                <a16:creationId xmlns:a16="http://schemas.microsoft.com/office/drawing/2014/main" id="{8CD9B32B-BC6E-40F2-DBF2-08B9762C81A6}"/>
              </a:ext>
            </a:extLst>
          </p:cNvPr>
          <p:cNvSpPr>
            <a:spLocks noChangeArrowheads="1"/>
          </p:cNvSpPr>
          <p:nvPr/>
        </p:nvSpPr>
        <p:spPr bwMode="auto">
          <a:xfrm>
            <a:off x="4139952" y="661074"/>
            <a:ext cx="4802278" cy="6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学校</a:t>
            </a:r>
            <a:r>
              <a:rPr lang="ja-JP" altLang="en-US" sz="1200" b="1" dirty="0">
                <a:solidFill>
                  <a:schemeClr val="accent5">
                    <a:lumMod val="50000"/>
                  </a:schemeClr>
                </a:solidFill>
                <a:latin typeface="Meiryo" panose="020B0604030504040204" pitchFamily="34" charset="-128"/>
                <a:ea typeface="Meiryo" panose="020B0604030504040204" pitchFamily="34" charset="-128"/>
              </a:rPr>
              <a:t>教育のために</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小学校から高校まで公立に通った場合、１人当たりの教育費の総額は、１千万円を超える計算になります。</a:t>
            </a:r>
            <a:endParaRPr lang="en-US" altLang="ja-JP" sz="1000" dirty="0">
              <a:latin typeface="Meiryo" panose="020B0604030504040204" pitchFamily="34" charset="-128"/>
              <a:ea typeface="Meiryo" panose="020B0604030504040204" pitchFamily="34" charset="-128"/>
            </a:endParaRPr>
          </a:p>
        </p:txBody>
      </p:sp>
      <p:sp>
        <p:nvSpPr>
          <p:cNvPr id="25" name="Rectangle 8">
            <a:extLst>
              <a:ext uri="{FF2B5EF4-FFF2-40B4-BE49-F238E27FC236}">
                <a16:creationId xmlns:a16="http://schemas.microsoft.com/office/drawing/2014/main" id="{CBCACDF4-1121-E610-FCB2-7AF4AAB9BEDD}"/>
              </a:ext>
            </a:extLst>
          </p:cNvPr>
          <p:cNvSpPr>
            <a:spLocks noChangeArrowheads="1"/>
          </p:cNvSpPr>
          <p:nvPr/>
        </p:nvSpPr>
        <p:spPr bwMode="auto">
          <a:xfrm>
            <a:off x="4118389" y="3594197"/>
            <a:ext cx="4912387"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くらし</a:t>
            </a:r>
            <a:r>
              <a:rPr lang="ja-JP" altLang="en-US" sz="1200" b="1" dirty="0">
                <a:solidFill>
                  <a:schemeClr val="accent5">
                    <a:lumMod val="50000"/>
                  </a:schemeClr>
                </a:solidFill>
                <a:latin typeface="Meiryo" panose="020B0604030504040204" pitchFamily="34" charset="-128"/>
                <a:ea typeface="Meiryo" panose="020B0604030504040204" pitchFamily="34" charset="-128"/>
              </a:rPr>
              <a:t>の安全のために</a:t>
            </a:r>
            <a:r>
              <a:rPr lang="en-US" altLang="ja-JP" sz="1200" b="1" dirty="0">
                <a:solidFill>
                  <a:schemeClr val="accent5">
                    <a:lumMod val="50000"/>
                  </a:schemeClr>
                </a:solidFill>
                <a:latin typeface="Meiryo" panose="020B0604030504040204" pitchFamily="34" charset="-128"/>
                <a:ea typeface="Meiryo" panose="020B0604030504040204" pitchFamily="34" charset="-128"/>
              </a:rPr>
              <a:t>〈</a:t>
            </a:r>
            <a:r>
              <a:rPr lang="ja-JP" altLang="en-US" sz="1200" b="1" dirty="0">
                <a:solidFill>
                  <a:schemeClr val="accent5">
                    <a:lumMod val="50000"/>
                  </a:schemeClr>
                </a:solidFill>
                <a:latin typeface="Meiryo" panose="020B0604030504040204" pitchFamily="34" charset="-128"/>
                <a:ea typeface="Meiryo" panose="020B0604030504040204" pitchFamily="34" charset="-128"/>
              </a:rPr>
              <a:t>消防・警察</a:t>
            </a:r>
            <a:r>
              <a:rPr lang="en-US" altLang="ja-JP" sz="1200" b="1" dirty="0">
                <a:solidFill>
                  <a:schemeClr val="accent5">
                    <a:lumMod val="50000"/>
                  </a:schemeClr>
                </a:solidFill>
                <a:latin typeface="Meiryo" panose="020B0604030504040204" pitchFamily="34" charset="-128"/>
                <a:ea typeface="Meiryo" panose="020B0604030504040204" pitchFamily="34" charset="-128"/>
              </a:rPr>
              <a:t>〉</a:t>
            </a:r>
            <a:endParaRPr lang="ja-JP" altLang="en-US" sz="1200" b="1" dirty="0">
              <a:solidFill>
                <a:schemeClr val="accent5">
                  <a:lumMod val="50000"/>
                </a:schemeClr>
              </a:solidFill>
              <a:latin typeface="Meiryo" panose="020B0604030504040204" pitchFamily="34" charset="-128"/>
              <a:ea typeface="Meiryo" panose="020B0604030504040204" pitchFamily="34" charset="-128"/>
            </a:endParaRPr>
          </a:p>
        </p:txBody>
      </p:sp>
      <p:graphicFrame>
        <p:nvGraphicFramePr>
          <p:cNvPr id="26" name="表 25">
            <a:extLst>
              <a:ext uri="{FF2B5EF4-FFF2-40B4-BE49-F238E27FC236}">
                <a16:creationId xmlns:a16="http://schemas.microsoft.com/office/drawing/2014/main" id="{1FFE01F8-C83F-A34D-F039-291045697D2C}"/>
              </a:ext>
            </a:extLst>
          </p:cNvPr>
          <p:cNvGraphicFramePr>
            <a:graphicFrameLocks noGrp="1"/>
          </p:cNvGraphicFramePr>
          <p:nvPr>
            <p:extLst>
              <p:ext uri="{D42A27DB-BD31-4B8C-83A1-F6EECF244321}">
                <p14:modId xmlns:p14="http://schemas.microsoft.com/office/powerpoint/2010/main" val="2514689754"/>
              </p:ext>
            </p:extLst>
          </p:nvPr>
        </p:nvGraphicFramePr>
        <p:xfrm>
          <a:off x="4222029" y="1628800"/>
          <a:ext cx="4638124" cy="914400"/>
        </p:xfrm>
        <a:graphic>
          <a:graphicData uri="http://schemas.openxmlformats.org/drawingml/2006/table">
            <a:tbl>
              <a:tblPr firstRow="1">
                <a:tableStyleId>{5940675A-B579-460E-94D1-54222C63F5DA}</a:tableStyleId>
              </a:tblPr>
              <a:tblGrid>
                <a:gridCol w="1214067">
                  <a:extLst>
                    <a:ext uri="{9D8B030D-6E8A-4147-A177-3AD203B41FA5}">
                      <a16:colId xmlns:a16="http://schemas.microsoft.com/office/drawing/2014/main" val="1411623697"/>
                    </a:ext>
                  </a:extLst>
                </a:gridCol>
                <a:gridCol w="1104995">
                  <a:extLst>
                    <a:ext uri="{9D8B030D-6E8A-4147-A177-3AD203B41FA5}">
                      <a16:colId xmlns:a16="http://schemas.microsoft.com/office/drawing/2014/main" val="495932085"/>
                    </a:ext>
                  </a:extLst>
                </a:gridCol>
                <a:gridCol w="1159531">
                  <a:extLst>
                    <a:ext uri="{9D8B030D-6E8A-4147-A177-3AD203B41FA5}">
                      <a16:colId xmlns:a16="http://schemas.microsoft.com/office/drawing/2014/main" val="1878850084"/>
                    </a:ext>
                  </a:extLst>
                </a:gridCol>
                <a:gridCol w="1159531">
                  <a:extLst>
                    <a:ext uri="{9D8B030D-6E8A-4147-A177-3AD203B41FA5}">
                      <a16:colId xmlns:a16="http://schemas.microsoft.com/office/drawing/2014/main" val="1541379715"/>
                    </a:ext>
                  </a:extLst>
                </a:gridCol>
              </a:tblGrid>
              <a:tr h="144017">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区分</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令和３年度</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令和４年度</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令和５年度</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0">
                <a:tc>
                  <a:txBody>
                    <a:bodyPr/>
                    <a:lstStyle/>
                    <a:p>
                      <a:pPr algn="ctr"/>
                      <a:r>
                        <a:rPr kumimoji="1" lang="ja-JP" altLang="en-US" sz="900" dirty="0">
                          <a:latin typeface="ＭＳ ゴシック" panose="020B0609070205080204" pitchFamily="49" charset="-128"/>
                          <a:ea typeface="ＭＳ ゴシック" panose="020B0609070205080204" pitchFamily="49" charset="-128"/>
                        </a:rPr>
                        <a:t>小学校</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831,463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911,090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906,928</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0">
                <a:tc>
                  <a:txBody>
                    <a:bodyPr/>
                    <a:lstStyle/>
                    <a:p>
                      <a:pPr algn="ctr"/>
                      <a:r>
                        <a:rPr kumimoji="1" lang="ja-JP" altLang="en-US" sz="900">
                          <a:solidFill>
                            <a:schemeClr val="tx1"/>
                          </a:solidFill>
                          <a:latin typeface="ＭＳ ゴシック" panose="020B0609070205080204" pitchFamily="49" charset="-128"/>
                          <a:ea typeface="ＭＳ ゴシック" panose="020B0609070205080204" pitchFamily="49" charset="-128"/>
                        </a:rPr>
                        <a:t>中学校</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1,040,552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1,033,554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934,127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777180"/>
                  </a:ext>
                </a:extLst>
              </a:tr>
              <a:tr h="133297">
                <a:tc>
                  <a:txBody>
                    <a:bodyPr/>
                    <a:lstStyle/>
                    <a:p>
                      <a:pPr algn="ctr"/>
                      <a:r>
                        <a:rPr kumimoji="1" lang="ja-JP" altLang="en-US" sz="900">
                          <a:solidFill>
                            <a:schemeClr val="tx1"/>
                          </a:solidFill>
                          <a:latin typeface="ＭＳ ゴシック" panose="020B0609070205080204" pitchFamily="49" charset="-128"/>
                          <a:ea typeface="ＭＳ ゴシック" panose="020B0609070205080204" pitchFamily="49" charset="-128"/>
                        </a:rPr>
                        <a:t>高等学校（全日制）</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1,233,917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1,155,365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1,118,953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196017"/>
                  </a:ext>
                </a:extLst>
              </a:tr>
            </a:tbl>
          </a:graphicData>
        </a:graphic>
      </p:graphicFrame>
      <p:sp>
        <p:nvSpPr>
          <p:cNvPr id="27" name="Rectangle 8">
            <a:extLst>
              <a:ext uri="{FF2B5EF4-FFF2-40B4-BE49-F238E27FC236}">
                <a16:creationId xmlns:a16="http://schemas.microsoft.com/office/drawing/2014/main" id="{027A06DB-0A59-A33F-943C-A0D7187C3828}"/>
              </a:ext>
            </a:extLst>
          </p:cNvPr>
          <p:cNvSpPr>
            <a:spLocks noChangeArrowheads="1"/>
          </p:cNvSpPr>
          <p:nvPr/>
        </p:nvSpPr>
        <p:spPr bwMode="auto">
          <a:xfrm>
            <a:off x="4118389" y="1287488"/>
            <a:ext cx="500404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b="1" dirty="0">
                <a:solidFill>
                  <a:schemeClr val="accent5"/>
                </a:solidFill>
                <a:latin typeface="Meiryo" panose="020B0604030504040204" pitchFamily="34" charset="-128"/>
                <a:ea typeface="Meiryo" panose="020B0604030504040204" pitchFamily="34" charset="-128"/>
              </a:rPr>
              <a:t>国と地方公共団体が負担した公立学校の児童・生徒</a:t>
            </a:r>
            <a:r>
              <a:rPr lang="en-US" altLang="ja-JP" sz="1000" b="1" dirty="0">
                <a:solidFill>
                  <a:schemeClr val="accent5"/>
                </a:solidFill>
                <a:latin typeface="Meiryo" panose="020B0604030504040204" pitchFamily="34" charset="-128"/>
                <a:ea typeface="Meiryo" panose="020B0604030504040204" pitchFamily="34" charset="-128"/>
              </a:rPr>
              <a:t>1</a:t>
            </a:r>
            <a:r>
              <a:rPr lang="ja-JP" altLang="en-US" sz="1000" b="1" dirty="0">
                <a:solidFill>
                  <a:schemeClr val="accent5"/>
                </a:solidFill>
                <a:latin typeface="Meiryo" panose="020B0604030504040204" pitchFamily="34" charset="-128"/>
                <a:ea typeface="Meiryo" panose="020B0604030504040204" pitchFamily="34" charset="-128"/>
              </a:rPr>
              <a:t>人当たりの教育費（兵庫県）</a:t>
            </a:r>
          </a:p>
        </p:txBody>
      </p:sp>
      <p:graphicFrame>
        <p:nvGraphicFramePr>
          <p:cNvPr id="28" name="表 27">
            <a:extLst>
              <a:ext uri="{FF2B5EF4-FFF2-40B4-BE49-F238E27FC236}">
                <a16:creationId xmlns:a16="http://schemas.microsoft.com/office/drawing/2014/main" id="{FA324351-B515-1467-BA87-3DF1CD2CA648}"/>
              </a:ext>
            </a:extLst>
          </p:cNvPr>
          <p:cNvGraphicFramePr>
            <a:graphicFrameLocks noGrp="1"/>
          </p:cNvGraphicFramePr>
          <p:nvPr>
            <p:extLst>
              <p:ext uri="{D42A27DB-BD31-4B8C-83A1-F6EECF244321}">
                <p14:modId xmlns:p14="http://schemas.microsoft.com/office/powerpoint/2010/main" val="3034591395"/>
              </p:ext>
            </p:extLst>
          </p:nvPr>
        </p:nvGraphicFramePr>
        <p:xfrm>
          <a:off x="4222029" y="2815208"/>
          <a:ext cx="4638129" cy="685800"/>
        </p:xfrm>
        <a:graphic>
          <a:graphicData uri="http://schemas.openxmlformats.org/drawingml/2006/table">
            <a:tbl>
              <a:tblPr firstRow="1">
                <a:tableStyleId>{5940675A-B579-460E-94D1-54222C63F5DA}</a:tableStyleId>
              </a:tblPr>
              <a:tblGrid>
                <a:gridCol w="710011">
                  <a:extLst>
                    <a:ext uri="{9D8B030D-6E8A-4147-A177-3AD203B41FA5}">
                      <a16:colId xmlns:a16="http://schemas.microsoft.com/office/drawing/2014/main" val="1411623697"/>
                    </a:ext>
                  </a:extLst>
                </a:gridCol>
                <a:gridCol w="648072">
                  <a:extLst>
                    <a:ext uri="{9D8B030D-6E8A-4147-A177-3AD203B41FA5}">
                      <a16:colId xmlns:a16="http://schemas.microsoft.com/office/drawing/2014/main" val="495932085"/>
                    </a:ext>
                  </a:extLst>
                </a:gridCol>
                <a:gridCol w="648072">
                  <a:extLst>
                    <a:ext uri="{9D8B030D-6E8A-4147-A177-3AD203B41FA5}">
                      <a16:colId xmlns:a16="http://schemas.microsoft.com/office/drawing/2014/main" val="261150510"/>
                    </a:ext>
                  </a:extLst>
                </a:gridCol>
                <a:gridCol w="648072">
                  <a:extLst>
                    <a:ext uri="{9D8B030D-6E8A-4147-A177-3AD203B41FA5}">
                      <a16:colId xmlns:a16="http://schemas.microsoft.com/office/drawing/2014/main" val="1878850084"/>
                    </a:ext>
                  </a:extLst>
                </a:gridCol>
                <a:gridCol w="720080">
                  <a:extLst>
                    <a:ext uri="{9D8B030D-6E8A-4147-A177-3AD203B41FA5}">
                      <a16:colId xmlns:a16="http://schemas.microsoft.com/office/drawing/2014/main" val="2930316658"/>
                    </a:ext>
                  </a:extLst>
                </a:gridCol>
                <a:gridCol w="648072">
                  <a:extLst>
                    <a:ext uri="{9D8B030D-6E8A-4147-A177-3AD203B41FA5}">
                      <a16:colId xmlns:a16="http://schemas.microsoft.com/office/drawing/2014/main" val="1541379715"/>
                    </a:ext>
                  </a:extLst>
                </a:gridCol>
                <a:gridCol w="615750">
                  <a:extLst>
                    <a:ext uri="{9D8B030D-6E8A-4147-A177-3AD203B41FA5}">
                      <a16:colId xmlns:a16="http://schemas.microsoft.com/office/drawing/2014/main" val="1212796446"/>
                    </a:ext>
                  </a:extLst>
                </a:gridCol>
              </a:tblGrid>
              <a:tr h="144017">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区分</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小学校</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900" dirty="0">
                          <a:solidFill>
                            <a:schemeClr val="tx1"/>
                          </a:solidFill>
                          <a:latin typeface="ＭＳ ゴシック" panose="020B0609070205080204" pitchFamily="49" charset="-128"/>
                          <a:ea typeface="ＭＳ ゴシック" panose="020B0609070205080204" pitchFamily="49" charset="-128"/>
                        </a:rPr>
                        <a:t>中学校</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ＭＳ ゴシック" panose="020B0609070205080204" pitchFamily="49" charset="-128"/>
                          <a:ea typeface="ＭＳ ゴシック" panose="020B0609070205080204" pitchFamily="49" charset="-128"/>
                        </a:rPr>
                        <a:t>義務教育学校</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ＭＳ ゴシック" panose="020B0609070205080204" pitchFamily="49" charset="-128"/>
                          <a:ea typeface="ＭＳ ゴシック" panose="020B0609070205080204" pitchFamily="49" charset="-128"/>
                        </a:rPr>
                        <a:t>高等学校</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ＭＳ ゴシック" panose="020B0609070205080204" pitchFamily="49" charset="-128"/>
                          <a:ea typeface="ＭＳ ゴシック" panose="020B0609070205080204" pitchFamily="49" charset="-128"/>
                        </a:rPr>
                        <a:t>中等教育学校</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ＭＳ ゴシック" panose="020B0609070205080204" pitchFamily="49" charset="-128"/>
                          <a:ea typeface="ＭＳ ゴシック" panose="020B0609070205080204" pitchFamily="49" charset="-128"/>
                        </a:rPr>
                        <a:t>特別支援学校</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0">
                <a:tc>
                  <a:txBody>
                    <a:bodyPr/>
                    <a:lstStyle/>
                    <a:p>
                      <a:pPr algn="ctr"/>
                      <a:r>
                        <a:rPr kumimoji="1" lang="ja-JP" altLang="en-US" sz="900" dirty="0">
                          <a:latin typeface="ＭＳ ゴシック" panose="020B0609070205080204" pitchFamily="49" charset="-128"/>
                          <a:ea typeface="ＭＳ ゴシック" panose="020B0609070205080204" pitchFamily="49" charset="-128"/>
                        </a:rPr>
                        <a:t>学校数</a:t>
                      </a:r>
                      <a:r>
                        <a:rPr kumimoji="1" lang="en-US" altLang="ja-JP" sz="600" dirty="0">
                          <a:latin typeface="ＭＳ ゴシック" panose="020B0609070205080204" pitchFamily="49" charset="-128"/>
                          <a:ea typeface="ＭＳ ゴシック" panose="020B0609070205080204" pitchFamily="49" charset="-128"/>
                        </a:rPr>
                        <a:t>(</a:t>
                      </a:r>
                      <a:r>
                        <a:rPr kumimoji="1" lang="ja-JP" altLang="en-US" sz="600" dirty="0">
                          <a:latin typeface="ＭＳ ゴシック" panose="020B0609070205080204" pitchFamily="49" charset="-128"/>
                          <a:ea typeface="ＭＳ ゴシック" panose="020B0609070205080204" pitchFamily="49" charset="-128"/>
                        </a:rPr>
                        <a:t>校</a:t>
                      </a:r>
                      <a:r>
                        <a:rPr kumimoji="1" lang="en-US" altLang="ja-JP" sz="600" dirty="0">
                          <a:latin typeface="ＭＳ ゴシック" panose="020B0609070205080204" pitchFamily="49" charset="-128"/>
                          <a:ea typeface="ＭＳ ゴシック" panose="020B0609070205080204" pitchFamily="49" charset="-128"/>
                        </a:rPr>
                        <a:t>)</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712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330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159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49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0">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生徒数</a:t>
                      </a:r>
                      <a:r>
                        <a:rPr kumimoji="1" lang="en-US" altLang="ja-JP" sz="600" dirty="0">
                          <a:solidFill>
                            <a:schemeClr val="tx1"/>
                          </a:solidFill>
                          <a:latin typeface="ＭＳ ゴシック" panose="020B0609070205080204" pitchFamily="49" charset="-128"/>
                          <a:ea typeface="ＭＳ ゴシック" panose="020B0609070205080204" pitchFamily="49" charset="-128"/>
                        </a:rPr>
                        <a:t>(</a:t>
                      </a:r>
                      <a:r>
                        <a:rPr kumimoji="1" lang="ja-JP" altLang="en-US" sz="600" dirty="0">
                          <a:solidFill>
                            <a:schemeClr val="tx1"/>
                          </a:solidFill>
                          <a:latin typeface="ＭＳ ゴシック" panose="020B0609070205080204" pitchFamily="49" charset="-128"/>
                          <a:ea typeface="ＭＳ ゴシック" panose="020B0609070205080204" pitchFamily="49" charset="-128"/>
                        </a:rPr>
                        <a:t>人</a:t>
                      </a:r>
                      <a:r>
                        <a:rPr kumimoji="1" lang="en-US" altLang="ja-JP" sz="600" dirty="0">
                          <a:solidFill>
                            <a:schemeClr val="tx1"/>
                          </a:solidFill>
                          <a:latin typeface="ＭＳ ゴシック" panose="020B0609070205080204" pitchFamily="49" charset="-128"/>
                          <a:ea typeface="ＭＳ ゴシック" panose="020B0609070205080204" pitchFamily="49" charset="-128"/>
                        </a:rPr>
                        <a:t>)</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254,115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125,586</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4,418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90,932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1,169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6,739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777180"/>
                  </a:ext>
                </a:extLst>
              </a:tr>
            </a:tbl>
          </a:graphicData>
        </a:graphic>
      </p:graphicFrame>
      <p:sp>
        <p:nvSpPr>
          <p:cNvPr id="29" name="Rectangle 8">
            <a:extLst>
              <a:ext uri="{FF2B5EF4-FFF2-40B4-BE49-F238E27FC236}">
                <a16:creationId xmlns:a16="http://schemas.microsoft.com/office/drawing/2014/main" id="{EDEFF6B3-0AD9-F71B-160A-F849ADE69A69}"/>
              </a:ext>
            </a:extLst>
          </p:cNvPr>
          <p:cNvSpPr>
            <a:spLocks noChangeArrowheads="1"/>
          </p:cNvSpPr>
          <p:nvPr/>
        </p:nvSpPr>
        <p:spPr bwMode="auto">
          <a:xfrm>
            <a:off x="4118389" y="2583632"/>
            <a:ext cx="500404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b="1" dirty="0">
                <a:solidFill>
                  <a:schemeClr val="accent5"/>
                </a:solidFill>
                <a:latin typeface="Meiryo" panose="020B0604030504040204" pitchFamily="34" charset="-128"/>
                <a:ea typeface="Meiryo" panose="020B0604030504040204" pitchFamily="34" charset="-128"/>
              </a:rPr>
              <a:t>兵庫県の公立学校・生徒数（令和７年５月１日現在）</a:t>
            </a:r>
          </a:p>
        </p:txBody>
      </p:sp>
      <p:graphicFrame>
        <p:nvGraphicFramePr>
          <p:cNvPr id="30" name="表 29">
            <a:extLst>
              <a:ext uri="{FF2B5EF4-FFF2-40B4-BE49-F238E27FC236}">
                <a16:creationId xmlns:a16="http://schemas.microsoft.com/office/drawing/2014/main" id="{4726B897-ADCF-B27B-D2DB-54AC837DB886}"/>
              </a:ext>
            </a:extLst>
          </p:cNvPr>
          <p:cNvGraphicFramePr>
            <a:graphicFrameLocks noGrp="1"/>
          </p:cNvGraphicFramePr>
          <p:nvPr>
            <p:extLst>
              <p:ext uri="{D42A27DB-BD31-4B8C-83A1-F6EECF244321}">
                <p14:modId xmlns:p14="http://schemas.microsoft.com/office/powerpoint/2010/main" val="3047149208"/>
              </p:ext>
            </p:extLst>
          </p:nvPr>
        </p:nvGraphicFramePr>
        <p:xfrm>
          <a:off x="4222029" y="4062662"/>
          <a:ext cx="4638130" cy="457200"/>
        </p:xfrm>
        <a:graphic>
          <a:graphicData uri="http://schemas.openxmlformats.org/drawingml/2006/table">
            <a:tbl>
              <a:tblPr firstRow="1">
                <a:tableStyleId>{5940675A-B579-460E-94D1-54222C63F5DA}</a:tableStyleId>
              </a:tblPr>
              <a:tblGrid>
                <a:gridCol w="1142059">
                  <a:extLst>
                    <a:ext uri="{9D8B030D-6E8A-4147-A177-3AD203B41FA5}">
                      <a16:colId xmlns:a16="http://schemas.microsoft.com/office/drawing/2014/main" val="1411623697"/>
                    </a:ext>
                  </a:extLst>
                </a:gridCol>
                <a:gridCol w="1165357">
                  <a:extLst>
                    <a:ext uri="{9D8B030D-6E8A-4147-A177-3AD203B41FA5}">
                      <a16:colId xmlns:a16="http://schemas.microsoft.com/office/drawing/2014/main" val="495932085"/>
                    </a:ext>
                  </a:extLst>
                </a:gridCol>
                <a:gridCol w="1165357">
                  <a:extLst>
                    <a:ext uri="{9D8B030D-6E8A-4147-A177-3AD203B41FA5}">
                      <a16:colId xmlns:a16="http://schemas.microsoft.com/office/drawing/2014/main" val="1878850084"/>
                    </a:ext>
                  </a:extLst>
                </a:gridCol>
                <a:gridCol w="1165357">
                  <a:extLst>
                    <a:ext uri="{9D8B030D-6E8A-4147-A177-3AD203B41FA5}">
                      <a16:colId xmlns:a16="http://schemas.microsoft.com/office/drawing/2014/main" val="1541379715"/>
                    </a:ext>
                  </a:extLst>
                </a:gridCol>
              </a:tblGrid>
              <a:tr h="193416">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区分</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令和４年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令和５年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令和６年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193416">
                <a:tc>
                  <a:txBody>
                    <a:bodyPr/>
                    <a:lstStyle/>
                    <a:p>
                      <a:pPr algn="ctr"/>
                      <a:r>
                        <a:rPr kumimoji="1" lang="ja-JP" altLang="en-US" sz="900">
                          <a:latin typeface="ＭＳ ゴシック" panose="020B0609070205080204" pitchFamily="49" charset="-128"/>
                          <a:ea typeface="ＭＳ ゴシック" panose="020B0609070205080204" pitchFamily="49" charset="-128"/>
                        </a:rPr>
                        <a:t>救急隊の出動回数</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323,440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340,738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300,704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bl>
          </a:graphicData>
        </a:graphic>
      </p:graphicFrame>
      <p:sp>
        <p:nvSpPr>
          <p:cNvPr id="31" name="Rectangle 8">
            <a:extLst>
              <a:ext uri="{FF2B5EF4-FFF2-40B4-BE49-F238E27FC236}">
                <a16:creationId xmlns:a16="http://schemas.microsoft.com/office/drawing/2014/main" id="{E70ACBCA-22B1-9E99-D145-254DE76E52C0}"/>
              </a:ext>
            </a:extLst>
          </p:cNvPr>
          <p:cNvSpPr>
            <a:spLocks noChangeArrowheads="1"/>
          </p:cNvSpPr>
          <p:nvPr/>
        </p:nvSpPr>
        <p:spPr bwMode="auto">
          <a:xfrm>
            <a:off x="4139952" y="3807768"/>
            <a:ext cx="500404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b="1" dirty="0">
                <a:solidFill>
                  <a:schemeClr val="accent5"/>
                </a:solidFill>
                <a:latin typeface="Meiryo" panose="020B0604030504040204" pitchFamily="34" charset="-128"/>
                <a:ea typeface="Meiryo" panose="020B0604030504040204" pitchFamily="34" charset="-128"/>
              </a:rPr>
              <a:t>救急隊の出動回数</a:t>
            </a:r>
          </a:p>
        </p:txBody>
      </p:sp>
      <p:sp>
        <p:nvSpPr>
          <p:cNvPr id="32" name="Rectangle 8">
            <a:extLst>
              <a:ext uri="{FF2B5EF4-FFF2-40B4-BE49-F238E27FC236}">
                <a16:creationId xmlns:a16="http://schemas.microsoft.com/office/drawing/2014/main" id="{C402BF22-AA22-F6EC-D20F-85BBCA732A57}"/>
              </a:ext>
            </a:extLst>
          </p:cNvPr>
          <p:cNvSpPr>
            <a:spLocks noChangeArrowheads="1"/>
          </p:cNvSpPr>
          <p:nvPr/>
        </p:nvSpPr>
        <p:spPr bwMode="auto">
          <a:xfrm>
            <a:off x="4118389" y="4560345"/>
            <a:ext cx="500404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b="1">
                <a:solidFill>
                  <a:schemeClr val="accent5"/>
                </a:solidFill>
                <a:latin typeface="Meiryo" panose="020B0604030504040204" pitchFamily="34" charset="-128"/>
                <a:ea typeface="Meiryo" panose="020B0604030504040204" pitchFamily="34" charset="-128"/>
              </a:rPr>
              <a:t>兵庫県の犯罪情勢</a:t>
            </a:r>
            <a:endParaRPr lang="ja-JP" altLang="en-US" sz="1000" b="1" dirty="0">
              <a:solidFill>
                <a:schemeClr val="accent5"/>
              </a:solidFill>
              <a:latin typeface="Meiryo" panose="020B0604030504040204" pitchFamily="34" charset="-128"/>
              <a:ea typeface="Meiryo" panose="020B0604030504040204" pitchFamily="34" charset="-128"/>
            </a:endParaRPr>
          </a:p>
        </p:txBody>
      </p:sp>
      <p:graphicFrame>
        <p:nvGraphicFramePr>
          <p:cNvPr id="33" name="表 32">
            <a:extLst>
              <a:ext uri="{FF2B5EF4-FFF2-40B4-BE49-F238E27FC236}">
                <a16:creationId xmlns:a16="http://schemas.microsoft.com/office/drawing/2014/main" id="{22E13FAA-7A8A-9626-85C1-919469DA64AA}"/>
              </a:ext>
            </a:extLst>
          </p:cNvPr>
          <p:cNvGraphicFramePr>
            <a:graphicFrameLocks noGrp="1"/>
          </p:cNvGraphicFramePr>
          <p:nvPr>
            <p:extLst>
              <p:ext uri="{D42A27DB-BD31-4B8C-83A1-F6EECF244321}">
                <p14:modId xmlns:p14="http://schemas.microsoft.com/office/powerpoint/2010/main" val="2338410715"/>
              </p:ext>
            </p:extLst>
          </p:nvPr>
        </p:nvGraphicFramePr>
        <p:xfrm>
          <a:off x="4222029" y="4803064"/>
          <a:ext cx="4638126" cy="1143000"/>
        </p:xfrm>
        <a:graphic>
          <a:graphicData uri="http://schemas.openxmlformats.org/drawingml/2006/table">
            <a:tbl>
              <a:tblPr firstRow="1">
                <a:tableStyleId>{5940675A-B579-460E-94D1-54222C63F5DA}</a:tableStyleId>
              </a:tblPr>
              <a:tblGrid>
                <a:gridCol w="607034">
                  <a:extLst>
                    <a:ext uri="{9D8B030D-6E8A-4147-A177-3AD203B41FA5}">
                      <a16:colId xmlns:a16="http://schemas.microsoft.com/office/drawing/2014/main" val="1411623697"/>
                    </a:ext>
                  </a:extLst>
                </a:gridCol>
                <a:gridCol w="967073">
                  <a:extLst>
                    <a:ext uri="{9D8B030D-6E8A-4147-A177-3AD203B41FA5}">
                      <a16:colId xmlns:a16="http://schemas.microsoft.com/office/drawing/2014/main" val="4145049683"/>
                    </a:ext>
                  </a:extLst>
                </a:gridCol>
                <a:gridCol w="744956">
                  <a:extLst>
                    <a:ext uri="{9D8B030D-6E8A-4147-A177-3AD203B41FA5}">
                      <a16:colId xmlns:a16="http://schemas.microsoft.com/office/drawing/2014/main" val="495932085"/>
                    </a:ext>
                  </a:extLst>
                </a:gridCol>
                <a:gridCol w="767212">
                  <a:extLst>
                    <a:ext uri="{9D8B030D-6E8A-4147-A177-3AD203B41FA5}">
                      <a16:colId xmlns:a16="http://schemas.microsoft.com/office/drawing/2014/main" val="1878850084"/>
                    </a:ext>
                  </a:extLst>
                </a:gridCol>
                <a:gridCol w="792088">
                  <a:extLst>
                    <a:ext uri="{9D8B030D-6E8A-4147-A177-3AD203B41FA5}">
                      <a16:colId xmlns:a16="http://schemas.microsoft.com/office/drawing/2014/main" val="1541379715"/>
                    </a:ext>
                  </a:extLst>
                </a:gridCol>
                <a:gridCol w="759763">
                  <a:extLst>
                    <a:ext uri="{9D8B030D-6E8A-4147-A177-3AD203B41FA5}">
                      <a16:colId xmlns:a16="http://schemas.microsoft.com/office/drawing/2014/main" val="3704014276"/>
                    </a:ext>
                  </a:extLst>
                </a:gridCol>
              </a:tblGrid>
              <a:tr h="217383">
                <a:tc gridSpan="3">
                  <a:txBody>
                    <a:bodyPr/>
                    <a:lstStyle/>
                    <a:p>
                      <a:pPr algn="ctr">
                        <a:lnSpc>
                          <a:spcPct val="100000"/>
                        </a:lnSpc>
                      </a:pPr>
                      <a:r>
                        <a:rPr kumimoji="1" lang="ja-JP" altLang="en-US" sz="900" dirty="0">
                          <a:solidFill>
                            <a:schemeClr val="tx1"/>
                          </a:solidFill>
                          <a:latin typeface="ＭＳ ゴシック" panose="020B0609070205080204" pitchFamily="49" charset="-128"/>
                          <a:ea typeface="ＭＳ ゴシック" panose="020B0609070205080204" pitchFamily="49" charset="-128"/>
                        </a:rPr>
                        <a:t>区分</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kumimoji="1" lang="ja-JP" altLang="en-US"/>
                    </a:p>
                  </a:txBody>
                  <a:tcPr/>
                </a:tc>
                <a:tc hMerge="1">
                  <a:txBody>
                    <a:bodyPr/>
                    <a:lstStyle/>
                    <a:p>
                      <a:pPr algn="ctr">
                        <a:lnSpc>
                          <a:spcPct val="100000"/>
                        </a:lnSpc>
                      </a:pP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令和４年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令和５年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令和６年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119125"/>
                  </a:ext>
                </a:extLst>
              </a:tr>
              <a:tr h="217383">
                <a:tc rowSpan="4">
                  <a:txBody>
                    <a:bodyPr/>
                    <a:lstStyle/>
                    <a:p>
                      <a:pPr algn="ctr"/>
                      <a:r>
                        <a:rPr kumimoji="1" lang="ja-JP" altLang="en-US" sz="900" dirty="0">
                          <a:latin typeface="ＭＳ ゴシック" panose="020B0609070205080204" pitchFamily="49" charset="-128"/>
                          <a:ea typeface="ＭＳ ゴシック" panose="020B0609070205080204" pitchFamily="49" charset="-128"/>
                        </a:rPr>
                        <a:t>刑法犯罪件数</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全体数</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認知件数</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33,018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37,267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37,817</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endPar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217383">
                <a:tc vMerge="1">
                  <a:txBody>
                    <a:bodyPr/>
                    <a:lstStyle/>
                    <a:p>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検挙件数</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14,504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14,437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15,421</a:t>
                      </a: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777180"/>
                  </a:ext>
                </a:extLst>
              </a:tr>
              <a:tr h="217383">
                <a:tc vMerge="1">
                  <a:txBody>
                    <a:bodyPr/>
                    <a:lstStyle/>
                    <a:p>
                      <a:endParaRPr dirty="0"/>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kumimoji="1" lang="ja-JP" altLang="en-US" sz="900">
                          <a:solidFill>
                            <a:schemeClr val="tx1"/>
                          </a:solidFill>
                          <a:latin typeface="ＭＳ ゴシック" panose="020B0609070205080204" pitchFamily="49" charset="-128"/>
                          <a:ea typeface="ＭＳ ゴシック" panose="020B0609070205080204" pitchFamily="49" charset="-128"/>
                        </a:rPr>
                        <a:t>うち重要犯罪</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認知件数</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561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758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941</a:t>
                      </a: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196017"/>
                  </a:ext>
                </a:extLst>
              </a:tr>
              <a:tr h="139687">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検挙件数</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495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628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858</a:t>
                      </a: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2608871"/>
                  </a:ext>
                </a:extLst>
              </a:tr>
            </a:tbl>
          </a:graphicData>
        </a:graphic>
      </p:graphicFrame>
      <p:graphicFrame>
        <p:nvGraphicFramePr>
          <p:cNvPr id="34" name="表 33">
            <a:extLst>
              <a:ext uri="{FF2B5EF4-FFF2-40B4-BE49-F238E27FC236}">
                <a16:creationId xmlns:a16="http://schemas.microsoft.com/office/drawing/2014/main" id="{3D9ED01A-9A4A-174E-1967-DC090331E5B0}"/>
              </a:ext>
            </a:extLst>
          </p:cNvPr>
          <p:cNvGraphicFramePr>
            <a:graphicFrameLocks noGrp="1"/>
          </p:cNvGraphicFramePr>
          <p:nvPr>
            <p:extLst>
              <p:ext uri="{D42A27DB-BD31-4B8C-83A1-F6EECF244321}">
                <p14:modId xmlns:p14="http://schemas.microsoft.com/office/powerpoint/2010/main" val="3278142211"/>
              </p:ext>
            </p:extLst>
          </p:nvPr>
        </p:nvGraphicFramePr>
        <p:xfrm>
          <a:off x="4222029" y="6232122"/>
          <a:ext cx="4638129" cy="457200"/>
        </p:xfrm>
        <a:graphic>
          <a:graphicData uri="http://schemas.openxmlformats.org/drawingml/2006/table">
            <a:tbl>
              <a:tblPr firstRow="1">
                <a:tableStyleId>{5940675A-B579-460E-94D1-54222C63F5DA}</a:tableStyleId>
              </a:tblPr>
              <a:tblGrid>
                <a:gridCol w="1214067">
                  <a:extLst>
                    <a:ext uri="{9D8B030D-6E8A-4147-A177-3AD203B41FA5}">
                      <a16:colId xmlns:a16="http://schemas.microsoft.com/office/drawing/2014/main" val="1411623697"/>
                    </a:ext>
                  </a:extLst>
                </a:gridCol>
                <a:gridCol w="1141354">
                  <a:extLst>
                    <a:ext uri="{9D8B030D-6E8A-4147-A177-3AD203B41FA5}">
                      <a16:colId xmlns:a16="http://schemas.microsoft.com/office/drawing/2014/main" val="495932085"/>
                    </a:ext>
                  </a:extLst>
                </a:gridCol>
                <a:gridCol w="1141354">
                  <a:extLst>
                    <a:ext uri="{9D8B030D-6E8A-4147-A177-3AD203B41FA5}">
                      <a16:colId xmlns:a16="http://schemas.microsoft.com/office/drawing/2014/main" val="1878850084"/>
                    </a:ext>
                  </a:extLst>
                </a:gridCol>
                <a:gridCol w="1141354">
                  <a:extLst>
                    <a:ext uri="{9D8B030D-6E8A-4147-A177-3AD203B41FA5}">
                      <a16:colId xmlns:a16="http://schemas.microsoft.com/office/drawing/2014/main" val="1541379715"/>
                    </a:ext>
                  </a:extLst>
                </a:gridCol>
              </a:tblGrid>
              <a:tr h="144017">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区分</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令和５年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令和６年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令和７年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0">
                <a:tc>
                  <a:txBody>
                    <a:bodyPr/>
                    <a:lstStyle/>
                    <a:p>
                      <a:pPr algn="ctr"/>
                      <a:r>
                        <a:rPr kumimoji="1" lang="ja-JP" altLang="en-US" sz="900">
                          <a:latin typeface="ＭＳ ゴシック" panose="020B0609070205080204" pitchFamily="49" charset="-128"/>
                          <a:ea typeface="ＭＳ ゴシック" panose="020B0609070205080204" pitchFamily="49" charset="-128"/>
                        </a:rPr>
                        <a:t>交通事故の発生件数</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16,281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ゴシック" panose="020B0609070205080204" pitchFamily="49" charset="-128"/>
                          <a:ea typeface="ＭＳ ゴシック" panose="020B0609070205080204" pitchFamily="49" charset="-128"/>
                        </a:rPr>
                        <a:t>15,551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14,458</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bl>
          </a:graphicData>
        </a:graphic>
      </p:graphicFrame>
      <p:sp>
        <p:nvSpPr>
          <p:cNvPr id="35" name="Rectangle 8">
            <a:extLst>
              <a:ext uri="{FF2B5EF4-FFF2-40B4-BE49-F238E27FC236}">
                <a16:creationId xmlns:a16="http://schemas.microsoft.com/office/drawing/2014/main" id="{4CAF68E8-D2D2-8ED7-D412-5E17AC1BA264}"/>
              </a:ext>
            </a:extLst>
          </p:cNvPr>
          <p:cNvSpPr>
            <a:spLocks noChangeArrowheads="1"/>
          </p:cNvSpPr>
          <p:nvPr/>
        </p:nvSpPr>
        <p:spPr bwMode="auto">
          <a:xfrm>
            <a:off x="4118389" y="5992705"/>
            <a:ext cx="500404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b="1">
                <a:solidFill>
                  <a:schemeClr val="accent5"/>
                </a:solidFill>
                <a:latin typeface="Meiryo" panose="020B0604030504040204" pitchFamily="34" charset="-128"/>
                <a:ea typeface="Meiryo" panose="020B0604030504040204" pitchFamily="34" charset="-128"/>
              </a:rPr>
              <a:t>交通事故の発生件数</a:t>
            </a:r>
            <a:endParaRPr lang="ja-JP" altLang="en-US" sz="1000" b="1" dirty="0">
              <a:solidFill>
                <a:schemeClr val="accent5"/>
              </a:solidFill>
              <a:latin typeface="Meiryo" panose="020B0604030504040204" pitchFamily="34" charset="-128"/>
              <a:ea typeface="Meiryo" panose="020B0604030504040204" pitchFamily="34" charset="-128"/>
            </a:endParaRPr>
          </a:p>
        </p:txBody>
      </p:sp>
      <p:sp>
        <p:nvSpPr>
          <p:cNvPr id="38" name="正方形/長方形 37">
            <a:extLst>
              <a:ext uri="{FF2B5EF4-FFF2-40B4-BE49-F238E27FC236}">
                <a16:creationId xmlns:a16="http://schemas.microsoft.com/office/drawing/2014/main" id="{C40A6716-EDCA-1589-9670-020C00010F07}"/>
              </a:ext>
            </a:extLst>
          </p:cNvPr>
          <p:cNvSpPr/>
          <p:nvPr/>
        </p:nvSpPr>
        <p:spPr>
          <a:xfrm>
            <a:off x="8371833" y="1496047"/>
            <a:ext cx="773464" cy="184666"/>
          </a:xfrm>
          <a:prstGeom prst="rect">
            <a:avLst/>
          </a:prstGeom>
        </p:spPr>
        <p:txBody>
          <a:bodyPr wrap="square">
            <a:spAutoFit/>
          </a:bodyPr>
          <a:lstStyle/>
          <a:p>
            <a:r>
              <a:rPr lang="ja-JP" altLang="en-US" sz="600" dirty="0">
                <a:latin typeface="メイリオ" panose="020B0604030504040204" pitchFamily="50" charset="-128"/>
                <a:ea typeface="メイリオ" panose="020B0604030504040204" pitchFamily="50" charset="-128"/>
              </a:rPr>
              <a:t>（単位：円）</a:t>
            </a:r>
            <a:endParaRPr lang="en-US" altLang="ja-JP" sz="600" dirty="0">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A75482E6-90C4-9210-C5F1-1B9345BDD41A}"/>
              </a:ext>
            </a:extLst>
          </p:cNvPr>
          <p:cNvSpPr/>
          <p:nvPr/>
        </p:nvSpPr>
        <p:spPr>
          <a:xfrm>
            <a:off x="8348973" y="3906863"/>
            <a:ext cx="773464" cy="184666"/>
          </a:xfrm>
          <a:prstGeom prst="rect">
            <a:avLst/>
          </a:prstGeom>
        </p:spPr>
        <p:txBody>
          <a:bodyPr wrap="square">
            <a:spAutoFit/>
          </a:bodyPr>
          <a:lstStyle/>
          <a:p>
            <a:r>
              <a:rPr lang="ja-JP" altLang="en-US" sz="600" dirty="0">
                <a:latin typeface="メイリオ" panose="020B0604030504040204" pitchFamily="50" charset="-128"/>
                <a:ea typeface="メイリオ" panose="020B0604030504040204" pitchFamily="50" charset="-128"/>
              </a:rPr>
              <a:t>（単位：回）</a:t>
            </a:r>
            <a:endParaRPr lang="en-US" altLang="ja-JP" sz="600" dirty="0">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B7761A44-3E04-89AA-5D74-C64EFDF8A291}"/>
              </a:ext>
            </a:extLst>
          </p:cNvPr>
          <p:cNvSpPr/>
          <p:nvPr/>
        </p:nvSpPr>
        <p:spPr>
          <a:xfrm>
            <a:off x="8348973" y="4653327"/>
            <a:ext cx="773464" cy="184666"/>
          </a:xfrm>
          <a:prstGeom prst="rect">
            <a:avLst/>
          </a:prstGeom>
        </p:spPr>
        <p:txBody>
          <a:bodyPr wrap="square">
            <a:spAutoFit/>
          </a:bodyPr>
          <a:lstStyle/>
          <a:p>
            <a:r>
              <a:rPr lang="ja-JP" altLang="en-US" sz="600" dirty="0">
                <a:latin typeface="メイリオ" panose="020B0604030504040204" pitchFamily="50" charset="-128"/>
                <a:ea typeface="メイリオ" panose="020B0604030504040204" pitchFamily="50" charset="-128"/>
              </a:rPr>
              <a:t>（単位：件）</a:t>
            </a:r>
            <a:endParaRPr lang="en-US" altLang="ja-JP" sz="600" dirty="0">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89540173-3DFA-0F67-9E70-D548612AFD7E}"/>
              </a:ext>
            </a:extLst>
          </p:cNvPr>
          <p:cNvSpPr/>
          <p:nvPr/>
        </p:nvSpPr>
        <p:spPr>
          <a:xfrm>
            <a:off x="8360403" y="6086330"/>
            <a:ext cx="773464" cy="184666"/>
          </a:xfrm>
          <a:prstGeom prst="rect">
            <a:avLst/>
          </a:prstGeom>
        </p:spPr>
        <p:txBody>
          <a:bodyPr wrap="square">
            <a:spAutoFit/>
          </a:bodyPr>
          <a:lstStyle/>
          <a:p>
            <a:r>
              <a:rPr lang="ja-JP" altLang="en-US" sz="600" dirty="0">
                <a:latin typeface="メイリオ" panose="020B0604030504040204" pitchFamily="50" charset="-128"/>
                <a:ea typeface="メイリオ" panose="020B0604030504040204" pitchFamily="50" charset="-128"/>
              </a:rPr>
              <a:t>（単位：件）</a:t>
            </a:r>
            <a:endParaRPr lang="en-US" altLang="ja-JP" sz="6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53D3D054-EB04-6670-C949-D1B069FB1C7B}"/>
              </a:ext>
            </a:extLst>
          </p:cNvPr>
          <p:cNvPicPr>
            <a:picLocks noChangeAspect="1"/>
          </p:cNvPicPr>
          <p:nvPr/>
        </p:nvPicPr>
        <p:blipFill>
          <a:blip r:embed="rId2"/>
          <a:stretch>
            <a:fillRect/>
          </a:stretch>
        </p:blipFill>
        <p:spPr>
          <a:xfrm>
            <a:off x="220759" y="721396"/>
            <a:ext cx="3772800" cy="2827150"/>
          </a:xfrm>
          <a:prstGeom prst="rect">
            <a:avLst/>
          </a:prstGeom>
          <a:ln>
            <a:solidFill>
              <a:srgbClr val="4E97C5"/>
            </a:solidFill>
          </a:ln>
        </p:spPr>
      </p:pic>
    </p:spTree>
    <p:extLst>
      <p:ext uri="{BB962C8B-B14F-4D97-AF65-F5344CB8AC3E}">
        <p14:creationId xmlns:p14="http://schemas.microsoft.com/office/powerpoint/2010/main" val="179055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FC102D51-AB11-4105-951F-55F654BA9490}"/>
              </a:ext>
            </a:extLst>
          </p:cNvPr>
          <p:cNvSpPr txBox="1">
            <a:spLocks noChangeArrowheads="1"/>
          </p:cNvSpPr>
          <p:nvPr/>
        </p:nvSpPr>
        <p:spPr>
          <a:xfrm>
            <a:off x="152400" y="152399"/>
            <a:ext cx="7155904" cy="378839"/>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兵庫県</a:t>
            </a:r>
            <a:r>
              <a:rPr lang="ja-JP" altLang="en-US" sz="1500" b="1" kern="0" dirty="0">
                <a:solidFill>
                  <a:schemeClr val="bg1"/>
                </a:solidFill>
                <a:latin typeface="メイリオ" panose="020B0604030504040204" pitchFamily="50" charset="-128"/>
                <a:ea typeface="メイリオ" panose="020B0604030504040204" pitchFamily="50" charset="-128"/>
              </a:rPr>
              <a:t>の財政（生徒用Ｐ</a:t>
            </a:r>
            <a:r>
              <a:rPr lang="en-US" altLang="ja-JP" sz="1500" b="1" kern="0" dirty="0">
                <a:solidFill>
                  <a:schemeClr val="bg1"/>
                </a:solidFill>
                <a:latin typeface="メイリオ" panose="020B0604030504040204" pitchFamily="50" charset="-128"/>
                <a:ea typeface="メイリオ" panose="020B0604030504040204" pitchFamily="50" charset="-128"/>
              </a:rPr>
              <a:t>25</a:t>
            </a:r>
            <a:r>
              <a:rPr lang="ja-JP" altLang="en-US" sz="1500" b="1" kern="0" dirty="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rgbClr val="FF0000"/>
              </a:solidFill>
              <a:latin typeface="メイリオ" panose="020B0604030504040204" pitchFamily="50" charset="-128"/>
              <a:ea typeface="メイリオ" panose="020B0604030504040204" pitchFamily="50" charset="-128"/>
            </a:endParaRPr>
          </a:p>
        </p:txBody>
      </p:sp>
      <p:sp>
        <p:nvSpPr>
          <p:cNvPr id="3" name="Slide Number Placeholder 5">
            <a:extLst>
              <a:ext uri="{FF2B5EF4-FFF2-40B4-BE49-F238E27FC236}">
                <a16:creationId xmlns:a16="http://schemas.microsoft.com/office/drawing/2014/main" id="{ACF202F9-E0AD-B246-6FC0-84B3971162F4}"/>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17</a:t>
            </a:fld>
            <a:endParaRPr kumimoji="1" lang="ja-JP" altLang="en-US"/>
          </a:p>
        </p:txBody>
      </p:sp>
      <p:sp>
        <p:nvSpPr>
          <p:cNvPr id="7" name="Rectangle 8">
            <a:extLst>
              <a:ext uri="{FF2B5EF4-FFF2-40B4-BE49-F238E27FC236}">
                <a16:creationId xmlns:a16="http://schemas.microsoft.com/office/drawing/2014/main" id="{0EE13CF5-626B-87CC-5E28-51F7A573FE44}"/>
              </a:ext>
            </a:extLst>
          </p:cNvPr>
          <p:cNvSpPr>
            <a:spLocks noChangeArrowheads="1"/>
          </p:cNvSpPr>
          <p:nvPr/>
        </p:nvSpPr>
        <p:spPr bwMode="auto">
          <a:xfrm>
            <a:off x="4164648" y="675077"/>
            <a:ext cx="2495584"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228600" indent="-228600">
              <a:lnSpc>
                <a:spcPct val="120000"/>
              </a:lnSpc>
              <a:spcBef>
                <a:spcPct val="0"/>
              </a:spcBef>
              <a:buFont typeface="+mj-lt"/>
              <a:buAutoNum type="arabicPeriod"/>
            </a:pPr>
            <a:r>
              <a:rPr lang="ja-JP" altLang="en-US" sz="1200" b="1" dirty="0">
                <a:solidFill>
                  <a:schemeClr val="accent5">
                    <a:lumMod val="50000"/>
                  </a:schemeClr>
                </a:solidFill>
                <a:latin typeface="Meiryo" panose="020B0604030504040204" pitchFamily="34" charset="-128"/>
                <a:ea typeface="Meiryo" panose="020B0604030504040204" pitchFamily="34" charset="-128"/>
              </a:rPr>
              <a:t>平成</a:t>
            </a:r>
            <a:r>
              <a:rPr lang="en-US" altLang="ja-JP" sz="1200" b="1" dirty="0">
                <a:solidFill>
                  <a:schemeClr val="accent5">
                    <a:lumMod val="50000"/>
                  </a:schemeClr>
                </a:solidFill>
                <a:latin typeface="Meiryo" panose="020B0604030504040204" pitchFamily="34" charset="-128"/>
                <a:ea typeface="Meiryo" panose="020B0604030504040204" pitchFamily="34" charset="-128"/>
              </a:rPr>
              <a:t>18</a:t>
            </a:r>
            <a:r>
              <a:rPr lang="ja-JP" altLang="en-US" sz="1200" b="1" dirty="0">
                <a:solidFill>
                  <a:schemeClr val="accent5">
                    <a:lumMod val="50000"/>
                  </a:schemeClr>
                </a:solidFill>
                <a:latin typeface="Meiryo" panose="020B0604030504040204" pitchFamily="34" charset="-128"/>
                <a:ea typeface="Meiryo" panose="020B0604030504040204" pitchFamily="34" charset="-128"/>
              </a:rPr>
              <a:t>年</a:t>
            </a:r>
            <a:r>
              <a:rPr lang="en-US" altLang="ja-JP" sz="1200" b="1" dirty="0">
                <a:solidFill>
                  <a:schemeClr val="accent5">
                    <a:lumMod val="50000"/>
                  </a:schemeClr>
                </a:solidFill>
                <a:latin typeface="Meiryo" panose="020B0604030504040204" pitchFamily="34" charset="-128"/>
                <a:ea typeface="Meiryo" panose="020B0604030504040204" pitchFamily="34" charset="-128"/>
              </a:rPr>
              <a:t>〜</a:t>
            </a:r>
            <a:r>
              <a:rPr lang="ja-JP" altLang="en-US" sz="1200" b="1" dirty="0">
                <a:solidFill>
                  <a:schemeClr val="accent5">
                    <a:lumMod val="50000"/>
                  </a:schemeClr>
                </a:solidFill>
                <a:latin typeface="Meiryo" panose="020B0604030504040204" pitchFamily="34" charset="-128"/>
                <a:ea typeface="Meiryo" panose="020B0604030504040204" pitchFamily="34" charset="-128"/>
              </a:rPr>
              <a:t>令和６年度決算額</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a:t>
            </a:r>
            <a:r>
              <a:rPr lang="en-US" altLang="ja-JP" sz="1000" dirty="0">
                <a:latin typeface="Meiryo" panose="020B0604030504040204" pitchFamily="34" charset="-128"/>
                <a:ea typeface="Meiryo" panose="020B0604030504040204" pitchFamily="34" charset="-128"/>
              </a:rPr>
              <a:t>1</a:t>
            </a:r>
            <a:r>
              <a:rPr lang="ja-JP" altLang="en-US" sz="1000" dirty="0">
                <a:latin typeface="Meiryo" panose="020B0604030504040204" pitchFamily="34" charset="-128"/>
                <a:ea typeface="Meiryo" panose="020B0604030504040204" pitchFamily="34" charset="-128"/>
              </a:rPr>
              <a:t>）税収</a:t>
            </a:r>
            <a:endParaRPr lang="en-US" altLang="ja-JP" sz="1000" dirty="0">
              <a:latin typeface="Meiryo" panose="020B0604030504040204" pitchFamily="34" charset="-128"/>
              <a:ea typeface="Meiryo" panose="020B0604030504040204" pitchFamily="34" charset="-128"/>
            </a:endParaRPr>
          </a:p>
        </p:txBody>
      </p:sp>
      <p:graphicFrame>
        <p:nvGraphicFramePr>
          <p:cNvPr id="14" name="表 13">
            <a:extLst>
              <a:ext uri="{FF2B5EF4-FFF2-40B4-BE49-F238E27FC236}">
                <a16:creationId xmlns:a16="http://schemas.microsoft.com/office/drawing/2014/main" id="{6A42928A-B054-8D01-5F25-5A1725A505E0}"/>
              </a:ext>
            </a:extLst>
          </p:cNvPr>
          <p:cNvGraphicFramePr>
            <a:graphicFrameLocks noGrp="1"/>
          </p:cNvGraphicFramePr>
          <p:nvPr>
            <p:extLst>
              <p:ext uri="{D42A27DB-BD31-4B8C-83A1-F6EECF244321}">
                <p14:modId xmlns:p14="http://schemas.microsoft.com/office/powerpoint/2010/main" val="2618648886"/>
              </p:ext>
            </p:extLst>
          </p:nvPr>
        </p:nvGraphicFramePr>
        <p:xfrm>
          <a:off x="4314473" y="1145576"/>
          <a:ext cx="1989231" cy="1162852"/>
        </p:xfrm>
        <a:graphic>
          <a:graphicData uri="http://schemas.openxmlformats.org/drawingml/2006/table">
            <a:tbl>
              <a:tblPr firstRow="1">
                <a:tableStyleId>{5940675A-B579-460E-94D1-54222C63F5DA}</a:tableStyleId>
              </a:tblPr>
              <a:tblGrid>
                <a:gridCol w="280316">
                  <a:extLst>
                    <a:ext uri="{9D8B030D-6E8A-4147-A177-3AD203B41FA5}">
                      <a16:colId xmlns:a16="http://schemas.microsoft.com/office/drawing/2014/main" val="1411623697"/>
                    </a:ext>
                  </a:extLst>
                </a:gridCol>
                <a:gridCol w="307586">
                  <a:extLst>
                    <a:ext uri="{9D8B030D-6E8A-4147-A177-3AD203B41FA5}">
                      <a16:colId xmlns:a16="http://schemas.microsoft.com/office/drawing/2014/main" val="3226926683"/>
                    </a:ext>
                  </a:extLst>
                </a:gridCol>
                <a:gridCol w="605729">
                  <a:extLst>
                    <a:ext uri="{9D8B030D-6E8A-4147-A177-3AD203B41FA5}">
                      <a16:colId xmlns:a16="http://schemas.microsoft.com/office/drawing/2014/main" val="47232126"/>
                    </a:ext>
                  </a:extLst>
                </a:gridCol>
                <a:gridCol w="795600">
                  <a:extLst>
                    <a:ext uri="{9D8B030D-6E8A-4147-A177-3AD203B41FA5}">
                      <a16:colId xmlns:a16="http://schemas.microsoft.com/office/drawing/2014/main" val="495932085"/>
                    </a:ext>
                  </a:extLst>
                </a:gridCol>
              </a:tblGrid>
              <a:tr h="183652">
                <a:tc gridSpan="3">
                  <a:txBody>
                    <a:bodyPr/>
                    <a:lstStyle/>
                    <a:p>
                      <a:pPr algn="ctr">
                        <a:lnSpc>
                          <a:spcPct val="100000"/>
                        </a:lnSpc>
                      </a:pPr>
                      <a:r>
                        <a:rPr kumimoji="1" lang="ja-JP" altLang="en-US" sz="800">
                          <a:solidFill>
                            <a:schemeClr val="tx1"/>
                          </a:solidFill>
                          <a:latin typeface="ＭＳ ゴシック" panose="020B0609070205080204" pitchFamily="49" charset="-128"/>
                          <a:ea typeface="ＭＳ ゴシック" panose="020B0609070205080204" pitchFamily="49" charset="-128"/>
                        </a:rPr>
                        <a:t>区分</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pPr>
                      <a:r>
                        <a:rPr kumimoji="1" lang="ja-JP" altLang="en-US" sz="800" dirty="0">
                          <a:solidFill>
                            <a:schemeClr val="tx1"/>
                          </a:solidFill>
                          <a:latin typeface="ＭＳ ゴシック" panose="020B0609070205080204" pitchFamily="49" charset="-128"/>
                          <a:ea typeface="ＭＳ ゴシック" panose="020B0609070205080204" pitchFamily="49" charset="-128"/>
                        </a:rPr>
                        <a:t>合計</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56119125"/>
                  </a:ext>
                </a:extLst>
              </a:tr>
              <a:tr h="244800">
                <a:tc gridSpan="3">
                  <a:txBody>
                    <a:bodyP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800" dirty="0">
                          <a:solidFill>
                            <a:schemeClr val="tx1"/>
                          </a:solidFill>
                          <a:latin typeface="ＭＳ ゴシック" panose="020B0609070205080204" pitchFamily="49" charset="-128"/>
                          <a:ea typeface="ＭＳ ゴシック" panose="020B0609070205080204" pitchFamily="49" charset="-128"/>
                        </a:rPr>
                        <a:t>18〜</a:t>
                      </a:r>
                      <a:r>
                        <a:rPr kumimoji="1" lang="ja-JP" altLang="en-US" sz="800" dirty="0">
                          <a:solidFill>
                            <a:schemeClr val="tx1"/>
                          </a:solidFill>
                          <a:latin typeface="ＭＳ ゴシック" panose="020B0609070205080204" pitchFamily="49" charset="-128"/>
                          <a:ea typeface="ＭＳ ゴシック" panose="020B0609070205080204" pitchFamily="49" charset="-128"/>
                        </a:rPr>
                        <a:t>令和６年度</a:t>
                      </a:r>
                    </a:p>
                  </a:txBody>
                  <a:tcPr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46,760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244800">
                <a:tc rowSpan="3">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3">
                  <a:txBody>
                    <a:bodyPr/>
                    <a:lstStyle/>
                    <a:p>
                      <a:pPr algn="ctr"/>
                      <a:r>
                        <a:rPr kumimoji="1" lang="ja-JP" altLang="en-US" sz="700">
                          <a:solidFill>
                            <a:schemeClr val="tx1"/>
                          </a:solidFill>
                          <a:latin typeface="ＭＳ ゴシック" panose="020B0609070205080204" pitchFamily="49" charset="-128"/>
                          <a:ea typeface="ＭＳ ゴシック" panose="020B0609070205080204" pitchFamily="49" charset="-128"/>
                        </a:rPr>
                        <a:t>最近３ヵ年度</a:t>
                      </a:r>
                      <a:endParaRPr kumimoji="1" lang="ja-JP" altLang="en-US" sz="7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４年度</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2,611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79940"/>
                  </a:ext>
                </a:extLst>
              </a:tr>
              <a:tr h="244800">
                <a:tc vMerge="1">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５年度</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2,613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196017"/>
                  </a:ext>
                </a:extLst>
              </a:tr>
              <a:tr h="244800">
                <a:tc vMerge="1">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６年度</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2,646</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53173"/>
                  </a:ext>
                </a:extLst>
              </a:tr>
            </a:tbl>
          </a:graphicData>
        </a:graphic>
      </p:graphicFrame>
      <p:graphicFrame>
        <p:nvGraphicFramePr>
          <p:cNvPr id="15" name="表 14">
            <a:extLst>
              <a:ext uri="{FF2B5EF4-FFF2-40B4-BE49-F238E27FC236}">
                <a16:creationId xmlns:a16="http://schemas.microsoft.com/office/drawing/2014/main" id="{11A83F09-DCED-04C3-1076-79D63E62198E}"/>
              </a:ext>
            </a:extLst>
          </p:cNvPr>
          <p:cNvGraphicFramePr>
            <a:graphicFrameLocks noGrp="1"/>
          </p:cNvGraphicFramePr>
          <p:nvPr>
            <p:extLst>
              <p:ext uri="{D42A27DB-BD31-4B8C-83A1-F6EECF244321}">
                <p14:modId xmlns:p14="http://schemas.microsoft.com/office/powerpoint/2010/main" val="3480436033"/>
              </p:ext>
            </p:extLst>
          </p:nvPr>
        </p:nvGraphicFramePr>
        <p:xfrm>
          <a:off x="6460628" y="1123024"/>
          <a:ext cx="1989382" cy="1186055"/>
        </p:xfrm>
        <a:graphic>
          <a:graphicData uri="http://schemas.openxmlformats.org/drawingml/2006/table">
            <a:tbl>
              <a:tblPr firstRow="1">
                <a:tableStyleId>{5940675A-B579-460E-94D1-54222C63F5DA}</a:tableStyleId>
              </a:tblPr>
              <a:tblGrid>
                <a:gridCol w="280316">
                  <a:extLst>
                    <a:ext uri="{9D8B030D-6E8A-4147-A177-3AD203B41FA5}">
                      <a16:colId xmlns:a16="http://schemas.microsoft.com/office/drawing/2014/main" val="1411623697"/>
                    </a:ext>
                  </a:extLst>
                </a:gridCol>
                <a:gridCol w="307586">
                  <a:extLst>
                    <a:ext uri="{9D8B030D-6E8A-4147-A177-3AD203B41FA5}">
                      <a16:colId xmlns:a16="http://schemas.microsoft.com/office/drawing/2014/main" val="3226926683"/>
                    </a:ext>
                  </a:extLst>
                </a:gridCol>
                <a:gridCol w="605729">
                  <a:extLst>
                    <a:ext uri="{9D8B030D-6E8A-4147-A177-3AD203B41FA5}">
                      <a16:colId xmlns:a16="http://schemas.microsoft.com/office/drawing/2014/main" val="47232126"/>
                    </a:ext>
                  </a:extLst>
                </a:gridCol>
                <a:gridCol w="795751">
                  <a:extLst>
                    <a:ext uri="{9D8B030D-6E8A-4147-A177-3AD203B41FA5}">
                      <a16:colId xmlns:a16="http://schemas.microsoft.com/office/drawing/2014/main" val="495932085"/>
                    </a:ext>
                  </a:extLst>
                </a:gridCol>
              </a:tblGrid>
              <a:tr h="206855">
                <a:tc gridSpan="3">
                  <a:txBody>
                    <a:bodyPr/>
                    <a:lstStyle/>
                    <a:p>
                      <a:pPr algn="ctr">
                        <a:lnSpc>
                          <a:spcPct val="100000"/>
                        </a:lnSpc>
                      </a:pPr>
                      <a:r>
                        <a:rPr kumimoji="1" lang="ja-JP" altLang="en-US" sz="800">
                          <a:solidFill>
                            <a:schemeClr val="tx1"/>
                          </a:solidFill>
                          <a:latin typeface="ＭＳ ゴシック" panose="020B0609070205080204" pitchFamily="49" charset="-128"/>
                          <a:ea typeface="ＭＳ ゴシック" panose="020B0609070205080204" pitchFamily="49" charset="-128"/>
                        </a:rPr>
                        <a:t>区分</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pPr>
                      <a:r>
                        <a:rPr kumimoji="1" lang="ja-JP" altLang="en-US" sz="800">
                          <a:solidFill>
                            <a:schemeClr val="tx1"/>
                          </a:solidFill>
                          <a:latin typeface="ＭＳ ゴシック" panose="020B0609070205080204" pitchFamily="49" charset="-128"/>
                          <a:ea typeface="ＭＳ ゴシック" panose="020B0609070205080204" pitchFamily="49" charset="-128"/>
                        </a:rPr>
                        <a:t>合計</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56119125"/>
                  </a:ext>
                </a:extLst>
              </a:tr>
              <a:tr h="244800">
                <a:tc gridSpan="3">
                  <a:txBody>
                    <a:bodyP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800" dirty="0">
                          <a:solidFill>
                            <a:schemeClr val="tx1"/>
                          </a:solidFill>
                          <a:latin typeface="ＭＳ ゴシック" panose="020B0609070205080204" pitchFamily="49" charset="-128"/>
                          <a:ea typeface="ＭＳ ゴシック" panose="020B0609070205080204" pitchFamily="49" charset="-128"/>
                        </a:rPr>
                        <a:t>18〜</a:t>
                      </a:r>
                      <a:r>
                        <a:rPr kumimoji="1" lang="ja-JP" altLang="en-US" sz="800">
                          <a:solidFill>
                            <a:schemeClr val="tx1"/>
                          </a:solidFill>
                          <a:latin typeface="ＭＳ ゴシック" panose="020B0609070205080204" pitchFamily="49" charset="-128"/>
                          <a:ea typeface="ＭＳ ゴシック" panose="020B0609070205080204" pitchFamily="49" charset="-128"/>
                        </a:rPr>
                        <a:t>令和６年度</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44,152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244800">
                <a:tc rowSpan="3">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3">
                  <a:txBody>
                    <a:bodyPr/>
                    <a:lstStyle/>
                    <a:p>
                      <a:pPr algn="ctr"/>
                      <a:r>
                        <a:rPr kumimoji="1" lang="ja-JP" altLang="en-US" sz="700">
                          <a:solidFill>
                            <a:schemeClr val="tx1"/>
                          </a:solidFill>
                          <a:latin typeface="ＭＳ ゴシック" panose="020B0609070205080204" pitchFamily="49" charset="-128"/>
                          <a:ea typeface="ＭＳ ゴシック" panose="020B0609070205080204" pitchFamily="49" charset="-128"/>
                        </a:rPr>
                        <a:t>最近３ヵ年度</a:t>
                      </a:r>
                      <a:endParaRPr kumimoji="1" lang="ja-JP" altLang="en-US" sz="7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４年度</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2,697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79940"/>
                  </a:ext>
                </a:extLst>
              </a:tr>
              <a:tr h="244800">
                <a:tc vMerge="1">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５年度</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2,233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196017"/>
                  </a:ext>
                </a:extLst>
              </a:tr>
              <a:tr h="244800">
                <a:tc vMerge="1">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６年度</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2,368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53173"/>
                  </a:ext>
                </a:extLst>
              </a:tr>
            </a:tbl>
          </a:graphicData>
        </a:graphic>
      </p:graphicFrame>
      <p:sp>
        <p:nvSpPr>
          <p:cNvPr id="16" name="Rectangle 8">
            <a:extLst>
              <a:ext uri="{FF2B5EF4-FFF2-40B4-BE49-F238E27FC236}">
                <a16:creationId xmlns:a16="http://schemas.microsoft.com/office/drawing/2014/main" id="{554CC467-A3AE-F030-726A-C52A11EA6C1A}"/>
              </a:ext>
            </a:extLst>
          </p:cNvPr>
          <p:cNvSpPr>
            <a:spLocks noChangeArrowheads="1"/>
          </p:cNvSpPr>
          <p:nvPr/>
        </p:nvSpPr>
        <p:spPr bwMode="auto">
          <a:xfrm>
            <a:off x="6303704" y="896026"/>
            <a:ext cx="2145344"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Meiryo" panose="020B0604030504040204" pitchFamily="34" charset="-128"/>
                <a:ea typeface="Meiryo" panose="020B0604030504040204" pitchFamily="34" charset="-128"/>
              </a:rPr>
              <a:t>（</a:t>
            </a:r>
            <a:r>
              <a:rPr lang="en-US" altLang="ja-JP" sz="1000" dirty="0">
                <a:latin typeface="Meiryo" panose="020B0604030504040204" pitchFamily="34" charset="-128"/>
                <a:ea typeface="Meiryo" panose="020B0604030504040204" pitchFamily="34" charset="-128"/>
              </a:rPr>
              <a:t>2</a:t>
            </a:r>
            <a:r>
              <a:rPr lang="ja-JP" altLang="en-US" sz="1000">
                <a:latin typeface="Meiryo" panose="020B0604030504040204" pitchFamily="34" charset="-128"/>
                <a:ea typeface="Meiryo" panose="020B0604030504040204" pitchFamily="34" charset="-128"/>
              </a:rPr>
              <a:t>）支出状況</a:t>
            </a:r>
            <a:endParaRPr lang="en-US" altLang="ja-JP" sz="1000" dirty="0">
              <a:latin typeface="Meiryo" panose="020B0604030504040204" pitchFamily="34" charset="-128"/>
              <a:ea typeface="Meiryo" panose="020B0604030504040204" pitchFamily="34" charset="-128"/>
            </a:endParaRPr>
          </a:p>
        </p:txBody>
      </p:sp>
      <p:sp>
        <p:nvSpPr>
          <p:cNvPr id="17" name="Rectangle 8">
            <a:extLst>
              <a:ext uri="{FF2B5EF4-FFF2-40B4-BE49-F238E27FC236}">
                <a16:creationId xmlns:a16="http://schemas.microsoft.com/office/drawing/2014/main" id="{4AF27E80-B8AE-2B1B-EA79-609C913FDA2E}"/>
              </a:ext>
            </a:extLst>
          </p:cNvPr>
          <p:cNvSpPr>
            <a:spLocks noChangeArrowheads="1"/>
          </p:cNvSpPr>
          <p:nvPr/>
        </p:nvSpPr>
        <p:spPr bwMode="auto">
          <a:xfrm>
            <a:off x="5460081" y="945181"/>
            <a:ext cx="1123040"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800" dirty="0">
                <a:latin typeface="Meiryo" panose="020B0604030504040204" pitchFamily="34" charset="-128"/>
                <a:ea typeface="Meiryo" panose="020B0604030504040204" pitchFamily="34" charset="-128"/>
              </a:rPr>
              <a:t>（単位：百万円）</a:t>
            </a:r>
            <a:endParaRPr lang="en-US" altLang="ja-JP" sz="800" dirty="0">
              <a:latin typeface="Meiryo" panose="020B0604030504040204" pitchFamily="34" charset="-128"/>
              <a:ea typeface="Meiryo" panose="020B0604030504040204" pitchFamily="34" charset="-128"/>
            </a:endParaRPr>
          </a:p>
        </p:txBody>
      </p:sp>
      <p:sp>
        <p:nvSpPr>
          <p:cNvPr id="18" name="Rectangle 8">
            <a:extLst>
              <a:ext uri="{FF2B5EF4-FFF2-40B4-BE49-F238E27FC236}">
                <a16:creationId xmlns:a16="http://schemas.microsoft.com/office/drawing/2014/main" id="{71209C68-1B2C-3CFF-7AFA-3D4E155CB7BE}"/>
              </a:ext>
            </a:extLst>
          </p:cNvPr>
          <p:cNvSpPr>
            <a:spLocks noChangeArrowheads="1"/>
          </p:cNvSpPr>
          <p:nvPr/>
        </p:nvSpPr>
        <p:spPr bwMode="auto">
          <a:xfrm>
            <a:off x="7599137" y="931420"/>
            <a:ext cx="108586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800" dirty="0">
                <a:latin typeface="Meiryo" panose="020B0604030504040204" pitchFamily="34" charset="-128"/>
                <a:ea typeface="Meiryo" panose="020B0604030504040204" pitchFamily="34" charset="-128"/>
              </a:rPr>
              <a:t>（単位：百万円）</a:t>
            </a:r>
            <a:endParaRPr lang="en-US" altLang="ja-JP" sz="800" dirty="0">
              <a:latin typeface="Meiryo" panose="020B0604030504040204" pitchFamily="34" charset="-128"/>
              <a:ea typeface="Meiryo" panose="020B0604030504040204" pitchFamily="34" charset="-128"/>
            </a:endParaRPr>
          </a:p>
        </p:txBody>
      </p:sp>
      <p:sp>
        <p:nvSpPr>
          <p:cNvPr id="19" name="Rectangle 8">
            <a:extLst>
              <a:ext uri="{FF2B5EF4-FFF2-40B4-BE49-F238E27FC236}">
                <a16:creationId xmlns:a16="http://schemas.microsoft.com/office/drawing/2014/main" id="{8A569713-B659-F68C-36D1-7DCD0220DBDC}"/>
              </a:ext>
            </a:extLst>
          </p:cNvPr>
          <p:cNvSpPr>
            <a:spLocks noChangeArrowheads="1"/>
          </p:cNvSpPr>
          <p:nvPr/>
        </p:nvSpPr>
        <p:spPr bwMode="auto">
          <a:xfrm>
            <a:off x="6605168" y="2275564"/>
            <a:ext cx="2126945"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税収との差額は、県民緑基金へ積立</a:t>
            </a:r>
            <a:endParaRPr lang="en-US" altLang="ja-JP" sz="800" dirty="0">
              <a:latin typeface="Meiryo" panose="020B0604030504040204" pitchFamily="34" charset="-128"/>
              <a:ea typeface="Meiryo" panose="020B0604030504040204" pitchFamily="34" charset="-128"/>
            </a:endParaRPr>
          </a:p>
        </p:txBody>
      </p:sp>
      <p:pic>
        <p:nvPicPr>
          <p:cNvPr id="8" name="図 7">
            <a:extLst>
              <a:ext uri="{FF2B5EF4-FFF2-40B4-BE49-F238E27FC236}">
                <a16:creationId xmlns:a16="http://schemas.microsoft.com/office/drawing/2014/main" id="{382EDDCE-6714-37D0-D0CF-A8EB7D74B74F}"/>
              </a:ext>
            </a:extLst>
          </p:cNvPr>
          <p:cNvPicPr>
            <a:picLocks noChangeAspect="1"/>
          </p:cNvPicPr>
          <p:nvPr/>
        </p:nvPicPr>
        <p:blipFill>
          <a:blip r:embed="rId2"/>
          <a:stretch>
            <a:fillRect/>
          </a:stretch>
        </p:blipFill>
        <p:spPr>
          <a:xfrm>
            <a:off x="198931" y="740519"/>
            <a:ext cx="3888606" cy="2916455"/>
          </a:xfrm>
          <a:prstGeom prst="rect">
            <a:avLst/>
          </a:prstGeom>
          <a:ln>
            <a:solidFill>
              <a:srgbClr val="4E97C5"/>
            </a:solidFill>
          </a:ln>
        </p:spPr>
      </p:pic>
      <p:pic>
        <p:nvPicPr>
          <p:cNvPr id="2" name="図 1">
            <a:extLst>
              <a:ext uri="{FF2B5EF4-FFF2-40B4-BE49-F238E27FC236}">
                <a16:creationId xmlns:a16="http://schemas.microsoft.com/office/drawing/2014/main" id="{9305C969-E61B-8C31-E9EA-1F937042024E}"/>
              </a:ext>
            </a:extLst>
          </p:cNvPr>
          <p:cNvPicPr>
            <a:picLocks noChangeAspect="1"/>
          </p:cNvPicPr>
          <p:nvPr/>
        </p:nvPicPr>
        <p:blipFill>
          <a:blip r:embed="rId3"/>
          <a:stretch>
            <a:fillRect/>
          </a:stretch>
        </p:blipFill>
        <p:spPr>
          <a:xfrm>
            <a:off x="5148064" y="2500926"/>
            <a:ext cx="3693288" cy="1856147"/>
          </a:xfrm>
          <a:prstGeom prst="rect">
            <a:avLst/>
          </a:prstGeom>
        </p:spPr>
      </p:pic>
      <p:sp>
        <p:nvSpPr>
          <p:cNvPr id="5" name="テキスト ボックス 12">
            <a:extLst>
              <a:ext uri="{FF2B5EF4-FFF2-40B4-BE49-F238E27FC236}">
                <a16:creationId xmlns:a16="http://schemas.microsoft.com/office/drawing/2014/main" id="{4E556ECC-FF40-CB92-8693-B37F2E0AE220}"/>
              </a:ext>
            </a:extLst>
          </p:cNvPr>
          <p:cNvSpPr txBox="1"/>
          <p:nvPr/>
        </p:nvSpPr>
        <p:spPr>
          <a:xfrm>
            <a:off x="152400" y="3958708"/>
            <a:ext cx="3411488" cy="2721741"/>
          </a:xfrm>
          <a:prstGeom prst="rect">
            <a:avLst/>
          </a:prstGeom>
          <a:no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r>
              <a:rPr kumimoji="1" lang="en-US" altLang="ja-JP" sz="930" b="1" baseline="0" dirty="0">
                <a:latin typeface="メイリオ" panose="020B0604030504040204" pitchFamily="50" charset="-128"/>
                <a:ea typeface="メイリオ" panose="020B0604030504040204" pitchFamily="50" charset="-128"/>
              </a:rPr>
              <a:t>2</a:t>
            </a:r>
            <a:r>
              <a:rPr kumimoji="1" lang="ja-JP" altLang="en-US" sz="930" b="1" baseline="0" dirty="0">
                <a:latin typeface="メイリオ" panose="020B0604030504040204" pitchFamily="50" charset="-128"/>
                <a:ea typeface="メイリオ" panose="020B0604030504040204" pitchFamily="50" charset="-128"/>
              </a:rPr>
              <a:t>　事業実績</a:t>
            </a:r>
            <a:endParaRPr kumimoji="1" lang="en-US" altLang="ja-JP" sz="930" b="1" baseline="0" dirty="0">
              <a:latin typeface="メイリオ" panose="020B0604030504040204" pitchFamily="50" charset="-128"/>
              <a:ea typeface="メイリオ" panose="020B0604030504040204" pitchFamily="50" charset="-128"/>
            </a:endParaRPr>
          </a:p>
          <a:p>
            <a:pPr>
              <a:spcBef>
                <a:spcPts val="600"/>
              </a:spcBef>
            </a:pPr>
            <a:r>
              <a:rPr kumimoji="1" lang="ja-JP" altLang="en-US" sz="930" b="1" baseline="0" dirty="0">
                <a:latin typeface="メイリオ" panose="020B0604030504040204" pitchFamily="50" charset="-128"/>
                <a:ea typeface="メイリオ" panose="020B0604030504040204" pitchFamily="50" charset="-128"/>
              </a:rPr>
              <a:t>（</a:t>
            </a:r>
            <a:r>
              <a:rPr kumimoji="1" lang="en-US" altLang="ja-JP" sz="930" b="1" baseline="0" dirty="0">
                <a:latin typeface="メイリオ" panose="020B0604030504040204" pitchFamily="50" charset="-128"/>
                <a:ea typeface="メイリオ" panose="020B0604030504040204" pitchFamily="50" charset="-128"/>
              </a:rPr>
              <a:t>1</a:t>
            </a:r>
            <a:r>
              <a:rPr kumimoji="1" lang="ja-JP" altLang="en-US" sz="930" b="1" baseline="0" dirty="0">
                <a:latin typeface="メイリオ" panose="020B0604030504040204" pitchFamily="50" charset="-128"/>
                <a:ea typeface="メイリオ" panose="020B0604030504040204" pitchFamily="50" charset="-128"/>
              </a:rPr>
              <a:t>）「災害に強い森づくり」</a:t>
            </a:r>
            <a:endParaRPr kumimoji="1" lang="en-US" altLang="ja-JP" sz="930" b="1" baseline="0" dirty="0">
              <a:latin typeface="メイリオ" panose="020B0604030504040204" pitchFamily="50" charset="-128"/>
              <a:ea typeface="メイリオ" panose="020B0604030504040204" pitchFamily="50" charset="-128"/>
            </a:endParaRPr>
          </a:p>
          <a:p>
            <a:pPr marL="144000" indent="144000">
              <a:lnSpc>
                <a:spcPts val="1050"/>
              </a:lnSpc>
            </a:pP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平成</a:t>
            </a:r>
            <a:r>
              <a:rPr kumimoji="1" lang="en-US" altLang="ja-JP" sz="930" baseline="0" dirty="0">
                <a:solidFill>
                  <a:sysClr val="windowText" lastClr="000000"/>
                </a:solidFill>
                <a:latin typeface="メイリオ" panose="020B0604030504040204" pitchFamily="50" charset="-128"/>
                <a:ea typeface="メイリオ" panose="020B0604030504040204" pitchFamily="50" charset="-128"/>
              </a:rPr>
              <a:t>16</a:t>
            </a: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年や平成</a:t>
            </a:r>
            <a:r>
              <a:rPr kumimoji="1" lang="en-US" altLang="ja-JP" sz="930" baseline="0" dirty="0">
                <a:solidFill>
                  <a:sysClr val="windowText" lastClr="000000"/>
                </a:solidFill>
                <a:latin typeface="メイリオ" panose="020B0604030504040204" pitchFamily="50" charset="-128"/>
                <a:ea typeface="メイリオ" panose="020B0604030504040204" pitchFamily="50" charset="-128"/>
              </a:rPr>
              <a:t>21</a:t>
            </a: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年、平成</a:t>
            </a:r>
            <a:r>
              <a:rPr kumimoji="1" lang="en-US" altLang="ja-JP" sz="930" baseline="0" dirty="0">
                <a:solidFill>
                  <a:sysClr val="windowText" lastClr="000000"/>
                </a:solidFill>
                <a:latin typeface="メイリオ" panose="020B0604030504040204" pitchFamily="50" charset="-128"/>
                <a:ea typeface="メイリオ" panose="020B0604030504040204" pitchFamily="50" charset="-128"/>
              </a:rPr>
              <a:t>26</a:t>
            </a: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年、平成</a:t>
            </a:r>
            <a:r>
              <a:rPr kumimoji="1" lang="en-US" altLang="ja-JP" sz="930" baseline="0" dirty="0">
                <a:solidFill>
                  <a:sysClr val="windowText" lastClr="000000"/>
                </a:solidFill>
                <a:latin typeface="メイリオ" panose="020B0604030504040204" pitchFamily="50" charset="-128"/>
                <a:ea typeface="メイリオ" panose="020B0604030504040204" pitchFamily="50" charset="-128"/>
              </a:rPr>
              <a:t>30</a:t>
            </a: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年などの度重なる山地災害を踏まえ、森林の防災面での機能強化を進めるため、平成</a:t>
            </a:r>
            <a:r>
              <a:rPr kumimoji="1" lang="en-US" altLang="ja-JP" sz="930" baseline="0" dirty="0">
                <a:solidFill>
                  <a:sysClr val="windowText" lastClr="000000"/>
                </a:solidFill>
                <a:latin typeface="メイリオ" panose="020B0604030504040204" pitchFamily="50" charset="-128"/>
                <a:ea typeface="メイリオ" panose="020B0604030504040204" pitchFamily="50" charset="-128"/>
              </a:rPr>
              <a:t>18</a:t>
            </a: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年度から令和６年度までの間に、①伐倒木を利用した土留工の設置、②災害緩衝林等の整備、③集落裏山の森林整備、④高齢人工林の広葉樹林化、⑤人と野生動物の棲み分けを図るバッファーゾーンの設置、⑥地域住民が自発的に行う森林整備活動への支援、⑦六甲山系における広葉樹林の整備など、約</a:t>
            </a:r>
            <a:r>
              <a:rPr kumimoji="1" lang="en-US" altLang="ja-JP" sz="930" baseline="0" dirty="0">
                <a:solidFill>
                  <a:sysClr val="windowText" lastClr="000000"/>
                </a:solidFill>
                <a:latin typeface="メイリオ" panose="020B0604030504040204" pitchFamily="50" charset="-128"/>
                <a:ea typeface="メイリオ" panose="020B0604030504040204" pitchFamily="50" charset="-128"/>
              </a:rPr>
              <a:t>44,800ha</a:t>
            </a: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の森林整備を実施しました。</a:t>
            </a:r>
            <a:endParaRPr kumimoji="1" lang="en-US" altLang="ja-JP" sz="930" baseline="0" dirty="0">
              <a:solidFill>
                <a:sysClr val="windowText" lastClr="000000"/>
              </a:solidFill>
              <a:latin typeface="メイリオ" panose="020B0604030504040204" pitchFamily="50" charset="-128"/>
              <a:ea typeface="メイリオ" panose="020B0604030504040204" pitchFamily="50" charset="-128"/>
            </a:endParaRPr>
          </a:p>
          <a:p>
            <a:pPr>
              <a:spcBef>
                <a:spcPts val="600"/>
              </a:spcBef>
            </a:pPr>
            <a:r>
              <a:rPr kumimoji="1" lang="ja-JP" altLang="en-US" sz="930" b="1" baseline="0" dirty="0">
                <a:solidFill>
                  <a:sysClr val="windowText" lastClr="000000"/>
                </a:solidFill>
                <a:latin typeface="メイリオ" panose="020B0604030504040204" pitchFamily="50" charset="-128"/>
                <a:ea typeface="メイリオ" panose="020B0604030504040204" pitchFamily="50" charset="-128"/>
              </a:rPr>
              <a:t>（</a:t>
            </a:r>
            <a:r>
              <a:rPr kumimoji="1" lang="en-US" altLang="ja-JP" sz="930" b="1" baseline="0" dirty="0">
                <a:solidFill>
                  <a:sysClr val="windowText" lastClr="000000"/>
                </a:solidFill>
                <a:latin typeface="メイリオ" panose="020B0604030504040204" pitchFamily="50" charset="-128"/>
                <a:ea typeface="メイリオ" panose="020B0604030504040204" pitchFamily="50" charset="-128"/>
              </a:rPr>
              <a:t>2</a:t>
            </a:r>
            <a:r>
              <a:rPr kumimoji="1" lang="ja-JP" altLang="en-US" sz="930" b="1" baseline="0" dirty="0">
                <a:solidFill>
                  <a:sysClr val="windowText" lastClr="000000"/>
                </a:solidFill>
                <a:latin typeface="メイリオ" panose="020B0604030504040204" pitchFamily="50" charset="-128"/>
                <a:ea typeface="メイリオ" panose="020B0604030504040204" pitchFamily="50" charset="-128"/>
              </a:rPr>
              <a:t>）「県民まちなみ緑化事業」</a:t>
            </a:r>
            <a:endParaRPr kumimoji="1" lang="en-US" altLang="ja-JP" sz="930" b="1" baseline="0" dirty="0">
              <a:solidFill>
                <a:sysClr val="windowText" lastClr="000000"/>
              </a:solidFill>
              <a:latin typeface="メイリオ" panose="020B0604030504040204" pitchFamily="50" charset="-128"/>
              <a:ea typeface="メイリオ" panose="020B0604030504040204" pitchFamily="50" charset="-128"/>
            </a:endParaRPr>
          </a:p>
          <a:p>
            <a:pPr marL="144000" indent="144000">
              <a:lnSpc>
                <a:spcPts val="1050"/>
              </a:lnSpc>
            </a:pP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都市の環境改善や防災性向上のため、平成</a:t>
            </a:r>
            <a:r>
              <a:rPr kumimoji="1" lang="en-US" altLang="ja-JP" sz="930" baseline="0" dirty="0">
                <a:solidFill>
                  <a:sysClr val="windowText" lastClr="000000"/>
                </a:solidFill>
                <a:latin typeface="メイリオ" panose="020B0604030504040204" pitchFamily="50" charset="-128"/>
                <a:ea typeface="メイリオ" panose="020B0604030504040204" pitchFamily="50" charset="-128"/>
              </a:rPr>
              <a:t>18</a:t>
            </a: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年度から令和６年度までの間に、①空地、広場、公園などへの植樹、②校園庭の芝生化、③ひろばの芝生化、④駐車場の芝生化、⑤建築物の屋上・壁面の緑化など、県民が行う緑化活動約</a:t>
            </a:r>
            <a:r>
              <a:rPr kumimoji="1" lang="en-US" altLang="ja-JP" sz="930" baseline="0" dirty="0">
                <a:solidFill>
                  <a:sysClr val="windowText" lastClr="000000"/>
                </a:solidFill>
                <a:latin typeface="メイリオ" panose="020B0604030504040204" pitchFamily="50" charset="-128"/>
                <a:ea typeface="メイリオ" panose="020B0604030504040204" pitchFamily="50" charset="-128"/>
              </a:rPr>
              <a:t>3,900</a:t>
            </a: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件の支援を行い、約</a:t>
            </a:r>
            <a:r>
              <a:rPr kumimoji="1" lang="en-US" altLang="ja-JP" sz="930" baseline="0" dirty="0">
                <a:solidFill>
                  <a:sysClr val="windowText" lastClr="000000"/>
                </a:solidFill>
                <a:latin typeface="メイリオ" panose="020B0604030504040204" pitchFamily="50" charset="-128"/>
                <a:ea typeface="メイリオ" panose="020B0604030504040204" pitchFamily="50" charset="-128"/>
              </a:rPr>
              <a:t>227ha</a:t>
            </a:r>
            <a:r>
              <a:rPr kumimoji="1" lang="ja-JP" altLang="en-US" sz="930" baseline="0" dirty="0">
                <a:solidFill>
                  <a:sysClr val="windowText" lastClr="000000"/>
                </a:solidFill>
                <a:latin typeface="メイリオ" panose="020B0604030504040204" pitchFamily="50" charset="-128"/>
                <a:ea typeface="メイリオ" panose="020B0604030504040204" pitchFamily="50" charset="-128"/>
              </a:rPr>
              <a:t>の緑地を創出しました。</a:t>
            </a:r>
          </a:p>
        </p:txBody>
      </p:sp>
      <p:sp>
        <p:nvSpPr>
          <p:cNvPr id="6" name="テキスト ボックス 11">
            <a:extLst>
              <a:ext uri="{FF2B5EF4-FFF2-40B4-BE49-F238E27FC236}">
                <a16:creationId xmlns:a16="http://schemas.microsoft.com/office/drawing/2014/main" id="{898F33A1-7543-630F-00FA-85637FDA7A55}"/>
              </a:ext>
            </a:extLst>
          </p:cNvPr>
          <p:cNvSpPr txBox="1"/>
          <p:nvPr/>
        </p:nvSpPr>
        <p:spPr>
          <a:xfrm>
            <a:off x="3419873" y="4127473"/>
            <a:ext cx="5571728" cy="2507866"/>
          </a:xfrm>
          <a:prstGeom prst="rect">
            <a:avLst/>
          </a:prstGeom>
          <a:noFill/>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r>
              <a:rPr kumimoji="1" lang="en-US" altLang="ja-JP" sz="930" b="1" dirty="0">
                <a:solidFill>
                  <a:sysClr val="windowText" lastClr="000000"/>
                </a:solidFill>
                <a:latin typeface="メイリオ" panose="020B0604030504040204" pitchFamily="50" charset="-128"/>
                <a:ea typeface="メイリオ" panose="020B0604030504040204" pitchFamily="50" charset="-128"/>
              </a:rPr>
              <a:t>3</a:t>
            </a:r>
            <a:r>
              <a:rPr kumimoji="1" lang="ja-JP" altLang="en-US" sz="930" b="1" dirty="0">
                <a:solidFill>
                  <a:sysClr val="windowText" lastClr="000000"/>
                </a:solidFill>
                <a:latin typeface="メイリオ" panose="020B0604030504040204" pitchFamily="50" charset="-128"/>
                <a:ea typeface="メイリオ" panose="020B0604030504040204" pitchFamily="50" charset="-128"/>
              </a:rPr>
              <a:t>　第</a:t>
            </a:r>
            <a:r>
              <a:rPr kumimoji="1" lang="en-US" altLang="ja-JP" sz="930" b="1" dirty="0">
                <a:solidFill>
                  <a:sysClr val="windowText" lastClr="000000"/>
                </a:solidFill>
                <a:latin typeface="メイリオ" panose="020B0604030504040204" pitchFamily="50" charset="-128"/>
                <a:ea typeface="メイリオ" panose="020B0604030504040204" pitchFamily="50" charset="-128"/>
              </a:rPr>
              <a:t>4</a:t>
            </a:r>
            <a:r>
              <a:rPr kumimoji="1" lang="ja-JP" altLang="en-US" sz="930" b="1" dirty="0">
                <a:solidFill>
                  <a:sysClr val="windowText" lastClr="000000"/>
                </a:solidFill>
                <a:latin typeface="メイリオ" panose="020B0604030504040204" pitchFamily="50" charset="-128"/>
                <a:ea typeface="メイリオ" panose="020B0604030504040204" pitchFamily="50" charset="-128"/>
              </a:rPr>
              <a:t>期の効果検証</a:t>
            </a:r>
            <a:endParaRPr kumimoji="1" lang="en-US" altLang="ja-JP" sz="930" b="1" dirty="0">
              <a:solidFill>
                <a:sysClr val="windowText" lastClr="000000"/>
              </a:solidFill>
              <a:latin typeface="メイリオ" panose="020B0604030504040204" pitchFamily="50" charset="-128"/>
              <a:ea typeface="メイリオ" panose="020B0604030504040204" pitchFamily="50" charset="-128"/>
            </a:endParaRPr>
          </a:p>
          <a:p>
            <a:pPr>
              <a:lnSpc>
                <a:spcPts val="1050"/>
              </a:lnSpc>
              <a:spcBef>
                <a:spcPts val="600"/>
              </a:spcBef>
            </a:pPr>
            <a:r>
              <a:rPr kumimoji="1" lang="ja-JP" altLang="en-US" sz="930" b="1" dirty="0">
                <a:solidFill>
                  <a:sysClr val="windowText" lastClr="000000"/>
                </a:solidFill>
                <a:latin typeface="メイリオ" panose="020B0604030504040204" pitchFamily="50" charset="-128"/>
                <a:ea typeface="メイリオ" panose="020B0604030504040204" pitchFamily="50" charset="-128"/>
              </a:rPr>
              <a:t>（</a:t>
            </a:r>
            <a:r>
              <a:rPr kumimoji="1" lang="en-US" altLang="ja-JP" sz="930" b="1" dirty="0">
                <a:solidFill>
                  <a:sysClr val="windowText" lastClr="000000"/>
                </a:solidFill>
                <a:latin typeface="メイリオ" panose="020B0604030504040204" pitchFamily="50" charset="-128"/>
                <a:ea typeface="メイリオ" panose="020B0604030504040204" pitchFamily="50" charset="-128"/>
              </a:rPr>
              <a:t>1</a:t>
            </a:r>
            <a:r>
              <a:rPr kumimoji="1" lang="ja-JP" altLang="en-US" sz="930" b="1" dirty="0">
                <a:solidFill>
                  <a:sysClr val="windowText" lastClr="000000"/>
                </a:solidFill>
                <a:latin typeface="メイリオ" panose="020B0604030504040204" pitchFamily="50" charset="-128"/>
                <a:ea typeface="メイリオ" panose="020B0604030504040204" pitchFamily="50" charset="-128"/>
              </a:rPr>
              <a:t>）「災害に強い森づくり」</a:t>
            </a:r>
            <a:endParaRPr kumimoji="1" lang="en-US" altLang="ja-JP" sz="930" b="1" dirty="0">
              <a:solidFill>
                <a:sysClr val="windowText" lastClr="000000"/>
              </a:solidFill>
              <a:latin typeface="メイリオ" panose="020B0604030504040204" pitchFamily="50" charset="-128"/>
              <a:ea typeface="メイリオ" panose="020B0604030504040204" pitchFamily="50" charset="-128"/>
            </a:endParaRPr>
          </a:p>
          <a:p>
            <a:pPr marL="144000" indent="144000">
              <a:lnSpc>
                <a:spcPts val="1050"/>
              </a:lnSpc>
            </a:pPr>
            <a:r>
              <a:rPr kumimoji="1" lang="ja-JP" altLang="en-US" sz="930" dirty="0">
                <a:solidFill>
                  <a:sysClr val="windowText" lastClr="000000"/>
                </a:solidFill>
                <a:latin typeface="メイリオ" panose="020B0604030504040204" pitchFamily="50" charset="-128"/>
                <a:ea typeface="メイリオ" panose="020B0604030504040204" pitchFamily="50" charset="-128"/>
              </a:rPr>
              <a:t>災害に強い森づくり事業検証委員会による効果検証を行い、事業実施箇所における土砂の流出量調査、下層植生の回復調査、アンケート調査等を通じて、次のような整備効果等が認められました。</a:t>
            </a:r>
            <a:endParaRPr kumimoji="1" lang="en-US" altLang="ja-JP" sz="930" dirty="0">
              <a:solidFill>
                <a:sysClr val="windowText" lastClr="000000"/>
              </a:solidFill>
              <a:latin typeface="メイリオ" panose="020B0604030504040204" pitchFamily="50" charset="-128"/>
              <a:ea typeface="メイリオ" panose="020B0604030504040204" pitchFamily="50" charset="-128"/>
            </a:endParaRPr>
          </a:p>
          <a:p>
            <a:pPr marL="288000" indent="-144000">
              <a:lnSpc>
                <a:spcPts val="1050"/>
              </a:lnSpc>
            </a:pPr>
            <a:r>
              <a:rPr kumimoji="1" lang="ja-JP" altLang="en-US" sz="930" dirty="0">
                <a:solidFill>
                  <a:sysClr val="windowText" lastClr="000000"/>
                </a:solidFill>
                <a:latin typeface="メイリオ" panose="020B0604030504040204" pitchFamily="50" charset="-128"/>
                <a:ea typeface="メイリオ" panose="020B0604030504040204" pitchFamily="50" charset="-128"/>
              </a:rPr>
              <a:t>① 災害緩衝林整備や流木止め施設の設置により整備地（</a:t>
            </a:r>
            <a:r>
              <a:rPr kumimoji="1" lang="en-US" altLang="ja-JP" sz="930" dirty="0">
                <a:solidFill>
                  <a:sysClr val="windowText" lastClr="000000"/>
                </a:solidFill>
                <a:latin typeface="メイリオ" panose="020B0604030504040204" pitchFamily="50" charset="-128"/>
                <a:ea typeface="メイリオ" panose="020B0604030504040204" pitchFamily="50" charset="-128"/>
              </a:rPr>
              <a:t>69</a:t>
            </a:r>
            <a:r>
              <a:rPr kumimoji="1" lang="ja-JP" altLang="en-US" sz="930" dirty="0">
                <a:solidFill>
                  <a:sysClr val="windowText" lastClr="000000"/>
                </a:solidFill>
                <a:latin typeface="メイリオ" panose="020B0604030504040204" pitchFamily="50" charset="-128"/>
                <a:ea typeface="メイリオ" panose="020B0604030504040204" pitchFamily="50" charset="-128"/>
              </a:rPr>
              <a:t>箇所）の点検で流木被害は確認されず整備効果が判明</a:t>
            </a:r>
          </a:p>
          <a:p>
            <a:pPr marL="288000" indent="-144000">
              <a:lnSpc>
                <a:spcPts val="1050"/>
              </a:lnSpc>
            </a:pPr>
            <a:r>
              <a:rPr kumimoji="1" lang="ja-JP" altLang="en-US" sz="930" dirty="0">
                <a:solidFill>
                  <a:sysClr val="windowText" lastClr="000000"/>
                </a:solidFill>
                <a:latin typeface="メイリオ" panose="020B0604030504040204" pitchFamily="50" charset="-128"/>
                <a:ea typeface="メイリオ" panose="020B0604030504040204" pitchFamily="50" charset="-128"/>
              </a:rPr>
              <a:t>② 土留工整備地の年間土砂流出量は</a:t>
            </a:r>
            <a:r>
              <a:rPr kumimoji="1" lang="en-US" altLang="ja-JP" sz="930" dirty="0">
                <a:solidFill>
                  <a:sysClr val="windowText" lastClr="000000"/>
                </a:solidFill>
                <a:latin typeface="メイリオ" panose="020B0604030504040204" pitchFamily="50" charset="-128"/>
                <a:ea typeface="メイリオ" panose="020B0604030504040204" pitchFamily="50" charset="-128"/>
              </a:rPr>
              <a:t>0.05</a:t>
            </a:r>
            <a:r>
              <a:rPr kumimoji="1" lang="ja-JP" altLang="en-US" sz="930" dirty="0">
                <a:solidFill>
                  <a:sysClr val="windowText" lastClr="000000"/>
                </a:solidFill>
                <a:latin typeface="メイリオ" panose="020B0604030504040204" pitchFamily="50" charset="-128"/>
                <a:ea typeface="メイリオ" panose="020B0604030504040204" pitchFamily="50" charset="-128"/>
              </a:rPr>
              <a:t>㎥</a:t>
            </a:r>
            <a:r>
              <a:rPr kumimoji="1" lang="en-US" altLang="ja-JP" sz="930" dirty="0">
                <a:solidFill>
                  <a:sysClr val="windowText" lastClr="000000"/>
                </a:solidFill>
                <a:latin typeface="メイリオ" panose="020B0604030504040204" pitchFamily="50" charset="-128"/>
                <a:ea typeface="メイリオ" panose="020B0604030504040204" pitchFamily="50" charset="-128"/>
              </a:rPr>
              <a:t>/ha</a:t>
            </a:r>
            <a:r>
              <a:rPr kumimoji="1" lang="ja-JP" altLang="en-US" sz="930" dirty="0">
                <a:solidFill>
                  <a:sysClr val="windowText" lastClr="000000"/>
                </a:solidFill>
                <a:latin typeface="メイリオ" panose="020B0604030504040204" pitchFamily="50" charset="-128"/>
                <a:ea typeface="メイリオ" panose="020B0604030504040204" pitchFamily="50" charset="-128"/>
              </a:rPr>
              <a:t>で、「健全な森林の目安となる</a:t>
            </a:r>
            <a:r>
              <a:rPr kumimoji="1" lang="en-US" altLang="ja-JP" sz="930" dirty="0">
                <a:solidFill>
                  <a:sysClr val="windowText" lastClr="000000"/>
                </a:solidFill>
                <a:latin typeface="メイリオ" panose="020B0604030504040204" pitchFamily="50" charset="-128"/>
                <a:ea typeface="メイリオ" panose="020B0604030504040204" pitchFamily="50" charset="-128"/>
              </a:rPr>
              <a:t>1</a:t>
            </a:r>
            <a:r>
              <a:rPr kumimoji="1" lang="ja-JP" altLang="en-US" sz="930" dirty="0">
                <a:solidFill>
                  <a:sysClr val="windowText" lastClr="000000"/>
                </a:solidFill>
                <a:latin typeface="メイリオ" panose="020B0604030504040204" pitchFamily="50" charset="-128"/>
                <a:ea typeface="メイリオ" panose="020B0604030504040204" pitchFamily="50" charset="-128"/>
              </a:rPr>
              <a:t> ㎥</a:t>
            </a:r>
            <a:r>
              <a:rPr kumimoji="1" lang="en-US" altLang="ja-JP" sz="930" dirty="0">
                <a:solidFill>
                  <a:sysClr val="windowText" lastClr="000000"/>
                </a:solidFill>
                <a:latin typeface="メイリオ" panose="020B0604030504040204" pitchFamily="50" charset="-128"/>
                <a:ea typeface="メイリオ" panose="020B0604030504040204" pitchFamily="50" charset="-128"/>
              </a:rPr>
              <a:t>/ha</a:t>
            </a:r>
            <a:r>
              <a:rPr kumimoji="1" lang="ja-JP" altLang="en-US" sz="930" dirty="0">
                <a:solidFill>
                  <a:sysClr val="windowText" lastClr="000000"/>
                </a:solidFill>
                <a:latin typeface="メイリオ" panose="020B0604030504040204" pitchFamily="50" charset="-128"/>
                <a:ea typeface="メイリオ" panose="020B0604030504040204" pitchFamily="50" charset="-128"/>
              </a:rPr>
              <a:t>以下」に抑制</a:t>
            </a:r>
            <a:endParaRPr kumimoji="1" lang="en-US" altLang="ja-JP" sz="930" dirty="0">
              <a:solidFill>
                <a:sysClr val="windowText" lastClr="000000"/>
              </a:solidFill>
              <a:latin typeface="メイリオ" panose="020B0604030504040204" pitchFamily="50" charset="-128"/>
              <a:ea typeface="メイリオ" panose="020B0604030504040204" pitchFamily="50" charset="-128"/>
            </a:endParaRPr>
          </a:p>
          <a:p>
            <a:pPr marL="288000" indent="-144000">
              <a:lnSpc>
                <a:spcPts val="1050"/>
              </a:lnSpc>
            </a:pPr>
            <a:r>
              <a:rPr kumimoji="1" lang="ja-JP" altLang="en-US" sz="930" dirty="0">
                <a:solidFill>
                  <a:sysClr val="windowText" lastClr="000000"/>
                </a:solidFill>
                <a:latin typeface="メイリオ" panose="020B0604030504040204" pitchFamily="50" charset="-128"/>
                <a:ea typeface="メイリオ" panose="020B0604030504040204" pitchFamily="50" charset="-128"/>
              </a:rPr>
              <a:t>③ バッファーゾーン整備を実施した集落の約８割が獣害対策が進展したと評価</a:t>
            </a:r>
            <a:endParaRPr kumimoji="1" lang="en-US" altLang="ja-JP" sz="930" dirty="0">
              <a:solidFill>
                <a:sysClr val="windowText" lastClr="000000"/>
              </a:solidFill>
              <a:latin typeface="メイリオ" panose="020B0604030504040204" pitchFamily="50" charset="-128"/>
              <a:ea typeface="メイリオ" panose="020B0604030504040204" pitchFamily="50" charset="-128"/>
            </a:endParaRPr>
          </a:p>
          <a:p>
            <a:pPr marL="288000" indent="-144000">
              <a:lnSpc>
                <a:spcPts val="1050"/>
              </a:lnSpc>
            </a:pPr>
            <a:r>
              <a:rPr kumimoji="1" lang="ja-JP" altLang="en-US" sz="930" dirty="0">
                <a:solidFill>
                  <a:sysClr val="windowText" lastClr="000000"/>
                </a:solidFill>
                <a:latin typeface="メイリオ" panose="020B0604030504040204" pitchFamily="50" charset="-128"/>
                <a:ea typeface="メイリオ" panose="020B0604030504040204" pitchFamily="50" charset="-128"/>
              </a:rPr>
              <a:t>④ バッファーゾーンと集落防護柵の一体整備をした集落では、農作物被害発生農地が６～８割減少</a:t>
            </a:r>
            <a:endParaRPr kumimoji="1" lang="en-US" altLang="ja-JP" sz="930" dirty="0">
              <a:solidFill>
                <a:sysClr val="windowText" lastClr="000000"/>
              </a:solidFill>
              <a:latin typeface="メイリオ" panose="020B0604030504040204" pitchFamily="50" charset="-128"/>
              <a:ea typeface="メイリオ" panose="020B0604030504040204" pitchFamily="50" charset="-128"/>
            </a:endParaRPr>
          </a:p>
          <a:p>
            <a:pPr>
              <a:spcBef>
                <a:spcPts val="600"/>
              </a:spcBef>
            </a:pPr>
            <a:r>
              <a:rPr kumimoji="1" lang="ja-JP" altLang="en-US" sz="930" b="1" dirty="0">
                <a:solidFill>
                  <a:sysClr val="windowText" lastClr="000000"/>
                </a:solidFill>
                <a:latin typeface="メイリオ" panose="020B0604030504040204" pitchFamily="50" charset="-128"/>
                <a:ea typeface="メイリオ" panose="020B0604030504040204" pitchFamily="50" charset="-128"/>
              </a:rPr>
              <a:t>（</a:t>
            </a:r>
            <a:r>
              <a:rPr kumimoji="1" lang="en-US" altLang="ja-JP" sz="930" b="1" dirty="0">
                <a:solidFill>
                  <a:sysClr val="windowText" lastClr="000000"/>
                </a:solidFill>
                <a:latin typeface="メイリオ" panose="020B0604030504040204" pitchFamily="50" charset="-128"/>
                <a:ea typeface="メイリオ" panose="020B0604030504040204" pitchFamily="50" charset="-128"/>
              </a:rPr>
              <a:t>2</a:t>
            </a:r>
            <a:r>
              <a:rPr kumimoji="1" lang="ja-JP" altLang="en-US" sz="930" b="1" dirty="0">
                <a:solidFill>
                  <a:sysClr val="windowText" lastClr="000000"/>
                </a:solidFill>
                <a:latin typeface="メイリオ" panose="020B0604030504040204" pitchFamily="50" charset="-128"/>
                <a:ea typeface="メイリオ" panose="020B0604030504040204" pitchFamily="50" charset="-128"/>
              </a:rPr>
              <a:t>）「県民まちなみ緑化事業」</a:t>
            </a:r>
            <a:endParaRPr kumimoji="1" lang="en-US" altLang="ja-JP" sz="930" b="1" dirty="0">
              <a:solidFill>
                <a:sysClr val="windowText" lastClr="000000"/>
              </a:solidFill>
              <a:latin typeface="メイリオ" panose="020B0604030504040204" pitchFamily="50" charset="-128"/>
              <a:ea typeface="メイリオ" panose="020B0604030504040204" pitchFamily="50" charset="-128"/>
            </a:endParaRPr>
          </a:p>
          <a:p>
            <a:pPr marL="144000" indent="144000">
              <a:lnSpc>
                <a:spcPts val="1050"/>
              </a:lnSpc>
            </a:pPr>
            <a:r>
              <a:rPr kumimoji="1" lang="ja-JP" altLang="en-US" sz="930" dirty="0">
                <a:solidFill>
                  <a:sysClr val="windowText" lastClr="000000"/>
                </a:solidFill>
                <a:latin typeface="メイリオ" panose="020B0604030504040204" pitchFamily="50" charset="-128"/>
                <a:ea typeface="メイリオ" panose="020B0604030504040204" pitchFamily="50" charset="-128"/>
              </a:rPr>
              <a:t>まちづくり審議会花緑検討小委員会による評価検証を行い、事業箇所における植栽の生育状況調査、暑さ指数調査、アンケート調査（事業実施者・地域住民等）等を通じて、次のような事業効果が認められました。</a:t>
            </a:r>
            <a:endParaRPr kumimoji="1" lang="en-US" altLang="ja-JP" sz="930" dirty="0">
              <a:solidFill>
                <a:sysClr val="windowText" lastClr="000000"/>
              </a:solidFill>
              <a:latin typeface="メイリオ" panose="020B0604030504040204" pitchFamily="50" charset="-128"/>
              <a:ea typeface="メイリオ" panose="020B0604030504040204" pitchFamily="50" charset="-128"/>
            </a:endParaRPr>
          </a:p>
          <a:p>
            <a:pPr marL="288000" indent="-144000">
              <a:lnSpc>
                <a:spcPts val="1050"/>
              </a:lnSpc>
            </a:pPr>
            <a:r>
              <a:rPr kumimoji="1" lang="ja-JP" altLang="en-US" sz="930" dirty="0">
                <a:solidFill>
                  <a:sysClr val="windowText" lastClr="000000"/>
                </a:solidFill>
                <a:latin typeface="メイリオ" panose="020B0604030504040204" pitchFamily="50" charset="-128"/>
                <a:ea typeface="メイリオ" panose="020B0604030504040204" pitchFamily="50" charset="-128"/>
              </a:rPr>
              <a:t>① 緑が本来持つ公益的効果として、環境、景観、防災効果</a:t>
            </a:r>
            <a:endParaRPr kumimoji="1" lang="en-US" altLang="ja-JP" sz="930" dirty="0">
              <a:solidFill>
                <a:sysClr val="windowText" lastClr="000000"/>
              </a:solidFill>
              <a:latin typeface="メイリオ" panose="020B0604030504040204" pitchFamily="50" charset="-128"/>
              <a:ea typeface="メイリオ" panose="020B0604030504040204" pitchFamily="50" charset="-128"/>
            </a:endParaRPr>
          </a:p>
          <a:p>
            <a:pPr marL="288000" indent="-144000">
              <a:lnSpc>
                <a:spcPts val="1050"/>
              </a:lnSpc>
            </a:pPr>
            <a:r>
              <a:rPr kumimoji="1" lang="ja-JP" altLang="en-US" sz="930" dirty="0">
                <a:solidFill>
                  <a:sysClr val="windowText" lastClr="000000"/>
                </a:solidFill>
                <a:latin typeface="メイリオ" panose="020B0604030504040204" pitchFamily="50" charset="-128"/>
                <a:ea typeface="メイリオ" panose="020B0604030504040204" pitchFamily="50" charset="-128"/>
              </a:rPr>
              <a:t>② 緑の活用による波及的効果として、環境学習、教育環境向上、コミュニティ形成、心理的効果等</a:t>
            </a:r>
          </a:p>
        </p:txBody>
      </p:sp>
    </p:spTree>
    <p:extLst>
      <p:ext uri="{BB962C8B-B14F-4D97-AF65-F5344CB8AC3E}">
        <p14:creationId xmlns:p14="http://schemas.microsoft.com/office/powerpoint/2010/main" val="4155364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06F62-C8C2-8B2E-6557-3298F1AAAD21}"/>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F36B3517-7B01-B585-C660-2A332CAA7105}"/>
              </a:ext>
            </a:extLst>
          </p:cNvPr>
          <p:cNvSpPr txBox="1">
            <a:spLocks noChangeArrowheads="1"/>
          </p:cNvSpPr>
          <p:nvPr/>
        </p:nvSpPr>
        <p:spPr>
          <a:xfrm>
            <a:off x="152400" y="152400"/>
            <a:ext cx="6795864" cy="47309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兵庫県</a:t>
            </a:r>
            <a:r>
              <a:rPr lang="ja-JP" altLang="en-US" sz="1500" b="1" kern="0" dirty="0">
                <a:solidFill>
                  <a:schemeClr val="bg1"/>
                </a:solidFill>
                <a:latin typeface="メイリオ" panose="020B0604030504040204" pitchFamily="50" charset="-128"/>
                <a:ea typeface="メイリオ" panose="020B0604030504040204" pitchFamily="50" charset="-128"/>
              </a:rPr>
              <a:t>各地の財政（生徒用Ｐ</a:t>
            </a:r>
            <a:r>
              <a:rPr lang="en-US" altLang="ja-JP" sz="1500" b="1" kern="0" dirty="0">
                <a:solidFill>
                  <a:schemeClr val="bg1"/>
                </a:solidFill>
                <a:latin typeface="メイリオ" panose="020B0604030504040204" pitchFamily="50" charset="-128"/>
                <a:ea typeface="メイリオ" panose="020B0604030504040204" pitchFamily="50" charset="-128"/>
              </a:rPr>
              <a:t>26</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4" name="Slide Number Placeholder 5">
            <a:extLst>
              <a:ext uri="{FF2B5EF4-FFF2-40B4-BE49-F238E27FC236}">
                <a16:creationId xmlns:a16="http://schemas.microsoft.com/office/drawing/2014/main" id="{F9BA90E3-4883-C8E0-E13C-2BC8B88F0EA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18</a:t>
            </a:fld>
            <a:endParaRPr kumimoji="1" lang="ja-JP" altLang="en-US" dirty="0"/>
          </a:p>
        </p:txBody>
      </p:sp>
      <p:sp>
        <p:nvSpPr>
          <p:cNvPr id="8" name="Rectangle 8">
            <a:extLst>
              <a:ext uri="{FF2B5EF4-FFF2-40B4-BE49-F238E27FC236}">
                <a16:creationId xmlns:a16="http://schemas.microsoft.com/office/drawing/2014/main" id="{535F379C-ACC1-F5AE-498D-B9C90E5E80D0}"/>
              </a:ext>
            </a:extLst>
          </p:cNvPr>
          <p:cNvSpPr>
            <a:spLocks noChangeArrowheads="1"/>
          </p:cNvSpPr>
          <p:nvPr/>
        </p:nvSpPr>
        <p:spPr bwMode="auto">
          <a:xfrm>
            <a:off x="4240491" y="3464768"/>
            <a:ext cx="4704165"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800" dirty="0">
                <a:latin typeface="+mn-ea"/>
                <a:ea typeface="+mn-ea"/>
                <a:cs typeface="メイリオ" panose="020B0604030504040204" pitchFamily="50" charset="-128"/>
              </a:rPr>
              <a:t>※</a:t>
            </a:r>
            <a:r>
              <a:rPr lang="ja-JP" altLang="en-US" sz="800" dirty="0">
                <a:latin typeface="+mn-ea"/>
                <a:ea typeface="+mn-ea"/>
                <a:cs typeface="メイリオ" panose="020B0604030504040204" pitchFamily="50" charset="-128"/>
              </a:rPr>
              <a:t>自治体の名称をクリックすると、自治体のホームページへ移動します。</a:t>
            </a:r>
            <a:r>
              <a:rPr lang="en-US" altLang="ja-JP" sz="800" dirty="0">
                <a:latin typeface="+mn-ea"/>
                <a:ea typeface="+mn-ea"/>
                <a:cs typeface="メイリオ" panose="020B0604030504040204" pitchFamily="50" charset="-128"/>
              </a:rPr>
              <a:t>(</a:t>
            </a:r>
            <a:r>
              <a:rPr lang="ja-JP" altLang="en-US" sz="800" dirty="0">
                <a:latin typeface="+mn-ea"/>
                <a:ea typeface="+mn-ea"/>
                <a:cs typeface="メイリオ" panose="020B0604030504040204" pitchFamily="50" charset="-128"/>
              </a:rPr>
              <a:t>令和８年４月現在</a:t>
            </a:r>
            <a:r>
              <a:rPr lang="en-US" altLang="ja-JP" sz="800" dirty="0">
                <a:latin typeface="+mn-ea"/>
                <a:ea typeface="+mn-ea"/>
                <a:cs typeface="メイリオ" panose="020B0604030504040204" pitchFamily="50" charset="-128"/>
              </a:rPr>
              <a:t>)</a:t>
            </a:r>
          </a:p>
        </p:txBody>
      </p:sp>
      <p:sp>
        <p:nvSpPr>
          <p:cNvPr id="11" name="Rectangle 8">
            <a:extLst>
              <a:ext uri="{FF2B5EF4-FFF2-40B4-BE49-F238E27FC236}">
                <a16:creationId xmlns:a16="http://schemas.microsoft.com/office/drawing/2014/main" id="{EDEE7FB0-9314-20C5-B236-CEA0F9FF1274}"/>
              </a:ext>
            </a:extLst>
          </p:cNvPr>
          <p:cNvSpPr>
            <a:spLocks noChangeArrowheads="1"/>
          </p:cNvSpPr>
          <p:nvPr/>
        </p:nvSpPr>
        <p:spPr bwMode="auto">
          <a:xfrm>
            <a:off x="299414" y="3804264"/>
            <a:ext cx="8234372" cy="289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50000"/>
                  </a:schemeClr>
                </a:solidFill>
                <a:latin typeface="Meiryo" panose="020B0604030504040204" pitchFamily="34" charset="-128"/>
                <a:ea typeface="Meiryo" panose="020B0604030504040204" pitchFamily="34" charset="-128"/>
              </a:rPr>
              <a:t>県税の紹介</a:t>
            </a:r>
            <a:r>
              <a:rPr lang="en-US" altLang="ja-JP" sz="1200" b="1" dirty="0">
                <a:solidFill>
                  <a:schemeClr val="accent5">
                    <a:lumMod val="50000"/>
                  </a:schemeClr>
                </a:solidFill>
                <a:latin typeface="Meiryo" panose="020B0604030504040204" pitchFamily="34" charset="-128"/>
                <a:ea typeface="Meiryo" panose="020B0604030504040204" pitchFamily="34" charset="-128"/>
              </a:rPr>
              <a:t>【</a:t>
            </a:r>
            <a:r>
              <a:rPr lang="ja-JP" altLang="en-US" sz="1200" b="1" dirty="0">
                <a:solidFill>
                  <a:schemeClr val="accent5">
                    <a:lumMod val="50000"/>
                  </a:schemeClr>
                </a:solidFill>
                <a:latin typeface="Meiryo" panose="020B0604030504040204" pitchFamily="34" charset="-128"/>
                <a:ea typeface="Meiryo" panose="020B0604030504040204" pitchFamily="34" charset="-128"/>
              </a:rPr>
              <a:t>ゴルフ場利用税</a:t>
            </a:r>
            <a:r>
              <a:rPr lang="en-US" altLang="ja-JP" sz="1200" b="1" dirty="0">
                <a:solidFill>
                  <a:schemeClr val="accent5">
                    <a:lumMod val="50000"/>
                  </a:schemeClr>
                </a:solidFill>
                <a:latin typeface="Meiryo" panose="020B0604030504040204" pitchFamily="34" charset="-128"/>
                <a:ea typeface="Meiryo" panose="020B0604030504040204" pitchFamily="34" charset="-128"/>
              </a:rPr>
              <a:t>】</a:t>
            </a:r>
            <a:endParaRPr lang="ja-JP" altLang="en-US" sz="1200" b="1" dirty="0">
              <a:solidFill>
                <a:schemeClr val="accent5">
                  <a:lumMod val="50000"/>
                </a:schemeClr>
              </a:solidFill>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a:t>
            </a:r>
            <a:r>
              <a:rPr lang="ja-JP" altLang="en-US" sz="1000" b="1" dirty="0">
                <a:latin typeface="Meiryo" panose="020B0604030504040204" pitchFamily="34" charset="-128"/>
                <a:ea typeface="Meiryo" panose="020B0604030504040204" pitchFamily="34" charset="-128"/>
              </a:rPr>
              <a:t>１　概要　　　　　</a:t>
            </a:r>
            <a:r>
              <a:rPr lang="ja-JP" altLang="en-US" sz="1000" dirty="0">
                <a:latin typeface="Meiryo" panose="020B0604030504040204" pitchFamily="34" charset="-128"/>
                <a:ea typeface="Meiryo" panose="020B0604030504040204" pitchFamily="34" charset="-128"/>
              </a:rPr>
              <a:t>ゴルフ場を利用した人に課税しています。</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a:t>
            </a:r>
            <a:r>
              <a:rPr lang="ja-JP" altLang="en-US" sz="1000" b="1" dirty="0">
                <a:latin typeface="Meiryo" panose="020B0604030504040204" pitchFamily="34" charset="-128"/>
                <a:ea typeface="Meiryo" panose="020B0604030504040204" pitchFamily="34" charset="-128"/>
              </a:rPr>
              <a:t>２　納める人　　</a:t>
            </a:r>
            <a:r>
              <a:rPr lang="ja-JP" altLang="en-US" sz="1000" dirty="0">
                <a:latin typeface="Meiryo" panose="020B0604030504040204" pitchFamily="34" charset="-128"/>
                <a:ea typeface="Meiryo" panose="020B0604030504040204" pitchFamily="34" charset="-128"/>
              </a:rPr>
              <a:t>　ゴルフ場を利用した人がゴルフ場の経営者を通じて納めます。</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a:t>
            </a:r>
            <a:r>
              <a:rPr lang="ja-JP" altLang="en-US" sz="1000" b="1" dirty="0">
                <a:latin typeface="Meiryo" panose="020B0604030504040204" pitchFamily="34" charset="-128"/>
                <a:ea typeface="Meiryo" panose="020B0604030504040204" pitchFamily="34" charset="-128"/>
              </a:rPr>
              <a:t>３　納める額　　　</a:t>
            </a:r>
            <a:r>
              <a:rPr lang="ja-JP" altLang="en-US" sz="1000" dirty="0">
                <a:latin typeface="Meiryo" panose="020B0604030504040204" pitchFamily="34" charset="-128"/>
                <a:ea typeface="Meiryo" panose="020B0604030504040204" pitchFamily="34" charset="-128"/>
              </a:rPr>
              <a:t>ゴルフ場の規模や利用料金などを基準として等級を決めています。</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ja-JP" altLang="en-US"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a:t>
            </a:r>
            <a:r>
              <a:rPr lang="ja-JP" altLang="en-US" sz="1000" b="1" dirty="0">
                <a:latin typeface="Meiryo" panose="020B0604030504040204" pitchFamily="34" charset="-128"/>
                <a:ea typeface="Meiryo" panose="020B0604030504040204" pitchFamily="34" charset="-128"/>
              </a:rPr>
              <a:t>４　非課税　　　　</a:t>
            </a:r>
            <a:r>
              <a:rPr lang="ja-JP" altLang="en-US" sz="1000" dirty="0">
                <a:latin typeface="Meiryo" panose="020B0604030504040204" pitchFamily="34" charset="-128"/>
                <a:ea typeface="Meiryo" panose="020B0604030504040204" pitchFamily="34" charset="-128"/>
              </a:rPr>
              <a:t>次の人にはゴルフ場利用税は課税しません。</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①</a:t>
            </a:r>
            <a:r>
              <a:rPr lang="en-US" altLang="ja-JP" sz="1000" dirty="0">
                <a:latin typeface="Meiryo" panose="020B0604030504040204" pitchFamily="34" charset="-128"/>
                <a:ea typeface="Meiryo" panose="020B0604030504040204" pitchFamily="34" charset="-128"/>
              </a:rPr>
              <a:t>18</a:t>
            </a:r>
            <a:r>
              <a:rPr lang="ja-JP" altLang="en-US" sz="1000" dirty="0">
                <a:latin typeface="Meiryo" panose="020B0604030504040204" pitchFamily="34" charset="-128"/>
                <a:ea typeface="Meiryo" panose="020B0604030504040204" pitchFamily="34" charset="-128"/>
              </a:rPr>
              <a:t>歳未満の人　②</a:t>
            </a:r>
            <a:r>
              <a:rPr lang="en-US" altLang="ja-JP" sz="1000" dirty="0">
                <a:latin typeface="Meiryo" panose="020B0604030504040204" pitchFamily="34" charset="-128"/>
                <a:ea typeface="Meiryo" panose="020B0604030504040204" pitchFamily="34" charset="-128"/>
              </a:rPr>
              <a:t>70</a:t>
            </a:r>
            <a:r>
              <a:rPr lang="ja-JP" altLang="en-US" sz="1000" dirty="0">
                <a:latin typeface="Meiryo" panose="020B0604030504040204" pitchFamily="34" charset="-128"/>
                <a:ea typeface="Meiryo" panose="020B0604030504040204" pitchFamily="34" charset="-128"/>
              </a:rPr>
              <a:t>歳以上の人　③障害者　④国民スポーツ大会参加選手の同大会ゴルフ競技および公式の練習としての利用</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⑤学生、生徒、教員等が学校の教育活動としてゴルフを行う場合の利用</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⑥国際的な規模のスポーツ競技会（閣議において決定または了解されたものに限る）のゴルフ競技参加選手の同競技会ゴルフ競技　　　　</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および公式の練習としての利用</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a:t>
            </a:r>
            <a:r>
              <a:rPr lang="ja-JP" altLang="en-US" sz="1000" b="1" dirty="0">
                <a:latin typeface="Meiryo" panose="020B0604030504040204" pitchFamily="34" charset="-128"/>
                <a:ea typeface="Meiryo" panose="020B0604030504040204" pitchFamily="34" charset="-128"/>
              </a:rPr>
              <a:t>５　市町への交付　</a:t>
            </a:r>
            <a:r>
              <a:rPr lang="ja-JP" altLang="en-US" sz="1000" dirty="0">
                <a:latin typeface="Meiryo" panose="020B0604030504040204" pitchFamily="34" charset="-128"/>
                <a:ea typeface="Meiryo" panose="020B0604030504040204" pitchFamily="34" charset="-128"/>
              </a:rPr>
              <a:t>県に納入されたゴルフ場利用税の</a:t>
            </a:r>
            <a:r>
              <a:rPr lang="en-US" altLang="ja-JP" sz="1000" dirty="0">
                <a:latin typeface="Meiryo" panose="020B0604030504040204" pitchFamily="34" charset="-128"/>
                <a:ea typeface="Meiryo" panose="020B0604030504040204" pitchFamily="34" charset="-128"/>
              </a:rPr>
              <a:t>10</a:t>
            </a:r>
            <a:r>
              <a:rPr lang="ja-JP" altLang="en-US" sz="1000" dirty="0">
                <a:latin typeface="Meiryo" panose="020B0604030504040204" pitchFamily="34" charset="-128"/>
                <a:ea typeface="Meiryo" panose="020B0604030504040204" pitchFamily="34" charset="-128"/>
              </a:rPr>
              <a:t>分の７は、ゴルフ場の所在する市町へ交付します。</a:t>
            </a:r>
          </a:p>
        </p:txBody>
      </p:sp>
      <p:graphicFrame>
        <p:nvGraphicFramePr>
          <p:cNvPr id="12" name="表 11">
            <a:extLst>
              <a:ext uri="{FF2B5EF4-FFF2-40B4-BE49-F238E27FC236}">
                <a16:creationId xmlns:a16="http://schemas.microsoft.com/office/drawing/2014/main" id="{2C6849B5-1BAC-4237-43C1-FB58099C1EA3}"/>
              </a:ext>
            </a:extLst>
          </p:cNvPr>
          <p:cNvGraphicFramePr>
            <a:graphicFrameLocks noGrp="1"/>
          </p:cNvGraphicFramePr>
          <p:nvPr>
            <p:extLst>
              <p:ext uri="{D42A27DB-BD31-4B8C-83A1-F6EECF244321}">
                <p14:modId xmlns:p14="http://schemas.microsoft.com/office/powerpoint/2010/main" val="3117574763"/>
              </p:ext>
            </p:extLst>
          </p:nvPr>
        </p:nvGraphicFramePr>
        <p:xfrm>
          <a:off x="364879" y="4699428"/>
          <a:ext cx="6618164" cy="720000"/>
        </p:xfrm>
        <a:graphic>
          <a:graphicData uri="http://schemas.openxmlformats.org/drawingml/2006/table">
            <a:tbl>
              <a:tblPr firstRow="1">
                <a:tableStyleId>{5940675A-B579-460E-94D1-54222C63F5DA}</a:tableStyleId>
              </a:tblPr>
              <a:tblGrid>
                <a:gridCol w="1203413">
                  <a:extLst>
                    <a:ext uri="{9D8B030D-6E8A-4147-A177-3AD203B41FA5}">
                      <a16:colId xmlns:a16="http://schemas.microsoft.com/office/drawing/2014/main" val="1411623697"/>
                    </a:ext>
                  </a:extLst>
                </a:gridCol>
                <a:gridCol w="601639">
                  <a:extLst>
                    <a:ext uri="{9D8B030D-6E8A-4147-A177-3AD203B41FA5}">
                      <a16:colId xmlns:a16="http://schemas.microsoft.com/office/drawing/2014/main" val="495932085"/>
                    </a:ext>
                  </a:extLst>
                </a:gridCol>
                <a:gridCol w="601639">
                  <a:extLst>
                    <a:ext uri="{9D8B030D-6E8A-4147-A177-3AD203B41FA5}">
                      <a16:colId xmlns:a16="http://schemas.microsoft.com/office/drawing/2014/main" val="2712861350"/>
                    </a:ext>
                  </a:extLst>
                </a:gridCol>
                <a:gridCol w="601639">
                  <a:extLst>
                    <a:ext uri="{9D8B030D-6E8A-4147-A177-3AD203B41FA5}">
                      <a16:colId xmlns:a16="http://schemas.microsoft.com/office/drawing/2014/main" val="3265652110"/>
                    </a:ext>
                  </a:extLst>
                </a:gridCol>
                <a:gridCol w="601639">
                  <a:extLst>
                    <a:ext uri="{9D8B030D-6E8A-4147-A177-3AD203B41FA5}">
                      <a16:colId xmlns:a16="http://schemas.microsoft.com/office/drawing/2014/main" val="1878850084"/>
                    </a:ext>
                  </a:extLst>
                </a:gridCol>
                <a:gridCol w="601639">
                  <a:extLst>
                    <a:ext uri="{9D8B030D-6E8A-4147-A177-3AD203B41FA5}">
                      <a16:colId xmlns:a16="http://schemas.microsoft.com/office/drawing/2014/main" val="3812467881"/>
                    </a:ext>
                  </a:extLst>
                </a:gridCol>
                <a:gridCol w="601639">
                  <a:extLst>
                    <a:ext uri="{9D8B030D-6E8A-4147-A177-3AD203B41FA5}">
                      <a16:colId xmlns:a16="http://schemas.microsoft.com/office/drawing/2014/main" val="237921555"/>
                    </a:ext>
                  </a:extLst>
                </a:gridCol>
                <a:gridCol w="601639">
                  <a:extLst>
                    <a:ext uri="{9D8B030D-6E8A-4147-A177-3AD203B41FA5}">
                      <a16:colId xmlns:a16="http://schemas.microsoft.com/office/drawing/2014/main" val="1541379715"/>
                    </a:ext>
                  </a:extLst>
                </a:gridCol>
                <a:gridCol w="601639">
                  <a:extLst>
                    <a:ext uri="{9D8B030D-6E8A-4147-A177-3AD203B41FA5}">
                      <a16:colId xmlns:a16="http://schemas.microsoft.com/office/drawing/2014/main" val="1237707564"/>
                    </a:ext>
                  </a:extLst>
                </a:gridCol>
                <a:gridCol w="601639">
                  <a:extLst>
                    <a:ext uri="{9D8B030D-6E8A-4147-A177-3AD203B41FA5}">
                      <a16:colId xmlns:a16="http://schemas.microsoft.com/office/drawing/2014/main" val="1144309074"/>
                    </a:ext>
                  </a:extLst>
                </a:gridCol>
              </a:tblGrid>
              <a:tr h="360000">
                <a:tc>
                  <a:txBody>
                    <a:bodyPr/>
                    <a:lstStyle/>
                    <a:p>
                      <a:pPr algn="ctr">
                        <a:lnSpc>
                          <a:spcPct val="100000"/>
                        </a:lnSpc>
                      </a:pPr>
                      <a:r>
                        <a:rPr kumimoji="1" lang="ja-JP" altLang="en-US" sz="900" dirty="0">
                          <a:solidFill>
                            <a:schemeClr val="tx1"/>
                          </a:solidFill>
                          <a:latin typeface="ＭＳ ゴシック" panose="020B0609070205080204" pitchFamily="49" charset="-128"/>
                          <a:ea typeface="ＭＳ ゴシック" panose="020B0609070205080204" pitchFamily="49" charset="-128"/>
                        </a:rPr>
                        <a:t>区　分</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特級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１級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２級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360000">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税　額</a:t>
                      </a:r>
                      <a:endParaRPr kumimoji="1" lang="en-US" altLang="ja-JP" sz="900" dirty="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(1</a:t>
                      </a:r>
                      <a:r>
                        <a:rPr kumimoji="1" lang="ja-JP" altLang="en-US" sz="900" dirty="0">
                          <a:solidFill>
                            <a:schemeClr val="tx1"/>
                          </a:solidFill>
                          <a:latin typeface="ＭＳ ゴシック" panose="020B0609070205080204" pitchFamily="49" charset="-128"/>
                          <a:ea typeface="ＭＳ ゴシック" panose="020B0609070205080204" pitchFamily="49" charset="-128"/>
                        </a:rPr>
                        <a:t>人につき日額</a:t>
                      </a:r>
                      <a:r>
                        <a:rPr kumimoji="1" lang="en-US" altLang="ja-JP" sz="900" dirty="0">
                          <a:solidFill>
                            <a:schemeClr val="tx1"/>
                          </a:solidFill>
                          <a:latin typeface="ＭＳ ゴシック" panose="020B0609070205080204" pitchFamily="49" charset="-128"/>
                          <a:ea typeface="ＭＳ ゴシック" panose="020B0609070205080204" pitchFamily="49" charset="-128"/>
                        </a:rPr>
                        <a:t>)</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1,200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1,100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1,000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800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700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600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500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400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300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bl>
          </a:graphicData>
        </a:graphic>
      </p:graphicFrame>
      <p:sp>
        <p:nvSpPr>
          <p:cNvPr id="14" name="テキスト ボックス 13">
            <a:extLst>
              <a:ext uri="{FF2B5EF4-FFF2-40B4-BE49-F238E27FC236}">
                <a16:creationId xmlns:a16="http://schemas.microsoft.com/office/drawing/2014/main" id="{6A7CE4B7-B2F6-5056-7E7B-5167BD11C630}"/>
              </a:ext>
            </a:extLst>
          </p:cNvPr>
          <p:cNvSpPr txBox="1"/>
          <p:nvPr/>
        </p:nvSpPr>
        <p:spPr>
          <a:xfrm>
            <a:off x="7097675" y="4280147"/>
            <a:ext cx="1736292" cy="1123712"/>
          </a:xfrm>
          <a:prstGeom prst="flowChartAlternateProcess">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00" b="0" i="0" dirty="0">
                <a:solidFill>
                  <a:schemeClr val="tx1"/>
                </a:solidFill>
                <a:effectLst/>
                <a:latin typeface="メイリオ" panose="020B0604030504040204" pitchFamily="50" charset="-128"/>
                <a:ea typeface="メイリオ" panose="020B0604030504040204" pitchFamily="50" charset="-128"/>
              </a:rPr>
              <a:t>日本のゴルフ場第</a:t>
            </a:r>
            <a:r>
              <a:rPr lang="en-US" altLang="ja-JP" sz="1000" b="0" i="0" dirty="0">
                <a:solidFill>
                  <a:schemeClr val="tx1"/>
                </a:solidFill>
                <a:effectLst/>
                <a:latin typeface="メイリオ" panose="020B0604030504040204" pitchFamily="50" charset="-128"/>
                <a:ea typeface="メイリオ" panose="020B0604030504040204" pitchFamily="50" charset="-128"/>
              </a:rPr>
              <a:t>1</a:t>
            </a:r>
            <a:r>
              <a:rPr lang="ja-JP" altLang="en-US" sz="1000" b="0" i="0" dirty="0">
                <a:solidFill>
                  <a:schemeClr val="tx1"/>
                </a:solidFill>
                <a:effectLst/>
                <a:latin typeface="メイリオ" panose="020B0604030504040204" pitchFamily="50" charset="-128"/>
                <a:ea typeface="メイリオ" panose="020B0604030504040204" pitchFamily="50" charset="-128"/>
              </a:rPr>
              <a:t>号は明治</a:t>
            </a:r>
            <a:r>
              <a:rPr lang="en-US" altLang="ja-JP" sz="1000" b="0" i="0" dirty="0">
                <a:solidFill>
                  <a:schemeClr val="tx1"/>
                </a:solidFill>
                <a:effectLst/>
                <a:latin typeface="メイリオ" panose="020B0604030504040204" pitchFamily="50" charset="-128"/>
                <a:ea typeface="メイリオ" panose="020B0604030504040204" pitchFamily="50" charset="-128"/>
              </a:rPr>
              <a:t>36</a:t>
            </a:r>
            <a:r>
              <a:rPr lang="ja-JP" altLang="en-US" sz="1000" b="0" i="0" dirty="0">
                <a:solidFill>
                  <a:schemeClr val="tx1"/>
                </a:solidFill>
                <a:effectLst/>
                <a:latin typeface="メイリオ" panose="020B0604030504040204" pitchFamily="50" charset="-128"/>
                <a:ea typeface="メイリオ" panose="020B0604030504040204" pitchFamily="50" charset="-128"/>
              </a:rPr>
              <a:t>年</a:t>
            </a:r>
            <a:r>
              <a:rPr lang="en-US" altLang="ja-JP" sz="1000" b="0" i="0" dirty="0">
                <a:solidFill>
                  <a:schemeClr val="tx1"/>
                </a:solidFill>
                <a:effectLst/>
                <a:latin typeface="メイリオ" panose="020B0604030504040204" pitchFamily="50" charset="-128"/>
                <a:ea typeface="メイリオ" panose="020B0604030504040204" pitchFamily="50" charset="-128"/>
              </a:rPr>
              <a:t>5</a:t>
            </a:r>
            <a:r>
              <a:rPr lang="ja-JP" altLang="en-US" sz="1000" b="0" i="0" dirty="0">
                <a:solidFill>
                  <a:schemeClr val="tx1"/>
                </a:solidFill>
                <a:effectLst/>
                <a:latin typeface="メイリオ" panose="020B0604030504040204" pitchFamily="50" charset="-128"/>
                <a:ea typeface="メイリオ" panose="020B0604030504040204" pitchFamily="50" charset="-128"/>
              </a:rPr>
              <a:t>月</a:t>
            </a:r>
            <a:r>
              <a:rPr lang="en-US" altLang="ja-JP" sz="1000" b="0" i="0" dirty="0">
                <a:solidFill>
                  <a:schemeClr val="tx1"/>
                </a:solidFill>
                <a:effectLst/>
                <a:latin typeface="メイリオ" panose="020B0604030504040204" pitchFamily="50" charset="-128"/>
                <a:ea typeface="メイリオ" panose="020B0604030504040204" pitchFamily="50" charset="-128"/>
              </a:rPr>
              <a:t>24</a:t>
            </a:r>
            <a:r>
              <a:rPr lang="ja-JP" altLang="en-US" sz="1000" b="0" i="0" dirty="0">
                <a:solidFill>
                  <a:schemeClr val="tx1"/>
                </a:solidFill>
                <a:effectLst/>
                <a:latin typeface="メイリオ" panose="020B0604030504040204" pitchFamily="50" charset="-128"/>
                <a:ea typeface="メイリオ" panose="020B0604030504040204" pitchFamily="50" charset="-128"/>
              </a:rPr>
              <a:t>日にオープンした神戸ゴルフ倶楽部で、兵庫県内には</a:t>
            </a:r>
            <a:r>
              <a:rPr lang="en-US" altLang="ja-JP" sz="1000" b="0" i="0" dirty="0">
                <a:solidFill>
                  <a:schemeClr val="tx1"/>
                </a:solidFill>
                <a:effectLst/>
                <a:latin typeface="メイリオ" panose="020B0604030504040204" pitchFamily="50" charset="-128"/>
                <a:ea typeface="メイリオ" panose="020B0604030504040204" pitchFamily="50" charset="-128"/>
              </a:rPr>
              <a:t>157</a:t>
            </a:r>
            <a:r>
              <a:rPr lang="ja-JP" altLang="en-US" sz="1000" b="0" i="0" dirty="0">
                <a:solidFill>
                  <a:schemeClr val="tx1"/>
                </a:solidFill>
                <a:effectLst/>
                <a:latin typeface="メイリオ" panose="020B0604030504040204" pitchFamily="50" charset="-128"/>
                <a:ea typeface="メイリオ" panose="020B0604030504040204" pitchFamily="50" charset="-128"/>
              </a:rPr>
              <a:t>箇所のゴルフ場があり、全国第</a:t>
            </a:r>
            <a:r>
              <a:rPr lang="en-US" altLang="ja-JP" sz="1000" b="0" i="0" dirty="0">
                <a:solidFill>
                  <a:schemeClr val="tx1"/>
                </a:solidFill>
                <a:effectLst/>
                <a:latin typeface="メイリオ" panose="020B0604030504040204" pitchFamily="50" charset="-128"/>
                <a:ea typeface="メイリオ" panose="020B0604030504040204" pitchFamily="50" charset="-128"/>
              </a:rPr>
              <a:t>2</a:t>
            </a:r>
            <a:r>
              <a:rPr lang="ja-JP" altLang="en-US" sz="1000" b="0" i="0" dirty="0">
                <a:solidFill>
                  <a:schemeClr val="tx1"/>
                </a:solidFill>
                <a:effectLst/>
                <a:latin typeface="メイリオ" panose="020B0604030504040204" pitchFamily="50" charset="-128"/>
                <a:ea typeface="メイリオ" panose="020B0604030504040204" pitchFamily="50" charset="-128"/>
              </a:rPr>
              <a:t>位です。</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 name="表 1">
            <a:extLst>
              <a:ext uri="{FF2B5EF4-FFF2-40B4-BE49-F238E27FC236}">
                <a16:creationId xmlns:a16="http://schemas.microsoft.com/office/drawing/2014/main" id="{76CCEBCD-9D45-743D-C63F-108078EF2641}"/>
              </a:ext>
            </a:extLst>
          </p:cNvPr>
          <p:cNvGraphicFramePr>
            <a:graphicFrameLocks noGrp="1"/>
          </p:cNvGraphicFramePr>
          <p:nvPr>
            <p:extLst>
              <p:ext uri="{D42A27DB-BD31-4B8C-83A1-F6EECF244321}">
                <p14:modId xmlns:p14="http://schemas.microsoft.com/office/powerpoint/2010/main" val="594735993"/>
              </p:ext>
            </p:extLst>
          </p:nvPr>
        </p:nvGraphicFramePr>
        <p:xfrm>
          <a:off x="4270662" y="691582"/>
          <a:ext cx="3960000" cy="360000"/>
        </p:xfrm>
        <a:graphic>
          <a:graphicData uri="http://schemas.openxmlformats.org/drawingml/2006/table">
            <a:tbl>
              <a:tblPr firstRow="1" bandRow="1">
                <a:tableStyleId>{69012ECD-51FC-41F1-AA8D-1B2483CD663E}</a:tableStyleId>
              </a:tblPr>
              <a:tblGrid>
                <a:gridCol w="792000">
                  <a:extLst>
                    <a:ext uri="{9D8B030D-6E8A-4147-A177-3AD203B41FA5}">
                      <a16:colId xmlns:a16="http://schemas.microsoft.com/office/drawing/2014/main" val="567011437"/>
                    </a:ext>
                  </a:extLst>
                </a:gridCol>
                <a:gridCol w="792000">
                  <a:extLst>
                    <a:ext uri="{9D8B030D-6E8A-4147-A177-3AD203B41FA5}">
                      <a16:colId xmlns:a16="http://schemas.microsoft.com/office/drawing/2014/main" val="3527943594"/>
                    </a:ext>
                  </a:extLst>
                </a:gridCol>
                <a:gridCol w="792000">
                  <a:extLst>
                    <a:ext uri="{9D8B030D-6E8A-4147-A177-3AD203B41FA5}">
                      <a16:colId xmlns:a16="http://schemas.microsoft.com/office/drawing/2014/main" val="2835286206"/>
                    </a:ext>
                  </a:extLst>
                </a:gridCol>
                <a:gridCol w="792000">
                  <a:extLst>
                    <a:ext uri="{9D8B030D-6E8A-4147-A177-3AD203B41FA5}">
                      <a16:colId xmlns:a16="http://schemas.microsoft.com/office/drawing/2014/main" val="2987106244"/>
                    </a:ext>
                  </a:extLst>
                </a:gridCol>
                <a:gridCol w="792000">
                  <a:extLst>
                    <a:ext uri="{9D8B030D-6E8A-4147-A177-3AD203B41FA5}">
                      <a16:colId xmlns:a16="http://schemas.microsoft.com/office/drawing/2014/main" val="521347194"/>
                    </a:ext>
                  </a:extLst>
                </a:gridCol>
              </a:tblGrid>
              <a:tr h="180000">
                <a:tc gridSpan="5">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但馬エリア</a:t>
                      </a:r>
                    </a:p>
                  </a:txBody>
                  <a:tcPr marL="72000" marR="72000" marT="0" marB="0" anchor="ctr">
                    <a:lnL w="12700" cap="flat" cmpd="sng" algn="ctr">
                      <a:solidFill>
                        <a:srgbClr val="FFC5C6"/>
                      </a:solidFill>
                      <a:prstDash val="solid"/>
                      <a:round/>
                      <a:headEnd type="none" w="med" len="med"/>
                      <a:tailEnd type="none" w="med" len="med"/>
                    </a:lnL>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solidFill>
                      <a:srgbClr val="FFC5C6"/>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180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2">
                            <a:extLst>
                              <a:ext uri="{A12FA001-AC4F-418D-AE19-62706E023703}">
                                <ahyp:hlinkClr xmlns:ahyp="http://schemas.microsoft.com/office/drawing/2018/hyperlinkcolor" val="tx"/>
                              </a:ext>
                            </a:extLst>
                          </a:hlinkClick>
                        </a:rPr>
                        <a:t>豊岡市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FFC5C6"/>
                      </a:solidFill>
                      <a:prstDash val="solid"/>
                      <a:round/>
                      <a:headEnd type="none" w="med" len="med"/>
                      <a:tailEnd type="none" w="med" len="med"/>
                    </a:lnL>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lang="ja-JP" altLang="en-US" sz="1000" dirty="0">
                          <a:solidFill>
                            <a:schemeClr val="tx1"/>
                          </a:solidFill>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香美町</a:t>
                      </a:r>
                      <a:endParaRPr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4">
                            <a:extLst>
                              <a:ext uri="{A12FA001-AC4F-418D-AE19-62706E023703}">
                                <ahyp:hlinkClr xmlns:ahyp="http://schemas.microsoft.com/office/drawing/2018/hyperlinkcolor" val="tx"/>
                              </a:ext>
                            </a:extLst>
                          </a:hlinkClick>
                        </a:rPr>
                        <a:t>新温泉町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5">
                            <a:extLst>
                              <a:ext uri="{A12FA001-AC4F-418D-AE19-62706E023703}">
                                <ahyp:hlinkClr xmlns:ahyp="http://schemas.microsoft.com/office/drawing/2018/hyperlinkcolor" val="tx"/>
                              </a:ext>
                            </a:extLst>
                          </a:hlinkClick>
                        </a:rPr>
                        <a:t>養父市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6">
                            <a:extLst>
                              <a:ext uri="{A12FA001-AC4F-418D-AE19-62706E023703}">
                                <ahyp:hlinkClr xmlns:ahyp="http://schemas.microsoft.com/office/drawing/2018/hyperlinkcolor" val="tx"/>
                              </a:ext>
                            </a:extLst>
                          </a:hlinkClick>
                        </a:rPr>
                        <a:t>朝来市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extLst>
                  <a:ext uri="{0D108BD9-81ED-4DB2-BD59-A6C34878D82A}">
                    <a16:rowId xmlns:a16="http://schemas.microsoft.com/office/drawing/2014/main" val="4008041166"/>
                  </a:ext>
                </a:extLst>
              </a:tr>
            </a:tbl>
          </a:graphicData>
        </a:graphic>
      </p:graphicFrame>
      <p:graphicFrame>
        <p:nvGraphicFramePr>
          <p:cNvPr id="6" name="表 5">
            <a:extLst>
              <a:ext uri="{FF2B5EF4-FFF2-40B4-BE49-F238E27FC236}">
                <a16:creationId xmlns:a16="http://schemas.microsoft.com/office/drawing/2014/main" id="{6137A0AA-B342-6F4D-5D71-28E9DAC0BB9E}"/>
              </a:ext>
            </a:extLst>
          </p:cNvPr>
          <p:cNvGraphicFramePr>
            <a:graphicFrameLocks noGrp="1"/>
          </p:cNvGraphicFramePr>
          <p:nvPr>
            <p:extLst>
              <p:ext uri="{D42A27DB-BD31-4B8C-83A1-F6EECF244321}">
                <p14:modId xmlns:p14="http://schemas.microsoft.com/office/powerpoint/2010/main" val="2835053895"/>
              </p:ext>
            </p:extLst>
          </p:nvPr>
        </p:nvGraphicFramePr>
        <p:xfrm>
          <a:off x="4265969" y="1198925"/>
          <a:ext cx="4752000" cy="900000"/>
        </p:xfrm>
        <a:graphic>
          <a:graphicData uri="http://schemas.openxmlformats.org/drawingml/2006/table">
            <a:tbl>
              <a:tblPr firstRow="1" bandRow="1">
                <a:tableStyleId>{F2DE63D5-997A-4646-A377-4702673A728D}</a:tableStyleId>
              </a:tblPr>
              <a:tblGrid>
                <a:gridCol w="792000">
                  <a:extLst>
                    <a:ext uri="{9D8B030D-6E8A-4147-A177-3AD203B41FA5}">
                      <a16:colId xmlns:a16="http://schemas.microsoft.com/office/drawing/2014/main" val="567011437"/>
                    </a:ext>
                  </a:extLst>
                </a:gridCol>
                <a:gridCol w="792000">
                  <a:extLst>
                    <a:ext uri="{9D8B030D-6E8A-4147-A177-3AD203B41FA5}">
                      <a16:colId xmlns:a16="http://schemas.microsoft.com/office/drawing/2014/main" val="3527943594"/>
                    </a:ext>
                  </a:extLst>
                </a:gridCol>
                <a:gridCol w="792000">
                  <a:extLst>
                    <a:ext uri="{9D8B030D-6E8A-4147-A177-3AD203B41FA5}">
                      <a16:colId xmlns:a16="http://schemas.microsoft.com/office/drawing/2014/main" val="2835286206"/>
                    </a:ext>
                  </a:extLst>
                </a:gridCol>
                <a:gridCol w="792000">
                  <a:extLst>
                    <a:ext uri="{9D8B030D-6E8A-4147-A177-3AD203B41FA5}">
                      <a16:colId xmlns:a16="http://schemas.microsoft.com/office/drawing/2014/main" val="2520983708"/>
                    </a:ext>
                  </a:extLst>
                </a:gridCol>
                <a:gridCol w="792000">
                  <a:extLst>
                    <a:ext uri="{9D8B030D-6E8A-4147-A177-3AD203B41FA5}">
                      <a16:colId xmlns:a16="http://schemas.microsoft.com/office/drawing/2014/main" val="4166603458"/>
                    </a:ext>
                  </a:extLst>
                </a:gridCol>
                <a:gridCol w="792000">
                  <a:extLst>
                    <a:ext uri="{9D8B030D-6E8A-4147-A177-3AD203B41FA5}">
                      <a16:colId xmlns:a16="http://schemas.microsoft.com/office/drawing/2014/main" val="1752078214"/>
                    </a:ext>
                  </a:extLst>
                </a:gridCol>
              </a:tblGrid>
              <a:tr h="180000">
                <a:tc gridSpan="6">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播磨エリア</a:t>
                      </a:r>
                    </a:p>
                  </a:txBody>
                  <a:tcPr marL="72000" marR="72000" marT="0" marB="0" anchor="ctr">
                    <a:lnL w="12700" cap="flat" cmpd="sng" algn="ctr">
                      <a:solidFill>
                        <a:srgbClr val="CEEBFE"/>
                      </a:solidFill>
                      <a:prstDash val="solid"/>
                      <a:round/>
                      <a:headEnd type="none" w="med" len="med"/>
                      <a:tailEnd type="none" w="med" len="med"/>
                    </a:lnL>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solidFill>
                      <a:srgbClr val="CEEBFE"/>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180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7">
                            <a:extLst>
                              <a:ext uri="{A12FA001-AC4F-418D-AE19-62706E023703}">
                                <ahyp:hlinkClr xmlns:ahyp="http://schemas.microsoft.com/office/drawing/2018/hyperlinkcolor" val="tx"/>
                              </a:ext>
                            </a:extLst>
                          </a:hlinkClick>
                        </a:rPr>
                        <a:t>明石市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u="none">
                          <a:solidFill>
                            <a:schemeClr val="tx1"/>
                          </a:solidFill>
                          <a:latin typeface="MS Gothic" panose="020B0609070205080204" pitchFamily="49" charset="-128"/>
                          <a:ea typeface="MS Gothic" panose="020B0609070205080204" pitchFamily="49" charset="-128"/>
                          <a:hlinkClick r:id="rId8">
                            <a:extLst>
                              <a:ext uri="{A12FA001-AC4F-418D-AE19-62706E023703}">
                                <ahyp:hlinkClr xmlns:ahyp="http://schemas.microsoft.com/office/drawing/2018/hyperlinkcolor" val="tx"/>
                              </a:ext>
                            </a:extLst>
                          </a:hlinkClick>
                        </a:rPr>
                        <a:t>加古川市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9">
                            <a:extLst>
                              <a:ext uri="{A12FA001-AC4F-418D-AE19-62706E023703}">
                                <ahyp:hlinkClr xmlns:ahyp="http://schemas.microsoft.com/office/drawing/2018/hyperlinkcolor" val="tx"/>
                              </a:ext>
                            </a:extLst>
                          </a:hlinkClick>
                        </a:rPr>
                        <a:t>西脇市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0">
                            <a:extLst>
                              <a:ext uri="{A12FA001-AC4F-418D-AE19-62706E023703}">
                                <ahyp:hlinkClr xmlns:ahyp="http://schemas.microsoft.com/office/drawing/2018/hyperlinkcolor" val="tx"/>
                              </a:ext>
                            </a:extLst>
                          </a:hlinkClick>
                        </a:rPr>
                        <a:t>三木市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1">
                            <a:extLst>
                              <a:ext uri="{A12FA001-AC4F-418D-AE19-62706E023703}">
                                <ahyp:hlinkClr xmlns:ahyp="http://schemas.microsoft.com/office/drawing/2018/hyperlinkcolor" val="tx"/>
                              </a:ext>
                            </a:extLst>
                          </a:hlinkClick>
                        </a:rPr>
                        <a:t>高砂</a:t>
                      </a:r>
                      <a:r>
                        <a:rPr kumimoji="1" lang="ja-JP" altLang="en-US" sz="1000" u="none">
                          <a:solidFill>
                            <a:schemeClr val="tx1"/>
                          </a:solidFill>
                          <a:latin typeface="MS Gothic" panose="020B0609070205080204" pitchFamily="49" charset="-128"/>
                          <a:ea typeface="MS Gothic" panose="020B0609070205080204" pitchFamily="49" charset="-128"/>
                          <a:hlinkClick r:id="rId11">
                            <a:extLst>
                              <a:ext uri="{A12FA001-AC4F-418D-AE19-62706E023703}">
                                <ahyp:hlinkClr xmlns:ahyp="http://schemas.microsoft.com/office/drawing/2018/hyperlinkcolor" val="tx"/>
                              </a:ext>
                            </a:extLst>
                          </a:hlinkClick>
                        </a:rPr>
                        <a:t>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2">
                            <a:extLst>
                              <a:ext uri="{A12FA001-AC4F-418D-AE19-62706E023703}">
                                <ahyp:hlinkClr xmlns:ahyp="http://schemas.microsoft.com/office/drawing/2018/hyperlinkcolor" val="tx"/>
                              </a:ext>
                            </a:extLst>
                          </a:hlinkClick>
                        </a:rPr>
                        <a:t>小野</a:t>
                      </a:r>
                      <a:r>
                        <a:rPr kumimoji="1" lang="ja-JP" altLang="en-US" sz="1000" u="none">
                          <a:solidFill>
                            <a:schemeClr val="tx1"/>
                          </a:solidFill>
                          <a:latin typeface="MS Gothic" panose="020B0609070205080204" pitchFamily="49" charset="-128"/>
                          <a:ea typeface="MS Gothic" panose="020B0609070205080204" pitchFamily="49" charset="-128"/>
                          <a:hlinkClick r:id="rId12">
                            <a:extLst>
                              <a:ext uri="{A12FA001-AC4F-418D-AE19-62706E023703}">
                                <ahyp:hlinkClr xmlns:ahyp="http://schemas.microsoft.com/office/drawing/2018/hyperlinkcolor" val="tx"/>
                              </a:ext>
                            </a:extLst>
                          </a:hlinkClick>
                        </a:rPr>
                        <a:t>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4008041166"/>
                  </a:ext>
                </a:extLst>
              </a:tr>
              <a:tr h="180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13">
                            <a:extLst>
                              <a:ext uri="{A12FA001-AC4F-418D-AE19-62706E023703}">
                                <ahyp:hlinkClr xmlns:ahyp="http://schemas.microsoft.com/office/drawing/2018/hyperlinkcolor" val="tx"/>
                              </a:ext>
                            </a:extLst>
                          </a:hlinkClick>
                        </a:rPr>
                        <a:t>加西市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u="none">
                          <a:solidFill>
                            <a:schemeClr val="tx1"/>
                          </a:solidFill>
                          <a:latin typeface="MS Gothic" panose="020B0609070205080204" pitchFamily="49" charset="-128"/>
                          <a:ea typeface="MS Gothic" panose="020B0609070205080204" pitchFamily="49" charset="-128"/>
                          <a:hlinkClick r:id="rId14">
                            <a:extLst>
                              <a:ext uri="{A12FA001-AC4F-418D-AE19-62706E023703}">
                                <ahyp:hlinkClr xmlns:ahyp="http://schemas.microsoft.com/office/drawing/2018/hyperlinkcolor" val="tx"/>
                              </a:ext>
                            </a:extLst>
                          </a:hlinkClick>
                        </a:rPr>
                        <a:t>加東市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5">
                            <a:extLst>
                              <a:ext uri="{A12FA001-AC4F-418D-AE19-62706E023703}">
                                <ahyp:hlinkClr xmlns:ahyp="http://schemas.microsoft.com/office/drawing/2018/hyperlinkcolor" val="tx"/>
                              </a:ext>
                            </a:extLst>
                          </a:hlinkClick>
                        </a:rPr>
                        <a:t>多可町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6">
                            <a:extLst>
                              <a:ext uri="{A12FA001-AC4F-418D-AE19-62706E023703}">
                                <ahyp:hlinkClr xmlns:ahyp="http://schemas.microsoft.com/office/drawing/2018/hyperlinkcolor" val="tx"/>
                              </a:ext>
                            </a:extLst>
                          </a:hlinkClick>
                        </a:rPr>
                        <a:t>稲美町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7">
                            <a:extLst>
                              <a:ext uri="{A12FA001-AC4F-418D-AE19-62706E023703}">
                                <ahyp:hlinkClr xmlns:ahyp="http://schemas.microsoft.com/office/drawing/2018/hyperlinkcolor" val="tx"/>
                              </a:ext>
                            </a:extLst>
                          </a:hlinkClick>
                        </a:rPr>
                        <a:t>播磨</a:t>
                      </a:r>
                      <a:r>
                        <a:rPr kumimoji="1" lang="ja-JP" altLang="en-US" sz="1000" u="none" dirty="0">
                          <a:solidFill>
                            <a:schemeClr val="tx1"/>
                          </a:solidFill>
                          <a:latin typeface="MS Gothic" panose="020B0609070205080204" pitchFamily="49" charset="-128"/>
                          <a:ea typeface="MS Gothic" panose="020B0609070205080204" pitchFamily="49" charset="-128"/>
                          <a:hlinkClick r:id="rId17">
                            <a:extLst>
                              <a:ext uri="{A12FA001-AC4F-418D-AE19-62706E023703}">
                                <ahyp:hlinkClr xmlns:ahyp="http://schemas.microsoft.com/office/drawing/2018/hyperlinkcolor" val="tx"/>
                              </a:ext>
                            </a:extLst>
                          </a:hlinkClick>
                        </a:rPr>
                        <a:t>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8">
                            <a:extLst>
                              <a:ext uri="{A12FA001-AC4F-418D-AE19-62706E023703}">
                                <ahyp:hlinkClr xmlns:ahyp="http://schemas.microsoft.com/office/drawing/2018/hyperlinkcolor" val="tx"/>
                              </a:ext>
                            </a:extLst>
                          </a:hlinkClick>
                        </a:rPr>
                        <a:t>姫路市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3523567960"/>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MS Gothic" panose="020B0609070205080204" pitchFamily="49" charset="-128"/>
                          <a:ea typeface="MS Gothic" panose="020B0609070205080204" pitchFamily="49" charset="-128"/>
                          <a:hlinkClick r:id="rId19">
                            <a:extLst>
                              <a:ext uri="{A12FA001-AC4F-418D-AE19-62706E023703}">
                                <ahyp:hlinkClr xmlns:ahyp="http://schemas.microsoft.com/office/drawing/2018/hyperlinkcolor" val="tx"/>
                              </a:ext>
                            </a:extLst>
                          </a:hlinkClick>
                        </a:rPr>
                        <a:t>相生市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20">
                            <a:extLst>
                              <a:ext uri="{A12FA001-AC4F-418D-AE19-62706E023703}">
                                <ahyp:hlinkClr xmlns:ahyp="http://schemas.microsoft.com/office/drawing/2018/hyperlinkcolor" val="tx"/>
                              </a:ext>
                            </a:extLst>
                          </a:hlinkClick>
                        </a:rPr>
                        <a:t>たつの市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u="none">
                          <a:solidFill>
                            <a:schemeClr val="tx1"/>
                          </a:solidFill>
                          <a:latin typeface="MS Gothic" panose="020B0609070205080204" pitchFamily="49" charset="-128"/>
                          <a:ea typeface="MS Gothic" panose="020B0609070205080204" pitchFamily="49" charset="-128"/>
                          <a:hlinkClick r:id="rId21">
                            <a:extLst>
                              <a:ext uri="{A12FA001-AC4F-418D-AE19-62706E023703}">
                                <ahyp:hlinkClr xmlns:ahyp="http://schemas.microsoft.com/office/drawing/2018/hyperlinkcolor" val="tx"/>
                              </a:ext>
                            </a:extLst>
                          </a:hlinkClick>
                        </a:rPr>
                        <a:t>赤穂市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22">
                            <a:extLst>
                              <a:ext uri="{A12FA001-AC4F-418D-AE19-62706E023703}">
                                <ahyp:hlinkClr xmlns:ahyp="http://schemas.microsoft.com/office/drawing/2018/hyperlinkcolor" val="tx"/>
                              </a:ext>
                            </a:extLst>
                          </a:hlinkClick>
                        </a:rPr>
                        <a:t>宍粟</a:t>
                      </a:r>
                      <a:r>
                        <a:rPr kumimoji="1" lang="ja-JP" altLang="en-US" sz="1000" u="none">
                          <a:solidFill>
                            <a:schemeClr val="tx1"/>
                          </a:solidFill>
                          <a:latin typeface="MS Gothic" panose="020B0609070205080204" pitchFamily="49" charset="-128"/>
                          <a:ea typeface="MS Gothic" panose="020B0609070205080204" pitchFamily="49" charset="-128"/>
                          <a:hlinkClick r:id="rId22">
                            <a:extLst>
                              <a:ext uri="{A12FA001-AC4F-418D-AE19-62706E023703}">
                                <ahyp:hlinkClr xmlns:ahyp="http://schemas.microsoft.com/office/drawing/2018/hyperlinkcolor" val="tx"/>
                              </a:ext>
                            </a:extLst>
                          </a:hlinkClick>
                        </a:rPr>
                        <a:t>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23">
                            <a:extLst>
                              <a:ext uri="{A12FA001-AC4F-418D-AE19-62706E023703}">
                                <ahyp:hlinkClr xmlns:ahyp="http://schemas.microsoft.com/office/drawing/2018/hyperlinkcolor" val="tx"/>
                              </a:ext>
                            </a:extLst>
                          </a:hlinkClick>
                        </a:rPr>
                        <a:t>福崎町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24">
                            <a:extLst>
                              <a:ext uri="{A12FA001-AC4F-418D-AE19-62706E023703}">
                                <ahyp:hlinkClr xmlns:ahyp="http://schemas.microsoft.com/office/drawing/2018/hyperlinkcolor" val="tx"/>
                              </a:ext>
                            </a:extLst>
                          </a:hlinkClick>
                        </a:rPr>
                        <a:t>神河町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856775822"/>
                  </a:ext>
                </a:extLst>
              </a:tr>
              <a:tr h="180000">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5">
                            <a:extLst>
                              <a:ext uri="{A12FA001-AC4F-418D-AE19-62706E023703}">
                                <ahyp:hlinkClr xmlns:ahyp="http://schemas.microsoft.com/office/drawing/2018/hyperlinkcolor" val="tx"/>
                              </a:ext>
                            </a:extLst>
                          </a:hlinkClick>
                        </a:rPr>
                        <a:t>市川町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6">
                            <a:extLst>
                              <a:ext uri="{A12FA001-AC4F-418D-AE19-62706E023703}">
                                <ahyp:hlinkClr xmlns:ahyp="http://schemas.microsoft.com/office/drawing/2018/hyperlinkcolor" val="tx"/>
                              </a:ext>
                            </a:extLst>
                          </a:hlinkClick>
                        </a:rPr>
                        <a:t>太子町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7">
                            <a:extLst>
                              <a:ext uri="{A12FA001-AC4F-418D-AE19-62706E023703}">
                                <ahyp:hlinkClr xmlns:ahyp="http://schemas.microsoft.com/office/drawing/2018/hyperlinkcolor" val="tx"/>
                              </a:ext>
                            </a:extLst>
                          </a:hlinkClick>
                        </a:rPr>
                        <a:t>上郡町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8">
                            <a:extLst>
                              <a:ext uri="{A12FA001-AC4F-418D-AE19-62706E023703}">
                                <ahyp:hlinkClr xmlns:ahyp="http://schemas.microsoft.com/office/drawing/2018/hyperlinkcolor" val="tx"/>
                              </a:ext>
                            </a:extLst>
                          </a:hlinkClick>
                        </a:rPr>
                        <a:t>佐用町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3358139141"/>
                  </a:ext>
                </a:extLst>
              </a:tr>
            </a:tbl>
          </a:graphicData>
        </a:graphic>
      </p:graphicFrame>
      <p:graphicFrame>
        <p:nvGraphicFramePr>
          <p:cNvPr id="7" name="表 6">
            <a:extLst>
              <a:ext uri="{FF2B5EF4-FFF2-40B4-BE49-F238E27FC236}">
                <a16:creationId xmlns:a16="http://schemas.microsoft.com/office/drawing/2014/main" id="{FCBD9670-F058-F8B3-4013-61D98EBC1AEA}"/>
              </a:ext>
            </a:extLst>
          </p:cNvPr>
          <p:cNvGraphicFramePr>
            <a:graphicFrameLocks noGrp="1"/>
          </p:cNvGraphicFramePr>
          <p:nvPr>
            <p:extLst>
              <p:ext uri="{D42A27DB-BD31-4B8C-83A1-F6EECF244321}">
                <p14:modId xmlns:p14="http://schemas.microsoft.com/office/powerpoint/2010/main" val="545786204"/>
              </p:ext>
            </p:extLst>
          </p:nvPr>
        </p:nvGraphicFramePr>
        <p:xfrm>
          <a:off x="4265969" y="2246268"/>
          <a:ext cx="2376000" cy="360000"/>
        </p:xfrm>
        <a:graphic>
          <a:graphicData uri="http://schemas.openxmlformats.org/drawingml/2006/table">
            <a:tbl>
              <a:tblPr firstRow="1" bandRow="1">
                <a:tableStyleId>{5A111915-BE36-4E01-A7E5-04B1672EAD32}</a:tableStyleId>
              </a:tblPr>
              <a:tblGrid>
                <a:gridCol w="792000">
                  <a:extLst>
                    <a:ext uri="{9D8B030D-6E8A-4147-A177-3AD203B41FA5}">
                      <a16:colId xmlns:a16="http://schemas.microsoft.com/office/drawing/2014/main" val="567011437"/>
                    </a:ext>
                  </a:extLst>
                </a:gridCol>
                <a:gridCol w="792000">
                  <a:extLst>
                    <a:ext uri="{9D8B030D-6E8A-4147-A177-3AD203B41FA5}">
                      <a16:colId xmlns:a16="http://schemas.microsoft.com/office/drawing/2014/main" val="3527943594"/>
                    </a:ext>
                  </a:extLst>
                </a:gridCol>
                <a:gridCol w="792000">
                  <a:extLst>
                    <a:ext uri="{9D8B030D-6E8A-4147-A177-3AD203B41FA5}">
                      <a16:colId xmlns:a16="http://schemas.microsoft.com/office/drawing/2014/main" val="2835286206"/>
                    </a:ext>
                  </a:extLst>
                </a:gridCol>
              </a:tblGrid>
              <a:tr h="180000">
                <a:tc gridSpan="3">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淡路エリア</a:t>
                      </a:r>
                      <a:endParaRPr kumimoji="1" lang="en-US" altLang="ja-JP" sz="1000" b="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BFBFF3"/>
                      </a:solidFill>
                      <a:prstDash val="solid"/>
                      <a:round/>
                      <a:headEnd type="none" w="med" len="med"/>
                      <a:tailEnd type="none" w="med" len="med"/>
                    </a:lnL>
                    <a:lnR w="12700" cap="flat" cmpd="sng" algn="ctr">
                      <a:solidFill>
                        <a:srgbClr val="BFBFF3"/>
                      </a:solid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solidFill>
                      <a:srgbClr val="BFBFF3"/>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180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29">
                            <a:extLst>
                              <a:ext uri="{A12FA001-AC4F-418D-AE19-62706E023703}">
                                <ahyp:hlinkClr xmlns:ahyp="http://schemas.microsoft.com/office/drawing/2018/hyperlinkcolor" val="tx"/>
                              </a:ext>
                            </a:extLst>
                          </a:hlinkClick>
                        </a:rPr>
                        <a:t>淡路市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BFBFF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000" dirty="0">
                          <a:solidFill>
                            <a:schemeClr val="tx1"/>
                          </a:solidFill>
                          <a:latin typeface="MS Gothic" panose="020B0609070205080204" pitchFamily="49" charset="-128"/>
                          <a:ea typeface="MS Gothic" panose="020B0609070205080204" pitchFamily="49" charset="-128"/>
                          <a:hlinkClick r:id="rId30">
                            <a:extLst>
                              <a:ext uri="{A12FA001-AC4F-418D-AE19-62706E023703}">
                                <ahyp:hlinkClr xmlns:ahyp="http://schemas.microsoft.com/office/drawing/2018/hyperlinkcolor" val="tx"/>
                              </a:ext>
                            </a:extLst>
                          </a:hlinkClick>
                        </a:rPr>
                        <a:t>洲本市</a:t>
                      </a:r>
                      <a:endParaRPr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31">
                            <a:extLst>
                              <a:ext uri="{A12FA001-AC4F-418D-AE19-62706E023703}">
                                <ahyp:hlinkClr xmlns:ahyp="http://schemas.microsoft.com/office/drawing/2018/hyperlinkcolor" val="tx"/>
                              </a:ext>
                            </a:extLst>
                          </a:hlinkClick>
                        </a:rPr>
                        <a:t>南あわじ市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noFill/>
                      <a:prstDash val="solid"/>
                      <a:round/>
                      <a:headEnd type="none" w="med" len="med"/>
                      <a:tailEnd type="none" w="med" len="med"/>
                    </a:lnL>
                    <a:lnR w="12700" cap="flat" cmpd="sng" algn="ctr">
                      <a:solidFill>
                        <a:srgbClr val="BFBFF3"/>
                      </a:solid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8041166"/>
                  </a:ext>
                </a:extLst>
              </a:tr>
            </a:tbl>
          </a:graphicData>
        </a:graphic>
      </p:graphicFrame>
      <p:graphicFrame>
        <p:nvGraphicFramePr>
          <p:cNvPr id="15" name="表 14">
            <a:extLst>
              <a:ext uri="{FF2B5EF4-FFF2-40B4-BE49-F238E27FC236}">
                <a16:creationId xmlns:a16="http://schemas.microsoft.com/office/drawing/2014/main" id="{360AADDD-B8FF-4242-D446-F0EC390CC9B0}"/>
              </a:ext>
            </a:extLst>
          </p:cNvPr>
          <p:cNvGraphicFramePr>
            <a:graphicFrameLocks noGrp="1"/>
          </p:cNvGraphicFramePr>
          <p:nvPr>
            <p:extLst>
              <p:ext uri="{D42A27DB-BD31-4B8C-83A1-F6EECF244321}">
                <p14:modId xmlns:p14="http://schemas.microsoft.com/office/powerpoint/2010/main" val="21132349"/>
              </p:ext>
            </p:extLst>
          </p:nvPr>
        </p:nvGraphicFramePr>
        <p:xfrm>
          <a:off x="4255215" y="2756921"/>
          <a:ext cx="3168000" cy="648000"/>
        </p:xfrm>
        <a:graphic>
          <a:graphicData uri="http://schemas.openxmlformats.org/drawingml/2006/table">
            <a:tbl>
              <a:tblPr firstRow="1" bandRow="1">
                <a:tableStyleId>{912C8C85-51F0-491E-9774-3900AFEF0FD7}</a:tableStyleId>
              </a:tblPr>
              <a:tblGrid>
                <a:gridCol w="792000">
                  <a:extLst>
                    <a:ext uri="{9D8B030D-6E8A-4147-A177-3AD203B41FA5}">
                      <a16:colId xmlns:a16="http://schemas.microsoft.com/office/drawing/2014/main" val="567011437"/>
                    </a:ext>
                  </a:extLst>
                </a:gridCol>
                <a:gridCol w="792000">
                  <a:extLst>
                    <a:ext uri="{9D8B030D-6E8A-4147-A177-3AD203B41FA5}">
                      <a16:colId xmlns:a16="http://schemas.microsoft.com/office/drawing/2014/main" val="3527943594"/>
                    </a:ext>
                  </a:extLst>
                </a:gridCol>
                <a:gridCol w="792000">
                  <a:extLst>
                    <a:ext uri="{9D8B030D-6E8A-4147-A177-3AD203B41FA5}">
                      <a16:colId xmlns:a16="http://schemas.microsoft.com/office/drawing/2014/main" val="2835286206"/>
                    </a:ext>
                  </a:extLst>
                </a:gridCol>
                <a:gridCol w="792000">
                  <a:extLst>
                    <a:ext uri="{9D8B030D-6E8A-4147-A177-3AD203B41FA5}">
                      <a16:colId xmlns:a16="http://schemas.microsoft.com/office/drawing/2014/main" val="2520983708"/>
                    </a:ext>
                  </a:extLst>
                </a:gridCol>
              </a:tblGrid>
              <a:tr h="216000">
                <a:tc gridSpan="4">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摂津（阪神）エリア</a:t>
                      </a:r>
                    </a:p>
                  </a:txBody>
                  <a:tcPr marL="72000" marR="72000" marT="0" marB="0" anchor="ctr">
                    <a:lnL w="12700" cap="flat" cmpd="sng" algn="ctr">
                      <a:solidFill>
                        <a:srgbClr val="F7E795"/>
                      </a:solidFill>
                      <a:prstDash val="solid"/>
                      <a:round/>
                      <a:headEnd type="none" w="med" len="med"/>
                      <a:tailEnd type="none" w="med" len="med"/>
                    </a:lnL>
                    <a:lnR w="12700" cap="flat" cmpd="sng" algn="ctr">
                      <a:solidFill>
                        <a:srgbClr val="F7E795"/>
                      </a:solidFill>
                      <a:prstDash val="solid"/>
                      <a:round/>
                      <a:headEnd type="none" w="med" len="med"/>
                      <a:tailEnd type="none" w="med" len="med"/>
                    </a:ln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solidFill>
                      <a:srgbClr val="F7E795"/>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216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32">
                            <a:extLst>
                              <a:ext uri="{A12FA001-AC4F-418D-AE19-62706E023703}">
                                <ahyp:hlinkClr xmlns:ahyp="http://schemas.microsoft.com/office/drawing/2018/hyperlinkcolor" val="tx"/>
                              </a:ext>
                            </a:extLst>
                          </a:hlinkClick>
                        </a:rPr>
                        <a:t>尼崎市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F7E795"/>
                      </a:solidFill>
                      <a:prstDash val="solid"/>
                      <a:round/>
                      <a:headEnd type="none" w="med" len="med"/>
                      <a:tailEnd type="none" w="med" len="med"/>
                    </a:lnL>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33">
                            <a:extLst>
                              <a:ext uri="{A12FA001-AC4F-418D-AE19-62706E023703}">
                                <ahyp:hlinkClr xmlns:ahyp="http://schemas.microsoft.com/office/drawing/2018/hyperlinkcolor" val="tx"/>
                              </a:ext>
                            </a:extLst>
                          </a:hlinkClick>
                        </a:rPr>
                        <a:t>西宮市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34">
                            <a:extLst>
                              <a:ext uri="{A12FA001-AC4F-418D-AE19-62706E023703}">
                                <ahyp:hlinkClr xmlns:ahyp="http://schemas.microsoft.com/office/drawing/2018/hyperlinkcolor" val="tx"/>
                              </a:ext>
                            </a:extLst>
                          </a:hlinkClick>
                        </a:rPr>
                        <a:t>芦屋市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35">
                            <a:extLst>
                              <a:ext uri="{A12FA001-AC4F-418D-AE19-62706E023703}">
                                <ahyp:hlinkClr xmlns:ahyp="http://schemas.microsoft.com/office/drawing/2018/hyperlinkcolor" val="tx"/>
                              </a:ext>
                            </a:extLst>
                          </a:hlinkClick>
                        </a:rPr>
                        <a:t>伊丹市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F7E795"/>
                      </a:solidFill>
                      <a:prstDash val="solid"/>
                      <a:round/>
                      <a:headEnd type="none" w="med" len="med"/>
                      <a:tailEnd type="none" w="med" len="med"/>
                    </a:ln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extLst>
                  <a:ext uri="{0D108BD9-81ED-4DB2-BD59-A6C34878D82A}">
                    <a16:rowId xmlns:a16="http://schemas.microsoft.com/office/drawing/2014/main" val="4008041166"/>
                  </a:ext>
                </a:extLst>
              </a:tr>
              <a:tr h="216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36">
                            <a:extLst>
                              <a:ext uri="{A12FA001-AC4F-418D-AE19-62706E023703}">
                                <ahyp:hlinkClr xmlns:ahyp="http://schemas.microsoft.com/office/drawing/2018/hyperlinkcolor" val="tx"/>
                              </a:ext>
                            </a:extLst>
                          </a:hlinkClick>
                        </a:rPr>
                        <a:t>宝塚市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F7E795"/>
                      </a:solidFill>
                      <a:prstDash val="solid"/>
                      <a:round/>
                      <a:headEnd type="none" w="med" len="med"/>
                      <a:tailEnd type="none" w="med" len="med"/>
                    </a:lnL>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37">
                            <a:extLst>
                              <a:ext uri="{A12FA001-AC4F-418D-AE19-62706E023703}">
                                <ahyp:hlinkClr xmlns:ahyp="http://schemas.microsoft.com/office/drawing/2018/hyperlinkcolor" val="tx"/>
                              </a:ext>
                            </a:extLst>
                          </a:hlinkClick>
                        </a:rPr>
                        <a:t>川西市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38">
                            <a:extLst>
                              <a:ext uri="{A12FA001-AC4F-418D-AE19-62706E023703}">
                                <ahyp:hlinkClr xmlns:ahyp="http://schemas.microsoft.com/office/drawing/2018/hyperlinkcolor" val="tx"/>
                              </a:ext>
                            </a:extLst>
                          </a:hlinkClick>
                        </a:rPr>
                        <a:t>三田市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39">
                            <a:extLst>
                              <a:ext uri="{A12FA001-AC4F-418D-AE19-62706E023703}">
                                <ahyp:hlinkClr xmlns:ahyp="http://schemas.microsoft.com/office/drawing/2018/hyperlinkcolor" val="tx"/>
                              </a:ext>
                            </a:extLst>
                          </a:hlinkClick>
                        </a:rPr>
                        <a:t>猪名川町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F7E795"/>
                      </a:solidFill>
                      <a:prstDash val="solid"/>
                      <a:round/>
                      <a:headEnd type="none" w="med" len="med"/>
                      <a:tailEnd type="none" w="med" len="med"/>
                    </a:ln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extLst>
                  <a:ext uri="{0D108BD9-81ED-4DB2-BD59-A6C34878D82A}">
                    <a16:rowId xmlns:a16="http://schemas.microsoft.com/office/drawing/2014/main" val="3523567960"/>
                  </a:ext>
                </a:extLst>
              </a:tr>
            </a:tbl>
          </a:graphicData>
        </a:graphic>
      </p:graphicFrame>
      <p:graphicFrame>
        <p:nvGraphicFramePr>
          <p:cNvPr id="16" name="表 15">
            <a:extLst>
              <a:ext uri="{FF2B5EF4-FFF2-40B4-BE49-F238E27FC236}">
                <a16:creationId xmlns:a16="http://schemas.microsoft.com/office/drawing/2014/main" id="{98D64891-0622-8796-9F39-523303554304}"/>
              </a:ext>
            </a:extLst>
          </p:cNvPr>
          <p:cNvGraphicFramePr>
            <a:graphicFrameLocks noGrp="1"/>
          </p:cNvGraphicFramePr>
          <p:nvPr>
            <p:extLst>
              <p:ext uri="{D42A27DB-BD31-4B8C-83A1-F6EECF244321}">
                <p14:modId xmlns:p14="http://schemas.microsoft.com/office/powerpoint/2010/main" val="865942235"/>
              </p:ext>
            </p:extLst>
          </p:nvPr>
        </p:nvGraphicFramePr>
        <p:xfrm>
          <a:off x="6832567" y="2242923"/>
          <a:ext cx="1584000" cy="360000"/>
        </p:xfrm>
        <a:graphic>
          <a:graphicData uri="http://schemas.openxmlformats.org/drawingml/2006/table">
            <a:tbl>
              <a:tblPr firstRow="1" bandRow="1">
                <a:tableStyleId>{17292A2E-F333-43FB-9621-5CBBE7FDCDCB}</a:tableStyleId>
              </a:tblPr>
              <a:tblGrid>
                <a:gridCol w="792000">
                  <a:extLst>
                    <a:ext uri="{9D8B030D-6E8A-4147-A177-3AD203B41FA5}">
                      <a16:colId xmlns:a16="http://schemas.microsoft.com/office/drawing/2014/main" val="567011437"/>
                    </a:ext>
                  </a:extLst>
                </a:gridCol>
                <a:gridCol w="792000">
                  <a:extLst>
                    <a:ext uri="{9D8B030D-6E8A-4147-A177-3AD203B41FA5}">
                      <a16:colId xmlns:a16="http://schemas.microsoft.com/office/drawing/2014/main" val="3527943594"/>
                    </a:ext>
                  </a:extLst>
                </a:gridCol>
              </a:tblGrid>
              <a:tr h="180000">
                <a:tc gridSpan="2">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丹波エリア</a:t>
                      </a:r>
                      <a:endParaRPr kumimoji="1" lang="en-US" altLang="ja-JP" sz="1000" b="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8EDEA9"/>
                      </a:solidFill>
                      <a:prstDash val="solid"/>
                      <a:round/>
                      <a:headEnd type="none" w="med" len="med"/>
                      <a:tailEnd type="none" w="med" len="med"/>
                    </a:lnL>
                    <a:lnR w="12700" cap="flat" cmpd="sng" algn="ctr">
                      <a:solidFill>
                        <a:srgbClr val="8EDEA9"/>
                      </a:solidFill>
                      <a:prstDash val="solid"/>
                      <a:round/>
                      <a:headEnd type="none" w="med" len="med"/>
                      <a:tailEnd type="none" w="med" len="med"/>
                    </a:ln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solidFill>
                      <a:srgbClr val="8EDEA9"/>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extLst>
                  <a:ext uri="{0D108BD9-81ED-4DB2-BD59-A6C34878D82A}">
                    <a16:rowId xmlns:a16="http://schemas.microsoft.com/office/drawing/2014/main" val="4194400008"/>
                  </a:ext>
                </a:extLst>
              </a:tr>
              <a:tr h="180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40">
                            <a:extLst>
                              <a:ext uri="{A12FA001-AC4F-418D-AE19-62706E023703}">
                                <ahyp:hlinkClr xmlns:ahyp="http://schemas.microsoft.com/office/drawing/2018/hyperlinkcolor" val="tx"/>
                              </a:ext>
                            </a:extLst>
                          </a:hlinkClick>
                        </a:rPr>
                        <a:t>丹波市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8EDEA9"/>
                      </a:solidFill>
                      <a:prstDash val="solid"/>
                      <a:round/>
                      <a:headEnd type="none" w="med" len="med"/>
                      <a:tailEnd type="none" w="med" len="med"/>
                    </a:lnL>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tc>
                  <a:txBody>
                    <a:bodyPr/>
                    <a:lstStyle/>
                    <a:p>
                      <a:r>
                        <a:rPr lang="ja-JP" altLang="en-US" sz="1000" dirty="0">
                          <a:solidFill>
                            <a:schemeClr val="tx1"/>
                          </a:solidFill>
                          <a:latin typeface="MS Gothic" panose="020B0609070205080204" pitchFamily="49" charset="-128"/>
                          <a:ea typeface="MS Gothic" panose="020B0609070205080204" pitchFamily="49" charset="-128"/>
                          <a:hlinkClick r:id="rId41">
                            <a:extLst>
                              <a:ext uri="{A12FA001-AC4F-418D-AE19-62706E023703}">
                                <ahyp:hlinkClr xmlns:ahyp="http://schemas.microsoft.com/office/drawing/2018/hyperlinkcolor" val="tx"/>
                              </a:ext>
                            </a:extLst>
                          </a:hlinkClick>
                        </a:rPr>
                        <a:t>丹波篠山市</a:t>
                      </a:r>
                      <a:endParaRPr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8EDEA9"/>
                      </a:solidFill>
                      <a:prstDash val="solid"/>
                      <a:round/>
                      <a:headEnd type="none" w="med" len="med"/>
                      <a:tailEnd type="none" w="med" len="med"/>
                    </a:ln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extLst>
                  <a:ext uri="{0D108BD9-81ED-4DB2-BD59-A6C34878D82A}">
                    <a16:rowId xmlns:a16="http://schemas.microsoft.com/office/drawing/2014/main" val="4008041166"/>
                  </a:ext>
                </a:extLst>
              </a:tr>
            </a:tbl>
          </a:graphicData>
        </a:graphic>
      </p:graphicFrame>
      <p:graphicFrame>
        <p:nvGraphicFramePr>
          <p:cNvPr id="17" name="表 16">
            <a:extLst>
              <a:ext uri="{FF2B5EF4-FFF2-40B4-BE49-F238E27FC236}">
                <a16:creationId xmlns:a16="http://schemas.microsoft.com/office/drawing/2014/main" id="{0297CB7C-BD73-14F3-FDB4-96420FD35F41}"/>
              </a:ext>
            </a:extLst>
          </p:cNvPr>
          <p:cNvGraphicFramePr>
            <a:graphicFrameLocks noGrp="1"/>
          </p:cNvGraphicFramePr>
          <p:nvPr>
            <p:extLst>
              <p:ext uri="{D42A27DB-BD31-4B8C-83A1-F6EECF244321}">
                <p14:modId xmlns:p14="http://schemas.microsoft.com/office/powerpoint/2010/main" val="27984265"/>
              </p:ext>
            </p:extLst>
          </p:nvPr>
        </p:nvGraphicFramePr>
        <p:xfrm>
          <a:off x="7596335" y="2757536"/>
          <a:ext cx="1421633" cy="432000"/>
        </p:xfrm>
        <a:graphic>
          <a:graphicData uri="http://schemas.openxmlformats.org/drawingml/2006/table">
            <a:tbl>
              <a:tblPr firstRow="1" bandRow="1">
                <a:tableStyleId>{72833802-FEF1-4C79-8D5D-14CF1EAF98D9}</a:tableStyleId>
              </a:tblPr>
              <a:tblGrid>
                <a:gridCol w="1421633">
                  <a:extLst>
                    <a:ext uri="{9D8B030D-6E8A-4147-A177-3AD203B41FA5}">
                      <a16:colId xmlns:a16="http://schemas.microsoft.com/office/drawing/2014/main" val="567011437"/>
                    </a:ext>
                  </a:extLst>
                </a:gridCol>
              </a:tblGrid>
              <a:tr h="216000">
                <a:tc>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摂津（神戸）エリア</a:t>
                      </a:r>
                      <a:endParaRPr kumimoji="1" lang="en-US" altLang="ja-JP" sz="1000" b="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FFB64A"/>
                      </a:solidFill>
                      <a:prstDash val="solid"/>
                      <a:round/>
                      <a:headEnd type="none" w="med" len="med"/>
                      <a:tailEnd type="none" w="med" len="med"/>
                    </a:lnL>
                    <a:lnR w="12700" cap="flat" cmpd="sng" algn="ctr">
                      <a:solidFill>
                        <a:srgbClr val="FFB64A"/>
                      </a:solidFill>
                      <a:prstDash val="solid"/>
                      <a:round/>
                      <a:headEnd type="none" w="med" len="med"/>
                      <a:tailEnd type="none" w="med" len="med"/>
                    </a:lnR>
                    <a:lnT w="12700" cap="flat" cmpd="sng" algn="ctr">
                      <a:solidFill>
                        <a:srgbClr val="FFB64A"/>
                      </a:solidFill>
                      <a:prstDash val="solid"/>
                      <a:round/>
                      <a:headEnd type="none" w="med" len="med"/>
                      <a:tailEnd type="none" w="med" len="med"/>
                    </a:lnT>
                    <a:lnB w="12700" cap="flat" cmpd="sng" algn="ctr">
                      <a:noFill/>
                      <a:prstDash val="solid"/>
                      <a:round/>
                      <a:headEnd type="none" w="med" len="med"/>
                      <a:tailEnd type="none" w="med" len="med"/>
                    </a:lnB>
                    <a:solidFill>
                      <a:srgbClr val="FFB64A"/>
                    </a:solidFill>
                  </a:tcPr>
                </a:tc>
                <a:extLst>
                  <a:ext uri="{0D108BD9-81ED-4DB2-BD59-A6C34878D82A}">
                    <a16:rowId xmlns:a16="http://schemas.microsoft.com/office/drawing/2014/main" val="4194400008"/>
                  </a:ext>
                </a:extLst>
              </a:tr>
              <a:tr h="216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42">
                            <a:extLst>
                              <a:ext uri="{A12FA001-AC4F-418D-AE19-62706E023703}">
                                <ahyp:hlinkClr xmlns:ahyp="http://schemas.microsoft.com/office/drawing/2018/hyperlinkcolor" val="tx"/>
                              </a:ext>
                            </a:extLst>
                          </a:hlinkClick>
                        </a:rPr>
                        <a:t>神戸市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FFB64A"/>
                      </a:solidFill>
                      <a:prstDash val="solid"/>
                      <a:round/>
                      <a:headEnd type="none" w="med" len="med"/>
                      <a:tailEnd type="none" w="med" len="med"/>
                    </a:lnL>
                    <a:lnR w="12700" cap="flat" cmpd="sng" algn="ctr">
                      <a:solidFill>
                        <a:srgbClr val="FFB64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B64A"/>
                      </a:solidFill>
                      <a:prstDash val="solid"/>
                      <a:round/>
                      <a:headEnd type="none" w="med" len="med"/>
                      <a:tailEnd type="none" w="med" len="med"/>
                    </a:lnB>
                  </a:tcPr>
                </a:tc>
                <a:extLst>
                  <a:ext uri="{0D108BD9-81ED-4DB2-BD59-A6C34878D82A}">
                    <a16:rowId xmlns:a16="http://schemas.microsoft.com/office/drawing/2014/main" val="4008041166"/>
                  </a:ext>
                </a:extLst>
              </a:tr>
            </a:tbl>
          </a:graphicData>
        </a:graphic>
      </p:graphicFrame>
      <p:sp>
        <p:nvSpPr>
          <p:cNvPr id="18" name="AutoShape 10">
            <a:extLst>
              <a:ext uri="{FF2B5EF4-FFF2-40B4-BE49-F238E27FC236}">
                <a16:creationId xmlns:a16="http://schemas.microsoft.com/office/drawing/2014/main" id="{34C7DC89-8CFF-710A-746E-68F50F750B35}"/>
              </a:ext>
            </a:extLst>
          </p:cNvPr>
          <p:cNvSpPr>
            <a:spLocks noChangeArrowheads="1"/>
          </p:cNvSpPr>
          <p:nvPr/>
        </p:nvSpPr>
        <p:spPr bwMode="auto">
          <a:xfrm>
            <a:off x="7076574" y="4259612"/>
            <a:ext cx="1736292" cy="1123711"/>
          </a:xfrm>
          <a:prstGeom prst="roundRect">
            <a:avLst>
              <a:gd name="adj" fmla="val 6553"/>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89EE1FA8-5AD3-D2C4-B510-ECEFCBE15DB1}"/>
              </a:ext>
            </a:extLst>
          </p:cNvPr>
          <p:cNvPicPr>
            <a:picLocks noChangeAspect="1"/>
          </p:cNvPicPr>
          <p:nvPr/>
        </p:nvPicPr>
        <p:blipFill>
          <a:blip r:embed="rId43"/>
          <a:stretch>
            <a:fillRect/>
          </a:stretch>
        </p:blipFill>
        <p:spPr>
          <a:xfrm>
            <a:off x="147206" y="701585"/>
            <a:ext cx="3839683" cy="2877268"/>
          </a:xfrm>
          <a:prstGeom prst="rect">
            <a:avLst/>
          </a:prstGeom>
          <a:ln>
            <a:solidFill>
              <a:srgbClr val="4E97C5"/>
            </a:solidFill>
          </a:ln>
        </p:spPr>
      </p:pic>
    </p:spTree>
    <p:extLst>
      <p:ext uri="{BB962C8B-B14F-4D97-AF65-F5344CB8AC3E}">
        <p14:creationId xmlns:p14="http://schemas.microsoft.com/office/powerpoint/2010/main" val="372692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A4E51C7-402C-4D5E-9162-72C79D4460FB}"/>
              </a:ext>
            </a:extLst>
          </p:cNvPr>
          <p:cNvSpPr txBox="1">
            <a:spLocks noChangeArrowheads="1"/>
          </p:cNvSpPr>
          <p:nvPr/>
        </p:nvSpPr>
        <p:spPr>
          <a:xfrm>
            <a:off x="152400" y="152400"/>
            <a:ext cx="780397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解いてみよう</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穴埋め問題</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ちょっとブレイク</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税金クイズ（生徒用</a:t>
            </a:r>
            <a:r>
              <a:rPr lang="en-US" altLang="ja-JP" sz="1500" b="1" kern="0" dirty="0">
                <a:solidFill>
                  <a:schemeClr val="bg1"/>
                </a:solidFill>
                <a:latin typeface="メイリオ" panose="020B0604030504040204" pitchFamily="50" charset="-128"/>
                <a:ea typeface="メイリオ" panose="020B0604030504040204" pitchFamily="50" charset="-128"/>
              </a:rPr>
              <a:t>P27‐29</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6" name="テキスト ボックス 15">
            <a:extLst>
              <a:ext uri="{FF2B5EF4-FFF2-40B4-BE49-F238E27FC236}">
                <a16:creationId xmlns:a16="http://schemas.microsoft.com/office/drawing/2014/main" id="{FF06CF6C-AD24-4C21-A441-C73103107456}"/>
              </a:ext>
            </a:extLst>
          </p:cNvPr>
          <p:cNvSpPr txBox="1"/>
          <p:nvPr/>
        </p:nvSpPr>
        <p:spPr>
          <a:xfrm>
            <a:off x="4812241" y="6108195"/>
            <a:ext cx="314413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28</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　財務省</a:t>
            </a:r>
            <a:r>
              <a:rPr lang="en-US" altLang="ja-JP" sz="900" spc="50" dirty="0">
                <a:latin typeface="メイリオ" panose="020B0604030504040204" pitchFamily="50" charset="-128"/>
                <a:ea typeface="メイリオ" panose="020B0604030504040204" pitchFamily="50" charset="-128"/>
              </a:rPr>
              <a:t>×</a:t>
            </a:r>
            <a:r>
              <a:rPr lang="en-US" altLang="ja-JP" sz="900" spc="50" dirty="0" err="1">
                <a:latin typeface="メイリオ" panose="020B0604030504040204" pitchFamily="50" charset="-128"/>
                <a:ea typeface="メイリオ" panose="020B0604030504040204" pitchFamily="50" charset="-128"/>
              </a:rPr>
              <a:t>QuizKnock</a:t>
            </a:r>
            <a:r>
              <a:rPr lang="ja-JP" altLang="en-US" sz="900" spc="50" dirty="0">
                <a:latin typeface="メイリオ" panose="020B0604030504040204" pitchFamily="50" charset="-128"/>
                <a:ea typeface="メイリオ" panose="020B0604030504040204" pitchFamily="50" charset="-128"/>
              </a:rPr>
              <a:t> クイズで全知全納！？</a:t>
            </a:r>
            <a:endParaRPr lang="en-US" altLang="ja-JP" sz="900" spc="50" dirty="0">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税制マスター</a:t>
            </a:r>
            <a:endParaRPr kumimoji="1" lang="ja-JP" altLang="en-US" sz="900" i="0" spc="50" baseline="0" dirty="0">
              <a:latin typeface="メイリオ" panose="020B0604030504040204" pitchFamily="50" charset="-128"/>
              <a:ea typeface="メイリオ" panose="020B0604030504040204" pitchFamily="50" charset="-128"/>
            </a:endParaRPr>
          </a:p>
        </p:txBody>
      </p:sp>
      <p:pic>
        <p:nvPicPr>
          <p:cNvPr id="5" name="図 4">
            <a:hlinkClick r:id="rId3"/>
            <a:extLst>
              <a:ext uri="{FF2B5EF4-FFF2-40B4-BE49-F238E27FC236}">
                <a16:creationId xmlns:a16="http://schemas.microsoft.com/office/drawing/2014/main" id="{09CC382C-BC33-477E-A635-41A5C7CA59FC}"/>
              </a:ext>
            </a:extLst>
          </p:cNvPr>
          <p:cNvPicPr>
            <a:picLocks noChangeAspect="1"/>
          </p:cNvPicPr>
          <p:nvPr/>
        </p:nvPicPr>
        <p:blipFill>
          <a:blip r:embed="rId4"/>
          <a:stretch>
            <a:fillRect/>
          </a:stretch>
        </p:blipFill>
        <p:spPr>
          <a:xfrm>
            <a:off x="7954343" y="6098383"/>
            <a:ext cx="586196" cy="586196"/>
          </a:xfrm>
          <a:prstGeom prst="rect">
            <a:avLst/>
          </a:prstGeom>
        </p:spPr>
      </p:pic>
      <p:sp>
        <p:nvSpPr>
          <p:cNvPr id="7" name="正方形/長方形 6">
            <a:extLst>
              <a:ext uri="{FF2B5EF4-FFF2-40B4-BE49-F238E27FC236}">
                <a16:creationId xmlns:a16="http://schemas.microsoft.com/office/drawing/2014/main" id="{33389C4A-66A3-5861-C270-615FEEC5249B}"/>
              </a:ext>
            </a:extLst>
          </p:cNvPr>
          <p:cNvSpPr/>
          <p:nvPr/>
        </p:nvSpPr>
        <p:spPr>
          <a:xfrm>
            <a:off x="4606445" y="3725269"/>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穴埋め問題　参考</a:t>
            </a:r>
          </a:p>
        </p:txBody>
      </p:sp>
      <p:sp>
        <p:nvSpPr>
          <p:cNvPr id="11" name="AutoShape 10">
            <a:extLst>
              <a:ext uri="{FF2B5EF4-FFF2-40B4-BE49-F238E27FC236}">
                <a16:creationId xmlns:a16="http://schemas.microsoft.com/office/drawing/2014/main" id="{FAFFA77E-FC5F-5E80-943E-2FDBA133EE4C}"/>
              </a:ext>
            </a:extLst>
          </p:cNvPr>
          <p:cNvSpPr>
            <a:spLocks noChangeArrowheads="1"/>
          </p:cNvSpPr>
          <p:nvPr/>
        </p:nvSpPr>
        <p:spPr bwMode="auto">
          <a:xfrm>
            <a:off x="4679972" y="6080994"/>
            <a:ext cx="3916273"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graphicFrame>
        <p:nvGraphicFramePr>
          <p:cNvPr id="20" name="表 20">
            <a:extLst>
              <a:ext uri="{FF2B5EF4-FFF2-40B4-BE49-F238E27FC236}">
                <a16:creationId xmlns:a16="http://schemas.microsoft.com/office/drawing/2014/main" id="{4EB086C1-C2FF-47E0-BD44-6FE35EA65CD3}"/>
              </a:ext>
            </a:extLst>
          </p:cNvPr>
          <p:cNvGraphicFramePr>
            <a:graphicFrameLocks noGrp="1"/>
          </p:cNvGraphicFramePr>
          <p:nvPr/>
        </p:nvGraphicFramePr>
        <p:xfrm>
          <a:off x="4821730" y="4080069"/>
          <a:ext cx="2269811" cy="1690224"/>
        </p:xfrm>
        <a:graphic>
          <a:graphicData uri="http://schemas.openxmlformats.org/drawingml/2006/table">
            <a:tbl>
              <a:tblPr firstRow="1" bandRow="1">
                <a:tableStyleId>{5C22544A-7EE6-4342-B048-85BDC9FD1C3A}</a:tableStyleId>
              </a:tblPr>
              <a:tblGrid>
                <a:gridCol w="670719">
                  <a:extLst>
                    <a:ext uri="{9D8B030D-6E8A-4147-A177-3AD203B41FA5}">
                      <a16:colId xmlns:a16="http://schemas.microsoft.com/office/drawing/2014/main" val="2809644178"/>
                    </a:ext>
                  </a:extLst>
                </a:gridCol>
                <a:gridCol w="1599092">
                  <a:extLst>
                    <a:ext uri="{9D8B030D-6E8A-4147-A177-3AD203B41FA5}">
                      <a16:colId xmlns:a16="http://schemas.microsoft.com/office/drawing/2014/main" val="985321231"/>
                    </a:ext>
                  </a:extLst>
                </a:gridCol>
              </a:tblGrid>
              <a:tr h="281704">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問</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参考</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13919000"/>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問１</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スライドＰ９</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023495277"/>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問２</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12</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81123080"/>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問３</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13</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63416686"/>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問４</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16</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78891988"/>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問５</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スライドＰ３</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387810558"/>
                  </a:ext>
                </a:extLst>
              </a:tr>
            </a:tbl>
          </a:graphicData>
        </a:graphic>
      </p:graphicFrame>
      <p:pic>
        <p:nvPicPr>
          <p:cNvPr id="3" name="図 2">
            <a:extLst>
              <a:ext uri="{FF2B5EF4-FFF2-40B4-BE49-F238E27FC236}">
                <a16:creationId xmlns:a16="http://schemas.microsoft.com/office/drawing/2014/main" id="{247C86D4-CE13-CBDE-C772-3EF6A67C9845}"/>
              </a:ext>
            </a:extLst>
          </p:cNvPr>
          <p:cNvPicPr>
            <a:picLocks noChangeAspect="1"/>
          </p:cNvPicPr>
          <p:nvPr/>
        </p:nvPicPr>
        <p:blipFill>
          <a:blip r:embed="rId5"/>
          <a:stretch>
            <a:fillRect/>
          </a:stretch>
        </p:blipFill>
        <p:spPr>
          <a:xfrm>
            <a:off x="326574" y="662293"/>
            <a:ext cx="3950961" cy="2964418"/>
          </a:xfrm>
          <a:prstGeom prst="rect">
            <a:avLst/>
          </a:prstGeom>
          <a:ln>
            <a:solidFill>
              <a:srgbClr val="4E97C5"/>
            </a:solidFill>
          </a:ln>
        </p:spPr>
      </p:pic>
      <p:pic>
        <p:nvPicPr>
          <p:cNvPr id="6" name="図 5">
            <a:extLst>
              <a:ext uri="{FF2B5EF4-FFF2-40B4-BE49-F238E27FC236}">
                <a16:creationId xmlns:a16="http://schemas.microsoft.com/office/drawing/2014/main" id="{4410FF6F-D95C-0F5B-3FCD-0A4BF9A2DECC}"/>
              </a:ext>
            </a:extLst>
          </p:cNvPr>
          <p:cNvPicPr>
            <a:picLocks noChangeAspect="1"/>
          </p:cNvPicPr>
          <p:nvPr/>
        </p:nvPicPr>
        <p:blipFill>
          <a:blip r:embed="rId6"/>
          <a:stretch>
            <a:fillRect/>
          </a:stretch>
        </p:blipFill>
        <p:spPr>
          <a:xfrm>
            <a:off x="326574" y="3758925"/>
            <a:ext cx="3950962" cy="2964419"/>
          </a:xfrm>
          <a:prstGeom prst="rect">
            <a:avLst/>
          </a:prstGeom>
          <a:ln>
            <a:solidFill>
              <a:srgbClr val="4E97C5"/>
            </a:solidFill>
          </a:ln>
        </p:spPr>
      </p:pic>
      <p:pic>
        <p:nvPicPr>
          <p:cNvPr id="9" name="図 8">
            <a:extLst>
              <a:ext uri="{FF2B5EF4-FFF2-40B4-BE49-F238E27FC236}">
                <a16:creationId xmlns:a16="http://schemas.microsoft.com/office/drawing/2014/main" id="{D21DB3D1-2F9A-1236-5B0D-4FC873C7E314}"/>
              </a:ext>
            </a:extLst>
          </p:cNvPr>
          <p:cNvPicPr>
            <a:picLocks noChangeAspect="1"/>
          </p:cNvPicPr>
          <p:nvPr/>
        </p:nvPicPr>
        <p:blipFill>
          <a:blip r:embed="rId7"/>
          <a:stretch>
            <a:fillRect/>
          </a:stretch>
        </p:blipFill>
        <p:spPr>
          <a:xfrm>
            <a:off x="4832536" y="662293"/>
            <a:ext cx="3950961" cy="2964418"/>
          </a:xfrm>
          <a:prstGeom prst="rect">
            <a:avLst/>
          </a:prstGeom>
          <a:ln>
            <a:solidFill>
              <a:srgbClr val="4E97C5"/>
            </a:solidFill>
          </a:ln>
        </p:spPr>
      </p:pic>
      <p:sp>
        <p:nvSpPr>
          <p:cNvPr id="2" name="Slide Number Placeholder 5">
            <a:extLst>
              <a:ext uri="{FF2B5EF4-FFF2-40B4-BE49-F238E27FC236}">
                <a16:creationId xmlns:a16="http://schemas.microsoft.com/office/drawing/2014/main" id="{44A60F3D-CB59-9796-02EB-ACB8CDED18C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19</a:t>
            </a:fld>
            <a:endParaRPr kumimoji="1" lang="ja-JP" altLang="en-US"/>
          </a:p>
        </p:txBody>
      </p:sp>
    </p:spTree>
    <p:extLst>
      <p:ext uri="{BB962C8B-B14F-4D97-AF65-F5344CB8AC3E}">
        <p14:creationId xmlns:p14="http://schemas.microsoft.com/office/powerpoint/2010/main" val="414827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9"/>
          <p:cNvSpPr>
            <a:spLocks noChangeArrowheads="1"/>
          </p:cNvSpPr>
          <p:nvPr/>
        </p:nvSpPr>
        <p:spPr bwMode="auto">
          <a:xfrm>
            <a:off x="6304009" y="5937282"/>
            <a:ext cx="2418425" cy="738664"/>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動画教材は国税庁ホームページで提供されています。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https://www.nta.go.jp/taxes/kids/video/index.htm#anime</a:t>
            </a:r>
            <a:endParaRPr lang="en-US" altLang="ja-JP" sz="1050" dirty="0">
              <a:latin typeface="メイリオ" panose="020B0604030504040204" pitchFamily="50" charset="-128"/>
              <a:ea typeface="メイリオ" panose="020B0604030504040204" pitchFamily="50" charset="-128"/>
            </a:endParaRPr>
          </a:p>
        </p:txBody>
      </p:sp>
      <p:sp>
        <p:nvSpPr>
          <p:cNvPr id="3083" name="テキスト ボックス 13"/>
          <p:cNvSpPr txBox="1">
            <a:spLocks noChangeArrowheads="1"/>
          </p:cNvSpPr>
          <p:nvPr/>
        </p:nvSpPr>
        <p:spPr bwMode="auto">
          <a:xfrm>
            <a:off x="285461" y="2746161"/>
            <a:ext cx="1127232" cy="276999"/>
          </a:xfrm>
          <a:prstGeom prst="rect">
            <a:avLst/>
          </a:prstGeom>
          <a:noFill/>
          <a:ln w="9525">
            <a:noFill/>
            <a:miter lim="800000"/>
            <a:headEnd/>
            <a:tailEnd/>
          </a:ln>
        </p:spPr>
        <p:txBody>
          <a:bodyPr wrap="none">
            <a:spAutoFit/>
          </a:bodyPr>
          <a:lstStyle/>
          <a:p>
            <a:pPr marL="171450" indent="-171450">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授業構成案</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4">
            <a:extLst>
              <a:ext uri="{FF2B5EF4-FFF2-40B4-BE49-F238E27FC236}">
                <a16:creationId xmlns:a16="http://schemas.microsoft.com/office/drawing/2014/main" id="{5DF607BE-9F46-4FA7-A682-952981342A43}"/>
              </a:ext>
            </a:extLst>
          </p:cNvPr>
          <p:cNvSpPr>
            <a:spLocks noChangeArrowheads="1"/>
          </p:cNvSpPr>
          <p:nvPr/>
        </p:nvSpPr>
        <p:spPr bwMode="auto">
          <a:xfrm>
            <a:off x="285461" y="660249"/>
            <a:ext cx="8573078" cy="1945941"/>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7" name="Rectangle 5">
            <a:extLst>
              <a:ext uri="{FF2B5EF4-FFF2-40B4-BE49-F238E27FC236}">
                <a16:creationId xmlns:a16="http://schemas.microsoft.com/office/drawing/2014/main" id="{9C758B9D-105F-4B09-807F-61DCD248C09C}"/>
              </a:ext>
            </a:extLst>
          </p:cNvPr>
          <p:cNvSpPr>
            <a:spLocks noChangeArrowheads="1"/>
          </p:cNvSpPr>
          <p:nvPr/>
        </p:nvSpPr>
        <p:spPr bwMode="auto">
          <a:xfrm>
            <a:off x="343243" y="737255"/>
            <a:ext cx="489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この教材を活用</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されるに</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当たってのお願い</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Rectangle 3">
            <a:extLst>
              <a:ext uri="{FF2B5EF4-FFF2-40B4-BE49-F238E27FC236}">
                <a16:creationId xmlns:a16="http://schemas.microsoft.com/office/drawing/2014/main" id="{C56E4B8C-08E3-490F-8656-81F6DF0AFC96}"/>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授業構成案</a:t>
            </a:r>
          </a:p>
        </p:txBody>
      </p:sp>
      <p:graphicFrame>
        <p:nvGraphicFramePr>
          <p:cNvPr id="7" name="表 6">
            <a:extLst>
              <a:ext uri="{FF2B5EF4-FFF2-40B4-BE49-F238E27FC236}">
                <a16:creationId xmlns:a16="http://schemas.microsoft.com/office/drawing/2014/main" id="{EBA91B4F-A246-4A05-9E49-B8930F3A8AA7}"/>
              </a:ext>
            </a:extLst>
          </p:cNvPr>
          <p:cNvGraphicFramePr>
            <a:graphicFrameLocks noGrp="1"/>
          </p:cNvGraphicFramePr>
          <p:nvPr>
            <p:extLst>
              <p:ext uri="{D42A27DB-BD31-4B8C-83A1-F6EECF244321}">
                <p14:modId xmlns:p14="http://schemas.microsoft.com/office/powerpoint/2010/main" val="112359257"/>
              </p:ext>
            </p:extLst>
          </p:nvPr>
        </p:nvGraphicFramePr>
        <p:xfrm>
          <a:off x="343243" y="2997649"/>
          <a:ext cx="5879359" cy="3648068"/>
        </p:xfrm>
        <a:graphic>
          <a:graphicData uri="http://schemas.openxmlformats.org/drawingml/2006/table">
            <a:tbl>
              <a:tblPr firstRow="1" bandRow="1">
                <a:tableStyleId>{5C22544A-7EE6-4342-B048-85BDC9FD1C3A}</a:tableStyleId>
              </a:tblPr>
              <a:tblGrid>
                <a:gridCol w="548912">
                  <a:extLst>
                    <a:ext uri="{9D8B030D-6E8A-4147-A177-3AD203B41FA5}">
                      <a16:colId xmlns:a16="http://schemas.microsoft.com/office/drawing/2014/main" val="2379267146"/>
                    </a:ext>
                  </a:extLst>
                </a:gridCol>
                <a:gridCol w="3744573">
                  <a:extLst>
                    <a:ext uri="{9D8B030D-6E8A-4147-A177-3AD203B41FA5}">
                      <a16:colId xmlns:a16="http://schemas.microsoft.com/office/drawing/2014/main" val="3654274007"/>
                    </a:ext>
                  </a:extLst>
                </a:gridCol>
                <a:gridCol w="792937">
                  <a:extLst>
                    <a:ext uri="{9D8B030D-6E8A-4147-A177-3AD203B41FA5}">
                      <a16:colId xmlns:a16="http://schemas.microsoft.com/office/drawing/2014/main" val="1724457683"/>
                    </a:ext>
                  </a:extLst>
                </a:gridCol>
                <a:gridCol w="792937">
                  <a:extLst>
                    <a:ext uri="{9D8B030D-6E8A-4147-A177-3AD203B41FA5}">
                      <a16:colId xmlns:a16="http://schemas.microsoft.com/office/drawing/2014/main" val="3033161840"/>
                    </a:ext>
                  </a:extLst>
                </a:gridCol>
              </a:tblGrid>
              <a:tr h="379396">
                <a:tc>
                  <a:txBody>
                    <a:bodyPr/>
                    <a:lstStyle/>
                    <a:p>
                      <a:pPr algn="ctr"/>
                      <a:r>
                        <a:rPr kumimoji="1" lang="ja-JP" altLang="en-US" sz="1050" dirty="0">
                          <a:latin typeface="MS Gothic" panose="020B0609070205080204" pitchFamily="49" charset="-128"/>
                          <a:ea typeface="MS Gothic" panose="020B0609070205080204" pitchFamily="49" charset="-128"/>
                        </a:rPr>
                        <a:t>所要時間</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項　目</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講師用</a:t>
                      </a:r>
                      <a:endParaRPr kumimoji="1" lang="en-US" altLang="ja-JP" sz="1050" dirty="0">
                        <a:latin typeface="MS Gothic" panose="020B0609070205080204" pitchFamily="49" charset="-128"/>
                        <a:ea typeface="MS Gothic" panose="020B0609070205080204" pitchFamily="49" charset="-128"/>
                      </a:endParaRPr>
                    </a:p>
                    <a:p>
                      <a:pPr algn="ct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50" dirty="0">
                          <a:latin typeface="MS Gothic" panose="020B0609070205080204" pitchFamily="49" charset="-128"/>
                          <a:ea typeface="MS Gothic" panose="020B0609070205080204" pitchFamily="49" charset="-128"/>
                        </a:rPr>
                        <a:t>生徒用</a:t>
                      </a:r>
                      <a:endParaRPr kumimoji="1" lang="en-US" altLang="ja-JP" sz="1050" dirty="0">
                        <a:latin typeface="MS Gothic" panose="020B0609070205080204" pitchFamily="49" charset="-128"/>
                        <a:ea typeface="MS Gothic" panose="020B0609070205080204" pitchFamily="49" charset="-128"/>
                      </a:endParaRPr>
                    </a:p>
                    <a:p>
                      <a:pPr algn="ctr">
                        <a:lnSpc>
                          <a:spcPts val="1200"/>
                        </a:lnSpc>
                      </a:pP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35448058"/>
                  </a:ext>
                </a:extLst>
              </a:tr>
              <a:tr h="656107">
                <a:tc>
                  <a:txBody>
                    <a:bodyPr/>
                    <a:lstStyle/>
                    <a:p>
                      <a:pPr algn="ctr"/>
                      <a:r>
                        <a:rPr kumimoji="1" lang="en-US" altLang="ja-JP" sz="1050" b="0" dirty="0">
                          <a:latin typeface="MS Gothic" panose="020B0609070205080204" pitchFamily="49" charset="-128"/>
                          <a:ea typeface="MS Gothic" panose="020B0609070205080204" pitchFamily="49" charset="-128"/>
                        </a:rPr>
                        <a:t>10</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生活と税金の関わりについて考えてみよう</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・生活に関わる税金について理解させる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・なぜ無料で公的サービスを利用できるのか理解させる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28061540"/>
                  </a:ext>
                </a:extLst>
              </a:tr>
              <a:tr h="945933">
                <a:tc>
                  <a:txBody>
                    <a:bodyPr/>
                    <a:lstStyle/>
                    <a:p>
                      <a:pPr algn="ctr"/>
                      <a:r>
                        <a:rPr kumimoji="1" lang="en-US" altLang="ja-JP" sz="1050" b="0" dirty="0">
                          <a:latin typeface="MS Gothic" panose="020B0609070205080204" pitchFamily="49" charset="-128"/>
                          <a:ea typeface="MS Gothic" panose="020B0609070205080204" pitchFamily="49" charset="-128"/>
                        </a:rPr>
                        <a:t>15</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納税の義務と公平な税金</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・ワークを通じて税負担の公平性について理解させる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・民主主権の下、国民（住民）の代表が税の使いみちを決めることを理解させる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→「税の本質」の理解へ</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P9</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13</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08820121"/>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15</a:t>
                      </a:r>
                      <a:r>
                        <a:rPr kumimoji="1" lang="ja-JP" altLang="en-US" sz="1050" b="0" u="none"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国・地方の財政</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u="none" dirty="0">
                          <a:latin typeface="MS Gothic" panose="020B0609070205080204" pitchFamily="49" charset="-128"/>
                          <a:ea typeface="MS Gothic" panose="020B0609070205080204" pitchFamily="49" charset="-128"/>
                        </a:rPr>
                        <a:t>・国と地方の財政を知り、現状と課題について理解させる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P11</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P14</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30191942"/>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5</a:t>
                      </a:r>
                      <a:r>
                        <a:rPr kumimoji="1" lang="ja-JP" altLang="en-US" sz="1050" b="0" u="none">
                          <a:latin typeface="MS Gothic" panose="020B0609070205080204" pitchFamily="49" charset="-128"/>
                          <a:ea typeface="MS Gothic" panose="020B0609070205080204" pitchFamily="49" charset="-128"/>
                        </a:rPr>
                        <a:t>分</a:t>
                      </a:r>
                      <a:endParaRPr kumimoji="1" lang="ja-JP" altLang="en-US" sz="1050" b="0" u="none"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問題（これまでのおさらい）</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P27</a:t>
                      </a:r>
                      <a:r>
                        <a:rPr kumimoji="1" lang="ja-JP" altLang="en-US" sz="1050" b="0" dirty="0">
                          <a:solidFill>
                            <a:schemeClr val="tx1"/>
                          </a:solidFill>
                          <a:latin typeface="MS Gothic" panose="020B0609070205080204" pitchFamily="49" charset="-128"/>
                          <a:ea typeface="MS Gothic" panose="020B0609070205080204" pitchFamily="49" charset="-128"/>
                        </a:rPr>
                        <a:t>～</a:t>
                      </a:r>
                      <a:r>
                        <a:rPr kumimoji="1" lang="en-US" altLang="ja-JP" sz="1050" b="0" dirty="0">
                          <a:solidFill>
                            <a:schemeClr val="tx1"/>
                          </a:solidFill>
                          <a:latin typeface="MS Gothic" panose="020B0609070205080204" pitchFamily="49" charset="-128"/>
                          <a:ea typeface="MS Gothic" panose="020B0609070205080204" pitchFamily="49" charset="-128"/>
                        </a:rPr>
                        <a:t>29</a:t>
                      </a:r>
                      <a:endParaRPr kumimoji="1" lang="ja-JP" altLang="en-US" sz="1050" b="0" dirty="0">
                        <a:solidFill>
                          <a:schemeClr val="tx1"/>
                        </a:solidFill>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25394545"/>
                  </a:ext>
                </a:extLst>
              </a:tr>
              <a:tr h="526478">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まとめ・感想等</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・持続可能な社会のために、負担と受益のバランスと改善策について考えさせる。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a:latin typeface="MS Gothic" panose="020B0609070205080204" pitchFamily="49" charset="-128"/>
                          <a:ea typeface="MS Gothic" panose="020B0609070205080204" pitchFamily="49" charset="-128"/>
                        </a:rPr>
                        <a:t>P21</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solidFill>
                            <a:schemeClr val="tx1"/>
                          </a:solidFill>
                          <a:latin typeface="MS Gothic" panose="020B0609070205080204" pitchFamily="49" charset="-128"/>
                          <a:ea typeface="MS Gothic" panose="020B0609070205080204" pitchFamily="49" charset="-128"/>
                        </a:rPr>
                        <a:t>P30</a:t>
                      </a:r>
                      <a:endParaRPr kumimoji="1" lang="ja-JP" altLang="en-US" sz="1050" b="0" dirty="0">
                        <a:solidFill>
                          <a:schemeClr val="tx1"/>
                        </a:solidFill>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803184383"/>
                  </a:ext>
                </a:extLst>
              </a:tr>
            </a:tbl>
          </a:graphicData>
        </a:graphic>
      </p:graphicFrame>
      <p:pic>
        <p:nvPicPr>
          <p:cNvPr id="21" name="図 20">
            <a:extLst>
              <a:ext uri="{FF2B5EF4-FFF2-40B4-BE49-F238E27FC236}">
                <a16:creationId xmlns:a16="http://schemas.microsoft.com/office/drawing/2014/main" id="{E388C3D4-13AD-4CE9-B69C-9FB01F9B117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6793072" y="3777927"/>
            <a:ext cx="1440298" cy="1996242"/>
          </a:xfrm>
          <a:prstGeom prst="rect">
            <a:avLst/>
          </a:prstGeom>
          <a:noFill/>
          <a:ln>
            <a:noFill/>
          </a:ln>
        </p:spPr>
      </p:pic>
      <p:sp>
        <p:nvSpPr>
          <p:cNvPr id="22" name="正方形/長方形 21">
            <a:extLst>
              <a:ext uri="{FF2B5EF4-FFF2-40B4-BE49-F238E27FC236}">
                <a16:creationId xmlns:a16="http://schemas.microsoft.com/office/drawing/2014/main" id="{5CA92968-94F0-406E-AE8B-D28F60E66461}"/>
              </a:ext>
            </a:extLst>
          </p:cNvPr>
          <p:cNvSpPr/>
          <p:nvPr/>
        </p:nvSpPr>
        <p:spPr>
          <a:xfrm>
            <a:off x="6304009" y="3074331"/>
            <a:ext cx="2839991"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「ご案内します アナザーワールドへ」</a:t>
            </a:r>
            <a:r>
              <a:rPr lang="ja-JP" altLang="en-US" sz="1200" dirty="0">
                <a:latin typeface="メイリオ" panose="020B0604030504040204" pitchFamily="50" charset="-128"/>
                <a:ea typeface="メイリオ" panose="020B0604030504040204" pitchFamily="50" charset="-128"/>
              </a:rPr>
              <a:t>なども併用ください。</a:t>
            </a:r>
            <a:endParaRPr lang="en-US" altLang="ja-JP" sz="1200" dirty="0">
              <a:latin typeface="メイリオ" panose="020B0604030504040204" pitchFamily="50" charset="-128"/>
              <a:ea typeface="メイリオ" panose="020B0604030504040204" pitchFamily="50" charset="-128"/>
            </a:endParaRPr>
          </a:p>
        </p:txBody>
      </p:sp>
      <p:sp>
        <p:nvSpPr>
          <p:cNvPr id="20" name="Rectangle 6">
            <a:extLst>
              <a:ext uri="{FF2B5EF4-FFF2-40B4-BE49-F238E27FC236}">
                <a16:creationId xmlns:a16="http://schemas.microsoft.com/office/drawing/2014/main" id="{4AE12CA4-E63B-4CE7-88E6-461350537B21}"/>
              </a:ext>
            </a:extLst>
          </p:cNvPr>
          <p:cNvSpPr>
            <a:spLocks noChangeArrowheads="1"/>
          </p:cNvSpPr>
          <p:nvPr/>
        </p:nvSpPr>
        <p:spPr bwMode="auto">
          <a:xfrm>
            <a:off x="377645" y="920718"/>
            <a:ext cx="8480894" cy="165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ts val="600"/>
              </a:spcBef>
              <a:buNone/>
            </a:pPr>
            <a:r>
              <a:rPr lang="ja-JP" altLang="en-US" sz="1000">
                <a:latin typeface="メイリオ" panose="020B0604030504040204" pitchFamily="50" charset="-128"/>
                <a:ea typeface="メイリオ" panose="020B0604030504040204" pitchFamily="50" charset="-128"/>
              </a:rPr>
              <a:t>　この教材</a:t>
            </a:r>
            <a:r>
              <a:rPr lang="ja-JP" altLang="en-US" sz="1000" dirty="0">
                <a:latin typeface="メイリオ" panose="020B0604030504040204" pitchFamily="50" charset="-128"/>
                <a:ea typeface="メイリオ" panose="020B0604030504040204" pitchFamily="50" charset="-128"/>
              </a:rPr>
              <a:t>は、生徒に「税の本質」を学ばせることを念頭において作成しています。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基本的に、差替えは授業をされる方の自由</a:t>
            </a:r>
            <a:r>
              <a:rPr lang="ja-JP" altLang="en-US" sz="1000" dirty="0">
                <a:latin typeface="メイリオ" panose="020B0604030504040204" pitchFamily="50" charset="-128"/>
                <a:ea typeface="メイリオ" panose="020B0604030504040204" pitchFamily="50" charset="-128"/>
              </a:rPr>
              <a:t>としていますが、「税の本質」を考えさせる「わたしたちの生活と税金」（生徒用）のＰ９～</a:t>
            </a:r>
            <a:r>
              <a:rPr lang="en-US" altLang="ja-JP" sz="1000" dirty="0">
                <a:latin typeface="メイリオ" panose="020B0604030504040204" pitchFamily="50" charset="-128"/>
                <a:ea typeface="メイリオ" panose="020B0604030504040204" pitchFamily="50" charset="-128"/>
              </a:rPr>
              <a:t>13</a:t>
            </a:r>
            <a:r>
              <a:rPr lang="ja-JP" altLang="en-US" sz="1000" dirty="0">
                <a:latin typeface="メイリオ" panose="020B0604030504040204" pitchFamily="50" charset="-128"/>
                <a:ea typeface="メイリオ" panose="020B0604030504040204" pitchFamily="50" charset="-128"/>
              </a:rPr>
              <a:t>については、授業に取り入れていただきますようお願いします。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なお、学習を進めるに当たっては、生徒に自由に意見を発表させ、主体的に考えさせることに重点を置いたものになるよう配意願います。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endParaRPr lang="en-US" altLang="ja-JP" sz="5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税の本質</a:t>
            </a:r>
            <a:r>
              <a:rPr lang="en-US" altLang="ja-JP" sz="1000" dirty="0">
                <a:latin typeface="メイリオ" panose="020B0604030504040204" pitchFamily="50" charset="-128"/>
                <a:ea typeface="メイリオ" panose="020B0604030504040204" pitchFamily="50" charset="-128"/>
              </a:rPr>
              <a:t>〉</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税は公共サービスの対価</a:t>
            </a:r>
            <a:endParaRPr lang="en-US" altLang="ja-JP" sz="1000" dirty="0">
              <a:latin typeface="メイリオ" panose="020B0604030504040204" pitchFamily="50" charset="-128"/>
              <a:ea typeface="メイリオ" panose="020B0604030504040204" pitchFamily="50" charset="-128"/>
            </a:endParaRP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税の使いみちを監視する（関心を</a:t>
            </a:r>
            <a:r>
              <a:rPr lang="ja-JP" altLang="en-US" sz="1000">
                <a:latin typeface="メイリオ" panose="020B0604030504040204" pitchFamily="50" charset="-128"/>
                <a:ea typeface="メイリオ" panose="020B0604030504040204" pitchFamily="50" charset="-128"/>
              </a:rPr>
              <a:t>持つ）ことも納税者として重要</a:t>
            </a:r>
            <a:endParaRPr lang="en-US" altLang="ja-JP" sz="1000" dirty="0">
              <a:latin typeface="メイリオ" panose="020B0604030504040204" pitchFamily="50" charset="-128"/>
              <a:ea typeface="メイリオ" panose="020B0604030504040204" pitchFamily="50" charset="-128"/>
            </a:endParaRPr>
          </a:p>
        </p:txBody>
      </p:sp>
      <p:sp>
        <p:nvSpPr>
          <p:cNvPr id="3" name="Slide Number Placeholder 5">
            <a:extLst>
              <a:ext uri="{FF2B5EF4-FFF2-40B4-BE49-F238E27FC236}">
                <a16:creationId xmlns:a16="http://schemas.microsoft.com/office/drawing/2014/main" id="{48223974-1099-23D6-E349-DAEED8423DF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a:t>
            </a:fld>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a:extLst>
              <a:ext uri="{FF2B5EF4-FFF2-40B4-BE49-F238E27FC236}">
                <a16:creationId xmlns:a16="http://schemas.microsoft.com/office/drawing/2014/main" id="{097B6CD5-CFAB-423A-9D3E-81E7A37CBE74}"/>
              </a:ext>
            </a:extLst>
          </p:cNvPr>
          <p:cNvSpPr>
            <a:spLocks noChangeArrowheads="1"/>
          </p:cNvSpPr>
          <p:nvPr/>
        </p:nvSpPr>
        <p:spPr bwMode="auto">
          <a:xfrm>
            <a:off x="259855" y="3800071"/>
            <a:ext cx="3965853" cy="10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「税の本質」</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税の使いみちを監視する（関心をもつ）ことも納税者として重要</a:t>
            </a:r>
          </a:p>
        </p:txBody>
      </p:sp>
      <p:sp>
        <p:nvSpPr>
          <p:cNvPr id="7" name="Rectangle 3">
            <a:extLst>
              <a:ext uri="{FF2B5EF4-FFF2-40B4-BE49-F238E27FC236}">
                <a16:creationId xmlns:a16="http://schemas.microsoft.com/office/drawing/2014/main" id="{75B11429-466F-472F-AB03-C0E4E5712EC0}"/>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おわりに（生徒用</a:t>
            </a:r>
            <a:r>
              <a:rPr lang="en-US" altLang="ja-JP" sz="1500" b="1" kern="0" dirty="0">
                <a:solidFill>
                  <a:schemeClr val="bg1"/>
                </a:solidFill>
                <a:latin typeface="メイリオ" panose="020B0604030504040204" pitchFamily="50" charset="-128"/>
                <a:ea typeface="メイリオ" panose="020B0604030504040204" pitchFamily="50" charset="-128"/>
              </a:rPr>
              <a:t>P30</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9" name="Rectangle 12">
            <a:extLst>
              <a:ext uri="{FF2B5EF4-FFF2-40B4-BE49-F238E27FC236}">
                <a16:creationId xmlns:a16="http://schemas.microsoft.com/office/drawing/2014/main" id="{D9B8F1AF-77A5-40FB-9780-EB38A3B7D127}"/>
              </a:ext>
            </a:extLst>
          </p:cNvPr>
          <p:cNvSpPr>
            <a:spLocks noChangeArrowheads="1"/>
          </p:cNvSpPr>
          <p:nvPr/>
        </p:nvSpPr>
        <p:spPr bwMode="auto">
          <a:xfrm>
            <a:off x="4351282" y="3800071"/>
            <a:ext cx="4532863" cy="25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主権者</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として</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私たちが健康で文化的な生活を送るため、国や地方公共団体による多くの公的サービスが存在しており、私たちはその恩恵を受けています。税は、それらにかかる費用を賄うもの、いわゆる公的サービスの対価で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税はすべての国民が安心して暮らせる社会を支えるために、皆で広く公平に分かち合う社会の会費のようなものであると言えます。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しかしながら、現在、租税収入だけではこれらの費用を確保できないことから、多くの国債を発行し、公債残高も増加の一途をたどっていることに加え、少子高齢化など、将来世代に大きな負担を強いることが危惧されています。そのため、国民の負担と受益のバランスを見直し、租税の意義と役割について、主権者として主体的に考えていく必要があります。</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 18</a:t>
            </a:r>
            <a:r>
              <a:rPr lang="ja-JP" altLang="en-US" sz="1000" dirty="0">
                <a:latin typeface="メイリオ" panose="020B0604030504040204" pitchFamily="50" charset="-128"/>
                <a:ea typeface="メイリオ" panose="020B0604030504040204" pitchFamily="50" charset="-128"/>
              </a:rPr>
              <a:t>歳になれば選挙権が与えられ政治に参加することになり、さらに令和４年度からは成年年齢が</a:t>
            </a:r>
            <a:r>
              <a:rPr lang="en-US" altLang="ja-JP" sz="1000" dirty="0">
                <a:latin typeface="メイリオ" panose="020B0604030504040204" pitchFamily="50" charset="-128"/>
                <a:ea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rPr>
              <a:t>歳に引き下げられました。</a:t>
            </a:r>
          </a:p>
        </p:txBody>
      </p:sp>
      <p:sp>
        <p:nvSpPr>
          <p:cNvPr id="5" name="Rectangle 17">
            <a:extLst>
              <a:ext uri="{FF2B5EF4-FFF2-40B4-BE49-F238E27FC236}">
                <a16:creationId xmlns:a16="http://schemas.microsoft.com/office/drawing/2014/main" id="{15B94CC4-45A2-0523-1D9D-74CC1571F6E0}"/>
              </a:ext>
            </a:extLst>
          </p:cNvPr>
          <p:cNvSpPr>
            <a:spLocks noChangeArrowheads="1"/>
          </p:cNvSpPr>
          <p:nvPr/>
        </p:nvSpPr>
        <p:spPr bwMode="auto">
          <a:xfrm>
            <a:off x="4346074" y="1139462"/>
            <a:ext cx="4668717" cy="646331"/>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私たちがこれからも健康で文化的な生活を送るためには、税金の在り方を一人ひとりが真剣に考えていく必要があることを理解させる。</a:t>
            </a:r>
            <a:endParaRPr lang="ja-JP" altLang="en-US" sz="1200" dirty="0">
              <a:latin typeface="メイリオ" panose="020B0604030504040204" pitchFamily="50" charset="-128"/>
              <a:ea typeface="メイリオ" panose="020B0604030504040204" pitchFamily="50" charset="-128"/>
            </a:endParaRPr>
          </a:p>
        </p:txBody>
      </p:sp>
      <p:sp>
        <p:nvSpPr>
          <p:cNvPr id="8" name="角丸四角形 7">
            <a:extLst>
              <a:ext uri="{FF2B5EF4-FFF2-40B4-BE49-F238E27FC236}">
                <a16:creationId xmlns:a16="http://schemas.microsoft.com/office/drawing/2014/main" id="{AE72ADCC-C63F-75B5-A302-83DE17E15B6E}"/>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Slide Number Placeholder 5">
            <a:extLst>
              <a:ext uri="{FF2B5EF4-FFF2-40B4-BE49-F238E27FC236}">
                <a16:creationId xmlns:a16="http://schemas.microsoft.com/office/drawing/2014/main" id="{E6F357EA-F92B-DA21-4EF8-7E20366A36A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20</a:t>
            </a:fld>
            <a:endParaRPr kumimoji="1" lang="ja-JP" altLang="en-US"/>
          </a:p>
        </p:txBody>
      </p:sp>
      <p:pic>
        <p:nvPicPr>
          <p:cNvPr id="10" name="図 9">
            <a:extLst>
              <a:ext uri="{FF2B5EF4-FFF2-40B4-BE49-F238E27FC236}">
                <a16:creationId xmlns:a16="http://schemas.microsoft.com/office/drawing/2014/main" id="{24696FEF-6F59-B3CF-DAD0-ED03A1959AD4}"/>
              </a:ext>
            </a:extLst>
          </p:cNvPr>
          <p:cNvPicPr>
            <a:picLocks noChangeAspect="1"/>
          </p:cNvPicPr>
          <p:nvPr/>
        </p:nvPicPr>
        <p:blipFill>
          <a:blip r:embed="rId2"/>
          <a:stretch>
            <a:fillRect/>
          </a:stretch>
        </p:blipFill>
        <p:spPr>
          <a:xfrm>
            <a:off x="322875" y="747466"/>
            <a:ext cx="3886200" cy="2915828"/>
          </a:xfrm>
          <a:prstGeom prst="rect">
            <a:avLst/>
          </a:prstGeom>
          <a:ln>
            <a:solidFill>
              <a:srgbClr val="4E97C5"/>
            </a:solidFill>
          </a:ln>
        </p:spPr>
      </p:pic>
    </p:spTree>
    <p:extLst>
      <p:ext uri="{BB962C8B-B14F-4D97-AF65-F5344CB8AC3E}">
        <p14:creationId xmlns:p14="http://schemas.microsoft.com/office/powerpoint/2010/main" val="292808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61156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参考情報</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grpSp>
        <p:nvGrpSpPr>
          <p:cNvPr id="4" name="グループ化 3">
            <a:extLst>
              <a:ext uri="{FF2B5EF4-FFF2-40B4-BE49-F238E27FC236}">
                <a16:creationId xmlns:a16="http://schemas.microsoft.com/office/drawing/2014/main" id="{DBBED719-6B21-4789-BE4A-F2D45718F113}"/>
              </a:ext>
            </a:extLst>
          </p:cNvPr>
          <p:cNvGrpSpPr/>
          <p:nvPr/>
        </p:nvGrpSpPr>
        <p:grpSpPr>
          <a:xfrm>
            <a:off x="251520" y="5829865"/>
            <a:ext cx="8136904" cy="911503"/>
            <a:chOff x="-3006277" y="4530662"/>
            <a:chExt cx="8136904" cy="911503"/>
          </a:xfrm>
        </p:grpSpPr>
        <p:sp>
          <p:nvSpPr>
            <p:cNvPr id="22" name="テキスト ボックス 21">
              <a:extLst>
                <a:ext uri="{FF2B5EF4-FFF2-40B4-BE49-F238E27FC236}">
                  <a16:creationId xmlns:a16="http://schemas.microsoft.com/office/drawing/2014/main" id="{060F6412-D015-4B91-9377-1E04366F7932}"/>
                </a:ext>
              </a:extLst>
            </p:cNvPr>
            <p:cNvSpPr txBox="1"/>
            <p:nvPr/>
          </p:nvSpPr>
          <p:spPr>
            <a:xfrm>
              <a:off x="-3006277" y="4530662"/>
              <a:ext cx="3966554" cy="288147"/>
            </a:xfrm>
            <a:prstGeom prst="rect">
              <a:avLst/>
            </a:prstGeom>
            <a:noFill/>
          </p:spPr>
          <p:txBody>
            <a:bodyPr vert="horz" wrap="square" tIns="36000" bIns="36000" rtlCol="0">
              <a:spAutoFit/>
            </a:bodyPr>
            <a:lstStyle/>
            <a:p>
              <a:pPr algn="l"/>
              <a:r>
                <a:rPr lang="ja-JP" altLang="en-US" sz="1400" b="1" spc="-10" dirty="0">
                  <a:solidFill>
                    <a:schemeClr val="tx1"/>
                  </a:solidFill>
                  <a:latin typeface="メイリオ" panose="020B0604030504040204" pitchFamily="50" charset="-128"/>
                  <a:ea typeface="メイリオ" panose="020B0604030504040204" pitchFamily="50" charset="-128"/>
                </a:rPr>
                <a:t>（編集・発行） </a:t>
              </a:r>
              <a:r>
                <a:rPr lang="ja-JP" altLang="en-US" sz="1400" b="1" spc="-10" dirty="0">
                  <a:latin typeface="メイリオ" panose="020B0604030504040204" pitchFamily="50" charset="-128"/>
                  <a:ea typeface="メイリオ" panose="020B0604030504040204" pitchFamily="50" charset="-128"/>
                </a:rPr>
                <a:t>兵庫県租税教育</a:t>
              </a:r>
              <a:r>
                <a:rPr lang="ja-JP" altLang="en-US" sz="1400" b="1" spc="-10" dirty="0">
                  <a:solidFill>
                    <a:schemeClr val="tx1"/>
                  </a:solidFill>
                  <a:latin typeface="メイリオ" panose="020B0604030504040204" pitchFamily="50" charset="-128"/>
                  <a:ea typeface="メイリオ" panose="020B0604030504040204" pitchFamily="50" charset="-128"/>
                </a:rPr>
                <a:t>推進連絡協議会</a:t>
              </a:r>
              <a:endParaRPr lang="en-US" altLang="ja-JP" sz="1400" b="1" spc="-1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6D886DDF-E73A-401D-8D5D-BA21B8BD538F}"/>
                </a:ext>
              </a:extLst>
            </p:cNvPr>
            <p:cNvSpPr txBox="1"/>
            <p:nvPr/>
          </p:nvSpPr>
          <p:spPr>
            <a:xfrm>
              <a:off x="-1874382" y="4816676"/>
              <a:ext cx="7005009" cy="257369"/>
            </a:xfrm>
            <a:prstGeom prst="rect">
              <a:avLst/>
            </a:prstGeom>
            <a:noFill/>
          </p:spPr>
          <p:txBody>
            <a:bodyPr vert="horz" wrap="square" tIns="36000" bIns="36000" rtlCol="0">
              <a:spAutoFit/>
            </a:bodyPr>
            <a:lstStyle/>
            <a:p>
              <a:pPr algn="l"/>
              <a:r>
                <a:rPr lang="ja-JP" altLang="en-US" sz="1200" spc="-10" dirty="0">
                  <a:solidFill>
                    <a:schemeClr val="tx1"/>
                  </a:solidFill>
                  <a:latin typeface="メイリオ" panose="020B0604030504040204" pitchFamily="50" charset="-128"/>
                  <a:ea typeface="メイリオ" panose="020B0604030504040204" pitchFamily="50" charset="-128"/>
                </a:rPr>
                <a:t>　</a:t>
              </a:r>
              <a:r>
                <a:rPr lang="ja-JP" altLang="en-US" sz="1200" spc="-10" dirty="0">
                  <a:latin typeface="メイリオ" panose="020B0604030504040204" pitchFamily="50" charset="-128"/>
                  <a:ea typeface="メイリオ" panose="020B0604030504040204" pitchFamily="50" charset="-128"/>
                </a:rPr>
                <a:t>〒</a:t>
              </a:r>
              <a:r>
                <a:rPr lang="en-US" altLang="ja-JP" sz="1200" spc="-10" dirty="0">
                  <a:latin typeface="メイリオ" panose="020B0604030504040204" pitchFamily="50" charset="-128"/>
                  <a:ea typeface="メイリオ" panose="020B0604030504040204" pitchFamily="50" charset="-128"/>
                </a:rPr>
                <a:t>650</a:t>
              </a:r>
              <a:r>
                <a:rPr lang="ja-JP" altLang="en-US" sz="1200" spc="-10" dirty="0">
                  <a:latin typeface="メイリオ" panose="020B0604030504040204" pitchFamily="50" charset="-128"/>
                  <a:ea typeface="メイリオ" panose="020B0604030504040204" pitchFamily="50" charset="-128"/>
                </a:rPr>
                <a:t>－</a:t>
              </a:r>
              <a:r>
                <a:rPr lang="en-US" altLang="ja-JP" sz="1200" spc="-10" dirty="0">
                  <a:latin typeface="メイリオ" panose="020B0604030504040204" pitchFamily="50" charset="-128"/>
                  <a:ea typeface="メイリオ" panose="020B0604030504040204" pitchFamily="50" charset="-128"/>
                </a:rPr>
                <a:t>8511</a:t>
              </a:r>
              <a:r>
                <a:rPr lang="ja-JP" altLang="en-US" sz="1200" spc="-10" dirty="0">
                  <a:latin typeface="メイリオ" panose="020B0604030504040204" pitchFamily="50" charset="-128"/>
                  <a:ea typeface="メイリオ" panose="020B0604030504040204" pitchFamily="50" charset="-128"/>
                </a:rPr>
                <a:t>　兵庫県神戸市中央区中山手通２丁目２番</a:t>
              </a:r>
              <a:r>
                <a:rPr lang="en-US" altLang="ja-JP" sz="1200" spc="-10" dirty="0">
                  <a:latin typeface="メイリオ" panose="020B0604030504040204" pitchFamily="50" charset="-128"/>
                  <a:ea typeface="メイリオ" panose="020B0604030504040204" pitchFamily="50" charset="-128"/>
                </a:rPr>
                <a:t>20</a:t>
              </a:r>
              <a:r>
                <a:rPr lang="ja-JP" altLang="en-US" sz="1200" spc="-10" dirty="0">
                  <a:latin typeface="メイリオ" panose="020B0604030504040204" pitchFamily="50" charset="-128"/>
                  <a:ea typeface="メイリオ" panose="020B0604030504040204" pitchFamily="50" charset="-128"/>
                </a:rPr>
                <a:t>号　神戸税務署内</a:t>
              </a:r>
              <a:endParaRPr lang="en-US" altLang="ja-JP" sz="1200" spc="-1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7DCEC43-A32E-4445-9FFA-A221743B4D8F}"/>
                </a:ext>
              </a:extLst>
            </p:cNvPr>
            <p:cNvSpPr txBox="1"/>
            <p:nvPr/>
          </p:nvSpPr>
          <p:spPr>
            <a:xfrm>
              <a:off x="-1665782" y="5061685"/>
              <a:ext cx="6004321" cy="380480"/>
            </a:xfrm>
            <a:prstGeom prst="rect">
              <a:avLst/>
            </a:prstGeom>
            <a:noFill/>
          </p:spPr>
          <p:txBody>
            <a:bodyPr vert="horz" wrap="square" tIns="36000" bIns="36000" rtlCol="0">
              <a:spAutoFit/>
            </a:bodyPr>
            <a:lstStyle/>
            <a:p>
              <a:pPr algn="l"/>
              <a:r>
                <a:rPr lang="ja-JP" altLang="en-US" sz="1000" spc="-10" dirty="0">
                  <a:latin typeface="メイリオ" panose="020B0604030504040204" pitchFamily="50" charset="-128"/>
                  <a:ea typeface="メイリオ" panose="020B0604030504040204" pitchFamily="50" charset="-128"/>
                </a:rPr>
                <a:t>兵庫県租税教育推進連絡協議会は、兵庫県内の教育委員会や小学校・中学校・高等学校の教育関係者と、</a:t>
              </a:r>
              <a:r>
                <a:rPr lang="ja-JP" altLang="en-US" sz="1000" spc="-10">
                  <a:latin typeface="メイリオ" panose="020B0604030504040204" pitchFamily="50" charset="-128"/>
                  <a:ea typeface="メイリオ" panose="020B0604030504040204" pitchFamily="50" charset="-128"/>
                </a:rPr>
                <a:t>国・県・</a:t>
              </a:r>
              <a:r>
                <a:rPr lang="ja-JP" altLang="en-US" sz="1000" spc="-10" dirty="0">
                  <a:latin typeface="メイリオ" panose="020B0604030504040204" pitchFamily="50" charset="-128"/>
                  <a:ea typeface="メイリオ" panose="020B0604030504040204" pitchFamily="50" charset="-128"/>
                </a:rPr>
                <a:t>市町の税務関係者が協力して、租税教育の</a:t>
              </a:r>
              <a:r>
                <a:rPr lang="ja-JP" altLang="en-US" sz="1000" spc="-10" dirty="0">
                  <a:solidFill>
                    <a:schemeClr val="tx1"/>
                  </a:solidFill>
                  <a:latin typeface="メイリオ" panose="020B0604030504040204" pitchFamily="50" charset="-128"/>
                  <a:ea typeface="メイリオ" panose="020B0604030504040204" pitchFamily="50" charset="-128"/>
                </a:rPr>
                <a:t>推進を図るために設けられた組織です。</a:t>
              </a:r>
              <a:endParaRPr lang="en-US" altLang="ja-JP" sz="1000" spc="-10" dirty="0">
                <a:solidFill>
                  <a:schemeClr val="tx1"/>
                </a:solidFill>
                <a:latin typeface="メイリオ" panose="020B0604030504040204" pitchFamily="50" charset="-128"/>
                <a:ea typeface="メイリオ" panose="020B0604030504040204" pitchFamily="50" charset="-128"/>
              </a:endParaRPr>
            </a:p>
          </p:txBody>
        </p:sp>
      </p:grpSp>
      <p:pic>
        <p:nvPicPr>
          <p:cNvPr id="26" name="グラフィックス 25">
            <a:extLst>
              <a:ext uri="{FF2B5EF4-FFF2-40B4-BE49-F238E27FC236}">
                <a16:creationId xmlns:a16="http://schemas.microsoft.com/office/drawing/2014/main" id="{6ABC29AF-051F-495E-8CB4-E041C03745EF}"/>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79512" y="34610"/>
            <a:ext cx="504056" cy="504056"/>
          </a:xfrm>
          <a:prstGeom prst="rect">
            <a:avLst/>
          </a:prstGeom>
        </p:spPr>
      </p:pic>
      <p:sp>
        <p:nvSpPr>
          <p:cNvPr id="5" name="正方形/長方形 4">
            <a:extLst>
              <a:ext uri="{FF2B5EF4-FFF2-40B4-BE49-F238E27FC236}">
                <a16:creationId xmlns:a16="http://schemas.microsoft.com/office/drawing/2014/main" id="{7C03A3E0-03BA-0240-2283-AA97A4954CA8}"/>
              </a:ext>
            </a:extLst>
          </p:cNvPr>
          <p:cNvSpPr/>
          <p:nvPr/>
        </p:nvSpPr>
        <p:spPr>
          <a:xfrm>
            <a:off x="4940429" y="1010487"/>
            <a:ext cx="3910312" cy="3472563"/>
          </a:xfrm>
          <a:prstGeom prst="rect">
            <a:avLst/>
          </a:prstGeom>
          <a:solidFill>
            <a:schemeClr val="accent5">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0E25EF34-FFB9-F8F0-61C7-249ED5906E59}"/>
              </a:ext>
            </a:extLst>
          </p:cNvPr>
          <p:cNvSpPr/>
          <p:nvPr/>
        </p:nvSpPr>
        <p:spPr>
          <a:xfrm>
            <a:off x="4940429" y="1144449"/>
            <a:ext cx="3728239" cy="559127"/>
          </a:xfrm>
          <a:prstGeom prst="rect">
            <a:avLst/>
          </a:prstGeom>
          <a:ln>
            <a:noFill/>
            <a:prstDash val="dash"/>
          </a:ln>
        </p:spPr>
        <p:txBody>
          <a:bodyPr wrap="square">
            <a:spAutoFit/>
          </a:bodyPr>
          <a:lstStyle/>
          <a:p>
            <a:pPr>
              <a:lnSpc>
                <a:spcPts val="1880"/>
              </a:lnSpc>
              <a:spcBef>
                <a:spcPts val="800"/>
              </a:spcBef>
            </a:pPr>
            <a:r>
              <a:rPr lang="ja-JP" altLang="en-US" sz="1400" b="1" dirty="0">
                <a:latin typeface="Meiryo" panose="020B0604030504040204" pitchFamily="34" charset="-128"/>
                <a:ea typeface="Meiryo" panose="020B0604030504040204" pitchFamily="34" charset="-128"/>
              </a:rPr>
              <a:t>税の学習コーナー（国税庁</a:t>
            </a:r>
            <a:r>
              <a:rPr lang="en-US" altLang="ja-JP" sz="1400" b="1" dirty="0">
                <a:latin typeface="Meiryo" panose="020B0604030504040204" pitchFamily="34" charset="-128"/>
                <a:ea typeface="Meiryo" panose="020B0604030504040204" pitchFamily="34" charset="-128"/>
              </a:rPr>
              <a:t>HP</a:t>
            </a:r>
            <a:r>
              <a:rPr lang="ja-JP" altLang="en-US" sz="1400" b="1" dirty="0">
                <a:latin typeface="Meiryo" panose="020B0604030504040204" pitchFamily="34" charset="-128"/>
                <a:ea typeface="Meiryo" panose="020B0604030504040204" pitchFamily="34" charset="-128"/>
              </a:rPr>
              <a:t>内</a:t>
            </a:r>
            <a:r>
              <a:rPr lang="ja-JP" altLang="en-US" sz="1400" b="1">
                <a:latin typeface="Meiryo" panose="020B0604030504040204" pitchFamily="34" charset="-128"/>
                <a:ea typeface="Meiryo" panose="020B0604030504040204" pitchFamily="34" charset="-128"/>
              </a:rPr>
              <a:t>）　　</a:t>
            </a:r>
            <a:br>
              <a:rPr lang="en-US" altLang="ja-JP" sz="1400" b="1" dirty="0">
                <a:latin typeface="Meiryo" panose="020B0604030504040204" pitchFamily="34" charset="-128"/>
                <a:ea typeface="Meiryo" panose="020B0604030504040204" pitchFamily="34" charset="-128"/>
              </a:rPr>
            </a:br>
            <a:r>
              <a:rPr lang="en-US" altLang="ja-JP" sz="1050" dirty="0">
                <a:latin typeface="Meiryo" panose="020B0604030504040204" pitchFamily="34" charset="-128"/>
                <a:ea typeface="Meiryo" panose="020B060403050404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https://www.nta.go.jp/taxes/kids/index.htm</a:t>
            </a:r>
            <a:endParaRPr lang="en-US" altLang="ja-JP" sz="1100" b="1" dirty="0">
              <a:latin typeface="Meiryo" panose="020B0604030504040204" pitchFamily="34" charset="-128"/>
              <a:ea typeface="Meiryo" panose="020B0604030504040204" pitchFamily="34" charset="-128"/>
              <a:cs typeface="Arial" panose="020B0604020202020204" pitchFamily="34" charset="0"/>
            </a:endParaRPr>
          </a:p>
        </p:txBody>
      </p:sp>
      <p:sp>
        <p:nvSpPr>
          <p:cNvPr id="7" name="正方形/長方形 6">
            <a:extLst>
              <a:ext uri="{FF2B5EF4-FFF2-40B4-BE49-F238E27FC236}">
                <a16:creationId xmlns:a16="http://schemas.microsoft.com/office/drawing/2014/main" id="{80FAAFB6-41F5-C0CB-B485-23859395BFD8}"/>
              </a:ext>
            </a:extLst>
          </p:cNvPr>
          <p:cNvSpPr/>
          <p:nvPr/>
        </p:nvSpPr>
        <p:spPr>
          <a:xfrm>
            <a:off x="293260" y="620688"/>
            <a:ext cx="8317302"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国税庁ホームページでは、「税の学習コーナー」を設けて</a:t>
            </a:r>
            <a:r>
              <a:rPr lang="ja-JP" altLang="en-US" sz="1400" b="1">
                <a:latin typeface="メイリオ" panose="020B0604030504040204" pitchFamily="50" charset="-128"/>
                <a:ea typeface="メイリオ" panose="020B0604030504040204" pitchFamily="50" charset="-128"/>
              </a:rPr>
              <a:t>います。授業</a:t>
            </a:r>
            <a:r>
              <a:rPr lang="ja-JP" altLang="en-US" sz="1400" b="1" dirty="0">
                <a:latin typeface="メイリオ" panose="020B0604030504040204" pitchFamily="50" charset="-128"/>
                <a:ea typeface="メイリオ" panose="020B0604030504040204" pitchFamily="50" charset="-128"/>
              </a:rPr>
              <a:t>の参考にご活用ください。</a:t>
            </a:r>
            <a:endParaRPr lang="ja-JP" altLang="en-US"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4C1D6F77-3FC7-380E-4CEF-441057E0BE4B}"/>
              </a:ext>
            </a:extLst>
          </p:cNvPr>
          <p:cNvSpPr txBox="1"/>
          <p:nvPr/>
        </p:nvSpPr>
        <p:spPr>
          <a:xfrm>
            <a:off x="383508" y="4867685"/>
            <a:ext cx="8467233" cy="810478"/>
          </a:xfrm>
          <a:prstGeom prst="rect">
            <a:avLst/>
          </a:prstGeom>
          <a:noFill/>
        </p:spPr>
        <p:txBody>
          <a:bodyPr wrap="square" rtlCol="0">
            <a:spAutoFit/>
          </a:bodyPr>
          <a:lstStyle/>
          <a:p>
            <a:pPr>
              <a:lnSpc>
                <a:spcPts val="1400"/>
              </a:lnSpc>
              <a:spcBef>
                <a:spcPts val="400"/>
              </a:spcBef>
            </a:pPr>
            <a:r>
              <a:rPr lang="ja-JP" altLang="en-US" sz="1100" dirty="0">
                <a:latin typeface="メイリオ" panose="020B0604030504040204" pitchFamily="50" charset="-128"/>
                <a:ea typeface="メイリオ" panose="020B0604030504040204" pitchFamily="50" charset="-128"/>
              </a:rPr>
              <a:t>　租税教育は、次代を担う生徒に対し、健全な納税者意識を養うことを目的としており、我が国における中長期的な納税環境の整備及び納税道義の一層の高揚の観点からも特に重要であると考えて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租税教育の充実に向けた我々の取組をご理解いただき、より一層、租税に関する学習を充実していただきますよう、よろしくお願いいたします。</a:t>
            </a:r>
          </a:p>
        </p:txBody>
      </p:sp>
      <p:sp>
        <p:nvSpPr>
          <p:cNvPr id="9" name="正方形/長方形 8">
            <a:extLst>
              <a:ext uri="{FF2B5EF4-FFF2-40B4-BE49-F238E27FC236}">
                <a16:creationId xmlns:a16="http://schemas.microsoft.com/office/drawing/2014/main" id="{2B0DF5C6-AF61-6C0C-A6D5-4273E997163C}"/>
              </a:ext>
            </a:extLst>
          </p:cNvPr>
          <p:cNvSpPr/>
          <p:nvPr/>
        </p:nvSpPr>
        <p:spPr>
          <a:xfrm>
            <a:off x="383508" y="4674447"/>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おわりに</a:t>
            </a:r>
            <a:endParaRPr lang="en-US" altLang="ja-JP" sz="1200" b="1" dirty="0">
              <a:latin typeface="メイリオ" panose="020B0604030504040204" pitchFamily="50" charset="-128"/>
              <a:ea typeface="メイリオ" panose="020B0604030504040204" pitchFamily="50" charset="-128"/>
            </a:endParaRPr>
          </a:p>
        </p:txBody>
      </p:sp>
      <p:pic>
        <p:nvPicPr>
          <p:cNvPr id="10" name="図 9">
            <a:hlinkClick r:id="rId4"/>
            <a:extLst>
              <a:ext uri="{FF2B5EF4-FFF2-40B4-BE49-F238E27FC236}">
                <a16:creationId xmlns:a16="http://schemas.microsoft.com/office/drawing/2014/main" id="{498524AC-4C84-A966-9A09-8E67F5B25EFF}"/>
              </a:ext>
            </a:extLst>
          </p:cNvPr>
          <p:cNvPicPr>
            <a:picLocks noChangeAspect="1"/>
          </p:cNvPicPr>
          <p:nvPr/>
        </p:nvPicPr>
        <p:blipFill>
          <a:blip r:embed="rId5"/>
          <a:stretch>
            <a:fillRect/>
          </a:stretch>
        </p:blipFill>
        <p:spPr>
          <a:xfrm>
            <a:off x="8096964" y="1112945"/>
            <a:ext cx="642944" cy="642944"/>
          </a:xfrm>
          <a:prstGeom prst="rect">
            <a:avLst/>
          </a:prstGeom>
        </p:spPr>
      </p:pic>
      <p:sp>
        <p:nvSpPr>
          <p:cNvPr id="12" name="AutoShape 4">
            <a:extLst>
              <a:ext uri="{FF2B5EF4-FFF2-40B4-BE49-F238E27FC236}">
                <a16:creationId xmlns:a16="http://schemas.microsoft.com/office/drawing/2014/main" id="{C11E7511-BB4F-17A6-B3A1-905EA3752B7E}"/>
              </a:ext>
            </a:extLst>
          </p:cNvPr>
          <p:cNvSpPr>
            <a:spLocks noChangeArrowheads="1"/>
          </p:cNvSpPr>
          <p:nvPr/>
        </p:nvSpPr>
        <p:spPr bwMode="auto">
          <a:xfrm>
            <a:off x="293259" y="4601910"/>
            <a:ext cx="8565279" cy="1076253"/>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159A21E2-DC22-B7B5-3B21-837884C69C8E}"/>
              </a:ext>
            </a:extLst>
          </p:cNvPr>
          <p:cNvSpPr/>
          <p:nvPr/>
        </p:nvSpPr>
        <p:spPr>
          <a:xfrm>
            <a:off x="5036978" y="2132857"/>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国税庁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https://www.nta.go.jp/</a:t>
            </a:r>
            <a:endParaRPr lang="en-US" altLang="ja-JP" sz="900" dirty="0">
              <a:latin typeface="Meiryo" panose="020B0604030504040204" pitchFamily="34" charset="-128"/>
              <a:ea typeface="Meiryo" panose="020B0604030504040204" pitchFamily="34" charset="-128"/>
              <a:cs typeface="Arial" panose="020B0604020202020204" pitchFamily="34" charset="0"/>
            </a:endParaRPr>
          </a:p>
        </p:txBody>
      </p:sp>
      <p:sp>
        <p:nvSpPr>
          <p:cNvPr id="14" name="正方形/長方形 13">
            <a:extLst>
              <a:ext uri="{FF2B5EF4-FFF2-40B4-BE49-F238E27FC236}">
                <a16:creationId xmlns:a16="http://schemas.microsoft.com/office/drawing/2014/main" id="{297603C4-6E9D-C719-820C-F23DD2F6780D}"/>
              </a:ext>
            </a:extLst>
          </p:cNvPr>
          <p:cNvSpPr/>
          <p:nvPr/>
        </p:nvSpPr>
        <p:spPr>
          <a:xfrm>
            <a:off x="4940428" y="1828085"/>
            <a:ext cx="3728239" cy="335989"/>
          </a:xfrm>
          <a:prstGeom prst="rect">
            <a:avLst/>
          </a:prstGeom>
          <a:ln>
            <a:noFill/>
            <a:prstDash val="dash"/>
          </a:ln>
        </p:spPr>
        <p:txBody>
          <a:bodyPr wrap="square">
            <a:spAutoFit/>
          </a:bodyPr>
          <a:lstStyle/>
          <a:p>
            <a:pPr>
              <a:lnSpc>
                <a:spcPts val="1880"/>
              </a:lnSpc>
              <a:spcBef>
                <a:spcPts val="800"/>
              </a:spcBef>
            </a:pPr>
            <a:r>
              <a:rPr lang="ja-JP" altLang="en-US" sz="1400" b="1">
                <a:latin typeface="Meiryo" panose="020B0604030504040204" pitchFamily="34" charset="-128"/>
                <a:ea typeface="Meiryo" panose="020B0604030504040204" pitchFamily="34" charset="-128"/>
              </a:rPr>
              <a:t>主</a:t>
            </a:r>
            <a:r>
              <a:rPr lang="ja-JP" altLang="en-US" sz="1400" b="1" dirty="0">
                <a:latin typeface="Meiryo" panose="020B0604030504040204" pitchFamily="34" charset="-128"/>
                <a:ea typeface="Meiryo" panose="020B0604030504040204" pitchFamily="34" charset="-128"/>
              </a:rPr>
              <a:t>な関係</a:t>
            </a:r>
            <a:r>
              <a:rPr lang="ja-JP" altLang="en-US" sz="1400" b="1">
                <a:latin typeface="Meiryo" panose="020B0604030504040204" pitchFamily="34" charset="-128"/>
                <a:ea typeface="Meiryo" panose="020B0604030504040204" pitchFamily="34" charset="-128"/>
              </a:rPr>
              <a:t>省庁ホームページ</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B11BF9C4-1C34-35AD-988C-C42F1A9D63D6}"/>
              </a:ext>
            </a:extLst>
          </p:cNvPr>
          <p:cNvSpPr/>
          <p:nvPr/>
        </p:nvSpPr>
        <p:spPr>
          <a:xfrm>
            <a:off x="6964568" y="2140524"/>
            <a:ext cx="1758699"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文部</a:t>
            </a:r>
            <a:r>
              <a:rPr lang="ja-JP" altLang="en-US" sz="1200" dirty="0">
                <a:latin typeface="Meiryo" panose="020B0604030504040204" pitchFamily="34" charset="-128"/>
                <a:ea typeface="Meiryo" panose="020B0604030504040204" pitchFamily="34" charset="-128"/>
              </a:rPr>
              <a:t>科学省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7">
                  <a:extLst>
                    <a:ext uri="{A12FA001-AC4F-418D-AE19-62706E023703}">
                      <ahyp:hlinkClr xmlns:ahyp="http://schemas.microsoft.com/office/drawing/2018/hyperlinkcolor" val="tx"/>
                    </a:ext>
                  </a:extLst>
                </a:hlinkClick>
              </a:rPr>
              <a:t>https://www.mext.go.jp/</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7981C490-0A37-FF27-B6B7-C1C35702D659}"/>
              </a:ext>
            </a:extLst>
          </p:cNvPr>
          <p:cNvSpPr/>
          <p:nvPr/>
        </p:nvSpPr>
        <p:spPr>
          <a:xfrm>
            <a:off x="5036978" y="3284384"/>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財務省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8">
                  <a:extLst>
                    <a:ext uri="{A12FA001-AC4F-418D-AE19-62706E023703}">
                      <ahyp:hlinkClr xmlns:ahyp="http://schemas.microsoft.com/office/drawing/2018/hyperlinkcolor" val="tx"/>
                    </a:ext>
                  </a:extLst>
                </a:hlinkClick>
              </a:rPr>
              <a:t>https://www.mof.go.jp/</a:t>
            </a:r>
            <a:endParaRPr lang="en-US" altLang="ja-JP" sz="1050" dirty="0">
              <a:highlight>
                <a:srgbClr val="FFFF00"/>
              </a:highlight>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CBD62DA2-2755-A9F1-E74C-34515833B1A3}"/>
              </a:ext>
            </a:extLst>
          </p:cNvPr>
          <p:cNvSpPr/>
          <p:nvPr/>
        </p:nvSpPr>
        <p:spPr>
          <a:xfrm>
            <a:off x="6887746" y="3284384"/>
            <a:ext cx="1912341"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兵庫県庁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9">
                  <a:extLst>
                    <a:ext uri="{A12FA001-AC4F-418D-AE19-62706E023703}">
                      <ahyp:hlinkClr xmlns:ahyp="http://schemas.microsoft.com/office/drawing/2018/hyperlinkcolor" val="tx"/>
                    </a:ext>
                  </a:extLst>
                </a:hlinkClick>
              </a:rPr>
              <a:t>https://</a:t>
            </a:r>
            <a:r>
              <a:rPr lang="en-US" altLang="ja-JP" sz="900" dirty="0" err="1">
                <a:latin typeface="Meiryo" panose="020B0604030504040204" pitchFamily="34" charset="-128"/>
                <a:ea typeface="Meiryo" panose="020B0604030504040204" pitchFamily="34" charset="-128"/>
                <a:hlinkClick r:id="rId9">
                  <a:extLst>
                    <a:ext uri="{A12FA001-AC4F-418D-AE19-62706E023703}">
                      <ahyp:hlinkClr xmlns:ahyp="http://schemas.microsoft.com/office/drawing/2018/hyperlinkcolor" val="tx"/>
                    </a:ext>
                  </a:extLst>
                </a:hlinkClick>
              </a:rPr>
              <a:t>web.pref.hyogo.lg.jp</a:t>
            </a:r>
            <a:r>
              <a:rPr lang="en-US" altLang="ja-JP" sz="900" dirty="0">
                <a:latin typeface="Meiryo" panose="020B0604030504040204" pitchFamily="34" charset="-128"/>
                <a:ea typeface="Meiryo" panose="020B0604030504040204" pitchFamily="34" charset="-128"/>
                <a:hlinkClick r:id="rId9">
                  <a:extLst>
                    <a:ext uri="{A12FA001-AC4F-418D-AE19-62706E023703}">
                      <ahyp:hlinkClr xmlns:ahyp="http://schemas.microsoft.com/office/drawing/2018/hyperlinkcolor" val="tx"/>
                    </a:ext>
                  </a:extLst>
                </a:hlinkClick>
              </a:rPr>
              <a:t>/</a:t>
            </a:r>
            <a:endParaRPr lang="en-US" altLang="ja-JP" sz="1200" dirty="0">
              <a:highlight>
                <a:srgbClr val="FFFF00"/>
              </a:highlight>
              <a:latin typeface="Meiryo" panose="020B0604030504040204" pitchFamily="34" charset="-128"/>
              <a:ea typeface="Meiryo" panose="020B0604030504040204" pitchFamily="34" charset="-128"/>
            </a:endParaRPr>
          </a:p>
        </p:txBody>
      </p:sp>
      <p:pic>
        <p:nvPicPr>
          <p:cNvPr id="18" name="図 17">
            <a:hlinkClick r:id="rId6"/>
            <a:extLst>
              <a:ext uri="{FF2B5EF4-FFF2-40B4-BE49-F238E27FC236}">
                <a16:creationId xmlns:a16="http://schemas.microsoft.com/office/drawing/2014/main" id="{541F3843-345C-D788-ABD1-EFAA5E7E9634}"/>
              </a:ext>
            </a:extLst>
          </p:cNvPr>
          <p:cNvPicPr>
            <a:picLocks noChangeAspect="1"/>
          </p:cNvPicPr>
          <p:nvPr/>
        </p:nvPicPr>
        <p:blipFill>
          <a:blip r:embed="rId10"/>
          <a:stretch>
            <a:fillRect/>
          </a:stretch>
        </p:blipFill>
        <p:spPr>
          <a:xfrm>
            <a:off x="5581671" y="2510212"/>
            <a:ext cx="701976" cy="701976"/>
          </a:xfrm>
          <a:prstGeom prst="rect">
            <a:avLst/>
          </a:prstGeom>
        </p:spPr>
      </p:pic>
      <p:pic>
        <p:nvPicPr>
          <p:cNvPr id="19" name="図 18">
            <a:hlinkClick r:id="rId8"/>
            <a:extLst>
              <a:ext uri="{FF2B5EF4-FFF2-40B4-BE49-F238E27FC236}">
                <a16:creationId xmlns:a16="http://schemas.microsoft.com/office/drawing/2014/main" id="{210E628C-F0DF-72D1-ABB8-51168005A655}"/>
              </a:ext>
            </a:extLst>
          </p:cNvPr>
          <p:cNvPicPr>
            <a:picLocks noChangeAspect="1"/>
          </p:cNvPicPr>
          <p:nvPr/>
        </p:nvPicPr>
        <p:blipFill>
          <a:blip r:embed="rId11"/>
          <a:stretch>
            <a:fillRect/>
          </a:stretch>
        </p:blipFill>
        <p:spPr>
          <a:xfrm>
            <a:off x="5581671" y="3697831"/>
            <a:ext cx="701976" cy="701976"/>
          </a:xfrm>
          <a:prstGeom prst="rect">
            <a:avLst/>
          </a:prstGeom>
        </p:spPr>
      </p:pic>
      <p:pic>
        <p:nvPicPr>
          <p:cNvPr id="20" name="図 19">
            <a:hlinkClick r:id="rId7"/>
            <a:extLst>
              <a:ext uri="{FF2B5EF4-FFF2-40B4-BE49-F238E27FC236}">
                <a16:creationId xmlns:a16="http://schemas.microsoft.com/office/drawing/2014/main" id="{78637F22-A27D-FA74-C4DE-E9560233C8AD}"/>
              </a:ext>
            </a:extLst>
          </p:cNvPr>
          <p:cNvPicPr>
            <a:picLocks noChangeAspect="1"/>
          </p:cNvPicPr>
          <p:nvPr/>
        </p:nvPicPr>
        <p:blipFill>
          <a:blip r:embed="rId12"/>
          <a:stretch>
            <a:fillRect/>
          </a:stretch>
        </p:blipFill>
        <p:spPr>
          <a:xfrm>
            <a:off x="7509263" y="2527937"/>
            <a:ext cx="684251" cy="684251"/>
          </a:xfrm>
          <a:prstGeom prst="rect">
            <a:avLst/>
          </a:prstGeom>
        </p:spPr>
      </p:pic>
      <p:pic>
        <p:nvPicPr>
          <p:cNvPr id="2" name="図 1">
            <a:extLst>
              <a:ext uri="{FF2B5EF4-FFF2-40B4-BE49-F238E27FC236}">
                <a16:creationId xmlns:a16="http://schemas.microsoft.com/office/drawing/2014/main" id="{5429BDB5-A361-22FA-8FF4-2CAE20DE4B4A}"/>
              </a:ext>
            </a:extLst>
          </p:cNvPr>
          <p:cNvPicPr>
            <a:picLocks noChangeAspect="1"/>
          </p:cNvPicPr>
          <p:nvPr/>
        </p:nvPicPr>
        <p:blipFill>
          <a:blip r:embed="rId13"/>
          <a:stretch>
            <a:fillRect/>
          </a:stretch>
        </p:blipFill>
        <p:spPr>
          <a:xfrm>
            <a:off x="438933" y="1021592"/>
            <a:ext cx="4190737" cy="3467890"/>
          </a:xfrm>
          <a:prstGeom prst="rect">
            <a:avLst/>
          </a:prstGeom>
          <a:ln w="12700">
            <a:solidFill>
              <a:schemeClr val="accent5"/>
            </a:solidFill>
          </a:ln>
        </p:spPr>
      </p:pic>
      <p:sp>
        <p:nvSpPr>
          <p:cNvPr id="25" name="Slide Number Placeholder 5">
            <a:extLst>
              <a:ext uri="{FF2B5EF4-FFF2-40B4-BE49-F238E27FC236}">
                <a16:creationId xmlns:a16="http://schemas.microsoft.com/office/drawing/2014/main" id="{B2DA5574-D37F-BCFA-6078-658D6F3DDDA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21</a:t>
            </a:fld>
            <a:endParaRPr kumimoji="1" lang="ja-JP" altLang="en-US"/>
          </a:p>
        </p:txBody>
      </p:sp>
      <p:pic>
        <p:nvPicPr>
          <p:cNvPr id="21" name="図 20" descr="QR コード&#10;&#10;AI 生成コンテンツは誤りを含む可能性があります。">
            <a:hlinkClick r:id="rId9"/>
            <a:extLst>
              <a:ext uri="{FF2B5EF4-FFF2-40B4-BE49-F238E27FC236}">
                <a16:creationId xmlns:a16="http://schemas.microsoft.com/office/drawing/2014/main" id="{50A75AFC-B81E-2CEE-0E9A-8B801257BCC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00400" y="3699882"/>
            <a:ext cx="701976" cy="701976"/>
          </a:xfrm>
          <a:prstGeom prst="rect">
            <a:avLst/>
          </a:prstGeom>
        </p:spPr>
      </p:pic>
    </p:spTree>
    <p:extLst>
      <p:ext uri="{BB962C8B-B14F-4D97-AF65-F5344CB8AC3E}">
        <p14:creationId xmlns:p14="http://schemas.microsoft.com/office/powerpoint/2010/main" val="313459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586F610A-818A-4C6F-88CE-2113CBB0D853}"/>
              </a:ext>
            </a:extLst>
          </p:cNvPr>
          <p:cNvSpPr>
            <a:spLocks noChangeArrowheads="1"/>
          </p:cNvSpPr>
          <p:nvPr/>
        </p:nvSpPr>
        <p:spPr bwMode="auto">
          <a:xfrm>
            <a:off x="4179389" y="1009416"/>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学習を始めるに当たって、まず税金に興味を持たせる。また、税金の種類や分類を理解</a:t>
            </a:r>
            <a:r>
              <a:rPr lang="ja-JP" altLang="en-US" sz="1200">
                <a:latin typeface="メイリオ" panose="020B0604030504040204" pitchFamily="50" charset="-128"/>
                <a:ea typeface="メイリオ" panose="020B0604030504040204" pitchFamily="50" charset="-128"/>
              </a:rPr>
              <a:t>させる。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7" name="Rectangle 3">
            <a:extLst>
              <a:ext uri="{FF2B5EF4-FFF2-40B4-BE49-F238E27FC236}">
                <a16:creationId xmlns:a16="http://schemas.microsoft.com/office/drawing/2014/main" id="{BE6445EF-29E1-4BF2-92FF-FD36CC817CD5}"/>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２</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３）</a:t>
            </a:r>
          </a:p>
        </p:txBody>
      </p:sp>
      <p:sp>
        <p:nvSpPr>
          <p:cNvPr id="9" name="Rectangle 46">
            <a:extLst>
              <a:ext uri="{FF2B5EF4-FFF2-40B4-BE49-F238E27FC236}">
                <a16:creationId xmlns:a16="http://schemas.microsoft.com/office/drawing/2014/main" id="{1BEFBEF2-672F-42D9-8BD9-A711DE69D1CE}"/>
              </a:ext>
            </a:extLst>
          </p:cNvPr>
          <p:cNvSpPr>
            <a:spLocks noChangeArrowheads="1"/>
          </p:cNvSpPr>
          <p:nvPr/>
        </p:nvSpPr>
        <p:spPr bwMode="auto">
          <a:xfrm>
            <a:off x="4145281" y="4981962"/>
            <a:ext cx="4846319"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・「どこに納めるか」による</a:t>
            </a:r>
            <a:r>
              <a:rPr lang="ja-JP" altLang="en-US" sz="1000">
                <a:latin typeface="メイリオ" panose="020B0604030504040204" pitchFamily="50" charset="-128"/>
                <a:ea typeface="メイリオ" panose="020B0604030504040204" pitchFamily="50" charset="-128"/>
              </a:rPr>
              <a:t>分類　　　　→　</a:t>
            </a:r>
            <a:r>
              <a:rPr lang="ja-JP" altLang="en-US" sz="1000" dirty="0">
                <a:latin typeface="メイリオ" panose="020B0604030504040204" pitchFamily="50" charset="-128"/>
                <a:ea typeface="メイリオ" panose="020B0604030504040204" pitchFamily="50" charset="-128"/>
              </a:rPr>
              <a:t>国税・地方税</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・「納め方」に</a:t>
            </a:r>
            <a:r>
              <a:rPr lang="ja-JP" altLang="en-US" sz="1000">
                <a:latin typeface="メイリオ" panose="020B0604030504040204" pitchFamily="50" charset="-128"/>
                <a:ea typeface="メイリオ" panose="020B0604030504040204" pitchFamily="50" charset="-128"/>
              </a:rPr>
              <a:t>よる分類　　　　　　　　</a:t>
            </a:r>
            <a:r>
              <a:rPr lang="ja-JP" altLang="en-US" sz="1000" dirty="0">
                <a:latin typeface="メイリオ" panose="020B0604030504040204" pitchFamily="50" charset="-128"/>
                <a:ea typeface="メイリオ" panose="020B0604030504040204" pitchFamily="50" charset="-128"/>
              </a:rPr>
              <a:t>→　直接税・間接税</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その他</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「何に対して課税するか」による分類　→　所得課税・消費課税・資産課税</a:t>
            </a:r>
          </a:p>
        </p:txBody>
      </p:sp>
      <p:sp>
        <p:nvSpPr>
          <p:cNvPr id="10" name="Rectangle 47">
            <a:extLst>
              <a:ext uri="{FF2B5EF4-FFF2-40B4-BE49-F238E27FC236}">
                <a16:creationId xmlns:a16="http://schemas.microsoft.com/office/drawing/2014/main" id="{0B1FA7FB-863D-4D35-B361-76456B2D2550}"/>
              </a:ext>
            </a:extLst>
          </p:cNvPr>
          <p:cNvSpPr>
            <a:spLocks noChangeArrowheads="1"/>
          </p:cNvSpPr>
          <p:nvPr/>
        </p:nvSpPr>
        <p:spPr bwMode="auto">
          <a:xfrm>
            <a:off x="4145281" y="2560655"/>
            <a:ext cx="4846319"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住民税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住んで</a:t>
            </a:r>
            <a:r>
              <a:rPr lang="ja-JP" altLang="en-US" sz="1000" dirty="0">
                <a:latin typeface="メイリオ" panose="020B0604030504040204" pitchFamily="50" charset="-128"/>
                <a:ea typeface="メイリオ" panose="020B0604030504040204" pitchFamily="50" charset="-128"/>
              </a:rPr>
              <a:t>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・固定資産税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土地や家屋、事業に使う機械設備などを所有しているときに</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かかる</a:t>
            </a:r>
            <a:r>
              <a:rPr lang="ja-JP" altLang="en-US" sz="1000" dirty="0">
                <a:latin typeface="メイリオ" panose="020B0604030504040204" pitchFamily="50" charset="-128"/>
                <a:ea typeface="メイリオ" panose="020B0604030504040204" pitchFamily="50" charset="-128"/>
              </a:rPr>
              <a:t>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［会社］</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法人税 　　　</a:t>
            </a:r>
            <a:r>
              <a:rPr lang="en-US" altLang="ja-JP" sz="1000" dirty="0">
                <a:latin typeface="メイリオ" panose="020B0604030504040204" pitchFamily="50" charset="-128"/>
                <a:ea typeface="メイリオ" panose="020B0604030504040204" pitchFamily="50" charset="-128"/>
              </a:rPr>
              <a:t>  … </a:t>
            </a:r>
            <a:r>
              <a:rPr lang="ja-JP" altLang="en-US" sz="1000" dirty="0">
                <a:latin typeface="メイリオ" panose="020B0604030504040204" pitchFamily="50" charset="-128"/>
                <a:ea typeface="メイリオ" panose="020B0604030504040204" pitchFamily="50" charset="-128"/>
              </a:rPr>
              <a:t>会社がもうけたお金にかかる税金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・所得税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個人の給料やもうけたお金にかかる税金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［外出先］</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・揮発油税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揮発油（ガソリン）にかかる税金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消費税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商品を買ったときにかかる税金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入湯税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温泉（鉱泉浴場）に入浴したときの料金に含まれている税金</a:t>
            </a:r>
          </a:p>
        </p:txBody>
      </p:sp>
      <p:sp>
        <p:nvSpPr>
          <p:cNvPr id="19" name="テキスト ボックス 18">
            <a:extLst>
              <a:ext uri="{FF2B5EF4-FFF2-40B4-BE49-F238E27FC236}">
                <a16:creationId xmlns:a16="http://schemas.microsoft.com/office/drawing/2014/main" id="{2C6358AF-619C-4539-AAAA-183F3C7E8A48}"/>
              </a:ext>
            </a:extLst>
          </p:cNvPr>
          <p:cNvSpPr txBox="1"/>
          <p:nvPr/>
        </p:nvSpPr>
        <p:spPr>
          <a:xfrm>
            <a:off x="4146704" y="6034831"/>
            <a:ext cx="2159954"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■Ｐ２「もっと詳しく」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身近な</a:t>
            </a:r>
            <a:r>
              <a:rPr kumimoji="1" lang="ja-JP" altLang="en-US" sz="900" i="0" spc="50" baseline="0">
                <a:latin typeface="メイリオ" panose="020B0604030504040204" pitchFamily="50" charset="-128"/>
                <a:ea typeface="メイリオ" panose="020B0604030504040204" pitchFamily="50" charset="-128"/>
              </a:rPr>
              <a:t>税金を</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spc="50">
                <a:latin typeface="メイリオ" panose="020B0604030504040204" pitchFamily="50" charset="-128"/>
                <a:ea typeface="メイリオ" panose="020B0604030504040204" pitchFamily="50" charset="-128"/>
              </a:rPr>
              <a:t>　</a:t>
            </a:r>
            <a:r>
              <a:rPr kumimoji="1" lang="ja-JP" altLang="en-US" sz="900" i="0" spc="50" baseline="0">
                <a:latin typeface="メイリオ" panose="020B0604030504040204" pitchFamily="50" charset="-128"/>
                <a:ea typeface="メイリオ" panose="020B0604030504040204" pitchFamily="50" charset="-128"/>
              </a:rPr>
              <a:t>もっと</a:t>
            </a:r>
            <a:r>
              <a:rPr kumimoji="1" lang="ja-JP" altLang="en-US" sz="900" i="0" spc="50" baseline="0" dirty="0">
                <a:latin typeface="メイリオ" panose="020B0604030504040204" pitchFamily="50" charset="-128"/>
                <a:ea typeface="メイリオ" panose="020B0604030504040204" pitchFamily="50" charset="-128"/>
              </a:rPr>
              <a:t>調べよう</a:t>
            </a:r>
            <a:endParaRPr kumimoji="1" lang="en-US" altLang="ja-JP" sz="900" i="0" spc="50" baseline="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0AF391A-C16C-4AAB-8F5A-550883B17162}"/>
              </a:ext>
            </a:extLst>
          </p:cNvPr>
          <p:cNvSpPr txBox="1"/>
          <p:nvPr/>
        </p:nvSpPr>
        <p:spPr>
          <a:xfrm>
            <a:off x="6700912" y="6034831"/>
            <a:ext cx="173618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■Ｐ３「もっと詳しく」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税金の種類</a:t>
            </a:r>
            <a:r>
              <a:rPr lang="ja-JP" altLang="en-US" sz="900" spc="50">
                <a:latin typeface="メイリオ" panose="020B0604030504040204" pitchFamily="50" charset="-128"/>
                <a:ea typeface="メイリオ" panose="020B0604030504040204" pitchFamily="50" charset="-128"/>
              </a:rPr>
              <a:t>をもっと</a:t>
            </a:r>
            <a:endParaRPr lang="en-US" altLang="ja-JP" sz="900" spc="50" dirty="0">
              <a:latin typeface="メイリオ" panose="020B0604030504040204" pitchFamily="50" charset="-128"/>
              <a:ea typeface="メイリオ" panose="020B0604030504040204" pitchFamily="50" charset="-128"/>
            </a:endParaRPr>
          </a:p>
          <a:p>
            <a:r>
              <a:rPr lang="ja-JP" altLang="en-US" sz="900" spc="50">
                <a:latin typeface="メイリオ" panose="020B0604030504040204" pitchFamily="50" charset="-128"/>
                <a:ea typeface="メイリオ" panose="020B0604030504040204" pitchFamily="50" charset="-128"/>
              </a:rPr>
              <a:t>　詳しく</a:t>
            </a:r>
            <a:r>
              <a:rPr lang="ja-JP" altLang="en-US" sz="900" spc="50" dirty="0">
                <a:latin typeface="メイリオ" panose="020B0604030504040204" pitchFamily="50" charset="-128"/>
                <a:ea typeface="メイリオ" panose="020B0604030504040204" pitchFamily="50" charset="-128"/>
              </a:rPr>
              <a:t>見てみよう</a:t>
            </a:r>
            <a:endParaRPr kumimoji="1" lang="ja-JP" altLang="en-US" sz="1000" i="0" spc="50" baseline="0" dirty="0">
              <a:latin typeface="メイリオ" panose="020B0604030504040204" pitchFamily="50" charset="-128"/>
              <a:ea typeface="メイリオ" panose="020B0604030504040204" pitchFamily="50" charset="-128"/>
            </a:endParaRPr>
          </a:p>
        </p:txBody>
      </p:sp>
      <p:pic>
        <p:nvPicPr>
          <p:cNvPr id="5" name="図 4">
            <a:hlinkClick r:id="rId3"/>
            <a:extLst>
              <a:ext uri="{FF2B5EF4-FFF2-40B4-BE49-F238E27FC236}">
                <a16:creationId xmlns:a16="http://schemas.microsoft.com/office/drawing/2014/main" id="{BE7EF259-A8D1-4D45-BD8C-FB5C6059F60C}"/>
              </a:ext>
            </a:extLst>
          </p:cNvPr>
          <p:cNvPicPr>
            <a:picLocks noChangeAspect="1"/>
          </p:cNvPicPr>
          <p:nvPr/>
        </p:nvPicPr>
        <p:blipFill>
          <a:blip r:embed="rId4"/>
          <a:stretch>
            <a:fillRect/>
          </a:stretch>
        </p:blipFill>
        <p:spPr>
          <a:xfrm>
            <a:off x="5796136" y="6043685"/>
            <a:ext cx="478083" cy="478083"/>
          </a:xfrm>
          <a:prstGeom prst="rect">
            <a:avLst/>
          </a:prstGeom>
        </p:spPr>
      </p:pic>
      <p:pic>
        <p:nvPicPr>
          <p:cNvPr id="12" name="図 11">
            <a:hlinkClick r:id="rId5"/>
            <a:extLst>
              <a:ext uri="{FF2B5EF4-FFF2-40B4-BE49-F238E27FC236}">
                <a16:creationId xmlns:a16="http://schemas.microsoft.com/office/drawing/2014/main" id="{A0B4B2C1-7CFE-45A1-8253-D68786CD5CD2}"/>
              </a:ext>
            </a:extLst>
          </p:cNvPr>
          <p:cNvPicPr>
            <a:picLocks noChangeAspect="1"/>
          </p:cNvPicPr>
          <p:nvPr/>
        </p:nvPicPr>
        <p:blipFill>
          <a:blip r:embed="rId6"/>
          <a:stretch>
            <a:fillRect/>
          </a:stretch>
        </p:blipFill>
        <p:spPr>
          <a:xfrm>
            <a:off x="8332939" y="6043684"/>
            <a:ext cx="478083" cy="478083"/>
          </a:xfrm>
          <a:prstGeom prst="rect">
            <a:avLst/>
          </a:prstGeom>
        </p:spPr>
      </p:pic>
      <p:sp>
        <p:nvSpPr>
          <p:cNvPr id="2" name="角丸四角形 1">
            <a:extLst>
              <a:ext uri="{FF2B5EF4-FFF2-40B4-BE49-F238E27FC236}">
                <a16:creationId xmlns:a16="http://schemas.microsoft.com/office/drawing/2014/main" id="{4B6D3600-920D-38BB-6477-2169B4962E83}"/>
              </a:ext>
            </a:extLst>
          </p:cNvPr>
          <p:cNvSpPr/>
          <p:nvPr/>
        </p:nvSpPr>
        <p:spPr>
          <a:xfrm>
            <a:off x="4200956" y="72413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987D09AD-C34B-05EE-A521-35AA0C1D2AAE}"/>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5">
            <a:extLst>
              <a:ext uri="{FF2B5EF4-FFF2-40B4-BE49-F238E27FC236}">
                <a16:creationId xmlns:a16="http://schemas.microsoft.com/office/drawing/2014/main" id="{01469EAA-9F0D-53EF-F630-0B3E7B1A5148}"/>
              </a:ext>
            </a:extLst>
          </p:cNvPr>
          <p:cNvSpPr>
            <a:spLocks noChangeArrowheads="1"/>
          </p:cNvSpPr>
          <p:nvPr/>
        </p:nvSpPr>
        <p:spPr bwMode="auto">
          <a:xfrm>
            <a:off x="4179389" y="1792398"/>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私たちの生活にどのような税金が関わっているのか、どのような種類や分類があるのかを知る。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BCDB006-575A-3FD3-C0C4-06808CCDD083}"/>
              </a:ext>
            </a:extLst>
          </p:cNvPr>
          <p:cNvSpPr>
            <a:spLocks noChangeArrowheads="1"/>
          </p:cNvSpPr>
          <p:nvPr/>
        </p:nvSpPr>
        <p:spPr bwMode="auto">
          <a:xfrm>
            <a:off x="4126877" y="2328919"/>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税金の種類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AutoShape 10">
            <a:extLst>
              <a:ext uri="{FF2B5EF4-FFF2-40B4-BE49-F238E27FC236}">
                <a16:creationId xmlns:a16="http://schemas.microsoft.com/office/drawing/2014/main" id="{11366A0F-A0B0-4FBF-57C3-64244B8023A0}"/>
              </a:ext>
            </a:extLst>
          </p:cNvPr>
          <p:cNvSpPr>
            <a:spLocks noChangeArrowheads="1"/>
          </p:cNvSpPr>
          <p:nvPr/>
        </p:nvSpPr>
        <p:spPr bwMode="auto">
          <a:xfrm>
            <a:off x="416703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F2189518-BB86-E142-0A03-0D7F40B05756}"/>
              </a:ext>
            </a:extLst>
          </p:cNvPr>
          <p:cNvSpPr>
            <a:spLocks noChangeArrowheads="1"/>
          </p:cNvSpPr>
          <p:nvPr/>
        </p:nvSpPr>
        <p:spPr bwMode="auto">
          <a:xfrm>
            <a:off x="670091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6" name="Rectangle 8">
            <a:extLst>
              <a:ext uri="{FF2B5EF4-FFF2-40B4-BE49-F238E27FC236}">
                <a16:creationId xmlns:a16="http://schemas.microsoft.com/office/drawing/2014/main" id="{206E6875-D1C7-6795-1F52-6CD83A12EF48}"/>
              </a:ext>
            </a:extLst>
          </p:cNvPr>
          <p:cNvSpPr>
            <a:spLocks noChangeArrowheads="1"/>
          </p:cNvSpPr>
          <p:nvPr/>
        </p:nvSpPr>
        <p:spPr bwMode="auto">
          <a:xfrm>
            <a:off x="4179389" y="477228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税金の分類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8" name="Slide Number Placeholder 5">
            <a:extLst>
              <a:ext uri="{FF2B5EF4-FFF2-40B4-BE49-F238E27FC236}">
                <a16:creationId xmlns:a16="http://schemas.microsoft.com/office/drawing/2014/main" id="{E632806E-253B-6A36-09D5-BB025C5B19D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3</a:t>
            </a:fld>
            <a:endParaRPr kumimoji="1" lang="ja-JP" altLang="en-US"/>
          </a:p>
        </p:txBody>
      </p:sp>
      <p:pic>
        <p:nvPicPr>
          <p:cNvPr id="3" name="図 2">
            <a:extLst>
              <a:ext uri="{FF2B5EF4-FFF2-40B4-BE49-F238E27FC236}">
                <a16:creationId xmlns:a16="http://schemas.microsoft.com/office/drawing/2014/main" id="{85FEC9B1-82F6-3A19-BB67-B62C566A55E6}"/>
              </a:ext>
            </a:extLst>
          </p:cNvPr>
          <p:cNvPicPr>
            <a:picLocks noChangeAspect="1"/>
          </p:cNvPicPr>
          <p:nvPr/>
        </p:nvPicPr>
        <p:blipFill>
          <a:blip r:embed="rId7"/>
          <a:stretch>
            <a:fillRect/>
          </a:stretch>
        </p:blipFill>
        <p:spPr>
          <a:xfrm>
            <a:off x="152400" y="712201"/>
            <a:ext cx="3812881" cy="2860816"/>
          </a:xfrm>
          <a:prstGeom prst="rect">
            <a:avLst/>
          </a:prstGeom>
          <a:ln>
            <a:solidFill>
              <a:srgbClr val="4E97C5"/>
            </a:solidFill>
          </a:ln>
        </p:spPr>
      </p:pic>
      <p:pic>
        <p:nvPicPr>
          <p:cNvPr id="6" name="図 5">
            <a:extLst>
              <a:ext uri="{FF2B5EF4-FFF2-40B4-BE49-F238E27FC236}">
                <a16:creationId xmlns:a16="http://schemas.microsoft.com/office/drawing/2014/main" id="{85C9EB91-2389-5BC6-2D2F-71991F75857D}"/>
              </a:ext>
            </a:extLst>
          </p:cNvPr>
          <p:cNvPicPr>
            <a:picLocks noChangeAspect="1"/>
          </p:cNvPicPr>
          <p:nvPr/>
        </p:nvPicPr>
        <p:blipFill>
          <a:blip r:embed="rId8"/>
          <a:stretch>
            <a:fillRect/>
          </a:stretch>
        </p:blipFill>
        <p:spPr>
          <a:xfrm>
            <a:off x="152400" y="3746605"/>
            <a:ext cx="3812881" cy="2860816"/>
          </a:xfrm>
          <a:prstGeom prst="rect">
            <a:avLst/>
          </a:prstGeom>
          <a:ln>
            <a:solidFill>
              <a:srgbClr val="4E97C5"/>
            </a:solidFill>
          </a:ln>
        </p:spPr>
      </p:pic>
    </p:spTree>
    <p:extLst>
      <p:ext uri="{BB962C8B-B14F-4D97-AF65-F5344CB8AC3E}">
        <p14:creationId xmlns:p14="http://schemas.microsoft.com/office/powerpoint/2010/main" val="65984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6"/>
          <p:cNvSpPr>
            <a:spLocks noChangeArrowheads="1"/>
          </p:cNvSpPr>
          <p:nvPr/>
        </p:nvSpPr>
        <p:spPr bwMode="auto">
          <a:xfrm>
            <a:off x="4139953" y="986039"/>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生活の中で関りのある代表的な税金（消費税・所得税・住民税）を例に納税の仕組みを理解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3" name="Rectangle 48">
            <a:extLst>
              <a:ext uri="{FF2B5EF4-FFF2-40B4-BE49-F238E27FC236}">
                <a16:creationId xmlns:a16="http://schemas.microsoft.com/office/drawing/2014/main" id="{2B48D14A-8DAC-4103-96A7-786D29C4287D}"/>
              </a:ext>
            </a:extLst>
          </p:cNvPr>
          <p:cNvSpPr>
            <a:spLocks noChangeArrowheads="1"/>
          </p:cNvSpPr>
          <p:nvPr/>
        </p:nvSpPr>
        <p:spPr bwMode="auto">
          <a:xfrm>
            <a:off x="4123347" y="2598021"/>
            <a:ext cx="2093887"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1988</a:t>
            </a:r>
            <a:r>
              <a:rPr lang="ja-JP" altLang="en-US" sz="1000" dirty="0">
                <a:latin typeface="メイリオ" panose="020B0604030504040204" pitchFamily="50" charset="-128"/>
                <a:ea typeface="メイリオ" panose="020B0604030504040204" pitchFamily="50" charset="-128"/>
              </a:rPr>
              <a:t>年　消費税法成立</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1989</a:t>
            </a:r>
            <a:r>
              <a:rPr lang="ja-JP" altLang="en-US" sz="1000" dirty="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1997</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に引き上げ</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2004</a:t>
            </a:r>
            <a:r>
              <a:rPr lang="ja-JP" altLang="en-US" sz="1000" dirty="0">
                <a:latin typeface="メイリオ" panose="020B0604030504040204" pitchFamily="50" charset="-128"/>
                <a:ea typeface="メイリオ" panose="020B0604030504040204" pitchFamily="50" charset="-128"/>
              </a:rPr>
              <a:t>年　「税別」表示から</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「総額表示」義務付け</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導入）</a:t>
            </a:r>
          </a:p>
        </p:txBody>
      </p:sp>
      <p:pic>
        <p:nvPicPr>
          <p:cNvPr id="2" name="図 1">
            <a:extLst>
              <a:ext uri="{FF2B5EF4-FFF2-40B4-BE49-F238E27FC236}">
                <a16:creationId xmlns:a16="http://schemas.microsoft.com/office/drawing/2014/main" id="{3C2F5605-CBB0-408D-B238-80DC649E5690}"/>
              </a:ext>
            </a:extLst>
          </p:cNvPr>
          <p:cNvPicPr>
            <a:picLocks noChangeAspect="1"/>
          </p:cNvPicPr>
          <p:nvPr/>
        </p:nvPicPr>
        <p:blipFill>
          <a:blip r:embed="rId3"/>
          <a:stretch>
            <a:fillRect/>
          </a:stretch>
        </p:blipFill>
        <p:spPr>
          <a:xfrm>
            <a:off x="6134616" y="4612749"/>
            <a:ext cx="2901880" cy="1936029"/>
          </a:xfrm>
          <a:prstGeom prst="rect">
            <a:avLst/>
          </a:prstGeom>
        </p:spPr>
      </p:pic>
      <p:sp>
        <p:nvSpPr>
          <p:cNvPr id="10" name="Rectangle 47">
            <a:extLst>
              <a:ext uri="{FF2B5EF4-FFF2-40B4-BE49-F238E27FC236}">
                <a16:creationId xmlns:a16="http://schemas.microsoft.com/office/drawing/2014/main" id="{D8F3EF1A-CF90-4461-B79D-E6678CC3F30C}"/>
              </a:ext>
            </a:extLst>
          </p:cNvPr>
          <p:cNvSpPr>
            <a:spLocks noChangeArrowheads="1"/>
          </p:cNvSpPr>
          <p:nvPr/>
        </p:nvSpPr>
        <p:spPr bwMode="auto">
          <a:xfrm>
            <a:off x="6134616" y="2605301"/>
            <a:ext cx="27685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消費税は、商品・製品の販売やサービスの提供などの取引に対して広く公平に課税される税で、消費者が負担し事業者が納付します。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消費税は、商品・製品の販売やサービスの提供などの取引に対して、広く公平に課税されますが、生産、流通などの各取引段階で二重三重に税がかかることのないよう、税が累積しない仕組みが採られてい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商品などの価格に上乗せされた消費税と地方消費税分は、最終的に消費者が負担し、納税義務者である事業者が納めます。</a:t>
            </a:r>
          </a:p>
          <a:p>
            <a:pPr eaLnBrk="1" hangingPunct="1">
              <a:lnSpc>
                <a:spcPct val="11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12" name="Rectangle 3">
            <a:extLst>
              <a:ext uri="{FF2B5EF4-FFF2-40B4-BE49-F238E27FC236}">
                <a16:creationId xmlns:a16="http://schemas.microsoft.com/office/drawing/2014/main" id="{15AE66F7-CB90-4B0F-8D76-83C249327B46}"/>
              </a:ext>
            </a:extLst>
          </p:cNvPr>
          <p:cNvSpPr txBox="1">
            <a:spLocks noChangeArrowheads="1"/>
          </p:cNvSpPr>
          <p:nvPr/>
        </p:nvSpPr>
        <p:spPr>
          <a:xfrm>
            <a:off x="152400" y="152400"/>
            <a:ext cx="614779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sp>
        <p:nvSpPr>
          <p:cNvPr id="24" name="Rectangle 46">
            <a:extLst>
              <a:ext uri="{FF2B5EF4-FFF2-40B4-BE49-F238E27FC236}">
                <a16:creationId xmlns:a16="http://schemas.microsoft.com/office/drawing/2014/main" id="{D4BB6920-7F10-4B1A-BEC3-7EBA6F82530D}"/>
              </a:ext>
            </a:extLst>
          </p:cNvPr>
          <p:cNvSpPr>
            <a:spLocks noChangeArrowheads="1"/>
          </p:cNvSpPr>
          <p:nvPr/>
        </p:nvSpPr>
        <p:spPr bwMode="auto">
          <a:xfrm>
            <a:off x="4123347" y="4804396"/>
            <a:ext cx="2011269"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所得税の確定申告は、毎年１月１日から</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31</a:t>
            </a:r>
            <a:r>
              <a:rPr lang="ja-JP" altLang="en-US" sz="1000" dirty="0">
                <a:latin typeface="メイリオ" panose="020B0604030504040204" pitchFamily="50" charset="-128"/>
                <a:ea typeface="メイリオ" panose="020B0604030504040204" pitchFamily="50" charset="-128"/>
              </a:rPr>
              <a:t>日までの１年間に生じた全ての所得の金額とそれに対する所得税の額を計算し、翌年２月</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日から３月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日までの間に確定申告書を税務署に提出して、源泉徴収された税金などの過不足を精算する手続です。</a:t>
            </a:r>
            <a:endParaRPr lang="ja-JP" altLang="en-US" sz="1100" dirty="0">
              <a:highlight>
                <a:srgbClr val="FFFF00"/>
              </a:highlight>
              <a:latin typeface="メイリオ" panose="020B0604030504040204" pitchFamily="50" charset="-128"/>
              <a:ea typeface="メイリオ" panose="020B0604030504040204" pitchFamily="50" charset="-128"/>
            </a:endParaRPr>
          </a:p>
        </p:txBody>
      </p:sp>
      <p:sp>
        <p:nvSpPr>
          <p:cNvPr id="4" name="角丸四角形 3">
            <a:extLst>
              <a:ext uri="{FF2B5EF4-FFF2-40B4-BE49-F238E27FC236}">
                <a16:creationId xmlns:a16="http://schemas.microsoft.com/office/drawing/2014/main" id="{33A18C8A-F1B8-691C-984B-374D878AEE8F}"/>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5" name="角丸四角形 4">
            <a:extLst>
              <a:ext uri="{FF2B5EF4-FFF2-40B4-BE49-F238E27FC236}">
                <a16:creationId xmlns:a16="http://schemas.microsoft.com/office/drawing/2014/main" id="{5139B7FF-3910-9E6A-24E5-903305C6819B}"/>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6" name="Rectangle 26">
            <a:extLst>
              <a:ext uri="{FF2B5EF4-FFF2-40B4-BE49-F238E27FC236}">
                <a16:creationId xmlns:a16="http://schemas.microsoft.com/office/drawing/2014/main" id="{6C0C29A7-81C9-0AEE-5192-65178480F8E9}"/>
              </a:ext>
            </a:extLst>
          </p:cNvPr>
          <p:cNvSpPr>
            <a:spLocks noChangeArrowheads="1"/>
          </p:cNvSpPr>
          <p:nvPr/>
        </p:nvSpPr>
        <p:spPr bwMode="auto">
          <a:xfrm>
            <a:off x="4200956" y="1780572"/>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どのような場合に税金が関係するのか、どのような流れで国や地方公共団体に税金が納められているかを知る。</a:t>
            </a:r>
          </a:p>
        </p:txBody>
      </p:sp>
      <p:sp>
        <p:nvSpPr>
          <p:cNvPr id="7" name="Rectangle 8">
            <a:extLst>
              <a:ext uri="{FF2B5EF4-FFF2-40B4-BE49-F238E27FC236}">
                <a16:creationId xmlns:a16="http://schemas.microsoft.com/office/drawing/2014/main" id="{A2A7EE4C-EA04-FB53-2B91-9C067E5ACBDA}"/>
              </a:ext>
            </a:extLst>
          </p:cNvPr>
          <p:cNvSpPr>
            <a:spLocks noChangeArrowheads="1"/>
          </p:cNvSpPr>
          <p:nvPr/>
        </p:nvSpPr>
        <p:spPr bwMode="auto">
          <a:xfrm>
            <a:off x="4118780" y="2383068"/>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消費税の歴史</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AC27077B-3286-BDCB-DE95-7DE643CC1911}"/>
              </a:ext>
            </a:extLst>
          </p:cNvPr>
          <p:cNvSpPr>
            <a:spLocks noChangeArrowheads="1"/>
          </p:cNvSpPr>
          <p:nvPr/>
        </p:nvSpPr>
        <p:spPr bwMode="auto">
          <a:xfrm>
            <a:off x="4118780" y="4605904"/>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所得税の確定申告</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1F5AACA-C3DD-63A6-DB74-E25D93F6C3C7}"/>
              </a:ext>
            </a:extLst>
          </p:cNvPr>
          <p:cNvSpPr>
            <a:spLocks noChangeArrowheads="1"/>
          </p:cNvSpPr>
          <p:nvPr/>
        </p:nvSpPr>
        <p:spPr bwMode="auto">
          <a:xfrm>
            <a:off x="6134616" y="2383068"/>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消費税の仕組み</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1AAF134C-2C3B-1A78-1763-C266E07F84DE}"/>
              </a:ext>
            </a:extLst>
          </p:cNvPr>
          <p:cNvCxnSpPr>
            <a:cxnSpLocks/>
          </p:cNvCxnSpPr>
          <p:nvPr/>
        </p:nvCxnSpPr>
        <p:spPr>
          <a:xfrm>
            <a:off x="4200956" y="4351634"/>
            <a:ext cx="1800297"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2A17933-1C5E-E155-B0AE-385DECA786B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4</a:t>
            </a:fld>
            <a:endParaRPr kumimoji="1" lang="ja-JP" altLang="en-US"/>
          </a:p>
        </p:txBody>
      </p:sp>
      <p:pic>
        <p:nvPicPr>
          <p:cNvPr id="16" name="図 15">
            <a:extLst>
              <a:ext uri="{FF2B5EF4-FFF2-40B4-BE49-F238E27FC236}">
                <a16:creationId xmlns:a16="http://schemas.microsoft.com/office/drawing/2014/main" id="{D6614393-36A7-4E2D-0A89-4204755059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 y="685417"/>
            <a:ext cx="3658110" cy="2743583"/>
          </a:xfrm>
          <a:prstGeom prst="rect">
            <a:avLst/>
          </a:prstGeom>
          <a:solidFill>
            <a:schemeClr val="bg1"/>
          </a:solidFill>
          <a:ln>
            <a:solidFill>
              <a:schemeClr val="accent5">
                <a:lumMod val="90000"/>
              </a:schemeClr>
            </a:solidFill>
          </a:ln>
        </p:spPr>
      </p:pic>
      <p:pic>
        <p:nvPicPr>
          <p:cNvPr id="17" name="図 16">
            <a:extLst>
              <a:ext uri="{FF2B5EF4-FFF2-40B4-BE49-F238E27FC236}">
                <a16:creationId xmlns:a16="http://schemas.microsoft.com/office/drawing/2014/main" id="{AC4B472D-7702-3261-CC52-905291E002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 y="3662274"/>
            <a:ext cx="3658110" cy="2743583"/>
          </a:xfrm>
          <a:prstGeom prst="rect">
            <a:avLst/>
          </a:prstGeom>
          <a:ln>
            <a:solidFill>
              <a:schemeClr val="accent5">
                <a:lumMod val="90000"/>
              </a:schemeClr>
            </a:solidFill>
          </a:ln>
        </p:spPr>
      </p:pic>
    </p:spTree>
    <p:extLst>
      <p:ext uri="{BB962C8B-B14F-4D97-AF65-F5344CB8AC3E}">
        <p14:creationId xmlns:p14="http://schemas.microsoft.com/office/powerpoint/2010/main" val="31245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A9AAF2AA-FEC5-4E95-B542-D3699335B60C}"/>
              </a:ext>
            </a:extLst>
          </p:cNvPr>
          <p:cNvSpPr>
            <a:spLocks noChangeArrowheads="1"/>
          </p:cNvSpPr>
          <p:nvPr/>
        </p:nvSpPr>
        <p:spPr bwMode="auto">
          <a:xfrm>
            <a:off x="4122641" y="1012125"/>
            <a:ext cx="4739950" cy="830997"/>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公共サービス」や「公共施設」（いわゆる「公的サービス」）の具体例を通じて、自分たちの生活と税金の関わりに気づき、税金は自分たちの暮らしを支え、生活に欠かせないものであることを理解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0" name="Rectangle 52">
            <a:extLst>
              <a:ext uri="{FF2B5EF4-FFF2-40B4-BE49-F238E27FC236}">
                <a16:creationId xmlns:a16="http://schemas.microsoft.com/office/drawing/2014/main" id="{577022C1-2191-4BE4-A58A-680E588595D1}"/>
              </a:ext>
            </a:extLst>
          </p:cNvPr>
          <p:cNvSpPr>
            <a:spLocks noChangeArrowheads="1"/>
          </p:cNvSpPr>
          <p:nvPr/>
        </p:nvSpPr>
        <p:spPr bwMode="auto">
          <a:xfrm>
            <a:off x="117398" y="4459353"/>
            <a:ext cx="8969100" cy="22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360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300"/>
              </a:spcBef>
              <a:buFontTx/>
              <a:buNone/>
            </a:pPr>
            <a:r>
              <a:rPr lang="ja-JP" altLang="en-US" sz="1000" b="1" dirty="0">
                <a:solidFill>
                  <a:srgbClr val="C0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々の生活に必要な様々な財やサービスが消費されています。この中には市場メカニズムに委ねておいては十分に提供されないものがあり、それらは政府が「公的サービス」として提供しています。外交、防衛や警察、消防、司法などは、誰もがその負担の有無にかかわらず便益を受け、ある人が便益を受けても他の人の便益を妨げないという性格から、市場からは全く提供されない可能性があります。また、生活や産業を支える基盤となる水道や道路などの社会資本、次代を担う人材を育成するための教育、安心できる生活を確保するための社会保障などは、市場のみに委ねた場合には必ずしも必要な量や水準が確保されないおそれがあり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生命・財産を守り平和で安全な暮らしを確保するための公的サービスは、なくてはならないものです。これらは、およそ国というものが形成されるようになって以来その基本的な役割とされてきました。また、水道や道路といった社会資本は、便利で快適な生活を送ったり、産業を発展させ経済的に豊かな社会を築いたりしていくために、また、自然環境を守ったり災害を防いだりするために、重要な役割を果たすもので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さらに、教育によって子どもたちが社会生活に必要な能力を取得していくこと、貧しい人を社会全体で支えたり、病気、障がい、老齢に伴う生活不安を取り除いたりすることなどを通じて、より安定した社会を築いていくことが可能となり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以上のように、公的サービスは、家計や企業の働きを補完し、広く社会の構成員全体の利益にかなう役割を果たしており、私たち国民は、日々、様々な公的サービスの便益を享受しています。公的サービスは、社会を形成し、その社会を安全で安心できるものとし、経済活動などを通じて豊かなものとしていく上で欠かすことのできないものです。</a:t>
            </a:r>
          </a:p>
        </p:txBody>
      </p:sp>
      <p:sp>
        <p:nvSpPr>
          <p:cNvPr id="13" name="Rectangle 47">
            <a:extLst>
              <a:ext uri="{FF2B5EF4-FFF2-40B4-BE49-F238E27FC236}">
                <a16:creationId xmlns:a16="http://schemas.microsoft.com/office/drawing/2014/main" id="{3140C766-E792-4251-9B87-745DE4D194FF}"/>
              </a:ext>
            </a:extLst>
          </p:cNvPr>
          <p:cNvSpPr>
            <a:spLocks noChangeArrowheads="1"/>
          </p:cNvSpPr>
          <p:nvPr/>
        </p:nvSpPr>
        <p:spPr bwMode="auto">
          <a:xfrm>
            <a:off x="4581231" y="3734533"/>
            <a:ext cx="4281360"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公立学校や公園、道路など、誰もが利用できる施設。</a:t>
            </a:r>
          </a:p>
        </p:txBody>
      </p:sp>
      <p:sp>
        <p:nvSpPr>
          <p:cNvPr id="14" name="Rectangle 50">
            <a:extLst>
              <a:ext uri="{FF2B5EF4-FFF2-40B4-BE49-F238E27FC236}">
                <a16:creationId xmlns:a16="http://schemas.microsoft.com/office/drawing/2014/main" id="{5E98C6A0-011F-4D91-856E-0D11D755951B}"/>
              </a:ext>
            </a:extLst>
          </p:cNvPr>
          <p:cNvSpPr>
            <a:spLocks noChangeArrowheads="1"/>
          </p:cNvSpPr>
          <p:nvPr/>
        </p:nvSpPr>
        <p:spPr bwMode="auto">
          <a:xfrm>
            <a:off x="225836" y="3723901"/>
            <a:ext cx="4181076"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ごみの収集や処理、警察や消防など、生活に欠くことができないもので、民間の経済活動では十分には供給されないサービス。</a:t>
            </a:r>
          </a:p>
        </p:txBody>
      </p:sp>
      <p:sp>
        <p:nvSpPr>
          <p:cNvPr id="17" name="Rectangle 3">
            <a:extLst>
              <a:ext uri="{FF2B5EF4-FFF2-40B4-BE49-F238E27FC236}">
                <a16:creationId xmlns:a16="http://schemas.microsoft.com/office/drawing/2014/main" id="{3865B932-CA23-4321-9F9D-F4135EBB5D0F}"/>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６）</a:t>
            </a:r>
          </a:p>
        </p:txBody>
      </p:sp>
      <p:sp>
        <p:nvSpPr>
          <p:cNvPr id="4" name="角丸四角形 3">
            <a:extLst>
              <a:ext uri="{FF2B5EF4-FFF2-40B4-BE49-F238E27FC236}">
                <a16:creationId xmlns:a16="http://schemas.microsoft.com/office/drawing/2014/main" id="{20408155-8865-4882-C9B0-B8E646B2F1E9}"/>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角丸四角形 6">
            <a:extLst>
              <a:ext uri="{FF2B5EF4-FFF2-40B4-BE49-F238E27FC236}">
                <a16:creationId xmlns:a16="http://schemas.microsoft.com/office/drawing/2014/main" id="{4E65297C-9AEA-71F4-D5CC-C94C5CBEFF13}"/>
              </a:ext>
            </a:extLst>
          </p:cNvPr>
          <p:cNvSpPr/>
          <p:nvPr/>
        </p:nvSpPr>
        <p:spPr>
          <a:xfrm>
            <a:off x="4216939" y="18814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55">
            <a:extLst>
              <a:ext uri="{FF2B5EF4-FFF2-40B4-BE49-F238E27FC236}">
                <a16:creationId xmlns:a16="http://schemas.microsoft.com/office/drawing/2014/main" id="{888A2496-C5D2-F79C-4648-4AD432150B32}"/>
              </a:ext>
            </a:extLst>
          </p:cNvPr>
          <p:cNvSpPr>
            <a:spLocks noChangeArrowheads="1"/>
          </p:cNvSpPr>
          <p:nvPr/>
        </p:nvSpPr>
        <p:spPr bwMode="auto">
          <a:xfrm>
            <a:off x="4176806" y="2218465"/>
            <a:ext cx="4739950"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警察</a:t>
            </a:r>
            <a:r>
              <a:rPr lang="ja-JP" altLang="en-US" sz="1200" dirty="0">
                <a:latin typeface="メイリオ" panose="020B0604030504040204" pitchFamily="50" charset="-128"/>
                <a:ea typeface="メイリオ" panose="020B0604030504040204" pitchFamily="50" charset="-128"/>
              </a:rPr>
              <a:t>やごみ処理、道路など、公的サービスの提供には多くのコストがかかっていることを確認する。</a:t>
            </a:r>
          </a:p>
        </p:txBody>
      </p:sp>
      <p:sp>
        <p:nvSpPr>
          <p:cNvPr id="11" name="Rectangle 8">
            <a:extLst>
              <a:ext uri="{FF2B5EF4-FFF2-40B4-BE49-F238E27FC236}">
                <a16:creationId xmlns:a16="http://schemas.microsoft.com/office/drawing/2014/main" id="{04590672-F708-85B3-9C92-311F4A0662AE}"/>
              </a:ext>
            </a:extLst>
          </p:cNvPr>
          <p:cNvSpPr>
            <a:spLocks noChangeArrowheads="1"/>
          </p:cNvSpPr>
          <p:nvPr/>
        </p:nvSpPr>
        <p:spPr bwMode="auto">
          <a:xfrm>
            <a:off x="200643"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5" name="Rectangle 8">
            <a:extLst>
              <a:ext uri="{FF2B5EF4-FFF2-40B4-BE49-F238E27FC236}">
                <a16:creationId xmlns:a16="http://schemas.microsoft.com/office/drawing/2014/main" id="{63D1CE14-64E4-809D-ADF5-23E4B5437955}"/>
              </a:ext>
            </a:extLst>
          </p:cNvPr>
          <p:cNvSpPr>
            <a:spLocks noChangeArrowheads="1"/>
          </p:cNvSpPr>
          <p:nvPr/>
        </p:nvSpPr>
        <p:spPr bwMode="auto">
          <a:xfrm>
            <a:off x="4679404"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p>
        </p:txBody>
      </p:sp>
      <p:sp>
        <p:nvSpPr>
          <p:cNvPr id="16" name="Rectangle 8">
            <a:extLst>
              <a:ext uri="{FF2B5EF4-FFF2-40B4-BE49-F238E27FC236}">
                <a16:creationId xmlns:a16="http://schemas.microsoft.com/office/drawing/2014/main" id="{4AC76F3B-D3EC-D19F-6CC2-A5E0DF861E18}"/>
              </a:ext>
            </a:extLst>
          </p:cNvPr>
          <p:cNvSpPr>
            <a:spLocks noChangeArrowheads="1"/>
          </p:cNvSpPr>
          <p:nvPr/>
        </p:nvSpPr>
        <p:spPr bwMode="auto">
          <a:xfrm>
            <a:off x="174900" y="4248624"/>
            <a:ext cx="241287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公的サービスと政府の役割</a:t>
            </a:r>
          </a:p>
        </p:txBody>
      </p:sp>
      <p:cxnSp>
        <p:nvCxnSpPr>
          <p:cNvPr id="18" name="直線コネクタ 17">
            <a:extLst>
              <a:ext uri="{FF2B5EF4-FFF2-40B4-BE49-F238E27FC236}">
                <a16:creationId xmlns:a16="http://schemas.microsoft.com/office/drawing/2014/main" id="{B8F12F8E-3893-3851-E7A5-BB7151D45D8A}"/>
              </a:ext>
            </a:extLst>
          </p:cNvPr>
          <p:cNvCxnSpPr>
            <a:cxnSpLocks/>
          </p:cNvCxnSpPr>
          <p:nvPr/>
        </p:nvCxnSpPr>
        <p:spPr>
          <a:xfrm>
            <a:off x="225836" y="4200013"/>
            <a:ext cx="863675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6028DF9-50A7-4A45-112C-113F88A1B5F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5</a:t>
            </a:fld>
            <a:endParaRPr kumimoji="1" lang="ja-JP" altLang="en-US"/>
          </a:p>
        </p:txBody>
      </p:sp>
      <p:pic>
        <p:nvPicPr>
          <p:cNvPr id="26" name="図 25">
            <a:extLst>
              <a:ext uri="{FF2B5EF4-FFF2-40B4-BE49-F238E27FC236}">
                <a16:creationId xmlns:a16="http://schemas.microsoft.com/office/drawing/2014/main" id="{A00B6731-2DCF-32B7-0E28-C495C1DD84A2}"/>
              </a:ext>
            </a:extLst>
          </p:cNvPr>
          <p:cNvPicPr>
            <a:picLocks noChangeAspect="1"/>
          </p:cNvPicPr>
          <p:nvPr/>
        </p:nvPicPr>
        <p:blipFill>
          <a:blip r:embed="rId2"/>
          <a:stretch>
            <a:fillRect/>
          </a:stretch>
        </p:blipFill>
        <p:spPr>
          <a:xfrm>
            <a:off x="254444" y="690646"/>
            <a:ext cx="3698555" cy="2773916"/>
          </a:xfrm>
          <a:prstGeom prst="rect">
            <a:avLst/>
          </a:prstGeom>
          <a:ln>
            <a:solidFill>
              <a:schemeClr val="accent5"/>
            </a:solidFill>
          </a:ln>
        </p:spPr>
      </p:pic>
    </p:spTree>
    <p:extLst>
      <p:ext uri="{BB962C8B-B14F-4D97-AF65-F5344CB8AC3E}">
        <p14:creationId xmlns:p14="http://schemas.microsoft.com/office/powerpoint/2010/main" val="165192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6062E5-3F80-410F-8E11-E1956BCAF80D}"/>
              </a:ext>
            </a:extLst>
          </p:cNvPr>
          <p:cNvSpPr>
            <a:spLocks noChangeArrowheads="1"/>
          </p:cNvSpPr>
          <p:nvPr/>
        </p:nvSpPr>
        <p:spPr bwMode="auto">
          <a:xfrm>
            <a:off x="4218146" y="1016172"/>
            <a:ext cx="2170428" cy="65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教育</a:t>
            </a:r>
            <a:r>
              <a:rPr lang="ja-JP" altLang="en-US" sz="1200" dirty="0">
                <a:latin typeface="メイリオ" panose="020B0604030504040204" pitchFamily="50" charset="-128"/>
                <a:ea typeface="メイリオ" panose="020B0604030504040204" pitchFamily="50" charset="-128"/>
              </a:rPr>
              <a:t>を受けるためにどれだけの税金が使われているか理解</a:t>
            </a:r>
            <a:r>
              <a:rPr lang="ja-JP" altLang="en-US" sz="1200">
                <a:latin typeface="メイリオ" panose="020B0604030504040204" pitchFamily="50" charset="-128"/>
                <a:ea typeface="メイリオ" panose="020B0604030504040204" pitchFamily="50" charset="-128"/>
              </a:rPr>
              <a:t>させる。</a:t>
            </a:r>
            <a:endParaRPr lang="en-US" altLang="ja-JP" sz="1200" dirty="0">
              <a:latin typeface="メイリオ" panose="020B0604030504040204" pitchFamily="50" charset="-128"/>
              <a:ea typeface="メイリオ" panose="020B0604030504040204" pitchFamily="50" charset="-128"/>
            </a:endParaRPr>
          </a:p>
        </p:txBody>
      </p:sp>
      <p:sp>
        <p:nvSpPr>
          <p:cNvPr id="13" name="Rectangle 15">
            <a:extLst>
              <a:ext uri="{FF2B5EF4-FFF2-40B4-BE49-F238E27FC236}">
                <a16:creationId xmlns:a16="http://schemas.microsoft.com/office/drawing/2014/main" id="{D6001865-7926-4003-A22C-F4FE5013E55F}"/>
              </a:ext>
            </a:extLst>
          </p:cNvPr>
          <p:cNvSpPr>
            <a:spLocks noChangeArrowheads="1"/>
          </p:cNvSpPr>
          <p:nvPr/>
        </p:nvSpPr>
        <p:spPr bwMode="auto">
          <a:xfrm>
            <a:off x="4242030" y="2128539"/>
            <a:ext cx="2274186" cy="367645"/>
          </a:xfrm>
          <a:prstGeom prst="rect">
            <a:avLst/>
          </a:prstGeom>
          <a:solidFill>
            <a:srgbClr val="1AB7FE"/>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4" name="Rectangle 16">
            <a:extLst>
              <a:ext uri="{FF2B5EF4-FFF2-40B4-BE49-F238E27FC236}">
                <a16:creationId xmlns:a16="http://schemas.microsoft.com/office/drawing/2014/main" id="{AD5AAB89-756A-47E0-9075-CA40975DC9EE}"/>
              </a:ext>
            </a:extLst>
          </p:cNvPr>
          <p:cNvSpPr>
            <a:spLocks noChangeArrowheads="1"/>
          </p:cNvSpPr>
          <p:nvPr/>
        </p:nvSpPr>
        <p:spPr bwMode="auto">
          <a:xfrm>
            <a:off x="4242030" y="2588095"/>
            <a:ext cx="2274186" cy="367645"/>
          </a:xfrm>
          <a:prstGeom prst="rect">
            <a:avLst/>
          </a:prstGeom>
          <a:solidFill>
            <a:srgbClr val="0984E9"/>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5" name="Rectangle 17">
            <a:extLst>
              <a:ext uri="{FF2B5EF4-FFF2-40B4-BE49-F238E27FC236}">
                <a16:creationId xmlns:a16="http://schemas.microsoft.com/office/drawing/2014/main" id="{DFD928C0-1DC2-46A6-A08D-9A2729E4F8F4}"/>
              </a:ext>
            </a:extLst>
          </p:cNvPr>
          <p:cNvSpPr>
            <a:spLocks noChangeArrowheads="1"/>
          </p:cNvSpPr>
          <p:nvPr/>
        </p:nvSpPr>
        <p:spPr bwMode="auto">
          <a:xfrm>
            <a:off x="4242030" y="3055311"/>
            <a:ext cx="2274186" cy="367645"/>
          </a:xfrm>
          <a:prstGeom prst="rect">
            <a:avLst/>
          </a:prstGeom>
          <a:solidFill>
            <a:srgbClr val="005BAD"/>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6" name="Rectangle 18">
            <a:extLst>
              <a:ext uri="{FF2B5EF4-FFF2-40B4-BE49-F238E27FC236}">
                <a16:creationId xmlns:a16="http://schemas.microsoft.com/office/drawing/2014/main" id="{0668DE54-DFD0-4F88-B4FB-85E80E3096BC}"/>
              </a:ext>
            </a:extLst>
          </p:cNvPr>
          <p:cNvSpPr>
            <a:spLocks noChangeArrowheads="1"/>
          </p:cNvSpPr>
          <p:nvPr/>
        </p:nvSpPr>
        <p:spPr bwMode="auto">
          <a:xfrm>
            <a:off x="4242030" y="2199387"/>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小学生</a:t>
            </a:r>
          </a:p>
        </p:txBody>
      </p:sp>
      <p:sp>
        <p:nvSpPr>
          <p:cNvPr id="17" name="Rectangle 19">
            <a:extLst>
              <a:ext uri="{FF2B5EF4-FFF2-40B4-BE49-F238E27FC236}">
                <a16:creationId xmlns:a16="http://schemas.microsoft.com/office/drawing/2014/main" id="{049F2577-A1E8-4711-867A-96FFA959327C}"/>
              </a:ext>
            </a:extLst>
          </p:cNvPr>
          <p:cNvSpPr>
            <a:spLocks noChangeArrowheads="1"/>
          </p:cNvSpPr>
          <p:nvPr/>
        </p:nvSpPr>
        <p:spPr bwMode="auto">
          <a:xfrm>
            <a:off x="4242030" y="2653199"/>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中学生</a:t>
            </a:r>
          </a:p>
        </p:txBody>
      </p:sp>
      <p:sp>
        <p:nvSpPr>
          <p:cNvPr id="18" name="Rectangle 20">
            <a:extLst>
              <a:ext uri="{FF2B5EF4-FFF2-40B4-BE49-F238E27FC236}">
                <a16:creationId xmlns:a16="http://schemas.microsoft.com/office/drawing/2014/main" id="{577C5599-8107-4780-BF6E-784241AC22AE}"/>
              </a:ext>
            </a:extLst>
          </p:cNvPr>
          <p:cNvSpPr>
            <a:spLocks noChangeArrowheads="1"/>
          </p:cNvSpPr>
          <p:nvPr/>
        </p:nvSpPr>
        <p:spPr bwMode="auto">
          <a:xfrm>
            <a:off x="4228097" y="3120415"/>
            <a:ext cx="156046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高校生（全日制）</a:t>
            </a:r>
          </a:p>
        </p:txBody>
      </p:sp>
      <p:sp>
        <p:nvSpPr>
          <p:cNvPr id="19" name="Rectangle 21">
            <a:extLst>
              <a:ext uri="{FF2B5EF4-FFF2-40B4-BE49-F238E27FC236}">
                <a16:creationId xmlns:a16="http://schemas.microsoft.com/office/drawing/2014/main" id="{62D11178-522C-407D-B9FF-79347BC1BBA4}"/>
              </a:ext>
            </a:extLst>
          </p:cNvPr>
          <p:cNvSpPr>
            <a:spLocks noChangeArrowheads="1"/>
          </p:cNvSpPr>
          <p:nvPr/>
        </p:nvSpPr>
        <p:spPr bwMode="auto">
          <a:xfrm>
            <a:off x="5430313" y="2189813"/>
            <a:ext cx="958261"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968,000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0" name="Rectangle 22">
            <a:extLst>
              <a:ext uri="{FF2B5EF4-FFF2-40B4-BE49-F238E27FC236}">
                <a16:creationId xmlns:a16="http://schemas.microsoft.com/office/drawing/2014/main" id="{A961FCE4-2D79-498F-B349-E1520242DA9E}"/>
              </a:ext>
            </a:extLst>
          </p:cNvPr>
          <p:cNvSpPr>
            <a:spLocks noChangeArrowheads="1"/>
          </p:cNvSpPr>
          <p:nvPr/>
        </p:nvSpPr>
        <p:spPr bwMode="auto">
          <a:xfrm>
            <a:off x="5430313" y="2651284"/>
            <a:ext cx="108520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1,083,000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1" name="Rectangle 23">
            <a:extLst>
              <a:ext uri="{FF2B5EF4-FFF2-40B4-BE49-F238E27FC236}">
                <a16:creationId xmlns:a16="http://schemas.microsoft.com/office/drawing/2014/main" id="{B1748F3B-6B73-45F2-A476-7D6FB191A62B}"/>
              </a:ext>
            </a:extLst>
          </p:cNvPr>
          <p:cNvSpPr>
            <a:spLocks noChangeArrowheads="1"/>
          </p:cNvSpPr>
          <p:nvPr/>
        </p:nvSpPr>
        <p:spPr bwMode="auto">
          <a:xfrm>
            <a:off x="5430313" y="3118500"/>
            <a:ext cx="126478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1,064,000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2" name="AutoShape 24">
            <a:extLst>
              <a:ext uri="{FF2B5EF4-FFF2-40B4-BE49-F238E27FC236}">
                <a16:creationId xmlns:a16="http://schemas.microsoft.com/office/drawing/2014/main" id="{57A329FB-EFA3-4838-A022-1A5865CC6F59}"/>
              </a:ext>
            </a:extLst>
          </p:cNvPr>
          <p:cNvSpPr>
            <a:spLocks/>
          </p:cNvSpPr>
          <p:nvPr/>
        </p:nvSpPr>
        <p:spPr bwMode="auto">
          <a:xfrm>
            <a:off x="6598205" y="2220450"/>
            <a:ext cx="148616" cy="643379"/>
          </a:xfrm>
          <a:prstGeom prst="rightBrace">
            <a:avLst>
              <a:gd name="adj1" fmla="val 29167"/>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23" name="Rectangle 25">
            <a:extLst>
              <a:ext uri="{FF2B5EF4-FFF2-40B4-BE49-F238E27FC236}">
                <a16:creationId xmlns:a16="http://schemas.microsoft.com/office/drawing/2014/main" id="{7CFBEEF8-D3DA-4098-9E83-C886EEE89214}"/>
              </a:ext>
            </a:extLst>
          </p:cNvPr>
          <p:cNvSpPr>
            <a:spLocks noChangeArrowheads="1"/>
          </p:cNvSpPr>
          <p:nvPr/>
        </p:nvSpPr>
        <p:spPr bwMode="auto">
          <a:xfrm>
            <a:off x="6788956" y="2337607"/>
            <a:ext cx="165954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dirty="0">
                <a:solidFill>
                  <a:srgbClr val="FF9900"/>
                </a:solidFill>
                <a:latin typeface="メイリオ" panose="020B0604030504040204" pitchFamily="50" charset="-128"/>
                <a:ea typeface="メイリオ" panose="020B0604030504040204" pitchFamily="50" charset="-128"/>
              </a:rPr>
              <a:t>　</a:t>
            </a:r>
            <a:r>
              <a:rPr lang="en-US" altLang="ja-JP" sz="1200" dirty="0">
                <a:solidFill>
                  <a:srgbClr val="1AB7FE"/>
                </a:solidFill>
                <a:latin typeface="メイリオ" panose="020B0604030504040204" pitchFamily="50" charset="-128"/>
                <a:ea typeface="メイリオ" panose="020B0604030504040204" pitchFamily="50" charset="-128"/>
              </a:rPr>
              <a:t>968,000</a:t>
            </a:r>
            <a:r>
              <a:rPr lang="ja-JP" altLang="en-US" sz="1200" dirty="0">
                <a:solidFill>
                  <a:srgbClr val="1AB7FE"/>
                </a:solidFill>
                <a:latin typeface="メイリオ" panose="020B0604030504040204" pitchFamily="50" charset="-128"/>
                <a:ea typeface="メイリオ" panose="020B0604030504040204" pitchFamily="50" charset="-128"/>
              </a:rPr>
              <a:t>円</a:t>
            </a:r>
            <a:r>
              <a:rPr lang="en-US" altLang="ja-JP" sz="1200" dirty="0">
                <a:solidFill>
                  <a:srgbClr val="1AB7FE"/>
                </a:solidFill>
                <a:latin typeface="メイリオ" panose="020B0604030504040204" pitchFamily="50" charset="-128"/>
                <a:ea typeface="メイリオ" panose="020B0604030504040204" pitchFamily="50" charset="-128"/>
              </a:rPr>
              <a:t>×6</a:t>
            </a:r>
            <a:r>
              <a:rPr lang="ja-JP" altLang="en-US" sz="1200" dirty="0">
                <a:solidFill>
                  <a:srgbClr val="1AB7FE"/>
                </a:solidFill>
                <a:latin typeface="メイリオ" panose="020B0604030504040204" pitchFamily="50" charset="-128"/>
                <a:ea typeface="メイリオ" panose="020B0604030504040204" pitchFamily="50" charset="-128"/>
              </a:rPr>
              <a:t>年 </a:t>
            </a:r>
            <a:br>
              <a:rPr lang="en-US" altLang="ja-JP" sz="1200" dirty="0">
                <a:solidFill>
                  <a:srgbClr val="FF9900"/>
                </a:solidFill>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 </a:t>
            </a:r>
            <a:r>
              <a:rPr lang="en-US" altLang="ja-JP" sz="1200" dirty="0">
                <a:solidFill>
                  <a:srgbClr val="0984E9"/>
                </a:solidFill>
                <a:latin typeface="メイリオ" panose="020B0604030504040204" pitchFamily="50" charset="-128"/>
                <a:ea typeface="メイリオ" panose="020B0604030504040204" pitchFamily="50" charset="-128"/>
              </a:rPr>
              <a:t>1,083,000</a:t>
            </a:r>
            <a:r>
              <a:rPr lang="ja-JP" altLang="en-US" sz="1200" dirty="0">
                <a:solidFill>
                  <a:srgbClr val="0984E9"/>
                </a:solidFill>
                <a:latin typeface="メイリオ" panose="020B0604030504040204" pitchFamily="50" charset="-128"/>
                <a:ea typeface="メイリオ" panose="020B0604030504040204" pitchFamily="50" charset="-128"/>
              </a:rPr>
              <a:t>円</a:t>
            </a:r>
            <a:r>
              <a:rPr lang="en-US" altLang="ja-JP" sz="1200" dirty="0">
                <a:solidFill>
                  <a:srgbClr val="0984E9"/>
                </a:solidFill>
                <a:latin typeface="メイリオ" panose="020B0604030504040204" pitchFamily="50" charset="-128"/>
                <a:ea typeface="メイリオ" panose="020B0604030504040204" pitchFamily="50" charset="-128"/>
              </a:rPr>
              <a:t>×3</a:t>
            </a:r>
            <a:r>
              <a:rPr lang="ja-JP" altLang="en-US" sz="1200" dirty="0">
                <a:solidFill>
                  <a:srgbClr val="0984E9"/>
                </a:solidFill>
                <a:latin typeface="メイリオ" panose="020B0604030504040204" pitchFamily="50" charset="-128"/>
                <a:ea typeface="メイリオ" panose="020B0604030504040204" pitchFamily="50" charset="-128"/>
              </a:rPr>
              <a:t>年</a:t>
            </a:r>
          </a:p>
          <a:p>
            <a:pPr eaLnBrk="1" hangingPunct="1">
              <a:lnSpc>
                <a:spcPct val="110000"/>
              </a:lnSpc>
              <a:spcBef>
                <a:spcPct val="0"/>
              </a:spcBef>
              <a:buFontTx/>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9,057,000</a:t>
            </a:r>
            <a:r>
              <a:rPr lang="ja-JP" altLang="en-US" sz="1200" dirty="0">
                <a:latin typeface="メイリオ" panose="020B0604030504040204" pitchFamily="50" charset="-128"/>
                <a:ea typeface="メイリオ" panose="020B0604030504040204" pitchFamily="50" charset="-128"/>
              </a:rPr>
              <a:t>円</a:t>
            </a:r>
          </a:p>
        </p:txBody>
      </p:sp>
      <p:sp>
        <p:nvSpPr>
          <p:cNvPr id="24" name="Rectangle 26">
            <a:extLst>
              <a:ext uri="{FF2B5EF4-FFF2-40B4-BE49-F238E27FC236}">
                <a16:creationId xmlns:a16="http://schemas.microsoft.com/office/drawing/2014/main" id="{12E4DAAE-5DBB-412C-B6FB-024F71A751FD}"/>
              </a:ext>
            </a:extLst>
          </p:cNvPr>
          <p:cNvSpPr>
            <a:spLocks noChangeArrowheads="1"/>
          </p:cNvSpPr>
          <p:nvPr/>
        </p:nvSpPr>
        <p:spPr bwMode="auto">
          <a:xfrm>
            <a:off x="6789656" y="2117020"/>
            <a:ext cx="1362309"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dirty="0">
                <a:latin typeface="メイリオ" panose="020B0604030504040204" pitchFamily="50" charset="-128"/>
                <a:ea typeface="メイリオ" panose="020B0604030504040204" pitchFamily="50" charset="-128"/>
              </a:rPr>
              <a:t>義務教育</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年間で</a:t>
            </a:r>
          </a:p>
        </p:txBody>
      </p:sp>
      <p:sp>
        <p:nvSpPr>
          <p:cNvPr id="28" name="Rectangle 3">
            <a:extLst>
              <a:ext uri="{FF2B5EF4-FFF2-40B4-BE49-F238E27FC236}">
                <a16:creationId xmlns:a16="http://schemas.microsoft.com/office/drawing/2014/main" id="{B5FE0801-E623-4B0B-837E-CC7760108802}"/>
              </a:ext>
            </a:extLst>
          </p:cNvPr>
          <p:cNvSpPr txBox="1">
            <a:spLocks noChangeArrowheads="1"/>
          </p:cNvSpPr>
          <p:nvPr/>
        </p:nvSpPr>
        <p:spPr>
          <a:xfrm>
            <a:off x="152400" y="152400"/>
            <a:ext cx="575704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７</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８）</a:t>
            </a:r>
          </a:p>
        </p:txBody>
      </p:sp>
      <p:sp>
        <p:nvSpPr>
          <p:cNvPr id="32" name="Rectangle 4">
            <a:extLst>
              <a:ext uri="{FF2B5EF4-FFF2-40B4-BE49-F238E27FC236}">
                <a16:creationId xmlns:a16="http://schemas.microsoft.com/office/drawing/2014/main" id="{DA71E3A3-771C-45E8-81CC-AEC08854FA67}"/>
              </a:ext>
            </a:extLst>
          </p:cNvPr>
          <p:cNvSpPr>
            <a:spLocks noChangeArrowheads="1"/>
          </p:cNvSpPr>
          <p:nvPr/>
        </p:nvSpPr>
        <p:spPr bwMode="auto">
          <a:xfrm>
            <a:off x="4108619" y="4203903"/>
            <a:ext cx="4559909"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私たちの暮らしを豊かで安全、便利にするため、様々な場面で税金が使われていることを理解させる。</a:t>
            </a:r>
            <a:endParaRPr lang="en-US" altLang="ja-JP" sz="1200" dirty="0">
              <a:latin typeface="メイリオ" panose="020B0604030504040204" pitchFamily="50" charset="-128"/>
              <a:ea typeface="メイリオ" panose="020B0604030504040204" pitchFamily="50" charset="-128"/>
            </a:endParaRPr>
          </a:p>
        </p:txBody>
      </p:sp>
      <p:sp>
        <p:nvSpPr>
          <p:cNvPr id="33" name="角丸四角形 40">
            <a:extLst>
              <a:ext uri="{FF2B5EF4-FFF2-40B4-BE49-F238E27FC236}">
                <a16:creationId xmlns:a16="http://schemas.microsoft.com/office/drawing/2014/main" id="{E53DE508-18E7-4542-8190-9F47FE076940}"/>
              </a:ext>
            </a:extLst>
          </p:cNvPr>
          <p:cNvSpPr/>
          <p:nvPr/>
        </p:nvSpPr>
        <p:spPr>
          <a:xfrm>
            <a:off x="5067156" y="3414947"/>
            <a:ext cx="392451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10000"/>
              </a:lnSpc>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出所：文部科学省</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令和６年度地方教育費調査（令和５会計年度）」　　　</a:t>
            </a:r>
          </a:p>
        </p:txBody>
      </p:sp>
      <p:sp>
        <p:nvSpPr>
          <p:cNvPr id="2" name="角丸四角形 1">
            <a:extLst>
              <a:ext uri="{FF2B5EF4-FFF2-40B4-BE49-F238E27FC236}">
                <a16:creationId xmlns:a16="http://schemas.microsoft.com/office/drawing/2014/main" id="{4F77859D-42C3-C4BA-4E46-26C7DF2E0E67}"/>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3" name="角丸四角形 2">
            <a:extLst>
              <a:ext uri="{FF2B5EF4-FFF2-40B4-BE49-F238E27FC236}">
                <a16:creationId xmlns:a16="http://schemas.microsoft.com/office/drawing/2014/main" id="{EB4D2923-DCB1-3727-4486-03911E8167A4}"/>
              </a:ext>
            </a:extLst>
          </p:cNvPr>
          <p:cNvSpPr/>
          <p:nvPr/>
        </p:nvSpPr>
        <p:spPr>
          <a:xfrm>
            <a:off x="6733937" y="68220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5">
            <a:extLst>
              <a:ext uri="{FF2B5EF4-FFF2-40B4-BE49-F238E27FC236}">
                <a16:creationId xmlns:a16="http://schemas.microsoft.com/office/drawing/2014/main" id="{6BAD4E41-C84B-B785-A13A-61ED0D9E4968}"/>
              </a:ext>
            </a:extLst>
          </p:cNvPr>
          <p:cNvSpPr>
            <a:spLocks noChangeArrowheads="1"/>
          </p:cNvSpPr>
          <p:nvPr/>
        </p:nvSpPr>
        <p:spPr bwMode="auto">
          <a:xfrm>
            <a:off x="6666865" y="1026098"/>
            <a:ext cx="213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indent="0" eaLnBrk="1" hangingPunct="1">
              <a:spcBef>
                <a:spcPct val="0"/>
              </a:spcBef>
              <a:buNone/>
            </a:pPr>
            <a:r>
              <a:rPr lang="ja-JP" altLang="en-US" sz="1200">
                <a:latin typeface="メイリオ" panose="020B0604030504040204" pitchFamily="50" charset="-128"/>
                <a:ea typeface="メイリオ" panose="020B0604030504040204" pitchFamily="50" charset="-128"/>
              </a:rPr>
              <a:t>中学生</a:t>
            </a:r>
            <a:r>
              <a:rPr lang="ja-JP" altLang="en-US" sz="1200" dirty="0">
                <a:latin typeface="メイリオ" panose="020B0604030504040204" pitchFamily="50" charset="-128"/>
                <a:ea typeface="メイリオ" panose="020B0604030504040204" pitchFamily="50" charset="-128"/>
              </a:rPr>
              <a:t>１人当たりの年間教育費を</a:t>
            </a:r>
            <a:r>
              <a:rPr lang="ja-JP" altLang="en-US" sz="1200">
                <a:latin typeface="メイリオ" panose="020B0604030504040204" pitchFamily="50" charset="-128"/>
                <a:ea typeface="メイリオ" panose="020B0604030504040204" pitchFamily="50" charset="-128"/>
              </a:rPr>
              <a:t>知る。</a:t>
            </a:r>
            <a:endParaRPr lang="ja-JP" altLang="en-US" sz="1200" dirty="0">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1A261C19-25BA-BFAA-B663-4BE7C67D3A04}"/>
              </a:ext>
            </a:extLst>
          </p:cNvPr>
          <p:cNvSpPr>
            <a:spLocks noChangeArrowheads="1"/>
          </p:cNvSpPr>
          <p:nvPr/>
        </p:nvSpPr>
        <p:spPr bwMode="auto">
          <a:xfrm>
            <a:off x="4174356" y="1638757"/>
            <a:ext cx="434237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年間教育費の公費負担額</a:t>
            </a:r>
            <a:b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b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（公立学校の児童・生徒１人当たり）：令和５年度</a:t>
            </a:r>
          </a:p>
        </p:txBody>
      </p:sp>
      <p:sp>
        <p:nvSpPr>
          <p:cNvPr id="9" name="角丸四角形 8">
            <a:extLst>
              <a:ext uri="{FF2B5EF4-FFF2-40B4-BE49-F238E27FC236}">
                <a16:creationId xmlns:a16="http://schemas.microsoft.com/office/drawing/2014/main" id="{A657C4AA-820E-AEB8-4008-3C5CBC1E2F73}"/>
              </a:ext>
            </a:extLst>
          </p:cNvPr>
          <p:cNvSpPr/>
          <p:nvPr/>
        </p:nvSpPr>
        <p:spPr>
          <a:xfrm>
            <a:off x="4200956" y="383376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cxnSp>
        <p:nvCxnSpPr>
          <p:cNvPr id="25" name="直線コネクタ 24">
            <a:extLst>
              <a:ext uri="{FF2B5EF4-FFF2-40B4-BE49-F238E27FC236}">
                <a16:creationId xmlns:a16="http://schemas.microsoft.com/office/drawing/2014/main" id="{50A1C7EA-2098-23C9-10A4-8C4650AD96AC}"/>
              </a:ext>
            </a:extLst>
          </p:cNvPr>
          <p:cNvCxnSpPr>
            <a:cxnSpLocks/>
          </p:cNvCxnSpPr>
          <p:nvPr/>
        </p:nvCxnSpPr>
        <p:spPr>
          <a:xfrm>
            <a:off x="4218146" y="3712020"/>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8237E467-F5AE-04CD-0F5B-EDBBA28CCE0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6</a:t>
            </a:fld>
            <a:endParaRPr kumimoji="1" lang="ja-JP" altLang="en-US"/>
          </a:p>
        </p:txBody>
      </p:sp>
      <p:pic>
        <p:nvPicPr>
          <p:cNvPr id="12" name="図 11">
            <a:extLst>
              <a:ext uri="{FF2B5EF4-FFF2-40B4-BE49-F238E27FC236}">
                <a16:creationId xmlns:a16="http://schemas.microsoft.com/office/drawing/2014/main" id="{DBBD2F94-C415-D2F3-BB44-65FE550859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1" y="3841560"/>
            <a:ext cx="3658110" cy="2743583"/>
          </a:xfrm>
          <a:prstGeom prst="rect">
            <a:avLst/>
          </a:prstGeom>
          <a:ln w="9525">
            <a:solidFill>
              <a:schemeClr val="accent5">
                <a:lumMod val="90000"/>
              </a:schemeClr>
            </a:solidFill>
          </a:ln>
        </p:spPr>
      </p:pic>
      <p:pic>
        <p:nvPicPr>
          <p:cNvPr id="30" name="図 29">
            <a:extLst>
              <a:ext uri="{FF2B5EF4-FFF2-40B4-BE49-F238E27FC236}">
                <a16:creationId xmlns:a16="http://schemas.microsoft.com/office/drawing/2014/main" id="{24177CAB-55F9-8574-ABE3-12114BA7039A}"/>
              </a:ext>
            </a:extLst>
          </p:cNvPr>
          <p:cNvPicPr>
            <a:picLocks noChangeAspect="1"/>
          </p:cNvPicPr>
          <p:nvPr/>
        </p:nvPicPr>
        <p:blipFill>
          <a:blip r:embed="rId3"/>
          <a:stretch>
            <a:fillRect/>
          </a:stretch>
        </p:blipFill>
        <p:spPr>
          <a:xfrm>
            <a:off x="267921" y="682207"/>
            <a:ext cx="3643654" cy="2732740"/>
          </a:xfrm>
          <a:prstGeom prst="rect">
            <a:avLst/>
          </a:prstGeom>
          <a:ln>
            <a:solidFill>
              <a:schemeClr val="accent5"/>
            </a:solidFill>
          </a:ln>
        </p:spPr>
      </p:pic>
    </p:spTree>
    <p:extLst>
      <p:ext uri="{BB962C8B-B14F-4D97-AF65-F5344CB8AC3E}">
        <p14:creationId xmlns:p14="http://schemas.microsoft.com/office/powerpoint/2010/main" val="127935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6F8676B4-0CEA-4442-B996-A8612F08D808}"/>
              </a:ext>
            </a:extLst>
          </p:cNvPr>
          <p:cNvSpPr>
            <a:spLocks noChangeArrowheads="1"/>
          </p:cNvSpPr>
          <p:nvPr/>
        </p:nvSpPr>
        <p:spPr bwMode="auto">
          <a:xfrm>
            <a:off x="4481990" y="3831943"/>
            <a:ext cx="4292310"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国を支える税は国民が負担しているが、税を納めない者がいると不公平になるため、ある種の強制力が必要となります。そのため、憲法で納税の義務が定められています。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（参考）大島訴訟（サラリーマン税金訴訟）判決として有名な最高裁昭和</a:t>
            </a:r>
            <a:r>
              <a:rPr lang="en-US" altLang="ja-JP" sz="1000" dirty="0">
                <a:latin typeface="メイリオ" panose="020B0604030504040204" pitchFamily="50" charset="-128"/>
                <a:ea typeface="メイリオ" panose="020B0604030504040204" pitchFamily="50" charset="-128"/>
              </a:rPr>
              <a:t>60</a:t>
            </a:r>
            <a:r>
              <a:rPr lang="ja-JP" altLang="en-US" sz="1000" dirty="0">
                <a:latin typeface="メイリオ" panose="020B0604030504040204" pitchFamily="50" charset="-128"/>
                <a:ea typeface="メイリオ" panose="020B0604030504040204" pitchFamily="50" charset="-128"/>
              </a:rPr>
              <a:t>年３月</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日大法廷判決（民集</a:t>
            </a:r>
            <a:r>
              <a:rPr lang="en-US" altLang="ja-JP" sz="1000" dirty="0">
                <a:latin typeface="メイリオ" panose="020B0604030504040204" pitchFamily="50" charset="-128"/>
                <a:ea typeface="メイリオ" panose="020B0604030504040204" pitchFamily="50" charset="-128"/>
              </a:rPr>
              <a:t>39</a:t>
            </a:r>
            <a:r>
              <a:rPr lang="ja-JP" altLang="en-US" sz="1000" dirty="0">
                <a:latin typeface="メイリオ" panose="020B0604030504040204" pitchFamily="50" charset="-128"/>
                <a:ea typeface="メイリオ" panose="020B0604030504040204" pitchFamily="50" charset="-128"/>
              </a:rPr>
              <a:t>巻２号</a:t>
            </a:r>
            <a:r>
              <a:rPr lang="en-US" altLang="ja-JP" sz="1000" dirty="0">
                <a:latin typeface="メイリオ" panose="020B0604030504040204" pitchFamily="50" charset="-128"/>
                <a:ea typeface="メイリオ" panose="020B0604030504040204" pitchFamily="50" charset="-128"/>
              </a:rPr>
              <a:t>247</a:t>
            </a:r>
            <a:r>
              <a:rPr lang="ja-JP" altLang="en-US" sz="1000" dirty="0">
                <a:latin typeface="メイリオ" panose="020B0604030504040204" pitchFamily="50" charset="-128"/>
                <a:ea typeface="メイリオ" panose="020B0604030504040204" pitchFamily="50"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条）、新たに租税を課し又は現行の租税を変更するには、法律又は法律の定める条件によることを必要としている（</a:t>
            </a:r>
            <a:r>
              <a:rPr lang="en-US" altLang="ja-JP" sz="1000" dirty="0">
                <a:latin typeface="メイリオ" panose="020B0604030504040204" pitchFamily="50" charset="-128"/>
                <a:ea typeface="メイリオ" panose="020B0604030504040204" pitchFamily="50" charset="-128"/>
              </a:rPr>
              <a:t>84</a:t>
            </a:r>
            <a:r>
              <a:rPr lang="ja-JP" altLang="en-US" sz="1000" dirty="0">
                <a:latin typeface="メイリオ" panose="020B0604030504040204" pitchFamily="50" charset="-128"/>
                <a:ea typeface="メイリオ" panose="020B0604030504040204" pitchFamily="50" charset="-128"/>
              </a:rPr>
              <a:t>条）」と述べている。</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0E2F02-239F-4D3B-B793-4F4F39464C3C}"/>
              </a:ext>
            </a:extLst>
          </p:cNvPr>
          <p:cNvSpPr>
            <a:spLocks noChangeArrowheads="1"/>
          </p:cNvSpPr>
          <p:nvPr/>
        </p:nvSpPr>
        <p:spPr bwMode="auto">
          <a:xfrm>
            <a:off x="301871" y="3831943"/>
            <a:ext cx="4197368"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納税の義務（憲法第</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●勤労の義務（憲法第</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すべて国民は、勤労の権利を有し、義務を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賃金、就業時間、休息その他の勤労条件に関する基準</a:t>
            </a:r>
            <a:r>
              <a:rPr lang="ja-JP" altLang="en-US" sz="1000">
                <a:latin typeface="メイリオ" panose="020B0604030504040204" pitchFamily="50" charset="-128"/>
                <a:ea typeface="メイリオ" panose="020B0604030504040204" pitchFamily="50" charset="-128"/>
              </a:rPr>
              <a:t>は、法律</a:t>
            </a:r>
            <a:r>
              <a:rPr lang="ja-JP" altLang="en-US" sz="1000" dirty="0">
                <a:latin typeface="メイリオ" panose="020B0604030504040204" pitchFamily="50" charset="-128"/>
                <a:ea typeface="メイリオ" panose="020B0604030504040204" pitchFamily="50" charset="-128"/>
              </a:rPr>
              <a:t>でこれを定める。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児童は、これを酷使してはならない。</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●普通教育を受けさせる義務（憲法第</a:t>
            </a:r>
            <a:r>
              <a:rPr lang="en-US" altLang="ja-JP" sz="1000" dirty="0">
                <a:latin typeface="メイリオ" panose="020B0604030504040204" pitchFamily="50" charset="-128"/>
                <a:ea typeface="メイリオ" panose="020B0604030504040204" pitchFamily="50" charset="-128"/>
              </a:rPr>
              <a:t>26</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すべて国民は、法律の定めるところにより、その能力に応じて、等しく教育を受ける権利を有する。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すべて国民は、法律の定めるところにより、その保護する子女に普通教育を受けさせる義務を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。義務教育は、これを無償とする。</a:t>
            </a:r>
          </a:p>
        </p:txBody>
      </p:sp>
      <p:sp>
        <p:nvSpPr>
          <p:cNvPr id="20" name="Rectangle 3">
            <a:extLst>
              <a:ext uri="{FF2B5EF4-FFF2-40B4-BE49-F238E27FC236}">
                <a16:creationId xmlns:a16="http://schemas.microsoft.com/office/drawing/2014/main" id="{3BCAF573-4BEC-4836-9F7F-3632C16616D5}"/>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９）</a:t>
            </a:r>
          </a:p>
        </p:txBody>
      </p:sp>
      <p:sp>
        <p:nvSpPr>
          <p:cNvPr id="12" name="Rectangle 3">
            <a:extLst>
              <a:ext uri="{FF2B5EF4-FFF2-40B4-BE49-F238E27FC236}">
                <a16:creationId xmlns:a16="http://schemas.microsoft.com/office/drawing/2014/main" id="{8B7884D9-B29B-45FC-B5D5-6065CDC332D0}"/>
              </a:ext>
            </a:extLst>
          </p:cNvPr>
          <p:cNvSpPr>
            <a:spLocks noChangeArrowheads="1"/>
          </p:cNvSpPr>
          <p:nvPr/>
        </p:nvSpPr>
        <p:spPr bwMode="auto">
          <a:xfrm>
            <a:off x="4241013" y="1021267"/>
            <a:ext cx="4867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税金は国を維持、発展させていくために欠かせないものであるため、憲法第</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条で納税の義務が定められていることを理解させる。また、その義務を果たすには、税負担に公平性が必要であるという次の議論へ導いて</a:t>
            </a:r>
            <a:r>
              <a:rPr lang="ja-JP" altLang="en-US" sz="1200">
                <a:latin typeface="メイリオ" panose="020B0604030504040204" pitchFamily="50" charset="-128"/>
                <a:ea typeface="メイリオ" panose="020B0604030504040204" pitchFamily="50" charset="-128"/>
              </a:rPr>
              <a:t>いく。</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95682A6-7D97-4A1A-8F61-74C3B69093BB}"/>
              </a:ext>
            </a:extLst>
          </p:cNvPr>
          <p:cNvSpPr txBox="1"/>
          <p:nvPr/>
        </p:nvSpPr>
        <p:spPr>
          <a:xfrm>
            <a:off x="420014" y="6199252"/>
            <a:ext cx="1854863"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■Ｐ９「もっと詳しく」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調べてみよう：納税の義務</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2" name="図 1">
            <a:hlinkClick r:id="rId2"/>
            <a:extLst>
              <a:ext uri="{FF2B5EF4-FFF2-40B4-BE49-F238E27FC236}">
                <a16:creationId xmlns:a16="http://schemas.microsoft.com/office/drawing/2014/main" id="{C03AEAD0-F37A-46C3-B8AD-F327566A4670}"/>
              </a:ext>
            </a:extLst>
          </p:cNvPr>
          <p:cNvPicPr>
            <a:picLocks noChangeAspect="1"/>
          </p:cNvPicPr>
          <p:nvPr/>
        </p:nvPicPr>
        <p:blipFill>
          <a:blip r:embed="rId3"/>
          <a:stretch>
            <a:fillRect/>
          </a:stretch>
        </p:blipFill>
        <p:spPr>
          <a:xfrm>
            <a:off x="2455587" y="6199252"/>
            <a:ext cx="551913" cy="551913"/>
          </a:xfrm>
          <a:prstGeom prst="rect">
            <a:avLst/>
          </a:prstGeom>
        </p:spPr>
      </p:pic>
      <p:sp>
        <p:nvSpPr>
          <p:cNvPr id="3" name="角丸四角形 2">
            <a:extLst>
              <a:ext uri="{FF2B5EF4-FFF2-40B4-BE49-F238E27FC236}">
                <a16:creationId xmlns:a16="http://schemas.microsoft.com/office/drawing/2014/main" id="{996A9608-47AC-560E-1ACB-B50260B1993E}"/>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0C0353B9-3F24-2163-25FD-D677ED3A5FB4}"/>
              </a:ext>
            </a:extLst>
          </p:cNvPr>
          <p:cNvSpPr/>
          <p:nvPr/>
        </p:nvSpPr>
        <p:spPr>
          <a:xfrm>
            <a:off x="4211537" y="195511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3">
            <a:extLst>
              <a:ext uri="{FF2B5EF4-FFF2-40B4-BE49-F238E27FC236}">
                <a16:creationId xmlns:a16="http://schemas.microsoft.com/office/drawing/2014/main" id="{25417E35-9490-58C9-5E62-191D06374164}"/>
              </a:ext>
            </a:extLst>
          </p:cNvPr>
          <p:cNvSpPr>
            <a:spLocks noChangeArrowheads="1"/>
          </p:cNvSpPr>
          <p:nvPr/>
        </p:nvSpPr>
        <p:spPr bwMode="auto">
          <a:xfrm>
            <a:off x="4161237" y="2320291"/>
            <a:ext cx="4867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なぜ納税の義務が憲法で定められているのか、国民生活に大きな影響力をもつ財政を支える租税の意義と役割について考える。</a:t>
            </a:r>
          </a:p>
        </p:txBody>
      </p:sp>
      <p:sp>
        <p:nvSpPr>
          <p:cNvPr id="6" name="AutoShape 10">
            <a:extLst>
              <a:ext uri="{FF2B5EF4-FFF2-40B4-BE49-F238E27FC236}">
                <a16:creationId xmlns:a16="http://schemas.microsoft.com/office/drawing/2014/main" id="{4CDE1941-D022-45B4-C252-C8DBE59F0DB3}"/>
              </a:ext>
            </a:extLst>
          </p:cNvPr>
          <p:cNvSpPr>
            <a:spLocks noChangeArrowheads="1"/>
          </p:cNvSpPr>
          <p:nvPr/>
        </p:nvSpPr>
        <p:spPr bwMode="auto">
          <a:xfrm>
            <a:off x="301871" y="6170127"/>
            <a:ext cx="2835501"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8" name="Rectangle 8">
            <a:extLst>
              <a:ext uri="{FF2B5EF4-FFF2-40B4-BE49-F238E27FC236}">
                <a16:creationId xmlns:a16="http://schemas.microsoft.com/office/drawing/2014/main" id="{2320789D-C022-D4AD-48A2-2C8D1AF74894}"/>
              </a:ext>
            </a:extLst>
          </p:cNvPr>
          <p:cNvSpPr>
            <a:spLocks noChangeArrowheads="1"/>
          </p:cNvSpPr>
          <p:nvPr/>
        </p:nvSpPr>
        <p:spPr bwMode="auto">
          <a:xfrm>
            <a:off x="307675" y="3567622"/>
            <a:ext cx="151372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国民の三大義務</a:t>
            </a:r>
          </a:p>
        </p:txBody>
      </p:sp>
      <p:sp>
        <p:nvSpPr>
          <p:cNvPr id="10" name="Rectangle 8">
            <a:extLst>
              <a:ext uri="{FF2B5EF4-FFF2-40B4-BE49-F238E27FC236}">
                <a16:creationId xmlns:a16="http://schemas.microsoft.com/office/drawing/2014/main" id="{33C19320-7EAE-6689-2687-193390C6605B}"/>
              </a:ext>
            </a:extLst>
          </p:cNvPr>
          <p:cNvSpPr>
            <a:spLocks noChangeArrowheads="1"/>
          </p:cNvSpPr>
          <p:nvPr/>
        </p:nvSpPr>
        <p:spPr bwMode="auto">
          <a:xfrm>
            <a:off x="4491111" y="3544539"/>
            <a:ext cx="151372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国家の課税権</a:t>
            </a:r>
          </a:p>
        </p:txBody>
      </p:sp>
      <p:cxnSp>
        <p:nvCxnSpPr>
          <p:cNvPr id="11" name="直線コネクタ 10">
            <a:extLst>
              <a:ext uri="{FF2B5EF4-FFF2-40B4-BE49-F238E27FC236}">
                <a16:creationId xmlns:a16="http://schemas.microsoft.com/office/drawing/2014/main" id="{2500C397-7156-85AB-7977-396437EF2DA2}"/>
              </a:ext>
            </a:extLst>
          </p:cNvPr>
          <p:cNvCxnSpPr>
            <a:cxnSpLocks/>
          </p:cNvCxnSpPr>
          <p:nvPr/>
        </p:nvCxnSpPr>
        <p:spPr>
          <a:xfrm>
            <a:off x="4218146" y="3368732"/>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3D2A9B0-555F-AB00-A74A-32272206DCDC}"/>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7</a:t>
            </a:fld>
            <a:endParaRPr kumimoji="1" lang="ja-JP" altLang="en-US"/>
          </a:p>
        </p:txBody>
      </p:sp>
      <p:pic>
        <p:nvPicPr>
          <p:cNvPr id="7" name="図 6">
            <a:extLst>
              <a:ext uri="{FF2B5EF4-FFF2-40B4-BE49-F238E27FC236}">
                <a16:creationId xmlns:a16="http://schemas.microsoft.com/office/drawing/2014/main" id="{E2B19795-D763-6F95-9D32-07DDE7D869E9}"/>
              </a:ext>
            </a:extLst>
          </p:cNvPr>
          <p:cNvPicPr>
            <a:picLocks noChangeAspect="1"/>
          </p:cNvPicPr>
          <p:nvPr/>
        </p:nvPicPr>
        <p:blipFill>
          <a:blip r:embed="rId4"/>
          <a:stretch>
            <a:fillRect/>
          </a:stretch>
        </p:blipFill>
        <p:spPr>
          <a:xfrm>
            <a:off x="314756" y="673524"/>
            <a:ext cx="3592159" cy="2695208"/>
          </a:xfrm>
          <a:prstGeom prst="rect">
            <a:avLst/>
          </a:prstGeom>
          <a:ln>
            <a:solidFill>
              <a:srgbClr val="4E97C5"/>
            </a:solidFill>
          </a:ln>
        </p:spPr>
      </p:pic>
    </p:spTree>
    <p:extLst>
      <p:ext uri="{BB962C8B-B14F-4D97-AF65-F5344CB8AC3E}">
        <p14:creationId xmlns:p14="http://schemas.microsoft.com/office/powerpoint/2010/main" val="376931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BC0CC2-C209-4D02-AA46-249571E28B1F}"/>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P10‐11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四角形: 1 つの角を切り取る 9">
            <a:extLst>
              <a:ext uri="{FF2B5EF4-FFF2-40B4-BE49-F238E27FC236}">
                <a16:creationId xmlns:a16="http://schemas.microsoft.com/office/drawing/2014/main" id="{DA80A384-3499-4C53-95D9-4247D097D6C3}"/>
              </a:ext>
            </a:extLst>
          </p:cNvPr>
          <p:cNvSpPr/>
          <p:nvPr/>
        </p:nvSpPr>
        <p:spPr>
          <a:xfrm>
            <a:off x="4060830" y="2290197"/>
            <a:ext cx="1107488"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スタート</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５分経過時</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【13</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【15</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各グループの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発表に対する</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コメント例</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最終</a:t>
            </a:r>
            <a:r>
              <a:rPr lang="ja-JP" altLang="en-US" sz="1000">
                <a:solidFill>
                  <a:schemeClr val="tx1"/>
                </a:solidFill>
                <a:latin typeface="メイリオ" panose="020B0604030504040204" pitchFamily="50" charset="-128"/>
                <a:ea typeface="メイリオ" panose="020B0604030504040204" pitchFamily="50" charset="-128"/>
              </a:rPr>
              <a:t>講評</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2" name="角丸四角形 1">
            <a:extLst>
              <a:ext uri="{FF2B5EF4-FFF2-40B4-BE49-F238E27FC236}">
                <a16:creationId xmlns:a16="http://schemas.microsoft.com/office/drawing/2014/main" id="{FA59A37F-64A1-2C0B-D5D0-53C56D521EFE}"/>
              </a:ext>
            </a:extLst>
          </p:cNvPr>
          <p:cNvSpPr/>
          <p:nvPr/>
        </p:nvSpPr>
        <p:spPr>
          <a:xfrm>
            <a:off x="405290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EC41CF8-D453-D0BF-CAE5-86AB24212F7B}"/>
              </a:ext>
            </a:extLst>
          </p:cNvPr>
          <p:cNvSpPr/>
          <p:nvPr/>
        </p:nvSpPr>
        <p:spPr>
          <a:xfrm>
            <a:off x="6704227" y="6854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7" name="Rectangle 3">
            <a:extLst>
              <a:ext uri="{FF2B5EF4-FFF2-40B4-BE49-F238E27FC236}">
                <a16:creationId xmlns:a16="http://schemas.microsoft.com/office/drawing/2014/main" id="{E0B70E5F-691F-4294-9A13-06FAF98810C3}"/>
              </a:ext>
            </a:extLst>
          </p:cNvPr>
          <p:cNvSpPr>
            <a:spLocks noChangeArrowheads="1"/>
          </p:cNvSpPr>
          <p:nvPr/>
        </p:nvSpPr>
        <p:spPr bwMode="auto">
          <a:xfrm>
            <a:off x="3961155" y="1027550"/>
            <a:ext cx="2550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それぞれの置かれている立場（所得金額や受け取る公共サービスの程度等）によって、「公平」に対する考え方が様々であることを理解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1" name="Rectangle 3">
            <a:extLst>
              <a:ext uri="{FF2B5EF4-FFF2-40B4-BE49-F238E27FC236}">
                <a16:creationId xmlns:a16="http://schemas.microsoft.com/office/drawing/2014/main" id="{93BC171C-4427-02C1-6D84-0F5ECE9EDB5D}"/>
              </a:ext>
            </a:extLst>
          </p:cNvPr>
          <p:cNvSpPr>
            <a:spLocks noChangeArrowheads="1"/>
          </p:cNvSpPr>
          <p:nvPr/>
        </p:nvSpPr>
        <p:spPr bwMode="auto">
          <a:xfrm>
            <a:off x="6621001" y="1027550"/>
            <a:ext cx="2329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Ａ家からＤ家の４グループに分かれて自由に発言し、グループの意見をまとめた上で、各グループ同士の意見を発表する。</a:t>
            </a:r>
          </a:p>
        </p:txBody>
      </p:sp>
      <p:sp>
        <p:nvSpPr>
          <p:cNvPr id="12" name="AutoShape 10">
            <a:extLst>
              <a:ext uri="{FF2B5EF4-FFF2-40B4-BE49-F238E27FC236}">
                <a16:creationId xmlns:a16="http://schemas.microsoft.com/office/drawing/2014/main" id="{52A1D170-1F8E-F174-CD4B-40800374F581}"/>
              </a:ext>
            </a:extLst>
          </p:cNvPr>
          <p:cNvSpPr>
            <a:spLocks noChangeArrowheads="1"/>
          </p:cNvSpPr>
          <p:nvPr/>
        </p:nvSpPr>
        <p:spPr bwMode="auto">
          <a:xfrm>
            <a:off x="4052900" y="2043214"/>
            <a:ext cx="4897290" cy="4582371"/>
          </a:xfrm>
          <a:prstGeom prst="roundRect">
            <a:avLst>
              <a:gd name="adj" fmla="val 986"/>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3" name="四角形: 1 つの角を切り取る 9">
            <a:extLst>
              <a:ext uri="{FF2B5EF4-FFF2-40B4-BE49-F238E27FC236}">
                <a16:creationId xmlns:a16="http://schemas.microsoft.com/office/drawing/2014/main" id="{562F6F8F-1C32-B95E-77D4-E74C4B46D1EB}"/>
              </a:ext>
            </a:extLst>
          </p:cNvPr>
          <p:cNvSpPr/>
          <p:nvPr/>
        </p:nvSpPr>
        <p:spPr>
          <a:xfrm>
            <a:off x="5024534" y="2254436"/>
            <a:ext cx="3939954"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まず「パターン２」について、５分程度で簡単にまとめて、その後「パターン３」の討議を始めてください。正解はありませんから自由に考えてみてください。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５分経ちました。そろそろ「パターン３」の討議を始めてください。</a:t>
            </a:r>
          </a:p>
          <a:p>
            <a:r>
              <a:rPr lang="ja-JP" altLang="en-US" sz="1000" dirty="0">
                <a:solidFill>
                  <a:schemeClr val="tx1"/>
                </a:solidFill>
                <a:latin typeface="メイリオ" panose="020B0604030504040204" pitchFamily="50" charset="-128"/>
                <a:ea typeface="メイリオ" panose="020B0604030504040204" pitchFamily="50" charset="-128"/>
              </a:rPr>
              <a:t>　ポイントとしては、「橋の建設は４軒全ての住人の希望である」ということ</a:t>
            </a:r>
            <a:r>
              <a:rPr lang="ja-JP" altLang="en-US" sz="1000">
                <a:solidFill>
                  <a:schemeClr val="tx1"/>
                </a:solidFill>
                <a:latin typeface="メイリオ" panose="020B0604030504040204" pitchFamily="50" charset="-128"/>
                <a:ea typeface="メイリオ" panose="020B0604030504040204" pitchFamily="50" charset="-128"/>
              </a:rPr>
              <a:t>です。</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あと２分です。そろそろ、発表用紙に記載（入力）してください。「円グラフ」も忘れずに記載（入力）してください。</a:t>
            </a:r>
          </a:p>
          <a:p>
            <a:r>
              <a:rPr lang="ja-JP" altLang="en-US" sz="1000" dirty="0">
                <a:solidFill>
                  <a:schemeClr val="tx1"/>
                </a:solidFill>
                <a:latin typeface="メイリオ" panose="020B0604030504040204" pitchFamily="50" charset="-128"/>
                <a:ea typeface="メイリオ" panose="020B0604030504040204" pitchFamily="50" charset="-128"/>
              </a:rPr>
              <a:t>　発表者も選びましたか。</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それでは終了です。発表者の方は準備してください。</a:t>
            </a: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考慮した「その他の要素」はどのような要素（内容）ですか。</a:t>
            </a:r>
          </a:p>
          <a:p>
            <a:r>
              <a:rPr lang="ja-JP" altLang="en-US" sz="1000" dirty="0">
                <a:solidFill>
                  <a:schemeClr val="tx1"/>
                </a:solidFill>
                <a:latin typeface="メイリオ" panose="020B0604030504040204" pitchFamily="50" charset="-128"/>
                <a:ea typeface="メイリオ" panose="020B0604030504040204" pitchFamily="50" charset="-128"/>
              </a:rPr>
              <a:t>　「●グループ」は、「所得金額」と「使用回数」と「●●」という要素を組み合わせてバランスを取って負担金額を決めてもらいました。特に「〇〇」の要素を最も考慮しているようですね・・・。など</a:t>
            </a:r>
          </a:p>
          <a:p>
            <a:r>
              <a:rPr lang="ja-JP" altLang="en-US" sz="1000" dirty="0">
                <a:solidFill>
                  <a:schemeClr val="tx1"/>
                </a:solidFill>
                <a:latin typeface="メイリオ" panose="020B0604030504040204" pitchFamily="50" charset="-128"/>
                <a:ea typeface="メイリオ" panose="020B0604030504040204" pitchFamily="50" charset="-128"/>
              </a:rPr>
              <a:t>　Ａさんは、自分では橋を使わないかもしれませんが、消防車や郵便局、友達が橋を渡って訪ねてきたりする場合もあるかもしれませんよね。ありがとうございました。</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各グループで考えた税金の集め方は、どれも公平だと思います。</a:t>
            </a:r>
          </a:p>
          <a:p>
            <a:r>
              <a:rPr lang="ja-JP" altLang="en-US" sz="1000" dirty="0">
                <a:solidFill>
                  <a:schemeClr val="tx1"/>
                </a:solidFill>
                <a:latin typeface="メイリオ" panose="020B0604030504040204" pitchFamily="50" charset="-128"/>
                <a:ea typeface="メイリオ" panose="020B0604030504040204" pitchFamily="50" charset="-128"/>
              </a:rPr>
              <a:t>　発表者の方もとても分かりやすく説明してくれてありがとうございました。公平な税金の集め方の考え方には、いろいろな考え方があると感じたと思います。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四角形: 1 つの角を切り取る 9">
            <a:extLst>
              <a:ext uri="{FF2B5EF4-FFF2-40B4-BE49-F238E27FC236}">
                <a16:creationId xmlns:a16="http://schemas.microsoft.com/office/drawing/2014/main" id="{7CDF99CE-0645-31AB-9CF2-BA8CF7795A4E}"/>
              </a:ext>
            </a:extLst>
          </p:cNvPr>
          <p:cNvSpPr/>
          <p:nvPr/>
        </p:nvSpPr>
        <p:spPr>
          <a:xfrm>
            <a:off x="5694291" y="2035686"/>
            <a:ext cx="1614507" cy="360662"/>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ctr"/>
          <a:lstStyle/>
          <a:p>
            <a:pPr algn="ctr"/>
            <a:r>
              <a:rPr lang="ja-JP" altLang="en-US" sz="1400" b="1">
                <a:solidFill>
                  <a:schemeClr val="accent5">
                    <a:lumMod val="75000"/>
                  </a:schemeClr>
                </a:solidFill>
                <a:latin typeface="メイリオ" panose="020B0604030504040204" pitchFamily="50" charset="-128"/>
                <a:ea typeface="メイリオ" panose="020B0604030504040204" pitchFamily="50" charset="-128"/>
              </a:rPr>
              <a:t>進行例</a:t>
            </a:r>
            <a:endParaRPr lang="en-US" altLang="ja-JP"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Slide Number Placeholder 5">
            <a:extLst>
              <a:ext uri="{FF2B5EF4-FFF2-40B4-BE49-F238E27FC236}">
                <a16:creationId xmlns:a16="http://schemas.microsoft.com/office/drawing/2014/main" id="{70B83AF4-DA47-0429-1487-D077F6D0E5C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8</a:t>
            </a:fld>
            <a:endParaRPr kumimoji="1" lang="ja-JP" altLang="en-US"/>
          </a:p>
        </p:txBody>
      </p:sp>
      <p:pic>
        <p:nvPicPr>
          <p:cNvPr id="19" name="図 18">
            <a:extLst>
              <a:ext uri="{FF2B5EF4-FFF2-40B4-BE49-F238E27FC236}">
                <a16:creationId xmlns:a16="http://schemas.microsoft.com/office/drawing/2014/main" id="{0FA7B712-577E-1EA5-DC6B-7F1F2EEAB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0" y="692698"/>
            <a:ext cx="3658110" cy="2743583"/>
          </a:xfrm>
          <a:prstGeom prst="rect">
            <a:avLst/>
          </a:prstGeom>
          <a:ln>
            <a:solidFill>
              <a:schemeClr val="accent5">
                <a:lumMod val="90000"/>
              </a:schemeClr>
            </a:solidFill>
          </a:ln>
        </p:spPr>
      </p:pic>
      <p:pic>
        <p:nvPicPr>
          <p:cNvPr id="20" name="図 19">
            <a:extLst>
              <a:ext uri="{FF2B5EF4-FFF2-40B4-BE49-F238E27FC236}">
                <a16:creationId xmlns:a16="http://schemas.microsoft.com/office/drawing/2014/main" id="{9C4D13F1-CFA0-7841-4564-EFEC5A4C2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71779"/>
            <a:ext cx="3658110" cy="2743583"/>
          </a:xfrm>
          <a:prstGeom prst="rect">
            <a:avLst/>
          </a:prstGeom>
          <a:ln>
            <a:solidFill>
              <a:schemeClr val="accent5">
                <a:lumMod val="90000"/>
              </a:schemeClr>
            </a:solidFill>
          </a:ln>
        </p:spPr>
      </p:pic>
    </p:spTree>
    <p:extLst>
      <p:ext uri="{BB962C8B-B14F-4D97-AF65-F5344CB8AC3E}">
        <p14:creationId xmlns:p14="http://schemas.microsoft.com/office/powerpoint/2010/main" val="288051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BDE61FB5-4DFA-4BEB-80DC-94788BA31A8A}"/>
              </a:ext>
            </a:extLst>
          </p:cNvPr>
          <p:cNvSpPr>
            <a:spLocks noChangeArrowheads="1"/>
          </p:cNvSpPr>
          <p:nvPr/>
        </p:nvSpPr>
        <p:spPr bwMode="auto">
          <a:xfrm>
            <a:off x="127315" y="3794067"/>
            <a:ext cx="42286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ja-JP" altLang="en-US" sz="900" b="1">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社会の会費のようなものである税をルールに基づいて納税してもらうためには国民の公平感（納得感）が必要です。一言で公平といっても、様々な指標があるため、日本の税制度はいろいろな税を組み合わせることによって、全体として、公平に税を集められるように工夫されて</a:t>
            </a:r>
            <a:r>
              <a:rPr lang="ja-JP" altLang="en-US" sz="900">
                <a:latin typeface="メイリオ" panose="020B0604030504040204" pitchFamily="50" charset="-128"/>
                <a:ea typeface="メイリオ" panose="020B0604030504040204" pitchFamily="50" charset="-128"/>
              </a:rPr>
              <a:t>います。</a:t>
            </a:r>
            <a:endParaRPr lang="ja-JP" altLang="en-US" sz="900" dirty="0">
              <a:latin typeface="メイリオ" panose="020B0604030504040204" pitchFamily="50" charset="-128"/>
              <a:ea typeface="メイリオ" panose="020B0604030504040204" pitchFamily="50" charset="-128"/>
            </a:endParaRPr>
          </a:p>
        </p:txBody>
      </p:sp>
      <p:sp>
        <p:nvSpPr>
          <p:cNvPr id="4" name="Rectangle 3">
            <a:extLst>
              <a:ext uri="{FF2B5EF4-FFF2-40B4-BE49-F238E27FC236}">
                <a16:creationId xmlns:a16="http://schemas.microsoft.com/office/drawing/2014/main" id="{258DA7AC-4C02-4844-A573-D566F74F5CC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P12</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8F80414F-0C15-47DB-B140-9FE9C2B3034B}"/>
              </a:ext>
            </a:extLst>
          </p:cNvPr>
          <p:cNvSpPr>
            <a:spLocks noChangeArrowheads="1"/>
          </p:cNvSpPr>
          <p:nvPr/>
        </p:nvSpPr>
        <p:spPr bwMode="auto">
          <a:xfrm>
            <a:off x="5287830" y="721118"/>
            <a:ext cx="3830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税</a:t>
            </a:r>
            <a:r>
              <a:rPr lang="ja-JP" altLang="en-US" sz="1200" dirty="0">
                <a:latin typeface="メイリオ" panose="020B0604030504040204" pitchFamily="50" charset="-128"/>
                <a:ea typeface="メイリオ" panose="020B0604030504040204" pitchFamily="50" charset="-128"/>
              </a:rPr>
              <a:t>負担や公平の考え方を整理して理解させる。</a:t>
            </a:r>
          </a:p>
        </p:txBody>
      </p:sp>
      <p:sp>
        <p:nvSpPr>
          <p:cNvPr id="10" name="Rectangle 52">
            <a:extLst>
              <a:ext uri="{FF2B5EF4-FFF2-40B4-BE49-F238E27FC236}">
                <a16:creationId xmlns:a16="http://schemas.microsoft.com/office/drawing/2014/main" id="{D1F5CC37-9162-4677-84C4-55EA0F4FF7C2}"/>
              </a:ext>
            </a:extLst>
          </p:cNvPr>
          <p:cNvSpPr>
            <a:spLocks noChangeArrowheads="1"/>
          </p:cNvSpPr>
          <p:nvPr/>
        </p:nvSpPr>
        <p:spPr bwMode="auto">
          <a:xfrm>
            <a:off x="4129912" y="1324567"/>
            <a:ext cx="4958915" cy="20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政府が提供する公共サービスは、国や社会を成り立たせるために欠かすことのできないものですが、その提供には費用がかかりそれを賄う財源が必要となります。様々な公共サービスの中には個々人が受ける便益が明確なものがあり、そのような場合には手数料や保険料といった形で費用を賄うことになります。しかし、公共サービスは、基本的には社会の構成員が広く便益を受けるものですから、個々人にとっての受益と負担とを直接結び付けることができない性格のものです。このため、公共サービスの費用は、価格を付け、その対価を調達できないことから、直接の反対給付を伴わない租税という形で賄うことになり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に、租税の基本的な機能は公共サービスの財源を調達することにあります。租税は、社会を成り立たせるためになくてはならないものですから、民主主義社会では、社会の構成員である国民が自ら負担しなければなりません。また、公共サービスによる便益は社会の構成員が広く享受するものであることからも、租税は皆で広く公平に分かち合うことが必要です。このようなことから、租税は「社会の会費のようなもの」であると言えます。</a:t>
            </a:r>
          </a:p>
        </p:txBody>
      </p:sp>
      <p:grpSp>
        <p:nvGrpSpPr>
          <p:cNvPr id="18" name="グループ化 17">
            <a:extLst>
              <a:ext uri="{FF2B5EF4-FFF2-40B4-BE49-F238E27FC236}">
                <a16:creationId xmlns:a16="http://schemas.microsoft.com/office/drawing/2014/main" id="{9CEF85A0-7AD6-478E-BA81-39FD78DEC8B4}"/>
              </a:ext>
            </a:extLst>
          </p:cNvPr>
          <p:cNvGrpSpPr/>
          <p:nvPr/>
        </p:nvGrpSpPr>
        <p:grpSpPr>
          <a:xfrm>
            <a:off x="4381060" y="3859528"/>
            <a:ext cx="2707022" cy="2013963"/>
            <a:chOff x="6647586" y="5037294"/>
            <a:chExt cx="2064227" cy="1535738"/>
          </a:xfrm>
        </p:grpSpPr>
        <p:pic>
          <p:nvPicPr>
            <p:cNvPr id="12" name="図 11">
              <a:extLst>
                <a:ext uri="{FF2B5EF4-FFF2-40B4-BE49-F238E27FC236}">
                  <a16:creationId xmlns:a16="http://schemas.microsoft.com/office/drawing/2014/main" id="{AC15D4F9-391F-4393-A134-6125FF86F0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515" t="3847" r="8915" b="75250"/>
            <a:stretch/>
          </p:blipFill>
          <p:spPr>
            <a:xfrm>
              <a:off x="6647586" y="5037294"/>
              <a:ext cx="2064227" cy="1433469"/>
            </a:xfrm>
            <a:prstGeom prst="rect">
              <a:avLst/>
            </a:prstGeom>
          </p:spPr>
        </p:pic>
        <p:sp>
          <p:nvSpPr>
            <p:cNvPr id="17" name="四角形: 角を丸くする 16">
              <a:extLst>
                <a:ext uri="{FF2B5EF4-FFF2-40B4-BE49-F238E27FC236}">
                  <a16:creationId xmlns:a16="http://schemas.microsoft.com/office/drawing/2014/main" id="{1A4B3041-2A6D-4447-8C4B-767AAB25435E}"/>
                </a:ext>
              </a:extLst>
            </p:cNvPr>
            <p:cNvSpPr/>
            <p:nvPr/>
          </p:nvSpPr>
          <p:spPr>
            <a:xfrm>
              <a:off x="6938203" y="6491364"/>
              <a:ext cx="1700391" cy="81668"/>
            </a:xfrm>
            <a:prstGeom prst="roundRect">
              <a:avLst>
                <a:gd name="adj"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 dirty="0">
                  <a:solidFill>
                    <a:schemeClr val="tx1"/>
                  </a:solidFill>
                  <a:latin typeface="ＭＳ 明朝" panose="02020609040205080304" pitchFamily="17" charset="-128"/>
                  <a:ea typeface="ＭＳ 明朝" panose="02020609040205080304" pitchFamily="17" charset="-128"/>
                </a:rPr>
                <a:t>「税率・税負担等に関する資料」（財務省）を基に作成</a:t>
              </a:r>
              <a:endParaRPr kumimoji="1" lang="ja-JP" altLang="en-US" sz="400" dirty="0">
                <a:solidFill>
                  <a:schemeClr val="tx1"/>
                </a:solidFill>
                <a:latin typeface="ＭＳ 明朝" panose="02020609040205080304" pitchFamily="17" charset="-128"/>
                <a:ea typeface="ＭＳ 明朝" panose="02020609040205080304" pitchFamily="17" charset="-128"/>
              </a:endParaRPr>
            </a:p>
          </p:txBody>
        </p:sp>
      </p:grpSp>
      <p:sp>
        <p:nvSpPr>
          <p:cNvPr id="11" name="Rectangle 46">
            <a:extLst>
              <a:ext uri="{FF2B5EF4-FFF2-40B4-BE49-F238E27FC236}">
                <a16:creationId xmlns:a16="http://schemas.microsoft.com/office/drawing/2014/main" id="{6192A3A7-7717-4D88-931B-77EFA0D6FDC7}"/>
              </a:ext>
            </a:extLst>
          </p:cNvPr>
          <p:cNvSpPr>
            <a:spLocks noChangeArrowheads="1"/>
          </p:cNvSpPr>
          <p:nvPr/>
        </p:nvSpPr>
        <p:spPr bwMode="auto">
          <a:xfrm>
            <a:off x="7124941" y="3811866"/>
            <a:ext cx="1993022" cy="15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所得が多くなるにしたがって税率が段階的に高くなる累進税率を適用して、納税者がその支払能力に応じて税を負担するしくみとなっています。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所得税の最高税率はかつて</a:t>
            </a:r>
            <a:r>
              <a:rPr lang="en-US" altLang="ja-JP" sz="900" dirty="0">
                <a:latin typeface="メイリオ" panose="020B0604030504040204" pitchFamily="50" charset="-128"/>
                <a:ea typeface="メイリオ" panose="020B0604030504040204" pitchFamily="50" charset="-128"/>
              </a:rPr>
              <a:t>70</a:t>
            </a:r>
            <a:r>
              <a:rPr lang="ja-JP" altLang="en-US" sz="900" dirty="0">
                <a:latin typeface="メイリオ" panose="020B0604030504040204" pitchFamily="50" charset="-128"/>
                <a:ea typeface="メイリオ" panose="020B0604030504040204" pitchFamily="50" charset="-128"/>
              </a:rPr>
              <a:t>％の時もありましたが、平成</a:t>
            </a:r>
            <a:r>
              <a:rPr lang="en-US" altLang="ja-JP" sz="900" dirty="0">
                <a:latin typeface="メイリオ" panose="020B0604030504040204" pitchFamily="50" charset="-128"/>
                <a:ea typeface="メイリオ" panose="020B0604030504040204" pitchFamily="50" charset="-128"/>
              </a:rPr>
              <a:t>27</a:t>
            </a:r>
            <a:r>
              <a:rPr lang="ja-JP" altLang="en-US" sz="900" dirty="0">
                <a:latin typeface="メイリオ" panose="020B0604030504040204" pitchFamily="50" charset="-128"/>
                <a:ea typeface="メイリオ" panose="020B0604030504040204" pitchFamily="50" charset="-128"/>
              </a:rPr>
              <a:t>年分以後現在の最高税率は</a:t>
            </a:r>
            <a:r>
              <a:rPr lang="en-US" altLang="ja-JP" sz="900" dirty="0">
                <a:latin typeface="メイリオ" panose="020B0604030504040204" pitchFamily="50" charset="-128"/>
                <a:ea typeface="メイリオ" panose="020B0604030504040204" pitchFamily="50" charset="-128"/>
              </a:rPr>
              <a:t>45</a:t>
            </a:r>
            <a:r>
              <a:rPr lang="ja-JP" altLang="en-US" sz="900" dirty="0">
                <a:latin typeface="メイリオ" panose="020B0604030504040204" pitchFamily="50" charset="-128"/>
                <a:ea typeface="メイリオ" panose="020B0604030504040204" pitchFamily="50" charset="-128"/>
              </a:rPr>
              <a:t>％で７段階となっています。</a:t>
            </a:r>
          </a:p>
        </p:txBody>
      </p:sp>
      <p:sp>
        <p:nvSpPr>
          <p:cNvPr id="15" name="テキスト ボックス 14">
            <a:extLst>
              <a:ext uri="{FF2B5EF4-FFF2-40B4-BE49-F238E27FC236}">
                <a16:creationId xmlns:a16="http://schemas.microsoft.com/office/drawing/2014/main" id="{7CCCC3F6-AB4C-469F-B052-14A0D3BA28F3}"/>
              </a:ext>
            </a:extLst>
          </p:cNvPr>
          <p:cNvSpPr txBox="1"/>
          <p:nvPr/>
        </p:nvSpPr>
        <p:spPr>
          <a:xfrm>
            <a:off x="4641957" y="6128086"/>
            <a:ext cx="26646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12</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調べてみよう（日本税理士連合会ＨＰ）</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7" name="図 6">
            <a:hlinkClick r:id="rId3"/>
            <a:extLst>
              <a:ext uri="{FF2B5EF4-FFF2-40B4-BE49-F238E27FC236}">
                <a16:creationId xmlns:a16="http://schemas.microsoft.com/office/drawing/2014/main" id="{F4C75DC4-0204-4CC6-BE16-7E9FAC9B7F0E}"/>
              </a:ext>
            </a:extLst>
          </p:cNvPr>
          <p:cNvPicPr>
            <a:picLocks noChangeAspect="1"/>
          </p:cNvPicPr>
          <p:nvPr/>
        </p:nvPicPr>
        <p:blipFill>
          <a:blip r:embed="rId4"/>
          <a:stretch>
            <a:fillRect/>
          </a:stretch>
        </p:blipFill>
        <p:spPr>
          <a:xfrm>
            <a:off x="7124940" y="6128086"/>
            <a:ext cx="533460" cy="533460"/>
          </a:xfrm>
          <a:prstGeom prst="rect">
            <a:avLst/>
          </a:prstGeom>
        </p:spPr>
      </p:pic>
      <p:sp>
        <p:nvSpPr>
          <p:cNvPr id="2" name="角丸四角形 1">
            <a:extLst>
              <a:ext uri="{FF2B5EF4-FFF2-40B4-BE49-F238E27FC236}">
                <a16:creationId xmlns:a16="http://schemas.microsoft.com/office/drawing/2014/main" id="{015128C2-718F-A1E7-E8E5-33D26E130C3B}"/>
              </a:ext>
            </a:extLst>
          </p:cNvPr>
          <p:cNvSpPr/>
          <p:nvPr/>
        </p:nvSpPr>
        <p:spPr>
          <a:xfrm>
            <a:off x="4202077"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Rectangle 8">
            <a:extLst>
              <a:ext uri="{FF2B5EF4-FFF2-40B4-BE49-F238E27FC236}">
                <a16:creationId xmlns:a16="http://schemas.microsoft.com/office/drawing/2014/main" id="{3D691693-657E-93D9-387D-B3AF819D028A}"/>
              </a:ext>
            </a:extLst>
          </p:cNvPr>
          <p:cNvSpPr>
            <a:spLocks noChangeArrowheads="1"/>
          </p:cNvSpPr>
          <p:nvPr/>
        </p:nvSpPr>
        <p:spPr bwMode="auto">
          <a:xfrm>
            <a:off x="152400" y="3547905"/>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税負担の公平について</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Rectangle 8">
            <a:extLst>
              <a:ext uri="{FF2B5EF4-FFF2-40B4-BE49-F238E27FC236}">
                <a16:creationId xmlns:a16="http://schemas.microsoft.com/office/drawing/2014/main" id="{F097B2DC-F190-4FC6-D304-A712E73359C6}"/>
              </a:ext>
            </a:extLst>
          </p:cNvPr>
          <p:cNvSpPr>
            <a:spLocks noChangeArrowheads="1"/>
          </p:cNvSpPr>
          <p:nvPr/>
        </p:nvSpPr>
        <p:spPr bwMode="auto">
          <a:xfrm>
            <a:off x="4355975" y="35548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所得税の累進課税制度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8B44C22-DB77-2C20-4AB1-17FB1CC30456}"/>
              </a:ext>
            </a:extLst>
          </p:cNvPr>
          <p:cNvSpPr>
            <a:spLocks noChangeArrowheads="1"/>
          </p:cNvSpPr>
          <p:nvPr/>
        </p:nvSpPr>
        <p:spPr bwMode="auto">
          <a:xfrm>
            <a:off x="4180394" y="1044113"/>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租税の基本的な機能</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DC86B8B1-B3E7-7F65-97CB-0E725AD9F233}"/>
              </a:ext>
            </a:extLst>
          </p:cNvPr>
          <p:cNvSpPr>
            <a:spLocks noChangeArrowheads="1"/>
          </p:cNvSpPr>
          <p:nvPr/>
        </p:nvSpPr>
        <p:spPr bwMode="auto">
          <a:xfrm>
            <a:off x="4556542" y="6097873"/>
            <a:ext cx="3227697"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0" name="Rectangle 12">
            <a:extLst>
              <a:ext uri="{FF2B5EF4-FFF2-40B4-BE49-F238E27FC236}">
                <a16:creationId xmlns:a16="http://schemas.microsoft.com/office/drawing/2014/main" id="{3BFCC6C8-560E-F90B-88B6-1C3EBE342AFC}"/>
              </a:ext>
            </a:extLst>
          </p:cNvPr>
          <p:cNvSpPr>
            <a:spLocks noChangeArrowheads="1"/>
          </p:cNvSpPr>
          <p:nvPr/>
        </p:nvSpPr>
        <p:spPr bwMode="auto">
          <a:xfrm>
            <a:off x="93361" y="4493018"/>
            <a:ext cx="4262614" cy="6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負担の考え方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・応</a:t>
            </a:r>
            <a:r>
              <a:rPr lang="ja-JP" altLang="en-US" sz="900">
                <a:latin typeface="メイリオ" panose="020B0604030504040204" pitchFamily="50" charset="-128"/>
                <a:ea typeface="メイリオ" panose="020B0604030504040204" pitchFamily="50" charset="-128"/>
              </a:rPr>
              <a:t>能負担：税金を負担する能力（担税力）に着目する考え方</a:t>
            </a:r>
            <a:endParaRPr lang="en-US" altLang="ja-JP" sz="900" dirty="0">
              <a:latin typeface="メイリオ" panose="020B0604030504040204" pitchFamily="50" charset="-128"/>
              <a:ea typeface="メイリオ" panose="020B0604030504040204" pitchFamily="50" charset="-128"/>
            </a:endParaRPr>
          </a:p>
          <a:p>
            <a:pPr eaLnBrk="1" hangingPunct="1">
              <a:lnSpc>
                <a:spcPct val="110000"/>
              </a:lnSpc>
              <a:spcBef>
                <a:spcPts val="600"/>
              </a:spcBef>
              <a:buFontTx/>
              <a:buNone/>
            </a:pPr>
            <a:r>
              <a:rPr lang="ja-JP" altLang="en-US" sz="900">
                <a:latin typeface="メイリオ" panose="020B0604030504040204" pitchFamily="50" charset="-128"/>
                <a:ea typeface="メイリオ" panose="020B0604030504040204" pitchFamily="50" charset="-128"/>
              </a:rPr>
              <a:t>・応益負担：国や自治体から受け取る公的サービス（受益）に着目する考え方</a:t>
            </a:r>
            <a:endParaRPr lang="ja-JP" altLang="en-US" sz="900" dirty="0">
              <a:latin typeface="メイリオ" panose="020B0604030504040204" pitchFamily="50" charset="-128"/>
              <a:ea typeface="メイリオ" panose="020B0604030504040204" pitchFamily="50" charset="-128"/>
            </a:endParaRPr>
          </a:p>
        </p:txBody>
      </p:sp>
      <p:sp>
        <p:nvSpPr>
          <p:cNvPr id="23" name="Rectangle 12">
            <a:extLst>
              <a:ext uri="{FF2B5EF4-FFF2-40B4-BE49-F238E27FC236}">
                <a16:creationId xmlns:a16="http://schemas.microsoft.com/office/drawing/2014/main" id="{E68ED1F0-5A7F-84EE-1BCD-4D0F4949DEF4}"/>
              </a:ext>
            </a:extLst>
          </p:cNvPr>
          <p:cNvSpPr>
            <a:spLocks noChangeArrowheads="1"/>
          </p:cNvSpPr>
          <p:nvPr/>
        </p:nvSpPr>
        <p:spPr bwMode="auto">
          <a:xfrm>
            <a:off x="93361" y="5118908"/>
            <a:ext cx="4262614" cy="1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10000"/>
              </a:lnSpc>
              <a:spcBef>
                <a:spcPts val="600"/>
              </a:spcBef>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公平の考え方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水平的公平　：等しい負担能力のある人（経済力が同じ人）は等しい負担をする。消費税や個人住民税は、税率は一定だが、課税対象額が多くなるほど税額が多くなる（比例税率）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・垂直的公平　：負担能力の大きい人はより大きな負担をする。所得税や相続税などは、所得など課税対象額が多くなるほど税率が高くなる（累進税率）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世代間の</a:t>
            </a:r>
            <a:r>
              <a:rPr lang="ja-JP" altLang="en-US" sz="900">
                <a:latin typeface="メイリオ" panose="020B0604030504040204" pitchFamily="50" charset="-128"/>
                <a:ea typeface="メイリオ" panose="020B0604030504040204" pitchFamily="50" charset="-128"/>
              </a:rPr>
              <a:t>公平：高齢者の世代と若年者の世代など、異なる世代を比較して負担の公平が保たれているかどうかという観点と、それぞれの世代の受益と負担のバランスが保たれているかを考慮する</a:t>
            </a:r>
          </a:p>
        </p:txBody>
      </p:sp>
      <p:cxnSp>
        <p:nvCxnSpPr>
          <p:cNvPr id="24" name="直線コネクタ 23">
            <a:extLst>
              <a:ext uri="{FF2B5EF4-FFF2-40B4-BE49-F238E27FC236}">
                <a16:creationId xmlns:a16="http://schemas.microsoft.com/office/drawing/2014/main" id="{39244DCD-EB1D-6132-FD4E-C45BA2514EFF}"/>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4724737-6EA8-E2D9-1DF7-75BE7B43C18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9</a:t>
            </a:fld>
            <a:endParaRPr kumimoji="1" lang="ja-JP" altLang="en-US"/>
          </a:p>
        </p:txBody>
      </p:sp>
      <p:pic>
        <p:nvPicPr>
          <p:cNvPr id="5" name="図 4">
            <a:extLst>
              <a:ext uri="{FF2B5EF4-FFF2-40B4-BE49-F238E27FC236}">
                <a16:creationId xmlns:a16="http://schemas.microsoft.com/office/drawing/2014/main" id="{894997AD-76BD-A7A7-1883-A292D626B53D}"/>
              </a:ext>
            </a:extLst>
          </p:cNvPr>
          <p:cNvPicPr>
            <a:picLocks noChangeAspect="1"/>
          </p:cNvPicPr>
          <p:nvPr/>
        </p:nvPicPr>
        <p:blipFill>
          <a:blip r:embed="rId5"/>
          <a:stretch>
            <a:fillRect/>
          </a:stretch>
        </p:blipFill>
        <p:spPr>
          <a:xfrm>
            <a:off x="251520" y="695653"/>
            <a:ext cx="3684178" cy="2763134"/>
          </a:xfrm>
          <a:prstGeom prst="rect">
            <a:avLst/>
          </a:prstGeom>
          <a:ln>
            <a:solidFill>
              <a:schemeClr val="accent5"/>
            </a:solidFill>
          </a:ln>
        </p:spPr>
      </p:pic>
    </p:spTree>
    <p:extLst>
      <p:ext uri="{BB962C8B-B14F-4D97-AF65-F5344CB8AC3E}">
        <p14:creationId xmlns:p14="http://schemas.microsoft.com/office/powerpoint/2010/main" val="3254885670"/>
      </p:ext>
    </p:extLst>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8116</Words>
  <Application>Microsoft Macintosh PowerPoint</Application>
  <PresentationFormat>画面に合わせる (4:3)</PresentationFormat>
  <Paragraphs>640</Paragraphs>
  <Slides>21</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Meiryo UI</vt:lpstr>
      <vt:lpstr>MS Gothic</vt:lpstr>
      <vt:lpstr>MS Gothic</vt:lpstr>
      <vt:lpstr>ＭＳ 明朝</vt:lpstr>
      <vt:lpstr>Times</vt:lpstr>
      <vt:lpstr>メイリオ</vt:lpstr>
      <vt:lpstr>メイリオ</vt:lpstr>
      <vt:lpstr>Arial</vt:lpstr>
      <vt:lpstr>Calibri</vt:lpstr>
      <vt:lpstr>Calibri Light</vt:lpstr>
      <vt:lpstr>Wingdings</vt:lpstr>
      <vt:lpstr>講師用テーマ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2026-06-01T04:01:36Z</dcterms:modified>
</cp:coreProperties>
</file>