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7" r:id="rId1"/>
  </p:sldMasterIdLst>
  <p:notesMasterIdLst>
    <p:notesMasterId r:id="rId23"/>
  </p:notesMasterIdLst>
  <p:handoutMasterIdLst>
    <p:handoutMasterId r:id="rId24"/>
  </p:handoutMasterIdLst>
  <p:sldIdLst>
    <p:sldId id="360" r:id="rId2"/>
    <p:sldId id="361" r:id="rId3"/>
    <p:sldId id="352" r:id="rId4"/>
    <p:sldId id="348" r:id="rId5"/>
    <p:sldId id="324" r:id="rId6"/>
    <p:sldId id="325" r:id="rId7"/>
    <p:sldId id="327" r:id="rId8"/>
    <p:sldId id="328" r:id="rId9"/>
    <p:sldId id="330" r:id="rId10"/>
    <p:sldId id="363" r:id="rId11"/>
    <p:sldId id="364" r:id="rId12"/>
    <p:sldId id="334" r:id="rId13"/>
    <p:sldId id="336" r:id="rId14"/>
    <p:sldId id="365" r:id="rId15"/>
    <p:sldId id="353" r:id="rId16"/>
    <p:sldId id="354" r:id="rId17"/>
    <p:sldId id="355" r:id="rId18"/>
    <p:sldId id="356" r:id="rId19"/>
    <p:sldId id="344" r:id="rId20"/>
    <p:sldId id="362" r:id="rId21"/>
    <p:sldId id="350"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和歌山県（表紙・目次）" id="{8CFD8A7B-EB06-459D-9439-179F60DCAD3A}">
          <p14:sldIdLst>
            <p14:sldId id="360"/>
            <p14:sldId id="361"/>
          </p14:sldIdLst>
        </p14:section>
        <p14:section name="共通" id="{73F386D2-98E3-4046-915A-D4AEC990DFBD}">
          <p14:sldIdLst>
            <p14:sldId id="352"/>
            <p14:sldId id="348"/>
            <p14:sldId id="324"/>
            <p14:sldId id="325"/>
            <p14:sldId id="327"/>
            <p14:sldId id="328"/>
            <p14:sldId id="330"/>
            <p14:sldId id="363"/>
            <p14:sldId id="364"/>
            <p14:sldId id="334"/>
            <p14:sldId id="336"/>
            <p14:sldId id="365"/>
          </p14:sldIdLst>
        </p14:section>
        <p14:section name="和歌山県独自ページ①" id="{7D6E407C-9737-43D1-AC17-757A9DC788B1}">
          <p14:sldIdLst>
            <p14:sldId id="353"/>
            <p14:sldId id="354"/>
            <p14:sldId id="355"/>
            <p14:sldId id="356"/>
          </p14:sldIdLst>
        </p14:section>
        <p14:section name="和歌山県独自ページ②" id="{71BDE578-5863-4277-944E-8DC4B5E6AE23}">
          <p14:sldIdLst>
            <p14:sldId id="344"/>
            <p14:sldId id="362"/>
            <p14:sldId id="350"/>
          </p14:sldIdLst>
        </p14:section>
      </p14:sectionLst>
    </p:ex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CFF"/>
    <a:srgbClr val="F8FEFF"/>
    <a:srgbClr val="005BAD"/>
    <a:srgbClr val="DCF8C0"/>
    <a:srgbClr val="3D7DE3"/>
    <a:srgbClr val="CCECFF"/>
    <a:srgbClr val="FFCCFF"/>
    <a:srgbClr val="FF99FF"/>
    <a:srgbClr val="FF9933"/>
    <a:srgbClr val="E17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autoAdjust="0"/>
    <p:restoredTop sz="92653" autoAdjust="0"/>
  </p:normalViewPr>
  <p:slideViewPr>
    <p:cSldViewPr>
      <p:cViewPr varScale="1">
        <p:scale>
          <a:sx n="114" d="100"/>
          <a:sy n="114" d="100"/>
        </p:scale>
        <p:origin x="2112" y="168"/>
      </p:cViewPr>
      <p:guideLst>
        <p:guide orient="horz" pos="2160"/>
        <p:guide orient="horz" pos="618"/>
        <p:guide pos="2880"/>
        <p:guide pos="53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dirty="0"/>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2025/5/29</a:t>
            </a:fld>
            <a:endParaRPr lang="ja-JP" altLang="en-US" dirty="0"/>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dirty="0"/>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dirty="0"/>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dirty="0"/>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dirty="0"/>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dirty="0"/>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dirty="0"/>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022853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8968193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610437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567FAE-B548-D2B7-AB2D-C9B2228A069B}"/>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13382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238821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FD685296-5945-4D38-AD46-D7D0492BE800}"/>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29553424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6D0429FB-38E2-46EC-95F6-8FB88D832883}"/>
              </a:ext>
            </a:extLst>
          </p:cNvPr>
          <p:cNvSpPr>
            <a:spLocks noChangeArrowheads="1"/>
          </p:cNvSpPr>
          <p:nvPr userDrawn="1"/>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0080913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076445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5190012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389148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7944532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
        <p:nvSpPr>
          <p:cNvPr id="5" name="Rectangle 105">
            <a:extLst>
              <a:ext uri="{FF2B5EF4-FFF2-40B4-BE49-F238E27FC236}">
                <a16:creationId xmlns:a16="http://schemas.microsoft.com/office/drawing/2014/main" id="{601BAE9D-B8D9-D54D-7862-1D769595C65B}"/>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5623565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7957994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2025/5/29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547305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D2FF-21ED-461F-B56C-53CC6974474B}" type="datetimeFigureOut">
              <a:rPr kumimoji="1" lang="ja-JP" altLang="en-US" smtClean="0"/>
              <a:t>2025/5/29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39024741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71" r:id="rId12"/>
    <p:sldLayoutId id="2147483669" r:id="rId13"/>
    <p:sldLayoutId id="2147483670" r:id="rId14"/>
    <p:sldLayoutId id="2147483649"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ta.go.jp/taxes/kids/oyo/page08.htm"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www.youtube.com/watch?v=O8YDvxVEMEY" TargetMode="Externa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hyperlink" Target="https://zaimusho.quizknock.com/" TargetMode="Externa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akayama-sozeikyoiku.jp/"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hyperlink" Target="https://www.mext.go.jp/" TargetMode="External"/><Relationship Id="rId13" Type="http://schemas.openxmlformats.org/officeDocument/2006/relationships/image" Target="../media/image49.emf"/><Relationship Id="rId3" Type="http://schemas.openxmlformats.org/officeDocument/2006/relationships/image" Target="../media/image44.png"/><Relationship Id="rId7" Type="http://schemas.openxmlformats.org/officeDocument/2006/relationships/hyperlink" Target="https://www.nta.go.jp/" TargetMode="External"/><Relationship Id="rId12"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6.emf"/><Relationship Id="rId11" Type="http://schemas.openxmlformats.org/officeDocument/2006/relationships/image" Target="../media/image47.emf"/><Relationship Id="rId5" Type="http://schemas.openxmlformats.org/officeDocument/2006/relationships/hyperlink" Target="https://www.nta.go.jp/taxes/kids/index.htm" TargetMode="External"/><Relationship Id="rId15" Type="http://schemas.openxmlformats.org/officeDocument/2006/relationships/image" Target="../media/image51.png"/><Relationship Id="rId10" Type="http://schemas.openxmlformats.org/officeDocument/2006/relationships/hyperlink" Target="https://www.pref.wakayama.lg.jp/" TargetMode="External"/><Relationship Id="rId4" Type="http://schemas.openxmlformats.org/officeDocument/2006/relationships/image" Target="../media/image45.svg"/><Relationship Id="rId9" Type="http://schemas.openxmlformats.org/officeDocument/2006/relationships/hyperlink" Target="https://www.mof.go.jp/"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5.png"/><Relationship Id="rId7" Type="http://schemas.openxmlformats.org/officeDocument/2006/relationships/hyperlink" Target="https://www.nta.go.jp/taxes/kids/hatten/page02.ht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hyperlink" Target="https://www.mof.go.jp/tax_information/index.htm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1.emf"/><Relationship Id="rId4" Type="http://schemas.openxmlformats.org/officeDocument/2006/relationships/hyperlink" Target="https://www.nichizeiren.or.jp/taxaccount/education/sozei_nichize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072096" y="35402"/>
            <a:ext cx="6999808"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a:t>
            </a:r>
            <a:r>
              <a:rPr lang="ja-JP" altLang="en-US" sz="3500">
                <a:solidFill>
                  <a:schemeClr val="bg1"/>
                </a:solidFill>
                <a:ea typeface="ＭＳ ゴシック" pitchFamily="49" charset="-128"/>
              </a:rPr>
              <a:t>マニュアル（和歌山県版</a:t>
            </a:r>
            <a:r>
              <a:rPr lang="ja-JP" altLang="en-US" sz="3500" dirty="0">
                <a:solidFill>
                  <a:schemeClr val="bg1"/>
                </a:solidFill>
                <a:ea typeface="ＭＳ ゴシック" pitchFamily="49" charset="-128"/>
              </a:rPr>
              <a:t>）</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あり、和歌山県租税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この冊子は、このような趣旨を踏まえ、中学生用租税教育教材「わたしたちの生活と税金」の補助資料として、講師用に作成したもの</a:t>
            </a:r>
            <a:r>
              <a:rPr lang="ja-JP" altLang="en-US" sz="1100">
                <a:latin typeface="メイリオ" panose="020B0604030504040204" pitchFamily="50" charset="-128"/>
                <a:ea typeface="メイリオ" panose="020B0604030504040204" pitchFamily="50" charset="-128"/>
              </a:rPr>
              <a:t>です。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各ページに対応した参考資料を掲載しておりますので、是非、</a:t>
            </a:r>
            <a:r>
              <a:rPr lang="ja-JP" altLang="en-US" sz="1100">
                <a:latin typeface="メイリオ" panose="020B0604030504040204" pitchFamily="50" charset="-128"/>
                <a:ea typeface="メイリオ" panose="020B0604030504040204" pitchFamily="50" charset="-128"/>
              </a:rPr>
              <a:t>ご活用ください。</a:t>
            </a:r>
            <a:endParaRPr lang="ja-JP" altLang="en-US" sz="11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64ABAC18-9C56-0A1C-3976-0F9FE4DE2751}"/>
              </a:ext>
            </a:extLst>
          </p:cNvPr>
          <p:cNvPicPr>
            <a:picLocks noChangeAspect="1"/>
          </p:cNvPicPr>
          <p:nvPr/>
        </p:nvPicPr>
        <p:blipFill>
          <a:blip r:embed="rId3"/>
          <a:stretch>
            <a:fillRect/>
          </a:stretch>
        </p:blipFill>
        <p:spPr>
          <a:xfrm>
            <a:off x="288000" y="929830"/>
            <a:ext cx="3909399" cy="2930401"/>
          </a:xfrm>
          <a:prstGeom prst="rect">
            <a:avLst/>
          </a:prstGeom>
          <a:ln w="12700">
            <a:solidFill>
              <a:schemeClr val="accent5"/>
            </a:solidFill>
          </a:ln>
        </p:spPr>
      </p:pic>
      <p:sp>
        <p:nvSpPr>
          <p:cNvPr id="4" name="Slide Number Placeholder 5">
            <a:extLst>
              <a:ext uri="{FF2B5EF4-FFF2-40B4-BE49-F238E27FC236}">
                <a16:creationId xmlns:a16="http://schemas.microsoft.com/office/drawing/2014/main" id="{007165A0-9C26-2612-BA2F-BC81222629BB}"/>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spTree>
    <p:extLst>
      <p:ext uri="{BB962C8B-B14F-4D97-AF65-F5344CB8AC3E}">
        <p14:creationId xmlns:p14="http://schemas.microsoft.com/office/powerpoint/2010/main" val="419651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C2C5FBC-366A-4DF4-A29E-47C2F3C77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61" y="724862"/>
            <a:ext cx="3658110" cy="2743583"/>
          </a:xfrm>
          <a:prstGeom prst="rect">
            <a:avLst/>
          </a:prstGeom>
          <a:ln>
            <a:solidFill>
              <a:schemeClr val="accent5">
                <a:lumMod val="90000"/>
              </a:schemeClr>
            </a:solidFill>
          </a:ln>
        </p:spPr>
      </p:pic>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79444"/>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846011"/>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6" y="3840458"/>
            <a:ext cx="5908452" cy="273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544356"/>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210951"/>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3"/>
            <a:extLst>
              <a:ext uri="{FF2B5EF4-FFF2-40B4-BE49-F238E27FC236}">
                <a16:creationId xmlns:a16="http://schemas.microsoft.com/office/drawing/2014/main" id="{CA06D959-AADC-4525-A31D-2571F4A12CEA}"/>
              </a:ext>
            </a:extLst>
          </p:cNvPr>
          <p:cNvPicPr>
            <a:picLocks noChangeAspect="1"/>
          </p:cNvPicPr>
          <p:nvPr/>
        </p:nvPicPr>
        <p:blipFill>
          <a:blip r:embed="rId4"/>
          <a:stretch>
            <a:fillRect/>
          </a:stretch>
        </p:blipFill>
        <p:spPr>
          <a:xfrm>
            <a:off x="2262852" y="6181699"/>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80715"/>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91351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そこ</a:t>
            </a:r>
            <a:r>
              <a:rPr lang="ja-JP" altLang="en-US" sz="900" dirty="0">
                <a:latin typeface="メイリオ" panose="020B0604030504040204" pitchFamily="50" charset="-128"/>
                <a:ea typeface="メイリオ" panose="020B0604030504040204" pitchFamily="50" charset="-128"/>
              </a:rPr>
              <a:t>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‐1</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2,938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858</a:t>
            </a:r>
            <a:r>
              <a:rPr lang="ja-JP" altLang="en-US" sz="105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私たちが安心して生活していくために必要な年金、医療、介護、少子化対策、生活扶助等社会福祉、保健衛生対策、雇用労災対策に使われて</a:t>
            </a:r>
            <a:r>
              <a:rPr lang="ja-JP" altLang="en-US" sz="900">
                <a:latin typeface="メイリオ" panose="020B0604030504040204" pitchFamily="50" charset="-128"/>
                <a:ea typeface="メイリオ" panose="020B0604030504040204" pitchFamily="50" charset="-128"/>
              </a:rPr>
              <a:t>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8,728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6,560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201B9ADC-9546-FA99-89C0-D7B4DA0B5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824773"/>
            <a:ext cx="3652317" cy="2741659"/>
          </a:xfrm>
          <a:prstGeom prst="rect">
            <a:avLst/>
          </a:prstGeom>
          <a:ln>
            <a:solidFill>
              <a:schemeClr val="accent5"/>
            </a:solidFill>
          </a:ln>
        </p:spPr>
      </p:pic>
      <p:pic>
        <p:nvPicPr>
          <p:cNvPr id="11" name="図 10" descr="グラフ&#10;&#10;AI 生成コンテンツは誤りを含む可能性があります。">
            <a:extLst>
              <a:ext uri="{FF2B5EF4-FFF2-40B4-BE49-F238E27FC236}">
                <a16:creationId xmlns:a16="http://schemas.microsoft.com/office/drawing/2014/main" id="{7B5045CC-46F9-BF8C-54BC-AE038E72A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18" y="3847314"/>
            <a:ext cx="3654881" cy="2743584"/>
          </a:xfrm>
          <a:prstGeom prst="rect">
            <a:avLst/>
          </a:prstGeom>
          <a:ln>
            <a:solidFill>
              <a:schemeClr val="accent5"/>
            </a:solidFill>
          </a:ln>
        </p:spPr>
      </p:pic>
    </p:spTree>
    <p:extLst>
      <p:ext uri="{BB962C8B-B14F-4D97-AF65-F5344CB8AC3E}">
        <p14:creationId xmlns:p14="http://schemas.microsoft.com/office/powerpoint/2010/main" val="43054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a:t>
            </a:r>
            <a:r>
              <a:rPr lang="ja-JP" altLang="en-US" sz="1000">
                <a:latin typeface="メイリオ" panose="020B0604030504040204" pitchFamily="50" charset="-128"/>
                <a:ea typeface="メイリオ" panose="020B0604030504040204" pitchFamily="50" charset="-128"/>
              </a:rPr>
              <a:t>は約５倍</a:t>
            </a:r>
            <a:r>
              <a:rPr lang="ja-JP" altLang="en-US" sz="1000" dirty="0">
                <a:latin typeface="メイリオ" panose="020B0604030504040204" pitchFamily="50" charset="-128"/>
                <a:ea typeface="メイリオ" panose="020B0604030504040204" pitchFamily="50" charset="-128"/>
              </a:rPr>
              <a:t>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2E9BB4A-043B-5C1D-1911-9AF237A97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28" y="757917"/>
            <a:ext cx="3658109" cy="2746007"/>
          </a:xfrm>
          <a:prstGeom prst="rect">
            <a:avLst/>
          </a:prstGeom>
          <a:ln>
            <a:solidFill>
              <a:schemeClr val="accent5"/>
            </a:solidFill>
          </a:ln>
        </p:spPr>
      </p:pic>
      <p:pic>
        <p:nvPicPr>
          <p:cNvPr id="5" name="図 4" descr="グラフ&#10;&#10;AI 生成コンテンツは誤りを含む可能性があります。">
            <a:extLst>
              <a:ext uri="{FF2B5EF4-FFF2-40B4-BE49-F238E27FC236}">
                <a16:creationId xmlns:a16="http://schemas.microsoft.com/office/drawing/2014/main" id="{27871B2A-F914-89EA-7A12-4EF0C33BC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54" y="3705865"/>
            <a:ext cx="3697855" cy="2775843"/>
          </a:xfrm>
          <a:prstGeom prst="rect">
            <a:avLst/>
          </a:prstGeom>
          <a:ln>
            <a:solidFill>
              <a:schemeClr val="accent5"/>
            </a:solidFill>
          </a:ln>
        </p:spPr>
      </p:pic>
    </p:spTree>
    <p:extLst>
      <p:ext uri="{BB962C8B-B14F-4D97-AF65-F5344CB8AC3E}">
        <p14:creationId xmlns:p14="http://schemas.microsoft.com/office/powerpoint/2010/main" val="91686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P18‐19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endParaRPr lang="ja-JP" altLang="en-US" sz="1000" dirty="0">
              <a:latin typeface="メイリオ" panose="020B0604030504040204" pitchFamily="50" charset="-128"/>
              <a:ea typeface="メイリオ" panose="020B0604030504040204" pitchFamily="50" charset="-128"/>
            </a:endParaRP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5" name="図 4" descr="グラフ, 折れ線グラフ&#10;&#10;AI 生成コンテンツは誤りを含む可能性があります。">
            <a:extLst>
              <a:ext uri="{FF2B5EF4-FFF2-40B4-BE49-F238E27FC236}">
                <a16:creationId xmlns:a16="http://schemas.microsoft.com/office/drawing/2014/main" id="{D909831B-DEF5-DDEF-3DCF-74529FDF0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62" y="3604338"/>
            <a:ext cx="3654879" cy="2743583"/>
          </a:xfrm>
          <a:prstGeom prst="rect">
            <a:avLst/>
          </a:prstGeom>
          <a:ln>
            <a:solidFill>
              <a:schemeClr val="accent5"/>
            </a:solidFill>
          </a:ln>
        </p:spPr>
      </p:pic>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99162B2-166B-6B28-E0A8-820840685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62" y="718063"/>
            <a:ext cx="3654879" cy="2743583"/>
          </a:xfrm>
          <a:prstGeom prst="rect">
            <a:avLst/>
          </a:prstGeom>
          <a:ln>
            <a:solidFill>
              <a:schemeClr val="accent5"/>
            </a:solidFill>
          </a:ln>
        </p:spPr>
      </p:pic>
    </p:spTree>
    <p:extLst>
      <p:ext uri="{BB962C8B-B14F-4D97-AF65-F5344CB8AC3E}">
        <p14:creationId xmlns:p14="http://schemas.microsoft.com/office/powerpoint/2010/main" val="340398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P20‐21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09821" y="707406"/>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084800" y="144685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29</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1,129</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の約</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年分に相当し、将来世代に大きな負担を強いることになります。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年度一般会計税収　</a:t>
            </a:r>
            <a:r>
              <a:rPr lang="en-US" altLang="ja-JP" sz="1000" dirty="0">
                <a:latin typeface="メイリオ" panose="020B0604030504040204" pitchFamily="50" charset="-128"/>
                <a:ea typeface="メイリオ" panose="020B0604030504040204" pitchFamily="50" charset="-128"/>
              </a:rPr>
              <a:t>77.8</a:t>
            </a:r>
            <a:r>
              <a:rPr lang="ja-JP" altLang="en-US" sz="1000" dirty="0">
                <a:latin typeface="メイリオ" panose="020B0604030504040204" pitchFamily="50" charset="-128"/>
                <a:ea typeface="メイリオ" panose="020B0604030504040204" pitchFamily="50" charset="-128"/>
              </a:rPr>
              <a:t>兆円</a:t>
            </a: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4202360" y="4224744"/>
            <a:ext cx="272565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lang="en-US" altLang="ja-JP" sz="900" spc="5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　［財務省作成動画：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2"/>
            <a:extLst>
              <a:ext uri="{FF2B5EF4-FFF2-40B4-BE49-F238E27FC236}">
                <a16:creationId xmlns:a16="http://schemas.microsoft.com/office/drawing/2014/main" id="{52E88970-587E-4D5E-A027-8B9491FF2001}"/>
              </a:ext>
            </a:extLst>
          </p:cNvPr>
          <p:cNvPicPr>
            <a:picLocks noChangeAspect="1"/>
          </p:cNvPicPr>
          <p:nvPr/>
        </p:nvPicPr>
        <p:blipFill>
          <a:blip r:embed="rId3"/>
          <a:stretch>
            <a:fillRect/>
          </a:stretch>
        </p:blipFill>
        <p:spPr>
          <a:xfrm>
            <a:off x="6928015" y="4138872"/>
            <a:ext cx="705203" cy="7052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16019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160190" y="1204029"/>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4169507" y="4138873"/>
            <a:ext cx="3511161" cy="705203"/>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 name="Slide Number Placeholder 5">
            <a:extLst>
              <a:ext uri="{FF2B5EF4-FFF2-40B4-BE49-F238E27FC236}">
                <a16:creationId xmlns:a16="http://schemas.microsoft.com/office/drawing/2014/main" id="{0479B13D-F724-B7DD-032E-892940776A0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FCC2DEB-2896-8E49-3ECF-ADDAD50EB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53" y="721099"/>
            <a:ext cx="3654879" cy="2743583"/>
          </a:xfrm>
          <a:prstGeom prst="rect">
            <a:avLst/>
          </a:prstGeom>
          <a:ln>
            <a:solidFill>
              <a:schemeClr val="accent5"/>
            </a:solidFill>
          </a:ln>
        </p:spPr>
      </p:pic>
      <p:pic>
        <p:nvPicPr>
          <p:cNvPr id="5" name="図 4" descr="グラフ, ヒストグラム&#10;&#10;AI 生成コンテンツは誤りを含む可能性があります。">
            <a:extLst>
              <a:ext uri="{FF2B5EF4-FFF2-40B4-BE49-F238E27FC236}">
                <a16:creationId xmlns:a16="http://schemas.microsoft.com/office/drawing/2014/main" id="{8D43937F-C66B-F24E-CD13-4617E101C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53" y="3645024"/>
            <a:ext cx="3654879" cy="2743583"/>
          </a:xfrm>
          <a:prstGeom prst="rect">
            <a:avLst/>
          </a:prstGeom>
          <a:ln>
            <a:solidFill>
              <a:schemeClr val="accent5"/>
            </a:solidFill>
          </a:ln>
        </p:spPr>
      </p:pic>
    </p:spTree>
    <p:extLst>
      <p:ext uri="{BB962C8B-B14F-4D97-AF65-F5344CB8AC3E}">
        <p14:creationId xmlns:p14="http://schemas.microsoft.com/office/powerpoint/2010/main" val="154362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2400" y="152400"/>
            <a:ext cx="823602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和歌山県の財政</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a:solidFill>
                  <a:schemeClr val="bg1"/>
                </a:solidFill>
                <a:latin typeface="メイリオ" panose="020B0604030504040204" pitchFamily="50" charset="-128"/>
                <a:ea typeface="メイリオ" panose="020B0604030504040204" pitchFamily="50" charset="-128"/>
              </a:rPr>
              <a:t>歳入（生徒用</a:t>
            </a:r>
            <a:r>
              <a:rPr lang="en-US" altLang="ja-JP" sz="1500" b="1" kern="0" dirty="0">
                <a:solidFill>
                  <a:schemeClr val="bg1"/>
                </a:solidFill>
                <a:latin typeface="メイリオ" panose="020B0604030504040204" pitchFamily="50" charset="-128"/>
                <a:ea typeface="メイリオ" panose="020B0604030504040204" pitchFamily="50" charset="-128"/>
              </a:rPr>
              <a:t>P22</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7C64C02C-A76C-4A13-A78F-6C9BFEEF411B}"/>
              </a:ext>
            </a:extLst>
          </p:cNvPr>
          <p:cNvGraphicFramePr>
            <a:graphicFrameLocks noGrp="1"/>
          </p:cNvGraphicFramePr>
          <p:nvPr>
            <p:extLst>
              <p:ext uri="{D42A27DB-BD31-4B8C-83A1-F6EECF244321}">
                <p14:modId xmlns:p14="http://schemas.microsoft.com/office/powerpoint/2010/main" val="416781242"/>
              </p:ext>
            </p:extLst>
          </p:nvPr>
        </p:nvGraphicFramePr>
        <p:xfrm>
          <a:off x="4333532" y="1124744"/>
          <a:ext cx="4572001" cy="5315304"/>
        </p:xfrm>
        <a:graphic>
          <a:graphicData uri="http://schemas.openxmlformats.org/drawingml/2006/table">
            <a:tbl>
              <a:tblPr firstRow="1">
                <a:tableStyleId>{5940675A-B579-460E-94D1-54222C63F5DA}</a:tableStyleId>
              </a:tblPr>
              <a:tblGrid>
                <a:gridCol w="852869">
                  <a:extLst>
                    <a:ext uri="{9D8B030D-6E8A-4147-A177-3AD203B41FA5}">
                      <a16:colId xmlns:a16="http://schemas.microsoft.com/office/drawing/2014/main" val="1411623697"/>
                    </a:ext>
                  </a:extLst>
                </a:gridCol>
                <a:gridCol w="648072">
                  <a:extLst>
                    <a:ext uri="{9D8B030D-6E8A-4147-A177-3AD203B41FA5}">
                      <a16:colId xmlns:a16="http://schemas.microsoft.com/office/drawing/2014/main" val="495932085"/>
                    </a:ext>
                  </a:extLst>
                </a:gridCol>
                <a:gridCol w="504056">
                  <a:extLst>
                    <a:ext uri="{9D8B030D-6E8A-4147-A177-3AD203B41FA5}">
                      <a16:colId xmlns:a16="http://schemas.microsoft.com/office/drawing/2014/main" val="3803030530"/>
                    </a:ext>
                  </a:extLst>
                </a:gridCol>
                <a:gridCol w="2567004">
                  <a:extLst>
                    <a:ext uri="{9D8B030D-6E8A-4147-A177-3AD203B41FA5}">
                      <a16:colId xmlns:a16="http://schemas.microsoft.com/office/drawing/2014/main" val="1526913720"/>
                    </a:ext>
                  </a:extLst>
                </a:gridCol>
              </a:tblGrid>
              <a:tr h="551379">
                <a:tc>
                  <a:txBody>
                    <a:bodyPr/>
                    <a:lstStyle/>
                    <a:p>
                      <a:pPr algn="ctr">
                        <a:lnSpc>
                          <a:spcPts val="1260"/>
                        </a:lnSpc>
                      </a:pPr>
                      <a:r>
                        <a:rPr kumimoji="1" lang="ja-JP" altLang="en-US" sz="1050" dirty="0">
                          <a:latin typeface="MS Gothic" panose="020B0609070205080204" pitchFamily="49" charset="-128"/>
                          <a:ea typeface="MS Gothic" panose="020B0609070205080204" pitchFamily="49" charset="-128"/>
                        </a:rPr>
                        <a:t>内訳</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60"/>
                        </a:lnSpc>
                      </a:pPr>
                      <a:r>
                        <a:rPr kumimoji="1" lang="ja-JP" altLang="en-US" sz="1050">
                          <a:latin typeface="MS Gothic" panose="020B0609070205080204" pitchFamily="49" charset="-128"/>
                          <a:ea typeface="MS Gothic" panose="020B0609070205080204" pitchFamily="49" charset="-128"/>
                          <a:sym typeface="Wingdings" pitchFamily="2" charset="2"/>
                        </a:rPr>
                        <a:t>予算額</a:t>
                      </a:r>
                      <a:r>
                        <a:rPr kumimoji="1" lang="en-US" altLang="ja-JP" sz="1050" dirty="0">
                          <a:latin typeface="MS Gothic" panose="020B0609070205080204" pitchFamily="49" charset="-128"/>
                          <a:ea typeface="MS Gothic" panose="020B0609070205080204" pitchFamily="49" charset="-128"/>
                          <a:sym typeface="Wingdings" pitchFamily="2" charset="2"/>
                        </a:rPr>
                        <a:t>(</a:t>
                      </a:r>
                      <a:r>
                        <a:rPr kumimoji="1" lang="ja-JP" altLang="en-US" sz="1050">
                          <a:latin typeface="MS Gothic" panose="020B0609070205080204" pitchFamily="49" charset="-128"/>
                          <a:ea typeface="MS Gothic" panose="020B0609070205080204" pitchFamily="49" charset="-128"/>
                        </a:rPr>
                        <a:t>億円</a:t>
                      </a:r>
                      <a:r>
                        <a:rPr kumimoji="1" lang="en-US" altLang="ja-JP" sz="1050" dirty="0">
                          <a:latin typeface="MS Gothic" panose="020B0609070205080204" pitchFamily="49" charset="-128"/>
                          <a:ea typeface="MS Gothic" panose="020B0609070205080204" pitchFamily="49" charset="-128"/>
                        </a:rPr>
                        <a:t>)</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60"/>
                        </a:lnSpc>
                      </a:pPr>
                      <a:r>
                        <a:rPr kumimoji="1" lang="ja-JP" altLang="en-US" sz="1050">
                          <a:latin typeface="MS Gothic" panose="020B0609070205080204" pitchFamily="49" charset="-128"/>
                          <a:ea typeface="MS Gothic" panose="020B0609070205080204" pitchFamily="49" charset="-128"/>
                        </a:rPr>
                        <a:t>割合</a:t>
                      </a:r>
                      <a:br>
                        <a:rPr kumimoji="1" lang="en-US" altLang="ja-JP" sz="1050" dirty="0">
                          <a:solidFill>
                            <a:schemeClr val="tx1"/>
                          </a:solidFill>
                          <a:latin typeface="MS Gothic" panose="020B0609070205080204" pitchFamily="49" charset="-128"/>
                          <a:ea typeface="MS Gothic" panose="020B0609070205080204" pitchFamily="49" charset="-128"/>
                        </a:rPr>
                      </a:br>
                      <a:r>
                        <a:rPr kumimoji="1" lang="en-US" altLang="ja-JP" sz="1050" dirty="0">
                          <a:solidFill>
                            <a:schemeClr val="tx1"/>
                          </a:solidFill>
                          <a:latin typeface="MS Gothic" panose="020B0609070205080204" pitchFamily="49" charset="-128"/>
                          <a:ea typeface="MS Gothic" panose="020B0609070205080204" pitchFamily="49" charset="-128"/>
                        </a:rPr>
                        <a:t>(%)</a:t>
                      </a:r>
                      <a:endParaRPr kumimoji="1" lang="en-US" altLang="ja-JP" sz="1050" dirty="0">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60"/>
                        </a:lnSpc>
                      </a:pPr>
                      <a:r>
                        <a:rPr kumimoji="1" lang="ja-JP" altLang="en-US" sz="1050" dirty="0">
                          <a:latin typeface="MS Gothic" panose="020B0609070205080204" pitchFamily="49" charset="-128"/>
                          <a:ea typeface="MS Gothic" panose="020B0609070205080204" pitchFamily="49" charset="-128"/>
                        </a:rPr>
                        <a:t>項 目 説 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T="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個人県民税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334</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33.9</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S Gothic" panose="020B0609070205080204" pitchFamily="49" charset="-128"/>
                          <a:ea typeface="MS Gothic" panose="020B0609070205080204" pitchFamily="49" charset="-128"/>
                        </a:rPr>
                        <a:t>1</a:t>
                      </a:r>
                      <a:r>
                        <a:rPr kumimoji="1" lang="ja-JP" altLang="en-US" sz="1050" dirty="0">
                          <a:solidFill>
                            <a:schemeClr val="tx1"/>
                          </a:solidFill>
                          <a:latin typeface="MS Gothic" panose="020B0609070205080204" pitchFamily="49" charset="-128"/>
                          <a:ea typeface="MS Gothic" panose="020B0609070205080204" pitchFamily="49" charset="-128"/>
                        </a:rPr>
                        <a:t>月</a:t>
                      </a:r>
                      <a:r>
                        <a:rPr kumimoji="1" lang="en-US" altLang="ja-JP" sz="1050" dirty="0">
                          <a:solidFill>
                            <a:schemeClr val="tx1"/>
                          </a:solidFill>
                          <a:latin typeface="MS Gothic" panose="020B0609070205080204" pitchFamily="49" charset="-128"/>
                          <a:ea typeface="MS Gothic" panose="020B0609070205080204" pitchFamily="49" charset="-128"/>
                        </a:rPr>
                        <a:t>1</a:t>
                      </a:r>
                      <a:r>
                        <a:rPr kumimoji="1" lang="ja-JP" altLang="en-US" sz="1050" dirty="0">
                          <a:solidFill>
                            <a:schemeClr val="tx1"/>
                          </a:solidFill>
                          <a:latin typeface="MS Gothic" panose="020B0609070205080204" pitchFamily="49" charset="-128"/>
                          <a:ea typeface="MS Gothic" panose="020B0609070205080204" pitchFamily="49" charset="-128"/>
                        </a:rPr>
                        <a:t>日現在で、県内に住所や事業所などを持っている個人にかかる税</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地方消費税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201</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20.5</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消費税と同時に、商品・製品の販売、サービスの提供などに対してかかる税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法人事業税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204</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20.7</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県内に事務所等を設けて事業を行う法人にかかる税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自動車税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120</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12.2</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県内に主たる定置場を有する自動車を取得した時や所有している者にかかる税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軽油引取税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59</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6.0</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特約業者又は元売業者からの軽油の取引に対してかかる税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法人県民税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21</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2.1</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県内に事務所等や寮などを持っている法人にかかる税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465825">
                <a:tc>
                  <a:txBody>
                    <a:bodyPr/>
                    <a:lstStyle/>
                    <a:p>
                      <a:pPr algn="ctr"/>
                      <a:r>
                        <a:rPr kumimoji="1" lang="ja-JP" altLang="en-US" sz="1050" kern="1100" spc="-180" baseline="0" dirty="0">
                          <a:latin typeface="MS Gothic" panose="020B0609070205080204" pitchFamily="49" charset="-128"/>
                          <a:ea typeface="MS Gothic" panose="020B0609070205080204" pitchFamily="49" charset="-128"/>
                        </a:rPr>
                        <a:t>不動産取得税</a:t>
                      </a:r>
                      <a:endParaRPr kumimoji="1" lang="ja-JP" altLang="en-US" sz="1050" kern="1100" spc="-180" baseline="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17</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1.7</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県内の不動産を取得した者に対してかかる税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県たばこ税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11</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1.1</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たばこ卸売業者等が県内の小売販売業者に売り渡したときにかかる税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48282798"/>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個人事業税</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12</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1.3</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県内に事務所等を設けて事業を行う個人にかかる税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39751152"/>
                  </a:ext>
                </a:extLst>
              </a:tr>
              <a:tr h="465825">
                <a:tc>
                  <a:txBody>
                    <a:bodyPr/>
                    <a:lstStyle/>
                    <a:p>
                      <a:pPr algn="ctr"/>
                      <a:r>
                        <a:rPr kumimoji="1" lang="ja-JP" altLang="en-US" sz="1050" dirty="0">
                          <a:latin typeface="MS Gothic" panose="020B0609070205080204" pitchFamily="49" charset="-128"/>
                          <a:ea typeface="MS Gothic" panose="020B0609070205080204" pitchFamily="49" charset="-128"/>
                        </a:rPr>
                        <a:t>そ  の  他</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5</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0.5</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r>
                        <a:rPr kumimoji="1" lang="ja-JP" altLang="en-US" sz="1050" dirty="0">
                          <a:solidFill>
                            <a:schemeClr val="tx1"/>
                          </a:solidFill>
                          <a:latin typeface="MS Gothic" panose="020B0609070205080204" pitchFamily="49" charset="-128"/>
                          <a:ea typeface="MS Gothic" panose="020B0609070205080204" pitchFamily="49" charset="-128"/>
                        </a:rPr>
                        <a:t>県民税利子割・ゴルフ場利用税・狩猟税・鉱区税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520759365"/>
                  </a:ext>
                </a:extLst>
              </a:tr>
            </a:tbl>
          </a:graphicData>
        </a:graphic>
      </p:graphicFrame>
      <p:sp>
        <p:nvSpPr>
          <p:cNvPr id="13" name="正方形/長方形 12">
            <a:extLst>
              <a:ext uri="{FF2B5EF4-FFF2-40B4-BE49-F238E27FC236}">
                <a16:creationId xmlns:a16="http://schemas.microsoft.com/office/drawing/2014/main" id="{4BA9EDE1-9F9F-44B8-B4C9-D716940AD854}"/>
              </a:ext>
            </a:extLst>
          </p:cNvPr>
          <p:cNvSpPr/>
          <p:nvPr/>
        </p:nvSpPr>
        <p:spPr>
          <a:xfrm>
            <a:off x="4200636" y="749742"/>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令和</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７年度　</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県税収入予算額　</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県税９８４億円</a:t>
            </a:r>
          </a:p>
        </p:txBody>
      </p:sp>
      <p:sp>
        <p:nvSpPr>
          <p:cNvPr id="9" name="Rectangle 17">
            <a:extLst>
              <a:ext uri="{FF2B5EF4-FFF2-40B4-BE49-F238E27FC236}">
                <a16:creationId xmlns:a16="http://schemas.microsoft.com/office/drawing/2014/main" id="{5349534B-5EA2-93FF-9C9B-4D3A16882FCA}"/>
              </a:ext>
            </a:extLst>
          </p:cNvPr>
          <p:cNvSpPr>
            <a:spLocks noChangeArrowheads="1"/>
          </p:cNvSpPr>
          <p:nvPr/>
        </p:nvSpPr>
        <p:spPr bwMode="auto">
          <a:xfrm>
            <a:off x="238143" y="4097843"/>
            <a:ext cx="3901659" cy="830997"/>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私たちの県の歳入・歳出の内訳がどうなっているのかを学び、地方では、主としてその地域に住む人々の豊かな暮らしと安全のために税金がどのように使われているのかを理解させる。</a:t>
            </a:r>
            <a:endParaRPr lang="en-US" altLang="ja-JP" sz="1200" dirty="0">
              <a:latin typeface="メイリオ" panose="020B0604030504040204" pitchFamily="50" charset="-128"/>
              <a:ea typeface="メイリオ" panose="020B0604030504040204" pitchFamily="50" charset="-128"/>
            </a:endParaRPr>
          </a:p>
        </p:txBody>
      </p:sp>
      <p:sp>
        <p:nvSpPr>
          <p:cNvPr id="10" name="角丸四角形 9">
            <a:extLst>
              <a:ext uri="{FF2B5EF4-FFF2-40B4-BE49-F238E27FC236}">
                <a16:creationId xmlns:a16="http://schemas.microsoft.com/office/drawing/2014/main" id="{5ED1011F-0412-3A02-37C1-5685AEC28D8A}"/>
              </a:ext>
            </a:extLst>
          </p:cNvPr>
          <p:cNvSpPr/>
          <p:nvPr/>
        </p:nvSpPr>
        <p:spPr>
          <a:xfrm>
            <a:off x="294039" y="3789659"/>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2" name="角丸四角形 11">
            <a:extLst>
              <a:ext uri="{FF2B5EF4-FFF2-40B4-BE49-F238E27FC236}">
                <a16:creationId xmlns:a16="http://schemas.microsoft.com/office/drawing/2014/main" id="{4DF38F9A-E28C-520F-BF04-3C6ACC02D679}"/>
              </a:ext>
            </a:extLst>
          </p:cNvPr>
          <p:cNvSpPr/>
          <p:nvPr/>
        </p:nvSpPr>
        <p:spPr>
          <a:xfrm>
            <a:off x="294039" y="511433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4" name="Rectangle 17">
            <a:extLst>
              <a:ext uri="{FF2B5EF4-FFF2-40B4-BE49-F238E27FC236}">
                <a16:creationId xmlns:a16="http://schemas.microsoft.com/office/drawing/2014/main" id="{BA1F3C4C-1C64-9DBD-3C46-47AC2513E690}"/>
              </a:ext>
            </a:extLst>
          </p:cNvPr>
          <p:cNvSpPr>
            <a:spLocks noChangeArrowheads="1"/>
          </p:cNvSpPr>
          <p:nvPr/>
        </p:nvSpPr>
        <p:spPr bwMode="auto">
          <a:xfrm>
            <a:off x="238143" y="5426779"/>
            <a:ext cx="3901659" cy="461665"/>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私たちのまちの財政を調べ、財政の役割や租税の意義などについて考えさせる</a:t>
            </a:r>
            <a:r>
              <a:rPr lang="ja-JP" altLang="en-US" sz="1200">
                <a:latin typeface="ＭＳ ゴシック" panose="020B0609070205080204" pitchFamily="49" charset="-128"/>
                <a:ea typeface="ＭＳ ゴシック" panose="020B0609070205080204" pitchFamily="49" charset="-128"/>
              </a:rPr>
              <a:t>。</a:t>
            </a:r>
            <a:endParaRPr lang="ja-JP" altLang="en-US" sz="1200" dirty="0">
              <a:latin typeface="ＭＳ ゴシック" panose="020B0609070205080204" pitchFamily="49" charset="-128"/>
              <a:ea typeface="ＭＳ ゴシック" panose="020B0609070205080204" pitchFamily="49" charset="-128"/>
            </a:endParaRPr>
          </a:p>
        </p:txBody>
      </p:sp>
      <p:sp>
        <p:nvSpPr>
          <p:cNvPr id="3" name="Slide Number Placeholder 5">
            <a:extLst>
              <a:ext uri="{FF2B5EF4-FFF2-40B4-BE49-F238E27FC236}">
                <a16:creationId xmlns:a16="http://schemas.microsoft.com/office/drawing/2014/main" id="{5AEE471A-B381-C716-9210-CAC98980F394}"/>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sp>
        <p:nvSpPr>
          <p:cNvPr id="5" name="正方形/長方形 4">
            <a:extLst>
              <a:ext uri="{FF2B5EF4-FFF2-40B4-BE49-F238E27FC236}">
                <a16:creationId xmlns:a16="http://schemas.microsoft.com/office/drawing/2014/main" id="{F9687416-DDE6-C48F-D6EF-7314EFD7D9BC}"/>
              </a:ext>
            </a:extLst>
          </p:cNvPr>
          <p:cNvSpPr/>
          <p:nvPr/>
        </p:nvSpPr>
        <p:spPr>
          <a:xfrm>
            <a:off x="1379247" y="1845717"/>
            <a:ext cx="1756063" cy="81049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数値更新後</a:t>
            </a:r>
            <a:endParaRPr kumimoji="1" lang="en-US" altLang="ja-JP" dirty="0"/>
          </a:p>
          <a:p>
            <a:pPr algn="ctr"/>
            <a:r>
              <a:rPr kumimoji="1" lang="ja-JP" altLang="en-US"/>
              <a:t>差し替え</a:t>
            </a:r>
          </a:p>
        </p:txBody>
      </p:sp>
      <p:pic>
        <p:nvPicPr>
          <p:cNvPr id="15" name="図 14" descr="グラフ, ダイアグラム&#10;&#10;AI によって生成されたコンテンツは間違っている可能性があります。">
            <a:extLst>
              <a:ext uri="{FF2B5EF4-FFF2-40B4-BE49-F238E27FC236}">
                <a16:creationId xmlns:a16="http://schemas.microsoft.com/office/drawing/2014/main" id="{B020B323-B05D-8382-30F6-AB7E3F69C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47" y="714874"/>
            <a:ext cx="3773200" cy="2829900"/>
          </a:xfrm>
          <a:prstGeom prst="rect">
            <a:avLst/>
          </a:prstGeom>
          <a:ln>
            <a:solidFill>
              <a:schemeClr val="accent5"/>
            </a:solidFill>
          </a:ln>
        </p:spPr>
      </p:pic>
    </p:spTree>
    <p:extLst>
      <p:ext uri="{BB962C8B-B14F-4D97-AF65-F5344CB8AC3E}">
        <p14:creationId xmlns:p14="http://schemas.microsoft.com/office/powerpoint/2010/main" val="35066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2400" y="152400"/>
            <a:ext cx="868124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a:t>
            </a:r>
            <a:r>
              <a:rPr lang="ja-JP" altLang="en-US" sz="1500" b="1" kern="0">
                <a:solidFill>
                  <a:schemeClr val="bg1"/>
                </a:solidFill>
                <a:latin typeface="Meiryo UI" panose="020B0604030504040204" pitchFamily="34" charset="-128"/>
                <a:ea typeface="Meiryo UI" panose="020B0604030504040204" pitchFamily="34" charset="-128"/>
              </a:rPr>
              <a:t>　</a:t>
            </a:r>
            <a:r>
              <a:rPr lang="ja-JP" altLang="en-US" sz="1500" b="1" kern="0">
                <a:solidFill>
                  <a:schemeClr val="bg1"/>
                </a:solidFill>
                <a:latin typeface="メイリオ" panose="020B0604030504040204" pitchFamily="50" charset="-128"/>
                <a:ea typeface="メイリオ" panose="020B0604030504040204" pitchFamily="50" charset="-128"/>
              </a:rPr>
              <a:t>和歌山県の財政</a:t>
            </a:r>
            <a:r>
              <a:rPr lang="en-US" altLang="ja-JP" sz="1500" b="1" kern="0" dirty="0">
                <a:solidFill>
                  <a:schemeClr val="bg1"/>
                </a:solidFill>
                <a:latin typeface="メイリオ" panose="020B0604030504040204" pitchFamily="50" charset="-128"/>
                <a:ea typeface="メイリオ" panose="020B0604030504040204" pitchFamily="50" charset="-128"/>
              </a:rPr>
              <a:t>―②</a:t>
            </a:r>
            <a:r>
              <a:rPr lang="ja-JP" altLang="en-US" sz="1500" b="1" kern="0">
                <a:solidFill>
                  <a:schemeClr val="bg1"/>
                </a:solidFill>
                <a:latin typeface="メイリオ" panose="020B0604030504040204" pitchFamily="50" charset="-128"/>
                <a:ea typeface="メイリオ" panose="020B0604030504040204" pitchFamily="50" charset="-128"/>
              </a:rPr>
              <a:t>歳出</a:t>
            </a:r>
            <a:r>
              <a:rPr lang="en-US" altLang="ja-JP" sz="1500" b="1" kern="0" dirty="0">
                <a:solidFill>
                  <a:schemeClr val="bg1"/>
                </a:solidFill>
                <a:latin typeface="メイリオ" panose="020B0604030504040204" pitchFamily="50" charset="-128"/>
                <a:ea typeface="メイリオ" panose="020B0604030504040204" pitchFamily="50" charset="-128"/>
              </a:rPr>
              <a:t> ③</a:t>
            </a:r>
            <a:r>
              <a:rPr lang="ja-JP" altLang="en-US" sz="1500" b="1" kern="0">
                <a:solidFill>
                  <a:schemeClr val="bg1"/>
                </a:solidFill>
                <a:latin typeface="メイリオ" panose="020B0604030504040204" pitchFamily="50" charset="-128"/>
                <a:ea typeface="メイリオ" panose="020B0604030504040204" pitchFamily="50" charset="-128"/>
              </a:rPr>
              <a:t>支出額（生徒用</a:t>
            </a:r>
            <a:r>
              <a:rPr lang="en-US" altLang="ja-JP" sz="1500" b="1" kern="0" dirty="0">
                <a:solidFill>
                  <a:schemeClr val="bg1"/>
                </a:solidFill>
                <a:latin typeface="メイリオ" panose="020B0604030504040204" pitchFamily="50" charset="-128"/>
                <a:ea typeface="メイリオ" panose="020B0604030504040204" pitchFamily="50" charset="-128"/>
              </a:rPr>
              <a:t>P23,24</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9B1997D-CF30-4632-AD02-106890E240CD}"/>
              </a:ext>
            </a:extLst>
          </p:cNvPr>
          <p:cNvSpPr/>
          <p:nvPr/>
        </p:nvSpPr>
        <p:spPr>
          <a:xfrm>
            <a:off x="4441656" y="708141"/>
            <a:ext cx="4565938"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panose="020B0604030504040204" pitchFamily="34" charset="-128"/>
                <a:ea typeface="Meiryo" panose="020B0604030504040204" pitchFamily="34" charset="-128"/>
              </a:rPr>
              <a:t>一般</a:t>
            </a:r>
            <a:r>
              <a:rPr kumimoji="1" lang="ja-JP" altLang="en-US" sz="1200" b="1" dirty="0">
                <a:solidFill>
                  <a:schemeClr val="accent5">
                    <a:lumMod val="50000"/>
                  </a:schemeClr>
                </a:solidFill>
                <a:latin typeface="Meiryo" panose="020B0604030504040204" pitchFamily="34" charset="-128"/>
                <a:ea typeface="Meiryo" panose="020B0604030504040204" pitchFamily="34" charset="-128"/>
              </a:rPr>
              <a:t>会計予算（当初予算</a:t>
            </a:r>
            <a:r>
              <a:rPr kumimoji="1" lang="ja-JP" altLang="en-US" sz="1200" b="1">
                <a:solidFill>
                  <a:schemeClr val="accent5">
                    <a:lumMod val="50000"/>
                  </a:schemeClr>
                </a:solidFill>
                <a:latin typeface="Meiryo" panose="020B0604030504040204" pitchFamily="34" charset="-128"/>
                <a:ea typeface="Meiryo" panose="020B0604030504040204" pitchFamily="34" charset="-128"/>
              </a:rPr>
              <a:t>）を</a:t>
            </a:r>
            <a:br>
              <a:rPr kumimoji="1" lang="en-US" altLang="ja-JP" sz="1200" b="1" dirty="0">
                <a:solidFill>
                  <a:schemeClr val="accent5">
                    <a:lumMod val="50000"/>
                  </a:schemeClr>
                </a:solidFill>
                <a:latin typeface="Meiryo" panose="020B0604030504040204" pitchFamily="34" charset="-128"/>
                <a:ea typeface="Meiryo" panose="020B0604030504040204" pitchFamily="34" charset="-128"/>
              </a:rPr>
            </a:br>
            <a:r>
              <a:rPr kumimoji="1" lang="ja-JP" altLang="en-US" sz="1200" b="1">
                <a:solidFill>
                  <a:schemeClr val="accent5">
                    <a:lumMod val="50000"/>
                  </a:schemeClr>
                </a:solidFill>
                <a:latin typeface="Meiryo" panose="020B0604030504040204" pitchFamily="34" charset="-128"/>
                <a:ea typeface="Meiryo" panose="020B0604030504040204" pitchFamily="34" charset="-128"/>
              </a:rPr>
              <a:t>和歌山県</a:t>
            </a:r>
            <a:r>
              <a:rPr kumimoji="1" lang="ja-JP" altLang="en-US" sz="1200" b="1" dirty="0">
                <a:solidFill>
                  <a:schemeClr val="accent5">
                    <a:lumMod val="50000"/>
                  </a:schemeClr>
                </a:solidFill>
                <a:latin typeface="Meiryo" panose="020B0604030504040204" pitchFamily="34" charset="-128"/>
                <a:ea typeface="Meiryo" panose="020B0604030504040204" pitchFamily="34" charset="-128"/>
              </a:rPr>
              <a:t>の人口で割った１人当たりの支出額の推移（概算）</a:t>
            </a:r>
          </a:p>
        </p:txBody>
      </p:sp>
      <p:sp>
        <p:nvSpPr>
          <p:cNvPr id="24" name="正方形/長方形 23">
            <a:extLst>
              <a:ext uri="{FF2B5EF4-FFF2-40B4-BE49-F238E27FC236}">
                <a16:creationId xmlns:a16="http://schemas.microsoft.com/office/drawing/2014/main" id="{C64DC22A-9F86-49FF-B466-0BDA86031221}"/>
              </a:ext>
            </a:extLst>
          </p:cNvPr>
          <p:cNvSpPr/>
          <p:nvPr/>
        </p:nvSpPr>
        <p:spPr>
          <a:xfrm>
            <a:off x="8009926" y="1313882"/>
            <a:ext cx="1134074" cy="382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単位：円）</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23425B07-8797-4F0F-B401-A29A7B2BE978}"/>
              </a:ext>
            </a:extLst>
          </p:cNvPr>
          <p:cNvSpPr/>
          <p:nvPr/>
        </p:nvSpPr>
        <p:spPr>
          <a:xfrm>
            <a:off x="4408083" y="5291177"/>
            <a:ext cx="1732066" cy="324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和歌山県</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の県債残高</a:t>
            </a:r>
          </a:p>
        </p:txBody>
      </p:sp>
      <p:sp>
        <p:nvSpPr>
          <p:cNvPr id="31" name="正方形/長方形 30">
            <a:extLst>
              <a:ext uri="{FF2B5EF4-FFF2-40B4-BE49-F238E27FC236}">
                <a16:creationId xmlns:a16="http://schemas.microsoft.com/office/drawing/2014/main" id="{C26BBAF7-ED94-4BFD-BF4B-E3E5B8262B57}"/>
              </a:ext>
            </a:extLst>
          </p:cNvPr>
          <p:cNvSpPr/>
          <p:nvPr/>
        </p:nvSpPr>
        <p:spPr>
          <a:xfrm>
            <a:off x="4408083" y="5513675"/>
            <a:ext cx="3091750" cy="483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令和７年度末見込み　　１兆</a:t>
            </a:r>
            <a:r>
              <a:rPr kumimoji="1" lang="en-US" altLang="ja-JP" sz="1200" dirty="0">
                <a:solidFill>
                  <a:schemeClr val="tx1"/>
                </a:solidFill>
                <a:latin typeface="メイリオ" panose="020B0604030504040204" pitchFamily="50" charset="-128"/>
                <a:ea typeface="メイリオ" panose="020B0604030504040204" pitchFamily="50" charset="-128"/>
              </a:rPr>
              <a:t>675</a:t>
            </a:r>
            <a:r>
              <a:rPr kumimoji="1" lang="ja-JP" altLang="en-US" sz="1200" dirty="0">
                <a:solidFill>
                  <a:schemeClr val="tx1"/>
                </a:solidFill>
                <a:latin typeface="メイリオ" panose="020B0604030504040204" pitchFamily="50" charset="-128"/>
                <a:ea typeface="メイリオ" panose="020B0604030504040204" pitchFamily="50" charset="-128"/>
              </a:rPr>
              <a:t>億円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a:solidFill>
                  <a:schemeClr val="tx1"/>
                </a:solidFill>
                <a:latin typeface="メイリオ" panose="020B0604030504040204" pitchFamily="50" charset="-128"/>
                <a:ea typeface="メイリオ" panose="020B0604030504040204" pitchFamily="50" charset="-128"/>
              </a:rPr>
              <a:t>県民</a:t>
            </a:r>
            <a:r>
              <a:rPr lang="ja-JP" altLang="en-US" sz="1200" dirty="0">
                <a:solidFill>
                  <a:schemeClr val="tx1"/>
                </a:solidFill>
                <a:latin typeface="メイリオ" panose="020B0604030504040204" pitchFamily="50" charset="-128"/>
                <a:ea typeface="メイリオ" panose="020B0604030504040204" pitchFamily="50" charset="-128"/>
              </a:rPr>
              <a:t>１人</a:t>
            </a:r>
            <a:r>
              <a:rPr lang="ja-JP" altLang="en-US" sz="1200">
                <a:solidFill>
                  <a:schemeClr val="tx1"/>
                </a:solidFill>
                <a:latin typeface="メイリオ" panose="020B0604030504040204" pitchFamily="50" charset="-128"/>
                <a:ea typeface="メイリオ" panose="020B0604030504040204" pitchFamily="50" charset="-128"/>
              </a:rPr>
              <a:t>当たり　　　　</a:t>
            </a:r>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a:solidFill>
                  <a:schemeClr val="tx1"/>
                </a:solidFill>
                <a:latin typeface="メイリオ" panose="020B0604030504040204" pitchFamily="50" charset="-128"/>
                <a:ea typeface="メイリオ" panose="020B0604030504040204" pitchFamily="50" charset="-128"/>
              </a:rPr>
              <a:t>約</a:t>
            </a:r>
            <a:r>
              <a:rPr lang="en-US" altLang="ja-JP" sz="1200" dirty="0">
                <a:solidFill>
                  <a:schemeClr val="tx1"/>
                </a:solidFill>
                <a:latin typeface="メイリオ" panose="020B0604030504040204" pitchFamily="50" charset="-128"/>
                <a:ea typeface="メイリオ" panose="020B0604030504040204" pitchFamily="50" charset="-128"/>
              </a:rPr>
              <a:t>122</a:t>
            </a:r>
            <a:r>
              <a:rPr lang="ja-JP" altLang="en-US" sz="1200" dirty="0">
                <a:solidFill>
                  <a:schemeClr val="tx1"/>
                </a:solidFill>
                <a:latin typeface="メイリオ" panose="020B0604030504040204" pitchFamily="50" charset="-128"/>
                <a:ea typeface="メイリオ" panose="020B0604030504040204" pitchFamily="50" charset="-128"/>
              </a:rPr>
              <a:t>万円</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32" name="表 31">
            <a:extLst>
              <a:ext uri="{FF2B5EF4-FFF2-40B4-BE49-F238E27FC236}">
                <a16:creationId xmlns:a16="http://schemas.microsoft.com/office/drawing/2014/main" id="{725DA665-1C5C-4158-9AF9-CFDA87360E8C}"/>
              </a:ext>
            </a:extLst>
          </p:cNvPr>
          <p:cNvGraphicFramePr>
            <a:graphicFrameLocks noGrp="1"/>
          </p:cNvGraphicFramePr>
          <p:nvPr>
            <p:extLst>
              <p:ext uri="{D42A27DB-BD31-4B8C-83A1-F6EECF244321}">
                <p14:modId xmlns:p14="http://schemas.microsoft.com/office/powerpoint/2010/main" val="4108753829"/>
              </p:ext>
            </p:extLst>
          </p:nvPr>
        </p:nvGraphicFramePr>
        <p:xfrm>
          <a:off x="4479895" y="4449612"/>
          <a:ext cx="4546300" cy="547902"/>
        </p:xfrm>
        <a:graphic>
          <a:graphicData uri="http://schemas.openxmlformats.org/drawingml/2006/table">
            <a:tbl>
              <a:tblPr firstRow="1">
                <a:tableStyleId>{5940675A-B579-460E-94D1-54222C63F5DA}</a:tableStyleId>
              </a:tblPr>
              <a:tblGrid>
                <a:gridCol w="909260">
                  <a:extLst>
                    <a:ext uri="{9D8B030D-6E8A-4147-A177-3AD203B41FA5}">
                      <a16:colId xmlns:a16="http://schemas.microsoft.com/office/drawing/2014/main" val="1411623697"/>
                    </a:ext>
                  </a:extLst>
                </a:gridCol>
                <a:gridCol w="909260">
                  <a:extLst>
                    <a:ext uri="{9D8B030D-6E8A-4147-A177-3AD203B41FA5}">
                      <a16:colId xmlns:a16="http://schemas.microsoft.com/office/drawing/2014/main" val="495932085"/>
                    </a:ext>
                  </a:extLst>
                </a:gridCol>
                <a:gridCol w="909260">
                  <a:extLst>
                    <a:ext uri="{9D8B030D-6E8A-4147-A177-3AD203B41FA5}">
                      <a16:colId xmlns:a16="http://schemas.microsoft.com/office/drawing/2014/main" val="3803030530"/>
                    </a:ext>
                  </a:extLst>
                </a:gridCol>
                <a:gridCol w="909260">
                  <a:extLst>
                    <a:ext uri="{9D8B030D-6E8A-4147-A177-3AD203B41FA5}">
                      <a16:colId xmlns:a16="http://schemas.microsoft.com/office/drawing/2014/main" val="1837555761"/>
                    </a:ext>
                  </a:extLst>
                </a:gridCol>
                <a:gridCol w="909260">
                  <a:extLst>
                    <a:ext uri="{9D8B030D-6E8A-4147-A177-3AD203B41FA5}">
                      <a16:colId xmlns:a16="http://schemas.microsoft.com/office/drawing/2014/main" val="1526913720"/>
                    </a:ext>
                  </a:extLst>
                </a:gridCol>
              </a:tblGrid>
              <a:tr h="187046">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17</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latin typeface="ＭＳ ゴシック" panose="020B0609070205080204" pitchFamily="49" charset="-128"/>
                          <a:ea typeface="ＭＳ ゴシック" panose="020B0609070205080204" pitchFamily="49" charset="-128"/>
                        </a:rPr>
                        <a:t>平成</a:t>
                      </a:r>
                      <a:r>
                        <a:rPr kumimoji="1" lang="en-US" altLang="ja-JP" sz="1050" dirty="0">
                          <a:latin typeface="ＭＳ ゴシック" panose="020B0609070205080204" pitchFamily="49" charset="-128"/>
                          <a:ea typeface="ＭＳ ゴシック" panose="020B0609070205080204" pitchFamily="49" charset="-128"/>
                        </a:rPr>
                        <a:t>22</a:t>
                      </a:r>
                      <a:r>
                        <a:rPr kumimoji="1" lang="ja-JP" altLang="en-US" sz="1050" dirty="0">
                          <a:latin typeface="ＭＳ ゴシック" panose="020B0609070205080204" pitchFamily="49" charset="-128"/>
                          <a:ea typeface="ＭＳ ゴシック" panose="020B0609070205080204" pitchFamily="49" charset="-128"/>
                        </a:rPr>
                        <a:t>年度</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27</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令和２年度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令和６年度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96442">
                <a:tc>
                  <a:txBody>
                    <a:bodyPr/>
                    <a:lstStyle/>
                    <a:p>
                      <a:pPr algn="ctr"/>
                      <a:r>
                        <a:rPr kumimoji="1" lang="en-US" altLang="ja-JP" sz="1050" dirty="0">
                          <a:latin typeface="ＭＳ ゴシック" panose="020B0609070205080204" pitchFamily="49" charset="-128"/>
                          <a:ea typeface="ＭＳ ゴシック" panose="020B0609070205080204" pitchFamily="49" charset="-128"/>
                        </a:rPr>
                        <a:t>6910</a:t>
                      </a:r>
                      <a:r>
                        <a:rPr kumimoji="1" lang="ja-JP" altLang="en-US" sz="1050" dirty="0">
                          <a:latin typeface="ＭＳ ゴシック" panose="020B0609070205080204" pitchFamily="49" charset="-128"/>
                          <a:ea typeface="ＭＳ ゴシック" panose="020B0609070205080204" pitchFamily="49" charset="-128"/>
                        </a:rPr>
                        <a:t>億円</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8759</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9999</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488</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870</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33" name="正方形/長方形 32">
            <a:extLst>
              <a:ext uri="{FF2B5EF4-FFF2-40B4-BE49-F238E27FC236}">
                <a16:creationId xmlns:a16="http://schemas.microsoft.com/office/drawing/2014/main" id="{EE4F40B4-AD71-4A0E-9611-8971826D128E}"/>
              </a:ext>
            </a:extLst>
          </p:cNvPr>
          <p:cNvSpPr/>
          <p:nvPr/>
        </p:nvSpPr>
        <p:spPr>
          <a:xfrm>
            <a:off x="4393140" y="4155949"/>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県債</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残高の推移</a:t>
            </a:r>
          </a:p>
        </p:txBody>
      </p:sp>
      <p:graphicFrame>
        <p:nvGraphicFramePr>
          <p:cNvPr id="13" name="表 12">
            <a:extLst>
              <a:ext uri="{FF2B5EF4-FFF2-40B4-BE49-F238E27FC236}">
                <a16:creationId xmlns:a16="http://schemas.microsoft.com/office/drawing/2014/main" id="{1DC7769F-41BA-4907-ABE3-EDECF50709AB}"/>
              </a:ext>
            </a:extLst>
          </p:cNvPr>
          <p:cNvGraphicFramePr>
            <a:graphicFrameLocks noGrp="1"/>
          </p:cNvGraphicFramePr>
          <p:nvPr>
            <p:extLst>
              <p:ext uri="{D42A27DB-BD31-4B8C-83A1-F6EECF244321}">
                <p14:modId xmlns:p14="http://schemas.microsoft.com/office/powerpoint/2010/main" val="3795952868"/>
              </p:ext>
            </p:extLst>
          </p:nvPr>
        </p:nvGraphicFramePr>
        <p:xfrm>
          <a:off x="4503367" y="1617241"/>
          <a:ext cx="4522828" cy="2338528"/>
        </p:xfrm>
        <a:graphic>
          <a:graphicData uri="http://schemas.openxmlformats.org/drawingml/2006/table">
            <a:tbl>
              <a:tblPr firstRow="1">
                <a:tableStyleId>{5940675A-B579-460E-94D1-54222C63F5DA}</a:tableStyleId>
              </a:tblPr>
              <a:tblGrid>
                <a:gridCol w="958183">
                  <a:extLst>
                    <a:ext uri="{9D8B030D-6E8A-4147-A177-3AD203B41FA5}">
                      <a16:colId xmlns:a16="http://schemas.microsoft.com/office/drawing/2014/main" val="1411623697"/>
                    </a:ext>
                  </a:extLst>
                </a:gridCol>
                <a:gridCol w="712929">
                  <a:extLst>
                    <a:ext uri="{9D8B030D-6E8A-4147-A177-3AD203B41FA5}">
                      <a16:colId xmlns:a16="http://schemas.microsoft.com/office/drawing/2014/main" val="495932085"/>
                    </a:ext>
                  </a:extLst>
                </a:gridCol>
                <a:gridCol w="712929">
                  <a:extLst>
                    <a:ext uri="{9D8B030D-6E8A-4147-A177-3AD203B41FA5}">
                      <a16:colId xmlns:a16="http://schemas.microsoft.com/office/drawing/2014/main" val="3803030530"/>
                    </a:ext>
                  </a:extLst>
                </a:gridCol>
                <a:gridCol w="712929">
                  <a:extLst>
                    <a:ext uri="{9D8B030D-6E8A-4147-A177-3AD203B41FA5}">
                      <a16:colId xmlns:a16="http://schemas.microsoft.com/office/drawing/2014/main" val="1837555761"/>
                    </a:ext>
                  </a:extLst>
                </a:gridCol>
                <a:gridCol w="712929">
                  <a:extLst>
                    <a:ext uri="{9D8B030D-6E8A-4147-A177-3AD203B41FA5}">
                      <a16:colId xmlns:a16="http://schemas.microsoft.com/office/drawing/2014/main" val="3479589564"/>
                    </a:ext>
                  </a:extLst>
                </a:gridCol>
                <a:gridCol w="712929">
                  <a:extLst>
                    <a:ext uri="{9D8B030D-6E8A-4147-A177-3AD203B41FA5}">
                      <a16:colId xmlns:a16="http://schemas.microsoft.com/office/drawing/2014/main" val="4001254651"/>
                    </a:ext>
                  </a:extLst>
                </a:gridCol>
              </a:tblGrid>
              <a:tr h="397295">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区分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商工費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民生費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公債費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土木費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42791">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令和５年度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119,008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104,660</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91,398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79,877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84,131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242791">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令和６年度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124,942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104,019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92,836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86,505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85,513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令和７年度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132,442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103,837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96,597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93,869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82,719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r h="253162">
                <a:tc>
                  <a:txBody>
                    <a:bodyPr/>
                    <a:lstStyle/>
                    <a:p>
                      <a:pPr algn="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区分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年度</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警察費</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農林</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水産業費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7200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衛生費</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災害</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復興費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その他</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86951163"/>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令和５年度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31,257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25,017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47,056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7,460</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93,487</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131988009"/>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令和６年度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33,239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26,111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21,759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15,996</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116,899</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20998893"/>
                  </a:ext>
                </a:extLst>
              </a:tr>
              <a:tr h="253162">
                <a:tc>
                  <a:txBody>
                    <a:bodyPr/>
                    <a:lstStyle/>
                    <a:p>
                      <a:pPr algn="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令和７年度</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35,446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27,672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18,313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11,861</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98,766</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261376232"/>
                  </a:ext>
                </a:extLst>
              </a:tr>
            </a:tbl>
          </a:graphicData>
        </a:graphic>
      </p:graphicFrame>
      <p:cxnSp>
        <p:nvCxnSpPr>
          <p:cNvPr id="26" name="直線コネクタ 25">
            <a:extLst>
              <a:ext uri="{FF2B5EF4-FFF2-40B4-BE49-F238E27FC236}">
                <a16:creationId xmlns:a16="http://schemas.microsoft.com/office/drawing/2014/main" id="{F2FC5ACE-C8F3-4933-8549-D5CB711398C9}"/>
              </a:ext>
            </a:extLst>
          </p:cNvPr>
          <p:cNvCxnSpPr>
            <a:cxnSpLocks/>
          </p:cNvCxnSpPr>
          <p:nvPr/>
        </p:nvCxnSpPr>
        <p:spPr>
          <a:xfrm>
            <a:off x="4517565" y="1626276"/>
            <a:ext cx="914557" cy="388296"/>
          </a:xfrm>
          <a:prstGeom prst="line">
            <a:avLst/>
          </a:prstGeom>
          <a:ln w="1270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4" name="Slide Number Placeholder 5">
            <a:extLst>
              <a:ext uri="{FF2B5EF4-FFF2-40B4-BE49-F238E27FC236}">
                <a16:creationId xmlns:a16="http://schemas.microsoft.com/office/drawing/2014/main" id="{44D88BD6-40A8-B5F9-D58C-57439D27C5B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sp>
        <p:nvSpPr>
          <p:cNvPr id="6" name="正方形/長方形 5">
            <a:extLst>
              <a:ext uri="{FF2B5EF4-FFF2-40B4-BE49-F238E27FC236}">
                <a16:creationId xmlns:a16="http://schemas.microsoft.com/office/drawing/2014/main" id="{A79A85AC-EB1D-490C-EDFA-533C5A1407F3}"/>
              </a:ext>
            </a:extLst>
          </p:cNvPr>
          <p:cNvSpPr/>
          <p:nvPr/>
        </p:nvSpPr>
        <p:spPr>
          <a:xfrm>
            <a:off x="4341775" y="1011500"/>
            <a:ext cx="4522827" cy="382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　（各年度は３月１日現在の推計人口を基準として計算</a:t>
            </a:r>
            <a:r>
              <a:rPr lang="ja-JP" altLang="en-US" sz="1200">
                <a:solidFill>
                  <a:schemeClr val="tx1"/>
                </a:solidFill>
                <a:latin typeface="メイリオ" panose="020B0604030504040204" pitchFamily="50" charset="-128"/>
                <a:ea typeface="メイリオ" panose="020B0604030504040204" pitchFamily="50" charset="-128"/>
              </a:rPr>
              <a:t>した。</a:t>
            </a:r>
            <a:r>
              <a:rPr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4B245FDF-ABA5-7AE1-E53C-22D7CDA404EF}"/>
              </a:ext>
            </a:extLst>
          </p:cNvPr>
          <p:cNvCxnSpPr>
            <a:cxnSpLocks/>
          </p:cNvCxnSpPr>
          <p:nvPr/>
        </p:nvCxnSpPr>
        <p:spPr>
          <a:xfrm>
            <a:off x="4493021" y="2776073"/>
            <a:ext cx="939101" cy="418195"/>
          </a:xfrm>
          <a:prstGeom prst="line">
            <a:avLst/>
          </a:prstGeom>
          <a:ln w="12700">
            <a:solidFill>
              <a:schemeClr val="accent1">
                <a:lumMod val="50000"/>
              </a:schemeClr>
            </a:solidFill>
          </a:ln>
        </p:spPr>
        <p:style>
          <a:lnRef idx="1">
            <a:schemeClr val="dk1"/>
          </a:lnRef>
          <a:fillRef idx="0">
            <a:schemeClr val="dk1"/>
          </a:fillRef>
          <a:effectRef idx="0">
            <a:schemeClr val="dk1"/>
          </a:effectRef>
          <a:fontRef idx="minor">
            <a:schemeClr val="tx1"/>
          </a:fontRef>
        </p:style>
      </p:cxn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78543BA7-F98F-B0F0-4516-64B730DBB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66" y="3749761"/>
            <a:ext cx="3941119" cy="2955839"/>
          </a:xfrm>
          <a:prstGeom prst="rect">
            <a:avLst/>
          </a:prstGeom>
          <a:ln>
            <a:solidFill>
              <a:schemeClr val="accent5"/>
            </a:solidFill>
          </a:ln>
        </p:spPr>
      </p:pic>
      <p:pic>
        <p:nvPicPr>
          <p:cNvPr id="14" name="図 13" descr="ダイアグラム&#10;&#10;AI によって生成されたコンテンツは間違っている可能性があります。">
            <a:extLst>
              <a:ext uri="{FF2B5EF4-FFF2-40B4-BE49-F238E27FC236}">
                <a16:creationId xmlns:a16="http://schemas.microsoft.com/office/drawing/2014/main" id="{8A1B3A01-7325-0F72-F429-C0BAFA0AB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66" y="714344"/>
            <a:ext cx="3941118" cy="2955839"/>
          </a:xfrm>
          <a:prstGeom prst="rect">
            <a:avLst/>
          </a:prstGeom>
          <a:ln>
            <a:solidFill>
              <a:schemeClr val="accent5"/>
            </a:solidFill>
          </a:ln>
        </p:spPr>
      </p:pic>
    </p:spTree>
    <p:extLst>
      <p:ext uri="{BB962C8B-B14F-4D97-AF65-F5344CB8AC3E}">
        <p14:creationId xmlns:p14="http://schemas.microsoft.com/office/powerpoint/2010/main" val="66253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2399" y="152400"/>
            <a:ext cx="8154183"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和歌山県の財政</a:t>
            </a:r>
            <a:r>
              <a:rPr lang="en-US" altLang="ja-JP" sz="1500" b="1" kern="0" dirty="0">
                <a:solidFill>
                  <a:schemeClr val="bg1"/>
                </a:solidFill>
                <a:latin typeface="メイリオ" panose="020B0604030504040204" pitchFamily="50" charset="-128"/>
                <a:ea typeface="メイリオ" panose="020B0604030504040204" pitchFamily="50" charset="-128"/>
              </a:rPr>
              <a:t>―④</a:t>
            </a:r>
            <a:r>
              <a:rPr lang="ja-JP" altLang="en-US" sz="1500" b="1" kern="0">
                <a:solidFill>
                  <a:schemeClr val="bg1"/>
                </a:solidFill>
                <a:latin typeface="メイリオ" panose="020B0604030504040204" pitchFamily="50" charset="-128"/>
                <a:ea typeface="メイリオ" panose="020B0604030504040204" pitchFamily="50" charset="-128"/>
              </a:rPr>
              <a:t>使われ方 </a:t>
            </a:r>
            <a:r>
              <a:rPr lang="en-US" altLang="ja-JP" sz="1500" b="1" kern="0" dirty="0">
                <a:solidFill>
                  <a:schemeClr val="bg1"/>
                </a:solidFill>
                <a:latin typeface="メイリオ" panose="020B0604030504040204" pitchFamily="50" charset="-128"/>
                <a:ea typeface="メイリオ" panose="020B0604030504040204" pitchFamily="50" charset="-128"/>
              </a:rPr>
              <a:t>⑤</a:t>
            </a:r>
            <a:r>
              <a:rPr lang="ja-JP" altLang="en-US" sz="1500" b="1" kern="0">
                <a:solidFill>
                  <a:schemeClr val="bg1"/>
                </a:solidFill>
                <a:latin typeface="メイリオ" panose="020B0604030504040204" pitchFamily="50" charset="-128"/>
                <a:ea typeface="メイリオ" panose="020B0604030504040204" pitchFamily="50" charset="-128"/>
              </a:rPr>
              <a:t>知ってる？（生徒用</a:t>
            </a:r>
            <a:r>
              <a:rPr lang="en-US" altLang="ja-JP" sz="1500" b="1" kern="0" dirty="0">
                <a:solidFill>
                  <a:schemeClr val="bg1"/>
                </a:solidFill>
                <a:latin typeface="メイリオ" panose="020B0604030504040204" pitchFamily="50" charset="-128"/>
                <a:ea typeface="メイリオ" panose="020B0604030504040204" pitchFamily="50" charset="-128"/>
              </a:rPr>
              <a:t>P25,26</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E4FA82FF-21D9-4136-8131-8AA66EF55815}"/>
              </a:ext>
            </a:extLst>
          </p:cNvPr>
          <p:cNvSpPr/>
          <p:nvPr/>
        </p:nvSpPr>
        <p:spPr>
          <a:xfrm>
            <a:off x="4571999" y="653984"/>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和歌山県</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の参考データ</a:t>
            </a:r>
          </a:p>
        </p:txBody>
      </p:sp>
      <p:sp>
        <p:nvSpPr>
          <p:cNvPr id="23" name="Rectangle 8">
            <a:extLst>
              <a:ext uri="{FF2B5EF4-FFF2-40B4-BE49-F238E27FC236}">
                <a16:creationId xmlns:a16="http://schemas.microsoft.com/office/drawing/2014/main" id="{DE09C3DD-4E77-47C0-BD71-4768122E4E48}"/>
              </a:ext>
            </a:extLst>
          </p:cNvPr>
          <p:cNvSpPr>
            <a:spLocks noChangeArrowheads="1"/>
          </p:cNvSpPr>
          <p:nvPr/>
        </p:nvSpPr>
        <p:spPr bwMode="auto">
          <a:xfrm>
            <a:off x="4612402" y="912741"/>
            <a:ext cx="4223353" cy="1081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a:solidFill>
                  <a:schemeClr val="accent5">
                    <a:lumMod val="75000"/>
                  </a:schemeClr>
                </a:solidFill>
                <a:latin typeface="メイリオ" panose="020B0604030504040204" pitchFamily="50" charset="-128"/>
                <a:ea typeface="メイリオ" panose="020B0604030504040204" pitchFamily="50" charset="-128"/>
              </a:rPr>
              <a:t>救急・消防</a:t>
            </a: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令和５年中に和歌山県内で発生した火災の総件数は</a:t>
            </a:r>
            <a:r>
              <a:rPr lang="en-US" altLang="ja-JP" sz="1050" dirty="0">
                <a:latin typeface="メイリオ" panose="020B0604030504040204" pitchFamily="50" charset="-128"/>
                <a:ea typeface="メイリオ" panose="020B0604030504040204" pitchFamily="50" charset="-128"/>
              </a:rPr>
              <a:t>343</a:t>
            </a:r>
            <a:r>
              <a:rPr lang="ja-JP" altLang="en-US" sz="1050" dirty="0">
                <a:latin typeface="メイリオ" panose="020B0604030504040204" pitchFamily="50" charset="-128"/>
                <a:ea typeface="メイリオ" panose="020B0604030504040204" pitchFamily="50" charset="-128"/>
              </a:rPr>
              <a:t>件（対前年９件減）でした。</a:t>
            </a: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救急出動件数は</a:t>
            </a:r>
            <a:r>
              <a:rPr lang="en-US" altLang="ja-JP" sz="1050" dirty="0">
                <a:latin typeface="メイリオ" panose="020B0604030504040204" pitchFamily="50" charset="-128"/>
                <a:ea typeface="メイリオ" panose="020B0604030504040204" pitchFamily="50" charset="-128"/>
              </a:rPr>
              <a:t>58,903</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3,133</a:t>
            </a:r>
            <a:r>
              <a:rPr lang="ja-JP" altLang="en-US" sz="1050" dirty="0">
                <a:latin typeface="メイリオ" panose="020B0604030504040204" pitchFamily="50" charset="-128"/>
                <a:ea typeface="メイリオ" panose="020B0604030504040204" pitchFamily="50" charset="-128"/>
              </a:rPr>
              <a:t>件増）でした。１日平均約</a:t>
            </a:r>
            <a:r>
              <a:rPr lang="en-US" altLang="ja-JP" sz="1050" dirty="0">
                <a:latin typeface="メイリオ" panose="020B0604030504040204" pitchFamily="50" charset="-128"/>
                <a:ea typeface="メイリオ" panose="020B0604030504040204" pitchFamily="50" charset="-128"/>
              </a:rPr>
              <a:t>161</a:t>
            </a:r>
            <a:r>
              <a:rPr lang="ja-JP" altLang="en-US" sz="1050" dirty="0">
                <a:latin typeface="メイリオ" panose="020B0604030504040204" pitchFamily="50" charset="-128"/>
                <a:ea typeface="メイリオ" panose="020B0604030504040204" pitchFamily="50" charset="-128"/>
              </a:rPr>
              <a:t>件救急隊員が出動したことになります。</a:t>
            </a:r>
          </a:p>
        </p:txBody>
      </p:sp>
      <p:sp>
        <p:nvSpPr>
          <p:cNvPr id="24" name="Rectangle 8">
            <a:extLst>
              <a:ext uri="{FF2B5EF4-FFF2-40B4-BE49-F238E27FC236}">
                <a16:creationId xmlns:a16="http://schemas.microsoft.com/office/drawing/2014/main" id="{4F5300B2-A166-4CE8-97C3-102EB7BAA0AC}"/>
              </a:ext>
            </a:extLst>
          </p:cNvPr>
          <p:cNvSpPr>
            <a:spLocks noChangeArrowheads="1"/>
          </p:cNvSpPr>
          <p:nvPr/>
        </p:nvSpPr>
        <p:spPr bwMode="auto">
          <a:xfrm>
            <a:off x="4612402" y="1934960"/>
            <a:ext cx="4361633" cy="8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a:solidFill>
                  <a:schemeClr val="accent5">
                    <a:lumMod val="75000"/>
                  </a:schemeClr>
                </a:solidFill>
                <a:latin typeface="メイリオ" panose="020B0604030504040204" pitchFamily="50" charset="-128"/>
                <a:ea typeface="メイリオ" panose="020B0604030504040204" pitchFamily="50" charset="-128"/>
              </a:rPr>
              <a:t>犯罪</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と</a:t>
            </a:r>
            <a:r>
              <a:rPr lang="ja-JP" altLang="en-US" sz="1100" b="1">
                <a:solidFill>
                  <a:schemeClr val="accent5">
                    <a:lumMod val="75000"/>
                  </a:schemeClr>
                </a:solidFill>
                <a:latin typeface="メイリオ" panose="020B0604030504040204" pitchFamily="50" charset="-128"/>
                <a:ea typeface="メイリオ" panose="020B0604030504040204" pitchFamily="50" charset="-128"/>
              </a:rPr>
              <a:t>交通事故</a:t>
            </a: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75000"/>
                  </a:schemeClr>
                </a:solidFill>
                <a:latin typeface="メイリオ" panose="020B0604030504040204" pitchFamily="50" charset="-128"/>
                <a:ea typeface="メイリオ" panose="020B0604030504040204" pitchFamily="50" charset="-128"/>
              </a:rPr>
              <a:t>和歌山県警ＨＰより）</a:t>
            </a: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令和６年中に発生した刑法犯罪の認知件数は、</a:t>
            </a:r>
            <a:r>
              <a:rPr lang="en-US" altLang="ja-JP" sz="1050" dirty="0">
                <a:latin typeface="メイリオ" panose="020B0604030504040204" pitchFamily="50" charset="-128"/>
                <a:ea typeface="メイリオ" panose="020B0604030504040204" pitchFamily="50" charset="-128"/>
              </a:rPr>
              <a:t>4,062</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34</a:t>
            </a:r>
            <a:r>
              <a:rPr lang="ja-JP" altLang="en-US" sz="1050" dirty="0">
                <a:latin typeface="メイリオ" panose="020B0604030504040204" pitchFamily="50" charset="-128"/>
                <a:ea typeface="メイリオ" panose="020B0604030504040204" pitchFamily="50" charset="-128"/>
              </a:rPr>
              <a:t>件増）でそのうち重要犯罪の認知件数は</a:t>
            </a:r>
            <a:r>
              <a:rPr lang="en-US" altLang="ja-JP" sz="1050" dirty="0">
                <a:latin typeface="メイリオ" panose="020B0604030504040204" pitchFamily="50" charset="-128"/>
                <a:ea typeface="メイリオ" panose="020B0604030504040204" pitchFamily="50" charset="-128"/>
              </a:rPr>
              <a:t>75</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13</a:t>
            </a:r>
            <a:r>
              <a:rPr lang="ja-JP" altLang="en-US" sz="1050" dirty="0">
                <a:latin typeface="メイリオ" panose="020B0604030504040204" pitchFamily="50" charset="-128"/>
                <a:ea typeface="メイリオ" panose="020B0604030504040204" pitchFamily="50" charset="-128"/>
              </a:rPr>
              <a:t>件増）</a:t>
            </a:r>
            <a:r>
              <a:rPr lang="ja-JP" altLang="en-US" sz="1050">
                <a:latin typeface="メイリオ" panose="020B0604030504040204" pitchFamily="50" charset="-128"/>
                <a:ea typeface="メイリオ" panose="020B0604030504040204" pitchFamily="50" charset="-128"/>
              </a:rPr>
              <a:t>です。　　</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また</a:t>
            </a:r>
            <a:r>
              <a:rPr lang="ja-JP" altLang="en-US" sz="1050" dirty="0">
                <a:latin typeface="メイリオ" panose="020B0604030504040204" pitchFamily="50" charset="-128"/>
                <a:ea typeface="メイリオ" panose="020B0604030504040204" pitchFamily="50" charset="-128"/>
              </a:rPr>
              <a:t>、交通事故の発生件数は</a:t>
            </a:r>
            <a:r>
              <a:rPr lang="en-US" altLang="ja-JP" sz="1050" dirty="0">
                <a:latin typeface="メイリオ" panose="020B0604030504040204" pitchFamily="50" charset="-128"/>
                <a:ea typeface="メイリオ" panose="020B0604030504040204" pitchFamily="50" charset="-128"/>
              </a:rPr>
              <a:t>1,289</a:t>
            </a:r>
            <a:r>
              <a:rPr lang="ja-JP" altLang="en-US" sz="1050" dirty="0">
                <a:latin typeface="メイリオ" panose="020B0604030504040204" pitchFamily="50" charset="-128"/>
                <a:ea typeface="メイリオ" panose="020B0604030504040204" pitchFamily="50" charset="-128"/>
              </a:rPr>
              <a:t>件（対前年</a:t>
            </a:r>
            <a:r>
              <a:rPr lang="en-US" altLang="ja-JP" sz="1050" dirty="0">
                <a:latin typeface="メイリオ" panose="020B0604030504040204" pitchFamily="50" charset="-128"/>
                <a:ea typeface="メイリオ" panose="020B0604030504040204" pitchFamily="50" charset="-128"/>
              </a:rPr>
              <a:t>66</a:t>
            </a:r>
            <a:r>
              <a:rPr lang="ja-JP" altLang="en-US" sz="1050" dirty="0">
                <a:latin typeface="メイリオ" panose="020B0604030504040204" pitchFamily="50" charset="-128"/>
                <a:ea typeface="メイリオ" panose="020B0604030504040204" pitchFamily="50" charset="-128"/>
              </a:rPr>
              <a:t>件減）です。</a:t>
            </a:r>
          </a:p>
        </p:txBody>
      </p:sp>
      <p:sp>
        <p:nvSpPr>
          <p:cNvPr id="25" name="Rectangle 8">
            <a:extLst>
              <a:ext uri="{FF2B5EF4-FFF2-40B4-BE49-F238E27FC236}">
                <a16:creationId xmlns:a16="http://schemas.microsoft.com/office/drawing/2014/main" id="{572D9EB7-BCEC-45B3-9FBD-B7C1252C68C4}"/>
              </a:ext>
            </a:extLst>
          </p:cNvPr>
          <p:cNvSpPr>
            <a:spLocks noChangeArrowheads="1"/>
          </p:cNvSpPr>
          <p:nvPr/>
        </p:nvSpPr>
        <p:spPr bwMode="auto">
          <a:xfrm>
            <a:off x="4620330" y="2763280"/>
            <a:ext cx="4361633" cy="8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a:solidFill>
                  <a:schemeClr val="accent5">
                    <a:lumMod val="75000"/>
                  </a:schemeClr>
                </a:solidFill>
                <a:latin typeface="メイリオ" panose="020B0604030504040204" pitchFamily="50" charset="-128"/>
                <a:ea typeface="メイリオ" panose="020B0604030504040204" pitchFamily="50" charset="-128"/>
              </a:rPr>
              <a:t>ごみ</a:t>
            </a:r>
            <a:r>
              <a:rPr lang="en-US" altLang="ja-JP" sz="1100" b="1" dirty="0">
                <a:solidFill>
                  <a:schemeClr val="accent5">
                    <a:lumMod val="75000"/>
                  </a:schemeClr>
                </a:solidFill>
                <a:latin typeface="メイリオ" panose="020B0604030504040204" pitchFamily="50" charset="-128"/>
                <a:ea typeface="メイリオ" panose="020B0604030504040204" pitchFamily="50" charset="-128"/>
              </a:rPr>
              <a:t>】</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令和４年度の和歌山県でのごみの排出量は</a:t>
            </a:r>
            <a:r>
              <a:rPr lang="en-US" altLang="ja-JP" sz="1050" dirty="0">
                <a:latin typeface="メイリオ" panose="020B0604030504040204" pitchFamily="50" charset="-128"/>
                <a:ea typeface="メイリオ" panose="020B0604030504040204" pitchFamily="50" charset="-128"/>
              </a:rPr>
              <a:t>310,199</a:t>
            </a:r>
            <a:r>
              <a:rPr lang="ja-JP" altLang="en-US" sz="1050" dirty="0">
                <a:latin typeface="メイリオ" panose="020B0604030504040204" pitchFamily="50" charset="-128"/>
                <a:ea typeface="メイリオ" panose="020B0604030504040204" pitchFamily="50" charset="-128"/>
              </a:rPr>
              <a:t>トン（前年比</a:t>
            </a:r>
            <a:r>
              <a:rPr lang="en-US" altLang="ja-JP" sz="1050" dirty="0">
                <a:latin typeface="メイリオ" panose="020B0604030504040204" pitchFamily="50" charset="-128"/>
                <a:ea typeface="メイリオ" panose="020B0604030504040204" pitchFamily="50" charset="-128"/>
              </a:rPr>
              <a:t>97.7</a:t>
            </a:r>
            <a:r>
              <a:rPr lang="ja-JP" altLang="en-US" sz="1050" dirty="0">
                <a:latin typeface="メイリオ" panose="020B0604030504040204" pitchFamily="50" charset="-128"/>
                <a:ea typeface="メイリオ" panose="020B0604030504040204" pitchFamily="50" charset="-128"/>
              </a:rPr>
              <a:t>％）１人１日当たりの排出量は約</a:t>
            </a:r>
            <a:r>
              <a:rPr lang="en-US" altLang="ja-JP" sz="1050" dirty="0">
                <a:latin typeface="メイリオ" panose="020B0604030504040204" pitchFamily="50" charset="-128"/>
                <a:ea typeface="メイリオ" panose="020B0604030504040204" pitchFamily="50" charset="-128"/>
              </a:rPr>
              <a:t>937g</a:t>
            </a:r>
            <a:r>
              <a:rPr lang="ja-JP" altLang="en-US" sz="1050" dirty="0">
                <a:latin typeface="メイリオ" panose="020B0604030504040204" pitchFamily="50" charset="-128"/>
                <a:ea typeface="メイリオ" panose="020B0604030504040204" pitchFamily="50" charset="-128"/>
              </a:rPr>
              <a:t>でした。（令和４年４月１日現在の推計人口により計算）</a:t>
            </a:r>
          </a:p>
        </p:txBody>
      </p:sp>
      <p:sp>
        <p:nvSpPr>
          <p:cNvPr id="26" name="正方形/長方形 25">
            <a:extLst>
              <a:ext uri="{FF2B5EF4-FFF2-40B4-BE49-F238E27FC236}">
                <a16:creationId xmlns:a16="http://schemas.microsoft.com/office/drawing/2014/main" id="{808FF0F1-5089-4ACC-A4D6-F9B9E00FB69D}"/>
              </a:ext>
            </a:extLst>
          </p:cNvPr>
          <p:cNvSpPr/>
          <p:nvPr/>
        </p:nvSpPr>
        <p:spPr>
          <a:xfrm>
            <a:off x="4572000" y="3699008"/>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メイリオ" panose="020B0604030504040204" pitchFamily="50" charset="-128"/>
                <a:ea typeface="メイリオ" panose="020B0604030504040204" pitchFamily="50" charset="-128"/>
              </a:rPr>
              <a:t>紀</a:t>
            </a:r>
            <a:r>
              <a:rPr kumimoji="1" lang="ja-JP" altLang="en-US" sz="1200" b="1" dirty="0">
                <a:solidFill>
                  <a:schemeClr val="accent5">
                    <a:lumMod val="50000"/>
                  </a:schemeClr>
                </a:solidFill>
                <a:latin typeface="メイリオ" panose="020B0604030504040204" pitchFamily="50" charset="-128"/>
                <a:ea typeface="メイリオ" panose="020B0604030504040204" pitchFamily="50" charset="-128"/>
              </a:rPr>
              <a:t>の国森づくり税</a:t>
            </a:r>
          </a:p>
        </p:txBody>
      </p:sp>
      <p:sp>
        <p:nvSpPr>
          <p:cNvPr id="27" name="Rectangle 8">
            <a:extLst>
              <a:ext uri="{FF2B5EF4-FFF2-40B4-BE49-F238E27FC236}">
                <a16:creationId xmlns:a16="http://schemas.microsoft.com/office/drawing/2014/main" id="{BF2AEA2E-A025-4C86-B62D-08065BF23A18}"/>
              </a:ext>
            </a:extLst>
          </p:cNvPr>
          <p:cNvSpPr>
            <a:spLocks noChangeArrowheads="1"/>
          </p:cNvSpPr>
          <p:nvPr/>
        </p:nvSpPr>
        <p:spPr bwMode="auto">
          <a:xfrm>
            <a:off x="4620331" y="3969837"/>
            <a:ext cx="4235560" cy="1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平成</a:t>
            </a:r>
            <a:r>
              <a:rPr lang="en-US" altLang="ja-JP" sz="1050" dirty="0">
                <a:latin typeface="メイリオ" panose="020B0604030504040204" pitchFamily="50" charset="-128"/>
                <a:ea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rPr>
              <a:t>年４月１日からスタートした紀の国森づくり税は、令和４年４月１日から更に５年間延長されました。</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　紀の国森づくり税のような県独自の税としては、琵琶湖森林づくり県民税（滋賀県）、京都府豊かな森を育てる府民税（京都府）、森林環境税（大阪府・奈良県）、県民緑税（兵庫県）などがあります。</a:t>
            </a:r>
            <a:endParaRPr lang="en-US" altLang="ja-JP" sz="1050" dirty="0">
              <a:latin typeface="メイリオ" panose="020B0604030504040204" pitchFamily="50" charset="-128"/>
              <a:ea typeface="メイリオ" panose="020B0604030504040204" pitchFamily="50" charset="-128"/>
            </a:endParaRPr>
          </a:p>
        </p:txBody>
      </p:sp>
      <p:graphicFrame>
        <p:nvGraphicFramePr>
          <p:cNvPr id="12" name="表 11">
            <a:extLst>
              <a:ext uri="{FF2B5EF4-FFF2-40B4-BE49-F238E27FC236}">
                <a16:creationId xmlns:a16="http://schemas.microsoft.com/office/drawing/2014/main" id="{E6C6D9EE-2C6A-4FE5-9674-D3C8759DD67D}"/>
              </a:ext>
            </a:extLst>
          </p:cNvPr>
          <p:cNvGraphicFramePr>
            <a:graphicFrameLocks noGrp="1"/>
          </p:cNvGraphicFramePr>
          <p:nvPr>
            <p:extLst>
              <p:ext uri="{D42A27DB-BD31-4B8C-83A1-F6EECF244321}">
                <p14:modId xmlns:p14="http://schemas.microsoft.com/office/powerpoint/2010/main" val="3891653882"/>
              </p:ext>
            </p:extLst>
          </p:nvPr>
        </p:nvGraphicFramePr>
        <p:xfrm>
          <a:off x="4690944" y="5245816"/>
          <a:ext cx="4145609" cy="1179941"/>
        </p:xfrm>
        <a:graphic>
          <a:graphicData uri="http://schemas.openxmlformats.org/drawingml/2006/table">
            <a:tbl>
              <a:tblPr>
                <a:tableStyleId>{5940675A-B579-460E-94D1-54222C63F5DA}</a:tableStyleId>
              </a:tblPr>
              <a:tblGrid>
                <a:gridCol w="772789">
                  <a:extLst>
                    <a:ext uri="{9D8B030D-6E8A-4147-A177-3AD203B41FA5}">
                      <a16:colId xmlns:a16="http://schemas.microsoft.com/office/drawing/2014/main" val="1411623697"/>
                    </a:ext>
                  </a:extLst>
                </a:gridCol>
                <a:gridCol w="3372820">
                  <a:extLst>
                    <a:ext uri="{9D8B030D-6E8A-4147-A177-3AD203B41FA5}">
                      <a16:colId xmlns:a16="http://schemas.microsoft.com/office/drawing/2014/main" val="495932085"/>
                    </a:ext>
                  </a:extLst>
                </a:gridCol>
              </a:tblGrid>
              <a:tr h="380378">
                <a:tc>
                  <a:txBody>
                    <a:bodyPr/>
                    <a:lstStyle/>
                    <a:p>
                      <a:pPr algn="ctr">
                        <a:lnSpc>
                          <a:spcPct val="100000"/>
                        </a:lnSpc>
                      </a:pPr>
                      <a:r>
                        <a:rPr kumimoji="1" lang="ja-JP" altLang="en-US" sz="1050" dirty="0">
                          <a:solidFill>
                            <a:schemeClr val="tx1"/>
                          </a:solidFill>
                          <a:latin typeface="メイリオ" panose="020B0604030504040204" pitchFamily="50" charset="-128"/>
                          <a:ea typeface="メイリオ" panose="020B0604030504040204" pitchFamily="50" charset="-128"/>
                        </a:rPr>
                        <a:t>納める人</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l">
                        <a:lnSpc>
                          <a:spcPct val="100000"/>
                        </a:lnSpc>
                      </a:pPr>
                      <a:r>
                        <a:rPr kumimoji="1" lang="ja-JP" altLang="en-US" sz="1050" dirty="0">
                          <a:solidFill>
                            <a:schemeClr val="tx1"/>
                          </a:solidFill>
                          <a:latin typeface="メイリオ" panose="020B0604030504040204" pitchFamily="50" charset="-128"/>
                          <a:ea typeface="メイリオ" panose="020B0604030504040204" pitchFamily="50" charset="-128"/>
                        </a:rPr>
                        <a:t>個人：県内に住所がある人等</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lnSpc>
                          <a:spcPct val="100000"/>
                        </a:lnSpc>
                      </a:pPr>
                      <a:r>
                        <a:rPr kumimoji="1" lang="ja-JP" altLang="en-US" sz="1050">
                          <a:solidFill>
                            <a:schemeClr val="tx1"/>
                          </a:solidFill>
                          <a:latin typeface="メイリオ" panose="020B0604030504040204" pitchFamily="50" charset="-128"/>
                          <a:ea typeface="メイリオ" panose="020B0604030504040204" pitchFamily="50" charset="-128"/>
                        </a:rPr>
                        <a:t> 　</a:t>
                      </a:r>
                      <a:r>
                        <a:rPr kumimoji="1" lang="en-US" altLang="ja-JP" sz="1050" dirty="0">
                          <a:solidFill>
                            <a:schemeClr val="tx1"/>
                          </a:solidFill>
                          <a:latin typeface="メイリオ" panose="020B0604030504040204" pitchFamily="50" charset="-128"/>
                          <a:ea typeface="メイリオ" panose="020B0604030504040204" pitchFamily="50" charset="-128"/>
                        </a:rPr>
                        <a:t> </a:t>
                      </a:r>
                      <a:r>
                        <a:rPr kumimoji="1" lang="ja-JP" altLang="en-US" sz="1050">
                          <a:solidFill>
                            <a:schemeClr val="tx1"/>
                          </a:solidFill>
                          <a:latin typeface="メイリオ" panose="020B0604030504040204" pitchFamily="50" charset="-128"/>
                          <a:ea typeface="メイリオ" panose="020B0604030504040204" pitchFamily="50" charset="-128"/>
                        </a:rPr>
                        <a:t>  （</a:t>
                      </a:r>
                      <a:r>
                        <a:rPr kumimoji="1" lang="ja-JP" altLang="en-US" sz="1050" dirty="0">
                          <a:solidFill>
                            <a:schemeClr val="tx1"/>
                          </a:solidFill>
                          <a:latin typeface="メイリオ" panose="020B0604030504040204" pitchFamily="50" charset="-128"/>
                          <a:ea typeface="メイリオ" panose="020B0604030504040204" pitchFamily="50" charset="-128"/>
                        </a:rPr>
                        <a:t>未成年者などで前年の合計所得金額が一定額</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lnSpc>
                          <a:spcPct val="100000"/>
                        </a:lnSpc>
                      </a:pPr>
                      <a:r>
                        <a:rPr kumimoji="1" lang="en-US" altLang="ja-JP" sz="1050" dirty="0">
                          <a:solidFill>
                            <a:schemeClr val="tx1"/>
                          </a:solidFill>
                          <a:latin typeface="メイリオ" panose="020B0604030504040204" pitchFamily="50" charset="-128"/>
                          <a:ea typeface="メイリオ" panose="020B0604030504040204" pitchFamily="50" charset="-128"/>
                        </a:rPr>
                        <a:t>         </a:t>
                      </a:r>
                      <a:r>
                        <a:rPr kumimoji="1" lang="ja-JP" altLang="en-US" sz="1050" dirty="0">
                          <a:solidFill>
                            <a:schemeClr val="tx1"/>
                          </a:solidFill>
                          <a:latin typeface="メイリオ" panose="020B0604030504040204" pitchFamily="50" charset="-128"/>
                          <a:ea typeface="メイリオ" panose="020B0604030504040204" pitchFamily="50" charset="-128"/>
                        </a:rPr>
                        <a:t>以下の人は非課税）</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lnSpc>
                          <a:spcPct val="100000"/>
                        </a:lnSpc>
                      </a:pPr>
                      <a:r>
                        <a:rPr kumimoji="1" lang="ja-JP" altLang="en-US" sz="1050" dirty="0">
                          <a:solidFill>
                            <a:schemeClr val="tx1"/>
                          </a:solidFill>
                          <a:latin typeface="メイリオ" panose="020B0604030504040204" pitchFamily="50" charset="-128"/>
                          <a:ea typeface="メイリオ" panose="020B0604030504040204" pitchFamily="50" charset="-128"/>
                        </a:rPr>
                        <a:t>法人：県内に事業所、事務所を持っている法人</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756119125"/>
                  </a:ext>
                </a:extLst>
              </a:tr>
              <a:tr h="448421">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納める額</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l"/>
                      <a:r>
                        <a:rPr kumimoji="1" lang="ja-JP" altLang="en-US" sz="1050" dirty="0">
                          <a:solidFill>
                            <a:schemeClr val="tx1"/>
                          </a:solidFill>
                          <a:latin typeface="メイリオ" panose="020B0604030504040204" pitchFamily="50" charset="-128"/>
                          <a:ea typeface="メイリオ" panose="020B0604030504040204" pitchFamily="50" charset="-128"/>
                        </a:rPr>
                        <a:t>個人：年額５００円</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dirty="0">
                          <a:solidFill>
                            <a:schemeClr val="tx1"/>
                          </a:solidFill>
                          <a:latin typeface="メイリオ" panose="020B0604030504040204" pitchFamily="50" charset="-128"/>
                          <a:ea typeface="メイリオ" panose="020B0604030504040204" pitchFamily="50" charset="-128"/>
                        </a:rPr>
                        <a:t>法人：年額１</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０００～４０</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０００円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501026163"/>
                  </a:ext>
                </a:extLst>
              </a:tr>
            </a:tbl>
          </a:graphicData>
        </a:graphic>
      </p:graphicFrame>
      <p:sp>
        <p:nvSpPr>
          <p:cNvPr id="3" name="Slide Number Placeholder 5">
            <a:extLst>
              <a:ext uri="{FF2B5EF4-FFF2-40B4-BE49-F238E27FC236}">
                <a16:creationId xmlns:a16="http://schemas.microsoft.com/office/drawing/2014/main" id="{4EBB78E5-9DCC-2938-4941-9E128FC51F3B}"/>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pic>
        <p:nvPicPr>
          <p:cNvPr id="14" name="図 13"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3A2E9BD1-0B3F-3B3B-6ECA-EDF583EB2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58" y="708101"/>
            <a:ext cx="3938748" cy="2954061"/>
          </a:xfrm>
          <a:prstGeom prst="rect">
            <a:avLst/>
          </a:prstGeom>
          <a:ln>
            <a:solidFill>
              <a:schemeClr val="accent5"/>
            </a:solidFill>
          </a:ln>
        </p:spPr>
      </p:pic>
      <p:pic>
        <p:nvPicPr>
          <p:cNvPr id="15" name="図 14">
            <a:extLst>
              <a:ext uri="{FF2B5EF4-FFF2-40B4-BE49-F238E27FC236}">
                <a16:creationId xmlns:a16="http://schemas.microsoft.com/office/drawing/2014/main" id="{0090E99F-3788-BE38-36CC-B4639038754D}"/>
              </a:ext>
            </a:extLst>
          </p:cNvPr>
          <p:cNvPicPr>
            <a:picLocks noChangeAspect="1"/>
          </p:cNvPicPr>
          <p:nvPr/>
        </p:nvPicPr>
        <p:blipFill>
          <a:blip r:embed="rId3"/>
          <a:stretch>
            <a:fillRect/>
          </a:stretch>
        </p:blipFill>
        <p:spPr>
          <a:xfrm>
            <a:off x="460758" y="3740455"/>
            <a:ext cx="3938749" cy="2954062"/>
          </a:xfrm>
          <a:prstGeom prst="rect">
            <a:avLst/>
          </a:prstGeom>
          <a:ln>
            <a:solidFill>
              <a:schemeClr val="accent5"/>
            </a:solidFill>
          </a:ln>
        </p:spPr>
      </p:pic>
    </p:spTree>
    <p:extLst>
      <p:ext uri="{BB962C8B-B14F-4D97-AF65-F5344CB8AC3E}">
        <p14:creationId xmlns:p14="http://schemas.microsoft.com/office/powerpoint/2010/main" val="13555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C376C00-E791-47CE-B2EB-68AD7F2879D9}"/>
              </a:ext>
            </a:extLst>
          </p:cNvPr>
          <p:cNvSpPr txBox="1">
            <a:spLocks noChangeArrowheads="1"/>
          </p:cNvSpPr>
          <p:nvPr/>
        </p:nvSpPr>
        <p:spPr>
          <a:xfrm>
            <a:off x="152400" y="152400"/>
            <a:ext cx="830803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和歌山県各地の財政（生徒用</a:t>
            </a:r>
            <a:r>
              <a:rPr lang="en-US" altLang="ja-JP" sz="1500" b="1" kern="0" dirty="0">
                <a:solidFill>
                  <a:schemeClr val="bg1"/>
                </a:solidFill>
                <a:latin typeface="メイリオ" panose="020B0604030504040204" pitchFamily="50" charset="-128"/>
                <a:ea typeface="メイリオ" panose="020B0604030504040204" pitchFamily="50" charset="-128"/>
              </a:rPr>
              <a:t>P27</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A21B84F1-0404-4D97-824D-0DA347FE9352}"/>
              </a:ext>
            </a:extLst>
          </p:cNvPr>
          <p:cNvSpPr/>
          <p:nvPr/>
        </p:nvSpPr>
        <p:spPr>
          <a:xfrm>
            <a:off x="200505" y="3645024"/>
            <a:ext cx="5811655"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75000"/>
                  </a:schemeClr>
                </a:solidFill>
                <a:latin typeface="Meiryo" panose="020B0604030504040204" pitchFamily="34" charset="-128"/>
                <a:ea typeface="Meiryo" panose="020B0604030504040204" pitchFamily="34" charset="-128"/>
              </a:rPr>
              <a:t>国</a:t>
            </a:r>
            <a:r>
              <a:rPr kumimoji="1" lang="ja-JP" altLang="en-US" sz="1200" b="1" dirty="0">
                <a:solidFill>
                  <a:schemeClr val="accent5">
                    <a:lumMod val="75000"/>
                  </a:schemeClr>
                </a:solidFill>
                <a:latin typeface="Meiryo" panose="020B0604030504040204" pitchFamily="34" charset="-128"/>
                <a:ea typeface="Meiryo" panose="020B0604030504040204" pitchFamily="34" charset="-128"/>
              </a:rPr>
              <a:t>と地方の主な行政事務の分担　　　　</a:t>
            </a:r>
            <a:r>
              <a:rPr kumimoji="1" lang="ja-JP" altLang="en-US" sz="1200" dirty="0">
                <a:solidFill>
                  <a:schemeClr val="accent5">
                    <a:lumMod val="75000"/>
                  </a:schemeClr>
                </a:solidFill>
                <a:latin typeface="Meiryo" panose="020B0604030504040204" pitchFamily="34" charset="-128"/>
                <a:ea typeface="Meiryo" panose="020B0604030504040204" pitchFamily="34" charset="-128"/>
              </a:rPr>
              <a:t>（総務省ＨＰより）</a:t>
            </a:r>
          </a:p>
        </p:txBody>
      </p:sp>
      <p:graphicFrame>
        <p:nvGraphicFramePr>
          <p:cNvPr id="10" name="表 9">
            <a:extLst>
              <a:ext uri="{FF2B5EF4-FFF2-40B4-BE49-F238E27FC236}">
                <a16:creationId xmlns:a16="http://schemas.microsoft.com/office/drawing/2014/main" id="{3C05D950-2ED0-4E27-A16A-593D9D148936}"/>
              </a:ext>
            </a:extLst>
          </p:cNvPr>
          <p:cNvGraphicFramePr>
            <a:graphicFrameLocks noGrp="1"/>
          </p:cNvGraphicFramePr>
          <p:nvPr>
            <p:extLst>
              <p:ext uri="{D42A27DB-BD31-4B8C-83A1-F6EECF244321}">
                <p14:modId xmlns:p14="http://schemas.microsoft.com/office/powerpoint/2010/main" val="3305251173"/>
              </p:ext>
            </p:extLst>
          </p:nvPr>
        </p:nvGraphicFramePr>
        <p:xfrm>
          <a:off x="294037" y="3939071"/>
          <a:ext cx="8599822" cy="2613660"/>
        </p:xfrm>
        <a:graphic>
          <a:graphicData uri="http://schemas.openxmlformats.org/drawingml/2006/table">
            <a:tbl>
              <a:tblPr firstRow="1">
                <a:tableStyleId>{5940675A-B579-460E-94D1-54222C63F5DA}</a:tableStyleId>
              </a:tblPr>
              <a:tblGrid>
                <a:gridCol w="454477">
                  <a:extLst>
                    <a:ext uri="{9D8B030D-6E8A-4147-A177-3AD203B41FA5}">
                      <a16:colId xmlns:a16="http://schemas.microsoft.com/office/drawing/2014/main" val="1411623697"/>
                    </a:ext>
                  </a:extLst>
                </a:gridCol>
                <a:gridCol w="454477">
                  <a:extLst>
                    <a:ext uri="{9D8B030D-6E8A-4147-A177-3AD203B41FA5}">
                      <a16:colId xmlns:a16="http://schemas.microsoft.com/office/drawing/2014/main" val="495932085"/>
                    </a:ext>
                  </a:extLst>
                </a:gridCol>
                <a:gridCol w="1922717">
                  <a:extLst>
                    <a:ext uri="{9D8B030D-6E8A-4147-A177-3AD203B41FA5}">
                      <a16:colId xmlns:a16="http://schemas.microsoft.com/office/drawing/2014/main" val="3803030530"/>
                    </a:ext>
                  </a:extLst>
                </a:gridCol>
                <a:gridCol w="1922717">
                  <a:extLst>
                    <a:ext uri="{9D8B030D-6E8A-4147-A177-3AD203B41FA5}">
                      <a16:colId xmlns:a16="http://schemas.microsoft.com/office/drawing/2014/main" val="1837555761"/>
                    </a:ext>
                  </a:extLst>
                </a:gridCol>
                <a:gridCol w="1922717">
                  <a:extLst>
                    <a:ext uri="{9D8B030D-6E8A-4147-A177-3AD203B41FA5}">
                      <a16:colId xmlns:a16="http://schemas.microsoft.com/office/drawing/2014/main" val="3479589564"/>
                    </a:ext>
                  </a:extLst>
                </a:gridCol>
                <a:gridCol w="1922717">
                  <a:extLst>
                    <a:ext uri="{9D8B030D-6E8A-4147-A177-3AD203B41FA5}">
                      <a16:colId xmlns:a16="http://schemas.microsoft.com/office/drawing/2014/main" val="4001254651"/>
                    </a:ext>
                  </a:extLst>
                </a:gridCol>
              </a:tblGrid>
              <a:tr h="132503">
                <a:tc gridSpan="2">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分 野</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ct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　共　資　本</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教　　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福　　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そ の 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350952">
                <a:tc gridSpan="2">
                  <a:txBody>
                    <a:bodyPr/>
                    <a:lstStyle/>
                    <a:p>
                      <a:pPr algn="ct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国</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高速自動車道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国道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一級河川</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大学</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私学助成（大学）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社会保険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医師等免許</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医薬品許可免許</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防衛</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外交</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通貨</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850739">
                <a:tc rowSpan="2">
                  <a:txBody>
                    <a:bodyPr/>
                    <a:lstStyle/>
                    <a:p>
                      <a:pPr algn="ct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地　　　　方</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108000" marR="144000" vert="eaVert"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都道府県</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108000" marR="144000" vert="eaVert"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国道（国管理以外）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都道府県道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一級河川（国管理以外）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二級河川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市街化区域、調整区域決定</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高等学校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特別支援学校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小・中学校教員の給与・人事</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私学の助成（幼～高）</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公立大学（特定の県）</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生活保護（町村の区域）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保健所</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警察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職業訓練</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878411">
                <a:tc v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r">
                        <a:lnSpc>
                          <a:spcPts val="900"/>
                        </a:lnSpc>
                        <a:spcBef>
                          <a:spcPts val="100"/>
                        </a:spcBef>
                      </a:pPr>
                      <a:r>
                        <a:rPr kumimoji="1" lang="ja-JP" altLang="en-US" sz="1050">
                          <a:solidFill>
                            <a:schemeClr val="tx1"/>
                          </a:solidFill>
                          <a:latin typeface="MS Gothic" panose="020B0609070205080204" pitchFamily="49" charset="-128"/>
                          <a:ea typeface="MS Gothic" panose="020B0609070205080204" pitchFamily="49" charset="-128"/>
                        </a:rPr>
                        <a:t>市町村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108000" marR="144000" vert="eaVert"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都市計画等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（用途地域・都市施設）</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市町村道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準用河川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下水道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小・中学校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幼稚園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生活保護（市の区域）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国民健康保険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介護保険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上水道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ごみ・し尿処理</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保健所（特定の市）</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戸籍</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住民基本台帳</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1050" dirty="0">
                          <a:solidFill>
                            <a:schemeClr val="tx1"/>
                          </a:solidFill>
                          <a:latin typeface="MS Gothic" panose="020B0609070205080204" pitchFamily="49" charset="-128"/>
                          <a:ea typeface="MS Gothic" panose="020B0609070205080204" pitchFamily="49" charset="-128"/>
                        </a:rPr>
                        <a:t>消防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bl>
          </a:graphicData>
        </a:graphic>
      </p:graphicFrame>
      <p:sp>
        <p:nvSpPr>
          <p:cNvPr id="12" name="正方形/長方形 11">
            <a:extLst>
              <a:ext uri="{FF2B5EF4-FFF2-40B4-BE49-F238E27FC236}">
                <a16:creationId xmlns:a16="http://schemas.microsoft.com/office/drawing/2014/main" id="{CFA9DDAA-AC11-4D0A-9987-7D6C46345573}"/>
              </a:ext>
            </a:extLst>
          </p:cNvPr>
          <p:cNvSpPr/>
          <p:nvPr/>
        </p:nvSpPr>
        <p:spPr>
          <a:xfrm>
            <a:off x="3851920" y="6590360"/>
            <a:ext cx="5041939" cy="177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900" dirty="0">
                <a:solidFill>
                  <a:schemeClr val="tx1"/>
                </a:solidFill>
                <a:latin typeface="メイリオ" panose="020B0604030504040204" pitchFamily="50" charset="-128"/>
                <a:ea typeface="メイリオ" panose="020B0604030504040204" pitchFamily="50" charset="-128"/>
              </a:rPr>
              <a:t>※</a:t>
            </a:r>
            <a:r>
              <a:rPr kumimoji="1" lang="ja-JP" altLang="en-US" sz="900" dirty="0">
                <a:solidFill>
                  <a:schemeClr val="tx1"/>
                </a:solidFill>
                <a:latin typeface="メイリオ" panose="020B0604030504040204" pitchFamily="50" charset="-128"/>
                <a:ea typeface="メイリオ" panose="020B0604030504040204" pitchFamily="50" charset="-128"/>
              </a:rPr>
              <a:t>平成３０年４月以降、国民健康保険の財政運営の責任主体は都道府県に変更</a:t>
            </a:r>
          </a:p>
        </p:txBody>
      </p:sp>
      <p:sp>
        <p:nvSpPr>
          <p:cNvPr id="13" name="正方形/長方形 12">
            <a:extLst>
              <a:ext uri="{FF2B5EF4-FFF2-40B4-BE49-F238E27FC236}">
                <a16:creationId xmlns:a16="http://schemas.microsoft.com/office/drawing/2014/main" id="{16160286-5F2E-463B-B390-6EB7A98589BB}"/>
              </a:ext>
            </a:extLst>
          </p:cNvPr>
          <p:cNvSpPr/>
          <p:nvPr/>
        </p:nvSpPr>
        <p:spPr>
          <a:xfrm>
            <a:off x="5162972" y="520085"/>
            <a:ext cx="29523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75000"/>
                  </a:schemeClr>
                </a:solidFill>
                <a:latin typeface="メイリオ" panose="020B0604030504040204" pitchFamily="50" charset="-128"/>
                <a:ea typeface="メイリオ" panose="020B0604030504040204" pitchFamily="50" charset="-128"/>
              </a:rPr>
              <a:t>教育費</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の行政機関別負担割合　　　　</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（令和７年</a:t>
            </a:r>
            <a:r>
              <a:rPr kumimoji="1" lang="ja-JP" altLang="en-US" sz="1200" dirty="0">
                <a:solidFill>
                  <a:schemeClr val="tx1"/>
                </a:solidFill>
                <a:latin typeface="メイリオ" panose="020B0604030504040204" pitchFamily="50" charset="-128"/>
                <a:ea typeface="メイリオ" panose="020B0604030504040204" pitchFamily="50" charset="-128"/>
              </a:rPr>
              <a:t>４月現在）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公立小・中学校の割合＞</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14" name="表 13">
            <a:extLst>
              <a:ext uri="{FF2B5EF4-FFF2-40B4-BE49-F238E27FC236}">
                <a16:creationId xmlns:a16="http://schemas.microsoft.com/office/drawing/2014/main" id="{72AD47BA-3EE5-4D68-9CEB-31B3D945A8E5}"/>
              </a:ext>
            </a:extLst>
          </p:cNvPr>
          <p:cNvGraphicFramePr>
            <a:graphicFrameLocks noGrp="1"/>
          </p:cNvGraphicFramePr>
          <p:nvPr>
            <p:extLst>
              <p:ext uri="{D42A27DB-BD31-4B8C-83A1-F6EECF244321}">
                <p14:modId xmlns:p14="http://schemas.microsoft.com/office/powerpoint/2010/main" val="3291083359"/>
              </p:ext>
            </p:extLst>
          </p:nvPr>
        </p:nvGraphicFramePr>
        <p:xfrm>
          <a:off x="5253720" y="1305511"/>
          <a:ext cx="3101056" cy="1290408"/>
        </p:xfrm>
        <a:graphic>
          <a:graphicData uri="http://schemas.openxmlformats.org/drawingml/2006/table">
            <a:tbl>
              <a:tblPr firstRow="1">
                <a:tableStyleId>{5940675A-B579-460E-94D1-54222C63F5DA}</a:tableStyleId>
              </a:tblPr>
              <a:tblGrid>
                <a:gridCol w="1648844">
                  <a:extLst>
                    <a:ext uri="{9D8B030D-6E8A-4147-A177-3AD203B41FA5}">
                      <a16:colId xmlns:a16="http://schemas.microsoft.com/office/drawing/2014/main" val="1411623697"/>
                    </a:ext>
                  </a:extLst>
                </a:gridCol>
                <a:gridCol w="720080">
                  <a:extLst>
                    <a:ext uri="{9D8B030D-6E8A-4147-A177-3AD203B41FA5}">
                      <a16:colId xmlns:a16="http://schemas.microsoft.com/office/drawing/2014/main" val="495932085"/>
                    </a:ext>
                  </a:extLst>
                </a:gridCol>
                <a:gridCol w="732132">
                  <a:extLst>
                    <a:ext uri="{9D8B030D-6E8A-4147-A177-3AD203B41FA5}">
                      <a16:colId xmlns:a16="http://schemas.microsoft.com/office/drawing/2014/main" val="3803030530"/>
                    </a:ext>
                  </a:extLst>
                </a:gridCol>
              </a:tblGrid>
              <a:tr h="0">
                <a:tc rowSpan="2">
                  <a:txBody>
                    <a:bodyPr/>
                    <a:lstStyle/>
                    <a:p>
                      <a:pPr algn="ctr">
                        <a:lnSpc>
                          <a:spcPct val="1000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区　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負 担 割 合</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21918">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国</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地　方</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21918">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57191">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78837">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実験器具等購入</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4" name="Slide Number Placeholder 5">
            <a:extLst>
              <a:ext uri="{FF2B5EF4-FFF2-40B4-BE49-F238E27FC236}">
                <a16:creationId xmlns:a16="http://schemas.microsoft.com/office/drawing/2014/main" id="{870155C9-B16D-7C38-A59B-CE100D62236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18</a:t>
            </a:fld>
            <a:endParaRPr kumimoji="1" lang="ja-JP" altLang="en-US"/>
          </a:p>
        </p:txBody>
      </p:sp>
      <p:pic>
        <p:nvPicPr>
          <p:cNvPr id="6" name="図 5" descr="マップ が含まれている画像&#10;&#10;AI 生成コンテンツは誤りを含む可能性があります。">
            <a:extLst>
              <a:ext uri="{FF2B5EF4-FFF2-40B4-BE49-F238E27FC236}">
                <a16:creationId xmlns:a16="http://schemas.microsoft.com/office/drawing/2014/main" id="{589C2848-EA47-E65F-3170-8646A335C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37" y="667119"/>
            <a:ext cx="3885675" cy="2914256"/>
          </a:xfrm>
          <a:prstGeom prst="rect">
            <a:avLst/>
          </a:prstGeom>
          <a:ln>
            <a:solidFill>
              <a:schemeClr val="accent5"/>
            </a:solidFill>
          </a:ln>
        </p:spPr>
      </p:pic>
    </p:spTree>
    <p:extLst>
      <p:ext uri="{BB962C8B-B14F-4D97-AF65-F5344CB8AC3E}">
        <p14:creationId xmlns:p14="http://schemas.microsoft.com/office/powerpoint/2010/main" val="378175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税金</a:t>
            </a:r>
            <a:r>
              <a:rPr lang="ja-JP" altLang="en-US" sz="1500" b="1" kern="0" dirty="0">
                <a:solidFill>
                  <a:schemeClr val="bg1"/>
                </a:solidFill>
                <a:latin typeface="メイリオ" panose="020B0604030504040204" pitchFamily="50" charset="-128"/>
                <a:ea typeface="メイリオ" panose="020B0604030504040204" pitchFamily="50" charset="-128"/>
              </a:rPr>
              <a:t>クイズ（生徒用</a:t>
            </a:r>
            <a:r>
              <a:rPr lang="en-US" altLang="ja-JP" sz="1500" b="1" kern="0" dirty="0">
                <a:solidFill>
                  <a:schemeClr val="bg1"/>
                </a:solidFill>
                <a:latin typeface="メイリオ" panose="020B0604030504040204" pitchFamily="50" charset="-128"/>
                <a:ea typeface="メイリオ" panose="020B0604030504040204" pitchFamily="50" charset="-128"/>
              </a:rPr>
              <a:t>P27‐28</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graphicFrame>
        <p:nvGraphicFramePr>
          <p:cNvPr id="2" name="表 1">
            <a:extLst>
              <a:ext uri="{FF2B5EF4-FFF2-40B4-BE49-F238E27FC236}">
                <a16:creationId xmlns:a16="http://schemas.microsoft.com/office/drawing/2014/main" id="{8CEFF745-630C-4D39-8E8F-41D0BB6B0932}"/>
              </a:ext>
            </a:extLst>
          </p:cNvPr>
          <p:cNvGraphicFramePr>
            <a:graphicFrameLocks noGrp="1"/>
          </p:cNvGraphicFramePr>
          <p:nvPr/>
        </p:nvGraphicFramePr>
        <p:xfrm>
          <a:off x="4283968" y="3561433"/>
          <a:ext cx="4580680" cy="2426254"/>
        </p:xfrm>
        <a:graphic>
          <a:graphicData uri="http://schemas.openxmlformats.org/drawingml/2006/table">
            <a:tbl>
              <a:tblPr firstRow="1" bandRow="1">
                <a:tableStyleId>{5C22544A-7EE6-4342-B048-85BDC9FD1C3A}</a:tableStyleId>
              </a:tblPr>
              <a:tblGrid>
                <a:gridCol w="626572">
                  <a:extLst>
                    <a:ext uri="{9D8B030D-6E8A-4147-A177-3AD203B41FA5}">
                      <a16:colId xmlns:a16="http://schemas.microsoft.com/office/drawing/2014/main" val="3464091997"/>
                    </a:ext>
                  </a:extLst>
                </a:gridCol>
                <a:gridCol w="1599386">
                  <a:extLst>
                    <a:ext uri="{9D8B030D-6E8A-4147-A177-3AD203B41FA5}">
                      <a16:colId xmlns:a16="http://schemas.microsoft.com/office/drawing/2014/main" val="2958291777"/>
                    </a:ext>
                  </a:extLst>
                </a:gridCol>
                <a:gridCol w="2354722">
                  <a:extLst>
                    <a:ext uri="{9D8B030D-6E8A-4147-A177-3AD203B41FA5}">
                      <a16:colId xmlns:a16="http://schemas.microsoft.com/office/drawing/2014/main" val="3324801613"/>
                    </a:ext>
                  </a:extLst>
                </a:gridCol>
              </a:tblGrid>
              <a:tr h="270618">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問</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答え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参考</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6844155"/>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約</a:t>
                      </a:r>
                      <a:r>
                        <a:rPr kumimoji="1" lang="en-US" altLang="ja-JP" sz="900" b="0" dirty="0">
                          <a:latin typeface="MS Gothic" panose="020B0609070205080204" pitchFamily="49" charset="-128"/>
                          <a:ea typeface="MS Gothic" panose="020B0609070205080204" pitchFamily="49" charset="-128"/>
                        </a:rPr>
                        <a:t>50</a:t>
                      </a:r>
                      <a:r>
                        <a:rPr kumimoji="1" lang="ja-JP" altLang="en-US" sz="900" b="0" dirty="0">
                          <a:latin typeface="MS Gothic" panose="020B0609070205080204" pitchFamily="49" charset="-128"/>
                          <a:ea typeface="MS Gothic" panose="020B0609070205080204" pitchFamily="49" charset="-128"/>
                        </a:rPr>
                        <a:t>種類</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約</a:t>
                      </a:r>
                      <a:r>
                        <a:rPr kumimoji="1" lang="en-US" altLang="ja-JP" sz="900" dirty="0">
                          <a:latin typeface="MS Gothic" panose="020B0609070205080204" pitchFamily="49" charset="-128"/>
                          <a:ea typeface="MS Gothic" panose="020B0609070205080204" pitchFamily="49" charset="-128"/>
                        </a:rPr>
                        <a:t>50</a:t>
                      </a:r>
                      <a:r>
                        <a:rPr kumimoji="1" lang="ja-JP" altLang="en-US" sz="900" dirty="0">
                          <a:latin typeface="MS Gothic" panose="020B0609070205080204" pitchFamily="49" charset="-128"/>
                          <a:ea typeface="MS Gothic" panose="020B0609070205080204" pitchFamily="49" charset="-128"/>
                        </a:rPr>
                        <a:t>種類の税金を設けることにより、公平性のバランスを保っています。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19103278"/>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③ クイズの懸賞金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①のノーベル賞の賞金、②の宝くじの当せん金は、法律により税金はかかりません。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696486379"/>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スペードのエース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en-US" altLang="ja-JP" sz="900" dirty="0">
                          <a:latin typeface="MS Gothic" panose="020B0609070205080204" pitchFamily="49" charset="-128"/>
                          <a:ea typeface="MS Gothic" panose="020B0609070205080204" pitchFamily="49" charset="-128"/>
                        </a:rPr>
                        <a:t>1711</a:t>
                      </a:r>
                      <a:r>
                        <a:rPr kumimoji="1" lang="ja-JP" altLang="en-US" sz="900" dirty="0">
                          <a:latin typeface="MS Gothic" panose="020B0609070205080204" pitchFamily="49" charset="-128"/>
                          <a:ea typeface="MS Gothic" panose="020B0609070205080204" pitchFamily="49" charset="-128"/>
                        </a:rPr>
                        <a:t>年にイギリスでトランプが流行したとき、トランプに税金がかけられました。</a:t>
                      </a:r>
                      <a:endParaRPr kumimoji="1" lang="en-US" altLang="ja-JP"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987364009"/>
                  </a:ext>
                </a:extLst>
              </a:tr>
              <a:tr h="381925">
                <a:tc>
                  <a:txBody>
                    <a:bodyPr/>
                    <a:lstStyle/>
                    <a:p>
                      <a:pPr algn="ctr"/>
                      <a:r>
                        <a:rPr kumimoji="1" lang="ja-JP" altLang="en-US" sz="900" b="1" dirty="0">
                          <a:latin typeface="MS Gothic" panose="020B0609070205080204" pitchFamily="49" charset="-128"/>
                          <a:ea typeface="MS Gothic" panose="020B0609070205080204" pitchFamily="49" charset="-128"/>
                        </a:rPr>
                        <a:t>４</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③ 国会</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選挙で選ばれた国会議員が国会で決めています。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82206932"/>
                  </a:ext>
                </a:extLst>
              </a:tr>
              <a:tr h="479475">
                <a:tc>
                  <a:txBody>
                    <a:bodyPr/>
                    <a:lstStyle/>
                    <a:p>
                      <a:pPr algn="ctr"/>
                      <a:r>
                        <a:rPr kumimoji="1" lang="ja-JP" altLang="en-US" sz="900" b="1" dirty="0">
                          <a:latin typeface="MS Gothic" panose="020B0609070205080204" pitchFamily="49" charset="-128"/>
                          <a:ea typeface="MS Gothic" panose="020B0609070205080204" pitchFamily="49" charset="-128"/>
                        </a:rPr>
                        <a:t>５</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かえる税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中世のフランスで、かえるが鳴くのを止めさせる役目があり、役目の代わりにかえる税がありました。</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318520846"/>
                  </a:ext>
                </a:extLst>
              </a:tr>
            </a:tbl>
          </a:graphicData>
        </a:graphic>
      </p:graphicFrame>
      <p:graphicFrame>
        <p:nvGraphicFramePr>
          <p:cNvPr id="12" name="表 11">
            <a:extLst>
              <a:ext uri="{FF2B5EF4-FFF2-40B4-BE49-F238E27FC236}">
                <a16:creationId xmlns:a16="http://schemas.microsoft.com/office/drawing/2014/main" id="{F73F0934-647A-489F-9896-37D7CCEEFA22}"/>
              </a:ext>
            </a:extLst>
          </p:cNvPr>
          <p:cNvGraphicFramePr>
            <a:graphicFrameLocks noGrp="1"/>
          </p:cNvGraphicFramePr>
          <p:nvPr/>
        </p:nvGraphicFramePr>
        <p:xfrm>
          <a:off x="4329281" y="893760"/>
          <a:ext cx="3519605" cy="2217420"/>
        </p:xfrm>
        <a:graphic>
          <a:graphicData uri="http://schemas.openxmlformats.org/drawingml/2006/table">
            <a:tbl>
              <a:tblPr firstRow="1" bandRow="1">
                <a:tableStyleId>{5C22544A-7EE6-4342-B048-85BDC9FD1C3A}</a:tableStyleId>
              </a:tblPr>
              <a:tblGrid>
                <a:gridCol w="672739">
                  <a:extLst>
                    <a:ext uri="{9D8B030D-6E8A-4147-A177-3AD203B41FA5}">
                      <a16:colId xmlns:a16="http://schemas.microsoft.com/office/drawing/2014/main" val="3464091997"/>
                    </a:ext>
                  </a:extLst>
                </a:gridCol>
                <a:gridCol w="1569305">
                  <a:extLst>
                    <a:ext uri="{9D8B030D-6E8A-4147-A177-3AD203B41FA5}">
                      <a16:colId xmlns:a16="http://schemas.microsoft.com/office/drawing/2014/main" val="2958291777"/>
                    </a:ext>
                  </a:extLst>
                </a:gridCol>
                <a:gridCol w="1277561">
                  <a:extLst>
                    <a:ext uri="{9D8B030D-6E8A-4147-A177-3AD203B41FA5}">
                      <a16:colId xmlns:a16="http://schemas.microsoft.com/office/drawing/2014/main" val="3324801613"/>
                    </a:ext>
                  </a:extLst>
                </a:gridCol>
              </a:tblGrid>
              <a:tr h="245887">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問</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答え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参考</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6844155"/>
                  </a:ext>
                </a:extLst>
              </a:tr>
              <a:tr h="221962">
                <a:tc>
                  <a:txBody>
                    <a:bodyPr/>
                    <a:lstStyle/>
                    <a:p>
                      <a:pPr algn="ctr"/>
                      <a:r>
                        <a:rPr kumimoji="1" lang="ja-JP" altLang="en-US" sz="900" b="1" dirty="0">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① 納税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19103278"/>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水平</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③ 垂直</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12</a:t>
                      </a:r>
                      <a:endParaRPr kumimoji="1" lang="ja-JP" altLang="en-US"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696486379"/>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④ 国民</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⑤ 国会議員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987364009"/>
                  </a:ext>
                </a:extLst>
              </a:tr>
              <a:tr h="621495">
                <a:tc>
                  <a:txBody>
                    <a:bodyPr/>
                    <a:lstStyle/>
                    <a:p>
                      <a:pPr algn="ctr"/>
                      <a:r>
                        <a:rPr kumimoji="1" lang="ja-JP" altLang="en-US" sz="900" b="1" dirty="0">
                          <a:latin typeface="MS Gothic" panose="020B0609070205080204" pitchFamily="49" charset="-128"/>
                          <a:ea typeface="MS Gothic" panose="020B0609070205080204" pitchFamily="49" charset="-128"/>
                        </a:rPr>
                        <a:t>４</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⑥ 社会保障関係</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⑦ 国債</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⑧ 税収</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⑨ 公債金（借金）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16</a:t>
                      </a:r>
                      <a:endParaRPr kumimoji="1" lang="ja-JP" altLang="en-US"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82206932"/>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５</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⑩⑪ 道府</a:t>
                      </a:r>
                      <a:r>
                        <a:rPr kumimoji="1" lang="ja-JP" altLang="en-US" sz="900" b="0">
                          <a:latin typeface="MS Gothic" panose="020B0609070205080204" pitchFamily="49" charset="-128"/>
                          <a:ea typeface="MS Gothic" panose="020B0609070205080204" pitchFamily="49" charset="-128"/>
                        </a:rPr>
                        <a:t>県民税</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a:latin typeface="MS Gothic" panose="020B0609070205080204" pitchFamily="49" charset="-128"/>
                          <a:ea typeface="MS Gothic" panose="020B0609070205080204" pitchFamily="49" charset="-128"/>
                        </a:rPr>
                        <a:t>　　</a:t>
                      </a:r>
                      <a:r>
                        <a:rPr kumimoji="1" lang="en-US" altLang="ja-JP" sz="900" b="0" dirty="0">
                          <a:latin typeface="MS Gothic" panose="020B0609070205080204" pitchFamily="49" charset="-128"/>
                          <a:ea typeface="MS Gothic" panose="020B0609070205080204" pitchFamily="49" charset="-128"/>
                        </a:rPr>
                        <a:t> </a:t>
                      </a:r>
                      <a:r>
                        <a:rPr kumimoji="1" lang="ja-JP" altLang="en-US" sz="900" b="0">
                          <a:latin typeface="MS Gothic" panose="020B0609070205080204" pitchFamily="49" charset="-128"/>
                          <a:ea typeface="MS Gothic" panose="020B0609070205080204" pitchFamily="49" charset="-128"/>
                        </a:rPr>
                        <a:t>事業税など</a:t>
                      </a:r>
                      <a:endParaRPr kumimoji="1" lang="en-US" altLang="ja-JP" sz="9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318520846"/>
                  </a:ext>
                </a:extLst>
              </a:tr>
            </a:tbl>
          </a:graphicData>
        </a:graphic>
      </p:graphicFrame>
      <p:sp>
        <p:nvSpPr>
          <p:cNvPr id="16" name="テキスト ボックス 15">
            <a:extLst>
              <a:ext uri="{FF2B5EF4-FFF2-40B4-BE49-F238E27FC236}">
                <a16:creationId xmlns:a16="http://schemas.microsoft.com/office/drawing/2014/main" id="{FF06CF6C-AD24-4C21-A441-C73103107456}"/>
              </a:ext>
            </a:extLst>
          </p:cNvPr>
          <p:cNvSpPr txBox="1"/>
          <p:nvPr/>
        </p:nvSpPr>
        <p:spPr>
          <a:xfrm>
            <a:off x="4293876" y="6172140"/>
            <a:ext cx="34694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2"/>
            <a:extLst>
              <a:ext uri="{FF2B5EF4-FFF2-40B4-BE49-F238E27FC236}">
                <a16:creationId xmlns:a16="http://schemas.microsoft.com/office/drawing/2014/main" id="{09CC382C-BC33-477E-A635-41A5C7CA59FC}"/>
              </a:ext>
            </a:extLst>
          </p:cNvPr>
          <p:cNvPicPr>
            <a:picLocks noChangeAspect="1"/>
          </p:cNvPicPr>
          <p:nvPr/>
        </p:nvPicPr>
        <p:blipFill>
          <a:blip r:embed="rId3"/>
          <a:stretch>
            <a:fillRect/>
          </a:stretch>
        </p:blipFill>
        <p:spPr>
          <a:xfrm>
            <a:off x="7894791" y="6145772"/>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221793" y="559042"/>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穴埋め問題　解答</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9" name="正方形/長方形 8">
            <a:extLst>
              <a:ext uri="{FF2B5EF4-FFF2-40B4-BE49-F238E27FC236}">
                <a16:creationId xmlns:a16="http://schemas.microsoft.com/office/drawing/2014/main" id="{52C70B87-CDC9-E4E4-1A80-D3CDAAD215A2}"/>
              </a:ext>
            </a:extLst>
          </p:cNvPr>
          <p:cNvSpPr/>
          <p:nvPr/>
        </p:nvSpPr>
        <p:spPr>
          <a:xfrm>
            <a:off x="4221793" y="3229044"/>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税金クイズ　解答</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221793" y="6145772"/>
            <a:ext cx="4634207"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D8EF7E9-59CF-3273-5968-2E725F6EA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84" y="668322"/>
            <a:ext cx="3887363" cy="2915522"/>
          </a:xfrm>
          <a:prstGeom prst="rect">
            <a:avLst/>
          </a:prstGeom>
          <a:ln>
            <a:solidFill>
              <a:schemeClr val="accent5"/>
            </a:solidFill>
          </a:ln>
        </p:spPr>
      </p:pic>
      <p:pic>
        <p:nvPicPr>
          <p:cNvPr id="14" name="図 1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3302EDB-2A99-D4AE-0C89-3C6FADC94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30" y="3669108"/>
            <a:ext cx="3887363" cy="2915522"/>
          </a:xfrm>
          <a:prstGeom prst="rect">
            <a:avLst/>
          </a:prstGeom>
          <a:ln>
            <a:solidFill>
              <a:schemeClr val="accent5"/>
            </a:solidFill>
          </a:ln>
        </p:spPr>
      </p:pic>
      <p:sp>
        <p:nvSpPr>
          <p:cNvPr id="3" name="Slide Number Placeholder 5">
            <a:extLst>
              <a:ext uri="{FF2B5EF4-FFF2-40B4-BE49-F238E27FC236}">
                <a16:creationId xmlns:a16="http://schemas.microsoft.com/office/drawing/2014/main" id="{9E6EF15B-B9A6-5C7D-31AC-E04193EF8AD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1711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9"/>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a:hlinkClick r:id="rId3"/>
            <a:extLst>
              <a:ext uri="{FF2B5EF4-FFF2-40B4-BE49-F238E27FC236}">
                <a16:creationId xmlns:a16="http://schemas.microsoft.com/office/drawing/2014/main" id="{01119EF5-F189-4C7C-970B-12EB6151CDBC}"/>
              </a:ext>
            </a:extLst>
          </p:cNvPr>
          <p:cNvPicPr>
            <a:picLocks noChangeAspect="1"/>
          </p:cNvPicPr>
          <p:nvPr/>
        </p:nvPicPr>
        <p:blipFill>
          <a:blip r:embed="rId4"/>
          <a:stretch>
            <a:fillRect/>
          </a:stretch>
        </p:blipFill>
        <p:spPr>
          <a:xfrm>
            <a:off x="8009996" y="4936652"/>
            <a:ext cx="848543" cy="853106"/>
          </a:xfrm>
          <a:prstGeom prst="rect">
            <a:avLst/>
          </a:prstGeom>
        </p:spPr>
      </p:pic>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9C758B9D-105F-4B09-807F-61DCD248C09C}"/>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パワーポイント</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教材を活用</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されるに</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3709231433"/>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P27</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pic>
        <p:nvPicPr>
          <p:cNvPr id="21" name="図 20">
            <a:extLst>
              <a:ext uri="{FF2B5EF4-FFF2-40B4-BE49-F238E27FC236}">
                <a16:creationId xmlns:a16="http://schemas.microsoft.com/office/drawing/2014/main" id="{E388C3D4-13AD-4CE9-B69C-9FB01F9B117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6396150" y="3793516"/>
            <a:ext cx="1440298" cy="1996242"/>
          </a:xfrm>
          <a:prstGeom prst="rect">
            <a:avLst/>
          </a:prstGeom>
          <a:noFill/>
          <a:ln>
            <a:noFill/>
          </a:ln>
        </p:spPr>
      </p:pic>
      <p:sp>
        <p:nvSpPr>
          <p:cNvPr id="22" name="正方形/長方形 21">
            <a:extLst>
              <a:ext uri="{FF2B5EF4-FFF2-40B4-BE49-F238E27FC236}">
                <a16:creationId xmlns:a16="http://schemas.microsoft.com/office/drawing/2014/main" id="{5CA92968-94F0-406E-AE8B-D28F60E66461}"/>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0" name="Rectangle 6">
            <a:extLst>
              <a:ext uri="{FF2B5EF4-FFF2-40B4-BE49-F238E27FC236}">
                <a16:creationId xmlns:a16="http://schemas.microsoft.com/office/drawing/2014/main" id="{4AE12CA4-E63B-4CE7-88E6-461350537B21}"/>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600"/>
              </a:spcBef>
              <a:buFontTx/>
              <a:buNone/>
            </a:pPr>
            <a:r>
              <a:rPr lang="ja-JP" altLang="en-US" sz="1000" dirty="0">
                <a:latin typeface="メイリオ" panose="020B0604030504040204" pitchFamily="50" charset="-128"/>
                <a:ea typeface="メイリオ" panose="020B0604030504040204" pitchFamily="50" charset="-128"/>
              </a:rPr>
              <a:t>　この副教材は、生徒に「税の本質」を学ばせることを念頭において作成しています。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基本的には、パワーポイント教材の差し替えは、授業をされる方の自由としていますが、「税の本質」を考えさせる「わたしたちの生活と税金」（生徒用）のＰ９～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
        <p:nvSpPr>
          <p:cNvPr id="3" name="Slide Number Placeholder 5">
            <a:extLst>
              <a:ext uri="{FF2B5EF4-FFF2-40B4-BE49-F238E27FC236}">
                <a16:creationId xmlns:a16="http://schemas.microsoft.com/office/drawing/2014/main" id="{48223974-1099-23D6-E349-DAEED8423DF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4545158" y="4439618"/>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P29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515605" y="1823143"/>
            <a:ext cx="446963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545158" y="1139462"/>
            <a:ext cx="4469633"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545158"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sp>
        <p:nvSpPr>
          <p:cNvPr id="2" name="テキスト ボックス 1">
            <a:extLst>
              <a:ext uri="{FF2B5EF4-FFF2-40B4-BE49-F238E27FC236}">
                <a16:creationId xmlns:a16="http://schemas.microsoft.com/office/drawing/2014/main" id="{DFD2C5E8-C92D-03A7-16E9-6E04D76C7934}"/>
              </a:ext>
            </a:extLst>
          </p:cNvPr>
          <p:cNvSpPr txBox="1"/>
          <p:nvPr/>
        </p:nvSpPr>
        <p:spPr>
          <a:xfrm>
            <a:off x="4659043" y="5745771"/>
            <a:ext cx="3170000" cy="738664"/>
          </a:xfrm>
          <a:prstGeom prst="rect">
            <a:avLst/>
          </a:prstGeom>
          <a:noFill/>
        </p:spPr>
        <p:txBody>
          <a:bodyPr wrap="squar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和歌山県</a:t>
            </a:r>
            <a:r>
              <a:rPr kumimoji="1" lang="zh-TW" altLang="en-US" sz="1100" dirty="0">
                <a:solidFill>
                  <a:schemeClr val="accent5">
                    <a:lumMod val="75000"/>
                  </a:schemeClr>
                </a:solidFill>
                <a:latin typeface="メイリオ" panose="020B0604030504040204" pitchFamily="50" charset="-128"/>
                <a:ea typeface="メイリオ" panose="020B0604030504040204" pitchFamily="50" charset="-128"/>
              </a:rPr>
              <a:t>租税教育推進連絡協議会</a:t>
            </a:r>
            <a:r>
              <a:rPr kumimoji="1" lang="ja-JP" altLang="en-US" sz="1100">
                <a:solidFill>
                  <a:schemeClr val="accent5">
                    <a:lumMod val="75000"/>
                  </a:schemeClr>
                </a:solidFill>
                <a:latin typeface="メイリオ" panose="020B0604030504040204" pitchFamily="50" charset="-128"/>
                <a:ea typeface="メイリオ" panose="020B0604030504040204" pitchFamily="50" charset="-128"/>
              </a:rPr>
              <a:t>ホームページ</a:t>
            </a:r>
            <a:endPar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和歌山県の財政、租税教育用教材、</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「税の作文」の優秀作品などを掲載</a:t>
            </a:r>
            <a:r>
              <a:rPr kumimoji="1" lang="ja-JP" altLang="en-US" sz="1000">
                <a:solidFill>
                  <a:schemeClr val="accent5">
                    <a:lumMod val="75000"/>
                  </a:schemeClr>
                </a:solidFill>
                <a:latin typeface="メイリオ" panose="020B0604030504040204" pitchFamily="50" charset="-128"/>
                <a:ea typeface="メイリオ" panose="020B0604030504040204" pitchFamily="50" charset="-128"/>
              </a:rPr>
              <a:t>　</a:t>
            </a:r>
            <a:endParaRPr kumimoji="1" lang="en-US" altLang="ja-JP" sz="1000" dirty="0">
              <a:solidFill>
                <a:schemeClr val="accent5">
                  <a:lumMod val="75000"/>
                </a:schemeClr>
              </a:solidFill>
              <a:latin typeface="メイリオ" panose="020B0604030504040204" pitchFamily="50" charset="-128"/>
              <a:ea typeface="メイリオ" panose="020B0604030504040204" pitchFamily="50" charset="-128"/>
            </a:endParaRPr>
          </a:p>
          <a:p>
            <a:r>
              <a:rPr lang="en-US" altLang="ja-JP" sz="11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https://wakayama-sozeikyoiku.jp/ </a:t>
            </a:r>
            <a:endParaRPr kumimoji="1" lang="ja-JP" altLang="en-US" sz="11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10" name="図 9">
            <a:extLst>
              <a:ext uri="{FF2B5EF4-FFF2-40B4-BE49-F238E27FC236}">
                <a16:creationId xmlns:a16="http://schemas.microsoft.com/office/drawing/2014/main" id="{784FBFCA-C98F-0D87-0747-A3B7ED954037}"/>
              </a:ext>
            </a:extLst>
          </p:cNvPr>
          <p:cNvPicPr>
            <a:picLocks noChangeAspect="1"/>
          </p:cNvPicPr>
          <p:nvPr/>
        </p:nvPicPr>
        <p:blipFill>
          <a:blip r:embed="rId3"/>
          <a:stretch>
            <a:fillRect/>
          </a:stretch>
        </p:blipFill>
        <p:spPr>
          <a:xfrm>
            <a:off x="7702664" y="5667796"/>
            <a:ext cx="847417" cy="847417"/>
          </a:xfrm>
          <a:prstGeom prst="rect">
            <a:avLst/>
          </a:prstGeom>
        </p:spPr>
      </p:pic>
      <p:sp>
        <p:nvSpPr>
          <p:cNvPr id="12" name="AutoShape 10">
            <a:extLst>
              <a:ext uri="{FF2B5EF4-FFF2-40B4-BE49-F238E27FC236}">
                <a16:creationId xmlns:a16="http://schemas.microsoft.com/office/drawing/2014/main" id="{6B52E7BD-1242-3C5F-593A-4E7354DFAA05}"/>
              </a:ext>
            </a:extLst>
          </p:cNvPr>
          <p:cNvSpPr>
            <a:spLocks noChangeArrowheads="1"/>
          </p:cNvSpPr>
          <p:nvPr/>
        </p:nvSpPr>
        <p:spPr bwMode="auto">
          <a:xfrm>
            <a:off x="4572000" y="5667795"/>
            <a:ext cx="3978081" cy="847417"/>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A9367B37-D63B-F05E-30C8-E2C54E3A3116}"/>
              </a:ext>
            </a:extLst>
          </p:cNvPr>
          <p:cNvPicPr>
            <a:picLocks noChangeAspect="1"/>
          </p:cNvPicPr>
          <p:nvPr/>
        </p:nvPicPr>
        <p:blipFill>
          <a:blip r:embed="rId4"/>
          <a:stretch>
            <a:fillRect/>
          </a:stretch>
        </p:blipFill>
        <p:spPr>
          <a:xfrm>
            <a:off x="399579" y="747466"/>
            <a:ext cx="3939924" cy="2954943"/>
          </a:xfrm>
          <a:prstGeom prst="rect">
            <a:avLst/>
          </a:prstGeom>
          <a:ln>
            <a:solidFill>
              <a:schemeClr val="accent5"/>
            </a:solidFill>
          </a:ln>
        </p:spPr>
      </p:pic>
      <p:graphicFrame>
        <p:nvGraphicFramePr>
          <p:cNvPr id="13" name="表 12">
            <a:extLst>
              <a:ext uri="{FF2B5EF4-FFF2-40B4-BE49-F238E27FC236}">
                <a16:creationId xmlns:a16="http://schemas.microsoft.com/office/drawing/2014/main" id="{B7AD42F7-E092-0301-12B1-E65A38D4FB73}"/>
              </a:ext>
            </a:extLst>
          </p:cNvPr>
          <p:cNvGraphicFramePr>
            <a:graphicFrameLocks noGrp="1"/>
          </p:cNvGraphicFramePr>
          <p:nvPr>
            <p:extLst>
              <p:ext uri="{D42A27DB-BD31-4B8C-83A1-F6EECF244321}">
                <p14:modId xmlns:p14="http://schemas.microsoft.com/office/powerpoint/2010/main" val="1037676270"/>
              </p:ext>
            </p:extLst>
          </p:nvPr>
        </p:nvGraphicFramePr>
        <p:xfrm>
          <a:off x="428694" y="4119024"/>
          <a:ext cx="3910810" cy="2396191"/>
        </p:xfrm>
        <a:graphic>
          <a:graphicData uri="http://schemas.openxmlformats.org/drawingml/2006/table">
            <a:tbl>
              <a:tblPr firstRow="1" firstCol="1" bandRow="1">
                <a:tableStyleId>{5C22544A-7EE6-4342-B048-85BDC9FD1C3A}</a:tableStyleId>
              </a:tblPr>
              <a:tblGrid>
                <a:gridCol w="2171532">
                  <a:extLst>
                    <a:ext uri="{9D8B030D-6E8A-4147-A177-3AD203B41FA5}">
                      <a16:colId xmlns:a16="http://schemas.microsoft.com/office/drawing/2014/main" val="2883103315"/>
                    </a:ext>
                  </a:extLst>
                </a:gridCol>
                <a:gridCol w="869639">
                  <a:extLst>
                    <a:ext uri="{9D8B030D-6E8A-4147-A177-3AD203B41FA5}">
                      <a16:colId xmlns:a16="http://schemas.microsoft.com/office/drawing/2014/main" val="417762001"/>
                    </a:ext>
                  </a:extLst>
                </a:gridCol>
                <a:gridCol w="869639">
                  <a:extLst>
                    <a:ext uri="{9D8B030D-6E8A-4147-A177-3AD203B41FA5}">
                      <a16:colId xmlns:a16="http://schemas.microsoft.com/office/drawing/2014/main" val="2511280395"/>
                    </a:ext>
                  </a:extLst>
                </a:gridCol>
              </a:tblGrid>
              <a:tr h="502815">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各地区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r>
                        <a:rPr kumimoji="1" lang="ja-JP" altLang="en-US" sz="1050" dirty="0">
                          <a:solidFill>
                            <a:schemeClr val="tx1"/>
                          </a:solidFill>
                          <a:latin typeface="MS Gothic" panose="020B0609070205080204" pitchFamily="49" charset="-128"/>
                          <a:ea typeface="MS Gothic" panose="020B0609070205080204" pitchFamily="49" charset="-128"/>
                        </a:rPr>
                        <a:t>租税教育推進連絡協議会名</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ja-JP" sz="1050" kern="100">
                          <a:solidFill>
                            <a:schemeClr val="tx1"/>
                          </a:solidFill>
                          <a:effectLst/>
                          <a:latin typeface="MS Gothic" panose="020B0609070205080204" pitchFamily="49" charset="-128"/>
                          <a:ea typeface="MS Gothic" panose="020B0609070205080204" pitchFamily="49" charset="-128"/>
                        </a:rPr>
                        <a:t>応募</a:t>
                      </a:r>
                      <a:r>
                        <a:rPr lang="ja-JP" sz="1050" kern="100" dirty="0">
                          <a:solidFill>
                            <a:schemeClr val="tx1"/>
                          </a:solidFill>
                          <a:effectLst/>
                          <a:latin typeface="MS Gothic" panose="020B0609070205080204" pitchFamily="49" charset="-128"/>
                          <a:ea typeface="MS Gothic" panose="020B0609070205080204" pitchFamily="49" charset="-128"/>
                        </a:rPr>
                        <a:t>校数</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ja-JP" sz="1050" kern="100">
                          <a:solidFill>
                            <a:schemeClr val="tx1"/>
                          </a:solidFill>
                          <a:effectLst/>
                          <a:latin typeface="MS Gothic" panose="020B0609070205080204" pitchFamily="49" charset="-128"/>
                          <a:ea typeface="MS Gothic" panose="020B0609070205080204" pitchFamily="49" charset="-128"/>
                        </a:rPr>
                        <a:t>応募編数</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20561970"/>
                  </a:ext>
                </a:extLst>
              </a:tr>
              <a:tr h="236672">
                <a:tc>
                  <a:txBody>
                    <a:bodyPr/>
                    <a:lstStyle/>
                    <a:p>
                      <a:pPr algn="ctr"/>
                      <a:r>
                        <a:rPr lang="ja-JP" sz="1050" b="0" kern="0" spc="630" dirty="0">
                          <a:solidFill>
                            <a:schemeClr val="tx1"/>
                          </a:solidFill>
                          <a:effectLst/>
                          <a:latin typeface="MS Gothic" panose="020B0609070205080204" pitchFamily="49" charset="-128"/>
                          <a:ea typeface="MS Gothic" panose="020B0609070205080204" pitchFamily="49" charset="-128"/>
                        </a:rPr>
                        <a:t>和歌山</a:t>
                      </a:r>
                      <a:r>
                        <a:rPr lang="ja-JP" altLang="en-US" sz="1050" b="0" kern="0" spc="630" dirty="0">
                          <a:solidFill>
                            <a:schemeClr val="tx1"/>
                          </a:solidFill>
                          <a:effectLst/>
                          <a:latin typeface="MS Gothic" panose="020B0609070205080204" pitchFamily="49" charset="-128"/>
                          <a:ea typeface="MS Gothic" panose="020B0609070205080204" pitchFamily="49" charset="-128"/>
                        </a:rPr>
                        <a:t>市</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24</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a:solidFill>
                            <a:schemeClr val="tx1"/>
                          </a:solidFill>
                          <a:effectLst/>
                          <a:latin typeface="MS Gothic" panose="020B0609070205080204" pitchFamily="49" charset="-128"/>
                          <a:ea typeface="MS Gothic" panose="020B0609070205080204" pitchFamily="49" charset="-128"/>
                        </a:rPr>
                        <a:t>3,583</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244421188"/>
                  </a:ext>
                </a:extLst>
              </a:tr>
              <a:tr h="236672">
                <a:tc>
                  <a:txBody>
                    <a:bodyPr/>
                    <a:lstStyle/>
                    <a:p>
                      <a:pPr algn="ctr"/>
                      <a:r>
                        <a:rPr lang="ja-JP" sz="1050" b="0" kern="0" spc="50" dirty="0">
                          <a:solidFill>
                            <a:schemeClr val="tx1"/>
                          </a:solidFill>
                          <a:effectLst/>
                          <a:latin typeface="MS Gothic" panose="020B0609070205080204" pitchFamily="49" charset="-128"/>
                          <a:ea typeface="MS Gothic" panose="020B0609070205080204" pitchFamily="49" charset="-128"/>
                        </a:rPr>
                        <a:t>海南・海草</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9</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a:solidFill>
                            <a:schemeClr val="tx1"/>
                          </a:solidFill>
                          <a:effectLst/>
                          <a:latin typeface="MS Gothic" panose="020B0609070205080204" pitchFamily="49" charset="-128"/>
                          <a:ea typeface="MS Gothic" panose="020B0609070205080204" pitchFamily="49" charset="-128"/>
                        </a:rPr>
                        <a:t>617</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01124061"/>
                  </a:ext>
                </a:extLst>
              </a:tr>
              <a:tr h="236672">
                <a:tc>
                  <a:txBody>
                    <a:bodyPr/>
                    <a:lstStyle/>
                    <a:p>
                      <a:pPr algn="ctr"/>
                      <a:r>
                        <a:rPr lang="ja-JP" sz="1050" b="0" kern="0" spc="240" dirty="0">
                          <a:solidFill>
                            <a:schemeClr val="tx1"/>
                          </a:solidFill>
                          <a:effectLst/>
                          <a:latin typeface="MS Gothic" panose="020B0609070205080204" pitchFamily="49" charset="-128"/>
                          <a:ea typeface="MS Gothic" panose="020B0609070205080204" pitchFamily="49" charset="-128"/>
                        </a:rPr>
                        <a:t>日高地方</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20</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1.575</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76525749"/>
                  </a:ext>
                </a:extLst>
              </a:tr>
              <a:tr h="236672">
                <a:tc>
                  <a:txBody>
                    <a:bodyPr/>
                    <a:lstStyle/>
                    <a:p>
                      <a:pPr algn="ctr"/>
                      <a:r>
                        <a:rPr lang="ja-JP" sz="1050" b="0" kern="0" spc="15">
                          <a:solidFill>
                            <a:schemeClr val="tx1"/>
                          </a:solidFill>
                          <a:effectLst/>
                          <a:latin typeface="MS Gothic" panose="020B0609070205080204" pitchFamily="49" charset="-128"/>
                          <a:ea typeface="MS Gothic" panose="020B0609070205080204" pitchFamily="49" charset="-128"/>
                        </a:rPr>
                        <a:t>田辺・西牟婁</a:t>
                      </a:r>
                      <a:endParaRPr lang="ja-JP" sz="1050" b="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20</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1,404</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667749724"/>
                  </a:ext>
                </a:extLst>
              </a:tr>
              <a:tr h="236672">
                <a:tc>
                  <a:txBody>
                    <a:bodyPr/>
                    <a:lstStyle/>
                    <a:p>
                      <a:pPr algn="ctr"/>
                      <a:r>
                        <a:rPr lang="ja-JP" sz="1050" b="0" kern="0" spc="15" dirty="0">
                          <a:solidFill>
                            <a:schemeClr val="tx1"/>
                          </a:solidFill>
                          <a:effectLst/>
                          <a:latin typeface="MS Gothic" panose="020B0609070205080204" pitchFamily="49" charset="-128"/>
                          <a:ea typeface="MS Gothic" panose="020B0609070205080204" pitchFamily="49" charset="-128"/>
                        </a:rPr>
                        <a:t>新宮・東牟婁</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17</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430</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492906680"/>
                  </a:ext>
                </a:extLst>
              </a:tr>
              <a:tr h="236672">
                <a:tc>
                  <a:txBody>
                    <a:bodyPr/>
                    <a:lstStyle/>
                    <a:p>
                      <a:pPr algn="ctr"/>
                      <a:r>
                        <a:rPr lang="ja-JP" sz="1050" b="0" kern="0" dirty="0">
                          <a:solidFill>
                            <a:schemeClr val="tx1"/>
                          </a:solidFill>
                          <a:effectLst/>
                          <a:latin typeface="MS Gothic" panose="020B0609070205080204" pitchFamily="49" charset="-128"/>
                          <a:ea typeface="MS Gothic" panose="020B0609070205080204" pitchFamily="49" charset="-128"/>
                        </a:rPr>
                        <a:t>橋本・伊都・那賀</a:t>
                      </a:r>
                      <a:endParaRPr lang="ja-JP" sz="1050" b="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19</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1,143</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434804473"/>
                  </a:ext>
                </a:extLst>
              </a:tr>
              <a:tr h="236672">
                <a:tc>
                  <a:txBody>
                    <a:bodyPr/>
                    <a:lstStyle/>
                    <a:p>
                      <a:pPr algn="ctr"/>
                      <a:r>
                        <a:rPr lang="ja-JP" sz="1050" b="0" kern="0" spc="240">
                          <a:solidFill>
                            <a:schemeClr val="tx1"/>
                          </a:solidFill>
                          <a:effectLst/>
                          <a:latin typeface="MS Gothic" panose="020B0609070205080204" pitchFamily="49" charset="-128"/>
                          <a:ea typeface="MS Gothic" panose="020B0609070205080204" pitchFamily="49" charset="-128"/>
                        </a:rPr>
                        <a:t>有田地方</a:t>
                      </a:r>
                      <a:endParaRPr lang="ja-JP" sz="1050" b="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8</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1,471</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38170089"/>
                  </a:ext>
                </a:extLst>
              </a:tr>
              <a:tr h="236672">
                <a:tc>
                  <a:txBody>
                    <a:bodyPr/>
                    <a:lstStyle/>
                    <a:p>
                      <a:pPr algn="ctr" rtl="0"/>
                      <a:r>
                        <a:rPr lang="ja-JP" altLang="en-US"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合　　計</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AFCFF"/>
                    </a:solid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117</a:t>
                      </a:r>
                      <a:endParaRPr lang="ja-JP" sz="1050" kern="10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AFCFF"/>
                    </a:solidFill>
                  </a:tcPr>
                </a:tc>
                <a:tc>
                  <a:txBody>
                    <a:bodyPr/>
                    <a:lstStyle/>
                    <a:p>
                      <a:pPr algn="r"/>
                      <a:r>
                        <a:rPr lang="en-US" sz="1050" kern="100" dirty="0">
                          <a:solidFill>
                            <a:schemeClr val="tx1"/>
                          </a:solidFill>
                          <a:effectLst/>
                          <a:latin typeface="MS Gothic" panose="020B0609070205080204" pitchFamily="49" charset="-128"/>
                          <a:ea typeface="MS Gothic" panose="020B0609070205080204" pitchFamily="49" charset="-128"/>
                        </a:rPr>
                        <a:t>10,223</a:t>
                      </a:r>
                      <a:endParaRPr lang="ja-JP" sz="105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AFCFF"/>
                    </a:solidFill>
                  </a:tcPr>
                </a:tc>
                <a:extLst>
                  <a:ext uri="{0D108BD9-81ED-4DB2-BD59-A6C34878D82A}">
                    <a16:rowId xmlns:a16="http://schemas.microsoft.com/office/drawing/2014/main" val="353289955"/>
                  </a:ext>
                </a:extLst>
              </a:tr>
            </a:tbl>
          </a:graphicData>
        </a:graphic>
      </p:graphicFrame>
      <p:sp>
        <p:nvSpPr>
          <p:cNvPr id="14" name="正方形/長方形 13">
            <a:extLst>
              <a:ext uri="{FF2B5EF4-FFF2-40B4-BE49-F238E27FC236}">
                <a16:creationId xmlns:a16="http://schemas.microsoft.com/office/drawing/2014/main" id="{9F2D4757-09E9-EC12-59FB-1C0F8195C65E}"/>
              </a:ext>
            </a:extLst>
          </p:cNvPr>
          <p:cNvSpPr/>
          <p:nvPr/>
        </p:nvSpPr>
        <p:spPr>
          <a:xfrm>
            <a:off x="323528" y="3815275"/>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令和６年度　和歌山県内の作文応募結果</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3994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grpSp>
        <p:nvGrpSpPr>
          <p:cNvPr id="4" name="グループ化 3">
            <a:extLst>
              <a:ext uri="{FF2B5EF4-FFF2-40B4-BE49-F238E27FC236}">
                <a16:creationId xmlns:a16="http://schemas.microsoft.com/office/drawing/2014/main" id="{DBBED719-6B21-4789-BE4A-F2D45718F113}"/>
              </a:ext>
            </a:extLst>
          </p:cNvPr>
          <p:cNvGrpSpPr/>
          <p:nvPr/>
        </p:nvGrpSpPr>
        <p:grpSpPr>
          <a:xfrm>
            <a:off x="533438" y="5805264"/>
            <a:ext cx="7999002" cy="1008112"/>
            <a:chOff x="-2724359" y="4506061"/>
            <a:chExt cx="7999002" cy="1008112"/>
          </a:xfrm>
        </p:grpSpPr>
        <p:sp>
          <p:nvSpPr>
            <p:cNvPr id="22" name="テキスト ボックス 21">
              <a:extLst>
                <a:ext uri="{FF2B5EF4-FFF2-40B4-BE49-F238E27FC236}">
                  <a16:creationId xmlns:a16="http://schemas.microsoft.com/office/drawing/2014/main" id="{060F6412-D015-4B91-9377-1E04366F7932}"/>
                </a:ext>
              </a:extLst>
            </p:cNvPr>
            <p:cNvSpPr txBox="1"/>
            <p:nvPr/>
          </p:nvSpPr>
          <p:spPr>
            <a:xfrm>
              <a:off x="-2724359" y="4506061"/>
              <a:ext cx="4038562" cy="257369"/>
            </a:xfrm>
            <a:prstGeom prst="rect">
              <a:avLst/>
            </a:prstGeom>
            <a:noFill/>
          </p:spPr>
          <p:txBody>
            <a:bodyPr vert="horz" wrap="square" tIns="36000" bIns="36000" rtlCol="0">
              <a:spAutoFit/>
            </a:bodyPr>
            <a:lstStyle/>
            <a:p>
              <a:pPr algn="l"/>
              <a:r>
                <a:rPr lang="ja-JP" altLang="en-US" sz="1200" b="1" spc="-10" dirty="0">
                  <a:solidFill>
                    <a:schemeClr val="tx1"/>
                  </a:solidFill>
                  <a:latin typeface="メイリオ" panose="020B0604030504040204" pitchFamily="50" charset="-128"/>
                  <a:ea typeface="メイリオ" panose="020B0604030504040204" pitchFamily="50" charset="-128"/>
                </a:rPr>
                <a:t>（編集・発行） 和歌山県租税教育推進連絡協議会</a:t>
              </a:r>
              <a:endParaRPr lang="en-US" altLang="ja-JP" sz="1200" b="1" spc="-1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D886DDF-E73A-401D-8D5D-BA21B8BD538F}"/>
                </a:ext>
              </a:extLst>
            </p:cNvPr>
            <p:cNvSpPr txBox="1"/>
            <p:nvPr/>
          </p:nvSpPr>
          <p:spPr>
            <a:xfrm>
              <a:off x="-1730366" y="4726847"/>
              <a:ext cx="7005009" cy="411257"/>
            </a:xfrm>
            <a:prstGeom prst="rect">
              <a:avLst/>
            </a:prstGeom>
            <a:noFill/>
          </p:spPr>
          <p:txBody>
            <a:bodyPr vert="horz" wrap="square" tIns="36000" bIns="36000" rtlCol="0">
              <a:spAutoFit/>
            </a:bodyPr>
            <a:lstStyle/>
            <a:p>
              <a:pPr algn="l"/>
              <a:r>
                <a:rPr lang="ja-JP" altLang="en-US" sz="1100" spc="-10" dirty="0">
                  <a:solidFill>
                    <a:schemeClr val="tx1"/>
                  </a:solidFill>
                  <a:latin typeface="メイリオ" panose="020B0604030504040204" pitchFamily="50" charset="-128"/>
                  <a:ea typeface="メイリオ" panose="020B0604030504040204" pitchFamily="50" charset="-128"/>
                </a:rPr>
                <a:t>　〒６４０－８５５７　和歌山市二番丁３ 和歌山地方合同庁舎　和歌山税務署内</a:t>
              </a:r>
              <a:endParaRPr lang="en-US" altLang="ja-JP" sz="1100" spc="-10" dirty="0">
                <a:solidFill>
                  <a:schemeClr val="tx1"/>
                </a:solidFill>
                <a:latin typeface="メイリオ" panose="020B0604030504040204" pitchFamily="50" charset="-128"/>
                <a:ea typeface="メイリオ" panose="020B0604030504040204" pitchFamily="50" charset="-128"/>
              </a:endParaRPr>
            </a:p>
            <a:p>
              <a:pPr algn="l"/>
              <a:r>
                <a:rPr lang="ja-JP" altLang="en-US" sz="1100" spc="-10">
                  <a:latin typeface="メイリオ" panose="020B0604030504040204" pitchFamily="50" charset="-128"/>
                  <a:ea typeface="メイリオ" panose="020B0604030504040204" pitchFamily="50" charset="-128"/>
                </a:rPr>
                <a:t>　電話　</a:t>
              </a:r>
              <a:r>
                <a:rPr lang="en-US" altLang="ja-JP" sz="1100" spc="-10" dirty="0">
                  <a:latin typeface="メイリオ" panose="020B0604030504040204" pitchFamily="50" charset="-128"/>
                  <a:ea typeface="メイリオ" panose="020B0604030504040204" pitchFamily="50" charset="-128"/>
                </a:rPr>
                <a:t>073-424-2131</a:t>
              </a:r>
              <a:r>
                <a:rPr lang="ja-JP" altLang="en-US" sz="1100" spc="-10" dirty="0">
                  <a:latin typeface="メイリオ" panose="020B0604030504040204" pitchFamily="50" charset="-128"/>
                  <a:ea typeface="メイリオ" panose="020B0604030504040204" pitchFamily="50" charset="-128"/>
                </a:rPr>
                <a:t>（代）</a:t>
              </a:r>
              <a:endParaRPr lang="en-US" altLang="ja-JP" sz="1100" spc="-10"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7DCEC43-A32E-4445-9FFA-A221743B4D8F}"/>
                </a:ext>
              </a:extLst>
            </p:cNvPr>
            <p:cNvSpPr txBox="1"/>
            <p:nvPr/>
          </p:nvSpPr>
          <p:spPr>
            <a:xfrm>
              <a:off x="-1642834" y="5133693"/>
              <a:ext cx="6004321" cy="380480"/>
            </a:xfrm>
            <a:prstGeom prst="rect">
              <a:avLst/>
            </a:prstGeom>
            <a:noFill/>
          </p:spPr>
          <p:txBody>
            <a:bodyPr vert="horz" wrap="square" tIns="36000" bIns="36000" rtlCol="0">
              <a:spAutoFit/>
            </a:bodyPr>
            <a:lstStyle/>
            <a:p>
              <a:pPr algn="l"/>
              <a:r>
                <a:rPr lang="ja-JP" altLang="en-US" sz="1000" spc="-10" dirty="0">
                  <a:solidFill>
                    <a:schemeClr val="tx1"/>
                  </a:solidFill>
                  <a:latin typeface="メイリオ" panose="020B0604030504040204" pitchFamily="50" charset="-128"/>
                  <a:ea typeface="メイリオ" panose="020B0604030504040204" pitchFamily="50" charset="-128"/>
                </a:rPr>
                <a:t>和歌山県租税教育推進連絡協議会は、和歌山県内の教育委員会や小学校・中学校・高等学校の教育関係者と、国・県・市町村の税務関係者が協力して、租税教育の推進を図るために設けられた組織です。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メイリオ" panose="020B0604030504040204" pitchFamily="50" charset="-128"/>
                <a:ea typeface="メイリオ" panose="020B0604030504040204" pitchFamily="50" charset="-128"/>
              </a:endParaRPr>
            </a:p>
          </p:txBody>
        </p:sp>
      </p:gr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79512" y="34610"/>
            <a:ext cx="504056" cy="504056"/>
          </a:xfrm>
          <a:prstGeom prst="rect">
            <a:avLst/>
          </a:prstGeom>
        </p:spPr>
      </p:pic>
      <p:sp>
        <p:nvSpPr>
          <p:cNvPr id="3" name="Slide Number Placeholder 5">
            <a:extLst>
              <a:ext uri="{FF2B5EF4-FFF2-40B4-BE49-F238E27FC236}">
                <a16:creationId xmlns:a16="http://schemas.microsoft.com/office/drawing/2014/main" id="{7EB22703-C140-C91A-7AF6-510D02A528DA}"/>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21</a:t>
            </a:fld>
            <a:endParaRPr kumimoji="1" lang="ja-JP" altLang="en-US"/>
          </a:p>
        </p:txBody>
      </p:sp>
      <p:sp>
        <p:nvSpPr>
          <p:cNvPr id="6" name="正方形/長方形 5">
            <a:extLst>
              <a:ext uri="{FF2B5EF4-FFF2-40B4-BE49-F238E27FC236}">
                <a16:creationId xmlns:a16="http://schemas.microsoft.com/office/drawing/2014/main" id="{19DC2153-70A5-FAB3-84A7-326F4DD392FD}"/>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98F5748-E2E4-1C25-D205-CEB07285B9D9}"/>
              </a:ext>
            </a:extLst>
          </p:cNvPr>
          <p:cNvSpPr/>
          <p:nvPr/>
        </p:nvSpPr>
        <p:spPr>
          <a:xfrm>
            <a:off x="4940429" y="114444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a:t>
            </a:r>
            <a:r>
              <a:rPr lang="ja-JP" altLang="en-US" sz="1400" b="1">
                <a:latin typeface="Meiryo" panose="020B0604030504040204" pitchFamily="34" charset="-128"/>
                <a:ea typeface="Meiryo" panose="020B0604030504040204" pitchFamily="34" charset="-128"/>
              </a:rPr>
              <a:t>）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8" name="正方形/長方形 7">
            <a:extLst>
              <a:ext uri="{FF2B5EF4-FFF2-40B4-BE49-F238E27FC236}">
                <a16:creationId xmlns:a16="http://schemas.microsoft.com/office/drawing/2014/main" id="{C189BB55-45AD-CDCE-BFAE-1B43DE4E710F}"/>
              </a:ext>
            </a:extLst>
          </p:cNvPr>
          <p:cNvSpPr/>
          <p:nvPr/>
        </p:nvSpPr>
        <p:spPr>
          <a:xfrm>
            <a:off x="293260" y="620688"/>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CF1E235-C60F-446C-C1E6-C70302690ACA}"/>
              </a:ext>
            </a:extLst>
          </p:cNvPr>
          <p:cNvSpPr txBox="1"/>
          <p:nvPr/>
        </p:nvSpPr>
        <p:spPr>
          <a:xfrm>
            <a:off x="383508" y="4867685"/>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租税教育の充実に向けた我々の取組をご理解いただき、より一層、租税に関する学習を充実していただきますよう、よろしくお願いいたします。</a:t>
            </a:r>
          </a:p>
        </p:txBody>
      </p:sp>
      <p:sp>
        <p:nvSpPr>
          <p:cNvPr id="10" name="正方形/長方形 9">
            <a:extLst>
              <a:ext uri="{FF2B5EF4-FFF2-40B4-BE49-F238E27FC236}">
                <a16:creationId xmlns:a16="http://schemas.microsoft.com/office/drawing/2014/main" id="{DFDDC803-200C-291E-DC39-5B15D650E0A5}"/>
              </a:ext>
            </a:extLst>
          </p:cNvPr>
          <p:cNvSpPr/>
          <p:nvPr/>
        </p:nvSpPr>
        <p:spPr>
          <a:xfrm>
            <a:off x="383508" y="4674447"/>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pic>
        <p:nvPicPr>
          <p:cNvPr id="12" name="図 11">
            <a:hlinkClick r:id="rId5"/>
            <a:extLst>
              <a:ext uri="{FF2B5EF4-FFF2-40B4-BE49-F238E27FC236}">
                <a16:creationId xmlns:a16="http://schemas.microsoft.com/office/drawing/2014/main" id="{4CB2DBBC-DC95-2DF3-54AD-2B442EE46CDA}"/>
              </a:ext>
            </a:extLst>
          </p:cNvPr>
          <p:cNvPicPr>
            <a:picLocks noChangeAspect="1"/>
          </p:cNvPicPr>
          <p:nvPr/>
        </p:nvPicPr>
        <p:blipFill>
          <a:blip r:embed="rId6"/>
          <a:stretch>
            <a:fillRect/>
          </a:stretch>
        </p:blipFill>
        <p:spPr>
          <a:xfrm>
            <a:off x="8096964" y="1112945"/>
            <a:ext cx="642944" cy="642944"/>
          </a:xfrm>
          <a:prstGeom prst="rect">
            <a:avLst/>
          </a:prstGeom>
        </p:spPr>
      </p:pic>
      <p:sp>
        <p:nvSpPr>
          <p:cNvPr id="13" name="AutoShape 4">
            <a:extLst>
              <a:ext uri="{FF2B5EF4-FFF2-40B4-BE49-F238E27FC236}">
                <a16:creationId xmlns:a16="http://schemas.microsoft.com/office/drawing/2014/main" id="{22E483AB-9B97-846C-B0B4-3B6BF8F3EBCD}"/>
              </a:ext>
            </a:extLst>
          </p:cNvPr>
          <p:cNvSpPr>
            <a:spLocks noChangeArrowheads="1"/>
          </p:cNvSpPr>
          <p:nvPr/>
        </p:nvSpPr>
        <p:spPr bwMode="auto">
          <a:xfrm>
            <a:off x="293259" y="4601910"/>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529678E2-7773-2066-FC2E-A90F67F471FB}"/>
              </a:ext>
            </a:extLst>
          </p:cNvPr>
          <p:cNvSpPr/>
          <p:nvPr/>
        </p:nvSpPr>
        <p:spPr>
          <a:xfrm>
            <a:off x="5036978" y="2132857"/>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15" name="正方形/長方形 14">
            <a:extLst>
              <a:ext uri="{FF2B5EF4-FFF2-40B4-BE49-F238E27FC236}">
                <a16:creationId xmlns:a16="http://schemas.microsoft.com/office/drawing/2014/main" id="{A5079E18-4C60-6FC9-A2FB-9FCF66B204A5}"/>
              </a:ext>
            </a:extLst>
          </p:cNvPr>
          <p:cNvSpPr/>
          <p:nvPr/>
        </p:nvSpPr>
        <p:spPr>
          <a:xfrm>
            <a:off x="4940428" y="1828085"/>
            <a:ext cx="3728239" cy="335989"/>
          </a:xfrm>
          <a:prstGeom prst="rect">
            <a:avLst/>
          </a:prstGeom>
          <a:ln>
            <a:noFill/>
            <a:prstDash val="dash"/>
          </a:ln>
        </p:spPr>
        <p:txBody>
          <a:bodyPr wrap="square">
            <a:spAutoFit/>
          </a:bodyPr>
          <a:lstStyle/>
          <a:p>
            <a:pPr>
              <a:lnSpc>
                <a:spcPts val="1880"/>
              </a:lnSpc>
              <a:spcBef>
                <a:spcPts val="800"/>
              </a:spcBef>
            </a:pPr>
            <a:r>
              <a:rPr lang="ja-JP" altLang="en-US" sz="1400" b="1">
                <a:latin typeface="Meiryo" panose="020B0604030504040204" pitchFamily="34" charset="-128"/>
                <a:ea typeface="Meiryo" panose="020B0604030504040204" pitchFamily="34" charset="-128"/>
              </a:rPr>
              <a:t>主</a:t>
            </a:r>
            <a:r>
              <a:rPr lang="ja-JP" altLang="en-US" sz="1400" b="1" dirty="0">
                <a:latin typeface="Meiryo" panose="020B0604030504040204" pitchFamily="34" charset="-128"/>
                <a:ea typeface="Meiryo" panose="020B0604030504040204" pitchFamily="34" charset="-128"/>
              </a:rPr>
              <a:t>な関係</a:t>
            </a:r>
            <a:r>
              <a:rPr lang="ja-JP" altLang="en-US" sz="1400" b="1">
                <a:latin typeface="Meiryo" panose="020B0604030504040204" pitchFamily="34" charset="-128"/>
                <a:ea typeface="Meiryo" panose="020B0604030504040204" pitchFamily="34" charset="-128"/>
              </a:rPr>
              <a:t>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E8A5AB46-5E8A-14F5-03F4-CBA6759CFFFA}"/>
              </a:ext>
            </a:extLst>
          </p:cNvPr>
          <p:cNvSpPr/>
          <p:nvPr/>
        </p:nvSpPr>
        <p:spPr>
          <a:xfrm>
            <a:off x="6964568" y="2140524"/>
            <a:ext cx="1758699"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文部</a:t>
            </a:r>
            <a:r>
              <a:rPr lang="ja-JP" altLang="en-US" sz="1200" dirty="0">
                <a:latin typeface="Meiryo" panose="020B0604030504040204" pitchFamily="34" charset="-128"/>
                <a:ea typeface="Meiryo" panose="020B0604030504040204" pitchFamily="34" charset="-128"/>
              </a:rPr>
              <a:t>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8">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6CBC0C45-501C-4450-C842-E61ABD609508}"/>
              </a:ext>
            </a:extLst>
          </p:cNvPr>
          <p:cNvSpPr/>
          <p:nvPr/>
        </p:nvSpPr>
        <p:spPr>
          <a:xfrm>
            <a:off x="5036978" y="3284384"/>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3B5C15F3-EFE5-48A8-E66F-99ADA517B5D2}"/>
              </a:ext>
            </a:extLst>
          </p:cNvPr>
          <p:cNvSpPr/>
          <p:nvPr/>
        </p:nvSpPr>
        <p:spPr>
          <a:xfrm>
            <a:off x="6712920" y="3284384"/>
            <a:ext cx="2148750" cy="702756"/>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和歌山県</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0">
                  <a:extLst>
                    <a:ext uri="{A12FA001-AC4F-418D-AE19-62706E023703}">
                      <ahyp:hlinkClr xmlns:ahyp="http://schemas.microsoft.com/office/drawing/2018/hyperlinkcolor" val="tx"/>
                    </a:ext>
                  </a:extLst>
                </a:hlinkClick>
              </a:rPr>
              <a:t>https://</a:t>
            </a:r>
            <a:r>
              <a:rPr lang="en-US" altLang="ja-JP" sz="900" dirty="0" err="1">
                <a:latin typeface="Meiryo" panose="020B0604030504040204" pitchFamily="34" charset="-128"/>
                <a:ea typeface="Meiryo" panose="020B0604030504040204" pitchFamily="34" charset="-128"/>
                <a:hlinkClick r:id="rId10">
                  <a:extLst>
                    <a:ext uri="{A12FA001-AC4F-418D-AE19-62706E023703}">
                      <ahyp:hlinkClr xmlns:ahyp="http://schemas.microsoft.com/office/drawing/2018/hyperlinkcolor" val="tx"/>
                    </a:ext>
                  </a:extLst>
                </a:hlinkClick>
              </a:rPr>
              <a:t>www.pref.wakayama.lg.jp</a:t>
            </a:r>
            <a:endParaRPr lang="en-US" altLang="ja-JP" sz="900" dirty="0">
              <a:latin typeface="Meiryo" panose="020B0604030504040204" pitchFamily="34" charset="-128"/>
              <a:ea typeface="Meiryo" panose="020B0604030504040204" pitchFamily="34" charset="-128"/>
            </a:endParaRPr>
          </a:p>
          <a:p>
            <a:pPr algn="ctr">
              <a:spcBef>
                <a:spcPts val="800"/>
              </a:spcBef>
            </a:pPr>
            <a:endParaRPr lang="en-US" altLang="ja-JP" sz="1200" dirty="0">
              <a:highlight>
                <a:srgbClr val="FFFF00"/>
              </a:highlight>
              <a:latin typeface="Meiryo" panose="020B0604030504040204" pitchFamily="34" charset="-128"/>
              <a:ea typeface="Meiryo" panose="020B0604030504040204" pitchFamily="34" charset="-128"/>
            </a:endParaRPr>
          </a:p>
        </p:txBody>
      </p:sp>
      <p:pic>
        <p:nvPicPr>
          <p:cNvPr id="19" name="図 18">
            <a:hlinkClick r:id="rId7"/>
            <a:extLst>
              <a:ext uri="{FF2B5EF4-FFF2-40B4-BE49-F238E27FC236}">
                <a16:creationId xmlns:a16="http://schemas.microsoft.com/office/drawing/2014/main" id="{A44B2315-7BAF-73CB-E9EB-D7A1FD341850}"/>
              </a:ext>
            </a:extLst>
          </p:cNvPr>
          <p:cNvPicPr>
            <a:picLocks noChangeAspect="1"/>
          </p:cNvPicPr>
          <p:nvPr/>
        </p:nvPicPr>
        <p:blipFill>
          <a:blip r:embed="rId11"/>
          <a:stretch>
            <a:fillRect/>
          </a:stretch>
        </p:blipFill>
        <p:spPr>
          <a:xfrm>
            <a:off x="5581671" y="2510212"/>
            <a:ext cx="701976" cy="701976"/>
          </a:xfrm>
          <a:prstGeom prst="rect">
            <a:avLst/>
          </a:prstGeom>
        </p:spPr>
      </p:pic>
      <p:pic>
        <p:nvPicPr>
          <p:cNvPr id="20" name="図 19">
            <a:hlinkClick r:id="rId9"/>
            <a:extLst>
              <a:ext uri="{FF2B5EF4-FFF2-40B4-BE49-F238E27FC236}">
                <a16:creationId xmlns:a16="http://schemas.microsoft.com/office/drawing/2014/main" id="{0F15DACD-7D38-EB49-45F3-7E159C13A752}"/>
              </a:ext>
            </a:extLst>
          </p:cNvPr>
          <p:cNvPicPr>
            <a:picLocks noChangeAspect="1"/>
          </p:cNvPicPr>
          <p:nvPr/>
        </p:nvPicPr>
        <p:blipFill>
          <a:blip r:embed="rId12"/>
          <a:stretch>
            <a:fillRect/>
          </a:stretch>
        </p:blipFill>
        <p:spPr>
          <a:xfrm>
            <a:off x="5581671" y="3697831"/>
            <a:ext cx="701976" cy="701976"/>
          </a:xfrm>
          <a:prstGeom prst="rect">
            <a:avLst/>
          </a:prstGeom>
        </p:spPr>
      </p:pic>
      <p:pic>
        <p:nvPicPr>
          <p:cNvPr id="21" name="図 20">
            <a:hlinkClick r:id="rId8"/>
            <a:extLst>
              <a:ext uri="{FF2B5EF4-FFF2-40B4-BE49-F238E27FC236}">
                <a16:creationId xmlns:a16="http://schemas.microsoft.com/office/drawing/2014/main" id="{31977DF0-6313-590F-D7A2-E4B052B9FC49}"/>
              </a:ext>
            </a:extLst>
          </p:cNvPr>
          <p:cNvPicPr>
            <a:picLocks noChangeAspect="1"/>
          </p:cNvPicPr>
          <p:nvPr/>
        </p:nvPicPr>
        <p:blipFill>
          <a:blip r:embed="rId13"/>
          <a:stretch>
            <a:fillRect/>
          </a:stretch>
        </p:blipFill>
        <p:spPr>
          <a:xfrm>
            <a:off x="7509263" y="2527937"/>
            <a:ext cx="684251" cy="684251"/>
          </a:xfrm>
          <a:prstGeom prst="rect">
            <a:avLst/>
          </a:prstGeom>
        </p:spPr>
      </p:pic>
      <p:pic>
        <p:nvPicPr>
          <p:cNvPr id="2" name="図 1">
            <a:extLst>
              <a:ext uri="{FF2B5EF4-FFF2-40B4-BE49-F238E27FC236}">
                <a16:creationId xmlns:a16="http://schemas.microsoft.com/office/drawing/2014/main" id="{C3481931-EFAE-42BE-AF16-25357FC7FA32}"/>
              </a:ext>
            </a:extLst>
          </p:cNvPr>
          <p:cNvPicPr>
            <a:picLocks noChangeAspect="1"/>
          </p:cNvPicPr>
          <p:nvPr/>
        </p:nvPicPr>
        <p:blipFill>
          <a:blip r:embed="rId14"/>
          <a:stretch>
            <a:fillRect/>
          </a:stretch>
        </p:blipFill>
        <p:spPr>
          <a:xfrm>
            <a:off x="438933" y="1021592"/>
            <a:ext cx="4190737" cy="3467890"/>
          </a:xfrm>
          <a:prstGeom prst="rect">
            <a:avLst/>
          </a:prstGeom>
          <a:ln w="12700">
            <a:solidFill>
              <a:schemeClr val="accent5"/>
            </a:solidFill>
          </a:ln>
        </p:spPr>
      </p:pic>
      <p:pic>
        <p:nvPicPr>
          <p:cNvPr id="25" name="図 24">
            <a:hlinkClick r:id="rId10"/>
            <a:extLst>
              <a:ext uri="{FF2B5EF4-FFF2-40B4-BE49-F238E27FC236}">
                <a16:creationId xmlns:a16="http://schemas.microsoft.com/office/drawing/2014/main" id="{EB0B3B14-4239-9793-2B04-8A254CD4DE99}"/>
              </a:ext>
            </a:extLst>
          </p:cNvPr>
          <p:cNvPicPr>
            <a:picLocks noChangeAspect="1"/>
          </p:cNvPicPr>
          <p:nvPr/>
        </p:nvPicPr>
        <p:blipFill>
          <a:blip r:embed="rId15"/>
          <a:stretch>
            <a:fillRect/>
          </a:stretch>
        </p:blipFill>
        <p:spPr>
          <a:xfrm>
            <a:off x="7502427" y="3696065"/>
            <a:ext cx="697921" cy="697921"/>
          </a:xfrm>
          <a:prstGeom prst="rect">
            <a:avLst/>
          </a:prstGeom>
        </p:spPr>
      </p:pic>
      <p:sp>
        <p:nvSpPr>
          <p:cNvPr id="5" name="テキスト ボックス 4">
            <a:extLst>
              <a:ext uri="{FF2B5EF4-FFF2-40B4-BE49-F238E27FC236}">
                <a16:creationId xmlns:a16="http://schemas.microsoft.com/office/drawing/2014/main" id="{54888A89-0243-2D3D-DBAF-D337FC312560}"/>
              </a:ext>
            </a:extLst>
          </p:cNvPr>
          <p:cNvSpPr txBox="1"/>
          <p:nvPr/>
        </p:nvSpPr>
        <p:spPr>
          <a:xfrm>
            <a:off x="10036629" y="1382486"/>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40943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44F49B5-13D2-4763-AE4C-6100CC042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53378"/>
            <a:ext cx="3658110" cy="2743583"/>
          </a:xfrm>
          <a:prstGeom prst="rect">
            <a:avLst/>
          </a:prstGeom>
          <a:ln>
            <a:solidFill>
              <a:schemeClr val="accent5">
                <a:lumMod val="90000"/>
              </a:schemeClr>
            </a:solidFill>
          </a:ln>
        </p:spPr>
      </p:pic>
      <p:pic>
        <p:nvPicPr>
          <p:cNvPr id="3" name="図 2">
            <a:extLst>
              <a:ext uri="{FF2B5EF4-FFF2-40B4-BE49-F238E27FC236}">
                <a16:creationId xmlns:a16="http://schemas.microsoft.com/office/drawing/2014/main" id="{96848B74-A8DA-45D8-99F4-44975A257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693423"/>
            <a:ext cx="3658110" cy="2743583"/>
          </a:xfrm>
          <a:prstGeom prst="rect">
            <a:avLst/>
          </a:prstGeom>
          <a:ln>
            <a:solidFill>
              <a:schemeClr val="accent5">
                <a:lumMod val="90000"/>
              </a:schemeClr>
            </a:solidFill>
          </a:ln>
        </p:spPr>
      </p:pic>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5"/>
            <a:extLst>
              <a:ext uri="{FF2B5EF4-FFF2-40B4-BE49-F238E27FC236}">
                <a16:creationId xmlns:a16="http://schemas.microsoft.com/office/drawing/2014/main" id="{BE7EF259-A8D1-4D45-BD8C-FB5C6059F60C}"/>
              </a:ext>
            </a:extLst>
          </p:cNvPr>
          <p:cNvPicPr>
            <a:picLocks noChangeAspect="1"/>
          </p:cNvPicPr>
          <p:nvPr/>
        </p:nvPicPr>
        <p:blipFill>
          <a:blip r:embed="rId6"/>
          <a:stretch>
            <a:fillRect/>
          </a:stretch>
        </p:blipFill>
        <p:spPr>
          <a:xfrm>
            <a:off x="5796136" y="6043685"/>
            <a:ext cx="478083" cy="478083"/>
          </a:xfrm>
          <a:prstGeom prst="rect">
            <a:avLst/>
          </a:prstGeom>
        </p:spPr>
      </p:pic>
      <p:pic>
        <p:nvPicPr>
          <p:cNvPr id="12" name="図 11">
            <a:hlinkClick r:id="rId7"/>
            <a:extLst>
              <a:ext uri="{FF2B5EF4-FFF2-40B4-BE49-F238E27FC236}">
                <a16:creationId xmlns:a16="http://schemas.microsoft.com/office/drawing/2014/main" id="{A0B4B2C1-7CFE-45A1-8253-D68786CD5CD2}"/>
              </a:ext>
            </a:extLst>
          </p:cNvPr>
          <p:cNvPicPr>
            <a:picLocks noChangeAspect="1"/>
          </p:cNvPicPr>
          <p:nvPr/>
        </p:nvPicPr>
        <p:blipFill>
          <a:blip r:embed="rId8"/>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6B013B16-518A-42F1-A79D-7840DFD43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4"/>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pic>
        <p:nvPicPr>
          <p:cNvPr id="11" name="図 10">
            <a:extLst>
              <a:ext uri="{FF2B5EF4-FFF2-40B4-BE49-F238E27FC236}">
                <a16:creationId xmlns:a16="http://schemas.microsoft.com/office/drawing/2014/main" id="{69CCDDFF-D1F5-443C-B92A-D449C98E8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74900" y="4465617"/>
            <a:ext cx="8741855"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共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a:t>
            </a:r>
            <a:r>
              <a:rPr lang="ja-JP" altLang="en-US" sz="1000">
                <a:latin typeface="メイリオ" panose="020B0604030504040204" pitchFamily="50" charset="-128"/>
                <a:ea typeface="メイリオ" panose="020B0604030504040204" pitchFamily="50" charset="-128"/>
              </a:rPr>
              <a:t>あります。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a:t>
            </a:r>
            <a:r>
              <a:rPr lang="ja-JP" altLang="en-US" sz="1000">
                <a:latin typeface="メイリオ" panose="020B0604030504040204" pitchFamily="50" charset="-128"/>
                <a:ea typeface="メイリオ" panose="020B0604030504040204" pitchFamily="50" charset="-128"/>
              </a:rPr>
              <a:t>です。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endParaRPr lang="ja-JP" altLang="en-US" sz="1000" dirty="0">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86DAD63D-B62C-7030-FB5F-DFF92E71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41" y="694694"/>
            <a:ext cx="3750047" cy="2815022"/>
          </a:xfrm>
          <a:prstGeom prst="rect">
            <a:avLst/>
          </a:prstGeom>
          <a:ln>
            <a:solidFill>
              <a:schemeClr val="accent5"/>
            </a:solidFill>
          </a:ln>
        </p:spPr>
      </p:pic>
    </p:spTree>
    <p:extLst>
      <p:ext uri="{BB962C8B-B14F-4D97-AF65-F5344CB8AC3E}">
        <p14:creationId xmlns:p14="http://schemas.microsoft.com/office/powerpoint/2010/main" val="241115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941,000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1,086,000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1,127,000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9656" y="2294031"/>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941,000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1,086,000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8,904,000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pic>
        <p:nvPicPr>
          <p:cNvPr id="29" name="図 28">
            <a:extLst>
              <a:ext uri="{FF2B5EF4-FFF2-40B4-BE49-F238E27FC236}">
                <a16:creationId xmlns:a16="http://schemas.microsoft.com/office/drawing/2014/main" id="{AC217A99-E061-4DBD-A979-1AF58BE43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令和５年度地方教育費調査（令和４会計年度）」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（公立学校の児童・生徒１人当たり）：令和４年度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DAC1AD81-448B-CACB-1772-95E5A7CFF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4" y="701710"/>
            <a:ext cx="3682579" cy="2764376"/>
          </a:xfrm>
          <a:prstGeom prst="rect">
            <a:avLst/>
          </a:prstGeom>
          <a:ln>
            <a:solidFill>
              <a:schemeClr val="accent5"/>
            </a:solidFill>
          </a:ln>
        </p:spPr>
      </p:pic>
    </p:spTree>
    <p:extLst>
      <p:ext uri="{BB962C8B-B14F-4D97-AF65-F5344CB8AC3E}">
        <p14:creationId xmlns:p14="http://schemas.microsoft.com/office/powerpoint/2010/main" val="176918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F557594-D75E-459F-92FE-0177BC1E4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32" y="654451"/>
            <a:ext cx="3658110" cy="2743583"/>
          </a:xfrm>
          <a:prstGeom prst="rect">
            <a:avLst/>
          </a:prstGeom>
          <a:ln>
            <a:solidFill>
              <a:schemeClr val="accent5">
                <a:lumMod val="90000"/>
              </a:schemeClr>
            </a:solidFill>
          </a:ln>
        </p:spPr>
      </p:pic>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3"/>
            <a:extLst>
              <a:ext uri="{FF2B5EF4-FFF2-40B4-BE49-F238E27FC236}">
                <a16:creationId xmlns:a16="http://schemas.microsoft.com/office/drawing/2014/main" id="{C03AEAD0-F37A-46C3-B8AD-F327566A4670}"/>
              </a:ext>
            </a:extLst>
          </p:cNvPr>
          <p:cNvPicPr>
            <a:picLocks noChangeAspect="1"/>
          </p:cNvPicPr>
          <p:nvPr/>
        </p:nvPicPr>
        <p:blipFill>
          <a:blip r:embed="rId4"/>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家の課税権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FB7AA2-9155-40D0-BA3A-753ADB880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pic>
        <p:nvPicPr>
          <p:cNvPr id="5" name="図 4">
            <a:extLst>
              <a:ext uri="{FF2B5EF4-FFF2-40B4-BE49-F238E27FC236}">
                <a16:creationId xmlns:a16="http://schemas.microsoft.com/office/drawing/2014/main" id="{FEA0DE22-3B34-4736-BA00-3E348A420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112585" y="2282669"/>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101981" y="2249328"/>
            <a:ext cx="3848209"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FE9F17F-8FD6-4294-BE4A-CAB6C6B0D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89" y="722542"/>
            <a:ext cx="3658110" cy="2743583"/>
          </a:xfrm>
          <a:prstGeom prst="rect">
            <a:avLst/>
          </a:prstGeom>
          <a:ln>
            <a:solidFill>
              <a:schemeClr val="accent5">
                <a:lumMod val="90000"/>
              </a:schemeClr>
            </a:solidFill>
          </a:ln>
        </p:spPr>
      </p:pic>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4"/>
            <a:extLst>
              <a:ext uri="{FF2B5EF4-FFF2-40B4-BE49-F238E27FC236}">
                <a16:creationId xmlns:a16="http://schemas.microsoft.com/office/drawing/2014/main" id="{F4C75DC4-0204-4CC6-BE16-7E9FAC9B7F0E}"/>
              </a:ext>
            </a:extLst>
          </p:cNvPr>
          <p:cNvPicPr>
            <a:picLocks noChangeAspect="1"/>
          </p:cNvPicPr>
          <p:nvPr/>
        </p:nvPicPr>
        <p:blipFill>
          <a:blip r:embed="rId5"/>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7787</Words>
  <Application>Microsoft Macintosh PowerPoint</Application>
  <PresentationFormat>画面に合わせる (4:3)</PresentationFormat>
  <Paragraphs>609</Paragraphs>
  <Slides>21</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Meiryo UI</vt:lpstr>
      <vt:lpstr>MS Gothic</vt:lpstr>
      <vt:lpstr>MS Gothic</vt:lpstr>
      <vt:lpstr>ＭＳ 明朝</vt:lpstr>
      <vt:lpstr>メイリオ</vt:lpstr>
      <vt:lpstr>メイリオ</vt:lpstr>
      <vt:lpstr>Arial</vt:lpstr>
      <vt:lpstr>Calibri</vt:lpstr>
      <vt:lpstr>Calibri Light</vt:lpstr>
      <vt:lpstr>Times</vt:lpstr>
      <vt:lpstr>Wingdings</vt:lpstr>
      <vt:lpstr>講師用テーマ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2025-05-29T06:41:53Z</dcterms:modified>
</cp:coreProperties>
</file>