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xml" ContentType="application/vnd.openxmlformats-officedocument.presentationml.tags+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xml" ContentType="application/vnd.openxmlformats-officedocument.presentationml.tags+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3" r:id="rId4"/>
  </p:sldMasterIdLst>
  <p:notesMasterIdLst>
    <p:notesMasterId r:id="rId35"/>
  </p:notesMasterIdLst>
  <p:handoutMasterIdLst>
    <p:handoutMasterId r:id="rId36"/>
  </p:handoutMasterIdLst>
  <p:sldIdLst>
    <p:sldId id="1211" r:id="rId5"/>
    <p:sldId id="1169" r:id="rId6"/>
    <p:sldId id="305" r:id="rId7"/>
    <p:sldId id="1172" r:id="rId8"/>
    <p:sldId id="1176" r:id="rId9"/>
    <p:sldId id="1232" r:id="rId10"/>
    <p:sldId id="340" r:id="rId11"/>
    <p:sldId id="1170" r:id="rId12"/>
    <p:sldId id="483" r:id="rId13"/>
    <p:sldId id="1174" r:id="rId14"/>
    <p:sldId id="1175" r:id="rId15"/>
    <p:sldId id="303" r:id="rId16"/>
    <p:sldId id="1178" r:id="rId17"/>
    <p:sldId id="1129" r:id="rId18"/>
    <p:sldId id="1213" r:id="rId19"/>
    <p:sldId id="1132" r:id="rId20"/>
    <p:sldId id="1233" r:id="rId21"/>
    <p:sldId id="1165" r:id="rId22"/>
    <p:sldId id="1234" r:id="rId23"/>
    <p:sldId id="1235" r:id="rId24"/>
    <p:sldId id="1192" r:id="rId25"/>
    <p:sldId id="1226" r:id="rId26"/>
    <p:sldId id="1227" r:id="rId27"/>
    <p:sldId id="1228" r:id="rId28"/>
    <p:sldId id="1229" r:id="rId29"/>
    <p:sldId id="1230" r:id="rId30"/>
    <p:sldId id="1224" r:id="rId31"/>
    <p:sldId id="1225" r:id="rId32"/>
    <p:sldId id="328" r:id="rId33"/>
    <p:sldId id="1231" r:id="rId34"/>
  </p:sldIdLst>
  <p:sldSz cx="9144000" cy="6858000" type="screen4x3"/>
  <p:notesSz cx="9926638" cy="6797675"/>
  <p:embeddedFontLst>
    <p:embeddedFont>
      <p:font typeface="HGPｺﾞｼｯｸM" panose="020B0600000000000000" pitchFamily="34" charset="-128"/>
      <p:regular r:id="rId37"/>
    </p:embeddedFont>
    <p:embeddedFont>
      <p:font typeface="HGPｺﾞｼｯｸE" panose="020B0900000000000000" pitchFamily="34" charset="-128"/>
      <p:regular r:id="rId38"/>
    </p:embeddedFont>
    <p:embeddedFont>
      <p:font typeface="HGPｺﾞｼｯｸE" panose="020B0900000000000000" pitchFamily="34" charset="-128"/>
      <p:regular r:id="rId38"/>
    </p:embeddedFont>
    <p:embeddedFont>
      <p:font typeface="HGP創英角ｺﾞｼｯｸUB" panose="020B0900000000000000" pitchFamily="34" charset="-128"/>
      <p:regular r:id="rId39"/>
    </p:embeddedFont>
    <p:embeddedFont>
      <p:font typeface="ＭＳ Ｐゴシック" panose="020B0600070205080204" pitchFamily="34" charset="-128"/>
      <p:regular r:id="rId40"/>
    </p:embeddedFont>
    <p:embeddedFont>
      <p:font typeface="Times" panose="02020603050405020304" pitchFamily="18" charset="0"/>
      <p:regular r:id="rId41"/>
      <p:bold r:id="rId42"/>
      <p:italic r:id="rId43"/>
      <p:boldItalic r:id="rId44"/>
    </p:embeddedFont>
    <p:embeddedFont>
      <p:font typeface="メイリオ" panose="020B0604030504040204" pitchFamily="34" charset="-128"/>
      <p:regular r:id="rId45"/>
      <p:bold r:id="rId46"/>
      <p:italic r:id="rId47"/>
      <p:bold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奈良県（表紙）" id="{CBE30C19-34D6-4B5A-98CF-77CD4E316779}">
          <p14:sldIdLst>
            <p14:sldId id="1211"/>
          </p14:sldIdLst>
        </p14:section>
        <p14:section name="共通" id="{8E79AC90-CA1C-4C07-820D-E19AA4B7D400}">
          <p14:sldIdLst>
            <p14:sldId id="1169"/>
            <p14:sldId id="305"/>
            <p14:sldId id="1172"/>
            <p14:sldId id="1176"/>
            <p14:sldId id="1232"/>
            <p14:sldId id="340"/>
            <p14:sldId id="1170"/>
            <p14:sldId id="483"/>
            <p14:sldId id="1174"/>
            <p14:sldId id="1175"/>
            <p14:sldId id="303"/>
            <p14:sldId id="1178"/>
            <p14:sldId id="1129"/>
            <p14:sldId id="1213"/>
            <p14:sldId id="1132"/>
            <p14:sldId id="1233"/>
            <p14:sldId id="1165"/>
            <p14:sldId id="1234"/>
            <p14:sldId id="1235"/>
            <p14:sldId id="1192"/>
          </p14:sldIdLst>
        </p14:section>
        <p14:section name="奈良県独自ページ①" id="{4B6652E6-CDAD-4B81-ABF9-67F73BAFD763}">
          <p14:sldIdLst>
            <p14:sldId id="1226"/>
            <p14:sldId id="1227"/>
            <p14:sldId id="1228"/>
            <p14:sldId id="1229"/>
            <p14:sldId id="1230"/>
          </p14:sldIdLst>
        </p14:section>
        <p14:section name="奈良県独自ページ②" id="{28E1D0ED-2AF8-446D-8BA1-31155450EF14}">
          <p14:sldIdLst>
            <p14:sldId id="1224"/>
            <p14:sldId id="1225"/>
          </p14:sldIdLst>
        </p14:section>
        <p14:section name="まとめ" id="{54F4996E-F653-4548-B848-E77CF064EBAD}">
          <p14:sldIdLst>
            <p14:sldId id="328"/>
            <p14:sldId id="1231"/>
          </p14:sldIdLst>
        </p14:section>
      </p14:sectionLst>
    </p:ext>
    <p:ext uri="{EFAFB233-063F-42B5-8137-9DF3F51BA10A}">
      <p15:sldGuideLst xmlns:p15="http://schemas.microsoft.com/office/powerpoint/2012/main">
        <p15:guide id="32" orient="horz" userDrawn="1">
          <p15:clr>
            <a:srgbClr val="A4A3A4"/>
          </p15:clr>
        </p15:guide>
        <p15:guide id="37" pos="5760" userDrawn="1">
          <p15:clr>
            <a:srgbClr val="A4A3A4"/>
          </p15:clr>
        </p15:guide>
      </p15:sldGuideLst>
    </p:ext>
    <p:ext uri="{2D200454-40CA-4A62-9FC3-DE9A4176ACB9}">
      <p15:notesGuideLst xmlns:p15="http://schemas.microsoft.com/office/powerpoint/2012/main">
        <p15:guide id="1" orient="horz" pos="2140" userDrawn="1">
          <p15:clr>
            <a:srgbClr val="A4A3A4"/>
          </p15:clr>
        </p15:guide>
        <p15:guide id="2" pos="312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9FD"/>
    <a:srgbClr val="8EDEA9"/>
    <a:srgbClr val="F3D2EC"/>
    <a:srgbClr val="CFEBFF"/>
    <a:srgbClr val="FBF3BF"/>
    <a:srgbClr val="FFB64A"/>
    <a:srgbClr val="F7E995"/>
    <a:srgbClr val="807DD4"/>
    <a:srgbClr val="EED639"/>
    <a:srgbClr val="3C93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6327" autoAdjust="0"/>
  </p:normalViewPr>
  <p:slideViewPr>
    <p:cSldViewPr snapToGrid="0">
      <p:cViewPr varScale="1">
        <p:scale>
          <a:sx n="123" d="100"/>
          <a:sy n="123" d="100"/>
        </p:scale>
        <p:origin x="640" y="192"/>
      </p:cViewPr>
      <p:guideLst>
        <p:guide orient="horz"/>
        <p:guide pos="5760"/>
      </p:guideLst>
    </p:cSldViewPr>
  </p:slideViewPr>
  <p:outlineViewPr>
    <p:cViewPr>
      <p:scale>
        <a:sx n="20" d="100"/>
        <a:sy n="2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7" d="100"/>
          <a:sy n="107" d="100"/>
        </p:scale>
        <p:origin x="1194" y="102"/>
      </p:cViewPr>
      <p:guideLst>
        <p:guide orient="horz" pos="2140"/>
        <p:guide pos="312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katsumura\&#12498;&#12465;&#12441;&#12501;&#12442;&#12525;%20Dropbox\&#12522;&#12486;&#12523;\00_&#21046;&#20316;\202503_&#23567;&#20013;&#23398;&#29983;&#31199;&#31246;&#25945;&#32946;&#25945;&#26448;&#20316;&#25104;\&#21046;&#20316;\&#12463;&#12441;&#12521;&#12501;&#39006;\&#12463;&#12441;&#12521;&#12501;&#12486;&#12441;&#12540;&#12479;&#12414;&#12392;&#12417;.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歳入</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B7CDDA"/>
              </a:solidFill>
              <a:ln w="19050">
                <a:noFill/>
              </a:ln>
              <a:effectLst/>
            </c:spPr>
            <c:extLst>
              <c:ext xmlns:c16="http://schemas.microsoft.com/office/drawing/2014/chart" uri="{C3380CC4-5D6E-409C-BE32-E72D297353CC}">
                <c16:uniqueId val="{00000003-98DC-4E53-811C-2513A90EFCF3}"/>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1-98DC-4E53-811C-2513A90EFCF3}"/>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19.7</c:v>
                </c:pt>
                <c:pt idx="1">
                  <c:v>16.7</c:v>
                </c:pt>
                <c:pt idx="2">
                  <c:v>21.6</c:v>
                </c:pt>
                <c:pt idx="3">
                  <c:v>9.5</c:v>
                </c:pt>
                <c:pt idx="4">
                  <c:v>7.6</c:v>
                </c:pt>
                <c:pt idx="5">
                  <c:v>24.9</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95768926764149"/>
          <c:y val="0.10516649175313494"/>
          <c:w val="0.49926230243285907"/>
          <c:h val="0.80279522247011326"/>
        </c:manualLayout>
      </c:layout>
      <c:pieChart>
        <c:varyColors val="1"/>
        <c:ser>
          <c:idx val="0"/>
          <c:order val="0"/>
          <c:spPr>
            <a:ln w="6350">
              <a:solidFill>
                <a:schemeClr val="bg1"/>
              </a:solidFill>
            </a:ln>
          </c:spPr>
          <c:dPt>
            <c:idx val="0"/>
            <c:bubble3D val="0"/>
            <c:spPr>
              <a:solidFill>
                <a:srgbClr val="F89200"/>
              </a:solidFill>
              <a:ln w="6350">
                <a:solidFill>
                  <a:schemeClr val="bg1"/>
                </a:solidFill>
              </a:ln>
              <a:effectLst/>
            </c:spPr>
            <c:extLst>
              <c:ext xmlns:c16="http://schemas.microsoft.com/office/drawing/2014/chart" uri="{C3380CC4-5D6E-409C-BE32-E72D297353CC}">
                <c16:uniqueId val="{00000001-D36B-EA42-888A-BFD9844FDFEB}"/>
              </c:ext>
            </c:extLst>
          </c:dPt>
          <c:dPt>
            <c:idx val="1"/>
            <c:bubble3D val="0"/>
            <c:spPr>
              <a:solidFill>
                <a:srgbClr val="005AAC"/>
              </a:solidFill>
              <a:ln w="6350">
                <a:solidFill>
                  <a:schemeClr val="bg1"/>
                </a:solidFill>
              </a:ln>
              <a:effectLst/>
            </c:spPr>
            <c:extLst>
              <c:ext xmlns:c16="http://schemas.microsoft.com/office/drawing/2014/chart" uri="{C3380CC4-5D6E-409C-BE32-E72D297353CC}">
                <c16:uniqueId val="{00000003-D36B-EA42-888A-BFD9844FDFEB}"/>
              </c:ext>
            </c:extLst>
          </c:dPt>
          <c:dPt>
            <c:idx val="2"/>
            <c:bubble3D val="0"/>
            <c:spPr>
              <a:solidFill>
                <a:srgbClr val="3C9359"/>
              </a:solidFill>
              <a:ln w="6350">
                <a:solidFill>
                  <a:schemeClr val="bg1"/>
                </a:solidFill>
              </a:ln>
              <a:effectLst/>
            </c:spPr>
            <c:extLst>
              <c:ext xmlns:c16="http://schemas.microsoft.com/office/drawing/2014/chart" uri="{C3380CC4-5D6E-409C-BE32-E72D297353CC}">
                <c16:uniqueId val="{00000005-D36B-EA42-888A-BFD9844FDFEB}"/>
              </c:ext>
            </c:extLst>
          </c:dPt>
          <c:dPt>
            <c:idx val="3"/>
            <c:bubble3D val="0"/>
            <c:spPr>
              <a:solidFill>
                <a:srgbClr val="EED639"/>
              </a:solidFill>
              <a:ln w="6350">
                <a:solidFill>
                  <a:schemeClr val="bg1"/>
                </a:solidFill>
              </a:ln>
              <a:effectLst/>
            </c:spPr>
            <c:extLst>
              <c:ext xmlns:c16="http://schemas.microsoft.com/office/drawing/2014/chart" uri="{C3380CC4-5D6E-409C-BE32-E72D297353CC}">
                <c16:uniqueId val="{00000007-D36B-EA42-888A-BFD9844FDFEB}"/>
              </c:ext>
            </c:extLst>
          </c:dPt>
          <c:dPt>
            <c:idx val="4"/>
            <c:bubble3D val="0"/>
            <c:spPr>
              <a:solidFill>
                <a:srgbClr val="807DD4"/>
              </a:solidFill>
              <a:ln w="6350">
                <a:solidFill>
                  <a:schemeClr val="bg1"/>
                </a:solidFill>
              </a:ln>
              <a:effectLst/>
            </c:spPr>
            <c:extLst>
              <c:ext xmlns:c16="http://schemas.microsoft.com/office/drawing/2014/chart" uri="{C3380CC4-5D6E-409C-BE32-E72D297353CC}">
                <c16:uniqueId val="{00000009-D36B-EA42-888A-BFD9844FDFEB}"/>
              </c:ext>
            </c:extLst>
          </c:dPt>
          <c:dPt>
            <c:idx val="5"/>
            <c:bubble3D val="0"/>
            <c:spPr>
              <a:solidFill>
                <a:srgbClr val="FBF3BF"/>
              </a:solidFill>
              <a:ln w="6350">
                <a:solidFill>
                  <a:schemeClr val="bg1"/>
                </a:solidFill>
              </a:ln>
              <a:effectLst/>
            </c:spPr>
            <c:extLst>
              <c:ext xmlns:c16="http://schemas.microsoft.com/office/drawing/2014/chart" uri="{C3380CC4-5D6E-409C-BE32-E72D297353CC}">
                <c16:uniqueId val="{0000000B-D36B-EA42-888A-BFD9844FDFEB}"/>
              </c:ext>
            </c:extLst>
          </c:dPt>
          <c:dPt>
            <c:idx val="6"/>
            <c:bubble3D val="0"/>
            <c:spPr>
              <a:solidFill>
                <a:srgbClr val="B3B1E5"/>
              </a:solidFill>
              <a:ln w="6350">
                <a:solidFill>
                  <a:schemeClr val="bg1"/>
                </a:solidFill>
              </a:ln>
              <a:effectLst/>
            </c:spPr>
            <c:extLst>
              <c:ext xmlns:c16="http://schemas.microsoft.com/office/drawing/2014/chart" uri="{C3380CC4-5D6E-409C-BE32-E72D297353CC}">
                <c16:uniqueId val="{0000000D-D36B-EA42-888A-BFD9844FDFEB}"/>
              </c:ext>
            </c:extLst>
          </c:dPt>
          <c:dPt>
            <c:idx val="7"/>
            <c:bubble3D val="0"/>
            <c:spPr>
              <a:solidFill>
                <a:srgbClr val="E6E5F7"/>
              </a:solidFill>
              <a:ln w="6350">
                <a:solidFill>
                  <a:schemeClr val="bg1"/>
                </a:solidFill>
              </a:ln>
              <a:effectLst/>
            </c:spPr>
            <c:extLst>
              <c:ext xmlns:c16="http://schemas.microsoft.com/office/drawing/2014/chart" uri="{C3380CC4-5D6E-409C-BE32-E72D297353CC}">
                <c16:uniqueId val="{0000000F-D36B-EA42-888A-BFD9844FDFEB}"/>
              </c:ext>
            </c:extLst>
          </c:dPt>
          <c:dPt>
            <c:idx val="8"/>
            <c:bubble3D val="0"/>
            <c:spPr>
              <a:solidFill>
                <a:srgbClr val="CDEBFF"/>
              </a:solidFill>
              <a:ln w="6350">
                <a:solidFill>
                  <a:schemeClr val="bg1"/>
                </a:solidFill>
              </a:ln>
              <a:effectLst/>
            </c:spPr>
            <c:extLst>
              <c:ext xmlns:c16="http://schemas.microsoft.com/office/drawing/2014/chart" uri="{C3380CC4-5D6E-409C-BE32-E72D297353CC}">
                <c16:uniqueId val="{00000011-D36B-EA42-888A-BFD9844FDFEB}"/>
              </c:ext>
            </c:extLst>
          </c:dPt>
          <c:dPt>
            <c:idx val="9"/>
            <c:bubble3D val="0"/>
            <c:spPr>
              <a:solidFill>
                <a:srgbClr val="79BEFF"/>
              </a:solidFill>
              <a:ln w="6350">
                <a:solidFill>
                  <a:schemeClr val="bg1"/>
                </a:solidFill>
              </a:ln>
              <a:effectLst/>
            </c:spPr>
            <c:extLst>
              <c:ext xmlns:c16="http://schemas.microsoft.com/office/drawing/2014/chart" uri="{C3380CC4-5D6E-409C-BE32-E72D297353CC}">
                <c16:uniqueId val="{00000013-D36B-EA42-888A-BFD9844FDFEB}"/>
              </c:ext>
            </c:extLst>
          </c:dPt>
          <c:dPt>
            <c:idx val="10"/>
            <c:bubble3D val="0"/>
            <c:spPr>
              <a:solidFill>
                <a:srgbClr val="FFDBFF"/>
              </a:solidFill>
              <a:ln w="6350">
                <a:solidFill>
                  <a:schemeClr val="bg1"/>
                </a:solidFill>
              </a:ln>
              <a:effectLst/>
            </c:spPr>
            <c:extLst>
              <c:ext xmlns:c16="http://schemas.microsoft.com/office/drawing/2014/chart" uri="{C3380CC4-5D6E-409C-BE32-E72D297353CC}">
                <c16:uniqueId val="{00000015-D36B-EA42-888A-BFD9844FDFEB}"/>
              </c:ext>
            </c:extLst>
          </c:dPt>
          <c:dPt>
            <c:idx val="11"/>
            <c:bubble3D val="0"/>
            <c:spPr>
              <a:solidFill>
                <a:schemeClr val="bg1">
                  <a:lumMod val="75000"/>
                </a:schemeClr>
              </a:solidFill>
              <a:ln w="6350">
                <a:solidFill>
                  <a:schemeClr val="bg1"/>
                </a:solidFill>
              </a:ln>
              <a:effectLst/>
            </c:spPr>
            <c:extLst>
              <c:ext xmlns:c16="http://schemas.microsoft.com/office/drawing/2014/chart" uri="{C3380CC4-5D6E-409C-BE32-E72D297353CC}">
                <c16:uniqueId val="{00000017-D36B-EA42-888A-BFD9844FDFEB}"/>
              </c:ext>
            </c:extLst>
          </c:dPt>
          <c:dPt>
            <c:idx val="12"/>
            <c:bubble3D val="0"/>
            <c:spPr>
              <a:solidFill>
                <a:schemeClr val="accent1">
                  <a:lumMod val="80000"/>
                  <a:lumOff val="20000"/>
                </a:schemeClr>
              </a:solidFill>
              <a:ln w="6350">
                <a:solidFill>
                  <a:schemeClr val="bg1"/>
                </a:solidFill>
              </a:ln>
              <a:effectLst/>
            </c:spPr>
            <c:extLst>
              <c:ext xmlns:c16="http://schemas.microsoft.com/office/drawing/2014/chart" uri="{C3380CC4-5D6E-409C-BE32-E72D297353CC}">
                <c16:uniqueId val="{00000019-D36B-EA42-888A-BFD9844FDFEB}"/>
              </c:ext>
            </c:extLst>
          </c:dPt>
          <c:dPt>
            <c:idx val="13"/>
            <c:bubble3D val="0"/>
            <c:spPr>
              <a:solidFill>
                <a:schemeClr val="accent2">
                  <a:lumMod val="80000"/>
                  <a:lumOff val="20000"/>
                </a:schemeClr>
              </a:solidFill>
              <a:ln w="6350">
                <a:solidFill>
                  <a:schemeClr val="bg1"/>
                </a:solidFill>
              </a:ln>
              <a:effectLst/>
            </c:spPr>
            <c:extLst>
              <c:ext xmlns:c16="http://schemas.microsoft.com/office/drawing/2014/chart" uri="{C3380CC4-5D6E-409C-BE32-E72D297353CC}">
                <c16:uniqueId val="{0000001B-D36B-EA42-888A-BFD9844FDFEB}"/>
              </c:ext>
            </c:extLst>
          </c:dPt>
          <c:val>
            <c:numRef>
              <c:f>Sheet1!$B$2:$B$13</c:f>
              <c:numCache>
                <c:formatCode>General</c:formatCode>
                <c:ptCount val="12"/>
                <c:pt idx="0">
                  <c:v>1088</c:v>
                </c:pt>
                <c:pt idx="1">
                  <c:v>704</c:v>
                </c:pt>
                <c:pt idx="2">
                  <c:v>878</c:v>
                </c:pt>
                <c:pt idx="3">
                  <c:v>713</c:v>
                </c:pt>
                <c:pt idx="4">
                  <c:v>580</c:v>
                </c:pt>
                <c:pt idx="5">
                  <c:v>447</c:v>
                </c:pt>
                <c:pt idx="6">
                  <c:v>323</c:v>
                </c:pt>
                <c:pt idx="7">
                  <c:v>344</c:v>
                </c:pt>
                <c:pt idx="8">
                  <c:v>167</c:v>
                </c:pt>
                <c:pt idx="9">
                  <c:v>161</c:v>
                </c:pt>
                <c:pt idx="10">
                  <c:v>84</c:v>
                </c:pt>
                <c:pt idx="11">
                  <c:v>147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歳出</c:v>
                      </c:pt>
                    </c:strCache>
                  </c:strRef>
                </c15:tx>
              </c15:filteredSeriesTitle>
            </c:ext>
            <c:ext xmlns:c15="http://schemas.microsoft.com/office/drawing/2012/chart" uri="{02D57815-91ED-43cb-92C2-25804820EDAC}">
              <c15:filteredCategoryTitle>
                <c15:cat>
                  <c:strRef>
                    <c:extLst>
                      <c:ext uri="{02D57815-91ED-43cb-92C2-25804820EDAC}">
                        <c15:formulaRef>
                          <c15:sqref>Sheet1!$A$2:$A$13</c15:sqref>
                        </c15:formulaRef>
                      </c:ext>
                    </c:extLst>
                    <c:strCache>
                      <c:ptCount val="12"/>
                      <c:pt idx="0">
                        <c:v>教育費</c:v>
                      </c:pt>
                      <c:pt idx="1">
                        <c:v>公債費</c:v>
                      </c:pt>
                      <c:pt idx="2">
                        <c:v>福祉保険費</c:v>
                      </c:pt>
                      <c:pt idx="3">
                        <c:v>県土マネジメント費</c:v>
                      </c:pt>
                      <c:pt idx="4">
                        <c:v>諸支出金</c:v>
                      </c:pt>
                      <c:pt idx="5">
                        <c:v>地域創造費</c:v>
                      </c:pt>
                      <c:pt idx="6">
                        <c:v>警察費</c:v>
                      </c:pt>
                      <c:pt idx="7">
                        <c:v>総務費</c:v>
                      </c:pt>
                      <c:pt idx="8">
                        <c:v>産業費</c:v>
                      </c:pt>
                      <c:pt idx="9">
                        <c:v>医療政策費</c:v>
                      </c:pt>
                      <c:pt idx="10">
                        <c:v>食農費</c:v>
                      </c:pt>
                      <c:pt idx="11">
                        <c:v>その他</c:v>
                      </c:pt>
                    </c:strCache>
                  </c:strRef>
                </c15:cat>
              </c15:filteredCategoryTitle>
            </c:ext>
            <c:ext xmlns:c16="http://schemas.microsoft.com/office/drawing/2014/chart" uri="{C3380CC4-5D6E-409C-BE32-E72D297353CC}">
              <c16:uniqueId val="{0000001C-D36B-EA42-888A-BFD9844FDFE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歳出</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3-98DC-4E53-811C-2513A90EFCF3}"/>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1-98DC-4E53-811C-2513A90EFCF3}"/>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3FC0-4ECE-B320-88B986DE3DFE}"/>
              </c:ext>
            </c:extLst>
          </c:dPt>
          <c:cat>
            <c:strRef>
              <c:f>Sheet1!$A$2:$A$8</c:f>
              <c:strCache>
                <c:ptCount val="7"/>
                <c:pt idx="0">
                  <c:v>社会保障</c:v>
                </c:pt>
                <c:pt idx="1">
                  <c:v>地方交付税  交付金等</c:v>
                </c:pt>
                <c:pt idx="2">
                  <c:v>防衛</c:v>
                </c:pt>
                <c:pt idx="3">
                  <c:v>公共事業</c:v>
                </c:pt>
                <c:pt idx="4">
                  <c:v>文教及び
科学振興</c:v>
                </c:pt>
                <c:pt idx="5">
                  <c:v>その他</c:v>
                </c:pt>
                <c:pt idx="6">
                  <c:v>国債費</c:v>
                </c:pt>
              </c:strCache>
            </c:strRef>
          </c:cat>
          <c:val>
            <c:numRef>
              <c:f>Sheet1!$B$2:$B$8</c:f>
              <c:numCache>
                <c:formatCode>General</c:formatCode>
                <c:ptCount val="7"/>
                <c:pt idx="0">
                  <c:v>33.200000000000003</c:v>
                </c:pt>
                <c:pt idx="1">
                  <c:v>16.399999999999999</c:v>
                </c:pt>
                <c:pt idx="2">
                  <c:v>7.5</c:v>
                </c:pt>
                <c:pt idx="3">
                  <c:v>5.3</c:v>
                </c:pt>
                <c:pt idx="4">
                  <c:v>4.9000000000000004</c:v>
                </c:pt>
                <c:pt idx="5">
                  <c:v>8.1999999999999993</c:v>
                </c:pt>
                <c:pt idx="6">
                  <c:v>24.5</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86.6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28.6</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1.9544841269841271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38.299999999999997</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18.899999999999999</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28.2</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25366982760967E-2"/>
          <c:y val="6.4945177808925433E-2"/>
          <c:w val="0.88054353310429279"/>
          <c:h val="0.83406244976279487"/>
        </c:manualLayout>
      </c:layout>
      <c:lineChart>
        <c:grouping val="standard"/>
        <c:varyColors val="0"/>
        <c:ser>
          <c:idx val="0"/>
          <c:order val="0"/>
          <c:spPr>
            <a:ln w="22225" cap="rnd">
              <a:solidFill>
                <a:srgbClr val="EB4F4F"/>
              </a:solidFill>
              <a:round/>
            </a:ln>
            <a:effectLst/>
          </c:spPr>
          <c:marker>
            <c:symbol val="circle"/>
            <c:size val="5"/>
            <c:spPr>
              <a:solidFill>
                <a:srgbClr val="EB4F4F"/>
              </a:solidFill>
              <a:ln w="9525">
                <a:solidFill>
                  <a:srgbClr val="EB4F4F"/>
                </a:solidFill>
              </a:ln>
              <a:effectLst/>
            </c:spPr>
          </c:marker>
          <c:val>
            <c:numRef>
              <c:f>'[230728_デンマーク・スイス入り_【BD】8.【R5.4】02 高齢化率の国際比較（R4人口推計・UN2022）.xlsx]高齢化データ（R5.5）'!$C$67:$C$79</c:f>
              <c:numCache>
                <c:formatCode>0.0_ </c:formatCode>
                <c:ptCount val="13"/>
                <c:pt idx="0">
                  <c:v>12.076595125029325</c:v>
                </c:pt>
                <c:pt idx="1">
                  <c:v>14.555228159592259</c:v>
                </c:pt>
                <c:pt idx="2">
                  <c:v>17.365236436979028</c:v>
                </c:pt>
                <c:pt idx="3">
                  <c:v>20.162325464905141</c:v>
                </c:pt>
                <c:pt idx="4">
                  <c:v>23.024122070640416</c:v>
                </c:pt>
                <c:pt idx="5">
                  <c:v>26.647783154333371</c:v>
                </c:pt>
                <c:pt idx="6">
                  <c:v>28.559764082888083</c:v>
                </c:pt>
                <c:pt idx="7">
                  <c:v>29.635060468700086</c:v>
                </c:pt>
                <c:pt idx="8">
                  <c:v>30.771931881056759</c:v>
                </c:pt>
                <c:pt idx="9">
                  <c:v>32.349547217535132</c:v>
                </c:pt>
                <c:pt idx="10">
                  <c:v>34.815569358405575</c:v>
                </c:pt>
                <c:pt idx="11">
                  <c:v>36.260116247282582</c:v>
                </c:pt>
                <c:pt idx="12">
                  <c:v>37.137804254828445</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高齢化率の国際比較（R4人口推計・UN2022）.xlsx]高齢化データ（R5.5）'!$C$66</c15:sqref>
                        </c15:formulaRef>
                      </c:ext>
                    </c:extLst>
                    <c:strCache>
                      <c:ptCount val="1"/>
                      <c:pt idx="0">
                        <c:v>日本</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0-0837-4795-93FC-9E2AC958FC1F}"/>
            </c:ext>
          </c:extLst>
        </c:ser>
        <c:ser>
          <c:idx val="1"/>
          <c:order val="1"/>
          <c:spPr>
            <a:ln w="15875" cap="rnd">
              <a:solidFill>
                <a:srgbClr val="EEC92E"/>
              </a:solidFill>
              <a:round/>
            </a:ln>
            <a:effectLst/>
          </c:spPr>
          <c:marker>
            <c:symbol val="star"/>
            <c:size val="5"/>
            <c:spPr>
              <a:noFill/>
              <a:ln w="9525">
                <a:solidFill>
                  <a:srgbClr val="EEC92E"/>
                </a:solidFill>
              </a:ln>
              <a:effectLst/>
            </c:spPr>
          </c:marker>
          <c:val>
            <c:numRef>
              <c:f>'[230728_デンマーク・スイス入り_【BD】8.【R5.4】02 高齢化率の国際比較（R4人口推計・UN2022）.xlsx]高齢化データ（R5.5）'!$D$67:$D$79</c:f>
              <c:numCache>
                <c:formatCode>0.0_ </c:formatCode>
                <c:ptCount val="13"/>
                <c:pt idx="0">
                  <c:v>14.899410100990556</c:v>
                </c:pt>
                <c:pt idx="1">
                  <c:v>15.479100708012075</c:v>
                </c:pt>
                <c:pt idx="2">
                  <c:v>16.432277045633285</c:v>
                </c:pt>
                <c:pt idx="3">
                  <c:v>18.993049169676151</c:v>
                </c:pt>
                <c:pt idx="4">
                  <c:v>20.454498728498177</c:v>
                </c:pt>
                <c:pt idx="5">
                  <c:v>20.950472934986131</c:v>
                </c:pt>
                <c:pt idx="6">
                  <c:v>21.963734408749414</c:v>
                </c:pt>
                <c:pt idx="7">
                  <c:v>23.618258134485515</c:v>
                </c:pt>
                <c:pt idx="8">
                  <c:v>26.388684715732762</c:v>
                </c:pt>
                <c:pt idx="9">
                  <c:v>28.767671958016862</c:v>
                </c:pt>
                <c:pt idx="10">
                  <c:v>29.452510457570312</c:v>
                </c:pt>
                <c:pt idx="11">
                  <c:v>29.868322444475005</c:v>
                </c:pt>
                <c:pt idx="12">
                  <c:v>30.479655280983582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高齢化率の国際比較（R4人口推計・UN2022）.xlsx]高齢化データ（R5.5）'!$D$66</c15:sqref>
                        </c15:formulaRef>
                      </c:ext>
                    </c:extLst>
                    <c:strCache>
                      <c:ptCount val="1"/>
                      <c:pt idx="0">
                        <c:v>ドイツ</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1-0837-4795-93FC-9E2AC958FC1F}"/>
            </c:ext>
          </c:extLst>
        </c:ser>
        <c:ser>
          <c:idx val="2"/>
          <c:order val="2"/>
          <c:spPr>
            <a:ln w="15875" cap="rnd">
              <a:solidFill>
                <a:srgbClr val="FF66CC"/>
              </a:solidFill>
              <a:round/>
            </a:ln>
            <a:effectLst/>
          </c:spPr>
          <c:marker>
            <c:symbol val="diamond"/>
            <c:size val="5"/>
            <c:spPr>
              <a:solidFill>
                <a:srgbClr val="FF66CC"/>
              </a:solidFill>
              <a:ln w="9525">
                <a:solidFill>
                  <a:srgbClr val="FF66CC"/>
                </a:solidFill>
              </a:ln>
              <a:effectLst/>
            </c:spPr>
          </c:marker>
          <c:val>
            <c:numRef>
              <c:f>'[230728_デンマーク・スイス入り_【BD】8.【R5.4】02 高齢化率の国際比較（R4人口推計・UN2022）.xlsx]高齢化データ（R5.5）'!$E$67:$E$79</c:f>
              <c:numCache>
                <c:formatCode>0.0_ </c:formatCode>
                <c:ptCount val="13"/>
                <c:pt idx="0">
                  <c:v>14.096354597779298</c:v>
                </c:pt>
                <c:pt idx="1">
                  <c:v>15.25436259065906</c:v>
                </c:pt>
                <c:pt idx="2">
                  <c:v>16.155123697757862</c:v>
                </c:pt>
                <c:pt idx="3">
                  <c:v>16.575830973747106</c:v>
                </c:pt>
                <c:pt idx="4">
                  <c:v>16.98227885862352</c:v>
                </c:pt>
                <c:pt idx="5">
                  <c:v>19.105064461211263</c:v>
                </c:pt>
                <c:pt idx="6">
                  <c:v>21.009547712375479</c:v>
                </c:pt>
                <c:pt idx="7">
                  <c:v>22.685935263662092</c:v>
                </c:pt>
                <c:pt idx="8">
                  <c:v>24.420639880085655</c:v>
                </c:pt>
                <c:pt idx="9">
                  <c:v>25.922711735642579</c:v>
                </c:pt>
                <c:pt idx="10">
                  <c:v>27.249654694840654</c:v>
                </c:pt>
                <c:pt idx="11">
                  <c:v>27.838621311323607</c:v>
                </c:pt>
                <c:pt idx="12">
                  <c:v>28.545646083119113</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高齢化率の国際比較（R4人口推計・UN2022）.xlsx]高齢化データ（R5.5）'!$E$66</c15:sqref>
                        </c15:formulaRef>
                      </c:ext>
                    </c:extLst>
                    <c:strCache>
                      <c:ptCount val="1"/>
                      <c:pt idx="0">
                        <c:v>フランス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2-0837-4795-93FC-9E2AC958FC1F}"/>
            </c:ext>
          </c:extLst>
        </c:ser>
        <c:ser>
          <c:idx val="3"/>
          <c:order val="3"/>
          <c:spPr>
            <a:ln w="15875" cap="rnd">
              <a:solidFill>
                <a:srgbClr val="5394E3"/>
              </a:solidFill>
              <a:round/>
            </a:ln>
            <a:effectLst/>
          </c:spPr>
          <c:marker>
            <c:symbol val="triangle"/>
            <c:size val="5"/>
            <c:spPr>
              <a:solidFill>
                <a:srgbClr val="5394E3"/>
              </a:solidFill>
              <a:ln w="9525">
                <a:solidFill>
                  <a:srgbClr val="5394E3"/>
                </a:solidFill>
              </a:ln>
              <a:effectLst/>
            </c:spPr>
          </c:marker>
          <c:val>
            <c:numRef>
              <c:f>'[230728_デンマーク・スイス入り_【BD】8.【R5.4】02 高齢化率の国際比較（R4人口推計・UN2022）.xlsx]高齢化データ（R5.5）'!$F$67:$F$79</c:f>
              <c:numCache>
                <c:formatCode>0.0_ </c:formatCode>
                <c:ptCount val="13"/>
                <c:pt idx="0">
                  <c:v>15.715649289026217</c:v>
                </c:pt>
                <c:pt idx="1">
                  <c:v>15.805484149901078</c:v>
                </c:pt>
                <c:pt idx="2">
                  <c:v>15.718921261290147</c:v>
                </c:pt>
                <c:pt idx="3">
                  <c:v>15.83729454724166</c:v>
                </c:pt>
                <c:pt idx="4">
                  <c:v>16.342941695295483</c:v>
                </c:pt>
                <c:pt idx="5">
                  <c:v>17.798661095415206</c:v>
                </c:pt>
                <c:pt idx="6">
                  <c:v>18.722511900406495</c:v>
                </c:pt>
                <c:pt idx="7">
                  <c:v>20.0860983846792</c:v>
                </c:pt>
                <c:pt idx="8">
                  <c:v>22.024138654329398</c:v>
                </c:pt>
                <c:pt idx="9">
                  <c:v>23.758117689018718</c:v>
                </c:pt>
                <c:pt idx="10">
                  <c:v>24.756827485585173</c:v>
                </c:pt>
                <c:pt idx="11">
                  <c:v>25.290960279454271</c:v>
                </c:pt>
                <c:pt idx="12">
                  <c:v>26.145552793772346</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高齢化率の国際比較（R4人口推計・UN2022）.xlsx]高齢化データ（R5.5）'!$F$66</c15:sqref>
                        </c15:formulaRef>
                      </c:ext>
                    </c:extLst>
                    <c:strCache>
                      <c:ptCount val="1"/>
                      <c:pt idx="0">
                        <c:v>イギリス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3-0837-4795-93FC-9E2AC958FC1F}"/>
            </c:ext>
          </c:extLst>
        </c:ser>
        <c:ser>
          <c:idx val="4"/>
          <c:order val="4"/>
          <c:spPr>
            <a:ln w="15875" cap="rnd">
              <a:solidFill>
                <a:srgbClr val="7030A0"/>
              </a:solidFill>
              <a:round/>
            </a:ln>
            <a:effectLst/>
          </c:spPr>
          <c:marker>
            <c:symbol val="square"/>
            <c:size val="4"/>
            <c:spPr>
              <a:solidFill>
                <a:srgbClr val="7030A0"/>
              </a:solidFill>
              <a:ln w="9525">
                <a:solidFill>
                  <a:srgbClr val="7030A0"/>
                </a:solidFill>
              </a:ln>
              <a:effectLst/>
            </c:spPr>
          </c:marker>
          <c:val>
            <c:numRef>
              <c:f>'[230728_デンマーク・スイス入り_【BD】8.【R5.4】02 高齢化率の国際比較（R4人口推計・UN2022）.xlsx]高齢化データ（R5.5）'!$G$67:$G$79</c:f>
              <c:numCache>
                <c:formatCode>0.0_ </c:formatCode>
                <c:ptCount val="13"/>
                <c:pt idx="0">
                  <c:v>12.284476194513232</c:v>
                </c:pt>
                <c:pt idx="1">
                  <c:v>12.543633524096883</c:v>
                </c:pt>
                <c:pt idx="2">
                  <c:v>12.317629643386912</c:v>
                </c:pt>
                <c:pt idx="3">
                  <c:v>12.360162876853249</c:v>
                </c:pt>
                <c:pt idx="4">
                  <c:v>13.02817849743613</c:v>
                </c:pt>
                <c:pt idx="5">
                  <c:v>14.32775409802913</c:v>
                </c:pt>
                <c:pt idx="6">
                  <c:v>16.22340015007978</c:v>
                </c:pt>
                <c:pt idx="7">
                  <c:v>18.543798271777007</c:v>
                </c:pt>
                <c:pt idx="8">
                  <c:v>20.529391787453136</c:v>
                </c:pt>
                <c:pt idx="9">
                  <c:v>21.734878925800103</c:v>
                </c:pt>
                <c:pt idx="10">
                  <c:v>22.425989261176735</c:v>
                </c:pt>
                <c:pt idx="11">
                  <c:v>22.927291659462451</c:v>
                </c:pt>
                <c:pt idx="12">
                  <c:v>23.628123630910192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高齢化率の国際比較（R4人口推計・UN2022）.xlsx]高齢化データ（R5.5）'!$G$66</c15:sqref>
                        </c15:formulaRef>
                      </c:ext>
                    </c:extLst>
                    <c:strCache>
                      <c:ptCount val="1"/>
                      <c:pt idx="0">
                        <c:v>アメリカ</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4-0837-4795-93FC-9E2AC958FC1F}"/>
            </c:ext>
          </c:extLst>
        </c:ser>
        <c:dLbls>
          <c:showLegendKey val="0"/>
          <c:showVal val="0"/>
          <c:showCatName val="0"/>
          <c:showSerName val="0"/>
          <c:showPercent val="0"/>
          <c:showBubbleSize val="0"/>
        </c:dLbls>
        <c:marker val="1"/>
        <c:smooth val="0"/>
        <c:axId val="715847792"/>
        <c:axId val="671022976"/>
      </c:lineChart>
      <c:catAx>
        <c:axId val="715847792"/>
        <c:scaling>
          <c:orientation val="minMax"/>
        </c:scaling>
        <c:delete val="0"/>
        <c:axPos val="b"/>
        <c:numFmt formatCode="0_ "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noFill/>
                <a:latin typeface="Arial" panose="020B0604020202020204" pitchFamily="34" charset="0"/>
                <a:ea typeface="Meiryo UI" panose="020B0604030504040204" pitchFamily="50" charset="-128"/>
                <a:cs typeface="Arial" panose="020B0604020202020204" pitchFamily="34" charset="0"/>
              </a:defRPr>
            </a:pPr>
            <a:endParaRPr lang="ja-JP"/>
          </a:p>
        </c:txPr>
        <c:crossAx val="671022976"/>
        <c:crosses val="autoZero"/>
        <c:auto val="1"/>
        <c:lblAlgn val="ctr"/>
        <c:lblOffset val="100"/>
        <c:noMultiLvlLbl val="0"/>
      </c:catAx>
      <c:valAx>
        <c:axId val="671022976"/>
        <c:scaling>
          <c:orientation val="minMax"/>
          <c:max val="40"/>
        </c:scaling>
        <c:delete val="0"/>
        <c:axPos val="l"/>
        <c:numFmt formatCode="@" sourceLinked="0"/>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eiryo UI" panose="020B0604030504040204" pitchFamily="50" charset="-128"/>
                <a:cs typeface="Arial" panose="020B0604020202020204" pitchFamily="34" charset="0"/>
              </a:defRPr>
            </a:pPr>
            <a:endParaRPr lang="ja-JP"/>
          </a:p>
        </c:txPr>
        <c:crossAx val="715847792"/>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5681818181818"/>
          <c:y val="4.3109638625640906E-2"/>
          <c:w val="0.79082853535353537"/>
          <c:h val="0.90390519252868773"/>
        </c:manualLayout>
      </c:layout>
      <c:barChart>
        <c:barDir val="col"/>
        <c:grouping val="clustered"/>
        <c:varyColors val="0"/>
        <c:ser>
          <c:idx val="0"/>
          <c:order val="0"/>
          <c:tx>
            <c:strRef>
              <c:f>Sheet1!$B$1</c:f>
              <c:strCache>
                <c:ptCount val="1"/>
                <c:pt idx="0">
                  <c:v>年度末</c:v>
                </c:pt>
              </c:strCache>
            </c:strRef>
          </c:tx>
          <c:spPr>
            <a:solidFill>
              <a:srgbClr val="FF7C80"/>
            </a:solidFill>
            <a:ln>
              <a:noFill/>
            </a:ln>
            <a:effectLst/>
          </c:spPr>
          <c:invertIfNegative val="0"/>
          <c:dPt>
            <c:idx val="59"/>
            <c:invertIfNegative val="0"/>
            <c:bubble3D val="0"/>
            <c:spPr>
              <a:solidFill>
                <a:srgbClr val="FF7C80"/>
              </a:solidFill>
              <a:ln>
                <a:noFill/>
              </a:ln>
              <a:effectLst/>
            </c:spPr>
            <c:extLst>
              <c:ext xmlns:c16="http://schemas.microsoft.com/office/drawing/2014/chart" uri="{C3380CC4-5D6E-409C-BE32-E72D297353CC}">
                <c16:uniqueId val="{00000000-2D90-472F-8E26-03B6E5E92B21}"/>
              </c:ext>
            </c:extLst>
          </c:dPt>
          <c:dPt>
            <c:idx val="60"/>
            <c:invertIfNegative val="0"/>
            <c:bubble3D val="0"/>
            <c:spPr>
              <a:solidFill>
                <a:srgbClr val="FF0000"/>
              </a:solidFill>
              <a:ln>
                <a:noFill/>
              </a:ln>
              <a:effectLst/>
            </c:spPr>
            <c:extLst>
              <c:ext xmlns:c16="http://schemas.microsoft.com/office/drawing/2014/chart" uri="{C3380CC4-5D6E-409C-BE32-E72D297353CC}">
                <c16:uniqueId val="{00000001-90B6-43CD-AB5F-4D60DC429166}"/>
              </c:ext>
            </c:extLst>
          </c:dPt>
          <c:cat>
            <c:numRef>
              <c:f>Sheet1!$A$2:$A$62</c:f>
              <c:numCache>
                <c:formatCode>General</c:formatCode>
                <c:ptCount val="61"/>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pt idx="56">
                  <c:v>2021</c:v>
                </c:pt>
                <c:pt idx="57">
                  <c:v>2022</c:v>
                </c:pt>
                <c:pt idx="58">
                  <c:v>2023</c:v>
                </c:pt>
                <c:pt idx="59">
                  <c:v>2024</c:v>
                </c:pt>
                <c:pt idx="60">
                  <c:v>2025</c:v>
                </c:pt>
              </c:numCache>
            </c:numRef>
          </c:cat>
          <c:val>
            <c:numRef>
              <c:f>Sheet1!$B$2:$B$62</c:f>
              <c:numCache>
                <c:formatCode>General</c:formatCode>
                <c:ptCount val="61"/>
                <c:pt idx="0">
                  <c:v>0</c:v>
                </c:pt>
                <c:pt idx="1">
                  <c:v>1</c:v>
                </c:pt>
                <c:pt idx="2">
                  <c:v>2</c:v>
                </c:pt>
                <c:pt idx="3">
                  <c:v>2</c:v>
                </c:pt>
                <c:pt idx="4">
                  <c:v>2</c:v>
                </c:pt>
                <c:pt idx="5">
                  <c:v>3</c:v>
                </c:pt>
                <c:pt idx="6">
                  <c:v>4</c:v>
                </c:pt>
                <c:pt idx="7">
                  <c:v>6</c:v>
                </c:pt>
                <c:pt idx="8">
                  <c:v>8</c:v>
                </c:pt>
                <c:pt idx="9">
                  <c:v>10</c:v>
                </c:pt>
                <c:pt idx="10">
                  <c:v>15</c:v>
                </c:pt>
                <c:pt idx="11">
                  <c:v>22</c:v>
                </c:pt>
                <c:pt idx="12">
                  <c:v>32</c:v>
                </c:pt>
                <c:pt idx="13">
                  <c:v>43</c:v>
                </c:pt>
                <c:pt idx="14">
                  <c:v>56</c:v>
                </c:pt>
                <c:pt idx="15">
                  <c:v>71</c:v>
                </c:pt>
                <c:pt idx="16">
                  <c:v>82</c:v>
                </c:pt>
                <c:pt idx="17">
                  <c:v>96</c:v>
                </c:pt>
                <c:pt idx="18">
                  <c:v>110</c:v>
                </c:pt>
                <c:pt idx="19">
                  <c:v>122</c:v>
                </c:pt>
                <c:pt idx="20">
                  <c:v>134</c:v>
                </c:pt>
                <c:pt idx="21">
                  <c:v>145</c:v>
                </c:pt>
                <c:pt idx="22">
                  <c:v>152</c:v>
                </c:pt>
                <c:pt idx="23">
                  <c:v>157</c:v>
                </c:pt>
                <c:pt idx="24">
                  <c:v>161</c:v>
                </c:pt>
                <c:pt idx="25">
                  <c:v>166</c:v>
                </c:pt>
                <c:pt idx="26">
                  <c:v>172</c:v>
                </c:pt>
                <c:pt idx="27">
                  <c:v>178</c:v>
                </c:pt>
                <c:pt idx="28">
                  <c:v>193</c:v>
                </c:pt>
                <c:pt idx="29">
                  <c:v>207</c:v>
                </c:pt>
                <c:pt idx="30">
                  <c:v>225</c:v>
                </c:pt>
                <c:pt idx="31">
                  <c:v>245</c:v>
                </c:pt>
                <c:pt idx="32">
                  <c:v>258</c:v>
                </c:pt>
                <c:pt idx="33">
                  <c:v>295</c:v>
                </c:pt>
                <c:pt idx="34">
                  <c:v>332</c:v>
                </c:pt>
                <c:pt idx="35">
                  <c:v>368</c:v>
                </c:pt>
                <c:pt idx="36">
                  <c:v>392</c:v>
                </c:pt>
                <c:pt idx="37">
                  <c:v>421</c:v>
                </c:pt>
                <c:pt idx="38">
                  <c:v>457</c:v>
                </c:pt>
                <c:pt idx="39">
                  <c:v>499</c:v>
                </c:pt>
                <c:pt idx="40">
                  <c:v>527</c:v>
                </c:pt>
                <c:pt idx="41">
                  <c:v>532</c:v>
                </c:pt>
                <c:pt idx="42">
                  <c:v>541</c:v>
                </c:pt>
                <c:pt idx="43">
                  <c:v>546</c:v>
                </c:pt>
                <c:pt idx="44">
                  <c:v>594</c:v>
                </c:pt>
                <c:pt idx="45">
                  <c:v>636</c:v>
                </c:pt>
                <c:pt idx="46">
                  <c:v>670</c:v>
                </c:pt>
                <c:pt idx="47">
                  <c:v>705</c:v>
                </c:pt>
                <c:pt idx="48">
                  <c:v>744</c:v>
                </c:pt>
                <c:pt idx="49">
                  <c:v>774</c:v>
                </c:pt>
                <c:pt idx="50">
                  <c:v>805</c:v>
                </c:pt>
                <c:pt idx="51">
                  <c:v>831</c:v>
                </c:pt>
                <c:pt idx="52">
                  <c:v>853</c:v>
                </c:pt>
                <c:pt idx="53">
                  <c:v>874</c:v>
                </c:pt>
                <c:pt idx="54">
                  <c:v>887</c:v>
                </c:pt>
                <c:pt idx="55">
                  <c:v>947</c:v>
                </c:pt>
                <c:pt idx="56">
                  <c:v>991</c:v>
                </c:pt>
                <c:pt idx="57">
                  <c:v>1027</c:v>
                </c:pt>
                <c:pt idx="58">
                  <c:v>1054</c:v>
                </c:pt>
                <c:pt idx="59">
                  <c:v>1104</c:v>
                </c:pt>
                <c:pt idx="60">
                  <c:v>1129</c:v>
                </c:pt>
              </c:numCache>
            </c:numRef>
          </c:val>
          <c:extLst>
            <c:ext xmlns:c16="http://schemas.microsoft.com/office/drawing/2014/chart" uri="{C3380CC4-5D6E-409C-BE32-E72D297353CC}">
              <c16:uniqueId val="{00000000-A622-4FE4-8DA7-C2EFE1B7537E}"/>
            </c:ext>
          </c:extLst>
        </c:ser>
        <c:dLbls>
          <c:showLegendKey val="0"/>
          <c:showVal val="0"/>
          <c:showCatName val="0"/>
          <c:showSerName val="0"/>
          <c:showPercent val="0"/>
          <c:showBubbleSize val="0"/>
        </c:dLbls>
        <c:gapWidth val="0"/>
        <c:axId val="1163601176"/>
        <c:axId val="1163600816"/>
      </c:barChart>
      <c:catAx>
        <c:axId val="1163601176"/>
        <c:scaling>
          <c:orientation val="minMax"/>
        </c:scaling>
        <c:delete val="0"/>
        <c:axPos val="b"/>
        <c:numFmt formatCode="General" sourceLinked="0"/>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1163600816"/>
        <c:crosses val="autoZero"/>
        <c:auto val="1"/>
        <c:lblAlgn val="ctr"/>
        <c:lblOffset val="100"/>
        <c:tickLblSkip val="5"/>
        <c:tickMarkSkip val="1"/>
        <c:noMultiLvlLbl val="0"/>
      </c:catAx>
      <c:valAx>
        <c:axId val="1163600816"/>
        <c:scaling>
          <c:orientation val="minMax"/>
          <c:min val="0"/>
        </c:scaling>
        <c:delete val="0"/>
        <c:axPos val="l"/>
        <c:numFmt formatCode="#,##0_);[Red]\(#,##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ja-JP"/>
          </a:p>
        </c:txPr>
        <c:crossAx val="1163601176"/>
        <c:crosses val="autoZero"/>
        <c:crossBetween val="between"/>
        <c:majorUnit val="100"/>
        <c:min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72911365564038"/>
          <c:y val="3.2953056165972064E-2"/>
          <c:w val="0.79647751985989612"/>
          <c:h val="0.84618872076094431"/>
        </c:manualLayout>
      </c:layout>
      <c:lineChart>
        <c:grouping val="standard"/>
        <c:varyColors val="0"/>
        <c:ser>
          <c:idx val="0"/>
          <c:order val="0"/>
          <c:tx>
            <c:strRef>
              <c:f>Sheet1!$B$1</c:f>
              <c:strCache>
                <c:ptCount val="1"/>
                <c:pt idx="0">
                  <c:v>日本</c:v>
                </c:pt>
              </c:strCache>
            </c:strRef>
          </c:tx>
          <c:spPr>
            <a:ln w="28575" cap="rnd">
              <a:solidFill>
                <a:srgbClr val="E83030">
                  <a:alpha val="86000"/>
                </a:srgbClr>
              </a:solidFill>
              <a:round/>
            </a:ln>
            <a:effectLst/>
          </c:spPr>
          <c:marker>
            <c:symbol val="circle"/>
            <c:size val="5"/>
            <c:spPr>
              <a:solidFill>
                <a:srgbClr val="E83030"/>
              </a:solidFill>
              <a:ln w="9525">
                <a:solidFill>
                  <a:srgbClr val="E83030"/>
                </a:solidFill>
              </a:ln>
              <a:effectLst/>
            </c:spPr>
          </c:marker>
          <c:dLbls>
            <c:dLbl>
              <c:idx val="12"/>
              <c:layout>
                <c:manualLayout>
                  <c:x val="-6.7466602513946886E-2"/>
                  <c:y val="-5.0927450438320462E-2"/>
                </c:manualLayout>
              </c:layout>
              <c:tx>
                <c:rich>
                  <a:bodyPr/>
                  <a:lstStyle/>
                  <a:p>
                    <a:fld id="{006F54D8-061E-2743-8E26-5E8BF759E177}" type="VALUE">
                      <a:rPr lang="en-US" altLang="ja-JP" b="0" i="0">
                        <a:latin typeface="HGPGothicE" panose="020B0900000000000000" pitchFamily="34" charset="-128"/>
                      </a:rPr>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BAF-45ED-BD1A-70BE6C470A84}"/>
                </c:ext>
              </c:extLst>
            </c:dLbl>
            <c:dLbl>
              <c:idx val="13"/>
              <c:layout>
                <c:manualLayout>
                  <c:x val="-6.2316846904156065E-2"/>
                  <c:y val="-3.1747214912425568E-2"/>
                </c:manualLayout>
              </c:layout>
              <c:tx>
                <c:rich>
                  <a:bodyPr/>
                  <a:lstStyle/>
                  <a:p>
                    <a:fld id="{79318AC8-672E-1B49-96BF-849A5586E21D}" type="VALUE">
                      <a:rPr lang="en-US" altLang="ja-JP" b="0" i="0">
                        <a:latin typeface="HGPGothicE" panose="020B0900000000000000" pitchFamily="34" charset="-128"/>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326-4972-B662-9C3FA696F975}"/>
                </c:ext>
              </c:extLst>
            </c:dLbl>
            <c:dLbl>
              <c:idx val="14"/>
              <c:layout>
                <c:manualLayout>
                  <c:x val="-5.9104234762527422E-2"/>
                  <c:y val="-4.6725876806049206E-2"/>
                </c:manualLayout>
              </c:layout>
              <c:tx>
                <c:rich>
                  <a:bodyPr/>
                  <a:lstStyle/>
                  <a:p>
                    <a:fld id="{1CA9212E-EF37-8C48-9209-E281C39D4F7F}" type="VALUE">
                      <a:rPr lang="en-US" altLang="ja-JP" b="0" i="0">
                        <a:latin typeface="HGPGothicE" panose="020B0900000000000000" pitchFamily="34" charset="-128"/>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326-4972-B662-9C3FA696F975}"/>
                </c:ext>
              </c:extLst>
            </c:dLbl>
            <c:dLbl>
              <c:idx val="15"/>
              <c:layout>
                <c:manualLayout>
                  <c:x val="-4.0277586997641236E-3"/>
                  <c:y val="1.2058412535465226E-3"/>
                </c:manualLayout>
              </c:layout>
              <c:tx>
                <c:rich>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fld id="{5DCA3275-5897-C64A-9E9C-CA210E02FED0}" type="VALUE">
                      <a:rPr lang="en-US" altLang="ja-JP" b="0" i="0">
                        <a:latin typeface="HGPGothicE" panose="020B0900000000000000" pitchFamily="34" charset="-128"/>
                      </a:rPr>
                      <a:pPr>
                        <a:defRPr sz="950" b="1">
                          <a:solidFill>
                            <a:srgbClr val="E8303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endParaRPr lang="ja-JP" alt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326-4972-B662-9C3FA696F975}"/>
                </c:ext>
              </c:extLst>
            </c:dLbl>
            <c:dLbl>
              <c:idx val="16"/>
              <c:layout>
                <c:manualLayout>
                  <c:x val="-4.2615012596548454E-3"/>
                  <c:y val="7.1973060109959616E-3"/>
                </c:manualLayout>
              </c:layout>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E8303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General</c:formatCode>
                <c:ptCount val="16"/>
                <c:pt idx="0">
                  <c:v>205.9</c:v>
                </c:pt>
                <c:pt idx="1">
                  <c:v>219.2</c:v>
                </c:pt>
                <c:pt idx="2">
                  <c:v>226.1</c:v>
                </c:pt>
                <c:pt idx="3">
                  <c:v>229.5</c:v>
                </c:pt>
                <c:pt idx="4">
                  <c:v>233.3</c:v>
                </c:pt>
                <c:pt idx="5">
                  <c:v>228.3</c:v>
                </c:pt>
                <c:pt idx="6">
                  <c:v>232.4</c:v>
                </c:pt>
                <c:pt idx="7">
                  <c:v>231.3</c:v>
                </c:pt>
                <c:pt idx="8">
                  <c:v>232.4</c:v>
                </c:pt>
                <c:pt idx="9">
                  <c:v>236.4</c:v>
                </c:pt>
                <c:pt idx="10">
                  <c:v>258.39999999999998</c:v>
                </c:pt>
                <c:pt idx="11">
                  <c:v>253.7</c:v>
                </c:pt>
                <c:pt idx="12">
                  <c:v>256.3</c:v>
                </c:pt>
                <c:pt idx="13">
                  <c:v>249.7</c:v>
                </c:pt>
                <c:pt idx="14">
                  <c:v>251.2</c:v>
                </c:pt>
                <c:pt idx="15">
                  <c:v>248.7</c:v>
                </c:pt>
              </c:numCache>
            </c:numRef>
          </c:val>
          <c:smooth val="0"/>
          <c:extLst>
            <c:ext xmlns:c16="http://schemas.microsoft.com/office/drawing/2014/chart" uri="{C3380CC4-5D6E-409C-BE32-E72D297353CC}">
              <c16:uniqueId val="{00000000-83C6-4879-8DBF-85215AB243F7}"/>
            </c:ext>
          </c:extLst>
        </c:ser>
        <c:ser>
          <c:idx val="1"/>
          <c:order val="1"/>
          <c:tx>
            <c:strRef>
              <c:f>Sheet1!$C$1</c:f>
              <c:strCache>
                <c:ptCount val="1"/>
                <c:pt idx="0">
                  <c:v>イタリア</c:v>
                </c:pt>
              </c:strCache>
            </c:strRef>
          </c:tx>
          <c:spPr>
            <a:ln w="28575" cap="rnd">
              <a:solidFill>
                <a:srgbClr val="00B050">
                  <a:alpha val="97000"/>
                </a:srgbClr>
              </a:solidFill>
              <a:round/>
            </a:ln>
            <a:effectLst/>
          </c:spPr>
          <c:marker>
            <c:symbol val="circle"/>
            <c:size val="5"/>
            <c:spPr>
              <a:solidFill>
                <a:srgbClr val="00B050"/>
              </a:solidFill>
              <a:ln w="9525">
                <a:solidFill>
                  <a:srgbClr val="00B050"/>
                </a:solidFill>
              </a:ln>
              <a:effectLst/>
            </c:spPr>
          </c:marker>
          <c:dLbls>
            <c:dLbl>
              <c:idx val="15"/>
              <c:layout>
                <c:manualLayout>
                  <c:x val="-3.2126953578069887E-3"/>
                  <c:y val="-9.5863436119191459E-2"/>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00B050"/>
                        </a:solidFill>
                        <a:latin typeface="HGPGothicE" panose="020B0900000000000000" pitchFamily="34" charset="-128"/>
                        <a:ea typeface="+mn-ea"/>
                        <a:cs typeface="+mn-cs"/>
                      </a:defRPr>
                    </a:pPr>
                    <a:fld id="{ADEDA3E8-396D-DF43-9915-503793BF50E9}" type="VALUE">
                      <a:rPr lang="en-US" altLang="ja-JP" b="0" i="0">
                        <a:latin typeface="HGPGothicE" panose="020B0900000000000000" pitchFamily="34" charset="-128"/>
                      </a:rPr>
                      <a:pPr>
                        <a:defRPr sz="950">
                          <a:solidFill>
                            <a:srgbClr val="00B050"/>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00B050"/>
                      </a:solidFill>
                      <a:latin typeface="HGPGothicE" panose="020B0900000000000000" pitchFamily="34" charset="-128"/>
                      <a:ea typeface="+mn-ea"/>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BAF-45ED-BD1A-70BE6C470A84}"/>
                </c:ext>
              </c:extLst>
            </c:dLbl>
            <c:dLbl>
              <c:idx val="16"/>
              <c:layout>
                <c:manualLayout>
                  <c:x val="2.3374255989083918E-4"/>
                  <c:y val="-8.5266091800562591E-2"/>
                </c:manualLayout>
              </c:layout>
              <c:tx>
                <c:rich>
                  <a:bodyPr rot="0" spcFirstLastPara="1" vertOverflow="ellipsis" vert="horz" wrap="square" lIns="38100" tIns="19050" rIns="38100" bIns="19050" anchor="ctr" anchorCtr="1">
                    <a:spAutoFit/>
                  </a:bodyPr>
                  <a:lstStyle/>
                  <a:p>
                    <a:pPr>
                      <a:defRPr sz="800" b="1" i="0" u="none" strike="noStrike" kern="1200" baseline="0">
                        <a:solidFill>
                          <a:srgbClr val="00B050"/>
                        </a:solidFill>
                        <a:latin typeface="+mn-lt"/>
                        <a:ea typeface="+mn-ea"/>
                        <a:cs typeface="+mn-cs"/>
                      </a:defRPr>
                    </a:pPr>
                    <a:fld id="{0114C03A-2706-4C00-823A-2681DC54D21F}" type="VALUE">
                      <a:rPr lang="en-US" altLang="ja-JP" sz="800">
                        <a:solidFill>
                          <a:srgbClr val="00B050"/>
                        </a:solidFill>
                      </a:rPr>
                      <a:pPr>
                        <a:defRPr sz="800" b="1">
                          <a:solidFill>
                            <a:srgbClr val="00B05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B050"/>
                      </a:solidFill>
                      <a:latin typeface="+mn-lt"/>
                      <a:ea typeface="+mn-ea"/>
                      <a:cs typeface="+mn-cs"/>
                    </a:defRPr>
                  </a:pPr>
                  <a:endParaRPr lang="ja-JP" alt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326-4972-B662-9C3FA696F975}"/>
                </c:ext>
              </c:extLst>
            </c:dLbl>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00B05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Sheet1!$C$2:$C$17</c:f>
              <c:numCache>
                <c:formatCode>General</c:formatCode>
                <c:ptCount val="16"/>
                <c:pt idx="0">
                  <c:v>118.7</c:v>
                </c:pt>
                <c:pt idx="1">
                  <c:v>119.1</c:v>
                </c:pt>
                <c:pt idx="2">
                  <c:v>125.8</c:v>
                </c:pt>
                <c:pt idx="3">
                  <c:v>131.80000000000001</c:v>
                </c:pt>
                <c:pt idx="4">
                  <c:v>134.69999999999999</c:v>
                </c:pt>
                <c:pt idx="5">
                  <c:v>134.69999999999999</c:v>
                </c:pt>
                <c:pt idx="6">
                  <c:v>134.1</c:v>
                </c:pt>
                <c:pt idx="7">
                  <c:v>133.6</c:v>
                </c:pt>
                <c:pt idx="8">
                  <c:v>134</c:v>
                </c:pt>
                <c:pt idx="9">
                  <c:v>133.6</c:v>
                </c:pt>
                <c:pt idx="10">
                  <c:v>154.1</c:v>
                </c:pt>
                <c:pt idx="11">
                  <c:v>145.5</c:v>
                </c:pt>
                <c:pt idx="12">
                  <c:v>138.1</c:v>
                </c:pt>
                <c:pt idx="13">
                  <c:v>134.6</c:v>
                </c:pt>
                <c:pt idx="14">
                  <c:v>136.9</c:v>
                </c:pt>
                <c:pt idx="15">
                  <c:v>138.69999999999999</c:v>
                </c:pt>
              </c:numCache>
            </c:numRef>
          </c:val>
          <c:smooth val="0"/>
          <c:extLst>
            <c:ext xmlns:c16="http://schemas.microsoft.com/office/drawing/2014/chart" uri="{C3380CC4-5D6E-409C-BE32-E72D297353CC}">
              <c16:uniqueId val="{00000001-83C6-4879-8DBF-85215AB243F7}"/>
            </c:ext>
          </c:extLst>
        </c:ser>
        <c:ser>
          <c:idx val="2"/>
          <c:order val="2"/>
          <c:tx>
            <c:strRef>
              <c:f>Sheet1!$D$1</c:f>
              <c:strCache>
                <c:ptCount val="1"/>
                <c:pt idx="0">
                  <c:v>米国</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dLbl>
              <c:idx val="15"/>
              <c:layout>
                <c:manualLayout>
                  <c:x val="0"/>
                  <c:y val="-5.6918915195769929E-2"/>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70309F"/>
                        </a:solidFill>
                        <a:latin typeface="HGPGothicE" panose="020B0900000000000000" pitchFamily="34" charset="-128"/>
                        <a:ea typeface="+mn-ea"/>
                        <a:cs typeface="+mn-cs"/>
                      </a:defRPr>
                    </a:pPr>
                    <a:fld id="{C7EFDEC4-2A33-EF47-8C1C-9D830996BCD4}" type="VALUE">
                      <a:rPr lang="en-US" altLang="ja-JP" b="0" i="0">
                        <a:latin typeface="HGPGothicE" panose="020B0900000000000000" pitchFamily="34" charset="-128"/>
                      </a:rPr>
                      <a:pPr>
                        <a:defRPr sz="950">
                          <a:solidFill>
                            <a:srgbClr val="70309F"/>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70309F"/>
                      </a:solidFill>
                      <a:latin typeface="HGPGothicE" panose="020B0900000000000000" pitchFamily="34" charset="-128"/>
                      <a:ea typeface="+mn-ea"/>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BAF-45ED-BD1A-70BE6C470A84}"/>
                </c:ext>
              </c:extLst>
            </c:dLbl>
            <c:dLbl>
              <c:idx val="16"/>
              <c:layout>
                <c:manualLayout>
                  <c:x val="0"/>
                  <c:y val="-4.9317303255865738E-2"/>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4ADD3A2-DF78-4801-9D1F-7317EC8BA0CA}" type="VALUE">
                      <a:rPr lang="en-US" altLang="ja-JP" sz="800" b="1" i="0" u="none" strike="noStrike" kern="1200" baseline="0">
                        <a:solidFill>
                          <a:srgbClr val="7030A0"/>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lt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Sheet1!$D$2:$D$17</c:f>
              <c:numCache>
                <c:formatCode>General</c:formatCode>
                <c:ptCount val="16"/>
                <c:pt idx="0">
                  <c:v>95.2</c:v>
                </c:pt>
                <c:pt idx="1">
                  <c:v>99.5</c:v>
                </c:pt>
                <c:pt idx="2">
                  <c:v>103.1</c:v>
                </c:pt>
                <c:pt idx="3">
                  <c:v>104.3</c:v>
                </c:pt>
                <c:pt idx="4">
                  <c:v>104.2</c:v>
                </c:pt>
                <c:pt idx="5">
                  <c:v>104.7</c:v>
                </c:pt>
                <c:pt idx="6">
                  <c:v>106.6</c:v>
                </c:pt>
                <c:pt idx="7">
                  <c:v>105.5</c:v>
                </c:pt>
                <c:pt idx="8">
                  <c:v>106.8</c:v>
                </c:pt>
                <c:pt idx="9">
                  <c:v>108</c:v>
                </c:pt>
                <c:pt idx="10">
                  <c:v>131.80000000000001</c:v>
                </c:pt>
                <c:pt idx="11">
                  <c:v>124.5</c:v>
                </c:pt>
                <c:pt idx="12">
                  <c:v>118.6</c:v>
                </c:pt>
                <c:pt idx="13">
                  <c:v>118.7</c:v>
                </c:pt>
                <c:pt idx="14">
                  <c:v>121</c:v>
                </c:pt>
                <c:pt idx="15">
                  <c:v>124.1</c:v>
                </c:pt>
              </c:numCache>
            </c:numRef>
          </c:val>
          <c:smooth val="0"/>
          <c:extLst>
            <c:ext xmlns:c16="http://schemas.microsoft.com/office/drawing/2014/chart" uri="{C3380CC4-5D6E-409C-BE32-E72D297353CC}">
              <c16:uniqueId val="{00000002-83C6-4879-8DBF-85215AB243F7}"/>
            </c:ext>
          </c:extLst>
        </c:ser>
        <c:ser>
          <c:idx val="3"/>
          <c:order val="3"/>
          <c:tx>
            <c:strRef>
              <c:f>Sheet1!$E$1</c:f>
              <c:strCache>
                <c:ptCount val="1"/>
                <c:pt idx="0">
                  <c:v>フランス</c:v>
                </c:pt>
              </c:strCache>
            </c:strRef>
          </c:tx>
          <c:spPr>
            <a:ln w="28575" cap="rnd">
              <a:solidFill>
                <a:srgbClr val="FF66CC"/>
              </a:solidFill>
              <a:round/>
            </a:ln>
            <a:effectLst/>
          </c:spPr>
          <c:marker>
            <c:symbol val="circle"/>
            <c:size val="5"/>
            <c:spPr>
              <a:solidFill>
                <a:srgbClr val="FF66CC"/>
              </a:solidFill>
              <a:ln w="9525">
                <a:solidFill>
                  <a:srgbClr val="FF66CC"/>
                </a:solidFill>
              </a:ln>
              <a:effectLst/>
            </c:spPr>
          </c:marker>
          <c:dPt>
            <c:idx val="16"/>
            <c:marker>
              <c:symbol val="circle"/>
              <c:size val="5"/>
              <c:spPr>
                <a:solidFill>
                  <a:srgbClr val="FF66CC"/>
                </a:solidFill>
                <a:ln w="9525">
                  <a:solidFill>
                    <a:srgbClr val="FF66CC"/>
                  </a:solidFill>
                </a:ln>
                <a:effectLst/>
              </c:spPr>
            </c:marker>
            <c:bubble3D val="0"/>
            <c:spPr>
              <a:ln w="28575" cap="rnd">
                <a:solidFill>
                  <a:srgbClr val="FF66CC"/>
                </a:solidFill>
                <a:round/>
              </a:ln>
              <a:effectLst/>
            </c:spPr>
            <c:extLst>
              <c:ext xmlns:c16="http://schemas.microsoft.com/office/drawing/2014/chart" uri="{C3380CC4-5D6E-409C-BE32-E72D297353CC}">
                <c16:uniqueId val="{00000007-83C6-4879-8DBF-85215AB243F7}"/>
              </c:ext>
            </c:extLst>
          </c:dPt>
          <c:dLbls>
            <c:dLbl>
              <c:idx val="15"/>
              <c:layout>
                <c:manualLayout>
                  <c:x val="0"/>
                  <c:y val="-8.9871971361741992E-3"/>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FF66CC"/>
                        </a:solidFill>
                        <a:latin typeface="HGPGothicE" panose="020B0900000000000000" pitchFamily="34" charset="-128"/>
                        <a:ea typeface="+mn-ea"/>
                        <a:cs typeface="+mn-cs"/>
                      </a:defRPr>
                    </a:pPr>
                    <a:fld id="{F65006F0-6ACF-E647-87AB-24F91F48B5B6}" type="VALUE">
                      <a:rPr lang="en-US" altLang="ja-JP" b="0" i="0">
                        <a:latin typeface="HGPGothicE" panose="020B0900000000000000" pitchFamily="34" charset="-128"/>
                      </a:rPr>
                      <a:pPr>
                        <a:defRPr sz="950">
                          <a:solidFill>
                            <a:srgbClr val="FF66CC"/>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FF66CC"/>
                      </a:solidFill>
                      <a:latin typeface="HGPGothicE" panose="020B0900000000000000" pitchFamily="34" charset="-128"/>
                      <a:ea typeface="+mn-ea"/>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BAF-45ED-BD1A-70BE6C470A84}"/>
                </c:ext>
              </c:extLst>
            </c:dLbl>
            <c:dLbl>
              <c:idx val="16"/>
              <c:layout>
                <c:manualLayout>
                  <c:x val="2.3374255989083918E-4"/>
                  <c:y val="-2.235571184734314E-2"/>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AA1C9DC-3E2F-4BEA-A247-757F7FE23787}" type="VALUE">
                      <a:rPr lang="en-US" altLang="ja-JP" sz="800" b="1" i="0" u="none" strike="noStrike" kern="1200" baseline="0">
                        <a:solidFill>
                          <a:srgbClr val="FF66CC"/>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lt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3C6-4879-8DBF-85215AB243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Sheet1!$E$2:$E$17</c:f>
              <c:numCache>
                <c:formatCode>General</c:formatCode>
                <c:ptCount val="16"/>
                <c:pt idx="0">
                  <c:v>85.2</c:v>
                </c:pt>
                <c:pt idx="1">
                  <c:v>87.7</c:v>
                </c:pt>
                <c:pt idx="2">
                  <c:v>90.6</c:v>
                </c:pt>
                <c:pt idx="3">
                  <c:v>93.3</c:v>
                </c:pt>
                <c:pt idx="4">
                  <c:v>94.7</c:v>
                </c:pt>
                <c:pt idx="5">
                  <c:v>95.5</c:v>
                </c:pt>
                <c:pt idx="6">
                  <c:v>98.1</c:v>
                </c:pt>
                <c:pt idx="7">
                  <c:v>98.4</c:v>
                </c:pt>
                <c:pt idx="8">
                  <c:v>98.1</c:v>
                </c:pt>
                <c:pt idx="9">
                  <c:v>97.6</c:v>
                </c:pt>
                <c:pt idx="10">
                  <c:v>114.6</c:v>
                </c:pt>
                <c:pt idx="11">
                  <c:v>112.6</c:v>
                </c:pt>
                <c:pt idx="12">
                  <c:v>111.1</c:v>
                </c:pt>
                <c:pt idx="13">
                  <c:v>109.9</c:v>
                </c:pt>
                <c:pt idx="14">
                  <c:v>112.3</c:v>
                </c:pt>
                <c:pt idx="15">
                  <c:v>115.3</c:v>
                </c:pt>
              </c:numCache>
            </c:numRef>
          </c:val>
          <c:smooth val="0"/>
          <c:extLst>
            <c:ext xmlns:c16="http://schemas.microsoft.com/office/drawing/2014/chart" uri="{C3380CC4-5D6E-409C-BE32-E72D297353CC}">
              <c16:uniqueId val="{00000003-83C6-4879-8DBF-85215AB243F7}"/>
            </c:ext>
          </c:extLst>
        </c:ser>
        <c:ser>
          <c:idx val="4"/>
          <c:order val="4"/>
          <c:tx>
            <c:strRef>
              <c:f>Sheet1!$F$1</c:f>
              <c:strCache>
                <c:ptCount val="1"/>
                <c:pt idx="0">
                  <c:v>英国</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Lbls>
            <c:dLbl>
              <c:idx val="15"/>
              <c:layout>
                <c:manualLayout>
                  <c:x val="0"/>
                  <c:y val="3.2953056165972064E-2"/>
                </c:manualLayout>
              </c:layout>
              <c:tx>
                <c:rich>
                  <a:bodyPr rot="0" spcFirstLastPara="1" vertOverflow="ellipsis" vert="horz" wrap="square" lIns="38100" tIns="19050" rIns="38100" bIns="19050" anchor="ctr" anchorCtr="1">
                    <a:spAutoFit/>
                  </a:bodyPr>
                  <a:lstStyle/>
                  <a:p>
                    <a:pPr>
                      <a:defRPr sz="950" b="1" i="0" u="none" strike="noStrike" kern="1200" baseline="0">
                        <a:solidFill>
                          <a:srgbClr val="0070C0"/>
                        </a:solidFill>
                        <a:latin typeface="+mn-lt"/>
                        <a:ea typeface="+mn-ea"/>
                        <a:cs typeface="+mn-cs"/>
                      </a:defRPr>
                    </a:pPr>
                    <a:fld id="{D6E3EB3B-1854-2D44-A3F9-EA16C00730CB}" type="VALUE">
                      <a:rPr lang="en-US" altLang="ja-JP" b="0" i="0">
                        <a:latin typeface="HGPGothicE" panose="020B0900000000000000" pitchFamily="34" charset="-128"/>
                      </a:rPr>
                      <a:pPr>
                        <a:defRPr sz="950" b="1">
                          <a:solidFill>
                            <a:srgbClr val="0070C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0070C0"/>
                      </a:solidFill>
                      <a:latin typeface="+mn-lt"/>
                      <a:ea typeface="+mn-ea"/>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BAF-45ED-BD1A-70BE6C470A84}"/>
                </c:ext>
              </c:extLst>
            </c:dLbl>
            <c:dLbl>
              <c:idx val="16"/>
              <c:layout>
                <c:manualLayout>
                  <c:x val="-1.6465696129106843E-3"/>
                  <c:y val="4.01503621769680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Sheet1!$F$2:$F$17</c:f>
              <c:numCache>
                <c:formatCode>General</c:formatCode>
                <c:ptCount val="16"/>
                <c:pt idx="0">
                  <c:v>75.900000000000006</c:v>
                </c:pt>
                <c:pt idx="1">
                  <c:v>81.400000000000006</c:v>
                </c:pt>
                <c:pt idx="2">
                  <c:v>84.5</c:v>
                </c:pt>
                <c:pt idx="3">
                  <c:v>85.3</c:v>
                </c:pt>
                <c:pt idx="4">
                  <c:v>87.1</c:v>
                </c:pt>
                <c:pt idx="5">
                  <c:v>87.9</c:v>
                </c:pt>
                <c:pt idx="6">
                  <c:v>87.8</c:v>
                </c:pt>
                <c:pt idx="7">
                  <c:v>86.7</c:v>
                </c:pt>
                <c:pt idx="8">
                  <c:v>86.3</c:v>
                </c:pt>
                <c:pt idx="9">
                  <c:v>85.7</c:v>
                </c:pt>
                <c:pt idx="10">
                  <c:v>105.8</c:v>
                </c:pt>
                <c:pt idx="11">
                  <c:v>105.1</c:v>
                </c:pt>
                <c:pt idx="12">
                  <c:v>99.6</c:v>
                </c:pt>
                <c:pt idx="13">
                  <c:v>100</c:v>
                </c:pt>
                <c:pt idx="14">
                  <c:v>101.8</c:v>
                </c:pt>
                <c:pt idx="15">
                  <c:v>103.8</c:v>
                </c:pt>
              </c:numCache>
            </c:numRef>
          </c:val>
          <c:smooth val="0"/>
          <c:extLst>
            <c:ext xmlns:c16="http://schemas.microsoft.com/office/drawing/2014/chart" uri="{C3380CC4-5D6E-409C-BE32-E72D297353CC}">
              <c16:uniqueId val="{00000004-83C6-4879-8DBF-85215AB243F7}"/>
            </c:ext>
          </c:extLst>
        </c:ser>
        <c:ser>
          <c:idx val="5"/>
          <c:order val="5"/>
          <c:tx>
            <c:strRef>
              <c:f>Sheet1!$G$1</c:f>
              <c:strCache>
                <c:ptCount val="1"/>
                <c:pt idx="0">
                  <c:v>カナダ</c:v>
                </c:pt>
              </c:strCache>
            </c:strRef>
          </c:tx>
          <c:spPr>
            <a:ln w="28575" cap="rnd">
              <a:solidFill>
                <a:srgbClr val="9B4D0D"/>
              </a:solidFill>
              <a:round/>
            </a:ln>
            <a:effectLst/>
          </c:spPr>
          <c:marker>
            <c:symbol val="circle"/>
            <c:size val="5"/>
            <c:spPr>
              <a:solidFill>
                <a:srgbClr val="9B4D0D"/>
              </a:solidFill>
              <a:ln w="9525">
                <a:solidFill>
                  <a:srgbClr val="9B4D0D"/>
                </a:solidFill>
              </a:ln>
              <a:effectLst/>
            </c:spPr>
          </c:marker>
          <c:dLbls>
            <c:dLbl>
              <c:idx val="15"/>
              <c:layout>
                <c:manualLayout>
                  <c:x val="0"/>
                  <c:y val="0.10485063325536566"/>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9B4D0D"/>
                        </a:solidFill>
                        <a:latin typeface="HGPGothicE" panose="020B0900000000000000" pitchFamily="34" charset="-128"/>
                        <a:ea typeface="+mn-ea"/>
                        <a:cs typeface="+mn-cs"/>
                      </a:defRPr>
                    </a:pPr>
                    <a:fld id="{7F429644-C827-C545-B3A8-0C59DCCC5B58}" type="VALUE">
                      <a:rPr lang="en-US" altLang="ja-JP" b="0" i="0">
                        <a:latin typeface="HGPGothicE" panose="020B0900000000000000" pitchFamily="34" charset="-128"/>
                      </a:rPr>
                      <a:pPr>
                        <a:defRPr sz="950">
                          <a:solidFill>
                            <a:srgbClr val="9B4D0D"/>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9B4D0D"/>
                      </a:solidFill>
                      <a:latin typeface="HGPGothicE" panose="020B0900000000000000" pitchFamily="34" charset="-128"/>
                      <a:ea typeface="+mn-ea"/>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BAF-45ED-BD1A-70BE6C470A84}"/>
                </c:ext>
              </c:extLst>
            </c:dLbl>
            <c:dLbl>
              <c:idx val="16"/>
              <c:layout>
                <c:manualLayout>
                  <c:x val="4.9860020080610826E-4"/>
                  <c:y val="0.10521012114081263"/>
                </c:manualLayout>
              </c:layout>
              <c:tx>
                <c:rich>
                  <a:bodyPr/>
                  <a:lstStyle/>
                  <a:p>
                    <a:fld id="{DA0754AA-C518-4C2F-94F9-11AE9D9B6A76}" type="VALUE">
                      <a:rPr lang="en-US" altLang="ja-JP" sz="800" b="1" i="0" u="none" strike="noStrike" kern="1200" baseline="0">
                        <a:solidFill>
                          <a:srgbClr val="9B4D0D"/>
                        </a:solidFill>
                        <a:latin typeface="+mn-lt"/>
                        <a:ea typeface="+mn-ea"/>
                        <a:cs typeface="+mn-cs"/>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Sheet1!$G$2:$G$17</c:f>
              <c:numCache>
                <c:formatCode>General</c:formatCode>
                <c:ptCount val="16"/>
                <c:pt idx="0">
                  <c:v>84</c:v>
                </c:pt>
                <c:pt idx="1">
                  <c:v>84.3</c:v>
                </c:pt>
                <c:pt idx="2">
                  <c:v>87.2</c:v>
                </c:pt>
                <c:pt idx="3">
                  <c:v>87.6</c:v>
                </c:pt>
                <c:pt idx="4">
                  <c:v>85.5</c:v>
                </c:pt>
                <c:pt idx="5">
                  <c:v>92</c:v>
                </c:pt>
                <c:pt idx="6">
                  <c:v>92.4</c:v>
                </c:pt>
                <c:pt idx="7">
                  <c:v>90.9</c:v>
                </c:pt>
                <c:pt idx="8">
                  <c:v>90.8</c:v>
                </c:pt>
                <c:pt idx="9">
                  <c:v>90.2</c:v>
                </c:pt>
                <c:pt idx="10">
                  <c:v>118.2</c:v>
                </c:pt>
                <c:pt idx="11">
                  <c:v>113.5</c:v>
                </c:pt>
                <c:pt idx="12">
                  <c:v>107.4</c:v>
                </c:pt>
                <c:pt idx="13">
                  <c:v>107.5</c:v>
                </c:pt>
                <c:pt idx="14">
                  <c:v>106.1</c:v>
                </c:pt>
                <c:pt idx="15">
                  <c:v>103.2</c:v>
                </c:pt>
              </c:numCache>
            </c:numRef>
          </c:val>
          <c:smooth val="0"/>
          <c:extLst>
            <c:ext xmlns:c16="http://schemas.microsoft.com/office/drawing/2014/chart" uri="{C3380CC4-5D6E-409C-BE32-E72D297353CC}">
              <c16:uniqueId val="{00000005-83C6-4879-8DBF-85215AB243F7}"/>
            </c:ext>
          </c:extLst>
        </c:ser>
        <c:ser>
          <c:idx val="6"/>
          <c:order val="6"/>
          <c:tx>
            <c:strRef>
              <c:f>Sheet1!$H$1</c:f>
              <c:strCache>
                <c:ptCount val="1"/>
                <c:pt idx="0">
                  <c:v>ドイツ</c:v>
                </c:pt>
              </c:strCache>
            </c:strRef>
          </c:tx>
          <c:spPr>
            <a:ln w="28575" cap="rnd">
              <a:solidFill>
                <a:srgbClr val="E4B212"/>
              </a:solidFill>
              <a:round/>
            </a:ln>
            <a:effectLst/>
          </c:spPr>
          <c:marker>
            <c:symbol val="circle"/>
            <c:size val="5"/>
            <c:spPr>
              <a:solidFill>
                <a:srgbClr val="E4B212"/>
              </a:solidFill>
              <a:ln w="9525">
                <a:solidFill>
                  <a:srgbClr val="E4B212"/>
                </a:solidFill>
              </a:ln>
              <a:effectLst/>
            </c:spPr>
          </c:marker>
          <c:dLbls>
            <c:dLbl>
              <c:idx val="15"/>
              <c:layout>
                <c:manualLayout>
                  <c:x val="3.2126953578069887E-3"/>
                  <c:y val="6.2910379953219395E-2"/>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E4B212"/>
                        </a:solidFill>
                        <a:latin typeface="HGPGothicE" panose="020B0900000000000000" pitchFamily="34" charset="-128"/>
                        <a:ea typeface="+mn-ea"/>
                        <a:cs typeface="+mn-cs"/>
                      </a:defRPr>
                    </a:pPr>
                    <a:fld id="{B68F3E83-0F92-EE4B-849D-33F34796B0CB}" type="VALUE">
                      <a:rPr lang="en-US" altLang="ja-JP" b="0" i="0">
                        <a:latin typeface="HGPGothicE" panose="020B0900000000000000" pitchFamily="34" charset="-128"/>
                      </a:rPr>
                      <a:pPr>
                        <a:defRPr sz="950">
                          <a:solidFill>
                            <a:srgbClr val="E4B212"/>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E4B212"/>
                      </a:solidFill>
                      <a:latin typeface="HGPGothicE" panose="020B0900000000000000" pitchFamily="34" charset="-128"/>
                      <a:ea typeface="+mn-ea"/>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BAF-45ED-BD1A-70BE6C470A84}"/>
                </c:ext>
              </c:extLst>
            </c:dLbl>
            <c:dLbl>
              <c:idx val="16"/>
              <c:layout>
                <c:manualLayout>
                  <c:x val="1.5235259103880607E-2"/>
                  <c:y val="6.6265600217391099E-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D021BD91-89C6-4337-9E94-5CBFB37B6ED6}" type="VALUE">
                      <a:rPr lang="en-US" altLang="ja-JP" sz="800" b="1" i="0" u="none" strike="noStrike" kern="1200" baseline="0">
                        <a:solidFill>
                          <a:srgbClr val="E4B212"/>
                        </a:solidFill>
                        <a:latin typeface="+mn-lt"/>
                        <a:ea typeface="+mn-ea"/>
                        <a:cs typeface="+mn-cs"/>
                      </a:rPr>
                      <a:pPr>
                        <a:defRPr/>
                      </a:pPr>
                      <a:t>[値]</a:t>
                    </a:fld>
                    <a:endParaRPr lang="ja-JP" altLang="en-US"/>
                  </a:p>
                </c:rich>
              </c:tx>
              <c:numFmt formatCode="#,##0.0_);[Red]\(#,##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lt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Sheet1!$H$2:$H$17</c:f>
              <c:numCache>
                <c:formatCode>General</c:formatCode>
                <c:ptCount val="16"/>
                <c:pt idx="0">
                  <c:v>80.400000000000006</c:v>
                </c:pt>
                <c:pt idx="1">
                  <c:v>77.8</c:v>
                </c:pt>
                <c:pt idx="2">
                  <c:v>79.2</c:v>
                </c:pt>
                <c:pt idx="3">
                  <c:v>76.8</c:v>
                </c:pt>
                <c:pt idx="4">
                  <c:v>73.8</c:v>
                </c:pt>
                <c:pt idx="5">
                  <c:v>70.599999999999994</c:v>
                </c:pt>
                <c:pt idx="6">
                  <c:v>67.599999999999994</c:v>
                </c:pt>
                <c:pt idx="7">
                  <c:v>64</c:v>
                </c:pt>
                <c:pt idx="8">
                  <c:v>60.7</c:v>
                </c:pt>
                <c:pt idx="9">
                  <c:v>58.6</c:v>
                </c:pt>
                <c:pt idx="10">
                  <c:v>67.900000000000006</c:v>
                </c:pt>
                <c:pt idx="11">
                  <c:v>67.900000000000006</c:v>
                </c:pt>
                <c:pt idx="12">
                  <c:v>64.8</c:v>
                </c:pt>
                <c:pt idx="13">
                  <c:v>62.7</c:v>
                </c:pt>
                <c:pt idx="14">
                  <c:v>62.7</c:v>
                </c:pt>
                <c:pt idx="15">
                  <c:v>62.1</c:v>
                </c:pt>
              </c:numCache>
            </c:numRef>
          </c:val>
          <c:smooth val="0"/>
          <c:extLst>
            <c:ext xmlns:c16="http://schemas.microsoft.com/office/drawing/2014/chart" uri="{C3380CC4-5D6E-409C-BE32-E72D297353CC}">
              <c16:uniqueId val="{00000006-83C6-4879-8DBF-85215AB243F7}"/>
            </c:ext>
          </c:extLst>
        </c:ser>
        <c:dLbls>
          <c:showLegendKey val="0"/>
          <c:showVal val="0"/>
          <c:showCatName val="0"/>
          <c:showSerName val="0"/>
          <c:showPercent val="0"/>
          <c:showBubbleSize val="0"/>
        </c:dLbls>
        <c:marker val="1"/>
        <c:smooth val="0"/>
        <c:axId val="704673200"/>
        <c:axId val="704673560"/>
      </c:lineChart>
      <c:catAx>
        <c:axId val="70467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704673560"/>
        <c:crosses val="autoZero"/>
        <c:auto val="1"/>
        <c:lblAlgn val="ctr"/>
        <c:lblOffset val="100"/>
        <c:noMultiLvlLbl val="0"/>
      </c:catAx>
      <c:valAx>
        <c:axId val="704673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ja-JP"/>
          </a:p>
        </c:txPr>
        <c:crossAx val="70467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9525">
              <a:solidFill>
                <a:schemeClr val="bg1"/>
              </a:solidFill>
            </a:ln>
          </c:spPr>
          <c:dPt>
            <c:idx val="0"/>
            <c:bubble3D val="0"/>
            <c:spPr>
              <a:solidFill>
                <a:srgbClr val="F89200"/>
              </a:solidFill>
              <a:ln w="9525">
                <a:solidFill>
                  <a:schemeClr val="bg1"/>
                </a:solidFill>
              </a:ln>
              <a:effectLst/>
            </c:spPr>
            <c:extLst>
              <c:ext xmlns:c16="http://schemas.microsoft.com/office/drawing/2014/chart" uri="{C3380CC4-5D6E-409C-BE32-E72D297353CC}">
                <c16:uniqueId val="{00000001-E2CF-5F46-BF71-7E454677BB32}"/>
              </c:ext>
            </c:extLst>
          </c:dPt>
          <c:dPt>
            <c:idx val="1"/>
            <c:bubble3D val="0"/>
            <c:spPr>
              <a:solidFill>
                <a:srgbClr val="FFB54A"/>
              </a:solidFill>
              <a:ln w="9525">
                <a:solidFill>
                  <a:schemeClr val="bg1"/>
                </a:solidFill>
              </a:ln>
              <a:effectLst/>
            </c:spPr>
            <c:extLst>
              <c:ext xmlns:c16="http://schemas.microsoft.com/office/drawing/2014/chart" uri="{C3380CC4-5D6E-409C-BE32-E72D297353CC}">
                <c16:uniqueId val="{00000003-E2CF-5F46-BF71-7E454677BB32}"/>
              </c:ext>
            </c:extLst>
          </c:dPt>
          <c:dPt>
            <c:idx val="2"/>
            <c:bubble3D val="0"/>
            <c:spPr>
              <a:solidFill>
                <a:srgbClr val="FFD392"/>
              </a:solidFill>
              <a:ln w="9525">
                <a:solidFill>
                  <a:schemeClr val="bg1"/>
                </a:solidFill>
              </a:ln>
              <a:effectLst/>
            </c:spPr>
            <c:extLst>
              <c:ext xmlns:c16="http://schemas.microsoft.com/office/drawing/2014/chart" uri="{C3380CC4-5D6E-409C-BE32-E72D297353CC}">
                <c16:uniqueId val="{00000005-E2CF-5F46-BF71-7E454677BB32}"/>
              </c:ext>
            </c:extLst>
          </c:dPt>
          <c:dPt>
            <c:idx val="3"/>
            <c:bubble3D val="0"/>
            <c:spPr>
              <a:solidFill>
                <a:srgbClr val="79BEFF"/>
              </a:solidFill>
              <a:ln w="9525">
                <a:solidFill>
                  <a:schemeClr val="bg1"/>
                </a:solidFill>
              </a:ln>
              <a:effectLst/>
            </c:spPr>
            <c:extLst>
              <c:ext xmlns:c16="http://schemas.microsoft.com/office/drawing/2014/chart" uri="{C3380CC4-5D6E-409C-BE32-E72D297353CC}">
                <c16:uniqueId val="{00000007-E2CF-5F46-BF71-7E454677BB32}"/>
              </c:ext>
            </c:extLst>
          </c:dPt>
          <c:dPt>
            <c:idx val="4"/>
            <c:bubble3D val="0"/>
            <c:spPr>
              <a:solidFill>
                <a:srgbClr val="359EFF"/>
              </a:solidFill>
              <a:ln w="9525">
                <a:solidFill>
                  <a:schemeClr val="bg1"/>
                </a:solidFill>
              </a:ln>
              <a:effectLst/>
            </c:spPr>
            <c:extLst>
              <c:ext xmlns:c16="http://schemas.microsoft.com/office/drawing/2014/chart" uri="{C3380CC4-5D6E-409C-BE32-E72D297353CC}">
                <c16:uniqueId val="{00000009-E2CF-5F46-BF71-7E454677BB32}"/>
              </c:ext>
            </c:extLst>
          </c:dPt>
          <c:dPt>
            <c:idx val="5"/>
            <c:bubble3D val="0"/>
            <c:spPr>
              <a:solidFill>
                <a:srgbClr val="005AAC"/>
              </a:solidFill>
              <a:ln w="9525">
                <a:solidFill>
                  <a:schemeClr val="bg1"/>
                </a:solidFill>
              </a:ln>
              <a:effectLst/>
            </c:spPr>
            <c:extLst>
              <c:ext xmlns:c16="http://schemas.microsoft.com/office/drawing/2014/chart" uri="{C3380CC4-5D6E-409C-BE32-E72D297353CC}">
                <c16:uniqueId val="{0000000B-E2CF-5F46-BF71-7E454677BB32}"/>
              </c:ext>
            </c:extLst>
          </c:dPt>
          <c:dPt>
            <c:idx val="6"/>
            <c:bubble3D val="0"/>
            <c:spPr>
              <a:solidFill>
                <a:srgbClr val="BDDFFF"/>
              </a:solidFill>
              <a:ln w="9525">
                <a:solidFill>
                  <a:schemeClr val="bg1"/>
                </a:solidFill>
              </a:ln>
              <a:effectLst/>
            </c:spPr>
            <c:extLst>
              <c:ext xmlns:c16="http://schemas.microsoft.com/office/drawing/2014/chart" uri="{C3380CC4-5D6E-409C-BE32-E72D297353CC}">
                <c16:uniqueId val="{0000000D-E2CF-5F46-BF71-7E454677BB32}"/>
              </c:ext>
            </c:extLst>
          </c:dPt>
          <c:dPt>
            <c:idx val="7"/>
            <c:bubble3D val="0"/>
            <c:spPr>
              <a:solidFill>
                <a:srgbClr val="79BEFF"/>
              </a:solidFill>
              <a:ln w="9525">
                <a:solidFill>
                  <a:schemeClr val="bg1"/>
                </a:solidFill>
              </a:ln>
              <a:effectLst/>
            </c:spPr>
            <c:extLst>
              <c:ext xmlns:c16="http://schemas.microsoft.com/office/drawing/2014/chart" uri="{C3380CC4-5D6E-409C-BE32-E72D297353CC}">
                <c16:uniqueId val="{0000000F-E2CF-5F46-BF71-7E454677BB32}"/>
              </c:ext>
            </c:extLst>
          </c:dPt>
          <c:val>
            <c:numRef>
              <c:f>中学校!$B$104:$B$111</c:f>
              <c:numCache>
                <c:formatCode>General</c:formatCode>
                <c:ptCount val="8"/>
                <c:pt idx="0">
                  <c:v>1328</c:v>
                </c:pt>
                <c:pt idx="1">
                  <c:v>594</c:v>
                </c:pt>
                <c:pt idx="2">
                  <c:v>522</c:v>
                </c:pt>
                <c:pt idx="3">
                  <c:v>1757</c:v>
                </c:pt>
                <c:pt idx="4">
                  <c:v>617</c:v>
                </c:pt>
                <c:pt idx="5">
                  <c:v>525</c:v>
                </c:pt>
                <c:pt idx="6">
                  <c:v>286</c:v>
                </c:pt>
                <c:pt idx="7">
                  <c:v>8</c:v>
                </c:pt>
              </c:numCache>
            </c:numRef>
          </c:val>
          <c:extLst>
            <c:ext xmlns:c16="http://schemas.microsoft.com/office/drawing/2014/chart" uri="{C3380CC4-5D6E-409C-BE32-E72D297353CC}">
              <c16:uniqueId val="{00000010-E2CF-5F46-BF71-7E454677BB3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explosion val="1"/>
          <c:dPt>
            <c:idx val="0"/>
            <c:bubble3D val="0"/>
            <c:spPr>
              <a:solidFill>
                <a:srgbClr val="F86804"/>
              </a:solidFill>
              <a:ln w="19050">
                <a:solidFill>
                  <a:schemeClr val="lt1"/>
                </a:solidFill>
              </a:ln>
              <a:effectLst/>
            </c:spPr>
            <c:extLst>
              <c:ext xmlns:c16="http://schemas.microsoft.com/office/drawing/2014/chart" uri="{C3380CC4-5D6E-409C-BE32-E72D297353CC}">
                <c16:uniqueId val="{00000001-804A-0049-AF12-87A760555636}"/>
              </c:ext>
            </c:extLst>
          </c:dPt>
          <c:dPt>
            <c:idx val="1"/>
            <c:bubble3D val="0"/>
            <c:explosion val="0"/>
            <c:spPr>
              <a:solidFill>
                <a:srgbClr val="003494"/>
              </a:solidFill>
              <a:ln w="19050">
                <a:solidFill>
                  <a:schemeClr val="lt1"/>
                </a:solidFill>
              </a:ln>
              <a:effectLst/>
            </c:spPr>
            <c:extLst>
              <c:ext xmlns:c16="http://schemas.microsoft.com/office/drawing/2014/chart" uri="{C3380CC4-5D6E-409C-BE32-E72D297353CC}">
                <c16:uniqueId val="{00000003-804A-0049-AF12-87A76055563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04A-0049-AF12-87A7605556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04A-0049-AF12-87A760555636}"/>
              </c:ext>
            </c:extLst>
          </c:dPt>
          <c:dLbls>
            <c:dLbl>
              <c:idx val="0"/>
              <c:delete val="1"/>
              <c:extLst>
                <c:ext xmlns:c15="http://schemas.microsoft.com/office/drawing/2012/chart" uri="{CE6537A1-D6FC-4f65-9D91-7224C49458BB}">
                  <c15:layout>
                    <c:manualLayout>
                      <c:w val="0.31842521040049976"/>
                      <c:h val="0.34836341518511499"/>
                    </c:manualLayout>
                  </c15:layout>
                </c:ext>
                <c:ext xmlns:c16="http://schemas.microsoft.com/office/drawing/2014/chart" uri="{C3380CC4-5D6E-409C-BE32-E72D297353CC}">
                  <c16:uniqueId val="{00000001-804A-0049-AF12-87A760555636}"/>
                </c:ext>
              </c:extLst>
            </c:dLbl>
            <c:dLbl>
              <c:idx val="1"/>
              <c:delete val="1"/>
              <c:extLst>
                <c:ext xmlns:c15="http://schemas.microsoft.com/office/drawing/2012/chart" uri="{CE6537A1-D6FC-4f65-9D91-7224C49458BB}">
                  <c15:layout>
                    <c:manualLayout>
                      <c:w val="0.31900923102063194"/>
                      <c:h val="0.30132665692246363"/>
                    </c:manualLayout>
                  </c15:layout>
                </c:ext>
                <c:ext xmlns:c16="http://schemas.microsoft.com/office/drawing/2014/chart" uri="{C3380CC4-5D6E-409C-BE32-E72D297353CC}">
                  <c16:uniqueId val="{00000003-804A-0049-AF12-87A760555636}"/>
                </c:ext>
              </c:extLst>
            </c:dLbl>
            <c:dLbl>
              <c:idx val="2"/>
              <c:tx>
                <c:rich>
                  <a:bodyPr/>
                  <a:lstStyle/>
                  <a:p>
                    <a:endParaRPr lang="ja-JP" altLang="en-US"/>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04A-0049-AF12-87A760555636}"/>
                </c:ext>
              </c:extLst>
            </c:dLbl>
            <c:dLbl>
              <c:idx val="3"/>
              <c:tx>
                <c:rich>
                  <a:bodyPr/>
                  <a:lstStyle/>
                  <a:p>
                    <a:endParaRPr lang="ja-JP" altLang="en-US"/>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804A-0049-AF12-87A7605556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1"/>
            <c:showBubbleSize val="0"/>
            <c:showLeaderLines val="0"/>
            <c:extLst>
              <c:ext xmlns:c15="http://schemas.microsoft.com/office/drawing/2012/chart" uri="{CE6537A1-D6FC-4f65-9D91-7224C49458BB}">
                <c15:showDataLabelsRange val="1"/>
              </c:ext>
            </c:extLst>
          </c:dLbls>
          <c:cat>
            <c:strRef>
              <c:f>Sheet1!$A$2:$A$5</c:f>
              <c:strCache>
                <c:ptCount val="2"/>
                <c:pt idx="0">
                  <c:v>自主財源</c:v>
                </c:pt>
                <c:pt idx="1">
                  <c:v>依存財源</c:v>
                </c:pt>
              </c:strCache>
            </c:strRef>
          </c:cat>
          <c:val>
            <c:numRef>
              <c:f>Sheet1!$B$2:$B$5</c:f>
              <c:numCache>
                <c:formatCode>General</c:formatCode>
                <c:ptCount val="4"/>
                <c:pt idx="0">
                  <c:v>2444</c:v>
                </c:pt>
                <c:pt idx="1">
                  <c:v>3193</c:v>
                </c:pt>
              </c:numCache>
            </c:numRef>
          </c:val>
          <c:extLst>
            <c:ext xmlns:c16="http://schemas.microsoft.com/office/drawing/2014/chart" uri="{C3380CC4-5D6E-409C-BE32-E72D297353CC}">
              <c16:uniqueId val="{00000008-804A-0049-AF12-87A760555636}"/>
            </c:ext>
          </c:extLst>
        </c:ser>
        <c:dLbls>
          <c:showLegendKey val="0"/>
          <c:showVal val="0"/>
          <c:showCatName val="0"/>
          <c:showSerName val="0"/>
          <c:showPercent val="0"/>
          <c:showBubbleSize val="0"/>
          <c:showLeaderLines val="0"/>
        </c:dLbls>
        <c:firstSliceAng val="0"/>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0.37561</cdr:x>
      <cdr:y>0.3448</cdr:y>
    </cdr:from>
    <cdr:to>
      <cdr:x>0.57459</cdr:x>
      <cdr:y>0.67038</cdr:y>
    </cdr:to>
    <cdr:sp macro="" textlink="">
      <cdr:nvSpPr>
        <cdr:cNvPr id="2" name="楕円 1">
          <a:extLst xmlns:a="http://schemas.openxmlformats.org/drawingml/2006/main">
            <a:ext uri="{FF2B5EF4-FFF2-40B4-BE49-F238E27FC236}">
              <a16:creationId xmlns:a16="http://schemas.microsoft.com/office/drawing/2014/main" id="{ADBB36D4-EF57-F033-793D-75C141B74542}"/>
            </a:ext>
          </a:extLst>
        </cdr:cNvPr>
        <cdr:cNvSpPr/>
      </cdr:nvSpPr>
      <cdr:spPr bwMode="auto">
        <a:xfrm xmlns:a="http://schemas.openxmlformats.org/drawingml/2006/main">
          <a:off x="2481783" y="1401082"/>
          <a:ext cx="1314733" cy="1322999"/>
        </a:xfrm>
        <a:prstGeom xmlns:a="http://schemas.openxmlformats.org/drawingml/2006/main" prst="ellipse">
          <a:avLst/>
        </a:prstGeom>
        <a:solidFill xmlns:a="http://schemas.openxmlformats.org/drawingml/2006/main">
          <a:schemeClr val="bg1"/>
        </a:solidFill>
        <a:ln xmlns:a="http://schemas.openxmlformats.org/drawingml/2006/main" w="6350" cap="flat" cmpd="sng" algn="ctr">
          <a:noFill/>
          <a:prstDash val="solid"/>
          <a:round/>
          <a:headEnd type="none" w="med" len="med"/>
          <a:tailEnd type="none" w="med" len="med"/>
        </a:ln>
        <a:effectLst xmlns:a="http://schemas.openxmlformats.org/drawingml/2006/main"/>
      </cdr:spPr>
      <cdr:txBody>
        <a:bodyPr xmlns:a="http://schemas.openxmlformats.org/drawingml/2006/main" vert="horz" wrap="none" lIns="0" tIns="45720" rIns="0" bIns="45720" numCol="1" rtlCol="0" anchor="ctr" anchorCtr="0" compatLnSpc="1">
          <a:prstTxWarp prst="textNoShape">
            <a:avLst/>
          </a:prstTxWarp>
        </a:bodyPr>
        <a:lstStyle xmlns:a="http://schemas.openxmlformats.org/drawingml/2006/main">
          <a:defPPr>
            <a:defRPr lang="ja-JP"/>
          </a:defPPr>
          <a:lvl1pPr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1pPr>
          <a:lvl2pPr marL="4572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2pPr>
          <a:lvl3pPr marL="9144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3pPr>
          <a:lvl4pPr marL="13716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4pPr>
          <a:lvl5pPr marL="18288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5pPr>
          <a:lvl6pPr marL="2286000" algn="l" defTabSz="914400" rtl="0" eaLnBrk="1" latinLnBrk="0" hangingPunct="1">
            <a:defRPr kumimoji="1" sz="2400" kern="1200">
              <a:solidFill>
                <a:schemeClr val="tx1"/>
              </a:solidFill>
              <a:latin typeface="Times" panose="02020603050405020304" pitchFamily="18" charset="0"/>
              <a:ea typeface="Osaka" charset="-128"/>
              <a:cs typeface="+mn-cs"/>
            </a:defRPr>
          </a:lvl6pPr>
          <a:lvl7pPr marL="2743200" algn="l" defTabSz="914400" rtl="0" eaLnBrk="1" latinLnBrk="0" hangingPunct="1">
            <a:defRPr kumimoji="1" sz="2400" kern="1200">
              <a:solidFill>
                <a:schemeClr val="tx1"/>
              </a:solidFill>
              <a:latin typeface="Times" panose="02020603050405020304" pitchFamily="18" charset="0"/>
              <a:ea typeface="Osaka" charset="-128"/>
              <a:cs typeface="+mn-cs"/>
            </a:defRPr>
          </a:lvl7pPr>
          <a:lvl8pPr marL="3200400" algn="l" defTabSz="914400" rtl="0" eaLnBrk="1" latinLnBrk="0" hangingPunct="1">
            <a:defRPr kumimoji="1" sz="2400" kern="1200">
              <a:solidFill>
                <a:schemeClr val="tx1"/>
              </a:solidFill>
              <a:latin typeface="Times" panose="02020603050405020304" pitchFamily="18" charset="0"/>
              <a:ea typeface="Osaka" charset="-128"/>
              <a:cs typeface="+mn-cs"/>
            </a:defRPr>
          </a:lvl8pPr>
          <a:lvl9pPr marL="3657600" algn="l" defTabSz="914400" rtl="0" eaLnBrk="1" latinLnBrk="0" hangingPunct="1">
            <a:defRPr kumimoji="1" sz="2400" kern="1200">
              <a:solidFill>
                <a:schemeClr val="tx1"/>
              </a:solidFill>
              <a:latin typeface="Times" panose="02020603050405020304" pitchFamily="18" charset="0"/>
              <a:ea typeface="Osaka" charset="-128"/>
              <a:cs typeface="+mn-cs"/>
            </a:defRPr>
          </a:lvl9pPr>
        </a:lstStyle>
        <a:p xmlns:a="http://schemas.openxmlformats.org/drawingml/2006/main">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n-ea"/>
              <a:ea typeface="+mn-ea"/>
            </a:rPr>
            <a:t>歳　出</a:t>
          </a:r>
          <a:endParaRPr kumimoji="1" lang="en-US" altLang="ja-JP" sz="1600" b="0" i="0" u="none" strike="noStrike" cap="none" normalizeH="0" baseline="0" dirty="0">
            <a:ln>
              <a:noFill/>
            </a:ln>
            <a:solidFill>
              <a:schemeClr val="tx1"/>
            </a:solidFill>
            <a:effectLst/>
            <a:latin typeface="+mn-ea"/>
            <a:ea typeface="+mn-ea"/>
          </a:endParaRPr>
        </a:p>
        <a:p xmlns:a="http://schemas.openxmlformats.org/drawingml/2006/main">
          <a:pPr marL="0" marR="0" indent="0" algn="ctr" defTabSz="914400" rtl="0" eaLnBrk="1" fontAlgn="base" latinLnBrk="0" hangingPunct="1">
            <a:lnSpc>
              <a:spcPct val="100000"/>
            </a:lnSpc>
            <a:spcBef>
              <a:spcPct val="0"/>
            </a:spcBef>
            <a:spcAft>
              <a:spcPct val="0"/>
            </a:spcAft>
            <a:buClrTx/>
            <a:buSzTx/>
            <a:buFontTx/>
            <a:buNone/>
            <a:tabLst/>
          </a:pPr>
          <a:r>
            <a:rPr lang="en-US" altLang="ja-JP" sz="1600" dirty="0">
              <a:latin typeface="+mn-ea"/>
              <a:ea typeface="+mn-ea"/>
            </a:rPr>
            <a:t>5,637</a:t>
          </a:r>
          <a:r>
            <a:rPr lang="ja-JP" altLang="en-US" sz="1600">
              <a:latin typeface="+mn-ea"/>
              <a:ea typeface="+mn-ea"/>
            </a:rPr>
            <a:t>億</a:t>
          </a:r>
          <a:r>
            <a:rPr lang="ja-JP" altLang="en-US" sz="1600" dirty="0">
              <a:latin typeface="+mn-ea"/>
              <a:ea typeface="+mn-ea"/>
            </a:rPr>
            <a:t>円</a:t>
          </a:r>
          <a:endParaRPr kumimoji="1" lang="ja-JP" altLang="en-US" sz="1600" b="0" i="0" u="none" strike="noStrike" cap="none" normalizeH="0" baseline="0" dirty="0">
            <a:ln>
              <a:noFill/>
            </a:ln>
            <a:solidFill>
              <a:schemeClr val="tx1"/>
            </a:solidFill>
            <a:effectLst/>
            <a:latin typeface="+mn-ea"/>
            <a:ea typeface="+mn-ea"/>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1" y="2"/>
            <a:ext cx="4304472" cy="339643"/>
          </a:xfrm>
          <a:prstGeom prst="rect">
            <a:avLst/>
          </a:prstGeom>
          <a:noFill/>
          <a:ln w="9525">
            <a:noFill/>
            <a:miter lim="800000"/>
            <a:headEnd/>
            <a:tailEnd/>
          </a:ln>
        </p:spPr>
        <p:txBody>
          <a:bodyPr vert="horz" wrap="square" lIns="91996" tIns="46000" rIns="91996" bIns="46000" numCol="1" anchor="t" anchorCtr="0" compatLnSpc="1">
            <a:prstTxWarp prst="textNoShape">
              <a:avLst/>
            </a:prstTxWarp>
          </a:bodyPr>
          <a:lstStyle>
            <a:lvl1pPr eaLnBrk="1" hangingPunct="1">
              <a:defRPr sz="1200">
                <a:latin typeface="Times" charset="0"/>
              </a:defRPr>
            </a:lvl1pPr>
          </a:lstStyle>
          <a:p>
            <a:pPr>
              <a:defRPr/>
            </a:pPr>
            <a:endParaRPr lang="ja-JP" altLang="en-US"/>
          </a:p>
        </p:txBody>
      </p:sp>
      <p:sp>
        <p:nvSpPr>
          <p:cNvPr id="3" name="日付プレースホルダ 2"/>
          <p:cNvSpPr>
            <a:spLocks noGrp="1"/>
          </p:cNvSpPr>
          <p:nvPr>
            <p:ph type="dt" sz="quarter" idx="1"/>
          </p:nvPr>
        </p:nvSpPr>
        <p:spPr bwMode="auto">
          <a:xfrm>
            <a:off x="5620571" y="2"/>
            <a:ext cx="4304471" cy="339643"/>
          </a:xfrm>
          <a:prstGeom prst="rect">
            <a:avLst/>
          </a:prstGeom>
          <a:noFill/>
          <a:ln w="9525">
            <a:noFill/>
            <a:miter lim="800000"/>
            <a:headEnd/>
            <a:tailEnd/>
          </a:ln>
        </p:spPr>
        <p:txBody>
          <a:bodyPr vert="horz" wrap="square" lIns="91996" tIns="46000" rIns="91996" bIns="46000" numCol="1" anchor="t" anchorCtr="0" compatLnSpc="1">
            <a:prstTxWarp prst="textNoShape">
              <a:avLst/>
            </a:prstTxWarp>
          </a:bodyPr>
          <a:lstStyle>
            <a:lvl1pPr algn="r" eaLnBrk="1" hangingPunct="1">
              <a:defRPr sz="1200">
                <a:latin typeface="Times" charset="0"/>
              </a:defRPr>
            </a:lvl1pPr>
          </a:lstStyle>
          <a:p>
            <a:pPr>
              <a:defRPr/>
            </a:pPr>
            <a:fld id="{8C955B56-B1F6-4DF6-9411-2DEBD0C19D66}" type="datetimeFigureOut">
              <a:rPr lang="ja-JP" altLang="en-US"/>
              <a:pPr>
                <a:defRPr/>
              </a:pPr>
              <a:t>2025/6/8</a:t>
            </a:fld>
            <a:endParaRPr lang="en-US" altLang="ja-JP"/>
          </a:p>
        </p:txBody>
      </p:sp>
      <p:sp>
        <p:nvSpPr>
          <p:cNvPr id="4" name="フッター プレースホルダ 3"/>
          <p:cNvSpPr>
            <a:spLocks noGrp="1"/>
          </p:cNvSpPr>
          <p:nvPr>
            <p:ph type="ftr" sz="quarter" idx="2"/>
          </p:nvPr>
        </p:nvSpPr>
        <p:spPr bwMode="auto">
          <a:xfrm>
            <a:off x="1" y="6456431"/>
            <a:ext cx="4304472" cy="339643"/>
          </a:xfrm>
          <a:prstGeom prst="rect">
            <a:avLst/>
          </a:prstGeom>
          <a:noFill/>
          <a:ln w="9525">
            <a:noFill/>
            <a:miter lim="800000"/>
            <a:headEnd/>
            <a:tailEnd/>
          </a:ln>
        </p:spPr>
        <p:txBody>
          <a:bodyPr vert="horz" wrap="square" lIns="91996" tIns="46000" rIns="91996" bIns="46000" numCol="1" anchor="b" anchorCtr="0" compatLnSpc="1">
            <a:prstTxWarp prst="textNoShape">
              <a:avLst/>
            </a:prstTxWarp>
          </a:bodyPr>
          <a:lstStyle>
            <a:lvl1pPr eaLnBrk="1" hangingPunct="1">
              <a:defRPr sz="1200">
                <a:latin typeface="Times" charset="0"/>
              </a:defRPr>
            </a:lvl1pPr>
          </a:lstStyle>
          <a:p>
            <a:pPr>
              <a:defRPr/>
            </a:pPr>
            <a:endParaRPr lang="ja-JP" altLang="en-US"/>
          </a:p>
        </p:txBody>
      </p:sp>
      <p:sp>
        <p:nvSpPr>
          <p:cNvPr id="5" name="スライド番号プレースホルダ 4"/>
          <p:cNvSpPr>
            <a:spLocks noGrp="1"/>
          </p:cNvSpPr>
          <p:nvPr>
            <p:ph type="sldNum" sz="quarter" idx="3"/>
          </p:nvPr>
        </p:nvSpPr>
        <p:spPr bwMode="auto">
          <a:xfrm>
            <a:off x="5620571" y="6456431"/>
            <a:ext cx="4304471" cy="339643"/>
          </a:xfrm>
          <a:prstGeom prst="rect">
            <a:avLst/>
          </a:prstGeom>
          <a:noFill/>
          <a:ln w="9525">
            <a:noFill/>
            <a:miter lim="800000"/>
            <a:headEnd/>
            <a:tailEnd/>
          </a:ln>
        </p:spPr>
        <p:txBody>
          <a:bodyPr vert="horz" wrap="square" lIns="91996" tIns="46000" rIns="91996" bIns="46000" numCol="1" anchor="b" anchorCtr="0" compatLnSpc="1">
            <a:prstTxWarp prst="textNoShape">
              <a:avLst/>
            </a:prstTxWarp>
          </a:bodyPr>
          <a:lstStyle>
            <a:lvl1pPr algn="r" eaLnBrk="1" hangingPunct="1">
              <a:defRPr sz="1200"/>
            </a:lvl1pPr>
          </a:lstStyle>
          <a:p>
            <a:pPr>
              <a:defRPr/>
            </a:pPr>
            <a:fld id="{BF52FB68-1B7C-470E-9B7C-E69E817DBBBC}" type="slidenum">
              <a:rPr lang="ja-JP" altLang="en-US"/>
              <a:pPr>
                <a:defRPr/>
              </a:pPr>
              <a:t>‹#›</a:t>
            </a:fld>
            <a:endParaRPr lang="en-US" altLang="ja-JP"/>
          </a:p>
        </p:txBody>
      </p:sp>
    </p:spTree>
    <p:extLst>
      <p:ext uri="{BB962C8B-B14F-4D97-AF65-F5344CB8AC3E}">
        <p14:creationId xmlns:p14="http://schemas.microsoft.com/office/powerpoint/2010/main" val="98805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1" y="2"/>
            <a:ext cx="4304472" cy="339643"/>
          </a:xfrm>
          <a:prstGeom prst="rect">
            <a:avLst/>
          </a:prstGeom>
          <a:noFill/>
          <a:ln w="9525">
            <a:noFill/>
            <a:miter lim="800000"/>
            <a:headEnd/>
            <a:tailEnd/>
          </a:ln>
        </p:spPr>
        <p:txBody>
          <a:bodyPr vert="horz" wrap="square" lIns="91996" tIns="46000" rIns="91996" bIns="46000" numCol="1" anchor="t" anchorCtr="0" compatLnSpc="1">
            <a:prstTxWarp prst="textNoShape">
              <a:avLst/>
            </a:prstTxWarp>
          </a:bodyPr>
          <a:lstStyle>
            <a:lvl1pPr eaLnBrk="1" hangingPunct="1">
              <a:defRPr sz="1200">
                <a:latin typeface="Times" charset="0"/>
              </a:defRPr>
            </a:lvl1pPr>
          </a:lstStyle>
          <a:p>
            <a:pPr>
              <a:defRPr/>
            </a:pPr>
            <a:endParaRPr lang="en-US" altLang="ja-JP"/>
          </a:p>
        </p:txBody>
      </p:sp>
      <p:sp>
        <p:nvSpPr>
          <p:cNvPr id="68611" name="Rectangle 3"/>
          <p:cNvSpPr>
            <a:spLocks noGrp="1" noChangeArrowheads="1"/>
          </p:cNvSpPr>
          <p:nvPr>
            <p:ph type="dt" idx="1"/>
          </p:nvPr>
        </p:nvSpPr>
        <p:spPr bwMode="auto">
          <a:xfrm>
            <a:off x="5620571" y="2"/>
            <a:ext cx="4304471" cy="339643"/>
          </a:xfrm>
          <a:prstGeom prst="rect">
            <a:avLst/>
          </a:prstGeom>
          <a:noFill/>
          <a:ln w="9525">
            <a:noFill/>
            <a:miter lim="800000"/>
            <a:headEnd/>
            <a:tailEnd/>
          </a:ln>
        </p:spPr>
        <p:txBody>
          <a:bodyPr vert="horz" wrap="square" lIns="91996" tIns="46000" rIns="91996" bIns="46000" numCol="1" anchor="t" anchorCtr="0" compatLnSpc="1">
            <a:prstTxWarp prst="textNoShape">
              <a:avLst/>
            </a:prstTxWarp>
          </a:bodyPr>
          <a:lstStyle>
            <a:lvl1pPr algn="r" eaLnBrk="1" hangingPunct="1">
              <a:defRPr sz="1200">
                <a:latin typeface="Times" charset="0"/>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3265488" y="511175"/>
            <a:ext cx="3397250" cy="2547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990271" y="3228220"/>
            <a:ext cx="7946102" cy="3058392"/>
          </a:xfrm>
          <a:prstGeom prst="rect">
            <a:avLst/>
          </a:prstGeom>
          <a:noFill/>
          <a:ln w="9525">
            <a:noFill/>
            <a:miter lim="800000"/>
            <a:headEnd/>
            <a:tailEnd/>
          </a:ln>
        </p:spPr>
        <p:txBody>
          <a:bodyPr vert="horz" wrap="square" lIns="91996" tIns="46000" rIns="91996" bIns="4600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8614" name="Rectangle 6"/>
          <p:cNvSpPr>
            <a:spLocks noGrp="1" noChangeArrowheads="1"/>
          </p:cNvSpPr>
          <p:nvPr>
            <p:ph type="ftr" sz="quarter" idx="4"/>
          </p:nvPr>
        </p:nvSpPr>
        <p:spPr bwMode="auto">
          <a:xfrm>
            <a:off x="1" y="6456431"/>
            <a:ext cx="4304472" cy="339643"/>
          </a:xfrm>
          <a:prstGeom prst="rect">
            <a:avLst/>
          </a:prstGeom>
          <a:noFill/>
          <a:ln w="9525">
            <a:noFill/>
            <a:miter lim="800000"/>
            <a:headEnd/>
            <a:tailEnd/>
          </a:ln>
        </p:spPr>
        <p:txBody>
          <a:bodyPr vert="horz" wrap="square" lIns="91996" tIns="46000" rIns="91996" bIns="46000" numCol="1" anchor="b" anchorCtr="0" compatLnSpc="1">
            <a:prstTxWarp prst="textNoShape">
              <a:avLst/>
            </a:prstTxWarp>
          </a:bodyPr>
          <a:lstStyle>
            <a:lvl1pPr eaLnBrk="1" hangingPunct="1">
              <a:defRPr sz="1200">
                <a:latin typeface="Times" charset="0"/>
              </a:defRPr>
            </a:lvl1pPr>
          </a:lstStyle>
          <a:p>
            <a:pPr>
              <a:defRPr/>
            </a:pPr>
            <a:endParaRPr lang="en-US" altLang="ja-JP"/>
          </a:p>
        </p:txBody>
      </p:sp>
      <p:sp>
        <p:nvSpPr>
          <p:cNvPr id="68615" name="Rectangle 7"/>
          <p:cNvSpPr>
            <a:spLocks noGrp="1" noChangeArrowheads="1"/>
          </p:cNvSpPr>
          <p:nvPr>
            <p:ph type="sldNum" sz="quarter" idx="5"/>
          </p:nvPr>
        </p:nvSpPr>
        <p:spPr bwMode="auto">
          <a:xfrm>
            <a:off x="5620571" y="6456431"/>
            <a:ext cx="4304471" cy="339643"/>
          </a:xfrm>
          <a:prstGeom prst="rect">
            <a:avLst/>
          </a:prstGeom>
          <a:noFill/>
          <a:ln w="9525">
            <a:noFill/>
            <a:miter lim="800000"/>
            <a:headEnd/>
            <a:tailEnd/>
          </a:ln>
        </p:spPr>
        <p:txBody>
          <a:bodyPr vert="horz" wrap="square" lIns="91996" tIns="46000" rIns="91996" bIns="46000" numCol="1" anchor="b" anchorCtr="0" compatLnSpc="1">
            <a:prstTxWarp prst="textNoShape">
              <a:avLst/>
            </a:prstTxWarp>
          </a:bodyPr>
          <a:lstStyle>
            <a:lvl1pPr algn="r" eaLnBrk="1" hangingPunct="1">
              <a:defRPr sz="1200"/>
            </a:lvl1pPr>
          </a:lstStyle>
          <a:p>
            <a:pPr>
              <a:defRPr/>
            </a:pPr>
            <a:fld id="{DEFA9A01-71A4-435A-A68E-07DBF33220B8}" type="slidenum">
              <a:rPr lang="en-US" altLang="ja-JP"/>
              <a:pPr>
                <a:defRPr/>
              </a:pPr>
              <a:t>‹#›</a:t>
            </a:fld>
            <a:endParaRPr lang="en-US" altLang="ja-JP"/>
          </a:p>
        </p:txBody>
      </p:sp>
    </p:spTree>
    <p:extLst>
      <p:ext uri="{BB962C8B-B14F-4D97-AF65-F5344CB8AC3E}">
        <p14:creationId xmlns:p14="http://schemas.microsoft.com/office/powerpoint/2010/main" val="31416787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charset="0"/>
        <a:ea typeface="Osaka" charset="-128"/>
        <a:cs typeface="+mn-cs"/>
      </a:defRPr>
    </a:lvl1pPr>
    <a:lvl2pPr marL="457200" algn="l" rtl="0" eaLnBrk="0" fontAlgn="base" hangingPunct="0">
      <a:spcBef>
        <a:spcPct val="30000"/>
      </a:spcBef>
      <a:spcAft>
        <a:spcPct val="0"/>
      </a:spcAft>
      <a:defRPr kumimoji="1" sz="1200" kern="1200">
        <a:solidFill>
          <a:schemeClr val="tx1"/>
        </a:solidFill>
        <a:latin typeface="Times" charset="0"/>
        <a:ea typeface="Osaka" charset="-128"/>
        <a:cs typeface="+mn-cs"/>
      </a:defRPr>
    </a:lvl2pPr>
    <a:lvl3pPr marL="914400" algn="l" rtl="0" eaLnBrk="0" fontAlgn="base" hangingPunct="0">
      <a:spcBef>
        <a:spcPct val="30000"/>
      </a:spcBef>
      <a:spcAft>
        <a:spcPct val="0"/>
      </a:spcAft>
      <a:defRPr kumimoji="1" sz="1200" kern="1200">
        <a:solidFill>
          <a:schemeClr val="tx1"/>
        </a:solidFill>
        <a:latin typeface="Times" charset="0"/>
        <a:ea typeface="Osaka" charset="-128"/>
        <a:cs typeface="+mn-cs"/>
      </a:defRPr>
    </a:lvl3pPr>
    <a:lvl4pPr marL="1371600" algn="l" rtl="0" eaLnBrk="0" fontAlgn="base" hangingPunct="0">
      <a:spcBef>
        <a:spcPct val="30000"/>
      </a:spcBef>
      <a:spcAft>
        <a:spcPct val="0"/>
      </a:spcAft>
      <a:defRPr kumimoji="1" sz="1200" kern="1200">
        <a:solidFill>
          <a:schemeClr val="tx1"/>
        </a:solidFill>
        <a:latin typeface="Times" charset="0"/>
        <a:ea typeface="Osaka" charset="-128"/>
        <a:cs typeface="+mn-cs"/>
      </a:defRPr>
    </a:lvl4pPr>
    <a:lvl5pPr marL="1828800" algn="l" rtl="0" eaLnBrk="0" fontAlgn="base" hangingPunct="0">
      <a:spcBef>
        <a:spcPct val="30000"/>
      </a:spcBef>
      <a:spcAft>
        <a:spcPct val="0"/>
      </a:spcAft>
      <a:defRPr kumimoji="1" sz="1200" kern="1200">
        <a:solidFill>
          <a:schemeClr val="tx1"/>
        </a:solidFill>
        <a:latin typeface="Times" charset="0"/>
        <a:ea typeface="Osaka"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18</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709958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E140-B2C8-C5F8-8213-0B12B4C4D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1398C6-DF53-3557-F0A4-F776C58FCC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21C598-42A7-2026-39F1-2871D5C8EA3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76EAB0D-8E86-0159-4479-C1C8BD559465}"/>
              </a:ext>
            </a:extLst>
          </p:cNvPr>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70736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152296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4145486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AD64-88D9-3910-8FDB-11D3FDE0B8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F8FAFE-F7AB-00F9-3FBA-AFC0F4AE891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10074D2-825B-16F7-8A34-72DF4A398DE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solidFill>
                <a:srgbClr val="FF0000"/>
              </a:solidFill>
            </a:endParaRPr>
          </a:p>
        </p:txBody>
      </p:sp>
      <p:sp>
        <p:nvSpPr>
          <p:cNvPr id="4" name="スライド番号プレースホルダー 3">
            <a:extLst>
              <a:ext uri="{FF2B5EF4-FFF2-40B4-BE49-F238E27FC236}">
                <a16:creationId xmlns:a16="http://schemas.microsoft.com/office/drawing/2014/main" id="{77B17925-9205-3B7E-3C3A-9E0FAA306535}"/>
              </a:ext>
            </a:extLst>
          </p:cNvPr>
          <p:cNvSpPr>
            <a:spLocks noGrp="1"/>
          </p:cNvSpPr>
          <p:nvPr>
            <p:ph type="sldNum" sz="quarter" idx="5"/>
          </p:nvPr>
        </p:nvSpPr>
        <p:spPr/>
        <p:txBody>
          <a:bodyPr/>
          <a:lstStyle/>
          <a:p>
            <a:pPr>
              <a:defRPr/>
            </a:pPr>
            <a:fld id="{DEFA9A01-71A4-435A-A68E-07DBF33220B8}" type="slidenum">
              <a:rPr lang="en-US" altLang="ja-JP" smtClean="0"/>
              <a:pPr>
                <a:defRPr/>
              </a:pPr>
              <a:t>22</a:t>
            </a:fld>
            <a:endParaRPr lang="en-US" altLang="ja-JP"/>
          </a:p>
        </p:txBody>
      </p:sp>
    </p:spTree>
    <p:extLst>
      <p:ext uri="{BB962C8B-B14F-4D97-AF65-F5344CB8AC3E}">
        <p14:creationId xmlns:p14="http://schemas.microsoft.com/office/powerpoint/2010/main" val="2198330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5ABC9-F131-8206-B9AF-706BBD089A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A40B1C-4AD8-4F37-F0B9-3CF968267F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40D9C0-9D2E-E4EA-AE7B-528AA639CE4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936D289C-D96D-4742-0A93-820150B47089}"/>
              </a:ext>
            </a:extLst>
          </p:cNvPr>
          <p:cNvSpPr>
            <a:spLocks noGrp="1"/>
          </p:cNvSpPr>
          <p:nvPr>
            <p:ph type="sldNum" sz="quarter" idx="5"/>
          </p:nvPr>
        </p:nvSpPr>
        <p:spPr/>
        <p:txBody>
          <a:bodyPr/>
          <a:lstStyle/>
          <a:p>
            <a:pPr>
              <a:defRPr/>
            </a:pPr>
            <a:fld id="{DEFA9A01-71A4-435A-A68E-07DBF33220B8}" type="slidenum">
              <a:rPr lang="en-US" altLang="ja-JP" smtClean="0"/>
              <a:pPr>
                <a:defRPr/>
              </a:pPr>
              <a:t>23</a:t>
            </a:fld>
            <a:endParaRPr lang="en-US" altLang="ja-JP"/>
          </a:p>
        </p:txBody>
      </p:sp>
    </p:spTree>
    <p:extLst>
      <p:ext uri="{BB962C8B-B14F-4D97-AF65-F5344CB8AC3E}">
        <p14:creationId xmlns:p14="http://schemas.microsoft.com/office/powerpoint/2010/main" val="3238521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solidFill>
                <a:srgbClr val="FF0000"/>
              </a:solidFill>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24</a:t>
            </a:fld>
            <a:endParaRPr lang="en-US" altLang="ja-JP"/>
          </a:p>
        </p:txBody>
      </p:sp>
    </p:spTree>
    <p:extLst>
      <p:ext uri="{BB962C8B-B14F-4D97-AF65-F5344CB8AC3E}">
        <p14:creationId xmlns:p14="http://schemas.microsoft.com/office/powerpoint/2010/main" val="2571694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solidFill>
                <a:srgbClr val="FF0000"/>
              </a:solidFill>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25</a:t>
            </a:fld>
            <a:endParaRPr lang="en-US" altLang="ja-JP"/>
          </a:p>
        </p:txBody>
      </p:sp>
    </p:spTree>
    <p:extLst>
      <p:ext uri="{BB962C8B-B14F-4D97-AF65-F5344CB8AC3E}">
        <p14:creationId xmlns:p14="http://schemas.microsoft.com/office/powerpoint/2010/main" val="3990477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solidFill>
                <a:srgbClr val="FF0000"/>
              </a:solidFill>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26</a:t>
            </a:fld>
            <a:endParaRPr lang="en-US" altLang="ja-JP"/>
          </a:p>
        </p:txBody>
      </p:sp>
    </p:spTree>
    <p:extLst>
      <p:ext uri="{BB962C8B-B14F-4D97-AF65-F5344CB8AC3E}">
        <p14:creationId xmlns:p14="http://schemas.microsoft.com/office/powerpoint/2010/main" val="3348080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27</a:t>
            </a:fld>
            <a:endParaRPr lang="en-US" altLang="ja-JP"/>
          </a:p>
        </p:txBody>
      </p:sp>
    </p:spTree>
    <p:extLst>
      <p:ext uri="{BB962C8B-B14F-4D97-AF65-F5344CB8AC3E}">
        <p14:creationId xmlns:p14="http://schemas.microsoft.com/office/powerpoint/2010/main" val="3104031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4</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28</a:t>
            </a:fld>
            <a:endParaRPr lang="en-US" altLang="ja-JP"/>
          </a:p>
        </p:txBody>
      </p:sp>
    </p:spTree>
    <p:extLst>
      <p:ext uri="{BB962C8B-B14F-4D97-AF65-F5344CB8AC3E}">
        <p14:creationId xmlns:p14="http://schemas.microsoft.com/office/powerpoint/2010/main" val="1169098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830715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solidFill>
                <a:srgbClr val="FF0000"/>
              </a:solidFill>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30</a:t>
            </a:fld>
            <a:endParaRPr lang="en-US" altLang="ja-JP"/>
          </a:p>
        </p:txBody>
      </p:sp>
    </p:spTree>
    <p:extLst>
      <p:ext uri="{BB962C8B-B14F-4D97-AF65-F5344CB8AC3E}">
        <p14:creationId xmlns:p14="http://schemas.microsoft.com/office/powerpoint/2010/main" val="1405150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26">
              <a:defRPr/>
            </a:pPr>
            <a:fld id="{4374078C-8597-4BCE-AD2D-AB8AAB46821F}" type="slidenum">
              <a:rPr lang="ja-JP" altLang="en-US" sz="1100">
                <a:solidFill>
                  <a:prstClr val="black"/>
                </a:solidFill>
              </a:rPr>
              <a:pPr defTabSz="456426">
                <a:defRPr/>
              </a:pPr>
              <a:t>9</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12</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26">
              <a:defRPr/>
            </a:pPr>
            <a:fld id="{4374078C-8597-4BCE-AD2D-AB8AAB46821F}" type="slidenum">
              <a:rPr lang="ja-JP" altLang="en-US" sz="1100">
                <a:solidFill>
                  <a:prstClr val="black"/>
                </a:solidFill>
              </a:rPr>
              <a:pPr defTabSz="456426">
                <a:defRPr/>
              </a:pPr>
              <a:t>13</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14</a:t>
            </a:fld>
            <a:endParaRPr lang="en-US" altLang="ja-JP"/>
          </a:p>
        </p:txBody>
      </p:sp>
    </p:spTree>
    <p:extLst>
      <p:ext uri="{BB962C8B-B14F-4D97-AF65-F5344CB8AC3E}">
        <p14:creationId xmlns:p14="http://schemas.microsoft.com/office/powerpoint/2010/main" val="2899646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55804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4119650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155813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8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11C7DCC-4FAD-47DB-8349-CABC8B0CD50F}"/>
              </a:ext>
            </a:extLst>
          </p:cNvPr>
          <p:cNvSpPr/>
          <p:nvPr/>
        </p:nvSpPr>
        <p:spPr>
          <a:xfrm>
            <a:off x="0" y="6572250"/>
            <a:ext cx="9144000" cy="285750"/>
          </a:xfrm>
          <a:prstGeom prst="rect">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87656216"/>
      </p:ext>
    </p:extLst>
  </p:cSld>
  <p:clrMapOvr>
    <a:masterClrMapping/>
  </p:clrMapOvr>
  <p:hf sldNum="0" hdr="0" ftr="0" dt="0"/>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3" name="正方形/長方形 2">
            <a:extLst>
              <a:ext uri="{FF2B5EF4-FFF2-40B4-BE49-F238E27FC236}">
                <a16:creationId xmlns:a16="http://schemas.microsoft.com/office/drawing/2014/main" id="{778FC82F-51DC-542C-3278-95B8D10AA8D7}"/>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Tree>
    <p:extLst>
      <p:ext uri="{BB962C8B-B14F-4D97-AF65-F5344CB8AC3E}">
        <p14:creationId xmlns:p14="http://schemas.microsoft.com/office/powerpoint/2010/main" val="3132576290"/>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3" name="正方形/長方形 2">
            <a:extLst>
              <a:ext uri="{FF2B5EF4-FFF2-40B4-BE49-F238E27FC236}">
                <a16:creationId xmlns:a16="http://schemas.microsoft.com/office/drawing/2014/main" id="{3E748807-1866-7192-1B56-DC2C0C8F59F7}"/>
              </a:ext>
            </a:extLst>
          </p:cNvPr>
          <p:cNvSpPr/>
          <p:nvPr userDrawn="1"/>
        </p:nvSpPr>
        <p:spPr bwMode="auto">
          <a:xfrm>
            <a:off x="5771706" y="1531118"/>
            <a:ext cx="3114843"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5" name="正方形/長方形 4">
            <a:extLst>
              <a:ext uri="{FF2B5EF4-FFF2-40B4-BE49-F238E27FC236}">
                <a16:creationId xmlns:a16="http://schemas.microsoft.com/office/drawing/2014/main" id="{3F9C23C2-DF5D-0FCB-B495-EE11F0B04B99}"/>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8" name="正方形/長方形 7">
            <a:extLst>
              <a:ext uri="{FF2B5EF4-FFF2-40B4-BE49-F238E27FC236}">
                <a16:creationId xmlns:a16="http://schemas.microsoft.com/office/drawing/2014/main" id="{A528092E-ACC9-BB82-E016-8597F2E78DC3}"/>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2" name="正方形/長方形 11">
            <a:extLst>
              <a:ext uri="{FF2B5EF4-FFF2-40B4-BE49-F238E27FC236}">
                <a16:creationId xmlns:a16="http://schemas.microsoft.com/office/drawing/2014/main" id="{07A63DEA-EFB4-ACAB-C599-61CFABCF8D7E}"/>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graphicFrame>
        <p:nvGraphicFramePr>
          <p:cNvPr id="14" name="表 13">
            <a:extLst>
              <a:ext uri="{FF2B5EF4-FFF2-40B4-BE49-F238E27FC236}">
                <a16:creationId xmlns:a16="http://schemas.microsoft.com/office/drawing/2014/main" id="{25034BF2-AE5D-5EEE-F7CE-B2BD6E1825A4}"/>
              </a:ext>
            </a:extLst>
          </p:cNvPr>
          <p:cNvGraphicFramePr>
            <a:graphicFrameLocks noGrp="1"/>
          </p:cNvGraphicFramePr>
          <p:nvPr userDrawn="1">
            <p:extLst>
              <p:ext uri="{D42A27DB-BD31-4B8C-83A1-F6EECF244321}">
                <p14:modId xmlns:p14="http://schemas.microsoft.com/office/powerpoint/2010/main" val="3993705666"/>
              </p:ext>
            </p:extLst>
          </p:nvPr>
        </p:nvGraphicFramePr>
        <p:xfrm>
          <a:off x="5987035" y="1547354"/>
          <a:ext cx="2899617" cy="1866420"/>
        </p:xfrm>
        <a:graphic>
          <a:graphicData uri="http://schemas.openxmlformats.org/drawingml/2006/table">
            <a:tbl>
              <a:tblPr firstRow="1" bandRow="1">
                <a:effectLst/>
                <a:tableStyleId>{775DCB02-9BB8-47FD-8907-85C794F793BA}</a:tableStyleId>
              </a:tblPr>
              <a:tblGrid>
                <a:gridCol w="482094">
                  <a:extLst>
                    <a:ext uri="{9D8B030D-6E8A-4147-A177-3AD203B41FA5}">
                      <a16:colId xmlns:a16="http://schemas.microsoft.com/office/drawing/2014/main" val="869972413"/>
                    </a:ext>
                  </a:extLst>
                </a:gridCol>
                <a:gridCol w="459180">
                  <a:extLst>
                    <a:ext uri="{9D8B030D-6E8A-4147-A177-3AD203B41FA5}">
                      <a16:colId xmlns:a16="http://schemas.microsoft.com/office/drawing/2014/main" val="817503841"/>
                    </a:ext>
                  </a:extLst>
                </a:gridCol>
                <a:gridCol w="622381">
                  <a:extLst>
                    <a:ext uri="{9D8B030D-6E8A-4147-A177-3AD203B41FA5}">
                      <a16:colId xmlns:a16="http://schemas.microsoft.com/office/drawing/2014/main" val="1686783455"/>
                    </a:ext>
                  </a:extLst>
                </a:gridCol>
                <a:gridCol w="653906">
                  <a:extLst>
                    <a:ext uri="{9D8B030D-6E8A-4147-A177-3AD203B41FA5}">
                      <a16:colId xmlns:a16="http://schemas.microsoft.com/office/drawing/2014/main" val="4080317083"/>
                    </a:ext>
                  </a:extLst>
                </a:gridCol>
                <a:gridCol w="682056">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20661">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15" name="正方形/長方形 14">
            <a:extLst>
              <a:ext uri="{FF2B5EF4-FFF2-40B4-BE49-F238E27FC236}">
                <a16:creationId xmlns:a16="http://schemas.microsoft.com/office/drawing/2014/main" id="{AB818FCC-B341-89BE-279F-8151C3F52873}"/>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8" name="正方形/長方形 17">
            <a:extLst>
              <a:ext uri="{FF2B5EF4-FFF2-40B4-BE49-F238E27FC236}">
                <a16:creationId xmlns:a16="http://schemas.microsoft.com/office/drawing/2014/main" id="{1DDE0AF1-2602-5837-C474-417664D7EA1D}"/>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20" name="正方形/長方形 19">
            <a:extLst>
              <a:ext uri="{FF2B5EF4-FFF2-40B4-BE49-F238E27FC236}">
                <a16:creationId xmlns:a16="http://schemas.microsoft.com/office/drawing/2014/main" id="{0C491794-0F51-5551-3962-CE511F07219D}"/>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21" name="正方形/長方形 20">
            <a:extLst>
              <a:ext uri="{FF2B5EF4-FFF2-40B4-BE49-F238E27FC236}">
                <a16:creationId xmlns:a16="http://schemas.microsoft.com/office/drawing/2014/main" id="{DD6E0293-757F-E4A3-CDA4-24D8DF80CB45}"/>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22" name="表 21">
            <a:extLst>
              <a:ext uri="{FF2B5EF4-FFF2-40B4-BE49-F238E27FC236}">
                <a16:creationId xmlns:a16="http://schemas.microsoft.com/office/drawing/2014/main" id="{2FA9D09B-5BD9-6D36-464F-E49CA7AACFED}"/>
              </a:ext>
            </a:extLst>
          </p:cNvPr>
          <p:cNvGraphicFramePr>
            <a:graphicFrameLocks noGrp="1"/>
          </p:cNvGraphicFramePr>
          <p:nvPr userDrawn="1">
            <p:extLst>
              <p:ext uri="{D42A27DB-BD31-4B8C-83A1-F6EECF244321}">
                <p14:modId xmlns:p14="http://schemas.microsoft.com/office/powerpoint/2010/main" val="1064602780"/>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20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23" name="正方形/長方形 22">
            <a:extLst>
              <a:ext uri="{FF2B5EF4-FFF2-40B4-BE49-F238E27FC236}">
                <a16:creationId xmlns:a16="http://schemas.microsoft.com/office/drawing/2014/main" id="{234BF2E1-E2C5-C558-07B5-67C209FBF88A}"/>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24" name="正方形/長方形 23">
            <a:extLst>
              <a:ext uri="{FF2B5EF4-FFF2-40B4-BE49-F238E27FC236}">
                <a16:creationId xmlns:a16="http://schemas.microsoft.com/office/drawing/2014/main" id="{3FF8B9F3-6599-7C22-8DA2-8FC671B95CF4}"/>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25" name="グループ化 24">
            <a:extLst>
              <a:ext uri="{FF2B5EF4-FFF2-40B4-BE49-F238E27FC236}">
                <a16:creationId xmlns:a16="http://schemas.microsoft.com/office/drawing/2014/main" id="{36449B70-D7DB-D0C1-F562-940B4DE41543}"/>
              </a:ext>
            </a:extLst>
          </p:cNvPr>
          <p:cNvGrpSpPr/>
          <p:nvPr userDrawn="1"/>
        </p:nvGrpSpPr>
        <p:grpSpPr>
          <a:xfrm>
            <a:off x="727310" y="5444694"/>
            <a:ext cx="2220900" cy="1141426"/>
            <a:chOff x="608967" y="5456726"/>
            <a:chExt cx="2220900" cy="1141426"/>
          </a:xfrm>
        </p:grpSpPr>
        <p:pic>
          <p:nvPicPr>
            <p:cNvPr id="26" name="図 25">
              <a:extLst>
                <a:ext uri="{FF2B5EF4-FFF2-40B4-BE49-F238E27FC236}">
                  <a16:creationId xmlns:a16="http://schemas.microsoft.com/office/drawing/2014/main" id="{8A91584C-0481-8D63-E3A5-32AD0EF6D7F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771" t="-205" r="9962" b="31137"/>
            <a:stretch/>
          </p:blipFill>
          <p:spPr>
            <a:xfrm>
              <a:off x="608967" y="5456726"/>
              <a:ext cx="1797166" cy="1091837"/>
            </a:xfrm>
            <a:prstGeom prst="rect">
              <a:avLst/>
            </a:prstGeom>
            <a:ln w="15875">
              <a:solidFill>
                <a:srgbClr val="005BAD"/>
              </a:solidFill>
            </a:ln>
          </p:spPr>
        </p:pic>
        <p:sp>
          <p:nvSpPr>
            <p:cNvPr id="27" name="楕円 50">
              <a:extLst>
                <a:ext uri="{FF2B5EF4-FFF2-40B4-BE49-F238E27FC236}">
                  <a16:creationId xmlns:a16="http://schemas.microsoft.com/office/drawing/2014/main" id="{69802C63-2102-E06F-B14A-F51DA418D882}"/>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28" name="テキスト ボックス 27">
              <a:extLst>
                <a:ext uri="{FF2B5EF4-FFF2-40B4-BE49-F238E27FC236}">
                  <a16:creationId xmlns:a16="http://schemas.microsoft.com/office/drawing/2014/main" id="{C62C792B-B755-4B00-8D3C-C807C6BE0832}"/>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29" name="正方形/長方形 28">
            <a:extLst>
              <a:ext uri="{FF2B5EF4-FFF2-40B4-BE49-F238E27FC236}">
                <a16:creationId xmlns:a16="http://schemas.microsoft.com/office/drawing/2014/main" id="{FFA232D5-74C2-FB45-7BA3-FFA8BE604FB6}"/>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Tree>
    <p:extLst>
      <p:ext uri="{BB962C8B-B14F-4D97-AF65-F5344CB8AC3E}">
        <p14:creationId xmlns:p14="http://schemas.microsoft.com/office/powerpoint/2010/main" val="1910300938"/>
      </p:ext>
    </p:extLst>
  </p:cSld>
  <p:clrMapOvr>
    <a:masterClrMapping/>
  </p:clrMapOvr>
  <p:extLst>
    <p:ext uri="{DCECCB84-F9BA-43D5-87BE-67443E8EF086}">
      <p15:sldGuideLst xmlns:p15="http://schemas.microsoft.com/office/powerpoint/2012/main">
        <p15:guide id="10" orient="horz" pos="4224" userDrawn="1">
          <p15:clr>
            <a:srgbClr val="FBAE40"/>
          </p15:clr>
        </p15:guide>
        <p15:guide id="11" pos="5760" userDrawn="1">
          <p15:clr>
            <a:srgbClr val="FBAE40"/>
          </p15:clr>
        </p15:guide>
        <p15:guide id="12" orient="horz"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sp>
        <p:nvSpPr>
          <p:cNvPr id="21" name="正方形/長方形 20">
            <a:extLst>
              <a:ext uri="{FF2B5EF4-FFF2-40B4-BE49-F238E27FC236}">
                <a16:creationId xmlns:a16="http://schemas.microsoft.com/office/drawing/2014/main" id="{CAD26BA1-FDE4-CBA8-9DCC-4D74937BFFC0}"/>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22" name="正方形/長方形 21">
            <a:extLst>
              <a:ext uri="{FF2B5EF4-FFF2-40B4-BE49-F238E27FC236}">
                <a16:creationId xmlns:a16="http://schemas.microsoft.com/office/drawing/2014/main" id="{75E0840B-FB98-7B7D-9DA0-3740F4BF3CCA}"/>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23" name="正方形/長方形 22">
            <a:extLst>
              <a:ext uri="{FF2B5EF4-FFF2-40B4-BE49-F238E27FC236}">
                <a16:creationId xmlns:a16="http://schemas.microsoft.com/office/drawing/2014/main" id="{0476A169-1E80-FE54-0FF8-7ECD3439528E}"/>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31" name="正方形/長方形 30">
            <a:extLst>
              <a:ext uri="{FF2B5EF4-FFF2-40B4-BE49-F238E27FC236}">
                <a16:creationId xmlns:a16="http://schemas.microsoft.com/office/drawing/2014/main" id="{0AD331C3-D62F-2B8A-05ED-FB321C4ACF0F}"/>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32" name="正方形/長方形 31">
            <a:extLst>
              <a:ext uri="{FF2B5EF4-FFF2-40B4-BE49-F238E27FC236}">
                <a16:creationId xmlns:a16="http://schemas.microsoft.com/office/drawing/2014/main" id="{49321E78-F356-4F54-39B5-90795454F8B2}"/>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33" name="正方形/長方形 32">
            <a:extLst>
              <a:ext uri="{FF2B5EF4-FFF2-40B4-BE49-F238E27FC236}">
                <a16:creationId xmlns:a16="http://schemas.microsoft.com/office/drawing/2014/main" id="{5E26A171-CEEE-BF2B-6B7D-9260E3C95606}"/>
              </a:ext>
            </a:extLst>
          </p:cNvPr>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graphicFrame>
        <p:nvGraphicFramePr>
          <p:cNvPr id="37" name="表 36">
            <a:extLst>
              <a:ext uri="{FF2B5EF4-FFF2-40B4-BE49-F238E27FC236}">
                <a16:creationId xmlns:a16="http://schemas.microsoft.com/office/drawing/2014/main" id="{78B7332A-566F-2BEE-827C-466091AE42E4}"/>
              </a:ext>
            </a:extLst>
          </p:cNvPr>
          <p:cNvGraphicFramePr>
            <a:graphicFrameLocks noGrp="1"/>
          </p:cNvGraphicFramePr>
          <p:nvPr userDrawn="1">
            <p:extLst>
              <p:ext uri="{D42A27DB-BD31-4B8C-83A1-F6EECF244321}">
                <p14:modId xmlns:p14="http://schemas.microsoft.com/office/powerpoint/2010/main" val="2069580675"/>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所得金額</a:t>
                      </a:r>
                      <a:endParaRPr kumimoji="1" lang="ja-JP" altLang="en-US" sz="9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38" name="正方形/長方形 37">
            <a:extLst>
              <a:ext uri="{FF2B5EF4-FFF2-40B4-BE49-F238E27FC236}">
                <a16:creationId xmlns:a16="http://schemas.microsoft.com/office/drawing/2014/main" id="{E6E3D739-2EE1-9DA9-96B9-2751BB647C7D}"/>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9" name="正方形/長方形 38">
            <a:extLst>
              <a:ext uri="{FF2B5EF4-FFF2-40B4-BE49-F238E27FC236}">
                <a16:creationId xmlns:a16="http://schemas.microsoft.com/office/drawing/2014/main" id="{6F784D46-0595-EA93-867C-E44D10E8D620}"/>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42" name="正方形/長方形 41">
            <a:extLst>
              <a:ext uri="{FF2B5EF4-FFF2-40B4-BE49-F238E27FC236}">
                <a16:creationId xmlns:a16="http://schemas.microsoft.com/office/drawing/2014/main" id="{B638A959-14A1-BDF8-8F08-D3BD1F31D131}"/>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43" name="正方形/長方形 42">
            <a:extLst>
              <a:ext uri="{FF2B5EF4-FFF2-40B4-BE49-F238E27FC236}">
                <a16:creationId xmlns:a16="http://schemas.microsoft.com/office/drawing/2014/main" id="{204E8305-C345-0F1B-3329-58B9F183313A}"/>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44" name="正方形/長方形 43">
            <a:extLst>
              <a:ext uri="{FF2B5EF4-FFF2-40B4-BE49-F238E27FC236}">
                <a16:creationId xmlns:a16="http://schemas.microsoft.com/office/drawing/2014/main" id="{2AF18D30-50B0-85C7-3203-A3EF19F526CF}"/>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グループ意見の考え方</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800" kern="1200" dirty="0">
                <a:solidFill>
                  <a:srgbClr val="005BAD"/>
                </a:solidFill>
                <a:latin typeface="+mn-ea"/>
                <a:ea typeface="+mn-ea"/>
                <a:cs typeface="+mn-cs"/>
              </a:rPr>
              <a:t>（各要素の考慮度合）</a:t>
            </a:r>
            <a:r>
              <a:rPr kumimoji="1" lang="ja-JP" altLang="en-US" sz="900" kern="1200" dirty="0">
                <a:solidFill>
                  <a:srgbClr val="005BAD"/>
                </a:solidFill>
                <a:latin typeface="+mn-ea"/>
                <a:ea typeface="+mn-ea"/>
                <a:cs typeface="+mn-cs"/>
              </a:rPr>
              <a:t>は、</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下の図のどの辺に位置しますか？</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★を動かして示してみましょう！</a:t>
            </a:r>
          </a:p>
        </p:txBody>
      </p:sp>
      <p:grpSp>
        <p:nvGrpSpPr>
          <p:cNvPr id="45" name="グループ化 44">
            <a:extLst>
              <a:ext uri="{FF2B5EF4-FFF2-40B4-BE49-F238E27FC236}">
                <a16:creationId xmlns:a16="http://schemas.microsoft.com/office/drawing/2014/main" id="{42E31A29-06C2-BB6B-61EA-EA7AEB8D7EFA}"/>
              </a:ext>
            </a:extLst>
          </p:cNvPr>
          <p:cNvGrpSpPr/>
          <p:nvPr userDrawn="1"/>
        </p:nvGrpSpPr>
        <p:grpSpPr>
          <a:xfrm>
            <a:off x="7088512" y="4832765"/>
            <a:ext cx="1529836" cy="1529836"/>
            <a:chOff x="7088512" y="4886555"/>
            <a:chExt cx="1529836" cy="1529836"/>
          </a:xfrm>
        </p:grpSpPr>
        <p:sp>
          <p:nvSpPr>
            <p:cNvPr id="46" name="楕円 7">
              <a:extLst>
                <a:ext uri="{FF2B5EF4-FFF2-40B4-BE49-F238E27FC236}">
                  <a16:creationId xmlns:a16="http://schemas.microsoft.com/office/drawing/2014/main" id="{D8AC58AD-1362-C813-0DF6-6B75BF57E056}"/>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49" name="楕円 11">
              <a:extLst>
                <a:ext uri="{FF2B5EF4-FFF2-40B4-BE49-F238E27FC236}">
                  <a16:creationId xmlns:a16="http://schemas.microsoft.com/office/drawing/2014/main" id="{6DF1C0D8-0497-C0E9-DA31-CE4083259667}"/>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50" name="楕円 13">
              <a:extLst>
                <a:ext uri="{FF2B5EF4-FFF2-40B4-BE49-F238E27FC236}">
                  <a16:creationId xmlns:a16="http://schemas.microsoft.com/office/drawing/2014/main" id="{13BD6E4B-7492-B737-39BE-8F5DC35FCE65}"/>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grpSp>
      <p:sp>
        <p:nvSpPr>
          <p:cNvPr id="51" name="グラフィックス 20">
            <a:extLst>
              <a:ext uri="{FF2B5EF4-FFF2-40B4-BE49-F238E27FC236}">
                <a16:creationId xmlns:a16="http://schemas.microsoft.com/office/drawing/2014/main" id="{45FE577F-2A5F-A173-D79E-9554AF1B8725}"/>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52" name="正方形/長方形 51">
            <a:extLst>
              <a:ext uri="{FF2B5EF4-FFF2-40B4-BE49-F238E27FC236}">
                <a16:creationId xmlns:a16="http://schemas.microsoft.com/office/drawing/2014/main" id="{AEAEB3DA-DCB7-E9A5-8CE1-D072A0D891F3}"/>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53" name="正方形/長方形 52">
            <a:extLst>
              <a:ext uri="{FF2B5EF4-FFF2-40B4-BE49-F238E27FC236}">
                <a16:creationId xmlns:a16="http://schemas.microsoft.com/office/drawing/2014/main" id="{26E14BAF-7284-FB55-C16C-B119D23DC70F}"/>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55" name="正方形/長方形 54">
            <a:extLst>
              <a:ext uri="{FF2B5EF4-FFF2-40B4-BE49-F238E27FC236}">
                <a16:creationId xmlns:a16="http://schemas.microsoft.com/office/drawing/2014/main" id="{F35DD7E2-3272-7EB8-6F9D-E62263C8B73B}"/>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56" name="グラフィックス 20">
            <a:extLst>
              <a:ext uri="{FF2B5EF4-FFF2-40B4-BE49-F238E27FC236}">
                <a16:creationId xmlns:a16="http://schemas.microsoft.com/office/drawing/2014/main" id="{CFDC4102-C6A9-AB71-192D-62C941E11A83}"/>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57" name="グラフィックス 20">
            <a:extLst>
              <a:ext uri="{FF2B5EF4-FFF2-40B4-BE49-F238E27FC236}">
                <a16:creationId xmlns:a16="http://schemas.microsoft.com/office/drawing/2014/main" id="{08685F5E-F0BC-BD5B-BFE3-2697AEC30B08}"/>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58" name="楕円 1">
            <a:extLst>
              <a:ext uri="{FF2B5EF4-FFF2-40B4-BE49-F238E27FC236}">
                <a16:creationId xmlns:a16="http://schemas.microsoft.com/office/drawing/2014/main" id="{3030BB3D-A4A1-BAAD-2E9D-FC6E664D3CF5}"/>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rgbClr val="FFC000"/>
              </a:solidFill>
              <a:effectLst/>
              <a:latin typeface="Times" charset="0"/>
              <a:ea typeface="Osaka" charset="-128"/>
            </a:endParaRPr>
          </a:p>
        </p:txBody>
      </p:sp>
      <p:sp>
        <p:nvSpPr>
          <p:cNvPr id="59" name="正方形/長方形 58">
            <a:extLst>
              <a:ext uri="{FF2B5EF4-FFF2-40B4-BE49-F238E27FC236}">
                <a16:creationId xmlns:a16="http://schemas.microsoft.com/office/drawing/2014/main" id="{44A49A7A-946F-F0E6-264C-D9C9AB2E0DFD}"/>
              </a:ext>
            </a:extLst>
          </p:cNvPr>
          <p:cNvSpPr/>
          <p:nvPr userDrawn="1"/>
        </p:nvSpPr>
        <p:spPr bwMode="auto">
          <a:xfrm>
            <a:off x="5771706" y="1531118"/>
            <a:ext cx="3114843"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0" name="正方形/長方形 59">
            <a:extLst>
              <a:ext uri="{FF2B5EF4-FFF2-40B4-BE49-F238E27FC236}">
                <a16:creationId xmlns:a16="http://schemas.microsoft.com/office/drawing/2014/main" id="{8EE78A9A-7601-E921-B5AA-86BA416875A6}"/>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61" name="表 60">
            <a:extLst>
              <a:ext uri="{FF2B5EF4-FFF2-40B4-BE49-F238E27FC236}">
                <a16:creationId xmlns:a16="http://schemas.microsoft.com/office/drawing/2014/main" id="{07ED5438-B7B3-F581-906B-ACCECE0674AA}"/>
              </a:ext>
            </a:extLst>
          </p:cNvPr>
          <p:cNvGraphicFramePr>
            <a:graphicFrameLocks noGrp="1"/>
          </p:cNvGraphicFramePr>
          <p:nvPr userDrawn="1">
            <p:extLst>
              <p:ext uri="{D42A27DB-BD31-4B8C-83A1-F6EECF244321}">
                <p14:modId xmlns:p14="http://schemas.microsoft.com/office/powerpoint/2010/main" val="1476075289"/>
              </p:ext>
            </p:extLst>
          </p:nvPr>
        </p:nvGraphicFramePr>
        <p:xfrm>
          <a:off x="5987035" y="1547354"/>
          <a:ext cx="2899617" cy="1866420"/>
        </p:xfrm>
        <a:graphic>
          <a:graphicData uri="http://schemas.openxmlformats.org/drawingml/2006/table">
            <a:tbl>
              <a:tblPr firstRow="1" bandRow="1">
                <a:effectLst/>
                <a:tableStyleId>{775DCB02-9BB8-47FD-8907-85C794F793BA}</a:tableStyleId>
              </a:tblPr>
              <a:tblGrid>
                <a:gridCol w="482094">
                  <a:extLst>
                    <a:ext uri="{9D8B030D-6E8A-4147-A177-3AD203B41FA5}">
                      <a16:colId xmlns:a16="http://schemas.microsoft.com/office/drawing/2014/main" val="869972413"/>
                    </a:ext>
                  </a:extLst>
                </a:gridCol>
                <a:gridCol w="459180">
                  <a:extLst>
                    <a:ext uri="{9D8B030D-6E8A-4147-A177-3AD203B41FA5}">
                      <a16:colId xmlns:a16="http://schemas.microsoft.com/office/drawing/2014/main" val="817503841"/>
                    </a:ext>
                  </a:extLst>
                </a:gridCol>
                <a:gridCol w="622381">
                  <a:extLst>
                    <a:ext uri="{9D8B030D-6E8A-4147-A177-3AD203B41FA5}">
                      <a16:colId xmlns:a16="http://schemas.microsoft.com/office/drawing/2014/main" val="1686783455"/>
                    </a:ext>
                  </a:extLst>
                </a:gridCol>
                <a:gridCol w="653906">
                  <a:extLst>
                    <a:ext uri="{9D8B030D-6E8A-4147-A177-3AD203B41FA5}">
                      <a16:colId xmlns:a16="http://schemas.microsoft.com/office/drawing/2014/main" val="4080317083"/>
                    </a:ext>
                  </a:extLst>
                </a:gridCol>
                <a:gridCol w="682056">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20661">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3768326721"/>
      </p:ext>
    </p:extLst>
  </p:cSld>
  <p:clrMapOvr>
    <a:masterClrMapping/>
  </p:clrMapOvr>
  <p:extLst>
    <p:ext uri="{DCECCB84-F9BA-43D5-87BE-67443E8EF086}">
      <p15:sldGuideLst xmlns:p15="http://schemas.microsoft.com/office/powerpoint/2012/main">
        <p15:guide id="6" orient="horz" userDrawn="1">
          <p15:clr>
            <a:srgbClr val="FBAE40"/>
          </p15:clr>
        </p15:guide>
        <p15:guide id="7" pos="57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ユーザー設定レイアウト">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4877938D-8F1A-49C1-8C3F-E5F7D17E804D}"/>
              </a:ext>
            </a:extLst>
          </p:cNvPr>
          <p:cNvSpPr/>
          <p:nvPr/>
        </p:nvSpPr>
        <p:spPr bwMode="auto">
          <a:xfrm>
            <a:off x="0" y="4996066"/>
            <a:ext cx="9144000" cy="710808"/>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P27</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28</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の答え］</a:t>
            </a:r>
            <a:endPar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穴埋め問題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①納税</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②水平</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③垂直</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④国民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⑤国会議員</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⑥社会保障関係　⑦国債　⑧税収　⑨公債金（借金）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endParaRPr kumimoji="1" lang="en-US" altLang="ja-JP" sz="1050" dirty="0">
              <a:solidFill>
                <a:srgbClr val="005BAD"/>
              </a:solidFill>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⑩ ⑪道府県民税、事業税など（Ｐ３参照）</a:t>
            </a:r>
            <a:endPar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クイズ</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②約</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50</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種類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③クイズの懸賞金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②スペードのエース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③国会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②かえる税</a:t>
            </a:r>
          </a:p>
        </p:txBody>
      </p:sp>
      <p:grpSp>
        <p:nvGrpSpPr>
          <p:cNvPr id="3" name="グループ化 2">
            <a:extLst>
              <a:ext uri="{FF2B5EF4-FFF2-40B4-BE49-F238E27FC236}">
                <a16:creationId xmlns:a16="http://schemas.microsoft.com/office/drawing/2014/main" id="{B880D74A-2F04-4453-9349-C1D2BD58DE17}"/>
              </a:ext>
            </a:extLst>
          </p:cNvPr>
          <p:cNvGrpSpPr/>
          <p:nvPr/>
        </p:nvGrpSpPr>
        <p:grpSpPr>
          <a:xfrm>
            <a:off x="190151" y="266710"/>
            <a:ext cx="8763698" cy="971520"/>
            <a:chOff x="322211" y="6432958"/>
            <a:chExt cx="8532000" cy="233001"/>
          </a:xfrm>
        </p:grpSpPr>
        <p:sp>
          <p:nvSpPr>
            <p:cNvPr id="4" name="正方形/長方形 3">
              <a:extLst>
                <a:ext uri="{FF2B5EF4-FFF2-40B4-BE49-F238E27FC236}">
                  <a16:creationId xmlns:a16="http://schemas.microsoft.com/office/drawing/2014/main" id="{98AD1B1C-C368-4CA5-A0A3-F7E176FFAE7F}"/>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7D088CD5-0FDA-464F-B3D6-C7CA9D243376}"/>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Text Box 12">
            <a:extLst>
              <a:ext uri="{FF2B5EF4-FFF2-40B4-BE49-F238E27FC236}">
                <a16:creationId xmlns:a16="http://schemas.microsoft.com/office/drawing/2014/main" id="{78428D88-34A4-4AF5-9DA0-D90D2C05F33D}"/>
              </a:ext>
            </a:extLst>
          </p:cNvPr>
          <p:cNvSpPr txBox="1">
            <a:spLocks noChangeArrowheads="1"/>
          </p:cNvSpPr>
          <p:nvPr/>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grpSp>
        <p:nvGrpSpPr>
          <p:cNvPr id="9" name="グループ化 8">
            <a:extLst>
              <a:ext uri="{FF2B5EF4-FFF2-40B4-BE49-F238E27FC236}">
                <a16:creationId xmlns:a16="http://schemas.microsoft.com/office/drawing/2014/main" id="{C4EBE130-13B2-4CDA-A249-33130D79A785}"/>
              </a:ext>
            </a:extLst>
          </p:cNvPr>
          <p:cNvGrpSpPr/>
          <p:nvPr/>
        </p:nvGrpSpPr>
        <p:grpSpPr>
          <a:xfrm>
            <a:off x="1318210" y="1342107"/>
            <a:ext cx="6483011" cy="3659608"/>
            <a:chOff x="408221" y="1492804"/>
            <a:chExt cx="8332652" cy="4703715"/>
          </a:xfrm>
        </p:grpSpPr>
        <p:grpSp>
          <p:nvGrpSpPr>
            <p:cNvPr id="10" name="グループ化 9">
              <a:extLst>
                <a:ext uri="{FF2B5EF4-FFF2-40B4-BE49-F238E27FC236}">
                  <a16:creationId xmlns:a16="http://schemas.microsoft.com/office/drawing/2014/main" id="{08729E7B-26B8-4ED0-970C-9E30E2D0C7BC}"/>
                </a:ext>
              </a:extLst>
            </p:cNvPr>
            <p:cNvGrpSpPr/>
            <p:nvPr/>
          </p:nvGrpSpPr>
          <p:grpSpPr>
            <a:xfrm>
              <a:off x="408221" y="4787785"/>
              <a:ext cx="2006355" cy="1408734"/>
              <a:chOff x="276126" y="4999439"/>
              <a:chExt cx="2070467" cy="1453749"/>
            </a:xfrm>
          </p:grpSpPr>
          <p:pic>
            <p:nvPicPr>
              <p:cNvPr id="14" name="図 13" descr="コンピュータ が含まれている画像&#10;&#10;自動的に生成された説明">
                <a:extLst>
                  <a:ext uri="{FF2B5EF4-FFF2-40B4-BE49-F238E27FC236}">
                    <a16:creationId xmlns:a16="http://schemas.microsoft.com/office/drawing/2014/main" id="{E388252C-2217-47FC-9338-EDF9B724B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15" name="図 14">
                <a:extLst>
                  <a:ext uri="{FF2B5EF4-FFF2-40B4-BE49-F238E27FC236}">
                    <a16:creationId xmlns:a16="http://schemas.microsoft.com/office/drawing/2014/main" id="{C733740A-B503-4CF6-AB13-C126AD90886E}"/>
                  </a:ext>
                </a:extLst>
              </p:cNvPr>
              <p:cNvPicPr>
                <a:picLocks noChangeAspect="1"/>
              </p:cNvPicPr>
              <p:nvPr/>
            </p:nvPicPr>
            <p:blipFill>
              <a:blip r:embed="rId3"/>
              <a:stretch>
                <a:fillRect/>
              </a:stretch>
            </p:blipFill>
            <p:spPr>
              <a:xfrm>
                <a:off x="1217079" y="5450114"/>
                <a:ext cx="548824" cy="413743"/>
              </a:xfrm>
              <a:prstGeom prst="rect">
                <a:avLst/>
              </a:prstGeom>
              <a:ln w="28575">
                <a:noFill/>
              </a:ln>
            </p:spPr>
          </p:pic>
        </p:grpSp>
        <p:grpSp>
          <p:nvGrpSpPr>
            <p:cNvPr id="11" name="グループ化 10">
              <a:extLst>
                <a:ext uri="{FF2B5EF4-FFF2-40B4-BE49-F238E27FC236}">
                  <a16:creationId xmlns:a16="http://schemas.microsoft.com/office/drawing/2014/main" id="{D884296C-0EAC-4FE4-8746-502D2F68B8A1}"/>
                </a:ext>
              </a:extLst>
            </p:cNvPr>
            <p:cNvGrpSpPr/>
            <p:nvPr/>
          </p:nvGrpSpPr>
          <p:grpSpPr>
            <a:xfrm>
              <a:off x="1332596" y="1492804"/>
              <a:ext cx="7408277" cy="4473133"/>
              <a:chOff x="1222872" y="1553378"/>
              <a:chExt cx="7645002" cy="4616068"/>
            </a:xfrm>
          </p:grpSpPr>
          <p:sp>
            <p:nvSpPr>
              <p:cNvPr id="12" name="フリーフォーム: 図形 11">
                <a:extLst>
                  <a:ext uri="{FF2B5EF4-FFF2-40B4-BE49-F238E27FC236}">
                    <a16:creationId xmlns:a16="http://schemas.microsoft.com/office/drawing/2014/main" id="{BDE659F0-C4AD-4331-BBA3-A5F8CA472322}"/>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3" name="図 12">
                <a:extLst>
                  <a:ext uri="{FF2B5EF4-FFF2-40B4-BE49-F238E27FC236}">
                    <a16:creationId xmlns:a16="http://schemas.microsoft.com/office/drawing/2014/main" id="{23D6C638-B1C6-4F7E-97FC-B5DD425876E4}"/>
                  </a:ext>
                </a:extLst>
              </p:cNvPr>
              <p:cNvPicPr>
                <a:picLocks noChangeAspect="1"/>
              </p:cNvPicPr>
              <p:nvPr/>
            </p:nvPicPr>
            <p:blipFill>
              <a:blip r:embed="rId3"/>
              <a:stretch>
                <a:fillRect/>
              </a:stretch>
            </p:blipFill>
            <p:spPr>
              <a:xfrm>
                <a:off x="2787267" y="1572532"/>
                <a:ext cx="6080607" cy="4584012"/>
              </a:xfrm>
              <a:prstGeom prst="rect">
                <a:avLst/>
              </a:prstGeom>
              <a:ln w="28575">
                <a:solidFill>
                  <a:schemeClr val="tx1"/>
                </a:solidFill>
              </a:ln>
            </p:spPr>
          </p:pic>
        </p:grpSp>
      </p:grpSp>
      <p:sp>
        <p:nvSpPr>
          <p:cNvPr id="16" name="テキスト ボックス 15">
            <a:extLst>
              <a:ext uri="{FF2B5EF4-FFF2-40B4-BE49-F238E27FC236}">
                <a16:creationId xmlns:a16="http://schemas.microsoft.com/office/drawing/2014/main" id="{36564F05-E0B1-43AB-B345-29E93A4DAD41}"/>
              </a:ext>
            </a:extLst>
          </p:cNvPr>
          <p:cNvSpPr txBox="1"/>
          <p:nvPr/>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2AFBF715-CB9A-4A81-A042-833127108978}"/>
              </a:ext>
            </a:extLst>
          </p:cNvPr>
          <p:cNvSpPr txBox="1"/>
          <p:nvPr/>
        </p:nvSpPr>
        <p:spPr>
          <a:xfrm>
            <a:off x="1466506" y="6018725"/>
            <a:ext cx="6433775" cy="442035"/>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〒５４０－８５５７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dirty="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dirty="0">
                <a:solidFill>
                  <a:schemeClr val="tx1"/>
                </a:solidFill>
                <a:latin typeface="+mn-ea"/>
                <a:ea typeface="+mn-ea"/>
              </a:rPr>
              <a:t>（代）</a:t>
            </a:r>
            <a:endParaRPr lang="en-US" altLang="ja-JP" sz="1200" spc="-10" dirty="0">
              <a:solidFill>
                <a:schemeClr val="tx1"/>
              </a:solidFill>
              <a:latin typeface="+mn-ea"/>
              <a:ea typeface="+mn-ea"/>
            </a:endParaRPr>
          </a:p>
        </p:txBody>
      </p:sp>
      <p:cxnSp>
        <p:nvCxnSpPr>
          <p:cNvPr id="18" name="直線コネクタ 17">
            <a:extLst>
              <a:ext uri="{FF2B5EF4-FFF2-40B4-BE49-F238E27FC236}">
                <a16:creationId xmlns:a16="http://schemas.microsoft.com/office/drawing/2014/main" id="{A5C10CF3-BE13-4EFF-BA34-54E6251FF16A}"/>
              </a:ext>
            </a:extLst>
          </p:cNvPr>
          <p:cNvCxnSpPr>
            <a:cxnSpLocks/>
          </p:cNvCxnSpPr>
          <p:nvPr/>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7043FB30-706C-4CED-B18C-45E202AC8F7A}"/>
              </a:ext>
            </a:extLst>
          </p:cNvPr>
          <p:cNvSpPr txBox="1"/>
          <p:nvPr/>
        </p:nvSpPr>
        <p:spPr>
          <a:xfrm>
            <a:off x="1601665" y="6432702"/>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spTree>
    <p:extLst>
      <p:ext uri="{BB962C8B-B14F-4D97-AF65-F5344CB8AC3E}">
        <p14:creationId xmlns:p14="http://schemas.microsoft.com/office/powerpoint/2010/main" val="13666666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graphicFrame>
        <p:nvGraphicFramePr>
          <p:cNvPr id="46" name="表 45">
            <a:extLst>
              <a:ext uri="{FF2B5EF4-FFF2-40B4-BE49-F238E27FC236}">
                <a16:creationId xmlns:a16="http://schemas.microsoft.com/office/drawing/2014/main" id="{1879CC69-FA2E-092C-ACBB-6D84F3793ADD}"/>
              </a:ext>
            </a:extLst>
          </p:cNvPr>
          <p:cNvGraphicFramePr>
            <a:graphicFrameLocks noGrp="1"/>
          </p:cNvGraphicFramePr>
          <p:nvPr userDrawn="1">
            <p:extLst>
              <p:ext uri="{D42A27DB-BD31-4B8C-83A1-F6EECF244321}">
                <p14:modId xmlns:p14="http://schemas.microsoft.com/office/powerpoint/2010/main" val="3228354477"/>
              </p:ext>
            </p:extLst>
          </p:nvPr>
        </p:nvGraphicFramePr>
        <p:xfrm>
          <a:off x="5920740" y="1541747"/>
          <a:ext cx="2899617" cy="1866420"/>
        </p:xfrm>
        <a:graphic>
          <a:graphicData uri="http://schemas.openxmlformats.org/drawingml/2006/table">
            <a:tbl>
              <a:tblPr firstRow="1" bandRow="1">
                <a:effectLst/>
                <a:tableStyleId>{775DCB02-9BB8-47FD-8907-85C794F793BA}</a:tableStyleId>
              </a:tblPr>
              <a:tblGrid>
                <a:gridCol w="482094">
                  <a:extLst>
                    <a:ext uri="{9D8B030D-6E8A-4147-A177-3AD203B41FA5}">
                      <a16:colId xmlns:a16="http://schemas.microsoft.com/office/drawing/2014/main" val="869972413"/>
                    </a:ext>
                  </a:extLst>
                </a:gridCol>
                <a:gridCol w="459180">
                  <a:extLst>
                    <a:ext uri="{9D8B030D-6E8A-4147-A177-3AD203B41FA5}">
                      <a16:colId xmlns:a16="http://schemas.microsoft.com/office/drawing/2014/main" val="817503841"/>
                    </a:ext>
                  </a:extLst>
                </a:gridCol>
                <a:gridCol w="622381">
                  <a:extLst>
                    <a:ext uri="{9D8B030D-6E8A-4147-A177-3AD203B41FA5}">
                      <a16:colId xmlns:a16="http://schemas.microsoft.com/office/drawing/2014/main" val="1686783455"/>
                    </a:ext>
                  </a:extLst>
                </a:gridCol>
                <a:gridCol w="653906">
                  <a:extLst>
                    <a:ext uri="{9D8B030D-6E8A-4147-A177-3AD203B41FA5}">
                      <a16:colId xmlns:a16="http://schemas.microsoft.com/office/drawing/2014/main" val="4080317083"/>
                    </a:ext>
                  </a:extLst>
                </a:gridCol>
                <a:gridCol w="682056">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20661">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1064602780"/>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20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771" t="-205" r="9962" b="31137"/>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Tree>
    <p:extLst>
      <p:ext uri="{BB962C8B-B14F-4D97-AF65-F5344CB8AC3E}">
        <p14:creationId xmlns:p14="http://schemas.microsoft.com/office/powerpoint/2010/main" val="555796198"/>
      </p:ext>
    </p:extLst>
  </p:cSld>
  <p:clrMapOvr>
    <a:masterClrMapping/>
  </p:clrMapOvr>
  <p:extLst>
    <p:ext uri="{DCECCB84-F9BA-43D5-87BE-67443E8EF086}">
      <p15:sldGuideLst xmlns:p15="http://schemas.microsoft.com/office/powerpoint/2012/main">
        <p15:guide id="4" orient="horz" pos="4224" userDrawn="1">
          <p15:clr>
            <a:srgbClr val="FBAE40"/>
          </p15:clr>
        </p15:guide>
        <p15:guide id="5" pos="5760" userDrawn="1">
          <p15:clr>
            <a:srgbClr val="FBAE40"/>
          </p15:clr>
        </p15:guide>
        <p15:guide id="9" orient="horz"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graphicFrame>
        <p:nvGraphicFramePr>
          <p:cNvPr id="46" name="表 45">
            <a:extLst>
              <a:ext uri="{FF2B5EF4-FFF2-40B4-BE49-F238E27FC236}">
                <a16:creationId xmlns:a16="http://schemas.microsoft.com/office/drawing/2014/main" id="{1879CC69-FA2E-092C-ACBB-6D84F3793ADD}"/>
              </a:ext>
            </a:extLst>
          </p:cNvPr>
          <p:cNvGraphicFramePr>
            <a:graphicFrameLocks noGrp="1"/>
          </p:cNvGraphicFramePr>
          <p:nvPr userDrawn="1">
            <p:extLst>
              <p:ext uri="{D42A27DB-BD31-4B8C-83A1-F6EECF244321}">
                <p14:modId xmlns:p14="http://schemas.microsoft.com/office/powerpoint/2010/main" val="3228354477"/>
              </p:ext>
            </p:extLst>
          </p:nvPr>
        </p:nvGraphicFramePr>
        <p:xfrm>
          <a:off x="5920740" y="1541747"/>
          <a:ext cx="2899617" cy="1866420"/>
        </p:xfrm>
        <a:graphic>
          <a:graphicData uri="http://schemas.openxmlformats.org/drawingml/2006/table">
            <a:tbl>
              <a:tblPr firstRow="1" bandRow="1">
                <a:effectLst/>
                <a:tableStyleId>{775DCB02-9BB8-47FD-8907-85C794F793BA}</a:tableStyleId>
              </a:tblPr>
              <a:tblGrid>
                <a:gridCol w="482094">
                  <a:extLst>
                    <a:ext uri="{9D8B030D-6E8A-4147-A177-3AD203B41FA5}">
                      <a16:colId xmlns:a16="http://schemas.microsoft.com/office/drawing/2014/main" val="869972413"/>
                    </a:ext>
                  </a:extLst>
                </a:gridCol>
                <a:gridCol w="459180">
                  <a:extLst>
                    <a:ext uri="{9D8B030D-6E8A-4147-A177-3AD203B41FA5}">
                      <a16:colId xmlns:a16="http://schemas.microsoft.com/office/drawing/2014/main" val="817503841"/>
                    </a:ext>
                  </a:extLst>
                </a:gridCol>
                <a:gridCol w="622381">
                  <a:extLst>
                    <a:ext uri="{9D8B030D-6E8A-4147-A177-3AD203B41FA5}">
                      <a16:colId xmlns:a16="http://schemas.microsoft.com/office/drawing/2014/main" val="1686783455"/>
                    </a:ext>
                  </a:extLst>
                </a:gridCol>
                <a:gridCol w="653906">
                  <a:extLst>
                    <a:ext uri="{9D8B030D-6E8A-4147-A177-3AD203B41FA5}">
                      <a16:colId xmlns:a16="http://schemas.microsoft.com/office/drawing/2014/main" val="4080317083"/>
                    </a:ext>
                  </a:extLst>
                </a:gridCol>
                <a:gridCol w="682056">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20661">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069580675"/>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所得金額</a:t>
                      </a:r>
                      <a:endParaRPr kumimoji="1" lang="ja-JP" altLang="en-US" sz="9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グループ意見の考え方</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800" kern="1200" dirty="0">
                <a:solidFill>
                  <a:srgbClr val="005BAD"/>
                </a:solidFill>
                <a:latin typeface="+mn-ea"/>
                <a:ea typeface="+mn-ea"/>
                <a:cs typeface="+mn-cs"/>
              </a:rPr>
              <a:t>（各要素の考慮度合）</a:t>
            </a:r>
            <a:r>
              <a:rPr kumimoji="1" lang="ja-JP" altLang="en-US" sz="900" kern="1200" dirty="0">
                <a:solidFill>
                  <a:srgbClr val="005BAD"/>
                </a:solidFill>
                <a:latin typeface="+mn-ea"/>
                <a:ea typeface="+mn-ea"/>
                <a:cs typeface="+mn-cs"/>
              </a:rPr>
              <a:t>は、</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下の図のどの辺に位置しますか？</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★を動かして示してみましょう！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rgbClr val="FFC000"/>
              </a:solidFill>
              <a:effectLst/>
              <a:latin typeface="Times" charset="0"/>
              <a:ea typeface="Osaka" charset="-128"/>
            </a:endParaRPr>
          </a:p>
        </p:txBody>
      </p:sp>
    </p:spTree>
    <p:extLst>
      <p:ext uri="{BB962C8B-B14F-4D97-AF65-F5344CB8AC3E}">
        <p14:creationId xmlns:p14="http://schemas.microsoft.com/office/powerpoint/2010/main" val="1189516663"/>
      </p:ext>
    </p:extLst>
  </p:cSld>
  <p:clrMapOvr>
    <a:masterClrMapping/>
  </p:clrMapOvr>
  <p:extLst>
    <p:ext uri="{DCECCB84-F9BA-43D5-87BE-67443E8EF086}">
      <p15:sldGuideLst xmlns:p15="http://schemas.microsoft.com/office/powerpoint/2012/main">
        <p15:guide id="4" orient="horz" userDrawn="1">
          <p15:clr>
            <a:srgbClr val="FBAE40"/>
          </p15:clr>
        </p15:guide>
        <p15:guide id="5" pos="57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932317"/>
      </p:ext>
    </p:extLst>
  </p:cSld>
  <p:clrMap bg1="lt1" tx1="dk1" bg2="lt2" tx2="dk2" accent1="accent1" accent2="accent2" accent3="accent3" accent4="accent4" accent5="accent5" accent6="accent6" hlink="hlink" folHlink="folHlink"/>
  <p:sldLayoutIdLst>
    <p:sldLayoutId id="2147483764" r:id="rId1"/>
    <p:sldLayoutId id="2147483766" r:id="rId2"/>
    <p:sldLayoutId id="2147483767" r:id="rId3"/>
    <p:sldLayoutId id="2147483769" r:id="rId4"/>
    <p:sldLayoutId id="2147483770" r:id="rId5"/>
    <p:sldLayoutId id="2147483772" r:id="rId6"/>
    <p:sldLayoutId id="2147483757" r:id="rId7"/>
    <p:sldLayoutId id="2147483760" r:id="rId8"/>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4.emf"/><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nta.go.jp/taxes/kids/oyo/page08.htm" TargetMode="External"/><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emf"/></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chart" Target="../charts/chart5.xml"/><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hyperlink" Target="https://www.mof.go.jp/tax_information/index.html" TargetMode="External"/><Relationship Id="rId10" Type="http://schemas.openxmlformats.org/officeDocument/2006/relationships/image" Target="../media/image11.emf"/><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O8YDvxVEMEY"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7.emf"/><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7.emf"/><Relationship Id="rId3" Type="http://schemas.openxmlformats.org/officeDocument/2006/relationships/hyperlink" Target="https://www.youtube.com/watch?v=O8YDvxVEMEY" TargetMode="External"/><Relationship Id="rId7" Type="http://schemas.openxmlformats.org/officeDocument/2006/relationships/image" Target="../media/image62.png"/><Relationship Id="rId12" Type="http://schemas.openxmlformats.org/officeDocument/2006/relationships/image" Target="../media/image72.gi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64.png"/><Relationship Id="rId5" Type="http://schemas.openxmlformats.org/officeDocument/2006/relationships/chart" Target="../charts/chart7.xml"/><Relationship Id="rId10" Type="http://schemas.openxmlformats.org/officeDocument/2006/relationships/image" Target="../media/image71.png"/><Relationship Id="rId4" Type="http://schemas.openxmlformats.org/officeDocument/2006/relationships/chart" Target="../charts/chart6.xml"/><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4.xml"/><Relationship Id="rId7" Type="http://schemas.openxmlformats.org/officeDocument/2006/relationships/chart" Target="../charts/chart9.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3.png"/><Relationship Id="rId5" Type="http://schemas.openxmlformats.org/officeDocument/2006/relationships/hyperlink" Target="https://www.pref.nara.jp/59191.htm" TargetMode="External"/><Relationship Id="rId4" Type="http://schemas.openxmlformats.org/officeDocument/2006/relationships/chart" Target="../charts/chart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4.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73.png"/><Relationship Id="rId5" Type="http://schemas.openxmlformats.org/officeDocument/2006/relationships/hyperlink" Target="https://www.pref.nara.jp/59191.htm" TargetMode="External"/><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74.png"/><Relationship Id="rId5" Type="http://schemas.openxmlformats.org/officeDocument/2006/relationships/image" Target="../media/image76.jpe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8" Type="http://schemas.openxmlformats.org/officeDocument/2006/relationships/image" Target="../media/image80.emf"/><Relationship Id="rId13" Type="http://schemas.openxmlformats.org/officeDocument/2006/relationships/image" Target="../media/image74.png"/><Relationship Id="rId3" Type="http://schemas.openxmlformats.org/officeDocument/2006/relationships/notesSlide" Target="../notesSlides/notesSlide17.xml"/><Relationship Id="rId7" Type="http://schemas.openxmlformats.org/officeDocument/2006/relationships/image" Target="../media/image79.emf"/><Relationship Id="rId12" Type="http://schemas.openxmlformats.org/officeDocument/2006/relationships/image" Target="../media/image83.svg"/><Relationship Id="rId2" Type="http://schemas.openxmlformats.org/officeDocument/2006/relationships/slideLayout" Target="../slideLayouts/slideLayout3.xml"/><Relationship Id="rId1" Type="http://schemas.openxmlformats.org/officeDocument/2006/relationships/tags" Target="../tags/tag7.xml"/><Relationship Id="rId6" Type="http://schemas.microsoft.com/office/2007/relationships/hdphoto" Target="../media/hdphoto1.wdp"/><Relationship Id="rId11" Type="http://schemas.openxmlformats.org/officeDocument/2006/relationships/image" Target="../media/image82.png"/><Relationship Id="rId5" Type="http://schemas.openxmlformats.org/officeDocument/2006/relationships/image" Target="../media/image78.png"/><Relationship Id="rId10" Type="http://schemas.openxmlformats.org/officeDocument/2006/relationships/image" Target="../media/image81.png"/><Relationship Id="rId4" Type="http://schemas.openxmlformats.org/officeDocument/2006/relationships/image" Target="../media/image77.jpeg"/><Relationship Id="rId9" Type="http://schemas.openxmlformats.org/officeDocument/2006/relationships/hyperlink" Target="https://www.pref.nara.jp/57250.htm" TargetMode="External"/></Relationships>
</file>

<file path=ppt/slides/_rels/slide26.xml.rels><?xml version="1.0" encoding="UTF-8" standalone="yes"?>
<Relationships xmlns="http://schemas.openxmlformats.org/package/2006/relationships"><Relationship Id="rId13" Type="http://schemas.openxmlformats.org/officeDocument/2006/relationships/hyperlink" Target="http://www.vill.mitsue.nara.jp/" TargetMode="External"/><Relationship Id="rId18" Type="http://schemas.openxmlformats.org/officeDocument/2006/relationships/hyperlink" Target="http://www.vill.tenkawa.nara.jp/" TargetMode="External"/><Relationship Id="rId26" Type="http://schemas.openxmlformats.org/officeDocument/2006/relationships/hyperlink" Target="http://www.vill.totsukawa.lg.jp/" TargetMode="External"/><Relationship Id="rId39" Type="http://schemas.openxmlformats.org/officeDocument/2006/relationships/hyperlink" Target="http://www.city.ikoma.lg.jp/" TargetMode="External"/><Relationship Id="rId21" Type="http://schemas.openxmlformats.org/officeDocument/2006/relationships/hyperlink" Target="https://asukamura.jp/" TargetMode="External"/><Relationship Id="rId34" Type="http://schemas.openxmlformats.org/officeDocument/2006/relationships/hyperlink" Target="http://vill.kamikitayama.nara.jp/" TargetMode="External"/><Relationship Id="rId42" Type="http://schemas.openxmlformats.org/officeDocument/2006/relationships/hyperlink" Target="http://www.city.kashiba.lg.jp/" TargetMode="External"/><Relationship Id="rId47" Type="http://schemas.openxmlformats.org/officeDocument/2006/relationships/image" Target="../media/image74.png"/><Relationship Id="rId7" Type="http://schemas.openxmlformats.org/officeDocument/2006/relationships/hyperlink" Target="http://www.city.nara.lg.jp/" TargetMode="External"/><Relationship Id="rId2" Type="http://schemas.openxmlformats.org/officeDocument/2006/relationships/slideLayout" Target="../slideLayouts/slideLayout3.xml"/><Relationship Id="rId16" Type="http://schemas.openxmlformats.org/officeDocument/2006/relationships/hyperlink" Target="http://www.vill.yamazoe.nara.jp/" TargetMode="External"/><Relationship Id="rId29" Type="http://schemas.openxmlformats.org/officeDocument/2006/relationships/hyperlink" Target="http://www.town.oji.nara.jp/" TargetMode="External"/><Relationship Id="rId1" Type="http://schemas.openxmlformats.org/officeDocument/2006/relationships/tags" Target="../tags/tag8.xml"/><Relationship Id="rId6" Type="http://schemas.openxmlformats.org/officeDocument/2006/relationships/hyperlink" Target="https://www.pref.nara.jp/1232.htm" TargetMode="External"/><Relationship Id="rId11" Type="http://schemas.openxmlformats.org/officeDocument/2006/relationships/hyperlink" Target="http://www.city.yamatotakada.nara.jp/" TargetMode="External"/><Relationship Id="rId24" Type="http://schemas.openxmlformats.org/officeDocument/2006/relationships/hyperlink" Target="http://www.town.sango.nara.jp/" TargetMode="External"/><Relationship Id="rId32" Type="http://schemas.openxmlformats.org/officeDocument/2006/relationships/hyperlink" Target="http://www.town.ando.nara.jp/" TargetMode="External"/><Relationship Id="rId37" Type="http://schemas.openxmlformats.org/officeDocument/2006/relationships/hyperlink" Target="http://www.town.kawai.nara.jp/" TargetMode="External"/><Relationship Id="rId40" Type="http://schemas.openxmlformats.org/officeDocument/2006/relationships/hyperlink" Target="http://www.town.yoshino.nara.jp/" TargetMode="External"/><Relationship Id="rId45" Type="http://schemas.openxmlformats.org/officeDocument/2006/relationships/hyperlink" Target="https://www.pref.nara.jp/1632.htm#moduleid19990" TargetMode="External"/><Relationship Id="rId5" Type="http://schemas.openxmlformats.org/officeDocument/2006/relationships/image" Target="../media/image84.png"/><Relationship Id="rId15" Type="http://schemas.openxmlformats.org/officeDocument/2006/relationships/hyperlink" Target="http://www.city.yamatokoriyama.nara.jp/" TargetMode="External"/><Relationship Id="rId23" Type="http://schemas.openxmlformats.org/officeDocument/2006/relationships/hyperlink" Target="https://www.city.kashihara.nara.jp/" TargetMode="External"/><Relationship Id="rId28" Type="http://schemas.openxmlformats.org/officeDocument/2006/relationships/hyperlink" Target="http://www.town.ikaruga.nara.jp/" TargetMode="External"/><Relationship Id="rId36" Type="http://schemas.openxmlformats.org/officeDocument/2006/relationships/hyperlink" Target="http://www.town.miyake.nara.jp/" TargetMode="External"/><Relationship Id="rId10" Type="http://schemas.openxmlformats.org/officeDocument/2006/relationships/hyperlink" Target="http://www.town.shimoichi.lg.jp/" TargetMode="External"/><Relationship Id="rId19" Type="http://schemas.openxmlformats.org/officeDocument/2006/relationships/hyperlink" Target="http://www.city.tenri.nara.jp/" TargetMode="External"/><Relationship Id="rId31" Type="http://schemas.openxmlformats.org/officeDocument/2006/relationships/hyperlink" Target="http://www.city.gojo.lg.jp/" TargetMode="External"/><Relationship Id="rId44" Type="http://schemas.openxmlformats.org/officeDocument/2006/relationships/hyperlink" Target="http://www.town.oyodo.lg.jp/" TargetMode="External"/><Relationship Id="rId4" Type="http://schemas.openxmlformats.org/officeDocument/2006/relationships/hyperlink" Target="https://www.pref.nara.jp/module/19990.htm#moduleid19990" TargetMode="External"/><Relationship Id="rId9" Type="http://schemas.openxmlformats.org/officeDocument/2006/relationships/hyperlink" Target="http://www.vill.soni.nara.jp/" TargetMode="External"/><Relationship Id="rId14" Type="http://schemas.openxmlformats.org/officeDocument/2006/relationships/hyperlink" Target="http://www.vill.kurotaki.nara.jp/" TargetMode="External"/><Relationship Id="rId22" Type="http://schemas.openxmlformats.org/officeDocument/2006/relationships/hyperlink" Target="http://www.vill.nosegawa.nara.jp/" TargetMode="External"/><Relationship Id="rId27" Type="http://schemas.openxmlformats.org/officeDocument/2006/relationships/hyperlink" Target="http://www.city.sakurai.lg.jp/" TargetMode="External"/><Relationship Id="rId30" Type="http://schemas.openxmlformats.org/officeDocument/2006/relationships/hyperlink" Target="http://www.vill.shimokitayama.nara.jp/" TargetMode="External"/><Relationship Id="rId35" Type="http://schemas.openxmlformats.org/officeDocument/2006/relationships/hyperlink" Target="http://www.city.gose.nara.jp/" TargetMode="External"/><Relationship Id="rId43" Type="http://schemas.openxmlformats.org/officeDocument/2006/relationships/hyperlink" Target="http://www.town.tawaramoto.nara.jp/" TargetMode="External"/><Relationship Id="rId8" Type="http://schemas.openxmlformats.org/officeDocument/2006/relationships/hyperlink" Target="http://www.city.katsuragi.nara.jp/" TargetMode="External"/><Relationship Id="rId3" Type="http://schemas.openxmlformats.org/officeDocument/2006/relationships/notesSlide" Target="../notesSlides/notesSlide18.xml"/><Relationship Id="rId12" Type="http://schemas.openxmlformats.org/officeDocument/2006/relationships/hyperlink" Target="http://www.city.uda.nara.jp/" TargetMode="External"/><Relationship Id="rId17" Type="http://schemas.openxmlformats.org/officeDocument/2006/relationships/hyperlink" Target="http://www.town.takatori.nara.jp/" TargetMode="External"/><Relationship Id="rId25" Type="http://schemas.openxmlformats.org/officeDocument/2006/relationships/hyperlink" Target="http://www.town.kanmaki.nara.jp/" TargetMode="External"/><Relationship Id="rId33" Type="http://schemas.openxmlformats.org/officeDocument/2006/relationships/hyperlink" Target="http://www.town.koryo.nara.jp/" TargetMode="External"/><Relationship Id="rId38" Type="http://schemas.openxmlformats.org/officeDocument/2006/relationships/hyperlink" Target="http://www.vill.kawakami.nara.jp/" TargetMode="External"/><Relationship Id="rId46" Type="http://schemas.openxmlformats.org/officeDocument/2006/relationships/image" Target="../media/image85.png"/><Relationship Id="rId20" Type="http://schemas.openxmlformats.org/officeDocument/2006/relationships/hyperlink" Target="http://www.town.heguri.nara.jp/" TargetMode="External"/><Relationship Id="rId41" Type="http://schemas.openxmlformats.org/officeDocument/2006/relationships/hyperlink" Target="http://www.vill.higashiyoshino.nara.jp/"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87.emf"/><Relationship Id="rId5" Type="http://schemas.openxmlformats.org/officeDocument/2006/relationships/hyperlink" Target="https://zaimusho.quizknock.com/" TargetMode="Externa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hyperlink" Target="https://forms.gle/3uhc798z8ZuXQ47M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13.emf"/><Relationship Id="rId4" Type="http://schemas.openxmlformats.org/officeDocument/2006/relationships/hyperlink" Target="https://www.nta.go.jp/taxes/kids/hatten/page02.htm"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sosuikyo.jp/" TargetMode="External"/><Relationship Id="rId7"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s://www.nta.go.jp/taxes/kids/index.htm" TargetMode="External"/><Relationship Id="rId9"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410200" y="6080462"/>
            <a:ext cx="3147060" cy="330860"/>
          </a:xfrm>
          <a:prstGeom prst="rect">
            <a:avLst/>
          </a:prstGeom>
          <a:noFill/>
        </p:spPr>
        <p:txBody>
          <a:bodyPr vert="horz" wrap="square" lIns="72000" rIns="72000" rtlCol="0">
            <a:spAutoFit/>
          </a:bodyPr>
          <a:lstStyle/>
          <a:p>
            <a:pPr algn="dist"/>
            <a:r>
              <a:rPr kumimoji="1" lang="ja-JP" altLang="en-US" sz="1550" spc="-10" dirty="0">
                <a:solidFill>
                  <a:srgbClr val="005BAD"/>
                </a:solidFill>
                <a:latin typeface="HGP創英角ｺﾞｼｯｸUB" panose="020B0900000000000000" pitchFamily="50" charset="-128"/>
                <a:ea typeface="HGP創英角ｺﾞｼｯｸUB" panose="020B0900000000000000" pitchFamily="50" charset="-128"/>
              </a:rPr>
              <a:t>中学生用租税教育教材</a:t>
            </a:r>
          </a:p>
        </p:txBody>
      </p:sp>
      <p:sp>
        <p:nvSpPr>
          <p:cNvPr id="6" name="テキスト ボックス 5">
            <a:extLst>
              <a:ext uri="{FF2B5EF4-FFF2-40B4-BE49-F238E27FC236}">
                <a16:creationId xmlns:a16="http://schemas.microsoft.com/office/drawing/2014/main" id="{D2C125FB-FA82-460A-98D7-6C46DA369297}"/>
              </a:ext>
            </a:extLst>
          </p:cNvPr>
          <p:cNvSpPr txBox="1"/>
          <p:nvPr/>
        </p:nvSpPr>
        <p:spPr>
          <a:xfrm>
            <a:off x="5410200" y="4534857"/>
            <a:ext cx="3147060" cy="311230"/>
          </a:xfrm>
          <a:prstGeom prst="rect">
            <a:avLst/>
          </a:prstGeom>
          <a:noFill/>
        </p:spPr>
        <p:txBody>
          <a:bodyPr vert="horz" wrap="square" lIns="252000" tIns="36000" rIns="252000" bIns="36000" rtlCol="0">
            <a:spAutoFit/>
          </a:bodyPr>
          <a:lstStyle/>
          <a:p>
            <a:pPr algn="dist"/>
            <a:r>
              <a:rPr lang="ja-JP" altLang="en-US" sz="1550" spc="-10" dirty="0">
                <a:solidFill>
                  <a:srgbClr val="005BAD"/>
                </a:solidFill>
                <a:latin typeface="HGP創英角ｺﾞｼｯｸUB" panose="020B0900000000000000" pitchFamily="50" charset="-128"/>
                <a:ea typeface="HGP創英角ｺﾞｼｯｸUB" panose="020B0900000000000000" pitchFamily="50" charset="-128"/>
              </a:rPr>
              <a:t>－ 令和７年度・奈良県版 －</a:t>
            </a:r>
            <a:endParaRPr lang="en-US" altLang="ja-JP" sz="1550" spc="-10" dirty="0">
              <a:solidFill>
                <a:srgbClr val="005BAD"/>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39344E42-EAFF-1A4D-B12E-8D8E6A26CA33}"/>
              </a:ext>
            </a:extLst>
          </p:cNvPr>
          <p:cNvSpPr txBox="1"/>
          <p:nvPr/>
        </p:nvSpPr>
        <p:spPr>
          <a:xfrm>
            <a:off x="5562600" y="6577692"/>
            <a:ext cx="3147060" cy="288147"/>
          </a:xfrm>
          <a:prstGeom prst="rect">
            <a:avLst/>
          </a:prstGeom>
          <a:noFill/>
        </p:spPr>
        <p:txBody>
          <a:bodyPr vert="horz" wrap="square" lIns="72000" tIns="36000" rIns="72000" bIns="36000" rtlCol="0">
            <a:spAutoFit/>
          </a:bodyPr>
          <a:lstStyle/>
          <a:p>
            <a:pPr algn="dist"/>
            <a:r>
              <a:rPr lang="ja-JP" altLang="en-US" sz="1400" spc="-10" dirty="0">
                <a:solidFill>
                  <a:schemeClr val="bg1"/>
                </a:solidFill>
                <a:latin typeface="HGP創英角ｺﾞｼｯｸUB" panose="020B0900000000000000" pitchFamily="50" charset="-128"/>
                <a:ea typeface="HGP創英角ｺﾞｼｯｸUB" panose="020B0900000000000000" pitchFamily="50" charset="-128"/>
              </a:rPr>
              <a:t>奈良県租税教育推進連絡協議会</a:t>
            </a:r>
            <a:endParaRPr lang="en-US" altLang="ja-JP" sz="1400" spc="-1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03943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2" name="スライド番号プレースホルダー 8">
            <a:extLst>
              <a:ext uri="{FF2B5EF4-FFF2-40B4-BE49-F238E27FC236}">
                <a16:creationId xmlns:a16="http://schemas.microsoft.com/office/drawing/2014/main" id="{744C8A7A-F59E-8108-8022-54D33AE6ECD1}"/>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10</a:t>
            </a:fld>
            <a:endParaRPr lang="en-US" altLang="ja-JP" dirty="0">
              <a:latin typeface="+mn-ea"/>
              <a:ea typeface="+mn-ea"/>
            </a:endParaRP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15903" y="5453095"/>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
        <p:nvSpPr>
          <p:cNvPr id="2" name="スライド番号プレースホルダー 8">
            <a:extLst>
              <a:ext uri="{FF2B5EF4-FFF2-40B4-BE49-F238E27FC236}">
                <a16:creationId xmlns:a16="http://schemas.microsoft.com/office/drawing/2014/main" id="{1A718F10-5CF7-C504-19A7-B5A6FCBF2DCA}"/>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11</a:t>
            </a:fld>
            <a:endParaRPr lang="en-US" altLang="ja-JP" dirty="0">
              <a:latin typeface="+mn-ea"/>
              <a:ea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2290" y="898047"/>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533525"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1822961" y="215131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289436" y="26370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1822961" y="26370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289436" y="33689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1822961"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289436" y="4100762"/>
            <a:ext cx="1533525"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1822961"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289436" y="48341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1822961" y="48341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289436" y="55660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1822961" y="55660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1822961"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a:off x="284673" y="2637087"/>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7"/>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a:off x="284673" y="55660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8777798" y="2146550"/>
            <a:ext cx="0" cy="415766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583623"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u="none" strike="noStrike" cap="none" normalizeH="0" baseline="0">
              <a:ln>
                <a:noFill/>
              </a:ln>
              <a:solidFill>
                <a:schemeClr val="tx1"/>
              </a:solidFill>
              <a:effectLst/>
              <a:latin typeface="HGPGothicE" panose="020B0900000000000000" pitchFamily="34" charset="-128"/>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005898"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u="none" strike="noStrike" cap="none" normalizeH="0" baseline="0">
              <a:ln>
                <a:noFill/>
              </a:ln>
              <a:solidFill>
                <a:schemeClr val="tx1"/>
              </a:solidFill>
              <a:effectLst/>
              <a:latin typeface="HGPGothicE" panose="020B0900000000000000" pitchFamily="34" charset="-128"/>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459298" y="2308475"/>
            <a:ext cx="12102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公平の考え方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037273" y="2887912"/>
            <a:ext cx="28741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651386" y="2887912"/>
            <a:ext cx="820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037273" y="3619750"/>
            <a:ext cx="40123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651386" y="3619750"/>
            <a:ext cx="820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037273" y="4352380"/>
            <a:ext cx="57643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551373" y="4352380"/>
            <a:ext cx="102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037273" y="5085012"/>
            <a:ext cx="63510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551373" y="5085012"/>
            <a:ext cx="102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037273" y="5816850"/>
            <a:ext cx="5817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「現役世代と将来世代の受益と負担のバランスを保つ」という考え方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451361" y="5816850"/>
            <a:ext cx="1226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7941679"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332797" y="1316298"/>
            <a:ext cx="5618846" cy="369332"/>
          </a:xfrm>
          <a:prstGeom prst="rect">
            <a:avLst/>
          </a:prstGeom>
          <a:noFill/>
        </p:spPr>
        <p:txBody>
          <a:bodyPr wrap="none" rtlCol="0">
            <a:spAutoFit/>
          </a:bodyPr>
          <a:lstStyle/>
          <a:p>
            <a:r>
              <a:rPr kumimoji="1" lang="ja-JP" altLang="en-US" sz="1800" dirty="0">
                <a:solidFill>
                  <a:srgbClr val="005BAD"/>
                </a:solidFill>
                <a:latin typeface="+mj-ea"/>
                <a:ea typeface="+mj-ea"/>
              </a:rPr>
              <a:t>税金には、みんながより公平だと思える仕組みが必要！</a:t>
            </a: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212333"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HGPGothicE" panose="020B0900000000000000" pitchFamily="34" charset="-128"/>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pic>
        <p:nvPicPr>
          <p:cNvPr id="54" name="図 53">
            <a:hlinkClick r:id="rId4"/>
            <a:extLst>
              <a:ext uri="{FF2B5EF4-FFF2-40B4-BE49-F238E27FC236}">
                <a16:creationId xmlns:a16="http://schemas.microsoft.com/office/drawing/2014/main" id="{72472F59-A3C9-44B0-AE31-65054D4B1E04}"/>
              </a:ext>
            </a:extLst>
          </p:cNvPr>
          <p:cNvPicPr>
            <a:picLocks noChangeAspect="1"/>
          </p:cNvPicPr>
          <p:nvPr/>
        </p:nvPicPr>
        <p:blipFill>
          <a:blip r:embed="rId5"/>
          <a:stretch>
            <a:fillRect/>
          </a:stretch>
        </p:blipFill>
        <p:spPr>
          <a:xfrm>
            <a:off x="8296656" y="6345543"/>
            <a:ext cx="500462" cy="500462"/>
          </a:xfrm>
          <a:prstGeom prst="rect">
            <a:avLst/>
          </a:prstGeom>
        </p:spPr>
      </p:pic>
      <p:sp>
        <p:nvSpPr>
          <p:cNvPr id="2" name="スライド番号プレースホルダー 8">
            <a:extLst>
              <a:ext uri="{FF2B5EF4-FFF2-40B4-BE49-F238E27FC236}">
                <a16:creationId xmlns:a16="http://schemas.microsoft.com/office/drawing/2014/main" id="{88F49A5F-0756-D22B-B834-7A4CD761A08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12</a:t>
            </a:fld>
            <a:endParaRPr lang="en-US" altLang="ja-JP" dirty="0">
              <a:latin typeface="+mn-ea"/>
              <a:ea typeface="+mn-ea"/>
            </a:endParaRPr>
          </a:p>
        </p:txBody>
      </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42"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600"/>
                                        <p:tgtEl>
                                          <p:spTgt spid="11"/>
                                        </p:tgtEl>
                                      </p:cBhvr>
                                    </p:animEffect>
                                    <p:anim calcmode="lin" valueType="num">
                                      <p:cBhvr>
                                        <p:cTn id="92" dur="600" fill="hold"/>
                                        <p:tgtEl>
                                          <p:spTgt spid="11"/>
                                        </p:tgtEl>
                                        <p:attrNameLst>
                                          <p:attrName>ppt_x</p:attrName>
                                        </p:attrNameLst>
                                      </p:cBhvr>
                                      <p:tavLst>
                                        <p:tav tm="0">
                                          <p:val>
                                            <p:strVal val="#ppt_x"/>
                                          </p:val>
                                        </p:tav>
                                        <p:tav tm="100000">
                                          <p:val>
                                            <p:strVal val="#ppt_x"/>
                                          </p:val>
                                        </p:tav>
                                      </p:tavLst>
                                    </p:anim>
                                    <p:anim calcmode="lin" valueType="num">
                                      <p:cBhvr>
                                        <p:cTn id="9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00"/>
                                        <p:tgtEl>
                                          <p:spTgt spid="45">
                                            <p:txEl>
                                              <p:pRg st="0" end="0"/>
                                            </p:txEl>
                                          </p:spTgt>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Effect transition="in" filter="wipe(left)">
                                      <p:cBhvr>
                                        <p:cTn id="102" dur="1000"/>
                                        <p:tgtEl>
                                          <p:spTgt spid="4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13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17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1750"/>
                                        <p:tgtEl>
                                          <p:spTgt spid="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1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7935329"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26088" y="926930"/>
            <a:ext cx="9017912"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と税金の使いみち</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endParaRPr lang="ja-JP" altLang="en-US" sz="1100" dirty="0">
              <a:latin typeface="ＭＳ Ｐゴシック" panose="020B0600070205080204" pitchFamily="50" charset="-128"/>
              <a:ea typeface="ＭＳ Ｐゴシック" panose="020B0600070205080204" pitchFamily="50" charset="-128"/>
            </a:endParaRPr>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5036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3058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pic>
        <p:nvPicPr>
          <p:cNvPr id="65" name="図 64">
            <a:hlinkClick r:id="rId3"/>
            <a:extLst>
              <a:ext uri="{FF2B5EF4-FFF2-40B4-BE49-F238E27FC236}">
                <a16:creationId xmlns:a16="http://schemas.microsoft.com/office/drawing/2014/main" id="{6CB57B97-C438-419A-A512-DA6A74A0A86B}"/>
              </a:ext>
            </a:extLst>
          </p:cNvPr>
          <p:cNvPicPr>
            <a:picLocks noChangeAspect="1"/>
          </p:cNvPicPr>
          <p:nvPr/>
        </p:nvPicPr>
        <p:blipFill>
          <a:blip r:embed="rId9"/>
          <a:stretch>
            <a:fillRect/>
          </a:stretch>
        </p:blipFill>
        <p:spPr>
          <a:xfrm>
            <a:off x="8300110" y="6331722"/>
            <a:ext cx="513882" cy="513882"/>
          </a:xfrm>
          <a:prstGeom prst="rect">
            <a:avLst/>
          </a:prstGeom>
        </p:spPr>
      </p:pic>
      <p:sp>
        <p:nvSpPr>
          <p:cNvPr id="8" name="スライド番号プレースホルダー 8">
            <a:extLst>
              <a:ext uri="{FF2B5EF4-FFF2-40B4-BE49-F238E27FC236}">
                <a16:creationId xmlns:a16="http://schemas.microsoft.com/office/drawing/2014/main" id="{E0EB334B-5F63-D99A-FC92-7829C6B0F54B}"/>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13</a:t>
            </a:fld>
            <a:endParaRPr lang="en-US" altLang="ja-JP" dirty="0">
              <a:latin typeface="+mn-ea"/>
              <a:ea typeface="+mn-ea"/>
            </a:endParaRP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6"/>
                                        </p:tgtEl>
                                        <p:attrNameLst>
                                          <p:attrName>style.visibility</p:attrName>
                                        </p:attrNameLst>
                                      </p:cBhvr>
                                      <p:to>
                                        <p:strVal val="visible"/>
                                      </p:to>
                                    </p:set>
                                    <p:animEffect transition="in" filter="fade">
                                      <p:cBhvr>
                                        <p:cTn id="12" dur="500"/>
                                        <p:tgtEl>
                                          <p:spTgt spid="1239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94"/>
                                        </p:tgtEl>
                                        <p:attrNameLst>
                                          <p:attrName>style.visibility</p:attrName>
                                        </p:attrNameLst>
                                      </p:cBhvr>
                                      <p:to>
                                        <p:strVal val="visible"/>
                                      </p:to>
                                    </p:set>
                                    <p:animEffect transition="in" filter="fade">
                                      <p:cBhvr>
                                        <p:cTn id="21" dur="500"/>
                                        <p:tgtEl>
                                          <p:spTgt spid="123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30"/>
                                        </p:tgtEl>
                                        <p:attrNameLst>
                                          <p:attrName>style.visibility</p:attrName>
                                        </p:attrNameLst>
                                      </p:cBhvr>
                                      <p:to>
                                        <p:strVal val="visible"/>
                                      </p:to>
                                    </p:set>
                                    <p:animEffect transition="in" filter="fade">
                                      <p:cBhvr>
                                        <p:cTn id="24" dur="500"/>
                                        <p:tgtEl>
                                          <p:spTgt spid="123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500"/>
                                        <p:tgtEl>
                                          <p:spTgt spid="122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331"/>
                                        </p:tgtEl>
                                        <p:attrNameLst>
                                          <p:attrName>style.visibility</p:attrName>
                                        </p:attrNameLst>
                                      </p:cBhvr>
                                      <p:to>
                                        <p:strVal val="visible"/>
                                      </p:to>
                                    </p:set>
                                    <p:animEffect transition="in" filter="fade">
                                      <p:cBhvr>
                                        <p:cTn id="30" dur="500"/>
                                        <p:tgtEl>
                                          <p:spTgt spid="1233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500"/>
                                        <p:tgtEl>
                                          <p:spTgt spid="12308"/>
                                        </p:tgtEl>
                                      </p:cBhvr>
                                    </p:animEffect>
                                  </p:childTnLst>
                                </p:cTn>
                              </p:par>
                              <p:par>
                                <p:cTn id="40" presetID="10" presetClass="entr" presetSubtype="0" fill="hold" nodeType="withEffect">
                                  <p:stCondLst>
                                    <p:cond delay="0"/>
                                  </p:stCondLst>
                                  <p:childTnLst>
                                    <p:set>
                                      <p:cBhvr>
                                        <p:cTn id="41" dur="1" fill="hold">
                                          <p:stCondLst>
                                            <p:cond delay="0"/>
                                          </p:stCondLst>
                                        </p:cTn>
                                        <p:tgtEl>
                                          <p:spTgt spid="12327"/>
                                        </p:tgtEl>
                                        <p:attrNameLst>
                                          <p:attrName>style.visibility</p:attrName>
                                        </p:attrNameLst>
                                      </p:cBhvr>
                                      <p:to>
                                        <p:strVal val="visible"/>
                                      </p:to>
                                    </p:set>
                                    <p:animEffect transition="in" filter="fade">
                                      <p:cBhvr>
                                        <p:cTn id="42" dur="500"/>
                                        <p:tgtEl>
                                          <p:spTgt spid="12327"/>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cTn>
                              </p:par>
                              <p:par>
                                <p:cTn id="49" presetID="10" presetClass="entr" presetSubtype="0" fill="hold" nodeType="withEffect">
                                  <p:stCondLst>
                                    <p:cond delay="0"/>
                                  </p:stCondLst>
                                  <p:childTnLst>
                                    <p:set>
                                      <p:cBhvr>
                                        <p:cTn id="50" dur="1" fill="hold">
                                          <p:stCondLst>
                                            <p:cond delay="0"/>
                                          </p:stCondLst>
                                        </p:cTn>
                                        <p:tgtEl>
                                          <p:spTgt spid="12321"/>
                                        </p:tgtEl>
                                        <p:attrNameLst>
                                          <p:attrName>style.visibility</p:attrName>
                                        </p:attrNameLst>
                                      </p:cBhvr>
                                      <p:to>
                                        <p:strVal val="visible"/>
                                      </p:to>
                                    </p:set>
                                    <p:animEffect transition="in" filter="fade">
                                      <p:cBhvr>
                                        <p:cTn id="51" dur="500"/>
                                        <p:tgtEl>
                                          <p:spTgt spid="1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7"/>
                                        </p:tgtEl>
                                        <p:attrNameLst>
                                          <p:attrName>style.visibility</p:attrName>
                                        </p:attrNameLst>
                                      </p:cBhvr>
                                      <p:to>
                                        <p:strVal val="visible"/>
                                      </p:to>
                                    </p:set>
                                    <p:animEffect transition="in" filter="fade">
                                      <p:cBhvr>
                                        <p:cTn id="57" dur="500"/>
                                        <p:tgtEl>
                                          <p:spTgt spid="12397"/>
                                        </p:tgtEl>
                                      </p:cBhvr>
                                    </p:animEffect>
                                  </p:childTnLst>
                                </p:cTn>
                              </p:par>
                              <p:par>
                                <p:cTn id="58" presetID="10" presetClass="entr" presetSubtype="0" fill="hold" nodeType="withEffect">
                                  <p:stCondLst>
                                    <p:cond delay="0"/>
                                  </p:stCondLst>
                                  <p:childTnLst>
                                    <p:set>
                                      <p:cBhvr>
                                        <p:cTn id="59" dur="1" fill="hold">
                                          <p:stCondLst>
                                            <p:cond delay="0"/>
                                          </p:stCondLst>
                                        </p:cTn>
                                        <p:tgtEl>
                                          <p:spTgt spid="12324"/>
                                        </p:tgtEl>
                                        <p:attrNameLst>
                                          <p:attrName>style.visibility</p:attrName>
                                        </p:attrNameLst>
                                      </p:cBhvr>
                                      <p:to>
                                        <p:strVal val="visible"/>
                                      </p:to>
                                    </p:set>
                                    <p:animEffect transition="in" filter="fade">
                                      <p:cBhvr>
                                        <p:cTn id="60" dur="500"/>
                                        <p:tgtEl>
                                          <p:spTgt spid="123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Effect transition="in" filter="fade">
                                      <p:cBhvr>
                                        <p:cTn id="63" dur="500"/>
                                        <p:tgtEl>
                                          <p:spTgt spid="123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87"/>
                                        </p:tgtEl>
                                        <p:attrNameLst>
                                          <p:attrName>style.visibility</p:attrName>
                                        </p:attrNameLst>
                                      </p:cBhvr>
                                      <p:to>
                                        <p:strVal val="visible"/>
                                      </p:to>
                                    </p:set>
                                    <p:animEffect transition="in" filter="fade">
                                      <p:cBhvr>
                                        <p:cTn id="66" dur="500"/>
                                        <p:tgtEl>
                                          <p:spTgt spid="1238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302"/>
                                        </p:tgtEl>
                                        <p:attrNameLst>
                                          <p:attrName>style.visibility</p:attrName>
                                        </p:attrNameLst>
                                      </p:cBhvr>
                                      <p:to>
                                        <p:strVal val="visible"/>
                                      </p:to>
                                    </p:set>
                                    <p:animEffect transition="in" filter="fade">
                                      <p:cBhvr>
                                        <p:cTn id="72" dur="500"/>
                                        <p:tgtEl>
                                          <p:spTgt spid="1230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fade">
                                      <p:cBhvr>
                                        <p:cTn id="75" dur="500"/>
                                        <p:tgtEl>
                                          <p:spTgt spid="12393"/>
                                        </p:tgtEl>
                                      </p:cBhvr>
                                    </p:animEffect>
                                  </p:childTnLst>
                                </p:cTn>
                              </p:par>
                              <p:par>
                                <p:cTn id="76" presetID="10" presetClass="entr" presetSubtype="0" fill="hold" nodeType="withEffect">
                                  <p:stCondLst>
                                    <p:cond delay="0"/>
                                  </p:stCondLst>
                                  <p:childTnLst>
                                    <p:set>
                                      <p:cBhvr>
                                        <p:cTn id="77" dur="1" fill="hold">
                                          <p:stCondLst>
                                            <p:cond delay="0"/>
                                          </p:stCondLst>
                                        </p:cTn>
                                        <p:tgtEl>
                                          <p:spTgt spid="12313"/>
                                        </p:tgtEl>
                                        <p:attrNameLst>
                                          <p:attrName>style.visibility</p:attrName>
                                        </p:attrNameLst>
                                      </p:cBhvr>
                                      <p:to>
                                        <p:strVal val="visible"/>
                                      </p:to>
                                    </p:set>
                                    <p:animEffect transition="in" filter="fade">
                                      <p:cBhvr>
                                        <p:cTn id="78" dur="500"/>
                                        <p:tgtEl>
                                          <p:spTgt spid="12313"/>
                                        </p:tgtEl>
                                      </p:cBhvr>
                                    </p:animEffect>
                                  </p:childTnLst>
                                </p:cTn>
                              </p:par>
                              <p:par>
                                <p:cTn id="79" presetID="10" presetClass="entr" presetSubtype="0" fill="hold" nodeType="withEffect">
                                  <p:stCondLst>
                                    <p:cond delay="0"/>
                                  </p:stCondLst>
                                  <p:childTnLst>
                                    <p:set>
                                      <p:cBhvr>
                                        <p:cTn id="80" dur="1" fill="hold">
                                          <p:stCondLst>
                                            <p:cond delay="0"/>
                                          </p:stCondLst>
                                        </p:cTn>
                                        <p:tgtEl>
                                          <p:spTgt spid="12317"/>
                                        </p:tgtEl>
                                        <p:attrNameLst>
                                          <p:attrName>style.visibility</p:attrName>
                                        </p:attrNameLst>
                                      </p:cBhvr>
                                      <p:to>
                                        <p:strVal val="visible"/>
                                      </p:to>
                                    </p:set>
                                    <p:animEffect transition="in" filter="fade">
                                      <p:cBhvr>
                                        <p:cTn id="81"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340205" y="1176020"/>
            <a:ext cx="6050656" cy="64633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年間に得た国の収入を「歳入」、支出を「歳出」といい、</a:t>
            </a:r>
          </a:p>
          <a:p>
            <a:r>
              <a:rPr kumimoji="1" lang="ja-JP" altLang="en-US" sz="1800" dirty="0">
                <a:latin typeface="+mn-ea"/>
                <a:ea typeface="+mn-ea"/>
              </a:rPr>
              <a:t>国や地方公共団体が行う経済活動を「財政」といいます。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03886CF1-D408-2775-6CE4-D2F3CE714FB7}"/>
              </a:ext>
            </a:extLst>
          </p:cNvPr>
          <p:cNvSpPr txBox="1"/>
          <p:nvPr/>
        </p:nvSpPr>
        <p:spPr>
          <a:xfrm>
            <a:off x="340205" y="2438019"/>
            <a:ext cx="8502780" cy="3691319"/>
          </a:xfrm>
          <a:prstGeom prst="rect">
            <a:avLst/>
          </a:prstGeom>
          <a:noFill/>
        </p:spPr>
        <p:txBody>
          <a:bodyPr wrap="square" rtlCol="0">
            <a:noAutofit/>
          </a:bodyPr>
          <a:lstStyle/>
          <a:p>
            <a:pPr marL="252000" indent="-252000">
              <a:lnSpc>
                <a:spcPts val="2700"/>
              </a:lnSpc>
              <a:buClr>
                <a:srgbClr val="005BAD"/>
              </a:buClr>
              <a:buFont typeface="Wingdings" panose="05000000000000000000" pitchFamily="2" charset="2"/>
              <a:buChar char="l"/>
            </a:pPr>
            <a:r>
              <a:rPr kumimoji="1" lang="en-US" altLang="ja-JP" sz="2200" dirty="0">
                <a:latin typeface="+mn-ea"/>
                <a:ea typeface="+mn-ea"/>
              </a:rPr>
              <a:t>2025</a:t>
            </a:r>
            <a:r>
              <a:rPr kumimoji="1" lang="ja-JP" altLang="en-US" sz="2200" dirty="0">
                <a:latin typeface="+mn-ea"/>
                <a:ea typeface="+mn-ea"/>
              </a:rPr>
              <a:t>年度（令和７年度）予算の国の一般会計歳出</a:t>
            </a:r>
            <a:r>
              <a:rPr kumimoji="1" lang="en-US" altLang="ja-JP" sz="2200" dirty="0">
                <a:solidFill>
                  <a:srgbClr val="005BAD"/>
                </a:solidFill>
                <a:latin typeface="+mn-ea"/>
                <a:ea typeface="+mn-ea"/>
              </a:rPr>
              <a:t>115.2</a:t>
            </a:r>
            <a:r>
              <a:rPr kumimoji="1" lang="ja-JP" altLang="en-US" sz="2200" dirty="0">
                <a:solidFill>
                  <a:srgbClr val="005BAD"/>
                </a:solidFill>
                <a:latin typeface="+mn-ea"/>
                <a:ea typeface="+mn-ea"/>
              </a:rPr>
              <a:t>兆円</a:t>
            </a:r>
            <a:r>
              <a:rPr kumimoji="1" lang="ja-JP" altLang="en-US" sz="2200" dirty="0">
                <a:latin typeface="+mn-ea"/>
                <a:ea typeface="+mn-ea"/>
              </a:rPr>
              <a:t>は、主に、</a:t>
            </a:r>
            <a:r>
              <a:rPr kumimoji="1" lang="ja-JP" altLang="en-US" sz="2200" dirty="0">
                <a:solidFill>
                  <a:srgbClr val="005BAD"/>
                </a:solidFill>
                <a:latin typeface="+mn-ea"/>
                <a:ea typeface="+mn-ea"/>
              </a:rPr>
              <a:t>①社会保障、②国債費、③地方交付税交付金等</a:t>
            </a:r>
            <a:r>
              <a:rPr kumimoji="1" lang="ja-JP" altLang="en-US" sz="2200" dirty="0">
                <a:latin typeface="+mn-ea"/>
                <a:ea typeface="+mn-ea"/>
              </a:rPr>
              <a:t>に使われており、これらで</a:t>
            </a:r>
            <a:r>
              <a:rPr kumimoji="1" lang="ja-JP" altLang="en-US" sz="2200" dirty="0">
                <a:solidFill>
                  <a:srgbClr val="005BAD"/>
                </a:solidFill>
                <a:latin typeface="+mn-ea"/>
                <a:ea typeface="+mn-ea"/>
              </a:rPr>
              <a:t>約３／</a:t>
            </a:r>
            <a:r>
              <a:rPr lang="ja-JP" altLang="en-US" sz="2200" dirty="0">
                <a:solidFill>
                  <a:srgbClr val="005BAD"/>
                </a:solidFill>
                <a:latin typeface="+mn-ea"/>
                <a:ea typeface="+mn-ea"/>
              </a:rPr>
              <a:t>４</a:t>
            </a:r>
            <a:r>
              <a:rPr kumimoji="1" lang="ja-JP" altLang="en-US" sz="2200" dirty="0">
                <a:latin typeface="+mn-ea"/>
                <a:ea typeface="+mn-ea"/>
              </a:rPr>
              <a:t>を占めています。</a:t>
            </a:r>
          </a:p>
          <a:p>
            <a:pPr marL="252000" indent="-252000">
              <a:lnSpc>
                <a:spcPts val="2700"/>
              </a:lnSpc>
              <a:spcBef>
                <a:spcPts val="1200"/>
              </a:spcBef>
              <a:buClr>
                <a:srgbClr val="005BAD"/>
              </a:buClr>
              <a:buFont typeface="Wingdings" panose="05000000000000000000" pitchFamily="2" charset="2"/>
              <a:buChar char="l"/>
            </a:pPr>
            <a:r>
              <a:rPr kumimoji="1" lang="en-US" altLang="ja-JP" sz="2200" dirty="0">
                <a:latin typeface="+mn-ea"/>
                <a:ea typeface="+mn-ea"/>
              </a:rPr>
              <a:t>2025</a:t>
            </a:r>
            <a:r>
              <a:rPr kumimoji="1" lang="ja-JP" altLang="en-US" sz="2200" dirty="0">
                <a:latin typeface="+mn-ea"/>
                <a:ea typeface="+mn-ea"/>
              </a:rPr>
              <a:t>年度（令和７年度）予算の国の一般会計歳入</a:t>
            </a:r>
            <a:r>
              <a:rPr kumimoji="1" lang="en-US" altLang="ja-JP" sz="2200" dirty="0">
                <a:solidFill>
                  <a:srgbClr val="005BAD"/>
                </a:solidFill>
                <a:latin typeface="+mn-ea"/>
                <a:ea typeface="+mn-ea"/>
              </a:rPr>
              <a:t>115.2</a:t>
            </a:r>
            <a:r>
              <a:rPr kumimoji="1" lang="ja-JP" altLang="en-US" sz="2200" dirty="0">
                <a:solidFill>
                  <a:srgbClr val="005BAD"/>
                </a:solidFill>
                <a:latin typeface="+mn-ea"/>
                <a:ea typeface="+mn-ea"/>
              </a:rPr>
              <a:t>兆円</a:t>
            </a:r>
            <a:r>
              <a:rPr kumimoji="1" lang="ja-JP" altLang="en-US" sz="2200" dirty="0">
                <a:latin typeface="+mn-ea"/>
                <a:ea typeface="+mn-ea"/>
              </a:rPr>
              <a:t>は、</a:t>
            </a:r>
            <a:r>
              <a:rPr kumimoji="1" lang="ja-JP" altLang="en-US" sz="2200" dirty="0">
                <a:solidFill>
                  <a:srgbClr val="005BAD"/>
                </a:solidFill>
                <a:latin typeface="+mn-ea"/>
                <a:ea typeface="+mn-ea"/>
              </a:rPr>
              <a:t>税収等と公債金（借金）で構成</a:t>
            </a:r>
            <a:r>
              <a:rPr kumimoji="1" lang="ja-JP" altLang="en-US" sz="2200" dirty="0">
                <a:latin typeface="+mn-ea"/>
                <a:ea typeface="+mn-ea"/>
              </a:rPr>
              <a:t>されています。</a:t>
            </a:r>
          </a:p>
          <a:p>
            <a:pPr marL="252000" indent="-252000">
              <a:lnSpc>
                <a:spcPts val="2700"/>
              </a:lnSpc>
              <a:spcBef>
                <a:spcPts val="1800"/>
              </a:spcBef>
              <a:buClr>
                <a:srgbClr val="005BAD"/>
              </a:buClr>
              <a:buFont typeface="Wingdings" panose="05000000000000000000" pitchFamily="2" charset="2"/>
              <a:buChar char="l"/>
            </a:pPr>
            <a:r>
              <a:rPr kumimoji="1" lang="ja-JP" altLang="en-US" sz="2200" dirty="0">
                <a:latin typeface="+mn-ea"/>
                <a:ea typeface="+mn-ea"/>
              </a:rPr>
              <a:t>現在、</a:t>
            </a:r>
            <a:r>
              <a:rPr kumimoji="1" lang="ja-JP" altLang="en-US" sz="2200" dirty="0">
                <a:solidFill>
                  <a:srgbClr val="005BAD"/>
                </a:solidFill>
                <a:latin typeface="+mn-ea"/>
                <a:ea typeface="+mn-ea"/>
              </a:rPr>
              <a:t>税収等では歳出全体の約３／４しか賄えておらず、残りの約１／</a:t>
            </a:r>
            <a:r>
              <a:rPr lang="ja-JP" altLang="en-US" sz="2200" dirty="0">
                <a:solidFill>
                  <a:srgbClr val="005BAD"/>
                </a:solidFill>
                <a:latin typeface="+mn-ea"/>
                <a:ea typeface="+mn-ea"/>
              </a:rPr>
              <a:t>４</a:t>
            </a:r>
            <a:r>
              <a:rPr kumimoji="1" lang="ja-JP" altLang="en-US" sz="2200" dirty="0">
                <a:solidFill>
                  <a:srgbClr val="005BAD"/>
                </a:solidFill>
                <a:latin typeface="+mn-ea"/>
                <a:ea typeface="+mn-ea"/>
              </a:rPr>
              <a:t>は公債金（借金）に依存</a:t>
            </a:r>
            <a:r>
              <a:rPr kumimoji="1" lang="ja-JP" altLang="en-US" sz="2200" dirty="0">
                <a:latin typeface="+mn-ea"/>
                <a:ea typeface="+mn-ea"/>
              </a:rPr>
              <a:t>しています。</a:t>
            </a:r>
            <a:endParaRPr kumimoji="1" lang="en-US" altLang="ja-JP" sz="2200" dirty="0">
              <a:latin typeface="+mn-ea"/>
              <a:ea typeface="+mn-ea"/>
            </a:endParaRPr>
          </a:p>
          <a:p>
            <a:pPr marL="252000" indent="-252000">
              <a:lnSpc>
                <a:spcPts val="2700"/>
              </a:lnSpc>
              <a:spcBef>
                <a:spcPts val="0"/>
              </a:spcBef>
              <a:buClr>
                <a:srgbClr val="005BAD"/>
              </a:buClr>
            </a:pPr>
            <a:r>
              <a:rPr kumimoji="1" lang="ja-JP" altLang="en-US" sz="2200" dirty="0">
                <a:latin typeface="+mn-ea"/>
                <a:ea typeface="+mn-ea"/>
              </a:rPr>
              <a:t>  </a:t>
            </a:r>
            <a:r>
              <a:rPr kumimoji="1" lang="ja-JP" altLang="en-US" sz="2200" spc="100" dirty="0">
                <a:latin typeface="+mn-ea"/>
                <a:ea typeface="+mn-ea"/>
              </a:rPr>
              <a:t> </a:t>
            </a:r>
            <a:r>
              <a:rPr kumimoji="1" lang="ja-JP" altLang="en-US" sz="2200" dirty="0">
                <a:latin typeface="+mn-ea"/>
                <a:ea typeface="+mn-ea"/>
              </a:rPr>
              <a:t>この借金の返済には将来世代の税収等が充てられることになるため、将来世代へ負担を先送りしています。</a:t>
            </a:r>
          </a:p>
        </p:txBody>
      </p:sp>
      <p:sp>
        <p:nvSpPr>
          <p:cNvPr id="5" name="スライド番号プレースホルダー 8">
            <a:extLst>
              <a:ext uri="{FF2B5EF4-FFF2-40B4-BE49-F238E27FC236}">
                <a16:creationId xmlns:a16="http://schemas.microsoft.com/office/drawing/2014/main" id="{9AFB714B-A1AF-72DF-FC11-87D40847963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14</a:t>
            </a:fld>
            <a:endParaRPr lang="en-US" altLang="ja-JP" dirty="0">
              <a:latin typeface="+mn-ea"/>
              <a:ea typeface="+mn-ea"/>
            </a:endParaRPr>
          </a:p>
        </p:txBody>
      </p:sp>
    </p:spTree>
    <p:extLst>
      <p:ext uri="{BB962C8B-B14F-4D97-AF65-F5344CB8AC3E}">
        <p14:creationId xmlns:p14="http://schemas.microsoft.com/office/powerpoint/2010/main" val="32320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175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17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1750"/>
                                        <p:tgtEl>
                                          <p:spTgt spid="3">
                                            <p:txEl>
                                              <p:pRg st="2" end="2"/>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1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grpSp>
        <p:nvGrpSpPr>
          <p:cNvPr id="114" name="グループ化 113">
            <a:extLst>
              <a:ext uri="{FF2B5EF4-FFF2-40B4-BE49-F238E27FC236}">
                <a16:creationId xmlns:a16="http://schemas.microsoft.com/office/drawing/2014/main" id="{0EE97873-FA72-5C30-8988-A0CAAEDB387F}"/>
              </a:ext>
            </a:extLst>
          </p:cNvPr>
          <p:cNvGrpSpPr/>
          <p:nvPr/>
        </p:nvGrpSpPr>
        <p:grpSpPr>
          <a:xfrm>
            <a:off x="223440" y="1755669"/>
            <a:ext cx="3947156" cy="3744192"/>
            <a:chOff x="223440" y="1755669"/>
            <a:chExt cx="3947156" cy="3744192"/>
          </a:xfrm>
        </p:grpSpPr>
        <p:graphicFrame>
          <p:nvGraphicFramePr>
            <p:cNvPr id="89" name="グラフ 88">
              <a:extLst>
                <a:ext uri="{FF2B5EF4-FFF2-40B4-BE49-F238E27FC236}">
                  <a16:creationId xmlns:a16="http://schemas.microsoft.com/office/drawing/2014/main" id="{7926C9D9-8DF9-BD76-6E31-97CBFE226325}"/>
                </a:ext>
              </a:extLst>
            </p:cNvPr>
            <p:cNvGraphicFramePr/>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6" name="パイ 25">
              <a:extLst>
                <a:ext uri="{FF2B5EF4-FFF2-40B4-BE49-F238E27FC236}">
                  <a16:creationId xmlns:a16="http://schemas.microsoft.com/office/drawing/2014/main" id="{EC940DA2-9303-631B-1960-9556415FD2A4}"/>
                </a:ext>
              </a:extLst>
            </p:cNvPr>
            <p:cNvSpPr/>
            <p:nvPr/>
          </p:nvSpPr>
          <p:spPr>
            <a:xfrm rot="16200000">
              <a:off x="572727" y="1884792"/>
              <a:ext cx="3444474" cy="3470848"/>
            </a:xfrm>
            <a:prstGeom prst="pie">
              <a:avLst>
                <a:gd name="adj1" fmla="val 23573"/>
                <a:gd name="adj2" fmla="val 16199856"/>
              </a:avLst>
            </a:prstGeom>
            <a:noFill/>
            <a:ln w="34925">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49" name="object 14">
              <a:extLst>
                <a:ext uri="{FF2B5EF4-FFF2-40B4-BE49-F238E27FC236}">
                  <a16:creationId xmlns:a16="http://schemas.microsoft.com/office/drawing/2014/main" id="{568D2A14-B3F0-AA34-B3D3-BCC6CDFF6241}"/>
                </a:ext>
              </a:extLst>
            </p:cNvPr>
            <p:cNvSpPr txBox="1"/>
            <p:nvPr/>
          </p:nvSpPr>
          <p:spPr>
            <a:xfrm>
              <a:off x="2465570" y="2304725"/>
              <a:ext cx="1099638"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err="1">
                  <a:solidFill>
                    <a:srgbClr val="231916"/>
                  </a:solidFill>
                  <a:latin typeface="+mn-ea"/>
                  <a:ea typeface="+mn-ea"/>
                  <a:cs typeface="Meiryo"/>
                </a:rPr>
                <a:t>所得</a:t>
              </a:r>
              <a:r>
                <a:rPr lang="ja-JP" altLang="en-US" sz="1400" spc="74" dirty="0">
                  <a:solidFill>
                    <a:srgbClr val="231916"/>
                  </a:solidFill>
                  <a:latin typeface="+mn-ea"/>
                  <a:ea typeface="+mn-ea"/>
                  <a:cs typeface="Meiryo"/>
                </a:rPr>
                <a:t>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19.7</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cs typeface="Meiryo"/>
                </a:rPr>
                <a:t>22</a:t>
              </a:r>
              <a:r>
                <a:rPr lang="en-US" altLang="ja-JP" sz="1050" spc="69" dirty="0">
                  <a:solidFill>
                    <a:srgbClr val="231916"/>
                  </a:solidFill>
                  <a:latin typeface="+mn-ea"/>
                  <a:ea typeface="+mn-ea"/>
                  <a:cs typeface="Meiryo"/>
                </a:rPr>
                <a:t>.7</a:t>
              </a:r>
              <a:r>
                <a:rPr lang="ja-JP" altLang="en-US" sz="1050" spc="69" dirty="0">
                  <a:solidFill>
                    <a:srgbClr val="231916"/>
                  </a:solidFill>
                  <a:latin typeface="+mn-ea"/>
                  <a:ea typeface="+mn-ea"/>
                  <a:cs typeface="Meiryo"/>
                </a:rPr>
                <a:t>兆円）</a:t>
              </a:r>
            </a:p>
          </p:txBody>
        </p:sp>
        <p:sp>
          <p:nvSpPr>
            <p:cNvPr id="62" name="object 15">
              <a:extLst>
                <a:ext uri="{FF2B5EF4-FFF2-40B4-BE49-F238E27FC236}">
                  <a16:creationId xmlns:a16="http://schemas.microsoft.com/office/drawing/2014/main" id="{2F3942B5-6B8D-1E25-3E07-5BAA87FA45CB}"/>
                </a:ext>
              </a:extLst>
            </p:cNvPr>
            <p:cNvSpPr txBox="1"/>
            <p:nvPr/>
          </p:nvSpPr>
          <p:spPr>
            <a:xfrm>
              <a:off x="3065825" y="3550773"/>
              <a:ext cx="854662"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法人税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16.7</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19.2</a:t>
              </a:r>
              <a:r>
                <a:rPr lang="ja-JP" altLang="en-US" sz="1050" spc="69" dirty="0">
                  <a:solidFill>
                    <a:srgbClr val="231916"/>
                  </a:solidFill>
                  <a:latin typeface="+mn-ea"/>
                  <a:ea typeface="+mn-ea"/>
                  <a:cs typeface="Meiryo"/>
                </a:rPr>
                <a:t>兆円）</a:t>
              </a:r>
            </a:p>
          </p:txBody>
        </p:sp>
        <p:sp>
          <p:nvSpPr>
            <p:cNvPr id="63" name="object 16">
              <a:extLst>
                <a:ext uri="{FF2B5EF4-FFF2-40B4-BE49-F238E27FC236}">
                  <a16:creationId xmlns:a16="http://schemas.microsoft.com/office/drawing/2014/main" id="{B02D8FB1-0349-1837-7DFA-981229F4292C}"/>
                </a:ext>
              </a:extLst>
            </p:cNvPr>
            <p:cNvSpPr txBox="1"/>
            <p:nvPr/>
          </p:nvSpPr>
          <p:spPr>
            <a:xfrm>
              <a:off x="1878263" y="4535350"/>
              <a:ext cx="1243519"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latin typeface="+mn-ea"/>
                  <a:ea typeface="+mn-ea"/>
                  <a:cs typeface="Meiryo"/>
                </a:rPr>
                <a:t>消費税</a:t>
              </a:r>
              <a:endParaRPr sz="1400" dirty="0">
                <a:latin typeface="+mn-ea"/>
                <a:ea typeface="+mn-ea"/>
                <a:cs typeface="Meiryo"/>
              </a:endParaRPr>
            </a:p>
            <a:p>
              <a:pPr algn="ctr" defTabSz="844083" eaLnBrk="1" fontAlgn="auto" hangingPunct="1">
                <a:spcBef>
                  <a:spcPts val="65"/>
                </a:spcBef>
                <a:spcAft>
                  <a:spcPts val="0"/>
                </a:spcAft>
                <a:defRPr/>
              </a:pPr>
              <a:r>
                <a:rPr lang="en-US" altLang="ja-JP" sz="1050" spc="69" dirty="0">
                  <a:latin typeface="+mn-ea"/>
                  <a:ea typeface="+mn-ea"/>
                  <a:cs typeface="Meiryo"/>
                </a:rPr>
                <a:t>21.6</a:t>
              </a:r>
              <a:r>
                <a:rPr lang="ja-JP" altLang="en-US" sz="1050" spc="69" dirty="0">
                  <a:latin typeface="+mn-ea"/>
                  <a:ea typeface="+mn-ea"/>
                  <a:cs typeface="Meiryo"/>
                </a:rPr>
                <a:t>％</a:t>
              </a:r>
            </a:p>
            <a:p>
              <a:pPr algn="ctr" defTabSz="844083" eaLnBrk="1" fontAlgn="auto" hangingPunct="1">
                <a:spcBef>
                  <a:spcPts val="65"/>
                </a:spcBef>
                <a:spcAft>
                  <a:spcPts val="0"/>
                </a:spcAft>
                <a:defRPr/>
              </a:pPr>
              <a:r>
                <a:rPr lang="ja-JP" altLang="en-US" sz="1050" spc="69" dirty="0">
                  <a:latin typeface="+mn-ea"/>
                  <a:ea typeface="+mn-ea"/>
                  <a:cs typeface="Meiryo"/>
                </a:rPr>
                <a:t>（</a:t>
              </a:r>
              <a:r>
                <a:rPr lang="en-US" altLang="ja-JP" sz="1050" spc="69" dirty="0">
                  <a:latin typeface="+mn-ea"/>
                  <a:ea typeface="+mn-ea"/>
                  <a:cs typeface="Meiryo"/>
                </a:rPr>
                <a:t>24.9</a:t>
              </a:r>
              <a:r>
                <a:rPr lang="ja-JP" altLang="en-US" sz="1050" spc="69" dirty="0">
                  <a:latin typeface="+mn-ea"/>
                  <a:ea typeface="+mn-ea"/>
                  <a:cs typeface="Meiryo"/>
                </a:rPr>
                <a:t>兆円）</a:t>
              </a:r>
            </a:p>
          </p:txBody>
        </p:sp>
        <p:sp>
          <p:nvSpPr>
            <p:cNvPr id="64" name="object 17">
              <a:extLst>
                <a:ext uri="{FF2B5EF4-FFF2-40B4-BE49-F238E27FC236}">
                  <a16:creationId xmlns:a16="http://schemas.microsoft.com/office/drawing/2014/main" id="{290B8C2C-A1C8-6D78-1749-B261EF1D8A1B}"/>
                </a:ext>
              </a:extLst>
            </p:cNvPr>
            <p:cNvSpPr txBox="1"/>
            <p:nvPr/>
          </p:nvSpPr>
          <p:spPr>
            <a:xfrm>
              <a:off x="963626" y="4359464"/>
              <a:ext cx="736714" cy="384721"/>
            </a:xfrm>
            <a:prstGeom prst="rect">
              <a:avLst/>
            </a:prstGeom>
          </p:spPr>
          <p:txBody>
            <a:bodyPr vert="horz" wrap="square" lIns="0" tIns="0" rIns="0" bIns="0" rtlCol="0">
              <a:spAutoFit/>
            </a:bodyPr>
            <a:lstStyle/>
            <a:p>
              <a:pPr algn="ctr" defTabSz="844083" eaLnBrk="1" fontAlgn="auto" hangingPunct="1">
                <a:spcBef>
                  <a:spcPts val="0"/>
                </a:spcBef>
                <a:spcAft>
                  <a:spcPts val="0"/>
                </a:spcAft>
                <a:defRPr/>
              </a:pPr>
              <a:r>
                <a:rPr sz="1000" spc="51" dirty="0">
                  <a:solidFill>
                    <a:srgbClr val="231916"/>
                  </a:solidFill>
                  <a:latin typeface="+mn-ea"/>
                  <a:ea typeface="+mn-ea"/>
                  <a:cs typeface="Meiryo"/>
                </a:rPr>
                <a:t>その他税収</a:t>
              </a:r>
              <a:endParaRPr sz="1000" dirty="0">
                <a:solidFill>
                  <a:prstClr val="black"/>
                </a:solidFill>
                <a:latin typeface="+mn-ea"/>
                <a:ea typeface="+mn-ea"/>
                <a:cs typeface="Meiryo"/>
              </a:endParaRPr>
            </a:p>
            <a:p>
              <a:pPr algn="ctr" defTabSz="844083" eaLnBrk="1" fontAlgn="auto" hangingPunct="1">
                <a:lnSpc>
                  <a:spcPts val="923"/>
                </a:lnSpc>
                <a:spcBef>
                  <a:spcPts val="0"/>
                </a:spcBef>
                <a:spcAft>
                  <a:spcPts val="0"/>
                </a:spcAft>
                <a:defRPr/>
              </a:pPr>
              <a:r>
                <a:rPr lang="en-US" sz="831" spc="51" dirty="0">
                  <a:solidFill>
                    <a:srgbClr val="231916"/>
                  </a:solidFill>
                  <a:latin typeface="+mn-ea"/>
                  <a:ea typeface="+mn-ea"/>
                  <a:cs typeface="Meiryo"/>
                </a:rPr>
                <a:t>9.5</a:t>
              </a:r>
              <a:r>
                <a:rPr sz="831" spc="51" dirty="0">
                  <a:solidFill>
                    <a:srgbClr val="231916"/>
                  </a:solidFill>
                  <a:latin typeface="+mn-ea"/>
                  <a:ea typeface="+mn-ea"/>
                  <a:cs typeface="Meiryo"/>
                </a:rPr>
                <a:t>％</a:t>
              </a:r>
              <a:endParaRPr lang="en-US" sz="831" spc="51" dirty="0">
                <a:solidFill>
                  <a:srgbClr val="231916"/>
                </a:solidFill>
                <a:latin typeface="+mn-ea"/>
                <a:ea typeface="+mn-ea"/>
                <a:cs typeface="Meiryo"/>
              </a:endParaRPr>
            </a:p>
            <a:p>
              <a:pPr algn="ctr" defTabSz="844083" eaLnBrk="1" fontAlgn="auto" hangingPunct="1">
                <a:lnSpc>
                  <a:spcPts val="923"/>
                </a:lnSpc>
                <a:spcBef>
                  <a:spcPts val="0"/>
                </a:spcBef>
                <a:spcAft>
                  <a:spcPts val="0"/>
                </a:spcAft>
                <a:defRPr/>
              </a:pPr>
              <a:r>
                <a:rPr lang="ja-JP" altLang="en-US" sz="831" spc="42" dirty="0">
                  <a:solidFill>
                    <a:srgbClr val="231916"/>
                  </a:solidFill>
                  <a:latin typeface="+mn-ea"/>
                  <a:ea typeface="+mn-ea"/>
                  <a:cs typeface="Meiryo"/>
                </a:rPr>
                <a:t>（</a:t>
              </a:r>
              <a:r>
                <a:rPr lang="en-US" altLang="ja-JP" sz="831" spc="42" dirty="0">
                  <a:solidFill>
                    <a:srgbClr val="231916"/>
                  </a:solidFill>
                  <a:latin typeface="+mn-ea"/>
                  <a:ea typeface="+mn-ea"/>
                  <a:cs typeface="Meiryo"/>
                </a:rPr>
                <a:t>11.0</a:t>
              </a:r>
              <a:r>
                <a:rPr lang="ja-JP" altLang="en-US" sz="831" spc="42"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67" name="object 5">
              <a:extLst>
                <a:ext uri="{FF2B5EF4-FFF2-40B4-BE49-F238E27FC236}">
                  <a16:creationId xmlns:a16="http://schemas.microsoft.com/office/drawing/2014/main" id="{79AC4ECE-48B8-BDD0-B1C2-592E33552808}"/>
                </a:ext>
              </a:extLst>
            </p:cNvPr>
            <p:cNvSpPr txBox="1"/>
            <p:nvPr/>
          </p:nvSpPr>
          <p:spPr>
            <a:xfrm>
              <a:off x="630124" y="3722637"/>
              <a:ext cx="771909" cy="3847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000" spc="51" dirty="0" err="1">
                  <a:solidFill>
                    <a:srgbClr val="231916"/>
                  </a:solidFill>
                  <a:latin typeface="+mn-ea"/>
                  <a:ea typeface="+mn-ea"/>
                </a:rPr>
                <a:t>その他</a:t>
              </a:r>
              <a:r>
                <a:rPr lang="ja-JP" altLang="en-US" sz="1000" spc="51" dirty="0">
                  <a:solidFill>
                    <a:srgbClr val="231916"/>
                  </a:solidFill>
                  <a:latin typeface="+mn-ea"/>
                  <a:ea typeface="+mn-ea"/>
                </a:rPr>
                <a:t>収</a:t>
              </a:r>
              <a:r>
                <a:rPr sz="1000" spc="51" dirty="0">
                  <a:solidFill>
                    <a:srgbClr val="231916"/>
                  </a:solidFill>
                  <a:latin typeface="+mn-ea"/>
                  <a:ea typeface="+mn-ea"/>
                </a:rPr>
                <a:t>入</a:t>
              </a:r>
            </a:p>
            <a:p>
              <a:pPr marL="11723" algn="ctr" defTabSz="844083" eaLnBrk="1" fontAlgn="auto" hangingPunct="1">
                <a:lnSpc>
                  <a:spcPts val="923"/>
                </a:lnSpc>
                <a:spcBef>
                  <a:spcPts val="0"/>
                </a:spcBef>
                <a:spcAft>
                  <a:spcPts val="0"/>
                </a:spcAft>
                <a:defRPr/>
              </a:pPr>
              <a:r>
                <a:rPr lang="en-US" altLang="ja-JP" sz="923" spc="51" dirty="0">
                  <a:solidFill>
                    <a:srgbClr val="231916"/>
                  </a:solidFill>
                  <a:latin typeface="+mn-ea"/>
                </a:rPr>
                <a:t>7</a:t>
              </a:r>
              <a:r>
                <a:rPr lang="en-US" altLang="ja-JP" sz="923" spc="51" dirty="0">
                  <a:solidFill>
                    <a:srgbClr val="231916"/>
                  </a:solidFill>
                  <a:latin typeface="+mn-ea"/>
                  <a:ea typeface="+mn-ea"/>
                </a:rPr>
                <a:t>.6</a:t>
              </a:r>
              <a:r>
                <a:rPr lang="ja-JP" altLang="en-US" sz="923" spc="51" dirty="0">
                  <a:solidFill>
                    <a:srgbClr val="231916"/>
                  </a:solidFill>
                  <a:latin typeface="+mn-ea"/>
                  <a:ea typeface="+mn-ea"/>
                </a:rPr>
                <a:t>％</a:t>
              </a:r>
            </a:p>
            <a:p>
              <a:pPr marL="11723" algn="ctr" defTabSz="844083" eaLnBrk="1" fontAlgn="auto" hangingPunct="1">
                <a:lnSpc>
                  <a:spcPts val="923"/>
                </a:lnSpc>
                <a:spcBef>
                  <a:spcPts val="0"/>
                </a:spcBef>
                <a:spcAft>
                  <a:spcPts val="0"/>
                </a:spcAft>
                <a:defRPr/>
              </a:pPr>
              <a:r>
                <a:rPr lang="ja-JP" altLang="en-US" sz="923" spc="51" dirty="0">
                  <a:solidFill>
                    <a:srgbClr val="231916"/>
                  </a:solidFill>
                  <a:latin typeface="+mn-ea"/>
                  <a:ea typeface="+mn-ea"/>
                </a:rPr>
                <a:t>（</a:t>
              </a:r>
              <a:r>
                <a:rPr lang="en-US" altLang="ja-JP" sz="923" spc="51" dirty="0">
                  <a:solidFill>
                    <a:srgbClr val="231916"/>
                  </a:solidFill>
                  <a:latin typeface="+mn-ea"/>
                </a:rPr>
                <a:t>8</a:t>
              </a:r>
              <a:r>
                <a:rPr lang="en-US" altLang="ja-JP" sz="923" spc="51" dirty="0">
                  <a:solidFill>
                    <a:srgbClr val="231916"/>
                  </a:solidFill>
                  <a:latin typeface="+mn-ea"/>
                  <a:ea typeface="+mn-ea"/>
                </a:rPr>
                <a:t>.7</a:t>
              </a:r>
              <a:r>
                <a:rPr lang="ja-JP" altLang="en-US" sz="923" spc="51" dirty="0">
                  <a:solidFill>
                    <a:srgbClr val="231916"/>
                  </a:solidFill>
                  <a:latin typeface="+mn-ea"/>
                  <a:ea typeface="+mn-ea"/>
                </a:rPr>
                <a:t>兆円）</a:t>
              </a:r>
            </a:p>
          </p:txBody>
        </p:sp>
        <p:sp>
          <p:nvSpPr>
            <p:cNvPr id="35" name="object 18">
              <a:extLst>
                <a:ext uri="{FF2B5EF4-FFF2-40B4-BE49-F238E27FC236}">
                  <a16:creationId xmlns:a16="http://schemas.microsoft.com/office/drawing/2014/main" id="{DBE00184-D3E5-CBD8-8011-FD392DAA2EAD}"/>
                </a:ext>
              </a:extLst>
            </p:cNvPr>
            <p:cNvSpPr txBox="1"/>
            <p:nvPr/>
          </p:nvSpPr>
          <p:spPr>
            <a:xfrm>
              <a:off x="637550" y="2531142"/>
              <a:ext cx="1099638" cy="879728"/>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400" spc="74" dirty="0">
                  <a:solidFill>
                    <a:srgbClr val="D63636"/>
                  </a:solidFill>
                  <a:latin typeface="+mn-ea"/>
                  <a:ea typeface="+mn-ea"/>
                  <a:cs typeface="Meiryo"/>
                </a:rPr>
                <a:t>     </a:t>
              </a:r>
              <a:r>
                <a:rPr sz="1400" spc="74" dirty="0" err="1">
                  <a:solidFill>
                    <a:srgbClr val="D63636"/>
                  </a:solidFill>
                  <a:latin typeface="+mn-ea"/>
                  <a:ea typeface="+mn-ea"/>
                  <a:cs typeface="Meiryo"/>
                </a:rPr>
                <a:t>公債金</a:t>
              </a:r>
              <a:endParaRPr lang="en-US" sz="14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400" spc="74" dirty="0">
                  <a:solidFill>
                    <a:srgbClr val="D63636"/>
                  </a:solidFill>
                  <a:latin typeface="+mn-ea"/>
                  <a:ea typeface="+mn-ea"/>
                  <a:cs typeface="Meiryo"/>
                </a:rPr>
                <a:t>     （借金）</a:t>
              </a:r>
              <a:endParaRPr lang="en-US" altLang="ja-JP" sz="14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5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D63636"/>
                  </a:solidFill>
                  <a:latin typeface="+mn-ea"/>
                  <a:cs typeface="Meiryo"/>
                </a:rPr>
                <a:t>24</a:t>
              </a:r>
              <a:r>
                <a:rPr lang="en-US" altLang="ja-JP" sz="1050" spc="69" dirty="0">
                  <a:solidFill>
                    <a:srgbClr val="D63636"/>
                  </a:solidFill>
                  <a:latin typeface="+mn-ea"/>
                  <a:ea typeface="+mn-ea"/>
                  <a:cs typeface="Meiryo"/>
                </a:rPr>
                <a:t>.9</a:t>
              </a:r>
              <a:r>
                <a:rPr lang="ja-JP" altLang="en-US" sz="105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D63636"/>
                  </a:solidFill>
                  <a:latin typeface="+mn-ea"/>
                  <a:ea typeface="+mn-ea"/>
                  <a:cs typeface="Meiryo"/>
                </a:rPr>
                <a:t>（</a:t>
              </a:r>
              <a:r>
                <a:rPr lang="en-US" altLang="ja-JP" sz="1050" spc="69" dirty="0">
                  <a:solidFill>
                    <a:srgbClr val="D63636"/>
                  </a:solidFill>
                  <a:latin typeface="+mn-ea"/>
                  <a:ea typeface="+mn-ea"/>
                  <a:cs typeface="Meiryo"/>
                </a:rPr>
                <a:t>28.6</a:t>
              </a:r>
              <a:r>
                <a:rPr lang="ja-JP" altLang="en-US" sz="1050" spc="69" dirty="0">
                  <a:solidFill>
                    <a:srgbClr val="D63636"/>
                  </a:solidFill>
                  <a:latin typeface="+mn-ea"/>
                  <a:ea typeface="+mn-ea"/>
                  <a:cs typeface="Meiryo"/>
                </a:rPr>
                <a:t>兆円）</a:t>
              </a:r>
            </a:p>
          </p:txBody>
        </p:sp>
        <p:sp>
          <p:nvSpPr>
            <p:cNvPr id="19" name="楕円 18">
              <a:extLst>
                <a:ext uri="{FF2B5EF4-FFF2-40B4-BE49-F238E27FC236}">
                  <a16:creationId xmlns:a16="http://schemas.microsoft.com/office/drawing/2014/main" id="{AC2EF63B-1EA7-3B5D-7878-477F51834180}"/>
                </a:ext>
              </a:extLst>
            </p:cNvPr>
            <p:cNvSpPr/>
            <p:nvPr/>
          </p:nvSpPr>
          <p:spPr bwMode="auto">
            <a:xfrm>
              <a:off x="1560530" y="2887898"/>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23B01379-6E0A-D125-D792-578025B293EC}"/>
                </a:ext>
              </a:extLst>
            </p:cNvPr>
            <p:cNvSpPr txBox="1"/>
            <p:nvPr/>
          </p:nvSpPr>
          <p:spPr>
            <a:xfrm>
              <a:off x="1711264" y="3264178"/>
              <a:ext cx="1157094" cy="843180"/>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endParaRPr lang="en-US" sz="18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1800" spc="51" dirty="0">
                  <a:solidFill>
                    <a:srgbClr val="231916"/>
                  </a:solidFill>
                  <a:latin typeface="+mn-ea"/>
                  <a:ea typeface="+mn-ea"/>
                  <a:cs typeface="Meiryo"/>
                </a:rPr>
                <a:t>歳入</a:t>
              </a:r>
              <a:r>
                <a:rPr sz="1800" spc="51" dirty="0" err="1">
                  <a:solidFill>
                    <a:srgbClr val="231916"/>
                  </a:solidFill>
                  <a:latin typeface="+mn-ea"/>
                  <a:ea typeface="+mn-ea"/>
                  <a:cs typeface="Meiryo"/>
                </a:rPr>
                <a:t>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(115.2</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grpSp>
          <p:nvGrpSpPr>
            <p:cNvPr id="22" name="グループ化 21">
              <a:extLst>
                <a:ext uri="{FF2B5EF4-FFF2-40B4-BE49-F238E27FC236}">
                  <a16:creationId xmlns:a16="http://schemas.microsoft.com/office/drawing/2014/main" id="{78FE59C7-19D9-6866-51EC-03689BFA1DC2}"/>
                </a:ext>
              </a:extLst>
            </p:cNvPr>
            <p:cNvGrpSpPr/>
            <p:nvPr/>
          </p:nvGrpSpPr>
          <p:grpSpPr>
            <a:xfrm>
              <a:off x="223440" y="1869645"/>
              <a:ext cx="828219" cy="284403"/>
              <a:chOff x="4788581" y="2575710"/>
              <a:chExt cx="828219" cy="284403"/>
            </a:xfrm>
          </p:grpSpPr>
          <p:sp>
            <p:nvSpPr>
              <p:cNvPr id="10" name="object 21">
                <a:extLst>
                  <a:ext uri="{FF2B5EF4-FFF2-40B4-BE49-F238E27FC236}">
                    <a16:creationId xmlns:a16="http://schemas.microsoft.com/office/drawing/2014/main" id="{914BFF45-2A52-DF66-AE38-B35D87C523E2}"/>
                  </a:ext>
                </a:extLst>
              </p:cNvPr>
              <p:cNvSpPr txBox="1"/>
              <p:nvPr/>
            </p:nvSpPr>
            <p:spPr>
              <a:xfrm>
                <a:off x="4862772" y="2585869"/>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21" name="正方形/長方形 20">
                <a:extLst>
                  <a:ext uri="{FF2B5EF4-FFF2-40B4-BE49-F238E27FC236}">
                    <a16:creationId xmlns:a16="http://schemas.microsoft.com/office/drawing/2014/main" id="{F2934427-BF98-FB0B-B4D1-CCCBC91A599A}"/>
                  </a:ext>
                </a:extLst>
              </p:cNvPr>
              <p:cNvSpPr/>
              <p:nvPr/>
            </p:nvSpPr>
            <p:spPr bwMode="auto">
              <a:xfrm>
                <a:off x="4788581" y="2575710"/>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grpSp>
        <p:nvGrpSpPr>
          <p:cNvPr id="113" name="グループ化 112">
            <a:extLst>
              <a:ext uri="{FF2B5EF4-FFF2-40B4-BE49-F238E27FC236}">
                <a16:creationId xmlns:a16="http://schemas.microsoft.com/office/drawing/2014/main" id="{2C5B276F-7488-E724-31F8-3C10F14742D4}"/>
              </a:ext>
            </a:extLst>
          </p:cNvPr>
          <p:cNvGrpSpPr/>
          <p:nvPr/>
        </p:nvGrpSpPr>
        <p:grpSpPr>
          <a:xfrm>
            <a:off x="4599702" y="1755669"/>
            <a:ext cx="4177821" cy="4022629"/>
            <a:chOff x="4599702" y="1755669"/>
            <a:chExt cx="4177821" cy="4022629"/>
          </a:xfrm>
        </p:grpSpPr>
        <p:graphicFrame>
          <p:nvGraphicFramePr>
            <p:cNvPr id="92" name="グラフ 91">
              <a:extLst>
                <a:ext uri="{FF2B5EF4-FFF2-40B4-BE49-F238E27FC236}">
                  <a16:creationId xmlns:a16="http://schemas.microsoft.com/office/drawing/2014/main" id="{28E961AA-5EAE-DC76-DC44-821C9DFEA102}"/>
                </a:ext>
              </a:extLst>
            </p:cNvPr>
            <p:cNvGraphicFramePr/>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73" name="object 10">
              <a:extLst>
                <a:ext uri="{FF2B5EF4-FFF2-40B4-BE49-F238E27FC236}">
                  <a16:creationId xmlns:a16="http://schemas.microsoft.com/office/drawing/2014/main" id="{15341539-1CB6-E9E5-C795-7B3CEA6738BF}"/>
                </a:ext>
              </a:extLst>
            </p:cNvPr>
            <p:cNvSpPr txBox="1"/>
            <p:nvPr/>
          </p:nvSpPr>
          <p:spPr>
            <a:xfrm>
              <a:off x="7562272" y="2982049"/>
              <a:ext cx="986676" cy="282129"/>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050" spc="60" dirty="0">
                  <a:latin typeface="+mn-ea"/>
                  <a:ea typeface="+mn-ea"/>
                  <a:cs typeface="Meiryo"/>
                </a:rPr>
                <a:t>33.2</a:t>
              </a:r>
              <a:r>
                <a:rPr lang="ja-JP" altLang="en-US" sz="1050" spc="60" dirty="0">
                  <a:latin typeface="+mn-ea"/>
                  <a:ea typeface="+mn-ea"/>
                  <a:cs typeface="Meiryo"/>
                </a:rPr>
                <a:t>％</a:t>
              </a:r>
            </a:p>
            <a:p>
              <a:pPr marR="39859" algn="ctr" defTabSz="844083" eaLnBrk="1" fontAlgn="auto" hangingPunct="1">
                <a:lnSpc>
                  <a:spcPts val="1140"/>
                </a:lnSpc>
                <a:spcBef>
                  <a:spcPts val="0"/>
                </a:spcBef>
                <a:spcAft>
                  <a:spcPts val="0"/>
                </a:spcAft>
                <a:defRPr/>
              </a:pPr>
              <a:r>
                <a:rPr lang="ja-JP" altLang="en-US" sz="1050" spc="60" dirty="0">
                  <a:latin typeface="+mn-ea"/>
                  <a:ea typeface="+mn-ea"/>
                  <a:cs typeface="Meiryo"/>
                </a:rPr>
                <a:t>（</a:t>
              </a:r>
              <a:r>
                <a:rPr lang="en-US" altLang="ja-JP" sz="1050" spc="60" dirty="0">
                  <a:latin typeface="+mn-ea"/>
                  <a:ea typeface="+mn-ea"/>
                  <a:cs typeface="Meiryo"/>
                </a:rPr>
                <a:t>38.3</a:t>
              </a:r>
              <a:r>
                <a:rPr lang="ja-JP" altLang="en-US" sz="1050" spc="60" dirty="0">
                  <a:latin typeface="+mn-ea"/>
                  <a:ea typeface="+mn-ea"/>
                  <a:cs typeface="Meiryo"/>
                </a:rPr>
                <a:t>兆円）</a:t>
              </a:r>
            </a:p>
          </p:txBody>
        </p:sp>
        <p:sp>
          <p:nvSpPr>
            <p:cNvPr id="74" name="object 12">
              <a:extLst>
                <a:ext uri="{FF2B5EF4-FFF2-40B4-BE49-F238E27FC236}">
                  <a16:creationId xmlns:a16="http://schemas.microsoft.com/office/drawing/2014/main" id="{87E03747-696D-4453-9F24-88159B084067}"/>
                </a:ext>
              </a:extLst>
            </p:cNvPr>
            <p:cNvSpPr txBox="1"/>
            <p:nvPr/>
          </p:nvSpPr>
          <p:spPr>
            <a:xfrm>
              <a:off x="7036755" y="4825173"/>
              <a:ext cx="820460" cy="320601"/>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000" spc="-28" dirty="0">
                  <a:latin typeface="+mn-ea"/>
                  <a:ea typeface="+mn-ea"/>
                  <a:cs typeface="Meiryo"/>
                </a:rPr>
                <a:t>16.4</a:t>
              </a:r>
              <a:r>
                <a:rPr lang="ja-JP" altLang="en-US" sz="1000" spc="-28" dirty="0">
                  <a:latin typeface="+mn-ea"/>
                  <a:ea typeface="+mn-ea"/>
                  <a:cs typeface="Meiryo"/>
                </a:rPr>
                <a:t>％</a:t>
              </a:r>
            </a:p>
            <a:p>
              <a:pPr algn="ctr" defTabSz="844083" eaLnBrk="1" fontAlgn="auto" hangingPunct="1">
                <a:spcBef>
                  <a:spcPts val="55"/>
                </a:spcBef>
                <a:spcAft>
                  <a:spcPts val="0"/>
                </a:spcAft>
                <a:defRPr/>
              </a:pPr>
              <a:r>
                <a:rPr lang="ja-JP" altLang="en-US" sz="1000" spc="-28" dirty="0">
                  <a:latin typeface="+mn-ea"/>
                  <a:ea typeface="+mn-ea"/>
                  <a:cs typeface="Meiryo"/>
                </a:rPr>
                <a:t>（</a:t>
              </a:r>
              <a:r>
                <a:rPr lang="en-US" altLang="ja-JP" sz="1000" spc="-28" dirty="0">
                  <a:latin typeface="+mn-ea"/>
                  <a:ea typeface="+mn-ea"/>
                  <a:cs typeface="Meiryo"/>
                </a:rPr>
                <a:t>18.9</a:t>
              </a:r>
              <a:r>
                <a:rPr lang="ja-JP" altLang="en-US" sz="1000" spc="-28" dirty="0">
                  <a:latin typeface="+mn-ea"/>
                  <a:ea typeface="+mn-ea"/>
                  <a:cs typeface="Meiryo"/>
                </a:rPr>
                <a:t>兆円）</a:t>
              </a:r>
            </a:p>
          </p:txBody>
        </p:sp>
        <p:sp>
          <p:nvSpPr>
            <p:cNvPr id="76" name="object 14">
              <a:extLst>
                <a:ext uri="{FF2B5EF4-FFF2-40B4-BE49-F238E27FC236}">
                  <a16:creationId xmlns:a16="http://schemas.microsoft.com/office/drawing/2014/main" id="{4BA1ACAE-A08E-090A-ACEA-338A1370C0A7}"/>
                </a:ext>
              </a:extLst>
            </p:cNvPr>
            <p:cNvSpPr txBox="1"/>
            <p:nvPr/>
          </p:nvSpPr>
          <p:spPr>
            <a:xfrm>
              <a:off x="5315752" y="5281752"/>
              <a:ext cx="718402"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a:solidFill>
                    <a:srgbClr val="231916"/>
                  </a:solidFill>
                  <a:latin typeface="+mn-ea"/>
                  <a:ea typeface="+mn-ea"/>
                  <a:cs typeface="Meiryo"/>
                </a:rPr>
                <a:t>公共事業</a:t>
              </a:r>
              <a:endParaRPr sz="13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5.3</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6.1</a:t>
              </a:r>
              <a:r>
                <a:rPr lang="ja-JP" altLang="en-US" sz="1000" spc="37" dirty="0">
                  <a:solidFill>
                    <a:srgbClr val="231916"/>
                  </a:solidFill>
                  <a:latin typeface="+mn-ea"/>
                  <a:ea typeface="+mn-ea"/>
                  <a:cs typeface="Meiryo"/>
                </a:rPr>
                <a:t>兆円）</a:t>
              </a:r>
            </a:p>
          </p:txBody>
        </p:sp>
        <p:sp>
          <p:nvSpPr>
            <p:cNvPr id="77" name="object 15">
              <a:extLst>
                <a:ext uri="{FF2B5EF4-FFF2-40B4-BE49-F238E27FC236}">
                  <a16:creationId xmlns:a16="http://schemas.microsoft.com/office/drawing/2014/main" id="{B69C233F-AD02-4877-E3B7-4A584722E88E}"/>
                </a:ext>
              </a:extLst>
            </p:cNvPr>
            <p:cNvSpPr txBox="1"/>
            <p:nvPr/>
          </p:nvSpPr>
          <p:spPr>
            <a:xfrm>
              <a:off x="4599702" y="4576597"/>
              <a:ext cx="762364" cy="717184"/>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文教及び</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300" spc="-9" dirty="0" err="1">
                  <a:solidFill>
                    <a:srgbClr val="231916"/>
                  </a:solidFill>
                  <a:latin typeface="+mn-ea"/>
                  <a:ea typeface="+mn-ea"/>
                  <a:cs typeface="Meiryo"/>
                </a:rPr>
                <a:t>科学振興</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00" spc="37" dirty="0">
                  <a:solidFill>
                    <a:srgbClr val="231916"/>
                  </a:solidFill>
                  <a:latin typeface="+mn-ea"/>
                  <a:ea typeface="+mn-ea"/>
                  <a:cs typeface="Meiryo"/>
                </a:rPr>
                <a:t>4.9</a:t>
              </a:r>
              <a:r>
                <a:rPr lang="ja-JP" altLang="en-US" sz="1000" spc="37" dirty="0">
                  <a:solidFill>
                    <a:srgbClr val="231916"/>
                  </a:solidFill>
                  <a:latin typeface="+mn-ea"/>
                  <a:ea typeface="+mn-ea"/>
                  <a:cs typeface="Meiryo"/>
                </a:rPr>
                <a:t>％</a:t>
              </a:r>
            </a:p>
            <a:p>
              <a:pPr marL="11723" marR="4689" algn="ctr" defTabSz="844083" eaLnBrk="1" fontAlgn="auto" hangingPunct="1">
                <a:lnSpc>
                  <a:spcPct val="102000"/>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5.7</a:t>
              </a:r>
              <a:r>
                <a:rPr lang="ja-JP" altLang="en-US" sz="1000" spc="37" dirty="0">
                  <a:solidFill>
                    <a:srgbClr val="231916"/>
                  </a:solidFill>
                  <a:latin typeface="+mn-ea"/>
                  <a:ea typeface="+mn-ea"/>
                  <a:cs typeface="Meiryo"/>
                </a:rPr>
                <a:t>兆円）</a:t>
              </a:r>
            </a:p>
          </p:txBody>
        </p:sp>
        <p:sp>
          <p:nvSpPr>
            <p:cNvPr id="79" name="object 17">
              <a:extLst>
                <a:ext uri="{FF2B5EF4-FFF2-40B4-BE49-F238E27FC236}">
                  <a16:creationId xmlns:a16="http://schemas.microsoft.com/office/drawing/2014/main" id="{82CF297B-B7DC-6D4F-4DAD-C64CE34ED9C2}"/>
                </a:ext>
              </a:extLst>
            </p:cNvPr>
            <p:cNvSpPr txBox="1"/>
            <p:nvPr/>
          </p:nvSpPr>
          <p:spPr>
            <a:xfrm>
              <a:off x="5257997" y="3656332"/>
              <a:ext cx="750342" cy="501099"/>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300" spc="-9" dirty="0" err="1">
                  <a:solidFill>
                    <a:srgbClr val="231916"/>
                  </a:solidFill>
                  <a:latin typeface="+mn-ea"/>
                  <a:ea typeface="+mn-ea"/>
                  <a:cs typeface="Meiryo"/>
                </a:rPr>
                <a:t>その他</a:t>
              </a:r>
              <a:endParaRPr sz="13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831" spc="37" dirty="0">
                  <a:solidFill>
                    <a:srgbClr val="231916"/>
                  </a:solidFill>
                  <a:latin typeface="+mn-ea"/>
                  <a:cs typeface="Meiryo"/>
                </a:rPr>
                <a:t>8</a:t>
              </a:r>
              <a:r>
                <a:rPr lang="en-US" altLang="ja-JP" sz="831" spc="37" dirty="0">
                  <a:solidFill>
                    <a:srgbClr val="231916"/>
                  </a:solidFill>
                  <a:latin typeface="+mn-ea"/>
                  <a:ea typeface="+mn-ea"/>
                  <a:cs typeface="Meiryo"/>
                </a:rPr>
                <a:t>.2</a:t>
              </a:r>
              <a:r>
                <a:rPr lang="ja-JP" altLang="en-US" sz="831"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831" spc="37" dirty="0">
                  <a:solidFill>
                    <a:srgbClr val="231916"/>
                  </a:solidFill>
                  <a:latin typeface="+mn-ea"/>
                  <a:ea typeface="+mn-ea"/>
                  <a:cs typeface="Meiryo"/>
                </a:rPr>
                <a:t>（</a:t>
              </a:r>
              <a:r>
                <a:rPr lang="en-US" altLang="ja-JP" sz="831" spc="37" dirty="0">
                  <a:solidFill>
                    <a:srgbClr val="231916"/>
                  </a:solidFill>
                  <a:latin typeface="+mn-ea"/>
                  <a:ea typeface="+mn-ea"/>
                  <a:cs typeface="Meiryo"/>
                </a:rPr>
                <a:t>9.4</a:t>
              </a:r>
              <a:r>
                <a:rPr lang="ja-JP" altLang="en-US" sz="831" spc="37"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83" name="パイ 44">
              <a:extLst>
                <a:ext uri="{FF2B5EF4-FFF2-40B4-BE49-F238E27FC236}">
                  <a16:creationId xmlns:a16="http://schemas.microsoft.com/office/drawing/2014/main" id="{B7EE07C8-916E-80E5-5388-D2487A7CD973}"/>
                </a:ext>
              </a:extLst>
            </p:cNvPr>
            <p:cNvSpPr/>
            <p:nvPr/>
          </p:nvSpPr>
          <p:spPr>
            <a:xfrm rot="11220000">
              <a:off x="5193645" y="1892290"/>
              <a:ext cx="3457384" cy="3453774"/>
            </a:xfrm>
            <a:prstGeom prst="pie">
              <a:avLst>
                <a:gd name="adj1" fmla="val 21266037"/>
                <a:gd name="adj2" fmla="val 15675396"/>
              </a:avLst>
            </a:prstGeom>
            <a:noFill/>
            <a:ln w="38100">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34" name="object 13">
              <a:extLst>
                <a:ext uri="{FF2B5EF4-FFF2-40B4-BE49-F238E27FC236}">
                  <a16:creationId xmlns:a16="http://schemas.microsoft.com/office/drawing/2014/main" id="{B07B75F9-DA58-E5C8-8D5D-AE950295370A}"/>
                </a:ext>
              </a:extLst>
            </p:cNvPr>
            <p:cNvSpPr txBox="1"/>
            <p:nvPr/>
          </p:nvSpPr>
          <p:spPr>
            <a:xfrm>
              <a:off x="5524136" y="2156195"/>
              <a:ext cx="1534295" cy="584775"/>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400" spc="46" dirty="0" err="1">
                  <a:latin typeface="+mn-ea"/>
                  <a:ea typeface="+mn-ea"/>
                  <a:cs typeface="Meiryo"/>
                </a:rPr>
                <a:t>国債費</a:t>
              </a:r>
              <a:endParaRPr lang="en-US" sz="14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（過去の借金の</a:t>
              </a:r>
              <a:endParaRPr lang="en-US" altLang="ja-JP" sz="12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返済と利息）</a:t>
              </a:r>
              <a:endParaRPr lang="en-US" altLang="ja-JP" sz="1200" spc="46" dirty="0">
                <a:latin typeface="+mn-ea"/>
                <a:ea typeface="+mn-ea"/>
                <a:cs typeface="Meiryo"/>
              </a:endParaRPr>
            </a:p>
          </p:txBody>
        </p:sp>
        <p:sp>
          <p:nvSpPr>
            <p:cNvPr id="11" name="object 16">
              <a:extLst>
                <a:ext uri="{FF2B5EF4-FFF2-40B4-BE49-F238E27FC236}">
                  <a16:creationId xmlns:a16="http://schemas.microsoft.com/office/drawing/2014/main" id="{448020D1-0909-03CD-535B-10786C9F7595}"/>
                </a:ext>
              </a:extLst>
            </p:cNvPr>
            <p:cNvSpPr txBox="1"/>
            <p:nvPr/>
          </p:nvSpPr>
          <p:spPr>
            <a:xfrm>
              <a:off x="6256588" y="4771163"/>
              <a:ext cx="817800"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err="1">
                  <a:solidFill>
                    <a:srgbClr val="231916"/>
                  </a:solidFill>
                  <a:latin typeface="+mn-ea"/>
                  <a:ea typeface="+mn-ea"/>
                  <a:cs typeface="Meiryo"/>
                </a:rPr>
                <a:t>防衛</a:t>
              </a:r>
              <a:endParaRPr sz="1100" baseline="300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7.5</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cs typeface="Meiryo"/>
                </a:rPr>
                <a:t>8</a:t>
              </a:r>
              <a:r>
                <a:rPr lang="en-US" altLang="ja-JP" sz="1000" spc="37" dirty="0">
                  <a:solidFill>
                    <a:srgbClr val="231916"/>
                  </a:solidFill>
                  <a:latin typeface="+mn-ea"/>
                  <a:ea typeface="+mn-ea"/>
                  <a:cs typeface="Meiryo"/>
                </a:rPr>
                <a:t>.7</a:t>
              </a:r>
              <a:r>
                <a:rPr lang="ja-JP" altLang="en-US" sz="1000" spc="37" dirty="0">
                  <a:solidFill>
                    <a:srgbClr val="231916"/>
                  </a:solidFill>
                  <a:latin typeface="+mn-ea"/>
                  <a:ea typeface="+mn-ea"/>
                  <a:cs typeface="Meiryo"/>
                </a:rPr>
                <a:t>兆円）</a:t>
              </a:r>
            </a:p>
          </p:txBody>
        </p:sp>
        <p:grpSp>
          <p:nvGrpSpPr>
            <p:cNvPr id="23" name="グループ化 22">
              <a:extLst>
                <a:ext uri="{FF2B5EF4-FFF2-40B4-BE49-F238E27FC236}">
                  <a16:creationId xmlns:a16="http://schemas.microsoft.com/office/drawing/2014/main" id="{B75CCE71-0210-8549-A1D2-7452FA490A52}"/>
                </a:ext>
              </a:extLst>
            </p:cNvPr>
            <p:cNvGrpSpPr/>
            <p:nvPr/>
          </p:nvGrpSpPr>
          <p:grpSpPr>
            <a:xfrm>
              <a:off x="4695917" y="1897979"/>
              <a:ext cx="828219" cy="284403"/>
              <a:chOff x="4781156" y="2669544"/>
              <a:chExt cx="828219" cy="284403"/>
            </a:xfrm>
          </p:grpSpPr>
          <p:sp>
            <p:nvSpPr>
              <p:cNvPr id="24" name="object 21">
                <a:extLst>
                  <a:ext uri="{FF2B5EF4-FFF2-40B4-BE49-F238E27FC236}">
                    <a16:creationId xmlns:a16="http://schemas.microsoft.com/office/drawing/2014/main" id="{B7681F03-7B32-8EA2-2C5F-C5E1FFE65781}"/>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25" name="正方形/長方形 24">
                <a:extLst>
                  <a:ext uri="{FF2B5EF4-FFF2-40B4-BE49-F238E27FC236}">
                    <a16:creationId xmlns:a16="http://schemas.microsoft.com/office/drawing/2014/main" id="{4484938D-D69E-3AB2-DB51-6EE1FC34D865}"/>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6" name="楕円 25">
              <a:extLst>
                <a:ext uri="{FF2B5EF4-FFF2-40B4-BE49-F238E27FC236}">
                  <a16:creationId xmlns:a16="http://schemas.microsoft.com/office/drawing/2014/main" id="{A5ABCC07-74F6-473B-B134-92BC8CA7354F}"/>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5" name="object 11">
              <a:extLst>
                <a:ext uri="{FF2B5EF4-FFF2-40B4-BE49-F238E27FC236}">
                  <a16:creationId xmlns:a16="http://schemas.microsoft.com/office/drawing/2014/main" id="{3ACEBC82-0FA0-5836-9444-5D6C83AEC8ED}"/>
                </a:ext>
              </a:extLst>
            </p:cNvPr>
            <p:cNvSpPr txBox="1"/>
            <p:nvPr/>
          </p:nvSpPr>
          <p:spPr>
            <a:xfrm>
              <a:off x="6369013" y="3264178"/>
              <a:ext cx="1050388" cy="81240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r>
                <a:rPr sz="1800" spc="51" dirty="0">
                  <a:solidFill>
                    <a:srgbClr val="231916"/>
                  </a:solidFill>
                  <a:latin typeface="+mn-ea"/>
                  <a:ea typeface="+mn-ea"/>
                  <a:cs typeface="Meiryo"/>
                </a:rPr>
                <a:t> 歳出総額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(115.2</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sp>
          <p:nvSpPr>
            <p:cNvPr id="37" name="object 13">
              <a:extLst>
                <a:ext uri="{FF2B5EF4-FFF2-40B4-BE49-F238E27FC236}">
                  <a16:creationId xmlns:a16="http://schemas.microsoft.com/office/drawing/2014/main" id="{D677CB07-BC85-F128-DA2F-21696B36788E}"/>
                </a:ext>
              </a:extLst>
            </p:cNvPr>
            <p:cNvSpPr txBox="1"/>
            <p:nvPr/>
          </p:nvSpPr>
          <p:spPr>
            <a:xfrm>
              <a:off x="5445774" y="2789360"/>
              <a:ext cx="873425" cy="333746"/>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050" spc="88" dirty="0">
                  <a:latin typeface="+mn-ea"/>
                  <a:ea typeface="+mn-ea"/>
                  <a:cs typeface="Meiryo"/>
                </a:rPr>
                <a:t>24.5</a:t>
              </a:r>
              <a:r>
                <a:rPr lang="ja-JP" altLang="en-US" sz="105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050" spc="88" dirty="0">
                  <a:latin typeface="+mn-ea"/>
                  <a:ea typeface="+mn-ea"/>
                  <a:cs typeface="Meiryo"/>
                </a:rPr>
                <a:t>（</a:t>
              </a:r>
              <a:r>
                <a:rPr lang="en-US" altLang="ja-JP" sz="1050" spc="88" dirty="0">
                  <a:latin typeface="+mn-ea"/>
                  <a:ea typeface="+mn-ea"/>
                  <a:cs typeface="Meiryo"/>
                </a:rPr>
                <a:t>28.2</a:t>
              </a:r>
              <a:r>
                <a:rPr lang="ja-JP" altLang="en-US" sz="1050" spc="88" dirty="0">
                  <a:latin typeface="+mn-ea"/>
                  <a:ea typeface="+mn-ea"/>
                  <a:cs typeface="Meiryo"/>
                </a:rPr>
                <a:t>兆円）</a:t>
              </a:r>
            </a:p>
          </p:txBody>
        </p:sp>
        <p:sp>
          <p:nvSpPr>
            <p:cNvPr id="38" name="object 12">
              <a:extLst>
                <a:ext uri="{FF2B5EF4-FFF2-40B4-BE49-F238E27FC236}">
                  <a16:creationId xmlns:a16="http://schemas.microsoft.com/office/drawing/2014/main" id="{0E5EB5C4-A594-DD6D-AA12-D27B183DA3D3}"/>
                </a:ext>
              </a:extLst>
            </p:cNvPr>
            <p:cNvSpPr txBox="1"/>
            <p:nvPr/>
          </p:nvSpPr>
          <p:spPr>
            <a:xfrm>
              <a:off x="7074388" y="4376605"/>
              <a:ext cx="1050388" cy="400110"/>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300" spc="46" dirty="0" err="1">
                  <a:latin typeface="+mn-ea"/>
                  <a:ea typeface="+mn-ea"/>
                  <a:cs typeface="Meiryo"/>
                </a:rPr>
                <a:t>地方交付税</a:t>
              </a:r>
              <a:r>
                <a:rPr sz="1300" spc="46" dirty="0">
                  <a:latin typeface="+mn-ea"/>
                  <a:ea typeface="+mn-ea"/>
                  <a:cs typeface="Meiryo"/>
                </a:rPr>
                <a:t>  </a:t>
              </a:r>
              <a:r>
                <a:rPr sz="1300" spc="46" dirty="0" err="1">
                  <a:latin typeface="+mn-ea"/>
                  <a:ea typeface="+mn-ea"/>
                  <a:cs typeface="Meiryo"/>
                </a:rPr>
                <a:t>交付金等</a:t>
              </a:r>
              <a:endParaRPr sz="1300" dirty="0">
                <a:latin typeface="+mn-ea"/>
                <a:ea typeface="+mn-ea"/>
                <a:cs typeface="Meiryo"/>
              </a:endParaRPr>
            </a:p>
          </p:txBody>
        </p:sp>
        <p:cxnSp>
          <p:nvCxnSpPr>
            <p:cNvPr id="59" name="直線コネクタ 58">
              <a:extLst>
                <a:ext uri="{FF2B5EF4-FFF2-40B4-BE49-F238E27FC236}">
                  <a16:creationId xmlns:a16="http://schemas.microsoft.com/office/drawing/2014/main" id="{C71AD05A-ECE9-0E9B-0F1B-5CC5A809A3D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70" name="object 10">
              <a:extLst>
                <a:ext uri="{FF2B5EF4-FFF2-40B4-BE49-F238E27FC236}">
                  <a16:creationId xmlns:a16="http://schemas.microsoft.com/office/drawing/2014/main" id="{C2D41203-FECF-2D97-4A43-DE984F8907C4}"/>
                </a:ext>
              </a:extLst>
            </p:cNvPr>
            <p:cNvSpPr txBox="1"/>
            <p:nvPr/>
          </p:nvSpPr>
          <p:spPr>
            <a:xfrm>
              <a:off x="7518406" y="2696857"/>
              <a:ext cx="986676" cy="213072"/>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400" spc="46" dirty="0" err="1">
                  <a:latin typeface="+mn-ea"/>
                  <a:ea typeface="+mn-ea"/>
                  <a:cs typeface="Meiryo"/>
                </a:rPr>
                <a:t>社会保障</a:t>
              </a:r>
              <a:endParaRPr sz="1400" dirty="0">
                <a:latin typeface="+mn-ea"/>
                <a:ea typeface="+mn-ea"/>
                <a:cs typeface="Meiryo"/>
              </a:endParaRPr>
            </a:p>
          </p:txBody>
        </p:sp>
        <p:cxnSp>
          <p:nvCxnSpPr>
            <p:cNvPr id="106" name="直線コネクタ 105">
              <a:extLst>
                <a:ext uri="{FF2B5EF4-FFF2-40B4-BE49-F238E27FC236}">
                  <a16:creationId xmlns:a16="http://schemas.microsoft.com/office/drawing/2014/main" id="{92D8BD32-F40E-9886-1651-2733180558F6}"/>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
        <p:nvSpPr>
          <p:cNvPr id="41" name="object 66">
            <a:extLst>
              <a:ext uri="{FF2B5EF4-FFF2-40B4-BE49-F238E27FC236}">
                <a16:creationId xmlns:a16="http://schemas.microsoft.com/office/drawing/2014/main" id="{A7D75369-37A6-4C5F-A320-6CDAC9767830}"/>
              </a:ext>
            </a:extLst>
          </p:cNvPr>
          <p:cNvSpPr txBox="1"/>
          <p:nvPr/>
        </p:nvSpPr>
        <p:spPr>
          <a:xfrm>
            <a:off x="426404" y="6290698"/>
            <a:ext cx="5383846"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ja-JP" altLang="en-US" sz="738" dirty="0">
                <a:solidFill>
                  <a:prstClr val="black"/>
                </a:solidFill>
                <a:latin typeface="+mn-ea"/>
                <a:cs typeface="Yu Gothic"/>
              </a:rPr>
              <a:t>各ページの図表で使用している計数については、四捨五入のため、端数において合計とは一致しないものがあります。</a:t>
            </a:r>
            <a:endParaRPr lang="en-US" altLang="ja-JP" sz="738" dirty="0">
              <a:solidFill>
                <a:prstClr val="black"/>
              </a:solidFill>
              <a:latin typeface="+mn-ea"/>
              <a:ea typeface="+mn-ea"/>
              <a:cs typeface="Yu Gothic"/>
            </a:endParaRPr>
          </a:p>
        </p:txBody>
      </p:sp>
      <p:sp>
        <p:nvSpPr>
          <p:cNvPr id="4" name="object 23">
            <a:extLst>
              <a:ext uri="{FF2B5EF4-FFF2-40B4-BE49-F238E27FC236}">
                <a16:creationId xmlns:a16="http://schemas.microsoft.com/office/drawing/2014/main" id="{21FA291D-E293-008A-64C0-39F2B821C0B9}"/>
              </a:ext>
            </a:extLst>
          </p:cNvPr>
          <p:cNvSpPr txBox="1"/>
          <p:nvPr/>
        </p:nvSpPr>
        <p:spPr>
          <a:xfrm>
            <a:off x="2943512" y="1085882"/>
            <a:ext cx="3256977" cy="306431"/>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国の予算</a:t>
            </a:r>
            <a:r>
              <a:rPr lang="ja-JP" altLang="en-US" sz="1400" spc="32" dirty="0">
                <a:solidFill>
                  <a:srgbClr val="231916"/>
                </a:solidFill>
                <a:latin typeface="+mn-ea"/>
                <a:ea typeface="+mn-ea"/>
                <a:cs typeface="Meiryo"/>
              </a:rPr>
              <a:t>（令和７年度当初予算）</a:t>
            </a:r>
            <a:endParaRPr sz="1400" dirty="0">
              <a:solidFill>
                <a:prstClr val="black"/>
              </a:solidFill>
              <a:latin typeface="+mn-ea"/>
              <a:ea typeface="+mn-ea"/>
              <a:cs typeface="Yu Gothic"/>
            </a:endParaRPr>
          </a:p>
        </p:txBody>
      </p:sp>
      <p:sp>
        <p:nvSpPr>
          <p:cNvPr id="3" name="スライド番号プレースホルダー 8">
            <a:extLst>
              <a:ext uri="{FF2B5EF4-FFF2-40B4-BE49-F238E27FC236}">
                <a16:creationId xmlns:a16="http://schemas.microsoft.com/office/drawing/2014/main" id="{D2D8E114-82E2-0B02-8BAD-02532A34D57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15</a:t>
            </a:fld>
            <a:endParaRPr lang="en-US" altLang="ja-JP" dirty="0">
              <a:latin typeface="+mn-ea"/>
              <a:ea typeface="+mn-ea"/>
            </a:endParaRPr>
          </a:p>
        </p:txBody>
      </p:sp>
    </p:spTree>
    <p:extLst>
      <p:ext uri="{BB962C8B-B14F-4D97-AF65-F5344CB8AC3E}">
        <p14:creationId xmlns:p14="http://schemas.microsoft.com/office/powerpoint/2010/main" val="280145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1000"/>
                                        <p:tgtEl>
                                          <p:spTgt spid="114"/>
                                        </p:tgtEl>
                                      </p:cBhvr>
                                    </p:animEffect>
                                    <p:anim calcmode="lin" valueType="num">
                                      <p:cBhvr>
                                        <p:cTn id="13" dur="1000" fill="hold"/>
                                        <p:tgtEl>
                                          <p:spTgt spid="114"/>
                                        </p:tgtEl>
                                        <p:attrNameLst>
                                          <p:attrName>ppt_x</p:attrName>
                                        </p:attrNameLst>
                                      </p:cBhvr>
                                      <p:tavLst>
                                        <p:tav tm="0">
                                          <p:val>
                                            <p:strVal val="#ppt_x"/>
                                          </p:val>
                                        </p:tav>
                                        <p:tav tm="100000">
                                          <p:val>
                                            <p:strVal val="#ppt_x"/>
                                          </p:val>
                                        </p:tav>
                                      </p:tavLst>
                                    </p:anim>
                                    <p:anim calcmode="lin" valueType="num">
                                      <p:cBhvr>
                                        <p:cTn id="14"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1000"/>
                                        <p:tgtEl>
                                          <p:spTgt spid="113"/>
                                        </p:tgtEl>
                                      </p:cBhvr>
                                    </p:animEffect>
                                    <p:anim calcmode="lin" valueType="num">
                                      <p:cBhvr>
                                        <p:cTn id="20" dur="1000" fill="hold"/>
                                        <p:tgtEl>
                                          <p:spTgt spid="113"/>
                                        </p:tgtEl>
                                        <p:attrNameLst>
                                          <p:attrName>ppt_x</p:attrName>
                                        </p:attrNameLst>
                                      </p:cBhvr>
                                      <p:tavLst>
                                        <p:tav tm="0">
                                          <p:val>
                                            <p:strVal val="#ppt_x"/>
                                          </p:val>
                                        </p:tav>
                                        <p:tav tm="100000">
                                          <p:val>
                                            <p:strVal val="#ppt_x"/>
                                          </p:val>
                                        </p:tav>
                                      </p:tavLst>
                                    </p:anim>
                                    <p:anim calcmode="lin" valueType="num">
                                      <p:cBhvr>
                                        <p:cTn id="21" dur="1000" fill="hold"/>
                                        <p:tgtEl>
                                          <p:spTgt spid="11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1085670"/>
            <a:ext cx="8519134" cy="827030"/>
            <a:chOff x="323851" y="1085670"/>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56837FEA-93DB-4A79-5E9D-C4852598083C}"/>
              </a:ext>
            </a:extLst>
          </p:cNvPr>
          <p:cNvSpPr txBox="1"/>
          <p:nvPr/>
        </p:nvSpPr>
        <p:spPr>
          <a:xfrm>
            <a:off x="340205" y="2420937"/>
            <a:ext cx="8479945" cy="2938463"/>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2200" dirty="0">
                <a:latin typeface="+mn-ea"/>
                <a:ea typeface="+mn-ea"/>
              </a:rPr>
              <a:t>1990</a:t>
            </a:r>
            <a:r>
              <a:rPr kumimoji="1" lang="ja-JP" altLang="en-US" sz="2200" dirty="0">
                <a:latin typeface="+mn-ea"/>
                <a:ea typeface="+mn-ea"/>
              </a:rPr>
              <a:t>年度（平成２年度）と現在の歳出を比較すると、</a:t>
            </a:r>
            <a:r>
              <a:rPr kumimoji="1" lang="ja-JP" altLang="en-US" sz="2200" dirty="0">
                <a:solidFill>
                  <a:srgbClr val="005BAD"/>
                </a:solidFill>
                <a:latin typeface="+mn-ea"/>
                <a:ea typeface="+mn-ea"/>
              </a:rPr>
              <a:t>社会保障関係費や国債費が大きく伸びて</a:t>
            </a:r>
            <a:r>
              <a:rPr kumimoji="1" lang="ja-JP" altLang="en-US" sz="2200" dirty="0">
                <a:latin typeface="+mn-ea"/>
                <a:ea typeface="+mn-ea"/>
              </a:rPr>
              <a:t>います。特に社会保障は、</a:t>
            </a:r>
            <a:r>
              <a:rPr lang="ja-JP" altLang="en-US" sz="2200" dirty="0">
                <a:solidFill>
                  <a:srgbClr val="005BAD"/>
                </a:solidFill>
                <a:latin typeface="+mn-ea"/>
                <a:ea typeface="+mn-ea"/>
              </a:rPr>
              <a:t>年金、医療、介護、こども・子育て</a:t>
            </a:r>
            <a:r>
              <a:rPr kumimoji="1" lang="ja-JP" altLang="en-US" sz="2200" dirty="0">
                <a:latin typeface="+mn-ea"/>
                <a:ea typeface="+mn-ea"/>
              </a:rPr>
              <a:t>などの分野に分けられ、</a:t>
            </a:r>
            <a:r>
              <a:rPr lang="ja-JP" altLang="en-US" sz="2200" dirty="0">
                <a:solidFill>
                  <a:srgbClr val="005BAD"/>
                </a:solidFill>
                <a:latin typeface="+mn-ea"/>
                <a:ea typeface="+mn-ea"/>
              </a:rPr>
              <a:t>国の一般会計歳出の約１／３</a:t>
            </a:r>
            <a:r>
              <a:rPr kumimoji="1" lang="ja-JP" altLang="en-US" sz="2200" dirty="0">
                <a:latin typeface="+mn-ea"/>
                <a:ea typeface="+mn-ea"/>
              </a:rPr>
              <a:t>を占める最大の支出項目となっています。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2200" dirty="0">
                <a:latin typeface="+mn-ea"/>
                <a:ea typeface="+mn-ea"/>
              </a:rPr>
              <a:t>歳出の増加に対し歳入は、経済成長の停滞などが影響して</a:t>
            </a:r>
            <a:r>
              <a:rPr lang="ja-JP" altLang="en-US" sz="2200" dirty="0">
                <a:solidFill>
                  <a:srgbClr val="005BAD"/>
                </a:solidFill>
                <a:latin typeface="+mn-ea"/>
                <a:ea typeface="+mn-ea"/>
              </a:rPr>
              <a:t>税収の伸びが見合っておらず、不足分を借金に頼っている</a:t>
            </a:r>
            <a:r>
              <a:rPr kumimoji="1" lang="ja-JP" altLang="en-US" sz="2200" dirty="0">
                <a:latin typeface="+mn-ea"/>
                <a:ea typeface="+mn-ea"/>
              </a:rPr>
              <a:t>ため、公債金は約５倍と大幅に増加しています。</a:t>
            </a:r>
          </a:p>
        </p:txBody>
      </p:sp>
      <p:sp>
        <p:nvSpPr>
          <p:cNvPr id="6" name="スライド番号プレースホルダー 8">
            <a:extLst>
              <a:ext uri="{FF2B5EF4-FFF2-40B4-BE49-F238E27FC236}">
                <a16:creationId xmlns:a16="http://schemas.microsoft.com/office/drawing/2014/main" id="{97663B53-D5DE-1808-251A-813C97FAB34F}"/>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16</a:t>
            </a:fld>
            <a:endParaRPr lang="en-US" altLang="ja-JP" dirty="0">
              <a:latin typeface="+mn-ea"/>
              <a:ea typeface="+mn-ea"/>
            </a:endParaRPr>
          </a:p>
        </p:txBody>
      </p:sp>
    </p:spTree>
    <p:extLst>
      <p:ext uri="{BB962C8B-B14F-4D97-AF65-F5344CB8AC3E}">
        <p14:creationId xmlns:p14="http://schemas.microsoft.com/office/powerpoint/2010/main" val="25615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175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165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01" name="object 66">
            <a:extLst>
              <a:ext uri="{FF2B5EF4-FFF2-40B4-BE49-F238E27FC236}">
                <a16:creationId xmlns:a16="http://schemas.microsoft.com/office/drawing/2014/main" id="{66FD0DF4-74B2-3446-F7EC-6DEA3DD8DBA5}"/>
              </a:ext>
            </a:extLst>
          </p:cNvPr>
          <p:cNvSpPr txBox="1"/>
          <p:nvPr/>
        </p:nvSpPr>
        <p:spPr>
          <a:xfrm>
            <a:off x="804437" y="6304175"/>
            <a:ext cx="5483077" cy="137345"/>
          </a:xfrm>
          <a:prstGeom prst="rect">
            <a:avLst/>
          </a:prstGeom>
        </p:spPr>
        <p:txBody>
          <a:bodyPr vert="horz" wrap="square" lIns="0" tIns="0" rIns="0" bIns="0" rtlCol="0" anchor="ctr">
            <a:spAutoFit/>
          </a:bodyPr>
          <a:lstStyle/>
          <a:p>
            <a:pPr marL="11723" defTabSz="844083">
              <a:lnSpc>
                <a:spcPct val="130000"/>
              </a:lnSpc>
              <a:defRPr/>
            </a:pPr>
            <a:r>
              <a:rPr lang="en-US" altLang="ja-JP" sz="800" dirty="0">
                <a:latin typeface="+mn-ea"/>
                <a:ea typeface="+mn-ea"/>
              </a:rPr>
              <a:t>※</a:t>
            </a:r>
            <a:r>
              <a:rPr lang="ja-JP" altLang="en-US" sz="800" dirty="0">
                <a:latin typeface="+mn-ea"/>
                <a:ea typeface="+mn-ea"/>
              </a:rPr>
              <a:t>当初予算ベース。</a:t>
            </a:r>
            <a:endParaRPr lang="en-US" altLang="ja-JP" sz="800" dirty="0">
              <a:latin typeface="+mn-ea"/>
              <a:ea typeface="+mn-ea"/>
            </a:endParaRPr>
          </a:p>
        </p:txBody>
      </p:sp>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638998"/>
            <a:ext cx="3960000" cy="5581138"/>
            <a:chOff x="4527724" y="800861"/>
            <a:chExt cx="3960000" cy="5581138"/>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800861"/>
              <a:ext cx="3960000" cy="5040000"/>
              <a:chOff x="4527724" y="2095699"/>
              <a:chExt cx="3960000" cy="4059434"/>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nvGraphicFramePr>
            <p:xfrm>
              <a:off x="4527724" y="2095699"/>
              <a:ext cx="3960000" cy="4059434"/>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502423"/>
              <a:chOff x="4781156" y="1879576"/>
              <a:chExt cx="3198787" cy="4502423"/>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rPr>
                  <a:t>86.6</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20086094">
                <a:off x="6097946" y="4767925"/>
                <a:ext cx="773009"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54014" y="2055608"/>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28.</a:t>
                </a:r>
                <a:r>
                  <a:rPr kumimoji="1" lang="en-US" altLang="zh-TW" sz="1050" kern="0" dirty="0">
                    <a:solidFill>
                      <a:srgbClr val="EA5050"/>
                    </a:solidFill>
                    <a:latin typeface="+mn-ea"/>
                  </a:rPr>
                  <a:t>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097279" y="5751057"/>
                <a:ext cx="1017265" cy="630942"/>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ea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43273" y="5751057"/>
                <a:ext cx="1017265" cy="630942"/>
              </a:xfrm>
              <a:prstGeom prst="rect">
                <a:avLst/>
              </a:prstGeom>
              <a:noFill/>
            </p:spPr>
            <p:txBody>
              <a:bodyPr wrap="none" rtlCol="0">
                <a:spAutoFit/>
              </a:bodyPr>
              <a:lstStyle/>
              <a:p>
                <a:pPr algn="ctr"/>
                <a:r>
                  <a:rPr lang="en-US" altLang="ja-JP" sz="1200" kern="0" spc="40" dirty="0">
                    <a:latin typeface="+mn-ea"/>
                    <a:ea typeface="+mn-ea"/>
                  </a:rPr>
                  <a:t>2025</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ea typeface="+mn-ea"/>
                  </a:rPr>
                  <a:t>（令和７年度）</a:t>
                </a:r>
                <a:endParaRPr kumimoji="1" lang="en-US" altLang="ja-JP" sz="1050" kern="0" spc="40" dirty="0">
                  <a:latin typeface="+mn-ea"/>
                  <a:ea typeface="+mn-ea"/>
                </a:endParaRPr>
              </a:p>
              <a:p>
                <a:pPr algn="ctr"/>
                <a:r>
                  <a:rPr lang="en-US" altLang="ja-JP" sz="1200" kern="0" spc="40" dirty="0">
                    <a:latin typeface="+mn-ea"/>
                    <a:ea typeface="+mn-ea"/>
                  </a:rPr>
                  <a:t>115.2</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589377" y="3254478"/>
                <a:ext cx="49750" cy="271198"/>
              </a:xfrm>
              <a:prstGeom prst="line">
                <a:avLst/>
              </a:prstGeom>
              <a:noFill/>
              <a:ln w="15875" cap="flat" cmpd="sng" algn="ctr">
                <a:solidFill>
                  <a:schemeClr val="tx1"/>
                </a:solidFill>
                <a:prstDash val="solid"/>
                <a:round/>
                <a:headEnd type="none" w="med" len="med"/>
                <a:tailEnd type="none" w="med" len="med"/>
              </a:ln>
              <a:effectLst/>
            </p:spPr>
          </p:cxn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5032696" y="2809662"/>
                <a:ext cx="1123559" cy="438778"/>
                <a:chOff x="4962297" y="3502065"/>
                <a:chExt cx="1123559" cy="438778"/>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962297" y="3502065"/>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5093877" y="3524329"/>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7000520" y="2049679"/>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417420">
                <a:off x="5961665" y="3003285"/>
                <a:ext cx="1049581"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6159898" y="2917072"/>
                <a:ext cx="752129" cy="246221"/>
              </a:xfrm>
              <a:prstGeom prst="rect">
                <a:avLst/>
              </a:prstGeom>
              <a:noFill/>
            </p:spPr>
            <p:txBody>
              <a:bodyPr wrap="none" rtlCol="0">
                <a:spAutoFit/>
              </a:bodyPr>
              <a:lstStyle/>
              <a:p>
                <a:r>
                  <a:rPr kumimoji="1" lang="en-US" altLang="ja-JP" sz="1000" b="1" dirty="0">
                    <a:solidFill>
                      <a:srgbClr val="EA5050"/>
                    </a:solidFill>
                    <a:effectLst>
                      <a:glow rad="63500">
                        <a:schemeClr val="bg1">
                          <a:alpha val="80000"/>
                        </a:schemeClr>
                      </a:glow>
                    </a:effectLst>
                    <a:latin typeface="+mn-ea"/>
                    <a:ea typeface="+mn-ea"/>
                  </a:rPr>
                  <a:t>+</a:t>
                </a:r>
                <a:r>
                  <a:rPr kumimoji="1" lang="en-US" altLang="ja-JP" sz="1000" b="1" dirty="0">
                    <a:solidFill>
                      <a:srgbClr val="EA5050"/>
                    </a:solidFill>
                    <a:effectLst>
                      <a:glow rad="63500">
                        <a:schemeClr val="bg1">
                          <a:alpha val="80000"/>
                        </a:schemeClr>
                      </a:glow>
                    </a:effectLst>
                    <a:latin typeface="+mn-ea"/>
                  </a:rPr>
                  <a:t>23.1</a:t>
                </a:r>
                <a:r>
                  <a:rPr kumimoji="1" lang="ja-JP" altLang="en-US" sz="1000" b="1" dirty="0">
                    <a:solidFill>
                      <a:srgbClr val="EA5050"/>
                    </a:solidFill>
                    <a:effectLst>
                      <a:glow rad="63500">
                        <a:schemeClr val="bg1">
                          <a:alpha val="80000"/>
                        </a:schemeClr>
                      </a:glow>
                    </a:effectLst>
                    <a:latin typeface="+mn-ea"/>
                    <a:ea typeface="+mn-ea"/>
                  </a:rPr>
                  <a:t>兆円</a:t>
                </a: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59898" y="4732715"/>
                <a:ext cx="752129" cy="246221"/>
              </a:xfrm>
              <a:prstGeom prst="rect">
                <a:avLst/>
              </a:prstGeom>
              <a:noFill/>
            </p:spPr>
            <p:txBody>
              <a:bodyPr wrap="none" rtlCol="0">
                <a:spAutoFit/>
              </a:bodyPr>
              <a:lstStyle/>
              <a:p>
                <a:r>
                  <a:rPr lang="en-US" altLang="ja-JP" sz="1000" b="1" dirty="0">
                    <a:solidFill>
                      <a:srgbClr val="216FCD"/>
                    </a:solidFill>
                    <a:effectLst>
                      <a:glow rad="63500">
                        <a:schemeClr val="bg1">
                          <a:alpha val="80000"/>
                        </a:schemeClr>
                      </a:glow>
                    </a:effectLst>
                    <a:latin typeface="+mn-ea"/>
                    <a:ea typeface="+mn-ea"/>
                  </a:rPr>
                  <a:t>+</a:t>
                </a:r>
                <a:r>
                  <a:rPr kumimoji="1" lang="en-US" altLang="ja-JP" sz="1000" b="1" dirty="0">
                    <a:solidFill>
                      <a:srgbClr val="216FCD"/>
                    </a:solidFill>
                    <a:effectLst>
                      <a:glow rad="63500">
                        <a:schemeClr val="bg1">
                          <a:alpha val="80000"/>
                        </a:schemeClr>
                      </a:glow>
                    </a:effectLst>
                    <a:latin typeface="+mn-ea"/>
                  </a:rPr>
                  <a:t>25.9</a:t>
                </a:r>
                <a:r>
                  <a:rPr kumimoji="1" lang="ja-JP" altLang="en-US" sz="1000" b="1" dirty="0">
                    <a:solidFill>
                      <a:srgbClr val="216FCD"/>
                    </a:solidFill>
                    <a:effectLst>
                      <a:glow rad="63500">
                        <a:schemeClr val="bg1">
                          <a:alpha val="80000"/>
                        </a:schemeClr>
                      </a:glow>
                    </a:effectLst>
                    <a:latin typeface="+mn-ea"/>
                    <a:ea typeface="+mn-ea"/>
                  </a:rPr>
                  <a:t>兆円</a:t>
                </a:r>
              </a:p>
            </p:txBody>
          </p:sp>
        </p:grpSp>
      </p:grpSp>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684393"/>
            <a:ext cx="4159662" cy="5508513"/>
            <a:chOff x="323850" y="873486"/>
            <a:chExt cx="4159662" cy="5508513"/>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873486"/>
              <a:ext cx="3960617" cy="5040000"/>
              <a:chOff x="522895" y="2153054"/>
              <a:chExt cx="3960617" cy="4059435"/>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nvGraphicFramePr>
            <p:xfrm>
              <a:off x="522895" y="2153054"/>
              <a:ext cx="3960617" cy="4059435"/>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9238"/>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096094" y="5751057"/>
              <a:ext cx="1017265" cy="630942"/>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ea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06919" y="5751057"/>
              <a:ext cx="1017265" cy="630942"/>
            </a:xfrm>
            <a:prstGeom prst="rect">
              <a:avLst/>
            </a:prstGeom>
            <a:noFill/>
          </p:spPr>
          <p:txBody>
            <a:bodyPr wrap="none" rtlCol="0">
              <a:spAutoFit/>
            </a:bodyPr>
            <a:lstStyle/>
            <a:p>
              <a:pPr algn="ctr"/>
              <a:r>
                <a:rPr lang="en-US" altLang="ja-JP" sz="1200" kern="0" spc="40" dirty="0">
                  <a:latin typeface="+mn-ea"/>
                  <a:ea typeface="+mn-ea"/>
                </a:rPr>
                <a:t>2025</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（令和７年度）</a:t>
              </a:r>
              <a:endParaRPr kumimoji="1" lang="en-US" altLang="ja-JP" sz="1050" kern="0" spc="40" dirty="0">
                <a:latin typeface="+mn-ea"/>
                <a:ea typeface="+mn-ea"/>
              </a:endParaRPr>
            </a:p>
            <a:p>
              <a:pPr algn="ctr"/>
              <a:r>
                <a:rPr lang="en-US" altLang="ja-JP" sz="1200" kern="0" spc="40" dirty="0">
                  <a:latin typeface="+mn-ea"/>
                  <a:ea typeface="+mn-ea"/>
                </a:rPr>
                <a:t>115.2</a:t>
              </a:r>
              <a:r>
                <a:rPr kumimoji="1" lang="ja-JP" altLang="en-US" sz="1200" kern="0" spc="40" dirty="0">
                  <a:latin typeface="+mn-ea"/>
                  <a:ea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29.8</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290028">
              <a:off x="2124076" y="5218784"/>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8871" y="5146925"/>
              <a:ext cx="681597" cy="246221"/>
            </a:xfrm>
            <a:prstGeom prst="rect">
              <a:avLst/>
            </a:prstGeom>
            <a:noFill/>
          </p:spPr>
          <p:txBody>
            <a:bodyPr wrap="none" rtlCol="0">
              <a:spAutoFit/>
            </a:bodyPr>
            <a:lstStyle/>
            <a:p>
              <a:r>
                <a:rPr kumimoji="1" lang="en-US" altLang="ja-JP" sz="1000" b="1" dirty="0">
                  <a:solidFill>
                    <a:schemeClr val="tx1">
                      <a:lumMod val="75000"/>
                      <a:lumOff val="25000"/>
                    </a:schemeClr>
                  </a:solidFill>
                  <a:effectLst>
                    <a:glow rad="63500">
                      <a:schemeClr val="bg1">
                        <a:alpha val="80000"/>
                      </a:schemeClr>
                    </a:glow>
                  </a:effectLst>
                  <a:latin typeface="+mn-ea"/>
                  <a:ea typeface="+mn-ea"/>
                </a:rPr>
                <a:t>+4.8</a:t>
              </a:r>
              <a:r>
                <a:rPr kumimoji="1" lang="ja-JP" altLang="en-US" sz="1000" b="1" dirty="0">
                  <a:solidFill>
                    <a:schemeClr val="tx1">
                      <a:lumMod val="75000"/>
                      <a:lumOff val="25000"/>
                    </a:schemeClr>
                  </a:solidFill>
                  <a:effectLst>
                    <a:glow rad="63500">
                      <a:schemeClr val="bg1">
                        <a:alpha val="80000"/>
                      </a:schemeClr>
                    </a:glow>
                  </a:effectLst>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+49.0</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9104277">
              <a:off x="2028700" y="4427800"/>
              <a:ext cx="828391"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64130" y="4371399"/>
              <a:ext cx="725199" cy="246221"/>
            </a:xfrm>
            <a:prstGeom prst="rect">
              <a:avLst/>
            </a:prstGeom>
            <a:noFill/>
          </p:spPr>
          <p:txBody>
            <a:bodyPr wrap="none" rtlCol="0">
              <a:spAutoFit/>
            </a:bodyPr>
            <a:lstStyle/>
            <a:p>
              <a:r>
                <a:rPr kumimoji="1" lang="en-US" altLang="ja-JP" sz="1000" b="1" kern="0" spc="-30" dirty="0">
                  <a:solidFill>
                    <a:srgbClr val="009E47"/>
                  </a:solidFill>
                  <a:effectLst>
                    <a:glow rad="63500">
                      <a:schemeClr val="bg1">
                        <a:alpha val="80000"/>
                      </a:schemeClr>
                    </a:glow>
                  </a:effectLst>
                  <a:latin typeface="+mn-ea"/>
                  <a:ea typeface="+mn-ea"/>
                </a:rPr>
                <a:t>+26.7</a:t>
              </a:r>
              <a:r>
                <a:rPr kumimoji="1" lang="ja-JP" altLang="en-US" sz="1000" b="1" kern="0" spc="-30" dirty="0">
                  <a:solidFill>
                    <a:srgbClr val="009E47"/>
                  </a:solidFill>
                  <a:effectLst>
                    <a:glow rad="63500">
                      <a:schemeClr val="bg1">
                        <a:alpha val="80000"/>
                      </a:schemeClr>
                    </a:glow>
                  </a:effectLst>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188065">
              <a:off x="1842827" y="3805625"/>
              <a:ext cx="119935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51937" y="3810533"/>
              <a:ext cx="681597"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a:t>
              </a:r>
              <a:r>
                <a:rPr lang="en-US" altLang="ja-JP" sz="1000" b="1" dirty="0">
                  <a:solidFill>
                    <a:srgbClr val="AE900E"/>
                  </a:solidFill>
                  <a:effectLst>
                    <a:glow rad="63500">
                      <a:schemeClr val="bg1">
                        <a:alpha val="80000"/>
                      </a:schemeClr>
                    </a:glow>
                  </a:effectLst>
                  <a:latin typeface="+mn-ea"/>
                </a:rPr>
                <a:t>3</a:t>
              </a:r>
              <a:r>
                <a:rPr kumimoji="1" lang="en-US" altLang="ja-JP" sz="1000" b="1" dirty="0">
                  <a:solidFill>
                    <a:srgbClr val="AE900E"/>
                  </a:solidFill>
                  <a:effectLst>
                    <a:glow rad="63500">
                      <a:schemeClr val="bg1">
                        <a:alpha val="80000"/>
                      </a:schemeClr>
                    </a:glow>
                  </a:effectLst>
                  <a:latin typeface="+mn-ea"/>
                  <a:ea typeface="+mn-ea"/>
                </a:rPr>
                <a:t>.6</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8077574">
              <a:off x="1844657" y="3214775"/>
              <a:ext cx="1231656"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2151937" y="3117851"/>
              <a:ext cx="752129" cy="246221"/>
            </a:xfrm>
            <a:prstGeom prst="rect">
              <a:avLst/>
            </a:prstGeom>
            <a:noFill/>
          </p:spPr>
          <p:txBody>
            <a:bodyPr wrap="none" rtlCol="0">
              <a:spAutoFit/>
            </a:bodyPr>
            <a:lstStyle/>
            <a:p>
              <a:r>
                <a:rPr kumimoji="1" lang="en-US" altLang="ja-JP" sz="1000" b="1" dirty="0">
                  <a:solidFill>
                    <a:srgbClr val="EA5050"/>
                  </a:solidFill>
                  <a:effectLst>
                    <a:glow rad="63500">
                      <a:schemeClr val="bg1">
                        <a:alpha val="80000"/>
                      </a:schemeClr>
                    </a:glow>
                  </a:effectLst>
                  <a:latin typeface="+mn-ea"/>
                  <a:ea typeface="+mn-ea"/>
                </a:rPr>
                <a:t>+13.9</a:t>
              </a:r>
              <a:r>
                <a:rPr kumimoji="1" lang="ja-JP" altLang="en-US" sz="1000" b="1" dirty="0">
                  <a:solidFill>
                    <a:srgbClr val="EA5050"/>
                  </a:solidFill>
                  <a:effectLst>
                    <a:glow rad="63500">
                      <a:schemeClr val="bg1">
                        <a:alpha val="80000"/>
                      </a:schemeClr>
                    </a:glow>
                  </a:effectLst>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1216458" y="4458311"/>
              <a:ext cx="728405" cy="420051"/>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endParaRPr kumimoji="1" lang="en-US" altLang="zh-CN" sz="1100" kern="0" spc="-40" dirty="0">
                <a:latin typeface="+mn-ea"/>
              </a:endParaRPr>
            </a:p>
            <a:p>
              <a:pPr algn="ctr">
                <a:lnSpc>
                  <a:spcPct val="105000"/>
                </a:lnSpc>
              </a:pP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33688" y="3911295"/>
              <a:ext cx="1293944" cy="597792"/>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endParaRPr kumimoji="1" lang="en-US" altLang="zh-CN" sz="1100" kern="0" spc="-30" dirty="0">
                <a:latin typeface="+mn-ea"/>
                <a:ea typeface="+mn-ea"/>
              </a:endParaRPr>
            </a:p>
            <a:p>
              <a:pPr algn="ctr">
                <a:lnSpc>
                  <a:spcPct val="105000"/>
                </a:lnSpc>
              </a:pP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773547" y="2050272"/>
              <a:ext cx="1301959" cy="549318"/>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800" kern="0" spc="-50" dirty="0">
                  <a:latin typeface="+mn-ea"/>
                  <a:ea typeface="+mn-ea"/>
                </a:rPr>
                <a:t>（過去の借金の返済と利息）</a:t>
              </a:r>
              <a:endParaRPr kumimoji="1" lang="en-US" altLang="ja-JP" sz="800" kern="0" spc="-50" dirty="0">
                <a:latin typeface="+mn-ea"/>
                <a:ea typeface="+mn-ea"/>
              </a:endParaRPr>
            </a:p>
            <a:p>
              <a:pPr algn="ctr">
                <a:lnSpc>
                  <a:spcPct val="105000"/>
                </a:lnSpc>
              </a:pPr>
              <a:r>
                <a:rPr kumimoji="1" lang="en-US" altLang="ja-JP" sz="1050" kern="0" dirty="0">
                  <a:latin typeface="+mn-ea"/>
                </a:rPr>
                <a:t>28.2</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3019802" y="2805890"/>
              <a:ext cx="870751" cy="597792"/>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endParaRPr lang="en-US" altLang="zh-CN" sz="1100" kern="0" spc="-30" dirty="0">
                <a:latin typeface="+mn-ea"/>
                <a:ea typeface="+mn-ea"/>
              </a:endParaRPr>
            </a:p>
            <a:p>
              <a:pPr algn="ctr">
                <a:lnSpc>
                  <a:spcPct val="105000"/>
                </a:lnSpc>
              </a:pPr>
              <a:r>
                <a:rPr lang="en-US" altLang="ja-JP" sz="1050" kern="0" spc="-30" dirty="0">
                  <a:latin typeface="+mn-ea"/>
                </a:rPr>
                <a:t>18.9</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921344" y="3415730"/>
              <a:ext cx="1318631" cy="549318"/>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800" kern="0" spc="-40" dirty="0">
                  <a:latin typeface="+mn-ea"/>
                  <a:ea typeface="+mn-ea"/>
                </a:rPr>
                <a:t>（過去の借金の返済と利息）</a:t>
              </a:r>
              <a:endParaRPr kumimoji="1" lang="en-US" altLang="ja-JP" sz="8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73547" y="3862460"/>
              <a:ext cx="1284006" cy="420051"/>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endParaRPr kumimoji="1" lang="en-US" altLang="zh-CN" sz="1100" kern="0" spc="-50" dirty="0">
                <a:latin typeface="+mn-ea"/>
              </a:endParaRPr>
            </a:p>
            <a:p>
              <a:pPr algn="ctr">
                <a:lnSpc>
                  <a:spcPct val="105000"/>
                </a:lnSpc>
              </a:pPr>
              <a:r>
                <a:rPr kumimoji="1" lang="en-US" altLang="zh-CN" sz="1050" kern="0" spc="-50" dirty="0">
                  <a:latin typeface="+mn-ea"/>
                  <a:ea typeface="+mn-ea"/>
                </a:rPr>
                <a:t>3</a:t>
              </a:r>
              <a:r>
                <a:rPr kumimoji="1" lang="en-US" altLang="zh-CN" sz="1050" kern="0" spc="-50" dirty="0">
                  <a:latin typeface="+mn-ea"/>
                </a:rPr>
                <a:t>8</a:t>
              </a:r>
              <a:r>
                <a:rPr kumimoji="1" lang="en-US" altLang="zh-CN" sz="1050" kern="0" spc="-50" dirty="0">
                  <a:latin typeface="+mn-ea"/>
                  <a:ea typeface="+mn-ea"/>
                </a:rPr>
                <a:t>.</a:t>
              </a:r>
              <a:r>
                <a:rPr kumimoji="1" lang="en-US" altLang="zh-CN" sz="1050" kern="0" spc="-50" dirty="0">
                  <a:latin typeface="+mn-ea"/>
                </a:rPr>
                <a:t>3</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58" name="object 23">
            <a:extLst>
              <a:ext uri="{FF2B5EF4-FFF2-40B4-BE49-F238E27FC236}">
                <a16:creationId xmlns:a16="http://schemas.microsoft.com/office/drawing/2014/main" id="{9379F271-903E-430D-AC6E-156CE4B952CD}"/>
              </a:ext>
            </a:extLst>
          </p:cNvPr>
          <p:cNvSpPr txBox="1"/>
          <p:nvPr/>
        </p:nvSpPr>
        <p:spPr>
          <a:xfrm>
            <a:off x="2943511" y="1085882"/>
            <a:ext cx="4150695" cy="306431"/>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財政構造の変化</a:t>
            </a:r>
            <a:r>
              <a:rPr lang="ja-JP" altLang="en-US" sz="1400" spc="32" dirty="0">
                <a:solidFill>
                  <a:srgbClr val="231916"/>
                </a:solidFill>
                <a:latin typeface="+mn-ea"/>
                <a:ea typeface="+mn-ea"/>
                <a:cs typeface="Meiryo"/>
              </a:rPr>
              <a:t>（</a:t>
            </a:r>
            <a:r>
              <a:rPr lang="en-US" altLang="ja-JP" sz="1400" spc="32" dirty="0">
                <a:solidFill>
                  <a:srgbClr val="231916"/>
                </a:solidFill>
                <a:latin typeface="+mn-ea"/>
                <a:ea typeface="+mn-ea"/>
                <a:cs typeface="Meiryo"/>
              </a:rPr>
              <a:t>1990</a:t>
            </a:r>
            <a:r>
              <a:rPr lang="ja-JP" altLang="en-US" sz="1400" spc="32" dirty="0">
                <a:solidFill>
                  <a:srgbClr val="231916"/>
                </a:solidFill>
                <a:latin typeface="+mn-ea"/>
                <a:ea typeface="+mn-ea"/>
                <a:cs typeface="Meiryo"/>
              </a:rPr>
              <a:t>年度と現在の比較）</a:t>
            </a:r>
            <a:endParaRPr sz="1400" dirty="0">
              <a:solidFill>
                <a:prstClr val="black"/>
              </a:solidFill>
              <a:latin typeface="+mn-ea"/>
              <a:ea typeface="+mn-ea"/>
              <a:cs typeface="Yu Gothic"/>
            </a:endParaRPr>
          </a:p>
        </p:txBody>
      </p:sp>
      <p:sp>
        <p:nvSpPr>
          <p:cNvPr id="3" name="スライド番号プレースホルダー 8">
            <a:extLst>
              <a:ext uri="{FF2B5EF4-FFF2-40B4-BE49-F238E27FC236}">
                <a16:creationId xmlns:a16="http://schemas.microsoft.com/office/drawing/2014/main" id="{9525699A-1C22-75A6-37D9-0483A667C462}"/>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17</a:t>
            </a:fld>
            <a:endParaRPr lang="en-US" altLang="ja-JP" dirty="0">
              <a:latin typeface="+mn-ea"/>
              <a:ea typeface="+mn-ea"/>
            </a:endParaRPr>
          </a:p>
        </p:txBody>
      </p:sp>
    </p:spTree>
    <p:extLst>
      <p:ext uri="{BB962C8B-B14F-4D97-AF65-F5344CB8AC3E}">
        <p14:creationId xmlns:p14="http://schemas.microsoft.com/office/powerpoint/2010/main" val="8366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12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fade">
                                      <p:cBhvr>
                                        <p:cTn id="25"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108567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社会保障関係費は今後も増えるのか</a:t>
              </a:r>
            </a:p>
          </p:txBody>
        </p:sp>
      </p:gr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A02EA711-F3DE-64C2-18B1-F0F1E141FF05}"/>
              </a:ext>
            </a:extLst>
          </p:cNvPr>
          <p:cNvSpPr txBox="1"/>
          <p:nvPr/>
        </p:nvSpPr>
        <p:spPr>
          <a:xfrm>
            <a:off x="340205" y="2792501"/>
            <a:ext cx="8479945" cy="315109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2200" dirty="0">
                <a:latin typeface="+mn-ea"/>
                <a:ea typeface="+mn-ea"/>
              </a:rPr>
              <a:t>日本は、他国に類をみない速度で高齢化が進んでいます。今後、高齢化はさらに進展し、</a:t>
            </a:r>
            <a:r>
              <a:rPr kumimoji="1" lang="en-US" altLang="ja-JP" sz="2200" dirty="0">
                <a:latin typeface="+mn-ea"/>
                <a:ea typeface="+mn-ea"/>
              </a:rPr>
              <a:t>2025</a:t>
            </a:r>
            <a:r>
              <a:rPr kumimoji="1" lang="ja-JP" altLang="en-US" sz="2200" dirty="0">
                <a:latin typeface="+mn-ea"/>
                <a:ea typeface="+mn-ea"/>
              </a:rPr>
              <a:t>年（令和７年）には</a:t>
            </a:r>
            <a:r>
              <a:rPr lang="ja-JP" altLang="en-US" sz="2200" dirty="0">
                <a:latin typeface="+mn-ea"/>
                <a:ea typeface="+mn-ea"/>
              </a:rPr>
              <a:t>いわゆる</a:t>
            </a:r>
            <a:r>
              <a:rPr lang="ja-JP" altLang="en-US" sz="2200" dirty="0">
                <a:solidFill>
                  <a:srgbClr val="005BAD"/>
                </a:solidFill>
                <a:latin typeface="+mn-ea"/>
                <a:ea typeface="+mn-ea"/>
              </a:rPr>
              <a:t>「団塊の世代」の全員が後期高齢者である</a:t>
            </a:r>
            <a:r>
              <a:rPr lang="en-US" altLang="ja-JP" sz="2200" dirty="0">
                <a:solidFill>
                  <a:srgbClr val="005BAD"/>
                </a:solidFill>
                <a:latin typeface="+mn-ea"/>
                <a:ea typeface="+mn-ea"/>
              </a:rPr>
              <a:t>75</a:t>
            </a:r>
            <a:r>
              <a:rPr lang="ja-JP" altLang="en-US" sz="2200" dirty="0">
                <a:solidFill>
                  <a:srgbClr val="005BAD"/>
                </a:solidFill>
                <a:latin typeface="+mn-ea"/>
                <a:ea typeface="+mn-ea"/>
              </a:rPr>
              <a:t>歳以上</a:t>
            </a:r>
            <a:r>
              <a:rPr lang="ja-JP" altLang="en-US" sz="2200" dirty="0">
                <a:latin typeface="+mn-ea"/>
                <a:ea typeface="+mn-ea"/>
              </a:rPr>
              <a:t>となり</a:t>
            </a:r>
            <a:r>
              <a:rPr kumimoji="1" lang="ja-JP" altLang="en-US" sz="2200" dirty="0">
                <a:latin typeface="+mn-ea"/>
                <a:ea typeface="+mn-ea"/>
              </a:rPr>
              <a:t>ます。</a:t>
            </a:r>
            <a:endParaRPr lang="en-US" altLang="ja-JP" sz="2200" dirty="0">
              <a:latin typeface="+mn-ea"/>
              <a:ea typeface="+mn-ea"/>
            </a:endParaRPr>
          </a:p>
          <a:p>
            <a:pPr>
              <a:lnSpc>
                <a:spcPct val="110000"/>
              </a:lnSpc>
              <a:spcBef>
                <a:spcPts val="0"/>
              </a:spcBef>
              <a:buClr>
                <a:srgbClr val="005BAD"/>
              </a:buClr>
            </a:pPr>
            <a:r>
              <a:rPr kumimoji="1" lang="en-US" altLang="ja-JP" sz="1800" dirty="0">
                <a:latin typeface="+mn-ea"/>
                <a:ea typeface="+mn-ea"/>
              </a:rPr>
              <a:t>   ※</a:t>
            </a:r>
            <a:r>
              <a:rPr kumimoji="1" lang="ja-JP" altLang="en-US" sz="1800" dirty="0">
                <a:latin typeface="+mn-ea"/>
                <a:ea typeface="+mn-ea"/>
              </a:rPr>
              <a:t>「団塊の世代」とは、出生率の高かった昭和</a:t>
            </a:r>
            <a:r>
              <a:rPr kumimoji="1" lang="en-US" altLang="ja-JP" sz="1800" dirty="0">
                <a:latin typeface="+mn-ea"/>
                <a:ea typeface="+mn-ea"/>
              </a:rPr>
              <a:t>22</a:t>
            </a:r>
            <a:r>
              <a:rPr kumimoji="1" lang="ja-JP" altLang="en-US" sz="1800" dirty="0">
                <a:latin typeface="+mn-ea"/>
                <a:ea typeface="+mn-ea"/>
              </a:rPr>
              <a:t>年から昭和</a:t>
            </a:r>
            <a:r>
              <a:rPr kumimoji="1" lang="en-US" altLang="ja-JP" sz="1800" dirty="0">
                <a:latin typeface="+mn-ea"/>
                <a:ea typeface="+mn-ea"/>
              </a:rPr>
              <a:t>24</a:t>
            </a:r>
            <a:r>
              <a:rPr kumimoji="1" lang="ja-JP" altLang="en-US" sz="1800" dirty="0">
                <a:latin typeface="+mn-ea"/>
                <a:ea typeface="+mn-ea"/>
              </a:rPr>
              <a:t>年に生まれた世代</a:t>
            </a:r>
          </a:p>
          <a:p>
            <a:pPr marL="252000" indent="-252000">
              <a:lnSpc>
                <a:spcPct val="110000"/>
              </a:lnSpc>
              <a:spcBef>
                <a:spcPts val="1800"/>
              </a:spcBef>
              <a:buClr>
                <a:srgbClr val="005BAD"/>
              </a:buClr>
              <a:buSzPct val="85000"/>
              <a:buFont typeface="Wingdings" panose="05000000000000000000" pitchFamily="2" charset="2"/>
              <a:buChar char="l"/>
            </a:pPr>
            <a:r>
              <a:rPr lang="en-US" altLang="ja-JP" sz="2200" dirty="0">
                <a:solidFill>
                  <a:srgbClr val="005BAD"/>
                </a:solidFill>
                <a:latin typeface="+mn-ea"/>
                <a:ea typeface="+mn-ea"/>
              </a:rPr>
              <a:t>75</a:t>
            </a:r>
            <a:r>
              <a:rPr lang="ja-JP" altLang="en-US" sz="2200" dirty="0">
                <a:solidFill>
                  <a:srgbClr val="005BAD"/>
                </a:solidFill>
                <a:latin typeface="+mn-ea"/>
                <a:ea typeface="+mn-ea"/>
              </a:rPr>
              <a:t>歳以上になると、１人当たりの医療や介護の費用は急増</a:t>
            </a:r>
            <a:r>
              <a:rPr kumimoji="1" lang="ja-JP" altLang="en-US" sz="2200" dirty="0">
                <a:latin typeface="+mn-ea"/>
                <a:ea typeface="+mn-ea"/>
              </a:rPr>
              <a:t>することから、持続可能な社会保障制度を作るために残された時間はわずかです。</a:t>
            </a:r>
          </a:p>
        </p:txBody>
      </p:sp>
      <p:sp>
        <p:nvSpPr>
          <p:cNvPr id="6" name="スライド番号プレースホルダー 8">
            <a:extLst>
              <a:ext uri="{FF2B5EF4-FFF2-40B4-BE49-F238E27FC236}">
                <a16:creationId xmlns:a16="http://schemas.microsoft.com/office/drawing/2014/main" id="{282CCFA2-A0CA-4588-2E7C-32808D6D7B90}"/>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18</a:t>
            </a:fld>
            <a:endParaRPr lang="en-US" altLang="ja-JP" dirty="0">
              <a:latin typeface="+mn-ea"/>
              <a:ea typeface="+mn-ea"/>
            </a:endParaRPr>
          </a:p>
        </p:txBody>
      </p:sp>
    </p:spTree>
    <p:extLst>
      <p:ext uri="{BB962C8B-B14F-4D97-AF65-F5344CB8AC3E}">
        <p14:creationId xmlns:p14="http://schemas.microsoft.com/office/powerpoint/2010/main" val="18748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1750"/>
                                        <p:tgtEl>
                                          <p:spTgt spid="3">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17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1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EC2B-E521-600A-C522-4F4DAF2EFEFE}"/>
            </a:ext>
          </a:extLst>
        </p:cNvPr>
        <p:cNvGrpSpPr/>
        <p:nvPr/>
      </p:nvGrpSpPr>
      <p:grpSpPr>
        <a:xfrm>
          <a:off x="0" y="0"/>
          <a:ext cx="0" cy="0"/>
          <a:chOff x="0" y="0"/>
          <a:chExt cx="0" cy="0"/>
        </a:xfrm>
      </p:grpSpPr>
      <p:sp>
        <p:nvSpPr>
          <p:cNvPr id="9" name="Rectangle 14">
            <a:extLst>
              <a:ext uri="{FF2B5EF4-FFF2-40B4-BE49-F238E27FC236}">
                <a16:creationId xmlns:a16="http://schemas.microsoft.com/office/drawing/2014/main" id="{2652B125-C681-F4B4-BE20-F15848F9B01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grpSp>
        <p:nvGrpSpPr>
          <p:cNvPr id="228" name="グループ化 227">
            <a:extLst>
              <a:ext uri="{FF2B5EF4-FFF2-40B4-BE49-F238E27FC236}">
                <a16:creationId xmlns:a16="http://schemas.microsoft.com/office/drawing/2014/main" id="{A0077614-F3B5-CD49-A8D8-DFEBC374019D}"/>
              </a:ext>
            </a:extLst>
          </p:cNvPr>
          <p:cNvGrpSpPr/>
          <p:nvPr/>
        </p:nvGrpSpPr>
        <p:grpSpPr>
          <a:xfrm>
            <a:off x="306265" y="1174782"/>
            <a:ext cx="4604035" cy="259668"/>
            <a:chOff x="643082" y="2567207"/>
            <a:chExt cx="4604035" cy="259668"/>
          </a:xfrm>
        </p:grpSpPr>
        <p:sp>
          <p:nvSpPr>
            <p:cNvPr id="229" name="object 131">
              <a:extLst>
                <a:ext uri="{FF2B5EF4-FFF2-40B4-BE49-F238E27FC236}">
                  <a16:creationId xmlns:a16="http://schemas.microsoft.com/office/drawing/2014/main" id="{C9766F24-6EA4-B77A-D3ED-EA3F36122067}"/>
                </a:ext>
              </a:extLst>
            </p:cNvPr>
            <p:cNvSpPr txBox="1"/>
            <p:nvPr/>
          </p:nvSpPr>
          <p:spPr>
            <a:xfrm>
              <a:off x="643082" y="2567207"/>
              <a:ext cx="1490036"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sp>
          <p:nvSpPr>
            <p:cNvPr id="230" name="テキスト ボックス 229">
              <a:extLst>
                <a:ext uri="{FF2B5EF4-FFF2-40B4-BE49-F238E27FC236}">
                  <a16:creationId xmlns:a16="http://schemas.microsoft.com/office/drawing/2014/main" id="{27C5C2F1-7D66-55AC-0398-239BD8209689}"/>
                </a:ext>
              </a:extLst>
            </p:cNvPr>
            <p:cNvSpPr txBox="1"/>
            <p:nvPr/>
          </p:nvSpPr>
          <p:spPr>
            <a:xfrm>
              <a:off x="2091518" y="2572959"/>
              <a:ext cx="3155599" cy="253916"/>
            </a:xfrm>
            <a:prstGeom prst="rect">
              <a:avLst/>
            </a:prstGeom>
            <a:noFill/>
          </p:spPr>
          <p:txBody>
            <a:bodyPr wrap="square" rtlCol="0">
              <a:spAutoFit/>
            </a:bodyPr>
            <a:lstStyle/>
            <a:p>
              <a:pPr marL="325324" indent="-325324" defTabSz="844083" eaLnBrk="1" fontAlgn="auto" hangingPunct="1">
                <a:spcBef>
                  <a:spcPts val="0"/>
                </a:spcBef>
                <a:spcAft>
                  <a:spcPts val="0"/>
                </a:spcAft>
                <a:defRPr/>
              </a:pPr>
              <a:r>
                <a:rPr kumimoji="0" lang="en-US" altLang="ja-JP" sz="1050" kern="0" dirty="0">
                  <a:solidFill>
                    <a:prstClr val="black"/>
                  </a:solidFill>
                  <a:latin typeface="+mn-ea"/>
                  <a:ea typeface="+mn-ea"/>
                </a:rPr>
                <a:t>(</a:t>
              </a:r>
              <a:r>
                <a:rPr kumimoji="0" lang="ja-JP" altLang="en-US" sz="1050" kern="0" dirty="0">
                  <a:solidFill>
                    <a:prstClr val="black"/>
                  </a:solidFill>
                  <a:latin typeface="+mn-ea"/>
                  <a:ea typeface="+mn-ea"/>
                </a:rPr>
                <a:t>高齢化率＝総人口に占める</a:t>
              </a:r>
              <a:r>
                <a:rPr kumimoji="0" lang="en-US" altLang="ja-JP" sz="1050" kern="0" dirty="0">
                  <a:solidFill>
                    <a:prstClr val="black"/>
                  </a:solidFill>
                  <a:latin typeface="+mn-ea"/>
                  <a:ea typeface="+mn-ea"/>
                </a:rPr>
                <a:t>65</a:t>
              </a:r>
              <a:r>
                <a:rPr kumimoji="0" lang="ja-JP" altLang="en-US" sz="1050" kern="0" dirty="0">
                  <a:solidFill>
                    <a:prstClr val="black"/>
                  </a:solidFill>
                  <a:latin typeface="+mn-ea"/>
                  <a:ea typeface="+mn-ea"/>
                </a:rPr>
                <a:t>歳以上人口の割合</a:t>
              </a:r>
              <a:r>
                <a:rPr kumimoji="0" lang="en-US" altLang="ja-JP" sz="1050" kern="0" dirty="0">
                  <a:solidFill>
                    <a:prstClr val="black"/>
                  </a:solidFill>
                  <a:latin typeface="+mn-ea"/>
                  <a:ea typeface="+mn-ea"/>
                </a:rPr>
                <a:t>)</a:t>
              </a:r>
            </a:p>
          </p:txBody>
        </p:sp>
      </p:grpSp>
      <p:grpSp>
        <p:nvGrpSpPr>
          <p:cNvPr id="8" name="グループ化 7">
            <a:extLst>
              <a:ext uri="{FF2B5EF4-FFF2-40B4-BE49-F238E27FC236}">
                <a16:creationId xmlns:a16="http://schemas.microsoft.com/office/drawing/2014/main" id="{6CB53CB5-8C41-F5F0-9946-E272BFFD61A1}"/>
              </a:ext>
            </a:extLst>
          </p:cNvPr>
          <p:cNvGrpSpPr/>
          <p:nvPr/>
        </p:nvGrpSpPr>
        <p:grpSpPr>
          <a:xfrm>
            <a:off x="-108642" y="1497731"/>
            <a:ext cx="9081537" cy="4121313"/>
            <a:chOff x="-108642" y="1497731"/>
            <a:chExt cx="9081537" cy="4121313"/>
          </a:xfrm>
        </p:grpSpPr>
        <p:grpSp>
          <p:nvGrpSpPr>
            <p:cNvPr id="5" name="グループ化 4">
              <a:extLst>
                <a:ext uri="{FF2B5EF4-FFF2-40B4-BE49-F238E27FC236}">
                  <a16:creationId xmlns:a16="http://schemas.microsoft.com/office/drawing/2014/main" id="{8C2372C3-4A81-E575-461A-2C5F04495B42}"/>
                </a:ext>
              </a:extLst>
            </p:cNvPr>
            <p:cNvGrpSpPr/>
            <p:nvPr/>
          </p:nvGrpSpPr>
          <p:grpSpPr>
            <a:xfrm>
              <a:off x="-108642" y="1497731"/>
              <a:ext cx="8797874" cy="4121313"/>
              <a:chOff x="-108642" y="1497731"/>
              <a:chExt cx="8797874" cy="4121313"/>
            </a:xfrm>
          </p:grpSpPr>
          <p:graphicFrame>
            <p:nvGraphicFramePr>
              <p:cNvPr id="6" name="グラフ 5">
                <a:extLst>
                  <a:ext uri="{FF2B5EF4-FFF2-40B4-BE49-F238E27FC236}">
                    <a16:creationId xmlns:a16="http://schemas.microsoft.com/office/drawing/2014/main" id="{3B23B92A-4177-A594-537D-64B6298D9F2E}"/>
                  </a:ext>
                </a:extLst>
              </p:cNvPr>
              <p:cNvGraphicFramePr>
                <a:graphicFrameLocks/>
              </p:cNvGraphicFramePr>
              <p:nvPr/>
            </p:nvGraphicFramePr>
            <p:xfrm>
              <a:off x="-108642" y="1525962"/>
              <a:ext cx="8696830" cy="4093082"/>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グループ化 3">
                <a:extLst>
                  <a:ext uri="{FF2B5EF4-FFF2-40B4-BE49-F238E27FC236}">
                    <a16:creationId xmlns:a16="http://schemas.microsoft.com/office/drawing/2014/main" id="{010DF5F2-92E9-5316-794D-89100D1A5F74}"/>
                  </a:ext>
                </a:extLst>
              </p:cNvPr>
              <p:cNvGrpSpPr/>
              <p:nvPr/>
            </p:nvGrpSpPr>
            <p:grpSpPr>
              <a:xfrm>
                <a:off x="1040313" y="5199602"/>
                <a:ext cx="7305103" cy="415500"/>
                <a:chOff x="1040313" y="5199602"/>
                <a:chExt cx="7305103" cy="415500"/>
              </a:xfrm>
            </p:grpSpPr>
            <p:sp>
              <p:nvSpPr>
                <p:cNvPr id="250" name="テキスト ボックス 249">
                  <a:extLst>
                    <a:ext uri="{FF2B5EF4-FFF2-40B4-BE49-F238E27FC236}">
                      <a16:creationId xmlns:a16="http://schemas.microsoft.com/office/drawing/2014/main" id="{3CCD5354-3AA7-4E9F-A80B-D2A34917AC5E}"/>
                    </a:ext>
                  </a:extLst>
                </p:cNvPr>
                <p:cNvSpPr txBox="1"/>
                <p:nvPr/>
              </p:nvSpPr>
              <p:spPr>
                <a:xfrm rot="18653614">
                  <a:off x="940286" y="5299629"/>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1990</a:t>
                  </a:r>
                  <a:endParaRPr kumimoji="1" lang="ja-JP" altLang="en-US" sz="800" dirty="0">
                    <a:latin typeface="HGPGothicE" panose="020B0900000000000000" pitchFamily="34" charset="-128"/>
                    <a:cs typeface="Arial" panose="020B0604020202020204" pitchFamily="34" charset="0"/>
                  </a:endParaRPr>
                </a:p>
              </p:txBody>
            </p:sp>
            <p:sp>
              <p:nvSpPr>
                <p:cNvPr id="251" name="テキスト ボックス 250">
                  <a:extLst>
                    <a:ext uri="{FF2B5EF4-FFF2-40B4-BE49-F238E27FC236}">
                      <a16:creationId xmlns:a16="http://schemas.microsoft.com/office/drawing/2014/main" id="{92724207-F9F8-44C0-6DA0-C5ED81EFA222}"/>
                    </a:ext>
                  </a:extLst>
                </p:cNvPr>
                <p:cNvSpPr txBox="1"/>
                <p:nvPr/>
              </p:nvSpPr>
              <p:spPr>
                <a:xfrm rot="18653614">
                  <a:off x="8029945"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2050</a:t>
                  </a:r>
                  <a:endParaRPr kumimoji="1" lang="ja-JP" altLang="en-US" sz="800" dirty="0">
                    <a:latin typeface="HGPGothicE" panose="020B0900000000000000" pitchFamily="34" charset="-128"/>
                    <a:cs typeface="Arial" panose="020B0604020202020204" pitchFamily="34" charset="0"/>
                  </a:endParaRPr>
                </a:p>
              </p:txBody>
            </p:sp>
            <p:sp>
              <p:nvSpPr>
                <p:cNvPr id="252" name="テキスト ボックス 251">
                  <a:extLst>
                    <a:ext uri="{FF2B5EF4-FFF2-40B4-BE49-F238E27FC236}">
                      <a16:creationId xmlns:a16="http://schemas.microsoft.com/office/drawing/2014/main" id="{755F2419-551A-19A7-3077-D0630CBCE6EC}"/>
                    </a:ext>
                  </a:extLst>
                </p:cNvPr>
                <p:cNvSpPr txBox="1"/>
                <p:nvPr/>
              </p:nvSpPr>
              <p:spPr>
                <a:xfrm rot="18653614">
                  <a:off x="7439141"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2045</a:t>
                  </a:r>
                  <a:endParaRPr kumimoji="1" lang="ja-JP" altLang="en-US" sz="800" dirty="0">
                    <a:latin typeface="HGPGothicE" panose="020B0900000000000000" pitchFamily="34" charset="-128"/>
                    <a:cs typeface="Arial" panose="020B0604020202020204" pitchFamily="34" charset="0"/>
                  </a:endParaRPr>
                </a:p>
              </p:txBody>
            </p:sp>
            <p:sp>
              <p:nvSpPr>
                <p:cNvPr id="253" name="テキスト ボックス 252">
                  <a:extLst>
                    <a:ext uri="{FF2B5EF4-FFF2-40B4-BE49-F238E27FC236}">
                      <a16:creationId xmlns:a16="http://schemas.microsoft.com/office/drawing/2014/main" id="{788BAF43-AD75-B6A9-DCD4-338EF0D1B8EB}"/>
                    </a:ext>
                  </a:extLst>
                </p:cNvPr>
                <p:cNvSpPr txBox="1"/>
                <p:nvPr/>
              </p:nvSpPr>
              <p:spPr>
                <a:xfrm rot="18653614">
                  <a:off x="6848336"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2040</a:t>
                  </a:r>
                  <a:endParaRPr kumimoji="1" lang="ja-JP" altLang="en-US" sz="800" dirty="0">
                    <a:latin typeface="HGPGothicE" panose="020B0900000000000000" pitchFamily="34" charset="-128"/>
                    <a:cs typeface="Arial" panose="020B0604020202020204" pitchFamily="34" charset="0"/>
                  </a:endParaRPr>
                </a:p>
              </p:txBody>
            </p:sp>
            <p:sp>
              <p:nvSpPr>
                <p:cNvPr id="254" name="テキスト ボックス 253">
                  <a:extLst>
                    <a:ext uri="{FF2B5EF4-FFF2-40B4-BE49-F238E27FC236}">
                      <a16:creationId xmlns:a16="http://schemas.microsoft.com/office/drawing/2014/main" id="{8FC17FD1-B333-C4D7-2B2F-1A433ABFCA1C}"/>
                    </a:ext>
                  </a:extLst>
                </p:cNvPr>
                <p:cNvSpPr txBox="1"/>
                <p:nvPr/>
              </p:nvSpPr>
              <p:spPr>
                <a:xfrm rot="18653614">
                  <a:off x="6257531"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2035</a:t>
                  </a:r>
                </a:p>
              </p:txBody>
            </p:sp>
            <p:sp>
              <p:nvSpPr>
                <p:cNvPr id="255" name="テキスト ボックス 254">
                  <a:extLst>
                    <a:ext uri="{FF2B5EF4-FFF2-40B4-BE49-F238E27FC236}">
                      <a16:creationId xmlns:a16="http://schemas.microsoft.com/office/drawing/2014/main" id="{B0A8119F-F7D4-EAD9-D2CF-8888B2615EF6}"/>
                    </a:ext>
                  </a:extLst>
                </p:cNvPr>
                <p:cNvSpPr txBox="1"/>
                <p:nvPr/>
              </p:nvSpPr>
              <p:spPr>
                <a:xfrm rot="18653614">
                  <a:off x="5666726"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2030</a:t>
                  </a:r>
                </a:p>
              </p:txBody>
            </p:sp>
            <p:sp>
              <p:nvSpPr>
                <p:cNvPr id="132" name="テキスト ボックス 131">
                  <a:extLst>
                    <a:ext uri="{FF2B5EF4-FFF2-40B4-BE49-F238E27FC236}">
                      <a16:creationId xmlns:a16="http://schemas.microsoft.com/office/drawing/2014/main" id="{F9E6A7DC-D192-1CD5-22DE-6386B2BD789A}"/>
                    </a:ext>
                  </a:extLst>
                </p:cNvPr>
                <p:cNvSpPr txBox="1"/>
                <p:nvPr/>
              </p:nvSpPr>
              <p:spPr>
                <a:xfrm rot="18653614">
                  <a:off x="5075921"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2025</a:t>
                  </a:r>
                </a:p>
              </p:txBody>
            </p:sp>
            <p:sp>
              <p:nvSpPr>
                <p:cNvPr id="133" name="テキスト ボックス 132">
                  <a:extLst>
                    <a:ext uri="{FF2B5EF4-FFF2-40B4-BE49-F238E27FC236}">
                      <a16:creationId xmlns:a16="http://schemas.microsoft.com/office/drawing/2014/main" id="{C4CE4A79-4B9B-E060-E732-81B690570137}"/>
                    </a:ext>
                  </a:extLst>
                </p:cNvPr>
                <p:cNvSpPr txBox="1"/>
                <p:nvPr/>
              </p:nvSpPr>
              <p:spPr>
                <a:xfrm rot="18653614">
                  <a:off x="4485116"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2020</a:t>
                  </a:r>
                </a:p>
              </p:txBody>
            </p:sp>
            <p:sp>
              <p:nvSpPr>
                <p:cNvPr id="134" name="テキスト ボックス 133">
                  <a:extLst>
                    <a:ext uri="{FF2B5EF4-FFF2-40B4-BE49-F238E27FC236}">
                      <a16:creationId xmlns:a16="http://schemas.microsoft.com/office/drawing/2014/main" id="{7616E1C2-6B8C-520D-ADB7-740C2D80FFD2}"/>
                    </a:ext>
                  </a:extLst>
                </p:cNvPr>
                <p:cNvSpPr txBox="1"/>
                <p:nvPr/>
              </p:nvSpPr>
              <p:spPr>
                <a:xfrm rot="18653614">
                  <a:off x="3894311"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2015</a:t>
                  </a:r>
                </a:p>
              </p:txBody>
            </p:sp>
            <p:sp>
              <p:nvSpPr>
                <p:cNvPr id="135" name="テキスト ボックス 134">
                  <a:extLst>
                    <a:ext uri="{FF2B5EF4-FFF2-40B4-BE49-F238E27FC236}">
                      <a16:creationId xmlns:a16="http://schemas.microsoft.com/office/drawing/2014/main" id="{05068B2A-CC2C-C3C8-E141-B9C30A2D97E4}"/>
                    </a:ext>
                  </a:extLst>
                </p:cNvPr>
                <p:cNvSpPr txBox="1"/>
                <p:nvPr/>
              </p:nvSpPr>
              <p:spPr>
                <a:xfrm rot="18653614">
                  <a:off x="3303506"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2010</a:t>
                  </a:r>
                </a:p>
              </p:txBody>
            </p:sp>
            <p:sp>
              <p:nvSpPr>
                <p:cNvPr id="136" name="テキスト ボックス 135">
                  <a:extLst>
                    <a:ext uri="{FF2B5EF4-FFF2-40B4-BE49-F238E27FC236}">
                      <a16:creationId xmlns:a16="http://schemas.microsoft.com/office/drawing/2014/main" id="{FA5693A3-23DA-ADD5-44DD-0631F8B177DE}"/>
                    </a:ext>
                  </a:extLst>
                </p:cNvPr>
                <p:cNvSpPr txBox="1"/>
                <p:nvPr/>
              </p:nvSpPr>
              <p:spPr>
                <a:xfrm rot="18653614">
                  <a:off x="2712701"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2005</a:t>
                  </a:r>
                </a:p>
              </p:txBody>
            </p:sp>
            <p:sp>
              <p:nvSpPr>
                <p:cNvPr id="137" name="テキスト ボックス 136">
                  <a:extLst>
                    <a:ext uri="{FF2B5EF4-FFF2-40B4-BE49-F238E27FC236}">
                      <a16:creationId xmlns:a16="http://schemas.microsoft.com/office/drawing/2014/main" id="{72EA4DFC-80EA-6FEB-3684-D71C6E9A791F}"/>
                    </a:ext>
                  </a:extLst>
                </p:cNvPr>
                <p:cNvSpPr txBox="1"/>
                <p:nvPr/>
              </p:nvSpPr>
              <p:spPr>
                <a:xfrm rot="18653614">
                  <a:off x="2121896" y="5299629"/>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2000</a:t>
                  </a:r>
                </a:p>
              </p:txBody>
            </p:sp>
            <p:sp>
              <p:nvSpPr>
                <p:cNvPr id="138" name="テキスト ボックス 137">
                  <a:extLst>
                    <a:ext uri="{FF2B5EF4-FFF2-40B4-BE49-F238E27FC236}">
                      <a16:creationId xmlns:a16="http://schemas.microsoft.com/office/drawing/2014/main" id="{34315AB0-8054-C50F-2C56-36D34D368D89}"/>
                    </a:ext>
                  </a:extLst>
                </p:cNvPr>
                <p:cNvSpPr txBox="1"/>
                <p:nvPr/>
              </p:nvSpPr>
              <p:spPr>
                <a:xfrm rot="18653614">
                  <a:off x="1531091"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1995</a:t>
                  </a:r>
                </a:p>
              </p:txBody>
            </p:sp>
          </p:grpSp>
          <p:sp>
            <p:nvSpPr>
              <p:cNvPr id="233" name="object 66">
                <a:extLst>
                  <a:ext uri="{FF2B5EF4-FFF2-40B4-BE49-F238E27FC236}">
                    <a16:creationId xmlns:a16="http://schemas.microsoft.com/office/drawing/2014/main" id="{FAB67E35-21CC-E023-50B1-BAB97E6156EE}"/>
                  </a:ext>
                </a:extLst>
              </p:cNvPr>
              <p:cNvSpPr txBox="1"/>
              <p:nvPr/>
            </p:nvSpPr>
            <p:spPr>
              <a:xfrm>
                <a:off x="8385811" y="5120938"/>
                <a:ext cx="303421"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Yu Gothic"/>
                  </a:rPr>
                  <a:t>（年）</a:t>
                </a:r>
                <a:endParaRPr sz="1000" dirty="0">
                  <a:solidFill>
                    <a:prstClr val="black"/>
                  </a:solidFill>
                  <a:latin typeface="+mn-ea"/>
                  <a:ea typeface="+mn-ea"/>
                  <a:cs typeface="Yu Gothic"/>
                </a:endParaRPr>
              </a:p>
            </p:txBody>
          </p:sp>
          <p:sp>
            <p:nvSpPr>
              <p:cNvPr id="231" name="object 66">
                <a:extLst>
                  <a:ext uri="{FF2B5EF4-FFF2-40B4-BE49-F238E27FC236}">
                    <a16:creationId xmlns:a16="http://schemas.microsoft.com/office/drawing/2014/main" id="{DFDD8E47-62F5-ED9D-7417-C7D71B25132D}"/>
                  </a:ext>
                </a:extLst>
              </p:cNvPr>
              <p:cNvSpPr txBox="1"/>
              <p:nvPr/>
            </p:nvSpPr>
            <p:spPr>
              <a:xfrm>
                <a:off x="345859" y="1497731"/>
                <a:ext cx="262293"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Arial" panose="020B0604020202020204" pitchFamily="34" charset="0"/>
                  </a:rPr>
                  <a:t>（</a:t>
                </a:r>
                <a:r>
                  <a:rPr lang="en-US" altLang="ja-JP" sz="1000" dirty="0">
                    <a:solidFill>
                      <a:srgbClr val="231916"/>
                    </a:solidFill>
                    <a:latin typeface="HGPGothicE" panose="020B0900000000000000" pitchFamily="34" charset="-128"/>
                    <a:ea typeface="Meiryo UI"/>
                    <a:cs typeface="Arial" panose="020B0604020202020204" pitchFamily="34" charset="0"/>
                  </a:rPr>
                  <a:t>%</a:t>
                </a:r>
                <a:r>
                  <a:rPr lang="ja-JP" altLang="en-US" sz="1000" dirty="0">
                    <a:solidFill>
                      <a:srgbClr val="231916"/>
                    </a:solidFill>
                    <a:latin typeface="+mn-ea"/>
                    <a:ea typeface="+mn-ea"/>
                    <a:cs typeface="Arial" panose="020B0604020202020204" pitchFamily="34" charset="0"/>
                  </a:rPr>
                  <a:t>）</a:t>
                </a:r>
                <a:endParaRPr sz="1000" dirty="0">
                  <a:solidFill>
                    <a:prstClr val="black"/>
                  </a:solidFill>
                  <a:latin typeface="+mn-ea"/>
                  <a:ea typeface="+mn-ea"/>
                  <a:cs typeface="Arial" panose="020B0604020202020204" pitchFamily="34" charset="0"/>
                </a:endParaRPr>
              </a:p>
            </p:txBody>
          </p:sp>
        </p:grpSp>
        <p:grpSp>
          <p:nvGrpSpPr>
            <p:cNvPr id="10" name="グループ化 9">
              <a:extLst>
                <a:ext uri="{FF2B5EF4-FFF2-40B4-BE49-F238E27FC236}">
                  <a16:creationId xmlns:a16="http://schemas.microsoft.com/office/drawing/2014/main" id="{D518CF20-EEC5-0140-0622-78BD8F9B6242}"/>
                </a:ext>
              </a:extLst>
            </p:cNvPr>
            <p:cNvGrpSpPr/>
            <p:nvPr/>
          </p:nvGrpSpPr>
          <p:grpSpPr>
            <a:xfrm>
              <a:off x="8192236" y="1909131"/>
              <a:ext cx="780659" cy="1344679"/>
              <a:chOff x="2753405" y="2717737"/>
              <a:chExt cx="780659" cy="1344679"/>
            </a:xfrm>
          </p:grpSpPr>
          <p:pic>
            <p:nvPicPr>
              <p:cNvPr id="14" name="Picture 151" descr="アメリカ合衆国">
                <a:extLst>
                  <a:ext uri="{FF2B5EF4-FFF2-40B4-BE49-F238E27FC236}">
                    <a16:creationId xmlns:a16="http://schemas.microsoft.com/office/drawing/2014/main" id="{6D2C43E1-A909-620C-1A3B-7973BAB1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0064" y="3879490"/>
                <a:ext cx="210405" cy="130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52" descr="英国">
                <a:extLst>
                  <a:ext uri="{FF2B5EF4-FFF2-40B4-BE49-F238E27FC236}">
                    <a16:creationId xmlns:a16="http://schemas.microsoft.com/office/drawing/2014/main" id="{D372FD3C-595B-AF6C-E4B6-1DE148C96E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0064" y="3684847"/>
                <a:ext cx="210405" cy="130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3" descr="ドイツ">
                <a:extLst>
                  <a:ext uri="{FF2B5EF4-FFF2-40B4-BE49-F238E27FC236}">
                    <a16:creationId xmlns:a16="http://schemas.microsoft.com/office/drawing/2014/main" id="{27A50D69-6503-21A6-AFBE-F22BECAC95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0087" y="3340274"/>
                <a:ext cx="210405" cy="130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54" descr="フランス">
                <a:extLst>
                  <a:ext uri="{FF2B5EF4-FFF2-40B4-BE49-F238E27FC236}">
                    <a16:creationId xmlns:a16="http://schemas.microsoft.com/office/drawing/2014/main" id="{4D6B98CA-27A4-8213-0280-CB85665FBB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0087" y="3512587"/>
                <a:ext cx="210405" cy="130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55" descr="日本">
                <a:extLst>
                  <a:ext uri="{FF2B5EF4-FFF2-40B4-BE49-F238E27FC236}">
                    <a16:creationId xmlns:a16="http://schemas.microsoft.com/office/drawing/2014/main" id="{36714415-CDE2-5D4B-ECDF-7F89E3878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3405" y="2761529"/>
                <a:ext cx="223770" cy="138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 Box 158">
                <a:extLst>
                  <a:ext uri="{FF2B5EF4-FFF2-40B4-BE49-F238E27FC236}">
                    <a16:creationId xmlns:a16="http://schemas.microsoft.com/office/drawing/2014/main" id="{F48A468E-1E4D-0906-5DE2-ADAB609470CF}"/>
                  </a:ext>
                </a:extLst>
              </p:cNvPr>
              <p:cNvSpPr txBox="1">
                <a:spLocks noChangeArrowheads="1"/>
              </p:cNvSpPr>
              <p:nvPr/>
            </p:nvSpPr>
            <p:spPr bwMode="auto">
              <a:xfrm>
                <a:off x="2936613" y="2717737"/>
                <a:ext cx="407364" cy="227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83030"/>
                    </a:solidFill>
                    <a:latin typeface="+mn-ea"/>
                    <a:ea typeface="+mn-ea"/>
                  </a:rPr>
                  <a:t>日本</a:t>
                </a:r>
              </a:p>
            </p:txBody>
          </p:sp>
          <p:sp>
            <p:nvSpPr>
              <p:cNvPr id="22" name="Text Box 159">
                <a:extLst>
                  <a:ext uri="{FF2B5EF4-FFF2-40B4-BE49-F238E27FC236}">
                    <a16:creationId xmlns:a16="http://schemas.microsoft.com/office/drawing/2014/main" id="{5A4A129C-5280-EC10-9C7E-6AFD0712C091}"/>
                  </a:ext>
                </a:extLst>
              </p:cNvPr>
              <p:cNvSpPr txBox="1">
                <a:spLocks noChangeArrowheads="1"/>
              </p:cNvSpPr>
              <p:nvPr/>
            </p:nvSpPr>
            <p:spPr bwMode="auto">
              <a:xfrm>
                <a:off x="2952230" y="3296062"/>
                <a:ext cx="458660" cy="227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AB200"/>
                    </a:solidFill>
                    <a:latin typeface="+mn-ea"/>
                    <a:ea typeface="+mn-ea"/>
                  </a:rPr>
                  <a:t>ドイツ</a:t>
                </a:r>
              </a:p>
            </p:txBody>
          </p:sp>
          <p:sp>
            <p:nvSpPr>
              <p:cNvPr id="23" name="Text Box 160">
                <a:extLst>
                  <a:ext uri="{FF2B5EF4-FFF2-40B4-BE49-F238E27FC236}">
                    <a16:creationId xmlns:a16="http://schemas.microsoft.com/office/drawing/2014/main" id="{01E0EE88-FB7F-FD35-08F4-D850A54F46F2}"/>
                  </a:ext>
                </a:extLst>
              </p:cNvPr>
              <p:cNvSpPr txBox="1">
                <a:spLocks noChangeArrowheads="1"/>
              </p:cNvSpPr>
              <p:nvPr/>
            </p:nvSpPr>
            <p:spPr bwMode="auto">
              <a:xfrm>
                <a:off x="2947164" y="3467768"/>
                <a:ext cx="586900" cy="227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FF66CC"/>
                    </a:solidFill>
                    <a:latin typeface="+mn-ea"/>
                    <a:ea typeface="+mn-ea"/>
                  </a:rPr>
                  <a:t>フランス</a:t>
                </a:r>
              </a:p>
            </p:txBody>
          </p:sp>
          <p:sp>
            <p:nvSpPr>
              <p:cNvPr id="26" name="Text Box 161">
                <a:extLst>
                  <a:ext uri="{FF2B5EF4-FFF2-40B4-BE49-F238E27FC236}">
                    <a16:creationId xmlns:a16="http://schemas.microsoft.com/office/drawing/2014/main" id="{7D32C56E-4F53-3031-6284-4FC5D6D182BF}"/>
                  </a:ext>
                </a:extLst>
              </p:cNvPr>
              <p:cNvSpPr txBox="1">
                <a:spLocks noChangeArrowheads="1"/>
              </p:cNvSpPr>
              <p:nvPr/>
            </p:nvSpPr>
            <p:spPr bwMode="auto">
              <a:xfrm>
                <a:off x="2946980" y="3643304"/>
                <a:ext cx="407364" cy="227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2B7CDD"/>
                    </a:solidFill>
                    <a:latin typeface="+mn-ea"/>
                    <a:ea typeface="+mn-ea"/>
                  </a:rPr>
                  <a:t>英国</a:t>
                </a:r>
              </a:p>
            </p:txBody>
          </p:sp>
          <p:sp>
            <p:nvSpPr>
              <p:cNvPr id="227" name="Text Box 162">
                <a:extLst>
                  <a:ext uri="{FF2B5EF4-FFF2-40B4-BE49-F238E27FC236}">
                    <a16:creationId xmlns:a16="http://schemas.microsoft.com/office/drawing/2014/main" id="{4A515006-83EF-F146-0989-B2411795A848}"/>
                  </a:ext>
                </a:extLst>
              </p:cNvPr>
              <p:cNvSpPr txBox="1">
                <a:spLocks noChangeArrowheads="1"/>
              </p:cNvSpPr>
              <p:nvPr/>
            </p:nvSpPr>
            <p:spPr bwMode="auto">
              <a:xfrm>
                <a:off x="2946980" y="3835333"/>
                <a:ext cx="407364" cy="227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7030A0"/>
                    </a:solidFill>
                    <a:latin typeface="+mn-ea"/>
                    <a:ea typeface="+mn-ea"/>
                  </a:rPr>
                  <a:t>米国</a:t>
                </a:r>
              </a:p>
            </p:txBody>
          </p:sp>
        </p:grpSp>
        <p:sp>
          <p:nvSpPr>
            <p:cNvPr id="232" name="object 34">
              <a:extLst>
                <a:ext uri="{FF2B5EF4-FFF2-40B4-BE49-F238E27FC236}">
                  <a16:creationId xmlns:a16="http://schemas.microsoft.com/office/drawing/2014/main" id="{B4B88D8D-3087-EE19-6246-A90367564669}"/>
                </a:ext>
              </a:extLst>
            </p:cNvPr>
            <p:cNvSpPr txBox="1"/>
            <p:nvPr/>
          </p:nvSpPr>
          <p:spPr>
            <a:xfrm>
              <a:off x="4463054" y="2230495"/>
              <a:ext cx="820616" cy="301173"/>
            </a:xfrm>
            <a:prstGeom prst="rect">
              <a:avLst/>
            </a:prstGeom>
          </p:spPr>
          <p:txBody>
            <a:bodyPr vert="horz" wrap="square" lIns="0" tIns="0" rIns="0" bIns="0" rtlCol="0">
              <a:spAutoFit/>
            </a:bodyPr>
            <a:lstStyle/>
            <a:p>
              <a:pPr marL="196953" marR="4689" indent="-185815" defTabSz="844083" eaLnBrk="1" fontAlgn="auto" hangingPunct="1">
                <a:lnSpc>
                  <a:spcPct val="101499"/>
                </a:lnSpc>
                <a:spcBef>
                  <a:spcPts val="0"/>
                </a:spcBef>
                <a:spcAft>
                  <a:spcPts val="0"/>
                </a:spcAft>
                <a:defRPr/>
              </a:pPr>
              <a:r>
                <a:rPr sz="1000" spc="46" dirty="0">
                  <a:solidFill>
                    <a:prstClr val="black"/>
                  </a:solidFill>
                  <a:latin typeface="HGPGothicE" panose="020B0900000000000000" pitchFamily="34" charset="-128"/>
                  <a:ea typeface="Meiryo UI"/>
                  <a:cs typeface="Arial" panose="020B0604020202020204" pitchFamily="34" charset="0"/>
                </a:rPr>
                <a:t>（20</a:t>
              </a:r>
              <a:r>
                <a:rPr lang="en-US" sz="1000" spc="46" dirty="0">
                  <a:solidFill>
                    <a:prstClr val="black"/>
                  </a:solidFill>
                  <a:latin typeface="HGPGothicE" panose="020B0900000000000000" pitchFamily="34" charset="-128"/>
                  <a:ea typeface="Meiryo UI"/>
                  <a:cs typeface="Arial" panose="020B0604020202020204" pitchFamily="34" charset="0"/>
                </a:rPr>
                <a:t>25</a:t>
              </a:r>
              <a:r>
                <a:rPr sz="1000" spc="46" dirty="0">
                  <a:solidFill>
                    <a:prstClr val="black"/>
                  </a:solidFill>
                  <a:latin typeface="HGPGothicE" panose="020B0900000000000000" pitchFamily="34" charset="-128"/>
                  <a:ea typeface="Meiryo UI"/>
                  <a:cs typeface="Arial" panose="020B0604020202020204" pitchFamily="34" charset="0"/>
                </a:rPr>
                <a:t>年）  </a:t>
              </a:r>
              <a:r>
                <a:rPr sz="1000" spc="55" dirty="0">
                  <a:solidFill>
                    <a:prstClr val="black"/>
                  </a:solidFill>
                  <a:latin typeface="HGPGothicE" panose="020B0900000000000000" pitchFamily="34" charset="-128"/>
                  <a:ea typeface="Meiryo UI"/>
                  <a:cs typeface="Arial" panose="020B0604020202020204" pitchFamily="34" charset="0"/>
                </a:rPr>
                <a:t>2</a:t>
              </a:r>
              <a:r>
                <a:rPr lang="en-US" sz="1000" spc="55" dirty="0">
                  <a:solidFill>
                    <a:prstClr val="black"/>
                  </a:solidFill>
                  <a:latin typeface="HGPGothicE" panose="020B0900000000000000" pitchFamily="34" charset="-128"/>
                  <a:ea typeface="Meiryo UI"/>
                  <a:cs typeface="Arial" panose="020B0604020202020204" pitchFamily="34" charset="0"/>
                </a:rPr>
                <a:t>9</a:t>
              </a:r>
              <a:r>
                <a:rPr sz="1000" spc="55" dirty="0">
                  <a:solidFill>
                    <a:prstClr val="black"/>
                  </a:solidFill>
                  <a:latin typeface="HGPGothicE" panose="020B0900000000000000" pitchFamily="34" charset="-128"/>
                  <a:ea typeface="Meiryo UI"/>
                  <a:cs typeface="Arial" panose="020B0604020202020204" pitchFamily="34" charset="0"/>
                </a:rPr>
                <a:t>.</a:t>
              </a:r>
              <a:r>
                <a:rPr lang="en-US" altLang="ja-JP" sz="1000" spc="55" dirty="0">
                  <a:solidFill>
                    <a:prstClr val="black"/>
                  </a:solidFill>
                  <a:latin typeface="HGPGothicE" panose="020B0900000000000000" pitchFamily="34" charset="-128"/>
                  <a:ea typeface="Meiryo UI"/>
                  <a:cs typeface="Arial" panose="020B0604020202020204" pitchFamily="34" charset="0"/>
                </a:rPr>
                <a:t>6</a:t>
              </a:r>
            </a:p>
          </p:txBody>
        </p:sp>
      </p:grpSp>
      <p:sp>
        <p:nvSpPr>
          <p:cNvPr id="234" name="object 66">
            <a:extLst>
              <a:ext uri="{FF2B5EF4-FFF2-40B4-BE49-F238E27FC236}">
                <a16:creationId xmlns:a16="http://schemas.microsoft.com/office/drawing/2014/main" id="{744F3D33-A1FC-D990-6C19-FBCB74882C34}"/>
              </a:ext>
            </a:extLst>
          </p:cNvPr>
          <p:cNvSpPr txBox="1"/>
          <p:nvPr/>
        </p:nvSpPr>
        <p:spPr>
          <a:xfrm>
            <a:off x="562605" y="5781724"/>
            <a:ext cx="8330570" cy="246221"/>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800" dirty="0">
                <a:solidFill>
                  <a:prstClr val="black"/>
                </a:solidFill>
                <a:latin typeface="+mn-ea"/>
                <a:ea typeface="+mn-ea"/>
              </a:rPr>
              <a:t>出所 ：</a:t>
            </a:r>
            <a:r>
              <a:rPr lang="ja-JP" altLang="en-US" sz="800" spc="-50" dirty="0">
                <a:solidFill>
                  <a:prstClr val="black"/>
                </a:solidFill>
                <a:latin typeface="+mn-ea"/>
                <a:ea typeface="+mn-ea"/>
              </a:rPr>
              <a:t> </a:t>
            </a:r>
            <a:r>
              <a:rPr lang="ja-JP" altLang="en-US" sz="800" dirty="0">
                <a:solidFill>
                  <a:prstClr val="black"/>
                </a:solidFill>
                <a:latin typeface="+mn-ea"/>
                <a:ea typeface="+mn-ea"/>
              </a:rPr>
              <a:t>日本：総務省「人口推計」、国立社会保障・人口問題研究所　「日本の将来推計人口（令和５年推計）」（出生中位・死亡中位仮定）</a:t>
            </a:r>
            <a:endParaRPr lang="en-US" altLang="ja-JP" sz="800" dirty="0">
              <a:solidFill>
                <a:prstClr val="black"/>
              </a:solidFill>
              <a:latin typeface="+mn-ea"/>
              <a:ea typeface="+mn-ea"/>
            </a:endParaRPr>
          </a:p>
          <a:p>
            <a:pPr marL="11723" defTabSz="844083" eaLnBrk="1" fontAlgn="auto" hangingPunct="1">
              <a:spcBef>
                <a:spcPts val="0"/>
              </a:spcBef>
              <a:spcAft>
                <a:spcPts val="0"/>
              </a:spcAft>
              <a:defRPr/>
            </a:pPr>
            <a:r>
              <a:rPr lang="ja-JP" altLang="en-US" sz="800" dirty="0">
                <a:solidFill>
                  <a:prstClr val="black"/>
                </a:solidFill>
                <a:latin typeface="+mn-ea"/>
                <a:ea typeface="+mn-ea"/>
              </a:rPr>
              <a:t>　　　　</a:t>
            </a:r>
            <a:r>
              <a:rPr lang="ja-JP" altLang="en-US" sz="800" spc="80" dirty="0">
                <a:solidFill>
                  <a:prstClr val="black"/>
                </a:solidFill>
                <a:latin typeface="+mn-ea"/>
                <a:ea typeface="+mn-ea"/>
              </a:rPr>
              <a:t> </a:t>
            </a:r>
            <a:r>
              <a:rPr lang="ja-JP" altLang="en-US" sz="800" dirty="0">
                <a:solidFill>
                  <a:prstClr val="black"/>
                </a:solidFill>
                <a:latin typeface="+mn-ea"/>
                <a:ea typeface="+mn-ea"/>
              </a:rPr>
              <a:t>諸外国：国連</a:t>
            </a:r>
            <a:r>
              <a:rPr lang="en-US" altLang="ja-JP" sz="800" dirty="0">
                <a:solidFill>
                  <a:prstClr val="black"/>
                </a:solidFill>
                <a:latin typeface="+mn-ea"/>
                <a:ea typeface="+mn-ea"/>
              </a:rPr>
              <a:t>“World Population Prospects 2024”</a:t>
            </a:r>
          </a:p>
        </p:txBody>
      </p:sp>
      <p:sp>
        <p:nvSpPr>
          <p:cNvPr id="3" name="スライド番号プレースホルダー 8">
            <a:extLst>
              <a:ext uri="{FF2B5EF4-FFF2-40B4-BE49-F238E27FC236}">
                <a16:creationId xmlns:a16="http://schemas.microsoft.com/office/drawing/2014/main" id="{489A8AFE-C10E-65E6-39CA-6ABF6E3BFC96}"/>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19</a:t>
            </a:fld>
            <a:endParaRPr lang="en-US" altLang="ja-JP" dirty="0">
              <a:latin typeface="+mn-ea"/>
              <a:ea typeface="+mn-ea"/>
            </a:endParaRPr>
          </a:p>
        </p:txBody>
      </p:sp>
    </p:spTree>
    <p:extLst>
      <p:ext uri="{BB962C8B-B14F-4D97-AF65-F5344CB8AC3E}">
        <p14:creationId xmlns:p14="http://schemas.microsoft.com/office/powerpoint/2010/main" val="381133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p:cTn id="7" dur="128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グループ化 51">
            <a:extLst>
              <a:ext uri="{FF2B5EF4-FFF2-40B4-BE49-F238E27FC236}">
                <a16:creationId xmlns:a16="http://schemas.microsoft.com/office/drawing/2014/main" id="{2021CB70-9A6D-443D-B615-A7D0E79258F5}"/>
              </a:ext>
            </a:extLst>
          </p:cNvPr>
          <p:cNvGrpSpPr/>
          <p:nvPr/>
        </p:nvGrpSpPr>
        <p:grpSpPr>
          <a:xfrm>
            <a:off x="287921" y="6410880"/>
            <a:ext cx="7960460" cy="374400"/>
            <a:chOff x="322211" y="6410880"/>
            <a:chExt cx="8532000" cy="374400"/>
          </a:xfrm>
        </p:grpSpPr>
        <p:sp>
          <p:nvSpPr>
            <p:cNvPr id="53" name="正方形/長方形 52">
              <a:extLst>
                <a:ext uri="{FF2B5EF4-FFF2-40B4-BE49-F238E27FC236}">
                  <a16:creationId xmlns:a16="http://schemas.microsoft.com/office/drawing/2014/main" id="{670E22B0-018A-42F6-991E-DC3D5E98049E}"/>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4" name="正方形/長方形 53">
              <a:extLst>
                <a:ext uri="{FF2B5EF4-FFF2-40B4-BE49-F238E27FC236}">
                  <a16:creationId xmlns:a16="http://schemas.microsoft.com/office/drawing/2014/main" id="{0044478B-C343-4248-8903-0903A16725F7}"/>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803549" y="6483360"/>
            <a:ext cx="6029081"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HGPGothicE" panose="020B09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20"/>
            <a:ext cx="832606" cy="749284"/>
            <a:chOff x="-35154" y="5996308"/>
            <a:chExt cx="945432" cy="850819"/>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2"/>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7"/>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1800" dirty="0">
                    <a:solidFill>
                      <a:srgbClr val="005BAD"/>
                    </a:solidFill>
                    <a:latin typeface="HGP創英角ｺﾞｼｯｸUB" panose="020B0900000000000000" pitchFamily="50" charset="-128"/>
                    <a:ea typeface="HGP創英角ｺﾞｼｯｸUB" panose="020B0900000000000000" pitchFamily="50" charset="-128"/>
                  </a:rPr>
                  <a:t>会社</a:t>
                </a:r>
                <a:endParaRPr lang="ja-JP" altLang="en-US" dirty="0">
                  <a:solidFill>
                    <a:srgbClr val="005BAD"/>
                  </a:solidFill>
                  <a:latin typeface="HGP創英角ｺﾞｼｯｸUB" panose="020B0900000000000000" pitchFamily="50" charset="-128"/>
                  <a:ea typeface="HGP創英角ｺﾞｼｯｸUB" panose="020B0900000000000000" pitchFamily="50" charset="-128"/>
                </a:endParaRP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1800" dirty="0">
                    <a:solidFill>
                      <a:srgbClr val="005BAD"/>
                    </a:solidFill>
                    <a:latin typeface="HGP創英角ｺﾞｼｯｸUB" panose="020B0900000000000000" pitchFamily="50" charset="-128"/>
                    <a:ea typeface="HGP創英角ｺﾞｼｯｸUB" panose="020B0900000000000000" pitchFamily="50" charset="-128"/>
                  </a:rPr>
                  <a:t>外出先</a:t>
                </a:r>
                <a:endParaRPr lang="ja-JP" altLang="en-US" dirty="0">
                  <a:solidFill>
                    <a:srgbClr val="005BAD"/>
                  </a:solidFill>
                  <a:latin typeface="HGP創英角ｺﾞｼｯｸUB" panose="020B0900000000000000" pitchFamily="50" charset="-128"/>
                  <a:ea typeface="HGP創英角ｺﾞｼｯｸUB" panose="020B0900000000000000" pitchFamily="50" charset="-128"/>
                </a:endParaRP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pic>
        <p:nvPicPr>
          <p:cNvPr id="55" name="図 54">
            <a:hlinkClick r:id="rId5"/>
            <a:extLst>
              <a:ext uri="{FF2B5EF4-FFF2-40B4-BE49-F238E27FC236}">
                <a16:creationId xmlns:a16="http://schemas.microsoft.com/office/drawing/2014/main" id="{726264DB-D7F1-4827-958C-4AB8AC447D79}"/>
              </a:ext>
            </a:extLst>
          </p:cNvPr>
          <p:cNvPicPr>
            <a:picLocks noChangeAspect="1"/>
          </p:cNvPicPr>
          <p:nvPr/>
        </p:nvPicPr>
        <p:blipFill>
          <a:blip r:embed="rId10"/>
          <a:stretch>
            <a:fillRect/>
          </a:stretch>
        </p:blipFill>
        <p:spPr>
          <a:xfrm>
            <a:off x="8367365" y="6353452"/>
            <a:ext cx="478083" cy="478083"/>
          </a:xfrm>
          <a:prstGeom prst="rect">
            <a:avLst/>
          </a:prstGeom>
        </p:spPr>
      </p:pic>
      <p:sp>
        <p:nvSpPr>
          <p:cNvPr id="13" name="スライド番号プレースホルダー 8">
            <a:extLst>
              <a:ext uri="{FF2B5EF4-FFF2-40B4-BE49-F238E27FC236}">
                <a16:creationId xmlns:a16="http://schemas.microsoft.com/office/drawing/2014/main" id="{18CC130E-8F7B-DE0F-E92F-AB6C4AF36DEC}"/>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23851" y="1085670"/>
            <a:ext cx="8519134" cy="827030"/>
            <a:chOff x="323851" y="1085670"/>
            <a:chExt cx="8519134" cy="827030"/>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2" y="6410880"/>
            <a:ext cx="7895488"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 https://www.youtube.com/watch?v=O8YDvxVEMEY </a:t>
            </a:r>
            <a:r>
              <a:rPr kumimoji="1" lang="ja-JP" altLang="en-US" sz="1000" dirty="0">
                <a:latin typeface="HGPGothicE" panose="020B0900000000000000" pitchFamily="34" charset="-128"/>
                <a:cs typeface="Arial" panose="020B0604020202020204" pitchFamily="34" charset="0"/>
              </a:rPr>
              <a:t>（財務省作成動画）</a:t>
            </a:r>
            <a:endParaRPr kumimoji="1" lang="ja-JP" altLang="en-US" sz="1100" dirty="0">
              <a:latin typeface="HGPGothicE" panose="020B0900000000000000" pitchFamily="34" charset="-128"/>
              <a:cs typeface="Arial" panose="020B0604020202020204" pitchFamily="34" charset="0"/>
            </a:endParaRPr>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hlinkClick r:id="rId3"/>
            <a:extLst>
              <a:ext uri="{FF2B5EF4-FFF2-40B4-BE49-F238E27FC236}">
                <a16:creationId xmlns:a16="http://schemas.microsoft.com/office/drawing/2014/main" id="{7D90FB35-79EE-4018-8A27-0D7A30FC9748}"/>
              </a:ext>
            </a:extLst>
          </p:cNvPr>
          <p:cNvPicPr>
            <a:picLocks noChangeAspect="1"/>
          </p:cNvPicPr>
          <p:nvPr/>
        </p:nvPicPr>
        <p:blipFill>
          <a:blip r:embed="rId5"/>
          <a:stretch>
            <a:fillRect/>
          </a:stretch>
        </p:blipFill>
        <p:spPr>
          <a:xfrm>
            <a:off x="8246271" y="6248194"/>
            <a:ext cx="609806" cy="609806"/>
          </a:xfrm>
          <a:prstGeom prst="rect">
            <a:avLst/>
          </a:prstGeom>
        </p:spPr>
      </p:pic>
      <p:sp>
        <p:nvSpPr>
          <p:cNvPr id="9" name="テキスト ボックス 8">
            <a:extLst>
              <a:ext uri="{FF2B5EF4-FFF2-40B4-BE49-F238E27FC236}">
                <a16:creationId xmlns:a16="http://schemas.microsoft.com/office/drawing/2014/main" id="{5FF047D7-1F94-6B8E-EBD9-27249DA195E6}"/>
              </a:ext>
            </a:extLst>
          </p:cNvPr>
          <p:cNvSpPr txBox="1"/>
          <p:nvPr/>
        </p:nvSpPr>
        <p:spPr>
          <a:xfrm>
            <a:off x="340206" y="2409000"/>
            <a:ext cx="8542592" cy="2568406"/>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2200" dirty="0">
                <a:latin typeface="+mn-ea"/>
                <a:ea typeface="+mn-ea"/>
              </a:rPr>
              <a:t>普通国債残高は、累増の一途をたどり、</a:t>
            </a:r>
            <a:r>
              <a:rPr kumimoji="1" lang="en-US" altLang="ja-JP" sz="2200" dirty="0">
                <a:latin typeface="+mn-ea"/>
                <a:ea typeface="+mn-ea"/>
              </a:rPr>
              <a:t>2025</a:t>
            </a:r>
            <a:r>
              <a:rPr kumimoji="1" lang="ja-JP" altLang="en-US" sz="2200" dirty="0">
                <a:latin typeface="+mn-ea"/>
                <a:ea typeface="+mn-ea"/>
              </a:rPr>
              <a:t>年度末には</a:t>
            </a:r>
            <a:r>
              <a:rPr kumimoji="1" lang="en-US" altLang="ja-JP" sz="2200" dirty="0">
                <a:latin typeface="+mn-ea"/>
                <a:ea typeface="+mn-ea"/>
              </a:rPr>
              <a:t>1,129</a:t>
            </a:r>
            <a:r>
              <a:rPr kumimoji="1" lang="ja-JP" altLang="en-US" sz="2200" dirty="0">
                <a:latin typeface="+mn-ea"/>
                <a:ea typeface="+mn-ea"/>
              </a:rPr>
              <a:t>兆円に上ると見込まれています。</a:t>
            </a:r>
          </a:p>
          <a:p>
            <a:pPr marL="252000" indent="-252000">
              <a:lnSpc>
                <a:spcPct val="110000"/>
              </a:lnSpc>
              <a:spcBef>
                <a:spcPts val="1800"/>
              </a:spcBef>
              <a:buClr>
                <a:srgbClr val="005BAD"/>
              </a:buClr>
              <a:buFont typeface="Wingdings" panose="05000000000000000000" pitchFamily="2" charset="2"/>
              <a:buChar char="l"/>
            </a:pPr>
            <a:r>
              <a:rPr lang="ja-JP" altLang="en-US" sz="2200" dirty="0">
                <a:latin typeface="+mn-ea"/>
                <a:ea typeface="+mn-ea"/>
              </a:rPr>
              <a:t>また、財政の持続可能性を見る上では、国により経済規模は異なるため、ＧＤＰに対する借金の総額の割合で比較することが重要です。</a:t>
            </a:r>
            <a:r>
              <a:rPr lang="ja-JP" altLang="en-US" sz="2200" dirty="0">
                <a:solidFill>
                  <a:srgbClr val="005BAD"/>
                </a:solidFill>
                <a:latin typeface="+mn-ea"/>
                <a:ea typeface="+mn-ea"/>
              </a:rPr>
              <a:t>日本の債務残高は</a:t>
            </a:r>
            <a:r>
              <a:rPr lang="en-US" altLang="ja-JP" sz="2200" dirty="0">
                <a:solidFill>
                  <a:srgbClr val="005BAD"/>
                </a:solidFill>
                <a:latin typeface="+mn-ea"/>
                <a:ea typeface="+mn-ea"/>
              </a:rPr>
              <a:t>GDP</a:t>
            </a:r>
            <a:r>
              <a:rPr lang="ja-JP" altLang="en-US" sz="2200" dirty="0">
                <a:solidFill>
                  <a:srgbClr val="005BAD"/>
                </a:solidFill>
                <a:latin typeface="+mn-ea"/>
                <a:ea typeface="+mn-ea"/>
              </a:rPr>
              <a:t>の２倍を超えており、主要先進国の中で最も高い水準</a:t>
            </a:r>
            <a:r>
              <a:rPr lang="ja-JP" altLang="en-US" sz="2200" dirty="0">
                <a:latin typeface="+mn-ea"/>
                <a:ea typeface="+mn-ea"/>
              </a:rPr>
              <a:t>にあります。</a:t>
            </a:r>
          </a:p>
        </p:txBody>
      </p:sp>
      <p:sp>
        <p:nvSpPr>
          <p:cNvPr id="11" name="スライド番号プレースホルダー 8">
            <a:extLst>
              <a:ext uri="{FF2B5EF4-FFF2-40B4-BE49-F238E27FC236}">
                <a16:creationId xmlns:a16="http://schemas.microsoft.com/office/drawing/2014/main" id="{C2516E2B-91D3-6311-DDB9-24EEB6B7F9F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20</a:t>
            </a:fld>
            <a:endParaRPr lang="en-US" altLang="ja-JP" dirty="0">
              <a:latin typeface="+mn-ea"/>
              <a:ea typeface="+mn-ea"/>
            </a:endParaRPr>
          </a:p>
        </p:txBody>
      </p:sp>
    </p:spTree>
    <p:extLst>
      <p:ext uri="{BB962C8B-B14F-4D97-AF65-F5344CB8AC3E}">
        <p14:creationId xmlns:p14="http://schemas.microsoft.com/office/powerpoint/2010/main" val="207136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16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18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7863857"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 https://www.youtube.com/watch?v=O8YDvxVEMEY </a:t>
            </a:r>
            <a:r>
              <a:rPr kumimoji="1" lang="ja-JP" altLang="en-US" sz="1000" dirty="0">
                <a:latin typeface="HGPGothicE" panose="020B0900000000000000" pitchFamily="34" charset="-128"/>
                <a:cs typeface="Arial" panose="020B0604020202020204" pitchFamily="34" charset="0"/>
              </a:rPr>
              <a:t>（財務省作成動画）</a:t>
            </a:r>
            <a:endParaRPr kumimoji="1" lang="ja-JP" altLang="en-US" sz="1100" dirty="0">
              <a:latin typeface="HGPGothicE" panose="020B0900000000000000" pitchFamily="34" charset="-128"/>
              <a:cs typeface="Arial" panose="020B0604020202020204" pitchFamily="34" charset="0"/>
            </a:endParaRPr>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2" name="object 23">
            <a:extLst>
              <a:ext uri="{FF2B5EF4-FFF2-40B4-BE49-F238E27FC236}">
                <a16:creationId xmlns:a16="http://schemas.microsoft.com/office/drawing/2014/main" id="{CE1CF444-CF31-E4FD-9E9D-39651D5CA851}"/>
              </a:ext>
            </a:extLst>
          </p:cNvPr>
          <p:cNvSpPr txBox="1"/>
          <p:nvPr/>
        </p:nvSpPr>
        <p:spPr>
          <a:xfrm>
            <a:off x="4787892" y="1174782"/>
            <a:ext cx="3801869"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rPr>
              <a:t>主な国の債務残高（対</a:t>
            </a:r>
            <a:r>
              <a:rPr lang="en-US" altLang="ja-JP" sz="1500" spc="32" dirty="0">
                <a:solidFill>
                  <a:srgbClr val="231916"/>
                </a:solidFill>
                <a:latin typeface="+mn-ea"/>
                <a:ea typeface="+mn-ea"/>
              </a:rPr>
              <a:t>GDP</a:t>
            </a:r>
            <a:r>
              <a:rPr lang="ja-JP" altLang="en-US" sz="1500" spc="32" dirty="0">
                <a:solidFill>
                  <a:srgbClr val="231916"/>
                </a:solidFill>
                <a:latin typeface="+mn-ea"/>
                <a:ea typeface="+mn-ea"/>
              </a:rPr>
              <a:t>比）</a:t>
            </a:r>
            <a:endParaRPr sz="1500" spc="32" dirty="0">
              <a:solidFill>
                <a:srgbClr val="231916"/>
              </a:solidFill>
              <a:latin typeface="+mn-ea"/>
              <a:ea typeface="+mn-ea"/>
            </a:endParaRPr>
          </a:p>
        </p:txBody>
      </p:sp>
      <p:sp>
        <p:nvSpPr>
          <p:cNvPr id="126" name="object 66">
            <a:extLst>
              <a:ext uri="{FF2B5EF4-FFF2-40B4-BE49-F238E27FC236}">
                <a16:creationId xmlns:a16="http://schemas.microsoft.com/office/drawing/2014/main" id="{72377939-7CF0-5FF2-A3C5-B80BFDA2A9B0}"/>
              </a:ext>
            </a:extLst>
          </p:cNvPr>
          <p:cNvSpPr txBox="1"/>
          <p:nvPr/>
        </p:nvSpPr>
        <p:spPr>
          <a:xfrm>
            <a:off x="4648717" y="5850463"/>
            <a:ext cx="4437989" cy="340671"/>
          </a:xfrm>
          <a:prstGeom prst="rect">
            <a:avLst/>
          </a:prstGeom>
        </p:spPr>
        <p:txBody>
          <a:bodyPr vert="horz" wrap="square" lIns="0" tIns="0" rIns="0" bIns="0" rtlCol="0" anchor="ctr">
            <a:spAutoFit/>
          </a:bodyPr>
          <a:lstStyle/>
          <a:p>
            <a:pPr marL="132926" indent="-422041" defTabSz="844083" eaLnBrk="1" fontAlgn="auto" hangingPunct="1">
              <a:spcBef>
                <a:spcPts val="0"/>
              </a:spcBef>
              <a:spcAft>
                <a:spcPts val="0"/>
              </a:spcAft>
              <a:defRPr/>
            </a:pPr>
            <a:r>
              <a:rPr lang="ja-JP" altLang="en-US" sz="738" dirty="0">
                <a:solidFill>
                  <a:prstClr val="black"/>
                </a:solidFill>
                <a:latin typeface="+mn-ea"/>
                <a:ea typeface="+mn-ea"/>
              </a:rPr>
              <a:t>出所 </a:t>
            </a:r>
            <a:r>
              <a:rPr lang="ja-JP" altLang="en-US" sz="700" dirty="0">
                <a:solidFill>
                  <a:schemeClr val="tx1"/>
                </a:solidFill>
                <a:latin typeface="+mn-ea"/>
                <a:ea typeface="+mn-ea"/>
              </a:rPr>
              <a:t>： </a:t>
            </a:r>
            <a:r>
              <a:rPr lang="en-US" altLang="ja-JP" sz="738" dirty="0">
                <a:solidFill>
                  <a:prstClr val="black"/>
                </a:solidFill>
                <a:latin typeface="+mn-ea"/>
                <a:ea typeface="+mn-ea"/>
              </a:rPr>
              <a:t>IMF “World Economic Outlook” (2024</a:t>
            </a:r>
            <a:r>
              <a:rPr lang="ja-JP" altLang="en-US" sz="738" dirty="0">
                <a:solidFill>
                  <a:prstClr val="black"/>
                </a:solidFill>
                <a:latin typeface="+mn-ea"/>
                <a:ea typeface="+mn-ea"/>
              </a:rPr>
              <a:t>年</a:t>
            </a:r>
            <a:r>
              <a:rPr lang="en-US" altLang="ja-JP" sz="738" dirty="0">
                <a:solidFill>
                  <a:prstClr val="black"/>
                </a:solidFill>
                <a:latin typeface="+mn-ea"/>
              </a:rPr>
              <a:t>10</a:t>
            </a:r>
            <a:r>
              <a:rPr lang="ja-JP" altLang="en-US" sz="738" dirty="0">
                <a:solidFill>
                  <a:prstClr val="black"/>
                </a:solidFill>
                <a:latin typeface="+mn-ea"/>
                <a:ea typeface="+mn-ea"/>
              </a:rPr>
              <a:t>月）</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１　数値は一般政府（中央政府、地方政府、社会保障基金を合わせたもの）ベース。</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２　日本は、</a:t>
            </a:r>
            <a:r>
              <a:rPr lang="en-US" altLang="ja-JP" sz="738" dirty="0">
                <a:solidFill>
                  <a:prstClr val="black"/>
                </a:solidFill>
                <a:latin typeface="+mn-ea"/>
                <a:ea typeface="+mn-ea"/>
              </a:rPr>
              <a:t>2023</a:t>
            </a:r>
            <a:r>
              <a:rPr lang="ja-JP" altLang="en-US" sz="738" dirty="0">
                <a:solidFill>
                  <a:prstClr val="black"/>
                </a:solidFill>
                <a:latin typeface="+mn-ea"/>
                <a:ea typeface="+mn-ea"/>
              </a:rPr>
              <a:t>年から</a:t>
            </a:r>
            <a:r>
              <a:rPr lang="en-US" altLang="ja-JP" sz="738" dirty="0">
                <a:solidFill>
                  <a:prstClr val="black"/>
                </a:solidFill>
                <a:latin typeface="+mn-ea"/>
                <a:ea typeface="+mn-ea"/>
              </a:rPr>
              <a:t>2025</a:t>
            </a:r>
            <a:r>
              <a:rPr lang="ja-JP" altLang="en-US" sz="738" dirty="0">
                <a:solidFill>
                  <a:prstClr val="black"/>
                </a:solidFill>
                <a:latin typeface="+mn-ea"/>
                <a:ea typeface="+mn-ea"/>
              </a:rPr>
              <a:t>年が推計値。それ以外の国は、</a:t>
            </a:r>
            <a:r>
              <a:rPr lang="en-US" altLang="ja-JP" sz="738" dirty="0">
                <a:solidFill>
                  <a:prstClr val="black"/>
                </a:solidFill>
                <a:latin typeface="+mn-ea"/>
                <a:ea typeface="+mn-ea"/>
              </a:rPr>
              <a:t>2024</a:t>
            </a:r>
            <a:r>
              <a:rPr lang="ja-JP" altLang="en-US" sz="738" dirty="0">
                <a:solidFill>
                  <a:prstClr val="black"/>
                </a:solidFill>
                <a:latin typeface="+mn-ea"/>
                <a:ea typeface="+mn-ea"/>
              </a:rPr>
              <a:t>年及び</a:t>
            </a:r>
            <a:r>
              <a:rPr lang="en-US" altLang="ja-JP" sz="738" dirty="0">
                <a:solidFill>
                  <a:prstClr val="black"/>
                </a:solidFill>
                <a:latin typeface="+mn-ea"/>
                <a:ea typeface="+mn-ea"/>
              </a:rPr>
              <a:t>2025</a:t>
            </a:r>
            <a:r>
              <a:rPr lang="ja-JP" altLang="en-US" sz="738" dirty="0">
                <a:solidFill>
                  <a:prstClr val="black"/>
                </a:solidFill>
                <a:latin typeface="+mn-ea"/>
                <a:ea typeface="+mn-ea"/>
              </a:rPr>
              <a:t>年が推計値。</a:t>
            </a:r>
          </a:p>
        </p:txBody>
      </p:sp>
      <p:sp>
        <p:nvSpPr>
          <p:cNvPr id="130" name="object 23">
            <a:extLst>
              <a:ext uri="{FF2B5EF4-FFF2-40B4-BE49-F238E27FC236}">
                <a16:creationId xmlns:a16="http://schemas.microsoft.com/office/drawing/2014/main" id="{E6D3C259-7C10-BB44-4E48-072460E97262}"/>
              </a:ext>
            </a:extLst>
          </p:cNvPr>
          <p:cNvSpPr txBox="1"/>
          <p:nvPr/>
        </p:nvSpPr>
        <p:spPr>
          <a:xfrm>
            <a:off x="708001" y="1174782"/>
            <a:ext cx="3256977"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cs typeface="Meiryo"/>
              </a:rPr>
              <a:t>日本の普通国債残高の推移</a:t>
            </a:r>
            <a:endParaRPr sz="1500" dirty="0">
              <a:solidFill>
                <a:prstClr val="black"/>
              </a:solidFill>
              <a:latin typeface="+mn-ea"/>
              <a:ea typeface="+mn-ea"/>
              <a:cs typeface="Yu Gothic"/>
            </a:endParaRPr>
          </a:p>
        </p:txBody>
      </p:sp>
      <p:sp>
        <p:nvSpPr>
          <p:cNvPr id="127" name="object 66">
            <a:extLst>
              <a:ext uri="{FF2B5EF4-FFF2-40B4-BE49-F238E27FC236}">
                <a16:creationId xmlns:a16="http://schemas.microsoft.com/office/drawing/2014/main" id="{18B48F62-7CCA-AFDD-DD10-761EBF8CC033}"/>
              </a:ext>
            </a:extLst>
          </p:cNvPr>
          <p:cNvSpPr txBox="1"/>
          <p:nvPr/>
        </p:nvSpPr>
        <p:spPr>
          <a:xfrm>
            <a:off x="324064" y="5850027"/>
            <a:ext cx="4062222"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en-US" altLang="ja-JP" sz="738" dirty="0">
                <a:solidFill>
                  <a:prstClr val="black"/>
                </a:solidFill>
                <a:latin typeface="+mn-ea"/>
                <a:cs typeface="Yu Gothic"/>
              </a:rPr>
              <a:t>2023</a:t>
            </a:r>
            <a:r>
              <a:rPr lang="ja-JP" altLang="en-US" sz="738" dirty="0">
                <a:solidFill>
                  <a:prstClr val="black"/>
                </a:solidFill>
                <a:latin typeface="+mn-ea"/>
                <a:cs typeface="Yu Gothic"/>
              </a:rPr>
              <a:t>年度までは実績、</a:t>
            </a:r>
            <a:r>
              <a:rPr lang="en-US" altLang="ja-JP" sz="738" dirty="0">
                <a:solidFill>
                  <a:prstClr val="black"/>
                </a:solidFill>
                <a:latin typeface="+mn-ea"/>
                <a:cs typeface="Yu Gothic"/>
              </a:rPr>
              <a:t>2024</a:t>
            </a:r>
            <a:r>
              <a:rPr lang="ja-JP" altLang="en-US" sz="738" dirty="0">
                <a:solidFill>
                  <a:prstClr val="black"/>
                </a:solidFill>
                <a:latin typeface="+mn-ea"/>
                <a:cs typeface="Yu Gothic"/>
              </a:rPr>
              <a:t>年度は補正後予算、</a:t>
            </a:r>
            <a:r>
              <a:rPr lang="en-US" altLang="ja-JP" sz="738" dirty="0">
                <a:solidFill>
                  <a:prstClr val="black"/>
                </a:solidFill>
                <a:latin typeface="+mn-ea"/>
                <a:cs typeface="Yu Gothic"/>
              </a:rPr>
              <a:t>2025</a:t>
            </a:r>
            <a:r>
              <a:rPr lang="ja-JP" altLang="en-US" sz="738" dirty="0">
                <a:solidFill>
                  <a:prstClr val="black"/>
                </a:solidFill>
                <a:latin typeface="+mn-ea"/>
                <a:cs typeface="Yu Gothic"/>
              </a:rPr>
              <a:t>年度は予算に基づく見込み。</a:t>
            </a:r>
            <a:endParaRPr lang="en-US" altLang="ja-JP" sz="738" dirty="0">
              <a:solidFill>
                <a:prstClr val="black"/>
              </a:solidFill>
              <a:latin typeface="+mn-ea"/>
              <a:ea typeface="+mn-ea"/>
              <a:cs typeface="Yu Gothic"/>
            </a:endParaRPr>
          </a:p>
        </p:txBody>
      </p:sp>
      <p:grpSp>
        <p:nvGrpSpPr>
          <p:cNvPr id="271" name="グループ化 270">
            <a:extLst>
              <a:ext uri="{FF2B5EF4-FFF2-40B4-BE49-F238E27FC236}">
                <a16:creationId xmlns:a16="http://schemas.microsoft.com/office/drawing/2014/main" id="{CEDE91CB-E495-6B7D-4303-A263A5764169}"/>
              </a:ext>
            </a:extLst>
          </p:cNvPr>
          <p:cNvGrpSpPr/>
          <p:nvPr/>
        </p:nvGrpSpPr>
        <p:grpSpPr>
          <a:xfrm>
            <a:off x="253595" y="1431966"/>
            <a:ext cx="4082338" cy="4442475"/>
            <a:chOff x="253595" y="1431966"/>
            <a:chExt cx="4082338" cy="4442475"/>
          </a:xfrm>
        </p:grpSpPr>
        <p:graphicFrame>
          <p:nvGraphicFramePr>
            <p:cNvPr id="11" name="グラフ 10">
              <a:extLst>
                <a:ext uri="{FF2B5EF4-FFF2-40B4-BE49-F238E27FC236}">
                  <a16:creationId xmlns:a16="http://schemas.microsoft.com/office/drawing/2014/main" id="{FCD79B10-0711-E87B-777E-4D29A1F0D7D7}"/>
                </a:ext>
              </a:extLst>
            </p:cNvPr>
            <p:cNvGraphicFramePr/>
            <p:nvPr/>
          </p:nvGraphicFramePr>
          <p:xfrm>
            <a:off x="253595" y="1644814"/>
            <a:ext cx="3960000" cy="4031581"/>
          </p:xfrm>
          <a:graphic>
            <a:graphicData uri="http://schemas.openxmlformats.org/drawingml/2006/chart">
              <c:chart xmlns:c="http://schemas.openxmlformats.org/drawingml/2006/chart" xmlns:r="http://schemas.openxmlformats.org/officeDocument/2006/relationships" r:id="rId4"/>
            </a:graphicData>
          </a:graphic>
        </p:graphicFrame>
        <p:sp>
          <p:nvSpPr>
            <p:cNvPr id="128" name="テキスト ボックス 127">
              <a:extLst>
                <a:ext uri="{FF2B5EF4-FFF2-40B4-BE49-F238E27FC236}">
                  <a16:creationId xmlns:a16="http://schemas.microsoft.com/office/drawing/2014/main" id="{A2C7C2AC-D264-6954-3A90-B759C2F7EE7A}"/>
                </a:ext>
              </a:extLst>
            </p:cNvPr>
            <p:cNvSpPr txBox="1"/>
            <p:nvPr/>
          </p:nvSpPr>
          <p:spPr>
            <a:xfrm>
              <a:off x="333967" y="1431966"/>
              <a:ext cx="728226" cy="26007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prstClr val="black"/>
                  </a:solidFill>
                  <a:latin typeface="+mn-ea"/>
                  <a:ea typeface="+mn-ea"/>
                  <a:cs typeface="Arial" panose="020B0604020202020204" pitchFamily="34" charset="0"/>
                </a:rPr>
                <a:t>（兆円）</a:t>
              </a:r>
            </a:p>
          </p:txBody>
        </p:sp>
        <p:sp>
          <p:nvSpPr>
            <p:cNvPr id="129" name="テキスト ボックス 50">
              <a:extLst>
                <a:ext uri="{FF2B5EF4-FFF2-40B4-BE49-F238E27FC236}">
                  <a16:creationId xmlns:a16="http://schemas.microsoft.com/office/drawing/2014/main" id="{0A75CB81-3AE5-9AE1-C7C3-7D9D7A60E24F}"/>
                </a:ext>
              </a:extLst>
            </p:cNvPr>
            <p:cNvSpPr txBox="1">
              <a:spLocks noChangeArrowheads="1"/>
            </p:cNvSpPr>
            <p:nvPr/>
          </p:nvSpPr>
          <p:spPr bwMode="auto">
            <a:xfrm>
              <a:off x="3639147" y="5612253"/>
              <a:ext cx="671196" cy="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defTabSz="844007" eaLnBrk="1" fontAlgn="auto" hangingPunct="1">
                <a:lnSpc>
                  <a:spcPts val="1477"/>
                </a:lnSpc>
                <a:spcBef>
                  <a:spcPts val="0"/>
                </a:spcBef>
                <a:spcAft>
                  <a:spcPts val="0"/>
                </a:spcAft>
                <a:buNone/>
                <a:defRPr/>
              </a:pPr>
              <a:r>
                <a:rPr lang="ja-JP" altLang="en-US" sz="920" dirty="0">
                  <a:solidFill>
                    <a:prstClr val="black"/>
                  </a:solidFill>
                  <a:latin typeface="HGPGothicE" panose="020B0900000000000000" pitchFamily="34" charset="-128"/>
                  <a:ea typeface="+mn-ea"/>
                  <a:cs typeface="Arial" panose="020B0604020202020204" pitchFamily="34" charset="0"/>
                </a:rPr>
                <a:t>（</a:t>
              </a:r>
              <a:r>
                <a:rPr lang="ja-JP" altLang="en-US" sz="920" dirty="0">
                  <a:solidFill>
                    <a:prstClr val="black"/>
                  </a:solidFill>
                  <a:latin typeface="+mn-ea"/>
                  <a:ea typeface="+mn-ea"/>
                  <a:cs typeface="Arial" panose="020B0604020202020204" pitchFamily="34" charset="0"/>
                </a:rPr>
                <a:t>年度末</a:t>
              </a:r>
              <a:r>
                <a:rPr lang="ja-JP" altLang="en-US" sz="920" dirty="0">
                  <a:solidFill>
                    <a:prstClr val="black"/>
                  </a:solidFill>
                  <a:latin typeface="HGPGothicE" panose="020B0900000000000000" pitchFamily="34" charset="-128"/>
                  <a:ea typeface="+mn-ea"/>
                  <a:cs typeface="Arial" panose="020B0604020202020204" pitchFamily="34" charset="0"/>
                </a:rPr>
                <a:t>）</a:t>
              </a:r>
              <a:endParaRPr lang="en-US" altLang="ja-JP" sz="920" dirty="0">
                <a:solidFill>
                  <a:prstClr val="black"/>
                </a:solidFill>
                <a:latin typeface="HGPGothicE" panose="020B0900000000000000" pitchFamily="34" charset="-128"/>
                <a:ea typeface="+mn-ea"/>
                <a:cs typeface="Arial" panose="020B0604020202020204" pitchFamily="34" charset="0"/>
              </a:endParaRPr>
            </a:p>
          </p:txBody>
        </p:sp>
        <p:sp>
          <p:nvSpPr>
            <p:cNvPr id="147" name="テキスト ボックス 1">
              <a:extLst>
                <a:ext uri="{FF2B5EF4-FFF2-40B4-BE49-F238E27FC236}">
                  <a16:creationId xmlns:a16="http://schemas.microsoft.com/office/drawing/2014/main" id="{4AD4B069-32F1-B2E8-F75B-F031A9438AB9}"/>
                </a:ext>
              </a:extLst>
            </p:cNvPr>
            <p:cNvSpPr txBox="1"/>
            <p:nvPr/>
          </p:nvSpPr>
          <p:spPr>
            <a:xfrm>
              <a:off x="3794849"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(R7)</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2" name="テキスト ボックス 1">
              <a:extLst>
                <a:ext uri="{FF2B5EF4-FFF2-40B4-BE49-F238E27FC236}">
                  <a16:creationId xmlns:a16="http://schemas.microsoft.com/office/drawing/2014/main" id="{ABA7E262-51C0-C105-F042-1434E44AB0A4}"/>
                </a:ext>
              </a:extLst>
            </p:cNvPr>
            <p:cNvSpPr txBox="1"/>
            <p:nvPr/>
          </p:nvSpPr>
          <p:spPr>
            <a:xfrm>
              <a:off x="3577117"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(R2)</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3" name="テキスト ボックス 1">
              <a:extLst>
                <a:ext uri="{FF2B5EF4-FFF2-40B4-BE49-F238E27FC236}">
                  <a16:creationId xmlns:a16="http://schemas.microsoft.com/office/drawing/2014/main" id="{9C952779-100B-B57B-54FB-B31AFAC93E5B}"/>
                </a:ext>
              </a:extLst>
            </p:cNvPr>
            <p:cNvSpPr txBox="1"/>
            <p:nvPr/>
          </p:nvSpPr>
          <p:spPr>
            <a:xfrm>
              <a:off x="33154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(H27)</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4" name="テキスト ボックス 1">
              <a:extLst>
                <a:ext uri="{FF2B5EF4-FFF2-40B4-BE49-F238E27FC236}">
                  <a16:creationId xmlns:a16="http://schemas.microsoft.com/office/drawing/2014/main" id="{42311829-EBE4-3795-E395-437D8FF840E4}"/>
                </a:ext>
              </a:extLst>
            </p:cNvPr>
            <p:cNvSpPr txBox="1"/>
            <p:nvPr/>
          </p:nvSpPr>
          <p:spPr>
            <a:xfrm>
              <a:off x="30537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(H22)</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5" name="テキスト ボックス 1">
              <a:extLst>
                <a:ext uri="{FF2B5EF4-FFF2-40B4-BE49-F238E27FC236}">
                  <a16:creationId xmlns:a16="http://schemas.microsoft.com/office/drawing/2014/main" id="{87F26719-4689-6416-FDA9-E71309401FB7}"/>
                </a:ext>
              </a:extLst>
            </p:cNvPr>
            <p:cNvSpPr txBox="1"/>
            <p:nvPr/>
          </p:nvSpPr>
          <p:spPr>
            <a:xfrm>
              <a:off x="27921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(H17)</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6" name="テキスト ボックス 1">
              <a:extLst>
                <a:ext uri="{FF2B5EF4-FFF2-40B4-BE49-F238E27FC236}">
                  <a16:creationId xmlns:a16="http://schemas.microsoft.com/office/drawing/2014/main" id="{E8AB4984-6359-C475-9915-ECDFA0C62496}"/>
                </a:ext>
              </a:extLst>
            </p:cNvPr>
            <p:cNvSpPr txBox="1"/>
            <p:nvPr/>
          </p:nvSpPr>
          <p:spPr>
            <a:xfrm>
              <a:off x="25304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(H12)</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7" name="テキスト ボックス 1">
              <a:extLst>
                <a:ext uri="{FF2B5EF4-FFF2-40B4-BE49-F238E27FC236}">
                  <a16:creationId xmlns:a16="http://schemas.microsoft.com/office/drawing/2014/main" id="{4BAE7060-CE85-8FEB-1A1E-4ED818D1C5EF}"/>
                </a:ext>
              </a:extLst>
            </p:cNvPr>
            <p:cNvSpPr txBox="1"/>
            <p:nvPr/>
          </p:nvSpPr>
          <p:spPr>
            <a:xfrm>
              <a:off x="22688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(H7)</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8" name="テキスト ボックス 1">
              <a:extLst>
                <a:ext uri="{FF2B5EF4-FFF2-40B4-BE49-F238E27FC236}">
                  <a16:creationId xmlns:a16="http://schemas.microsoft.com/office/drawing/2014/main" id="{DD6C41C3-2773-BDF6-80D3-5EEB862D49AA}"/>
                </a:ext>
              </a:extLst>
            </p:cNvPr>
            <p:cNvSpPr txBox="1"/>
            <p:nvPr/>
          </p:nvSpPr>
          <p:spPr>
            <a:xfrm>
              <a:off x="20071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(H2)</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9" name="テキスト ボックス 1">
              <a:extLst>
                <a:ext uri="{FF2B5EF4-FFF2-40B4-BE49-F238E27FC236}">
                  <a16:creationId xmlns:a16="http://schemas.microsoft.com/office/drawing/2014/main" id="{660891E5-4770-F909-08A9-A0E9E93F62BE}"/>
                </a:ext>
              </a:extLst>
            </p:cNvPr>
            <p:cNvSpPr txBox="1"/>
            <p:nvPr/>
          </p:nvSpPr>
          <p:spPr>
            <a:xfrm>
              <a:off x="17454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(S60)</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30" name="テキスト ボックス 1">
              <a:extLst>
                <a:ext uri="{FF2B5EF4-FFF2-40B4-BE49-F238E27FC236}">
                  <a16:creationId xmlns:a16="http://schemas.microsoft.com/office/drawing/2014/main" id="{81296CBB-1196-280D-21E8-31EF246EDFCE}"/>
                </a:ext>
              </a:extLst>
            </p:cNvPr>
            <p:cNvSpPr txBox="1"/>
            <p:nvPr/>
          </p:nvSpPr>
          <p:spPr>
            <a:xfrm>
              <a:off x="14838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(S55)</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31" name="テキスト ボックス 1">
              <a:extLst>
                <a:ext uri="{FF2B5EF4-FFF2-40B4-BE49-F238E27FC236}">
                  <a16:creationId xmlns:a16="http://schemas.microsoft.com/office/drawing/2014/main" id="{6CEA3FA5-B4F6-A673-5CBA-C52D0F63C440}"/>
                </a:ext>
              </a:extLst>
            </p:cNvPr>
            <p:cNvSpPr txBox="1"/>
            <p:nvPr/>
          </p:nvSpPr>
          <p:spPr>
            <a:xfrm>
              <a:off x="12221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(S50)</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24" name="テキスト ボックス 1">
              <a:extLst>
                <a:ext uri="{FF2B5EF4-FFF2-40B4-BE49-F238E27FC236}">
                  <a16:creationId xmlns:a16="http://schemas.microsoft.com/office/drawing/2014/main" id="{719B2ECD-FCC9-C9BE-FD30-9C78C1E8F4D9}"/>
                </a:ext>
              </a:extLst>
            </p:cNvPr>
            <p:cNvSpPr txBox="1"/>
            <p:nvPr/>
          </p:nvSpPr>
          <p:spPr>
            <a:xfrm>
              <a:off x="9605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(S45)</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25" name="テキスト ボックス 1">
              <a:extLst>
                <a:ext uri="{FF2B5EF4-FFF2-40B4-BE49-F238E27FC236}">
                  <a16:creationId xmlns:a16="http://schemas.microsoft.com/office/drawing/2014/main" id="{4B1C37DE-9085-D90A-978F-26B3F2BAD85D}"/>
                </a:ext>
              </a:extLst>
            </p:cNvPr>
            <p:cNvSpPr txBox="1"/>
            <p:nvPr/>
          </p:nvSpPr>
          <p:spPr>
            <a:xfrm>
              <a:off x="6988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(S40)</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70" name="テキスト ボックス 1">
              <a:extLst>
                <a:ext uri="{FF2B5EF4-FFF2-40B4-BE49-F238E27FC236}">
                  <a16:creationId xmlns:a16="http://schemas.microsoft.com/office/drawing/2014/main" id="{AC95B64B-AEF1-3382-BCFD-ABED0E1665A7}"/>
                </a:ext>
              </a:extLst>
            </p:cNvPr>
            <p:cNvSpPr txBox="1"/>
            <p:nvPr/>
          </p:nvSpPr>
          <p:spPr>
            <a:xfrm>
              <a:off x="3613557" y="1772554"/>
              <a:ext cx="722376" cy="28469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400" dirty="0">
                  <a:latin typeface="HGPGothicE" panose="020B0900000000000000" pitchFamily="34" charset="-128"/>
                  <a:ea typeface="Meiryo UI" panose="020B0604030504040204" pitchFamily="50" charset="-128"/>
                </a:rPr>
                <a:t>1,129</a:t>
              </a:r>
              <a:endParaRPr lang="ja-JP" altLang="en-US" sz="1400" dirty="0">
                <a:latin typeface="HGPGothicE" panose="020B0900000000000000" pitchFamily="34" charset="-128"/>
                <a:ea typeface="Meiryo UI" panose="020B0604030504040204" pitchFamily="50" charset="-128"/>
              </a:endParaRPr>
            </a:p>
          </p:txBody>
        </p:sp>
      </p:grpSp>
      <p:grpSp>
        <p:nvGrpSpPr>
          <p:cNvPr id="9" name="グループ化 8">
            <a:extLst>
              <a:ext uri="{FF2B5EF4-FFF2-40B4-BE49-F238E27FC236}">
                <a16:creationId xmlns:a16="http://schemas.microsoft.com/office/drawing/2014/main" id="{5CD9CDA7-686F-46FF-B078-2F9951250FD2}"/>
              </a:ext>
            </a:extLst>
          </p:cNvPr>
          <p:cNvGrpSpPr/>
          <p:nvPr/>
        </p:nvGrpSpPr>
        <p:grpSpPr>
          <a:xfrm>
            <a:off x="4148067" y="1448934"/>
            <a:ext cx="4679541" cy="4497180"/>
            <a:chOff x="4148067" y="1448934"/>
            <a:chExt cx="4679541" cy="4497180"/>
          </a:xfrm>
        </p:grpSpPr>
        <p:grpSp>
          <p:nvGrpSpPr>
            <p:cNvPr id="2" name="グループ化 1">
              <a:extLst>
                <a:ext uri="{FF2B5EF4-FFF2-40B4-BE49-F238E27FC236}">
                  <a16:creationId xmlns:a16="http://schemas.microsoft.com/office/drawing/2014/main" id="{66C0E111-3349-4483-86FE-D10E43B2CB45}"/>
                </a:ext>
              </a:extLst>
            </p:cNvPr>
            <p:cNvGrpSpPr/>
            <p:nvPr/>
          </p:nvGrpSpPr>
          <p:grpSpPr>
            <a:xfrm>
              <a:off x="4244286" y="1706750"/>
              <a:ext cx="4583322" cy="4239364"/>
              <a:chOff x="4244286" y="1706750"/>
              <a:chExt cx="4583322" cy="4239364"/>
            </a:xfrm>
          </p:grpSpPr>
          <p:graphicFrame>
            <p:nvGraphicFramePr>
              <p:cNvPr id="275" name="グラフ 274">
                <a:extLst>
                  <a:ext uri="{FF2B5EF4-FFF2-40B4-BE49-F238E27FC236}">
                    <a16:creationId xmlns:a16="http://schemas.microsoft.com/office/drawing/2014/main" id="{70ACF472-5A0E-3024-FB5B-BCCA23C0E53E}"/>
                  </a:ext>
                </a:extLst>
              </p:cNvPr>
              <p:cNvGraphicFramePr/>
              <p:nvPr/>
            </p:nvGraphicFramePr>
            <p:xfrm>
              <a:off x="4244286" y="1706750"/>
              <a:ext cx="3953067" cy="4239364"/>
            </p:xfrm>
            <a:graphic>
              <a:graphicData uri="http://schemas.openxmlformats.org/drawingml/2006/chart">
                <c:chart xmlns:c="http://schemas.openxmlformats.org/drawingml/2006/chart" xmlns:r="http://schemas.openxmlformats.org/officeDocument/2006/relationships" r:id="rId5"/>
              </a:graphicData>
            </a:graphic>
          </p:graphicFrame>
          <p:grpSp>
            <p:nvGrpSpPr>
              <p:cNvPr id="263" name="グループ化 262">
                <a:extLst>
                  <a:ext uri="{FF2B5EF4-FFF2-40B4-BE49-F238E27FC236}">
                    <a16:creationId xmlns:a16="http://schemas.microsoft.com/office/drawing/2014/main" id="{01EA0865-771A-6550-FC4C-8A054973EB13}"/>
                  </a:ext>
                </a:extLst>
              </p:cNvPr>
              <p:cNvGrpSpPr/>
              <p:nvPr/>
            </p:nvGrpSpPr>
            <p:grpSpPr>
              <a:xfrm>
                <a:off x="4737455" y="5580403"/>
                <a:ext cx="3149150" cy="108000"/>
                <a:chOff x="4937487" y="5580403"/>
                <a:chExt cx="3149150" cy="108000"/>
              </a:xfrm>
            </p:grpSpPr>
            <p:sp>
              <p:nvSpPr>
                <p:cNvPr id="213" name="テキスト ボックス 212">
                  <a:extLst>
                    <a:ext uri="{FF2B5EF4-FFF2-40B4-BE49-F238E27FC236}">
                      <a16:creationId xmlns:a16="http://schemas.microsoft.com/office/drawing/2014/main" id="{955C66DF-ED83-49C4-6871-0F69A765E9CE}"/>
                    </a:ext>
                  </a:extLst>
                </p:cNvPr>
                <p:cNvSpPr txBox="1"/>
                <p:nvPr/>
              </p:nvSpPr>
              <p:spPr>
                <a:xfrm>
                  <a:off x="7877519"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R7</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1" name="テキスト ボックス 230">
                  <a:extLst>
                    <a:ext uri="{FF2B5EF4-FFF2-40B4-BE49-F238E27FC236}">
                      <a16:creationId xmlns:a16="http://schemas.microsoft.com/office/drawing/2014/main" id="{BBA8C023-6D72-7088-669E-F17FFD2D9045}"/>
                    </a:ext>
                  </a:extLst>
                </p:cNvPr>
                <p:cNvSpPr txBox="1"/>
                <p:nvPr/>
              </p:nvSpPr>
              <p:spPr>
                <a:xfrm>
                  <a:off x="4937487"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H22</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2" name="テキスト ボックス 231">
                  <a:extLst>
                    <a:ext uri="{FF2B5EF4-FFF2-40B4-BE49-F238E27FC236}">
                      <a16:creationId xmlns:a16="http://schemas.microsoft.com/office/drawing/2014/main" id="{3A2EC433-37EF-6F66-6D64-23A45D9F764B}"/>
                    </a:ext>
                  </a:extLst>
                </p:cNvPr>
                <p:cNvSpPr txBox="1"/>
                <p:nvPr/>
              </p:nvSpPr>
              <p:spPr>
                <a:xfrm>
                  <a:off x="514507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H23</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3" name="テキスト ボックス 232">
                  <a:extLst>
                    <a:ext uri="{FF2B5EF4-FFF2-40B4-BE49-F238E27FC236}">
                      <a16:creationId xmlns:a16="http://schemas.microsoft.com/office/drawing/2014/main" id="{659B3709-FE73-152A-487A-5173C09D1A66}"/>
                    </a:ext>
                  </a:extLst>
                </p:cNvPr>
                <p:cNvSpPr txBox="1"/>
                <p:nvPr/>
              </p:nvSpPr>
              <p:spPr>
                <a:xfrm>
                  <a:off x="533598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H24</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4" name="テキスト ボックス 233">
                  <a:extLst>
                    <a:ext uri="{FF2B5EF4-FFF2-40B4-BE49-F238E27FC236}">
                      <a16:creationId xmlns:a16="http://schemas.microsoft.com/office/drawing/2014/main" id="{50BDA083-B2E9-41E1-4DAA-6FB1F67749D5}"/>
                    </a:ext>
                  </a:extLst>
                </p:cNvPr>
                <p:cNvSpPr txBox="1"/>
                <p:nvPr/>
              </p:nvSpPr>
              <p:spPr>
                <a:xfrm>
                  <a:off x="5534051"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H25</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5" name="テキスト ボックス 234">
                  <a:extLst>
                    <a:ext uri="{FF2B5EF4-FFF2-40B4-BE49-F238E27FC236}">
                      <a16:creationId xmlns:a16="http://schemas.microsoft.com/office/drawing/2014/main" id="{75D12488-3DB6-7816-4E98-223309E059E7}"/>
                    </a:ext>
                  </a:extLst>
                </p:cNvPr>
                <p:cNvSpPr txBox="1"/>
                <p:nvPr/>
              </p:nvSpPr>
              <p:spPr>
                <a:xfrm>
                  <a:off x="5724971"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H26</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6" name="テキスト ボックス 235">
                  <a:extLst>
                    <a:ext uri="{FF2B5EF4-FFF2-40B4-BE49-F238E27FC236}">
                      <a16:creationId xmlns:a16="http://schemas.microsoft.com/office/drawing/2014/main" id="{24E55FFD-CECC-2E9F-3F1C-B506623DE65E}"/>
                    </a:ext>
                  </a:extLst>
                </p:cNvPr>
                <p:cNvSpPr txBox="1"/>
                <p:nvPr/>
              </p:nvSpPr>
              <p:spPr>
                <a:xfrm>
                  <a:off x="592541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H27</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7" name="テキスト ボックス 236">
                  <a:extLst>
                    <a:ext uri="{FF2B5EF4-FFF2-40B4-BE49-F238E27FC236}">
                      <a16:creationId xmlns:a16="http://schemas.microsoft.com/office/drawing/2014/main" id="{B966995B-68D2-9082-12B9-CFECBE672F6D}"/>
                    </a:ext>
                  </a:extLst>
                </p:cNvPr>
                <p:cNvSpPr txBox="1"/>
                <p:nvPr/>
              </p:nvSpPr>
              <p:spPr>
                <a:xfrm>
                  <a:off x="611395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H28</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8" name="テキスト ボックス 237">
                  <a:extLst>
                    <a:ext uri="{FF2B5EF4-FFF2-40B4-BE49-F238E27FC236}">
                      <a16:creationId xmlns:a16="http://schemas.microsoft.com/office/drawing/2014/main" id="{BC16F958-6181-9031-C546-0FEB690C15B5}"/>
                    </a:ext>
                  </a:extLst>
                </p:cNvPr>
                <p:cNvSpPr txBox="1"/>
                <p:nvPr/>
              </p:nvSpPr>
              <p:spPr>
                <a:xfrm>
                  <a:off x="632392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H29</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9" name="テキスト ボックス 238">
                  <a:extLst>
                    <a:ext uri="{FF2B5EF4-FFF2-40B4-BE49-F238E27FC236}">
                      <a16:creationId xmlns:a16="http://schemas.microsoft.com/office/drawing/2014/main" id="{605D384D-1C4C-13A6-5190-731E8A14BAB3}"/>
                    </a:ext>
                  </a:extLst>
                </p:cNvPr>
                <p:cNvSpPr txBox="1"/>
                <p:nvPr/>
              </p:nvSpPr>
              <p:spPr>
                <a:xfrm>
                  <a:off x="652436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H30</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3" name="テキスト ボックス 242">
                  <a:extLst>
                    <a:ext uri="{FF2B5EF4-FFF2-40B4-BE49-F238E27FC236}">
                      <a16:creationId xmlns:a16="http://schemas.microsoft.com/office/drawing/2014/main" id="{A777F292-8A5C-71AC-F4D4-8488D4DFDC6E}"/>
                    </a:ext>
                  </a:extLst>
                </p:cNvPr>
                <p:cNvSpPr txBox="1"/>
                <p:nvPr/>
              </p:nvSpPr>
              <p:spPr>
                <a:xfrm>
                  <a:off x="6710523"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R1</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4" name="テキスト ボックス 243">
                  <a:extLst>
                    <a:ext uri="{FF2B5EF4-FFF2-40B4-BE49-F238E27FC236}">
                      <a16:creationId xmlns:a16="http://schemas.microsoft.com/office/drawing/2014/main" id="{F1EAA72D-3131-258F-2F57-DC8984D01552}"/>
                    </a:ext>
                  </a:extLst>
                </p:cNvPr>
                <p:cNvSpPr txBox="1"/>
                <p:nvPr/>
              </p:nvSpPr>
              <p:spPr>
                <a:xfrm>
                  <a:off x="690144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R2</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5" name="テキスト ボックス 244">
                  <a:extLst>
                    <a:ext uri="{FF2B5EF4-FFF2-40B4-BE49-F238E27FC236}">
                      <a16:creationId xmlns:a16="http://schemas.microsoft.com/office/drawing/2014/main" id="{532E8C78-6481-2737-0A93-57BCC732CF58}"/>
                    </a:ext>
                  </a:extLst>
                </p:cNvPr>
                <p:cNvSpPr txBox="1"/>
                <p:nvPr/>
              </p:nvSpPr>
              <p:spPr>
                <a:xfrm>
                  <a:off x="708997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R3</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6" name="テキスト ボックス 245">
                  <a:extLst>
                    <a:ext uri="{FF2B5EF4-FFF2-40B4-BE49-F238E27FC236}">
                      <a16:creationId xmlns:a16="http://schemas.microsoft.com/office/drawing/2014/main" id="{3DE94418-C7EE-04D5-0FB8-F6C238C7FC9C}"/>
                    </a:ext>
                  </a:extLst>
                </p:cNvPr>
                <p:cNvSpPr txBox="1"/>
                <p:nvPr/>
              </p:nvSpPr>
              <p:spPr>
                <a:xfrm>
                  <a:off x="729756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R4</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7" name="テキスト ボックス 246">
                  <a:extLst>
                    <a:ext uri="{FF2B5EF4-FFF2-40B4-BE49-F238E27FC236}">
                      <a16:creationId xmlns:a16="http://schemas.microsoft.com/office/drawing/2014/main" id="{F9ED527F-2E92-8D0D-6E16-41A984F8FD8D}"/>
                    </a:ext>
                  </a:extLst>
                </p:cNvPr>
                <p:cNvSpPr txBox="1"/>
                <p:nvPr/>
              </p:nvSpPr>
              <p:spPr>
                <a:xfrm>
                  <a:off x="7696073"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R6</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8" name="テキスト ボックス 7">
                  <a:extLst>
                    <a:ext uri="{FF2B5EF4-FFF2-40B4-BE49-F238E27FC236}">
                      <a16:creationId xmlns:a16="http://schemas.microsoft.com/office/drawing/2014/main" id="{79ED0CF8-C722-ABAF-2641-3DF73310AA35}"/>
                    </a:ext>
                  </a:extLst>
                </p:cNvPr>
                <p:cNvSpPr txBox="1"/>
                <p:nvPr/>
              </p:nvSpPr>
              <p:spPr>
                <a:xfrm>
                  <a:off x="7490869"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R5</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grpSp>
          <p:sp>
            <p:nvSpPr>
              <p:cNvPr id="248" name="テキスト ボックス 247">
                <a:extLst>
                  <a:ext uri="{FF2B5EF4-FFF2-40B4-BE49-F238E27FC236}">
                    <a16:creationId xmlns:a16="http://schemas.microsoft.com/office/drawing/2014/main" id="{A71BCCF3-DCAC-9F0F-5EAB-2382B5D06220}"/>
                  </a:ext>
                </a:extLst>
              </p:cNvPr>
              <p:cNvSpPr txBox="1"/>
              <p:nvPr/>
            </p:nvSpPr>
            <p:spPr>
              <a:xfrm>
                <a:off x="7751804" y="5286766"/>
                <a:ext cx="728226" cy="25539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920" dirty="0">
                    <a:solidFill>
                      <a:prstClr val="black"/>
                    </a:solidFill>
                    <a:latin typeface="+mn-ea"/>
                    <a:ea typeface="+mn-ea"/>
                    <a:cs typeface="Arial" panose="020B0604020202020204" pitchFamily="34" charset="0"/>
                  </a:rPr>
                  <a:t>（暦年）</a:t>
                </a:r>
              </a:p>
            </p:txBody>
          </p:sp>
          <p:sp>
            <p:nvSpPr>
              <p:cNvPr id="253" name="Text Box 3">
                <a:extLst>
                  <a:ext uri="{FF2B5EF4-FFF2-40B4-BE49-F238E27FC236}">
                    <a16:creationId xmlns:a16="http://schemas.microsoft.com/office/drawing/2014/main" id="{98185166-F43B-E2DD-35A5-7621ED506403}"/>
                  </a:ext>
                </a:extLst>
              </p:cNvPr>
              <p:cNvSpPr txBox="1">
                <a:spLocks noChangeArrowheads="1"/>
              </p:cNvSpPr>
              <p:nvPr/>
            </p:nvSpPr>
            <p:spPr bwMode="auto">
              <a:xfrm>
                <a:off x="8031836" y="2361824"/>
                <a:ext cx="498452"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83030"/>
                    </a:solidFill>
                    <a:latin typeface="+mn-ea"/>
                  </a:rPr>
                  <a:t>日本</a:t>
                </a:r>
              </a:p>
            </p:txBody>
          </p:sp>
          <p:grpSp>
            <p:nvGrpSpPr>
              <p:cNvPr id="144" name="グループ化 143">
                <a:extLst>
                  <a:ext uri="{FF2B5EF4-FFF2-40B4-BE49-F238E27FC236}">
                    <a16:creationId xmlns:a16="http://schemas.microsoft.com/office/drawing/2014/main" id="{3FC1DA54-F306-27C0-AC31-D2B2B7115E08}"/>
                  </a:ext>
                </a:extLst>
              </p:cNvPr>
              <p:cNvGrpSpPr/>
              <p:nvPr/>
            </p:nvGrpSpPr>
            <p:grpSpPr>
              <a:xfrm>
                <a:off x="8173015" y="3259856"/>
                <a:ext cx="654593" cy="198354"/>
                <a:chOff x="8173015" y="3141262"/>
                <a:chExt cx="654593" cy="198354"/>
              </a:xfrm>
            </p:grpSpPr>
            <p:pic>
              <p:nvPicPr>
                <p:cNvPr id="251" name="図 250" descr="イタリアの国旗-国旗など">
                  <a:extLst>
                    <a:ext uri="{FF2B5EF4-FFF2-40B4-BE49-F238E27FC236}">
                      <a16:creationId xmlns:a16="http://schemas.microsoft.com/office/drawing/2014/main" id="{E5A19FAE-2A00-33F7-5BE7-4E7E636F0E55}"/>
                    </a:ext>
                  </a:extLst>
                </p:cNvPr>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8377" y="3151443"/>
                  <a:ext cx="249231" cy="166154"/>
                </a:xfrm>
                <a:prstGeom prst="rect">
                  <a:avLst/>
                </a:prstGeom>
                <a:noFill/>
                <a:ln w="3175">
                  <a:solidFill>
                    <a:schemeClr val="tx1"/>
                  </a:solidFill>
                </a:ln>
              </p:spPr>
            </p:pic>
            <p:sp>
              <p:nvSpPr>
                <p:cNvPr id="254" name="Text Box 4">
                  <a:extLst>
                    <a:ext uri="{FF2B5EF4-FFF2-40B4-BE49-F238E27FC236}">
                      <a16:creationId xmlns:a16="http://schemas.microsoft.com/office/drawing/2014/main" id="{C3A044CC-E5E2-4435-B0CE-B1AB46EB76E4}"/>
                    </a:ext>
                  </a:extLst>
                </p:cNvPr>
                <p:cNvSpPr txBox="1">
                  <a:spLocks noChangeArrowheads="1"/>
                </p:cNvSpPr>
                <p:nvPr/>
              </p:nvSpPr>
              <p:spPr bwMode="auto">
                <a:xfrm>
                  <a:off x="8173015" y="3141262"/>
                  <a:ext cx="350580" cy="19835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B050"/>
                      </a:solidFill>
                      <a:latin typeface="+mn-ea"/>
                    </a:rPr>
                    <a:t>イタリア</a:t>
                  </a:r>
                </a:p>
              </p:txBody>
            </p:sp>
          </p:grpSp>
          <p:grpSp>
            <p:nvGrpSpPr>
              <p:cNvPr id="145" name="グループ化 144">
                <a:extLst>
                  <a:ext uri="{FF2B5EF4-FFF2-40B4-BE49-F238E27FC236}">
                    <a16:creationId xmlns:a16="http://schemas.microsoft.com/office/drawing/2014/main" id="{2E85C065-9099-3833-0CD2-991BCBCEC8E5}"/>
                  </a:ext>
                </a:extLst>
              </p:cNvPr>
              <p:cNvGrpSpPr/>
              <p:nvPr/>
            </p:nvGrpSpPr>
            <p:grpSpPr>
              <a:xfrm>
                <a:off x="8161689" y="3605931"/>
                <a:ext cx="658232" cy="166154"/>
                <a:chOff x="8161689" y="3569628"/>
                <a:chExt cx="658232" cy="166154"/>
              </a:xfrm>
            </p:grpSpPr>
            <p:pic>
              <p:nvPicPr>
                <p:cNvPr id="131" name="Picture 20" descr="アメリカ">
                  <a:extLst>
                    <a:ext uri="{FF2B5EF4-FFF2-40B4-BE49-F238E27FC236}">
                      <a16:creationId xmlns:a16="http://schemas.microsoft.com/office/drawing/2014/main" id="{7A4A675B-1AF4-BB2B-FCAD-3EA355207A27}"/>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1588" y="3569628"/>
                  <a:ext cx="248333" cy="166154"/>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55" name="Text Box 6">
                  <a:extLst>
                    <a:ext uri="{FF2B5EF4-FFF2-40B4-BE49-F238E27FC236}">
                      <a16:creationId xmlns:a16="http://schemas.microsoft.com/office/drawing/2014/main" id="{82E695CE-E0B6-F1DC-6DEA-6DFFAB7FCE2B}"/>
                    </a:ext>
                  </a:extLst>
                </p:cNvPr>
                <p:cNvSpPr txBox="1">
                  <a:spLocks noChangeArrowheads="1"/>
                </p:cNvSpPr>
                <p:nvPr/>
              </p:nvSpPr>
              <p:spPr bwMode="auto">
                <a:xfrm>
                  <a:off x="8161689" y="3574933"/>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7030A0"/>
                      </a:solidFill>
                      <a:latin typeface="+mn-ea"/>
                    </a:rPr>
                    <a:t>米国</a:t>
                  </a:r>
                </a:p>
              </p:txBody>
            </p:sp>
          </p:grpSp>
          <p:grpSp>
            <p:nvGrpSpPr>
              <p:cNvPr id="148" name="グループ化 147">
                <a:extLst>
                  <a:ext uri="{FF2B5EF4-FFF2-40B4-BE49-F238E27FC236}">
                    <a16:creationId xmlns:a16="http://schemas.microsoft.com/office/drawing/2014/main" id="{C35843D2-18C5-2FEA-909A-110AC293E98F}"/>
                  </a:ext>
                </a:extLst>
              </p:cNvPr>
              <p:cNvGrpSpPr/>
              <p:nvPr/>
            </p:nvGrpSpPr>
            <p:grpSpPr>
              <a:xfrm>
                <a:off x="8158941" y="3919806"/>
                <a:ext cx="660980" cy="166154"/>
                <a:chOff x="8158941" y="3905623"/>
                <a:chExt cx="660980" cy="166154"/>
              </a:xfrm>
            </p:grpSpPr>
            <p:pic>
              <p:nvPicPr>
                <p:cNvPr id="135" name="Picture 75" descr="フランス">
                  <a:extLst>
                    <a:ext uri="{FF2B5EF4-FFF2-40B4-BE49-F238E27FC236}">
                      <a16:creationId xmlns:a16="http://schemas.microsoft.com/office/drawing/2014/main" id="{1A34A235-A39F-124E-7F4C-DDF15D82AACA}"/>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0690" y="3905623"/>
                  <a:ext cx="249231" cy="166154"/>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56" name="Text Box 5">
                  <a:extLst>
                    <a:ext uri="{FF2B5EF4-FFF2-40B4-BE49-F238E27FC236}">
                      <a16:creationId xmlns:a16="http://schemas.microsoft.com/office/drawing/2014/main" id="{41ED4C3E-C8A2-6FEE-DFE8-846840798FD2}"/>
                    </a:ext>
                  </a:extLst>
                </p:cNvPr>
                <p:cNvSpPr txBox="1">
                  <a:spLocks noChangeArrowheads="1"/>
                </p:cNvSpPr>
                <p:nvPr/>
              </p:nvSpPr>
              <p:spPr bwMode="auto">
                <a:xfrm>
                  <a:off x="8158941" y="3910928"/>
                  <a:ext cx="37483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spc="-90" dirty="0">
                      <a:solidFill>
                        <a:srgbClr val="FF66CC"/>
                      </a:solidFill>
                      <a:latin typeface="+mn-ea"/>
                    </a:rPr>
                    <a:t>フランス</a:t>
                  </a:r>
                </a:p>
              </p:txBody>
            </p:sp>
          </p:grpSp>
          <p:grpSp>
            <p:nvGrpSpPr>
              <p:cNvPr id="149" name="グループ化 148">
                <a:extLst>
                  <a:ext uri="{FF2B5EF4-FFF2-40B4-BE49-F238E27FC236}">
                    <a16:creationId xmlns:a16="http://schemas.microsoft.com/office/drawing/2014/main" id="{302ABAA0-6E7C-1BF2-2B02-9ADE98D318DE}"/>
                  </a:ext>
                </a:extLst>
              </p:cNvPr>
              <p:cNvGrpSpPr/>
              <p:nvPr/>
            </p:nvGrpSpPr>
            <p:grpSpPr>
              <a:xfrm>
                <a:off x="8151778" y="4233681"/>
                <a:ext cx="668143" cy="166787"/>
                <a:chOff x="8151778" y="4203992"/>
                <a:chExt cx="668143" cy="166787"/>
              </a:xfrm>
            </p:grpSpPr>
            <p:pic>
              <p:nvPicPr>
                <p:cNvPr id="132" name="Picture 28" descr="イギリス">
                  <a:extLst>
                    <a:ext uri="{FF2B5EF4-FFF2-40B4-BE49-F238E27FC236}">
                      <a16:creationId xmlns:a16="http://schemas.microsoft.com/office/drawing/2014/main" id="{E36C74EA-16A1-09C3-00D4-0E8712ABBE81}"/>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70690" y="4203992"/>
                  <a:ext cx="249231" cy="166787"/>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57" name="Text Box 8">
                  <a:extLst>
                    <a:ext uri="{FF2B5EF4-FFF2-40B4-BE49-F238E27FC236}">
                      <a16:creationId xmlns:a16="http://schemas.microsoft.com/office/drawing/2014/main" id="{EFAB5A7A-90D4-7739-13B5-40210C3884FA}"/>
                    </a:ext>
                  </a:extLst>
                </p:cNvPr>
                <p:cNvSpPr txBox="1">
                  <a:spLocks noChangeArrowheads="1"/>
                </p:cNvSpPr>
                <p:nvPr/>
              </p:nvSpPr>
              <p:spPr bwMode="auto">
                <a:xfrm>
                  <a:off x="8151778" y="4209613"/>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70C0"/>
                      </a:solidFill>
                      <a:latin typeface="+mn-ea"/>
                    </a:rPr>
                    <a:t>英国</a:t>
                  </a:r>
                </a:p>
              </p:txBody>
            </p:sp>
          </p:grpSp>
          <p:grpSp>
            <p:nvGrpSpPr>
              <p:cNvPr id="150" name="グループ化 149">
                <a:extLst>
                  <a:ext uri="{FF2B5EF4-FFF2-40B4-BE49-F238E27FC236}">
                    <a16:creationId xmlns:a16="http://schemas.microsoft.com/office/drawing/2014/main" id="{A144E55E-E8DE-CD21-7595-296B69CEE423}"/>
                  </a:ext>
                </a:extLst>
              </p:cNvPr>
              <p:cNvGrpSpPr/>
              <p:nvPr/>
            </p:nvGrpSpPr>
            <p:grpSpPr>
              <a:xfrm>
                <a:off x="8139204" y="4548189"/>
                <a:ext cx="688404" cy="166154"/>
                <a:chOff x="8139204" y="4480523"/>
                <a:chExt cx="688404" cy="166154"/>
              </a:xfrm>
            </p:grpSpPr>
            <p:pic>
              <p:nvPicPr>
                <p:cNvPr id="252" name="図 251">
                  <a:extLst>
                    <a:ext uri="{FF2B5EF4-FFF2-40B4-BE49-F238E27FC236}">
                      <a16:creationId xmlns:a16="http://schemas.microsoft.com/office/drawing/2014/main" id="{776D6C4D-D68B-9C2A-D356-34C4B0DC2D77}"/>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8578377" y="4480523"/>
                  <a:ext cx="249231" cy="166154"/>
                </a:xfrm>
                <a:prstGeom prst="rect">
                  <a:avLst/>
                </a:prstGeom>
                <a:ln>
                  <a:solidFill>
                    <a:schemeClr val="tx1"/>
                  </a:solidFill>
                </a:ln>
              </p:spPr>
            </p:pic>
            <p:sp>
              <p:nvSpPr>
                <p:cNvPr id="258" name="Text Box 7">
                  <a:extLst>
                    <a:ext uri="{FF2B5EF4-FFF2-40B4-BE49-F238E27FC236}">
                      <a16:creationId xmlns:a16="http://schemas.microsoft.com/office/drawing/2014/main" id="{2D9ABB93-2FEE-E1EA-8999-EB68B1536BFF}"/>
                    </a:ext>
                  </a:extLst>
                </p:cNvPr>
                <p:cNvSpPr txBox="1">
                  <a:spLocks noChangeArrowheads="1"/>
                </p:cNvSpPr>
                <p:nvPr/>
              </p:nvSpPr>
              <p:spPr bwMode="auto">
                <a:xfrm>
                  <a:off x="8139204" y="4485828"/>
                  <a:ext cx="37498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9B4D0D"/>
                      </a:solidFill>
                      <a:latin typeface="+mn-ea"/>
                    </a:rPr>
                    <a:t>カナダ</a:t>
                  </a:r>
                </a:p>
              </p:txBody>
            </p:sp>
          </p:grpSp>
          <p:grpSp>
            <p:nvGrpSpPr>
              <p:cNvPr id="151" name="グループ化 150">
                <a:extLst>
                  <a:ext uri="{FF2B5EF4-FFF2-40B4-BE49-F238E27FC236}">
                    <a16:creationId xmlns:a16="http://schemas.microsoft.com/office/drawing/2014/main" id="{508F8C4F-19B8-C371-12D6-DA80E42C7CA0}"/>
                  </a:ext>
                </a:extLst>
              </p:cNvPr>
              <p:cNvGrpSpPr/>
              <p:nvPr/>
            </p:nvGrpSpPr>
            <p:grpSpPr>
              <a:xfrm>
                <a:off x="8124542" y="4862066"/>
                <a:ext cx="703066" cy="166154"/>
                <a:chOff x="8124542" y="4879274"/>
                <a:chExt cx="703066" cy="166154"/>
              </a:xfrm>
            </p:grpSpPr>
            <p:pic>
              <p:nvPicPr>
                <p:cNvPr id="250" name="Picture 18" descr="ドイツ">
                  <a:extLst>
                    <a:ext uri="{FF2B5EF4-FFF2-40B4-BE49-F238E27FC236}">
                      <a16:creationId xmlns:a16="http://schemas.microsoft.com/office/drawing/2014/main" id="{E99F2227-1588-ACA3-6D7B-6385CE386D1A}"/>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78377" y="4879274"/>
                  <a:ext cx="249231" cy="166154"/>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59" name="Text Box 9">
                  <a:extLst>
                    <a:ext uri="{FF2B5EF4-FFF2-40B4-BE49-F238E27FC236}">
                      <a16:creationId xmlns:a16="http://schemas.microsoft.com/office/drawing/2014/main" id="{FA2FAF37-628B-417A-5587-0095F785D9AE}"/>
                    </a:ext>
                  </a:extLst>
                </p:cNvPr>
                <p:cNvSpPr txBox="1">
                  <a:spLocks noChangeArrowheads="1"/>
                </p:cNvSpPr>
                <p:nvPr/>
              </p:nvSpPr>
              <p:spPr bwMode="auto">
                <a:xfrm>
                  <a:off x="8124542" y="4884579"/>
                  <a:ext cx="397477"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4B212"/>
                      </a:solidFill>
                      <a:latin typeface="+mn-ea"/>
                    </a:rPr>
                    <a:t>ドイツ</a:t>
                  </a:r>
                </a:p>
              </p:txBody>
            </p:sp>
          </p:grpSp>
          <p:pic>
            <p:nvPicPr>
              <p:cNvPr id="260" name="Picture 2" descr="日の丸">
                <a:extLst>
                  <a:ext uri="{FF2B5EF4-FFF2-40B4-BE49-F238E27FC236}">
                    <a16:creationId xmlns:a16="http://schemas.microsoft.com/office/drawing/2014/main" id="{A099B640-DCB4-DF47-5A70-32F58CA21A2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78377" y="2373300"/>
                <a:ext cx="249231" cy="16615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grpSp>
        <p:sp>
          <p:nvSpPr>
            <p:cNvPr id="229" name="テキスト ボックス 228">
              <a:extLst>
                <a:ext uri="{FF2B5EF4-FFF2-40B4-BE49-F238E27FC236}">
                  <a16:creationId xmlns:a16="http://schemas.microsoft.com/office/drawing/2014/main" id="{21B1D31E-EE62-B6C4-FD66-34657932011D}"/>
                </a:ext>
              </a:extLst>
            </p:cNvPr>
            <p:cNvSpPr txBox="1"/>
            <p:nvPr/>
          </p:nvSpPr>
          <p:spPr>
            <a:xfrm>
              <a:off x="4148067" y="1448934"/>
              <a:ext cx="798105" cy="246221"/>
            </a:xfrm>
            <a:prstGeom prst="rect">
              <a:avLst/>
            </a:prstGeom>
            <a:noFill/>
          </p:spPr>
          <p:txBody>
            <a:bodyPr wrap="square" rtlCol="0">
              <a:spAutoFit/>
            </a:bodyPr>
            <a:lstStyle/>
            <a:p>
              <a:pPr algn="ctr" defTabSz="844007" eaLnBrk="1" fontAlgn="auto" hangingPunct="1">
                <a:spcBef>
                  <a:spcPts val="0"/>
                </a:spcBef>
                <a:spcAft>
                  <a:spcPts val="0"/>
                </a:spcAft>
                <a:defRPr/>
              </a:pPr>
              <a:r>
                <a:rPr lang="ja-JP" altLang="en-US" sz="1000" dirty="0">
                  <a:solidFill>
                    <a:prstClr val="black"/>
                  </a:solidFill>
                  <a:latin typeface="+mn-ea"/>
                  <a:ea typeface="+mn-ea"/>
                  <a:cs typeface="Arial" panose="020B0604020202020204" pitchFamily="34" charset="0"/>
                </a:rPr>
                <a:t>（</a:t>
              </a:r>
              <a:r>
                <a:rPr lang="en-US" altLang="ja-JP" sz="1000" dirty="0">
                  <a:solidFill>
                    <a:prstClr val="black"/>
                  </a:solidFill>
                  <a:latin typeface="HGPGothicE" panose="020B0900000000000000" pitchFamily="34" charset="-128"/>
                  <a:ea typeface="Meiryo UI" panose="020B0604030504040204" pitchFamily="50" charset="-128"/>
                  <a:cs typeface="Arial" panose="020B0604020202020204" pitchFamily="34" charset="0"/>
                </a:rPr>
                <a:t>%</a:t>
              </a:r>
              <a:r>
                <a:rPr lang="ja-JP" altLang="en-US" sz="1000" dirty="0">
                  <a:solidFill>
                    <a:prstClr val="black"/>
                  </a:solidFill>
                  <a:latin typeface="+mn-ea"/>
                  <a:ea typeface="+mn-ea"/>
                  <a:cs typeface="Arial" panose="020B0604020202020204" pitchFamily="34" charset="0"/>
                </a:rPr>
                <a:t>）</a:t>
              </a:r>
            </a:p>
          </p:txBody>
        </p:sp>
      </p:grpSp>
      <p:pic>
        <p:nvPicPr>
          <p:cNvPr id="79" name="図 78">
            <a:hlinkClick r:id="rId3"/>
            <a:extLst>
              <a:ext uri="{FF2B5EF4-FFF2-40B4-BE49-F238E27FC236}">
                <a16:creationId xmlns:a16="http://schemas.microsoft.com/office/drawing/2014/main" id="{FDE9CD26-3EA3-48A4-AAC2-2667157C9C38}"/>
              </a:ext>
            </a:extLst>
          </p:cNvPr>
          <p:cNvPicPr>
            <a:picLocks noChangeAspect="1"/>
          </p:cNvPicPr>
          <p:nvPr/>
        </p:nvPicPr>
        <p:blipFill>
          <a:blip r:embed="rId13"/>
          <a:stretch>
            <a:fillRect/>
          </a:stretch>
        </p:blipFill>
        <p:spPr>
          <a:xfrm>
            <a:off x="8246271" y="6248194"/>
            <a:ext cx="609806" cy="609806"/>
          </a:xfrm>
          <a:prstGeom prst="rect">
            <a:avLst/>
          </a:prstGeom>
        </p:spPr>
      </p:pic>
      <p:sp>
        <p:nvSpPr>
          <p:cNvPr id="10" name="スライド番号プレースホルダー 8">
            <a:extLst>
              <a:ext uri="{FF2B5EF4-FFF2-40B4-BE49-F238E27FC236}">
                <a16:creationId xmlns:a16="http://schemas.microsoft.com/office/drawing/2014/main" id="{F0627947-3602-9B95-5AB7-72815191868B}"/>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21</a:t>
            </a:fld>
            <a:endParaRPr lang="en-US" altLang="ja-JP" dirty="0">
              <a:latin typeface="+mn-ea"/>
              <a:ea typeface="+mn-ea"/>
            </a:endParaRPr>
          </a:p>
        </p:txBody>
      </p:sp>
    </p:spTree>
    <p:extLst>
      <p:ext uri="{BB962C8B-B14F-4D97-AF65-F5344CB8AC3E}">
        <p14:creationId xmlns:p14="http://schemas.microsoft.com/office/powerpoint/2010/main" val="365278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12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000"/>
                                        <p:tgtEl>
                                          <p:spTgt spid="271"/>
                                        </p:tgtEl>
                                      </p:cBhvr>
                                    </p:animEffect>
                                    <p:anim calcmode="lin" valueType="num">
                                      <p:cBhvr>
                                        <p:cTn id="13" dur="1000" fill="hold"/>
                                        <p:tgtEl>
                                          <p:spTgt spid="271"/>
                                        </p:tgtEl>
                                        <p:attrNameLst>
                                          <p:attrName>ppt_x</p:attrName>
                                        </p:attrNameLst>
                                      </p:cBhvr>
                                      <p:tavLst>
                                        <p:tav tm="0">
                                          <p:val>
                                            <p:strVal val="#ppt_x"/>
                                          </p:val>
                                        </p:tav>
                                        <p:tav tm="100000">
                                          <p:val>
                                            <p:strVal val="#ppt_x"/>
                                          </p:val>
                                        </p:tav>
                                      </p:tavLst>
                                    </p:anim>
                                    <p:anim calcmode="lin" valueType="num">
                                      <p:cBhvr>
                                        <p:cTn id="14" dur="1000" fill="hold"/>
                                        <p:tgtEl>
                                          <p:spTgt spid="27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500"/>
                                        <p:tgtEl>
                                          <p:spTgt spid="1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wipe(left)">
                                      <p:cBhvr>
                                        <p:cTn id="23" dur="1200"/>
                                        <p:tgtEl>
                                          <p:spTgt spid="1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6" grpId="0"/>
      <p:bldP spid="130" grpId="0"/>
      <p:bldP spid="1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22780-5CC8-E113-E855-6C190F600A67}"/>
            </a:ext>
          </a:extLst>
        </p:cNvPr>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70691F0E-7548-A746-98BD-6CC799D7C822}"/>
              </a:ext>
            </a:extLst>
          </p:cNvPr>
          <p:cNvGraphicFramePr>
            <a:graphicFrameLocks/>
          </p:cNvGraphicFramePr>
          <p:nvPr/>
        </p:nvGraphicFramePr>
        <p:xfrm>
          <a:off x="671960" y="2698118"/>
          <a:ext cx="3976264" cy="3619129"/>
        </p:xfrm>
        <a:graphic>
          <a:graphicData uri="http://schemas.openxmlformats.org/drawingml/2006/chart">
            <c:chart xmlns:c="http://schemas.openxmlformats.org/drawingml/2006/chart" xmlns:r="http://schemas.openxmlformats.org/officeDocument/2006/relationships" r:id="rId4"/>
          </a:graphicData>
        </a:graphic>
      </p:graphicFrame>
      <p:sp>
        <p:nvSpPr>
          <p:cNvPr id="3" name="AutoShape 353">
            <a:extLst>
              <a:ext uri="{FF2B5EF4-FFF2-40B4-BE49-F238E27FC236}">
                <a16:creationId xmlns:a16="http://schemas.microsoft.com/office/drawing/2014/main" id="{C704651C-C907-EAA2-9552-D20A64C34A7F}"/>
              </a:ext>
            </a:extLst>
          </p:cNvPr>
          <p:cNvSpPr>
            <a:spLocks noChangeArrowheads="1"/>
          </p:cNvSpPr>
          <p:nvPr/>
        </p:nvSpPr>
        <p:spPr bwMode="auto">
          <a:xfrm>
            <a:off x="323851" y="900803"/>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国の歳入と同じく租税が地方の財政を支えています。</a:t>
            </a:r>
          </a:p>
        </p:txBody>
      </p:sp>
      <p:sp>
        <p:nvSpPr>
          <p:cNvPr id="6" name="Rectangle 14">
            <a:extLst>
              <a:ext uri="{FF2B5EF4-FFF2-40B4-BE49-F238E27FC236}">
                <a16:creationId xmlns:a16="http://schemas.microsoft.com/office/drawing/2014/main" id="{41ACBB27-1DAC-65BB-1C15-0C4C065351D4}"/>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a:t>
            </a:r>
            <a:r>
              <a:rPr lang="ja-JP" altLang="en-US" sz="2100" kern="0">
                <a:solidFill>
                  <a:schemeClr val="tx1"/>
                </a:solidFill>
                <a:latin typeface="HGP創英角ｺﾞｼｯｸUB" panose="020B0900000000000000" pitchFamily="50" charset="-128"/>
                <a:ea typeface="HGP創英角ｺﾞｼｯｸUB" panose="020B0900000000000000" pitchFamily="50" charset="-128"/>
              </a:rPr>
              <a:t>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奈良県</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の財政−①歳入</a:t>
            </a:r>
          </a:p>
        </p:txBody>
      </p:sp>
      <p:sp>
        <p:nvSpPr>
          <p:cNvPr id="60" name="正方形/長方形 59">
            <a:extLst>
              <a:ext uri="{FF2B5EF4-FFF2-40B4-BE49-F238E27FC236}">
                <a16:creationId xmlns:a16="http://schemas.microsoft.com/office/drawing/2014/main" id="{AB7637BF-AD2B-DBAE-4D23-355FDCC4F0DC}"/>
              </a:ext>
            </a:extLst>
          </p:cNvPr>
          <p:cNvSpPr/>
          <p:nvPr/>
        </p:nvSpPr>
        <p:spPr bwMode="auto">
          <a:xfrm>
            <a:off x="287921" y="6410880"/>
            <a:ext cx="7772372"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sp>
        <p:nvSpPr>
          <p:cNvPr id="61" name="正方形/長方形 60">
            <a:extLst>
              <a:ext uri="{FF2B5EF4-FFF2-40B4-BE49-F238E27FC236}">
                <a16:creationId xmlns:a16="http://schemas.microsoft.com/office/drawing/2014/main" id="{F8C65200-D42C-6A7F-4DDA-738D3B0AC524}"/>
              </a:ext>
            </a:extLst>
          </p:cNvPr>
          <p:cNvSpPr/>
          <p:nvPr/>
        </p:nvSpPr>
        <p:spPr bwMode="auto">
          <a:xfrm>
            <a:off x="287922" y="6449705"/>
            <a:ext cx="7741163"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sp>
        <p:nvSpPr>
          <p:cNvPr id="62" name="テキスト ボックス 61">
            <a:extLst>
              <a:ext uri="{FF2B5EF4-FFF2-40B4-BE49-F238E27FC236}">
                <a16:creationId xmlns:a16="http://schemas.microsoft.com/office/drawing/2014/main" id="{F84CAA29-7EE2-625E-9641-A5F5373920F8}"/>
              </a:ext>
            </a:extLst>
          </p:cNvPr>
          <p:cNvSpPr txBox="1"/>
          <p:nvPr/>
        </p:nvSpPr>
        <p:spPr>
          <a:xfrm>
            <a:off x="762243" y="6483359"/>
            <a:ext cx="6483383" cy="261610"/>
          </a:xfrm>
          <a:prstGeom prst="rect">
            <a:avLst/>
          </a:prstGeom>
          <a:noFill/>
        </p:spPr>
        <p:txBody>
          <a:bodyPr wrap="square" rtlCol="0">
            <a:spAutoFit/>
          </a:bodyPr>
          <a:lstStyle/>
          <a:p>
            <a:r>
              <a:rPr lang="ja-JP" altLang="en-US" sz="1100" b="1">
                <a:solidFill>
                  <a:srgbClr val="005BAD"/>
                </a:solidFill>
                <a:latin typeface="ＭＳ Ｐゴシック" panose="020B0600070205080204" pitchFamily="50" charset="-128"/>
                <a:ea typeface="ＭＳ Ｐゴシック" panose="020B0600070205080204" pitchFamily="50" charset="-128"/>
              </a:rPr>
              <a:t>奈良県の歳入予算や県税収入を　「地方税ガイド」で</a:t>
            </a:r>
            <a:r>
              <a:rPr kumimoji="1" lang="ja-JP" altLang="en-US" sz="1100" b="1">
                <a:solidFill>
                  <a:srgbClr val="005BAD"/>
                </a:solidFill>
                <a:latin typeface="ＭＳ Ｐゴシック" panose="020B0600070205080204" pitchFamily="50" charset="-128"/>
                <a:ea typeface="ＭＳ Ｐゴシック" panose="020B0600070205080204" pitchFamily="50" charset="-128"/>
              </a:rPr>
              <a:t>見てみよう　　</a:t>
            </a:r>
            <a:r>
              <a:rPr kumimoji="1" lang="en-US" altLang="ja-JP" sz="1100" dirty="0">
                <a:latin typeface="+mn-lt"/>
                <a:ea typeface="ＭＳ Ｐゴシック" panose="020B0600070205080204" pitchFamily="50" charset="-128"/>
                <a:hlinkClick r:id="rId5">
                  <a:extLst>
                    <a:ext uri="{A12FA001-AC4F-418D-AE19-62706E023703}">
                      <ahyp:hlinkClr xmlns:ahyp="http://schemas.microsoft.com/office/drawing/2018/hyperlinkcolor" val="tx"/>
                    </a:ext>
                  </a:extLst>
                </a:hlinkClick>
              </a:rPr>
              <a:t>https://www.pref.nara.jp/59191.htm</a:t>
            </a:r>
            <a:endParaRPr kumimoji="1" lang="en-US" altLang="ja-JP" sz="1100" dirty="0">
              <a:latin typeface="+mn-lt"/>
              <a:ea typeface="ＭＳ Ｐゴシック" panose="020B0600070205080204" pitchFamily="50" charset="-128"/>
            </a:endParaRPr>
          </a:p>
        </p:txBody>
      </p:sp>
      <p:grpSp>
        <p:nvGrpSpPr>
          <p:cNvPr id="63" name="グループ化 62">
            <a:extLst>
              <a:ext uri="{FF2B5EF4-FFF2-40B4-BE49-F238E27FC236}">
                <a16:creationId xmlns:a16="http://schemas.microsoft.com/office/drawing/2014/main" id="{8CF0E648-2DE2-84BC-4631-1C2AB4A63B77}"/>
              </a:ext>
            </a:extLst>
          </p:cNvPr>
          <p:cNvGrpSpPr/>
          <p:nvPr/>
        </p:nvGrpSpPr>
        <p:grpSpPr>
          <a:xfrm>
            <a:off x="-29057" y="6108719"/>
            <a:ext cx="832606" cy="749281"/>
            <a:chOff x="-35154" y="5996309"/>
            <a:chExt cx="945432" cy="850816"/>
          </a:xfrm>
        </p:grpSpPr>
        <p:sp>
          <p:nvSpPr>
            <p:cNvPr id="64" name="フリーフォーム: 図形 63">
              <a:extLst>
                <a:ext uri="{FF2B5EF4-FFF2-40B4-BE49-F238E27FC236}">
                  <a16:creationId xmlns:a16="http://schemas.microsoft.com/office/drawing/2014/main" id="{42CE4715-8B09-95F6-DC2A-51FB739188A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mn-ea"/>
              </a:endParaRPr>
            </a:p>
          </p:txBody>
        </p:sp>
        <p:sp>
          <p:nvSpPr>
            <p:cNvPr id="65" name="フリーフォーム: 図形 64">
              <a:extLst>
                <a:ext uri="{FF2B5EF4-FFF2-40B4-BE49-F238E27FC236}">
                  <a16:creationId xmlns:a16="http://schemas.microsoft.com/office/drawing/2014/main" id="{1A77192A-CB72-57D9-F14D-2DF2A72CF346}"/>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mn-ea"/>
              </a:endParaRPr>
            </a:p>
          </p:txBody>
        </p:sp>
        <p:sp>
          <p:nvSpPr>
            <p:cNvPr id="66" name="テキスト ボックス 65">
              <a:extLst>
                <a:ext uri="{FF2B5EF4-FFF2-40B4-BE49-F238E27FC236}">
                  <a16:creationId xmlns:a16="http://schemas.microsoft.com/office/drawing/2014/main" id="{E97CB4E7-26A7-A25B-05EC-A1CA772AA5F1}"/>
                </a:ext>
              </a:extLst>
            </p:cNvPr>
            <p:cNvSpPr txBox="1"/>
            <p:nvPr userDrawn="1"/>
          </p:nvSpPr>
          <p:spPr>
            <a:xfrm>
              <a:off x="-35154" y="6181033"/>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mn-ea"/>
                  <a:ea typeface="+mn-ea"/>
                </a:rPr>
                <a:t>もっと</a:t>
              </a:r>
              <a:endParaRPr kumimoji="1" lang="en-US" altLang="ja-JP" sz="1400" b="1" i="0" spc="50" baseline="0" dirty="0">
                <a:solidFill>
                  <a:srgbClr val="005BAD"/>
                </a:solidFill>
                <a:latin typeface="+mn-ea"/>
                <a:ea typeface="+mn-ea"/>
              </a:endParaRPr>
            </a:p>
            <a:p>
              <a:pPr algn="ctr"/>
              <a:r>
                <a:rPr lang="ja-JP" altLang="en-US" sz="1400" b="1" spc="50" dirty="0">
                  <a:solidFill>
                    <a:srgbClr val="005BAD"/>
                  </a:solidFill>
                  <a:latin typeface="+mn-ea"/>
                  <a:ea typeface="+mn-ea"/>
                </a:rPr>
                <a:t>詳しく</a:t>
              </a:r>
              <a:endParaRPr kumimoji="1" lang="ja-JP" altLang="en-US" sz="1400" b="1" i="0" spc="50" baseline="0" dirty="0">
                <a:solidFill>
                  <a:srgbClr val="005BAD"/>
                </a:solidFill>
                <a:latin typeface="+mn-ea"/>
                <a:ea typeface="+mn-ea"/>
              </a:endParaRPr>
            </a:p>
          </p:txBody>
        </p:sp>
      </p:grpSp>
      <p:sp>
        <p:nvSpPr>
          <p:cNvPr id="24" name="Rectangle 8">
            <a:extLst>
              <a:ext uri="{FF2B5EF4-FFF2-40B4-BE49-F238E27FC236}">
                <a16:creationId xmlns:a16="http://schemas.microsoft.com/office/drawing/2014/main" id="{10856A0C-D07D-0B69-D073-D6BAC41A7C2B}"/>
              </a:ext>
            </a:extLst>
          </p:cNvPr>
          <p:cNvSpPr>
            <a:spLocks noChangeArrowheads="1"/>
          </p:cNvSpPr>
          <p:nvPr/>
        </p:nvSpPr>
        <p:spPr bwMode="auto">
          <a:xfrm>
            <a:off x="1432915" y="1837900"/>
            <a:ext cx="3779213" cy="360000"/>
          </a:xfrm>
          <a:prstGeom prst="rect">
            <a:avLst/>
          </a:prstGeom>
          <a:solidFill>
            <a:schemeClr val="bg1"/>
          </a:solidFill>
          <a:ln w="19050">
            <a:solidFill>
              <a:schemeClr val="accent1"/>
            </a:solid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400">
                <a:solidFill>
                  <a:srgbClr val="000000"/>
                </a:solidFill>
                <a:latin typeface="+mn-ea"/>
                <a:ea typeface="+mn-ea"/>
                <a:cs typeface="メイリオ" panose="020B0604030504040204" pitchFamily="50" charset="-128"/>
              </a:rPr>
              <a:t>奈良県</a:t>
            </a:r>
            <a:r>
              <a:rPr lang="ja-JP" altLang="en-US" sz="1400" dirty="0">
                <a:solidFill>
                  <a:srgbClr val="000000"/>
                </a:solidFill>
                <a:latin typeface="+mn-ea"/>
                <a:ea typeface="+mn-ea"/>
                <a:cs typeface="メイリオ" panose="020B0604030504040204" pitchFamily="50" charset="-128"/>
              </a:rPr>
              <a:t>の歳入の内訳</a:t>
            </a:r>
            <a:r>
              <a:rPr lang="ja-JP" altLang="en-US" sz="1400">
                <a:solidFill>
                  <a:srgbClr val="000000"/>
                </a:solidFill>
                <a:latin typeface="+mn-ea"/>
                <a:ea typeface="+mn-ea"/>
                <a:cs typeface="メイリオ" panose="020B0604030504040204" pitchFamily="50" charset="-128"/>
              </a:rPr>
              <a:t>（令和７年度当初予算額）</a:t>
            </a:r>
            <a:endParaRPr lang="ja-JP" altLang="en-US" sz="1400" dirty="0">
              <a:solidFill>
                <a:srgbClr val="000000"/>
              </a:solidFill>
              <a:latin typeface="+mn-ea"/>
              <a:ea typeface="+mn-ea"/>
              <a:cs typeface="メイリオ" panose="020B0604030504040204" pitchFamily="50" charset="-128"/>
            </a:endParaRPr>
          </a:p>
        </p:txBody>
      </p:sp>
      <p:sp>
        <p:nvSpPr>
          <p:cNvPr id="26" name="正方形/長方形 25">
            <a:extLst>
              <a:ext uri="{FF2B5EF4-FFF2-40B4-BE49-F238E27FC236}">
                <a16:creationId xmlns:a16="http://schemas.microsoft.com/office/drawing/2014/main" id="{128EB342-9CD7-9391-C5E5-8F229DDB0E86}"/>
              </a:ext>
            </a:extLst>
          </p:cNvPr>
          <p:cNvSpPr/>
          <p:nvPr/>
        </p:nvSpPr>
        <p:spPr bwMode="auto">
          <a:xfrm>
            <a:off x="348133" y="1837900"/>
            <a:ext cx="1084782" cy="360000"/>
          </a:xfrm>
          <a:prstGeom prst="rect">
            <a:avLst/>
          </a:prstGeom>
          <a:solidFill>
            <a:schemeClr val="accent1"/>
          </a:solidFill>
          <a:ln w="19050" cap="flat" cmpd="sng" algn="ctr">
            <a:solidFill>
              <a:srgbClr val="00488A"/>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mn-ea"/>
                <a:ea typeface="+mn-ea"/>
              </a:rPr>
              <a:t>歳　入</a:t>
            </a:r>
          </a:p>
        </p:txBody>
      </p:sp>
      <p:sp>
        <p:nvSpPr>
          <p:cNvPr id="79" name="テキスト ボックス 78">
            <a:extLst>
              <a:ext uri="{FF2B5EF4-FFF2-40B4-BE49-F238E27FC236}">
                <a16:creationId xmlns:a16="http://schemas.microsoft.com/office/drawing/2014/main" id="{26525FC7-FC91-ADD6-74E0-EF45E0B54E25}"/>
              </a:ext>
            </a:extLst>
          </p:cNvPr>
          <p:cNvSpPr txBox="1"/>
          <p:nvPr/>
        </p:nvSpPr>
        <p:spPr>
          <a:xfrm>
            <a:off x="5355002" y="2207518"/>
            <a:ext cx="3622946" cy="486899"/>
          </a:xfrm>
          <a:prstGeom prst="rect">
            <a:avLst/>
          </a:prstGeom>
          <a:noFill/>
        </p:spPr>
        <p:txBody>
          <a:bodyPr wrap="square" lIns="72000" tIns="36000" rIns="72000" bIns="36000" rtlCol="0">
            <a:noAutofit/>
          </a:bodyPr>
          <a:lstStyle/>
          <a:p>
            <a:pPr algn="just">
              <a:lnSpc>
                <a:spcPts val="1500"/>
              </a:lnSpc>
            </a:pPr>
            <a:r>
              <a:rPr lang="ja-JP" altLang="en-US" sz="1400" dirty="0">
                <a:latin typeface="+mn-ea"/>
                <a:ea typeface="+mn-ea"/>
              </a:rPr>
              <a:t>歳入の多くは、地方税と国からの給付金です。</a:t>
            </a:r>
            <a:endParaRPr lang="en-US" altLang="ja-JP" sz="1400" dirty="0">
              <a:latin typeface="+mn-ea"/>
            </a:endParaRPr>
          </a:p>
        </p:txBody>
      </p:sp>
      <p:sp>
        <p:nvSpPr>
          <p:cNvPr id="83" name="正方形/長方形 82">
            <a:extLst>
              <a:ext uri="{FF2B5EF4-FFF2-40B4-BE49-F238E27FC236}">
                <a16:creationId xmlns:a16="http://schemas.microsoft.com/office/drawing/2014/main" id="{310972CA-ED2E-1A34-B402-400B50E07EEE}"/>
              </a:ext>
            </a:extLst>
          </p:cNvPr>
          <p:cNvSpPr/>
          <p:nvPr/>
        </p:nvSpPr>
        <p:spPr bwMode="auto">
          <a:xfrm>
            <a:off x="5355003" y="1831786"/>
            <a:ext cx="3487982"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dirty="0">
                <a:solidFill>
                  <a:schemeClr val="bg1"/>
                </a:solidFill>
                <a:latin typeface="+mn-ea"/>
                <a:ea typeface="+mn-ea"/>
              </a:rPr>
              <a:t>グラフから見えてくる</a:t>
            </a:r>
            <a:endParaRPr kumimoji="1" lang="ja-JP" altLang="en-US" sz="1400" b="0" i="0" u="none" strike="noStrike" cap="none" normalizeH="0" baseline="0" dirty="0">
              <a:ln>
                <a:noFill/>
              </a:ln>
              <a:solidFill>
                <a:schemeClr val="bg1"/>
              </a:solidFill>
              <a:effectLst/>
              <a:latin typeface="+mn-ea"/>
              <a:ea typeface="+mn-ea"/>
            </a:endParaRPr>
          </a:p>
        </p:txBody>
      </p:sp>
      <p:sp>
        <p:nvSpPr>
          <p:cNvPr id="8" name="Rectangle 8">
            <a:extLst>
              <a:ext uri="{FF2B5EF4-FFF2-40B4-BE49-F238E27FC236}">
                <a16:creationId xmlns:a16="http://schemas.microsoft.com/office/drawing/2014/main" id="{711E0756-7AE3-B7CD-B537-AE8BB1E8DD39}"/>
              </a:ext>
            </a:extLst>
          </p:cNvPr>
          <p:cNvSpPr>
            <a:spLocks noChangeArrowheads="1"/>
          </p:cNvSpPr>
          <p:nvPr/>
        </p:nvSpPr>
        <p:spPr bwMode="auto">
          <a:xfrm>
            <a:off x="5933162" y="111544"/>
            <a:ext cx="505514"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a:solidFill>
                  <a:srgbClr val="000000"/>
                </a:solidFill>
                <a:latin typeface="+mn-ea"/>
                <a:ea typeface="+mn-ea"/>
                <a:cs typeface="メイリオ" panose="020B0604030504040204" pitchFamily="50" charset="-128"/>
              </a:rPr>
              <a:t>さいにゅう</a:t>
            </a:r>
            <a:endParaRPr lang="ja-JP" altLang="en-US" sz="800" dirty="0">
              <a:solidFill>
                <a:srgbClr val="000000"/>
              </a:solidFill>
              <a:latin typeface="+mn-ea"/>
              <a:ea typeface="+mn-ea"/>
              <a:cs typeface="メイリオ" panose="020B0604030504040204" pitchFamily="50" charset="-128"/>
            </a:endParaRPr>
          </a:p>
        </p:txBody>
      </p:sp>
      <p:sp>
        <p:nvSpPr>
          <p:cNvPr id="9" name="Rectangle 8">
            <a:extLst>
              <a:ext uri="{FF2B5EF4-FFF2-40B4-BE49-F238E27FC236}">
                <a16:creationId xmlns:a16="http://schemas.microsoft.com/office/drawing/2014/main" id="{D1888794-54D5-D813-64BB-6980CB6200C1}"/>
              </a:ext>
            </a:extLst>
          </p:cNvPr>
          <p:cNvSpPr>
            <a:spLocks noChangeArrowheads="1"/>
          </p:cNvSpPr>
          <p:nvPr/>
        </p:nvSpPr>
        <p:spPr bwMode="auto">
          <a:xfrm>
            <a:off x="2082394" y="997943"/>
            <a:ext cx="366053"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dirty="0">
                <a:solidFill>
                  <a:srgbClr val="000000"/>
                </a:solidFill>
                <a:latin typeface="+mn-ea"/>
                <a:ea typeface="+mn-ea"/>
                <a:cs typeface="メイリオ" panose="020B0604030504040204" pitchFamily="50" charset="-128"/>
              </a:rPr>
              <a:t>そぜい</a:t>
            </a:r>
          </a:p>
        </p:txBody>
      </p:sp>
      <p:pic>
        <p:nvPicPr>
          <p:cNvPr id="50" name="図 49">
            <a:hlinkClick r:id="rId5"/>
            <a:extLst>
              <a:ext uri="{FF2B5EF4-FFF2-40B4-BE49-F238E27FC236}">
                <a16:creationId xmlns:a16="http://schemas.microsoft.com/office/drawing/2014/main" id="{DFA1FC99-3B60-FCE8-358F-D43C199EC950}"/>
              </a:ext>
            </a:extLst>
          </p:cNvPr>
          <p:cNvPicPr>
            <a:picLocks noChangeAspect="1"/>
          </p:cNvPicPr>
          <p:nvPr/>
        </p:nvPicPr>
        <p:blipFill>
          <a:blip r:embed="rId6"/>
          <a:stretch>
            <a:fillRect/>
          </a:stretch>
        </p:blipFill>
        <p:spPr>
          <a:xfrm>
            <a:off x="8126625" y="6111335"/>
            <a:ext cx="716359" cy="716359"/>
          </a:xfrm>
          <a:prstGeom prst="rect">
            <a:avLst/>
          </a:prstGeom>
        </p:spPr>
      </p:pic>
      <p:sp>
        <p:nvSpPr>
          <p:cNvPr id="52" name="正方形/長方形 51">
            <a:extLst>
              <a:ext uri="{FF2B5EF4-FFF2-40B4-BE49-F238E27FC236}">
                <a16:creationId xmlns:a16="http://schemas.microsoft.com/office/drawing/2014/main" id="{73276E99-0EAC-EC95-1A01-C93F792A54A6}"/>
              </a:ext>
            </a:extLst>
          </p:cNvPr>
          <p:cNvSpPr/>
          <p:nvPr/>
        </p:nvSpPr>
        <p:spPr bwMode="auto">
          <a:xfrm>
            <a:off x="5459417" y="2841405"/>
            <a:ext cx="3242884" cy="277361"/>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ts val="1880"/>
              </a:lnSpc>
              <a:spcBef>
                <a:spcPct val="0"/>
              </a:spcBef>
              <a:spcAft>
                <a:spcPct val="0"/>
              </a:spcAft>
              <a:buClrTx/>
              <a:buSzPct val="120000"/>
              <a:tabLst/>
            </a:pPr>
            <a:r>
              <a:rPr lang="ja-JP" altLang="en-US" sz="1100" dirty="0">
                <a:solidFill>
                  <a:schemeClr val="accent1"/>
                </a:solidFill>
                <a:latin typeface="+mn-ea"/>
                <a:ea typeface="+mn-ea"/>
              </a:rPr>
              <a:t>国の決定や割り当てに基づき交付される財源</a:t>
            </a:r>
            <a:endParaRPr lang="en-US" altLang="ja-JP" sz="1100" dirty="0">
              <a:solidFill>
                <a:schemeClr val="accent1"/>
              </a:solidFill>
              <a:latin typeface="+mn-ea"/>
              <a:ea typeface="+mn-ea"/>
            </a:endParaRPr>
          </a:p>
        </p:txBody>
      </p:sp>
      <p:sp>
        <p:nvSpPr>
          <p:cNvPr id="67" name="正方形/長方形 66">
            <a:extLst>
              <a:ext uri="{FF2B5EF4-FFF2-40B4-BE49-F238E27FC236}">
                <a16:creationId xmlns:a16="http://schemas.microsoft.com/office/drawing/2014/main" id="{FB0A84D4-3CF7-3D23-CD17-BDCE9DE79BC5}"/>
              </a:ext>
            </a:extLst>
          </p:cNvPr>
          <p:cNvSpPr/>
          <p:nvPr/>
        </p:nvSpPr>
        <p:spPr bwMode="auto">
          <a:xfrm>
            <a:off x="5520974" y="3245054"/>
            <a:ext cx="1250416" cy="534913"/>
          </a:xfrm>
          <a:prstGeom prst="rect">
            <a:avLst/>
          </a:prstGeom>
          <a:noFill/>
          <a:ln w="6350" cap="flat" cmpd="sng" algn="ctr">
            <a:no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bodyPr>
          <a:lstStyle/>
          <a:p>
            <a:pPr marL="0" marR="0" indent="0" defTabSz="914400" rtl="0" eaLnBrk="1" fontAlgn="base" latinLnBrk="0" hangingPunct="1">
              <a:lnSpc>
                <a:spcPts val="1880"/>
              </a:lnSpc>
              <a:spcBef>
                <a:spcPct val="0"/>
              </a:spcBef>
              <a:spcAft>
                <a:spcPct val="0"/>
              </a:spcAft>
              <a:buClrTx/>
              <a:buSzTx/>
              <a:buFontTx/>
              <a:buNone/>
              <a:tabLst/>
            </a:pPr>
            <a:r>
              <a:rPr lang="ja-JP" altLang="en-US" sz="1400">
                <a:latin typeface="+mn-ea"/>
                <a:ea typeface="+mn-ea"/>
              </a:rPr>
              <a:t>地方交付税：</a:t>
            </a:r>
            <a:endParaRPr lang="en-US" altLang="ja-JP" sz="1400" dirty="0">
              <a:latin typeface="+mn-ea"/>
              <a:ea typeface="+mn-ea"/>
            </a:endParaRPr>
          </a:p>
        </p:txBody>
      </p:sp>
      <p:sp>
        <p:nvSpPr>
          <p:cNvPr id="68" name="正方形/長方形 67">
            <a:extLst>
              <a:ext uri="{FF2B5EF4-FFF2-40B4-BE49-F238E27FC236}">
                <a16:creationId xmlns:a16="http://schemas.microsoft.com/office/drawing/2014/main" id="{B7E094C9-1129-BB10-03C7-01D579FF1A2A}"/>
              </a:ext>
            </a:extLst>
          </p:cNvPr>
          <p:cNvSpPr/>
          <p:nvPr/>
        </p:nvSpPr>
        <p:spPr bwMode="auto">
          <a:xfrm>
            <a:off x="6443470" y="3222138"/>
            <a:ext cx="2359579" cy="53887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defTabSz="914400" rtl="0" eaLnBrk="1" fontAlgn="base" latinLnBrk="0" hangingPunct="1">
              <a:lnSpc>
                <a:spcPts val="1880"/>
              </a:lnSpc>
              <a:spcBef>
                <a:spcPct val="0"/>
              </a:spcBef>
              <a:spcAft>
                <a:spcPct val="0"/>
              </a:spcAft>
              <a:buClrTx/>
              <a:buSzPct val="120000"/>
              <a:tabLst/>
            </a:pPr>
            <a:r>
              <a:rPr lang="ja-JP" altLang="en-US" sz="1100">
                <a:latin typeface="+mn-ea"/>
                <a:ea typeface="+mn-ea"/>
              </a:rPr>
              <a:t>地域ごとの住民に対する公共サービスに差が出ないよう、国が地方公共団体の財政力の差を調整するために支出するもの</a:t>
            </a:r>
            <a:endParaRPr lang="en-US" altLang="ja-JP" sz="1100" dirty="0">
              <a:latin typeface="+mn-ea"/>
              <a:ea typeface="+mn-ea"/>
            </a:endParaRPr>
          </a:p>
        </p:txBody>
      </p:sp>
      <p:sp>
        <p:nvSpPr>
          <p:cNvPr id="69" name="正方形/長方形 68">
            <a:extLst>
              <a:ext uri="{FF2B5EF4-FFF2-40B4-BE49-F238E27FC236}">
                <a16:creationId xmlns:a16="http://schemas.microsoft.com/office/drawing/2014/main" id="{B0E70FDD-D1AF-6C18-9AD1-FF50227D6743}"/>
              </a:ext>
            </a:extLst>
          </p:cNvPr>
          <p:cNvSpPr/>
          <p:nvPr/>
        </p:nvSpPr>
        <p:spPr bwMode="auto">
          <a:xfrm>
            <a:off x="5520974" y="4223114"/>
            <a:ext cx="1250416" cy="534913"/>
          </a:xfrm>
          <a:prstGeom prst="rect">
            <a:avLst/>
          </a:prstGeom>
          <a:noFill/>
          <a:ln w="6350" cap="flat" cmpd="sng" algn="ctr">
            <a:no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bodyPr>
          <a:lstStyle/>
          <a:p>
            <a:pPr marL="0" marR="0" indent="0" defTabSz="914400" rtl="0" eaLnBrk="1" fontAlgn="base" latinLnBrk="0" hangingPunct="1">
              <a:lnSpc>
                <a:spcPts val="1880"/>
              </a:lnSpc>
              <a:spcBef>
                <a:spcPct val="0"/>
              </a:spcBef>
              <a:spcAft>
                <a:spcPct val="0"/>
              </a:spcAft>
              <a:buClrTx/>
              <a:buSzTx/>
              <a:buFontTx/>
              <a:buNone/>
              <a:tabLst/>
            </a:pPr>
            <a:r>
              <a:rPr lang="ja-JP" altLang="en-US" sz="1400">
                <a:latin typeface="+mn-ea"/>
                <a:ea typeface="+mn-ea"/>
              </a:rPr>
              <a:t>国庫支出金：</a:t>
            </a:r>
            <a:endParaRPr lang="en-US" altLang="ja-JP" sz="1400" dirty="0">
              <a:latin typeface="+mn-ea"/>
              <a:ea typeface="+mn-ea"/>
            </a:endParaRPr>
          </a:p>
        </p:txBody>
      </p:sp>
      <p:sp>
        <p:nvSpPr>
          <p:cNvPr id="70" name="正方形/長方形 69">
            <a:extLst>
              <a:ext uri="{FF2B5EF4-FFF2-40B4-BE49-F238E27FC236}">
                <a16:creationId xmlns:a16="http://schemas.microsoft.com/office/drawing/2014/main" id="{F1181718-9583-4591-FCAE-023AD8707524}"/>
              </a:ext>
            </a:extLst>
          </p:cNvPr>
          <p:cNvSpPr/>
          <p:nvPr/>
        </p:nvSpPr>
        <p:spPr bwMode="auto">
          <a:xfrm>
            <a:off x="6443470" y="4197636"/>
            <a:ext cx="2359579" cy="53887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defTabSz="914400" rtl="0" eaLnBrk="1" fontAlgn="base" latinLnBrk="0" hangingPunct="1">
              <a:lnSpc>
                <a:spcPts val="1880"/>
              </a:lnSpc>
              <a:spcBef>
                <a:spcPct val="0"/>
              </a:spcBef>
              <a:spcAft>
                <a:spcPct val="0"/>
              </a:spcAft>
              <a:buClrTx/>
              <a:buSzPct val="120000"/>
              <a:tabLst/>
            </a:pPr>
            <a:r>
              <a:rPr lang="ja-JP" altLang="en-US" sz="1100">
                <a:latin typeface="+mn-ea"/>
                <a:ea typeface="+mn-ea"/>
              </a:rPr>
              <a:t>国が地方公共団体に対し、特定の事業（道路整備や義務教育など）に充てるため支出する補助金・負担金</a:t>
            </a:r>
            <a:endParaRPr lang="en-US" altLang="ja-JP" sz="1100" dirty="0">
              <a:latin typeface="+mn-ea"/>
              <a:ea typeface="+mn-ea"/>
            </a:endParaRPr>
          </a:p>
        </p:txBody>
      </p:sp>
      <p:sp>
        <p:nvSpPr>
          <p:cNvPr id="73" name="正方形/長方形 72">
            <a:extLst>
              <a:ext uri="{FF2B5EF4-FFF2-40B4-BE49-F238E27FC236}">
                <a16:creationId xmlns:a16="http://schemas.microsoft.com/office/drawing/2014/main" id="{E28E3305-65CE-5509-90AB-27CD21E48A38}"/>
              </a:ext>
            </a:extLst>
          </p:cNvPr>
          <p:cNvSpPr/>
          <p:nvPr/>
        </p:nvSpPr>
        <p:spPr bwMode="auto">
          <a:xfrm>
            <a:off x="5520974" y="4965569"/>
            <a:ext cx="1250416" cy="534913"/>
          </a:xfrm>
          <a:prstGeom prst="rect">
            <a:avLst/>
          </a:prstGeom>
          <a:noFill/>
          <a:ln w="6350" cap="flat" cmpd="sng" algn="ctr">
            <a:no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bodyPr>
          <a:lstStyle/>
          <a:p>
            <a:pPr marL="0" marR="0" indent="0" defTabSz="914400" rtl="0" eaLnBrk="1" fontAlgn="base" latinLnBrk="0" hangingPunct="1">
              <a:lnSpc>
                <a:spcPts val="1880"/>
              </a:lnSpc>
              <a:spcBef>
                <a:spcPct val="0"/>
              </a:spcBef>
              <a:spcAft>
                <a:spcPct val="0"/>
              </a:spcAft>
              <a:buClrTx/>
              <a:buSzTx/>
              <a:buFontTx/>
              <a:buNone/>
              <a:tabLst/>
            </a:pPr>
            <a:r>
              <a:rPr lang="ja-JP" altLang="en-US" sz="1400">
                <a:latin typeface="+mn-ea"/>
                <a:ea typeface="+mn-ea"/>
              </a:rPr>
              <a:t>県　　　債　</a:t>
            </a:r>
            <a:r>
              <a:rPr lang="en-US" altLang="ja-JP" sz="1400" dirty="0">
                <a:latin typeface="+mn-ea"/>
                <a:ea typeface="+mn-ea"/>
              </a:rPr>
              <a:t> </a:t>
            </a:r>
            <a:r>
              <a:rPr lang="ja-JP" altLang="en-US" sz="1400">
                <a:latin typeface="+mn-ea"/>
                <a:ea typeface="+mn-ea"/>
              </a:rPr>
              <a:t>：</a:t>
            </a:r>
            <a:endParaRPr lang="en-US" altLang="ja-JP" sz="1400" dirty="0">
              <a:latin typeface="+mn-ea"/>
              <a:ea typeface="+mn-ea"/>
            </a:endParaRPr>
          </a:p>
        </p:txBody>
      </p:sp>
      <p:sp>
        <p:nvSpPr>
          <p:cNvPr id="74" name="正方形/長方形 73">
            <a:extLst>
              <a:ext uri="{FF2B5EF4-FFF2-40B4-BE49-F238E27FC236}">
                <a16:creationId xmlns:a16="http://schemas.microsoft.com/office/drawing/2014/main" id="{57D50A79-5EDC-95E3-D8F2-9949488D31EE}"/>
              </a:ext>
            </a:extLst>
          </p:cNvPr>
          <p:cNvSpPr/>
          <p:nvPr/>
        </p:nvSpPr>
        <p:spPr bwMode="auto">
          <a:xfrm>
            <a:off x="6443470" y="4940091"/>
            <a:ext cx="2359579" cy="53887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defTabSz="914400" rtl="0" eaLnBrk="1" fontAlgn="base" latinLnBrk="0" hangingPunct="1">
              <a:lnSpc>
                <a:spcPts val="1880"/>
              </a:lnSpc>
              <a:spcBef>
                <a:spcPct val="0"/>
              </a:spcBef>
              <a:spcAft>
                <a:spcPct val="0"/>
              </a:spcAft>
              <a:buClrTx/>
              <a:buSzPct val="120000"/>
              <a:tabLst/>
            </a:pPr>
            <a:r>
              <a:rPr lang="ja-JP" altLang="en-US" sz="1100">
                <a:latin typeface="+mn-ea"/>
                <a:ea typeface="+mn-ea"/>
              </a:rPr>
              <a:t>一時的に多額の資金が必要となるときに県が銀行等から借り入れる資金</a:t>
            </a:r>
            <a:endParaRPr lang="en-US" altLang="ja-JP" sz="1100" dirty="0">
              <a:latin typeface="+mn-ea"/>
              <a:ea typeface="+mn-ea"/>
            </a:endParaRPr>
          </a:p>
        </p:txBody>
      </p:sp>
      <p:sp>
        <p:nvSpPr>
          <p:cNvPr id="75" name="正方形/長方形 74">
            <a:extLst>
              <a:ext uri="{FF2B5EF4-FFF2-40B4-BE49-F238E27FC236}">
                <a16:creationId xmlns:a16="http://schemas.microsoft.com/office/drawing/2014/main" id="{92DFF124-A67E-B09C-9F71-ECE6CEBF1856}"/>
              </a:ext>
            </a:extLst>
          </p:cNvPr>
          <p:cNvSpPr/>
          <p:nvPr/>
        </p:nvSpPr>
        <p:spPr bwMode="auto">
          <a:xfrm>
            <a:off x="5520974" y="5456696"/>
            <a:ext cx="1250416" cy="534913"/>
          </a:xfrm>
          <a:prstGeom prst="rect">
            <a:avLst/>
          </a:prstGeom>
          <a:noFill/>
          <a:ln w="6350" cap="flat" cmpd="sng" algn="ctr">
            <a:no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bodyPr>
          <a:lstStyle/>
          <a:p>
            <a:pPr marL="0" marR="0" indent="0" defTabSz="914400" rtl="0" eaLnBrk="1" fontAlgn="base" latinLnBrk="0" hangingPunct="1">
              <a:lnSpc>
                <a:spcPts val="1880"/>
              </a:lnSpc>
              <a:spcBef>
                <a:spcPct val="0"/>
              </a:spcBef>
              <a:spcAft>
                <a:spcPct val="0"/>
              </a:spcAft>
              <a:buClrTx/>
              <a:buSzTx/>
              <a:buFontTx/>
              <a:buNone/>
              <a:tabLst/>
            </a:pPr>
            <a:r>
              <a:rPr lang="ja-JP" altLang="en-US" sz="1400">
                <a:latin typeface="+mn-ea"/>
                <a:ea typeface="+mn-ea"/>
              </a:rPr>
              <a:t>地方譲与税：</a:t>
            </a:r>
            <a:endParaRPr lang="en-US" altLang="ja-JP" sz="1400" dirty="0">
              <a:latin typeface="+mn-ea"/>
              <a:ea typeface="+mn-ea"/>
            </a:endParaRPr>
          </a:p>
        </p:txBody>
      </p:sp>
      <p:sp>
        <p:nvSpPr>
          <p:cNvPr id="76" name="正方形/長方形 75">
            <a:extLst>
              <a:ext uri="{FF2B5EF4-FFF2-40B4-BE49-F238E27FC236}">
                <a16:creationId xmlns:a16="http://schemas.microsoft.com/office/drawing/2014/main" id="{6A188CFF-EC68-919A-2C0D-002F10D4A95A}"/>
              </a:ext>
            </a:extLst>
          </p:cNvPr>
          <p:cNvSpPr/>
          <p:nvPr/>
        </p:nvSpPr>
        <p:spPr bwMode="auto">
          <a:xfrm>
            <a:off x="6443470" y="5431218"/>
            <a:ext cx="2359579" cy="53887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defTabSz="914400" rtl="0" eaLnBrk="1" fontAlgn="base" latinLnBrk="0" hangingPunct="1">
              <a:lnSpc>
                <a:spcPts val="1880"/>
              </a:lnSpc>
              <a:spcBef>
                <a:spcPct val="0"/>
              </a:spcBef>
              <a:spcAft>
                <a:spcPct val="0"/>
              </a:spcAft>
              <a:buClrTx/>
              <a:buSzPct val="120000"/>
              <a:tabLst/>
            </a:pPr>
            <a:r>
              <a:rPr lang="ja-JP" altLang="en-US" sz="1100">
                <a:latin typeface="+mn-ea"/>
                <a:ea typeface="+mn-ea"/>
              </a:rPr>
              <a:t>国が徴収した国税を一定の基準により地方公共団体に譲与するもの</a:t>
            </a:r>
            <a:endParaRPr lang="en-US" altLang="ja-JP" sz="1100" dirty="0">
              <a:latin typeface="+mn-ea"/>
              <a:ea typeface="+mn-ea"/>
            </a:endParaRPr>
          </a:p>
        </p:txBody>
      </p:sp>
      <p:graphicFrame>
        <p:nvGraphicFramePr>
          <p:cNvPr id="7" name="グラフ 6">
            <a:extLst>
              <a:ext uri="{FF2B5EF4-FFF2-40B4-BE49-F238E27FC236}">
                <a16:creationId xmlns:a16="http://schemas.microsoft.com/office/drawing/2014/main" id="{0FC8E7FE-D6A2-71DE-3B62-6E1C128F9518}"/>
              </a:ext>
            </a:extLst>
          </p:cNvPr>
          <p:cNvGraphicFramePr/>
          <p:nvPr/>
        </p:nvGraphicFramePr>
        <p:xfrm>
          <a:off x="1042585" y="3126601"/>
          <a:ext cx="3207692" cy="2735758"/>
        </p:xfrm>
        <a:graphic>
          <a:graphicData uri="http://schemas.openxmlformats.org/drawingml/2006/chart">
            <c:chart xmlns:c="http://schemas.openxmlformats.org/drawingml/2006/chart" xmlns:r="http://schemas.openxmlformats.org/officeDocument/2006/relationships" r:id="rId7"/>
          </a:graphicData>
        </a:graphic>
      </p:graphicFrame>
      <p:pic>
        <p:nvPicPr>
          <p:cNvPr id="10" name="図 9">
            <a:extLst>
              <a:ext uri="{FF2B5EF4-FFF2-40B4-BE49-F238E27FC236}">
                <a16:creationId xmlns:a16="http://schemas.microsoft.com/office/drawing/2014/main" id="{B2FE1430-A515-896C-F722-31E387A7C3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8903" y="588943"/>
            <a:ext cx="1057932" cy="1076937"/>
          </a:xfrm>
          <a:prstGeom prst="rect">
            <a:avLst/>
          </a:prstGeom>
        </p:spPr>
      </p:pic>
      <p:sp>
        <p:nvSpPr>
          <p:cNvPr id="11" name="テキスト ボックス 10">
            <a:extLst>
              <a:ext uri="{FF2B5EF4-FFF2-40B4-BE49-F238E27FC236}">
                <a16:creationId xmlns:a16="http://schemas.microsoft.com/office/drawing/2014/main" id="{AA8F9C52-37CA-FCD2-826C-FC4DCEA257AE}"/>
              </a:ext>
            </a:extLst>
          </p:cNvPr>
          <p:cNvSpPr txBox="1"/>
          <p:nvPr/>
        </p:nvSpPr>
        <p:spPr>
          <a:xfrm>
            <a:off x="6744394" y="1353893"/>
            <a:ext cx="995177" cy="305414"/>
          </a:xfrm>
          <a:prstGeom prst="rect">
            <a:avLst/>
          </a:prstGeom>
          <a:solidFill>
            <a:schemeClr val="bg1"/>
          </a:solidFill>
          <a:ln>
            <a:solidFill>
              <a:schemeClr val="accent1"/>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sp>
        <p:nvSpPr>
          <p:cNvPr id="13" name="角丸四角形 12">
            <a:extLst>
              <a:ext uri="{FF2B5EF4-FFF2-40B4-BE49-F238E27FC236}">
                <a16:creationId xmlns:a16="http://schemas.microsoft.com/office/drawing/2014/main" id="{92511CA4-8CF9-8ECB-EBDE-2BC45D99D9B1}"/>
              </a:ext>
            </a:extLst>
          </p:cNvPr>
          <p:cNvSpPr/>
          <p:nvPr/>
        </p:nvSpPr>
        <p:spPr bwMode="auto">
          <a:xfrm>
            <a:off x="5407435" y="2633690"/>
            <a:ext cx="3395613" cy="3421803"/>
          </a:xfrm>
          <a:prstGeom prst="roundRect">
            <a:avLst>
              <a:gd name="adj" fmla="val 1166"/>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680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accent1"/>
                </a:solidFill>
                <a:effectLst/>
                <a:latin typeface="+mn-ea"/>
                <a:ea typeface="+mn-ea"/>
              </a:rPr>
              <a:t>依存財源</a:t>
            </a:r>
          </a:p>
        </p:txBody>
      </p:sp>
      <p:sp>
        <p:nvSpPr>
          <p:cNvPr id="15" name="Rectangle 8">
            <a:extLst>
              <a:ext uri="{FF2B5EF4-FFF2-40B4-BE49-F238E27FC236}">
                <a16:creationId xmlns:a16="http://schemas.microsoft.com/office/drawing/2014/main" id="{CE940318-0989-8300-21D3-0C66307C51E4}"/>
              </a:ext>
            </a:extLst>
          </p:cNvPr>
          <p:cNvSpPr>
            <a:spLocks noChangeArrowheads="1"/>
          </p:cNvSpPr>
          <p:nvPr/>
        </p:nvSpPr>
        <p:spPr bwMode="auto">
          <a:xfrm>
            <a:off x="5892847" y="5324185"/>
            <a:ext cx="313154" cy="23954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じょうよ</a:t>
            </a:r>
            <a:endParaRPr lang="ja-JP" altLang="en-US" sz="600" dirty="0">
              <a:latin typeface="+mn-ea"/>
              <a:ea typeface="+mn-ea"/>
              <a:cs typeface="メイリオ" panose="020B0604030504040204" pitchFamily="50" charset="-128"/>
            </a:endParaRPr>
          </a:p>
        </p:txBody>
      </p:sp>
      <p:sp>
        <p:nvSpPr>
          <p:cNvPr id="16" name="Rectangle 8">
            <a:extLst>
              <a:ext uri="{FF2B5EF4-FFF2-40B4-BE49-F238E27FC236}">
                <a16:creationId xmlns:a16="http://schemas.microsoft.com/office/drawing/2014/main" id="{75614EB4-7B4C-BC8F-391E-B3E15A671548}"/>
              </a:ext>
            </a:extLst>
          </p:cNvPr>
          <p:cNvSpPr>
            <a:spLocks noChangeArrowheads="1"/>
          </p:cNvSpPr>
          <p:nvPr/>
        </p:nvSpPr>
        <p:spPr bwMode="auto">
          <a:xfrm>
            <a:off x="6762962" y="5332743"/>
            <a:ext cx="370863" cy="23736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500">
                <a:latin typeface="+mn-ea"/>
                <a:ea typeface="+mn-ea"/>
                <a:cs typeface="メイリオ" panose="020B0604030504040204" pitchFamily="50" charset="-128"/>
              </a:rPr>
              <a:t>ちょうしゅう</a:t>
            </a:r>
            <a:endParaRPr lang="ja-JP" altLang="en-US" sz="500" dirty="0">
              <a:latin typeface="+mn-ea"/>
              <a:ea typeface="+mn-ea"/>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BF7C234D-0D37-207A-1C65-D7C9C62931A9}"/>
              </a:ext>
            </a:extLst>
          </p:cNvPr>
          <p:cNvSpPr txBox="1"/>
          <p:nvPr/>
        </p:nvSpPr>
        <p:spPr>
          <a:xfrm>
            <a:off x="3256335" y="3137618"/>
            <a:ext cx="939311" cy="644985"/>
          </a:xfrm>
          <a:prstGeom prst="rect">
            <a:avLst/>
          </a:prstGeom>
          <a:noFill/>
        </p:spPr>
        <p:txBody>
          <a:bodyPr wrap="square" rtlCol="0">
            <a:spAutoFit/>
          </a:bodyPr>
          <a:lstStyle/>
          <a:p>
            <a:pPr algn="ctr">
              <a:defRPr sz="1197" b="0" i="0" u="none" strike="noStrike" kern="1200" baseline="0">
                <a:solidFill>
                  <a:srgbClr val="000000"/>
                </a:solidFill>
                <a:latin typeface="+mn-lt"/>
                <a:ea typeface="+mn-ea"/>
                <a:cs typeface="+mn-cs"/>
              </a:defRPr>
            </a:pPr>
            <a:fld id="{91189BF5-D76D-4A03-9B88-AD0D47B2CED7}" type="CELLRANGE">
              <a:rPr lang="ja-JP" altLang="en-US"/>
              <a:pPr algn="ctr">
                <a:defRPr sz="1197" b="0" i="0" u="none" strike="noStrike" kern="1200" baseline="0">
                  <a:solidFill>
                    <a:srgbClr val="000000"/>
                  </a:solidFill>
                  <a:latin typeface="+mn-lt"/>
                  <a:ea typeface="+mn-ea"/>
                  <a:cs typeface="+mn-cs"/>
                </a:defRPr>
              </a:pPr>
              <a:t>県税</a:t>
            </a:fld>
            <a:endParaRPr lang="ja-JP" altLang="en-US"/>
          </a:p>
          <a:p>
            <a:pPr algn="ctr">
              <a:defRPr sz="1197" b="0" i="0" u="none" strike="noStrike" kern="1200" baseline="0">
                <a:solidFill>
                  <a:srgbClr val="000000"/>
                </a:solidFill>
                <a:latin typeface="+mn-lt"/>
                <a:ea typeface="+mn-ea"/>
                <a:cs typeface="+mn-cs"/>
              </a:defRPr>
            </a:pPr>
            <a:r>
              <a:rPr lang="en-US" altLang="ja-JP" dirty="0"/>
              <a:t>1,328</a:t>
            </a:r>
            <a:r>
              <a:rPr lang="ja-JP" altLang="en-US"/>
              <a:t>億円</a:t>
            </a:r>
          </a:p>
          <a:p>
            <a:pPr algn="ctr">
              <a:defRPr sz="1197" b="0" i="0" u="none" strike="noStrike" kern="1200" baseline="0">
                <a:solidFill>
                  <a:srgbClr val="000000"/>
                </a:solidFill>
                <a:latin typeface="+mn-lt"/>
                <a:ea typeface="+mn-ea"/>
                <a:cs typeface="+mn-cs"/>
              </a:defRPr>
            </a:pPr>
            <a:r>
              <a:rPr lang="ja-JP" altLang="en-US"/>
              <a:t>（</a:t>
            </a:r>
            <a:fld id="{1BF48FEC-1DA3-48F3-BAAB-3AA0F7E47A88}" type="PERCENTAGE">
              <a:rPr lang="en-US" altLang="ja-JP"/>
              <a:pPr algn="ctr">
                <a:defRPr sz="1197" b="0" i="0" u="none" strike="noStrike" kern="1200" baseline="0">
                  <a:solidFill>
                    <a:srgbClr val="000000"/>
                  </a:solidFill>
                  <a:latin typeface="+mn-lt"/>
                  <a:ea typeface="+mn-ea"/>
                  <a:cs typeface="+mn-cs"/>
                </a:defRPr>
              </a:pPr>
              <a:t>23.6%</a:t>
            </a:fld>
            <a:r>
              <a:rPr lang="ja-JP" altLang="en-US"/>
              <a:t>）</a:t>
            </a:r>
            <a:endParaRPr kumimoji="1" lang="ja-JP" altLang="en-US"/>
          </a:p>
        </p:txBody>
      </p:sp>
      <p:sp>
        <p:nvSpPr>
          <p:cNvPr id="14" name="テキスト ボックス 13">
            <a:extLst>
              <a:ext uri="{FF2B5EF4-FFF2-40B4-BE49-F238E27FC236}">
                <a16:creationId xmlns:a16="http://schemas.microsoft.com/office/drawing/2014/main" id="{C982BB7F-7ECF-2BE0-5385-6B9BDE95D729}"/>
              </a:ext>
            </a:extLst>
          </p:cNvPr>
          <p:cNvSpPr txBox="1"/>
          <p:nvPr/>
        </p:nvSpPr>
        <p:spPr>
          <a:xfrm>
            <a:off x="3444281" y="4441503"/>
            <a:ext cx="1429728" cy="830997"/>
          </a:xfrm>
          <a:prstGeom prst="rect">
            <a:avLst/>
          </a:prstGeom>
          <a:noFill/>
        </p:spPr>
        <p:txBody>
          <a:bodyPr wrap="square" rtlCol="0">
            <a:spAutoFit/>
          </a:bodyPr>
          <a:lstStyle/>
          <a:p>
            <a:pPr algn="ctr"/>
            <a:r>
              <a:rPr lang="ja-JP" altLang="en-US" sz="1200">
                <a:solidFill>
                  <a:schemeClr val="tx1">
                    <a:lumMod val="95000"/>
                    <a:lumOff val="5000"/>
                  </a:schemeClr>
                </a:solidFill>
                <a:latin typeface="+mn-ea"/>
              </a:rPr>
              <a:t>地方消費税</a:t>
            </a:r>
            <a:br>
              <a:rPr lang="ja-JP" altLang="en-US" sz="1200">
                <a:solidFill>
                  <a:schemeClr val="tx1">
                    <a:lumMod val="95000"/>
                    <a:lumOff val="5000"/>
                  </a:schemeClr>
                </a:solidFill>
                <a:latin typeface="+mn-ea"/>
              </a:rPr>
            </a:br>
            <a:r>
              <a:rPr lang="ja-JP" altLang="en-US" sz="1200">
                <a:solidFill>
                  <a:schemeClr val="tx1">
                    <a:lumMod val="95000"/>
                    <a:lumOff val="5000"/>
                  </a:schemeClr>
                </a:solidFill>
                <a:latin typeface="+mn-ea"/>
              </a:rPr>
              <a:t>清算金</a:t>
            </a:r>
          </a:p>
          <a:p>
            <a:pPr algn="ctr"/>
            <a:r>
              <a:rPr lang="en-US" altLang="ja-JP" sz="1200" dirty="0">
                <a:solidFill>
                  <a:schemeClr val="tx1">
                    <a:lumMod val="95000"/>
                    <a:lumOff val="5000"/>
                  </a:schemeClr>
                </a:solidFill>
              </a:rPr>
              <a:t>594</a:t>
            </a:r>
            <a:r>
              <a:rPr lang="ja-JP" altLang="en-US" sz="1200">
                <a:solidFill>
                  <a:schemeClr val="tx1">
                    <a:lumMod val="95000"/>
                    <a:lumOff val="5000"/>
                  </a:schemeClr>
                </a:solidFill>
                <a:latin typeface="+mn-ea"/>
              </a:rPr>
              <a:t>億円</a:t>
            </a:r>
            <a:endParaRPr lang="en-US" altLang="ja-JP" sz="1200" dirty="0">
              <a:solidFill>
                <a:schemeClr val="tx1">
                  <a:lumMod val="95000"/>
                  <a:lumOff val="5000"/>
                </a:schemeClr>
              </a:solidFill>
              <a:latin typeface="+mn-ea"/>
            </a:endParaRPr>
          </a:p>
          <a:p>
            <a:pPr algn="ctr"/>
            <a:r>
              <a:rPr lang="ja-JP" altLang="en-US" sz="1200">
                <a:solidFill>
                  <a:schemeClr val="tx1">
                    <a:lumMod val="95000"/>
                    <a:lumOff val="5000"/>
                  </a:schemeClr>
                </a:solidFill>
                <a:latin typeface="+mn-ea"/>
              </a:rPr>
              <a:t>（</a:t>
            </a:r>
            <a:r>
              <a:rPr lang="en-US" altLang="ja-JP" sz="1200" dirty="0">
                <a:solidFill>
                  <a:schemeClr val="tx1">
                    <a:lumMod val="95000"/>
                    <a:lumOff val="5000"/>
                  </a:schemeClr>
                </a:solidFill>
              </a:rPr>
              <a:t>10.5%</a:t>
            </a:r>
            <a:r>
              <a:rPr lang="ja-JP" altLang="en-US" sz="1200">
                <a:solidFill>
                  <a:schemeClr val="tx1">
                    <a:lumMod val="95000"/>
                    <a:lumOff val="5000"/>
                  </a:schemeClr>
                </a:solidFill>
                <a:latin typeface="+mn-ea"/>
              </a:rPr>
              <a:t>）</a:t>
            </a:r>
            <a:endParaRPr lang="en-US" altLang="ja-JP" sz="1200" dirty="0">
              <a:solidFill>
                <a:schemeClr val="tx1">
                  <a:lumMod val="95000"/>
                  <a:lumOff val="5000"/>
                </a:schemeClr>
              </a:solidFill>
              <a:latin typeface="+mn-ea"/>
            </a:endParaRPr>
          </a:p>
        </p:txBody>
      </p:sp>
      <p:sp>
        <p:nvSpPr>
          <p:cNvPr id="17" name="テキスト ボックス 16">
            <a:extLst>
              <a:ext uri="{FF2B5EF4-FFF2-40B4-BE49-F238E27FC236}">
                <a16:creationId xmlns:a16="http://schemas.microsoft.com/office/drawing/2014/main" id="{D9EC9CA8-875D-B213-E320-622769679B8F}"/>
              </a:ext>
            </a:extLst>
          </p:cNvPr>
          <p:cNvSpPr txBox="1"/>
          <p:nvPr/>
        </p:nvSpPr>
        <p:spPr>
          <a:xfrm>
            <a:off x="3295704" y="5323825"/>
            <a:ext cx="939311" cy="830997"/>
          </a:xfrm>
          <a:prstGeom prst="rect">
            <a:avLst/>
          </a:prstGeom>
          <a:noFill/>
        </p:spPr>
        <p:txBody>
          <a:bodyPr wrap="square" rtlCol="0">
            <a:spAutoFit/>
          </a:bodyPr>
          <a:lstStyle/>
          <a:p>
            <a:r>
              <a:rPr lang="ja-JP" altLang="en-US" sz="1200">
                <a:ea typeface="+mj-ea"/>
              </a:rPr>
              <a:t>その他</a:t>
            </a:r>
          </a:p>
          <a:p>
            <a:r>
              <a:rPr lang="en-US" altLang="ja-JP" sz="1200" dirty="0">
                <a:ea typeface="+mj-ea"/>
              </a:rPr>
              <a:t>522</a:t>
            </a:r>
            <a:r>
              <a:rPr lang="ja-JP" altLang="en-US" sz="1200">
                <a:ea typeface="+mj-ea"/>
              </a:rPr>
              <a:t>億円</a:t>
            </a:r>
          </a:p>
          <a:p>
            <a:r>
              <a:rPr lang="ja-JP" altLang="en-US" sz="1200">
                <a:ea typeface="+mj-ea"/>
              </a:rPr>
              <a:t>（</a:t>
            </a:r>
            <a:r>
              <a:rPr lang="en-US" altLang="ja-JP" sz="1200" dirty="0">
                <a:ea typeface="+mj-ea"/>
              </a:rPr>
              <a:t>9.3%</a:t>
            </a:r>
            <a:r>
              <a:rPr lang="ja-JP" altLang="en-US" sz="1200">
                <a:ea typeface="+mj-ea"/>
              </a:rPr>
              <a:t>）</a:t>
            </a:r>
          </a:p>
          <a:p>
            <a:pPr algn="ctr">
              <a:defRPr sz="1197" b="0" i="0" u="none" strike="noStrike" kern="1200" baseline="0">
                <a:solidFill>
                  <a:srgbClr val="000000">
                    <a:lumMod val="75000"/>
                    <a:lumOff val="25000"/>
                  </a:srgbClr>
                </a:solidFill>
                <a:latin typeface="+mn-lt"/>
                <a:ea typeface="+mn-ea"/>
                <a:cs typeface="+mn-cs"/>
              </a:defRPr>
            </a:pPr>
            <a:endParaRPr lang="ja-JP" altLang="en-US" sz="1200">
              <a:ea typeface="+mj-ea"/>
            </a:endParaRPr>
          </a:p>
        </p:txBody>
      </p:sp>
      <p:sp>
        <p:nvSpPr>
          <p:cNvPr id="18" name="テキスト ボックス 17">
            <a:extLst>
              <a:ext uri="{FF2B5EF4-FFF2-40B4-BE49-F238E27FC236}">
                <a16:creationId xmlns:a16="http://schemas.microsoft.com/office/drawing/2014/main" id="{E7FB735D-9A05-456E-948B-D7695CA619C5}"/>
              </a:ext>
            </a:extLst>
          </p:cNvPr>
          <p:cNvSpPr txBox="1"/>
          <p:nvPr/>
        </p:nvSpPr>
        <p:spPr>
          <a:xfrm>
            <a:off x="1101508" y="5339740"/>
            <a:ext cx="1135308" cy="830997"/>
          </a:xfrm>
          <a:prstGeom prst="rect">
            <a:avLst/>
          </a:prstGeom>
          <a:noFill/>
        </p:spPr>
        <p:txBody>
          <a:bodyPr wrap="square" rtlCol="0">
            <a:spAutoFit/>
          </a:bodyPr>
          <a:lstStyle/>
          <a:p>
            <a:pPr algn="ctr"/>
            <a:r>
              <a:rPr lang="ja-JP" altLang="en-US" sz="1200">
                <a:ea typeface="+mj-ea"/>
              </a:rPr>
              <a:t>地方交付税</a:t>
            </a:r>
          </a:p>
          <a:p>
            <a:pPr algn="ctr"/>
            <a:r>
              <a:rPr lang="en-US" altLang="ja-JP" sz="1200" dirty="0">
                <a:ea typeface="+mj-ea"/>
              </a:rPr>
              <a:t>1,757</a:t>
            </a:r>
            <a:r>
              <a:rPr lang="ja-JP" altLang="en-US" sz="1200">
                <a:ea typeface="+mj-ea"/>
              </a:rPr>
              <a:t>億円</a:t>
            </a:r>
          </a:p>
          <a:p>
            <a:pPr algn="ctr"/>
            <a:r>
              <a:rPr lang="ja-JP" altLang="en-US" sz="1200">
                <a:ea typeface="+mj-ea"/>
              </a:rPr>
              <a:t>（</a:t>
            </a:r>
            <a:r>
              <a:rPr lang="en-US" altLang="ja-JP" sz="1200" dirty="0">
                <a:ea typeface="+mj-ea"/>
              </a:rPr>
              <a:t>31.2%</a:t>
            </a:r>
            <a:r>
              <a:rPr lang="ja-JP" altLang="en-US" sz="1200">
                <a:ea typeface="+mj-ea"/>
              </a:rPr>
              <a:t>）</a:t>
            </a:r>
          </a:p>
          <a:p>
            <a:endParaRPr kumimoji="1" lang="ja-JP" altLang="en-US" sz="1200">
              <a:ea typeface="+mj-ea"/>
            </a:endParaRPr>
          </a:p>
        </p:txBody>
      </p:sp>
      <p:sp>
        <p:nvSpPr>
          <p:cNvPr id="20" name="テキスト ボックス 19">
            <a:extLst>
              <a:ext uri="{FF2B5EF4-FFF2-40B4-BE49-F238E27FC236}">
                <a16:creationId xmlns:a16="http://schemas.microsoft.com/office/drawing/2014/main" id="{5427B6F5-36E7-7BFA-2E73-AF9BC21D7BEB}"/>
              </a:ext>
            </a:extLst>
          </p:cNvPr>
          <p:cNvSpPr txBox="1"/>
          <p:nvPr/>
        </p:nvSpPr>
        <p:spPr>
          <a:xfrm>
            <a:off x="666368" y="3764571"/>
            <a:ext cx="1084782" cy="646331"/>
          </a:xfrm>
          <a:prstGeom prst="rect">
            <a:avLst/>
          </a:prstGeom>
          <a:noFill/>
        </p:spPr>
        <p:txBody>
          <a:bodyPr wrap="square" rtlCol="0">
            <a:spAutoFit/>
          </a:bodyPr>
          <a:lstStyle/>
          <a:p>
            <a:pPr algn="ctr"/>
            <a:r>
              <a:rPr lang="ja-JP" altLang="en-US" sz="1200">
                <a:ea typeface="+mj-ea"/>
              </a:rPr>
              <a:t>国庫支出金</a:t>
            </a:r>
          </a:p>
          <a:p>
            <a:pPr algn="ctr"/>
            <a:r>
              <a:rPr lang="en-US" altLang="ja-JP" sz="1200" dirty="0">
                <a:ea typeface="+mj-ea"/>
              </a:rPr>
              <a:t>617</a:t>
            </a:r>
            <a:r>
              <a:rPr lang="ja-JP" altLang="en-US" sz="1200">
                <a:ea typeface="+mj-ea"/>
              </a:rPr>
              <a:t>億円</a:t>
            </a:r>
          </a:p>
          <a:p>
            <a:pPr algn="ctr"/>
            <a:r>
              <a:rPr lang="ja-JP" altLang="en-US" sz="1200">
                <a:ea typeface="+mj-ea"/>
              </a:rPr>
              <a:t>（</a:t>
            </a:r>
            <a:r>
              <a:rPr lang="en-US" altLang="ja-JP" sz="1200" dirty="0">
                <a:ea typeface="+mj-ea"/>
              </a:rPr>
              <a:t>10.9%</a:t>
            </a:r>
            <a:r>
              <a:rPr lang="ja-JP" altLang="en-US" sz="1200">
                <a:ea typeface="+mj-ea"/>
              </a:rPr>
              <a:t>）</a:t>
            </a:r>
            <a:endParaRPr kumimoji="1" lang="ja-JP" altLang="en-US" sz="1200">
              <a:ea typeface="+mj-ea"/>
            </a:endParaRPr>
          </a:p>
        </p:txBody>
      </p:sp>
      <p:sp>
        <p:nvSpPr>
          <p:cNvPr id="21" name="テキスト ボックス 20">
            <a:extLst>
              <a:ext uri="{FF2B5EF4-FFF2-40B4-BE49-F238E27FC236}">
                <a16:creationId xmlns:a16="http://schemas.microsoft.com/office/drawing/2014/main" id="{39E72A3C-19BF-779A-656F-EF10A886032B}"/>
              </a:ext>
            </a:extLst>
          </p:cNvPr>
          <p:cNvSpPr txBox="1"/>
          <p:nvPr/>
        </p:nvSpPr>
        <p:spPr>
          <a:xfrm>
            <a:off x="540802" y="2755880"/>
            <a:ext cx="939311" cy="830997"/>
          </a:xfrm>
          <a:prstGeom prst="rect">
            <a:avLst/>
          </a:prstGeom>
          <a:noFill/>
        </p:spPr>
        <p:txBody>
          <a:bodyPr wrap="square" rtlCol="0">
            <a:spAutoFit/>
          </a:bodyPr>
          <a:lstStyle/>
          <a:p>
            <a:r>
              <a:rPr lang="ja-JP" altLang="en-US" sz="1200">
                <a:ea typeface="+mj-ea"/>
              </a:rPr>
              <a:t>県債</a:t>
            </a:r>
          </a:p>
          <a:p>
            <a:r>
              <a:rPr lang="en-US" altLang="ja-JP" sz="1200" dirty="0">
                <a:ea typeface="+mj-ea"/>
              </a:rPr>
              <a:t>525</a:t>
            </a:r>
            <a:r>
              <a:rPr lang="ja-JP" altLang="en-US" sz="1200">
                <a:ea typeface="+mj-ea"/>
              </a:rPr>
              <a:t>億</a:t>
            </a:r>
          </a:p>
          <a:p>
            <a:r>
              <a:rPr lang="ja-JP" altLang="en-US" sz="1200">
                <a:ea typeface="+mj-ea"/>
              </a:rPr>
              <a:t>（</a:t>
            </a:r>
            <a:r>
              <a:rPr lang="en-US" altLang="ja-JP" sz="1200" dirty="0">
                <a:ea typeface="+mj-ea"/>
              </a:rPr>
              <a:t>9.3%</a:t>
            </a:r>
            <a:r>
              <a:rPr lang="ja-JP" altLang="en-US" sz="1200">
                <a:ea typeface="+mj-ea"/>
              </a:rPr>
              <a:t>）</a:t>
            </a:r>
          </a:p>
          <a:p>
            <a:pPr algn="ctr">
              <a:defRPr sz="1197" b="0" i="0" u="none" strike="noStrike" kern="1200" baseline="0">
                <a:solidFill>
                  <a:srgbClr val="000000">
                    <a:lumMod val="75000"/>
                    <a:lumOff val="25000"/>
                  </a:srgbClr>
                </a:solidFill>
                <a:latin typeface="+mn-lt"/>
                <a:ea typeface="+mn-ea"/>
                <a:cs typeface="+mn-cs"/>
              </a:defRPr>
            </a:pPr>
            <a:endParaRPr kumimoji="1" lang="ja-JP" altLang="en-US" sz="1200">
              <a:ea typeface="+mj-ea"/>
            </a:endParaRPr>
          </a:p>
        </p:txBody>
      </p:sp>
      <p:sp>
        <p:nvSpPr>
          <p:cNvPr id="22" name="テキスト ボックス 21">
            <a:extLst>
              <a:ext uri="{FF2B5EF4-FFF2-40B4-BE49-F238E27FC236}">
                <a16:creationId xmlns:a16="http://schemas.microsoft.com/office/drawing/2014/main" id="{6EAF01C6-7EF2-2BA3-0957-5DA6ACBD9C89}"/>
              </a:ext>
            </a:extLst>
          </p:cNvPr>
          <p:cNvSpPr txBox="1"/>
          <p:nvPr/>
        </p:nvSpPr>
        <p:spPr>
          <a:xfrm>
            <a:off x="1420975" y="2503212"/>
            <a:ext cx="1397857" cy="461665"/>
          </a:xfrm>
          <a:prstGeom prst="rect">
            <a:avLst/>
          </a:prstGeom>
          <a:noFill/>
        </p:spPr>
        <p:txBody>
          <a:bodyPr wrap="square" rtlCol="0">
            <a:spAutoFit/>
          </a:bodyPr>
          <a:lstStyle/>
          <a:p>
            <a:r>
              <a:rPr lang="ja-JP" altLang="en-US" sz="1200">
                <a:ea typeface="+mj-ea"/>
              </a:rPr>
              <a:t>地方譲与税</a:t>
            </a:r>
          </a:p>
          <a:p>
            <a:r>
              <a:rPr lang="en-US" altLang="ja-JP" sz="1200" dirty="0">
                <a:ea typeface="+mj-ea"/>
              </a:rPr>
              <a:t>286</a:t>
            </a:r>
            <a:r>
              <a:rPr lang="ja-JP" altLang="en-US" sz="1200">
                <a:ea typeface="+mj-ea"/>
              </a:rPr>
              <a:t>億円（</a:t>
            </a:r>
            <a:r>
              <a:rPr lang="en-US" altLang="ja-JP" sz="1200" dirty="0">
                <a:ea typeface="+mj-ea"/>
              </a:rPr>
              <a:t>5.1%</a:t>
            </a:r>
            <a:r>
              <a:rPr lang="ja-JP" altLang="en-US" sz="1200">
                <a:ea typeface="+mj-ea"/>
              </a:rPr>
              <a:t>）</a:t>
            </a:r>
          </a:p>
        </p:txBody>
      </p:sp>
      <p:sp>
        <p:nvSpPr>
          <p:cNvPr id="23" name="テキスト ボックス 22">
            <a:extLst>
              <a:ext uri="{FF2B5EF4-FFF2-40B4-BE49-F238E27FC236}">
                <a16:creationId xmlns:a16="http://schemas.microsoft.com/office/drawing/2014/main" id="{C52577B6-0A5D-49E0-4ED6-B8A647F50F92}"/>
              </a:ext>
            </a:extLst>
          </p:cNvPr>
          <p:cNvSpPr txBox="1"/>
          <p:nvPr/>
        </p:nvSpPr>
        <p:spPr>
          <a:xfrm>
            <a:off x="3044617" y="2478718"/>
            <a:ext cx="1716499" cy="646331"/>
          </a:xfrm>
          <a:prstGeom prst="rect">
            <a:avLst/>
          </a:prstGeom>
          <a:noFill/>
        </p:spPr>
        <p:txBody>
          <a:bodyPr wrap="square" rtlCol="0">
            <a:spAutoFit/>
          </a:bodyPr>
          <a:lstStyle/>
          <a:p>
            <a:r>
              <a:rPr lang="ja-JP" altLang="en-US" sz="1200">
                <a:ea typeface="+mj-ea"/>
              </a:rPr>
              <a:t>地方特例交付金</a:t>
            </a:r>
          </a:p>
          <a:p>
            <a:r>
              <a:rPr lang="ja-JP" altLang="en-US" sz="1200">
                <a:ea typeface="+mj-ea"/>
              </a:rPr>
              <a:t>        </a:t>
            </a:r>
            <a:r>
              <a:rPr lang="en-US" altLang="ja-JP" sz="1200" dirty="0">
                <a:ea typeface="+mj-ea"/>
              </a:rPr>
              <a:t>8</a:t>
            </a:r>
            <a:r>
              <a:rPr lang="ja-JP" altLang="en-US" sz="1200">
                <a:ea typeface="+mj-ea"/>
              </a:rPr>
              <a:t>億円（</a:t>
            </a:r>
            <a:r>
              <a:rPr lang="en-US" altLang="ja-JP" sz="1200" dirty="0">
                <a:ea typeface="+mj-ea"/>
              </a:rPr>
              <a:t>0.1%</a:t>
            </a:r>
            <a:r>
              <a:rPr lang="ja-JP" altLang="en-US" sz="1200">
                <a:ea typeface="+mj-ea"/>
              </a:rPr>
              <a:t>）</a:t>
            </a:r>
          </a:p>
          <a:p>
            <a:endParaRPr kumimoji="1" lang="ja-JP" altLang="en-US" sz="1200">
              <a:ea typeface="+mj-ea"/>
            </a:endParaRPr>
          </a:p>
        </p:txBody>
      </p:sp>
      <p:sp>
        <p:nvSpPr>
          <p:cNvPr id="25" name="テキスト ボックス 24">
            <a:extLst>
              <a:ext uri="{FF2B5EF4-FFF2-40B4-BE49-F238E27FC236}">
                <a16:creationId xmlns:a16="http://schemas.microsoft.com/office/drawing/2014/main" id="{AE9169F1-5408-4C86-F61B-4D1BA2770F1E}"/>
              </a:ext>
            </a:extLst>
          </p:cNvPr>
          <p:cNvSpPr txBox="1"/>
          <p:nvPr/>
        </p:nvSpPr>
        <p:spPr>
          <a:xfrm>
            <a:off x="1958468" y="3557488"/>
            <a:ext cx="939311" cy="400110"/>
          </a:xfrm>
          <a:prstGeom prst="rect">
            <a:avLst/>
          </a:prstGeom>
          <a:noFill/>
        </p:spPr>
        <p:txBody>
          <a:bodyPr wrap="square" rtlCol="0">
            <a:spAutoFit/>
          </a:bodyPr>
          <a:lstStyle/>
          <a:p>
            <a:r>
              <a:rPr lang="ja-JP" altLang="en-US" sz="1000">
                <a:solidFill>
                  <a:schemeClr val="bg1"/>
                </a:solidFill>
              </a:rPr>
              <a:t>依存財源</a:t>
            </a:r>
          </a:p>
          <a:p>
            <a:r>
              <a:rPr lang="en-US" altLang="ja-JP" sz="1000" dirty="0">
                <a:solidFill>
                  <a:schemeClr val="bg1"/>
                </a:solidFill>
              </a:rPr>
              <a:t>3,193</a:t>
            </a:r>
            <a:r>
              <a:rPr lang="ja-JP" altLang="en-US" sz="1000">
                <a:solidFill>
                  <a:schemeClr val="bg1"/>
                </a:solidFill>
              </a:rPr>
              <a:t>億円</a:t>
            </a:r>
          </a:p>
        </p:txBody>
      </p:sp>
      <p:sp>
        <p:nvSpPr>
          <p:cNvPr id="27" name="テキスト ボックス 26">
            <a:extLst>
              <a:ext uri="{FF2B5EF4-FFF2-40B4-BE49-F238E27FC236}">
                <a16:creationId xmlns:a16="http://schemas.microsoft.com/office/drawing/2014/main" id="{FDC16BD7-AFEE-BF64-EC00-E24FC518D218}"/>
              </a:ext>
            </a:extLst>
          </p:cNvPr>
          <p:cNvSpPr txBox="1"/>
          <p:nvPr/>
        </p:nvSpPr>
        <p:spPr>
          <a:xfrm>
            <a:off x="2610515" y="3531272"/>
            <a:ext cx="939311" cy="400110"/>
          </a:xfrm>
          <a:prstGeom prst="rect">
            <a:avLst/>
          </a:prstGeom>
          <a:noFill/>
        </p:spPr>
        <p:txBody>
          <a:bodyPr wrap="square" rtlCol="0">
            <a:spAutoFit/>
          </a:bodyPr>
          <a:lstStyle/>
          <a:p>
            <a:r>
              <a:rPr lang="ja-JP" altLang="en-US" sz="1000">
                <a:solidFill>
                  <a:schemeClr val="bg1"/>
                </a:solidFill>
                <a:latin typeface="+mn-ea"/>
              </a:rPr>
              <a:t>自主財源</a:t>
            </a:r>
          </a:p>
          <a:p>
            <a:r>
              <a:rPr lang="en-US" altLang="ja-JP" sz="1000" dirty="0">
                <a:solidFill>
                  <a:schemeClr val="bg1"/>
                </a:solidFill>
              </a:rPr>
              <a:t>2,444</a:t>
            </a:r>
            <a:r>
              <a:rPr lang="ja-JP" altLang="en-US" sz="1000">
                <a:solidFill>
                  <a:schemeClr val="bg1"/>
                </a:solidFill>
                <a:latin typeface="+mn-ea"/>
              </a:rPr>
              <a:t>億円</a:t>
            </a:r>
          </a:p>
        </p:txBody>
      </p:sp>
      <p:grpSp>
        <p:nvGrpSpPr>
          <p:cNvPr id="30" name="グループ化 29">
            <a:extLst>
              <a:ext uri="{FF2B5EF4-FFF2-40B4-BE49-F238E27FC236}">
                <a16:creationId xmlns:a16="http://schemas.microsoft.com/office/drawing/2014/main" id="{644DBEDB-81B3-5618-155F-6A2FF85F6783}"/>
              </a:ext>
            </a:extLst>
          </p:cNvPr>
          <p:cNvGrpSpPr/>
          <p:nvPr/>
        </p:nvGrpSpPr>
        <p:grpSpPr>
          <a:xfrm>
            <a:off x="2050476" y="3886780"/>
            <a:ext cx="1216063" cy="1216063"/>
            <a:chOff x="5355847" y="2739517"/>
            <a:chExt cx="1128946" cy="1128946"/>
          </a:xfrm>
        </p:grpSpPr>
        <p:sp>
          <p:nvSpPr>
            <p:cNvPr id="31" name="円/楕円 30">
              <a:extLst>
                <a:ext uri="{FF2B5EF4-FFF2-40B4-BE49-F238E27FC236}">
                  <a16:creationId xmlns:a16="http://schemas.microsoft.com/office/drawing/2014/main" id="{7FA57FC0-2447-163A-3242-02BBC3417B13}"/>
                </a:ext>
              </a:extLst>
            </p:cNvPr>
            <p:cNvSpPr/>
            <p:nvPr/>
          </p:nvSpPr>
          <p:spPr bwMode="auto">
            <a:xfrm>
              <a:off x="5355847" y="2739517"/>
              <a:ext cx="1128946" cy="1128946"/>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sp>
          <p:nvSpPr>
            <p:cNvPr id="32" name="テキスト ボックス 3">
              <a:extLst>
                <a:ext uri="{FF2B5EF4-FFF2-40B4-BE49-F238E27FC236}">
                  <a16:creationId xmlns:a16="http://schemas.microsoft.com/office/drawing/2014/main" id="{A1D747A1-901E-20D8-25BD-61839D9812D8}"/>
                </a:ext>
              </a:extLst>
            </p:cNvPr>
            <p:cNvSpPr txBox="1"/>
            <p:nvPr/>
          </p:nvSpPr>
          <p:spPr>
            <a:xfrm>
              <a:off x="5441969" y="2917854"/>
              <a:ext cx="956702" cy="7722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b="0" dirty="0">
                  <a:latin typeface="+mn-ea"/>
                </a:rPr>
                <a:t>歳入</a:t>
              </a:r>
            </a:p>
            <a:p>
              <a:pPr algn="ctr"/>
              <a:r>
                <a:rPr kumimoji="1" lang="en-US" altLang="ja-JP" sz="1400" b="0" dirty="0">
                  <a:latin typeface="+mn-ea"/>
                </a:rPr>
                <a:t>5,637</a:t>
              </a:r>
              <a:r>
                <a:rPr kumimoji="1" lang="ja-JP" altLang="en-US" sz="1400" b="0" dirty="0">
                  <a:latin typeface="+mn-ea"/>
                </a:rPr>
                <a:t>億円</a:t>
              </a:r>
              <a:endParaRPr kumimoji="1" lang="en-US" altLang="ja-JP" sz="1400" b="0" dirty="0">
                <a:latin typeface="+mn-ea"/>
              </a:endParaRPr>
            </a:p>
          </p:txBody>
        </p:sp>
      </p:grpSp>
      <p:cxnSp>
        <p:nvCxnSpPr>
          <p:cNvPr id="33" name="直線コネクタ 32">
            <a:extLst>
              <a:ext uri="{FF2B5EF4-FFF2-40B4-BE49-F238E27FC236}">
                <a16:creationId xmlns:a16="http://schemas.microsoft.com/office/drawing/2014/main" id="{57B0E93E-9B8B-01BA-EDDC-904B08D0175B}"/>
              </a:ext>
            </a:extLst>
          </p:cNvPr>
          <p:cNvCxnSpPr>
            <a:cxnSpLocks/>
          </p:cNvCxnSpPr>
          <p:nvPr/>
        </p:nvCxnSpPr>
        <p:spPr bwMode="auto">
          <a:xfrm flipV="1">
            <a:off x="2644957" y="2604406"/>
            <a:ext cx="422062" cy="227201"/>
          </a:xfrm>
          <a:prstGeom prst="line">
            <a:avLst/>
          </a:prstGeom>
          <a:noFill/>
          <a:ln w="12700" cap="flat" cmpd="sng" algn="ctr">
            <a:solidFill>
              <a:schemeClr val="tx1"/>
            </a:solidFill>
            <a:prstDash val="solid"/>
            <a:round/>
            <a:headEnd type="oval" w="med" len="med"/>
            <a:tailEnd type="none" w="med" len="med"/>
          </a:ln>
          <a:effectLst/>
        </p:spPr>
      </p:cxnSp>
      <p:sp>
        <p:nvSpPr>
          <p:cNvPr id="2" name="テキスト ボックス 1">
            <a:extLst>
              <a:ext uri="{FF2B5EF4-FFF2-40B4-BE49-F238E27FC236}">
                <a16:creationId xmlns:a16="http://schemas.microsoft.com/office/drawing/2014/main" id="{DFF58484-936A-A127-D4E9-661A9EE6C7BC}"/>
              </a:ext>
            </a:extLst>
          </p:cNvPr>
          <p:cNvSpPr txBox="1"/>
          <p:nvPr/>
        </p:nvSpPr>
        <p:spPr>
          <a:xfrm>
            <a:off x="1756428" y="2390396"/>
            <a:ext cx="477476" cy="233974"/>
          </a:xfrm>
          <a:prstGeom prst="rect">
            <a:avLst/>
          </a:prstGeom>
          <a:noFill/>
        </p:spPr>
        <p:txBody>
          <a:bodyPr wrap="square" lIns="72000" tIns="36000" rIns="72000" bIns="36000" rtlCol="0">
            <a:noAutofit/>
          </a:bodyPr>
          <a:lstStyle/>
          <a:p>
            <a:pPr algn="just">
              <a:lnSpc>
                <a:spcPts val="1500"/>
              </a:lnSpc>
            </a:pPr>
            <a:r>
              <a:rPr lang="ja-JP" altLang="en-US" sz="700" dirty="0">
                <a:latin typeface="+mn-ea"/>
              </a:rPr>
              <a:t>じょうよ</a:t>
            </a:r>
            <a:endParaRPr lang="en-US" altLang="ja-JP" sz="700" dirty="0">
              <a:latin typeface="+mn-ea"/>
            </a:endParaRPr>
          </a:p>
        </p:txBody>
      </p:sp>
      <p:cxnSp>
        <p:nvCxnSpPr>
          <p:cNvPr id="5" name="直線コネクタ 4">
            <a:extLst>
              <a:ext uri="{FF2B5EF4-FFF2-40B4-BE49-F238E27FC236}">
                <a16:creationId xmlns:a16="http://schemas.microsoft.com/office/drawing/2014/main" id="{216F9A89-2A32-7FAF-E974-B4635EDB9962}"/>
              </a:ext>
            </a:extLst>
          </p:cNvPr>
          <p:cNvCxnSpPr>
            <a:cxnSpLocks/>
          </p:cNvCxnSpPr>
          <p:nvPr/>
        </p:nvCxnSpPr>
        <p:spPr bwMode="auto">
          <a:xfrm flipH="1" flipV="1">
            <a:off x="1208759" y="2991093"/>
            <a:ext cx="557450" cy="358988"/>
          </a:xfrm>
          <a:prstGeom prst="line">
            <a:avLst/>
          </a:prstGeom>
          <a:noFill/>
          <a:ln w="12700" cap="flat" cmpd="sng" algn="ctr">
            <a:solidFill>
              <a:schemeClr val="tx1"/>
            </a:solidFill>
            <a:prstDash val="solid"/>
            <a:round/>
            <a:headEnd type="oval" w="med" len="med"/>
            <a:tailEnd type="none" w="med" len="med"/>
          </a:ln>
          <a:effectLst/>
        </p:spPr>
      </p:cxnSp>
      <p:sp>
        <p:nvSpPr>
          <p:cNvPr id="28" name="テキスト ボックス 27">
            <a:extLst>
              <a:ext uri="{FF2B5EF4-FFF2-40B4-BE49-F238E27FC236}">
                <a16:creationId xmlns:a16="http://schemas.microsoft.com/office/drawing/2014/main" id="{9276D890-2CD6-FBA2-2CFF-8FBEE5A88EAB}"/>
              </a:ext>
            </a:extLst>
          </p:cNvPr>
          <p:cNvSpPr txBox="1"/>
          <p:nvPr/>
        </p:nvSpPr>
        <p:spPr>
          <a:xfrm>
            <a:off x="557563" y="2634499"/>
            <a:ext cx="477476" cy="233974"/>
          </a:xfrm>
          <a:prstGeom prst="rect">
            <a:avLst/>
          </a:prstGeom>
          <a:noFill/>
        </p:spPr>
        <p:txBody>
          <a:bodyPr wrap="square" lIns="72000" tIns="36000" rIns="72000" bIns="36000" rtlCol="0">
            <a:noAutofit/>
          </a:bodyPr>
          <a:lstStyle/>
          <a:p>
            <a:pPr algn="just">
              <a:lnSpc>
                <a:spcPts val="1500"/>
              </a:lnSpc>
            </a:pPr>
            <a:r>
              <a:rPr lang="ja-JP" altLang="en-US" sz="700" dirty="0">
                <a:latin typeface="+mn-ea"/>
              </a:rPr>
              <a:t>けんさい</a:t>
            </a:r>
            <a:endParaRPr lang="en-US" altLang="ja-JP" sz="700" dirty="0">
              <a:latin typeface="+mn-ea"/>
            </a:endParaRPr>
          </a:p>
        </p:txBody>
      </p:sp>
      <p:sp>
        <p:nvSpPr>
          <p:cNvPr id="19" name="スライド番号プレースホルダー 8">
            <a:extLst>
              <a:ext uri="{FF2B5EF4-FFF2-40B4-BE49-F238E27FC236}">
                <a16:creationId xmlns:a16="http://schemas.microsoft.com/office/drawing/2014/main" id="{7E4EA3BF-1C23-DA49-CD08-486BCB715206}"/>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22</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5769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9"/>
                                        </p:tgtEl>
                                        <p:attrNameLst>
                                          <p:attrName>style.visibility</p:attrName>
                                        </p:attrNameLst>
                                      </p:cBhvr>
                                      <p:to>
                                        <p:strVal val="visible"/>
                                      </p:to>
                                    </p:set>
                                    <p:animEffect transition="in" filter="fade">
                                      <p:cBhvr>
                                        <p:cTn id="74" dur="500"/>
                                        <p:tgtEl>
                                          <p:spTgt spid="7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fade">
                                      <p:cBhvr>
                                        <p:cTn id="77" dur="500"/>
                                        <p:tgtEl>
                                          <p:spTgt spid="8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fade">
                                      <p:cBhvr>
                                        <p:cTn id="80" dur="500"/>
                                        <p:tgtEl>
                                          <p:spTgt spid="6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500"/>
                                        <p:tgtEl>
                                          <p:spTgt spid="5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500"/>
                                        <p:tgtEl>
                                          <p:spTgt spid="6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0"/>
                                        </p:tgtEl>
                                        <p:attrNameLst>
                                          <p:attrName>style.visibility</p:attrName>
                                        </p:attrNameLst>
                                      </p:cBhvr>
                                      <p:to>
                                        <p:strVal val="visible"/>
                                      </p:to>
                                    </p:set>
                                    <p:animEffect transition="in" filter="fade">
                                      <p:cBhvr>
                                        <p:cTn id="95" dur="500"/>
                                        <p:tgtEl>
                                          <p:spTgt spid="7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3"/>
                                        </p:tgtEl>
                                        <p:attrNameLst>
                                          <p:attrName>style.visibility</p:attrName>
                                        </p:attrNameLst>
                                      </p:cBhvr>
                                      <p:to>
                                        <p:strVal val="visible"/>
                                      </p:to>
                                    </p:set>
                                    <p:animEffect transition="in" filter="fade">
                                      <p:cBhvr>
                                        <p:cTn id="98" dur="500"/>
                                        <p:tgtEl>
                                          <p:spTgt spid="7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fade">
                                      <p:cBhvr>
                                        <p:cTn id="101" dur="500"/>
                                        <p:tgtEl>
                                          <p:spTgt spid="1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5"/>
                                        </p:tgtEl>
                                        <p:attrNameLst>
                                          <p:attrName>style.visibility</p:attrName>
                                        </p:attrNameLst>
                                      </p:cBhvr>
                                      <p:to>
                                        <p:strVal val="visible"/>
                                      </p:to>
                                    </p:set>
                                    <p:animEffect transition="in" filter="fade">
                                      <p:cBhvr>
                                        <p:cTn id="104" dur="500"/>
                                        <p:tgtEl>
                                          <p:spTgt spid="7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fade">
                                      <p:cBhvr>
                                        <p:cTn id="107" dur="500"/>
                                        <p:tgtEl>
                                          <p:spTgt spid="7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500"/>
                                        <p:tgtEl>
                                          <p:spTgt spid="1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74"/>
                                        </p:tgtEl>
                                        <p:attrNameLst>
                                          <p:attrName>style.visibility</p:attrName>
                                        </p:attrNameLst>
                                      </p:cBhvr>
                                      <p:to>
                                        <p:strVal val="visible"/>
                                      </p:to>
                                    </p:set>
                                    <p:animEffect transition="in" filter="fade">
                                      <p:cBhvr>
                                        <p:cTn id="11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P spid="24" grpId="0" animBg="1"/>
      <p:bldP spid="26" grpId="0" animBg="1"/>
      <p:bldP spid="79" grpId="0"/>
      <p:bldP spid="83" grpId="0" animBg="1"/>
      <p:bldP spid="9" grpId="0"/>
      <p:bldP spid="52" grpId="0"/>
      <p:bldP spid="67" grpId="0"/>
      <p:bldP spid="68" grpId="0"/>
      <p:bldP spid="69" grpId="0"/>
      <p:bldP spid="70" grpId="0"/>
      <p:bldP spid="73" grpId="0"/>
      <p:bldP spid="74" grpId="0"/>
      <p:bldP spid="75" grpId="0"/>
      <p:bldP spid="76" grpId="0"/>
      <p:bldGraphic spid="7" grpId="0">
        <p:bldAsOne/>
      </p:bldGraphic>
      <p:bldP spid="11" grpId="0" animBg="1"/>
      <p:bldP spid="13" grpId="0" animBg="1"/>
      <p:bldP spid="15" grpId="0"/>
      <p:bldP spid="16" grpId="0"/>
      <p:bldP spid="12" grpId="0"/>
      <p:bldP spid="14" grpId="0"/>
      <p:bldP spid="17" grpId="0"/>
      <p:bldP spid="18" grpId="0"/>
      <p:bldP spid="20" grpId="0"/>
      <p:bldP spid="21" grpId="0"/>
      <p:bldP spid="22" grpId="0"/>
      <p:bldP spid="23" grpId="0"/>
      <p:bldP spid="2"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2664C-84A8-8F99-4D56-3427EA970C6B}"/>
            </a:ext>
          </a:extLst>
        </p:cNvPr>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FCDAA713-E7B2-FA93-A3AE-226C1F7E7D3E}"/>
              </a:ext>
            </a:extLst>
          </p:cNvPr>
          <p:cNvGraphicFramePr>
            <a:graphicFrameLocks noChangeAspect="1"/>
          </p:cNvGraphicFramePr>
          <p:nvPr/>
        </p:nvGraphicFramePr>
        <p:xfrm>
          <a:off x="127954" y="2566850"/>
          <a:ext cx="6607363" cy="4063513"/>
        </p:xfrm>
        <a:graphic>
          <a:graphicData uri="http://schemas.openxmlformats.org/drawingml/2006/chart">
            <c:chart xmlns:c="http://schemas.openxmlformats.org/drawingml/2006/chart" xmlns:r="http://schemas.openxmlformats.org/officeDocument/2006/relationships" r:id="rId4"/>
          </a:graphicData>
        </a:graphic>
      </p:graphicFrame>
      <p:sp>
        <p:nvSpPr>
          <p:cNvPr id="3" name="AutoShape 353">
            <a:extLst>
              <a:ext uri="{FF2B5EF4-FFF2-40B4-BE49-F238E27FC236}">
                <a16:creationId xmlns:a16="http://schemas.microsoft.com/office/drawing/2014/main" id="{40233637-892D-869C-8583-745393B46BCA}"/>
              </a:ext>
            </a:extLst>
          </p:cNvPr>
          <p:cNvSpPr>
            <a:spLocks noChangeArrowheads="1"/>
          </p:cNvSpPr>
          <p:nvPr/>
        </p:nvSpPr>
        <p:spPr bwMode="auto">
          <a:xfrm>
            <a:off x="323851" y="906801"/>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地方公共団体は、私たちの普段の暮らしに結びついた</a:t>
            </a:r>
            <a:endParaRPr lang="en-US" altLang="ja-JP" sz="1800" dirty="0">
              <a:solidFill>
                <a:prstClr val="black"/>
              </a:solidFill>
              <a:latin typeface="+mn-ea"/>
              <a:ea typeface="+mn-ea"/>
            </a:endParaRPr>
          </a:p>
          <a:p>
            <a:pPr defTabSz="838413" eaLnBrk="1" hangingPunct="1">
              <a:spcBef>
                <a:spcPct val="20000"/>
              </a:spcBef>
              <a:defRPr/>
            </a:pPr>
            <a:r>
              <a:rPr lang="ja-JP" altLang="en-US" sz="1800" dirty="0">
                <a:solidFill>
                  <a:prstClr val="black"/>
                </a:solidFill>
                <a:latin typeface="+mn-ea"/>
                <a:ea typeface="+mn-ea"/>
              </a:rPr>
              <a:t>公共サービスを行っています。</a:t>
            </a:r>
          </a:p>
        </p:txBody>
      </p:sp>
      <p:sp>
        <p:nvSpPr>
          <p:cNvPr id="6" name="Rectangle 14">
            <a:extLst>
              <a:ext uri="{FF2B5EF4-FFF2-40B4-BE49-F238E27FC236}">
                <a16:creationId xmlns:a16="http://schemas.microsoft.com/office/drawing/2014/main" id="{910A3AE7-D1EA-4182-02EE-322706D7FFB8}"/>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a:t>
            </a:r>
            <a:r>
              <a:rPr lang="ja-JP" altLang="en-US" sz="2100" kern="0">
                <a:solidFill>
                  <a:schemeClr val="tx1"/>
                </a:solidFill>
                <a:latin typeface="HGP創英角ｺﾞｼｯｸUB" panose="020B0900000000000000" pitchFamily="50" charset="-128"/>
                <a:ea typeface="HGP創英角ｺﾞｼｯｸUB" panose="020B0900000000000000" pitchFamily="50" charset="-128"/>
              </a:rPr>
              <a:t>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奈良県の財政−</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②</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歳出</a:t>
            </a:r>
            <a:endParaRPr lang="ja-JP" altLang="en-US" sz="24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60" name="正方形/長方形 59">
            <a:extLst>
              <a:ext uri="{FF2B5EF4-FFF2-40B4-BE49-F238E27FC236}">
                <a16:creationId xmlns:a16="http://schemas.microsoft.com/office/drawing/2014/main" id="{0FB02935-BFAA-625C-BEBE-4356F02F7F0B}"/>
              </a:ext>
            </a:extLst>
          </p:cNvPr>
          <p:cNvSpPr/>
          <p:nvPr/>
        </p:nvSpPr>
        <p:spPr bwMode="auto">
          <a:xfrm>
            <a:off x="287921" y="6410880"/>
            <a:ext cx="7772372"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sp>
        <p:nvSpPr>
          <p:cNvPr id="61" name="正方形/長方形 60">
            <a:extLst>
              <a:ext uri="{FF2B5EF4-FFF2-40B4-BE49-F238E27FC236}">
                <a16:creationId xmlns:a16="http://schemas.microsoft.com/office/drawing/2014/main" id="{078EAFD8-BC89-4574-FDB2-B5C05113E947}"/>
              </a:ext>
            </a:extLst>
          </p:cNvPr>
          <p:cNvSpPr/>
          <p:nvPr/>
        </p:nvSpPr>
        <p:spPr bwMode="auto">
          <a:xfrm>
            <a:off x="287922" y="6449705"/>
            <a:ext cx="7724508"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sp>
        <p:nvSpPr>
          <p:cNvPr id="62" name="テキスト ボックス 61">
            <a:extLst>
              <a:ext uri="{FF2B5EF4-FFF2-40B4-BE49-F238E27FC236}">
                <a16:creationId xmlns:a16="http://schemas.microsoft.com/office/drawing/2014/main" id="{612B8088-395A-6519-4555-C3B1550E6BFE}"/>
              </a:ext>
            </a:extLst>
          </p:cNvPr>
          <p:cNvSpPr txBox="1"/>
          <p:nvPr/>
        </p:nvSpPr>
        <p:spPr>
          <a:xfrm>
            <a:off x="762244" y="6483359"/>
            <a:ext cx="6536480" cy="261610"/>
          </a:xfrm>
          <a:prstGeom prst="rect">
            <a:avLst/>
          </a:prstGeom>
          <a:noFill/>
        </p:spPr>
        <p:txBody>
          <a:bodyPr wrap="square" rtlCol="0">
            <a:spAutoFit/>
          </a:bodyPr>
          <a:lstStyle/>
          <a:p>
            <a:r>
              <a:rPr lang="ja-JP" altLang="en-US" sz="1100" b="1">
                <a:solidFill>
                  <a:srgbClr val="005BAD"/>
                </a:solidFill>
                <a:latin typeface="ＭＳ Ｐゴシック" panose="020B0600070205080204" pitchFamily="50" charset="-128"/>
                <a:ea typeface="ＭＳ Ｐゴシック" panose="020B0600070205080204" pitchFamily="50" charset="-128"/>
              </a:rPr>
              <a:t>奈良県の歳出予算の使いみちを　「地方税ガイド」で</a:t>
            </a:r>
            <a:r>
              <a:rPr kumimoji="1" lang="ja-JP" altLang="en-US" sz="1100" b="1">
                <a:solidFill>
                  <a:srgbClr val="005BAD"/>
                </a:solidFill>
                <a:latin typeface="ＭＳ Ｐゴシック" panose="020B0600070205080204" pitchFamily="50" charset="-128"/>
                <a:ea typeface="ＭＳ Ｐゴシック" panose="020B0600070205080204" pitchFamily="50" charset="-128"/>
              </a:rPr>
              <a:t>見てみよう　　</a:t>
            </a:r>
            <a:r>
              <a:rPr kumimoji="1" lang="en-US" altLang="ja-JP" sz="1100" dirty="0">
                <a:latin typeface="+mn-lt"/>
                <a:ea typeface="ＭＳ Ｐゴシック" panose="020B0600070205080204" pitchFamily="50" charset="-128"/>
                <a:hlinkClick r:id="rId5">
                  <a:extLst>
                    <a:ext uri="{A12FA001-AC4F-418D-AE19-62706E023703}">
                      <ahyp:hlinkClr xmlns:ahyp="http://schemas.microsoft.com/office/drawing/2018/hyperlinkcolor" val="tx"/>
                    </a:ext>
                  </a:extLst>
                </a:hlinkClick>
              </a:rPr>
              <a:t>https://www.pref.nara.jp/59191.htm</a:t>
            </a:r>
            <a:endParaRPr kumimoji="1" lang="en-US" altLang="ja-JP" sz="1100" dirty="0">
              <a:latin typeface="Arial" panose="020B0604020202020204" pitchFamily="34" charset="0"/>
              <a:cs typeface="Arial" panose="020B0604020202020204" pitchFamily="34" charset="0"/>
            </a:endParaRPr>
          </a:p>
        </p:txBody>
      </p:sp>
      <p:grpSp>
        <p:nvGrpSpPr>
          <p:cNvPr id="63" name="グループ化 62">
            <a:extLst>
              <a:ext uri="{FF2B5EF4-FFF2-40B4-BE49-F238E27FC236}">
                <a16:creationId xmlns:a16="http://schemas.microsoft.com/office/drawing/2014/main" id="{86E0C5C9-7BC4-5652-6801-34386DC9C57B}"/>
              </a:ext>
            </a:extLst>
          </p:cNvPr>
          <p:cNvGrpSpPr/>
          <p:nvPr/>
        </p:nvGrpSpPr>
        <p:grpSpPr>
          <a:xfrm>
            <a:off x="-29057" y="6108719"/>
            <a:ext cx="832606" cy="749281"/>
            <a:chOff x="-35154" y="5996309"/>
            <a:chExt cx="945432" cy="850816"/>
          </a:xfrm>
        </p:grpSpPr>
        <p:sp>
          <p:nvSpPr>
            <p:cNvPr id="64" name="フリーフォーム: 図形 63">
              <a:extLst>
                <a:ext uri="{FF2B5EF4-FFF2-40B4-BE49-F238E27FC236}">
                  <a16:creationId xmlns:a16="http://schemas.microsoft.com/office/drawing/2014/main" id="{7BF47AA1-1FB5-83EC-D187-373FD3D308C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mn-ea"/>
              </a:endParaRPr>
            </a:p>
          </p:txBody>
        </p:sp>
        <p:sp>
          <p:nvSpPr>
            <p:cNvPr id="65" name="フリーフォーム: 図形 64">
              <a:extLst>
                <a:ext uri="{FF2B5EF4-FFF2-40B4-BE49-F238E27FC236}">
                  <a16:creationId xmlns:a16="http://schemas.microsoft.com/office/drawing/2014/main" id="{6B96F35C-59F6-A359-1C82-C03E8927B47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mn-ea"/>
              </a:endParaRPr>
            </a:p>
          </p:txBody>
        </p:sp>
        <p:sp>
          <p:nvSpPr>
            <p:cNvPr id="66" name="テキスト ボックス 65">
              <a:extLst>
                <a:ext uri="{FF2B5EF4-FFF2-40B4-BE49-F238E27FC236}">
                  <a16:creationId xmlns:a16="http://schemas.microsoft.com/office/drawing/2014/main" id="{37647648-D750-884D-B774-6A55FCA4E800}"/>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mn-ea"/>
                  <a:ea typeface="+mn-ea"/>
                </a:rPr>
                <a:t>もっと</a:t>
              </a:r>
              <a:endParaRPr kumimoji="1" lang="en-US" altLang="ja-JP" sz="1400" b="1" i="0" spc="50" baseline="0" dirty="0">
                <a:solidFill>
                  <a:srgbClr val="005BAD"/>
                </a:solidFill>
                <a:latin typeface="+mn-ea"/>
                <a:ea typeface="+mn-ea"/>
              </a:endParaRPr>
            </a:p>
            <a:p>
              <a:pPr algn="ctr"/>
              <a:r>
                <a:rPr lang="ja-JP" altLang="en-US" sz="1400" b="1" spc="50" dirty="0">
                  <a:solidFill>
                    <a:srgbClr val="005BAD"/>
                  </a:solidFill>
                  <a:latin typeface="+mn-ea"/>
                  <a:ea typeface="+mn-ea"/>
                </a:rPr>
                <a:t>詳しく</a:t>
              </a:r>
              <a:endParaRPr kumimoji="1" lang="ja-JP" altLang="en-US" sz="1400" b="1" i="0" spc="50" baseline="0" dirty="0">
                <a:solidFill>
                  <a:srgbClr val="005BAD"/>
                </a:solidFill>
                <a:latin typeface="+mn-ea"/>
                <a:ea typeface="+mn-ea"/>
              </a:endParaRPr>
            </a:p>
          </p:txBody>
        </p:sp>
      </p:grpSp>
      <p:sp>
        <p:nvSpPr>
          <p:cNvPr id="79" name="テキスト ボックス 78">
            <a:extLst>
              <a:ext uri="{FF2B5EF4-FFF2-40B4-BE49-F238E27FC236}">
                <a16:creationId xmlns:a16="http://schemas.microsoft.com/office/drawing/2014/main" id="{9D786977-7A7D-9036-B83D-A85F264D157F}"/>
              </a:ext>
            </a:extLst>
          </p:cNvPr>
          <p:cNvSpPr txBox="1"/>
          <p:nvPr/>
        </p:nvSpPr>
        <p:spPr>
          <a:xfrm>
            <a:off x="5341519" y="2236676"/>
            <a:ext cx="3487982" cy="4167781"/>
          </a:xfrm>
          <a:prstGeom prst="rect">
            <a:avLst/>
          </a:prstGeom>
          <a:noFill/>
        </p:spPr>
        <p:txBody>
          <a:bodyPr wrap="square" lIns="72000" tIns="36000" rIns="72000" bIns="36000" rtlCol="0">
            <a:noAutofit/>
          </a:bodyPr>
          <a:lstStyle/>
          <a:p>
            <a:r>
              <a:rPr lang="ja-JP" altLang="en-US" sz="1400">
                <a:latin typeface="+mn-ea"/>
                <a:ea typeface="+mn-ea"/>
              </a:rPr>
              <a:t>歳出のトップ５は、以下のとおりです。</a:t>
            </a:r>
            <a:endParaRPr lang="en-US" altLang="ja-JP" sz="1400" dirty="0">
              <a:latin typeface="+mn-ea"/>
              <a:ea typeface="+mn-ea"/>
            </a:endParaRPr>
          </a:p>
          <a:p>
            <a:endParaRPr lang="en-US" altLang="ja-JP" sz="1000" dirty="0">
              <a:latin typeface="+mn-ea"/>
            </a:endParaRPr>
          </a:p>
          <a:p>
            <a:r>
              <a:rPr lang="ja-JP" altLang="en-US" sz="1400">
                <a:solidFill>
                  <a:schemeClr val="accent2">
                    <a:lumMod val="75000"/>
                  </a:schemeClr>
                </a:solidFill>
                <a:latin typeface="+mn-ea"/>
                <a:ea typeface="+mn-ea"/>
              </a:rPr>
              <a:t>１．教育費</a:t>
            </a:r>
            <a:endParaRPr lang="en-US" altLang="ja-JP" sz="1400" dirty="0">
              <a:solidFill>
                <a:schemeClr val="accent2">
                  <a:lumMod val="75000"/>
                </a:schemeClr>
              </a:solidFill>
              <a:latin typeface="+mn-ea"/>
              <a:ea typeface="+mn-ea"/>
            </a:endParaRPr>
          </a:p>
          <a:p>
            <a:r>
              <a:rPr lang="ja-JP" altLang="en-US" sz="1400">
                <a:latin typeface="+mn-ea"/>
                <a:ea typeface="+mn-ea"/>
              </a:rPr>
              <a:t>幼稚園や小・中学校、公民館、体育館の運営の費用など、教育全般に使うお金</a:t>
            </a:r>
            <a:endParaRPr lang="en-US" altLang="ja-JP" sz="1400" dirty="0">
              <a:latin typeface="+mn-ea"/>
              <a:ea typeface="+mn-ea"/>
            </a:endParaRPr>
          </a:p>
          <a:p>
            <a:endParaRPr lang="en-US" altLang="ja-JP" sz="1400" dirty="0">
              <a:latin typeface="+mn-ea"/>
              <a:ea typeface="+mn-ea"/>
            </a:endParaRPr>
          </a:p>
          <a:p>
            <a:r>
              <a:rPr lang="ja-JP" altLang="en-US" sz="1400">
                <a:solidFill>
                  <a:srgbClr val="005AAC"/>
                </a:solidFill>
                <a:latin typeface="+mn-ea"/>
                <a:ea typeface="+mn-ea"/>
              </a:rPr>
              <a:t>２．公債費</a:t>
            </a:r>
            <a:endParaRPr lang="en-US" altLang="ja-JP" sz="1400" dirty="0">
              <a:solidFill>
                <a:srgbClr val="005AAC"/>
              </a:solidFill>
              <a:latin typeface="+mn-ea"/>
              <a:ea typeface="+mn-ea"/>
            </a:endParaRPr>
          </a:p>
          <a:p>
            <a:r>
              <a:rPr lang="ja-JP" altLang="en-US" sz="1400">
                <a:latin typeface="+mn-ea"/>
                <a:ea typeface="+mn-ea"/>
              </a:rPr>
              <a:t>県債の元金の償還及び利子を支払うお金</a:t>
            </a:r>
          </a:p>
          <a:p>
            <a:r>
              <a:rPr lang="ja-JP" altLang="en-US" sz="1400">
                <a:latin typeface="+mn-ea"/>
                <a:ea typeface="+mn-ea"/>
              </a:rPr>
              <a:t>　</a:t>
            </a:r>
            <a:endParaRPr lang="en-US" altLang="ja-JP" sz="1400" dirty="0">
              <a:latin typeface="+mn-ea"/>
              <a:ea typeface="+mn-ea"/>
            </a:endParaRPr>
          </a:p>
          <a:p>
            <a:r>
              <a:rPr lang="ja-JP" altLang="en-US" sz="1400">
                <a:solidFill>
                  <a:srgbClr val="3C9359"/>
                </a:solidFill>
                <a:latin typeface="+mn-ea"/>
                <a:ea typeface="+mn-ea"/>
              </a:rPr>
              <a:t>３．</a:t>
            </a:r>
            <a:r>
              <a:rPr lang="ja-JP" altLang="en-US" sz="1400">
                <a:solidFill>
                  <a:srgbClr val="3C9359"/>
                </a:solidFill>
                <a:latin typeface="+mn-ea"/>
              </a:rPr>
              <a:t>福祉保険</a:t>
            </a:r>
            <a:r>
              <a:rPr lang="ja-JP" altLang="en-US" sz="1400">
                <a:solidFill>
                  <a:srgbClr val="3C9359"/>
                </a:solidFill>
                <a:latin typeface="+mn-ea"/>
                <a:ea typeface="+mn-ea"/>
              </a:rPr>
              <a:t>費</a:t>
            </a:r>
            <a:endParaRPr lang="en-US" altLang="ja-JP" sz="1400" dirty="0">
              <a:solidFill>
                <a:srgbClr val="3C9359"/>
              </a:solidFill>
              <a:latin typeface="+mn-ea"/>
              <a:ea typeface="+mn-ea"/>
            </a:endParaRPr>
          </a:p>
          <a:p>
            <a:r>
              <a:rPr lang="ja-JP" altLang="en-US" sz="1400">
                <a:latin typeface="+mn-ea"/>
                <a:ea typeface="+mn-ea"/>
              </a:rPr>
              <a:t>児童、高齢者、障害者等のための福祉施設の整備、運営、生活保護等に使うお金</a:t>
            </a:r>
            <a:endParaRPr lang="en-US" altLang="ja-JP" sz="1400" dirty="0">
              <a:latin typeface="+mn-ea"/>
              <a:ea typeface="+mn-ea"/>
            </a:endParaRPr>
          </a:p>
          <a:p>
            <a:endParaRPr lang="en-US" altLang="ja-JP" sz="1400" dirty="0">
              <a:latin typeface="+mn-ea"/>
            </a:endParaRPr>
          </a:p>
          <a:p>
            <a:r>
              <a:rPr lang="ja-JP" altLang="en-US" sz="1400">
                <a:solidFill>
                  <a:srgbClr val="EED639"/>
                </a:solidFill>
                <a:latin typeface="+mn-ea"/>
                <a:ea typeface="+mn-ea"/>
              </a:rPr>
              <a:t>４．</a:t>
            </a:r>
            <a:r>
              <a:rPr lang="ja-JP" altLang="en-US" sz="1400">
                <a:solidFill>
                  <a:srgbClr val="EED639"/>
                </a:solidFill>
                <a:latin typeface="+mn-ea"/>
              </a:rPr>
              <a:t>県土マネジメント費</a:t>
            </a:r>
            <a:endParaRPr lang="en-US" altLang="ja-JP" sz="1400" dirty="0">
              <a:solidFill>
                <a:srgbClr val="EED639"/>
              </a:solidFill>
              <a:latin typeface="+mn-ea"/>
              <a:ea typeface="+mn-ea"/>
            </a:endParaRPr>
          </a:p>
          <a:p>
            <a:r>
              <a:rPr lang="ja-JP" altLang="en-US" sz="1400">
                <a:latin typeface="+mn-ea"/>
                <a:ea typeface="+mn-ea"/>
              </a:rPr>
              <a:t>道路やトンネル等の整備、老朽化対策、防災対策、維持管理の推進に使うお金</a:t>
            </a:r>
            <a:endParaRPr lang="en-US" altLang="ja-JP" sz="1400" dirty="0">
              <a:latin typeface="+mn-ea"/>
              <a:ea typeface="+mn-ea"/>
            </a:endParaRPr>
          </a:p>
          <a:p>
            <a:endParaRPr lang="en-US" altLang="ja-JP" sz="1400" dirty="0">
              <a:latin typeface="+mn-ea"/>
            </a:endParaRPr>
          </a:p>
          <a:p>
            <a:r>
              <a:rPr lang="ja-JP" altLang="en-US" sz="1400">
                <a:solidFill>
                  <a:srgbClr val="807DD4"/>
                </a:solidFill>
                <a:latin typeface="+mn-ea"/>
              </a:rPr>
              <a:t>５</a:t>
            </a:r>
            <a:r>
              <a:rPr lang="ja-JP" altLang="en-US" sz="1400">
                <a:solidFill>
                  <a:srgbClr val="807DD4"/>
                </a:solidFill>
                <a:latin typeface="+mn-ea"/>
                <a:ea typeface="+mn-ea"/>
              </a:rPr>
              <a:t>．諸支出金</a:t>
            </a:r>
            <a:endParaRPr lang="en-US" altLang="ja-JP" sz="1400" dirty="0">
              <a:solidFill>
                <a:srgbClr val="807DD4"/>
              </a:solidFill>
              <a:latin typeface="+mn-ea"/>
              <a:ea typeface="+mn-ea"/>
            </a:endParaRPr>
          </a:p>
          <a:p>
            <a:r>
              <a:rPr lang="ja-JP" altLang="en-US" sz="1400">
                <a:latin typeface="+mn-ea"/>
                <a:ea typeface="+mn-ea"/>
              </a:rPr>
              <a:t>市町村交付金などに使うお金</a:t>
            </a:r>
            <a:endParaRPr lang="en-US" altLang="ja-JP" sz="1400" dirty="0">
              <a:latin typeface="+mn-ea"/>
            </a:endParaRPr>
          </a:p>
        </p:txBody>
      </p:sp>
      <p:sp>
        <p:nvSpPr>
          <p:cNvPr id="2" name="Rectangle 8">
            <a:extLst>
              <a:ext uri="{FF2B5EF4-FFF2-40B4-BE49-F238E27FC236}">
                <a16:creationId xmlns:a16="http://schemas.microsoft.com/office/drawing/2014/main" id="{C2AFF8B6-F82B-AE24-2D7E-430589E9FE33}"/>
              </a:ext>
            </a:extLst>
          </p:cNvPr>
          <p:cNvSpPr>
            <a:spLocks noChangeArrowheads="1"/>
          </p:cNvSpPr>
          <p:nvPr/>
        </p:nvSpPr>
        <p:spPr bwMode="auto">
          <a:xfrm>
            <a:off x="5929155" y="111544"/>
            <a:ext cx="513529"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a:solidFill>
                  <a:srgbClr val="000000"/>
                </a:solidFill>
                <a:latin typeface="+mn-ea"/>
                <a:ea typeface="+mn-ea"/>
                <a:cs typeface="メイリオ" panose="020B0604030504040204" pitchFamily="50" charset="-128"/>
              </a:rPr>
              <a:t>さいしゅつ</a:t>
            </a:r>
            <a:endParaRPr lang="ja-JP" altLang="en-US" sz="800" dirty="0">
              <a:solidFill>
                <a:srgbClr val="000000"/>
              </a:solidFill>
              <a:latin typeface="+mn-ea"/>
              <a:ea typeface="+mn-ea"/>
              <a:cs typeface="メイリオ" panose="020B0604030504040204" pitchFamily="50" charset="-128"/>
            </a:endParaRPr>
          </a:p>
        </p:txBody>
      </p:sp>
      <p:pic>
        <p:nvPicPr>
          <p:cNvPr id="22" name="図 21">
            <a:hlinkClick r:id="rId5"/>
            <a:extLst>
              <a:ext uri="{FF2B5EF4-FFF2-40B4-BE49-F238E27FC236}">
                <a16:creationId xmlns:a16="http://schemas.microsoft.com/office/drawing/2014/main" id="{1BA842B7-4888-D244-C4B8-B51EF7A2C828}"/>
              </a:ext>
            </a:extLst>
          </p:cNvPr>
          <p:cNvPicPr>
            <a:picLocks noChangeAspect="1"/>
          </p:cNvPicPr>
          <p:nvPr/>
        </p:nvPicPr>
        <p:blipFill>
          <a:blip r:embed="rId6"/>
          <a:stretch>
            <a:fillRect/>
          </a:stretch>
        </p:blipFill>
        <p:spPr>
          <a:xfrm>
            <a:off x="8130738" y="6100636"/>
            <a:ext cx="734195" cy="734195"/>
          </a:xfrm>
          <a:prstGeom prst="rect">
            <a:avLst/>
          </a:prstGeom>
        </p:spPr>
      </p:pic>
      <p:sp>
        <p:nvSpPr>
          <p:cNvPr id="11" name="Rectangle 8">
            <a:extLst>
              <a:ext uri="{FF2B5EF4-FFF2-40B4-BE49-F238E27FC236}">
                <a16:creationId xmlns:a16="http://schemas.microsoft.com/office/drawing/2014/main" id="{EAF431EC-647B-3B54-8E07-37B0C304BE30}"/>
              </a:ext>
            </a:extLst>
          </p:cNvPr>
          <p:cNvSpPr>
            <a:spLocks noChangeArrowheads="1"/>
          </p:cNvSpPr>
          <p:nvPr/>
        </p:nvSpPr>
        <p:spPr bwMode="auto">
          <a:xfrm>
            <a:off x="1432915" y="1837900"/>
            <a:ext cx="3779213" cy="360000"/>
          </a:xfrm>
          <a:prstGeom prst="rect">
            <a:avLst/>
          </a:prstGeom>
          <a:solidFill>
            <a:schemeClr val="bg1"/>
          </a:solidFill>
          <a:ln w="19050">
            <a:solidFill>
              <a:schemeClr val="accent1"/>
            </a:solid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400" dirty="0">
                <a:solidFill>
                  <a:srgbClr val="000000"/>
                </a:solidFill>
                <a:latin typeface="+mn-ea"/>
                <a:ea typeface="+mn-ea"/>
                <a:cs typeface="メイリオ" panose="020B0604030504040204" pitchFamily="50" charset="-128"/>
              </a:rPr>
              <a:t>奈良県の歳出の内訳（令和７年度当初予算額）</a:t>
            </a:r>
          </a:p>
        </p:txBody>
      </p:sp>
      <p:sp>
        <p:nvSpPr>
          <p:cNvPr id="12" name="正方形/長方形 11">
            <a:extLst>
              <a:ext uri="{FF2B5EF4-FFF2-40B4-BE49-F238E27FC236}">
                <a16:creationId xmlns:a16="http://schemas.microsoft.com/office/drawing/2014/main" id="{D853CA29-72A2-B552-F94A-17C447BA2BA1}"/>
              </a:ext>
            </a:extLst>
          </p:cNvPr>
          <p:cNvSpPr/>
          <p:nvPr/>
        </p:nvSpPr>
        <p:spPr bwMode="auto">
          <a:xfrm>
            <a:off x="348133" y="1837900"/>
            <a:ext cx="1084782" cy="360000"/>
          </a:xfrm>
          <a:prstGeom prst="rect">
            <a:avLst/>
          </a:prstGeom>
          <a:solidFill>
            <a:schemeClr val="accent1"/>
          </a:solidFill>
          <a:ln w="19050" cap="flat" cmpd="sng" algn="ctr">
            <a:solidFill>
              <a:srgbClr val="00488A"/>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mn-ea"/>
                <a:ea typeface="+mn-ea"/>
              </a:rPr>
              <a:t>歳　出</a:t>
            </a:r>
          </a:p>
        </p:txBody>
      </p:sp>
      <p:sp>
        <p:nvSpPr>
          <p:cNvPr id="13" name="正方形/長方形 12">
            <a:extLst>
              <a:ext uri="{FF2B5EF4-FFF2-40B4-BE49-F238E27FC236}">
                <a16:creationId xmlns:a16="http://schemas.microsoft.com/office/drawing/2014/main" id="{923C0B90-11A9-1B53-C482-B03FA7048C87}"/>
              </a:ext>
            </a:extLst>
          </p:cNvPr>
          <p:cNvSpPr/>
          <p:nvPr/>
        </p:nvSpPr>
        <p:spPr bwMode="auto">
          <a:xfrm>
            <a:off x="5355003" y="1831786"/>
            <a:ext cx="3487982"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a:solidFill>
                  <a:schemeClr val="bg1"/>
                </a:solidFill>
                <a:latin typeface="+mn-ea"/>
                <a:ea typeface="+mn-ea"/>
              </a:rPr>
              <a:t>グラフから見えてくる</a:t>
            </a:r>
            <a:endParaRPr kumimoji="1" lang="ja-JP" altLang="en-US" sz="1400" b="0" i="0" u="none" strike="noStrike" cap="none" normalizeH="0" baseline="0" dirty="0">
              <a:ln>
                <a:noFill/>
              </a:ln>
              <a:solidFill>
                <a:schemeClr val="bg1"/>
              </a:solidFill>
              <a:effectLst/>
              <a:latin typeface="+mn-ea"/>
              <a:ea typeface="+mn-ea"/>
            </a:endParaRPr>
          </a:p>
        </p:txBody>
      </p:sp>
      <p:sp>
        <p:nvSpPr>
          <p:cNvPr id="8" name="テキスト ボックス 7">
            <a:extLst>
              <a:ext uri="{FF2B5EF4-FFF2-40B4-BE49-F238E27FC236}">
                <a16:creationId xmlns:a16="http://schemas.microsoft.com/office/drawing/2014/main" id="{82937A02-D609-0F17-D2D9-78D5C88DF754}"/>
              </a:ext>
            </a:extLst>
          </p:cNvPr>
          <p:cNvSpPr txBox="1"/>
          <p:nvPr/>
        </p:nvSpPr>
        <p:spPr>
          <a:xfrm>
            <a:off x="3516329" y="3324174"/>
            <a:ext cx="859537" cy="646331"/>
          </a:xfrm>
          <a:prstGeom prst="rect">
            <a:avLst/>
          </a:prstGeom>
          <a:noFill/>
        </p:spPr>
        <p:txBody>
          <a:bodyPr wrap="square">
            <a:spAutoFit/>
          </a:bodyPr>
          <a:lstStyle/>
          <a:p>
            <a:pPr algn="ctr" rtl="0">
              <a:buNone/>
            </a:pPr>
            <a:r>
              <a:rPr lang="ja-JP" altLang="en-US" sz="1200" b="0" i="0" u="none" strike="noStrike" dirty="0">
                <a:effectLst/>
                <a:latin typeface="+mn-ea"/>
              </a:rPr>
              <a:t>教育費</a:t>
            </a:r>
          </a:p>
          <a:p>
            <a:pPr algn="ctr" rtl="0">
              <a:buNone/>
            </a:pPr>
            <a:r>
              <a:rPr lang="en-US" altLang="ja-JP" sz="1200" b="0" i="0" u="none" strike="noStrike" dirty="0">
                <a:effectLst/>
                <a:latin typeface="+mn-ea"/>
              </a:rPr>
              <a:t>1,088</a:t>
            </a:r>
            <a:r>
              <a:rPr lang="ja-JP" altLang="en-US" sz="1200" b="0" i="0" u="none" strike="noStrike" dirty="0">
                <a:effectLst/>
                <a:latin typeface="+mn-ea"/>
              </a:rPr>
              <a:t>億円</a:t>
            </a:r>
          </a:p>
          <a:p>
            <a:pPr algn="ctr" rtl="0"/>
            <a:r>
              <a:rPr lang="ja-JP" altLang="en-US" sz="1200" b="0" i="0" u="none" strike="noStrike" dirty="0">
                <a:effectLst/>
                <a:latin typeface="+mn-ea"/>
              </a:rPr>
              <a:t>（</a:t>
            </a:r>
            <a:r>
              <a:rPr lang="en-US" altLang="ja-JP" sz="1200" b="0" i="0" u="none" strike="noStrike" dirty="0">
                <a:effectLst/>
                <a:latin typeface="+mn-ea"/>
              </a:rPr>
              <a:t>19.3%</a:t>
            </a:r>
            <a:r>
              <a:rPr lang="ja-JP" altLang="en-US" sz="1200" b="0" i="0" u="none" strike="noStrike" dirty="0">
                <a:effectLst/>
                <a:latin typeface="+mn-ea"/>
              </a:rPr>
              <a:t>）</a:t>
            </a:r>
          </a:p>
        </p:txBody>
      </p:sp>
      <p:sp>
        <p:nvSpPr>
          <p:cNvPr id="9" name="テキスト ボックス 8">
            <a:extLst>
              <a:ext uri="{FF2B5EF4-FFF2-40B4-BE49-F238E27FC236}">
                <a16:creationId xmlns:a16="http://schemas.microsoft.com/office/drawing/2014/main" id="{53AA7445-6D7D-4443-817F-EBA62707FCF0}"/>
              </a:ext>
            </a:extLst>
          </p:cNvPr>
          <p:cNvSpPr txBox="1"/>
          <p:nvPr/>
        </p:nvSpPr>
        <p:spPr>
          <a:xfrm>
            <a:off x="3941480" y="4320566"/>
            <a:ext cx="1033725" cy="646331"/>
          </a:xfrm>
          <a:prstGeom prst="rect">
            <a:avLst/>
          </a:prstGeom>
          <a:noFill/>
        </p:spPr>
        <p:txBody>
          <a:bodyPr wrap="square">
            <a:spAutoFit/>
          </a:bodyPr>
          <a:lstStyle/>
          <a:p>
            <a:pPr algn="ctr"/>
            <a:r>
              <a:rPr lang="ja-JP" altLang="en-US" sz="1200">
                <a:latin typeface="+mn-ea"/>
              </a:rPr>
              <a:t>公債費</a:t>
            </a:r>
          </a:p>
          <a:p>
            <a:pPr algn="ctr"/>
            <a:r>
              <a:rPr lang="en-US" altLang="ja-JP" sz="1200" dirty="0">
                <a:latin typeface="+mn-ea"/>
              </a:rPr>
              <a:t>704</a:t>
            </a:r>
            <a:r>
              <a:rPr lang="ja-JP" altLang="en-US" sz="1200">
                <a:latin typeface="+mn-ea"/>
              </a:rPr>
              <a:t>億円</a:t>
            </a:r>
          </a:p>
          <a:p>
            <a:pPr algn="ctr"/>
            <a:r>
              <a:rPr lang="ja-JP" altLang="en-US" sz="1200">
                <a:latin typeface="+mn-ea"/>
              </a:rPr>
              <a:t>（</a:t>
            </a:r>
            <a:r>
              <a:rPr lang="en-US" altLang="ja-JP" sz="1200" dirty="0">
                <a:latin typeface="+mn-ea"/>
              </a:rPr>
              <a:t>12.5%</a:t>
            </a:r>
            <a:r>
              <a:rPr lang="ja-JP" altLang="en-US" sz="1200">
                <a:latin typeface="+mn-ea"/>
              </a:rPr>
              <a:t>）</a:t>
            </a:r>
          </a:p>
        </p:txBody>
      </p:sp>
      <p:sp>
        <p:nvSpPr>
          <p:cNvPr id="10" name="テキスト ボックス 9">
            <a:extLst>
              <a:ext uri="{FF2B5EF4-FFF2-40B4-BE49-F238E27FC236}">
                <a16:creationId xmlns:a16="http://schemas.microsoft.com/office/drawing/2014/main" id="{46B24A2B-E661-8945-DAF1-169CD27B453D}"/>
              </a:ext>
            </a:extLst>
          </p:cNvPr>
          <p:cNvSpPr txBox="1"/>
          <p:nvPr/>
        </p:nvSpPr>
        <p:spPr>
          <a:xfrm>
            <a:off x="3516329" y="5266341"/>
            <a:ext cx="1033725" cy="646331"/>
          </a:xfrm>
          <a:prstGeom prst="rect">
            <a:avLst/>
          </a:prstGeom>
          <a:noFill/>
        </p:spPr>
        <p:txBody>
          <a:bodyPr wrap="square">
            <a:spAutoFit/>
          </a:bodyPr>
          <a:lstStyle/>
          <a:p>
            <a:pPr algn="ctr"/>
            <a:r>
              <a:rPr lang="ja-JP" altLang="en-US" sz="1200">
                <a:latin typeface="+mn-ea"/>
              </a:rPr>
              <a:t>福祉保険費</a:t>
            </a:r>
          </a:p>
          <a:p>
            <a:pPr algn="ctr"/>
            <a:r>
              <a:rPr lang="en-US" altLang="ja-JP" sz="1200" dirty="0">
                <a:latin typeface="+mn-ea"/>
              </a:rPr>
              <a:t>878</a:t>
            </a:r>
            <a:r>
              <a:rPr lang="ja-JP" altLang="en-US" sz="1200">
                <a:latin typeface="+mn-ea"/>
              </a:rPr>
              <a:t>億円</a:t>
            </a:r>
          </a:p>
          <a:p>
            <a:pPr algn="ctr"/>
            <a:r>
              <a:rPr lang="ja-JP" altLang="en-US" sz="1200">
                <a:latin typeface="+mn-ea"/>
              </a:rPr>
              <a:t>（</a:t>
            </a:r>
            <a:r>
              <a:rPr lang="en-US" altLang="ja-JP" sz="1200" dirty="0">
                <a:latin typeface="+mn-ea"/>
              </a:rPr>
              <a:t>15.6%</a:t>
            </a:r>
            <a:r>
              <a:rPr lang="ja-JP" altLang="en-US" sz="1200">
                <a:latin typeface="+mn-ea"/>
              </a:rPr>
              <a:t>）</a:t>
            </a:r>
          </a:p>
        </p:txBody>
      </p:sp>
      <p:sp>
        <p:nvSpPr>
          <p:cNvPr id="16" name="テキスト ボックス 15">
            <a:extLst>
              <a:ext uri="{FF2B5EF4-FFF2-40B4-BE49-F238E27FC236}">
                <a16:creationId xmlns:a16="http://schemas.microsoft.com/office/drawing/2014/main" id="{C9FD45A6-2510-42D8-9FE9-693C1334221E}"/>
              </a:ext>
            </a:extLst>
          </p:cNvPr>
          <p:cNvSpPr txBox="1"/>
          <p:nvPr/>
        </p:nvSpPr>
        <p:spPr>
          <a:xfrm>
            <a:off x="2424695" y="5440402"/>
            <a:ext cx="1135099" cy="830997"/>
          </a:xfrm>
          <a:prstGeom prst="rect">
            <a:avLst/>
          </a:prstGeom>
          <a:noFill/>
        </p:spPr>
        <p:txBody>
          <a:bodyPr wrap="square">
            <a:spAutoFit/>
          </a:bodyPr>
          <a:lstStyle/>
          <a:p>
            <a:pPr algn="ctr"/>
            <a:r>
              <a:rPr lang="ja-JP" altLang="en-US" sz="1200">
                <a:latin typeface="+mn-ea"/>
              </a:rPr>
              <a:t>県土</a:t>
            </a:r>
            <a:endParaRPr lang="en-US" altLang="ja-JP" sz="1200" dirty="0">
              <a:latin typeface="+mn-ea"/>
            </a:endParaRPr>
          </a:p>
          <a:p>
            <a:pPr algn="ctr"/>
            <a:r>
              <a:rPr lang="ja-JP" altLang="en-US" sz="1200">
                <a:latin typeface="+mn-ea"/>
              </a:rPr>
              <a:t>マネジメント費</a:t>
            </a:r>
          </a:p>
          <a:p>
            <a:pPr algn="ctr"/>
            <a:r>
              <a:rPr lang="en-US" altLang="ja-JP" sz="1200" dirty="0">
                <a:latin typeface="+mn-ea"/>
              </a:rPr>
              <a:t>713</a:t>
            </a:r>
            <a:r>
              <a:rPr lang="ja-JP" altLang="en-US" sz="1200">
                <a:latin typeface="+mn-ea"/>
              </a:rPr>
              <a:t>億円</a:t>
            </a:r>
          </a:p>
          <a:p>
            <a:pPr algn="ctr"/>
            <a:r>
              <a:rPr lang="ja-JP" altLang="en-US" sz="1200">
                <a:latin typeface="+mn-ea"/>
              </a:rPr>
              <a:t>（</a:t>
            </a:r>
            <a:r>
              <a:rPr lang="en-US" altLang="ja-JP" sz="1200" dirty="0">
                <a:latin typeface="+mn-ea"/>
              </a:rPr>
              <a:t>12.7%</a:t>
            </a:r>
            <a:r>
              <a:rPr lang="ja-JP" altLang="en-US" sz="1200">
                <a:latin typeface="+mn-ea"/>
              </a:rPr>
              <a:t>）</a:t>
            </a:r>
          </a:p>
        </p:txBody>
      </p:sp>
      <p:sp>
        <p:nvSpPr>
          <p:cNvPr id="17" name="テキスト ボックス 16">
            <a:extLst>
              <a:ext uri="{FF2B5EF4-FFF2-40B4-BE49-F238E27FC236}">
                <a16:creationId xmlns:a16="http://schemas.microsoft.com/office/drawing/2014/main" id="{D070B672-7C84-38DD-8751-6E2B63F8E201}"/>
              </a:ext>
            </a:extLst>
          </p:cNvPr>
          <p:cNvSpPr txBox="1"/>
          <p:nvPr/>
        </p:nvSpPr>
        <p:spPr>
          <a:xfrm>
            <a:off x="1749100" y="5075533"/>
            <a:ext cx="940880" cy="646331"/>
          </a:xfrm>
          <a:prstGeom prst="rect">
            <a:avLst/>
          </a:prstGeom>
          <a:noFill/>
        </p:spPr>
        <p:txBody>
          <a:bodyPr wrap="square">
            <a:spAutoFit/>
          </a:bodyPr>
          <a:lstStyle/>
          <a:p>
            <a:pPr algn="ctr"/>
            <a:r>
              <a:rPr lang="ja-JP" altLang="en-US" sz="1200">
                <a:latin typeface="+mn-ea"/>
              </a:rPr>
              <a:t>諸支出金</a:t>
            </a:r>
          </a:p>
          <a:p>
            <a:pPr algn="ctr"/>
            <a:r>
              <a:rPr lang="en-US" altLang="ja-JP" sz="1200" dirty="0">
                <a:latin typeface="+mn-ea"/>
              </a:rPr>
              <a:t>580</a:t>
            </a:r>
            <a:r>
              <a:rPr lang="ja-JP" altLang="en-US" sz="1200">
                <a:latin typeface="+mn-ea"/>
              </a:rPr>
              <a:t>億円</a:t>
            </a:r>
          </a:p>
          <a:p>
            <a:pPr algn="ctr"/>
            <a:r>
              <a:rPr lang="ja-JP" altLang="en-US" sz="1200">
                <a:latin typeface="+mn-ea"/>
              </a:rPr>
              <a:t>（</a:t>
            </a:r>
            <a:r>
              <a:rPr lang="en-US" altLang="ja-JP" sz="1200" dirty="0">
                <a:latin typeface="+mn-ea"/>
              </a:rPr>
              <a:t>10.3%</a:t>
            </a:r>
            <a:r>
              <a:rPr lang="ja-JP" altLang="en-US" sz="1200">
                <a:latin typeface="+mn-ea"/>
              </a:rPr>
              <a:t>）</a:t>
            </a:r>
          </a:p>
        </p:txBody>
      </p:sp>
      <p:sp>
        <p:nvSpPr>
          <p:cNvPr id="18" name="テキスト ボックス 17">
            <a:extLst>
              <a:ext uri="{FF2B5EF4-FFF2-40B4-BE49-F238E27FC236}">
                <a16:creationId xmlns:a16="http://schemas.microsoft.com/office/drawing/2014/main" id="{4D59E5DE-8482-B7BF-4AC3-45D9AF4A02A0}"/>
              </a:ext>
            </a:extLst>
          </p:cNvPr>
          <p:cNvSpPr txBox="1"/>
          <p:nvPr/>
        </p:nvSpPr>
        <p:spPr>
          <a:xfrm>
            <a:off x="1140712" y="4456440"/>
            <a:ext cx="1186186" cy="461665"/>
          </a:xfrm>
          <a:prstGeom prst="rect">
            <a:avLst/>
          </a:prstGeom>
          <a:noFill/>
        </p:spPr>
        <p:txBody>
          <a:bodyPr wrap="square">
            <a:spAutoFit/>
          </a:bodyPr>
          <a:lstStyle/>
          <a:p>
            <a:pPr algn="ctr"/>
            <a:r>
              <a:rPr lang="ja-JP" altLang="en-US" sz="1200">
                <a:latin typeface="+mn-ea"/>
              </a:rPr>
              <a:t>地域創造費</a:t>
            </a:r>
          </a:p>
          <a:p>
            <a:pPr algn="ctr"/>
            <a:r>
              <a:rPr lang="en-US" altLang="ja-JP" sz="1200" dirty="0">
                <a:latin typeface="+mn-ea"/>
              </a:rPr>
              <a:t>447</a:t>
            </a:r>
            <a:r>
              <a:rPr lang="ja-JP" altLang="en-US" sz="1200">
                <a:latin typeface="+mn-ea"/>
              </a:rPr>
              <a:t>億円（</a:t>
            </a:r>
            <a:r>
              <a:rPr lang="en-US" altLang="ja-JP" sz="1200" dirty="0">
                <a:latin typeface="+mn-ea"/>
              </a:rPr>
              <a:t>7.9%</a:t>
            </a:r>
            <a:r>
              <a:rPr lang="ja-JP" altLang="en-US" sz="1200">
                <a:latin typeface="+mn-ea"/>
              </a:rPr>
              <a:t>）</a:t>
            </a:r>
          </a:p>
        </p:txBody>
      </p:sp>
      <p:sp>
        <p:nvSpPr>
          <p:cNvPr id="19" name="テキスト ボックス 18">
            <a:extLst>
              <a:ext uri="{FF2B5EF4-FFF2-40B4-BE49-F238E27FC236}">
                <a16:creationId xmlns:a16="http://schemas.microsoft.com/office/drawing/2014/main" id="{DF525E33-3F14-0F04-E206-D533F3AF0FF6}"/>
              </a:ext>
            </a:extLst>
          </p:cNvPr>
          <p:cNvSpPr txBox="1"/>
          <p:nvPr/>
        </p:nvSpPr>
        <p:spPr>
          <a:xfrm>
            <a:off x="1140712" y="3831044"/>
            <a:ext cx="1287934" cy="461665"/>
          </a:xfrm>
          <a:prstGeom prst="rect">
            <a:avLst/>
          </a:prstGeom>
          <a:noFill/>
        </p:spPr>
        <p:txBody>
          <a:bodyPr wrap="square">
            <a:spAutoFit/>
          </a:bodyPr>
          <a:lstStyle/>
          <a:p>
            <a:pPr algn="ctr"/>
            <a:r>
              <a:rPr lang="ja-JP" altLang="en-US" sz="1200">
                <a:latin typeface="+mn-ea"/>
              </a:rPr>
              <a:t>警察費</a:t>
            </a:r>
          </a:p>
          <a:p>
            <a:pPr algn="ctr"/>
            <a:r>
              <a:rPr lang="en-US" altLang="ja-JP" sz="1200" dirty="0">
                <a:latin typeface="+mn-ea"/>
              </a:rPr>
              <a:t>323</a:t>
            </a:r>
            <a:r>
              <a:rPr lang="ja-JP" altLang="en-US" sz="1200">
                <a:latin typeface="+mn-ea"/>
              </a:rPr>
              <a:t>億円（</a:t>
            </a:r>
            <a:r>
              <a:rPr lang="en-US" altLang="ja-JP" sz="1200" dirty="0">
                <a:latin typeface="+mn-ea"/>
              </a:rPr>
              <a:t>5.7%</a:t>
            </a:r>
            <a:r>
              <a:rPr lang="ja-JP" altLang="en-US" sz="1200">
                <a:latin typeface="+mn-ea"/>
              </a:rPr>
              <a:t>）</a:t>
            </a:r>
          </a:p>
        </p:txBody>
      </p:sp>
      <p:sp>
        <p:nvSpPr>
          <p:cNvPr id="20" name="テキスト ボックス 19">
            <a:extLst>
              <a:ext uri="{FF2B5EF4-FFF2-40B4-BE49-F238E27FC236}">
                <a16:creationId xmlns:a16="http://schemas.microsoft.com/office/drawing/2014/main" id="{0B46D67A-D640-514C-1B5B-100FA815990E}"/>
              </a:ext>
            </a:extLst>
          </p:cNvPr>
          <p:cNvSpPr txBox="1"/>
          <p:nvPr/>
        </p:nvSpPr>
        <p:spPr>
          <a:xfrm>
            <a:off x="238780" y="3100428"/>
            <a:ext cx="1803864" cy="461665"/>
          </a:xfrm>
          <a:prstGeom prst="rect">
            <a:avLst/>
          </a:prstGeom>
          <a:noFill/>
        </p:spPr>
        <p:txBody>
          <a:bodyPr wrap="square">
            <a:spAutoFit/>
          </a:bodyPr>
          <a:lstStyle/>
          <a:p>
            <a:pPr algn="ctr"/>
            <a:r>
              <a:rPr lang="ja-JP" altLang="en-US" sz="1200">
                <a:latin typeface="+mn-ea"/>
              </a:rPr>
              <a:t>産業費</a:t>
            </a:r>
            <a:r>
              <a:rPr lang="en-US" altLang="ja-JP" sz="1200" dirty="0">
                <a:latin typeface="+mn-ea"/>
              </a:rPr>
              <a:t>167</a:t>
            </a:r>
            <a:r>
              <a:rPr lang="ja-JP" altLang="en-US" sz="1200">
                <a:latin typeface="+mn-ea"/>
              </a:rPr>
              <a:t>億円（</a:t>
            </a:r>
            <a:r>
              <a:rPr lang="en-US" altLang="ja-JP" sz="1200" dirty="0">
                <a:latin typeface="+mn-ea"/>
              </a:rPr>
              <a:t>3.0%</a:t>
            </a:r>
            <a:r>
              <a:rPr lang="ja-JP" altLang="en-US" sz="1200">
                <a:latin typeface="+mn-ea"/>
              </a:rPr>
              <a:t>）</a:t>
            </a:r>
            <a:br>
              <a:rPr lang="ja-JP" altLang="en-US" sz="1200">
                <a:latin typeface="+mn-ea"/>
              </a:rPr>
            </a:br>
            <a:endParaRPr lang="ja-JP" altLang="en-US" sz="1200">
              <a:latin typeface="+mn-ea"/>
            </a:endParaRPr>
          </a:p>
        </p:txBody>
      </p:sp>
      <p:sp>
        <p:nvSpPr>
          <p:cNvPr id="21" name="テキスト ボックス 20">
            <a:extLst>
              <a:ext uri="{FF2B5EF4-FFF2-40B4-BE49-F238E27FC236}">
                <a16:creationId xmlns:a16="http://schemas.microsoft.com/office/drawing/2014/main" id="{D375F44E-4B18-2C4B-C75D-1B1B61721E37}"/>
              </a:ext>
            </a:extLst>
          </p:cNvPr>
          <p:cNvSpPr txBox="1"/>
          <p:nvPr/>
        </p:nvSpPr>
        <p:spPr>
          <a:xfrm>
            <a:off x="127954" y="3409014"/>
            <a:ext cx="1803864" cy="276999"/>
          </a:xfrm>
          <a:prstGeom prst="rect">
            <a:avLst/>
          </a:prstGeom>
          <a:noFill/>
        </p:spPr>
        <p:txBody>
          <a:bodyPr wrap="square">
            <a:spAutoFit/>
          </a:bodyPr>
          <a:lstStyle/>
          <a:p>
            <a:pPr algn="ctr"/>
            <a:r>
              <a:rPr lang="ja-JP" altLang="en-US" sz="1200">
                <a:latin typeface="+mn-ea"/>
              </a:rPr>
              <a:t>総務費</a:t>
            </a:r>
            <a:r>
              <a:rPr lang="en-US" altLang="ja-JP" sz="1200" dirty="0">
                <a:latin typeface="+mn-ea"/>
              </a:rPr>
              <a:t>344</a:t>
            </a:r>
            <a:r>
              <a:rPr lang="ja-JP" altLang="en-US" sz="1200">
                <a:latin typeface="+mn-ea"/>
              </a:rPr>
              <a:t>億円（</a:t>
            </a:r>
            <a:r>
              <a:rPr lang="en-US" altLang="ja-JP" sz="1200" dirty="0">
                <a:latin typeface="+mn-ea"/>
              </a:rPr>
              <a:t>6.1%</a:t>
            </a:r>
            <a:r>
              <a:rPr lang="ja-JP" altLang="en-US" sz="1200">
                <a:latin typeface="+mn-ea"/>
              </a:rPr>
              <a:t>）</a:t>
            </a:r>
          </a:p>
        </p:txBody>
      </p:sp>
      <p:sp>
        <p:nvSpPr>
          <p:cNvPr id="24" name="テキスト ボックス 23">
            <a:extLst>
              <a:ext uri="{FF2B5EF4-FFF2-40B4-BE49-F238E27FC236}">
                <a16:creationId xmlns:a16="http://schemas.microsoft.com/office/drawing/2014/main" id="{DEB51D0C-766E-CC37-6A20-26A2CD83B35A}"/>
              </a:ext>
            </a:extLst>
          </p:cNvPr>
          <p:cNvSpPr txBox="1"/>
          <p:nvPr/>
        </p:nvSpPr>
        <p:spPr>
          <a:xfrm>
            <a:off x="488571" y="2793407"/>
            <a:ext cx="2113293" cy="276999"/>
          </a:xfrm>
          <a:prstGeom prst="rect">
            <a:avLst/>
          </a:prstGeom>
          <a:noFill/>
        </p:spPr>
        <p:txBody>
          <a:bodyPr wrap="square">
            <a:spAutoFit/>
          </a:bodyPr>
          <a:lstStyle/>
          <a:p>
            <a:pPr algn="ctr"/>
            <a:r>
              <a:rPr lang="ja-JP" altLang="en-US" sz="1200">
                <a:latin typeface="+mn-ea"/>
              </a:rPr>
              <a:t>医療政策費</a:t>
            </a:r>
            <a:r>
              <a:rPr lang="en-US" altLang="ja-JP" sz="1200" dirty="0">
                <a:latin typeface="+mn-ea"/>
              </a:rPr>
              <a:t>161</a:t>
            </a:r>
            <a:r>
              <a:rPr lang="ja-JP" altLang="en-US" sz="1200">
                <a:latin typeface="+mn-ea"/>
              </a:rPr>
              <a:t>億円（</a:t>
            </a:r>
            <a:r>
              <a:rPr lang="en-US" altLang="ja-JP" sz="1200" dirty="0">
                <a:latin typeface="+mn-ea"/>
              </a:rPr>
              <a:t>2.9%</a:t>
            </a:r>
            <a:r>
              <a:rPr lang="ja-JP" altLang="en-US" sz="1200">
                <a:latin typeface="+mn-ea"/>
              </a:rPr>
              <a:t>）</a:t>
            </a:r>
          </a:p>
        </p:txBody>
      </p:sp>
      <p:sp>
        <p:nvSpPr>
          <p:cNvPr id="25" name="テキスト ボックス 24">
            <a:extLst>
              <a:ext uri="{FF2B5EF4-FFF2-40B4-BE49-F238E27FC236}">
                <a16:creationId xmlns:a16="http://schemas.microsoft.com/office/drawing/2014/main" id="{DBEB6549-574C-B66E-E8B4-A93071D66FF8}"/>
              </a:ext>
            </a:extLst>
          </p:cNvPr>
          <p:cNvSpPr txBox="1"/>
          <p:nvPr/>
        </p:nvSpPr>
        <p:spPr>
          <a:xfrm>
            <a:off x="1073298" y="2475436"/>
            <a:ext cx="1642287" cy="276999"/>
          </a:xfrm>
          <a:prstGeom prst="rect">
            <a:avLst/>
          </a:prstGeom>
          <a:noFill/>
        </p:spPr>
        <p:txBody>
          <a:bodyPr wrap="square">
            <a:spAutoFit/>
          </a:bodyPr>
          <a:lstStyle/>
          <a:p>
            <a:pPr algn="ctr"/>
            <a:r>
              <a:rPr lang="ja-JP" altLang="en-US" sz="1200">
                <a:latin typeface="+mn-ea"/>
              </a:rPr>
              <a:t>食農費</a:t>
            </a:r>
            <a:r>
              <a:rPr lang="en-US" altLang="ja-JP" sz="1200" dirty="0">
                <a:latin typeface="+mn-ea"/>
              </a:rPr>
              <a:t>84</a:t>
            </a:r>
            <a:r>
              <a:rPr lang="ja-JP" altLang="en-US" sz="1200">
                <a:latin typeface="+mn-ea"/>
              </a:rPr>
              <a:t>億円（</a:t>
            </a:r>
            <a:r>
              <a:rPr lang="en-US" altLang="ja-JP" sz="1200" dirty="0">
                <a:latin typeface="+mn-ea"/>
              </a:rPr>
              <a:t>1.5%</a:t>
            </a:r>
            <a:r>
              <a:rPr lang="ja-JP" altLang="en-US" sz="1200">
                <a:latin typeface="+mn-ea"/>
              </a:rPr>
              <a:t>）</a:t>
            </a:r>
          </a:p>
        </p:txBody>
      </p:sp>
      <p:sp>
        <p:nvSpPr>
          <p:cNvPr id="26" name="テキスト ボックス 25">
            <a:extLst>
              <a:ext uri="{FF2B5EF4-FFF2-40B4-BE49-F238E27FC236}">
                <a16:creationId xmlns:a16="http://schemas.microsoft.com/office/drawing/2014/main" id="{DBF0B691-69A5-65B1-323B-DE079C156767}"/>
              </a:ext>
            </a:extLst>
          </p:cNvPr>
          <p:cNvSpPr txBox="1"/>
          <p:nvPr/>
        </p:nvSpPr>
        <p:spPr>
          <a:xfrm>
            <a:off x="2627566" y="2469013"/>
            <a:ext cx="1908304" cy="276999"/>
          </a:xfrm>
          <a:prstGeom prst="rect">
            <a:avLst/>
          </a:prstGeom>
          <a:noFill/>
        </p:spPr>
        <p:txBody>
          <a:bodyPr wrap="square">
            <a:spAutoFit/>
          </a:bodyPr>
          <a:lstStyle/>
          <a:p>
            <a:pPr algn="ctr"/>
            <a:r>
              <a:rPr lang="ja-JP" altLang="en-US" sz="1200">
                <a:latin typeface="+mn-ea"/>
              </a:rPr>
              <a:t>その他</a:t>
            </a:r>
            <a:r>
              <a:rPr lang="en-US" altLang="ja-JP" sz="1200" dirty="0">
                <a:latin typeface="+mn-ea"/>
              </a:rPr>
              <a:t>147</a:t>
            </a:r>
            <a:r>
              <a:rPr lang="ja-JP" altLang="en-US" sz="1200">
                <a:latin typeface="+mn-ea"/>
              </a:rPr>
              <a:t>億円（</a:t>
            </a:r>
            <a:r>
              <a:rPr lang="en-US" altLang="ja-JP" sz="1200" dirty="0">
                <a:latin typeface="+mn-ea"/>
              </a:rPr>
              <a:t>2.5%</a:t>
            </a:r>
            <a:r>
              <a:rPr lang="ja-JP" altLang="en-US" sz="1200">
                <a:latin typeface="+mn-ea"/>
              </a:rPr>
              <a:t>）</a:t>
            </a:r>
          </a:p>
        </p:txBody>
      </p:sp>
      <p:cxnSp>
        <p:nvCxnSpPr>
          <p:cNvPr id="27" name="直線コネクタ 26">
            <a:extLst>
              <a:ext uri="{FF2B5EF4-FFF2-40B4-BE49-F238E27FC236}">
                <a16:creationId xmlns:a16="http://schemas.microsoft.com/office/drawing/2014/main" id="{F6B281D2-B3AA-2D3B-56A4-3DA5AA7BC4FA}"/>
              </a:ext>
            </a:extLst>
          </p:cNvPr>
          <p:cNvCxnSpPr>
            <a:cxnSpLocks/>
          </p:cNvCxnSpPr>
          <p:nvPr/>
        </p:nvCxnSpPr>
        <p:spPr bwMode="auto">
          <a:xfrm flipV="1">
            <a:off x="3167482" y="2730749"/>
            <a:ext cx="0" cy="498431"/>
          </a:xfrm>
          <a:prstGeom prst="line">
            <a:avLst/>
          </a:prstGeom>
          <a:noFill/>
          <a:ln w="12700" cap="flat" cmpd="sng" algn="ctr">
            <a:solidFill>
              <a:schemeClr val="tx1"/>
            </a:solidFill>
            <a:prstDash val="solid"/>
            <a:round/>
            <a:headEnd type="oval" w="med" len="med"/>
            <a:tailEnd type="none" w="med" len="med"/>
          </a:ln>
          <a:effectLst/>
        </p:spPr>
      </p:cxnSp>
      <p:cxnSp>
        <p:nvCxnSpPr>
          <p:cNvPr id="31" name="直線コネクタ 30">
            <a:extLst>
              <a:ext uri="{FF2B5EF4-FFF2-40B4-BE49-F238E27FC236}">
                <a16:creationId xmlns:a16="http://schemas.microsoft.com/office/drawing/2014/main" id="{CAA425B3-1A38-4E68-BF3C-BB1B18CE85CA}"/>
              </a:ext>
            </a:extLst>
          </p:cNvPr>
          <p:cNvCxnSpPr>
            <a:cxnSpLocks/>
            <a:endCxn id="26" idx="1"/>
          </p:cNvCxnSpPr>
          <p:nvPr/>
        </p:nvCxnSpPr>
        <p:spPr bwMode="auto">
          <a:xfrm flipH="1" flipV="1">
            <a:off x="2627566" y="2607513"/>
            <a:ext cx="360422" cy="621667"/>
          </a:xfrm>
          <a:prstGeom prst="line">
            <a:avLst/>
          </a:prstGeom>
          <a:noFill/>
          <a:ln w="12700" cap="flat" cmpd="sng" algn="ctr">
            <a:solidFill>
              <a:schemeClr val="tx1"/>
            </a:solidFill>
            <a:prstDash val="solid"/>
            <a:round/>
            <a:headEnd type="oval" w="med" len="med"/>
            <a:tailEnd type="none" w="med" len="med"/>
          </a:ln>
          <a:effectLst/>
        </p:spPr>
      </p:cxnSp>
      <p:cxnSp>
        <p:nvCxnSpPr>
          <p:cNvPr id="34" name="直線コネクタ 33">
            <a:extLst>
              <a:ext uri="{FF2B5EF4-FFF2-40B4-BE49-F238E27FC236}">
                <a16:creationId xmlns:a16="http://schemas.microsoft.com/office/drawing/2014/main" id="{77619A10-2280-D556-2EC1-40538952B3E3}"/>
              </a:ext>
            </a:extLst>
          </p:cNvPr>
          <p:cNvCxnSpPr>
            <a:cxnSpLocks/>
          </p:cNvCxnSpPr>
          <p:nvPr/>
        </p:nvCxnSpPr>
        <p:spPr bwMode="auto">
          <a:xfrm flipH="1" flipV="1">
            <a:off x="2462757" y="2945324"/>
            <a:ext cx="343932" cy="351639"/>
          </a:xfrm>
          <a:prstGeom prst="line">
            <a:avLst/>
          </a:prstGeom>
          <a:noFill/>
          <a:ln w="12700" cap="flat" cmpd="sng" algn="ctr">
            <a:solidFill>
              <a:schemeClr val="tx1"/>
            </a:solidFill>
            <a:prstDash val="solid"/>
            <a:round/>
            <a:headEnd type="oval" w="med" len="med"/>
            <a:tailEnd type="none" w="med" len="med"/>
          </a:ln>
          <a:effectLst/>
        </p:spPr>
      </p:cxnSp>
      <p:cxnSp>
        <p:nvCxnSpPr>
          <p:cNvPr id="37" name="直線コネクタ 36">
            <a:extLst>
              <a:ext uri="{FF2B5EF4-FFF2-40B4-BE49-F238E27FC236}">
                <a16:creationId xmlns:a16="http://schemas.microsoft.com/office/drawing/2014/main" id="{5D09ED5C-6BB1-8444-EB8F-5BDFE99BFED5}"/>
              </a:ext>
            </a:extLst>
          </p:cNvPr>
          <p:cNvCxnSpPr>
            <a:cxnSpLocks/>
          </p:cNvCxnSpPr>
          <p:nvPr/>
        </p:nvCxnSpPr>
        <p:spPr bwMode="auto">
          <a:xfrm flipH="1" flipV="1">
            <a:off x="1899350" y="3229180"/>
            <a:ext cx="702514" cy="186469"/>
          </a:xfrm>
          <a:prstGeom prst="line">
            <a:avLst/>
          </a:prstGeom>
          <a:noFill/>
          <a:ln w="12700" cap="flat" cmpd="sng" algn="ctr">
            <a:solidFill>
              <a:schemeClr val="tx1"/>
            </a:solidFill>
            <a:prstDash val="solid"/>
            <a:round/>
            <a:headEnd type="oval" w="med" len="med"/>
            <a:tailEnd type="none" w="med" len="med"/>
          </a:ln>
          <a:effectLst/>
        </p:spPr>
      </p:cxnSp>
      <p:cxnSp>
        <p:nvCxnSpPr>
          <p:cNvPr id="40" name="直線コネクタ 39">
            <a:extLst>
              <a:ext uri="{FF2B5EF4-FFF2-40B4-BE49-F238E27FC236}">
                <a16:creationId xmlns:a16="http://schemas.microsoft.com/office/drawing/2014/main" id="{1187E0AD-BCFE-2DA3-B54F-81D140B75445}"/>
              </a:ext>
            </a:extLst>
          </p:cNvPr>
          <p:cNvCxnSpPr>
            <a:cxnSpLocks/>
          </p:cNvCxnSpPr>
          <p:nvPr/>
        </p:nvCxnSpPr>
        <p:spPr bwMode="auto">
          <a:xfrm flipH="1" flipV="1">
            <a:off x="1804928" y="3547814"/>
            <a:ext cx="434288" cy="94369"/>
          </a:xfrm>
          <a:prstGeom prst="line">
            <a:avLst/>
          </a:prstGeom>
          <a:noFill/>
          <a:ln w="12700" cap="flat" cmpd="sng" algn="ctr">
            <a:solidFill>
              <a:schemeClr val="tx1"/>
            </a:solidFill>
            <a:prstDash val="solid"/>
            <a:round/>
            <a:headEnd type="oval" w="med" len="med"/>
            <a:tailEnd type="none" w="med" len="med"/>
          </a:ln>
          <a:effectLst/>
        </p:spPr>
      </p:cxnSp>
      <p:sp>
        <p:nvSpPr>
          <p:cNvPr id="5" name="テキスト ボックス 4">
            <a:extLst>
              <a:ext uri="{FF2B5EF4-FFF2-40B4-BE49-F238E27FC236}">
                <a16:creationId xmlns:a16="http://schemas.microsoft.com/office/drawing/2014/main" id="{A343B6A2-02B7-2893-A99D-4BD043BB30D9}"/>
              </a:ext>
            </a:extLst>
          </p:cNvPr>
          <p:cNvSpPr txBox="1"/>
          <p:nvPr/>
        </p:nvSpPr>
        <p:spPr>
          <a:xfrm>
            <a:off x="4174107" y="4199084"/>
            <a:ext cx="477476" cy="233974"/>
          </a:xfrm>
          <a:prstGeom prst="rect">
            <a:avLst/>
          </a:prstGeom>
          <a:noFill/>
        </p:spPr>
        <p:txBody>
          <a:bodyPr wrap="square" lIns="72000" tIns="36000" rIns="72000" bIns="36000" rtlCol="0">
            <a:noAutofit/>
          </a:bodyPr>
          <a:lstStyle/>
          <a:p>
            <a:pPr algn="just">
              <a:lnSpc>
                <a:spcPts val="1500"/>
              </a:lnSpc>
            </a:pPr>
            <a:r>
              <a:rPr lang="ja-JP" altLang="en-US" sz="700" dirty="0">
                <a:latin typeface="+mn-ea"/>
              </a:rPr>
              <a:t>こうさい</a:t>
            </a:r>
            <a:endParaRPr lang="en-US" altLang="ja-JP" sz="700" dirty="0">
              <a:latin typeface="+mn-ea"/>
            </a:endParaRPr>
          </a:p>
        </p:txBody>
      </p:sp>
      <p:pic>
        <p:nvPicPr>
          <p:cNvPr id="39" name="図 38">
            <a:extLst>
              <a:ext uri="{FF2B5EF4-FFF2-40B4-BE49-F238E27FC236}">
                <a16:creationId xmlns:a16="http://schemas.microsoft.com/office/drawing/2014/main" id="{82F4C22D-6AF3-437E-8422-2F77F2DDD2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8903" y="588943"/>
            <a:ext cx="1057932" cy="1076937"/>
          </a:xfrm>
          <a:prstGeom prst="rect">
            <a:avLst/>
          </a:prstGeom>
        </p:spPr>
      </p:pic>
      <p:sp>
        <p:nvSpPr>
          <p:cNvPr id="41" name="テキスト ボックス 40">
            <a:extLst>
              <a:ext uri="{FF2B5EF4-FFF2-40B4-BE49-F238E27FC236}">
                <a16:creationId xmlns:a16="http://schemas.microsoft.com/office/drawing/2014/main" id="{44252720-9C4D-42B6-BC0D-7315BD7795B7}"/>
              </a:ext>
            </a:extLst>
          </p:cNvPr>
          <p:cNvSpPr txBox="1"/>
          <p:nvPr/>
        </p:nvSpPr>
        <p:spPr>
          <a:xfrm>
            <a:off x="6744394" y="1353893"/>
            <a:ext cx="995177" cy="305414"/>
          </a:xfrm>
          <a:prstGeom prst="rect">
            <a:avLst/>
          </a:prstGeom>
          <a:solidFill>
            <a:schemeClr val="bg1"/>
          </a:solidFill>
          <a:ln>
            <a:solidFill>
              <a:schemeClr val="accent1"/>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sp>
        <p:nvSpPr>
          <p:cNvPr id="7" name="スライド番号プレースホルダー 8">
            <a:extLst>
              <a:ext uri="{FF2B5EF4-FFF2-40B4-BE49-F238E27FC236}">
                <a16:creationId xmlns:a16="http://schemas.microsoft.com/office/drawing/2014/main" id="{71BECC94-56A4-C533-6F44-EC5EE850AE3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23</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310565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500"/>
                                        <p:tgtEl>
                                          <p:spTgt spid="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500"/>
                                        <p:tgtEl>
                                          <p:spTgt spid="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9"/>
                                        </p:tgtEl>
                                        <p:attrNameLst>
                                          <p:attrName>style.visibility</p:attrName>
                                        </p:attrNameLst>
                                      </p:cBhvr>
                                      <p:to>
                                        <p:strVal val="visible"/>
                                      </p:to>
                                    </p:set>
                                    <p:animEffect transition="in" filter="fade">
                                      <p:cBhvr>
                                        <p:cTn id="8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P spid="79" grpId="0"/>
      <p:bldP spid="11" grpId="0" animBg="1"/>
      <p:bldP spid="12" grpId="0" animBg="1"/>
      <p:bldP spid="13" grpId="0" animBg="1"/>
      <p:bldP spid="8" grpId="0"/>
      <p:bldP spid="9" grpId="0"/>
      <p:bldP spid="10" grpId="0"/>
      <p:bldP spid="16" grpId="0"/>
      <p:bldP spid="17" grpId="0"/>
      <p:bldP spid="18" grpId="0"/>
      <p:bldP spid="19" grpId="0"/>
      <p:bldP spid="20" grpId="0"/>
      <p:bldP spid="21" grpId="0"/>
      <p:bldP spid="24" grpId="0"/>
      <p:bldP spid="25" grpId="0"/>
      <p:bldP spid="26" grpId="0"/>
      <p:bldP spid="5" grpId="0"/>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a:t>
            </a:r>
            <a:r>
              <a:rPr lang="ja-JP" altLang="en-US" sz="2100" kern="0">
                <a:solidFill>
                  <a:schemeClr val="tx1"/>
                </a:solidFill>
                <a:latin typeface="HGP創英角ｺﾞｼｯｸUB" panose="020B0900000000000000" pitchFamily="50" charset="-128"/>
                <a:ea typeface="HGP創英角ｺﾞｼｯｸUB" panose="020B0900000000000000" pitchFamily="50" charset="-128"/>
              </a:rPr>
              <a:t>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奈良県</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の財政−③使われ方</a:t>
            </a:r>
          </a:p>
        </p:txBody>
      </p:sp>
      <p:sp>
        <p:nvSpPr>
          <p:cNvPr id="11" name="AutoShape 353">
            <a:extLst>
              <a:ext uri="{FF2B5EF4-FFF2-40B4-BE49-F238E27FC236}">
                <a16:creationId xmlns:a16="http://schemas.microsoft.com/office/drawing/2014/main" id="{38EDFE98-EDB3-4BE3-A8F3-FAA34019A1DF}"/>
              </a:ext>
            </a:extLst>
          </p:cNvPr>
          <p:cNvSpPr>
            <a:spLocks noChangeArrowheads="1"/>
          </p:cNvSpPr>
          <p:nvPr/>
        </p:nvSpPr>
        <p:spPr bwMode="auto">
          <a:xfrm>
            <a:off x="323851" y="89399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dirty="0">
                <a:solidFill>
                  <a:prstClr val="black"/>
                </a:solidFill>
                <a:latin typeface="+mn-ea"/>
              </a:rPr>
              <a:t>奈良</a:t>
            </a:r>
            <a:r>
              <a:rPr lang="ja-JP" altLang="en-US" sz="1800" dirty="0">
                <a:solidFill>
                  <a:prstClr val="black"/>
                </a:solidFill>
                <a:latin typeface="+mn-ea"/>
                <a:ea typeface="+mn-ea"/>
              </a:rPr>
              <a:t>県民１人当たりの支出額や税金の使われ方をみてみよう。</a:t>
            </a:r>
          </a:p>
        </p:txBody>
      </p:sp>
      <p:sp>
        <p:nvSpPr>
          <p:cNvPr id="13" name="正方形/長方形 12">
            <a:extLst>
              <a:ext uri="{FF2B5EF4-FFF2-40B4-BE49-F238E27FC236}">
                <a16:creationId xmlns:a16="http://schemas.microsoft.com/office/drawing/2014/main" id="{D5BF34A4-2048-487F-8413-BF7024F42773}"/>
              </a:ext>
            </a:extLst>
          </p:cNvPr>
          <p:cNvSpPr/>
          <p:nvPr/>
        </p:nvSpPr>
        <p:spPr bwMode="auto">
          <a:xfrm>
            <a:off x="335731" y="1889514"/>
            <a:ext cx="4255849"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dirty="0">
                <a:solidFill>
                  <a:schemeClr val="bg1"/>
                </a:solidFill>
                <a:latin typeface="+mn-ea"/>
                <a:ea typeface="+mn-ea"/>
              </a:rPr>
              <a:t>奈良県民１人当たりの支出額</a:t>
            </a:r>
            <a:endParaRPr kumimoji="1" lang="ja-JP" altLang="en-US" sz="1400" b="0" i="0" u="none" strike="noStrike" cap="none" normalizeH="0" baseline="0" dirty="0">
              <a:ln>
                <a:noFill/>
              </a:ln>
              <a:solidFill>
                <a:schemeClr val="bg1"/>
              </a:solidFill>
              <a:effectLst/>
              <a:latin typeface="+mn-ea"/>
              <a:ea typeface="+mn-ea"/>
            </a:endParaRPr>
          </a:p>
        </p:txBody>
      </p:sp>
      <p:sp>
        <p:nvSpPr>
          <p:cNvPr id="14" name="正方形/長方形 13">
            <a:extLst>
              <a:ext uri="{FF2B5EF4-FFF2-40B4-BE49-F238E27FC236}">
                <a16:creationId xmlns:a16="http://schemas.microsoft.com/office/drawing/2014/main" id="{8C4A5D54-3558-4125-94D6-19C15283C7AD}"/>
              </a:ext>
            </a:extLst>
          </p:cNvPr>
          <p:cNvSpPr/>
          <p:nvPr/>
        </p:nvSpPr>
        <p:spPr bwMode="auto">
          <a:xfrm>
            <a:off x="4991609" y="1889514"/>
            <a:ext cx="3778284"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dirty="0">
                <a:solidFill>
                  <a:schemeClr val="bg1"/>
                </a:solidFill>
                <a:latin typeface="+mn-ea"/>
                <a:ea typeface="+mn-ea"/>
              </a:rPr>
              <a:t>奈良</a:t>
            </a:r>
            <a:r>
              <a:rPr kumimoji="1" lang="ja-JP" altLang="en-US" sz="1400" b="0" i="0" u="none" strike="noStrike" cap="none" normalizeH="0" baseline="0" dirty="0">
                <a:ln>
                  <a:noFill/>
                </a:ln>
                <a:solidFill>
                  <a:schemeClr val="bg1"/>
                </a:solidFill>
                <a:effectLst/>
                <a:latin typeface="+mn-ea"/>
                <a:ea typeface="+mn-ea"/>
              </a:rPr>
              <a:t>県の税金はこんなところにも使われています</a:t>
            </a:r>
          </a:p>
        </p:txBody>
      </p:sp>
      <p:sp>
        <p:nvSpPr>
          <p:cNvPr id="7" name="正方形/長方形 6">
            <a:extLst>
              <a:ext uri="{FF2B5EF4-FFF2-40B4-BE49-F238E27FC236}">
                <a16:creationId xmlns:a16="http://schemas.microsoft.com/office/drawing/2014/main" id="{3689DA37-3BDB-4037-9A5A-2D3024B73A8C}"/>
              </a:ext>
            </a:extLst>
          </p:cNvPr>
          <p:cNvSpPr/>
          <p:nvPr/>
        </p:nvSpPr>
        <p:spPr>
          <a:xfrm>
            <a:off x="5409179" y="3871353"/>
            <a:ext cx="2917886" cy="477375"/>
          </a:xfrm>
          <a:prstGeom prst="rect">
            <a:avLst/>
          </a:prstGeom>
        </p:spPr>
        <p:txBody>
          <a:bodyPr wrap="square">
            <a:spAutoFit/>
          </a:bodyPr>
          <a:lstStyle/>
          <a:p>
            <a:pPr algn="ctr">
              <a:lnSpc>
                <a:spcPts val="1580"/>
              </a:lnSpc>
            </a:pPr>
            <a:r>
              <a:rPr lang="ja-JP" altLang="en-US" sz="1400">
                <a:latin typeface="+mn-ea"/>
              </a:rPr>
              <a:t>馬見丘陵公園</a:t>
            </a:r>
            <a:r>
              <a:rPr lang="zh-TW" altLang="en-US" sz="1400" dirty="0">
                <a:latin typeface="+mn-ea"/>
              </a:rPr>
              <a:t>（</a:t>
            </a:r>
            <a:r>
              <a:rPr lang="ja-JP" altLang="en-US" sz="1400">
                <a:latin typeface="+mn-ea"/>
              </a:rPr>
              <a:t>北葛城郡広陵町</a:t>
            </a:r>
            <a:r>
              <a:rPr lang="zh-TW" altLang="en-US" sz="1400" dirty="0">
                <a:latin typeface="+mn-ea"/>
              </a:rPr>
              <a:t>）</a:t>
            </a:r>
          </a:p>
          <a:p>
            <a:pPr algn="ctr">
              <a:lnSpc>
                <a:spcPts val="1580"/>
              </a:lnSpc>
            </a:pPr>
            <a:r>
              <a:rPr lang="ja-JP" altLang="en-US" sz="1200">
                <a:latin typeface="+mn-ea"/>
              </a:rPr>
              <a:t>整備費用</a:t>
            </a:r>
            <a:r>
              <a:rPr lang="zh-TW" altLang="en-US" sz="1200" dirty="0">
                <a:latin typeface="+mn-ea"/>
              </a:rPr>
              <a:t>：</a:t>
            </a:r>
            <a:r>
              <a:rPr lang="ja-JP" altLang="en-US" sz="1200">
                <a:latin typeface="+mn-ea"/>
              </a:rPr>
              <a:t>約</a:t>
            </a:r>
            <a:r>
              <a:rPr lang="en-US" altLang="ja-JP" sz="1200" dirty="0">
                <a:latin typeface="+mn-ea"/>
              </a:rPr>
              <a:t>7.1</a:t>
            </a:r>
            <a:r>
              <a:rPr lang="ja-JP" altLang="en-US" sz="1200">
                <a:latin typeface="+mn-ea"/>
              </a:rPr>
              <a:t>億円</a:t>
            </a:r>
            <a:r>
              <a:rPr lang="ja-JP" altLang="en-US" sz="1000">
                <a:latin typeface="+mn-ea"/>
              </a:rPr>
              <a:t>（</a:t>
            </a:r>
            <a:r>
              <a:rPr lang="en-US" altLang="ja-JP" sz="1000" dirty="0">
                <a:latin typeface="+mn-ea"/>
              </a:rPr>
              <a:t>R7</a:t>
            </a:r>
            <a:r>
              <a:rPr lang="ja-JP" altLang="en-US" sz="1000">
                <a:latin typeface="+mn-ea"/>
              </a:rPr>
              <a:t>予算のうち一部事業）</a:t>
            </a:r>
            <a:r>
              <a:rPr lang="zh-TW" altLang="en-US" sz="1000" dirty="0">
                <a:latin typeface="+mn-ea"/>
              </a:rPr>
              <a:t>　</a:t>
            </a:r>
          </a:p>
        </p:txBody>
      </p:sp>
      <p:pic>
        <p:nvPicPr>
          <p:cNvPr id="22" name="図 21">
            <a:extLst>
              <a:ext uri="{FF2B5EF4-FFF2-40B4-BE49-F238E27FC236}">
                <a16:creationId xmlns:a16="http://schemas.microsoft.com/office/drawing/2014/main" id="{CDDDDBEA-755E-24C9-03B5-54E1A6427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838" y="2331931"/>
            <a:ext cx="2332681" cy="1554911"/>
          </a:xfrm>
          <a:prstGeom prst="rect">
            <a:avLst/>
          </a:prstGeom>
        </p:spPr>
      </p:pic>
      <p:pic>
        <p:nvPicPr>
          <p:cNvPr id="24" name="図 23">
            <a:extLst>
              <a:ext uri="{FF2B5EF4-FFF2-40B4-BE49-F238E27FC236}">
                <a16:creationId xmlns:a16="http://schemas.microsoft.com/office/drawing/2014/main" id="{0145BB92-94C8-AFAD-9A32-E7D7273E4A4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88839" y="4499709"/>
            <a:ext cx="2323591" cy="1554911"/>
          </a:xfrm>
          <a:prstGeom prst="rect">
            <a:avLst/>
          </a:prstGeom>
        </p:spPr>
      </p:pic>
      <p:sp>
        <p:nvSpPr>
          <p:cNvPr id="5" name="正方形/長方形 4">
            <a:extLst>
              <a:ext uri="{FF2B5EF4-FFF2-40B4-BE49-F238E27FC236}">
                <a16:creationId xmlns:a16="http://schemas.microsoft.com/office/drawing/2014/main" id="{9E47F0B6-78E9-8AA0-ADE7-75969991A550}"/>
              </a:ext>
            </a:extLst>
          </p:cNvPr>
          <p:cNvSpPr/>
          <p:nvPr/>
        </p:nvSpPr>
        <p:spPr>
          <a:xfrm>
            <a:off x="5422122" y="6037175"/>
            <a:ext cx="2892000" cy="662169"/>
          </a:xfrm>
          <a:prstGeom prst="rect">
            <a:avLst/>
          </a:prstGeom>
        </p:spPr>
        <p:txBody>
          <a:bodyPr wrap="square">
            <a:spAutoFit/>
          </a:bodyPr>
          <a:lstStyle/>
          <a:p>
            <a:pPr algn="ctr">
              <a:lnSpc>
                <a:spcPts val="1980"/>
              </a:lnSpc>
            </a:pPr>
            <a:r>
              <a:rPr lang="ja-JP" altLang="en-US" sz="1400">
                <a:latin typeface="+mn-ea"/>
              </a:rPr>
              <a:t>中西遺跡発掘調査現場（御所市）　</a:t>
            </a:r>
          </a:p>
          <a:p>
            <a:pPr algn="ctr">
              <a:lnSpc>
                <a:spcPts val="1280"/>
              </a:lnSpc>
            </a:pPr>
            <a:r>
              <a:rPr lang="ja-JP" altLang="en-US" sz="1000">
                <a:latin typeface="+mn-ea"/>
              </a:rPr>
              <a:t>事業費（</a:t>
            </a:r>
            <a:r>
              <a:rPr lang="pt-PT" altLang="ja-JP" sz="1000" dirty="0">
                <a:latin typeface="+mn-ea"/>
              </a:rPr>
              <a:t>R7</a:t>
            </a:r>
            <a:r>
              <a:rPr lang="ja-JP" altLang="en-US" sz="1000">
                <a:latin typeface="+mn-ea"/>
              </a:rPr>
              <a:t>予算）：約</a:t>
            </a:r>
            <a:r>
              <a:rPr lang="en-US" altLang="ja-JP" sz="1000" dirty="0">
                <a:latin typeface="+mn-ea"/>
              </a:rPr>
              <a:t>7.5</a:t>
            </a:r>
            <a:r>
              <a:rPr lang="ja-JP" altLang="en-US" sz="1000">
                <a:latin typeface="+mn-ea"/>
              </a:rPr>
              <a:t>億円（</a:t>
            </a:r>
            <a:r>
              <a:rPr lang="en-US" altLang="ja-JP" sz="1000" dirty="0">
                <a:latin typeface="+mn-ea"/>
              </a:rPr>
              <a:t>※</a:t>
            </a:r>
            <a:r>
              <a:rPr lang="ja-JP" altLang="en-US" sz="1000">
                <a:latin typeface="+mn-ea"/>
              </a:rPr>
              <a:t>）</a:t>
            </a:r>
          </a:p>
          <a:p>
            <a:pPr algn="ctr">
              <a:lnSpc>
                <a:spcPts val="1280"/>
              </a:lnSpc>
            </a:pPr>
            <a:r>
              <a:rPr lang="en-US" altLang="ja-JP" sz="1000" dirty="0">
                <a:latin typeface="+mn-ea"/>
              </a:rPr>
              <a:t>※</a:t>
            </a:r>
            <a:r>
              <a:rPr lang="ja-JP" altLang="en-US" sz="1000">
                <a:latin typeface="+mn-ea"/>
              </a:rPr>
              <a:t>発掘調査予算はこのうちの一部です。　</a:t>
            </a:r>
            <a:endParaRPr lang="zh-TW" altLang="en-US" sz="1000" dirty="0">
              <a:latin typeface="+mn-ea"/>
            </a:endParaRPr>
          </a:p>
        </p:txBody>
      </p:sp>
      <p:graphicFrame>
        <p:nvGraphicFramePr>
          <p:cNvPr id="10" name="表 9">
            <a:extLst>
              <a:ext uri="{FF2B5EF4-FFF2-40B4-BE49-F238E27FC236}">
                <a16:creationId xmlns:a16="http://schemas.microsoft.com/office/drawing/2014/main" id="{C64177A2-893E-739A-09C6-FB738BDDDEC0}"/>
              </a:ext>
            </a:extLst>
          </p:cNvPr>
          <p:cNvGraphicFramePr>
            <a:graphicFrameLocks noGrp="1"/>
          </p:cNvGraphicFramePr>
          <p:nvPr/>
        </p:nvGraphicFramePr>
        <p:xfrm>
          <a:off x="335732" y="2842349"/>
          <a:ext cx="4255850" cy="1173302"/>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algn="ctr"/>
                      <a:r>
                        <a:rPr kumimoji="1" lang="ja-JP" altLang="en-US" sz="1400" b="0" dirty="0">
                          <a:solidFill>
                            <a:schemeClr val="tx1"/>
                          </a:solidFill>
                          <a:latin typeface="+mn-ea"/>
                          <a:ea typeface="+mn-ea"/>
                        </a:rPr>
                        <a:t>教育費</a:t>
                      </a: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400" b="0" dirty="0">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spc="-150">
                          <a:solidFill>
                            <a:schemeClr val="tx1"/>
                          </a:solidFill>
                          <a:latin typeface="+mn-ea"/>
                          <a:ea typeface="+mn-ea"/>
                        </a:rPr>
                        <a:t>福祉保険費・医療政策費</a:t>
                      </a:r>
                      <a:endParaRPr kumimoji="1" lang="ja-JP" altLang="en-US" sz="1400" b="0" spc="-15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4174">
                <a:tc>
                  <a:txBody>
                    <a:bodyPr/>
                    <a:lstStyle/>
                    <a:p>
                      <a:r>
                        <a:rPr kumimoji="1" lang="en-US" altLang="ja-JP" sz="1400" b="0" dirty="0">
                          <a:latin typeface="+mn-ea"/>
                          <a:ea typeface="+mn-ea"/>
                        </a:rPr>
                        <a:t>84,834</a:t>
                      </a:r>
                      <a:r>
                        <a:rPr kumimoji="1" lang="ja-JP" altLang="en-US" sz="1400" b="0" dirty="0">
                          <a:latin typeface="+mn-ea"/>
                          <a:ea typeface="+mn-ea"/>
                        </a:rPr>
                        <a:t>円（</a:t>
                      </a:r>
                      <a:r>
                        <a:rPr kumimoji="1" lang="en-US" altLang="ja-JP" sz="1400" b="0" dirty="0">
                          <a:latin typeface="+mn-ea"/>
                          <a:ea typeface="+mn-ea"/>
                        </a:rPr>
                        <a:t>19.3%</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1" lang="en-US" altLang="ja-JP" sz="1400" b="0" dirty="0">
                          <a:latin typeface="+mn-ea"/>
                          <a:ea typeface="+mn-ea"/>
                        </a:rPr>
                        <a:t>81,026</a:t>
                      </a:r>
                      <a:r>
                        <a:rPr kumimoji="1" lang="ja-JP" altLang="en-US" sz="1400" b="0" dirty="0">
                          <a:latin typeface="+mn-ea"/>
                          <a:ea typeface="+mn-ea"/>
                        </a:rPr>
                        <a:t>円（</a:t>
                      </a:r>
                      <a:r>
                        <a:rPr kumimoji="1" lang="en-US" altLang="ja-JP" sz="1400" b="0" dirty="0">
                          <a:latin typeface="+mn-ea"/>
                          <a:ea typeface="+mn-ea"/>
                        </a:rPr>
                        <a:t>18.4%</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a:lnSpc>
                          <a:spcPts val="1840"/>
                        </a:lnSpc>
                      </a:pPr>
                      <a:r>
                        <a:rPr kumimoji="1" lang="ja-JP" altLang="en-US" sz="1200" b="0" dirty="0">
                          <a:latin typeface="+mn-ea"/>
                          <a:ea typeface="+mn-ea"/>
                        </a:rPr>
                        <a:t>小・中・高校、大学などの</a:t>
                      </a:r>
                      <a:br>
                        <a:rPr kumimoji="1" lang="en-US" altLang="ja-JP" sz="1200" b="0" dirty="0">
                          <a:latin typeface="+mn-ea"/>
                          <a:ea typeface="+mn-ea"/>
                        </a:rPr>
                      </a:br>
                      <a:r>
                        <a:rPr kumimoji="1" lang="ja-JP" altLang="en-US" sz="1200" b="0" dirty="0">
                          <a:latin typeface="+mn-ea"/>
                          <a:ea typeface="+mn-ea"/>
                        </a:rPr>
                        <a:t>教育に</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ts val="1840"/>
                        </a:lnSpc>
                      </a:pPr>
                      <a:r>
                        <a:rPr kumimoji="1" lang="ja-JP" altLang="en-US" sz="1200" b="0" dirty="0">
                          <a:latin typeface="+mn-ea"/>
                          <a:ea typeface="+mn-ea"/>
                        </a:rPr>
                        <a:t>安定した文化的な社会生活を保障するために</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graphicFrame>
        <p:nvGraphicFramePr>
          <p:cNvPr id="12" name="表 11">
            <a:extLst>
              <a:ext uri="{FF2B5EF4-FFF2-40B4-BE49-F238E27FC236}">
                <a16:creationId xmlns:a16="http://schemas.microsoft.com/office/drawing/2014/main" id="{334109F9-6625-EB59-72E2-A495C97738E7}"/>
              </a:ext>
            </a:extLst>
          </p:cNvPr>
          <p:cNvGraphicFramePr>
            <a:graphicFrameLocks noGrp="1"/>
          </p:cNvGraphicFramePr>
          <p:nvPr/>
        </p:nvGraphicFramePr>
        <p:xfrm>
          <a:off x="335732" y="4178430"/>
          <a:ext cx="4255850" cy="1173302"/>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algn="ctr"/>
                      <a:r>
                        <a:rPr kumimoji="1" lang="ja-JP" altLang="en-US" sz="1400" b="0">
                          <a:solidFill>
                            <a:schemeClr val="tx1"/>
                          </a:solidFill>
                          <a:latin typeface="+mn-ea"/>
                          <a:ea typeface="+mn-ea"/>
                        </a:rPr>
                        <a:t>公債費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2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kumimoji="1" lang="ja-JP" altLang="en-US" sz="1400" b="0">
                          <a:solidFill>
                            <a:schemeClr val="tx1"/>
                          </a:solidFill>
                          <a:latin typeface="+mn-ea"/>
                          <a:ea typeface="+mn-ea"/>
                        </a:rPr>
                        <a:t>県土マネジメント費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4174">
                <a:tc>
                  <a:txBody>
                    <a:bodyPr/>
                    <a:lstStyle/>
                    <a:p>
                      <a:r>
                        <a:rPr kumimoji="1" lang="en-US" altLang="ja-JP" sz="1400" b="0" dirty="0">
                          <a:latin typeface="+mn-ea"/>
                          <a:ea typeface="+mn-ea"/>
                        </a:rPr>
                        <a:t>54,925</a:t>
                      </a:r>
                      <a:r>
                        <a:rPr kumimoji="1" lang="ja-JP" altLang="en-US" sz="1400" b="0" dirty="0">
                          <a:latin typeface="+mn-ea"/>
                          <a:ea typeface="+mn-ea"/>
                        </a:rPr>
                        <a:t>円（</a:t>
                      </a:r>
                      <a:r>
                        <a:rPr kumimoji="1" lang="en-US" altLang="ja-JP" sz="1400" b="0" dirty="0">
                          <a:latin typeface="+mn-ea"/>
                          <a:ea typeface="+mn-ea"/>
                        </a:rPr>
                        <a:t>12.5%</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latin typeface="+mn-ea"/>
                          <a:ea typeface="+mn-ea"/>
                        </a:rPr>
                        <a:t>55,624</a:t>
                      </a:r>
                      <a:r>
                        <a:rPr kumimoji="1" lang="ja-JP" altLang="en-US" sz="1400" b="0" dirty="0">
                          <a:latin typeface="+mn-ea"/>
                          <a:ea typeface="+mn-ea"/>
                        </a:rPr>
                        <a:t>円（</a:t>
                      </a:r>
                      <a:r>
                        <a:rPr kumimoji="1" lang="en-US" altLang="ja-JP" sz="1400" b="0" dirty="0">
                          <a:latin typeface="+mn-ea"/>
                          <a:ea typeface="+mn-ea"/>
                        </a:rPr>
                        <a:t>12.7%</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a:lnSpc>
                          <a:spcPts val="1840"/>
                        </a:lnSpc>
                      </a:pPr>
                      <a:r>
                        <a:rPr kumimoji="1" lang="ja-JP" altLang="en-US" sz="1200" b="0">
                          <a:latin typeface="+mn-ea"/>
                          <a:ea typeface="+mn-ea"/>
                        </a:rPr>
                        <a:t>地方債の返済に</a:t>
                      </a:r>
                      <a:endParaRPr kumimoji="1" lang="en-US" altLang="ja-JP"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ts val="1840"/>
                        </a:lnSpc>
                      </a:pPr>
                      <a:r>
                        <a:rPr kumimoji="1" lang="ja-JP" altLang="en-US" sz="1200" b="0" dirty="0">
                          <a:latin typeface="+mn-ea"/>
                          <a:ea typeface="+mn-ea"/>
                        </a:rPr>
                        <a:t>道路・河川・住宅などの</a:t>
                      </a:r>
                      <a:endParaRPr kumimoji="1" lang="en-US" altLang="ja-JP" sz="1200" b="0" dirty="0">
                        <a:latin typeface="+mn-ea"/>
                        <a:ea typeface="+mn-ea"/>
                      </a:endParaRPr>
                    </a:p>
                    <a:p>
                      <a:pPr marL="0" marR="0" lvl="0" indent="0" algn="l" defTabSz="914400" rtl="0" eaLnBrk="1" fontAlgn="auto" latinLnBrk="0" hangingPunct="1">
                        <a:lnSpc>
                          <a:spcPts val="1840"/>
                        </a:lnSpc>
                        <a:spcBef>
                          <a:spcPts val="0"/>
                        </a:spcBef>
                        <a:spcAft>
                          <a:spcPts val="0"/>
                        </a:spcAft>
                        <a:buClrTx/>
                        <a:buSzTx/>
                        <a:buFontTx/>
                        <a:buNone/>
                        <a:tabLst/>
                        <a:defRPr/>
                      </a:pPr>
                      <a:r>
                        <a:rPr kumimoji="1" lang="ja-JP" altLang="en-US" sz="1200" b="0" dirty="0">
                          <a:latin typeface="+mn-ea"/>
                          <a:ea typeface="+mn-ea"/>
                        </a:rPr>
                        <a:t>整備に</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graphicFrame>
        <p:nvGraphicFramePr>
          <p:cNvPr id="15" name="表 14">
            <a:extLst>
              <a:ext uri="{FF2B5EF4-FFF2-40B4-BE49-F238E27FC236}">
                <a16:creationId xmlns:a16="http://schemas.microsoft.com/office/drawing/2014/main" id="{504F51EF-4580-13FE-2B18-2874B02825E3}"/>
              </a:ext>
            </a:extLst>
          </p:cNvPr>
          <p:cNvGraphicFramePr>
            <a:graphicFrameLocks noGrp="1"/>
          </p:cNvGraphicFramePr>
          <p:nvPr/>
        </p:nvGraphicFramePr>
        <p:xfrm>
          <a:off x="323851" y="5521366"/>
          <a:ext cx="4255850" cy="1172453"/>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a:solidFill>
                            <a:schemeClr val="tx1"/>
                          </a:solidFill>
                          <a:latin typeface="+mn-ea"/>
                          <a:ea typeface="+mn-ea"/>
                        </a:rPr>
                        <a:t>産業費・地域創造費</a:t>
                      </a: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2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kumimoji="1" lang="ja-JP" altLang="en-US" sz="1400" b="0">
                          <a:solidFill>
                            <a:schemeClr val="tx1"/>
                          </a:solidFill>
                          <a:latin typeface="+mn-ea"/>
                          <a:ea typeface="+mn-ea"/>
                        </a:rPr>
                        <a:t>警察費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3325">
                <a:tc>
                  <a:txBody>
                    <a:bodyPr/>
                    <a:lstStyle/>
                    <a:p>
                      <a:r>
                        <a:rPr kumimoji="1" lang="en-US" altLang="ja-JP" sz="1400" b="0" dirty="0">
                          <a:latin typeface="+mn-ea"/>
                          <a:ea typeface="+mn-ea"/>
                        </a:rPr>
                        <a:t>47,858</a:t>
                      </a:r>
                      <a:r>
                        <a:rPr kumimoji="1" lang="ja-JP" altLang="en-US" sz="1400" b="0" dirty="0">
                          <a:latin typeface="+mn-ea"/>
                          <a:ea typeface="+mn-ea"/>
                        </a:rPr>
                        <a:t>円（</a:t>
                      </a:r>
                      <a:r>
                        <a:rPr kumimoji="1" lang="en-US" altLang="ja-JP" sz="1400" b="0" dirty="0">
                          <a:latin typeface="+mn-ea"/>
                          <a:ea typeface="+mn-ea"/>
                        </a:rPr>
                        <a:t>10.9%</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latin typeface="+mn-ea"/>
                          <a:ea typeface="+mn-ea"/>
                        </a:rPr>
                        <a:t>25,208</a:t>
                      </a:r>
                      <a:r>
                        <a:rPr kumimoji="1" lang="ja-JP" altLang="en-US" sz="1400" b="0" dirty="0">
                          <a:latin typeface="+mn-ea"/>
                          <a:ea typeface="+mn-ea"/>
                        </a:rPr>
                        <a:t>円（</a:t>
                      </a:r>
                      <a:r>
                        <a:rPr kumimoji="1" lang="en-US" altLang="ja-JP" sz="1400" b="0" dirty="0">
                          <a:latin typeface="+mn-ea"/>
                          <a:ea typeface="+mn-ea"/>
                        </a:rPr>
                        <a:t>5.7%</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0">
                <a:tc>
                  <a:txBody>
                    <a:bodyPr/>
                    <a:lstStyle/>
                    <a:p>
                      <a:pPr>
                        <a:lnSpc>
                          <a:spcPts val="1840"/>
                        </a:lnSpc>
                      </a:pPr>
                      <a:r>
                        <a:rPr kumimoji="1" lang="ja-JP" altLang="en-US" sz="1200" b="0">
                          <a:latin typeface="+mn-ea"/>
                          <a:ea typeface="+mn-ea"/>
                        </a:rPr>
                        <a:t>中小企業対策や</a:t>
                      </a:r>
                      <a:endParaRPr kumimoji="1" lang="en-US" altLang="ja-JP" sz="1200" b="0" dirty="0">
                        <a:latin typeface="+mn-ea"/>
                        <a:ea typeface="+mn-ea"/>
                      </a:endParaRPr>
                    </a:p>
                    <a:p>
                      <a:pPr>
                        <a:lnSpc>
                          <a:spcPts val="1840"/>
                        </a:lnSpc>
                      </a:pPr>
                      <a:r>
                        <a:rPr kumimoji="1" lang="ja-JP" altLang="en-US" sz="1200" b="0">
                          <a:latin typeface="+mn-ea"/>
                          <a:ea typeface="+mn-ea"/>
                        </a:rPr>
                        <a:t>観光振興のために</a:t>
                      </a: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1" lang="ja-JP" altLang="en-US" sz="1200" b="0" dirty="0">
                          <a:latin typeface="+mn-ea"/>
                          <a:ea typeface="+mn-ea"/>
                        </a:rPr>
                        <a:t>生命と財産を守るために</a:t>
                      </a:r>
                      <a:endParaRPr kumimoji="1" lang="en-US" altLang="ja-JP"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sp>
        <p:nvSpPr>
          <p:cNvPr id="16" name="Rectangle 8">
            <a:extLst>
              <a:ext uri="{FF2B5EF4-FFF2-40B4-BE49-F238E27FC236}">
                <a16:creationId xmlns:a16="http://schemas.microsoft.com/office/drawing/2014/main" id="{30744515-5AD5-9FB3-C89D-5B684CA57E09}"/>
              </a:ext>
            </a:extLst>
          </p:cNvPr>
          <p:cNvSpPr>
            <a:spLocks noChangeArrowheads="1"/>
          </p:cNvSpPr>
          <p:nvPr/>
        </p:nvSpPr>
        <p:spPr bwMode="auto">
          <a:xfrm>
            <a:off x="335732" y="2251109"/>
            <a:ext cx="4324200" cy="48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dirty="0">
                <a:latin typeface="+mn-ea"/>
                <a:ea typeface="+mn-ea"/>
                <a:cs typeface="メイリオ" panose="020B0604030504040204" pitchFamily="50" charset="-128"/>
              </a:rPr>
              <a:t>奈良県民の人口で割ると１人当たりの支出額は</a:t>
            </a:r>
            <a:r>
              <a:rPr lang="en-US" altLang="ja-JP" sz="1200" dirty="0">
                <a:latin typeface="+mn-ea"/>
                <a:ea typeface="+mn-ea"/>
                <a:cs typeface="メイリオ" panose="020B0604030504040204" pitchFamily="50" charset="-128"/>
              </a:rPr>
              <a:t>439,488</a:t>
            </a:r>
            <a:r>
              <a:rPr lang="ja-JP" altLang="en-US" sz="1200" dirty="0">
                <a:latin typeface="+mn-ea"/>
                <a:ea typeface="+mn-ea"/>
                <a:cs typeface="メイリオ" panose="020B0604030504040204" pitchFamily="50" charset="-128"/>
              </a:rPr>
              <a:t>円です</a:t>
            </a:r>
            <a:endParaRPr lang="en-US" altLang="ja-JP" sz="1200" dirty="0">
              <a:latin typeface="+mn-ea"/>
              <a:ea typeface="+mn-ea"/>
              <a:cs typeface="メイリオ" panose="020B0604030504040204" pitchFamily="50" charset="-128"/>
            </a:endParaRPr>
          </a:p>
          <a:p>
            <a:pPr>
              <a:spcBef>
                <a:spcPct val="0"/>
              </a:spcBef>
              <a:buNone/>
            </a:pPr>
            <a:r>
              <a:rPr lang="ja-JP" altLang="en-US" sz="1200" dirty="0">
                <a:latin typeface="+mn-ea"/>
                <a:ea typeface="+mn-ea"/>
                <a:cs typeface="メイリオ" panose="020B0604030504040204" pitchFamily="50" charset="-128"/>
              </a:rPr>
              <a:t>（令和７年１月１日現在人口　</a:t>
            </a:r>
            <a:r>
              <a:rPr lang="en-US" altLang="ja-JP" sz="1200" dirty="0">
                <a:latin typeface="+mn-ea"/>
                <a:ea typeface="+mn-ea"/>
                <a:cs typeface="メイリオ" panose="020B0604030504040204" pitchFamily="50" charset="-128"/>
              </a:rPr>
              <a:t>1,282,532</a:t>
            </a:r>
            <a:r>
              <a:rPr lang="ja-JP" altLang="en-US" sz="1200" dirty="0">
                <a:latin typeface="+mn-ea"/>
                <a:ea typeface="+mn-ea"/>
                <a:cs typeface="メイリオ" panose="020B0604030504040204" pitchFamily="50" charset="-128"/>
              </a:rPr>
              <a:t>人）</a:t>
            </a:r>
            <a:endParaRPr lang="en-US" altLang="ja-JP" sz="1200" dirty="0">
              <a:latin typeface="+mn-ea"/>
              <a:ea typeface="+mn-ea"/>
              <a:cs typeface="メイリオ" panose="020B0604030504040204" pitchFamily="50" charset="-128"/>
            </a:endParaRPr>
          </a:p>
        </p:txBody>
      </p:sp>
      <p:sp>
        <p:nvSpPr>
          <p:cNvPr id="17" name="Rectangle 8">
            <a:extLst>
              <a:ext uri="{FF2B5EF4-FFF2-40B4-BE49-F238E27FC236}">
                <a16:creationId xmlns:a16="http://schemas.microsoft.com/office/drawing/2014/main" id="{1CC76308-C71C-0B88-AF74-74156A86469C}"/>
              </a:ext>
            </a:extLst>
          </p:cNvPr>
          <p:cNvSpPr>
            <a:spLocks noChangeArrowheads="1"/>
          </p:cNvSpPr>
          <p:nvPr/>
        </p:nvSpPr>
        <p:spPr bwMode="auto">
          <a:xfrm>
            <a:off x="372306" y="4829210"/>
            <a:ext cx="526056"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dirty="0">
                <a:latin typeface="+mn-ea"/>
                <a:ea typeface="+mn-ea"/>
                <a:cs typeface="メイリオ" panose="020B0604030504040204" pitchFamily="50" charset="-128"/>
              </a:rPr>
              <a:t>ちほうさい</a:t>
            </a:r>
          </a:p>
        </p:txBody>
      </p:sp>
      <p:sp>
        <p:nvSpPr>
          <p:cNvPr id="2" name="テキスト ボックス 1">
            <a:extLst>
              <a:ext uri="{FF2B5EF4-FFF2-40B4-BE49-F238E27FC236}">
                <a16:creationId xmlns:a16="http://schemas.microsoft.com/office/drawing/2014/main" id="{8B72742B-86DB-B503-8F1B-EE5AE36445A2}"/>
              </a:ext>
            </a:extLst>
          </p:cNvPr>
          <p:cNvSpPr txBox="1"/>
          <p:nvPr/>
        </p:nvSpPr>
        <p:spPr>
          <a:xfrm>
            <a:off x="1060689" y="4110040"/>
            <a:ext cx="477476" cy="233974"/>
          </a:xfrm>
          <a:prstGeom prst="rect">
            <a:avLst/>
          </a:prstGeom>
          <a:noFill/>
        </p:spPr>
        <p:txBody>
          <a:bodyPr wrap="square" lIns="72000" tIns="36000" rIns="72000" bIns="36000" rtlCol="0">
            <a:noAutofit/>
          </a:bodyPr>
          <a:lstStyle/>
          <a:p>
            <a:pPr algn="just">
              <a:lnSpc>
                <a:spcPts val="1500"/>
              </a:lnSpc>
            </a:pPr>
            <a:r>
              <a:rPr lang="ja-JP" altLang="en-US" sz="700" dirty="0">
                <a:latin typeface="+mn-ea"/>
              </a:rPr>
              <a:t>こうさい</a:t>
            </a:r>
            <a:endParaRPr lang="en-US" altLang="ja-JP" sz="700" dirty="0">
              <a:latin typeface="+mn-ea"/>
            </a:endParaRPr>
          </a:p>
        </p:txBody>
      </p:sp>
      <p:pic>
        <p:nvPicPr>
          <p:cNvPr id="19" name="図 18">
            <a:extLst>
              <a:ext uri="{FF2B5EF4-FFF2-40B4-BE49-F238E27FC236}">
                <a16:creationId xmlns:a16="http://schemas.microsoft.com/office/drawing/2014/main" id="{E9637586-7C5C-4A2A-85AA-D90235CBE9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8903" y="588943"/>
            <a:ext cx="1057932" cy="1076937"/>
          </a:xfrm>
          <a:prstGeom prst="rect">
            <a:avLst/>
          </a:prstGeom>
        </p:spPr>
      </p:pic>
      <p:sp>
        <p:nvSpPr>
          <p:cNvPr id="20" name="テキスト ボックス 19">
            <a:extLst>
              <a:ext uri="{FF2B5EF4-FFF2-40B4-BE49-F238E27FC236}">
                <a16:creationId xmlns:a16="http://schemas.microsoft.com/office/drawing/2014/main" id="{45323B14-B5E0-4D23-9AFC-BA88CE9D767D}"/>
              </a:ext>
            </a:extLst>
          </p:cNvPr>
          <p:cNvSpPr txBox="1"/>
          <p:nvPr/>
        </p:nvSpPr>
        <p:spPr>
          <a:xfrm>
            <a:off x="6744394" y="1353893"/>
            <a:ext cx="995177" cy="305414"/>
          </a:xfrm>
          <a:prstGeom prst="rect">
            <a:avLst/>
          </a:prstGeom>
          <a:solidFill>
            <a:schemeClr val="bg1"/>
          </a:solidFill>
          <a:ln>
            <a:solidFill>
              <a:schemeClr val="accent1"/>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sp>
        <p:nvSpPr>
          <p:cNvPr id="3" name="スライド番号プレースホルダー 8">
            <a:extLst>
              <a:ext uri="{FF2B5EF4-FFF2-40B4-BE49-F238E27FC236}">
                <a16:creationId xmlns:a16="http://schemas.microsoft.com/office/drawing/2014/main" id="{0C49098C-33CC-3E21-10E8-FA4BA42DD146}"/>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24</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379514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7" grpId="0"/>
      <p:bldP spid="5" grpId="0"/>
      <p:bldP spid="16" grpId="0"/>
      <p:bldP spid="17" grpId="0"/>
      <p:bldP spid="2"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　</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17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奈良県の財政④知ってる？</a:t>
            </a:r>
          </a:p>
        </p:txBody>
      </p:sp>
      <p:sp>
        <p:nvSpPr>
          <p:cNvPr id="11" name="AutoShape 353">
            <a:extLst>
              <a:ext uri="{FF2B5EF4-FFF2-40B4-BE49-F238E27FC236}">
                <a16:creationId xmlns:a16="http://schemas.microsoft.com/office/drawing/2014/main" id="{38EDFE98-EDB3-4BE3-A8F3-FAA34019A1DF}"/>
              </a:ext>
            </a:extLst>
          </p:cNvPr>
          <p:cNvSpPr>
            <a:spLocks noChangeArrowheads="1"/>
          </p:cNvSpPr>
          <p:nvPr/>
        </p:nvSpPr>
        <p:spPr bwMode="auto">
          <a:xfrm>
            <a:off x="438899" y="905064"/>
            <a:ext cx="8404086" cy="619662"/>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奈良県の地方消費税収入はどれくらい？</a:t>
            </a:r>
          </a:p>
        </p:txBody>
      </p:sp>
      <p:pic>
        <p:nvPicPr>
          <p:cNvPr id="4" name="図 3" descr="奈々鹿【奈良県広報担当VTuber】 on X: &quot;✨住みやすい奈良県を ...">
            <a:extLst>
              <a:ext uri="{FF2B5EF4-FFF2-40B4-BE49-F238E27FC236}">
                <a16:creationId xmlns:a16="http://schemas.microsoft.com/office/drawing/2014/main" id="{BED738BC-B812-5BD6-1684-816A452F21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9292" y="3193109"/>
            <a:ext cx="2177765" cy="3075549"/>
          </a:xfrm>
          <a:prstGeom prst="rect">
            <a:avLst/>
          </a:prstGeom>
          <a:noFill/>
          <a:ln w="3175">
            <a:solidFill>
              <a:schemeClr val="dk1"/>
            </a:solidFill>
          </a:ln>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254FB0FA-58AD-D42E-6A40-21ECEA0F6BB2}"/>
              </a:ext>
            </a:extLst>
          </p:cNvPr>
          <p:cNvGrpSpPr/>
          <p:nvPr/>
        </p:nvGrpSpPr>
        <p:grpSpPr>
          <a:xfrm>
            <a:off x="1074017" y="3226260"/>
            <a:ext cx="2908140" cy="2783708"/>
            <a:chOff x="0" y="0"/>
            <a:chExt cx="3383279" cy="3238515"/>
          </a:xfrm>
        </p:grpSpPr>
        <p:grpSp>
          <p:nvGrpSpPr>
            <p:cNvPr id="7" name="グループ化 6">
              <a:extLst>
                <a:ext uri="{FF2B5EF4-FFF2-40B4-BE49-F238E27FC236}">
                  <a16:creationId xmlns:a16="http://schemas.microsoft.com/office/drawing/2014/main" id="{3A479F51-C9EB-57F9-E208-C05B797EF652}"/>
                </a:ext>
              </a:extLst>
            </p:cNvPr>
            <p:cNvGrpSpPr>
              <a:grpSpLocks noChangeAspect="1"/>
            </p:cNvGrpSpPr>
            <p:nvPr/>
          </p:nvGrpSpPr>
          <p:grpSpPr>
            <a:xfrm>
              <a:off x="0" y="0"/>
              <a:ext cx="3383279" cy="3238515"/>
              <a:chOff x="-1" y="0"/>
              <a:chExt cx="4645905" cy="4447115"/>
            </a:xfrm>
          </p:grpSpPr>
          <p:pic>
            <p:nvPicPr>
              <p:cNvPr id="15" name="図 14">
                <a:extLst>
                  <a:ext uri="{FF2B5EF4-FFF2-40B4-BE49-F238E27FC236}">
                    <a16:creationId xmlns:a16="http://schemas.microsoft.com/office/drawing/2014/main" id="{1C2D7A75-DD53-96EC-8551-C0A08DFF78F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451" b="97030" l="2260" r="99537">
                            <a14:foregroundMark x1="2839" y1="71439" x2="35110" y2="73877"/>
                            <a14:foregroundMark x1="35110" y1="73877" x2="31716" y2="79214"/>
                            <a14:foregroundMark x1="25756" y1="83625" x2="8864" y2="83625"/>
                            <a14:foregroundMark x1="5100" y1="78919" x2="1738" y2="74714"/>
                            <a14:foregroundMark x1="7991" y1="82534" x2="5314" y2="79186"/>
                            <a14:foregroundMark x1="8864" y1="83625" x2="8177" y2="82766"/>
                            <a14:foregroundMark x1="1738" y1="74714" x2="406" y2="88804"/>
                            <a14:foregroundMark x1="406" y1="88804" x2="41078" y2="92460"/>
                            <a14:foregroundMark x1="41078" y1="92460" x2="50521" y2="92384"/>
                            <a14:foregroundMark x1="50521" y1="92384" x2="9328" y2="86367"/>
                            <a14:foregroundMark x1="9328" y1="86367" x2="19930" y2="85529"/>
                            <a14:foregroundMark x1="19930" y1="85529" x2="45133" y2="85529"/>
                            <a14:foregroundMark x1="45133" y1="85529" x2="3824" y2="90023"/>
                            <a14:foregroundMark x1="3824" y1="90023" x2="97567" y2="94059"/>
                            <a14:foregroundMark x1="97567" y1="94059" x2="44844" y2="94059"/>
                            <a14:foregroundMark x1="44844" y1="94059" x2="71842" y2="97563"/>
                            <a14:foregroundMark x1="71842" y1="97563" x2="49826" y2="96725"/>
                            <a14:foregroundMark x1="49826" y1="96725" x2="50232" y2="80350"/>
                            <a14:foregroundMark x1="50232" y1="80350" x2="44322" y2="91089"/>
                            <a14:foregroundMark x1="44322" y1="91089" x2="44786" y2="67784"/>
                            <a14:foregroundMark x1="44786" y1="67784" x2="40730" y2="55750"/>
                            <a14:foregroundMark x1="40730" y1="55750" x2="38413" y2="77075"/>
                            <a14:foregroundMark x1="38413" y1="77075" x2="49131" y2="53389"/>
                            <a14:foregroundMark x1="49131" y1="53389" x2="49826" y2="79132"/>
                            <a14:foregroundMark x1="49826" y1="79132" x2="58227" y2="63899"/>
                            <a14:foregroundMark x1="58227" y1="63899" x2="61877" y2="84768"/>
                            <a14:foregroundMark x1="61877" y1="84768" x2="65238" y2="66565"/>
                            <a14:foregroundMark x1="65238" y1="66565" x2="68482" y2="79665"/>
                            <a14:foregroundMark x1="68482" y1="79665" x2="72943" y2="61310"/>
                            <a14:foregroundMark x1="72943" y1="61310" x2="72885" y2="43488"/>
                            <a14:foregroundMark x1="72885" y1="43488" x2="68424" y2="30922"/>
                            <a14:foregroundMark x1="68424" y1="30922" x2="56837" y2="46687"/>
                            <a14:foregroundMark x1="56837" y1="46687" x2="47798" y2="35491"/>
                            <a14:foregroundMark x1="47798" y1="35491" x2="37833" y2="59939"/>
                            <a14:foregroundMark x1="37833" y1="59939" x2="10429" y2="62300"/>
                            <a14:foregroundMark x1="10429" y1="62300" x2="20800" y2="62072"/>
                            <a14:foregroundMark x1="20800" y1="62072" x2="9733" y2="65575"/>
                            <a14:foregroundMark x1="9733" y1="65575" x2="46408" y2="71363"/>
                            <a14:foregroundMark x1="46408" y1="71363" x2="17845" y2="65575"/>
                            <a14:foregroundMark x1="17845" y1="65575" x2="65701" y2="64509"/>
                            <a14:foregroundMark x1="65701" y1="64509" x2="12457" y2="59863"/>
                            <a14:foregroundMark x1="12457" y1="59863" x2="30881" y2="47982"/>
                            <a14:foregroundMark x1="30881" y1="47982" x2="21205" y2="37471"/>
                            <a14:foregroundMark x1="21205" y1="37471" x2="2086" y2="33511"/>
                            <a14:foregroundMark x1="2086" y1="33511" x2="27346" y2="32064"/>
                            <a14:foregroundMark x1="27346" y1="32064" x2="47045" y2="32064"/>
                            <a14:foregroundMark x1="47045" y1="32064" x2="20394" y2="30084"/>
                            <a14:foregroundMark x1="20394" y1="30084" x2="54519" y2="28941"/>
                            <a14:foregroundMark x1="54519" y1="28941" x2="9965" y2="21935"/>
                            <a14:foregroundMark x1="9965" y1="21935" x2="46929" y2="21097"/>
                            <a14:foregroundMark x1="46929" y1="21097" x2="10660" y2="19878"/>
                            <a14:foregroundMark x1="10660" y1="19878" x2="30243" y2="19421"/>
                            <a14:foregroundMark x1="30243" y1="19421" x2="54461" y2="19421"/>
                            <a14:foregroundMark x1="54461" y1="19421" x2="23928" y2="19421"/>
                            <a14:foregroundMark x1="23928" y1="19421" x2="91889" y2="22468"/>
                            <a14:foregroundMark x1="91889" y1="22468" x2="76188" y2="24372"/>
                            <a14:foregroundMark x1="76188" y1="24372" x2="84183" y2="31988"/>
                            <a14:foregroundMark x1="84183" y1="31988" x2="82097" y2="46458"/>
                            <a14:foregroundMark x1="82097" y1="46458" x2="83893" y2="61234"/>
                            <a14:foregroundMark x1="83893" y1="61234" x2="77636" y2="70906"/>
                            <a14:foregroundMark x1="77636" y1="70906" x2="80939" y2="83778"/>
                            <a14:foregroundMark x1="80939" y1="83778" x2="92410" y2="71896"/>
                            <a14:foregroundMark x1="92410" y1="71896" x2="92874" y2="79970"/>
                            <a14:foregroundMark x1="2607" y1="19269" x2="90498" y2="21706"/>
                            <a14:foregroundMark x1="34009" y1="18431" x2="52955" y2="18431"/>
                            <a14:foregroundMark x1="2491" y1="94440" x2="18946" y2="94440"/>
                            <a14:foregroundMark x1="3476" y1="96877" x2="24797" y2="97030"/>
                            <a14:foregroundMark x1="87717" y1="24219" x2="90498" y2="65194"/>
                            <a14:foregroundMark x1="96118" y1="31074" x2="95597" y2="81112"/>
                            <a14:foregroundMark x1="95191" y1="24524" x2="99479" y2="52704"/>
                            <a14:foregroundMark x1="99479" y1="52704" x2="99710" y2="73115"/>
                            <a14:foregroundMark x1="55214" y1="17289" x2="83256" y2="17289"/>
                            <a14:foregroundMark x1="2260" y1="16603" x2="21669" y2="17060"/>
                            <a14:foregroundMark x1="21669" y1="17060" x2="21784" y2="17136"/>
                            <a14:foregroundMark x1="27057" y1="16984" x2="49247" y2="16984"/>
                            <a14:foregroundMark x1="24450" y1="17441" x2="31054" y2="17441"/>
                            <a14:foregroundMark x1="20452" y1="16984" x2="26419" y2="16984"/>
                            <a14:foregroundMark x1="80127" y1="17593" x2="93975" y2="16451"/>
                            <a14:backgroundMark x1="8343" y1="82102" x2="8575" y2="79132"/>
                            <a14:backgroundMark x1="30533" y1="81493" x2="30533" y2="81493"/>
                            <a14:backgroundMark x1="28563" y1="83397" x2="31518" y2="79817"/>
                            <a14:backgroundMark x1="26188" y1="82788" x2="29780" y2="83244"/>
                            <a14:backgroundMark x1="31634" y1="79665" x2="31634" y2="79665"/>
                            <a14:backgroundMark x1="29258" y1="82788" x2="29258" y2="82788"/>
                            <a14:backgroundMark x1="32155" y1="79132" x2="32155" y2="79132"/>
                            <a14:backgroundMark x1="5852" y1="77532" x2="13094" y2="79132"/>
                            <a14:backgroundMark x1="31750" y1="78979" x2="25782" y2="82102"/>
                          </a14:backgroundRemoval>
                        </a14:imgEffect>
                      </a14:imgLayer>
                    </a14:imgProps>
                  </a:ext>
                  <a:ext uri="{28A0092B-C50C-407E-A947-70E740481C1C}">
                    <a14:useLocalDpi xmlns:a14="http://schemas.microsoft.com/office/drawing/2010/main"/>
                  </a:ext>
                </a:extLst>
              </a:blip>
              <a:srcRect l="-5" t="16308" r="35727"/>
              <a:stretch/>
            </p:blipFill>
            <p:spPr>
              <a:xfrm>
                <a:off x="-1" y="0"/>
                <a:ext cx="4496883" cy="4447115"/>
              </a:xfrm>
              <a:prstGeom prst="rect">
                <a:avLst/>
              </a:prstGeom>
            </p:spPr>
          </p:pic>
          <p:sp>
            <p:nvSpPr>
              <p:cNvPr id="18" name="正方形/長方形 17">
                <a:extLst>
                  <a:ext uri="{FF2B5EF4-FFF2-40B4-BE49-F238E27FC236}">
                    <a16:creationId xmlns:a16="http://schemas.microsoft.com/office/drawing/2014/main" id="{85381D53-723D-D8F4-8656-B2E77E5A0F9D}"/>
                  </a:ext>
                </a:extLst>
              </p:cNvPr>
              <p:cNvSpPr/>
              <p:nvPr/>
            </p:nvSpPr>
            <p:spPr>
              <a:xfrm rot="19013520">
                <a:off x="3878194" y="3790845"/>
                <a:ext cx="767710" cy="33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825"/>
              </a:p>
            </p:txBody>
          </p:sp>
        </p:grpSp>
        <p:grpSp>
          <p:nvGrpSpPr>
            <p:cNvPr id="8" name="グループ化 7">
              <a:extLst>
                <a:ext uri="{FF2B5EF4-FFF2-40B4-BE49-F238E27FC236}">
                  <a16:creationId xmlns:a16="http://schemas.microsoft.com/office/drawing/2014/main" id="{E32A9637-8C8F-A10E-69D2-C0E6853A093B}"/>
                </a:ext>
              </a:extLst>
            </p:cNvPr>
            <p:cNvGrpSpPr>
              <a:grpSpLocks noChangeAspect="1"/>
            </p:cNvGrpSpPr>
            <p:nvPr/>
          </p:nvGrpSpPr>
          <p:grpSpPr>
            <a:xfrm>
              <a:off x="209548" y="2190748"/>
              <a:ext cx="703084" cy="452581"/>
              <a:chOff x="209548" y="2190750"/>
              <a:chExt cx="1061091" cy="683039"/>
            </a:xfrm>
          </p:grpSpPr>
          <p:pic>
            <p:nvPicPr>
              <p:cNvPr id="13" name="図 12">
                <a:extLst>
                  <a:ext uri="{FF2B5EF4-FFF2-40B4-BE49-F238E27FC236}">
                    <a16:creationId xmlns:a16="http://schemas.microsoft.com/office/drawing/2014/main" id="{AEAC91AD-CB5D-EF46-F089-0D35D05C297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521"/>
              <a:stretch/>
            </p:blipFill>
            <p:spPr bwMode="auto">
              <a:xfrm>
                <a:off x="209548" y="2190750"/>
                <a:ext cx="577850" cy="546100"/>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BB94D77D-665F-A9DA-4A0E-470A7A6F8C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188" y="2334040"/>
                <a:ext cx="552451" cy="539749"/>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9" name="グループ化 8">
              <a:extLst>
                <a:ext uri="{FF2B5EF4-FFF2-40B4-BE49-F238E27FC236}">
                  <a16:creationId xmlns:a16="http://schemas.microsoft.com/office/drawing/2014/main" id="{AD05859B-FFD1-DEAF-A2C5-9AF1A15DAF34}"/>
                </a:ext>
              </a:extLst>
            </p:cNvPr>
            <p:cNvGrpSpPr>
              <a:grpSpLocks noChangeAspect="1"/>
            </p:cNvGrpSpPr>
            <p:nvPr/>
          </p:nvGrpSpPr>
          <p:grpSpPr>
            <a:xfrm>
              <a:off x="1047750" y="2190750"/>
              <a:ext cx="703084" cy="452581"/>
              <a:chOff x="1047750" y="2190750"/>
              <a:chExt cx="1061091" cy="683039"/>
            </a:xfrm>
          </p:grpSpPr>
          <p:pic>
            <p:nvPicPr>
              <p:cNvPr id="10" name="図 9">
                <a:extLst>
                  <a:ext uri="{FF2B5EF4-FFF2-40B4-BE49-F238E27FC236}">
                    <a16:creationId xmlns:a16="http://schemas.microsoft.com/office/drawing/2014/main" id="{8FCC78CA-FFF3-C044-2B9B-ED914F1FF02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521"/>
              <a:stretch/>
            </p:blipFill>
            <p:spPr bwMode="auto">
              <a:xfrm>
                <a:off x="1047750" y="2190750"/>
                <a:ext cx="577850" cy="546100"/>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5CA2A611-1749-1B21-50D9-3086C29A2D8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6390" y="2334040"/>
                <a:ext cx="552451" cy="539749"/>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pic>
        <p:nvPicPr>
          <p:cNvPr id="19" name="図 18">
            <a:hlinkClick r:id="rId9"/>
            <a:extLst>
              <a:ext uri="{FF2B5EF4-FFF2-40B4-BE49-F238E27FC236}">
                <a16:creationId xmlns:a16="http://schemas.microsoft.com/office/drawing/2014/main" id="{40176DCD-29F3-7CAC-588B-93CB1B673B55}"/>
              </a:ext>
            </a:extLst>
          </p:cNvPr>
          <p:cNvPicPr>
            <a:picLocks noChangeAspect="1"/>
          </p:cNvPicPr>
          <p:nvPr/>
        </p:nvPicPr>
        <p:blipFill>
          <a:blip r:embed="rId10"/>
          <a:stretch>
            <a:fillRect/>
          </a:stretch>
        </p:blipFill>
        <p:spPr>
          <a:xfrm>
            <a:off x="8021622" y="5270819"/>
            <a:ext cx="771525" cy="771525"/>
          </a:xfrm>
          <a:prstGeom prst="rect">
            <a:avLst/>
          </a:prstGeom>
        </p:spPr>
      </p:pic>
      <p:grpSp>
        <p:nvGrpSpPr>
          <p:cNvPr id="20" name="グループ化 19">
            <a:extLst>
              <a:ext uri="{FF2B5EF4-FFF2-40B4-BE49-F238E27FC236}">
                <a16:creationId xmlns:a16="http://schemas.microsoft.com/office/drawing/2014/main" id="{16A72302-114E-11B6-12AB-4365FFACDEAB}"/>
              </a:ext>
            </a:extLst>
          </p:cNvPr>
          <p:cNvGrpSpPr/>
          <p:nvPr/>
        </p:nvGrpSpPr>
        <p:grpSpPr>
          <a:xfrm>
            <a:off x="7742689" y="6035598"/>
            <a:ext cx="1305267" cy="233060"/>
            <a:chOff x="1444375" y="6420582"/>
            <a:chExt cx="1305267" cy="233060"/>
          </a:xfrm>
        </p:grpSpPr>
        <p:sp>
          <p:nvSpPr>
            <p:cNvPr id="21" name="四角形: 角を丸くする 15">
              <a:extLst>
                <a:ext uri="{FF2B5EF4-FFF2-40B4-BE49-F238E27FC236}">
                  <a16:creationId xmlns:a16="http://schemas.microsoft.com/office/drawing/2014/main" id="{42514966-F5E0-0F84-4C77-57F8B7EF08EC}"/>
                </a:ext>
              </a:extLst>
            </p:cNvPr>
            <p:cNvSpPr/>
            <p:nvPr/>
          </p:nvSpPr>
          <p:spPr bwMode="auto">
            <a:xfrm>
              <a:off x="1444375" y="6420582"/>
              <a:ext cx="1305267" cy="231097"/>
            </a:xfrm>
            <a:prstGeom prst="roundRect">
              <a:avLst>
                <a:gd name="adj" fmla="val 48424"/>
              </a:avLst>
            </a:prstGeom>
            <a:noFill/>
            <a:ln w="12700" cap="flat" cmpd="sng" algn="ctr">
              <a:solidFill>
                <a:srgbClr val="005BAD"/>
              </a:solid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eaLnBrk="1" hangingPunct="1"/>
              <a:r>
                <a:rPr kumimoji="1" lang="ja-JP" altLang="en-US" sz="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r>
                <a:rPr kumimoji="1" lang="ja-JP" altLang="en-US" sz="800" b="0" i="0" u="none" strike="noStrike" cap="none" normalizeH="0" baseline="0" dirty="0">
                  <a:ln>
                    <a:noFill/>
                  </a:ln>
                  <a:solidFill>
                    <a:srgbClr val="002060"/>
                  </a:solidFill>
                  <a:effectLst/>
                  <a:latin typeface="メイリオ" panose="020B0604030504040204" pitchFamily="50" charset="-128"/>
                  <a:ea typeface="メイリオ" panose="020B0604030504040204" pitchFamily="50" charset="-128"/>
                  <a:hlinkClick r:id="rId9">
                    <a:extLst>
                      <a:ext uri="{A12FA001-AC4F-418D-AE19-62706E023703}">
                        <ahyp:hlinkClr xmlns:ahyp="http://schemas.microsoft.com/office/drawing/2018/hyperlinkcolor" val="tx"/>
                      </a:ext>
                    </a:extLst>
                  </a:hlinkClick>
                </a:rPr>
                <a:t>奈良県地方消費税</a:t>
              </a:r>
              <a:endParaRPr kumimoji="1" lang="ja-JP" altLang="en-US" sz="800" b="0" i="0" u="none" strike="noStrike" cap="none" normalizeH="0" baseline="0" dirty="0">
                <a:ln>
                  <a:noFill/>
                </a:ln>
                <a:solidFill>
                  <a:srgbClr val="002060"/>
                </a:solidFill>
                <a:effectLst/>
                <a:latin typeface="メイリオ" panose="020B0604030504040204" pitchFamily="50" charset="-128"/>
                <a:ea typeface="メイリオ" panose="020B0604030504040204" pitchFamily="50" charset="-128"/>
              </a:endParaRPr>
            </a:p>
          </p:txBody>
        </p:sp>
        <p:pic>
          <p:nvPicPr>
            <p:cNvPr id="22" name="グラフィックス 21">
              <a:extLst>
                <a:ext uri="{FF2B5EF4-FFF2-40B4-BE49-F238E27FC236}">
                  <a16:creationId xmlns:a16="http://schemas.microsoft.com/office/drawing/2014/main" id="{A8FFF032-7454-1B62-7C43-5B4D1D4DDACF}"/>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flipH="1">
              <a:off x="1542873" y="6426947"/>
              <a:ext cx="226695" cy="226695"/>
            </a:xfrm>
            <a:prstGeom prst="rect">
              <a:avLst/>
            </a:prstGeom>
          </p:spPr>
        </p:pic>
      </p:grpSp>
      <p:grpSp>
        <p:nvGrpSpPr>
          <p:cNvPr id="24" name="グループ化 23">
            <a:extLst>
              <a:ext uri="{FF2B5EF4-FFF2-40B4-BE49-F238E27FC236}">
                <a16:creationId xmlns:a16="http://schemas.microsoft.com/office/drawing/2014/main" id="{D4A51E84-8FDE-891A-5AFB-C22C99B41C07}"/>
              </a:ext>
            </a:extLst>
          </p:cNvPr>
          <p:cNvGrpSpPr/>
          <p:nvPr/>
        </p:nvGrpSpPr>
        <p:grpSpPr>
          <a:xfrm>
            <a:off x="4957776" y="2390729"/>
            <a:ext cx="3282224" cy="756279"/>
            <a:chOff x="3484833" y="5537033"/>
            <a:chExt cx="4744608" cy="760913"/>
          </a:xfrm>
        </p:grpSpPr>
        <p:sp>
          <p:nvSpPr>
            <p:cNvPr id="25" name="角丸四角形 24">
              <a:extLst>
                <a:ext uri="{FF2B5EF4-FFF2-40B4-BE49-F238E27FC236}">
                  <a16:creationId xmlns:a16="http://schemas.microsoft.com/office/drawing/2014/main" id="{3B92B243-9E46-2D41-2190-2E541C136821}"/>
                </a:ext>
              </a:extLst>
            </p:cNvPr>
            <p:cNvSpPr/>
            <p:nvPr/>
          </p:nvSpPr>
          <p:spPr>
            <a:xfrm>
              <a:off x="3484833" y="5537033"/>
              <a:ext cx="4744608" cy="654942"/>
            </a:xfrm>
            <a:prstGeom prst="roundRect">
              <a:avLst>
                <a:gd name="adj" fmla="val 8427"/>
              </a:avLst>
            </a:prstGeom>
            <a:solidFill>
              <a:schemeClr val="accent3">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algn="ctr"/>
              <a:endParaRPr kumimoji="1" lang="ja-JP" altLang="en-US"/>
            </a:p>
          </p:txBody>
        </p:sp>
        <p:sp>
          <p:nvSpPr>
            <p:cNvPr id="26" name="三角形 25">
              <a:extLst>
                <a:ext uri="{FF2B5EF4-FFF2-40B4-BE49-F238E27FC236}">
                  <a16:creationId xmlns:a16="http://schemas.microsoft.com/office/drawing/2014/main" id="{93589E35-9C6B-F964-9F25-AF2FE535DE94}"/>
                </a:ext>
              </a:extLst>
            </p:cNvPr>
            <p:cNvSpPr/>
            <p:nvPr/>
          </p:nvSpPr>
          <p:spPr>
            <a:xfrm rot="10800000">
              <a:off x="5669739" y="6107990"/>
              <a:ext cx="374796" cy="189956"/>
            </a:xfrm>
            <a:prstGeom prst="triangle">
              <a:avLst/>
            </a:prstGeom>
            <a:solidFill>
              <a:srgbClr val="EBF9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四角形: 角を丸くする 30">
            <a:extLst>
              <a:ext uri="{FF2B5EF4-FFF2-40B4-BE49-F238E27FC236}">
                <a16:creationId xmlns:a16="http://schemas.microsoft.com/office/drawing/2014/main" id="{ADD5B9CB-09B8-1A17-2399-F14E805F6E7C}"/>
              </a:ext>
            </a:extLst>
          </p:cNvPr>
          <p:cNvSpPr/>
          <p:nvPr/>
        </p:nvSpPr>
        <p:spPr>
          <a:xfrm>
            <a:off x="5107129" y="2428984"/>
            <a:ext cx="3005910" cy="560998"/>
          </a:xfrm>
          <a:prstGeom prst="roundRect">
            <a:avLst>
              <a:gd name="adj" fmla="val 63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40"/>
              </a:lnSpc>
            </a:pPr>
            <a:r>
              <a:rPr kumimoji="1" lang="ja-JP" altLang="en-US" sz="1200" dirty="0">
                <a:solidFill>
                  <a:schemeClr val="tx1"/>
                </a:solidFill>
                <a:latin typeface="+mn-ea"/>
              </a:rPr>
              <a:t>住みよい</a:t>
            </a:r>
            <a:r>
              <a:rPr kumimoji="1" lang="ja-JP" altLang="en-US" sz="1200">
                <a:solidFill>
                  <a:schemeClr val="tx1"/>
                </a:solidFill>
                <a:latin typeface="+mn-ea"/>
              </a:rPr>
              <a:t>奈良県を作る</a:t>
            </a:r>
            <a:r>
              <a:rPr kumimoji="1" lang="ja-JP" altLang="en-US" sz="1200" dirty="0">
                <a:solidFill>
                  <a:schemeClr val="tx1"/>
                </a:solidFill>
                <a:latin typeface="+mn-ea"/>
              </a:rPr>
              <a:t>ため、</a:t>
            </a:r>
            <a:endParaRPr kumimoji="1" lang="en-US" altLang="ja-JP" sz="1200" dirty="0">
              <a:solidFill>
                <a:schemeClr val="tx1"/>
              </a:solidFill>
              <a:latin typeface="+mn-ea"/>
            </a:endParaRPr>
          </a:p>
          <a:p>
            <a:pPr algn="ctr">
              <a:lnSpc>
                <a:spcPts val="2040"/>
              </a:lnSpc>
            </a:pPr>
            <a:r>
              <a:rPr kumimoji="1" lang="ja-JP" altLang="en-US" sz="1400" dirty="0">
                <a:solidFill>
                  <a:schemeClr val="accent1"/>
                </a:solidFill>
                <a:latin typeface="+mn-ea"/>
              </a:rPr>
              <a:t>お買い物・</a:t>
            </a:r>
            <a:r>
              <a:rPr kumimoji="1" lang="ja-JP" altLang="en-US" sz="1400">
                <a:solidFill>
                  <a:schemeClr val="accent1"/>
                </a:solidFill>
                <a:latin typeface="+mn-ea"/>
              </a:rPr>
              <a:t>お食事はぜひ</a:t>
            </a:r>
            <a:r>
              <a:rPr kumimoji="1" lang="ja-JP" altLang="en-US" sz="1400" dirty="0">
                <a:solidFill>
                  <a:schemeClr val="accent1"/>
                </a:solidFill>
                <a:latin typeface="+mn-ea"/>
              </a:rPr>
              <a:t>奈良県内で！</a:t>
            </a:r>
          </a:p>
        </p:txBody>
      </p:sp>
      <p:grpSp>
        <p:nvGrpSpPr>
          <p:cNvPr id="16" name="グループ化 15">
            <a:extLst>
              <a:ext uri="{FF2B5EF4-FFF2-40B4-BE49-F238E27FC236}">
                <a16:creationId xmlns:a16="http://schemas.microsoft.com/office/drawing/2014/main" id="{325FC10E-FA00-9545-2AA6-4D6EBF437C19}"/>
              </a:ext>
            </a:extLst>
          </p:cNvPr>
          <p:cNvGrpSpPr/>
          <p:nvPr/>
        </p:nvGrpSpPr>
        <p:grpSpPr>
          <a:xfrm>
            <a:off x="438899" y="2494374"/>
            <a:ext cx="4177076" cy="569981"/>
            <a:chOff x="438899" y="2494374"/>
            <a:chExt cx="4177076" cy="569981"/>
          </a:xfrm>
        </p:grpSpPr>
        <p:sp>
          <p:nvSpPr>
            <p:cNvPr id="23" name="正方形/長方形 22">
              <a:extLst>
                <a:ext uri="{FF2B5EF4-FFF2-40B4-BE49-F238E27FC236}">
                  <a16:creationId xmlns:a16="http://schemas.microsoft.com/office/drawing/2014/main" id="{A61B902B-791B-3E05-CD35-0D93BD567F82}"/>
                </a:ext>
              </a:extLst>
            </p:cNvPr>
            <p:cNvSpPr/>
            <p:nvPr/>
          </p:nvSpPr>
          <p:spPr bwMode="auto">
            <a:xfrm>
              <a:off x="2273649" y="2494374"/>
              <a:ext cx="2342326" cy="569981"/>
            </a:xfrm>
            <a:prstGeom prst="rect">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8" name="正方形/長方形 27">
              <a:extLst>
                <a:ext uri="{FF2B5EF4-FFF2-40B4-BE49-F238E27FC236}">
                  <a16:creationId xmlns:a16="http://schemas.microsoft.com/office/drawing/2014/main" id="{79F66EEF-8397-D6BE-9B3C-68D70F56C9CB}"/>
                </a:ext>
              </a:extLst>
            </p:cNvPr>
            <p:cNvSpPr/>
            <p:nvPr/>
          </p:nvSpPr>
          <p:spPr bwMode="auto">
            <a:xfrm>
              <a:off x="438899" y="2494374"/>
              <a:ext cx="1879774" cy="569981"/>
            </a:xfrm>
            <a:prstGeom prst="rect">
              <a:avLst/>
            </a:prstGeom>
            <a:solidFill>
              <a:schemeClr val="accent1"/>
            </a:solidFill>
            <a:ln w="25400" cap="flat" cmpd="sng" algn="ctr">
              <a:solidFill>
                <a:schemeClr val="accent1"/>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algn="ctr">
                <a:lnSpc>
                  <a:spcPts val="2500"/>
                </a:lnSpc>
                <a:spcBef>
                  <a:spcPct val="0"/>
                </a:spcBef>
              </a:pPr>
              <a:r>
                <a:rPr lang="ja-JP" altLang="en-US" sz="1400">
                  <a:solidFill>
                    <a:schemeClr val="bg1"/>
                  </a:solidFill>
                  <a:latin typeface="+mn-ea"/>
                </a:rPr>
                <a:t>消費税</a:t>
              </a:r>
              <a:r>
                <a:rPr lang="en-US" altLang="ja-JP" sz="1400" dirty="0">
                  <a:solidFill>
                    <a:schemeClr val="bg1"/>
                  </a:solidFill>
                  <a:latin typeface="+mn-ea"/>
                </a:rPr>
                <a:t>10</a:t>
              </a:r>
              <a:r>
                <a:rPr lang="ja-JP" altLang="en-US" sz="1400">
                  <a:solidFill>
                    <a:schemeClr val="bg1"/>
                  </a:solidFill>
                  <a:latin typeface="+mn-ea"/>
                </a:rPr>
                <a:t>％の内訳</a:t>
              </a:r>
              <a:endParaRPr lang="en-US" altLang="ja-JP" sz="1400" dirty="0">
                <a:solidFill>
                  <a:schemeClr val="bg1"/>
                </a:solidFill>
                <a:latin typeface="+mn-ea"/>
              </a:endParaRPr>
            </a:p>
          </p:txBody>
        </p:sp>
      </p:grpSp>
      <p:sp>
        <p:nvSpPr>
          <p:cNvPr id="29" name="Rectangle 26">
            <a:extLst>
              <a:ext uri="{FF2B5EF4-FFF2-40B4-BE49-F238E27FC236}">
                <a16:creationId xmlns:a16="http://schemas.microsoft.com/office/drawing/2014/main" id="{57F48D6B-2E9E-4EBE-A1B4-DAB6390B3EB8}"/>
              </a:ext>
            </a:extLst>
          </p:cNvPr>
          <p:cNvSpPr>
            <a:spLocks noChangeArrowheads="1"/>
          </p:cNvSpPr>
          <p:nvPr/>
        </p:nvSpPr>
        <p:spPr bwMode="white">
          <a:xfrm>
            <a:off x="350521" y="1676153"/>
            <a:ext cx="971198" cy="47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algn="ctr" defTabSz="914400">
              <a:lnSpc>
                <a:spcPts val="1600"/>
              </a:lnSpc>
              <a:spcBef>
                <a:spcPct val="0"/>
              </a:spcBef>
              <a:buNone/>
              <a:defRPr/>
            </a:pPr>
            <a:r>
              <a:rPr lang="ja-JP" altLang="en-US" sz="1600" dirty="0">
                <a:solidFill>
                  <a:srgbClr val="000000"/>
                </a:solidFill>
                <a:latin typeface="HGPｺﾞｼｯｸE" panose="020B0900000000000000" pitchFamily="50" charset="-128"/>
                <a:ea typeface="HGPｺﾞｼｯｸE" panose="020B0900000000000000" pitchFamily="50" charset="-128"/>
              </a:rPr>
              <a:t>奈良県</a:t>
            </a:r>
            <a:endParaRPr lang="en-US" altLang="ja-JP" sz="1600" dirty="0">
              <a:solidFill>
                <a:srgbClr val="000000"/>
              </a:solidFill>
              <a:latin typeface="HGPｺﾞｼｯｸE" panose="020B0900000000000000" pitchFamily="50" charset="-128"/>
              <a:ea typeface="HGPｺﾞｼｯｸE" panose="020B0900000000000000" pitchFamily="50" charset="-128"/>
            </a:endParaRPr>
          </a:p>
          <a:p>
            <a:pPr lvl="0" algn="ctr" defTabSz="914400">
              <a:lnSpc>
                <a:spcPts val="1600"/>
              </a:lnSpc>
              <a:spcBef>
                <a:spcPct val="0"/>
              </a:spcBef>
              <a:buNone/>
              <a:defRPr/>
            </a:pPr>
            <a:r>
              <a:rPr lang="ja-JP" altLang="en-US" sz="1200" dirty="0">
                <a:solidFill>
                  <a:srgbClr val="000000"/>
                </a:solidFill>
                <a:latin typeface="HGPｺﾞｼｯｸE" panose="020B0900000000000000" pitchFamily="50" charset="-128"/>
                <a:ea typeface="HGPｺﾞｼｯｸE" panose="020B0900000000000000" pitchFamily="50" charset="-128"/>
              </a:rPr>
              <a:t>（令和４年）</a:t>
            </a:r>
            <a:endParaRPr lang="en-US" altLang="ja-JP" sz="2000" dirty="0">
              <a:solidFill>
                <a:srgbClr val="000000"/>
              </a:solidFill>
              <a:latin typeface="HGPｺﾞｼｯｸE" panose="020B0900000000000000" pitchFamily="50" charset="-128"/>
              <a:ea typeface="HGPｺﾞｼｯｸE" panose="020B0900000000000000" pitchFamily="50" charset="-128"/>
            </a:endParaRPr>
          </a:p>
        </p:txBody>
      </p:sp>
      <p:sp>
        <p:nvSpPr>
          <p:cNvPr id="30" name="Rectangle 26">
            <a:extLst>
              <a:ext uri="{FF2B5EF4-FFF2-40B4-BE49-F238E27FC236}">
                <a16:creationId xmlns:a16="http://schemas.microsoft.com/office/drawing/2014/main" id="{500C3A29-2C58-9E30-3560-4074461C02EC}"/>
              </a:ext>
            </a:extLst>
          </p:cNvPr>
          <p:cNvSpPr>
            <a:spLocks noChangeArrowheads="1"/>
          </p:cNvSpPr>
          <p:nvPr/>
        </p:nvSpPr>
        <p:spPr bwMode="white">
          <a:xfrm>
            <a:off x="1369897" y="1569747"/>
            <a:ext cx="2518979"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奈良県人口（約</a:t>
            </a:r>
            <a:r>
              <a:rPr lang="en-US" altLang="ja-JP" sz="1700" dirty="0">
                <a:solidFill>
                  <a:srgbClr val="000000"/>
                </a:solidFill>
                <a:latin typeface="HGPｺﾞｼｯｸE" panose="020B0900000000000000" pitchFamily="50" charset="-128"/>
                <a:ea typeface="HGPｺﾞｼｯｸE" panose="020B0900000000000000" pitchFamily="50" charset="-128"/>
              </a:rPr>
              <a:t>130</a:t>
            </a:r>
            <a:r>
              <a:rPr lang="ja-JP" altLang="en-US" sz="1700" dirty="0">
                <a:solidFill>
                  <a:srgbClr val="000000"/>
                </a:solidFill>
                <a:latin typeface="HGPｺﾞｼｯｸE" panose="020B0900000000000000" pitchFamily="50" charset="-128"/>
                <a:ea typeface="HGPｺﾞｼｯｸE" panose="020B0900000000000000" pitchFamily="50" charset="-128"/>
              </a:rPr>
              <a:t>万人）</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en-US" altLang="ja-JP" sz="1700" dirty="0">
                <a:solidFill>
                  <a:srgbClr val="000000"/>
                </a:solidFill>
                <a:latin typeface="HGPｺﾞｼｯｸE" panose="020B0900000000000000" pitchFamily="50" charset="-128"/>
                <a:ea typeface="HGPｺﾞｼｯｸE" panose="020B0900000000000000" pitchFamily="50" charset="-128"/>
              </a:rPr>
              <a:t>1</a:t>
            </a:r>
            <a:r>
              <a:rPr lang="ja-JP" altLang="en-US" sz="1700" dirty="0">
                <a:solidFill>
                  <a:srgbClr val="000000"/>
                </a:solidFill>
                <a:latin typeface="HGPｺﾞｼｯｸE" panose="020B0900000000000000" pitchFamily="50" charset="-128"/>
                <a:ea typeface="HGPｺﾞｼｯｸE" panose="020B0900000000000000" pitchFamily="50" charset="-128"/>
              </a:rPr>
              <a:t>世帯あたり消費支出</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p:txBody>
      </p:sp>
      <p:sp>
        <p:nvSpPr>
          <p:cNvPr id="31" name="Rectangle 26">
            <a:extLst>
              <a:ext uri="{FF2B5EF4-FFF2-40B4-BE49-F238E27FC236}">
                <a16:creationId xmlns:a16="http://schemas.microsoft.com/office/drawing/2014/main" id="{2F99E3CE-A79A-2387-5A09-B4873653DE31}"/>
              </a:ext>
            </a:extLst>
          </p:cNvPr>
          <p:cNvSpPr>
            <a:spLocks noChangeArrowheads="1"/>
          </p:cNvSpPr>
          <p:nvPr/>
        </p:nvSpPr>
        <p:spPr bwMode="white">
          <a:xfrm>
            <a:off x="3700710" y="1569747"/>
            <a:ext cx="1532326"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en-US" altLang="ja-JP" sz="1700" dirty="0">
                <a:latin typeface="+mn-ea"/>
              </a:rPr>
              <a:t>…</a:t>
            </a:r>
            <a:r>
              <a:rPr lang="ja-JP" altLang="en-US" sz="1700" dirty="0">
                <a:solidFill>
                  <a:schemeClr val="accent1"/>
                </a:solidFill>
                <a:latin typeface="HGPｺﾞｼｯｸE" panose="020B0900000000000000" pitchFamily="50" charset="-128"/>
                <a:ea typeface="HGPｺﾞｼｯｸE" panose="020B0900000000000000" pitchFamily="50" charset="-128"/>
              </a:rPr>
              <a:t>全国</a:t>
            </a:r>
            <a:r>
              <a:rPr lang="en-US" altLang="ja-JP" sz="1700" dirty="0">
                <a:solidFill>
                  <a:schemeClr val="accent1"/>
                </a:solidFill>
                <a:latin typeface="HGPｺﾞｼｯｸE" panose="020B0900000000000000" pitchFamily="50" charset="-128"/>
                <a:ea typeface="HGPｺﾞｼｯｸE" panose="020B0900000000000000" pitchFamily="50" charset="-128"/>
              </a:rPr>
              <a:t>28</a:t>
            </a:r>
            <a:r>
              <a:rPr lang="ja-JP" altLang="en-US" sz="1700" dirty="0">
                <a:solidFill>
                  <a:schemeClr val="accent1"/>
                </a:solidFill>
                <a:latin typeface="HGPｺﾞｼｯｸE" panose="020B0900000000000000" pitchFamily="50" charset="-128"/>
                <a:ea typeface="HGPｺﾞｼｯｸE" panose="020B0900000000000000" pitchFamily="50" charset="-128"/>
              </a:rPr>
              <a:t>位</a:t>
            </a:r>
            <a:endParaRPr lang="en-US" altLang="ja-JP" sz="1700" dirty="0">
              <a:solidFill>
                <a:schemeClr val="accent1"/>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en-US" altLang="ja-JP" sz="1700" dirty="0">
                <a:latin typeface="+mn-ea"/>
              </a:rPr>
              <a:t>…</a:t>
            </a:r>
            <a:r>
              <a:rPr lang="ja-JP" altLang="en-US" sz="1700" dirty="0">
                <a:solidFill>
                  <a:schemeClr val="accent1"/>
                </a:solidFill>
                <a:latin typeface="HGPｺﾞｼｯｸE" panose="020B0900000000000000" pitchFamily="50" charset="-128"/>
                <a:ea typeface="HGPｺﾞｼｯｸE" panose="020B0900000000000000" pitchFamily="50" charset="-128"/>
              </a:rPr>
              <a:t>全国</a:t>
            </a:r>
            <a:r>
              <a:rPr lang="en-US" altLang="ja-JP" sz="1700" dirty="0">
                <a:solidFill>
                  <a:schemeClr val="accent1"/>
                </a:solidFill>
                <a:latin typeface="HGPｺﾞｼｯｸE" panose="020B0900000000000000" pitchFamily="50" charset="-128"/>
                <a:ea typeface="HGPｺﾞｼｯｸE" panose="020B0900000000000000" pitchFamily="50" charset="-128"/>
              </a:rPr>
              <a:t>10</a:t>
            </a:r>
            <a:r>
              <a:rPr lang="ja-JP" altLang="en-US" sz="1700" dirty="0">
                <a:solidFill>
                  <a:schemeClr val="accent1"/>
                </a:solidFill>
                <a:latin typeface="HGPｺﾞｼｯｸE" panose="020B0900000000000000" pitchFamily="50" charset="-128"/>
                <a:ea typeface="HGPｺﾞｼｯｸE" panose="020B0900000000000000" pitchFamily="50" charset="-128"/>
              </a:rPr>
              <a:t>位</a:t>
            </a:r>
            <a:endParaRPr lang="en-US" altLang="ja-JP" sz="1700" dirty="0">
              <a:solidFill>
                <a:schemeClr val="accent1"/>
              </a:solidFill>
              <a:latin typeface="HGPｺﾞｼｯｸE" panose="020B0900000000000000" pitchFamily="50" charset="-128"/>
              <a:ea typeface="HGPｺﾞｼｯｸE" panose="020B0900000000000000" pitchFamily="50" charset="-128"/>
            </a:endParaRPr>
          </a:p>
        </p:txBody>
      </p:sp>
      <p:sp>
        <p:nvSpPr>
          <p:cNvPr id="32" name="Rectangle 26">
            <a:extLst>
              <a:ext uri="{FF2B5EF4-FFF2-40B4-BE49-F238E27FC236}">
                <a16:creationId xmlns:a16="http://schemas.microsoft.com/office/drawing/2014/main" id="{4BABAD12-2F04-D1CF-BAB7-4CE6B9CFB61A}"/>
              </a:ext>
            </a:extLst>
          </p:cNvPr>
          <p:cNvSpPr>
            <a:spLocks noChangeArrowheads="1"/>
          </p:cNvSpPr>
          <p:nvPr/>
        </p:nvSpPr>
        <p:spPr bwMode="white">
          <a:xfrm>
            <a:off x="5109835" y="1569747"/>
            <a:ext cx="2518979"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1700">
                <a:solidFill>
                  <a:srgbClr val="000000"/>
                </a:solidFill>
                <a:latin typeface="HGPｺﾞｼｯｸE" panose="020B0900000000000000" pitchFamily="50" charset="-128"/>
                <a:ea typeface="HGPｺﾞｼｯｸE" panose="020B0900000000000000" pitchFamily="50" charset="-128"/>
              </a:rPr>
              <a:t>地方消費税収</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ja-JP" altLang="en-US" sz="1700">
                <a:solidFill>
                  <a:srgbClr val="000000"/>
                </a:solidFill>
                <a:latin typeface="HGPｺﾞｼｯｸE" panose="020B0900000000000000" pitchFamily="50" charset="-128"/>
                <a:ea typeface="HGPｺﾞｼｯｸE" panose="020B0900000000000000" pitchFamily="50" charset="-128"/>
              </a:rPr>
              <a:t>県外での購入割合</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p:txBody>
      </p:sp>
      <p:sp>
        <p:nvSpPr>
          <p:cNvPr id="33" name="Rectangle 26">
            <a:extLst>
              <a:ext uri="{FF2B5EF4-FFF2-40B4-BE49-F238E27FC236}">
                <a16:creationId xmlns:a16="http://schemas.microsoft.com/office/drawing/2014/main" id="{D1DB1267-B887-217A-0789-7F3C732840A5}"/>
              </a:ext>
            </a:extLst>
          </p:cNvPr>
          <p:cNvSpPr>
            <a:spLocks noChangeArrowheads="1"/>
          </p:cNvSpPr>
          <p:nvPr/>
        </p:nvSpPr>
        <p:spPr bwMode="white">
          <a:xfrm>
            <a:off x="6862651" y="1569747"/>
            <a:ext cx="1532326"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en-US" altLang="ja-JP" sz="1700" dirty="0">
                <a:latin typeface="+mn-ea"/>
              </a:rPr>
              <a:t>…</a:t>
            </a:r>
            <a:r>
              <a:rPr lang="ja-JP" altLang="en-US" sz="1700">
                <a:solidFill>
                  <a:schemeClr val="accent1"/>
                </a:solidFill>
                <a:latin typeface="HGPｺﾞｼｯｸE" panose="020B0900000000000000" pitchFamily="50" charset="-128"/>
                <a:ea typeface="HGPｺﾞｼｯｸE" panose="020B0900000000000000" pitchFamily="50" charset="-128"/>
              </a:rPr>
              <a:t>全国</a:t>
            </a:r>
            <a:r>
              <a:rPr lang="en-US" altLang="ja-JP" sz="1700" dirty="0">
                <a:solidFill>
                  <a:schemeClr val="accent1"/>
                </a:solidFill>
                <a:latin typeface="HGPｺﾞｼｯｸE" panose="020B0900000000000000" pitchFamily="50" charset="-128"/>
                <a:ea typeface="HGPｺﾞｼｯｸE" panose="020B0900000000000000" pitchFamily="50" charset="-128"/>
              </a:rPr>
              <a:t>47</a:t>
            </a:r>
            <a:r>
              <a:rPr lang="ja-JP" altLang="en-US" sz="1700">
                <a:solidFill>
                  <a:schemeClr val="accent1"/>
                </a:solidFill>
                <a:latin typeface="HGPｺﾞｼｯｸE" panose="020B0900000000000000" pitchFamily="50" charset="-128"/>
                <a:ea typeface="HGPｺﾞｼｯｸE" panose="020B0900000000000000" pitchFamily="50" charset="-128"/>
              </a:rPr>
              <a:t>位</a:t>
            </a:r>
            <a:endParaRPr lang="en-US" altLang="ja-JP" sz="1700" dirty="0">
              <a:solidFill>
                <a:schemeClr val="accent1"/>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en-US" altLang="ja-JP" sz="1700" dirty="0">
                <a:latin typeface="+mn-ea"/>
              </a:rPr>
              <a:t>…</a:t>
            </a:r>
            <a:r>
              <a:rPr lang="ja-JP" altLang="en-US" sz="1700">
                <a:solidFill>
                  <a:schemeClr val="accent1"/>
                </a:solidFill>
                <a:latin typeface="HGPｺﾞｼｯｸE" panose="020B0900000000000000" pitchFamily="50" charset="-128"/>
                <a:ea typeface="HGPｺﾞｼｯｸE" panose="020B0900000000000000" pitchFamily="50" charset="-128"/>
              </a:rPr>
              <a:t>全国１位</a:t>
            </a:r>
            <a:endParaRPr lang="en-US" altLang="ja-JP" sz="1700" dirty="0">
              <a:solidFill>
                <a:schemeClr val="accent1"/>
              </a:solidFill>
              <a:latin typeface="HGPｺﾞｼｯｸE" panose="020B0900000000000000" pitchFamily="50" charset="-128"/>
              <a:ea typeface="HGPｺﾞｼｯｸE" panose="020B0900000000000000" pitchFamily="50" charset="-128"/>
            </a:endParaRPr>
          </a:p>
        </p:txBody>
      </p:sp>
      <p:grpSp>
        <p:nvGrpSpPr>
          <p:cNvPr id="34" name="グループ化 33">
            <a:extLst>
              <a:ext uri="{FF2B5EF4-FFF2-40B4-BE49-F238E27FC236}">
                <a16:creationId xmlns:a16="http://schemas.microsoft.com/office/drawing/2014/main" id="{87B4DFD0-D458-95FF-E30B-663F9C369ED9}"/>
              </a:ext>
            </a:extLst>
          </p:cNvPr>
          <p:cNvGrpSpPr/>
          <p:nvPr/>
        </p:nvGrpSpPr>
        <p:grpSpPr>
          <a:xfrm>
            <a:off x="285036" y="5979682"/>
            <a:ext cx="4672740" cy="927198"/>
            <a:chOff x="540220" y="4912302"/>
            <a:chExt cx="4672740" cy="927198"/>
          </a:xfrm>
        </p:grpSpPr>
        <p:sp>
          <p:nvSpPr>
            <p:cNvPr id="35" name="正方形/長方形 34">
              <a:extLst>
                <a:ext uri="{FF2B5EF4-FFF2-40B4-BE49-F238E27FC236}">
                  <a16:creationId xmlns:a16="http://schemas.microsoft.com/office/drawing/2014/main" id="{1249DB82-BE44-CA71-F80D-054B077F1331}"/>
                </a:ext>
              </a:extLst>
            </p:cNvPr>
            <p:cNvSpPr/>
            <p:nvPr/>
          </p:nvSpPr>
          <p:spPr>
            <a:xfrm>
              <a:off x="540220" y="4912302"/>
              <a:ext cx="4672740" cy="927198"/>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660"/>
                </a:lnSpc>
              </a:pPr>
              <a:r>
                <a:rPr kumimoji="1" lang="ja-JP" altLang="en-US" dirty="0">
                  <a:solidFill>
                    <a:schemeClr val="tx1"/>
                  </a:solidFill>
                  <a:latin typeface="+mn-ea"/>
                </a:rPr>
                <a:t>消費税・地方</a:t>
              </a:r>
              <a:r>
                <a:rPr kumimoji="1" lang="ja-JP" altLang="en-US">
                  <a:solidFill>
                    <a:schemeClr val="tx1"/>
                  </a:solidFill>
                  <a:latin typeface="+mn-ea"/>
                </a:rPr>
                <a:t>消費税の最終</a:t>
              </a:r>
              <a:r>
                <a:rPr kumimoji="1" lang="ja-JP" altLang="en-US" dirty="0">
                  <a:solidFill>
                    <a:schemeClr val="tx1"/>
                  </a:solidFill>
                  <a:latin typeface="+mn-ea"/>
                </a:rPr>
                <a:t>負担者</a:t>
              </a:r>
              <a:r>
                <a:rPr kumimoji="1" lang="ja-JP" altLang="en-US">
                  <a:solidFill>
                    <a:schemeClr val="tx1"/>
                  </a:solidFill>
                  <a:latin typeface="+mn-ea"/>
                </a:rPr>
                <a:t>は消費者</a:t>
              </a:r>
              <a:endParaRPr kumimoji="1" lang="en-US" altLang="ja-JP" b="1" dirty="0">
                <a:solidFill>
                  <a:srgbClr val="FF0000"/>
                </a:solidFill>
                <a:latin typeface="+mn-ea"/>
              </a:endParaRPr>
            </a:p>
            <a:p>
              <a:pPr algn="ctr">
                <a:lnSpc>
                  <a:spcPts val="2660"/>
                </a:lnSpc>
              </a:pPr>
              <a:r>
                <a:rPr kumimoji="1" lang="ja-JP" altLang="en-US">
                  <a:solidFill>
                    <a:schemeClr val="accent1"/>
                  </a:solidFill>
                  <a:latin typeface="+mn-ea"/>
                </a:rPr>
                <a:t>税収は</a:t>
              </a:r>
              <a:r>
                <a:rPr kumimoji="1" lang="en-US" altLang="ja-JP" dirty="0">
                  <a:solidFill>
                    <a:schemeClr val="accent1"/>
                  </a:solidFill>
                  <a:latin typeface="+mn-ea"/>
                </a:rPr>
                <a:t>｢</a:t>
              </a:r>
              <a:r>
                <a:rPr kumimoji="1" lang="ja-JP" altLang="en-US" dirty="0">
                  <a:solidFill>
                    <a:schemeClr val="accent1"/>
                  </a:solidFill>
                  <a:latin typeface="+mn-ea"/>
                </a:rPr>
                <a:t>最終</a:t>
              </a:r>
              <a:r>
                <a:rPr kumimoji="1" lang="ja-JP" altLang="en-US">
                  <a:solidFill>
                    <a:schemeClr val="accent1"/>
                  </a:solidFill>
                  <a:latin typeface="+mn-ea"/>
                </a:rPr>
                <a:t>消費地</a:t>
              </a:r>
              <a:r>
                <a:rPr kumimoji="1" lang="en-US" altLang="ja-JP" dirty="0">
                  <a:solidFill>
                    <a:schemeClr val="accent1"/>
                  </a:solidFill>
                  <a:latin typeface="+mn-ea"/>
                </a:rPr>
                <a:t>｣</a:t>
              </a:r>
              <a:r>
                <a:rPr kumimoji="1" lang="ja-JP" altLang="en-US">
                  <a:solidFill>
                    <a:schemeClr val="accent1"/>
                  </a:solidFill>
                  <a:latin typeface="+mn-ea"/>
                </a:rPr>
                <a:t>に</a:t>
              </a:r>
              <a:r>
                <a:rPr kumimoji="1" lang="ja-JP" altLang="en-US" dirty="0">
                  <a:solidFill>
                    <a:schemeClr val="accent1"/>
                  </a:solidFill>
                  <a:latin typeface="+mn-ea"/>
                </a:rPr>
                <a:t>帰属</a:t>
              </a:r>
            </a:p>
          </p:txBody>
        </p:sp>
        <p:sp>
          <p:nvSpPr>
            <p:cNvPr id="36" name="矢印: 下 82">
              <a:extLst>
                <a:ext uri="{FF2B5EF4-FFF2-40B4-BE49-F238E27FC236}">
                  <a16:creationId xmlns:a16="http://schemas.microsoft.com/office/drawing/2014/main" id="{BFE92C4C-1FC3-446D-F277-DDECA0693B52}"/>
                </a:ext>
              </a:extLst>
            </p:cNvPr>
            <p:cNvSpPr/>
            <p:nvPr/>
          </p:nvSpPr>
          <p:spPr>
            <a:xfrm rot="16200000">
              <a:off x="1102308" y="5371252"/>
              <a:ext cx="290866" cy="396161"/>
            </a:xfrm>
            <a:prstGeom prst="downArrow">
              <a:avLst>
                <a:gd name="adj1" fmla="val 50000"/>
                <a:gd name="adj2" fmla="val 52188"/>
              </a:avLst>
            </a:prstGeom>
            <a:solidFill>
              <a:schemeClr val="accent1">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37" name="テキスト ボックス 18">
            <a:extLst>
              <a:ext uri="{FF2B5EF4-FFF2-40B4-BE49-F238E27FC236}">
                <a16:creationId xmlns:a16="http://schemas.microsoft.com/office/drawing/2014/main" id="{8B26CD12-FB8B-B146-7D7D-0B2145E77BE8}"/>
              </a:ext>
            </a:extLst>
          </p:cNvPr>
          <p:cNvSpPr txBox="1">
            <a:spLocks noChangeArrowheads="1"/>
          </p:cNvSpPr>
          <p:nvPr/>
        </p:nvSpPr>
        <p:spPr bwMode="auto">
          <a:xfrm>
            <a:off x="2456751" y="2515735"/>
            <a:ext cx="2077821" cy="523220"/>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dirty="0">
                <a:latin typeface="+mn-ea"/>
                <a:ea typeface="+mn-ea"/>
              </a:rPr>
              <a:t>7.8</a:t>
            </a:r>
            <a:r>
              <a:rPr lang="ja-JP" altLang="en-US" sz="1400" dirty="0">
                <a:latin typeface="+mn-ea"/>
                <a:ea typeface="+mn-ea"/>
              </a:rPr>
              <a:t>％</a:t>
            </a:r>
            <a:r>
              <a:rPr lang="ja-JP" altLang="en-US" sz="1400">
                <a:latin typeface="+mn-ea"/>
                <a:ea typeface="+mn-ea"/>
              </a:rPr>
              <a:t>は国税</a:t>
            </a:r>
            <a:endParaRPr lang="en-US" altLang="ja-JP" sz="1400" dirty="0">
              <a:latin typeface="+mn-ea"/>
              <a:ea typeface="+mn-ea"/>
            </a:endParaRPr>
          </a:p>
          <a:p>
            <a:pPr eaLnBrk="1" hangingPunct="1">
              <a:spcBef>
                <a:spcPct val="0"/>
              </a:spcBef>
              <a:buFontTx/>
              <a:buNone/>
            </a:pPr>
            <a:r>
              <a:rPr lang="en-US" altLang="ja-JP" sz="1400" dirty="0">
                <a:solidFill>
                  <a:schemeClr val="accent1"/>
                </a:solidFill>
                <a:latin typeface="+mn-ea"/>
                <a:ea typeface="+mn-ea"/>
              </a:rPr>
              <a:t>2.2</a:t>
            </a:r>
            <a:r>
              <a:rPr lang="ja-JP" altLang="en-US" sz="1400" dirty="0">
                <a:solidFill>
                  <a:schemeClr val="accent1"/>
                </a:solidFill>
                <a:latin typeface="+mn-ea"/>
                <a:ea typeface="+mn-ea"/>
              </a:rPr>
              <a:t>％は地方消費税</a:t>
            </a:r>
          </a:p>
        </p:txBody>
      </p:sp>
      <p:sp>
        <p:nvSpPr>
          <p:cNvPr id="38" name="正方形/長方形 37">
            <a:extLst>
              <a:ext uri="{FF2B5EF4-FFF2-40B4-BE49-F238E27FC236}">
                <a16:creationId xmlns:a16="http://schemas.microsoft.com/office/drawing/2014/main" id="{BA2D33C2-A780-1E70-05E1-D2EBD53A5C4E}"/>
              </a:ext>
            </a:extLst>
          </p:cNvPr>
          <p:cNvSpPr/>
          <p:nvPr/>
        </p:nvSpPr>
        <p:spPr>
          <a:xfrm>
            <a:off x="5492646" y="6189371"/>
            <a:ext cx="2162978" cy="6901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latin typeface="+mn-ea"/>
              </a:rPr>
              <a:t>奈良県地方消費税啓発</a:t>
            </a:r>
            <a:endParaRPr lang="en-US" altLang="ja-JP" sz="1200" dirty="0">
              <a:latin typeface="+mn-ea"/>
            </a:endParaRPr>
          </a:p>
          <a:p>
            <a:pPr algn="ctr"/>
            <a:r>
              <a:rPr lang="ja-JP" altLang="en-US" sz="1200" dirty="0">
                <a:latin typeface="+mn-ea"/>
              </a:rPr>
              <a:t>推進協議会ポスター</a:t>
            </a:r>
          </a:p>
        </p:txBody>
      </p:sp>
      <p:pic>
        <p:nvPicPr>
          <p:cNvPr id="39" name="図 38">
            <a:extLst>
              <a:ext uri="{FF2B5EF4-FFF2-40B4-BE49-F238E27FC236}">
                <a16:creationId xmlns:a16="http://schemas.microsoft.com/office/drawing/2014/main" id="{41A72466-8D54-4EBE-9086-E8AF2579005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46038" y="392385"/>
            <a:ext cx="1057932" cy="1076937"/>
          </a:xfrm>
          <a:prstGeom prst="rect">
            <a:avLst/>
          </a:prstGeom>
        </p:spPr>
      </p:pic>
      <p:sp>
        <p:nvSpPr>
          <p:cNvPr id="40" name="テキスト ボックス 39">
            <a:extLst>
              <a:ext uri="{FF2B5EF4-FFF2-40B4-BE49-F238E27FC236}">
                <a16:creationId xmlns:a16="http://schemas.microsoft.com/office/drawing/2014/main" id="{FB8DEB96-60AE-420D-914E-343ED97877F3}"/>
              </a:ext>
            </a:extLst>
          </p:cNvPr>
          <p:cNvSpPr txBox="1"/>
          <p:nvPr/>
        </p:nvSpPr>
        <p:spPr>
          <a:xfrm>
            <a:off x="6791529" y="1157335"/>
            <a:ext cx="995177" cy="305414"/>
          </a:xfrm>
          <a:prstGeom prst="rect">
            <a:avLst/>
          </a:prstGeom>
          <a:solidFill>
            <a:schemeClr val="bg1"/>
          </a:solidFill>
          <a:ln>
            <a:solidFill>
              <a:schemeClr val="accent1"/>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sp>
        <p:nvSpPr>
          <p:cNvPr id="2" name="スライド番号プレースホルダー 8">
            <a:extLst>
              <a:ext uri="{FF2B5EF4-FFF2-40B4-BE49-F238E27FC236}">
                <a16:creationId xmlns:a16="http://schemas.microsoft.com/office/drawing/2014/main" id="{FDC21D8C-C7C0-8EBC-4015-523E36C661E9}"/>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25</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87981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par>
                                <p:cTn id="65" presetID="10"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10"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 grpId="0"/>
      <p:bldP spid="29" grpId="0"/>
      <p:bldP spid="30" grpId="0"/>
      <p:bldP spid="31" grpId="0"/>
      <p:bldP spid="32" grpId="0"/>
      <p:bldP spid="33" grpId="0"/>
      <p:bldP spid="37" grpId="0"/>
      <p:bldP spid="38" grpId="0"/>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C21DCC1-F019-97AE-B767-056A2136F975}"/>
              </a:ext>
            </a:extLst>
          </p:cNvPr>
          <p:cNvGrpSpPr/>
          <p:nvPr/>
        </p:nvGrpSpPr>
        <p:grpSpPr>
          <a:xfrm>
            <a:off x="323850" y="6390118"/>
            <a:ext cx="7416000" cy="396270"/>
            <a:chOff x="322211" y="6410880"/>
            <a:chExt cx="8532000" cy="374400"/>
          </a:xfrm>
        </p:grpSpPr>
        <p:sp>
          <p:nvSpPr>
            <p:cNvPr id="8" name="正方形/長方形 7">
              <a:extLst>
                <a:ext uri="{FF2B5EF4-FFF2-40B4-BE49-F238E27FC236}">
                  <a16:creationId xmlns:a16="http://schemas.microsoft.com/office/drawing/2014/main" id="{20F716E2-32BD-6496-B41A-71B1AB8A1BA0}"/>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10" name="正方形/長方形 9">
              <a:extLst>
                <a:ext uri="{FF2B5EF4-FFF2-40B4-BE49-F238E27FC236}">
                  <a16:creationId xmlns:a16="http://schemas.microsoft.com/office/drawing/2014/main" id="{E9CAF1CB-47AF-5338-B0E0-95C4BF5916D6}"/>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gr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a:t>
            </a:r>
            <a:r>
              <a:rPr lang="ja-JP" altLang="en-US" sz="2100" kern="0">
                <a:solidFill>
                  <a:schemeClr val="tx1"/>
                </a:solidFill>
                <a:latin typeface="HGP創英角ｺﾞｼｯｸUB" panose="020B0900000000000000" pitchFamily="50" charset="-128"/>
                <a:ea typeface="HGP創英角ｺﾞｼｯｸUB" panose="020B0900000000000000" pitchFamily="50" charset="-128"/>
              </a:rPr>
              <a:t>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奈良県</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各地の財政</a:t>
            </a:r>
          </a:p>
        </p:txBody>
      </p:sp>
      <p:sp>
        <p:nvSpPr>
          <p:cNvPr id="5" name="Rectangle 8">
            <a:extLst>
              <a:ext uri="{FF2B5EF4-FFF2-40B4-BE49-F238E27FC236}">
                <a16:creationId xmlns:a16="http://schemas.microsoft.com/office/drawing/2014/main" id="{31F63F67-19C7-C97C-27B2-CB99A08A14F0}"/>
              </a:ext>
            </a:extLst>
          </p:cNvPr>
          <p:cNvSpPr>
            <a:spLocks noChangeArrowheads="1"/>
          </p:cNvSpPr>
          <p:nvPr/>
        </p:nvSpPr>
        <p:spPr bwMode="auto">
          <a:xfrm>
            <a:off x="323850" y="1395483"/>
            <a:ext cx="6784454" cy="90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ja-JP" altLang="en-US" sz="1400" dirty="0">
                <a:latin typeface="+mn-ea"/>
                <a:ea typeface="+mn-ea"/>
                <a:cs typeface="メイリオ" panose="020B0604030504040204" pitchFamily="50" charset="-128"/>
              </a:rPr>
              <a:t>これまで見てきたとおり、「税」はいろいろなところに使われています。</a:t>
            </a:r>
            <a:endParaRPr lang="en-US" altLang="ja-JP" sz="1400" dirty="0">
              <a:latin typeface="+mn-ea"/>
              <a:ea typeface="+mn-ea"/>
              <a:cs typeface="メイリオ" panose="020B0604030504040204" pitchFamily="50" charset="-128"/>
            </a:endParaRPr>
          </a:p>
          <a:p>
            <a:pPr eaLnBrk="1" hangingPunct="1">
              <a:spcBef>
                <a:spcPct val="0"/>
              </a:spcBef>
              <a:spcAft>
                <a:spcPts val="600"/>
              </a:spcAft>
              <a:buFontTx/>
              <a:buNone/>
            </a:pPr>
            <a:r>
              <a:rPr lang="ja-JP" altLang="en-US" sz="1400" dirty="0">
                <a:latin typeface="+mn-ea"/>
                <a:ea typeface="+mn-ea"/>
                <a:cs typeface="メイリオ" panose="020B0604030504040204" pitchFamily="50" charset="-128"/>
              </a:rPr>
              <a:t>みんなが住んでいる地域ではどのように使われているかな。</a:t>
            </a:r>
            <a:endParaRPr lang="en-US" altLang="ja-JP" sz="1400" dirty="0">
              <a:latin typeface="+mn-ea"/>
              <a:ea typeface="+mn-ea"/>
              <a:cs typeface="メイリオ" panose="020B0604030504040204" pitchFamily="50" charset="-128"/>
            </a:endParaRPr>
          </a:p>
          <a:p>
            <a:pPr eaLnBrk="1" hangingPunct="1">
              <a:spcBef>
                <a:spcPct val="0"/>
              </a:spcBef>
              <a:spcAft>
                <a:spcPts val="600"/>
              </a:spcAft>
              <a:buFontTx/>
              <a:buNone/>
            </a:pPr>
            <a:r>
              <a:rPr lang="ja-JP" altLang="en-US" sz="1400" dirty="0">
                <a:latin typeface="+mn-ea"/>
                <a:ea typeface="+mn-ea"/>
                <a:cs typeface="メイリオ" panose="020B0604030504040204" pitchFamily="50" charset="-128"/>
              </a:rPr>
              <a:t>使い方を調べて、みんなで話し合ってみよう。</a:t>
            </a:r>
            <a:endParaRPr lang="en-US" altLang="ja-JP" sz="1400" dirty="0">
              <a:latin typeface="+mn-ea"/>
              <a:ea typeface="+mn-ea"/>
              <a:cs typeface="メイリオ" panose="020B0604030504040204" pitchFamily="50" charset="-128"/>
            </a:endParaRPr>
          </a:p>
        </p:txBody>
      </p:sp>
      <p:sp>
        <p:nvSpPr>
          <p:cNvPr id="7" name="AutoShape 353">
            <a:extLst>
              <a:ext uri="{FF2B5EF4-FFF2-40B4-BE49-F238E27FC236}">
                <a16:creationId xmlns:a16="http://schemas.microsoft.com/office/drawing/2014/main" id="{C2F206CF-2052-2C4F-9B31-7744F8562E64}"/>
              </a:ext>
            </a:extLst>
          </p:cNvPr>
          <p:cNvSpPr>
            <a:spLocks noChangeArrowheads="1"/>
          </p:cNvSpPr>
          <p:nvPr/>
        </p:nvSpPr>
        <p:spPr bwMode="auto">
          <a:xfrm>
            <a:off x="323851" y="900000"/>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みんなが住んでいる自治体（市町村）の財政状況を調べてみよう。</a:t>
            </a:r>
          </a:p>
        </p:txBody>
      </p:sp>
      <p:sp>
        <p:nvSpPr>
          <p:cNvPr id="12" name="Rectangle 8">
            <a:extLst>
              <a:ext uri="{FF2B5EF4-FFF2-40B4-BE49-F238E27FC236}">
                <a16:creationId xmlns:a16="http://schemas.microsoft.com/office/drawing/2014/main" id="{80AE6C90-11F6-4F2F-6659-A69B432DCBD1}"/>
              </a:ext>
            </a:extLst>
          </p:cNvPr>
          <p:cNvSpPr>
            <a:spLocks noChangeArrowheads="1"/>
          </p:cNvSpPr>
          <p:nvPr/>
        </p:nvSpPr>
        <p:spPr bwMode="auto">
          <a:xfrm>
            <a:off x="323850" y="5881031"/>
            <a:ext cx="4553252"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t"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000" dirty="0">
                <a:latin typeface="HGPｺﾞｼｯｸE" panose="020B0900000000000000" pitchFamily="50" charset="-128"/>
                <a:ea typeface="HGPｺﾞｼｯｸE" panose="020B0900000000000000" pitchFamily="50" charset="-128"/>
                <a:cs typeface="メイリオ" panose="020B0604030504040204" pitchFamily="50" charset="-128"/>
              </a:rPr>
              <a:t>※</a:t>
            </a:r>
            <a:r>
              <a:rPr lang="ja-JP" altLang="en-US" sz="1000">
                <a:latin typeface="HGPｺﾞｼｯｸE" panose="020B0900000000000000" pitchFamily="50" charset="-128"/>
                <a:ea typeface="HGPｺﾞｼｯｸE" panose="020B0900000000000000" pitchFamily="50" charset="-128"/>
                <a:cs typeface="メイリオ" panose="020B0604030504040204" pitchFamily="50" charset="-128"/>
              </a:rPr>
              <a:t>自治体の名称をクリックすると、自治体のホームページへ移動します。</a:t>
            </a:r>
            <a:endParaRPr lang="en-US" altLang="ja-JP" sz="1000" dirty="0">
              <a:latin typeface="HGPｺﾞｼｯｸE" panose="020B0900000000000000" pitchFamily="50" charset="-128"/>
              <a:ea typeface="HGPｺﾞｼｯｸE" panose="020B0900000000000000" pitchFamily="50" charset="-128"/>
              <a:cs typeface="メイリオ" panose="020B0604030504040204" pitchFamily="50" charset="-128"/>
            </a:endParaRPr>
          </a:p>
        </p:txBody>
      </p:sp>
      <p:grpSp>
        <p:nvGrpSpPr>
          <p:cNvPr id="16" name="グループ化 15">
            <a:extLst>
              <a:ext uri="{FF2B5EF4-FFF2-40B4-BE49-F238E27FC236}">
                <a16:creationId xmlns:a16="http://schemas.microsoft.com/office/drawing/2014/main" id="{92379FE4-4D97-0C82-213C-D312F161A332}"/>
              </a:ext>
            </a:extLst>
          </p:cNvPr>
          <p:cNvGrpSpPr/>
          <p:nvPr/>
        </p:nvGrpSpPr>
        <p:grpSpPr>
          <a:xfrm>
            <a:off x="-29057" y="6108719"/>
            <a:ext cx="832606" cy="749281"/>
            <a:chOff x="-35154" y="5996309"/>
            <a:chExt cx="945432" cy="850816"/>
          </a:xfrm>
        </p:grpSpPr>
        <p:sp>
          <p:nvSpPr>
            <p:cNvPr id="17" name="フリーフォーム: 図形 31">
              <a:extLst>
                <a:ext uri="{FF2B5EF4-FFF2-40B4-BE49-F238E27FC236}">
                  <a16:creationId xmlns:a16="http://schemas.microsoft.com/office/drawing/2014/main" id="{C4E4CCBA-2E05-21C3-C9C6-D0800335FFE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9" name="フリーフォーム: 図形 32">
              <a:extLst>
                <a:ext uri="{FF2B5EF4-FFF2-40B4-BE49-F238E27FC236}">
                  <a16:creationId xmlns:a16="http://schemas.microsoft.com/office/drawing/2014/main" id="{6F35CD39-F6AB-4F57-4F80-AF594CBA8A6A}"/>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 name="テキスト ボックス 19">
              <a:extLst>
                <a:ext uri="{FF2B5EF4-FFF2-40B4-BE49-F238E27FC236}">
                  <a16:creationId xmlns:a16="http://schemas.microsoft.com/office/drawing/2014/main" id="{629144F9-C5E5-25A4-C6E2-57BC980B1F5B}"/>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21" name="図 20">
            <a:hlinkClick r:id="rId4"/>
            <a:extLst>
              <a:ext uri="{FF2B5EF4-FFF2-40B4-BE49-F238E27FC236}">
                <a16:creationId xmlns:a16="http://schemas.microsoft.com/office/drawing/2014/main" id="{1B387397-3BF0-324F-BD28-CDA2D8DE71A4}"/>
              </a:ext>
            </a:extLst>
          </p:cNvPr>
          <p:cNvPicPr>
            <a:picLocks noChangeAspect="1"/>
          </p:cNvPicPr>
          <p:nvPr/>
        </p:nvPicPr>
        <p:blipFill>
          <a:blip r:embed="rId5"/>
          <a:stretch>
            <a:fillRect/>
          </a:stretch>
        </p:blipFill>
        <p:spPr>
          <a:xfrm>
            <a:off x="7844644" y="5988072"/>
            <a:ext cx="857250" cy="857250"/>
          </a:xfrm>
          <a:prstGeom prst="rect">
            <a:avLst/>
          </a:prstGeom>
        </p:spPr>
      </p:pic>
      <p:graphicFrame>
        <p:nvGraphicFramePr>
          <p:cNvPr id="24" name="表 23">
            <a:extLst>
              <a:ext uri="{FF2B5EF4-FFF2-40B4-BE49-F238E27FC236}">
                <a16:creationId xmlns:a16="http://schemas.microsoft.com/office/drawing/2014/main" id="{476073B9-C078-AF72-1094-74E1986F484D}"/>
              </a:ext>
            </a:extLst>
          </p:cNvPr>
          <p:cNvGraphicFramePr>
            <a:graphicFrameLocks noGrp="1"/>
          </p:cNvGraphicFramePr>
          <p:nvPr/>
        </p:nvGraphicFramePr>
        <p:xfrm>
          <a:off x="360395" y="2298926"/>
          <a:ext cx="4768196" cy="3565620"/>
        </p:xfrm>
        <a:graphic>
          <a:graphicData uri="http://schemas.openxmlformats.org/drawingml/2006/table">
            <a:tbl>
              <a:tblPr firstRow="1" bandRow="1">
                <a:tableStyleId>{69012ECD-51FC-41F1-AA8D-1B2483CD663E}</a:tableStyleId>
              </a:tblPr>
              <a:tblGrid>
                <a:gridCol w="979752">
                  <a:extLst>
                    <a:ext uri="{9D8B030D-6E8A-4147-A177-3AD203B41FA5}">
                      <a16:colId xmlns:a16="http://schemas.microsoft.com/office/drawing/2014/main" val="567011437"/>
                    </a:ext>
                  </a:extLst>
                </a:gridCol>
                <a:gridCol w="1244618">
                  <a:extLst>
                    <a:ext uri="{9D8B030D-6E8A-4147-A177-3AD203B41FA5}">
                      <a16:colId xmlns:a16="http://schemas.microsoft.com/office/drawing/2014/main" val="3527943594"/>
                    </a:ext>
                  </a:extLst>
                </a:gridCol>
                <a:gridCol w="1233701">
                  <a:extLst>
                    <a:ext uri="{9D8B030D-6E8A-4147-A177-3AD203B41FA5}">
                      <a16:colId xmlns:a16="http://schemas.microsoft.com/office/drawing/2014/main" val="2835286206"/>
                    </a:ext>
                  </a:extLst>
                </a:gridCol>
                <a:gridCol w="1310125">
                  <a:extLst>
                    <a:ext uri="{9D8B030D-6E8A-4147-A177-3AD203B41FA5}">
                      <a16:colId xmlns:a16="http://schemas.microsoft.com/office/drawing/2014/main" val="1208472457"/>
                    </a:ext>
                  </a:extLst>
                </a:gridCol>
              </a:tblGrid>
              <a:tr h="34861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u="none">
                          <a:solidFill>
                            <a:schemeClr val="bg1"/>
                          </a:solidFill>
                          <a:latin typeface="+mn-ea"/>
                          <a:ea typeface="+mn-ea"/>
                          <a:hlinkClick r:id="rId6">
                            <a:extLst>
                              <a:ext uri="{A12FA001-AC4F-418D-AE19-62706E023703}">
                                <ahyp:hlinkClr xmlns:ahyp="http://schemas.microsoft.com/office/drawing/2018/hyperlinkcolor" val="tx"/>
                              </a:ext>
                            </a:extLst>
                          </a:hlinkClick>
                        </a:rPr>
                        <a:t>奈良県の自治体（</a:t>
                      </a:r>
                      <a:r>
                        <a:rPr kumimoji="1" lang="en-US" altLang="ja-JP" sz="1400" u="none" dirty="0">
                          <a:solidFill>
                            <a:schemeClr val="bg1"/>
                          </a:solidFill>
                          <a:latin typeface="+mn-ea"/>
                          <a:ea typeface="+mn-ea"/>
                          <a:hlinkClick r:id="rId6">
                            <a:extLst>
                              <a:ext uri="{A12FA001-AC4F-418D-AE19-62706E023703}">
                                <ahyp:hlinkClr xmlns:ahyp="http://schemas.microsoft.com/office/drawing/2018/hyperlinkcolor" val="tx"/>
                              </a:ext>
                            </a:extLst>
                          </a:hlinkClick>
                        </a:rPr>
                        <a:t>12</a:t>
                      </a:r>
                      <a:r>
                        <a:rPr kumimoji="1" lang="ja-JP" altLang="en-US" sz="1400" u="none">
                          <a:solidFill>
                            <a:schemeClr val="bg1"/>
                          </a:solidFill>
                          <a:latin typeface="+mn-ea"/>
                          <a:ea typeface="+mn-ea"/>
                          <a:hlinkClick r:id="rId6">
                            <a:extLst>
                              <a:ext uri="{A12FA001-AC4F-418D-AE19-62706E023703}">
                                <ahyp:hlinkClr xmlns:ahyp="http://schemas.microsoft.com/office/drawing/2018/hyperlinkcolor" val="tx"/>
                              </a:ext>
                            </a:extLst>
                          </a:hlinkClick>
                        </a:rPr>
                        <a:t>市</a:t>
                      </a:r>
                      <a:r>
                        <a:rPr kumimoji="1" lang="en-US" altLang="ja-JP" sz="1400" u="none" dirty="0">
                          <a:solidFill>
                            <a:schemeClr val="bg1"/>
                          </a:solidFill>
                          <a:latin typeface="+mn-ea"/>
                          <a:ea typeface="+mn-ea"/>
                          <a:hlinkClick r:id="rId6">
                            <a:extLst>
                              <a:ext uri="{A12FA001-AC4F-418D-AE19-62706E023703}">
                                <ahyp:hlinkClr xmlns:ahyp="http://schemas.microsoft.com/office/drawing/2018/hyperlinkcolor" val="tx"/>
                              </a:ext>
                            </a:extLst>
                          </a:hlinkClick>
                        </a:rPr>
                        <a:t>15</a:t>
                      </a:r>
                      <a:r>
                        <a:rPr kumimoji="1" lang="ja-JP" altLang="en-US" sz="1400" u="none">
                          <a:solidFill>
                            <a:schemeClr val="bg1"/>
                          </a:solidFill>
                          <a:latin typeface="+mn-ea"/>
                          <a:ea typeface="+mn-ea"/>
                          <a:hlinkClick r:id="rId6">
                            <a:extLst>
                              <a:ext uri="{A12FA001-AC4F-418D-AE19-62706E023703}">
                                <ahyp:hlinkClr xmlns:ahyp="http://schemas.microsoft.com/office/drawing/2018/hyperlinkcolor" val="tx"/>
                              </a:ext>
                            </a:extLst>
                          </a:hlinkClick>
                        </a:rPr>
                        <a:t>町</a:t>
                      </a:r>
                      <a:r>
                        <a:rPr kumimoji="1" lang="en-US" altLang="ja-JP" sz="1400" u="none" dirty="0">
                          <a:solidFill>
                            <a:schemeClr val="bg1"/>
                          </a:solidFill>
                          <a:latin typeface="+mn-ea"/>
                          <a:ea typeface="+mn-ea"/>
                          <a:hlinkClick r:id="rId6">
                            <a:extLst>
                              <a:ext uri="{A12FA001-AC4F-418D-AE19-62706E023703}">
                                <ahyp:hlinkClr xmlns:ahyp="http://schemas.microsoft.com/office/drawing/2018/hyperlinkcolor" val="tx"/>
                              </a:ext>
                            </a:extLst>
                          </a:hlinkClick>
                        </a:rPr>
                        <a:t>12</a:t>
                      </a:r>
                      <a:r>
                        <a:rPr kumimoji="1" lang="ja-JP" altLang="en-US" sz="1400" u="none">
                          <a:solidFill>
                            <a:schemeClr val="bg1"/>
                          </a:solidFill>
                          <a:latin typeface="+mn-ea"/>
                          <a:ea typeface="+mn-ea"/>
                          <a:hlinkClick r:id="rId6">
                            <a:extLst>
                              <a:ext uri="{A12FA001-AC4F-418D-AE19-62706E023703}">
                                <ahyp:hlinkClr xmlns:ahyp="http://schemas.microsoft.com/office/drawing/2018/hyperlinkcolor" val="tx"/>
                              </a:ext>
                            </a:extLst>
                          </a:hlinkClick>
                        </a:rPr>
                        <a:t>村）</a:t>
                      </a:r>
                      <a:endParaRPr kumimoji="1" lang="ja-JP" altLang="en-US" sz="1400" u="none">
                        <a:solidFill>
                          <a:schemeClr val="bg1"/>
                        </a:solidFill>
                        <a:latin typeface="+mn-ea"/>
                        <a:ea typeface="+mn-ea"/>
                      </a:endParaRPr>
                    </a:p>
                  </a:txBody>
                  <a:tcPr marL="72000" marR="72000" marT="72000" marB="72000" anchor="ctr"/>
                </a:tc>
                <a:tc hMerge="1">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solidFill>
                      <a:srgbClr val="0070C0"/>
                    </a:solidFill>
                  </a:tcPr>
                </a:tc>
                <a:tc hMerge="1">
                  <a:txBody>
                    <a:bodyPr/>
                    <a:lstStyle/>
                    <a:p>
                      <a:endParaRPr kumimoji="1" lang="ja-JP" altLang="en-US" sz="1400" dirty="0">
                        <a:latin typeface="+mn-ea"/>
                        <a:ea typeface="+mn-ea"/>
                      </a:endParaRPr>
                    </a:p>
                  </a:txBody>
                  <a:tcPr marL="72000" marR="72000" marT="72000" marB="7200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a:solidFill>
                          <a:schemeClr val="bg1"/>
                        </a:solidFill>
                        <a:latin typeface="+mn-ea"/>
                        <a:ea typeface="+mn-ea"/>
                      </a:endParaRPr>
                    </a:p>
                  </a:txBody>
                  <a:tcPr marL="72000" marR="72000" marT="72000" marB="72000" anchor="ctr"/>
                </a:tc>
                <a:extLst>
                  <a:ext uri="{0D108BD9-81ED-4DB2-BD59-A6C34878D82A}">
                    <a16:rowId xmlns:a16="http://schemas.microsoft.com/office/drawing/2014/main" val="4194400008"/>
                  </a:ext>
                </a:extLst>
              </a:tr>
              <a:tr h="320826">
                <a:tc>
                  <a:txBody>
                    <a:bodyPr/>
                    <a:lstStyle/>
                    <a:p>
                      <a:r>
                        <a:rPr kumimoji="1" lang="ja-JP" altLang="en-US" sz="1100" u="none" dirty="0">
                          <a:solidFill>
                            <a:schemeClr val="tx1"/>
                          </a:solidFill>
                          <a:highlight>
                            <a:srgbClr val="FBF3BF"/>
                          </a:highlight>
                          <a:latin typeface="+mn-ea"/>
                          <a:ea typeface="+mn-ea"/>
                          <a:hlinkClick r:id="rId7">
                            <a:extLst>
                              <a:ext uri="{A12FA001-AC4F-418D-AE19-62706E023703}">
                                <ahyp:hlinkClr xmlns:ahyp="http://schemas.microsoft.com/office/drawing/2018/hyperlinkcolor" val="tx"/>
                              </a:ext>
                            </a:extLst>
                          </a:hlinkClick>
                        </a:rPr>
                        <a:t>奈良市</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u="none" dirty="0">
                          <a:solidFill>
                            <a:schemeClr val="tx1"/>
                          </a:solidFill>
                          <a:highlight>
                            <a:srgbClr val="8EDEA9"/>
                          </a:highlight>
                          <a:latin typeface="+mn-ea"/>
                          <a:ea typeface="+mn-ea"/>
                          <a:hlinkClick r:id="rId8">
                            <a:extLst>
                              <a:ext uri="{A12FA001-AC4F-418D-AE19-62706E023703}">
                                <ahyp:hlinkClr xmlns:ahyp="http://schemas.microsoft.com/office/drawing/2018/hyperlinkcolor" val="tx"/>
                              </a:ext>
                            </a:extLst>
                          </a:hlinkClick>
                        </a:rPr>
                        <a:t>葛城市</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F3D2EC"/>
                          </a:highlight>
                          <a:latin typeface="+mn-ea"/>
                          <a:ea typeface="+mn-ea"/>
                          <a:hlinkClick r:id="rId9">
                            <a:extLst>
                              <a:ext uri="{A12FA001-AC4F-418D-AE19-62706E023703}">
                                <ahyp:hlinkClr xmlns:ahyp="http://schemas.microsoft.com/office/drawing/2018/hyperlinkcolor" val="tx"/>
                              </a:ext>
                            </a:extLst>
                          </a:hlinkClick>
                        </a:rPr>
                        <a:t>宇陀郡曽爾村</a:t>
                      </a:r>
                      <a:endParaRPr kumimoji="1" lang="ja-JP" altLang="en-US" sz="1100" u="none" dirty="0">
                        <a:solidFill>
                          <a:schemeClr val="tx1"/>
                        </a:solidFill>
                        <a:highlight>
                          <a:srgbClr val="F3D2EC"/>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10">
                            <a:extLst>
                              <a:ext uri="{A12FA001-AC4F-418D-AE19-62706E023703}">
                                <ahyp:hlinkClr xmlns:ahyp="http://schemas.microsoft.com/office/drawing/2018/hyperlinkcolor" val="tx"/>
                              </a:ext>
                            </a:extLst>
                          </a:hlinkClick>
                        </a:rPr>
                        <a:t>吉野郡下市町</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4008041166"/>
                  </a:ext>
                </a:extLst>
              </a:tr>
              <a:tr h="32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u="none" dirty="0">
                          <a:solidFill>
                            <a:schemeClr val="tx1"/>
                          </a:solidFill>
                          <a:highlight>
                            <a:srgbClr val="8EDEA9"/>
                          </a:highlight>
                          <a:latin typeface="+mn-ea"/>
                          <a:ea typeface="+mn-ea"/>
                          <a:hlinkClick r:id="rId11">
                            <a:extLst>
                              <a:ext uri="{A12FA001-AC4F-418D-AE19-62706E023703}">
                                <ahyp:hlinkClr xmlns:ahyp="http://schemas.microsoft.com/office/drawing/2018/hyperlinkcolor" val="tx"/>
                              </a:ext>
                            </a:extLst>
                          </a:hlinkClick>
                        </a:rPr>
                        <a:t>大和高田市</a:t>
                      </a:r>
                      <a:endParaRPr kumimoji="1" lang="zh-TW"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F3D2EC"/>
                          </a:highlight>
                          <a:latin typeface="+mn-ea"/>
                          <a:ea typeface="+mn-ea"/>
                          <a:hlinkClick r:id="rId12">
                            <a:extLst>
                              <a:ext uri="{A12FA001-AC4F-418D-AE19-62706E023703}">
                                <ahyp:hlinkClr xmlns:ahyp="http://schemas.microsoft.com/office/drawing/2018/hyperlinkcolor" val="tx"/>
                              </a:ext>
                            </a:extLst>
                          </a:hlinkClick>
                        </a:rPr>
                        <a:t>宇陀市</a:t>
                      </a:r>
                      <a:endParaRPr kumimoji="1" lang="ja-JP" altLang="en-US" sz="1100" u="none" dirty="0">
                        <a:solidFill>
                          <a:schemeClr val="tx1"/>
                        </a:solidFill>
                        <a:highlight>
                          <a:srgbClr val="F3D2EC"/>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F3D2EC"/>
                          </a:highlight>
                          <a:latin typeface="+mn-ea"/>
                          <a:ea typeface="+mn-ea"/>
                          <a:hlinkClick r:id="rId13">
                            <a:extLst>
                              <a:ext uri="{A12FA001-AC4F-418D-AE19-62706E023703}">
                                <ahyp:hlinkClr xmlns:ahyp="http://schemas.microsoft.com/office/drawing/2018/hyperlinkcolor" val="tx"/>
                              </a:ext>
                            </a:extLst>
                          </a:hlinkClick>
                        </a:rPr>
                        <a:t>宇陀郡御杖村</a:t>
                      </a:r>
                      <a:endParaRPr kumimoji="1" lang="en-US" altLang="ja-JP" sz="1100" u="none" dirty="0">
                        <a:solidFill>
                          <a:schemeClr val="tx1"/>
                        </a:solidFill>
                        <a:highlight>
                          <a:srgbClr val="F3D2EC"/>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14">
                            <a:extLst>
                              <a:ext uri="{A12FA001-AC4F-418D-AE19-62706E023703}">
                                <ahyp:hlinkClr xmlns:ahyp="http://schemas.microsoft.com/office/drawing/2018/hyperlinkcolor" val="tx"/>
                              </a:ext>
                            </a:extLst>
                          </a:hlinkClick>
                        </a:rPr>
                        <a:t>吉野郡黒滝村</a:t>
                      </a:r>
                      <a:endParaRPr kumimoji="1" lang="en-US" altLang="ja-JP"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3523567960"/>
                  </a:ext>
                </a:extLst>
              </a:tr>
              <a:tr h="320826">
                <a:tc>
                  <a:txBody>
                    <a:bodyPr/>
                    <a:lstStyle/>
                    <a:p>
                      <a:r>
                        <a:rPr kumimoji="1" lang="zh-TW" altLang="en-US" sz="1100" u="none" dirty="0">
                          <a:solidFill>
                            <a:schemeClr val="tx1"/>
                          </a:solidFill>
                          <a:highlight>
                            <a:srgbClr val="FBF3BF"/>
                          </a:highlight>
                          <a:latin typeface="+mn-ea"/>
                          <a:ea typeface="+mn-ea"/>
                          <a:hlinkClick r:id="rId15">
                            <a:extLst>
                              <a:ext uri="{A12FA001-AC4F-418D-AE19-62706E023703}">
                                <ahyp:hlinkClr xmlns:ahyp="http://schemas.microsoft.com/office/drawing/2018/hyperlinkcolor" val="tx"/>
                              </a:ext>
                            </a:extLst>
                          </a:hlinkClick>
                        </a:rPr>
                        <a:t>大和郡山市</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u="none">
                          <a:solidFill>
                            <a:schemeClr val="tx1"/>
                          </a:solidFill>
                          <a:highlight>
                            <a:srgbClr val="F3D2EC"/>
                          </a:highlight>
                          <a:latin typeface="+mn-ea"/>
                          <a:ea typeface="+mn-ea"/>
                          <a:hlinkClick r:id="rId16">
                            <a:extLst>
                              <a:ext uri="{A12FA001-AC4F-418D-AE19-62706E023703}">
                                <ahyp:hlinkClr xmlns:ahyp="http://schemas.microsoft.com/office/drawing/2018/hyperlinkcolor" val="tx"/>
                              </a:ext>
                            </a:extLst>
                          </a:hlinkClick>
                        </a:rPr>
                        <a:t>山辺</a:t>
                      </a:r>
                      <a:r>
                        <a:rPr kumimoji="1" lang="zh-TW" altLang="en-US" sz="1100" u="none" dirty="0">
                          <a:solidFill>
                            <a:schemeClr val="tx1"/>
                          </a:solidFill>
                          <a:highlight>
                            <a:srgbClr val="F3D2EC"/>
                          </a:highlight>
                          <a:latin typeface="+mn-ea"/>
                          <a:ea typeface="+mn-ea"/>
                          <a:hlinkClick r:id="rId16">
                            <a:extLst>
                              <a:ext uri="{A12FA001-AC4F-418D-AE19-62706E023703}">
                                <ahyp:hlinkClr xmlns:ahyp="http://schemas.microsoft.com/office/drawing/2018/hyperlinkcolor" val="tx"/>
                              </a:ext>
                            </a:extLst>
                          </a:hlinkClick>
                        </a:rPr>
                        <a:t>郡</a:t>
                      </a:r>
                      <a:r>
                        <a:rPr kumimoji="1" lang="ja-JP" altLang="en-US" sz="1100" u="none">
                          <a:solidFill>
                            <a:schemeClr val="tx1"/>
                          </a:solidFill>
                          <a:highlight>
                            <a:srgbClr val="F3D2EC"/>
                          </a:highlight>
                          <a:latin typeface="+mn-ea"/>
                          <a:ea typeface="+mn-ea"/>
                          <a:hlinkClick r:id="rId16">
                            <a:extLst>
                              <a:ext uri="{A12FA001-AC4F-418D-AE19-62706E023703}">
                                <ahyp:hlinkClr xmlns:ahyp="http://schemas.microsoft.com/office/drawing/2018/hyperlinkcolor" val="tx"/>
                              </a:ext>
                            </a:extLst>
                          </a:hlinkClick>
                        </a:rPr>
                        <a:t>山添村</a:t>
                      </a:r>
                      <a:endParaRPr kumimoji="1" lang="ja-JP" altLang="en-US" sz="1100" u="none" dirty="0">
                        <a:solidFill>
                          <a:schemeClr val="tx1"/>
                        </a:solidFill>
                        <a:highlight>
                          <a:srgbClr val="F3D2EC"/>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8EDEA9"/>
                          </a:highlight>
                          <a:latin typeface="+mn-ea"/>
                          <a:ea typeface="+mn-ea"/>
                          <a:hlinkClick r:id="rId17">
                            <a:extLst>
                              <a:ext uri="{A12FA001-AC4F-418D-AE19-62706E023703}">
                                <ahyp:hlinkClr xmlns:ahyp="http://schemas.microsoft.com/office/drawing/2018/hyperlinkcolor" val="tx"/>
                              </a:ext>
                            </a:extLst>
                          </a:hlinkClick>
                        </a:rPr>
                        <a:t>高市郡高取町</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18">
                            <a:extLst>
                              <a:ext uri="{A12FA001-AC4F-418D-AE19-62706E023703}">
                                <ahyp:hlinkClr xmlns:ahyp="http://schemas.microsoft.com/office/drawing/2018/hyperlinkcolor" val="tx"/>
                              </a:ext>
                            </a:extLst>
                          </a:hlinkClick>
                        </a:rPr>
                        <a:t>吉野郡天川村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856775822"/>
                  </a:ext>
                </a:extLst>
              </a:tr>
              <a:tr h="320826">
                <a:tc>
                  <a:txBody>
                    <a:bodyPr/>
                    <a:lstStyle/>
                    <a:p>
                      <a:r>
                        <a:rPr kumimoji="1" lang="zh-TW" altLang="en-US" sz="1100" u="none" dirty="0">
                          <a:solidFill>
                            <a:schemeClr val="tx1"/>
                          </a:solidFill>
                          <a:highlight>
                            <a:srgbClr val="FBF3BF"/>
                          </a:highlight>
                          <a:latin typeface="+mn-ea"/>
                          <a:ea typeface="+mn-ea"/>
                          <a:hlinkClick r:id="rId19">
                            <a:extLst>
                              <a:ext uri="{A12FA001-AC4F-418D-AE19-62706E023703}">
                                <ahyp:hlinkClr xmlns:ahyp="http://schemas.microsoft.com/office/drawing/2018/hyperlinkcolor" val="tx"/>
                              </a:ext>
                            </a:extLst>
                          </a:hlinkClick>
                        </a:rPr>
                        <a:t>天理市</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u="none" dirty="0">
                          <a:solidFill>
                            <a:schemeClr val="tx1"/>
                          </a:solidFill>
                          <a:highlight>
                            <a:srgbClr val="FBF3BF"/>
                          </a:highlight>
                          <a:latin typeface="+mn-ea"/>
                          <a:ea typeface="+mn-ea"/>
                          <a:hlinkClick r:id="rId20">
                            <a:extLst>
                              <a:ext uri="{A12FA001-AC4F-418D-AE19-62706E023703}">
                                <ahyp:hlinkClr xmlns:ahyp="http://schemas.microsoft.com/office/drawing/2018/hyperlinkcolor" val="tx"/>
                              </a:ext>
                            </a:extLst>
                          </a:hlinkClick>
                        </a:rPr>
                        <a:t>生駒郡</a:t>
                      </a:r>
                      <a:r>
                        <a:rPr kumimoji="1" lang="ja-JP" altLang="en-US" sz="1100" u="none">
                          <a:solidFill>
                            <a:schemeClr val="tx1"/>
                          </a:solidFill>
                          <a:highlight>
                            <a:srgbClr val="FBF3BF"/>
                          </a:highlight>
                          <a:latin typeface="+mn-ea"/>
                          <a:ea typeface="+mn-ea"/>
                          <a:hlinkClick r:id="rId20">
                            <a:extLst>
                              <a:ext uri="{A12FA001-AC4F-418D-AE19-62706E023703}">
                                <ahyp:hlinkClr xmlns:ahyp="http://schemas.microsoft.com/office/drawing/2018/hyperlinkcolor" val="tx"/>
                              </a:ext>
                            </a:extLst>
                          </a:hlinkClick>
                        </a:rPr>
                        <a:t>平群町</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8EDEA9"/>
                          </a:highlight>
                          <a:latin typeface="+mn-ea"/>
                          <a:ea typeface="+mn-ea"/>
                          <a:hlinkClick r:id="rId21">
                            <a:extLst>
                              <a:ext uri="{A12FA001-AC4F-418D-AE19-62706E023703}">
                                <ahyp:hlinkClr xmlns:ahyp="http://schemas.microsoft.com/office/drawing/2018/hyperlinkcolor" val="tx"/>
                              </a:ext>
                            </a:extLst>
                          </a:hlinkClick>
                        </a:rPr>
                        <a:t>高市郡明日香村</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22">
                            <a:extLst>
                              <a:ext uri="{A12FA001-AC4F-418D-AE19-62706E023703}">
                                <ahyp:hlinkClr xmlns:ahyp="http://schemas.microsoft.com/office/drawing/2018/hyperlinkcolor" val="tx"/>
                              </a:ext>
                            </a:extLst>
                          </a:hlinkClick>
                        </a:rPr>
                        <a:t>吉野郡野迫川村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3358139141"/>
                  </a:ext>
                </a:extLst>
              </a:tr>
              <a:tr h="320826">
                <a:tc>
                  <a:txBody>
                    <a:bodyPr/>
                    <a:lstStyle/>
                    <a:p>
                      <a:r>
                        <a:rPr kumimoji="1" lang="zh-TW" altLang="en-US" sz="1100" u="none" dirty="0">
                          <a:solidFill>
                            <a:schemeClr val="tx1"/>
                          </a:solidFill>
                          <a:highlight>
                            <a:srgbClr val="8EDEA9"/>
                          </a:highlight>
                          <a:latin typeface="+mn-ea"/>
                          <a:ea typeface="+mn-ea"/>
                          <a:hlinkClick r:id="rId23">
                            <a:extLst>
                              <a:ext uri="{A12FA001-AC4F-418D-AE19-62706E023703}">
                                <ahyp:hlinkClr xmlns:ahyp="http://schemas.microsoft.com/office/drawing/2018/hyperlinkcolor" val="tx"/>
                              </a:ext>
                            </a:extLst>
                          </a:hlinkClick>
                        </a:rPr>
                        <a:t>橿原市</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u="none" dirty="0">
                          <a:solidFill>
                            <a:schemeClr val="tx1"/>
                          </a:solidFill>
                          <a:highlight>
                            <a:srgbClr val="FBF3BF"/>
                          </a:highlight>
                          <a:latin typeface="+mn-ea"/>
                          <a:ea typeface="+mn-ea"/>
                          <a:hlinkClick r:id="rId24">
                            <a:extLst>
                              <a:ext uri="{A12FA001-AC4F-418D-AE19-62706E023703}">
                                <ahyp:hlinkClr xmlns:ahyp="http://schemas.microsoft.com/office/drawing/2018/hyperlinkcolor" val="tx"/>
                              </a:ext>
                            </a:extLst>
                          </a:hlinkClick>
                        </a:rPr>
                        <a:t>生駒郡</a:t>
                      </a:r>
                      <a:r>
                        <a:rPr kumimoji="1" lang="ja-JP" altLang="en-US" sz="1100" u="none">
                          <a:solidFill>
                            <a:schemeClr val="tx1"/>
                          </a:solidFill>
                          <a:highlight>
                            <a:srgbClr val="FBF3BF"/>
                          </a:highlight>
                          <a:latin typeface="+mn-ea"/>
                          <a:ea typeface="+mn-ea"/>
                          <a:hlinkClick r:id="rId24">
                            <a:extLst>
                              <a:ext uri="{A12FA001-AC4F-418D-AE19-62706E023703}">
                                <ahyp:hlinkClr xmlns:ahyp="http://schemas.microsoft.com/office/drawing/2018/hyperlinkcolor" val="tx"/>
                              </a:ext>
                            </a:extLst>
                          </a:hlinkClick>
                        </a:rPr>
                        <a:t>三郷町</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8EDEA9"/>
                          </a:highlight>
                          <a:latin typeface="+mn-ea"/>
                          <a:ea typeface="+mn-ea"/>
                          <a:hlinkClick r:id="rId25">
                            <a:extLst>
                              <a:ext uri="{A12FA001-AC4F-418D-AE19-62706E023703}">
                                <ahyp:hlinkClr xmlns:ahyp="http://schemas.microsoft.com/office/drawing/2018/hyperlinkcolor" val="tx"/>
                              </a:ext>
                            </a:extLst>
                          </a:hlinkClick>
                        </a:rPr>
                        <a:t>北葛城郡上牧町</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26">
                            <a:extLst>
                              <a:ext uri="{A12FA001-AC4F-418D-AE19-62706E023703}">
                                <ahyp:hlinkClr xmlns:ahyp="http://schemas.microsoft.com/office/drawing/2018/hyperlinkcolor" val="tx"/>
                              </a:ext>
                            </a:extLst>
                          </a:hlinkClick>
                        </a:rPr>
                        <a:t>吉野郡十津川村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2442969044"/>
                  </a:ext>
                </a:extLst>
              </a:tr>
              <a:tr h="320826">
                <a:tc>
                  <a:txBody>
                    <a:bodyPr/>
                    <a:lstStyle/>
                    <a:p>
                      <a:r>
                        <a:rPr kumimoji="1" lang="ja-JP" altLang="en-US" sz="1100" u="none">
                          <a:solidFill>
                            <a:schemeClr val="tx1"/>
                          </a:solidFill>
                          <a:highlight>
                            <a:srgbClr val="F3D2EC"/>
                          </a:highlight>
                          <a:latin typeface="+mn-ea"/>
                          <a:ea typeface="+mn-ea"/>
                          <a:hlinkClick r:id="rId27">
                            <a:extLst>
                              <a:ext uri="{A12FA001-AC4F-418D-AE19-62706E023703}">
                                <ahyp:hlinkClr xmlns:ahyp="http://schemas.microsoft.com/office/drawing/2018/hyperlinkcolor" val="tx"/>
                              </a:ext>
                            </a:extLst>
                          </a:hlinkClick>
                        </a:rPr>
                        <a:t>桜井市</a:t>
                      </a:r>
                      <a:endParaRPr kumimoji="1" lang="ja-JP" altLang="en-US" sz="1100" u="none" dirty="0">
                        <a:solidFill>
                          <a:schemeClr val="tx1"/>
                        </a:solidFill>
                        <a:highlight>
                          <a:srgbClr val="F3D2EC"/>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u="none" dirty="0">
                          <a:solidFill>
                            <a:schemeClr val="tx1"/>
                          </a:solidFill>
                          <a:highlight>
                            <a:srgbClr val="FBF3BF"/>
                          </a:highlight>
                          <a:latin typeface="+mn-ea"/>
                          <a:ea typeface="+mn-ea"/>
                          <a:hlinkClick r:id="rId28">
                            <a:extLst>
                              <a:ext uri="{A12FA001-AC4F-418D-AE19-62706E023703}">
                                <ahyp:hlinkClr xmlns:ahyp="http://schemas.microsoft.com/office/drawing/2018/hyperlinkcolor" val="tx"/>
                              </a:ext>
                            </a:extLst>
                          </a:hlinkClick>
                        </a:rPr>
                        <a:t>生駒郡</a:t>
                      </a:r>
                      <a:r>
                        <a:rPr kumimoji="1" lang="ja-JP" altLang="en-US" sz="1100" u="none">
                          <a:solidFill>
                            <a:schemeClr val="tx1"/>
                          </a:solidFill>
                          <a:highlight>
                            <a:srgbClr val="FBF3BF"/>
                          </a:highlight>
                          <a:latin typeface="+mn-ea"/>
                          <a:ea typeface="+mn-ea"/>
                          <a:hlinkClick r:id="rId28">
                            <a:extLst>
                              <a:ext uri="{A12FA001-AC4F-418D-AE19-62706E023703}">
                                <ahyp:hlinkClr xmlns:ahyp="http://schemas.microsoft.com/office/drawing/2018/hyperlinkcolor" val="tx"/>
                              </a:ext>
                            </a:extLst>
                          </a:hlinkClick>
                        </a:rPr>
                        <a:t>斑鳩町</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8EDEA9"/>
                          </a:highlight>
                          <a:latin typeface="+mn-ea"/>
                          <a:ea typeface="+mn-ea"/>
                          <a:hlinkClick r:id="rId29">
                            <a:extLst>
                              <a:ext uri="{A12FA001-AC4F-418D-AE19-62706E023703}">
                                <ahyp:hlinkClr xmlns:ahyp="http://schemas.microsoft.com/office/drawing/2018/hyperlinkcolor" val="tx"/>
                              </a:ext>
                            </a:extLst>
                          </a:hlinkClick>
                        </a:rPr>
                        <a:t>北葛城郡王寺町</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30">
                            <a:extLst>
                              <a:ext uri="{A12FA001-AC4F-418D-AE19-62706E023703}">
                                <ahyp:hlinkClr xmlns:ahyp="http://schemas.microsoft.com/office/drawing/2018/hyperlinkcolor" val="tx"/>
                              </a:ext>
                            </a:extLst>
                          </a:hlinkClick>
                        </a:rPr>
                        <a:t>吉野郡下北山村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3657406705"/>
                  </a:ext>
                </a:extLst>
              </a:tr>
              <a:tr h="320826">
                <a:tc>
                  <a:txBody>
                    <a:bodyPr/>
                    <a:lstStyle/>
                    <a:p>
                      <a:r>
                        <a:rPr kumimoji="1" lang="zh-TW" altLang="en-US" sz="1100" u="none" dirty="0">
                          <a:solidFill>
                            <a:schemeClr val="tx1"/>
                          </a:solidFill>
                          <a:highlight>
                            <a:srgbClr val="8EDEA9"/>
                          </a:highlight>
                          <a:latin typeface="+mn-ea"/>
                          <a:ea typeface="+mn-ea"/>
                          <a:hlinkClick r:id="rId31">
                            <a:extLst>
                              <a:ext uri="{A12FA001-AC4F-418D-AE19-62706E023703}">
                                <ahyp:hlinkClr xmlns:ahyp="http://schemas.microsoft.com/office/drawing/2018/hyperlinkcolor" val="tx"/>
                              </a:ext>
                            </a:extLst>
                          </a:hlinkClick>
                        </a:rPr>
                        <a:t>五條市</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zh-TW" altLang="en-US" sz="1100" u="none" dirty="0">
                          <a:solidFill>
                            <a:schemeClr val="tx1"/>
                          </a:solidFill>
                          <a:highlight>
                            <a:srgbClr val="FBF3BF"/>
                          </a:highlight>
                          <a:latin typeface="+mn-ea"/>
                          <a:ea typeface="+mn-ea"/>
                          <a:hlinkClick r:id="rId32">
                            <a:extLst>
                              <a:ext uri="{A12FA001-AC4F-418D-AE19-62706E023703}">
                                <ahyp:hlinkClr xmlns:ahyp="http://schemas.microsoft.com/office/drawing/2018/hyperlinkcolor" val="tx"/>
                              </a:ext>
                            </a:extLst>
                          </a:hlinkClick>
                        </a:rPr>
                        <a:t>生駒郡</a:t>
                      </a:r>
                      <a:r>
                        <a:rPr kumimoji="1" lang="ja-JP" altLang="en-US" sz="1100" u="none">
                          <a:solidFill>
                            <a:schemeClr val="tx1"/>
                          </a:solidFill>
                          <a:highlight>
                            <a:srgbClr val="FBF3BF"/>
                          </a:highlight>
                          <a:latin typeface="+mn-ea"/>
                          <a:ea typeface="+mn-ea"/>
                          <a:hlinkClick r:id="rId32">
                            <a:extLst>
                              <a:ext uri="{A12FA001-AC4F-418D-AE19-62706E023703}">
                                <ahyp:hlinkClr xmlns:ahyp="http://schemas.microsoft.com/office/drawing/2018/hyperlinkcolor" val="tx"/>
                              </a:ext>
                            </a:extLst>
                          </a:hlinkClick>
                        </a:rPr>
                        <a:t>安堵町</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8EDEA9"/>
                          </a:highlight>
                          <a:latin typeface="+mn-ea"/>
                          <a:ea typeface="+mn-ea"/>
                          <a:hlinkClick r:id="rId33">
                            <a:extLst>
                              <a:ext uri="{A12FA001-AC4F-418D-AE19-62706E023703}">
                                <ahyp:hlinkClr xmlns:ahyp="http://schemas.microsoft.com/office/drawing/2018/hyperlinkcolor" val="tx"/>
                              </a:ext>
                            </a:extLst>
                          </a:hlinkClick>
                        </a:rPr>
                        <a:t>北葛城郡広陵町</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34">
                            <a:extLst>
                              <a:ext uri="{A12FA001-AC4F-418D-AE19-62706E023703}">
                                <ahyp:hlinkClr xmlns:ahyp="http://schemas.microsoft.com/office/drawing/2018/hyperlinkcolor" val="tx"/>
                              </a:ext>
                            </a:extLst>
                          </a:hlinkClick>
                        </a:rPr>
                        <a:t>吉野郡上北山村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396082486"/>
                  </a:ext>
                </a:extLst>
              </a:tr>
              <a:tr h="320826">
                <a:tc>
                  <a:txBody>
                    <a:bodyPr/>
                    <a:lstStyle/>
                    <a:p>
                      <a:r>
                        <a:rPr kumimoji="1" lang="ja-JP" altLang="en-US" sz="1100" u="none" dirty="0">
                          <a:solidFill>
                            <a:schemeClr val="tx1"/>
                          </a:solidFill>
                          <a:highlight>
                            <a:srgbClr val="8EDEA9"/>
                          </a:highlight>
                          <a:latin typeface="+mn-ea"/>
                          <a:ea typeface="+mn-ea"/>
                          <a:hlinkClick r:id="rId35">
                            <a:extLst>
                              <a:ext uri="{A12FA001-AC4F-418D-AE19-62706E023703}">
                                <ahyp:hlinkClr xmlns:ahyp="http://schemas.microsoft.com/office/drawing/2018/hyperlinkcolor" val="tx"/>
                              </a:ext>
                            </a:extLst>
                          </a:hlinkClick>
                        </a:rPr>
                        <a:t>御所市</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F3D2EC"/>
                          </a:highlight>
                          <a:latin typeface="+mn-ea"/>
                          <a:ea typeface="+mn-ea"/>
                          <a:hlinkClick r:id="rId36">
                            <a:extLst>
                              <a:ext uri="{A12FA001-AC4F-418D-AE19-62706E023703}">
                                <ahyp:hlinkClr xmlns:ahyp="http://schemas.microsoft.com/office/drawing/2018/hyperlinkcolor" val="tx"/>
                              </a:ext>
                            </a:extLst>
                          </a:hlinkClick>
                        </a:rPr>
                        <a:t>磯城郡川西町</a:t>
                      </a:r>
                      <a:endParaRPr kumimoji="1" lang="en-US" altLang="ja-JP" sz="1100" u="none" dirty="0">
                        <a:solidFill>
                          <a:schemeClr val="tx1"/>
                        </a:solidFill>
                        <a:highlight>
                          <a:srgbClr val="F3D2EC"/>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8EDEA9"/>
                          </a:highlight>
                          <a:latin typeface="+mn-ea"/>
                          <a:ea typeface="+mn-ea"/>
                          <a:hlinkClick r:id="rId37">
                            <a:extLst>
                              <a:ext uri="{A12FA001-AC4F-418D-AE19-62706E023703}">
                                <ahyp:hlinkClr xmlns:ahyp="http://schemas.microsoft.com/office/drawing/2018/hyperlinkcolor" val="tx"/>
                              </a:ext>
                            </a:extLst>
                          </a:hlinkClick>
                        </a:rPr>
                        <a:t>北葛城郡河合町</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38">
                            <a:extLst>
                              <a:ext uri="{A12FA001-AC4F-418D-AE19-62706E023703}">
                                <ahyp:hlinkClr xmlns:ahyp="http://schemas.microsoft.com/office/drawing/2018/hyperlinkcolor" val="tx"/>
                              </a:ext>
                            </a:extLst>
                          </a:hlinkClick>
                        </a:rPr>
                        <a:t>吉野郡川上村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2092537044"/>
                  </a:ext>
                </a:extLst>
              </a:tr>
              <a:tr h="32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u="none">
                          <a:solidFill>
                            <a:schemeClr val="tx1"/>
                          </a:solidFill>
                          <a:highlight>
                            <a:srgbClr val="FBF3BF"/>
                          </a:highlight>
                          <a:latin typeface="+mn-ea"/>
                          <a:ea typeface="+mn-ea"/>
                          <a:hlinkClick r:id="rId39">
                            <a:extLst>
                              <a:ext uri="{A12FA001-AC4F-418D-AE19-62706E023703}">
                                <ahyp:hlinkClr xmlns:ahyp="http://schemas.microsoft.com/office/drawing/2018/hyperlinkcolor" val="tx"/>
                              </a:ext>
                            </a:extLst>
                          </a:hlinkClick>
                        </a:rPr>
                        <a:t>生駒</a:t>
                      </a:r>
                      <a:r>
                        <a:rPr kumimoji="1" lang="zh-TW" altLang="en-US" sz="1100" u="none" dirty="0">
                          <a:solidFill>
                            <a:schemeClr val="tx1"/>
                          </a:solidFill>
                          <a:highlight>
                            <a:srgbClr val="FBF3BF"/>
                          </a:highlight>
                          <a:latin typeface="+mn-ea"/>
                          <a:ea typeface="+mn-ea"/>
                          <a:hlinkClick r:id="rId39">
                            <a:extLst>
                              <a:ext uri="{A12FA001-AC4F-418D-AE19-62706E023703}">
                                <ahyp:hlinkClr xmlns:ahyp="http://schemas.microsoft.com/office/drawing/2018/hyperlinkcolor" val="tx"/>
                              </a:ext>
                            </a:extLst>
                          </a:hlinkClick>
                        </a:rPr>
                        <a:t>市</a:t>
                      </a:r>
                      <a:endParaRPr kumimoji="1" lang="ja-JP" altLang="en-US" sz="1100" u="none">
                        <a:solidFill>
                          <a:schemeClr val="tx1"/>
                        </a:solidFill>
                        <a:highlight>
                          <a:srgbClr val="FBF3BF"/>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u="none">
                          <a:solidFill>
                            <a:schemeClr val="tx1"/>
                          </a:solidFill>
                          <a:highlight>
                            <a:srgbClr val="F3D2EC"/>
                          </a:highlight>
                          <a:latin typeface="+mn-ea"/>
                          <a:ea typeface="+mn-ea"/>
                          <a:hlinkClick r:id="rId36">
                            <a:extLst>
                              <a:ext uri="{A12FA001-AC4F-418D-AE19-62706E023703}">
                                <ahyp:hlinkClr xmlns:ahyp="http://schemas.microsoft.com/office/drawing/2018/hyperlinkcolor" val="tx"/>
                              </a:ext>
                            </a:extLst>
                          </a:hlinkClick>
                        </a:rPr>
                        <a:t>磯城郡三宅町</a:t>
                      </a:r>
                      <a:endParaRPr kumimoji="1" lang="ja-JP" altLang="en-US" sz="1100" u="none" dirty="0">
                        <a:solidFill>
                          <a:schemeClr val="tx1"/>
                        </a:solidFill>
                        <a:highlight>
                          <a:srgbClr val="F3D2EC"/>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CFEBFF"/>
                          </a:highlight>
                          <a:latin typeface="+mn-ea"/>
                          <a:ea typeface="+mn-ea"/>
                          <a:hlinkClick r:id="rId40">
                            <a:extLst>
                              <a:ext uri="{A12FA001-AC4F-418D-AE19-62706E023703}">
                                <ahyp:hlinkClr xmlns:ahyp="http://schemas.microsoft.com/office/drawing/2018/hyperlinkcolor" val="tx"/>
                              </a:ext>
                            </a:extLst>
                          </a:hlinkClick>
                        </a:rPr>
                        <a:t>吉野郡吉野町</a:t>
                      </a:r>
                      <a:endParaRPr kumimoji="1" lang="ja-JP" altLang="en-US" sz="1100" u="none" dirty="0">
                        <a:solidFill>
                          <a:schemeClr val="tx1"/>
                        </a:solidFill>
                        <a:highlight>
                          <a:srgbClr val="CFEBFF"/>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41">
                            <a:extLst>
                              <a:ext uri="{A12FA001-AC4F-418D-AE19-62706E023703}">
                                <ahyp:hlinkClr xmlns:ahyp="http://schemas.microsoft.com/office/drawing/2018/hyperlinkcolor" val="tx"/>
                              </a:ext>
                            </a:extLst>
                          </a:hlinkClick>
                        </a:rPr>
                        <a:t>吉野郡東吉野村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480213459"/>
                  </a:ext>
                </a:extLst>
              </a:tr>
              <a:tr h="32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u="none" dirty="0">
                          <a:solidFill>
                            <a:schemeClr val="tx1"/>
                          </a:solidFill>
                          <a:highlight>
                            <a:srgbClr val="8EDEA9"/>
                          </a:highlight>
                          <a:latin typeface="+mn-ea"/>
                          <a:ea typeface="+mn-ea"/>
                          <a:hlinkClick r:id="rId42">
                            <a:extLst>
                              <a:ext uri="{A12FA001-AC4F-418D-AE19-62706E023703}">
                                <ahyp:hlinkClr xmlns:ahyp="http://schemas.microsoft.com/office/drawing/2018/hyperlinkcolor" val="tx"/>
                              </a:ext>
                            </a:extLst>
                          </a:hlinkClick>
                        </a:rPr>
                        <a:t>香芝市</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u="none" dirty="0">
                          <a:solidFill>
                            <a:schemeClr val="tx1"/>
                          </a:solidFill>
                          <a:highlight>
                            <a:srgbClr val="F3D2EC"/>
                          </a:highlight>
                          <a:latin typeface="+mn-ea"/>
                          <a:ea typeface="+mn-ea"/>
                          <a:hlinkClick r:id="rId43">
                            <a:extLst>
                              <a:ext uri="{A12FA001-AC4F-418D-AE19-62706E023703}">
                                <ahyp:hlinkClr xmlns:ahyp="http://schemas.microsoft.com/office/drawing/2018/hyperlinkcolor" val="tx"/>
                              </a:ext>
                            </a:extLst>
                          </a:hlinkClick>
                        </a:rPr>
                        <a:t>磯城郡田原本町</a:t>
                      </a:r>
                      <a:endParaRPr kumimoji="1" lang="ja-JP" altLang="en-US" sz="1100" u="none" dirty="0">
                        <a:solidFill>
                          <a:schemeClr val="tx1"/>
                        </a:solidFill>
                        <a:highlight>
                          <a:srgbClr val="F3D2EC"/>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u="none">
                          <a:solidFill>
                            <a:schemeClr val="tx1"/>
                          </a:solidFill>
                          <a:highlight>
                            <a:srgbClr val="CFEBFF"/>
                          </a:highlight>
                          <a:latin typeface="+mn-ea"/>
                          <a:ea typeface="+mn-ea"/>
                          <a:hlinkClick r:id="rId44">
                            <a:extLst>
                              <a:ext uri="{A12FA001-AC4F-418D-AE19-62706E023703}">
                                <ahyp:hlinkClr xmlns:ahyp="http://schemas.microsoft.com/office/drawing/2018/hyperlinkcolor" val="tx"/>
                              </a:ext>
                            </a:extLst>
                          </a:hlinkClick>
                        </a:rPr>
                        <a:t>吉野郡大淀町</a:t>
                      </a:r>
                      <a:endParaRPr kumimoji="1" lang="ja-JP" altLang="en-US" sz="1100" u="none" dirty="0">
                        <a:solidFill>
                          <a:schemeClr val="tx1"/>
                        </a:solidFill>
                        <a:highlight>
                          <a:srgbClr val="CFEBFF"/>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u="none" dirty="0">
                        <a:solidFill>
                          <a:schemeClr val="tx1"/>
                        </a:solidFill>
                        <a:latin typeface="+mn-ea"/>
                        <a:ea typeface="+mn-ea"/>
                      </a:endParaRPr>
                    </a:p>
                  </a:txBody>
                  <a:tcPr marL="72000" marR="72000" marT="72000" marB="72000" anchor="ctr"/>
                </a:tc>
                <a:extLst>
                  <a:ext uri="{0D108BD9-81ED-4DB2-BD59-A6C34878D82A}">
                    <a16:rowId xmlns:a16="http://schemas.microsoft.com/office/drawing/2014/main" val="823132168"/>
                  </a:ext>
                </a:extLst>
              </a:tr>
            </a:tbl>
          </a:graphicData>
        </a:graphic>
      </p:graphicFrame>
      <p:sp>
        <p:nvSpPr>
          <p:cNvPr id="25" name="テキスト ボックス 24">
            <a:extLst>
              <a:ext uri="{FF2B5EF4-FFF2-40B4-BE49-F238E27FC236}">
                <a16:creationId xmlns:a16="http://schemas.microsoft.com/office/drawing/2014/main" id="{E4DA5BF6-6DA3-B3EA-C109-A20B20327129}"/>
              </a:ext>
            </a:extLst>
          </p:cNvPr>
          <p:cNvSpPr txBox="1"/>
          <p:nvPr/>
        </p:nvSpPr>
        <p:spPr>
          <a:xfrm>
            <a:off x="762244" y="6473251"/>
            <a:ext cx="7416000" cy="430887"/>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「あなたのまちの財政状況」で</a:t>
            </a:r>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詳しく見てみよう　　</a:t>
            </a:r>
            <a:r>
              <a:rPr kumimoji="1" lang="en-US" altLang="ja-JP" sz="1100" dirty="0">
                <a:latin typeface="+mn-lt"/>
                <a:ea typeface="ＭＳ Ｐゴシック" panose="020B0600070205080204" pitchFamily="50" charset="-128"/>
                <a:hlinkClick r:id="rId45">
                  <a:extLst>
                    <a:ext uri="{A12FA001-AC4F-418D-AE19-62706E023703}">
                      <ahyp:hlinkClr xmlns:ahyp="http://schemas.microsoft.com/office/drawing/2018/hyperlinkcolor" val="tx"/>
                    </a:ext>
                  </a:extLst>
                </a:hlinkClick>
              </a:rPr>
              <a:t>https://www.pref.nara.jp/1632.htm#moduleid19990</a:t>
            </a:r>
            <a:endParaRPr kumimoji="1" lang="en-US" altLang="ja-JP" sz="1100" dirty="0">
              <a:latin typeface="+mn-lt"/>
              <a:ea typeface="ＭＳ Ｐゴシック" panose="020B0600070205080204" pitchFamily="50" charset="-128"/>
            </a:endParaRPr>
          </a:p>
          <a:p>
            <a:endParaRPr kumimoji="1" lang="en-US" altLang="ja-JP" sz="1100" dirty="0">
              <a:latin typeface="Arial" panose="020B0604020202020204" pitchFamily="34" charset="0"/>
              <a:cs typeface="Arial" panose="020B0604020202020204" pitchFamily="34" charset="0"/>
            </a:endParaRPr>
          </a:p>
        </p:txBody>
      </p:sp>
      <p:pic>
        <p:nvPicPr>
          <p:cNvPr id="27" name="図 26" descr="マップ&#10;&#10;AI によって生成されたコンテンツは間違っている可能性があります。">
            <a:extLst>
              <a:ext uri="{FF2B5EF4-FFF2-40B4-BE49-F238E27FC236}">
                <a16:creationId xmlns:a16="http://schemas.microsoft.com/office/drawing/2014/main" id="{4E0E4DCD-DA79-9CFE-7ED7-B69F2B7D4C6D}"/>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237745" y="1487913"/>
            <a:ext cx="3464149" cy="4861113"/>
          </a:xfrm>
          <a:prstGeom prst="rect">
            <a:avLst/>
          </a:prstGeom>
        </p:spPr>
      </p:pic>
      <p:pic>
        <p:nvPicPr>
          <p:cNvPr id="22" name="図 21">
            <a:extLst>
              <a:ext uri="{FF2B5EF4-FFF2-40B4-BE49-F238E27FC236}">
                <a16:creationId xmlns:a16="http://schemas.microsoft.com/office/drawing/2014/main" id="{B8E090CF-CEA4-4983-BAE6-87CC63EA8598}"/>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7846038" y="236648"/>
            <a:ext cx="1057932" cy="1076937"/>
          </a:xfrm>
          <a:prstGeom prst="rect">
            <a:avLst/>
          </a:prstGeom>
        </p:spPr>
      </p:pic>
      <p:sp>
        <p:nvSpPr>
          <p:cNvPr id="26" name="テキスト ボックス 25">
            <a:extLst>
              <a:ext uri="{FF2B5EF4-FFF2-40B4-BE49-F238E27FC236}">
                <a16:creationId xmlns:a16="http://schemas.microsoft.com/office/drawing/2014/main" id="{E1A7FF3D-B5A3-4D58-BF4A-37B71B97D170}"/>
              </a:ext>
            </a:extLst>
          </p:cNvPr>
          <p:cNvSpPr txBox="1"/>
          <p:nvPr/>
        </p:nvSpPr>
        <p:spPr>
          <a:xfrm>
            <a:off x="6791529" y="1001598"/>
            <a:ext cx="995177" cy="305414"/>
          </a:xfrm>
          <a:prstGeom prst="rect">
            <a:avLst/>
          </a:prstGeom>
          <a:solidFill>
            <a:schemeClr val="bg1"/>
          </a:solidFill>
          <a:ln>
            <a:solidFill>
              <a:schemeClr val="accent1"/>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sp>
        <p:nvSpPr>
          <p:cNvPr id="3" name="スライド番号プレースホルダー 8">
            <a:extLst>
              <a:ext uri="{FF2B5EF4-FFF2-40B4-BE49-F238E27FC236}">
                <a16:creationId xmlns:a16="http://schemas.microsoft.com/office/drawing/2014/main" id="{3EFD74A4-EF8E-B7B8-FAC7-FCAE7413561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26</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17271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解いてみよう</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穴埋め問題</a:t>
            </a:r>
          </a:p>
        </p:txBody>
      </p:sp>
      <p:sp>
        <p:nvSpPr>
          <p:cNvPr id="19" name="AutoShape 353">
            <a:extLst>
              <a:ext uri="{FF2B5EF4-FFF2-40B4-BE49-F238E27FC236}">
                <a16:creationId xmlns:a16="http://schemas.microsoft.com/office/drawing/2014/main" id="{FD19DC69-D203-4A8F-B2C6-7E69B303B44D}"/>
              </a:ext>
            </a:extLst>
          </p:cNvPr>
          <p:cNvSpPr>
            <a:spLocks noChangeArrowheads="1"/>
          </p:cNvSpPr>
          <p:nvPr/>
        </p:nvSpPr>
        <p:spPr bwMode="auto">
          <a:xfrm>
            <a:off x="323851" y="1076587"/>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これまでのおさらいとして、問題にチャレンジしてみよう。</a:t>
            </a:r>
          </a:p>
        </p:txBody>
      </p:sp>
      <p:pic>
        <p:nvPicPr>
          <p:cNvPr id="26" name="Picture 29">
            <a:extLst>
              <a:ext uri="{FF2B5EF4-FFF2-40B4-BE49-F238E27FC236}">
                <a16:creationId xmlns:a16="http://schemas.microsoft.com/office/drawing/2014/main" id="{D3B50C1E-A345-4924-A31F-A88710E2EC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920434" y="785230"/>
            <a:ext cx="849459" cy="101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a:extLst>
              <a:ext uri="{FF2B5EF4-FFF2-40B4-BE49-F238E27FC236}">
                <a16:creationId xmlns:a16="http://schemas.microsoft.com/office/drawing/2014/main" id="{2C7CE4E9-8041-4507-85E9-1BDAD623252C}"/>
              </a:ext>
            </a:extLst>
          </p:cNvPr>
          <p:cNvSpPr>
            <a:spLocks noChangeArrowheads="1"/>
          </p:cNvSpPr>
          <p:nvPr/>
        </p:nvSpPr>
        <p:spPr bwMode="auto">
          <a:xfrm>
            <a:off x="6371338" y="1246095"/>
            <a:ext cx="1623401" cy="27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050" dirty="0">
                <a:latin typeface="+mn-ea"/>
                <a:ea typeface="+mn-ea"/>
                <a:cs typeface="メイリオ" panose="020B0604030504040204" pitchFamily="50" charset="-128"/>
              </a:rPr>
              <a:t>※ </a:t>
            </a:r>
            <a:r>
              <a:rPr lang="ja-JP" altLang="en-US" sz="1050" dirty="0">
                <a:latin typeface="+mn-ea"/>
                <a:ea typeface="+mn-ea"/>
                <a:cs typeface="メイリオ" panose="020B0604030504040204" pitchFamily="50" charset="-128"/>
              </a:rPr>
              <a:t>答えは最後のページ</a:t>
            </a:r>
            <a:endParaRPr lang="en-US" altLang="ja-JP" sz="1050" dirty="0">
              <a:latin typeface="+mn-ea"/>
              <a:ea typeface="+mn-ea"/>
              <a:cs typeface="メイリオ" panose="020B0604030504040204" pitchFamily="50" charset="-128"/>
            </a:endParaRPr>
          </a:p>
        </p:txBody>
      </p:sp>
      <p:grpSp>
        <p:nvGrpSpPr>
          <p:cNvPr id="21" name="グループ化 20">
            <a:extLst>
              <a:ext uri="{FF2B5EF4-FFF2-40B4-BE49-F238E27FC236}">
                <a16:creationId xmlns:a16="http://schemas.microsoft.com/office/drawing/2014/main" id="{0F426525-A361-3816-47B9-637A22F06677}"/>
              </a:ext>
            </a:extLst>
          </p:cNvPr>
          <p:cNvGrpSpPr/>
          <p:nvPr/>
        </p:nvGrpSpPr>
        <p:grpSpPr>
          <a:xfrm>
            <a:off x="323849" y="1736974"/>
            <a:ext cx="8506443" cy="742510"/>
            <a:chOff x="323849" y="1792402"/>
            <a:chExt cx="8506443" cy="742510"/>
          </a:xfrm>
        </p:grpSpPr>
        <p:grpSp>
          <p:nvGrpSpPr>
            <p:cNvPr id="11" name="グループ化 10">
              <a:extLst>
                <a:ext uri="{FF2B5EF4-FFF2-40B4-BE49-F238E27FC236}">
                  <a16:creationId xmlns:a16="http://schemas.microsoft.com/office/drawing/2014/main" id="{C3BDC450-BDF5-817A-707E-C80819D9FB26}"/>
                </a:ext>
              </a:extLst>
            </p:cNvPr>
            <p:cNvGrpSpPr/>
            <p:nvPr/>
          </p:nvGrpSpPr>
          <p:grpSpPr>
            <a:xfrm>
              <a:off x="323849" y="1803354"/>
              <a:ext cx="8506443" cy="731558"/>
              <a:chOff x="323849" y="1803354"/>
              <a:chExt cx="8506443" cy="731558"/>
            </a:xfrm>
          </p:grpSpPr>
          <p:sp>
            <p:nvSpPr>
              <p:cNvPr id="5" name="正方形/長方形 4">
                <a:extLst>
                  <a:ext uri="{FF2B5EF4-FFF2-40B4-BE49-F238E27FC236}">
                    <a16:creationId xmlns:a16="http://schemas.microsoft.com/office/drawing/2014/main" id="{55AF6436-8D97-B1B4-FF6B-300784F56151}"/>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 name="正方形/長方形 6">
                <a:extLst>
                  <a:ext uri="{FF2B5EF4-FFF2-40B4-BE49-F238E27FC236}">
                    <a16:creationId xmlns:a16="http://schemas.microsoft.com/office/drawing/2014/main" id="{DF18804C-3A94-4AC3-B1EC-D3DEB625369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1</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0" name="Rectangle 36">
              <a:extLst>
                <a:ext uri="{FF2B5EF4-FFF2-40B4-BE49-F238E27FC236}">
                  <a16:creationId xmlns:a16="http://schemas.microsoft.com/office/drawing/2014/main" id="{F41AE482-23DD-AD13-1291-03F5C4EA67F5}"/>
                </a:ext>
              </a:extLst>
            </p:cNvPr>
            <p:cNvSpPr>
              <a:spLocks noChangeArrowheads="1"/>
            </p:cNvSpPr>
            <p:nvPr/>
          </p:nvSpPr>
          <p:spPr bwMode="auto">
            <a:xfrm>
              <a:off x="1257317" y="1792402"/>
              <a:ext cx="6853013" cy="68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ts val="2480"/>
                </a:lnSpc>
              </a:pPr>
              <a:r>
                <a:rPr lang="ja-JP" altLang="en-US" sz="1400">
                  <a:latin typeface="+mn-ea"/>
                  <a:ea typeface="+mn-ea"/>
                </a:rPr>
                <a:t>日本国憲法第３０条では、「国民は、法律の定めるところにより、（①　　）の義務を負ふ。」と定められている。</a:t>
              </a:r>
              <a:endParaRPr lang="en-US" altLang="ja-JP" sz="1400" dirty="0">
                <a:latin typeface="+mn-ea"/>
                <a:ea typeface="+mn-ea"/>
              </a:endParaRPr>
            </a:p>
          </p:txBody>
        </p:sp>
      </p:grpSp>
      <p:grpSp>
        <p:nvGrpSpPr>
          <p:cNvPr id="20" name="グループ化 19">
            <a:extLst>
              <a:ext uri="{FF2B5EF4-FFF2-40B4-BE49-F238E27FC236}">
                <a16:creationId xmlns:a16="http://schemas.microsoft.com/office/drawing/2014/main" id="{3127B951-8E77-B2C7-CF4C-C6F9DB0DB662}"/>
              </a:ext>
            </a:extLst>
          </p:cNvPr>
          <p:cNvGrpSpPr/>
          <p:nvPr/>
        </p:nvGrpSpPr>
        <p:grpSpPr>
          <a:xfrm>
            <a:off x="318778" y="2583011"/>
            <a:ext cx="8506443" cy="1402579"/>
            <a:chOff x="318778" y="2615187"/>
            <a:chExt cx="8506443" cy="1402579"/>
          </a:xfrm>
        </p:grpSpPr>
        <p:grpSp>
          <p:nvGrpSpPr>
            <p:cNvPr id="12" name="グループ化 11">
              <a:extLst>
                <a:ext uri="{FF2B5EF4-FFF2-40B4-BE49-F238E27FC236}">
                  <a16:creationId xmlns:a16="http://schemas.microsoft.com/office/drawing/2014/main" id="{7428A670-872C-3122-374E-F2018ED52000}"/>
                </a:ext>
              </a:extLst>
            </p:cNvPr>
            <p:cNvGrpSpPr/>
            <p:nvPr/>
          </p:nvGrpSpPr>
          <p:grpSpPr>
            <a:xfrm>
              <a:off x="318778" y="2627487"/>
              <a:ext cx="8506443" cy="1390279"/>
              <a:chOff x="323849" y="1803354"/>
              <a:chExt cx="8506443" cy="940749"/>
            </a:xfrm>
          </p:grpSpPr>
          <p:sp>
            <p:nvSpPr>
              <p:cNvPr id="13" name="正方形/長方形 12">
                <a:extLst>
                  <a:ext uri="{FF2B5EF4-FFF2-40B4-BE49-F238E27FC236}">
                    <a16:creationId xmlns:a16="http://schemas.microsoft.com/office/drawing/2014/main" id="{1FD211F1-71B7-A9BD-95D6-F69D4DA70AF0}"/>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3123E5DA-6838-A470-3634-10EA5FD75CC9}"/>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2</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5" name="Rectangle 36">
              <a:extLst>
                <a:ext uri="{FF2B5EF4-FFF2-40B4-BE49-F238E27FC236}">
                  <a16:creationId xmlns:a16="http://schemas.microsoft.com/office/drawing/2014/main" id="{539CA0CA-F419-4E99-A821-D943DC055D00}"/>
                </a:ext>
              </a:extLst>
            </p:cNvPr>
            <p:cNvSpPr>
              <a:spLocks noChangeArrowheads="1"/>
            </p:cNvSpPr>
            <p:nvPr/>
          </p:nvSpPr>
          <p:spPr bwMode="auto">
            <a:xfrm>
              <a:off x="1287521" y="2615187"/>
              <a:ext cx="7418418" cy="13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t" hangingPunct="1">
                <a:lnSpc>
                  <a:spcPts val="2480"/>
                </a:lnSpc>
              </a:pPr>
              <a:r>
                <a:rPr lang="ja-JP" altLang="ja-JP" sz="1400">
                  <a:latin typeface="+mn-ea"/>
                  <a:ea typeface="+mn-ea"/>
                </a:rPr>
                <a:t>納税の義務を果たしてもらうためには、みんながより公平だと思える仕組みが必要ですが、</a:t>
              </a:r>
              <a:endParaRPr lang="en-US" altLang="ja-JP" sz="1400" dirty="0">
                <a:latin typeface="+mn-ea"/>
                <a:ea typeface="+mn-ea"/>
              </a:endParaRPr>
            </a:p>
            <a:p>
              <a:pPr eaLnBrk="1" fontAlgn="t" hangingPunct="1">
                <a:lnSpc>
                  <a:spcPts val="2480"/>
                </a:lnSpc>
              </a:pPr>
              <a:r>
                <a:rPr lang="ja-JP" altLang="ja-JP" sz="1400">
                  <a:latin typeface="+mn-ea"/>
                  <a:ea typeface="+mn-ea"/>
                </a:rPr>
                <a:t>「公平」の考え方にはいろいろあります。以下は何という公平でしょうか。</a:t>
              </a:r>
            </a:p>
            <a:p>
              <a:pPr eaLnBrk="1" fontAlgn="t" hangingPunct="1">
                <a:lnSpc>
                  <a:spcPts val="2480"/>
                </a:lnSpc>
              </a:pPr>
              <a:r>
                <a:rPr lang="ja-JP" altLang="ja-JP" sz="1400">
                  <a:latin typeface="+mn-ea"/>
                  <a:ea typeface="+mn-ea"/>
                </a:rPr>
                <a:t>（②　　）的公平　・・・　「負担能力が同じ人には、同じ負担を求めるのが公平」という考え方</a:t>
              </a:r>
            </a:p>
            <a:p>
              <a:pPr eaLnBrk="1" fontAlgn="t" hangingPunct="1">
                <a:lnSpc>
                  <a:spcPts val="2480"/>
                </a:lnSpc>
              </a:pPr>
              <a:r>
                <a:rPr lang="ja-JP" altLang="ja-JP" sz="1400">
                  <a:latin typeface="+mn-ea"/>
                  <a:ea typeface="+mn-ea"/>
                </a:rPr>
                <a:t>（③　　）的公平　・・・　「負担能力が高い人には、より大きな負担を求めるのが公平」という考え方</a:t>
              </a:r>
            </a:p>
          </p:txBody>
        </p:sp>
      </p:grpSp>
      <p:grpSp>
        <p:nvGrpSpPr>
          <p:cNvPr id="2" name="グループ化 1">
            <a:extLst>
              <a:ext uri="{FF2B5EF4-FFF2-40B4-BE49-F238E27FC236}">
                <a16:creationId xmlns:a16="http://schemas.microsoft.com/office/drawing/2014/main" id="{205769D9-AA3B-EA21-829B-AD85A725F260}"/>
              </a:ext>
            </a:extLst>
          </p:cNvPr>
          <p:cNvGrpSpPr/>
          <p:nvPr/>
        </p:nvGrpSpPr>
        <p:grpSpPr>
          <a:xfrm>
            <a:off x="318777" y="4089118"/>
            <a:ext cx="8506443" cy="551330"/>
            <a:chOff x="318777" y="3858422"/>
            <a:chExt cx="8506443" cy="551330"/>
          </a:xfrm>
        </p:grpSpPr>
        <p:grpSp>
          <p:nvGrpSpPr>
            <p:cNvPr id="16" name="グループ化 15">
              <a:extLst>
                <a:ext uri="{FF2B5EF4-FFF2-40B4-BE49-F238E27FC236}">
                  <a16:creationId xmlns:a16="http://schemas.microsoft.com/office/drawing/2014/main" id="{17FC0C10-6F0E-89EC-8ECB-72774566D259}"/>
                </a:ext>
              </a:extLst>
            </p:cNvPr>
            <p:cNvGrpSpPr/>
            <p:nvPr/>
          </p:nvGrpSpPr>
          <p:grpSpPr>
            <a:xfrm>
              <a:off x="318777" y="3858422"/>
              <a:ext cx="8506443" cy="551330"/>
              <a:chOff x="323849" y="1803354"/>
              <a:chExt cx="8506443" cy="731558"/>
            </a:xfrm>
          </p:grpSpPr>
          <p:sp>
            <p:nvSpPr>
              <p:cNvPr id="17" name="正方形/長方形 16">
                <a:extLst>
                  <a:ext uri="{FF2B5EF4-FFF2-40B4-BE49-F238E27FC236}">
                    <a16:creationId xmlns:a16="http://schemas.microsoft.com/office/drawing/2014/main" id="{C4196A6F-07BB-CD49-D979-0F59AF782EC9}"/>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正方形/長方形 17">
                <a:extLst>
                  <a:ext uri="{FF2B5EF4-FFF2-40B4-BE49-F238E27FC236}">
                    <a16:creationId xmlns:a16="http://schemas.microsoft.com/office/drawing/2014/main" id="{2CC2B6E8-1AA7-EE6D-5B3C-25A69DB2D8B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3</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3" name="Rectangle 36">
              <a:extLst>
                <a:ext uri="{FF2B5EF4-FFF2-40B4-BE49-F238E27FC236}">
                  <a16:creationId xmlns:a16="http://schemas.microsoft.com/office/drawing/2014/main" id="{27EEA2F5-2694-118D-F23A-5AE87FFEB4D4}"/>
                </a:ext>
              </a:extLst>
            </p:cNvPr>
            <p:cNvSpPr>
              <a:spLocks noChangeArrowheads="1"/>
            </p:cNvSpPr>
            <p:nvPr/>
          </p:nvSpPr>
          <p:spPr bwMode="auto">
            <a:xfrm>
              <a:off x="1252247" y="3932406"/>
              <a:ext cx="7124066" cy="36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ts val="2480"/>
                </a:lnSpc>
              </a:pPr>
              <a:r>
                <a:rPr lang="ja-JP" altLang="en-US" sz="1400">
                  <a:latin typeface="+mn-ea"/>
                  <a:ea typeface="+mn-ea"/>
                </a:rPr>
                <a:t>国の税金に関する法律と税の使いみちは、（④　　）の代表者である（⑤　　）が決めています。</a:t>
              </a:r>
              <a:endParaRPr lang="en-US" altLang="ja-JP" sz="1400" dirty="0">
                <a:latin typeface="+mn-ea"/>
                <a:ea typeface="+mn-ea"/>
              </a:endParaRPr>
            </a:p>
          </p:txBody>
        </p:sp>
      </p:grpSp>
      <p:grpSp>
        <p:nvGrpSpPr>
          <p:cNvPr id="4" name="グループ化 3">
            <a:extLst>
              <a:ext uri="{FF2B5EF4-FFF2-40B4-BE49-F238E27FC236}">
                <a16:creationId xmlns:a16="http://schemas.microsoft.com/office/drawing/2014/main" id="{C366C397-4639-D87E-81DE-55B1D0E1D06F}"/>
              </a:ext>
            </a:extLst>
          </p:cNvPr>
          <p:cNvGrpSpPr/>
          <p:nvPr/>
        </p:nvGrpSpPr>
        <p:grpSpPr>
          <a:xfrm>
            <a:off x="318777" y="5945849"/>
            <a:ext cx="8506443" cy="561121"/>
            <a:chOff x="318777" y="5781413"/>
            <a:chExt cx="8506443" cy="561121"/>
          </a:xfrm>
        </p:grpSpPr>
        <p:grpSp>
          <p:nvGrpSpPr>
            <p:cNvPr id="29" name="グループ化 28">
              <a:extLst>
                <a:ext uri="{FF2B5EF4-FFF2-40B4-BE49-F238E27FC236}">
                  <a16:creationId xmlns:a16="http://schemas.microsoft.com/office/drawing/2014/main" id="{FC15DCE0-CB08-9733-D6FA-08ACEB459A7B}"/>
                </a:ext>
              </a:extLst>
            </p:cNvPr>
            <p:cNvGrpSpPr/>
            <p:nvPr/>
          </p:nvGrpSpPr>
          <p:grpSpPr>
            <a:xfrm>
              <a:off x="318777" y="5781413"/>
              <a:ext cx="8506443" cy="561121"/>
              <a:chOff x="323849" y="1803354"/>
              <a:chExt cx="8506443" cy="731558"/>
            </a:xfrm>
          </p:grpSpPr>
          <p:sp>
            <p:nvSpPr>
              <p:cNvPr id="30" name="正方形/長方形 29">
                <a:extLst>
                  <a:ext uri="{FF2B5EF4-FFF2-40B4-BE49-F238E27FC236}">
                    <a16:creationId xmlns:a16="http://schemas.microsoft.com/office/drawing/2014/main" id="{B9EE9EA0-92CA-F0BB-6632-5DB081081357}"/>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1" name="正方形/長方形 30">
                <a:extLst>
                  <a:ext uri="{FF2B5EF4-FFF2-40B4-BE49-F238E27FC236}">
                    <a16:creationId xmlns:a16="http://schemas.microsoft.com/office/drawing/2014/main" id="{E9090774-5349-DF40-4565-C11F659296A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5</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2" name="Rectangle 36">
              <a:extLst>
                <a:ext uri="{FF2B5EF4-FFF2-40B4-BE49-F238E27FC236}">
                  <a16:creationId xmlns:a16="http://schemas.microsoft.com/office/drawing/2014/main" id="{C569C559-7FF8-0EAF-ECF8-1FF2321DCAE0}"/>
                </a:ext>
              </a:extLst>
            </p:cNvPr>
            <p:cNvSpPr>
              <a:spLocks noChangeArrowheads="1"/>
            </p:cNvSpPr>
            <p:nvPr/>
          </p:nvSpPr>
          <p:spPr bwMode="auto">
            <a:xfrm>
              <a:off x="1252245" y="5870510"/>
              <a:ext cx="4639412" cy="36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ts val="2480"/>
                </a:lnSpc>
              </a:pPr>
              <a:r>
                <a:rPr lang="ja-JP" altLang="en-US" sz="1400">
                  <a:latin typeface="+mn-ea"/>
                  <a:ea typeface="+mn-ea"/>
                </a:rPr>
                <a:t>地方税の代表的なものには、（⑩　　）、（⑪　　）などがある。</a:t>
              </a:r>
              <a:endParaRPr lang="en-US" altLang="ja-JP" sz="1400" dirty="0">
                <a:latin typeface="+mn-ea"/>
                <a:ea typeface="+mn-ea"/>
              </a:endParaRPr>
            </a:p>
          </p:txBody>
        </p:sp>
      </p:grpSp>
      <p:grpSp>
        <p:nvGrpSpPr>
          <p:cNvPr id="34" name="グループ化 33">
            <a:extLst>
              <a:ext uri="{FF2B5EF4-FFF2-40B4-BE49-F238E27FC236}">
                <a16:creationId xmlns:a16="http://schemas.microsoft.com/office/drawing/2014/main" id="{52EAB5A0-2D1E-2640-40C8-E59FE5292991}"/>
              </a:ext>
            </a:extLst>
          </p:cNvPr>
          <p:cNvGrpSpPr/>
          <p:nvPr/>
        </p:nvGrpSpPr>
        <p:grpSpPr>
          <a:xfrm>
            <a:off x="318777" y="4691438"/>
            <a:ext cx="8506443" cy="1150884"/>
            <a:chOff x="318777" y="4691438"/>
            <a:chExt cx="8506443" cy="1150884"/>
          </a:xfrm>
        </p:grpSpPr>
        <p:grpSp>
          <p:nvGrpSpPr>
            <p:cNvPr id="3" name="グループ化 2">
              <a:extLst>
                <a:ext uri="{FF2B5EF4-FFF2-40B4-BE49-F238E27FC236}">
                  <a16:creationId xmlns:a16="http://schemas.microsoft.com/office/drawing/2014/main" id="{D05A0A3E-3458-A2D3-7A4D-295EAD31BAE7}"/>
                </a:ext>
              </a:extLst>
            </p:cNvPr>
            <p:cNvGrpSpPr/>
            <p:nvPr/>
          </p:nvGrpSpPr>
          <p:grpSpPr>
            <a:xfrm>
              <a:off x="318777" y="4743976"/>
              <a:ext cx="8506443" cy="1098346"/>
              <a:chOff x="318777" y="4579692"/>
              <a:chExt cx="8506443" cy="1098346"/>
            </a:xfrm>
          </p:grpSpPr>
          <p:grpSp>
            <p:nvGrpSpPr>
              <p:cNvPr id="24" name="グループ化 23">
                <a:extLst>
                  <a:ext uri="{FF2B5EF4-FFF2-40B4-BE49-F238E27FC236}">
                    <a16:creationId xmlns:a16="http://schemas.microsoft.com/office/drawing/2014/main" id="{F00EBB11-6D50-D0AC-6D81-222CD101B85F}"/>
                  </a:ext>
                </a:extLst>
              </p:cNvPr>
              <p:cNvGrpSpPr/>
              <p:nvPr/>
            </p:nvGrpSpPr>
            <p:grpSpPr>
              <a:xfrm>
                <a:off x="318777" y="4586340"/>
                <a:ext cx="8506443" cy="1091698"/>
                <a:chOff x="323849" y="1803354"/>
                <a:chExt cx="8506443" cy="773760"/>
              </a:xfrm>
            </p:grpSpPr>
            <p:sp>
              <p:nvSpPr>
                <p:cNvPr id="25" name="正方形/長方形 24">
                  <a:extLst>
                    <a:ext uri="{FF2B5EF4-FFF2-40B4-BE49-F238E27FC236}">
                      <a16:creationId xmlns:a16="http://schemas.microsoft.com/office/drawing/2014/main" id="{824DE7BA-81D4-78B8-E981-5E65CAD6783B}"/>
                    </a:ext>
                  </a:extLst>
                </p:cNvPr>
                <p:cNvSpPr/>
                <p:nvPr/>
              </p:nvSpPr>
              <p:spPr bwMode="auto">
                <a:xfrm>
                  <a:off x="323849" y="1803354"/>
                  <a:ext cx="8506443" cy="773759"/>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7" name="正方形/長方形 26">
                  <a:extLst>
                    <a:ext uri="{FF2B5EF4-FFF2-40B4-BE49-F238E27FC236}">
                      <a16:creationId xmlns:a16="http://schemas.microsoft.com/office/drawing/2014/main" id="{A37D7B89-FB5C-DDCD-C509-474539BCF343}"/>
                    </a:ext>
                  </a:extLst>
                </p:cNvPr>
                <p:cNvSpPr/>
                <p:nvPr/>
              </p:nvSpPr>
              <p:spPr bwMode="auto">
                <a:xfrm>
                  <a:off x="323851" y="1803354"/>
                  <a:ext cx="849460" cy="77376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4</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8" name="Rectangle 36">
                <a:extLst>
                  <a:ext uri="{FF2B5EF4-FFF2-40B4-BE49-F238E27FC236}">
                    <a16:creationId xmlns:a16="http://schemas.microsoft.com/office/drawing/2014/main" id="{966BC418-846E-30C9-AA91-41764B5F4107}"/>
                  </a:ext>
                </a:extLst>
              </p:cNvPr>
              <p:cNvSpPr>
                <a:spLocks noChangeArrowheads="1"/>
              </p:cNvSpPr>
              <p:nvPr/>
            </p:nvSpPr>
            <p:spPr bwMode="auto">
              <a:xfrm>
                <a:off x="1252246" y="4579692"/>
                <a:ext cx="7418418"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t" hangingPunct="1">
                  <a:lnSpc>
                    <a:spcPts val="2480"/>
                  </a:lnSpc>
                </a:pPr>
                <a:r>
                  <a:rPr lang="ja-JP" altLang="en-US" sz="1400">
                    <a:latin typeface="+mn-ea"/>
                    <a:ea typeface="+mn-ea"/>
                  </a:rPr>
                  <a:t>日本の財政状況について</a:t>
                </a:r>
                <a:r>
                  <a:rPr lang="en-US" altLang="ja-JP" sz="1400" dirty="0">
                    <a:latin typeface="+mn-ea"/>
                    <a:ea typeface="+mn-ea"/>
                  </a:rPr>
                  <a:t>1990</a:t>
                </a:r>
                <a:r>
                  <a:rPr lang="ja-JP" altLang="en-US" sz="1400">
                    <a:latin typeface="+mn-ea"/>
                    <a:ea typeface="+mn-ea"/>
                  </a:rPr>
                  <a:t>年度と現在を比較すると、歳出は、（</a:t>
                </a:r>
                <a:r>
                  <a:rPr lang="en-US" altLang="ja-JP" sz="1400" dirty="0">
                    <a:latin typeface="+mn-ea"/>
                    <a:ea typeface="+mn-ea"/>
                  </a:rPr>
                  <a:t>⑥</a:t>
                </a:r>
                <a:r>
                  <a:rPr lang="ja-JP" altLang="en-US" sz="1400">
                    <a:latin typeface="+mn-ea"/>
                    <a:ea typeface="+mn-ea"/>
                  </a:rPr>
                  <a:t>　　　　　　　　　）費や（</a:t>
                </a:r>
                <a:r>
                  <a:rPr lang="en-US" altLang="ja-JP" sz="1400" dirty="0">
                    <a:latin typeface="+mn-ea"/>
                    <a:ea typeface="+mn-ea"/>
                  </a:rPr>
                  <a:t>⑦</a:t>
                </a:r>
                <a:r>
                  <a:rPr lang="ja-JP" altLang="en-US" sz="1400">
                    <a:latin typeface="+mn-ea"/>
                    <a:ea typeface="+mn-ea"/>
                  </a:rPr>
                  <a:t>　　　　　　　　）費が大きく伸びている。また、歳入は、歳出の増加に対して（</a:t>
                </a:r>
                <a:r>
                  <a:rPr lang="en-US" altLang="ja-JP" sz="1400" dirty="0">
                    <a:latin typeface="+mn-ea"/>
                    <a:ea typeface="+mn-ea"/>
                  </a:rPr>
                  <a:t>⑧</a:t>
                </a:r>
                <a:r>
                  <a:rPr lang="ja-JP" altLang="en-US" sz="1400">
                    <a:latin typeface="+mn-ea"/>
                    <a:ea typeface="+mn-ea"/>
                  </a:rPr>
                  <a:t>　　　　　）の</a:t>
                </a:r>
                <a:endParaRPr lang="en-US" altLang="ja-JP" sz="1400" dirty="0">
                  <a:latin typeface="+mn-ea"/>
                  <a:ea typeface="+mn-ea"/>
                </a:endParaRPr>
              </a:p>
              <a:p>
                <a:pPr eaLnBrk="1" fontAlgn="t" hangingPunct="1">
                  <a:lnSpc>
                    <a:spcPts val="2480"/>
                  </a:lnSpc>
                </a:pPr>
                <a:r>
                  <a:rPr lang="ja-JP" altLang="en-US" sz="1400">
                    <a:latin typeface="+mn-ea"/>
                    <a:ea typeface="+mn-ea"/>
                  </a:rPr>
                  <a:t>伸びが見合っておらず、不足分を（</a:t>
                </a:r>
                <a:r>
                  <a:rPr lang="en-US" altLang="ja-JP" sz="1400" dirty="0">
                    <a:latin typeface="+mn-ea"/>
                    <a:ea typeface="+mn-ea"/>
                  </a:rPr>
                  <a:t>⑨</a:t>
                </a:r>
                <a:r>
                  <a:rPr lang="ja-JP" altLang="en-US" sz="1400">
                    <a:latin typeface="+mn-ea"/>
                    <a:ea typeface="+mn-ea"/>
                  </a:rPr>
                  <a:t>　　　　　　）に頼っている。</a:t>
                </a:r>
                <a:endParaRPr lang="ja-JP" altLang="ja-JP" sz="1400">
                  <a:latin typeface="+mn-ea"/>
                  <a:ea typeface="+mn-ea"/>
                </a:endParaRPr>
              </a:p>
            </p:txBody>
          </p:sp>
        </p:grpSp>
        <p:sp>
          <p:nvSpPr>
            <p:cNvPr id="22" name="Rectangle 8">
              <a:extLst>
                <a:ext uri="{FF2B5EF4-FFF2-40B4-BE49-F238E27FC236}">
                  <a16:creationId xmlns:a16="http://schemas.microsoft.com/office/drawing/2014/main" id="{3F0F4742-A329-34DA-C2AE-DE6CB5E2794D}"/>
                </a:ext>
              </a:extLst>
            </p:cNvPr>
            <p:cNvSpPr>
              <a:spLocks noChangeArrowheads="1"/>
            </p:cNvSpPr>
            <p:nvPr/>
          </p:nvSpPr>
          <p:spPr bwMode="auto">
            <a:xfrm>
              <a:off x="5518756" y="4691438"/>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さいしゅつ</a:t>
              </a:r>
              <a:endParaRPr lang="ja-JP" altLang="en-US" sz="600" dirty="0">
                <a:latin typeface="+mn-ea"/>
                <a:ea typeface="+mn-ea"/>
                <a:cs typeface="メイリオ" panose="020B0604030504040204" pitchFamily="50" charset="-128"/>
              </a:endParaRPr>
            </a:p>
          </p:txBody>
        </p:sp>
        <p:sp>
          <p:nvSpPr>
            <p:cNvPr id="33" name="Rectangle 8">
              <a:extLst>
                <a:ext uri="{FF2B5EF4-FFF2-40B4-BE49-F238E27FC236}">
                  <a16:creationId xmlns:a16="http://schemas.microsoft.com/office/drawing/2014/main" id="{91107FD6-6032-9C3B-0CDA-9E9E0119F164}"/>
                </a:ext>
              </a:extLst>
            </p:cNvPr>
            <p:cNvSpPr>
              <a:spLocks noChangeArrowheads="1"/>
            </p:cNvSpPr>
            <p:nvPr/>
          </p:nvSpPr>
          <p:spPr bwMode="auto">
            <a:xfrm>
              <a:off x="4761448" y="5001556"/>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さいにゅう</a:t>
              </a:r>
              <a:endParaRPr lang="ja-JP" altLang="en-US" sz="600" dirty="0">
                <a:latin typeface="+mn-ea"/>
                <a:ea typeface="+mn-ea"/>
                <a:cs typeface="メイリオ" panose="020B0604030504040204" pitchFamily="50" charset="-128"/>
              </a:endParaRPr>
            </a:p>
          </p:txBody>
        </p:sp>
      </p:grpSp>
      <p:sp>
        <p:nvSpPr>
          <p:cNvPr id="9" name="スライド番号プレースホルダー 8">
            <a:extLst>
              <a:ext uri="{FF2B5EF4-FFF2-40B4-BE49-F238E27FC236}">
                <a16:creationId xmlns:a16="http://schemas.microsoft.com/office/drawing/2014/main" id="{1715172D-9491-C9D5-568F-E017482CA6CB}"/>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27</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413426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ちょっとブレイク</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税金クイズ</a:t>
            </a:r>
          </a:p>
        </p:txBody>
      </p:sp>
      <p:sp>
        <p:nvSpPr>
          <p:cNvPr id="19" name="AutoShape 353">
            <a:extLst>
              <a:ext uri="{FF2B5EF4-FFF2-40B4-BE49-F238E27FC236}">
                <a16:creationId xmlns:a16="http://schemas.microsoft.com/office/drawing/2014/main" id="{FD19DC69-D203-4A8F-B2C6-7E69B303B44D}"/>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税金に関するクイズです。どれくらいわかりますか？</a:t>
            </a:r>
          </a:p>
        </p:txBody>
      </p:sp>
      <p:pic>
        <p:nvPicPr>
          <p:cNvPr id="26" name="Picture 29">
            <a:extLst>
              <a:ext uri="{FF2B5EF4-FFF2-40B4-BE49-F238E27FC236}">
                <a16:creationId xmlns:a16="http://schemas.microsoft.com/office/drawing/2014/main" id="{D3B50C1E-A345-4924-A31F-A88710E2EC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920434" y="785230"/>
            <a:ext cx="849459" cy="101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6B697713-C6DD-47E7-A83D-BD8AE6492D15}"/>
              </a:ext>
            </a:extLst>
          </p:cNvPr>
          <p:cNvGrpSpPr/>
          <p:nvPr/>
        </p:nvGrpSpPr>
        <p:grpSpPr>
          <a:xfrm>
            <a:off x="287921" y="6410880"/>
            <a:ext cx="7951204" cy="374400"/>
            <a:chOff x="287921" y="6410880"/>
            <a:chExt cx="8532000" cy="374400"/>
          </a:xfrm>
        </p:grpSpPr>
        <p:sp>
          <p:nvSpPr>
            <p:cNvPr id="23" name="正方形/長方形 22">
              <a:extLst>
                <a:ext uri="{FF2B5EF4-FFF2-40B4-BE49-F238E27FC236}">
                  <a16:creationId xmlns:a16="http://schemas.microsoft.com/office/drawing/2014/main" id="{E93468E2-622F-4487-B26E-39F6FD6ED06B}"/>
                </a:ext>
              </a:extLst>
            </p:cNvPr>
            <p:cNvSpPr/>
            <p:nvPr/>
          </p:nvSpPr>
          <p:spPr bwMode="auto">
            <a:xfrm>
              <a:off x="28792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4" name="正方形/長方形 23">
              <a:extLst>
                <a:ext uri="{FF2B5EF4-FFF2-40B4-BE49-F238E27FC236}">
                  <a16:creationId xmlns:a16="http://schemas.microsoft.com/office/drawing/2014/main" id="{51655836-5C6A-4C91-9E78-DEC7D82F25F0}"/>
                </a:ext>
              </a:extLst>
            </p:cNvPr>
            <p:cNvSpPr/>
            <p:nvPr/>
          </p:nvSpPr>
          <p:spPr bwMode="auto">
            <a:xfrm>
              <a:off x="28792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テキスト ボックス 15">
              <a:extLst>
                <a:ext uri="{FF2B5EF4-FFF2-40B4-BE49-F238E27FC236}">
                  <a16:creationId xmlns:a16="http://schemas.microsoft.com/office/drawing/2014/main" id="{81D2A6CF-911B-42AF-94A8-C07FD234DEF7}"/>
                </a:ext>
              </a:extLst>
            </p:cNvPr>
            <p:cNvSpPr txBox="1"/>
            <p:nvPr/>
          </p:nvSpPr>
          <p:spPr>
            <a:xfrm>
              <a:off x="889138" y="6473251"/>
              <a:ext cx="6833004"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　財務省</a:t>
              </a:r>
              <a:r>
                <a:rPr lang="en-US" altLang="ja-JP" sz="1100" b="1" dirty="0">
                  <a:solidFill>
                    <a:srgbClr val="005BAD"/>
                  </a:solidFill>
                  <a:latin typeface="ＭＳ Ｐゴシック" panose="020B0600070205080204" pitchFamily="50" charset="-128"/>
                  <a:ea typeface="ＭＳ Ｐゴシック" panose="020B0600070205080204" pitchFamily="50" charset="-128"/>
                </a:rPr>
                <a:t>×</a:t>
              </a:r>
              <a:r>
                <a:rPr lang="en-US" altLang="ja-JP" sz="1100" b="1" dirty="0" err="1">
                  <a:solidFill>
                    <a:srgbClr val="005BAD"/>
                  </a:solidFill>
                  <a:latin typeface="ＭＳ Ｐゴシック" panose="020B0600070205080204" pitchFamily="50" charset="-128"/>
                  <a:ea typeface="ＭＳ Ｐゴシック" panose="020B0600070205080204" pitchFamily="50" charset="-128"/>
                </a:rPr>
                <a:t>QuizKnock</a:t>
              </a:r>
              <a:r>
                <a:rPr lang="ja-JP" altLang="en-US" sz="1100" b="1" dirty="0">
                  <a:solidFill>
                    <a:srgbClr val="005BAD"/>
                  </a:solidFill>
                  <a:latin typeface="ＭＳ Ｐゴシック" panose="020B0600070205080204" pitchFamily="50" charset="-128"/>
                  <a:ea typeface="ＭＳ Ｐゴシック" panose="020B0600070205080204" pitchFamily="50" charset="-128"/>
                </a:rPr>
                <a:t>　クイズで全知全納！？税制マスター　</a:t>
              </a:r>
              <a:r>
                <a:rPr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https://zaimusho.quizknock.com</a:t>
              </a:r>
              <a:endParaRPr kumimoji="1" lang="en-US" altLang="ja-JP" sz="1100" dirty="0">
                <a:latin typeface="Arial" panose="020B0604020202020204" pitchFamily="34" charset="0"/>
                <a:cs typeface="Arial" panose="020B0604020202020204" pitchFamily="34" charset="0"/>
              </a:endParaRPr>
            </a:p>
          </p:txBody>
        </p:sp>
      </p:grpSp>
      <p:grpSp>
        <p:nvGrpSpPr>
          <p:cNvPr id="17" name="グループ化 16">
            <a:extLst>
              <a:ext uri="{FF2B5EF4-FFF2-40B4-BE49-F238E27FC236}">
                <a16:creationId xmlns:a16="http://schemas.microsoft.com/office/drawing/2014/main" id="{88A921F1-0606-4B38-88FA-A47623993208}"/>
              </a:ext>
            </a:extLst>
          </p:cNvPr>
          <p:cNvGrpSpPr/>
          <p:nvPr/>
        </p:nvGrpSpPr>
        <p:grpSpPr>
          <a:xfrm>
            <a:off x="-29057" y="6108719"/>
            <a:ext cx="832606" cy="749281"/>
            <a:chOff x="-35154" y="5996309"/>
            <a:chExt cx="945432" cy="850816"/>
          </a:xfrm>
        </p:grpSpPr>
        <p:sp>
          <p:nvSpPr>
            <p:cNvPr id="18" name="フリーフォーム: 図形 17">
              <a:extLst>
                <a:ext uri="{FF2B5EF4-FFF2-40B4-BE49-F238E27FC236}">
                  <a16:creationId xmlns:a16="http://schemas.microsoft.com/office/drawing/2014/main" id="{2AE27FDD-34B1-43DC-8C6B-23BA11FBD909}"/>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 name="フリーフォーム: 図形 19">
              <a:extLst>
                <a:ext uri="{FF2B5EF4-FFF2-40B4-BE49-F238E27FC236}">
                  <a16:creationId xmlns:a16="http://schemas.microsoft.com/office/drawing/2014/main" id="{B5EEAED1-28D0-4D8E-A911-07DCE255CE6A}"/>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テキスト ボックス 20">
              <a:extLst>
                <a:ext uri="{FF2B5EF4-FFF2-40B4-BE49-F238E27FC236}">
                  <a16:creationId xmlns:a16="http://schemas.microsoft.com/office/drawing/2014/main" id="{02B9C19D-D048-4472-AE1B-1CC83D8CED69}"/>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他にも</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2" name="Rectangle 8">
            <a:extLst>
              <a:ext uri="{FF2B5EF4-FFF2-40B4-BE49-F238E27FC236}">
                <a16:creationId xmlns:a16="http://schemas.microsoft.com/office/drawing/2014/main" id="{36C16BD3-0946-4E23-A95D-4CB277CD815A}"/>
              </a:ext>
            </a:extLst>
          </p:cNvPr>
          <p:cNvSpPr>
            <a:spLocks noChangeArrowheads="1"/>
          </p:cNvSpPr>
          <p:nvPr/>
        </p:nvSpPr>
        <p:spPr bwMode="auto">
          <a:xfrm>
            <a:off x="6371338" y="1246095"/>
            <a:ext cx="1623401" cy="27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050" dirty="0">
                <a:latin typeface="+mn-ea"/>
                <a:ea typeface="+mn-ea"/>
                <a:cs typeface="メイリオ" panose="020B0604030504040204" pitchFamily="50" charset="-128"/>
              </a:rPr>
              <a:t>※ </a:t>
            </a:r>
            <a:r>
              <a:rPr lang="ja-JP" altLang="en-US" sz="1050" dirty="0">
                <a:latin typeface="+mn-ea"/>
                <a:ea typeface="+mn-ea"/>
                <a:cs typeface="メイリオ" panose="020B0604030504040204" pitchFamily="50" charset="-128"/>
              </a:rPr>
              <a:t>答えは最後のページ</a:t>
            </a:r>
            <a:endParaRPr lang="en-US" altLang="ja-JP" sz="1050" dirty="0">
              <a:latin typeface="+mn-ea"/>
              <a:ea typeface="+mn-ea"/>
              <a:cs typeface="メイリオ" panose="020B0604030504040204" pitchFamily="50" charset="-128"/>
            </a:endParaRPr>
          </a:p>
        </p:txBody>
      </p:sp>
      <p:pic>
        <p:nvPicPr>
          <p:cNvPr id="27" name="図 26">
            <a:hlinkClick r:id="rId5"/>
            <a:extLst>
              <a:ext uri="{FF2B5EF4-FFF2-40B4-BE49-F238E27FC236}">
                <a16:creationId xmlns:a16="http://schemas.microsoft.com/office/drawing/2014/main" id="{B87F258E-5322-4FBF-9AB2-C9C7B8B871EE}"/>
              </a:ext>
            </a:extLst>
          </p:cNvPr>
          <p:cNvPicPr>
            <a:picLocks noChangeAspect="1"/>
          </p:cNvPicPr>
          <p:nvPr/>
        </p:nvPicPr>
        <p:blipFill>
          <a:blip r:embed="rId6"/>
          <a:stretch>
            <a:fillRect/>
          </a:stretch>
        </p:blipFill>
        <p:spPr>
          <a:xfrm>
            <a:off x="8295788" y="6271399"/>
            <a:ext cx="586196" cy="586196"/>
          </a:xfrm>
          <a:prstGeom prst="rect">
            <a:avLst/>
          </a:prstGeom>
        </p:spPr>
      </p:pic>
      <p:grpSp>
        <p:nvGrpSpPr>
          <p:cNvPr id="3" name="グループ化 2">
            <a:extLst>
              <a:ext uri="{FF2B5EF4-FFF2-40B4-BE49-F238E27FC236}">
                <a16:creationId xmlns:a16="http://schemas.microsoft.com/office/drawing/2014/main" id="{5C385D97-A41E-08D2-E08B-C639DCAAD135}"/>
              </a:ext>
            </a:extLst>
          </p:cNvPr>
          <p:cNvGrpSpPr/>
          <p:nvPr/>
        </p:nvGrpSpPr>
        <p:grpSpPr>
          <a:xfrm>
            <a:off x="323849" y="1760322"/>
            <a:ext cx="8572098" cy="731558"/>
            <a:chOff x="323849" y="1760322"/>
            <a:chExt cx="8572098" cy="731558"/>
          </a:xfrm>
        </p:grpSpPr>
        <p:grpSp>
          <p:nvGrpSpPr>
            <p:cNvPr id="5" name="グループ化 4">
              <a:extLst>
                <a:ext uri="{FF2B5EF4-FFF2-40B4-BE49-F238E27FC236}">
                  <a16:creationId xmlns:a16="http://schemas.microsoft.com/office/drawing/2014/main" id="{E63C5E0F-1110-50CB-265F-E974B72896B9}"/>
                </a:ext>
              </a:extLst>
            </p:cNvPr>
            <p:cNvGrpSpPr/>
            <p:nvPr/>
          </p:nvGrpSpPr>
          <p:grpSpPr>
            <a:xfrm>
              <a:off x="323849" y="1760322"/>
              <a:ext cx="8506443" cy="731558"/>
              <a:chOff x="323849" y="1803354"/>
              <a:chExt cx="8506443" cy="731558"/>
            </a:xfrm>
          </p:grpSpPr>
          <p:sp>
            <p:nvSpPr>
              <p:cNvPr id="7" name="正方形/長方形 6">
                <a:extLst>
                  <a:ext uri="{FF2B5EF4-FFF2-40B4-BE49-F238E27FC236}">
                    <a16:creationId xmlns:a16="http://schemas.microsoft.com/office/drawing/2014/main" id="{03FAC96A-336C-C8F4-AD15-E9FC2BC0AB2F}"/>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 name="正方形/長方形 7">
                <a:extLst>
                  <a:ext uri="{FF2B5EF4-FFF2-40B4-BE49-F238E27FC236}">
                    <a16:creationId xmlns:a16="http://schemas.microsoft.com/office/drawing/2014/main" id="{244017DD-8C79-0881-0445-2DF9ACA9755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1</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0" name="Rectangle 36">
              <a:extLst>
                <a:ext uri="{FF2B5EF4-FFF2-40B4-BE49-F238E27FC236}">
                  <a16:creationId xmlns:a16="http://schemas.microsoft.com/office/drawing/2014/main" id="{4D07C260-B395-E734-7DF3-07E10EBB349A}"/>
                </a:ext>
              </a:extLst>
            </p:cNvPr>
            <p:cNvSpPr>
              <a:spLocks noChangeArrowheads="1"/>
            </p:cNvSpPr>
            <p:nvPr/>
          </p:nvSpPr>
          <p:spPr bwMode="auto">
            <a:xfrm>
              <a:off x="1257317" y="1838371"/>
              <a:ext cx="7638630"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税金には、いろいろな種類があります。日本で適用されている税金は全部で何種類あるでしょうか？</a:t>
              </a:r>
              <a:endParaRPr lang="en-US" altLang="ja-JP" sz="1400" dirty="0">
                <a:latin typeface="+mn-ea"/>
                <a:ea typeface="+mn-ea"/>
              </a:endParaRPr>
            </a:p>
            <a:p>
              <a:pPr>
                <a:lnSpc>
                  <a:spcPct val="150000"/>
                </a:lnSpc>
              </a:pPr>
              <a:r>
                <a:rPr lang="zh-TW" altLang="en-US" sz="1400" dirty="0">
                  <a:latin typeface="+mn-ea"/>
                  <a:ea typeface="+mn-ea"/>
                </a:rPr>
                <a:t>①</a:t>
              </a:r>
              <a:r>
                <a:rPr lang="en-US" altLang="zh-TW" sz="1400" dirty="0">
                  <a:latin typeface="+mn-ea"/>
                  <a:ea typeface="+mn-ea"/>
                </a:rPr>
                <a:t>25</a:t>
              </a:r>
              <a:r>
                <a:rPr lang="zh-TW" altLang="en-US" sz="1400" dirty="0">
                  <a:latin typeface="+mn-ea"/>
                  <a:ea typeface="+mn-ea"/>
                </a:rPr>
                <a:t>種類　　②約</a:t>
              </a:r>
              <a:r>
                <a:rPr lang="en-US" altLang="zh-TW" sz="1400" dirty="0">
                  <a:latin typeface="+mn-ea"/>
                  <a:ea typeface="+mn-ea"/>
                </a:rPr>
                <a:t>50</a:t>
              </a:r>
              <a:r>
                <a:rPr lang="zh-TW" altLang="en-US" sz="1400" dirty="0">
                  <a:latin typeface="+mn-ea"/>
                  <a:ea typeface="+mn-ea"/>
                </a:rPr>
                <a:t>種類　　③約</a:t>
              </a:r>
              <a:r>
                <a:rPr lang="en-US" altLang="zh-TW" sz="1400" dirty="0">
                  <a:latin typeface="+mn-ea"/>
                  <a:ea typeface="+mn-ea"/>
                </a:rPr>
                <a:t>1,500</a:t>
              </a:r>
              <a:r>
                <a:rPr lang="zh-TW" altLang="en-US" sz="1400" dirty="0">
                  <a:latin typeface="+mn-ea"/>
                  <a:ea typeface="+mn-ea"/>
                </a:rPr>
                <a:t>種類</a:t>
              </a:r>
            </a:p>
          </p:txBody>
        </p:sp>
      </p:grpSp>
      <p:grpSp>
        <p:nvGrpSpPr>
          <p:cNvPr id="12" name="グループ化 11">
            <a:extLst>
              <a:ext uri="{FF2B5EF4-FFF2-40B4-BE49-F238E27FC236}">
                <a16:creationId xmlns:a16="http://schemas.microsoft.com/office/drawing/2014/main" id="{EC4951E6-E907-4F72-F68B-DFFE1C4FFD45}"/>
              </a:ext>
            </a:extLst>
          </p:cNvPr>
          <p:cNvGrpSpPr/>
          <p:nvPr/>
        </p:nvGrpSpPr>
        <p:grpSpPr>
          <a:xfrm>
            <a:off x="318778" y="3402609"/>
            <a:ext cx="8506443" cy="1032156"/>
            <a:chOff x="318778" y="3402609"/>
            <a:chExt cx="8506443" cy="1032156"/>
          </a:xfrm>
        </p:grpSpPr>
        <p:grpSp>
          <p:nvGrpSpPr>
            <p:cNvPr id="29" name="グループ化 28">
              <a:extLst>
                <a:ext uri="{FF2B5EF4-FFF2-40B4-BE49-F238E27FC236}">
                  <a16:creationId xmlns:a16="http://schemas.microsoft.com/office/drawing/2014/main" id="{9955A777-52C6-CACB-FF59-9C0FAFB7CA35}"/>
                </a:ext>
              </a:extLst>
            </p:cNvPr>
            <p:cNvGrpSpPr/>
            <p:nvPr/>
          </p:nvGrpSpPr>
          <p:grpSpPr>
            <a:xfrm>
              <a:off x="318778" y="3402609"/>
              <a:ext cx="8506443" cy="1032156"/>
              <a:chOff x="323849" y="1803354"/>
              <a:chExt cx="8506443" cy="731558"/>
            </a:xfrm>
          </p:grpSpPr>
          <p:sp>
            <p:nvSpPr>
              <p:cNvPr id="30" name="正方形/長方形 29">
                <a:extLst>
                  <a:ext uri="{FF2B5EF4-FFF2-40B4-BE49-F238E27FC236}">
                    <a16:creationId xmlns:a16="http://schemas.microsoft.com/office/drawing/2014/main" id="{4EF4DE68-9A54-1A34-9FCC-6FEF0FD8B2B1}"/>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1" name="正方形/長方形 30">
                <a:extLst>
                  <a:ext uri="{FF2B5EF4-FFF2-40B4-BE49-F238E27FC236}">
                    <a16:creationId xmlns:a16="http://schemas.microsoft.com/office/drawing/2014/main" id="{9C587A51-0A45-0E9F-7607-C6A4E40780B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3</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2" name="Rectangle 36">
              <a:extLst>
                <a:ext uri="{FF2B5EF4-FFF2-40B4-BE49-F238E27FC236}">
                  <a16:creationId xmlns:a16="http://schemas.microsoft.com/office/drawing/2014/main" id="{7C2FC50E-CBDD-8BEC-869E-3985F89F885F}"/>
                </a:ext>
              </a:extLst>
            </p:cNvPr>
            <p:cNvSpPr>
              <a:spLocks noChangeArrowheads="1"/>
            </p:cNvSpPr>
            <p:nvPr/>
          </p:nvSpPr>
          <p:spPr bwMode="auto">
            <a:xfrm>
              <a:off x="1257316" y="3513367"/>
              <a:ext cx="6458819" cy="79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昔、イギリスでトランプに税金がかけられていたとき、税金を納めた証明をトランプに</a:t>
              </a:r>
              <a:endParaRPr lang="en-US" altLang="ja-JP" sz="1400" dirty="0">
                <a:latin typeface="+mn-ea"/>
                <a:ea typeface="+mn-ea"/>
              </a:endParaRPr>
            </a:p>
            <a:p>
              <a:r>
                <a:rPr lang="ja-JP" altLang="en-US" sz="1400">
                  <a:latin typeface="+mn-ea"/>
                  <a:ea typeface="+mn-ea"/>
                </a:rPr>
                <a:t>表示していました。いったいどのマークでしょうか？</a:t>
              </a:r>
            </a:p>
            <a:p>
              <a:pPr>
                <a:lnSpc>
                  <a:spcPct val="150000"/>
                </a:lnSpc>
              </a:pPr>
              <a:r>
                <a:rPr lang="ja-JP" altLang="en-US" sz="1400">
                  <a:latin typeface="+mn-ea"/>
                  <a:ea typeface="+mn-ea"/>
                </a:rPr>
                <a:t>①ジョーカー　　②スペードのエース　　③ハートのキング</a:t>
              </a:r>
              <a:endParaRPr lang="ja-JP" altLang="en-US" sz="1400" dirty="0">
                <a:latin typeface="+mn-ea"/>
                <a:ea typeface="+mn-ea"/>
              </a:endParaRPr>
            </a:p>
          </p:txBody>
        </p:sp>
      </p:grpSp>
      <p:grpSp>
        <p:nvGrpSpPr>
          <p:cNvPr id="13" name="グループ化 12">
            <a:extLst>
              <a:ext uri="{FF2B5EF4-FFF2-40B4-BE49-F238E27FC236}">
                <a16:creationId xmlns:a16="http://schemas.microsoft.com/office/drawing/2014/main" id="{A4F3637A-D1DB-AAB2-FA1B-48152EE12AD7}"/>
              </a:ext>
            </a:extLst>
          </p:cNvPr>
          <p:cNvGrpSpPr/>
          <p:nvPr/>
        </p:nvGrpSpPr>
        <p:grpSpPr>
          <a:xfrm>
            <a:off x="309886" y="4527789"/>
            <a:ext cx="8506443" cy="731558"/>
            <a:chOff x="309886" y="4527789"/>
            <a:chExt cx="8506443" cy="731558"/>
          </a:xfrm>
        </p:grpSpPr>
        <p:grpSp>
          <p:nvGrpSpPr>
            <p:cNvPr id="36" name="グループ化 35">
              <a:extLst>
                <a:ext uri="{FF2B5EF4-FFF2-40B4-BE49-F238E27FC236}">
                  <a16:creationId xmlns:a16="http://schemas.microsoft.com/office/drawing/2014/main" id="{6F112132-712A-B8F1-BD7F-31AB520FDA53}"/>
                </a:ext>
              </a:extLst>
            </p:cNvPr>
            <p:cNvGrpSpPr/>
            <p:nvPr/>
          </p:nvGrpSpPr>
          <p:grpSpPr>
            <a:xfrm>
              <a:off x="309886" y="4527789"/>
              <a:ext cx="8506443" cy="731558"/>
              <a:chOff x="323849" y="1803354"/>
              <a:chExt cx="8506443" cy="731558"/>
            </a:xfrm>
          </p:grpSpPr>
          <p:sp>
            <p:nvSpPr>
              <p:cNvPr id="37" name="正方形/長方形 36">
                <a:extLst>
                  <a:ext uri="{FF2B5EF4-FFF2-40B4-BE49-F238E27FC236}">
                    <a16:creationId xmlns:a16="http://schemas.microsoft.com/office/drawing/2014/main" id="{AF87C299-6C3B-2A4F-9A3C-58AB54A6248B}"/>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2158053F-C04F-336F-1B6D-B83BFBD1E1B9}"/>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4</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9" name="Rectangle 36">
              <a:extLst>
                <a:ext uri="{FF2B5EF4-FFF2-40B4-BE49-F238E27FC236}">
                  <a16:creationId xmlns:a16="http://schemas.microsoft.com/office/drawing/2014/main" id="{FEF52D44-6D14-BFF5-48FA-525E86AA3FE5}"/>
                </a:ext>
              </a:extLst>
            </p:cNvPr>
            <p:cNvSpPr>
              <a:spLocks noChangeArrowheads="1"/>
            </p:cNvSpPr>
            <p:nvPr/>
          </p:nvSpPr>
          <p:spPr bwMode="auto">
            <a:xfrm>
              <a:off x="1243354" y="4605838"/>
              <a:ext cx="5514651"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税務署が徴収した税金の使いみちはどこで決められているでしょうか？</a:t>
              </a:r>
            </a:p>
            <a:p>
              <a:pPr>
                <a:lnSpc>
                  <a:spcPct val="150000"/>
                </a:lnSpc>
              </a:pPr>
              <a:r>
                <a:rPr lang="ja-JP" altLang="en-US" sz="1400">
                  <a:latin typeface="+mn-ea"/>
                  <a:ea typeface="+mn-ea"/>
                </a:rPr>
                <a:t>①税務署　　②内閣　　③国会</a:t>
              </a:r>
              <a:endParaRPr lang="ja-JP" altLang="en-US" sz="1400" dirty="0">
                <a:latin typeface="+mn-ea"/>
                <a:ea typeface="+mn-ea"/>
              </a:endParaRPr>
            </a:p>
          </p:txBody>
        </p:sp>
      </p:grpSp>
      <p:grpSp>
        <p:nvGrpSpPr>
          <p:cNvPr id="33" name="グループ化 32">
            <a:extLst>
              <a:ext uri="{FF2B5EF4-FFF2-40B4-BE49-F238E27FC236}">
                <a16:creationId xmlns:a16="http://schemas.microsoft.com/office/drawing/2014/main" id="{C3299360-6B0A-243D-43F3-95BC214605A2}"/>
              </a:ext>
            </a:extLst>
          </p:cNvPr>
          <p:cNvGrpSpPr/>
          <p:nvPr/>
        </p:nvGrpSpPr>
        <p:grpSpPr>
          <a:xfrm>
            <a:off x="313429" y="5345729"/>
            <a:ext cx="8506443" cy="731558"/>
            <a:chOff x="313429" y="5345729"/>
            <a:chExt cx="8506443" cy="731558"/>
          </a:xfrm>
        </p:grpSpPr>
        <p:grpSp>
          <p:nvGrpSpPr>
            <p:cNvPr id="40" name="グループ化 39">
              <a:extLst>
                <a:ext uri="{FF2B5EF4-FFF2-40B4-BE49-F238E27FC236}">
                  <a16:creationId xmlns:a16="http://schemas.microsoft.com/office/drawing/2014/main" id="{8DF91D81-78F8-B8E0-DBAB-CE2BCCF8537D}"/>
                </a:ext>
              </a:extLst>
            </p:cNvPr>
            <p:cNvGrpSpPr/>
            <p:nvPr/>
          </p:nvGrpSpPr>
          <p:grpSpPr>
            <a:xfrm>
              <a:off x="313429" y="5345729"/>
              <a:ext cx="8506443" cy="731558"/>
              <a:chOff x="323849" y="1803354"/>
              <a:chExt cx="8506443" cy="731558"/>
            </a:xfrm>
          </p:grpSpPr>
          <p:sp>
            <p:nvSpPr>
              <p:cNvPr id="41" name="正方形/長方形 40">
                <a:extLst>
                  <a:ext uri="{FF2B5EF4-FFF2-40B4-BE49-F238E27FC236}">
                    <a16:creationId xmlns:a16="http://schemas.microsoft.com/office/drawing/2014/main" id="{03913C7B-EACE-C41D-795D-E30EB7E22A43}"/>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2" name="正方形/長方形 41">
                <a:extLst>
                  <a:ext uri="{FF2B5EF4-FFF2-40B4-BE49-F238E27FC236}">
                    <a16:creationId xmlns:a16="http://schemas.microsoft.com/office/drawing/2014/main" id="{94987030-EB84-133D-8CD1-6542BACDE5B8}"/>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5</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43" name="Rectangle 36">
              <a:extLst>
                <a:ext uri="{FF2B5EF4-FFF2-40B4-BE49-F238E27FC236}">
                  <a16:creationId xmlns:a16="http://schemas.microsoft.com/office/drawing/2014/main" id="{72CFAED8-A26E-B796-2CCB-E2A4A487B6D8}"/>
                </a:ext>
              </a:extLst>
            </p:cNvPr>
            <p:cNvSpPr>
              <a:spLocks noChangeArrowheads="1"/>
            </p:cNvSpPr>
            <p:nvPr/>
          </p:nvSpPr>
          <p:spPr bwMode="auto">
            <a:xfrm>
              <a:off x="1246897" y="5423778"/>
              <a:ext cx="3331361"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世界で実際にあった税はどれでしょうか？</a:t>
              </a:r>
            </a:p>
            <a:p>
              <a:pPr>
                <a:lnSpc>
                  <a:spcPct val="150000"/>
                </a:lnSpc>
              </a:pPr>
              <a:r>
                <a:rPr lang="ja-JP" altLang="en-US" sz="1400">
                  <a:latin typeface="+mn-ea"/>
                  <a:ea typeface="+mn-ea"/>
                </a:rPr>
                <a:t>①めだか税　　②かえる税　　③へび税</a:t>
              </a:r>
              <a:endParaRPr lang="ja-JP" altLang="en-US" sz="1400" dirty="0">
                <a:latin typeface="+mn-ea"/>
                <a:ea typeface="+mn-ea"/>
              </a:endParaRPr>
            </a:p>
          </p:txBody>
        </p:sp>
      </p:grpSp>
      <p:grpSp>
        <p:nvGrpSpPr>
          <p:cNvPr id="11" name="グループ化 10">
            <a:extLst>
              <a:ext uri="{FF2B5EF4-FFF2-40B4-BE49-F238E27FC236}">
                <a16:creationId xmlns:a16="http://schemas.microsoft.com/office/drawing/2014/main" id="{CE7A06CD-876C-33E5-D5A3-FD1A99B657C0}"/>
              </a:ext>
            </a:extLst>
          </p:cNvPr>
          <p:cNvGrpSpPr/>
          <p:nvPr/>
        </p:nvGrpSpPr>
        <p:grpSpPr>
          <a:xfrm>
            <a:off x="318778" y="2581466"/>
            <a:ext cx="8506443" cy="731558"/>
            <a:chOff x="318778" y="2581466"/>
            <a:chExt cx="8506443" cy="731558"/>
          </a:xfrm>
        </p:grpSpPr>
        <p:grpSp>
          <p:nvGrpSpPr>
            <p:cNvPr id="14" name="グループ化 13">
              <a:extLst>
                <a:ext uri="{FF2B5EF4-FFF2-40B4-BE49-F238E27FC236}">
                  <a16:creationId xmlns:a16="http://schemas.microsoft.com/office/drawing/2014/main" id="{2A3776E5-7B84-9C1F-6B4A-A5950A7FC585}"/>
                </a:ext>
              </a:extLst>
            </p:cNvPr>
            <p:cNvGrpSpPr/>
            <p:nvPr/>
          </p:nvGrpSpPr>
          <p:grpSpPr>
            <a:xfrm>
              <a:off x="318778" y="2581466"/>
              <a:ext cx="8506443" cy="731558"/>
              <a:chOff x="323849" y="1803354"/>
              <a:chExt cx="8506443" cy="731558"/>
            </a:xfrm>
          </p:grpSpPr>
          <p:sp>
            <p:nvSpPr>
              <p:cNvPr id="15" name="正方形/長方形 14">
                <a:extLst>
                  <a:ext uri="{FF2B5EF4-FFF2-40B4-BE49-F238E27FC236}">
                    <a16:creationId xmlns:a16="http://schemas.microsoft.com/office/drawing/2014/main" id="{B4B250E5-7E2B-F5D3-003A-C7C22A33D250}"/>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5" name="正方形/長方形 24">
                <a:extLst>
                  <a:ext uri="{FF2B5EF4-FFF2-40B4-BE49-F238E27FC236}">
                    <a16:creationId xmlns:a16="http://schemas.microsoft.com/office/drawing/2014/main" id="{61CFC416-253D-F9D2-31DD-C3A1CCA8CA9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2</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8" name="Rectangle 36">
              <a:extLst>
                <a:ext uri="{FF2B5EF4-FFF2-40B4-BE49-F238E27FC236}">
                  <a16:creationId xmlns:a16="http://schemas.microsoft.com/office/drawing/2014/main" id="{711A8BB5-CF4F-E5AB-B5AC-5F17D1BB52B8}"/>
                </a:ext>
              </a:extLst>
            </p:cNvPr>
            <p:cNvSpPr>
              <a:spLocks noChangeArrowheads="1"/>
            </p:cNvSpPr>
            <p:nvPr/>
          </p:nvSpPr>
          <p:spPr bwMode="auto">
            <a:xfrm>
              <a:off x="1257317" y="2663761"/>
              <a:ext cx="5051383"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税金がかかるものはどれでしょうか？</a:t>
              </a:r>
            </a:p>
            <a:p>
              <a:pPr>
                <a:lnSpc>
                  <a:spcPct val="150000"/>
                </a:lnSpc>
              </a:pPr>
              <a:r>
                <a:rPr lang="ja-JP" altLang="en-US" sz="1400">
                  <a:latin typeface="+mn-ea"/>
                  <a:ea typeface="+mn-ea"/>
                </a:rPr>
                <a:t>①ノーベル賞の賞金　　②宝くじの当せん金　　③クイズの懸賞金</a:t>
              </a:r>
              <a:endParaRPr lang="ja-JP" altLang="en-US" sz="1400" dirty="0">
                <a:latin typeface="+mn-ea"/>
                <a:ea typeface="+mn-ea"/>
              </a:endParaRPr>
            </a:p>
          </p:txBody>
        </p:sp>
        <p:sp>
          <p:nvSpPr>
            <p:cNvPr id="2" name="Rectangle 8">
              <a:extLst>
                <a:ext uri="{FF2B5EF4-FFF2-40B4-BE49-F238E27FC236}">
                  <a16:creationId xmlns:a16="http://schemas.microsoft.com/office/drawing/2014/main" id="{13A9945F-D2DA-E545-FD19-1D5D7AC3C06F}"/>
                </a:ext>
              </a:extLst>
            </p:cNvPr>
            <p:cNvSpPr>
              <a:spLocks noChangeArrowheads="1"/>
            </p:cNvSpPr>
            <p:nvPr/>
          </p:nvSpPr>
          <p:spPr bwMode="auto">
            <a:xfrm>
              <a:off x="5582764" y="2796617"/>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けんしょう</a:t>
              </a:r>
              <a:endParaRPr lang="ja-JP" altLang="en-US" sz="600" dirty="0">
                <a:latin typeface="+mn-ea"/>
                <a:ea typeface="+mn-ea"/>
                <a:cs typeface="メイリオ" panose="020B0604030504040204" pitchFamily="50" charset="-128"/>
              </a:endParaRPr>
            </a:p>
          </p:txBody>
        </p:sp>
      </p:grpSp>
      <p:sp>
        <p:nvSpPr>
          <p:cNvPr id="9" name="スライド番号プレースホルダー 8">
            <a:extLst>
              <a:ext uri="{FF2B5EF4-FFF2-40B4-BE49-F238E27FC236}">
                <a16:creationId xmlns:a16="http://schemas.microsoft.com/office/drawing/2014/main" id="{4A6C2977-AFAC-A054-8F85-AB40E938E175}"/>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28</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345773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48960" y="1023048"/>
            <a:ext cx="3057902" cy="3432013"/>
          </a:xfrm>
          <a:prstGeom prst="rect">
            <a:avLst/>
          </a:prstGeom>
        </p:spPr>
      </p:pic>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grpSp>
        <p:nvGrpSpPr>
          <p:cNvPr id="16" name="グループ化 15">
            <a:extLst>
              <a:ext uri="{FF2B5EF4-FFF2-40B4-BE49-F238E27FC236}">
                <a16:creationId xmlns:a16="http://schemas.microsoft.com/office/drawing/2014/main" id="{BE054391-85A4-2B43-B52E-5638A0FD1C1F}"/>
              </a:ext>
            </a:extLst>
          </p:cNvPr>
          <p:cNvGrpSpPr/>
          <p:nvPr/>
        </p:nvGrpSpPr>
        <p:grpSpPr>
          <a:xfrm>
            <a:off x="6387095" y="1134797"/>
            <a:ext cx="1982427" cy="976722"/>
            <a:chOff x="6387095" y="1134797"/>
            <a:chExt cx="1982427" cy="976722"/>
          </a:xfrm>
        </p:grpSpPr>
        <p:sp>
          <p:nvSpPr>
            <p:cNvPr id="49" name="テキスト ボックス 48">
              <a:extLst>
                <a:ext uri="{FF2B5EF4-FFF2-40B4-BE49-F238E27FC236}">
                  <a16:creationId xmlns:a16="http://schemas.microsoft.com/office/drawing/2014/main" id="{659BFC85-DA69-2916-B599-15619F75A33F}"/>
                </a:ext>
              </a:extLst>
            </p:cNvPr>
            <p:cNvSpPr txBox="1"/>
            <p:nvPr/>
          </p:nvSpPr>
          <p:spPr>
            <a:xfrm>
              <a:off x="6618737" y="1272622"/>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sp>
          <p:nvSpPr>
            <p:cNvPr id="10" name="正方形/長方形 9">
              <a:extLst>
                <a:ext uri="{FF2B5EF4-FFF2-40B4-BE49-F238E27FC236}">
                  <a16:creationId xmlns:a16="http://schemas.microsoft.com/office/drawing/2014/main" id="{0D86E0A7-D94A-2661-2206-4A647B017712}"/>
                </a:ext>
              </a:extLst>
            </p:cNvPr>
            <p:cNvSpPr/>
            <p:nvPr/>
          </p:nvSpPr>
          <p:spPr bwMode="auto">
            <a:xfrm>
              <a:off x="6387095" y="1134797"/>
              <a:ext cx="1982427" cy="976722"/>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grpSp>
        <p:nvGrpSpPr>
          <p:cNvPr id="8" name="グループ化 7">
            <a:extLst>
              <a:ext uri="{FF2B5EF4-FFF2-40B4-BE49-F238E27FC236}">
                <a16:creationId xmlns:a16="http://schemas.microsoft.com/office/drawing/2014/main" id="{7CE0DBAE-0439-FAFE-806B-78B76A256C54}"/>
              </a:ext>
            </a:extLst>
          </p:cNvPr>
          <p:cNvGrpSpPr/>
          <p:nvPr/>
        </p:nvGrpSpPr>
        <p:grpSpPr>
          <a:xfrm>
            <a:off x="583512" y="2216448"/>
            <a:ext cx="1982427" cy="976722"/>
            <a:chOff x="583512" y="2216448"/>
            <a:chExt cx="1982427" cy="976722"/>
          </a:xfrm>
        </p:grpSpPr>
        <p:sp>
          <p:nvSpPr>
            <p:cNvPr id="18" name="テキスト ボックス 17">
              <a:extLst>
                <a:ext uri="{FF2B5EF4-FFF2-40B4-BE49-F238E27FC236}">
                  <a16:creationId xmlns:a16="http://schemas.microsoft.com/office/drawing/2014/main" id="{CA3C4DA9-F97F-4596-B634-52453C37DCFB}"/>
                </a:ext>
              </a:extLst>
            </p:cNvPr>
            <p:cNvSpPr txBox="1"/>
            <p:nvPr/>
          </p:nvSpPr>
          <p:spPr>
            <a:xfrm>
              <a:off x="621420" y="2404010"/>
              <a:ext cx="1906612"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財政赤字</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（財政健全化・歳出の見直し）</a:t>
              </a:r>
            </a:p>
          </p:txBody>
        </p:sp>
        <p:sp>
          <p:nvSpPr>
            <p:cNvPr id="11" name="正方形/長方形 10">
              <a:extLst>
                <a:ext uri="{FF2B5EF4-FFF2-40B4-BE49-F238E27FC236}">
                  <a16:creationId xmlns:a16="http://schemas.microsoft.com/office/drawing/2014/main" id="{7E2F8786-0BAF-46DC-433A-6017CD0E113A}"/>
                </a:ext>
              </a:extLst>
            </p:cNvPr>
            <p:cNvSpPr/>
            <p:nvPr/>
          </p:nvSpPr>
          <p:spPr bwMode="auto">
            <a:xfrm>
              <a:off x="583512" y="2216448"/>
              <a:ext cx="1982427" cy="976722"/>
            </a:xfrm>
            <a:prstGeom prst="rect">
              <a:avLst/>
            </a:prstGeom>
            <a:noFill/>
            <a:ln w="2222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grpSp>
        <p:nvGrpSpPr>
          <p:cNvPr id="17" name="グループ化 16">
            <a:extLst>
              <a:ext uri="{FF2B5EF4-FFF2-40B4-BE49-F238E27FC236}">
                <a16:creationId xmlns:a16="http://schemas.microsoft.com/office/drawing/2014/main" id="{72240A8B-FA58-850F-89A9-D5130B3DC28C}"/>
              </a:ext>
            </a:extLst>
          </p:cNvPr>
          <p:cNvGrpSpPr/>
          <p:nvPr/>
        </p:nvGrpSpPr>
        <p:grpSpPr>
          <a:xfrm>
            <a:off x="6640766" y="2216448"/>
            <a:ext cx="1982427" cy="976722"/>
            <a:chOff x="6640766" y="2216448"/>
            <a:chExt cx="1982427" cy="976722"/>
          </a:xfrm>
        </p:grpSpPr>
        <p:sp>
          <p:nvSpPr>
            <p:cNvPr id="52" name="テキスト ボックス 51">
              <a:extLst>
                <a:ext uri="{FF2B5EF4-FFF2-40B4-BE49-F238E27FC236}">
                  <a16:creationId xmlns:a16="http://schemas.microsoft.com/office/drawing/2014/main" id="{CE24159F-783F-9F80-3A5A-67B12B9DB81C}"/>
                </a:ext>
              </a:extLst>
            </p:cNvPr>
            <p:cNvSpPr txBox="1"/>
            <p:nvPr/>
          </p:nvSpPr>
          <p:spPr>
            <a:xfrm>
              <a:off x="6894438" y="2317092"/>
              <a:ext cx="1475084"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少子高齢化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（社会保障費の増加、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働き手の減少）</a:t>
              </a:r>
            </a:p>
          </p:txBody>
        </p:sp>
        <p:sp>
          <p:nvSpPr>
            <p:cNvPr id="13" name="正方形/長方形 12">
              <a:extLst>
                <a:ext uri="{FF2B5EF4-FFF2-40B4-BE49-F238E27FC236}">
                  <a16:creationId xmlns:a16="http://schemas.microsoft.com/office/drawing/2014/main" id="{2B4F4B23-0C29-BC83-DAC2-571DFAAF80C8}"/>
                </a:ext>
              </a:extLst>
            </p:cNvPr>
            <p:cNvSpPr/>
            <p:nvPr/>
          </p:nvSpPr>
          <p:spPr bwMode="auto">
            <a:xfrm>
              <a:off x="6640766" y="2216448"/>
              <a:ext cx="1982427" cy="976722"/>
            </a:xfrm>
            <a:prstGeom prst="rect">
              <a:avLst/>
            </a:prstGeom>
            <a:noFill/>
            <a:ln w="22225">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grpSp>
        <p:nvGrpSpPr>
          <p:cNvPr id="7" name="グループ化 6">
            <a:extLst>
              <a:ext uri="{FF2B5EF4-FFF2-40B4-BE49-F238E27FC236}">
                <a16:creationId xmlns:a16="http://schemas.microsoft.com/office/drawing/2014/main" id="{7DD8A744-81AC-7081-8BC5-2CA86CEC0FA6}"/>
              </a:ext>
            </a:extLst>
          </p:cNvPr>
          <p:cNvGrpSpPr/>
          <p:nvPr/>
        </p:nvGrpSpPr>
        <p:grpSpPr>
          <a:xfrm>
            <a:off x="1668873" y="1132315"/>
            <a:ext cx="1982427" cy="976722"/>
            <a:chOff x="1668873" y="1132315"/>
            <a:chExt cx="1982427" cy="976722"/>
          </a:xfrm>
        </p:grpSpPr>
        <p:sp>
          <p:nvSpPr>
            <p:cNvPr id="35" name="テキスト ボックス 34">
              <a:extLst>
                <a:ext uri="{FF2B5EF4-FFF2-40B4-BE49-F238E27FC236}">
                  <a16:creationId xmlns:a16="http://schemas.microsoft.com/office/drawing/2014/main" id="{3820BC44-850C-C451-588C-DB7B28B240C5}"/>
                </a:ext>
              </a:extLst>
            </p:cNvPr>
            <p:cNvSpPr txBox="1"/>
            <p:nvPr/>
          </p:nvSpPr>
          <p:spPr>
            <a:xfrm>
              <a:off x="1758649" y="1348069"/>
              <a:ext cx="1794081"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経済成長の停滞</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（デフレ・不況）</a:t>
              </a:r>
            </a:p>
          </p:txBody>
        </p:sp>
        <p:sp>
          <p:nvSpPr>
            <p:cNvPr id="4" name="正方形/長方形 3">
              <a:extLst>
                <a:ext uri="{FF2B5EF4-FFF2-40B4-BE49-F238E27FC236}">
                  <a16:creationId xmlns:a16="http://schemas.microsoft.com/office/drawing/2014/main" id="{DFCD1A33-34C7-A087-36FD-7AA48B5FDF4B}"/>
                </a:ext>
              </a:extLst>
            </p:cNvPr>
            <p:cNvSpPr/>
            <p:nvPr/>
          </p:nvSpPr>
          <p:spPr bwMode="auto">
            <a:xfrm>
              <a:off x="1668873" y="1132315"/>
              <a:ext cx="1982427" cy="976722"/>
            </a:xfrm>
            <a:prstGeom prst="rect">
              <a:avLst/>
            </a:prstGeom>
            <a:noFill/>
            <a:ln w="222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2" name="テキスト ボックス 1">
              <a:extLst>
                <a:ext uri="{FF2B5EF4-FFF2-40B4-BE49-F238E27FC236}">
                  <a16:creationId xmlns:a16="http://schemas.microsoft.com/office/drawing/2014/main" id="{C66E6B0F-94C5-8E6C-92D4-C3C1EA0521CA}"/>
                </a:ext>
              </a:extLst>
            </p:cNvPr>
            <p:cNvSpPr txBox="1"/>
            <p:nvPr/>
          </p:nvSpPr>
          <p:spPr>
            <a:xfrm>
              <a:off x="2943491" y="1269872"/>
              <a:ext cx="567784"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a:solidFill>
                    <a:prstClr val="black"/>
                  </a:solidFill>
                  <a:latin typeface="+mn-ea"/>
                  <a:ea typeface="+mn-ea"/>
                </a:rPr>
                <a:t>ていたい</a:t>
              </a:r>
              <a:endParaRPr lang="ja-JP" altLang="en-US" sz="500" spc="-90" dirty="0">
                <a:solidFill>
                  <a:prstClr val="black"/>
                </a:solidFill>
                <a:latin typeface="+mn-ea"/>
                <a:ea typeface="+mn-ea"/>
              </a:endParaRPr>
            </a:p>
          </p:txBody>
        </p:sp>
      </p:grpSp>
      <p:grpSp>
        <p:nvGrpSpPr>
          <p:cNvPr id="23" name="グループ化 22">
            <a:extLst>
              <a:ext uri="{FF2B5EF4-FFF2-40B4-BE49-F238E27FC236}">
                <a16:creationId xmlns:a16="http://schemas.microsoft.com/office/drawing/2014/main" id="{D765FA9E-8F7E-672D-164D-720CB11FCFD4}"/>
              </a:ext>
            </a:extLst>
          </p:cNvPr>
          <p:cNvGrpSpPr/>
          <p:nvPr/>
        </p:nvGrpSpPr>
        <p:grpSpPr>
          <a:xfrm>
            <a:off x="6227639" y="3290829"/>
            <a:ext cx="1982427" cy="976722"/>
            <a:chOff x="6227639" y="3290829"/>
            <a:chExt cx="1982427" cy="976722"/>
          </a:xfrm>
        </p:grpSpPr>
        <p:sp>
          <p:nvSpPr>
            <p:cNvPr id="14" name="正方形/長方形 13">
              <a:extLst>
                <a:ext uri="{FF2B5EF4-FFF2-40B4-BE49-F238E27FC236}">
                  <a16:creationId xmlns:a16="http://schemas.microsoft.com/office/drawing/2014/main" id="{96A9A0C5-BCFC-829C-4AE2-1B77153C1D8B}"/>
                </a:ext>
              </a:extLst>
            </p:cNvPr>
            <p:cNvSpPr/>
            <p:nvPr/>
          </p:nvSpPr>
          <p:spPr bwMode="auto">
            <a:xfrm>
              <a:off x="6227639" y="3290829"/>
              <a:ext cx="1982427" cy="976722"/>
            </a:xfrm>
            <a:prstGeom prst="rect">
              <a:avLst/>
            </a:prstGeom>
            <a:no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22" name="テキスト ボックス 21">
              <a:extLst>
                <a:ext uri="{FF2B5EF4-FFF2-40B4-BE49-F238E27FC236}">
                  <a16:creationId xmlns:a16="http://schemas.microsoft.com/office/drawing/2014/main" id="{99807467-514B-796E-4F69-0E89585CF29A}"/>
                </a:ext>
              </a:extLst>
            </p:cNvPr>
            <p:cNvSpPr txBox="1"/>
            <p:nvPr/>
          </p:nvSpPr>
          <p:spPr>
            <a:xfrm>
              <a:off x="6287348" y="3389949"/>
              <a:ext cx="1863010"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雇用環境の変化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（非正規労働者の増加、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外国人労働者の受け入れ）</a:t>
              </a:r>
            </a:p>
          </p:txBody>
        </p:sp>
        <p:sp>
          <p:nvSpPr>
            <p:cNvPr id="3" name="テキスト ボックス 2">
              <a:extLst>
                <a:ext uri="{FF2B5EF4-FFF2-40B4-BE49-F238E27FC236}">
                  <a16:creationId xmlns:a16="http://schemas.microsoft.com/office/drawing/2014/main" id="{6F72F162-08EF-DCFC-9401-D0354928F22C}"/>
                </a:ext>
              </a:extLst>
            </p:cNvPr>
            <p:cNvSpPr txBox="1"/>
            <p:nvPr/>
          </p:nvSpPr>
          <p:spPr>
            <a:xfrm>
              <a:off x="6448746" y="3311553"/>
              <a:ext cx="429926"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a:solidFill>
                    <a:prstClr val="black"/>
                  </a:solidFill>
                  <a:latin typeface="+mn-ea"/>
                  <a:ea typeface="+mn-ea"/>
                </a:rPr>
                <a:t>こよう</a:t>
              </a:r>
              <a:endParaRPr lang="ja-JP" altLang="en-US" sz="500" spc="-90" dirty="0">
                <a:solidFill>
                  <a:prstClr val="black"/>
                </a:solidFill>
                <a:latin typeface="+mn-ea"/>
                <a:ea typeface="+mn-ea"/>
              </a:endParaRPr>
            </a:p>
          </p:txBody>
        </p:sp>
      </p:grpSp>
      <p:grpSp>
        <p:nvGrpSpPr>
          <p:cNvPr id="15" name="グループ化 14">
            <a:extLst>
              <a:ext uri="{FF2B5EF4-FFF2-40B4-BE49-F238E27FC236}">
                <a16:creationId xmlns:a16="http://schemas.microsoft.com/office/drawing/2014/main" id="{46F292DB-C201-FDA5-FFF4-7EE4E63FD250}"/>
              </a:ext>
            </a:extLst>
          </p:cNvPr>
          <p:cNvGrpSpPr/>
          <p:nvPr/>
        </p:nvGrpSpPr>
        <p:grpSpPr>
          <a:xfrm>
            <a:off x="894322" y="3290829"/>
            <a:ext cx="1982427" cy="976722"/>
            <a:chOff x="894322" y="3290829"/>
            <a:chExt cx="1982427" cy="976722"/>
          </a:xfrm>
        </p:grpSpPr>
        <p:sp>
          <p:nvSpPr>
            <p:cNvPr id="21" name="テキスト ボックス 20">
              <a:extLst>
                <a:ext uri="{FF2B5EF4-FFF2-40B4-BE49-F238E27FC236}">
                  <a16:creationId xmlns:a16="http://schemas.microsoft.com/office/drawing/2014/main" id="{7E049168-B564-8C1D-D00C-5CCFEA9219A8}"/>
                </a:ext>
              </a:extLst>
            </p:cNvPr>
            <p:cNvSpPr txBox="1"/>
            <p:nvPr/>
          </p:nvSpPr>
          <p:spPr>
            <a:xfrm>
              <a:off x="1327140" y="3451859"/>
              <a:ext cx="1107996" cy="646331"/>
            </a:xfrm>
            <a:prstGeom prst="rect">
              <a:avLst/>
            </a:prstGeom>
            <a:noFill/>
          </p:spPr>
          <p:txBody>
            <a:bodyPr wrap="none" rtlCol="0">
              <a:spAutoFit/>
            </a:bodyPr>
            <a:lstStyle/>
            <a:p>
              <a:pPr algn="ctr" defTabSz="390997" eaLnBrk="1" fontAlgn="auto" hangingPunct="1">
                <a:spcBef>
                  <a:spcPts val="0"/>
                </a:spcBef>
                <a:spcAft>
                  <a:spcPts val="0"/>
                </a:spcAft>
              </a:pPr>
              <a:r>
                <a:rPr lang="ja-JP" altLang="en-US" sz="1800" dirty="0">
                  <a:solidFill>
                    <a:prstClr val="black"/>
                  </a:solidFill>
                  <a:latin typeface="+mn-ea"/>
                  <a:ea typeface="+mn-ea"/>
                </a:rPr>
                <a:t>公債の</a:t>
              </a:r>
            </a:p>
            <a:p>
              <a:pPr algn="ctr" defTabSz="390997" eaLnBrk="1" fontAlgn="auto" hangingPunct="1">
                <a:spcBef>
                  <a:spcPts val="0"/>
                </a:spcBef>
                <a:spcAft>
                  <a:spcPts val="0"/>
                </a:spcAft>
              </a:pPr>
              <a:r>
                <a:rPr lang="ja-JP" altLang="en-US" sz="1800" dirty="0">
                  <a:solidFill>
                    <a:prstClr val="black"/>
                  </a:solidFill>
                  <a:latin typeface="+mn-ea"/>
                  <a:ea typeface="+mn-ea"/>
                </a:rPr>
                <a:t>債務残高</a:t>
              </a:r>
            </a:p>
          </p:txBody>
        </p:sp>
        <p:sp>
          <p:nvSpPr>
            <p:cNvPr id="12" name="正方形/長方形 11">
              <a:extLst>
                <a:ext uri="{FF2B5EF4-FFF2-40B4-BE49-F238E27FC236}">
                  <a16:creationId xmlns:a16="http://schemas.microsoft.com/office/drawing/2014/main" id="{DB3194E6-0FEC-9305-76FC-5450B04A9A17}"/>
                </a:ext>
              </a:extLst>
            </p:cNvPr>
            <p:cNvSpPr/>
            <p:nvPr/>
          </p:nvSpPr>
          <p:spPr bwMode="auto">
            <a:xfrm>
              <a:off x="894322" y="3290829"/>
              <a:ext cx="1982427" cy="976722"/>
            </a:xfrm>
            <a:prstGeom prst="rect">
              <a:avLst/>
            </a:prstGeom>
            <a:noFill/>
            <a:ln w="222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 name="テキスト ボックス 8">
              <a:extLst>
                <a:ext uri="{FF2B5EF4-FFF2-40B4-BE49-F238E27FC236}">
                  <a16:creationId xmlns:a16="http://schemas.microsoft.com/office/drawing/2014/main" id="{D7E4A500-BA68-EB2E-BD36-2BD639DF3BE4}"/>
                </a:ext>
              </a:extLst>
            </p:cNvPr>
            <p:cNvSpPr txBox="1"/>
            <p:nvPr/>
          </p:nvSpPr>
          <p:spPr>
            <a:xfrm>
              <a:off x="1535579" y="3381019"/>
              <a:ext cx="470322"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spc="-90">
                  <a:solidFill>
                    <a:prstClr val="black"/>
                  </a:solidFill>
                  <a:latin typeface="+mn-ea"/>
                  <a:ea typeface="+mn-ea"/>
                </a:rPr>
                <a:t>こうさい</a:t>
              </a:r>
              <a:endParaRPr lang="ja-JP" altLang="en-US" sz="500" spc="-90" dirty="0">
                <a:solidFill>
                  <a:prstClr val="black"/>
                </a:solidFill>
                <a:latin typeface="+mn-ea"/>
                <a:ea typeface="+mn-ea"/>
              </a:endParaRPr>
            </a:p>
          </p:txBody>
        </p:sp>
      </p:grpSp>
      <p:sp>
        <p:nvSpPr>
          <p:cNvPr id="24" name="正方形/長方形 23">
            <a:extLst>
              <a:ext uri="{FF2B5EF4-FFF2-40B4-BE49-F238E27FC236}">
                <a16:creationId xmlns:a16="http://schemas.microsoft.com/office/drawing/2014/main" id="{29E98C9E-1241-1EB8-C4E6-543D9EC6A1BD}"/>
              </a:ext>
            </a:extLst>
          </p:cNvPr>
          <p:cNvSpPr/>
          <p:nvPr/>
        </p:nvSpPr>
        <p:spPr bwMode="auto">
          <a:xfrm>
            <a:off x="6387095" y="4607891"/>
            <a:ext cx="2203396" cy="197026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25" name="正方形/長方形 24">
            <a:extLst>
              <a:ext uri="{FF2B5EF4-FFF2-40B4-BE49-F238E27FC236}">
                <a16:creationId xmlns:a16="http://schemas.microsoft.com/office/drawing/2014/main" id="{2566A62D-29EE-2119-C582-E953B5E8196F}"/>
              </a:ext>
            </a:extLst>
          </p:cNvPr>
          <p:cNvSpPr/>
          <p:nvPr/>
        </p:nvSpPr>
        <p:spPr bwMode="auto">
          <a:xfrm>
            <a:off x="6484538" y="4686397"/>
            <a:ext cx="2013501" cy="18132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ts val="1900"/>
              </a:lnSpc>
              <a:spcBef>
                <a:spcPct val="0"/>
              </a:spcBef>
              <a:spcAft>
                <a:spcPct val="0"/>
              </a:spcAft>
              <a:buClrTx/>
              <a:buSzTx/>
              <a:buFontTx/>
              <a:buNone/>
              <a:tabLst/>
            </a:pPr>
            <a:r>
              <a:rPr kumimoji="1" lang="ja-JP" altLang="en-US" sz="1200" b="1" i="0" u="none" strike="noStrike" cap="none" normalizeH="0" baseline="0" dirty="0">
                <a:ln>
                  <a:noFill/>
                </a:ln>
                <a:solidFill>
                  <a:schemeClr val="accent1"/>
                </a:solidFill>
                <a:effectLst/>
                <a:latin typeface="+mn-ea"/>
              </a:rPr>
              <a:t>租税教室を受講された方へ</a:t>
            </a:r>
            <a:endParaRPr kumimoji="1" lang="en-US" altLang="ja-JP" sz="1200" b="1" i="0" u="none" strike="noStrike" cap="none" normalizeH="0" baseline="0" dirty="0">
              <a:ln>
                <a:noFill/>
              </a:ln>
              <a:solidFill>
                <a:schemeClr val="accent1"/>
              </a:solidFill>
              <a:effectLst/>
              <a:latin typeface="+mn-ea"/>
            </a:endParaRPr>
          </a:p>
          <a:p>
            <a:pPr marL="0" marR="0" indent="0" algn="l" defTabSz="914400" rtl="0" eaLnBrk="1" fontAlgn="base" latinLnBrk="0" hangingPunct="1">
              <a:lnSpc>
                <a:spcPts val="1900"/>
              </a:lnSpc>
              <a:spcBef>
                <a:spcPct val="0"/>
              </a:spcBef>
              <a:spcAft>
                <a:spcPct val="0"/>
              </a:spcAft>
              <a:buClrTx/>
              <a:buSzTx/>
              <a:buFontTx/>
              <a:buNone/>
              <a:tabLst/>
            </a:pPr>
            <a:r>
              <a:rPr lang="ja-JP" altLang="en-US" sz="1200" dirty="0">
                <a:latin typeface="+mn-ea"/>
              </a:rPr>
              <a:t>アンケートにご協力ください。</a:t>
            </a:r>
            <a:endParaRPr lang="en-US" altLang="ja-JP" sz="1200" dirty="0">
              <a:latin typeface="+mn-ea"/>
            </a:endParaRPr>
          </a:p>
          <a:p>
            <a:pPr eaLnBrk="1" hangingPunct="1">
              <a:lnSpc>
                <a:spcPts val="1400"/>
              </a:lnSpc>
            </a:pPr>
            <a:r>
              <a:rPr lang="en-US" altLang="ja-JP" sz="1000" u="sng" dirty="0">
                <a:latin typeface="+mj-lt"/>
                <a:ea typeface="游ゴシック" panose="020B0400000000000000" pitchFamily="50" charset="-128"/>
                <a:hlinkClick r:id="rId4">
                  <a:extLst>
                    <a:ext uri="{A12FA001-AC4F-418D-AE19-62706E023703}">
                      <ahyp:hlinkClr xmlns:ahyp="http://schemas.microsoft.com/office/drawing/2018/hyperlinkcolor" val="tx"/>
                    </a:ext>
                  </a:extLst>
                </a:hlinkClick>
              </a:rPr>
              <a:t>https://forms.gle/3uhc798z8ZuXQ47M6</a:t>
            </a:r>
            <a:r>
              <a:rPr lang="en-US" altLang="ja-JP" sz="1000" dirty="0">
                <a:latin typeface="+mj-lt"/>
              </a:rPr>
              <a:t> </a:t>
            </a:r>
            <a:endParaRPr lang="en-US" altLang="ja-JP" sz="1000" dirty="0">
              <a:latin typeface="+mj-lt"/>
              <a:ea typeface="ＭＳ Ｐゴシック" panose="020B0600070205080204" pitchFamily="50" charset="-128"/>
            </a:endParaRPr>
          </a:p>
        </p:txBody>
      </p:sp>
      <p:pic>
        <p:nvPicPr>
          <p:cNvPr id="26" name="図 25">
            <a:hlinkClick r:id="rId4"/>
            <a:extLst>
              <a:ext uri="{FF2B5EF4-FFF2-40B4-BE49-F238E27FC236}">
                <a16:creationId xmlns:a16="http://schemas.microsoft.com/office/drawing/2014/main" id="{561E8FE2-AA09-1978-D419-03BD4A6EBD5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79" t="7705" r="6970" b="8147"/>
          <a:stretch/>
        </p:blipFill>
        <p:spPr bwMode="auto">
          <a:xfrm>
            <a:off x="7114509" y="5583438"/>
            <a:ext cx="867103" cy="858039"/>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353">
            <a:extLst>
              <a:ext uri="{FF2B5EF4-FFF2-40B4-BE49-F238E27FC236}">
                <a16:creationId xmlns:a16="http://schemas.microsoft.com/office/drawing/2014/main" id="{EEC77FA7-52C8-031C-1065-C33101A75058}"/>
              </a:ext>
            </a:extLst>
          </p:cNvPr>
          <p:cNvSpPr>
            <a:spLocks noChangeArrowheads="1"/>
          </p:cNvSpPr>
          <p:nvPr/>
        </p:nvSpPr>
        <p:spPr bwMode="auto">
          <a:xfrm>
            <a:off x="583512" y="4607891"/>
            <a:ext cx="5569121" cy="197026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grpSp>
        <p:nvGrpSpPr>
          <p:cNvPr id="28" name="グループ化 27">
            <a:extLst>
              <a:ext uri="{FF2B5EF4-FFF2-40B4-BE49-F238E27FC236}">
                <a16:creationId xmlns:a16="http://schemas.microsoft.com/office/drawing/2014/main" id="{32043B3C-BB3B-1B9D-ECD9-99B2A5DF570C}"/>
              </a:ext>
            </a:extLst>
          </p:cNvPr>
          <p:cNvGrpSpPr/>
          <p:nvPr/>
        </p:nvGrpSpPr>
        <p:grpSpPr>
          <a:xfrm>
            <a:off x="873497" y="4774680"/>
            <a:ext cx="5083035" cy="1688679"/>
            <a:chOff x="873497" y="4774680"/>
            <a:chExt cx="5083035" cy="1688679"/>
          </a:xfrm>
        </p:grpSpPr>
        <p:sp>
          <p:nvSpPr>
            <p:cNvPr id="20" name="テキスト ボックス 19">
              <a:extLst>
                <a:ext uri="{FF2B5EF4-FFF2-40B4-BE49-F238E27FC236}">
                  <a16:creationId xmlns:a16="http://schemas.microsoft.com/office/drawing/2014/main" id="{8C7D44FB-723C-56D7-246B-1C77EDE8139C}"/>
                </a:ext>
              </a:extLst>
            </p:cNvPr>
            <p:cNvSpPr txBox="1">
              <a:spLocks/>
            </p:cNvSpPr>
            <p:nvPr/>
          </p:nvSpPr>
          <p:spPr>
            <a:xfrm>
              <a:off x="873497" y="4774680"/>
              <a:ext cx="5083035" cy="1688679"/>
            </a:xfrm>
            <a:prstGeom prst="rect">
              <a:avLst/>
            </a:prstGeom>
            <a:noFill/>
          </p:spPr>
          <p:txBody>
            <a:bodyPr wrap="square" rtlCol="0">
              <a:noAutofit/>
            </a:bodyPr>
            <a:lstStyle/>
            <a:p>
              <a:pPr marL="105750">
                <a:lnSpc>
                  <a:spcPts val="2500"/>
                </a:lnSpc>
                <a:buClr>
                  <a:srgbClr val="005BAD"/>
                </a:buClr>
              </a:pPr>
              <a:r>
                <a:rPr kumimoji="1" lang="ja-JP" altLang="en-US" sz="1700" dirty="0">
                  <a:latin typeface="+mn-ea"/>
                  <a:ea typeface="+mn-ea"/>
                </a:rPr>
                <a:t>税金を考えること</a:t>
              </a:r>
              <a:r>
                <a:rPr kumimoji="1" lang="ja-JP" altLang="en-US" sz="1700">
                  <a:latin typeface="+mn-ea"/>
                  <a:ea typeface="+mn-ea"/>
                </a:rPr>
                <a:t>は、</a:t>
              </a:r>
              <a:endParaRPr kumimoji="1" lang="en-US" altLang="ja-JP" sz="1700" dirty="0">
                <a:latin typeface="+mn-ea"/>
                <a:ea typeface="+mn-ea"/>
              </a:endParaRPr>
            </a:p>
            <a:p>
              <a:pPr marL="105750">
                <a:lnSpc>
                  <a:spcPts val="2500"/>
                </a:lnSpc>
                <a:buClr>
                  <a:srgbClr val="005BAD"/>
                </a:buClr>
              </a:pPr>
              <a:r>
                <a:rPr kumimoji="1" lang="ja-JP" altLang="en-US" sz="1700">
                  <a:latin typeface="+mn-ea"/>
                  <a:ea typeface="+mn-ea"/>
                </a:rPr>
                <a:t>日本</a:t>
              </a:r>
              <a:r>
                <a:rPr kumimoji="1" lang="ja-JP" altLang="en-US" sz="1700" dirty="0">
                  <a:latin typeface="+mn-ea"/>
                  <a:ea typeface="+mn-ea"/>
                </a:rPr>
                <a:t>の将来の姿を考えることにも通じます。</a:t>
              </a:r>
            </a:p>
            <a:p>
              <a:pPr marL="105750">
                <a:lnSpc>
                  <a:spcPts val="2500"/>
                </a:lnSpc>
                <a:buClr>
                  <a:srgbClr val="005BAD"/>
                </a:buClr>
              </a:pPr>
              <a:r>
                <a:rPr kumimoji="1" lang="ja-JP" altLang="en-US" sz="1700" dirty="0">
                  <a:latin typeface="+mn-ea"/>
                  <a:ea typeface="+mn-ea"/>
                </a:rPr>
                <a:t>様々な課題がある中、税金のあり方や国民の</a:t>
              </a:r>
              <a:r>
                <a:rPr kumimoji="1" lang="ja-JP" altLang="en-US" sz="1700">
                  <a:latin typeface="+mn-ea"/>
                  <a:ea typeface="+mn-ea"/>
                </a:rPr>
                <a:t>負担と</a:t>
              </a:r>
              <a:endParaRPr kumimoji="1" lang="en-US" altLang="ja-JP" sz="1700" dirty="0">
                <a:latin typeface="+mn-ea"/>
                <a:ea typeface="+mn-ea"/>
              </a:endParaRPr>
            </a:p>
            <a:p>
              <a:pPr marL="105750">
                <a:lnSpc>
                  <a:spcPts val="2500"/>
                </a:lnSpc>
                <a:buClr>
                  <a:srgbClr val="005BAD"/>
                </a:buClr>
              </a:pPr>
              <a:r>
                <a:rPr kumimoji="1" lang="ja-JP" altLang="en-US" sz="1700">
                  <a:latin typeface="+mn-ea"/>
                  <a:ea typeface="+mn-ea"/>
                </a:rPr>
                <a:t>受益</a:t>
              </a:r>
              <a:r>
                <a:rPr kumimoji="1" lang="ja-JP" altLang="en-US" sz="1700" dirty="0">
                  <a:latin typeface="+mn-ea"/>
                  <a:ea typeface="+mn-ea"/>
                </a:rPr>
                <a:t>（福祉・公共サービス</a:t>
              </a:r>
              <a:r>
                <a:rPr kumimoji="1" lang="ja-JP" altLang="en-US" sz="1700">
                  <a:latin typeface="+mn-ea"/>
                  <a:ea typeface="+mn-ea"/>
                </a:rPr>
                <a:t>）がどう</a:t>
              </a:r>
              <a:r>
                <a:rPr kumimoji="1" lang="ja-JP" altLang="en-US" sz="1700" dirty="0">
                  <a:latin typeface="+mn-ea"/>
                  <a:ea typeface="+mn-ea"/>
                </a:rPr>
                <a:t>あるべき</a:t>
              </a:r>
              <a:r>
                <a:rPr kumimoji="1" lang="ja-JP" altLang="en-US" sz="1700">
                  <a:latin typeface="+mn-ea"/>
                  <a:ea typeface="+mn-ea"/>
                </a:rPr>
                <a:t>か、</a:t>
              </a:r>
              <a:endParaRPr kumimoji="1" lang="en-US" altLang="ja-JP" sz="1700" dirty="0">
                <a:latin typeface="+mn-ea"/>
                <a:ea typeface="+mn-ea"/>
              </a:endParaRPr>
            </a:p>
            <a:p>
              <a:pPr marL="105750">
                <a:lnSpc>
                  <a:spcPts val="2500"/>
                </a:lnSpc>
                <a:buClr>
                  <a:srgbClr val="005BAD"/>
                </a:buClr>
              </a:pPr>
              <a:r>
                <a:rPr kumimoji="1" lang="ja-JP" altLang="en-US" sz="1700">
                  <a:latin typeface="+mn-ea"/>
                  <a:ea typeface="+mn-ea"/>
                </a:rPr>
                <a:t>私たち</a:t>
              </a:r>
              <a:r>
                <a:rPr kumimoji="1" lang="ja-JP" altLang="en-US" sz="1700" dirty="0">
                  <a:latin typeface="+mn-ea"/>
                  <a:ea typeface="+mn-ea"/>
                </a:rPr>
                <a:t>一人ひとりが考えることが大切です。</a:t>
              </a:r>
            </a:p>
          </p:txBody>
        </p:sp>
        <p:sp>
          <p:nvSpPr>
            <p:cNvPr id="27" name="テキスト ボックス 26">
              <a:extLst>
                <a:ext uri="{FF2B5EF4-FFF2-40B4-BE49-F238E27FC236}">
                  <a16:creationId xmlns:a16="http://schemas.microsoft.com/office/drawing/2014/main" id="{88314D46-A339-EB26-EB48-6B6F271342BC}"/>
                </a:ext>
              </a:extLst>
            </p:cNvPr>
            <p:cNvSpPr txBox="1"/>
            <p:nvPr/>
          </p:nvSpPr>
          <p:spPr>
            <a:xfrm>
              <a:off x="1618249" y="5667563"/>
              <a:ext cx="393699"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spc="-90">
                  <a:solidFill>
                    <a:prstClr val="black"/>
                  </a:solidFill>
                  <a:latin typeface="+mn-ea"/>
                  <a:ea typeface="+mn-ea"/>
                </a:rPr>
                <a:t>ふくし</a:t>
              </a:r>
              <a:endParaRPr lang="ja-JP" altLang="en-US" sz="500" spc="-90" dirty="0">
                <a:solidFill>
                  <a:prstClr val="black"/>
                </a:solidFill>
                <a:latin typeface="+mn-ea"/>
                <a:ea typeface="+mn-ea"/>
              </a:endParaRPr>
            </a:p>
          </p:txBody>
        </p:sp>
      </p:grpSp>
      <p:sp>
        <p:nvSpPr>
          <p:cNvPr id="30" name="スライド番号プレースホルダー 8">
            <a:extLst>
              <a:ext uri="{FF2B5EF4-FFF2-40B4-BE49-F238E27FC236}">
                <a16:creationId xmlns:a16="http://schemas.microsoft.com/office/drawing/2014/main" id="{E6C3828C-D4DD-FA12-C150-B54F595B5E3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29</a:t>
            </a:fld>
            <a:endParaRPr lang="en-US" altLang="ja-JP" dirty="0">
              <a:latin typeface="+mn-ea"/>
              <a:ea typeface="+mn-ea"/>
            </a:endParaRPr>
          </a:p>
        </p:txBody>
      </p:sp>
    </p:spTree>
    <p:extLst>
      <p:ext uri="{BB962C8B-B14F-4D97-AF65-F5344CB8AC3E}">
        <p14:creationId xmlns:p14="http://schemas.microsoft.com/office/powerpoint/2010/main" val="1363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b="0" i="0" dirty="0">
                        <a:latin typeface="HGPGothicE" panose="020B0900000000000000" pitchFamily="34" charset="-128"/>
                      </a:endParaRPr>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i="0" dirty="0">
                        <a:solidFill>
                          <a:srgbClr val="FFB64B"/>
                        </a:solidFill>
                        <a:latin typeface="HGPGothicE" panose="020B0900000000000000" pitchFamily="34" charset="-128"/>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i="0" kern="1200" dirty="0">
                        <a:solidFill>
                          <a:schemeClr val="tx1"/>
                        </a:solidFill>
                        <a:latin typeface="HGPGothicE" panose="020B0900000000000000" pitchFamily="34" charset="-128"/>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b="0" i="0" dirty="0">
                          <a:latin typeface="HGPGothicE" panose="020B0900000000000000" pitchFamily="34" charset="-128"/>
                        </a:rPr>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b="0" i="0" dirty="0">
                          <a:latin typeface="HGPGothicE" panose="020B0900000000000000" pitchFamily="34" charset="-128"/>
                        </a:rPr>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道府県民税・事業税・</a:t>
                      </a:r>
                    </a:p>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地方消費税・道府県たばこ税・</a:t>
                      </a:r>
                    </a:p>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b="0" i="0" dirty="0">
                          <a:latin typeface="HGPGothicE" panose="020B0900000000000000" pitchFamily="34" charset="-128"/>
                        </a:rPr>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a:solidFill>
                            <a:srgbClr val="3D935A"/>
                          </a:solidFill>
                          <a:latin typeface="HGPGothicE" panose="020B0900000000000000" pitchFamily="34" charset="-128"/>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796046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573907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https://www.nta.go.jp/taxes/kids/hatten/page02.htm</a:t>
            </a:r>
            <a:endParaRPr kumimoji="1" lang="en-US" altLang="ja-JP" sz="1100" dirty="0">
              <a:latin typeface="HGPGothicE" panose="020B0900000000000000" pitchFamily="34" charset="-128"/>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HGPGothicE" panose="020B0900000000000000" pitchFamily="34" charset="-128"/>
                <a:ea typeface="+mn-ea"/>
              </a:rPr>
              <a:t>直　接　税</a:t>
            </a:r>
          </a:p>
          <a:p>
            <a:pPr algn="ctr" eaLnBrk="1" hangingPunct="1">
              <a:lnSpc>
                <a:spcPct val="125000"/>
              </a:lnSpc>
            </a:pPr>
            <a:r>
              <a:rPr lang="ja-JP" altLang="en-US" sz="1400" dirty="0">
                <a:latin typeface="HGPGothicE" panose="020B0900000000000000" pitchFamily="34" charset="-128"/>
                <a:ea typeface="+mn-ea"/>
              </a:rPr>
              <a:t>税金を納める人と</a:t>
            </a:r>
            <a:endParaRPr lang="en-US" altLang="ja-JP" sz="1400" dirty="0">
              <a:latin typeface="HGPGothicE" panose="020B0900000000000000" pitchFamily="34" charset="-128"/>
              <a:ea typeface="+mn-ea"/>
            </a:endParaRPr>
          </a:p>
          <a:p>
            <a:pPr algn="ctr" eaLnBrk="1" hangingPunct="1">
              <a:lnSpc>
                <a:spcPct val="125000"/>
              </a:lnSpc>
            </a:pPr>
            <a:r>
              <a:rPr lang="ja-JP" altLang="en-US" sz="1400" dirty="0">
                <a:latin typeface="HGPGothicE" panose="020B0900000000000000" pitchFamily="34" charset="-128"/>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HGPGothicE" panose="020B0900000000000000" pitchFamily="34" charset="-128"/>
                <a:ea typeface="+mn-ea"/>
              </a:rPr>
              <a:t>間　接　税</a:t>
            </a:r>
          </a:p>
          <a:p>
            <a:pPr algn="ctr" eaLnBrk="1" hangingPunct="1">
              <a:lnSpc>
                <a:spcPct val="125000"/>
              </a:lnSpc>
            </a:pPr>
            <a:r>
              <a:rPr lang="ja-JP" altLang="en-US" sz="1400" dirty="0">
                <a:latin typeface="HGPGothicE" panose="020B0900000000000000" pitchFamily="34" charset="-128"/>
                <a:ea typeface="+mn-ea"/>
              </a:rPr>
              <a:t>税金を納める人と</a:t>
            </a:r>
          </a:p>
          <a:p>
            <a:pPr algn="ctr" eaLnBrk="1" hangingPunct="1">
              <a:lnSpc>
                <a:spcPct val="110000"/>
              </a:lnSpc>
            </a:pPr>
            <a:r>
              <a:rPr lang="ja-JP" altLang="en-US" sz="1400" dirty="0">
                <a:latin typeface="HGPGothicE" panose="020B0900000000000000" pitchFamily="34" charset="-128"/>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21" name="図 20">
            <a:hlinkClick r:id="rId4"/>
            <a:extLst>
              <a:ext uri="{FF2B5EF4-FFF2-40B4-BE49-F238E27FC236}">
                <a16:creationId xmlns:a16="http://schemas.microsoft.com/office/drawing/2014/main" id="{3220D594-C205-4B8D-8F0A-158A4EF1A3DE}"/>
              </a:ext>
            </a:extLst>
          </p:cNvPr>
          <p:cNvPicPr>
            <a:picLocks noChangeAspect="1"/>
          </p:cNvPicPr>
          <p:nvPr/>
        </p:nvPicPr>
        <p:blipFill>
          <a:blip r:embed="rId5"/>
          <a:stretch>
            <a:fillRect/>
          </a:stretch>
        </p:blipFill>
        <p:spPr>
          <a:xfrm>
            <a:off x="8332165" y="6336667"/>
            <a:ext cx="478083" cy="478083"/>
          </a:xfrm>
          <a:prstGeom prst="rect">
            <a:avLst/>
          </a:prstGeom>
        </p:spPr>
      </p:pic>
      <p:sp>
        <p:nvSpPr>
          <p:cNvPr id="5" name="スライド番号プレースホルダー 8">
            <a:extLst>
              <a:ext uri="{FF2B5EF4-FFF2-40B4-BE49-F238E27FC236}">
                <a16:creationId xmlns:a16="http://schemas.microsoft.com/office/drawing/2014/main" id="{F2216F25-F9C9-53A7-CE9F-DF11F37EFC4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3</a:t>
            </a:fld>
            <a:endParaRPr lang="en-US" altLang="ja-JP" dirty="0">
              <a:latin typeface="+mn-ea"/>
              <a:ea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600"/>
                                        <p:tgtEl>
                                          <p:spTgt spid="15"/>
                                        </p:tgtEl>
                                      </p:cBhvr>
                                    </p:animEffect>
                                    <p:anim calcmode="lin" valueType="num">
                                      <p:cBhvr>
                                        <p:cTn id="25" dur="600" fill="hold"/>
                                        <p:tgtEl>
                                          <p:spTgt spid="15"/>
                                        </p:tgtEl>
                                        <p:attrNameLst>
                                          <p:attrName>ppt_x</p:attrName>
                                        </p:attrNameLst>
                                      </p:cBhvr>
                                      <p:tavLst>
                                        <p:tav tm="0">
                                          <p:val>
                                            <p:strVal val="#ppt_x"/>
                                          </p:val>
                                        </p:tav>
                                        <p:tav tm="100000">
                                          <p:val>
                                            <p:strVal val="#ppt_x"/>
                                          </p:val>
                                        </p:tav>
                                      </p:tavLst>
                                    </p:anim>
                                    <p:anim calcmode="lin" valueType="num">
                                      <p:cBhvr>
                                        <p:cTn id="26" dur="6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wipe(left)">
                                      <p:cBhvr>
                                        <p:cTn id="31" dur="1750"/>
                                        <p:tgtEl>
                                          <p:spTgt spid="33">
                                            <p:txEl>
                                              <p:pRg st="0" end="0"/>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animEffect transition="in" filter="wipe(left)">
                                      <p:cBhvr>
                                        <p:cTn id="35" dur="900"/>
                                        <p:tgtEl>
                                          <p:spTgt spid="3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xEl>
                                              <p:pRg st="2" end="2"/>
                                            </p:txEl>
                                          </p:spTgt>
                                        </p:tgtEl>
                                        <p:attrNameLst>
                                          <p:attrName>style.visibility</p:attrName>
                                        </p:attrNameLst>
                                      </p:cBhvr>
                                      <p:to>
                                        <p:strVal val="visible"/>
                                      </p:to>
                                    </p:set>
                                    <p:animEffect transition="in" filter="wipe(left)">
                                      <p:cBhvr>
                                        <p:cTn id="40" dur="2100"/>
                                        <p:tgtEl>
                                          <p:spTgt spid="33">
                                            <p:txEl>
                                              <p:pRg st="2" end="2"/>
                                            </p:txEl>
                                          </p:spTgt>
                                        </p:tgtEl>
                                      </p:cBhvr>
                                    </p:animEffect>
                                  </p:childTnLst>
                                </p:cTn>
                              </p:par>
                            </p:childTnLst>
                          </p:cTn>
                        </p:par>
                        <p:par>
                          <p:cTn id="41" fill="hold">
                            <p:stCondLst>
                              <p:cond delay="2100"/>
                            </p:stCondLst>
                            <p:childTnLst>
                              <p:par>
                                <p:cTn id="42" presetID="22" presetClass="entr" presetSubtype="8" fill="hold" nodeType="afterEffect">
                                  <p:stCondLst>
                                    <p:cond delay="0"/>
                                  </p:stCondLst>
                                  <p:childTnLst>
                                    <p:set>
                                      <p:cBhvr>
                                        <p:cTn id="43" dur="1" fill="hold">
                                          <p:stCondLst>
                                            <p:cond delay="0"/>
                                          </p:stCondLst>
                                        </p:cTn>
                                        <p:tgtEl>
                                          <p:spTgt spid="33">
                                            <p:txEl>
                                              <p:pRg st="3" end="3"/>
                                            </p:txEl>
                                          </p:spTgt>
                                        </p:tgtEl>
                                        <p:attrNameLst>
                                          <p:attrName>style.visibility</p:attrName>
                                        </p:attrNameLst>
                                      </p:cBhvr>
                                      <p:to>
                                        <p:strVal val="visible"/>
                                      </p:to>
                                    </p:set>
                                    <p:animEffect transition="in" filter="wipe(left)">
                                      <p:cBhvr>
                                        <p:cTn id="44"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D50F95D-2D5E-4F88-D588-2A181BDD8670}"/>
              </a:ext>
            </a:extLst>
          </p:cNvPr>
          <p:cNvGrpSpPr/>
          <p:nvPr/>
        </p:nvGrpSpPr>
        <p:grpSpPr>
          <a:xfrm>
            <a:off x="194888" y="252825"/>
            <a:ext cx="8763698" cy="971520"/>
            <a:chOff x="322211" y="6432958"/>
            <a:chExt cx="8532000" cy="233001"/>
          </a:xfrm>
        </p:grpSpPr>
        <p:sp>
          <p:nvSpPr>
            <p:cNvPr id="4" name="正方形/長方形 3">
              <a:extLst>
                <a:ext uri="{FF2B5EF4-FFF2-40B4-BE49-F238E27FC236}">
                  <a16:creationId xmlns:a16="http://schemas.microsoft.com/office/drawing/2014/main" id="{807AF172-8AD4-58D3-53FD-E16019BC2CC9}"/>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3C0C13C3-E19E-719C-B957-7DC74B96706F}"/>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6" name="Text Box 12">
            <a:extLst>
              <a:ext uri="{FF2B5EF4-FFF2-40B4-BE49-F238E27FC236}">
                <a16:creationId xmlns:a16="http://schemas.microsoft.com/office/drawing/2014/main" id="{F73089FB-DE62-83E4-590C-AD5BE574CC13}"/>
              </a:ext>
            </a:extLst>
          </p:cNvPr>
          <p:cNvSpPr txBox="1">
            <a:spLocks noChangeArrowheads="1"/>
          </p:cNvSpPr>
          <p:nvPr/>
        </p:nvSpPr>
        <p:spPr bwMode="auto">
          <a:xfrm>
            <a:off x="317324" y="364150"/>
            <a:ext cx="4556055"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b="1" dirty="0">
                <a:solidFill>
                  <a:srgbClr val="005BAD"/>
                </a:solidFill>
                <a:latin typeface="HGPｺﾞｼｯｸE" panose="020B0900000000000000" pitchFamily="50" charset="-128"/>
                <a:ea typeface="HGPｺﾞｼｯｸE" panose="020B0900000000000000" pitchFamily="50" charset="-128"/>
              </a:rPr>
              <a:t>税金についてもっと詳しく知りたい</a:t>
            </a:r>
            <a:r>
              <a:rPr lang="ja-JP" altLang="en-US" sz="1700" b="1">
                <a:solidFill>
                  <a:srgbClr val="005BAD"/>
                </a:solidFill>
                <a:latin typeface="HGPｺﾞｼｯｸE" panose="020B0900000000000000" pitchFamily="50" charset="-128"/>
                <a:ea typeface="HGPｺﾞｼｯｸE" panose="020B0900000000000000" pitchFamily="50" charset="-128"/>
              </a:rPr>
              <a:t>人は</a:t>
            </a:r>
            <a:endParaRPr lang="en-US" altLang="ja-JP" sz="1700" b="1"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b="1">
                <a:solidFill>
                  <a:srgbClr val="005BAD"/>
                </a:solidFill>
                <a:latin typeface="HGPｺﾞｼｯｸE" panose="020B0900000000000000" pitchFamily="50" charset="-128"/>
                <a:ea typeface="HGPｺﾞｼｯｸE" panose="020B0900000000000000" pitchFamily="50" charset="-128"/>
              </a:rPr>
              <a:t>国税庁</a:t>
            </a:r>
            <a:r>
              <a:rPr lang="ja-JP" altLang="en-US" sz="1700" b="1" dirty="0">
                <a:solidFill>
                  <a:srgbClr val="005BAD"/>
                </a:solidFill>
                <a:latin typeface="HGPｺﾞｼｯｸE" panose="020B0900000000000000" pitchFamily="50" charset="-128"/>
                <a:ea typeface="HGPｺﾞｼｯｸE" panose="020B0900000000000000" pitchFamily="50" charset="-128"/>
              </a:rPr>
              <a:t>ホームページの「税の学習コーナー」へ</a:t>
            </a:r>
          </a:p>
        </p:txBody>
      </p:sp>
      <p:cxnSp>
        <p:nvCxnSpPr>
          <p:cNvPr id="17" name="直線コネクタ 16">
            <a:extLst>
              <a:ext uri="{FF2B5EF4-FFF2-40B4-BE49-F238E27FC236}">
                <a16:creationId xmlns:a16="http://schemas.microsoft.com/office/drawing/2014/main" id="{158275C9-C0E9-DFFE-765F-D7B07B33BD0E}"/>
              </a:ext>
            </a:extLst>
          </p:cNvPr>
          <p:cNvCxnSpPr>
            <a:cxnSpLocks/>
          </p:cNvCxnSpPr>
          <p:nvPr/>
        </p:nvCxnSpPr>
        <p:spPr>
          <a:xfrm>
            <a:off x="0" y="5125415"/>
            <a:ext cx="9144000" cy="0"/>
          </a:xfrm>
          <a:prstGeom prst="line">
            <a:avLst/>
          </a:prstGeom>
          <a:ln w="25400" cmpd="dbl">
            <a:solidFill>
              <a:srgbClr val="005BAD"/>
            </a:solidFill>
          </a:ln>
          <a:effectLst/>
        </p:spPr>
        <p:style>
          <a:lnRef idx="2">
            <a:schemeClr val="accent1"/>
          </a:lnRef>
          <a:fillRef idx="0">
            <a:schemeClr val="accent1"/>
          </a:fillRef>
          <a:effectRef idx="1">
            <a:schemeClr val="accent1"/>
          </a:effectRef>
          <a:fontRef idx="minor">
            <a:schemeClr val="tx1"/>
          </a:fontRef>
        </p:style>
      </p:cxnSp>
      <p:grpSp>
        <p:nvGrpSpPr>
          <p:cNvPr id="32" name="グループ化 31">
            <a:extLst>
              <a:ext uri="{FF2B5EF4-FFF2-40B4-BE49-F238E27FC236}">
                <a16:creationId xmlns:a16="http://schemas.microsoft.com/office/drawing/2014/main" id="{1F430486-5637-6278-61A5-FB26EEFD191A}"/>
              </a:ext>
            </a:extLst>
          </p:cNvPr>
          <p:cNvGrpSpPr/>
          <p:nvPr/>
        </p:nvGrpSpPr>
        <p:grpSpPr>
          <a:xfrm>
            <a:off x="287921" y="6410880"/>
            <a:ext cx="7951204" cy="374400"/>
            <a:chOff x="287921" y="6410880"/>
            <a:chExt cx="8532000" cy="374400"/>
          </a:xfrm>
        </p:grpSpPr>
        <p:sp>
          <p:nvSpPr>
            <p:cNvPr id="33" name="正方形/長方形 32">
              <a:extLst>
                <a:ext uri="{FF2B5EF4-FFF2-40B4-BE49-F238E27FC236}">
                  <a16:creationId xmlns:a16="http://schemas.microsoft.com/office/drawing/2014/main" id="{027A69C8-9BE1-228E-EDBF-768AE62D82C0}"/>
                </a:ext>
              </a:extLst>
            </p:cNvPr>
            <p:cNvSpPr/>
            <p:nvPr/>
          </p:nvSpPr>
          <p:spPr bwMode="auto">
            <a:xfrm>
              <a:off x="28792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4" name="正方形/長方形 33">
              <a:extLst>
                <a:ext uri="{FF2B5EF4-FFF2-40B4-BE49-F238E27FC236}">
                  <a16:creationId xmlns:a16="http://schemas.microsoft.com/office/drawing/2014/main" id="{3067A930-D669-E455-4F65-FE656B34C3B7}"/>
                </a:ext>
              </a:extLst>
            </p:cNvPr>
            <p:cNvSpPr/>
            <p:nvPr/>
          </p:nvSpPr>
          <p:spPr bwMode="auto">
            <a:xfrm>
              <a:off x="28792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nvGrpSpPr>
          <p:cNvPr id="36" name="グループ化 35">
            <a:extLst>
              <a:ext uri="{FF2B5EF4-FFF2-40B4-BE49-F238E27FC236}">
                <a16:creationId xmlns:a16="http://schemas.microsoft.com/office/drawing/2014/main" id="{AC2107D1-AC3E-14C9-B036-8C600A5A1EE8}"/>
              </a:ext>
            </a:extLst>
          </p:cNvPr>
          <p:cNvGrpSpPr/>
          <p:nvPr/>
        </p:nvGrpSpPr>
        <p:grpSpPr>
          <a:xfrm>
            <a:off x="-29057" y="6108719"/>
            <a:ext cx="832606" cy="749281"/>
            <a:chOff x="-35154" y="5996309"/>
            <a:chExt cx="945432" cy="850816"/>
          </a:xfrm>
        </p:grpSpPr>
        <p:sp>
          <p:nvSpPr>
            <p:cNvPr id="37" name="フリーフォーム: 図形 17">
              <a:extLst>
                <a:ext uri="{FF2B5EF4-FFF2-40B4-BE49-F238E27FC236}">
                  <a16:creationId xmlns:a16="http://schemas.microsoft.com/office/drawing/2014/main" id="{5D1F5F21-91E7-C3C1-ECBD-6D164FC1D70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8" name="フリーフォーム: 図形 19">
              <a:extLst>
                <a:ext uri="{FF2B5EF4-FFF2-40B4-BE49-F238E27FC236}">
                  <a16:creationId xmlns:a16="http://schemas.microsoft.com/office/drawing/2014/main" id="{D5ACB69E-A5B5-878C-1E15-77B9F417D4F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9" name="テキスト ボックス 38">
              <a:extLst>
                <a:ext uri="{FF2B5EF4-FFF2-40B4-BE49-F238E27FC236}">
                  <a16:creationId xmlns:a16="http://schemas.microsoft.com/office/drawing/2014/main" id="{93E9BA39-8CC7-1328-61A2-9A6491B744D8}"/>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他にも</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40" name="テキスト ボックス 39">
            <a:extLst>
              <a:ext uri="{FF2B5EF4-FFF2-40B4-BE49-F238E27FC236}">
                <a16:creationId xmlns:a16="http://schemas.microsoft.com/office/drawing/2014/main" id="{B1394884-6A54-3C45-C31B-A8BD9AC715EA}"/>
              </a:ext>
            </a:extLst>
          </p:cNvPr>
          <p:cNvSpPr txBox="1"/>
          <p:nvPr/>
        </p:nvSpPr>
        <p:spPr>
          <a:xfrm>
            <a:off x="1089569" y="6480855"/>
            <a:ext cx="6991175" cy="261610"/>
          </a:xfrm>
          <a:prstGeom prst="rect">
            <a:avLst/>
          </a:prstGeom>
          <a:noFill/>
        </p:spPr>
        <p:txBody>
          <a:bodyPr wrap="square" rtlCol="0">
            <a:spAutoFit/>
          </a:bodyPr>
          <a:lstStyle/>
          <a:p>
            <a:r>
              <a:rPr lang="ja-JP" altLang="en-US" sz="1100" b="1">
                <a:solidFill>
                  <a:srgbClr val="005BAD"/>
                </a:solidFill>
                <a:latin typeface="ＭＳ Ｐゴシック" panose="020B0600070205080204" pitchFamily="50" charset="-128"/>
                <a:ea typeface="ＭＳ Ｐゴシック" panose="020B0600070205080204" pitchFamily="50" charset="-128"/>
              </a:rPr>
              <a:t>奈良県租税教育推進連絡協議会ホームページ　 </a:t>
            </a:r>
            <a:r>
              <a:rPr kumimoji="1" lang="ja-JP" altLang="en-US" sz="1100" b="1">
                <a:solidFill>
                  <a:srgbClr val="005BAD"/>
                </a:solidFill>
                <a:latin typeface="ＭＳ Ｐゴシック" panose="020B0600070205080204" pitchFamily="50" charset="-128"/>
                <a:ea typeface="ＭＳ Ｐゴシック" panose="020B0600070205080204" pitchFamily="50" charset="-128"/>
              </a:rPr>
              <a:t>　</a:t>
            </a:r>
            <a:r>
              <a:rPr kumimoji="1" lang="en-US" altLang="ja-JP" sz="1100" b="0" i="0" u="none" strike="noStrike" kern="1200" cap="none" spc="0" normalizeH="0" baseline="0" noProof="0" dirty="0">
                <a:ln>
                  <a:noFill/>
                </a:ln>
                <a:solidFill>
                  <a:srgbClr val="005BAD"/>
                </a:solidFill>
                <a:effectLst/>
                <a:uLnTx/>
                <a:uFillTx/>
                <a:latin typeface="Arial"/>
                <a:ea typeface="HGPｺﾞｼｯｸE"/>
                <a:cs typeface="+mn-cs"/>
              </a:rPr>
              <a:t> </a:t>
            </a:r>
            <a:r>
              <a:rPr kumimoji="1" lang="en-US" altLang="ja-JP" sz="1100" i="0" u="none" strike="noStrike" kern="1200" cap="none" spc="0" normalizeH="0" baseline="0" noProof="0" dirty="0">
                <a:ln>
                  <a:noFill/>
                </a:ln>
                <a:effectLst/>
                <a:uLnTx/>
                <a:uFillTx/>
                <a:latin typeface="+mn-lt"/>
                <a:ea typeface="HGPｺﾞｼｯｸE"/>
                <a:cs typeface="+mn-cs"/>
                <a:hlinkClick r:id="rId3">
                  <a:extLst>
                    <a:ext uri="{A12FA001-AC4F-418D-AE19-62706E023703}">
                      <ahyp:hlinkClr xmlns:ahyp="http://schemas.microsoft.com/office/drawing/2018/hyperlinkcolor" val="tx"/>
                    </a:ext>
                  </a:extLst>
                </a:hlinkClick>
              </a:rPr>
              <a:t>https://sosuikyo.jp</a:t>
            </a:r>
            <a:r>
              <a:rPr kumimoji="1" lang="en-US" altLang="ja-JP" sz="1100" b="1" i="0" u="none" strike="noStrike" kern="1200" cap="none" spc="0" normalizeH="0" baseline="0" noProof="0" dirty="0">
                <a:ln>
                  <a:noFill/>
                </a:ln>
                <a:effectLst/>
                <a:uLnTx/>
                <a:uFillTx/>
                <a:latin typeface="+mn-lt"/>
                <a:ea typeface="HGPｺﾞｼｯｸE"/>
                <a:cs typeface="+mn-cs"/>
                <a:hlinkClick r:id="rId3">
                  <a:extLst>
                    <a:ext uri="{A12FA001-AC4F-418D-AE19-62706E023703}">
                      <ahyp:hlinkClr xmlns:ahyp="http://schemas.microsoft.com/office/drawing/2018/hyperlinkcolor" val="tx"/>
                    </a:ext>
                  </a:extLst>
                </a:hlinkClick>
              </a:rPr>
              <a:t>/</a:t>
            </a:r>
            <a:r>
              <a:rPr kumimoji="1" lang="ja-JP" altLang="en-US" sz="1100" b="1" i="0" u="none" strike="noStrike" kern="1200" cap="none" spc="0" normalizeH="0" baseline="0" noProof="0">
                <a:ln>
                  <a:noFill/>
                </a:ln>
                <a:effectLst/>
                <a:uLnTx/>
                <a:uFillTx/>
                <a:latin typeface="+mn-lt"/>
                <a:ea typeface="HGPｺﾞｼｯｸE"/>
                <a:cs typeface="+mn-cs"/>
              </a:rPr>
              <a:t>　</a:t>
            </a:r>
            <a:endParaRPr kumimoji="1" lang="en-US" altLang="ja-JP" sz="1100" b="1" dirty="0">
              <a:latin typeface="+mn-lt"/>
              <a:cs typeface="Arial" panose="020B0604020202020204" pitchFamily="34" charset="0"/>
            </a:endParaRPr>
          </a:p>
        </p:txBody>
      </p:sp>
      <p:sp>
        <p:nvSpPr>
          <p:cNvPr id="48" name="テキスト ボックス 47">
            <a:extLst>
              <a:ext uri="{FF2B5EF4-FFF2-40B4-BE49-F238E27FC236}">
                <a16:creationId xmlns:a16="http://schemas.microsoft.com/office/drawing/2014/main" id="{49F68481-4AB6-C9A9-53D8-743BDA4B5C37}"/>
              </a:ext>
            </a:extLst>
          </p:cNvPr>
          <p:cNvSpPr txBox="1"/>
          <p:nvPr/>
        </p:nvSpPr>
        <p:spPr>
          <a:xfrm>
            <a:off x="4908104" y="764115"/>
            <a:ext cx="2998716" cy="276999"/>
          </a:xfrm>
          <a:prstGeom prst="rect">
            <a:avLst/>
          </a:prstGeom>
          <a:noFill/>
        </p:spPr>
        <p:txBody>
          <a:bodyPr wrap="square" lIns="0" rIns="0" rtlCol="0">
            <a:spAutoFit/>
          </a:bodyPr>
          <a:lstStyle/>
          <a:p>
            <a:r>
              <a:rPr kumimoji="1" lang="en-US" altLang="ja-JP" sz="1200" dirty="0">
                <a:latin typeface="+mn-ea"/>
                <a:ea typeface="+mn-ea"/>
                <a:cs typeface="Arial" panose="020B0604020202020204" pitchFamily="34" charset="0"/>
                <a:hlinkClick r:id="rId4">
                  <a:extLst>
                    <a:ext uri="{A12FA001-AC4F-418D-AE19-62706E023703}">
                      <ahyp:hlinkClr xmlns:ahyp="http://schemas.microsoft.com/office/drawing/2018/hyperlinkcolor" val="tx"/>
                    </a:ext>
                  </a:extLst>
                </a:hlinkClick>
              </a:rPr>
              <a:t>https://www.nta.go.jp/taxes/kids/index.htm</a:t>
            </a:r>
            <a:endParaRPr kumimoji="1" lang="en-US" altLang="ja-JP" sz="1200" dirty="0">
              <a:latin typeface="+mn-ea"/>
              <a:ea typeface="+mn-ea"/>
              <a:cs typeface="Arial" panose="020B0604020202020204" pitchFamily="34" charset="0"/>
            </a:endParaRPr>
          </a:p>
        </p:txBody>
      </p:sp>
      <p:pic>
        <p:nvPicPr>
          <p:cNvPr id="49" name="図 48">
            <a:hlinkClick r:id="rId4"/>
            <a:extLst>
              <a:ext uri="{FF2B5EF4-FFF2-40B4-BE49-F238E27FC236}">
                <a16:creationId xmlns:a16="http://schemas.microsoft.com/office/drawing/2014/main" id="{B284B23D-78A8-F596-35D7-68925D05CAC2}"/>
              </a:ext>
            </a:extLst>
          </p:cNvPr>
          <p:cNvPicPr>
            <a:picLocks noChangeAspect="1"/>
          </p:cNvPicPr>
          <p:nvPr/>
        </p:nvPicPr>
        <p:blipFill>
          <a:blip r:embed="rId5"/>
          <a:stretch>
            <a:fillRect/>
          </a:stretch>
        </p:blipFill>
        <p:spPr>
          <a:xfrm>
            <a:off x="7965366" y="390389"/>
            <a:ext cx="729366" cy="724301"/>
          </a:xfrm>
          <a:prstGeom prst="rect">
            <a:avLst/>
          </a:prstGeom>
        </p:spPr>
      </p:pic>
      <p:pic>
        <p:nvPicPr>
          <p:cNvPr id="7" name="図 6">
            <a:hlinkClick r:id="rId3"/>
            <a:extLst>
              <a:ext uri="{FF2B5EF4-FFF2-40B4-BE49-F238E27FC236}">
                <a16:creationId xmlns:a16="http://schemas.microsoft.com/office/drawing/2014/main" id="{6283C1F0-F29D-40BA-19A9-4E92E266DFEC}"/>
              </a:ext>
            </a:extLst>
          </p:cNvPr>
          <p:cNvPicPr>
            <a:picLocks noChangeAspect="1"/>
          </p:cNvPicPr>
          <p:nvPr/>
        </p:nvPicPr>
        <p:blipFill>
          <a:blip r:embed="rId6"/>
          <a:stretch>
            <a:fillRect/>
          </a:stretch>
        </p:blipFill>
        <p:spPr>
          <a:xfrm>
            <a:off x="7559437" y="5287525"/>
            <a:ext cx="1042613" cy="1042613"/>
          </a:xfrm>
          <a:prstGeom prst="rect">
            <a:avLst/>
          </a:prstGeom>
        </p:spPr>
      </p:pic>
      <p:grpSp>
        <p:nvGrpSpPr>
          <p:cNvPr id="15" name="グループ化 14">
            <a:extLst>
              <a:ext uri="{FF2B5EF4-FFF2-40B4-BE49-F238E27FC236}">
                <a16:creationId xmlns:a16="http://schemas.microsoft.com/office/drawing/2014/main" id="{565E1FE5-F611-D550-88F2-6D68AD1EB1C1}"/>
              </a:ext>
            </a:extLst>
          </p:cNvPr>
          <p:cNvGrpSpPr/>
          <p:nvPr/>
        </p:nvGrpSpPr>
        <p:grpSpPr>
          <a:xfrm>
            <a:off x="6345735" y="1471745"/>
            <a:ext cx="2526235" cy="3182311"/>
            <a:chOff x="6345735" y="1471745"/>
            <a:chExt cx="2526235" cy="3182311"/>
          </a:xfrm>
        </p:grpSpPr>
        <p:sp>
          <p:nvSpPr>
            <p:cNvPr id="16" name="正方形/長方形 15">
              <a:extLst>
                <a:ext uri="{FF2B5EF4-FFF2-40B4-BE49-F238E27FC236}">
                  <a16:creationId xmlns:a16="http://schemas.microsoft.com/office/drawing/2014/main" id="{1A5C82E3-351D-7B4D-5A0E-6EE2A3C88270}"/>
                </a:ext>
              </a:extLst>
            </p:cNvPr>
            <p:cNvSpPr/>
            <p:nvPr/>
          </p:nvSpPr>
          <p:spPr bwMode="auto">
            <a:xfrm>
              <a:off x="6345735" y="1471745"/>
              <a:ext cx="2526235" cy="3182311"/>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400" b="1" i="0" u="none" strike="noStrike" cap="none" normalizeH="0" baseline="0" dirty="0">
                  <a:ln>
                    <a:noFill/>
                  </a:ln>
                  <a:solidFill>
                    <a:srgbClr val="005BAD"/>
                  </a:solidFill>
                  <a:effectLst/>
                  <a:latin typeface="+mn-ea"/>
                  <a:ea typeface="+mn-ea"/>
                </a:rPr>
                <a:t>［</a:t>
              </a:r>
              <a:r>
                <a:rPr kumimoji="1" lang="en-US" altLang="ja-JP" sz="1400" b="1" i="0" u="none" strike="noStrike" cap="none" normalizeH="0" baseline="0" dirty="0">
                  <a:ln>
                    <a:noFill/>
                  </a:ln>
                  <a:solidFill>
                    <a:srgbClr val="005BAD"/>
                  </a:solidFill>
                  <a:effectLst/>
                  <a:latin typeface="+mn-ea"/>
                  <a:ea typeface="+mn-ea"/>
                </a:rPr>
                <a:t>P27</a:t>
              </a:r>
              <a:r>
                <a:rPr kumimoji="1" lang="ja-JP" altLang="en-US" sz="1400" b="1" i="0" u="none" strike="noStrike" cap="none" normalizeH="0" baseline="0" dirty="0">
                  <a:ln>
                    <a:noFill/>
                  </a:ln>
                  <a:solidFill>
                    <a:srgbClr val="005BAD"/>
                  </a:solidFill>
                  <a:effectLst/>
                  <a:latin typeface="+mn-ea"/>
                  <a:ea typeface="+mn-ea"/>
                </a:rPr>
                <a:t>・</a:t>
              </a:r>
              <a:r>
                <a:rPr kumimoji="1" lang="en-US" altLang="ja-JP" sz="1400" b="1" i="0" u="none" strike="noStrike" cap="none" normalizeH="0" baseline="0" dirty="0">
                  <a:ln>
                    <a:noFill/>
                  </a:ln>
                  <a:solidFill>
                    <a:srgbClr val="005BAD"/>
                  </a:solidFill>
                  <a:effectLst/>
                  <a:latin typeface="+mn-ea"/>
                  <a:ea typeface="+mn-ea"/>
                </a:rPr>
                <a:t>28</a:t>
              </a:r>
              <a:r>
                <a:rPr kumimoji="1" lang="ja-JP" altLang="en-US" sz="1400" b="1" i="0" u="none" strike="noStrike" cap="none" normalizeH="0" baseline="0" dirty="0">
                  <a:ln>
                    <a:noFill/>
                  </a:ln>
                  <a:solidFill>
                    <a:srgbClr val="005BAD"/>
                  </a:solidFill>
                  <a:effectLst/>
                  <a:latin typeface="+mn-ea"/>
                  <a:ea typeface="+mn-ea"/>
                </a:rPr>
                <a:t>の答え］</a:t>
              </a:r>
              <a:endParaRPr kumimoji="1" lang="en-US" altLang="ja-JP" sz="1400" b="1"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穴埋め問題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［問１］ </a:t>
              </a:r>
              <a:r>
                <a:rPr kumimoji="1" lang="ja-JP" altLang="en-US" sz="1100" b="0" i="0" u="none" strike="noStrike" cap="none" normalizeH="0" baseline="0" dirty="0">
                  <a:ln>
                    <a:noFill/>
                  </a:ln>
                  <a:solidFill>
                    <a:srgbClr val="005BAD"/>
                  </a:solidFill>
                  <a:effectLst/>
                  <a:latin typeface="+mn-ea"/>
                  <a:ea typeface="+mn-ea"/>
                </a:rPr>
                <a:t>①納税</a:t>
              </a:r>
              <a:r>
                <a:rPr kumimoji="1" lang="ja-JP" altLang="en-US" sz="1100" dirty="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dirty="0">
                  <a:solidFill>
                    <a:srgbClr val="005BAD"/>
                  </a:solidFill>
                  <a:latin typeface="+mn-ea"/>
                  <a:ea typeface="+mn-ea"/>
                </a:rPr>
                <a:t>［問２］ </a:t>
              </a:r>
              <a:r>
                <a:rPr kumimoji="1" lang="ja-JP" altLang="en-US" sz="1100" b="0" i="0" u="none" strike="noStrike" cap="none" normalizeH="0" baseline="0" dirty="0">
                  <a:ln>
                    <a:noFill/>
                  </a:ln>
                  <a:solidFill>
                    <a:srgbClr val="005BAD"/>
                  </a:solidFill>
                  <a:effectLst/>
                  <a:latin typeface="+mn-ea"/>
                  <a:ea typeface="+mn-ea"/>
                </a:rPr>
                <a:t>②水平</a:t>
              </a:r>
              <a:r>
                <a:rPr kumimoji="1" lang="ja-JP" altLang="en-US" sz="1100" dirty="0">
                  <a:solidFill>
                    <a:srgbClr val="005BAD"/>
                  </a:solidFill>
                  <a:latin typeface="+mn-ea"/>
                  <a:ea typeface="+mn-ea"/>
                </a:rPr>
                <a:t>　</a:t>
              </a:r>
              <a:r>
                <a:rPr kumimoji="1" lang="ja-JP" altLang="en-US" sz="1100" b="0" i="0" u="none" strike="noStrike" cap="none" normalizeH="0" baseline="0" dirty="0">
                  <a:ln>
                    <a:noFill/>
                  </a:ln>
                  <a:solidFill>
                    <a:srgbClr val="005BAD"/>
                  </a:solidFill>
                  <a:effectLst/>
                  <a:latin typeface="+mn-ea"/>
                  <a:ea typeface="+mn-ea"/>
                </a:rPr>
                <a:t>③垂直</a:t>
              </a:r>
              <a:r>
                <a:rPr kumimoji="1" lang="ja-JP" altLang="en-US" sz="1100" dirty="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dirty="0">
                  <a:solidFill>
                    <a:srgbClr val="005BAD"/>
                  </a:solidFill>
                  <a:latin typeface="+mn-ea"/>
                  <a:ea typeface="+mn-ea"/>
                </a:rPr>
                <a:t>［問３］ </a:t>
              </a:r>
              <a:r>
                <a:rPr kumimoji="1" lang="ja-JP" altLang="en-US" sz="1100" b="0" i="0" u="none" strike="noStrike" cap="none" normalizeH="0" baseline="0" dirty="0">
                  <a:ln>
                    <a:noFill/>
                  </a:ln>
                  <a:solidFill>
                    <a:srgbClr val="005BAD"/>
                  </a:solidFill>
                  <a:effectLst/>
                  <a:latin typeface="+mn-ea"/>
                  <a:ea typeface="+mn-ea"/>
                </a:rPr>
                <a:t>④国民</a:t>
              </a:r>
              <a:r>
                <a:rPr kumimoji="1" lang="ja-JP" altLang="en-US" sz="1100" dirty="0">
                  <a:solidFill>
                    <a:srgbClr val="005BAD"/>
                  </a:solidFill>
                  <a:latin typeface="+mn-ea"/>
                  <a:ea typeface="+mn-ea"/>
                </a:rPr>
                <a:t>　</a:t>
              </a:r>
              <a:r>
                <a:rPr kumimoji="1" lang="ja-JP" altLang="en-US" sz="1100" b="0" i="0" u="none" strike="noStrike" cap="none" normalizeH="0" baseline="0" dirty="0">
                  <a:ln>
                    <a:noFill/>
                  </a:ln>
                  <a:solidFill>
                    <a:srgbClr val="005BAD"/>
                  </a:solidFill>
                  <a:effectLst/>
                  <a:latin typeface="+mn-ea"/>
                  <a:ea typeface="+mn-ea"/>
                </a:rPr>
                <a:t>⑤国会議員</a:t>
              </a:r>
              <a:r>
                <a:rPr kumimoji="1" lang="ja-JP" altLang="en-US" sz="1100" dirty="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dirty="0">
                  <a:solidFill>
                    <a:srgbClr val="005BAD"/>
                  </a:solidFill>
                  <a:latin typeface="+mn-ea"/>
                  <a:ea typeface="+mn-ea"/>
                </a:rPr>
                <a:t>［問４］ </a:t>
              </a:r>
              <a:r>
                <a:rPr kumimoji="1" lang="ja-JP" altLang="en-US" sz="1100" b="0" i="0" u="none" strike="noStrike" cap="none" normalizeH="0" baseline="0" dirty="0">
                  <a:ln>
                    <a:noFill/>
                  </a:ln>
                  <a:solidFill>
                    <a:srgbClr val="005BAD"/>
                  </a:solidFill>
                  <a:effectLst/>
                  <a:latin typeface="+mn-ea"/>
                  <a:ea typeface="+mn-ea"/>
                </a:rPr>
                <a:t>⑥社会保障関係　⑦国債　</a:t>
              </a:r>
              <a:endParaRPr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en-US" altLang="ja-JP" sz="1100" b="0" i="0" u="none" strike="noStrike" cap="none" normalizeH="0" baseline="0" dirty="0">
                  <a:ln>
                    <a:noFill/>
                  </a:ln>
                  <a:solidFill>
                    <a:srgbClr val="005BAD"/>
                  </a:solidFill>
                  <a:effectLst/>
                  <a:latin typeface="+mn-ea"/>
                  <a:ea typeface="+mn-ea"/>
                </a:rPr>
                <a:t>         </a:t>
              </a:r>
              <a:r>
                <a:rPr kumimoji="1" lang="ja-JP" altLang="en-US" sz="1100" b="0" i="0" u="none" strike="noStrike" cap="none" normalizeH="0" baseline="0" dirty="0">
                  <a:ln>
                    <a:noFill/>
                  </a:ln>
                  <a:solidFill>
                    <a:srgbClr val="005BAD"/>
                  </a:solidFill>
                  <a:effectLst/>
                  <a:latin typeface="+mn-ea"/>
                  <a:ea typeface="+mn-ea"/>
                </a:rPr>
                <a:t>⑧税収　⑨公債金（借金）</a:t>
              </a:r>
              <a:r>
                <a:rPr kumimoji="1" lang="ja-JP" altLang="en-US" sz="1100" dirty="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dirty="0">
                  <a:solidFill>
                    <a:srgbClr val="005BAD"/>
                  </a:solidFill>
                  <a:latin typeface="+mn-ea"/>
                  <a:ea typeface="+mn-ea"/>
                </a:rPr>
                <a:t>［問５］ </a:t>
              </a:r>
              <a:r>
                <a:rPr kumimoji="1" lang="ja-JP" altLang="en-US" sz="1100" b="0" i="0" u="none" strike="noStrike" cap="none" normalizeH="0" baseline="0" dirty="0">
                  <a:ln>
                    <a:noFill/>
                  </a:ln>
                  <a:solidFill>
                    <a:srgbClr val="005BAD"/>
                  </a:solidFill>
                  <a:effectLst/>
                  <a:latin typeface="+mn-ea"/>
                  <a:ea typeface="+mn-ea"/>
                </a:rPr>
                <a:t>⑩ ⑪道府県民税、事業税など</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lang="en-US" altLang="ja-JP" sz="1100" dirty="0">
                  <a:solidFill>
                    <a:srgbClr val="005BAD"/>
                  </a:solidFill>
                  <a:latin typeface="+mn-ea"/>
                  <a:ea typeface="+mn-ea"/>
                </a:rPr>
                <a:t>         </a:t>
              </a:r>
              <a:r>
                <a:rPr kumimoji="1" lang="ja-JP" altLang="en-US" sz="1100" b="0" i="0" u="none" strike="noStrike" cap="none" normalizeH="0" baseline="0" dirty="0">
                  <a:ln>
                    <a:noFill/>
                  </a:ln>
                  <a:solidFill>
                    <a:srgbClr val="005BAD"/>
                  </a:solidFill>
                  <a:effectLst/>
                  <a:latin typeface="+mn-ea"/>
                  <a:ea typeface="+mn-ea"/>
                </a:rPr>
                <a:t>（Ｐ３参照）</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クイズ</a:t>
              </a:r>
              <a:endParaRPr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［問１］ </a:t>
              </a:r>
              <a:r>
                <a:rPr kumimoji="1" lang="ja-JP" altLang="en-US" sz="1100" b="0" i="0" u="none" strike="noStrike" cap="none" normalizeH="0" baseline="0" dirty="0">
                  <a:ln>
                    <a:noFill/>
                  </a:ln>
                  <a:solidFill>
                    <a:srgbClr val="005BAD"/>
                  </a:solidFill>
                  <a:effectLst/>
                  <a:latin typeface="+mn-ea"/>
                  <a:ea typeface="+mn-ea"/>
                </a:rPr>
                <a:t>②約</a:t>
              </a:r>
              <a:r>
                <a:rPr kumimoji="1" lang="en-US" altLang="ja-JP" sz="1100" b="0" i="0" u="none" strike="noStrike" cap="none" normalizeH="0" baseline="0" dirty="0">
                  <a:ln>
                    <a:noFill/>
                  </a:ln>
                  <a:solidFill>
                    <a:srgbClr val="005BAD"/>
                  </a:solidFill>
                  <a:effectLst/>
                  <a:latin typeface="+mn-ea"/>
                  <a:ea typeface="+mn-ea"/>
                </a:rPr>
                <a:t>50</a:t>
              </a:r>
              <a:r>
                <a:rPr kumimoji="1" lang="ja-JP" altLang="en-US" sz="1100" b="0" i="0" u="none" strike="noStrike" cap="none" normalizeH="0" baseline="0" dirty="0">
                  <a:ln>
                    <a:noFill/>
                  </a:ln>
                  <a:solidFill>
                    <a:srgbClr val="005BAD"/>
                  </a:solidFill>
                  <a:effectLst/>
                  <a:latin typeface="+mn-ea"/>
                  <a:ea typeface="+mn-ea"/>
                </a:rPr>
                <a:t>種類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［問２］ </a:t>
              </a:r>
              <a:r>
                <a:rPr kumimoji="1" lang="ja-JP" altLang="en-US" sz="1100" b="0" i="0" u="none" strike="noStrike" cap="none" normalizeH="0" baseline="0" dirty="0">
                  <a:ln>
                    <a:noFill/>
                  </a:ln>
                  <a:solidFill>
                    <a:srgbClr val="005BAD"/>
                  </a:solidFill>
                  <a:effectLst/>
                  <a:latin typeface="+mn-ea"/>
                  <a:ea typeface="+mn-ea"/>
                </a:rPr>
                <a:t>③クイズの懸賞金</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［問３］ </a:t>
              </a:r>
              <a:r>
                <a:rPr kumimoji="1" lang="ja-JP" altLang="en-US" sz="1100" b="0" i="0" u="none" strike="noStrike" cap="none" normalizeH="0" baseline="0" dirty="0">
                  <a:ln>
                    <a:noFill/>
                  </a:ln>
                  <a:solidFill>
                    <a:srgbClr val="005BAD"/>
                  </a:solidFill>
                  <a:effectLst/>
                  <a:latin typeface="+mn-ea"/>
                  <a:ea typeface="+mn-ea"/>
                </a:rPr>
                <a:t>②スペードのエース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［問４］ </a:t>
              </a:r>
              <a:r>
                <a:rPr kumimoji="1" lang="ja-JP" altLang="en-US" sz="1100" b="0" i="0" u="none" strike="noStrike" cap="none" normalizeH="0" baseline="0" dirty="0">
                  <a:ln>
                    <a:noFill/>
                  </a:ln>
                  <a:solidFill>
                    <a:srgbClr val="005BAD"/>
                  </a:solidFill>
                  <a:effectLst/>
                  <a:latin typeface="+mn-ea"/>
                  <a:ea typeface="+mn-ea"/>
                </a:rPr>
                <a:t>③国会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［問５］ </a:t>
              </a:r>
              <a:r>
                <a:rPr kumimoji="1" lang="ja-JP" altLang="en-US" sz="1100" b="0" i="0" u="none" strike="noStrike" cap="none" normalizeH="0" baseline="0" dirty="0">
                  <a:ln>
                    <a:noFill/>
                  </a:ln>
                  <a:solidFill>
                    <a:srgbClr val="005BAD"/>
                  </a:solidFill>
                  <a:effectLst/>
                  <a:latin typeface="+mn-ea"/>
                  <a:ea typeface="+mn-ea"/>
                </a:rPr>
                <a:t>②かえる税</a:t>
              </a:r>
            </a:p>
          </p:txBody>
        </p:sp>
        <p:sp>
          <p:nvSpPr>
            <p:cNvPr id="18" name="テキスト ボックス 17">
              <a:extLst>
                <a:ext uri="{FF2B5EF4-FFF2-40B4-BE49-F238E27FC236}">
                  <a16:creationId xmlns:a16="http://schemas.microsoft.com/office/drawing/2014/main" id="{1BDA91FE-0B87-4114-3627-62EABE8BAD36}"/>
                </a:ext>
              </a:extLst>
            </p:cNvPr>
            <p:cNvSpPr txBox="1"/>
            <p:nvPr/>
          </p:nvSpPr>
          <p:spPr>
            <a:xfrm>
              <a:off x="8017073" y="2490852"/>
              <a:ext cx="386644" cy="166584"/>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500">
                  <a:solidFill>
                    <a:schemeClr val="accent1"/>
                  </a:solidFill>
                  <a:latin typeface="+mn-ea"/>
                  <a:ea typeface="+mn-ea"/>
                </a:rPr>
                <a:t>こくさい</a:t>
              </a:r>
              <a:endParaRPr lang="ja-JP" altLang="en-US" sz="200" spc="-90" dirty="0">
                <a:solidFill>
                  <a:schemeClr val="accent1"/>
                </a:solidFill>
                <a:latin typeface="+mn-ea"/>
                <a:ea typeface="+mn-ea"/>
              </a:endParaRPr>
            </a:p>
          </p:txBody>
        </p:sp>
        <p:sp>
          <p:nvSpPr>
            <p:cNvPr id="19" name="テキスト ボックス 18">
              <a:extLst>
                <a:ext uri="{FF2B5EF4-FFF2-40B4-BE49-F238E27FC236}">
                  <a16:creationId xmlns:a16="http://schemas.microsoft.com/office/drawing/2014/main" id="{FE4DF677-DF99-E8E0-3BB0-5E3B9B7F9DFE}"/>
                </a:ext>
              </a:extLst>
            </p:cNvPr>
            <p:cNvSpPr txBox="1"/>
            <p:nvPr/>
          </p:nvSpPr>
          <p:spPr>
            <a:xfrm>
              <a:off x="7451564" y="2689484"/>
              <a:ext cx="393056" cy="166584"/>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500">
                  <a:solidFill>
                    <a:schemeClr val="accent1"/>
                  </a:solidFill>
                  <a:latin typeface="+mn-ea"/>
                  <a:ea typeface="+mn-ea"/>
                </a:rPr>
                <a:t>こうさい</a:t>
              </a:r>
              <a:endParaRPr lang="ja-JP" altLang="en-US" sz="200" spc="-90" dirty="0">
                <a:solidFill>
                  <a:schemeClr val="accent1"/>
                </a:solidFill>
                <a:latin typeface="+mn-ea"/>
                <a:ea typeface="+mn-ea"/>
              </a:endParaRPr>
            </a:p>
          </p:txBody>
        </p:sp>
        <p:sp>
          <p:nvSpPr>
            <p:cNvPr id="20" name="テキスト ボックス 19">
              <a:extLst>
                <a:ext uri="{FF2B5EF4-FFF2-40B4-BE49-F238E27FC236}">
                  <a16:creationId xmlns:a16="http://schemas.microsoft.com/office/drawing/2014/main" id="{9A247A46-1C5C-DC26-C2C7-9D8BE2E8316E}"/>
                </a:ext>
              </a:extLst>
            </p:cNvPr>
            <p:cNvSpPr txBox="1"/>
            <p:nvPr/>
          </p:nvSpPr>
          <p:spPr>
            <a:xfrm>
              <a:off x="7406931" y="3706492"/>
              <a:ext cx="452368" cy="166584"/>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500">
                  <a:solidFill>
                    <a:schemeClr val="accent1"/>
                  </a:solidFill>
                  <a:latin typeface="+mn-ea"/>
                  <a:ea typeface="+mn-ea"/>
                </a:rPr>
                <a:t>けんしょう</a:t>
              </a:r>
              <a:endParaRPr lang="ja-JP" altLang="en-US" sz="200" spc="-90" dirty="0">
                <a:solidFill>
                  <a:schemeClr val="accent1"/>
                </a:solidFill>
                <a:latin typeface="+mn-ea"/>
                <a:ea typeface="+mn-ea"/>
              </a:endParaRPr>
            </a:p>
          </p:txBody>
        </p:sp>
      </p:grpSp>
      <p:grpSp>
        <p:nvGrpSpPr>
          <p:cNvPr id="21" name="グループ化 20">
            <a:extLst>
              <a:ext uri="{FF2B5EF4-FFF2-40B4-BE49-F238E27FC236}">
                <a16:creationId xmlns:a16="http://schemas.microsoft.com/office/drawing/2014/main" id="{E9A740B1-1115-3ECE-349D-747C40FC9588}"/>
              </a:ext>
            </a:extLst>
          </p:cNvPr>
          <p:cNvGrpSpPr/>
          <p:nvPr/>
        </p:nvGrpSpPr>
        <p:grpSpPr>
          <a:xfrm>
            <a:off x="258738" y="1425304"/>
            <a:ext cx="5933219" cy="3499151"/>
            <a:chOff x="258738" y="1425304"/>
            <a:chExt cx="5933219" cy="3499151"/>
          </a:xfrm>
        </p:grpSpPr>
        <p:grpSp>
          <p:nvGrpSpPr>
            <p:cNvPr id="22" name="グループ化 21">
              <a:extLst>
                <a:ext uri="{FF2B5EF4-FFF2-40B4-BE49-F238E27FC236}">
                  <a16:creationId xmlns:a16="http://schemas.microsoft.com/office/drawing/2014/main" id="{09753207-3B4E-35EE-FBE0-E9B1BEBA81A4}"/>
                </a:ext>
              </a:extLst>
            </p:cNvPr>
            <p:cNvGrpSpPr>
              <a:grpSpLocks noChangeAspect="1"/>
            </p:cNvGrpSpPr>
            <p:nvPr/>
          </p:nvGrpSpPr>
          <p:grpSpPr>
            <a:xfrm>
              <a:off x="258738" y="1480558"/>
              <a:ext cx="1734201" cy="3328100"/>
              <a:chOff x="408221" y="1492804"/>
              <a:chExt cx="2451004" cy="4703715"/>
            </a:xfrm>
          </p:grpSpPr>
          <p:grpSp>
            <p:nvGrpSpPr>
              <p:cNvPr id="24" name="グループ化 23">
                <a:extLst>
                  <a:ext uri="{FF2B5EF4-FFF2-40B4-BE49-F238E27FC236}">
                    <a16:creationId xmlns:a16="http://schemas.microsoft.com/office/drawing/2014/main" id="{F210F080-8D33-C2CA-EEB9-F3670C7A1229}"/>
                  </a:ext>
                </a:extLst>
              </p:cNvPr>
              <p:cNvGrpSpPr/>
              <p:nvPr/>
            </p:nvGrpSpPr>
            <p:grpSpPr>
              <a:xfrm>
                <a:off x="408221" y="4787785"/>
                <a:ext cx="2006355" cy="1408734"/>
                <a:chOff x="276126" y="4999439"/>
                <a:chExt cx="2070467" cy="1453749"/>
              </a:xfrm>
            </p:grpSpPr>
            <p:pic>
              <p:nvPicPr>
                <p:cNvPr id="26" name="図 25" descr="コンピュータ が含まれている画像&#10;&#10;自動的に生成された説明">
                  <a:extLst>
                    <a:ext uri="{FF2B5EF4-FFF2-40B4-BE49-F238E27FC236}">
                      <a16:creationId xmlns:a16="http://schemas.microsoft.com/office/drawing/2014/main" id="{FDEBCAC2-736F-7926-B9BE-04E556033B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27" name="図 26">
                  <a:extLst>
                    <a:ext uri="{FF2B5EF4-FFF2-40B4-BE49-F238E27FC236}">
                      <a16:creationId xmlns:a16="http://schemas.microsoft.com/office/drawing/2014/main" id="{8F07FB7A-81AA-5CB8-342B-5D144E2E5CD1}"/>
                    </a:ext>
                  </a:extLst>
                </p:cNvPr>
                <p:cNvPicPr>
                  <a:picLocks noChangeAspect="1"/>
                </p:cNvPicPr>
                <p:nvPr/>
              </p:nvPicPr>
              <p:blipFill>
                <a:blip r:embed="rId8"/>
                <a:stretch>
                  <a:fillRect/>
                </a:stretch>
              </p:blipFill>
              <p:spPr>
                <a:xfrm>
                  <a:off x="1217079" y="5450114"/>
                  <a:ext cx="548824" cy="413743"/>
                </a:xfrm>
                <a:prstGeom prst="rect">
                  <a:avLst/>
                </a:prstGeom>
                <a:ln w="28575">
                  <a:noFill/>
                </a:ln>
              </p:spPr>
            </p:pic>
          </p:grpSp>
          <p:sp>
            <p:nvSpPr>
              <p:cNvPr id="25" name="フリーフォーム: 図形 11">
                <a:extLst>
                  <a:ext uri="{FF2B5EF4-FFF2-40B4-BE49-F238E27FC236}">
                    <a16:creationId xmlns:a16="http://schemas.microsoft.com/office/drawing/2014/main" id="{9D9922FA-C8F4-EE70-3CCE-EA81BFD199C0}"/>
                  </a:ext>
                </a:extLst>
              </p:cNvPr>
              <p:cNvSpPr/>
              <p:nvPr/>
            </p:nvSpPr>
            <p:spPr bwMode="auto">
              <a:xfrm>
                <a:off x="1332596" y="1492804"/>
                <a:ext cx="1526629" cy="4473132"/>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pic>
          <p:nvPicPr>
            <p:cNvPr id="23" name="図 22">
              <a:extLst>
                <a:ext uri="{FF2B5EF4-FFF2-40B4-BE49-F238E27FC236}">
                  <a16:creationId xmlns:a16="http://schemas.microsoft.com/office/drawing/2014/main" id="{C342E36D-82B6-DCB1-0575-67914A396C11}"/>
                </a:ext>
              </a:extLst>
            </p:cNvPr>
            <p:cNvPicPr>
              <a:picLocks noChangeAspect="1"/>
            </p:cNvPicPr>
            <p:nvPr/>
          </p:nvPicPr>
          <p:blipFill>
            <a:blip r:embed="rId9"/>
            <a:stretch>
              <a:fillRect/>
            </a:stretch>
          </p:blipFill>
          <p:spPr>
            <a:xfrm>
              <a:off x="1963443" y="1425304"/>
              <a:ext cx="4228514" cy="3499151"/>
            </a:xfrm>
            <a:prstGeom prst="rect">
              <a:avLst/>
            </a:prstGeom>
            <a:ln w="12700">
              <a:solidFill>
                <a:schemeClr val="tx2">
                  <a:lumMod val="75000"/>
                </a:schemeClr>
              </a:solidFill>
            </a:ln>
          </p:spPr>
        </p:pic>
      </p:grpSp>
      <p:sp>
        <p:nvSpPr>
          <p:cNvPr id="8" name="テキスト ボックス 7">
            <a:extLst>
              <a:ext uri="{FF2B5EF4-FFF2-40B4-BE49-F238E27FC236}">
                <a16:creationId xmlns:a16="http://schemas.microsoft.com/office/drawing/2014/main" id="{0DEAFDB8-18A1-DA07-AF83-D93BDFAFEBE9}"/>
              </a:ext>
            </a:extLst>
          </p:cNvPr>
          <p:cNvSpPr txBox="1"/>
          <p:nvPr/>
        </p:nvSpPr>
        <p:spPr>
          <a:xfrm>
            <a:off x="358041" y="5262684"/>
            <a:ext cx="3966554" cy="288147"/>
          </a:xfrm>
          <a:prstGeom prst="rect">
            <a:avLst/>
          </a:prstGeom>
          <a:noFill/>
        </p:spPr>
        <p:txBody>
          <a:bodyPr vert="horz" wrap="square" tIns="36000" bIns="36000" rtlCol="0">
            <a:spAutoFit/>
          </a:bodyPr>
          <a:lstStyle/>
          <a:p>
            <a:pPr algn="l"/>
            <a:r>
              <a:rPr lang="ja-JP" altLang="en-US" sz="1400" spc="-10">
                <a:solidFill>
                  <a:schemeClr val="tx1"/>
                </a:solidFill>
                <a:latin typeface="+mn-ea"/>
              </a:rPr>
              <a:t>（編集・発行） 奈良県租税教育推進連絡協議会</a:t>
            </a:r>
            <a:endParaRPr lang="en-US" altLang="ja-JP" sz="1400" spc="-10" dirty="0">
              <a:solidFill>
                <a:schemeClr val="tx1"/>
              </a:solidFill>
              <a:latin typeface="+mn-ea"/>
            </a:endParaRPr>
          </a:p>
        </p:txBody>
      </p:sp>
      <p:sp>
        <p:nvSpPr>
          <p:cNvPr id="9" name="テキスト ボックス 8">
            <a:extLst>
              <a:ext uri="{FF2B5EF4-FFF2-40B4-BE49-F238E27FC236}">
                <a16:creationId xmlns:a16="http://schemas.microsoft.com/office/drawing/2014/main" id="{68D19312-A741-A170-5E51-40A189B6006E}"/>
              </a:ext>
            </a:extLst>
          </p:cNvPr>
          <p:cNvSpPr txBox="1"/>
          <p:nvPr/>
        </p:nvSpPr>
        <p:spPr>
          <a:xfrm>
            <a:off x="1379843" y="5596772"/>
            <a:ext cx="5940669" cy="257369"/>
          </a:xfrm>
          <a:prstGeom prst="rect">
            <a:avLst/>
          </a:prstGeom>
          <a:noFill/>
        </p:spPr>
        <p:txBody>
          <a:bodyPr vert="horz" wrap="square" tIns="36000" bIns="36000" rtlCol="0">
            <a:spAutoFit/>
          </a:bodyPr>
          <a:lstStyle/>
          <a:p>
            <a:pPr algn="l"/>
            <a:r>
              <a:rPr lang="zh-CN" altLang="en-US" sz="1200" spc="-10" dirty="0">
                <a:solidFill>
                  <a:schemeClr val="tx1"/>
                </a:solidFill>
                <a:latin typeface="+mn-ea"/>
              </a:rPr>
              <a:t>〒 </a:t>
            </a:r>
            <a:r>
              <a:rPr lang="en-US" altLang="zh-CN" sz="1200" spc="-10" dirty="0">
                <a:solidFill>
                  <a:schemeClr val="tx1"/>
                </a:solidFill>
                <a:latin typeface="+mn-ea"/>
              </a:rPr>
              <a:t>630-8567</a:t>
            </a:r>
            <a:r>
              <a:rPr lang="zh-CN" altLang="en-US" sz="1200" spc="-10" dirty="0">
                <a:solidFill>
                  <a:schemeClr val="tx1"/>
                </a:solidFill>
                <a:latin typeface="+mn-ea"/>
              </a:rPr>
              <a:t>　奈良市登大路町</a:t>
            </a:r>
            <a:r>
              <a:rPr lang="en-US" altLang="zh-CN" sz="1200" spc="-10" dirty="0">
                <a:solidFill>
                  <a:schemeClr val="tx1"/>
                </a:solidFill>
                <a:latin typeface="+mn-ea"/>
              </a:rPr>
              <a:t>81</a:t>
            </a:r>
            <a:r>
              <a:rPr lang="zh-CN" altLang="en-US" sz="1200" spc="-10" dirty="0">
                <a:solidFill>
                  <a:schemeClr val="tx1"/>
                </a:solidFill>
                <a:latin typeface="+mn-ea"/>
              </a:rPr>
              <a:t>　奈良税務署内</a:t>
            </a:r>
            <a:endParaRPr lang="en-US" altLang="ja-JP" sz="1200" spc="-10" dirty="0">
              <a:solidFill>
                <a:schemeClr val="tx1"/>
              </a:solidFill>
              <a:latin typeface="+mn-ea"/>
            </a:endParaRPr>
          </a:p>
        </p:txBody>
      </p:sp>
      <p:sp>
        <p:nvSpPr>
          <p:cNvPr id="10" name="テキスト ボックス 9">
            <a:extLst>
              <a:ext uri="{FF2B5EF4-FFF2-40B4-BE49-F238E27FC236}">
                <a16:creationId xmlns:a16="http://schemas.microsoft.com/office/drawing/2014/main" id="{CA2CD6EF-769D-D47A-4087-CF55EF867883}"/>
              </a:ext>
            </a:extLst>
          </p:cNvPr>
          <p:cNvSpPr txBox="1"/>
          <p:nvPr/>
        </p:nvSpPr>
        <p:spPr>
          <a:xfrm>
            <a:off x="1379843" y="5873182"/>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rPr>
              <a:t>奈良県租税教育推進連絡協議会は、</a:t>
            </a:r>
            <a:r>
              <a:rPr lang="ja-JP" altLang="en-US" sz="1000" spc="-10" dirty="0">
                <a:latin typeface="+mn-ea"/>
              </a:rPr>
              <a:t>奈良県</a:t>
            </a:r>
            <a:r>
              <a:rPr lang="ja-JP" altLang="en-US" sz="1000" spc="-10" dirty="0">
                <a:solidFill>
                  <a:schemeClr val="tx1"/>
                </a:solidFill>
                <a:latin typeface="+mn-ea"/>
              </a:rPr>
              <a:t>内の教育委員会や小学校・中学校・高等学校の教育関係者と、国・県・市町村の税務関係者が協力して、租税教育の推進を図るために設けられた組織です。</a:t>
            </a:r>
            <a:endParaRPr lang="en-US" altLang="ja-JP" sz="1000" spc="-10" dirty="0">
              <a:solidFill>
                <a:schemeClr val="tx1"/>
              </a:solidFill>
              <a:latin typeface="+mn-ea"/>
            </a:endParaRPr>
          </a:p>
        </p:txBody>
      </p:sp>
      <p:sp>
        <p:nvSpPr>
          <p:cNvPr id="13" name="スライド番号プレースホルダー 8">
            <a:extLst>
              <a:ext uri="{FF2B5EF4-FFF2-40B4-BE49-F238E27FC236}">
                <a16:creationId xmlns:a16="http://schemas.microsoft.com/office/drawing/2014/main" id="{1B89FC0A-31BE-9263-E395-96FF6A4D558E}"/>
              </a:ext>
            </a:extLst>
          </p:cNvPr>
          <p:cNvSpPr txBox="1">
            <a:spLocks/>
          </p:cNvSpPr>
          <p:nvPr/>
        </p:nvSpPr>
        <p:spPr>
          <a:xfrm>
            <a:off x="8769893" y="6443281"/>
            <a:ext cx="374107" cy="29842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ja-JP" sz="1200" b="1" dirty="0">
                <a:latin typeface="+mn-ea"/>
              </a:rPr>
              <a:t>30</a:t>
            </a:r>
          </a:p>
        </p:txBody>
      </p:sp>
    </p:spTree>
    <p:extLst>
      <p:ext uri="{BB962C8B-B14F-4D97-AF65-F5344CB8AC3E}">
        <p14:creationId xmlns:p14="http://schemas.microsoft.com/office/powerpoint/2010/main" val="2040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消費税についての説明</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
        <p:nvSpPr>
          <p:cNvPr id="2" name="スライド番号プレースホルダー 8">
            <a:extLst>
              <a:ext uri="{FF2B5EF4-FFF2-40B4-BE49-F238E27FC236}">
                <a16:creationId xmlns:a16="http://schemas.microsoft.com/office/drawing/2014/main" id="{A5B37A0E-949B-85EF-3FB6-A7CBBB91B17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4</a:t>
            </a:fld>
            <a:endParaRPr lang="en-US" altLang="ja-JP" dirty="0">
              <a:latin typeface="+mn-ea"/>
              <a:ea typeface="+mn-ea"/>
            </a:endParaRP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up)">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500"/>
                                        <p:tgtEl>
                                          <p:spTgt spid="1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wipe(up)">
                                      <p:cBhvr>
                                        <p:cTn id="64" dur="500"/>
                                        <p:tgtEl>
                                          <p:spTgt spid="1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up)">
                                      <p:cBhvr>
                                        <p:cTn id="85" dur="500"/>
                                        <p:tgtEl>
                                          <p:spTgt spid="2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wipe(up)">
                                      <p:cBhvr>
                                        <p:cTn id="88" dur="500"/>
                                        <p:tgtEl>
                                          <p:spTgt spid="1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71"/>
                                        </p:tgtEl>
                                        <p:attrNameLst>
                                          <p:attrName>style.visibility</p:attrName>
                                        </p:attrNameLst>
                                      </p:cBhvr>
                                      <p:to>
                                        <p:strVal val="visible"/>
                                      </p:to>
                                    </p:set>
                                    <p:animEffect transition="in" filter="fade">
                                      <p:cBhvr>
                                        <p:cTn id="99" dur="500"/>
                                        <p:tgtEl>
                                          <p:spTgt spid="1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16"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EAAD62DD-3AC7-EF71-93EA-1638EF25801A}"/>
              </a:ext>
            </a:extLst>
          </p:cNvPr>
          <p:cNvGrpSpPr/>
          <p:nvPr/>
        </p:nvGrpSpPr>
        <p:grpSpPr>
          <a:xfrm>
            <a:off x="1435943" y="2832623"/>
            <a:ext cx="6266532" cy="468000"/>
            <a:chOff x="1435943" y="2544991"/>
            <a:chExt cx="6266532" cy="46800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GothicE" panose="020B0900000000000000" pitchFamily="34" charset="-128"/>
              </a:endParaRPr>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grpSp>
        <p:nvGrpSpPr>
          <p:cNvPr id="12" name="グループ化 11">
            <a:extLst>
              <a:ext uri="{FF2B5EF4-FFF2-40B4-BE49-F238E27FC236}">
                <a16:creationId xmlns:a16="http://schemas.microsoft.com/office/drawing/2014/main" id="{21D18A8F-60BB-DB25-7859-AFE50AF34B1F}"/>
              </a:ext>
            </a:extLst>
          </p:cNvPr>
          <p:cNvGrpSpPr/>
          <p:nvPr/>
        </p:nvGrpSpPr>
        <p:grpSpPr>
          <a:xfrm>
            <a:off x="578819" y="4734156"/>
            <a:ext cx="1487626" cy="507254"/>
            <a:chOff x="578819" y="4380422"/>
            <a:chExt cx="1487626" cy="507254"/>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78819" y="44556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802375" y="4380422"/>
              <a:ext cx="237600" cy="468000"/>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grpSp>
      <p:grpSp>
        <p:nvGrpSpPr>
          <p:cNvPr id="50" name="グループ化 49">
            <a:extLst>
              <a:ext uri="{FF2B5EF4-FFF2-40B4-BE49-F238E27FC236}">
                <a16:creationId xmlns:a16="http://schemas.microsoft.com/office/drawing/2014/main" id="{5EFE61AD-73F3-62DE-6197-05FF32C5EBF6}"/>
              </a:ext>
            </a:extLst>
          </p:cNvPr>
          <p:cNvGrpSpPr/>
          <p:nvPr/>
        </p:nvGrpSpPr>
        <p:grpSpPr>
          <a:xfrm>
            <a:off x="2428593" y="4624919"/>
            <a:ext cx="6112692" cy="604694"/>
            <a:chOff x="1935846" y="4624919"/>
            <a:chExt cx="611269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214281" y="462491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latin typeface="HGPGothicE" panose="020B0900000000000000" pitchFamily="34" charset="-128"/>
              </a:endParaRPr>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935846" y="479756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560912" y="47873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確定申告で税金を</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9" name="グループ化 8">
            <a:extLst>
              <a:ext uri="{FF2B5EF4-FFF2-40B4-BE49-F238E27FC236}">
                <a16:creationId xmlns:a16="http://schemas.microsoft.com/office/drawing/2014/main" id="{3190AD2A-D30D-AC0D-F5D7-17F1729C4736}"/>
              </a:ext>
            </a:extLst>
          </p:cNvPr>
          <p:cNvGrpSpPr/>
          <p:nvPr/>
        </p:nvGrpSpPr>
        <p:grpSpPr>
          <a:xfrm>
            <a:off x="3276000" y="3303310"/>
            <a:ext cx="5636733" cy="1485812"/>
            <a:chOff x="3276000" y="2971610"/>
            <a:chExt cx="5636733" cy="1485812"/>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29716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50438" y="3429158"/>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0584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828181" y="32656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0584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405887"/>
              <a:ext cx="1648208"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申し出ること）し、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確定申告</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81549" y="3405887"/>
              <a:ext cx="1329210"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0102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428224" y="520102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30331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680491" y="383270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672589" y="557185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0564" y="534487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871025"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sp>
        <p:nvSpPr>
          <p:cNvPr id="2" name="スライド番号プレースホルダー 8">
            <a:extLst>
              <a:ext uri="{FF2B5EF4-FFF2-40B4-BE49-F238E27FC236}">
                <a16:creationId xmlns:a16="http://schemas.microsoft.com/office/drawing/2014/main" id="{4E3C0ABC-7686-2AFF-9D2A-8913411857D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5</a:t>
            </a:fld>
            <a:endParaRPr lang="en-US" altLang="ja-JP" dirty="0">
              <a:latin typeface="+mn-ea"/>
              <a:ea typeface="+mn-ea"/>
            </a:endParaRPr>
          </a:p>
        </p:txBody>
      </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335573" y="1327348"/>
            <a:ext cx="8320360" cy="8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rPr>
              <a:t>皆さんは「税金」にどのようなイメージを持っていますか？</a:t>
            </a:r>
            <a:endParaRPr kumimoji="1" lang="en-US" altLang="ja-JP"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450" dirty="0">
              <a:solidFill>
                <a:srgbClr val="000000"/>
              </a:solidFill>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「公共施設」があります。</a:t>
            </a:r>
          </a:p>
        </p:txBody>
      </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335573" y="91563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7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7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0" name="四角形: 角を丸くする 11">
            <a:extLst>
              <a:ext uri="{FF2B5EF4-FFF2-40B4-BE49-F238E27FC236}">
                <a16:creationId xmlns:a16="http://schemas.microsoft.com/office/drawing/2014/main" id="{7F34CBB0-50C6-E059-3F03-DB8FCD0DD25C}"/>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4" name="正方形/長方形 13">
            <a:extLst>
              <a:ext uri="{FF2B5EF4-FFF2-40B4-BE49-F238E27FC236}">
                <a16:creationId xmlns:a16="http://schemas.microsoft.com/office/drawing/2014/main" id="{1F99312C-59AB-12A4-90DB-DE9E5EBE09A0}"/>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5" name="四角形: 角を丸くする 10">
            <a:extLst>
              <a:ext uri="{FF2B5EF4-FFF2-40B4-BE49-F238E27FC236}">
                <a16:creationId xmlns:a16="http://schemas.microsoft.com/office/drawing/2014/main" id="{EA952C75-6770-DFA7-557D-87D0461E85D5}"/>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6" name="正方形/長方形 15">
            <a:extLst>
              <a:ext uri="{FF2B5EF4-FFF2-40B4-BE49-F238E27FC236}">
                <a16:creationId xmlns:a16="http://schemas.microsoft.com/office/drawing/2014/main" id="{F694E2C6-4067-BD39-931A-0AA011CC8350}"/>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19" name="グループ化 18">
            <a:extLst>
              <a:ext uri="{FF2B5EF4-FFF2-40B4-BE49-F238E27FC236}">
                <a16:creationId xmlns:a16="http://schemas.microsoft.com/office/drawing/2014/main" id="{B1919F74-6A7D-ED32-0B6D-AC5AB9E779CC}"/>
              </a:ext>
            </a:extLst>
          </p:cNvPr>
          <p:cNvGrpSpPr/>
          <p:nvPr/>
        </p:nvGrpSpPr>
        <p:grpSpPr>
          <a:xfrm>
            <a:off x="6090723" y="2739419"/>
            <a:ext cx="2281056" cy="547009"/>
            <a:chOff x="6299670" y="2713461"/>
            <a:chExt cx="2281056" cy="547009"/>
          </a:xfrm>
        </p:grpSpPr>
        <p:sp>
          <p:nvSpPr>
            <p:cNvPr id="21" name="Rectangle 56">
              <a:extLst>
                <a:ext uri="{FF2B5EF4-FFF2-40B4-BE49-F238E27FC236}">
                  <a16:creationId xmlns:a16="http://schemas.microsoft.com/office/drawing/2014/main" id="{5124EFC3-356E-19B6-4A37-F5B2406CE094}"/>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22" name="Text Box 23">
              <a:extLst>
                <a:ext uri="{FF2B5EF4-FFF2-40B4-BE49-F238E27FC236}">
                  <a16:creationId xmlns:a16="http://schemas.microsoft.com/office/drawing/2014/main" id="{01BE2212-29FC-0C6A-D374-FFF4D626D3C0}"/>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23" name="グループ化 22">
            <a:extLst>
              <a:ext uri="{FF2B5EF4-FFF2-40B4-BE49-F238E27FC236}">
                <a16:creationId xmlns:a16="http://schemas.microsoft.com/office/drawing/2014/main" id="{E0E3AB54-5651-3682-7A86-7C90E064AE04}"/>
              </a:ext>
            </a:extLst>
          </p:cNvPr>
          <p:cNvGrpSpPr/>
          <p:nvPr/>
        </p:nvGrpSpPr>
        <p:grpSpPr>
          <a:xfrm>
            <a:off x="649926" y="2812868"/>
            <a:ext cx="4576619" cy="400110"/>
            <a:chOff x="843630" y="2786910"/>
            <a:chExt cx="4576619" cy="400110"/>
          </a:xfrm>
        </p:grpSpPr>
        <p:sp>
          <p:nvSpPr>
            <p:cNvPr id="24" name="Rectangle 45">
              <a:extLst>
                <a:ext uri="{FF2B5EF4-FFF2-40B4-BE49-F238E27FC236}">
                  <a16:creationId xmlns:a16="http://schemas.microsoft.com/office/drawing/2014/main" id="{595FCE1A-318D-137F-94CC-538207AED009}"/>
                </a:ext>
              </a:extLst>
            </p:cNvPr>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25" name="Text Box 22">
              <a:extLst>
                <a:ext uri="{FF2B5EF4-FFF2-40B4-BE49-F238E27FC236}">
                  <a16:creationId xmlns:a16="http://schemas.microsoft.com/office/drawing/2014/main" id="{4C01901A-47D6-74EB-BBBD-21C9DCBCB09B}"/>
                </a:ext>
              </a:extLst>
            </p:cNvPr>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6" name="グループ化 25">
            <a:extLst>
              <a:ext uri="{FF2B5EF4-FFF2-40B4-BE49-F238E27FC236}">
                <a16:creationId xmlns:a16="http://schemas.microsoft.com/office/drawing/2014/main" id="{7353E65F-D988-2A1A-49BE-6A0362E7CB41}"/>
              </a:ext>
            </a:extLst>
          </p:cNvPr>
          <p:cNvGrpSpPr/>
          <p:nvPr/>
        </p:nvGrpSpPr>
        <p:grpSpPr>
          <a:xfrm>
            <a:off x="2040979" y="3669522"/>
            <a:ext cx="1582061" cy="2301821"/>
            <a:chOff x="452034" y="3669522"/>
            <a:chExt cx="1582061" cy="2301821"/>
          </a:xfrm>
        </p:grpSpPr>
        <p:sp>
          <p:nvSpPr>
            <p:cNvPr id="27" name="正方形/長方形 26">
              <a:extLst>
                <a:ext uri="{FF2B5EF4-FFF2-40B4-BE49-F238E27FC236}">
                  <a16:creationId xmlns:a16="http://schemas.microsoft.com/office/drawing/2014/main" id="{0D662696-9DF9-E171-EA19-06E7D69B8890}"/>
                </a:ext>
              </a:extLst>
            </p:cNvPr>
            <p:cNvSpPr/>
            <p:nvPr/>
          </p:nvSpPr>
          <p:spPr bwMode="auto">
            <a:xfrm>
              <a:off x="452034" y="4482915"/>
              <a:ext cx="158206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6,002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20,900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28" name="Picture 35">
              <a:extLst>
                <a:ext uri="{FF2B5EF4-FFF2-40B4-BE49-F238E27FC236}">
                  <a16:creationId xmlns:a16="http://schemas.microsoft.com/office/drawing/2014/main" id="{B34FB75C-77D3-B0E5-3862-CC754E9D1E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グループ化 29">
            <a:extLst>
              <a:ext uri="{FF2B5EF4-FFF2-40B4-BE49-F238E27FC236}">
                <a16:creationId xmlns:a16="http://schemas.microsoft.com/office/drawing/2014/main" id="{09CAD79E-3941-7780-B5F1-747DABD7404D}"/>
              </a:ext>
            </a:extLst>
          </p:cNvPr>
          <p:cNvGrpSpPr/>
          <p:nvPr/>
        </p:nvGrpSpPr>
        <p:grpSpPr>
          <a:xfrm>
            <a:off x="3594441" y="3669522"/>
            <a:ext cx="1694094" cy="2387099"/>
            <a:chOff x="3594441" y="3669522"/>
            <a:chExt cx="1694094" cy="2387099"/>
          </a:xfrm>
        </p:grpSpPr>
        <p:sp>
          <p:nvSpPr>
            <p:cNvPr id="31" name="正方形/長方形 30">
              <a:extLst>
                <a:ext uri="{FF2B5EF4-FFF2-40B4-BE49-F238E27FC236}">
                  <a16:creationId xmlns:a16="http://schemas.microsoft.com/office/drawing/2014/main" id="{A19FEBE0-4273-E654-725B-3A0CF212B6D4}"/>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6,837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ja-JP" sz="1100" b="1" baseline="30000" dirty="0">
                  <a:solidFill>
                    <a:srgbClr val="000000"/>
                  </a:solidFill>
                  <a:latin typeface="HGPｺﾞｼｯｸM" panose="020B0600000000000000" pitchFamily="50" charset="-128"/>
                  <a:ea typeface="HGPｺﾞｼｯｸM" panose="020B0600000000000000" pitchFamily="50" charset="-128"/>
                </a:rPr>
                <a:t>3</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141,500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32" name="Picture 36">
              <a:extLst>
                <a:ext uri="{FF2B5EF4-FFF2-40B4-BE49-F238E27FC236}">
                  <a16:creationId xmlns:a16="http://schemas.microsoft.com/office/drawing/2014/main" id="{EAD3706A-1DCC-2C61-EE80-0E1BD2A462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グループ化 32">
            <a:extLst>
              <a:ext uri="{FF2B5EF4-FFF2-40B4-BE49-F238E27FC236}">
                <a16:creationId xmlns:a16="http://schemas.microsoft.com/office/drawing/2014/main" id="{6D666263-8896-B3E0-07C0-BDA2ADC609D4}"/>
              </a:ext>
            </a:extLst>
          </p:cNvPr>
          <p:cNvGrpSpPr/>
          <p:nvPr/>
        </p:nvGrpSpPr>
        <p:grpSpPr>
          <a:xfrm>
            <a:off x="420558" y="3669522"/>
            <a:ext cx="1611939" cy="2301821"/>
            <a:chOff x="1989757" y="3669522"/>
            <a:chExt cx="1611939" cy="2301821"/>
          </a:xfrm>
        </p:grpSpPr>
        <p:sp>
          <p:nvSpPr>
            <p:cNvPr id="35" name="正方形/長方形 34">
              <a:extLst>
                <a:ext uri="{FF2B5EF4-FFF2-40B4-BE49-F238E27FC236}">
                  <a16:creationId xmlns:a16="http://schemas.microsoft.com/office/drawing/2014/main" id="{5A878BF7-B318-B7C9-D070-E8AA23110801}"/>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4,456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43,800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36" name="Picture 50">
              <a:extLst>
                <a:ext uri="{FF2B5EF4-FFF2-40B4-BE49-F238E27FC236}">
                  <a16:creationId xmlns:a16="http://schemas.microsoft.com/office/drawing/2014/main" id="{8C9112F0-4FC1-8F78-2A93-9DCB30CE7A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グループ化 36">
            <a:extLst>
              <a:ext uri="{FF2B5EF4-FFF2-40B4-BE49-F238E27FC236}">
                <a16:creationId xmlns:a16="http://schemas.microsoft.com/office/drawing/2014/main" id="{F89ADF54-8803-6B59-DCB0-B5BB55BB9FAE}"/>
              </a:ext>
            </a:extLst>
          </p:cNvPr>
          <p:cNvGrpSpPr/>
          <p:nvPr/>
        </p:nvGrpSpPr>
        <p:grpSpPr>
          <a:xfrm>
            <a:off x="5609265" y="3669522"/>
            <a:ext cx="1579136" cy="1853119"/>
            <a:chOff x="5609265" y="3669522"/>
            <a:chExt cx="1579136" cy="1853119"/>
          </a:xfrm>
        </p:grpSpPr>
        <p:sp>
          <p:nvSpPr>
            <p:cNvPr id="38" name="正方形/長方形 37">
              <a:extLst>
                <a:ext uri="{FF2B5EF4-FFF2-40B4-BE49-F238E27FC236}">
                  <a16:creationId xmlns:a16="http://schemas.microsoft.com/office/drawing/2014/main" id="{26576FBB-A6D2-19A6-499F-D800C0FD702B}"/>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７</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6,7</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21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zh-TW" sz="1100" b="1" baseline="30000" dirty="0">
                  <a:solidFill>
                    <a:srgbClr val="000000"/>
                  </a:solidFill>
                  <a:latin typeface="HGPｺﾞｼｯｸM" panose="020B0600000000000000" pitchFamily="50" charset="-128"/>
                  <a:ea typeface="HGPｺﾞｼｯｸM" panose="020B0600000000000000" pitchFamily="50" charset="-128"/>
                </a:rPr>
                <a:t>4</a:t>
              </a: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39" name="Picture 51">
              <a:extLst>
                <a:ext uri="{FF2B5EF4-FFF2-40B4-BE49-F238E27FC236}">
                  <a16:creationId xmlns:a16="http://schemas.microsoft.com/office/drawing/2014/main" id="{5B0D92C2-A512-A21A-CCFE-E2A6F3DEDC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グループ化 39">
            <a:extLst>
              <a:ext uri="{FF2B5EF4-FFF2-40B4-BE49-F238E27FC236}">
                <a16:creationId xmlns:a16="http://schemas.microsoft.com/office/drawing/2014/main" id="{76152323-DEF3-1D14-7698-A29CA5F6965B}"/>
              </a:ext>
            </a:extLst>
          </p:cNvPr>
          <p:cNvGrpSpPr/>
          <p:nvPr/>
        </p:nvGrpSpPr>
        <p:grpSpPr>
          <a:xfrm>
            <a:off x="7188402" y="3669522"/>
            <a:ext cx="1549281" cy="2301821"/>
            <a:chOff x="7188402" y="3669522"/>
            <a:chExt cx="1549281" cy="2301821"/>
          </a:xfrm>
        </p:grpSpPr>
        <p:sp>
          <p:nvSpPr>
            <p:cNvPr id="41" name="正方形/長方形 40">
              <a:extLst>
                <a:ext uri="{FF2B5EF4-FFF2-40B4-BE49-F238E27FC236}">
                  <a16:creationId xmlns:a16="http://schemas.microsoft.com/office/drawing/2014/main" id="{17974D87-924B-6B1F-62B0-7BE98F83BAA4}"/>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（令和７年度）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73</a:t>
              </a:r>
              <a:r>
                <a:rPr kumimoji="1" lang="en-US" altLang="zh-TW" sz="1300" b="1" dirty="0">
                  <a:solidFill>
                    <a:srgbClr val="000000"/>
                  </a:solidFill>
                  <a:latin typeface="HGPｺﾞｼｯｸM" panose="020B0600000000000000" pitchFamily="50" charset="-128"/>
                  <a:ea typeface="HGPｺﾞｼｯｸM" panose="020B0600000000000000" pitchFamily="50" charset="-128"/>
                </a:rPr>
                <a:t>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42" name="Picture 34">
              <a:extLst>
                <a:ext uri="{FF2B5EF4-FFF2-40B4-BE49-F238E27FC236}">
                  <a16:creationId xmlns:a16="http://schemas.microsoft.com/office/drawing/2014/main" id="{5E57A495-AB36-BE59-A5A6-C89CA9C679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4" name="直線コネクタ 43">
            <a:extLst>
              <a:ext uri="{FF2B5EF4-FFF2-40B4-BE49-F238E27FC236}">
                <a16:creationId xmlns:a16="http://schemas.microsoft.com/office/drawing/2014/main" id="{7BC7BA72-0779-B429-7194-0E2AE20F9240}"/>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45" name="直線コネクタ 44">
            <a:extLst>
              <a:ext uri="{FF2B5EF4-FFF2-40B4-BE49-F238E27FC236}">
                <a16:creationId xmlns:a16="http://schemas.microsoft.com/office/drawing/2014/main" id="{C9D69CC5-BDCB-0638-E4D7-D8CE2D4E3E9E}"/>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46" name="直線コネクタ 45">
            <a:extLst>
              <a:ext uri="{FF2B5EF4-FFF2-40B4-BE49-F238E27FC236}">
                <a16:creationId xmlns:a16="http://schemas.microsoft.com/office/drawing/2014/main" id="{29F3D6E7-DA7A-02CC-3CFA-B16BA84530B6}"/>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47" name="四角形: 角を丸くする 6193">
            <a:extLst>
              <a:ext uri="{FF2B5EF4-FFF2-40B4-BE49-F238E27FC236}">
                <a16:creationId xmlns:a16="http://schemas.microsoft.com/office/drawing/2014/main" id="{89A14FB4-736D-EFAB-D0BF-4C76F98F38FC}"/>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latin typeface="HGPGothicE" panose="020B0900000000000000" pitchFamily="34" charset="-128"/>
            </a:endParaRPr>
          </a:p>
        </p:txBody>
      </p:sp>
      <p:sp>
        <p:nvSpPr>
          <p:cNvPr id="48" name="正方形/長方形 47">
            <a:extLst>
              <a:ext uri="{FF2B5EF4-FFF2-40B4-BE49-F238E27FC236}">
                <a16:creationId xmlns:a16="http://schemas.microsoft.com/office/drawing/2014/main" id="{67614BCD-5086-3118-C465-DCC8ABCA0D27}"/>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49" name="グループ化 48">
            <a:extLst>
              <a:ext uri="{FF2B5EF4-FFF2-40B4-BE49-F238E27FC236}">
                <a16:creationId xmlns:a16="http://schemas.microsoft.com/office/drawing/2014/main" id="{8A812917-F7CC-30C4-52E6-180FC4424E42}"/>
              </a:ext>
            </a:extLst>
          </p:cNvPr>
          <p:cNvGrpSpPr/>
          <p:nvPr/>
        </p:nvGrpSpPr>
        <p:grpSpPr>
          <a:xfrm>
            <a:off x="327394" y="6346082"/>
            <a:ext cx="6651884" cy="348032"/>
            <a:chOff x="327394" y="6346082"/>
            <a:chExt cx="6651884" cy="348032"/>
          </a:xfrm>
        </p:grpSpPr>
        <p:sp>
          <p:nvSpPr>
            <p:cNvPr id="50" name="角丸四角形 15">
              <a:extLst>
                <a:ext uri="{FF2B5EF4-FFF2-40B4-BE49-F238E27FC236}">
                  <a16:creationId xmlns:a16="http://schemas.microsoft.com/office/drawing/2014/main" id="{54384BFF-6B48-C2FF-4D1A-18F8CB89C275}"/>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出所：総務省「令和７年版地方財政白書」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出所：厚生労働省「令和４（</a:t>
              </a:r>
              <a:r>
                <a:rPr lang="en-US" altLang="ja-JP" sz="800" dirty="0">
                  <a:solidFill>
                    <a:schemeClr val="tx1"/>
                  </a:solidFill>
                  <a:latin typeface="+mn-ea"/>
                </a:rPr>
                <a:t>2022</a:t>
              </a:r>
              <a:r>
                <a:rPr lang="ja-JP" altLang="en-US" sz="800" dirty="0">
                  <a:solidFill>
                    <a:schemeClr val="tx1"/>
                  </a:solidFill>
                  <a:latin typeface="+mn-ea"/>
                </a:rPr>
                <a:t>）年度国民医療費の概況」</a:t>
              </a:r>
            </a:p>
          </p:txBody>
        </p:sp>
        <p:sp>
          <p:nvSpPr>
            <p:cNvPr id="51" name="角丸四角形 40">
              <a:extLst>
                <a:ext uri="{FF2B5EF4-FFF2-40B4-BE49-F238E27FC236}">
                  <a16:creationId xmlns:a16="http://schemas.microsoft.com/office/drawing/2014/main" id="{EE93629F-5A2D-F6C0-B7A0-E89AB6EDC90C}"/>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令和７年度予算及び財政投融資計画の説明」　　　</a:t>
              </a:r>
            </a:p>
          </p:txBody>
        </p:sp>
      </p:grpSp>
      <p:sp>
        <p:nvSpPr>
          <p:cNvPr id="3" name="スライド番号プレースホルダー 8">
            <a:extLst>
              <a:ext uri="{FF2B5EF4-FFF2-40B4-BE49-F238E27FC236}">
                <a16:creationId xmlns:a16="http://schemas.microsoft.com/office/drawing/2014/main" id="{243D6333-471E-AFD9-B3C5-911ADE6662C1}"/>
              </a:ext>
            </a:extLst>
          </p:cNvPr>
          <p:cNvSpPr>
            <a:spLocks noGrp="1"/>
          </p:cNvSpPr>
          <p:nvPr>
            <p:ph type="sldNum" sz="quarter" idx="12"/>
          </p:nvPr>
        </p:nvSpPr>
        <p:spPr>
          <a:prstGeom prst="rect">
            <a:avLst/>
          </a:prstGeom>
        </p:spPr>
        <p:txBody>
          <a:bodyPr wrap="none" anchor="ctr" anchorCtr="0"/>
          <a:lstStyle>
            <a:defPPr>
              <a:defRPr lang="ja-JP"/>
            </a:defPPr>
            <a:lvl1pPr algn="ctr" rtl="0" eaLnBrk="0" fontAlgn="base" hangingPunct="0">
              <a:spcBef>
                <a:spcPct val="0"/>
              </a:spcBef>
              <a:spcAft>
                <a:spcPct val="0"/>
              </a:spcAft>
              <a:defRPr kumimoji="1" sz="1200" b="1" kern="1200">
                <a:solidFill>
                  <a:schemeClr val="tx1"/>
                </a:solidFill>
                <a:latin typeface="Arial" panose="020B0604020202020204" pitchFamily="34" charset="0"/>
                <a:ea typeface="HGP創英角ｺﾞｼｯｸUB" panose="020B0900000000000000" pitchFamily="50" charset="-128"/>
                <a:cs typeface="Arial" panose="020B0604020202020204" pitchFamily="34" charset="0"/>
              </a:defRPr>
            </a:lvl1pPr>
            <a:lvl2pPr marL="4572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2pPr>
            <a:lvl3pPr marL="9144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3pPr>
            <a:lvl4pPr marL="13716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4pPr>
            <a:lvl5pPr marL="18288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5pPr>
            <a:lvl6pPr marL="2286000" algn="l" defTabSz="914400" rtl="0" eaLnBrk="1" latinLnBrk="0" hangingPunct="1">
              <a:defRPr kumimoji="1" sz="2400" kern="1200">
                <a:solidFill>
                  <a:schemeClr val="tx1"/>
                </a:solidFill>
                <a:latin typeface="Times" panose="02020603050405020304" pitchFamily="18" charset="0"/>
                <a:ea typeface="Osaka" charset="-128"/>
                <a:cs typeface="+mn-cs"/>
              </a:defRPr>
            </a:lvl6pPr>
            <a:lvl7pPr marL="2743200" algn="l" defTabSz="914400" rtl="0" eaLnBrk="1" latinLnBrk="0" hangingPunct="1">
              <a:defRPr kumimoji="1" sz="2400" kern="1200">
                <a:solidFill>
                  <a:schemeClr val="tx1"/>
                </a:solidFill>
                <a:latin typeface="Times" panose="02020603050405020304" pitchFamily="18" charset="0"/>
                <a:ea typeface="Osaka" charset="-128"/>
                <a:cs typeface="+mn-cs"/>
              </a:defRPr>
            </a:lvl7pPr>
            <a:lvl8pPr marL="3200400" algn="l" defTabSz="914400" rtl="0" eaLnBrk="1" latinLnBrk="0" hangingPunct="1">
              <a:defRPr kumimoji="1" sz="2400" kern="1200">
                <a:solidFill>
                  <a:schemeClr val="tx1"/>
                </a:solidFill>
                <a:latin typeface="Times" panose="02020603050405020304" pitchFamily="18" charset="0"/>
                <a:ea typeface="Osaka" charset="-128"/>
                <a:cs typeface="+mn-cs"/>
              </a:defRPr>
            </a:lvl8pPr>
            <a:lvl9pPr marL="3657600" algn="l" defTabSz="914400" rtl="0" eaLnBrk="1" latinLnBrk="0" hangingPunct="1">
              <a:defRPr kumimoji="1" sz="2400" kern="1200">
                <a:solidFill>
                  <a:schemeClr val="tx1"/>
                </a:solidFill>
                <a:latin typeface="Times" panose="02020603050405020304" pitchFamily="18" charset="0"/>
                <a:ea typeface="Osaka" charset="-128"/>
                <a:cs typeface="+mn-cs"/>
              </a:defRPr>
            </a:lvl9pPr>
          </a:lstStyle>
          <a:p>
            <a:pPr>
              <a:defRPr/>
            </a:pPr>
            <a:fld id="{40E3B949-1179-4387-B307-F356BE6486A4}" type="slidenum">
              <a:rPr lang="en-US" altLang="ja-JP" smtClean="0"/>
              <a:pPr>
                <a:defRPr/>
              </a:pPr>
              <a:t>6</a:t>
            </a:fld>
            <a:endParaRPr lang="en-US" altLang="ja-JP" dirty="0">
              <a:latin typeface="+mn-ea"/>
              <a:ea typeface="+mn-ea"/>
            </a:endParaRPr>
          </a:p>
        </p:txBody>
      </p:sp>
    </p:spTree>
    <p:extLst>
      <p:ext uri="{BB962C8B-B14F-4D97-AF65-F5344CB8AC3E}">
        <p14:creationId xmlns:p14="http://schemas.microsoft.com/office/powerpoint/2010/main" val="149228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0">
                                            <p:txEl>
                                              <p:pRg st="0" end="0"/>
                                            </p:txEl>
                                          </p:spTgt>
                                        </p:tgtEl>
                                        <p:attrNameLst>
                                          <p:attrName>style.visibility</p:attrName>
                                        </p:attrNameLst>
                                      </p:cBhvr>
                                      <p:to>
                                        <p:strVal val="visible"/>
                                      </p:to>
                                    </p:set>
                                    <p:animEffect transition="in" filter="fade">
                                      <p:cBhvr>
                                        <p:cTn id="12" dur="500"/>
                                        <p:tgtEl>
                                          <p:spTgt spid="6180">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6180">
                                            <p:txEl>
                                              <p:pRg st="1" end="1"/>
                                            </p:txEl>
                                          </p:spTgt>
                                        </p:tgtEl>
                                        <p:attrNameLst>
                                          <p:attrName>style.visibility</p:attrName>
                                        </p:attrNameLst>
                                      </p:cBhvr>
                                      <p:to>
                                        <p:strVal val="visible"/>
                                      </p:to>
                                    </p:set>
                                    <p:animEffect transition="in" filter="wipe(left)">
                                      <p:cBhvr>
                                        <p:cTn id="15" dur="1250"/>
                                        <p:tgtEl>
                                          <p:spTgt spid="6180">
                                            <p:txEl>
                                              <p:pRg st="1" end="1"/>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6180">
                                            <p:txEl>
                                              <p:pRg st="2" end="2"/>
                                            </p:txEl>
                                          </p:spTgt>
                                        </p:tgtEl>
                                        <p:attrNameLst>
                                          <p:attrName>style.visibility</p:attrName>
                                        </p:attrNameLst>
                                      </p:cBhvr>
                                      <p:to>
                                        <p:strVal val="visible"/>
                                      </p:to>
                                    </p:set>
                                    <p:animEffect transition="in" filter="wipe(left)">
                                      <p:cBhvr>
                                        <p:cTn id="19" dur="750"/>
                                        <p:tgtEl>
                                          <p:spTgt spid="6180">
                                            <p:txEl>
                                              <p:pRg st="2" end="2"/>
                                            </p:txEl>
                                          </p:spTgt>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6182"/>
                                        </p:tgtEl>
                                        <p:attrNameLst>
                                          <p:attrName>style.visibility</p:attrName>
                                        </p:attrNameLst>
                                      </p:cBhvr>
                                      <p:to>
                                        <p:strVal val="visible"/>
                                      </p:to>
                                    </p:set>
                                    <p:animEffect transition="in" filter="fade">
                                      <p:cBhvr>
                                        <p:cTn id="23" dur="600"/>
                                        <p:tgtEl>
                                          <p:spTgt spid="6182"/>
                                        </p:tgtEl>
                                      </p:cBhvr>
                                    </p:animEffect>
                                    <p:anim calcmode="lin" valueType="num">
                                      <p:cBhvr>
                                        <p:cTn id="24" dur="600" fill="hold"/>
                                        <p:tgtEl>
                                          <p:spTgt spid="6182"/>
                                        </p:tgtEl>
                                        <p:attrNameLst>
                                          <p:attrName>ppt_x</p:attrName>
                                        </p:attrNameLst>
                                      </p:cBhvr>
                                      <p:tavLst>
                                        <p:tav tm="0">
                                          <p:val>
                                            <p:strVal val="#ppt_x"/>
                                          </p:val>
                                        </p:tav>
                                        <p:tav tm="100000">
                                          <p:val>
                                            <p:strVal val="#ppt_x"/>
                                          </p:val>
                                        </p:tav>
                                      </p:tavLst>
                                    </p:anim>
                                    <p:anim calcmode="lin" valueType="num">
                                      <p:cBhvr>
                                        <p:cTn id="25" dur="6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125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9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5" grpId="0" animBg="1"/>
      <p:bldP spid="47" grpId="0" animBg="1"/>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6074925" y="1738614"/>
            <a:ext cx="2247847" cy="4224353"/>
            <a:chOff x="6074925" y="1738614"/>
            <a:chExt cx="224784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高校生</a:t>
              </a:r>
              <a:r>
                <a:rPr kumimoji="1" lang="ja-JP" altLang="en-US" sz="1600" dirty="0">
                  <a:latin typeface="HGPGothicE" panose="020B0900000000000000" pitchFamily="34" charset="-128"/>
                </a:rPr>
                <a:t>（全日制）</a:t>
              </a:r>
              <a:endParaRPr kumimoji="1" lang="ja-JP" altLang="en-US" sz="2000" dirty="0">
                <a:latin typeface="HGPGothicE" panose="020B0900000000000000" pitchFamily="34" charset="-128"/>
              </a:endParaRPr>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6115601" y="5554281"/>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127</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424782" y="2121440"/>
            <a:ext cx="2247847" cy="3841526"/>
            <a:chOff x="3424782" y="2121440"/>
            <a:chExt cx="224784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465458" y="555428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rPr>
                <a:t>086</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815315"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9</a:t>
              </a:r>
              <a:r>
                <a:rPr kumimoji="1" lang="en-US" altLang="ja-JP" sz="2600" spc="-30" dirty="0">
                  <a:latin typeface="+mn-ea"/>
                </a:rPr>
                <a:t>41</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152646"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公立学校の児童・生徒１人当たりの公費負担教育費（令和４年度）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2" name="角丸四角形 15">
            <a:extLst>
              <a:ext uri="{FF2B5EF4-FFF2-40B4-BE49-F238E27FC236}">
                <a16:creationId xmlns:a16="http://schemas.microsoft.com/office/drawing/2014/main" id="{8357D1D5-7A12-B34B-DDF6-380BEAC75114}"/>
              </a:ext>
            </a:extLst>
          </p:cNvPr>
          <p:cNvSpPr/>
          <p:nvPr/>
        </p:nvSpPr>
        <p:spPr>
          <a:xfrm>
            <a:off x="327393" y="6346082"/>
            <a:ext cx="3423075"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　出所：文部科学省「令和５年度地方教育費調査（令和４会計年度）」　　　</a:t>
            </a:r>
            <a:endParaRPr lang="en-US" altLang="ja-JP" sz="800" dirty="0">
              <a:solidFill>
                <a:schemeClr val="tx1"/>
              </a:solidFill>
              <a:latin typeface="+mn-ea"/>
            </a:endParaRPr>
          </a:p>
        </p:txBody>
      </p:sp>
      <p:sp>
        <p:nvSpPr>
          <p:cNvPr id="2" name="スライド番号プレースホルダー 8">
            <a:extLst>
              <a:ext uri="{FF2B5EF4-FFF2-40B4-BE49-F238E27FC236}">
                <a16:creationId xmlns:a16="http://schemas.microsoft.com/office/drawing/2014/main" id="{46B54EFC-8299-58F9-BACC-98F77A28F7D5}"/>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7</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228101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93743" y="6176151"/>
            <a:ext cx="2963892" cy="492443"/>
          </a:xfrm>
          <a:prstGeom prst="rect">
            <a:avLst/>
          </a:prstGeom>
          <a:noFill/>
        </p:spPr>
        <p:txBody>
          <a:bodyPr wrap="square" rtlCol="0">
            <a:spAutoFit/>
          </a:bodyPr>
          <a:lstStyle/>
          <a:p>
            <a:pPr algn="ctr"/>
            <a:r>
              <a:rPr lang="ja-JP" altLang="en-US" sz="1300" dirty="0">
                <a:latin typeface="+mn-ea"/>
                <a:ea typeface="+mn-ea"/>
              </a:rPr>
              <a:t>大会やコンクールなどが行われる</a:t>
            </a:r>
            <a:endParaRPr lang="en-US" altLang="ja-JP" sz="1300" dirty="0">
              <a:latin typeface="+mn-ea"/>
              <a:ea typeface="+mn-ea"/>
            </a:endParaRPr>
          </a:p>
          <a:p>
            <a:pPr algn="ctr"/>
            <a:r>
              <a:rPr lang="ja-JP" altLang="en-US" sz="1300" dirty="0">
                <a:latin typeface="+mn-ea"/>
                <a:ea typeface="+mn-ea"/>
              </a:rPr>
              <a:t>競技場や公会堂などの施設づくりに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
        <p:nvSpPr>
          <p:cNvPr id="2" name="スライド番号プレースホルダー 8">
            <a:extLst>
              <a:ext uri="{FF2B5EF4-FFF2-40B4-BE49-F238E27FC236}">
                <a16:creationId xmlns:a16="http://schemas.microsoft.com/office/drawing/2014/main" id="{BEDA5C86-1AAC-9FE8-A918-E3E9F6993203}"/>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8</a:t>
            </a:fld>
            <a:endParaRPr lang="en-US" altLang="ja-JP" dirty="0">
              <a:latin typeface="+mn-ea"/>
              <a:ea typeface="+mn-ea"/>
            </a:endParaRP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xEl>
                                              <p:pRg st="0" end="0"/>
                                            </p:txEl>
                                          </p:spTgt>
                                        </p:tgtEl>
                                        <p:attrNameLst>
                                          <p:attrName>style.visibility</p:attrName>
                                        </p:attrNameLst>
                                      </p:cBhvr>
                                      <p:to>
                                        <p:strVal val="visible"/>
                                      </p:to>
                                    </p:set>
                                    <p:animEffect transition="in" filter="fade">
                                      <p:cBhvr>
                                        <p:cTn id="18" dur="500"/>
                                        <p:tgtEl>
                                          <p:spTgt spid="1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0">
                                            <p:txEl>
                                              <p:pRg st="1" end="1"/>
                                            </p:txEl>
                                          </p:spTgt>
                                        </p:tgtEl>
                                        <p:attrNameLst>
                                          <p:attrName>style.visibility</p:attrName>
                                        </p:attrNameLst>
                                      </p:cBhvr>
                                      <p:to>
                                        <p:strVal val="visible"/>
                                      </p:to>
                                    </p:set>
                                    <p:animEffect transition="in" filter="fade">
                                      <p:cBhvr>
                                        <p:cTn id="21" dur="500"/>
                                        <p:tgtEl>
                                          <p:spTgt spid="110">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left)">
                                      <p:cBhvr>
                                        <p:cTn id="25" dur="55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65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wipe(right)">
                                      <p:cBhvr>
                                        <p:cTn id="55" dur="55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wipe(right)">
                                      <p:cBhvr>
                                        <p:cTn id="70" dur="550"/>
                                        <p:tgtEl>
                                          <p:spTgt spid="1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fade">
                                      <p:cBhvr>
                                        <p:cTn id="81" dur="500"/>
                                        <p:tgtEl>
                                          <p:spTgt spid="118"/>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65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fade">
                                      <p:cBhvr>
                                        <p:cTn id="97" dur="500"/>
                                        <p:tgtEl>
                                          <p:spTgt spid="154"/>
                                        </p:tgtEl>
                                      </p:cBhvr>
                                    </p:animEffect>
                                  </p:childTnLst>
                                </p:cTn>
                              </p:par>
                              <p:par>
                                <p:cTn id="98" presetID="10"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7967079"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0" y="104923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endParaRPr lang="ja-JP" altLang="en-US" sz="1100" dirty="0">
              <a:latin typeface="ＭＳ Ｐゴシック" panose="020B0600070205080204" pitchFamily="50" charset="-128"/>
              <a:ea typeface="ＭＳ Ｐゴシック" panose="020B0600070205080204" pitchFamily="50" charset="-128"/>
            </a:endParaRPr>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323849" y="1511737"/>
            <a:ext cx="8506443" cy="639767"/>
            <a:chOff x="323849" y="1511737"/>
            <a:chExt cx="8506443"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323849" y="1511737"/>
              <a:ext cx="8506443"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323850" y="1511737"/>
              <a:ext cx="201970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sz="1800" dirty="0">
                <a:solidFill>
                  <a:srgbClr val="005BAD"/>
                </a:solidFill>
                <a:latin typeface="HGPｺﾞｼｯｸE" panose="020B0900000000000000" pitchFamily="50" charset="-128"/>
                <a:ea typeface="HGPｺﾞｼｯｸE" panose="020B0900000000000000" pitchFamily="50" charset="-128"/>
              </a:rPr>
              <a:t>⇒ワークに取り組んで考えてみよう！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1" y="4306503"/>
            <a:ext cx="1824426" cy="1184508"/>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818081" y="265542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842617" y="4519039"/>
            <a:ext cx="4676479" cy="851784"/>
            <a:chOff x="2575220" y="4314812"/>
            <a:chExt cx="4676479" cy="851784"/>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75220" y="4314812"/>
              <a:ext cx="4676479" cy="618347"/>
            </a:xfrm>
            <a:prstGeom prst="roundRect">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公平感とは？？</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pic>
        <p:nvPicPr>
          <p:cNvPr id="26" name="図 25">
            <a:hlinkClick r:id="rId3"/>
            <a:extLst>
              <a:ext uri="{FF2B5EF4-FFF2-40B4-BE49-F238E27FC236}">
                <a16:creationId xmlns:a16="http://schemas.microsoft.com/office/drawing/2014/main" id="{479773C6-C93A-4E07-B52D-1A7778AD45FC}"/>
              </a:ext>
            </a:extLst>
          </p:cNvPr>
          <p:cNvPicPr>
            <a:picLocks noChangeAspect="1"/>
          </p:cNvPicPr>
          <p:nvPr/>
        </p:nvPicPr>
        <p:blipFill>
          <a:blip r:embed="rId6"/>
          <a:stretch>
            <a:fillRect/>
          </a:stretch>
        </p:blipFill>
        <p:spPr>
          <a:xfrm>
            <a:off x="8296341" y="6297799"/>
            <a:ext cx="560199" cy="560199"/>
          </a:xfrm>
          <a:prstGeom prst="rect">
            <a:avLst/>
          </a:prstGeom>
        </p:spPr>
      </p:pic>
      <p:sp>
        <p:nvSpPr>
          <p:cNvPr id="8" name="スライド番号プレースホルダー 8">
            <a:extLst>
              <a:ext uri="{FF2B5EF4-FFF2-40B4-BE49-F238E27FC236}">
                <a16:creationId xmlns:a16="http://schemas.microsoft.com/office/drawing/2014/main" id="{C09EF75C-98C0-78A4-10A2-A2C4CB494DAC}"/>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9</a:t>
            </a:fld>
            <a:endParaRPr lang="en-US" altLang="ja-JP" dirty="0">
              <a:latin typeface="+mn-ea"/>
              <a:ea typeface="+mn-ea"/>
            </a:endParaRPr>
          </a:p>
        </p:txBody>
      </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8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anim calcmode="lin" valueType="num">
                                      <p:cBhvr>
                                        <p:cTn id="23" dur="600" fill="hold"/>
                                        <p:tgtEl>
                                          <p:spTgt spid="4"/>
                                        </p:tgtEl>
                                        <p:attrNameLst>
                                          <p:attrName>ppt_x</p:attrName>
                                        </p:attrNameLst>
                                      </p:cBhvr>
                                      <p:tavLst>
                                        <p:tav tm="0">
                                          <p:val>
                                            <p:strVal val="#ppt_x"/>
                                          </p:val>
                                        </p:tav>
                                        <p:tav tm="100000">
                                          <p:val>
                                            <p:strVal val="#ppt_x"/>
                                          </p:val>
                                        </p:tav>
                                      </p:tavLst>
                                    </p:anim>
                                    <p:anim calcmode="lin" valueType="num">
                                      <p:cBhvr>
                                        <p:cTn id="24" dur="6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
                                        <p:tgtEl>
                                          <p:spTgt spid="9"/>
                                        </p:tgtEl>
                                      </p:cBhvr>
                                    </p:animEffect>
                                    <p:anim calcmode="lin" valueType="num">
                                      <p:cBhvr>
                                        <p:cTn id="34" dur="600" fill="hold"/>
                                        <p:tgtEl>
                                          <p:spTgt spid="9"/>
                                        </p:tgtEl>
                                        <p:attrNameLst>
                                          <p:attrName>ppt_x</p:attrName>
                                        </p:attrNameLst>
                                      </p:cBhvr>
                                      <p:tavLst>
                                        <p:tav tm="0">
                                          <p:val>
                                            <p:strVal val="#ppt_x"/>
                                          </p:val>
                                        </p:tav>
                                        <p:tav tm="100000">
                                          <p:val>
                                            <p:strVal val="#ppt_x"/>
                                          </p:val>
                                        </p:tav>
                                      </p:tavLst>
                                    </p:anim>
                                    <p:anim calcmode="lin" valueType="num">
                                      <p:cBhvr>
                                        <p:cTn id="35" dur="6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100"/>
                            </p:stCondLst>
                            <p:childTnLst>
                              <p:par>
                                <p:cTn id="41" presetID="32" presetClass="emph" presetSubtype="0" fill="hold" nodeType="afterEffect">
                                  <p:stCondLst>
                                    <p:cond delay="0"/>
                                  </p:stCondLst>
                                  <p:childTnLst>
                                    <p:animRot by="120000">
                                      <p:cBhvr>
                                        <p:cTn id="42" dur="50" fill="hold">
                                          <p:stCondLst>
                                            <p:cond delay="0"/>
                                          </p:stCondLst>
                                        </p:cTn>
                                        <p:tgtEl>
                                          <p:spTgt spid="9"/>
                                        </p:tgtEl>
                                        <p:attrNameLst>
                                          <p:attrName>r</p:attrName>
                                        </p:attrNameLst>
                                      </p:cBhvr>
                                    </p:animRot>
                                    <p:animRot by="-240000">
                                      <p:cBhvr>
                                        <p:cTn id="43" dur="100" fill="hold">
                                          <p:stCondLst>
                                            <p:cond delay="100"/>
                                          </p:stCondLst>
                                        </p:cTn>
                                        <p:tgtEl>
                                          <p:spTgt spid="9"/>
                                        </p:tgtEl>
                                        <p:attrNameLst>
                                          <p:attrName>r</p:attrName>
                                        </p:attrNameLst>
                                      </p:cBhvr>
                                    </p:animRot>
                                    <p:animRot by="240000">
                                      <p:cBhvr>
                                        <p:cTn id="44" dur="100" fill="hold">
                                          <p:stCondLst>
                                            <p:cond delay="200"/>
                                          </p:stCondLst>
                                        </p:cTn>
                                        <p:tgtEl>
                                          <p:spTgt spid="9"/>
                                        </p:tgtEl>
                                        <p:attrNameLst>
                                          <p:attrName>r</p:attrName>
                                        </p:attrNameLst>
                                      </p:cBhvr>
                                    </p:animRot>
                                    <p:animRot by="-240000">
                                      <p:cBhvr>
                                        <p:cTn id="45" dur="100" fill="hold">
                                          <p:stCondLst>
                                            <p:cond delay="300"/>
                                          </p:stCondLst>
                                        </p:cTn>
                                        <p:tgtEl>
                                          <p:spTgt spid="9"/>
                                        </p:tgtEl>
                                        <p:attrNameLst>
                                          <p:attrName>r</p:attrName>
                                        </p:attrNameLst>
                                      </p:cBhvr>
                                    </p:animRot>
                                    <p:animRot by="120000">
                                      <p:cBhvr>
                                        <p:cTn id="46" dur="100" fill="hold">
                                          <p:stCondLst>
                                            <p:cond delay="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6" presetClass="emph" presetSubtype="0" fill="hold" grpId="0" nodeType="afterEffect">
                                  <p:stCondLst>
                                    <p:cond delay="300"/>
                                  </p:stCondLst>
                                  <p:childTnLst>
                                    <p:animEffect transition="out" filter="fade">
                                      <p:cBhvr>
                                        <p:cTn id="54" dur="600" tmFilter="0, 0; .2, .5; .8, .5; 1, 0"/>
                                        <p:tgtEl>
                                          <p:spTgt spid="6"/>
                                        </p:tgtEl>
                                      </p:cBhvr>
                                    </p:animEffect>
                                    <p:animScale>
                                      <p:cBhvr>
                                        <p:cTn id="55"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9"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10.xml><?xml version="1.0" encoding="utf-8"?>
<p:tagLst xmlns:a="http://schemas.openxmlformats.org/drawingml/2006/main" xmlns:r="http://schemas.openxmlformats.org/officeDocument/2006/relationships" xmlns:p="http://schemas.openxmlformats.org/presentationml/2006/main">
  <p:tag name="TIMING" val="|2"/>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2"/>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中学校・生徒用テーマ">
  <a:themeElements>
    <a:clrScheme name="租税教育_中学生">
      <a:dk1>
        <a:srgbClr val="000000"/>
      </a:dk1>
      <a:lt1>
        <a:srgbClr val="FFFFFF"/>
      </a:lt1>
      <a:dk2>
        <a:srgbClr val="807DD4"/>
      </a:dk2>
      <a:lt2>
        <a:srgbClr val="E8E8E8"/>
      </a:lt2>
      <a:accent1>
        <a:srgbClr val="015AAC"/>
      </a:accent1>
      <a:accent2>
        <a:srgbClr val="FFB54A"/>
      </a:accent2>
      <a:accent3>
        <a:srgbClr val="99DFF7"/>
      </a:accent3>
      <a:accent4>
        <a:srgbClr val="3C9359"/>
      </a:accent4>
      <a:accent5>
        <a:srgbClr val="BFBFF3"/>
      </a:accent5>
      <a:accent6>
        <a:srgbClr val="F6E994"/>
      </a:accent6>
      <a:hlink>
        <a:srgbClr val="807DD4"/>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中学校・生徒用テーマ" id="{C0806648-932F-9042-AC81-4D6FA5F87530}" vid="{4D23F85F-EF96-3A4B-82C1-F03226231C32}"/>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3DFC91-9897-4130-9FF7-2656DDCF6370}">
  <ds:schemaRefs>
    <ds:schemaRef ds:uri="http://schemas.microsoft.com/sharepoint/v3/contenttype/forms"/>
  </ds:schemaRefs>
</ds:datastoreItem>
</file>

<file path=customXml/itemProps2.xml><?xml version="1.0" encoding="utf-8"?>
<ds:datastoreItem xmlns:ds="http://schemas.openxmlformats.org/officeDocument/2006/customXml" ds:itemID="{4D821D5F-6467-4BCA-9CDA-ED3B1DF5D4D2}">
  <ds:schemaRef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elements/1.1/"/>
    <ds:schemaRef ds:uri="8fe4d1f7-9dac-473b-bde5-951e1cbc35f9"/>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6F01B2DA-A9AB-4DD6-85A0-6956659CA5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中学校・生徒用テーマ</Template>
  <TotalTime>835</TotalTime>
  <Words>4883</Words>
  <Application>Microsoft Macintosh PowerPoint</Application>
  <PresentationFormat>画面に合わせる (4:3)</PresentationFormat>
  <Paragraphs>855</Paragraphs>
  <Slides>30</Slides>
  <Notes>22</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30</vt:i4>
      </vt:variant>
    </vt:vector>
  </HeadingPairs>
  <TitlesOfParts>
    <vt:vector size="41" baseType="lpstr">
      <vt:lpstr>メイリオ</vt:lpstr>
      <vt:lpstr>HGPｺﾞｼｯｸE</vt:lpstr>
      <vt:lpstr>Calibri</vt:lpstr>
      <vt:lpstr>HGPｺﾞｼｯｸM</vt:lpstr>
      <vt:lpstr>Wingdings</vt:lpstr>
      <vt:lpstr>Times</vt:lpstr>
      <vt:lpstr>HGP創英角ｺﾞｼｯｸUB</vt:lpstr>
      <vt:lpstr>ＭＳ Ｐゴシック</vt:lpstr>
      <vt:lpstr>HGPｺﾞｼｯｸE</vt:lpstr>
      <vt:lpstr>Arial</vt:lpstr>
      <vt:lpstr>中学校・生徒用テーマ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小川 絵里衣</cp:lastModifiedBy>
  <cp:revision>59</cp:revision>
  <dcterms:created xsi:type="dcterms:W3CDTF">2023-12-22T07:33:20Z</dcterms:created>
  <dcterms:modified xsi:type="dcterms:W3CDTF">2025-06-08T05:07:30Z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